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9" r:id="rId4"/>
    <p:sldId id="258" r:id="rId5"/>
    <p:sldId id="265" r:id="rId6"/>
    <p:sldId id="260" r:id="rId7"/>
    <p:sldId id="266" r:id="rId8"/>
    <p:sldId id="267" r:id="rId9"/>
    <p:sldId id="261" r:id="rId10"/>
    <p:sldId id="262" r:id="rId11"/>
    <p:sldId id="264" r:id="rId1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2" autoAdjust="0"/>
    <p:restoredTop sz="94660"/>
  </p:normalViewPr>
  <p:slideViewPr>
    <p:cSldViewPr snapToGrid="0">
      <p:cViewPr varScale="1">
        <p:scale>
          <a:sx n="133" d="100"/>
          <a:sy n="133" d="100"/>
        </p:scale>
        <p:origin x="23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96BC76-F405-44B5-B3E4-EF9A1B7AA34A}" type="datetimeFigureOut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202BA2-BAA2-4B90-82C9-6CAA63B6871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1595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02BA2-BAA2-4B90-82C9-6CAA63B68711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39308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02BA2-BAA2-4B90-82C9-6CAA63B68711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45830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249A9-195F-4566-5404-82AAFDDFC9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D431749-4C44-9542-464D-5A929CCCF9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AAE24E1-16AB-9A55-4C08-E030FF155E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C8282C6-909C-10CC-BBE7-FA37DFD842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02BA2-BAA2-4B90-82C9-6CAA63B68711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80477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4A77D1-0210-D98A-D001-CB1023632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52CD3DD-03AC-0D24-1C91-38A86618FD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C76E515-9D9D-D4A6-797D-126A639F81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E3726E1-160F-CE59-C958-0192A688DD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02BA2-BAA2-4B90-82C9-6CAA63B68711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21144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02BA2-BAA2-4B90-82C9-6CAA63B68711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35413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02BA2-BAA2-4B90-82C9-6CAA63B68711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52437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8AC0E-246F-25D2-53F4-8B291CDD2A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F1198CB-50EC-C55D-540C-ABF089980C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EBF364EC-4C64-7D76-085A-1B5677011E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9C27FC6-FFA6-95B5-D0B2-47F4B439D9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02BA2-BAA2-4B90-82C9-6CAA63B68711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49304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84B633-5E14-3FF9-E6B5-B3188BBA2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C7D5DDA-BC78-D0E2-08A6-12ADC6ABDD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E5A3C906-AAF9-9322-3AB3-D291F13DBF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D05E3E6-08EF-61F8-09B4-B8D7438254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02BA2-BAA2-4B90-82C9-6CAA63B68711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6169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C30F42A-7EE3-C58E-2976-6397DC08C2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E6062BA-2560-6FA6-0333-0366572085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3D7FF26-1F4C-EDB9-A4C4-18E8E3E78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71887-7AE7-400E-A83D-32E093A8AE32}" type="datetime1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FEC59AF-4430-A36F-9690-305788AAF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0D02BC9-0B77-54A4-6C09-D7EEE9045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F788E-8C86-4C1F-9514-FF7B01102A7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7910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7C52E17-27B0-43DB-B955-DF1FDF335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37D0071-1956-0B80-A931-2F68EC4DCC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9A85C3B-3F76-E609-6862-87A309924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DB069-F34C-4DB5-9DD0-42F83C286F21}" type="datetime1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EBC85CB-FECE-73C1-792F-EAE99EB4A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EEEEB8F-4A08-6F32-256B-27BDE233D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F788E-8C86-4C1F-9514-FF7B01102A7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2679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54C9C03-7FC3-4701-DE3A-0FFC7E07BF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686992D-1626-E063-4C9E-0A03BE75B6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81677CF-2656-21A3-85B9-5C9F5DC91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1D961-3900-4D1D-8FA9-BACDDBAB8FC2}" type="datetime1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EAD7792-0C05-A249-D12C-5EAB93394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35D8F7A-1C0B-CE31-0F55-C27B17226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F788E-8C86-4C1F-9514-FF7B01102A7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3736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1B8096A-76E3-C7F9-BA45-75FCDA1FD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7DDA170-A7BD-1488-7791-F5E39E9D87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8796632-3B5E-AC93-188E-B33F7A4A9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BAF0-DFB7-46FD-9888-68DF6F62E0FB}" type="datetime1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2720597-4A02-83F2-8146-80B51C355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FA43BB3-756F-D8CE-9F17-38B8CFFDE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F788E-8C86-4C1F-9514-FF7B01102A7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9155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1CFB040-CBAB-2775-094C-E2355C7D2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2188609-2635-F021-A6DD-D0926E8910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1F9A782-28C0-1944-BF18-18E2DF145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D6D2D-78CA-4788-B9BD-DF7741B2E6D5}" type="datetime1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34A7AF2-280A-16D5-EE3D-6DAACC0A1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E01E340-ACAF-4744-48FC-72EAF77E5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F788E-8C86-4C1F-9514-FF7B01102A7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2055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80BD49B-F00A-FC09-3B45-DBAAAE304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8A76131-EF94-8EF5-3088-461FAE66D4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33AF9F5-5763-43A8-07B1-7693642820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F297D52-25EF-D7C2-933E-DCFF611B7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9D07-7D7E-4A94-9F2C-379BFC00A69A}" type="datetime1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306066C-9C9D-428E-6610-0A80B7655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8D9C998-B0E4-D64C-9E74-A91FED4D8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F788E-8C86-4C1F-9514-FF7B01102A7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424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5A4A058-1CA8-E524-3733-C5A98492D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0F5AA76-B234-0F3F-4212-E7BE18083A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135EFDA-2115-B2D4-CF23-590D945D63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E9283E6-8CD5-D798-572E-C23817C84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254EA33-1E2C-3B96-A050-F597495831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FCF3822-6FFF-2205-00D2-7F1B7992B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7032E-EB86-436F-8CDA-2F93789165C5}" type="datetime1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051ACCA-7712-5122-3FF4-DAC9A538A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B61AAEC-AEEB-21E5-4999-72366F60B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F788E-8C86-4C1F-9514-FF7B01102A7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1905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D7D13E0-F3D6-5EDE-051D-436A96CC9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5E6F918-11A4-8790-229C-312089825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EE258-3F75-45F4-973F-A620DF4D007F}" type="datetime1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6296D67-618A-9570-4CDC-7290C3775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EAEBBA1-E4B8-7184-CF6B-D5A8F9C3E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F788E-8C86-4C1F-9514-FF7B01102A7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1622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8B43179-D389-C137-C802-C3E5925CE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25C38-6277-46EB-8742-EC4F05E4B3FA}" type="datetime1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4C3F612-E5A7-C6EE-CC4A-94E709327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6781B49-C916-1A7D-09D8-63F60ED0A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F788E-8C86-4C1F-9514-FF7B01102A7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279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A5877D-C51E-956F-F8F8-CCDE02944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8B13769-D6A6-19D4-A585-1D0C1A2DFC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1CD3E23-655A-04C3-EC4E-920CF42F10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C26D320-AE0C-DB82-B900-6C4A17D45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40713-E654-4811-9329-31929A622FE9}" type="datetime1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69B66DA-C935-6B8D-1EF4-BA2D5A50F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BD32FFE-F806-5461-9513-57D1C941D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F788E-8C86-4C1F-9514-FF7B01102A7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6201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F254976-D61E-A39F-E50F-1FED08E95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6BDCDCE-4F5E-18C2-A473-396F8F1DB3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545159E-8CBC-6088-A306-CF16C80C94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B20B609-3EA9-4FF0-5142-10E1A2479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278BB-8D17-43C2-977A-359546452F7F}" type="datetime1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57085B3-0D77-E391-B5FF-2245C9943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E2321AB-11F7-FF6A-511B-3A1F8A026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F788E-8C86-4C1F-9514-FF7B01102A7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9369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95FE125D-1E85-5C69-FF02-2B4D8BC30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73E87B9-47CB-E96E-2A1D-DAF13C7DA2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4A7584B-08E4-7A30-B0E0-A544370744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04EEBE-3626-4B60-A1B9-742184F0E71F}" type="datetime1">
              <a:rPr lang="zh-CN" altLang="en-US" smtClean="0"/>
              <a:t>2026/7/15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84BFF0C-DEAD-88E0-193E-3A5D2D2008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FD10B4-4CE4-987F-8689-001DC10AD1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CF788E-8C86-4C1F-9514-FF7B01102A7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8865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7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emf"/><Relationship Id="rId3" Type="http://schemas.openxmlformats.org/officeDocument/2006/relationships/image" Target="../media/image170.png"/><Relationship Id="rId7" Type="http://schemas.openxmlformats.org/officeDocument/2006/relationships/image" Target="../media/image21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0.png"/><Relationship Id="rId5" Type="http://schemas.openxmlformats.org/officeDocument/2006/relationships/image" Target="../media/image30.png"/><Relationship Id="rId4" Type="http://schemas.openxmlformats.org/officeDocument/2006/relationships/image" Target="../media/image180.png"/><Relationship Id="rId9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3BCE75DA-4B7A-3AFB-7E11-3A177B1FF29C}"/>
              </a:ext>
            </a:extLst>
          </p:cNvPr>
          <p:cNvSpPr/>
          <p:nvPr/>
        </p:nvSpPr>
        <p:spPr>
          <a:xfrm>
            <a:off x="0" y="-27000"/>
            <a:ext cx="12192000" cy="41472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en-US" sz="3200" dirty="0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63AB9E42-3EAE-5947-1B73-374D5B6F3C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2000" y="791163"/>
            <a:ext cx="10615200" cy="2387600"/>
          </a:xfrm>
        </p:spPr>
        <p:txBody>
          <a:bodyPr>
            <a:normAutofit fontScale="90000"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SCEP</a:t>
            </a:r>
            <a:br>
              <a:rPr lang="en-US" altLang="zh-CN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</a:br>
            <a:r>
              <a:rPr lang="en-US" altLang="zh-CN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(Search for cosmic exotic particles ) </a:t>
            </a:r>
            <a:br>
              <a:rPr lang="en-US" altLang="zh-CN" dirty="0">
                <a:solidFill>
                  <a:schemeClr val="bg1"/>
                </a:solidFill>
              </a:rPr>
            </a:br>
            <a:r>
              <a:rPr lang="zh-CN" altLang="en-US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磁单极子探测器开发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8057BC3-DBFA-B848-3542-85C62759E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F788E-8C86-4C1F-9514-FF7B01102A72}" type="slidenum">
              <a:rPr lang="zh-CN" altLang="en-US" smtClean="0"/>
              <a:t>1</a:t>
            </a:fld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1A2CD32-6047-89BE-B7F8-8B845980076F}"/>
              </a:ext>
            </a:extLst>
          </p:cNvPr>
          <p:cNvSpPr txBox="1"/>
          <p:nvPr/>
        </p:nvSpPr>
        <p:spPr>
          <a:xfrm>
            <a:off x="2073600" y="4268779"/>
            <a:ext cx="7840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报告人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: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刘贝戈</a:t>
            </a: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中国科学技术大学 </a:t>
            </a: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en-US" altLang="zh-CN" sz="2400" dirty="0">
                <a:latin typeface="Times" panose="02020603050405020304" pitchFamily="18" charset="0"/>
                <a:cs typeface="Times" panose="02020603050405020304" pitchFamily="18" charset="0"/>
              </a:rPr>
              <a:t>On behalf of SCEP collaboration</a:t>
            </a:r>
          </a:p>
        </p:txBody>
      </p:sp>
    </p:spTree>
    <p:extLst>
      <p:ext uri="{BB962C8B-B14F-4D97-AF65-F5344CB8AC3E}">
        <p14:creationId xmlns:p14="http://schemas.microsoft.com/office/powerpoint/2010/main" val="1603481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48164-92CC-1F9C-C4A0-0748CB777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A2ED6E6-6E06-E089-FCB8-87B53B5ABF1E}"/>
              </a:ext>
            </a:extLst>
          </p:cNvPr>
          <p:cNvSpPr/>
          <p:nvPr/>
        </p:nvSpPr>
        <p:spPr>
          <a:xfrm>
            <a:off x="0" y="0"/>
            <a:ext cx="12192000" cy="9432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dirty="0">
                <a:latin typeface="Times" panose="02020603050405020304" pitchFamily="18" charset="0"/>
                <a:cs typeface="Times" panose="02020603050405020304" pitchFamily="18" charset="0"/>
              </a:rPr>
              <a:t>SCEP</a:t>
            </a:r>
            <a:r>
              <a:rPr lang="en-US" altLang="zh-CN" sz="3200" dirty="0"/>
              <a:t> 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探测器</a:t>
            </a:r>
            <a:r>
              <a:rPr lang="en-US" altLang="zh-CN" sz="3200" dirty="0">
                <a:latin typeface="宋体" panose="02010600030101010101" pitchFamily="2" charset="-122"/>
                <a:ea typeface="宋体" panose="02010600030101010101" pitchFamily="2" charset="-122"/>
              </a:rPr>
              <a:t>-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磁探测模块</a:t>
            </a:r>
            <a:r>
              <a:rPr lang="en-US" altLang="zh-CN" sz="3200" dirty="0">
                <a:latin typeface="宋体" panose="02010600030101010101" pitchFamily="2" charset="-122"/>
                <a:ea typeface="宋体" panose="02010600030101010101" pitchFamily="2" charset="-122"/>
              </a:rPr>
              <a:t>-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磁芯耦合感应线圈方案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312EF477-7436-5B5C-2C5D-D490957F671C}"/>
                  </a:ext>
                </a:extLst>
              </p:cNvPr>
              <p:cNvSpPr txBox="1"/>
              <p:nvPr/>
            </p:nvSpPr>
            <p:spPr>
              <a:xfrm>
                <a:off x="19786" y="1271655"/>
                <a:ext cx="6638400" cy="17536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根据洛伦兹互惠定理</a:t>
                </a:r>
                <a:r>
                  <a:rPr lang="en-US" altLang="zh-CN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𝑖𝑛𝑑</m:t>
                          </m:r>
                        </m:sub>
                      </m:sSub>
                      <m:d>
                        <m:d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den>
                      </m:f>
                      <m:acc>
                        <m:accPr>
                          <m:chr m:val="⃗"/>
                          <m:ctrlPr>
                            <a:rPr lang="en-US" altLang="zh-CN" b="0" i="1" dirty="0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b="0" i="1" dirty="0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acc>
                      <m:d>
                        <m:d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 ⋅</m:t>
                      </m:r>
                      <m:acc>
                        <m:accPr>
                          <m:chr m:val="⃗"/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</m:acc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</m:t>
                      </m:r>
                      <m:acc>
                        <m:accPr>
                          <m:chr m:val="⃗"/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e>
                      </m:acc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en-US" altLang="zh-CN" dirty="0"/>
              </a:p>
              <a:p>
                <a:r>
                  <a:rPr lang="zh-CN" altLang="en-US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其中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zh-CN" i="1"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</m:ctrlPr>
                      </m:accPr>
                      <m:e>
                        <m:r>
                          <a:rPr lang="en-US" altLang="zh-CN"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𝐻</m:t>
                        </m:r>
                      </m:e>
                    </m:acc>
                    <m:r>
                      <a:rPr lang="en-US" altLang="zh-CN"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(</m:t>
                    </m:r>
                    <m:acc>
                      <m:accPr>
                        <m:chr m:val="⃗"/>
                        <m:ctrlPr>
                          <a:rPr lang="en-US" altLang="zh-CN" i="1"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altLang="zh-CN"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𝑟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b="0" i="0" smtClean="0"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m</m:t>
                            </m:r>
                          </m:sub>
                        </m:sSub>
                      </m:e>
                    </m:acc>
                    <m:r>
                      <a:rPr lang="en-US" altLang="zh-CN"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(</m:t>
                    </m:r>
                    <m:r>
                      <a:rPr lang="en-US" altLang="zh-CN"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𝑡</m:t>
                    </m:r>
                    <m:r>
                      <a:rPr lang="en-US" altLang="zh-CN"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))</m:t>
                    </m:r>
                  </m:oMath>
                </a14:m>
                <a:r>
                  <a:rPr lang="zh-CN" altLang="en-US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为在线圈中通电流后</a:t>
                </a:r>
                <a:r>
                  <a:rPr lang="en-US" altLang="zh-CN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,</a:t>
                </a:r>
                <a:r>
                  <a:rPr lang="zh-CN" altLang="en-US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其在磁单极子处产生的磁场</a:t>
                </a:r>
                <a:endParaRPr lang="en-US" altLang="zh-CN" dirty="0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  <a:p>
                <a:endParaRPr lang="en-US" altLang="zh-CN" dirty="0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  <a:p>
                <a:endParaRPr lang="en-US" altLang="zh-CN" dirty="0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312EF477-7436-5B5C-2C5D-D490957F67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86" y="1271655"/>
                <a:ext cx="6638400" cy="1753622"/>
              </a:xfrm>
              <a:prstGeom prst="rect">
                <a:avLst/>
              </a:prstGeom>
              <a:blipFill>
                <a:blip r:embed="rId2"/>
                <a:stretch>
                  <a:fillRect l="-735" t="-20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>
            <a:extLst>
              <a:ext uri="{FF2B5EF4-FFF2-40B4-BE49-F238E27FC236}">
                <a16:creationId xmlns:a16="http://schemas.microsoft.com/office/drawing/2014/main" id="{8E2424FC-CA3C-45D3-9E64-5592BF74A8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97" y="2467027"/>
            <a:ext cx="5122803" cy="4390973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C3807E7E-B0A2-EDBE-7E5B-199DB908E1B5}"/>
              </a:ext>
            </a:extLst>
          </p:cNvPr>
          <p:cNvGrpSpPr/>
          <p:nvPr/>
        </p:nvGrpSpPr>
        <p:grpSpPr>
          <a:xfrm>
            <a:off x="6525602" y="1242346"/>
            <a:ext cx="5278279" cy="3821254"/>
            <a:chOff x="6739200" y="1083933"/>
            <a:chExt cx="5278279" cy="3821254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EE3E6255-9245-5768-1587-5C7B0D0598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39200" y="1083933"/>
              <a:ext cx="5278279" cy="3821254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023D72EB-C940-B7A4-5E21-FD25355BA4B7}"/>
                </a:ext>
              </a:extLst>
            </p:cNvPr>
            <p:cNvSpPr/>
            <p:nvPr/>
          </p:nvSpPr>
          <p:spPr>
            <a:xfrm>
              <a:off x="6998400" y="2116800"/>
              <a:ext cx="2044800" cy="20808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dash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E0E2D1C3-B32F-A6CA-E592-8DB8B81F14E3}"/>
                </a:ext>
              </a:extLst>
            </p:cNvPr>
            <p:cNvSpPr txBox="1"/>
            <p:nvPr/>
          </p:nvSpPr>
          <p:spPr>
            <a:xfrm>
              <a:off x="7567200" y="1776078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b="1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感应线圈</a:t>
              </a: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E159B168-2670-81EA-A0DA-18F524171174}"/>
                </a:ext>
              </a:extLst>
            </p:cNvPr>
            <p:cNvSpPr txBox="1"/>
            <p:nvPr/>
          </p:nvSpPr>
          <p:spPr>
            <a:xfrm>
              <a:off x="8821759" y="1677102"/>
              <a:ext cx="13628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/>
                <a:t>铁氧体磁芯</a:t>
              </a: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2C96F321-82FD-FE53-B746-75374D4C5EA5}"/>
                </a:ext>
              </a:extLst>
            </p:cNvPr>
            <p:cNvSpPr/>
            <p:nvPr/>
          </p:nvSpPr>
          <p:spPr>
            <a:xfrm>
              <a:off x="9828000" y="2837555"/>
              <a:ext cx="1231200" cy="591445"/>
            </a:xfrm>
            <a:prstGeom prst="rect">
              <a:avLst/>
            </a:prstGeom>
            <a:noFill/>
            <a:ln w="38100">
              <a:solidFill>
                <a:srgbClr val="7030A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A058FE47-985B-F526-B0A4-17CADFC1251A}"/>
                </a:ext>
              </a:extLst>
            </p:cNvPr>
            <p:cNvSpPr txBox="1"/>
            <p:nvPr/>
          </p:nvSpPr>
          <p:spPr>
            <a:xfrm>
              <a:off x="9258636" y="2454937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b="1" dirty="0">
                  <a:solidFill>
                    <a:srgbClr val="7030A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空气隙</a:t>
              </a:r>
            </a:p>
          </p:txBody>
        </p:sp>
        <p:cxnSp>
          <p:nvCxnSpPr>
            <p:cNvPr id="12" name="直接箭头连接符 11">
              <a:extLst>
                <a:ext uri="{FF2B5EF4-FFF2-40B4-BE49-F238E27FC236}">
                  <a16:creationId xmlns:a16="http://schemas.microsoft.com/office/drawing/2014/main" id="{1D299923-836C-F75D-6732-6A15EE1D0099}"/>
                </a:ext>
              </a:extLst>
            </p:cNvPr>
            <p:cNvCxnSpPr/>
            <p:nvPr/>
          </p:nvCxnSpPr>
          <p:spPr>
            <a:xfrm>
              <a:off x="10443599" y="1173600"/>
              <a:ext cx="0" cy="3024000"/>
            </a:xfrm>
            <a:prstGeom prst="straightConnector1">
              <a:avLst/>
            </a:prstGeom>
            <a:ln w="5715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1BA8A41F-67B3-8F96-9A1F-22F270C3BC3F}"/>
                </a:ext>
              </a:extLst>
            </p:cNvPr>
            <p:cNvSpPr txBox="1"/>
            <p:nvPr/>
          </p:nvSpPr>
          <p:spPr>
            <a:xfrm>
              <a:off x="9086370" y="4194159"/>
              <a:ext cx="1569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b="1" dirty="0">
                  <a:solidFill>
                    <a:schemeClr val="accent4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磁单极子路径</a:t>
              </a:r>
            </a:p>
          </p:txBody>
        </p:sp>
      </p:grpSp>
      <p:sp>
        <p:nvSpPr>
          <p:cNvPr id="15" name="文本框 14">
            <a:extLst>
              <a:ext uri="{FF2B5EF4-FFF2-40B4-BE49-F238E27FC236}">
                <a16:creationId xmlns:a16="http://schemas.microsoft.com/office/drawing/2014/main" id="{71806B31-EFA9-C58E-5F4C-DFA3958FC332}"/>
              </a:ext>
            </a:extLst>
          </p:cNvPr>
          <p:cNvSpPr txBox="1"/>
          <p:nvPr/>
        </p:nvSpPr>
        <p:spPr>
          <a:xfrm>
            <a:off x="6451200" y="5235050"/>
            <a:ext cx="53358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磁单极子穿过空隙时感应电压最高</a:t>
            </a:r>
            <a:endParaRPr lang="en-US" altLang="zh-CN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大面积气隙 </a:t>
            </a:r>
            <a:r>
              <a:rPr lang="en-US" altLang="zh-CN" dirty="0">
                <a:latin typeface="宋体" panose="02010600030101010101" pitchFamily="2" charset="-122"/>
                <a:ea typeface="宋体" panose="02010600030101010101" pitchFamily="2" charset="-122"/>
              </a:rPr>
              <a:t>-&gt; 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探测面积大</a:t>
            </a:r>
            <a:endParaRPr lang="en-US" altLang="zh-CN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小面积线圈 </a:t>
            </a:r>
            <a:r>
              <a:rPr lang="en-US" altLang="zh-CN" dirty="0">
                <a:latin typeface="宋体" panose="02010600030101010101" pitchFamily="2" charset="-122"/>
                <a:ea typeface="宋体" panose="02010600030101010101" pitchFamily="2" charset="-122"/>
              </a:rPr>
              <a:t>-&gt; 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交流热电阻小</a:t>
            </a:r>
            <a:endParaRPr lang="en-US" altLang="zh-CN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A0E68C27-1016-F86A-7E56-263DE536D142}"/>
              </a:ext>
            </a:extLst>
          </p:cNvPr>
          <p:cNvSpPr txBox="1"/>
          <p:nvPr/>
        </p:nvSpPr>
        <p:spPr>
          <a:xfrm>
            <a:off x="2399789" y="99033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探测原理</a:t>
            </a:r>
          </a:p>
        </p:txBody>
      </p:sp>
      <p:sp>
        <p:nvSpPr>
          <p:cNvPr id="19" name="灯片编号占位符 18">
            <a:extLst>
              <a:ext uri="{FF2B5EF4-FFF2-40B4-BE49-F238E27FC236}">
                <a16:creationId xmlns:a16="http://schemas.microsoft.com/office/drawing/2014/main" id="{2AF76041-220A-7CD8-F794-99378F390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F788E-8C86-4C1F-9514-FF7B01102A72}" type="slidenum">
              <a:rPr lang="zh-CN" altLang="en-US" smtClean="0"/>
              <a:t>10</a:t>
            </a:fld>
            <a:endParaRPr lang="zh-CN" altLang="en-US"/>
          </a:p>
        </p:txBody>
      </p:sp>
      <p:pic>
        <p:nvPicPr>
          <p:cNvPr id="20" name="Picture 2" descr="一文了解中国科学技术大学logo设计含义及设计理念案例-三文品牌">
            <a:extLst>
              <a:ext uri="{FF2B5EF4-FFF2-40B4-BE49-F238E27FC236}">
                <a16:creationId xmlns:a16="http://schemas.microsoft.com/office/drawing/2014/main" id="{A0639400-ED18-C695-E40D-AD4D989E6C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9200" y="-29617"/>
            <a:ext cx="1312800" cy="1055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1166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51D17C-A76E-7616-39A9-A57CDAB22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7FA85231-A3C7-2371-CA99-DEC5C6783CA5}"/>
              </a:ext>
            </a:extLst>
          </p:cNvPr>
          <p:cNvSpPr/>
          <p:nvPr/>
        </p:nvSpPr>
        <p:spPr>
          <a:xfrm>
            <a:off x="0" y="0"/>
            <a:ext cx="12192000" cy="9432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  <a:cs typeface="Times" panose="02020603050405020304" pitchFamily="18" charset="0"/>
              </a:rPr>
              <a:t>总结与展望</a:t>
            </a:r>
            <a:endParaRPr lang="zh-CN" altLang="en-US" sz="32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1463948-936F-82F7-9353-062B8B02B4B7}"/>
              </a:ext>
            </a:extLst>
          </p:cNvPr>
          <p:cNvSpPr txBox="1"/>
          <p:nvPr/>
        </p:nvSpPr>
        <p:spPr>
          <a:xfrm>
            <a:off x="108000" y="1008000"/>
            <a:ext cx="11433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SCEP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磁单极子探测实验拟采用塑闪联合磁探测模块搭建符合探测阵列，可显著提升宇宙线磁单极子观测实验探测灵敏度，应用潜力突出。</a:t>
            </a:r>
            <a:endParaRPr lang="en-US" altLang="zh-CN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SCEP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设计了多款磁探测器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实现对不同速度磁单极子的高信噪比探测</a:t>
            </a:r>
            <a:endParaRPr lang="en-US" altLang="zh-CN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未来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SCEP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将逐步推进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实现平米量级样机验证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模块规模化验证等工作</a:t>
            </a: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2CA9A85-DBB2-F54F-5FB9-E437EBADD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F788E-8C86-4C1F-9514-FF7B01102A72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9282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1F50C11-EB8C-F080-8B19-E0F39923AB07}"/>
              </a:ext>
            </a:extLst>
          </p:cNvPr>
          <p:cNvSpPr/>
          <p:nvPr/>
        </p:nvSpPr>
        <p:spPr>
          <a:xfrm>
            <a:off x="0" y="0"/>
            <a:ext cx="12096000" cy="9432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磁单极子的理论动机</a:t>
            </a:r>
          </a:p>
        </p:txBody>
      </p:sp>
      <p:pic>
        <p:nvPicPr>
          <p:cNvPr id="3" name="Picture 15">
            <a:extLst>
              <a:ext uri="{FF2B5EF4-FFF2-40B4-BE49-F238E27FC236}">
                <a16:creationId xmlns:a16="http://schemas.microsoft.com/office/drawing/2014/main" id="{DBEF49D0-B8AC-0CC5-B473-4520EFAFF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7961" y="1291438"/>
            <a:ext cx="6304202" cy="227349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组合 3">
            <a:extLst>
              <a:ext uri="{FF2B5EF4-FFF2-40B4-BE49-F238E27FC236}">
                <a16:creationId xmlns:a16="http://schemas.microsoft.com/office/drawing/2014/main" id="{42875605-3978-593C-AA29-80F015325D46}"/>
              </a:ext>
            </a:extLst>
          </p:cNvPr>
          <p:cNvGrpSpPr/>
          <p:nvPr/>
        </p:nvGrpSpPr>
        <p:grpSpPr>
          <a:xfrm>
            <a:off x="326439" y="1477969"/>
            <a:ext cx="5266630" cy="2064475"/>
            <a:chOff x="4991226" y="1440336"/>
            <a:chExt cx="6040354" cy="2474120"/>
          </a:xfrm>
        </p:grpSpPr>
        <p:pic>
          <p:nvPicPr>
            <p:cNvPr id="5" name="Picture 12">
              <a:extLst>
                <a:ext uri="{FF2B5EF4-FFF2-40B4-BE49-F238E27FC236}">
                  <a16:creationId xmlns:a16="http://schemas.microsoft.com/office/drawing/2014/main" id="{98C8DE4D-FB3F-5C63-168E-5222BE3D3E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0464" y="1440336"/>
              <a:ext cx="2801116" cy="247412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Right Arrow 21">
              <a:extLst>
                <a:ext uri="{FF2B5EF4-FFF2-40B4-BE49-F238E27FC236}">
                  <a16:creationId xmlns:a16="http://schemas.microsoft.com/office/drawing/2014/main" id="{E557C288-9749-A66C-D686-F6FEBB4FA4B0}"/>
                </a:ext>
              </a:extLst>
            </p:cNvPr>
            <p:cNvSpPr/>
            <p:nvPr/>
          </p:nvSpPr>
          <p:spPr>
            <a:xfrm>
              <a:off x="7566330" y="2535896"/>
              <a:ext cx="646659" cy="484632"/>
            </a:xfrm>
            <a:prstGeom prst="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  <p:pic>
          <p:nvPicPr>
            <p:cNvPr id="7" name="Picture 8">
              <a:extLst>
                <a:ext uri="{FF2B5EF4-FFF2-40B4-BE49-F238E27FC236}">
                  <a16:creationId xmlns:a16="http://schemas.microsoft.com/office/drawing/2014/main" id="{58E8AD10-F96E-9204-2EAF-1DB4E36B9A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1226" y="1440336"/>
              <a:ext cx="2575104" cy="247412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文本框 7">
            <a:extLst>
              <a:ext uri="{FF2B5EF4-FFF2-40B4-BE49-F238E27FC236}">
                <a16:creationId xmlns:a16="http://schemas.microsoft.com/office/drawing/2014/main" id="{00B5C76D-3091-5D48-958B-38464F76E47E}"/>
              </a:ext>
            </a:extLst>
          </p:cNvPr>
          <p:cNvSpPr txBox="1"/>
          <p:nvPr/>
        </p:nvSpPr>
        <p:spPr>
          <a:xfrm>
            <a:off x="3627460" y="1020221"/>
            <a:ext cx="46858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磁单极子</a:t>
            </a:r>
            <a:r>
              <a:rPr lang="en-US" altLang="zh-CN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: </a:t>
            </a:r>
            <a:r>
              <a:rPr lang="zh-CN" altLang="en-US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贯穿经典物理与量子场论的谜团</a:t>
            </a:r>
          </a:p>
        </p:txBody>
      </p: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10273A0A-E676-E16C-49DA-A01479A7E73B}"/>
              </a:ext>
            </a:extLst>
          </p:cNvPr>
          <p:cNvGrpSpPr/>
          <p:nvPr/>
        </p:nvGrpSpPr>
        <p:grpSpPr>
          <a:xfrm>
            <a:off x="1253245" y="3967296"/>
            <a:ext cx="3705561" cy="2351708"/>
            <a:chOff x="4073517" y="1086391"/>
            <a:chExt cx="3702983" cy="2859886"/>
          </a:xfrm>
        </p:grpSpPr>
        <p:grpSp>
          <p:nvGrpSpPr>
            <p:cNvPr id="29" name="组合 28">
              <a:extLst>
                <a:ext uri="{FF2B5EF4-FFF2-40B4-BE49-F238E27FC236}">
                  <a16:creationId xmlns:a16="http://schemas.microsoft.com/office/drawing/2014/main" id="{697E7AD7-AC09-7727-8BA6-7E93B5567C4C}"/>
                </a:ext>
              </a:extLst>
            </p:cNvPr>
            <p:cNvGrpSpPr/>
            <p:nvPr/>
          </p:nvGrpSpPr>
          <p:grpSpPr>
            <a:xfrm>
              <a:off x="4073517" y="1086391"/>
              <a:ext cx="3702983" cy="2859886"/>
              <a:chOff x="4073517" y="1086391"/>
              <a:chExt cx="3702983" cy="2859886"/>
            </a:xfrm>
          </p:grpSpPr>
          <p:pic>
            <p:nvPicPr>
              <p:cNvPr id="32" name="图片 31">
                <a:extLst>
                  <a:ext uri="{FF2B5EF4-FFF2-40B4-BE49-F238E27FC236}">
                    <a16:creationId xmlns:a16="http://schemas.microsoft.com/office/drawing/2014/main" id="{C3001DCC-8223-0EC4-15FE-D8425BC929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 l="24509" r="24113"/>
              <a:stretch/>
            </p:blipFill>
            <p:spPr>
              <a:xfrm>
                <a:off x="4543017" y="3264586"/>
                <a:ext cx="2763981" cy="681691"/>
              </a:xfrm>
              <a:prstGeom prst="rect">
                <a:avLst/>
              </a:prstGeom>
            </p:spPr>
          </p:pic>
          <p:pic>
            <p:nvPicPr>
              <p:cNvPr id="33" name="图片 32">
                <a:extLst>
                  <a:ext uri="{FF2B5EF4-FFF2-40B4-BE49-F238E27FC236}">
                    <a16:creationId xmlns:a16="http://schemas.microsoft.com/office/drawing/2014/main" id="{B99E4D77-F257-438F-20A9-AD87C9AB5A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073517" y="1086391"/>
                <a:ext cx="3702983" cy="2223416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sp>
          <p:nvSpPr>
            <p:cNvPr id="30" name="椭圆 29">
              <a:extLst>
                <a:ext uri="{FF2B5EF4-FFF2-40B4-BE49-F238E27FC236}">
                  <a16:creationId xmlns:a16="http://schemas.microsoft.com/office/drawing/2014/main" id="{B402BC68-92F0-872C-1C83-35994C2C870E}"/>
                </a:ext>
              </a:extLst>
            </p:cNvPr>
            <p:cNvSpPr/>
            <p:nvPr/>
          </p:nvSpPr>
          <p:spPr>
            <a:xfrm>
              <a:off x="6961239" y="2212257"/>
              <a:ext cx="746408" cy="545461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31" name="直接箭头连接符 30">
              <a:extLst>
                <a:ext uri="{FF2B5EF4-FFF2-40B4-BE49-F238E27FC236}">
                  <a16:creationId xmlns:a16="http://schemas.microsoft.com/office/drawing/2014/main" id="{699839E2-1700-633D-5733-ACA99B131080}"/>
                </a:ext>
              </a:extLst>
            </p:cNvPr>
            <p:cNvCxnSpPr>
              <a:cxnSpLocks/>
              <a:endCxn id="30" idx="3"/>
            </p:cNvCxnSpPr>
            <p:nvPr/>
          </p:nvCxnSpPr>
          <p:spPr>
            <a:xfrm flipV="1">
              <a:off x="6450453" y="2677837"/>
              <a:ext cx="620095" cy="789992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C5492224-0C18-E225-8B5D-1E2744F86A64}"/>
              </a:ext>
            </a:extLst>
          </p:cNvPr>
          <p:cNvSpPr txBox="1"/>
          <p:nvPr/>
        </p:nvSpPr>
        <p:spPr>
          <a:xfrm>
            <a:off x="5687961" y="3967296"/>
            <a:ext cx="525079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b="1" dirty="0">
                <a:solidFill>
                  <a:schemeClr val="accent1"/>
                </a:solidFill>
                <a:latin typeface="Times" panose="02020603050405020304" pitchFamily="18" charset="0"/>
                <a:ea typeface="宋体" panose="02010600030101010101" pitchFamily="2" charset="-122"/>
                <a:cs typeface="Times" panose="02020603050405020304" pitchFamily="18" charset="0"/>
              </a:rPr>
              <a:t>Maxwell</a:t>
            </a:r>
            <a:r>
              <a:rPr lang="zh-CN" altLang="en-US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方程组的对称性</a:t>
            </a:r>
            <a:endParaRPr lang="en-US" altLang="zh-CN" b="1" dirty="0">
              <a:solidFill>
                <a:schemeClr val="accent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b="1" dirty="0">
              <a:solidFill>
                <a:schemeClr val="accent1"/>
              </a:solidFill>
              <a:latin typeface="Times" panose="02020603050405020304" pitchFamily="18" charset="0"/>
              <a:ea typeface="宋体" panose="02010600030101010101" pitchFamily="2" charset="-122"/>
              <a:cs typeface="Times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b="1" dirty="0">
                <a:solidFill>
                  <a:schemeClr val="accent1"/>
                </a:solidFill>
                <a:latin typeface="Times" panose="02020603050405020304" pitchFamily="18" charset="0"/>
                <a:ea typeface="宋体" panose="02010600030101010101" pitchFamily="2" charset="-122"/>
                <a:cs typeface="Times" panose="02020603050405020304" pitchFamily="18" charset="0"/>
              </a:rPr>
              <a:t>Dirac</a:t>
            </a:r>
            <a:r>
              <a:rPr lang="zh-CN" altLang="en-US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弦与电荷量子化</a:t>
            </a:r>
            <a:endParaRPr lang="en-US" altLang="zh-CN" b="1" dirty="0">
              <a:solidFill>
                <a:schemeClr val="accent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b="1" dirty="0">
              <a:solidFill>
                <a:schemeClr val="accent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大一统理论的预言</a:t>
            </a:r>
            <a:endParaRPr lang="en-US" altLang="zh-CN" b="1" dirty="0">
              <a:solidFill>
                <a:schemeClr val="accent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b="1" dirty="0">
              <a:solidFill>
                <a:schemeClr val="accent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宇宙暴涨与磁单极子疑难</a:t>
            </a:r>
          </a:p>
        </p:txBody>
      </p:sp>
      <p:sp>
        <p:nvSpPr>
          <p:cNvPr id="11" name="灯片编号占位符 10">
            <a:extLst>
              <a:ext uri="{FF2B5EF4-FFF2-40B4-BE49-F238E27FC236}">
                <a16:creationId xmlns:a16="http://schemas.microsoft.com/office/drawing/2014/main" id="{54D9B1BE-BD1E-6C6E-1319-625066B73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F788E-8C86-4C1F-9514-FF7B01102A72}" type="slidenum">
              <a:rPr lang="zh-CN" altLang="en-US" smtClean="0"/>
              <a:t>2</a:t>
            </a:fld>
            <a:endParaRPr lang="zh-CN" altLang="en-US"/>
          </a:p>
        </p:txBody>
      </p:sp>
      <p:pic>
        <p:nvPicPr>
          <p:cNvPr id="2050" name="Picture 2" descr="一文了解中国科学技术大学logo设计含义及设计理念案例-三文品牌">
            <a:extLst>
              <a:ext uri="{FF2B5EF4-FFF2-40B4-BE49-F238E27FC236}">
                <a16:creationId xmlns:a16="http://schemas.microsoft.com/office/drawing/2014/main" id="{AA370E8C-BFF7-FDFD-A368-D07AC76F66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9200" y="-29617"/>
            <a:ext cx="1312800" cy="1055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6627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82B3AC-94A6-2AC9-B2A1-BF99A81A72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F4EB455B-92AD-397E-7DB3-2869909BEC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0273" y="3880860"/>
            <a:ext cx="4000619" cy="2624168"/>
          </a:xfrm>
          <a:prstGeom prst="rect">
            <a:avLst/>
          </a:prstGeom>
        </p:spPr>
      </p:pic>
      <p:sp>
        <p:nvSpPr>
          <p:cNvPr id="3" name="箭头: 五边形 2">
            <a:extLst>
              <a:ext uri="{FF2B5EF4-FFF2-40B4-BE49-F238E27FC236}">
                <a16:creationId xmlns:a16="http://schemas.microsoft.com/office/drawing/2014/main" id="{1B7D2596-E123-62D3-C99E-6C76D5FC69B8}"/>
              </a:ext>
            </a:extLst>
          </p:cNvPr>
          <p:cNvSpPr/>
          <p:nvPr/>
        </p:nvSpPr>
        <p:spPr>
          <a:xfrm>
            <a:off x="21237" y="3819832"/>
            <a:ext cx="5597897" cy="567285"/>
          </a:xfrm>
          <a:prstGeom prst="homePlat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BB0830E7-F75B-D933-495E-697FE40EB208}"/>
              </a:ext>
            </a:extLst>
          </p:cNvPr>
          <p:cNvSpPr/>
          <p:nvPr/>
        </p:nvSpPr>
        <p:spPr>
          <a:xfrm>
            <a:off x="0" y="0"/>
            <a:ext cx="11930400" cy="9432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磁单极子的探测现状</a:t>
            </a:r>
          </a:p>
        </p:txBody>
      </p: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F841D481-AFC6-F789-071A-B45640529B90}"/>
              </a:ext>
            </a:extLst>
          </p:cNvPr>
          <p:cNvGrpSpPr/>
          <p:nvPr/>
        </p:nvGrpSpPr>
        <p:grpSpPr>
          <a:xfrm>
            <a:off x="21238" y="1007883"/>
            <a:ext cx="12149523" cy="2622097"/>
            <a:chOff x="21238" y="1007883"/>
            <a:chExt cx="12149523" cy="2622097"/>
          </a:xfrm>
        </p:grpSpPr>
        <p:grpSp>
          <p:nvGrpSpPr>
            <p:cNvPr id="34" name="组合 33">
              <a:extLst>
                <a:ext uri="{FF2B5EF4-FFF2-40B4-BE49-F238E27FC236}">
                  <a16:creationId xmlns:a16="http://schemas.microsoft.com/office/drawing/2014/main" id="{B540EB4E-08BF-48FD-73A9-4DAB51C9A961}"/>
                </a:ext>
              </a:extLst>
            </p:cNvPr>
            <p:cNvGrpSpPr/>
            <p:nvPr/>
          </p:nvGrpSpPr>
          <p:grpSpPr>
            <a:xfrm>
              <a:off x="4518231" y="1073980"/>
              <a:ext cx="3978900" cy="2556000"/>
              <a:chOff x="4740807" y="1375200"/>
              <a:chExt cx="4041301" cy="2556000"/>
            </a:xfrm>
          </p:grpSpPr>
          <p:pic>
            <p:nvPicPr>
              <p:cNvPr id="24" name="图片 23">
                <a:extLst>
                  <a:ext uri="{FF2B5EF4-FFF2-40B4-BE49-F238E27FC236}">
                    <a16:creationId xmlns:a16="http://schemas.microsoft.com/office/drawing/2014/main" id="{53FAC51F-1DA7-E517-2B42-F43AF6AF04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955135" y="1653380"/>
                <a:ext cx="3826973" cy="2139179"/>
              </a:xfrm>
              <a:prstGeom prst="rect">
                <a:avLst/>
              </a:prstGeom>
            </p:spPr>
          </p:pic>
          <p:sp>
            <p:nvSpPr>
              <p:cNvPr id="31" name="矩形: 圆角 30">
                <a:extLst>
                  <a:ext uri="{FF2B5EF4-FFF2-40B4-BE49-F238E27FC236}">
                    <a16:creationId xmlns:a16="http://schemas.microsoft.com/office/drawing/2014/main" id="{DF4156B6-F778-2D17-2D76-2A0999B46A30}"/>
                  </a:ext>
                </a:extLst>
              </p:cNvPr>
              <p:cNvSpPr/>
              <p:nvPr/>
            </p:nvSpPr>
            <p:spPr>
              <a:xfrm>
                <a:off x="4740807" y="1375200"/>
                <a:ext cx="3826973" cy="2556000"/>
              </a:xfrm>
              <a:prstGeom prst="roundRect">
                <a:avLst/>
              </a:prstGeom>
              <a:noFill/>
              <a:ln w="285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>
              <a:extLst>
                <a:ext uri="{FF2B5EF4-FFF2-40B4-BE49-F238E27FC236}">
                  <a16:creationId xmlns:a16="http://schemas.microsoft.com/office/drawing/2014/main" id="{D2C34688-70F8-622F-8324-A6127C42B1AB}"/>
                </a:ext>
              </a:extLst>
            </p:cNvPr>
            <p:cNvGrpSpPr/>
            <p:nvPr/>
          </p:nvGrpSpPr>
          <p:grpSpPr>
            <a:xfrm>
              <a:off x="21238" y="1055649"/>
              <a:ext cx="4438140" cy="2556000"/>
              <a:chOff x="33060" y="1375200"/>
              <a:chExt cx="4644821" cy="2556000"/>
            </a:xfrm>
          </p:grpSpPr>
          <p:pic>
            <p:nvPicPr>
              <p:cNvPr id="26" name="图片 25">
                <a:extLst>
                  <a:ext uri="{FF2B5EF4-FFF2-40B4-BE49-F238E27FC236}">
                    <a16:creationId xmlns:a16="http://schemas.microsoft.com/office/drawing/2014/main" id="{65CDACB2-231D-6CA1-0194-09D26BB3F6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69860" y="1896000"/>
                <a:ext cx="2355654" cy="1897524"/>
              </a:xfrm>
              <a:prstGeom prst="rect">
                <a:avLst/>
              </a:prstGeom>
            </p:spPr>
          </p:pic>
          <p:pic>
            <p:nvPicPr>
              <p:cNvPr id="28" name="图片 27">
                <a:extLst>
                  <a:ext uri="{FF2B5EF4-FFF2-40B4-BE49-F238E27FC236}">
                    <a16:creationId xmlns:a16="http://schemas.microsoft.com/office/drawing/2014/main" id="{C0CC4FCE-6880-EF8B-1AAF-599E6B56A2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 l="14058" r="12074"/>
              <a:stretch>
                <a:fillRect/>
              </a:stretch>
            </p:blipFill>
            <p:spPr>
              <a:xfrm>
                <a:off x="2309403" y="1851333"/>
                <a:ext cx="2368478" cy="1986857"/>
              </a:xfrm>
              <a:prstGeom prst="rect">
                <a:avLst/>
              </a:prstGeom>
            </p:spPr>
          </p:pic>
          <p:sp>
            <p:nvSpPr>
              <p:cNvPr id="29" name="矩形: 圆角 28">
                <a:extLst>
                  <a:ext uri="{FF2B5EF4-FFF2-40B4-BE49-F238E27FC236}">
                    <a16:creationId xmlns:a16="http://schemas.microsoft.com/office/drawing/2014/main" id="{035E93D3-888D-EE81-EFEF-6A3CFD674D93}"/>
                  </a:ext>
                </a:extLst>
              </p:cNvPr>
              <p:cNvSpPr/>
              <p:nvPr/>
            </p:nvSpPr>
            <p:spPr>
              <a:xfrm>
                <a:off x="33060" y="1375200"/>
                <a:ext cx="4644821" cy="2556000"/>
              </a:xfrm>
              <a:prstGeom prst="roundRect">
                <a:avLst/>
              </a:prstGeom>
              <a:noFill/>
              <a:ln w="285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7DD99A98-E22D-958A-72F7-7A19542E753E}"/>
                </a:ext>
              </a:extLst>
            </p:cNvPr>
            <p:cNvGrpSpPr/>
            <p:nvPr/>
          </p:nvGrpSpPr>
          <p:grpSpPr>
            <a:xfrm>
              <a:off x="8366203" y="1064526"/>
              <a:ext cx="3804558" cy="2556000"/>
              <a:chOff x="66303" y="4306589"/>
              <a:chExt cx="3804558" cy="2556000"/>
            </a:xfrm>
          </p:grpSpPr>
          <p:pic>
            <p:nvPicPr>
              <p:cNvPr id="20" name="图片 19">
                <a:extLst>
                  <a:ext uri="{FF2B5EF4-FFF2-40B4-BE49-F238E27FC236}">
                    <a16:creationId xmlns:a16="http://schemas.microsoft.com/office/drawing/2014/main" id="{087222E6-C76B-6EC8-86F9-3669E9C278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6303" y="4624981"/>
                <a:ext cx="3804558" cy="2077665"/>
              </a:xfrm>
              <a:prstGeom prst="rect">
                <a:avLst/>
              </a:prstGeom>
            </p:spPr>
          </p:pic>
          <p:sp>
            <p:nvSpPr>
              <p:cNvPr id="30" name="矩形: 圆角 29">
                <a:extLst>
                  <a:ext uri="{FF2B5EF4-FFF2-40B4-BE49-F238E27FC236}">
                    <a16:creationId xmlns:a16="http://schemas.microsoft.com/office/drawing/2014/main" id="{79559C8F-2431-F8BB-691D-53388B17E7C5}"/>
                  </a:ext>
                </a:extLst>
              </p:cNvPr>
              <p:cNvSpPr/>
              <p:nvPr/>
            </p:nvSpPr>
            <p:spPr>
              <a:xfrm>
                <a:off x="66303" y="4306589"/>
                <a:ext cx="3804558" cy="2556000"/>
              </a:xfrm>
              <a:prstGeom prst="roundRect">
                <a:avLst/>
              </a:prstGeom>
              <a:noFill/>
              <a:ln w="285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A36D385A-3A15-9428-33D9-2CDBFFBA489D}"/>
                </a:ext>
              </a:extLst>
            </p:cNvPr>
            <p:cNvSpPr txBox="1"/>
            <p:nvPr/>
          </p:nvSpPr>
          <p:spPr>
            <a:xfrm>
              <a:off x="1205122" y="1052825"/>
              <a:ext cx="2138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chemeClr val="accent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1.</a:t>
              </a:r>
              <a:r>
                <a:rPr lang="zh-CN" altLang="en-US" b="1" dirty="0">
                  <a:solidFill>
                    <a:schemeClr val="accent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宇宙线观测实验</a:t>
              </a:r>
            </a:p>
          </p:txBody>
        </p: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AEDC5FDD-AE3B-78A8-24A1-926614420326}"/>
                </a:ext>
              </a:extLst>
            </p:cNvPr>
            <p:cNvSpPr txBox="1"/>
            <p:nvPr/>
          </p:nvSpPr>
          <p:spPr>
            <a:xfrm>
              <a:off x="5480827" y="1036714"/>
              <a:ext cx="2138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chemeClr val="accent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2.</a:t>
              </a:r>
              <a:r>
                <a:rPr lang="zh-CN" altLang="en-US" b="1" dirty="0">
                  <a:solidFill>
                    <a:schemeClr val="accent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加速器实验产生</a:t>
              </a:r>
            </a:p>
          </p:txBody>
        </p:sp>
        <p:sp>
          <p:nvSpPr>
            <p:cNvPr id="37" name="文本框 34">
              <a:extLst>
                <a:ext uri="{FF2B5EF4-FFF2-40B4-BE49-F238E27FC236}">
                  <a16:creationId xmlns:a16="http://schemas.microsoft.com/office/drawing/2014/main" id="{A36D385A-3A15-9428-33D9-2CDBFFBA489D}"/>
                </a:ext>
              </a:extLst>
            </p:cNvPr>
            <p:cNvSpPr txBox="1"/>
            <p:nvPr/>
          </p:nvSpPr>
          <p:spPr>
            <a:xfrm>
              <a:off x="9354217" y="1007883"/>
              <a:ext cx="2138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b="1" dirty="0">
                  <a:solidFill>
                    <a:schemeClr val="accent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3.</a:t>
              </a:r>
              <a:r>
                <a:rPr lang="zh-CN" altLang="en-US" b="1" dirty="0">
                  <a:solidFill>
                    <a:schemeClr val="accent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稀有样品检测</a:t>
              </a:r>
            </a:p>
          </p:txBody>
        </p:sp>
      </p:grpSp>
      <p:sp>
        <p:nvSpPr>
          <p:cNvPr id="39" name="文本框 38">
            <a:extLst>
              <a:ext uri="{FF2B5EF4-FFF2-40B4-BE49-F238E27FC236}">
                <a16:creationId xmlns:a16="http://schemas.microsoft.com/office/drawing/2014/main" id="{F73CBEDB-DCAC-83F1-4034-03773ABC4E7A}"/>
              </a:ext>
            </a:extLst>
          </p:cNvPr>
          <p:cNvSpPr txBox="1"/>
          <p:nvPr/>
        </p:nvSpPr>
        <p:spPr>
          <a:xfrm>
            <a:off x="30188" y="4440044"/>
            <a:ext cx="57520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超导量子干涉技术  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sym typeface="Wingdings" panose="05000000000000000000" pitchFamily="2" charset="2"/>
              </a:rPr>
              <a:t>  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sym typeface="Wingdings" panose="05000000000000000000" pitchFamily="2" charset="2"/>
              </a:rPr>
              <a:t>极高检出效率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sym typeface="Wingdings" panose="05000000000000000000" pitchFamily="2" charset="2"/>
              </a:rPr>
              <a:t>,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sym typeface="Wingdings" panose="05000000000000000000" pitchFamily="2" charset="2"/>
              </a:rPr>
              <a:t>但技术复杂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sym typeface="Wingdings" panose="05000000000000000000" pitchFamily="2" charset="2"/>
              </a:rPr>
              <a:t>,</a:t>
            </a:r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Wingdings" panose="05000000000000000000" pitchFamily="2" charset="2"/>
              </a:rPr>
              <a:t>难以规模化 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sym typeface="Wingdings" panose="05000000000000000000" pitchFamily="2" charset="2"/>
              </a:rPr>
              <a:t> 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sym typeface="Wingdings" panose="05000000000000000000" pitchFamily="2" charset="2"/>
              </a:rPr>
              <a:t>适用于加速器与样品检测</a:t>
            </a:r>
            <a:endParaRPr lang="en-US" altLang="zh-CN" b="1" dirty="0">
              <a:latin typeface="宋体" panose="02010600030101010101" pitchFamily="2" charset="-122"/>
              <a:ea typeface="宋体" panose="02010600030101010101" pitchFamily="2" charset="-122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b="1" dirty="0">
              <a:latin typeface="宋体" panose="02010600030101010101" pitchFamily="2" charset="-122"/>
              <a:ea typeface="宋体" panose="02010600030101010101" pitchFamily="2" charset="-122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sym typeface="Wingdings" panose="05000000000000000000" pitchFamily="2" charset="2"/>
              </a:rPr>
              <a:t>NTD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sym typeface="Wingdings" panose="05000000000000000000" pitchFamily="2" charset="2"/>
              </a:rPr>
              <a:t> 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sym typeface="Wingdings" panose="05000000000000000000" pitchFamily="2" charset="2"/>
              </a:rPr>
              <a:t>&amp; 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sym typeface="Wingdings" panose="05000000000000000000" pitchFamily="2" charset="2"/>
              </a:rPr>
              <a:t>塑料闪烁体等 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sym typeface="Wingdings" panose="05000000000000000000" pitchFamily="2" charset="2"/>
              </a:rPr>
              <a:t> 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sym typeface="Wingdings" panose="05000000000000000000" pitchFamily="2" charset="2"/>
              </a:rPr>
              <a:t>易于规模化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sym typeface="Wingdings" panose="05000000000000000000" pitchFamily="2" charset="2"/>
              </a:rPr>
              <a:t>, 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sym typeface="Wingdings" panose="05000000000000000000" pitchFamily="2" charset="2"/>
              </a:rPr>
              <a:t>但本底严重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sym typeface="Wingdings" panose="05000000000000000000" pitchFamily="2" charset="2"/>
              </a:rPr>
              <a:t>,</a:t>
            </a:r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Wingdings" panose="05000000000000000000" pitchFamily="2" charset="2"/>
              </a:rPr>
              <a:t>无特征信号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sym typeface="Wingdings" panose="05000000000000000000" pitchFamily="2" charset="2"/>
              </a:rPr>
              <a:t> 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sym typeface="Wingdings" panose="05000000000000000000" pitchFamily="2" charset="2"/>
              </a:rPr>
              <a:t>广泛用于宇宙线观测实验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2B39791B-93E3-52B8-95A5-596FE5BB164F}"/>
              </a:ext>
            </a:extLst>
          </p:cNvPr>
          <p:cNvSpPr txBox="1"/>
          <p:nvPr/>
        </p:nvSpPr>
        <p:spPr>
          <a:xfrm>
            <a:off x="79273" y="3880860"/>
            <a:ext cx="4079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磁单极子主要探测技术与局限性</a:t>
            </a:r>
            <a:endParaRPr lang="en-US" altLang="zh-CN" b="1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D06A791-EEE9-EBDB-B5F1-FCB7F9760DDF}"/>
              </a:ext>
            </a:extLst>
          </p:cNvPr>
          <p:cNvSpPr txBox="1"/>
          <p:nvPr/>
        </p:nvSpPr>
        <p:spPr>
          <a:xfrm>
            <a:off x="6988662" y="5597519"/>
            <a:ext cx="20457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宇宙线观测通量上界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2F23705-EAB8-0720-43D9-6CF56EEB6B67}"/>
              </a:ext>
            </a:extLst>
          </p:cNvPr>
          <p:cNvSpPr txBox="1"/>
          <p:nvPr/>
        </p:nvSpPr>
        <p:spPr>
          <a:xfrm>
            <a:off x="9453600" y="3938918"/>
            <a:ext cx="2476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超低速</a:t>
            </a:r>
            <a:r>
              <a:rPr lang="en-US" altLang="zh-CN" sz="1400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-</a:t>
            </a:r>
            <a:r>
              <a:rPr lang="zh-CN" altLang="en-US" sz="1400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超导量子干涉技术</a:t>
            </a:r>
            <a:endParaRPr lang="en-US" altLang="zh-CN" sz="1400" b="1" dirty="0">
              <a:solidFill>
                <a:schemeClr val="accent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en-US" altLang="zh-CN" sz="1400" b="1" dirty="0">
              <a:solidFill>
                <a:schemeClr val="accent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中低速</a:t>
            </a:r>
            <a:r>
              <a:rPr lang="en-US" altLang="zh-CN" sz="1400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-NTD,</a:t>
            </a:r>
            <a:r>
              <a:rPr lang="zh-CN" altLang="en-US" sz="1400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塑料闪烁体等</a:t>
            </a:r>
            <a:endParaRPr lang="en-US" altLang="zh-CN" sz="1400" b="1" dirty="0">
              <a:solidFill>
                <a:schemeClr val="accent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en-US" altLang="zh-CN" sz="1400" b="1" dirty="0">
              <a:solidFill>
                <a:schemeClr val="accent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极端相对论性</a:t>
            </a:r>
            <a:r>
              <a:rPr lang="en-US" altLang="zh-CN" sz="1400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-</a:t>
            </a:r>
            <a:r>
              <a:rPr lang="zh-CN" altLang="en-US" sz="1400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切伦科夫光探测器</a:t>
            </a:r>
          </a:p>
        </p:txBody>
      </p:sp>
      <p:sp>
        <p:nvSpPr>
          <p:cNvPr id="12" name="灯片编号占位符 11">
            <a:extLst>
              <a:ext uri="{FF2B5EF4-FFF2-40B4-BE49-F238E27FC236}">
                <a16:creationId xmlns:a16="http://schemas.microsoft.com/office/drawing/2014/main" id="{0F39D079-2300-1230-72E4-539B50CC8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39400" y="6358615"/>
            <a:ext cx="2743200" cy="365125"/>
          </a:xfrm>
        </p:spPr>
        <p:txBody>
          <a:bodyPr/>
          <a:lstStyle/>
          <a:p>
            <a:fld id="{53CF788E-8C86-4C1F-9514-FF7B01102A72}" type="slidenum">
              <a:rPr lang="zh-CN" altLang="en-US" smtClean="0"/>
              <a:t>3</a:t>
            </a:fld>
            <a:endParaRPr lang="zh-CN" altLang="en-US" dirty="0"/>
          </a:p>
        </p:txBody>
      </p:sp>
      <p:pic>
        <p:nvPicPr>
          <p:cNvPr id="14" name="Picture 2" descr="一文了解中国科学技术大学logo设计含义及设计理念案例-三文品牌">
            <a:extLst>
              <a:ext uri="{FF2B5EF4-FFF2-40B4-BE49-F238E27FC236}">
                <a16:creationId xmlns:a16="http://schemas.microsoft.com/office/drawing/2014/main" id="{0E11437A-D25C-1DCF-E792-CA4BA08CFA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9200" y="-29617"/>
            <a:ext cx="1312800" cy="1055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58A74447-91B2-3CC3-3590-A4EE6C67C8F5}"/>
              </a:ext>
            </a:extLst>
          </p:cNvPr>
          <p:cNvSpPr/>
          <p:nvPr/>
        </p:nvSpPr>
        <p:spPr>
          <a:xfrm>
            <a:off x="6289680" y="3819832"/>
            <a:ext cx="1500720" cy="2556000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24FCE1FB-4AE4-C366-C13D-D9D29B74649C}"/>
              </a:ext>
            </a:extLst>
          </p:cNvPr>
          <p:cNvSpPr txBox="1"/>
          <p:nvPr/>
        </p:nvSpPr>
        <p:spPr>
          <a:xfrm>
            <a:off x="6067003" y="6375832"/>
            <a:ext cx="3130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低速</a:t>
            </a:r>
            <a:r>
              <a:rPr lang="en-US" altLang="zh-CN" b="1" dirty="0">
                <a:solidFill>
                  <a:srgbClr val="FF0000"/>
                </a:solidFill>
                <a:latin typeface="Times" panose="02020603050405020304" pitchFamily="18" charset="0"/>
                <a:ea typeface="宋体" panose="02010600030101010101" pitchFamily="2" charset="-122"/>
                <a:cs typeface="Times" panose="02020603050405020304" pitchFamily="18" charset="0"/>
              </a:rPr>
              <a:t>MM:GUT&amp;</a:t>
            </a:r>
            <a:r>
              <a:rPr lang="zh-CN" altLang="en-US" b="1" dirty="0">
                <a:solidFill>
                  <a:srgbClr val="FF0000"/>
                </a:solidFill>
                <a:latin typeface="Times" panose="02020603050405020304" pitchFamily="18" charset="0"/>
                <a:ea typeface="宋体" panose="02010600030101010101" pitchFamily="2" charset="-122"/>
                <a:cs typeface="Times" panose="02020603050405020304" pitchFamily="18" charset="0"/>
              </a:rPr>
              <a:t>宇宙学</a:t>
            </a:r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" panose="02020603050405020304" pitchFamily="18" charset="0"/>
              </a:rPr>
              <a:t>预言</a:t>
            </a:r>
            <a:endParaRPr lang="zh-CN" altLang="en-US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61786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E0907-CC0A-AB56-8B20-42B64E6B9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2539C60F-6DD8-BCC5-06CA-643E1EA0C978}"/>
              </a:ext>
            </a:extLst>
          </p:cNvPr>
          <p:cNvSpPr/>
          <p:nvPr/>
        </p:nvSpPr>
        <p:spPr>
          <a:xfrm>
            <a:off x="0" y="0"/>
            <a:ext cx="11887200" cy="9432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dirty="0">
                <a:latin typeface="Times" panose="02020603050405020304" pitchFamily="18" charset="0"/>
                <a:cs typeface="Times" panose="02020603050405020304" pitchFamily="18" charset="0"/>
              </a:rPr>
              <a:t>SCEP</a:t>
            </a:r>
            <a:r>
              <a:rPr lang="en-US" altLang="zh-CN" sz="3200" dirty="0"/>
              <a:t> 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探测器概念</a:t>
            </a:r>
            <a:r>
              <a:rPr lang="zh-CN" altLang="en-US" sz="3200" dirty="0"/>
              <a:t> </a:t>
            </a:r>
          </a:p>
        </p:txBody>
      </p:sp>
      <p:sp>
        <p:nvSpPr>
          <p:cNvPr id="162" name="文本框 161">
            <a:extLst>
              <a:ext uri="{FF2B5EF4-FFF2-40B4-BE49-F238E27FC236}">
                <a16:creationId xmlns:a16="http://schemas.microsoft.com/office/drawing/2014/main" id="{A45AF6DC-4D32-723E-3022-09B7E20F6906}"/>
              </a:ext>
            </a:extLst>
          </p:cNvPr>
          <p:cNvSpPr txBox="1"/>
          <p:nvPr/>
        </p:nvSpPr>
        <p:spPr>
          <a:xfrm>
            <a:off x="7003456" y="3062799"/>
            <a:ext cx="5437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accent3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Noise</a:t>
            </a:r>
            <a:endParaRPr lang="zh-CN" altLang="en-US" sz="1200" dirty="0">
              <a:solidFill>
                <a:schemeClr val="accent3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163" name="文本框 162">
            <a:extLst>
              <a:ext uri="{FF2B5EF4-FFF2-40B4-BE49-F238E27FC236}">
                <a16:creationId xmlns:a16="http://schemas.microsoft.com/office/drawing/2014/main" id="{D39D464C-13BF-642C-0874-1A7AA014065F}"/>
              </a:ext>
            </a:extLst>
          </p:cNvPr>
          <p:cNvSpPr txBox="1"/>
          <p:nvPr/>
        </p:nvSpPr>
        <p:spPr>
          <a:xfrm>
            <a:off x="6796341" y="1768471"/>
            <a:ext cx="5437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accent3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Noise</a:t>
            </a:r>
            <a:endParaRPr lang="zh-CN" altLang="en-US" sz="1200" dirty="0">
              <a:solidFill>
                <a:schemeClr val="accent3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grpSp>
        <p:nvGrpSpPr>
          <p:cNvPr id="203" name="组合 202">
            <a:extLst>
              <a:ext uri="{FF2B5EF4-FFF2-40B4-BE49-F238E27FC236}">
                <a16:creationId xmlns:a16="http://schemas.microsoft.com/office/drawing/2014/main" id="{9EE6B7D0-E78A-6740-196B-ADB44939BADA}"/>
              </a:ext>
            </a:extLst>
          </p:cNvPr>
          <p:cNvGrpSpPr/>
          <p:nvPr/>
        </p:nvGrpSpPr>
        <p:grpSpPr>
          <a:xfrm>
            <a:off x="75526" y="929542"/>
            <a:ext cx="11667674" cy="3685658"/>
            <a:chOff x="75526" y="929542"/>
            <a:chExt cx="8686376" cy="2940235"/>
          </a:xfrm>
        </p:grpSpPr>
        <p:grpSp>
          <p:nvGrpSpPr>
            <p:cNvPr id="25" name="Group 14">
              <a:extLst>
                <a:ext uri="{FF2B5EF4-FFF2-40B4-BE49-F238E27FC236}">
                  <a16:creationId xmlns:a16="http://schemas.microsoft.com/office/drawing/2014/main" id="{29CEF7D3-078D-4140-D716-8F52AE74F786}"/>
                </a:ext>
              </a:extLst>
            </p:cNvPr>
            <p:cNvGrpSpPr/>
            <p:nvPr/>
          </p:nvGrpSpPr>
          <p:grpSpPr>
            <a:xfrm>
              <a:off x="75526" y="929542"/>
              <a:ext cx="3395696" cy="2807312"/>
              <a:chOff x="332509" y="1268407"/>
              <a:chExt cx="4864435" cy="3916335"/>
            </a:xfrm>
          </p:grpSpPr>
          <p:sp>
            <p:nvSpPr>
              <p:cNvPr id="26" name="Rectangle 15">
                <a:extLst>
                  <a:ext uri="{FF2B5EF4-FFF2-40B4-BE49-F238E27FC236}">
                    <a16:creationId xmlns:a16="http://schemas.microsoft.com/office/drawing/2014/main" id="{CAA2112A-A4F2-805D-C09F-C94C83B563C9}"/>
                  </a:ext>
                </a:extLst>
              </p:cNvPr>
              <p:cNvSpPr/>
              <p:nvPr/>
            </p:nvSpPr>
            <p:spPr>
              <a:xfrm>
                <a:off x="332510" y="1784065"/>
                <a:ext cx="4857008" cy="184068"/>
              </a:xfrm>
              <a:prstGeom prst="rect">
                <a:avLst/>
              </a:prstGeom>
              <a:solidFill>
                <a:srgbClr val="FF0000">
                  <a:alpha val="5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" name="Rectangle 16">
                <a:extLst>
                  <a:ext uri="{FF2B5EF4-FFF2-40B4-BE49-F238E27FC236}">
                    <a16:creationId xmlns:a16="http://schemas.microsoft.com/office/drawing/2014/main" id="{FB43F5EB-FE56-E58C-0FC7-BCC2EB89A2FD}"/>
                  </a:ext>
                </a:extLst>
              </p:cNvPr>
              <p:cNvSpPr/>
              <p:nvPr/>
            </p:nvSpPr>
            <p:spPr>
              <a:xfrm>
                <a:off x="332509" y="4682033"/>
                <a:ext cx="4857009" cy="184068"/>
              </a:xfrm>
              <a:prstGeom prst="rect">
                <a:avLst/>
              </a:prstGeom>
              <a:solidFill>
                <a:srgbClr val="FF0000">
                  <a:alpha val="5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" name="Oval 18">
                <a:extLst>
                  <a:ext uri="{FF2B5EF4-FFF2-40B4-BE49-F238E27FC236}">
                    <a16:creationId xmlns:a16="http://schemas.microsoft.com/office/drawing/2014/main" id="{12718B60-6EAE-6A3D-B1F8-E8FD4356364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189" y="2170727"/>
                <a:ext cx="288000" cy="288000"/>
              </a:xfrm>
              <a:prstGeom prst="ellipse">
                <a:avLst/>
              </a:prstGeom>
              <a:noFill/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" name="Oval 19">
                <a:extLst>
                  <a:ext uri="{FF2B5EF4-FFF2-40B4-BE49-F238E27FC236}">
                    <a16:creationId xmlns:a16="http://schemas.microsoft.com/office/drawing/2014/main" id="{80BCA508-C6EE-7804-9E89-CD4BEF0D5A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9533" y="2170727"/>
                <a:ext cx="288000" cy="288000"/>
              </a:xfrm>
              <a:prstGeom prst="ellipse">
                <a:avLst/>
              </a:prstGeom>
              <a:noFill/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0" name="Oval 20">
                <a:extLst>
                  <a:ext uri="{FF2B5EF4-FFF2-40B4-BE49-F238E27FC236}">
                    <a16:creationId xmlns:a16="http://schemas.microsoft.com/office/drawing/2014/main" id="{DC11ACD6-AC9B-208C-267A-AF0EB36BBDD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53877" y="2170727"/>
                <a:ext cx="288000" cy="288000"/>
              </a:xfrm>
              <a:prstGeom prst="ellipse">
                <a:avLst/>
              </a:prstGeom>
              <a:solidFill>
                <a:schemeClr val="tx1">
                  <a:alpha val="80000"/>
                </a:schemeClr>
              </a:solidFill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1" name="Oval 21">
                <a:extLst>
                  <a:ext uri="{FF2B5EF4-FFF2-40B4-BE49-F238E27FC236}">
                    <a16:creationId xmlns:a16="http://schemas.microsoft.com/office/drawing/2014/main" id="{725E4D99-5147-B58F-9982-900C283E759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848221" y="2170727"/>
                <a:ext cx="288000" cy="288000"/>
              </a:xfrm>
              <a:prstGeom prst="ellipse">
                <a:avLst/>
              </a:prstGeom>
              <a:noFill/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2" name="Oval 22">
                <a:extLst>
                  <a:ext uri="{FF2B5EF4-FFF2-40B4-BE49-F238E27FC236}">
                    <a16:creationId xmlns:a16="http://schemas.microsoft.com/office/drawing/2014/main" id="{A52D7899-F984-8145-8A5C-71DD44ADCF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342565" y="2170727"/>
                <a:ext cx="288000" cy="288000"/>
              </a:xfrm>
              <a:prstGeom prst="ellipse">
                <a:avLst/>
              </a:prstGeom>
              <a:noFill/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Oval 23">
                <a:extLst>
                  <a:ext uri="{FF2B5EF4-FFF2-40B4-BE49-F238E27FC236}">
                    <a16:creationId xmlns:a16="http://schemas.microsoft.com/office/drawing/2014/main" id="{6F75AE17-A4B0-2906-5747-EDB27EBAC8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36909" y="2170727"/>
                <a:ext cx="288000" cy="288000"/>
              </a:xfrm>
              <a:prstGeom prst="ellipse">
                <a:avLst/>
              </a:prstGeom>
              <a:noFill/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" name="Oval 24">
                <a:extLst>
                  <a:ext uri="{FF2B5EF4-FFF2-40B4-BE49-F238E27FC236}">
                    <a16:creationId xmlns:a16="http://schemas.microsoft.com/office/drawing/2014/main" id="{97044D68-8D88-566E-C100-D88240E5510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31253" y="2170727"/>
                <a:ext cx="288000" cy="288000"/>
              </a:xfrm>
              <a:prstGeom prst="ellipse">
                <a:avLst/>
              </a:prstGeom>
              <a:solidFill>
                <a:srgbClr val="0000FF">
                  <a:alpha val="80000"/>
                </a:srgbClr>
              </a:solidFill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5" name="Oval 25">
                <a:extLst>
                  <a:ext uri="{FF2B5EF4-FFF2-40B4-BE49-F238E27FC236}">
                    <a16:creationId xmlns:a16="http://schemas.microsoft.com/office/drawing/2014/main" id="{DEAF3D6B-4960-6A62-31FA-42BECD151DF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825597" y="2170727"/>
                <a:ext cx="288000" cy="288000"/>
              </a:xfrm>
              <a:prstGeom prst="ellipse">
                <a:avLst/>
              </a:prstGeom>
              <a:noFill/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Oval 26">
                <a:extLst>
                  <a:ext uri="{FF2B5EF4-FFF2-40B4-BE49-F238E27FC236}">
                    <a16:creationId xmlns:a16="http://schemas.microsoft.com/office/drawing/2014/main" id="{43969122-9C74-540E-C7DF-FAC50B620E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319941" y="2170727"/>
                <a:ext cx="288000" cy="288000"/>
              </a:xfrm>
              <a:prstGeom prst="ellipse">
                <a:avLst/>
              </a:prstGeom>
              <a:solidFill>
                <a:srgbClr val="FF0000">
                  <a:alpha val="20000"/>
                </a:srgbClr>
              </a:solidFill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7" name="Oval 27">
                <a:extLst>
                  <a:ext uri="{FF2B5EF4-FFF2-40B4-BE49-F238E27FC236}">
                    <a16:creationId xmlns:a16="http://schemas.microsoft.com/office/drawing/2014/main" id="{ACC82E0B-FAD2-601D-52EC-106B39EF8F0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14285" y="2170727"/>
                <a:ext cx="288000" cy="288000"/>
              </a:xfrm>
              <a:prstGeom prst="ellipse">
                <a:avLst/>
              </a:prstGeom>
              <a:noFill/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8" name="Oval 28">
                <a:extLst>
                  <a:ext uri="{FF2B5EF4-FFF2-40B4-BE49-F238E27FC236}">
                    <a16:creationId xmlns:a16="http://schemas.microsoft.com/office/drawing/2014/main" id="{DF1CA5C7-49E2-2326-80BE-4199645022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189" y="2661321"/>
                <a:ext cx="288000" cy="288000"/>
              </a:xfrm>
              <a:prstGeom prst="ellipse">
                <a:avLst/>
              </a:prstGeom>
              <a:noFill/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9" name="Oval 29">
                <a:extLst>
                  <a:ext uri="{FF2B5EF4-FFF2-40B4-BE49-F238E27FC236}">
                    <a16:creationId xmlns:a16="http://schemas.microsoft.com/office/drawing/2014/main" id="{990C53D9-443F-15E7-0675-201BD39EDD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9533" y="2661321"/>
                <a:ext cx="288000" cy="288000"/>
              </a:xfrm>
              <a:prstGeom prst="ellipse">
                <a:avLst/>
              </a:prstGeom>
              <a:solidFill>
                <a:schemeClr val="tx1">
                  <a:alpha val="70000"/>
                </a:schemeClr>
              </a:solidFill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0" name="Oval 30">
                <a:extLst>
                  <a:ext uri="{FF2B5EF4-FFF2-40B4-BE49-F238E27FC236}">
                    <a16:creationId xmlns:a16="http://schemas.microsoft.com/office/drawing/2014/main" id="{433209F4-ECA3-4063-284D-13AD392769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53877" y="2661321"/>
                <a:ext cx="288000" cy="288000"/>
              </a:xfrm>
              <a:prstGeom prst="ellipse">
                <a:avLst/>
              </a:prstGeom>
              <a:noFill/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1" name="Oval 31">
                <a:extLst>
                  <a:ext uri="{FF2B5EF4-FFF2-40B4-BE49-F238E27FC236}">
                    <a16:creationId xmlns:a16="http://schemas.microsoft.com/office/drawing/2014/main" id="{5CA60765-3C62-9EBE-4CA7-E7CE92AF3C2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848221" y="2661321"/>
                <a:ext cx="288000" cy="288000"/>
              </a:xfrm>
              <a:prstGeom prst="ellipse">
                <a:avLst/>
              </a:prstGeom>
              <a:noFill/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2" name="Oval 32">
                <a:extLst>
                  <a:ext uri="{FF2B5EF4-FFF2-40B4-BE49-F238E27FC236}">
                    <a16:creationId xmlns:a16="http://schemas.microsoft.com/office/drawing/2014/main" id="{3432B40C-E212-5861-61CA-C5373E4D026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342565" y="2661321"/>
                <a:ext cx="288000" cy="288000"/>
              </a:xfrm>
              <a:prstGeom prst="ellipse">
                <a:avLst/>
              </a:prstGeom>
              <a:noFill/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3" name="Oval 33">
                <a:extLst>
                  <a:ext uri="{FF2B5EF4-FFF2-40B4-BE49-F238E27FC236}">
                    <a16:creationId xmlns:a16="http://schemas.microsoft.com/office/drawing/2014/main" id="{89E27827-8E38-D897-CB63-FCBA43BC1B6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36909" y="2661321"/>
                <a:ext cx="288000" cy="288000"/>
              </a:xfrm>
              <a:prstGeom prst="ellipse">
                <a:avLst/>
              </a:prstGeom>
              <a:solidFill>
                <a:srgbClr val="0000FF">
                  <a:alpha val="75000"/>
                </a:srgbClr>
              </a:solidFill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4" name="Oval 34">
                <a:extLst>
                  <a:ext uri="{FF2B5EF4-FFF2-40B4-BE49-F238E27FC236}">
                    <a16:creationId xmlns:a16="http://schemas.microsoft.com/office/drawing/2014/main" id="{A09F4464-577D-6788-DD0D-10451E122A5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31253" y="2661321"/>
                <a:ext cx="288000" cy="288000"/>
              </a:xfrm>
              <a:prstGeom prst="ellipse">
                <a:avLst/>
              </a:prstGeom>
              <a:noFill/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Oval 35">
                <a:extLst>
                  <a:ext uri="{FF2B5EF4-FFF2-40B4-BE49-F238E27FC236}">
                    <a16:creationId xmlns:a16="http://schemas.microsoft.com/office/drawing/2014/main" id="{AD156F47-E269-9EC2-B1AE-1120E02542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825597" y="2661321"/>
                <a:ext cx="288000" cy="288000"/>
              </a:xfrm>
              <a:prstGeom prst="ellipse">
                <a:avLst/>
              </a:prstGeom>
              <a:solidFill>
                <a:srgbClr val="FF0000">
                  <a:alpha val="69000"/>
                </a:srgbClr>
              </a:solidFill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36">
                <a:extLst>
                  <a:ext uri="{FF2B5EF4-FFF2-40B4-BE49-F238E27FC236}">
                    <a16:creationId xmlns:a16="http://schemas.microsoft.com/office/drawing/2014/main" id="{BA9C30FB-43F1-3542-8F55-F03051CFE2A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319941" y="2661321"/>
                <a:ext cx="288000" cy="288000"/>
              </a:xfrm>
              <a:prstGeom prst="ellipse">
                <a:avLst/>
              </a:prstGeom>
              <a:noFill/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7" name="Oval 38">
                <a:extLst>
                  <a:ext uri="{FF2B5EF4-FFF2-40B4-BE49-F238E27FC236}">
                    <a16:creationId xmlns:a16="http://schemas.microsoft.com/office/drawing/2014/main" id="{A17013B5-BB18-FECF-BB08-74A9F1B5700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14285" y="2661321"/>
                <a:ext cx="288000" cy="288000"/>
              </a:xfrm>
              <a:prstGeom prst="ellipse">
                <a:avLst/>
              </a:prstGeom>
              <a:solidFill>
                <a:srgbClr val="FF0000">
                  <a:alpha val="83000"/>
                </a:srgbClr>
              </a:solidFill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8" name="Oval 39">
                <a:extLst>
                  <a:ext uri="{FF2B5EF4-FFF2-40B4-BE49-F238E27FC236}">
                    <a16:creationId xmlns:a16="http://schemas.microsoft.com/office/drawing/2014/main" id="{31244EEE-A95D-1FA9-100D-04F3BF70443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189" y="3151915"/>
                <a:ext cx="288000" cy="288000"/>
              </a:xfrm>
              <a:prstGeom prst="ellipse">
                <a:avLst/>
              </a:prstGeom>
              <a:noFill/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9" name="Oval 40">
                <a:extLst>
                  <a:ext uri="{FF2B5EF4-FFF2-40B4-BE49-F238E27FC236}">
                    <a16:creationId xmlns:a16="http://schemas.microsoft.com/office/drawing/2014/main" id="{36681D55-D335-30F4-C9E4-1653ED8052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9533" y="3151915"/>
                <a:ext cx="288000" cy="288000"/>
              </a:xfrm>
              <a:prstGeom prst="ellipse">
                <a:avLst/>
              </a:prstGeom>
              <a:solidFill>
                <a:schemeClr val="tx1">
                  <a:alpha val="31000"/>
                </a:schemeClr>
              </a:solidFill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0" name="Oval 41">
                <a:extLst>
                  <a:ext uri="{FF2B5EF4-FFF2-40B4-BE49-F238E27FC236}">
                    <a16:creationId xmlns:a16="http://schemas.microsoft.com/office/drawing/2014/main" id="{15B99133-8A76-10CB-1C8E-BC51FD26CF3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53877" y="3151915"/>
                <a:ext cx="288000" cy="288000"/>
              </a:xfrm>
              <a:prstGeom prst="ellipse">
                <a:avLst/>
              </a:prstGeom>
              <a:noFill/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Oval 42">
                <a:extLst>
                  <a:ext uri="{FF2B5EF4-FFF2-40B4-BE49-F238E27FC236}">
                    <a16:creationId xmlns:a16="http://schemas.microsoft.com/office/drawing/2014/main" id="{F381D39D-53FB-BA6C-7F42-7CF25CA4BB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848221" y="3151915"/>
                <a:ext cx="288000" cy="288000"/>
              </a:xfrm>
              <a:prstGeom prst="ellipse">
                <a:avLst/>
              </a:prstGeom>
              <a:noFill/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2" name="Oval 43">
                <a:extLst>
                  <a:ext uri="{FF2B5EF4-FFF2-40B4-BE49-F238E27FC236}">
                    <a16:creationId xmlns:a16="http://schemas.microsoft.com/office/drawing/2014/main" id="{57DB75AA-7A50-AF70-8B99-AE554C8AE3F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342565" y="3151915"/>
                <a:ext cx="288000" cy="288000"/>
              </a:xfrm>
              <a:prstGeom prst="ellipse">
                <a:avLst/>
              </a:prstGeom>
              <a:solidFill>
                <a:srgbClr val="0000FF">
                  <a:alpha val="70000"/>
                </a:srgbClr>
              </a:solidFill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3" name="Oval 44">
                <a:extLst>
                  <a:ext uri="{FF2B5EF4-FFF2-40B4-BE49-F238E27FC236}">
                    <a16:creationId xmlns:a16="http://schemas.microsoft.com/office/drawing/2014/main" id="{663EDD9C-BFF9-F7E7-61E0-DE2FEE0330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36909" y="3151915"/>
                <a:ext cx="288000" cy="288000"/>
              </a:xfrm>
              <a:prstGeom prst="ellipse">
                <a:avLst/>
              </a:prstGeom>
              <a:noFill/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Oval 45">
                <a:extLst>
                  <a:ext uri="{FF2B5EF4-FFF2-40B4-BE49-F238E27FC236}">
                    <a16:creationId xmlns:a16="http://schemas.microsoft.com/office/drawing/2014/main" id="{6FBAED80-9F1E-4E3F-BA1E-F4682F9E9E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31253" y="3151915"/>
                <a:ext cx="288000" cy="288000"/>
              </a:xfrm>
              <a:prstGeom prst="ellipse">
                <a:avLst/>
              </a:prstGeom>
              <a:solidFill>
                <a:srgbClr val="FF0000">
                  <a:alpha val="43000"/>
                </a:srgbClr>
              </a:solidFill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Oval 46">
                <a:extLst>
                  <a:ext uri="{FF2B5EF4-FFF2-40B4-BE49-F238E27FC236}">
                    <a16:creationId xmlns:a16="http://schemas.microsoft.com/office/drawing/2014/main" id="{CB2DFF6E-51E5-1618-1948-45B64AF1E15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825597" y="3151915"/>
                <a:ext cx="288000" cy="288000"/>
              </a:xfrm>
              <a:prstGeom prst="ellipse">
                <a:avLst/>
              </a:prstGeom>
              <a:noFill/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Oval 47">
                <a:extLst>
                  <a:ext uri="{FF2B5EF4-FFF2-40B4-BE49-F238E27FC236}">
                    <a16:creationId xmlns:a16="http://schemas.microsoft.com/office/drawing/2014/main" id="{D9BE28C4-D94B-6458-8768-EB177EA4FC1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319941" y="3151915"/>
                <a:ext cx="288000" cy="288000"/>
              </a:xfrm>
              <a:prstGeom prst="ellipse">
                <a:avLst/>
              </a:prstGeom>
              <a:solidFill>
                <a:srgbClr val="FF0000"/>
              </a:solidFill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7" name="Oval 48">
                <a:extLst>
                  <a:ext uri="{FF2B5EF4-FFF2-40B4-BE49-F238E27FC236}">
                    <a16:creationId xmlns:a16="http://schemas.microsoft.com/office/drawing/2014/main" id="{D0769E9F-777B-633F-8F40-975FD2A83C6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14285" y="3151915"/>
                <a:ext cx="288000" cy="288000"/>
              </a:xfrm>
              <a:prstGeom prst="ellipse">
                <a:avLst/>
              </a:prstGeom>
              <a:noFill/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8" name="Oval 49">
                <a:extLst>
                  <a:ext uri="{FF2B5EF4-FFF2-40B4-BE49-F238E27FC236}">
                    <a16:creationId xmlns:a16="http://schemas.microsoft.com/office/drawing/2014/main" id="{071C30A9-3EEA-855B-3BC5-1E01BD64839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189" y="3642509"/>
                <a:ext cx="288000" cy="288000"/>
              </a:xfrm>
              <a:prstGeom prst="ellipse">
                <a:avLst/>
              </a:prstGeom>
              <a:noFill/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9" name="Oval 50">
                <a:extLst>
                  <a:ext uri="{FF2B5EF4-FFF2-40B4-BE49-F238E27FC236}">
                    <a16:creationId xmlns:a16="http://schemas.microsoft.com/office/drawing/2014/main" id="{782C3407-6B5D-214C-199F-7A53BD088E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9533" y="3642509"/>
                <a:ext cx="288000" cy="288000"/>
              </a:xfrm>
              <a:prstGeom prst="ellipse">
                <a:avLst/>
              </a:prstGeom>
              <a:solidFill>
                <a:schemeClr val="tx1">
                  <a:alpha val="90000"/>
                </a:schemeClr>
              </a:solidFill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0" name="Oval 51">
                <a:extLst>
                  <a:ext uri="{FF2B5EF4-FFF2-40B4-BE49-F238E27FC236}">
                    <a16:creationId xmlns:a16="http://schemas.microsoft.com/office/drawing/2014/main" id="{B2C77D7D-0860-2F75-4665-B5110B5C37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53877" y="3642509"/>
                <a:ext cx="288000" cy="288000"/>
              </a:xfrm>
              <a:prstGeom prst="ellipse">
                <a:avLst/>
              </a:prstGeom>
              <a:noFill/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1" name="Oval 52">
                <a:extLst>
                  <a:ext uri="{FF2B5EF4-FFF2-40B4-BE49-F238E27FC236}">
                    <a16:creationId xmlns:a16="http://schemas.microsoft.com/office/drawing/2014/main" id="{B2818A15-FC96-77C0-577F-3ACC56523F1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848221" y="3642509"/>
                <a:ext cx="288000" cy="288000"/>
              </a:xfrm>
              <a:prstGeom prst="ellipse">
                <a:avLst/>
              </a:prstGeom>
              <a:solidFill>
                <a:srgbClr val="0000FF">
                  <a:alpha val="60000"/>
                </a:srgbClr>
              </a:solidFill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2" name="Oval 53">
                <a:extLst>
                  <a:ext uri="{FF2B5EF4-FFF2-40B4-BE49-F238E27FC236}">
                    <a16:creationId xmlns:a16="http://schemas.microsoft.com/office/drawing/2014/main" id="{0E0A1ABD-24DB-373F-411F-D275CEA1086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342565" y="3642509"/>
                <a:ext cx="288000" cy="288000"/>
              </a:xfrm>
              <a:prstGeom prst="ellipse">
                <a:avLst/>
              </a:prstGeom>
              <a:noFill/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Oval 54">
                <a:extLst>
                  <a:ext uri="{FF2B5EF4-FFF2-40B4-BE49-F238E27FC236}">
                    <a16:creationId xmlns:a16="http://schemas.microsoft.com/office/drawing/2014/main" id="{91B789CC-2892-36A1-87B5-6C20AC20970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36909" y="3642509"/>
                <a:ext cx="288000" cy="288000"/>
              </a:xfrm>
              <a:prstGeom prst="ellipse">
                <a:avLst/>
              </a:prstGeom>
              <a:noFill/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Oval 55">
                <a:extLst>
                  <a:ext uri="{FF2B5EF4-FFF2-40B4-BE49-F238E27FC236}">
                    <a16:creationId xmlns:a16="http://schemas.microsoft.com/office/drawing/2014/main" id="{F48FCD15-DBF6-0621-3B06-273257FC58D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31253" y="3642509"/>
                <a:ext cx="288000" cy="288000"/>
              </a:xfrm>
              <a:prstGeom prst="ellipse">
                <a:avLst/>
              </a:prstGeom>
              <a:solidFill>
                <a:srgbClr val="FF0000"/>
              </a:solidFill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5" name="Oval 56">
                <a:extLst>
                  <a:ext uri="{FF2B5EF4-FFF2-40B4-BE49-F238E27FC236}">
                    <a16:creationId xmlns:a16="http://schemas.microsoft.com/office/drawing/2014/main" id="{2491F008-5E22-0F0E-AD25-F69CB1BD1C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825597" y="3642509"/>
                <a:ext cx="288000" cy="288000"/>
              </a:xfrm>
              <a:prstGeom prst="ellipse">
                <a:avLst/>
              </a:prstGeom>
              <a:noFill/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6" name="Oval 57">
                <a:extLst>
                  <a:ext uri="{FF2B5EF4-FFF2-40B4-BE49-F238E27FC236}">
                    <a16:creationId xmlns:a16="http://schemas.microsoft.com/office/drawing/2014/main" id="{C690664E-60B1-B6CA-A791-A61A7EAEB50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319941" y="3642509"/>
                <a:ext cx="288000" cy="288000"/>
              </a:xfrm>
              <a:prstGeom prst="ellipse">
                <a:avLst/>
              </a:prstGeom>
              <a:solidFill>
                <a:srgbClr val="FF0000">
                  <a:alpha val="56000"/>
                </a:srgbClr>
              </a:solidFill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7" name="Oval 58">
                <a:extLst>
                  <a:ext uri="{FF2B5EF4-FFF2-40B4-BE49-F238E27FC236}">
                    <a16:creationId xmlns:a16="http://schemas.microsoft.com/office/drawing/2014/main" id="{09EACEB5-481E-184B-85EE-BAD424F2C3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14285" y="3642509"/>
                <a:ext cx="288000" cy="288000"/>
              </a:xfrm>
              <a:prstGeom prst="ellipse">
                <a:avLst/>
              </a:prstGeom>
              <a:noFill/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8" name="Oval 59">
                <a:extLst>
                  <a:ext uri="{FF2B5EF4-FFF2-40B4-BE49-F238E27FC236}">
                    <a16:creationId xmlns:a16="http://schemas.microsoft.com/office/drawing/2014/main" id="{041281B0-E5BA-3DDF-D68F-A9E71F4D27F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189" y="4133103"/>
                <a:ext cx="288000" cy="288000"/>
              </a:xfrm>
              <a:prstGeom prst="ellipse">
                <a:avLst/>
              </a:prstGeom>
              <a:solidFill>
                <a:schemeClr val="tx1">
                  <a:alpha val="90000"/>
                </a:schemeClr>
              </a:solidFill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9" name="Oval 60">
                <a:extLst>
                  <a:ext uri="{FF2B5EF4-FFF2-40B4-BE49-F238E27FC236}">
                    <a16:creationId xmlns:a16="http://schemas.microsoft.com/office/drawing/2014/main" id="{005F104F-FFFF-D716-4DCE-931F20D6A0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9533" y="4133103"/>
                <a:ext cx="288000" cy="288000"/>
              </a:xfrm>
              <a:prstGeom prst="ellipse">
                <a:avLst/>
              </a:prstGeom>
              <a:noFill/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0" name="Oval 61">
                <a:extLst>
                  <a:ext uri="{FF2B5EF4-FFF2-40B4-BE49-F238E27FC236}">
                    <a16:creationId xmlns:a16="http://schemas.microsoft.com/office/drawing/2014/main" id="{B91AAD83-2752-0B35-B6D9-792C9F8BD3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53877" y="4133103"/>
                <a:ext cx="288000" cy="288000"/>
              </a:xfrm>
              <a:prstGeom prst="ellipse">
                <a:avLst/>
              </a:prstGeom>
              <a:solidFill>
                <a:srgbClr val="0000FF">
                  <a:alpha val="30000"/>
                </a:srgbClr>
              </a:solidFill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1" name="Oval 62">
                <a:extLst>
                  <a:ext uri="{FF2B5EF4-FFF2-40B4-BE49-F238E27FC236}">
                    <a16:creationId xmlns:a16="http://schemas.microsoft.com/office/drawing/2014/main" id="{306DE4CA-3B0D-25E7-B7C1-21F2F4CE22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848221" y="4133103"/>
                <a:ext cx="288000" cy="288000"/>
              </a:xfrm>
              <a:prstGeom prst="ellipse">
                <a:avLst/>
              </a:prstGeom>
              <a:noFill/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2" name="Oval 63">
                <a:extLst>
                  <a:ext uri="{FF2B5EF4-FFF2-40B4-BE49-F238E27FC236}">
                    <a16:creationId xmlns:a16="http://schemas.microsoft.com/office/drawing/2014/main" id="{241588DF-50F0-34AC-A636-372F364412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342565" y="4133103"/>
                <a:ext cx="288000" cy="288000"/>
              </a:xfrm>
              <a:prstGeom prst="ellipse">
                <a:avLst/>
              </a:prstGeom>
              <a:noFill/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3" name="Oval 64">
                <a:extLst>
                  <a:ext uri="{FF2B5EF4-FFF2-40B4-BE49-F238E27FC236}">
                    <a16:creationId xmlns:a16="http://schemas.microsoft.com/office/drawing/2014/main" id="{82385A3F-D7DB-B162-6F2D-F8B5B5FFD36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36909" y="4133103"/>
                <a:ext cx="288000" cy="288000"/>
              </a:xfrm>
              <a:prstGeom prst="ellipse">
                <a:avLst/>
              </a:prstGeom>
              <a:noFill/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4" name="Oval 65">
                <a:extLst>
                  <a:ext uri="{FF2B5EF4-FFF2-40B4-BE49-F238E27FC236}">
                    <a16:creationId xmlns:a16="http://schemas.microsoft.com/office/drawing/2014/main" id="{25404CD7-7118-1932-9DD4-ABD50C1F19F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31253" y="4133103"/>
                <a:ext cx="288000" cy="288000"/>
              </a:xfrm>
              <a:prstGeom prst="ellipse">
                <a:avLst/>
              </a:prstGeom>
              <a:noFill/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5" name="Oval 66">
                <a:extLst>
                  <a:ext uri="{FF2B5EF4-FFF2-40B4-BE49-F238E27FC236}">
                    <a16:creationId xmlns:a16="http://schemas.microsoft.com/office/drawing/2014/main" id="{0CD75A5A-3D13-F83B-6775-5916512A4F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825597" y="4133103"/>
                <a:ext cx="288000" cy="288000"/>
              </a:xfrm>
              <a:prstGeom prst="ellipse">
                <a:avLst/>
              </a:prstGeom>
              <a:solidFill>
                <a:srgbClr val="FF0000">
                  <a:alpha val="81000"/>
                </a:srgbClr>
              </a:solidFill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Oval 67">
                <a:extLst>
                  <a:ext uri="{FF2B5EF4-FFF2-40B4-BE49-F238E27FC236}">
                    <a16:creationId xmlns:a16="http://schemas.microsoft.com/office/drawing/2014/main" id="{F735683C-691B-96E7-FE1C-87D5C043F53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319941" y="4133103"/>
                <a:ext cx="288000" cy="288000"/>
              </a:xfrm>
              <a:prstGeom prst="ellipse">
                <a:avLst/>
              </a:prstGeom>
              <a:noFill/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Oval 68">
                <a:extLst>
                  <a:ext uri="{FF2B5EF4-FFF2-40B4-BE49-F238E27FC236}">
                    <a16:creationId xmlns:a16="http://schemas.microsoft.com/office/drawing/2014/main" id="{B1C2ACDC-F277-BC11-DC9D-6C6EB544EBF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14285" y="4133103"/>
                <a:ext cx="288000" cy="288000"/>
              </a:xfrm>
              <a:prstGeom prst="ellipse">
                <a:avLst/>
              </a:prstGeom>
              <a:solidFill>
                <a:srgbClr val="FF0000">
                  <a:alpha val="69000"/>
                </a:srgbClr>
              </a:solidFill>
              <a:ln w="254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8" name="TextBox 69">
                <a:extLst>
                  <a:ext uri="{FF2B5EF4-FFF2-40B4-BE49-F238E27FC236}">
                    <a16:creationId xmlns:a16="http://schemas.microsoft.com/office/drawing/2014/main" id="{4610FA97-A43F-8282-0719-8F6AD0967F17}"/>
                  </a:ext>
                </a:extLst>
              </p:cNvPr>
              <p:cNvSpPr txBox="1"/>
              <p:nvPr/>
            </p:nvSpPr>
            <p:spPr>
              <a:xfrm>
                <a:off x="3299753" y="1268407"/>
                <a:ext cx="691392" cy="3610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altLang="zh-CN" sz="1600" dirty="0">
                    <a:solidFill>
                      <a:srgbClr val="0000FF"/>
                    </a:solidFill>
                    <a:latin typeface="Times" pitchFamily="2" charset="0"/>
                  </a:rPr>
                  <a:t>MMs</a:t>
                </a:r>
              </a:p>
            </p:txBody>
          </p:sp>
          <p:grpSp>
            <p:nvGrpSpPr>
              <p:cNvPr id="79" name="Group 70">
                <a:extLst>
                  <a:ext uri="{FF2B5EF4-FFF2-40B4-BE49-F238E27FC236}">
                    <a16:creationId xmlns:a16="http://schemas.microsoft.com/office/drawing/2014/main" id="{A4A8886C-F4DA-FFEF-3225-35C8DBA40240}"/>
                  </a:ext>
                </a:extLst>
              </p:cNvPr>
              <p:cNvGrpSpPr/>
              <p:nvPr/>
            </p:nvGrpSpPr>
            <p:grpSpPr>
              <a:xfrm>
                <a:off x="1196216" y="4693092"/>
                <a:ext cx="86244" cy="239900"/>
                <a:chOff x="2099114" y="4781193"/>
                <a:chExt cx="315094" cy="433708"/>
              </a:xfrm>
            </p:grpSpPr>
            <p:cxnSp>
              <p:nvCxnSpPr>
                <p:cNvPr id="118" name="Straight Connector 109">
                  <a:extLst>
                    <a:ext uri="{FF2B5EF4-FFF2-40B4-BE49-F238E27FC236}">
                      <a16:creationId xmlns:a16="http://schemas.microsoft.com/office/drawing/2014/main" id="{C9A08E31-A235-A740-8CCE-6BC2A8E3D4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215656" y="4781193"/>
                  <a:ext cx="59931" cy="160914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Straight Connector 110">
                  <a:extLst>
                    <a:ext uri="{FF2B5EF4-FFF2-40B4-BE49-F238E27FC236}">
                      <a16:creationId xmlns:a16="http://schemas.microsoft.com/office/drawing/2014/main" id="{266E4584-DD07-A122-183A-35FB27FC7A4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87773" y="4834663"/>
                  <a:ext cx="79719" cy="146056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Straight Connector 111">
                  <a:extLst>
                    <a:ext uri="{FF2B5EF4-FFF2-40B4-BE49-F238E27FC236}">
                      <a16:creationId xmlns:a16="http://schemas.microsoft.com/office/drawing/2014/main" id="{556819FC-DCE9-F2E1-B878-610464DB317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45621" y="4874970"/>
                  <a:ext cx="0" cy="159196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Straight Connector 112">
                  <a:extLst>
                    <a:ext uri="{FF2B5EF4-FFF2-40B4-BE49-F238E27FC236}">
                      <a16:creationId xmlns:a16="http://schemas.microsoft.com/office/drawing/2014/main" id="{E3C22B49-AC71-16CB-9755-80447BA3FCD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75587" y="4890845"/>
                  <a:ext cx="52045" cy="143321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Straight Connector 113">
                  <a:extLst>
                    <a:ext uri="{FF2B5EF4-FFF2-40B4-BE49-F238E27FC236}">
                      <a16:creationId xmlns:a16="http://schemas.microsoft.com/office/drawing/2014/main" id="{36522A54-B1E1-BED9-09DF-50027AC7BC8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362163" y="4975524"/>
                  <a:ext cx="52045" cy="143321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Straight Connector 114">
                  <a:extLst>
                    <a:ext uri="{FF2B5EF4-FFF2-40B4-BE49-F238E27FC236}">
                      <a16:creationId xmlns:a16="http://schemas.microsoft.com/office/drawing/2014/main" id="{9E3DFE3B-2D52-E638-BA1D-826B2C8BB19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292772" y="5017815"/>
                  <a:ext cx="15602" cy="147805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Straight Connector 115">
                  <a:extLst>
                    <a:ext uri="{FF2B5EF4-FFF2-40B4-BE49-F238E27FC236}">
                      <a16:creationId xmlns:a16="http://schemas.microsoft.com/office/drawing/2014/main" id="{D9E8884C-2226-2C1E-E4F5-CC5BB489273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188731" y="4996706"/>
                  <a:ext cx="49793" cy="139966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Connector 116">
                  <a:extLst>
                    <a:ext uri="{FF2B5EF4-FFF2-40B4-BE49-F238E27FC236}">
                      <a16:creationId xmlns:a16="http://schemas.microsoft.com/office/drawing/2014/main" id="{C3CC6FC6-57B9-8591-4446-7C19FBF4C9D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099114" y="4932862"/>
                  <a:ext cx="110427" cy="112306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Straight Connector 117">
                  <a:extLst>
                    <a:ext uri="{FF2B5EF4-FFF2-40B4-BE49-F238E27FC236}">
                      <a16:creationId xmlns:a16="http://schemas.microsoft.com/office/drawing/2014/main" id="{6F4823C8-7D36-EB59-736E-3C7A084552E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140656" y="5011644"/>
                  <a:ext cx="20951" cy="153976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118">
                  <a:extLst>
                    <a:ext uri="{FF2B5EF4-FFF2-40B4-BE49-F238E27FC236}">
                      <a16:creationId xmlns:a16="http://schemas.microsoft.com/office/drawing/2014/main" id="{53E0ED57-7E5E-E706-F360-BF548AF8943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342565" y="5066689"/>
                  <a:ext cx="44414" cy="14821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0" name="Group 71">
                <a:extLst>
                  <a:ext uri="{FF2B5EF4-FFF2-40B4-BE49-F238E27FC236}">
                    <a16:creationId xmlns:a16="http://schemas.microsoft.com/office/drawing/2014/main" id="{9A0F4644-9883-2269-AB08-C989E01DED53}"/>
                  </a:ext>
                </a:extLst>
              </p:cNvPr>
              <p:cNvGrpSpPr/>
              <p:nvPr/>
            </p:nvGrpSpPr>
            <p:grpSpPr>
              <a:xfrm>
                <a:off x="3969597" y="1761546"/>
                <a:ext cx="86244" cy="239900"/>
                <a:chOff x="2099114" y="4781193"/>
                <a:chExt cx="315094" cy="433708"/>
              </a:xfrm>
            </p:grpSpPr>
            <p:cxnSp>
              <p:nvCxnSpPr>
                <p:cNvPr id="108" name="Straight Connector 99">
                  <a:extLst>
                    <a:ext uri="{FF2B5EF4-FFF2-40B4-BE49-F238E27FC236}">
                      <a16:creationId xmlns:a16="http://schemas.microsoft.com/office/drawing/2014/main" id="{FF9AAEAC-13C6-FCB0-FF6F-12FAA0FB7AF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215656" y="4781193"/>
                  <a:ext cx="59931" cy="160914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Straight Connector 100">
                  <a:extLst>
                    <a:ext uri="{FF2B5EF4-FFF2-40B4-BE49-F238E27FC236}">
                      <a16:creationId xmlns:a16="http://schemas.microsoft.com/office/drawing/2014/main" id="{FBE790EF-16EF-6DA4-6E8E-EEB56C349EF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87773" y="4834663"/>
                  <a:ext cx="79719" cy="146056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Straight Connector 101">
                  <a:extLst>
                    <a:ext uri="{FF2B5EF4-FFF2-40B4-BE49-F238E27FC236}">
                      <a16:creationId xmlns:a16="http://schemas.microsoft.com/office/drawing/2014/main" id="{2DD3129E-0506-39E5-C338-4ADB5AF3DEC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45621" y="4874970"/>
                  <a:ext cx="0" cy="159196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Straight Connector 102">
                  <a:extLst>
                    <a:ext uri="{FF2B5EF4-FFF2-40B4-BE49-F238E27FC236}">
                      <a16:creationId xmlns:a16="http://schemas.microsoft.com/office/drawing/2014/main" id="{505F6E0F-9C36-AAE9-0050-41273F06A7C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75587" y="4890845"/>
                  <a:ext cx="52045" cy="143321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Straight Connector 103">
                  <a:extLst>
                    <a:ext uri="{FF2B5EF4-FFF2-40B4-BE49-F238E27FC236}">
                      <a16:creationId xmlns:a16="http://schemas.microsoft.com/office/drawing/2014/main" id="{74DF8562-FB86-6AF0-6830-21C4B62423C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362163" y="4975524"/>
                  <a:ext cx="52045" cy="143321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Straight Connector 104">
                  <a:extLst>
                    <a:ext uri="{FF2B5EF4-FFF2-40B4-BE49-F238E27FC236}">
                      <a16:creationId xmlns:a16="http://schemas.microsoft.com/office/drawing/2014/main" id="{7BCC6EEF-1167-3292-7947-6E42412E5DF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292772" y="5017815"/>
                  <a:ext cx="15602" cy="147805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105">
                  <a:extLst>
                    <a:ext uri="{FF2B5EF4-FFF2-40B4-BE49-F238E27FC236}">
                      <a16:creationId xmlns:a16="http://schemas.microsoft.com/office/drawing/2014/main" id="{1C2444AA-99F7-816E-31B8-B0CC05D2247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188731" y="4996706"/>
                  <a:ext cx="49793" cy="139966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Straight Connector 106">
                  <a:extLst>
                    <a:ext uri="{FF2B5EF4-FFF2-40B4-BE49-F238E27FC236}">
                      <a16:creationId xmlns:a16="http://schemas.microsoft.com/office/drawing/2014/main" id="{43E4F7F8-E128-F416-D85A-004D316B9B6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099114" y="4932862"/>
                  <a:ext cx="110427" cy="112306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Straight Connector 107">
                  <a:extLst>
                    <a:ext uri="{FF2B5EF4-FFF2-40B4-BE49-F238E27FC236}">
                      <a16:creationId xmlns:a16="http://schemas.microsoft.com/office/drawing/2014/main" id="{AECEF5A0-3984-25D3-9097-8F8FF4510BB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140656" y="5011644"/>
                  <a:ext cx="20951" cy="153976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Straight Connector 108">
                  <a:extLst>
                    <a:ext uri="{FF2B5EF4-FFF2-40B4-BE49-F238E27FC236}">
                      <a16:creationId xmlns:a16="http://schemas.microsoft.com/office/drawing/2014/main" id="{3345E1E5-E87F-A923-F305-828860DC42E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342565" y="5066689"/>
                  <a:ext cx="44414" cy="14821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81" name="Straight Arrow Connector 72">
                <a:extLst>
                  <a:ext uri="{FF2B5EF4-FFF2-40B4-BE49-F238E27FC236}">
                    <a16:creationId xmlns:a16="http://schemas.microsoft.com/office/drawing/2014/main" id="{B349239E-F9CF-9773-2B50-AAD489D4DBA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95947" y="1566673"/>
                <a:ext cx="1211623" cy="3509844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2" name="TextBox 73">
                <a:extLst>
                  <a:ext uri="{FF2B5EF4-FFF2-40B4-BE49-F238E27FC236}">
                    <a16:creationId xmlns:a16="http://schemas.microsoft.com/office/drawing/2014/main" id="{2E761461-E135-A859-7BB1-07E76E7D3C08}"/>
                  </a:ext>
                </a:extLst>
              </p:cNvPr>
              <p:cNvSpPr txBox="1"/>
              <p:nvPr/>
            </p:nvSpPr>
            <p:spPr>
              <a:xfrm>
                <a:off x="797091" y="1273822"/>
                <a:ext cx="615782" cy="3610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altLang="zh-CN" sz="1600" dirty="0">
                    <a:latin typeface="Times" pitchFamily="2" charset="0"/>
                  </a:rPr>
                  <a:t>SMs</a:t>
                </a:r>
              </a:p>
            </p:txBody>
          </p:sp>
          <p:grpSp>
            <p:nvGrpSpPr>
              <p:cNvPr id="83" name="Group 74">
                <a:extLst>
                  <a:ext uri="{FF2B5EF4-FFF2-40B4-BE49-F238E27FC236}">
                    <a16:creationId xmlns:a16="http://schemas.microsoft.com/office/drawing/2014/main" id="{19DA9E6F-E9D4-9F9B-4AAE-CE001F5F33F0}"/>
                  </a:ext>
                </a:extLst>
              </p:cNvPr>
              <p:cNvGrpSpPr/>
              <p:nvPr/>
            </p:nvGrpSpPr>
            <p:grpSpPr>
              <a:xfrm>
                <a:off x="491421" y="4665832"/>
                <a:ext cx="86244" cy="239900"/>
                <a:chOff x="2099114" y="4781193"/>
                <a:chExt cx="315094" cy="433708"/>
              </a:xfrm>
            </p:grpSpPr>
            <p:cxnSp>
              <p:nvCxnSpPr>
                <p:cNvPr id="98" name="Straight Connector 89">
                  <a:extLst>
                    <a:ext uri="{FF2B5EF4-FFF2-40B4-BE49-F238E27FC236}">
                      <a16:creationId xmlns:a16="http://schemas.microsoft.com/office/drawing/2014/main" id="{E2A4218F-021B-67BC-D0DD-BE31E636E35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215656" y="4781193"/>
                  <a:ext cx="59931" cy="160914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90">
                  <a:extLst>
                    <a:ext uri="{FF2B5EF4-FFF2-40B4-BE49-F238E27FC236}">
                      <a16:creationId xmlns:a16="http://schemas.microsoft.com/office/drawing/2014/main" id="{29F9DEF0-5B0D-97A0-831C-BA0C43FFDF8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87773" y="4834663"/>
                  <a:ext cx="79719" cy="146056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Connector 91">
                  <a:extLst>
                    <a:ext uri="{FF2B5EF4-FFF2-40B4-BE49-F238E27FC236}">
                      <a16:creationId xmlns:a16="http://schemas.microsoft.com/office/drawing/2014/main" id="{6EBBB62A-0153-9B58-FA85-BBDACA9BD1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45621" y="4874970"/>
                  <a:ext cx="0" cy="159196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Straight Connector 92">
                  <a:extLst>
                    <a:ext uri="{FF2B5EF4-FFF2-40B4-BE49-F238E27FC236}">
                      <a16:creationId xmlns:a16="http://schemas.microsoft.com/office/drawing/2014/main" id="{8974959B-844F-4014-E228-5C40F27E263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75587" y="4890845"/>
                  <a:ext cx="52045" cy="143321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Straight Connector 93">
                  <a:extLst>
                    <a:ext uri="{FF2B5EF4-FFF2-40B4-BE49-F238E27FC236}">
                      <a16:creationId xmlns:a16="http://schemas.microsoft.com/office/drawing/2014/main" id="{4A6222F9-6B17-93D8-1A72-D89687DE56A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362163" y="4975524"/>
                  <a:ext cx="52045" cy="143321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Straight Connector 94">
                  <a:extLst>
                    <a:ext uri="{FF2B5EF4-FFF2-40B4-BE49-F238E27FC236}">
                      <a16:creationId xmlns:a16="http://schemas.microsoft.com/office/drawing/2014/main" id="{3AFC366E-771C-22D8-29EA-8245A8196A5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292772" y="5017815"/>
                  <a:ext cx="15602" cy="147805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Connector 95">
                  <a:extLst>
                    <a:ext uri="{FF2B5EF4-FFF2-40B4-BE49-F238E27FC236}">
                      <a16:creationId xmlns:a16="http://schemas.microsoft.com/office/drawing/2014/main" id="{2E2FE2D8-76A1-5D33-5621-62644933DF1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188731" y="4996706"/>
                  <a:ext cx="49793" cy="139966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96">
                  <a:extLst>
                    <a:ext uri="{FF2B5EF4-FFF2-40B4-BE49-F238E27FC236}">
                      <a16:creationId xmlns:a16="http://schemas.microsoft.com/office/drawing/2014/main" id="{5F36790A-ECD4-7E3C-A6DB-7D0BEBD70A3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099114" y="4932862"/>
                  <a:ext cx="110427" cy="112306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Connector 97">
                  <a:extLst>
                    <a:ext uri="{FF2B5EF4-FFF2-40B4-BE49-F238E27FC236}">
                      <a16:creationId xmlns:a16="http://schemas.microsoft.com/office/drawing/2014/main" id="{31747B1A-10D4-B84D-FCD7-F5C9D380A30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140656" y="5011644"/>
                  <a:ext cx="20951" cy="153976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Straight Connector 98">
                  <a:extLst>
                    <a:ext uri="{FF2B5EF4-FFF2-40B4-BE49-F238E27FC236}">
                      <a16:creationId xmlns:a16="http://schemas.microsoft.com/office/drawing/2014/main" id="{81103973-58A4-3B3B-BDB8-772D81EE484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342565" y="5066689"/>
                  <a:ext cx="44414" cy="14821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4" name="Group 75">
                <a:extLst>
                  <a:ext uri="{FF2B5EF4-FFF2-40B4-BE49-F238E27FC236}">
                    <a16:creationId xmlns:a16="http://schemas.microsoft.com/office/drawing/2014/main" id="{EB09A0CF-9CD7-A875-F399-706054D92B13}"/>
                  </a:ext>
                </a:extLst>
              </p:cNvPr>
              <p:cNvGrpSpPr/>
              <p:nvPr/>
            </p:nvGrpSpPr>
            <p:grpSpPr>
              <a:xfrm>
                <a:off x="1490397" y="1749088"/>
                <a:ext cx="86244" cy="239900"/>
                <a:chOff x="2099114" y="4781193"/>
                <a:chExt cx="315094" cy="433708"/>
              </a:xfrm>
            </p:grpSpPr>
            <p:cxnSp>
              <p:nvCxnSpPr>
                <p:cNvPr id="88" name="Straight Connector 79">
                  <a:extLst>
                    <a:ext uri="{FF2B5EF4-FFF2-40B4-BE49-F238E27FC236}">
                      <a16:creationId xmlns:a16="http://schemas.microsoft.com/office/drawing/2014/main" id="{23C8E01D-DC96-7B2D-C11B-C3865B4A037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215656" y="4781193"/>
                  <a:ext cx="59931" cy="160914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Straight Connector 80">
                  <a:extLst>
                    <a:ext uri="{FF2B5EF4-FFF2-40B4-BE49-F238E27FC236}">
                      <a16:creationId xmlns:a16="http://schemas.microsoft.com/office/drawing/2014/main" id="{A8B8CCE5-1E33-7E8E-E40F-3DAE4D75D2B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87773" y="4834663"/>
                  <a:ext cx="79719" cy="146056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Straight Connector 81">
                  <a:extLst>
                    <a:ext uri="{FF2B5EF4-FFF2-40B4-BE49-F238E27FC236}">
                      <a16:creationId xmlns:a16="http://schemas.microsoft.com/office/drawing/2014/main" id="{ACC610B9-F041-D5DB-DDBA-32C8664CF4F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45621" y="4874970"/>
                  <a:ext cx="0" cy="159196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Straight Connector 82">
                  <a:extLst>
                    <a:ext uri="{FF2B5EF4-FFF2-40B4-BE49-F238E27FC236}">
                      <a16:creationId xmlns:a16="http://schemas.microsoft.com/office/drawing/2014/main" id="{6FC17E6B-2440-3AB4-BD4C-2CD5E133D7B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75587" y="4890845"/>
                  <a:ext cx="52045" cy="143321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Straight Connector 83">
                  <a:extLst>
                    <a:ext uri="{FF2B5EF4-FFF2-40B4-BE49-F238E27FC236}">
                      <a16:creationId xmlns:a16="http://schemas.microsoft.com/office/drawing/2014/main" id="{D388FBD3-070A-304E-4F13-2BEC3EF27A1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362163" y="4975524"/>
                  <a:ext cx="52045" cy="143321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Straight Connector 84">
                  <a:extLst>
                    <a:ext uri="{FF2B5EF4-FFF2-40B4-BE49-F238E27FC236}">
                      <a16:creationId xmlns:a16="http://schemas.microsoft.com/office/drawing/2014/main" id="{0DA5089D-3CBC-E058-9862-D5C5A96DDAF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292772" y="5017815"/>
                  <a:ext cx="15602" cy="147805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Straight Connector 85">
                  <a:extLst>
                    <a:ext uri="{FF2B5EF4-FFF2-40B4-BE49-F238E27FC236}">
                      <a16:creationId xmlns:a16="http://schemas.microsoft.com/office/drawing/2014/main" id="{DA4401AB-327D-3F4F-07EA-B66A742ED43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188731" y="4996706"/>
                  <a:ext cx="49793" cy="139966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Straight Connector 86">
                  <a:extLst>
                    <a:ext uri="{FF2B5EF4-FFF2-40B4-BE49-F238E27FC236}">
                      <a16:creationId xmlns:a16="http://schemas.microsoft.com/office/drawing/2014/main" id="{B315886C-FEA9-74F7-1DF4-0C06349DC72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099114" y="4932862"/>
                  <a:ext cx="110427" cy="112306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Straight Connector 87">
                  <a:extLst>
                    <a:ext uri="{FF2B5EF4-FFF2-40B4-BE49-F238E27FC236}">
                      <a16:creationId xmlns:a16="http://schemas.microsoft.com/office/drawing/2014/main" id="{F4934E8E-1884-7152-4315-456C4574CDA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140656" y="5011644"/>
                  <a:ext cx="20951" cy="153976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Straight Connector 88">
                  <a:extLst>
                    <a:ext uri="{FF2B5EF4-FFF2-40B4-BE49-F238E27FC236}">
                      <a16:creationId xmlns:a16="http://schemas.microsoft.com/office/drawing/2014/main" id="{3C0DBDEC-92CD-9677-89A5-92D554A23ED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342565" y="5066689"/>
                  <a:ext cx="44414" cy="14821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85" name="Straight Arrow Connector 76">
                <a:extLst>
                  <a:ext uri="{FF2B5EF4-FFF2-40B4-BE49-F238E27FC236}">
                    <a16:creationId xmlns:a16="http://schemas.microsoft.com/office/drawing/2014/main" id="{89333675-C730-C690-6648-993FEBB6D7B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501883" y="2603611"/>
                <a:ext cx="1695061" cy="2407961"/>
              </a:xfrm>
              <a:prstGeom prst="straightConnector1">
                <a:avLst/>
              </a:prstGeom>
              <a:ln w="31750">
                <a:solidFill>
                  <a:srgbClr val="FF0000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6" name="TextBox 77">
                <a:extLst>
                  <a:ext uri="{FF2B5EF4-FFF2-40B4-BE49-F238E27FC236}">
                    <a16:creationId xmlns:a16="http://schemas.microsoft.com/office/drawing/2014/main" id="{28914B66-91A5-400B-734F-2F7F439E4E41}"/>
                  </a:ext>
                </a:extLst>
              </p:cNvPr>
              <p:cNvSpPr txBox="1"/>
              <p:nvPr/>
            </p:nvSpPr>
            <p:spPr>
              <a:xfrm>
                <a:off x="4132567" y="2338791"/>
                <a:ext cx="788642" cy="4593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altLang="zh-CN" sz="1600" dirty="0">
                    <a:solidFill>
                      <a:srgbClr val="FF0000"/>
                    </a:solidFill>
                    <a:latin typeface="Times" pitchFamily="2" charset="0"/>
                  </a:rPr>
                  <a:t>Noise</a:t>
                </a:r>
              </a:p>
            </p:txBody>
          </p:sp>
          <p:cxnSp>
            <p:nvCxnSpPr>
              <p:cNvPr id="87" name="Straight Arrow Connector 78">
                <a:extLst>
                  <a:ext uri="{FF2B5EF4-FFF2-40B4-BE49-F238E27FC236}">
                    <a16:creationId xmlns:a16="http://schemas.microsoft.com/office/drawing/2014/main" id="{D6FE6778-C2C4-ED7E-8F36-523AE6E6F46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48145" y="1485578"/>
                <a:ext cx="3491346" cy="3699164"/>
              </a:xfrm>
              <a:prstGeom prst="straightConnector1">
                <a:avLst/>
              </a:prstGeom>
              <a:ln w="31750">
                <a:solidFill>
                  <a:srgbClr val="0000FF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4" name="组合 163">
              <a:extLst>
                <a:ext uri="{FF2B5EF4-FFF2-40B4-BE49-F238E27FC236}">
                  <a16:creationId xmlns:a16="http://schemas.microsoft.com/office/drawing/2014/main" id="{B301EDFE-9F2D-90E1-686B-BC67A42DE0BD}"/>
                </a:ext>
              </a:extLst>
            </p:cNvPr>
            <p:cNvGrpSpPr/>
            <p:nvPr/>
          </p:nvGrpSpPr>
          <p:grpSpPr>
            <a:xfrm>
              <a:off x="3601498" y="1048789"/>
              <a:ext cx="5160404" cy="2820988"/>
              <a:chOff x="3601498" y="1048789"/>
              <a:chExt cx="5160404" cy="2820988"/>
            </a:xfrm>
          </p:grpSpPr>
          <p:grpSp>
            <p:nvGrpSpPr>
              <p:cNvPr id="160" name="组合 159">
                <a:extLst>
                  <a:ext uri="{FF2B5EF4-FFF2-40B4-BE49-F238E27FC236}">
                    <a16:creationId xmlns:a16="http://schemas.microsoft.com/office/drawing/2014/main" id="{90EC1AD8-16D4-726E-031F-219D8E4EC8D7}"/>
                  </a:ext>
                </a:extLst>
              </p:cNvPr>
              <p:cNvGrpSpPr/>
              <p:nvPr/>
            </p:nvGrpSpPr>
            <p:grpSpPr>
              <a:xfrm>
                <a:off x="3601498" y="1048789"/>
                <a:ext cx="5112000" cy="2820988"/>
                <a:chOff x="3658172" y="1151338"/>
                <a:chExt cx="5112000" cy="2820988"/>
              </a:xfrm>
            </p:grpSpPr>
            <p:grpSp>
              <p:nvGrpSpPr>
                <p:cNvPr id="150" name="组合 149">
                  <a:extLst>
                    <a:ext uri="{FF2B5EF4-FFF2-40B4-BE49-F238E27FC236}">
                      <a16:creationId xmlns:a16="http://schemas.microsoft.com/office/drawing/2014/main" id="{9CFD4AA7-0551-4571-DDCB-0AB33D0F776D}"/>
                    </a:ext>
                  </a:extLst>
                </p:cNvPr>
                <p:cNvGrpSpPr/>
                <p:nvPr/>
              </p:nvGrpSpPr>
              <p:grpSpPr>
                <a:xfrm>
                  <a:off x="3658172" y="1270185"/>
                  <a:ext cx="5112000" cy="2702141"/>
                  <a:chOff x="3895200" y="1072785"/>
                  <a:chExt cx="5112000" cy="2702141"/>
                </a:xfrm>
              </p:grpSpPr>
              <p:cxnSp>
                <p:nvCxnSpPr>
                  <p:cNvPr id="135" name="直接箭头连接符 134">
                    <a:extLst>
                      <a:ext uri="{FF2B5EF4-FFF2-40B4-BE49-F238E27FC236}">
                        <a16:creationId xmlns:a16="http://schemas.microsoft.com/office/drawing/2014/main" id="{EDBECE7B-05FA-4E27-AE56-1E1C11C5F73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3897380" y="1087200"/>
                    <a:ext cx="0" cy="2687726"/>
                  </a:xfrm>
                  <a:prstGeom prst="straightConnector1">
                    <a:avLst/>
                  </a:prstGeom>
                  <a:ln w="38100"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8" name="直接箭头连接符 137">
                    <a:extLst>
                      <a:ext uri="{FF2B5EF4-FFF2-40B4-BE49-F238E27FC236}">
                        <a16:creationId xmlns:a16="http://schemas.microsoft.com/office/drawing/2014/main" id="{B4F6170E-0E95-2DCB-B529-B3F686751671}"/>
                      </a:ext>
                    </a:extLst>
                  </p:cNvPr>
                  <p:cNvCxnSpPr/>
                  <p:nvPr/>
                </p:nvCxnSpPr>
                <p:spPr>
                  <a:xfrm>
                    <a:off x="3897380" y="1547931"/>
                    <a:ext cx="5109820" cy="0"/>
                  </a:xfrm>
                  <a:prstGeom prst="straightConnector1">
                    <a:avLst/>
                  </a:prstGeom>
                  <a:ln w="12700"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0" name="直接箭头连接符 139">
                    <a:extLst>
                      <a:ext uri="{FF2B5EF4-FFF2-40B4-BE49-F238E27FC236}">
                        <a16:creationId xmlns:a16="http://schemas.microsoft.com/office/drawing/2014/main" id="{41C23595-CC9A-1F6A-AF97-574B695DF8D6}"/>
                      </a:ext>
                    </a:extLst>
                  </p:cNvPr>
                  <p:cNvCxnSpPr/>
                  <p:nvPr/>
                </p:nvCxnSpPr>
                <p:spPr>
                  <a:xfrm>
                    <a:off x="3897380" y="2039169"/>
                    <a:ext cx="5109820" cy="0"/>
                  </a:xfrm>
                  <a:prstGeom prst="straightConnector1">
                    <a:avLst/>
                  </a:prstGeom>
                  <a:ln w="12700"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1" name="任意多边形: 形状 140">
                    <a:extLst>
                      <a:ext uri="{FF2B5EF4-FFF2-40B4-BE49-F238E27FC236}">
                        <a16:creationId xmlns:a16="http://schemas.microsoft.com/office/drawing/2014/main" id="{5808F348-3FE7-4528-9E14-463B7DA43B05}"/>
                      </a:ext>
                    </a:extLst>
                  </p:cNvPr>
                  <p:cNvSpPr/>
                  <p:nvPr/>
                </p:nvSpPr>
                <p:spPr>
                  <a:xfrm>
                    <a:off x="4572000" y="1660069"/>
                    <a:ext cx="360000" cy="760179"/>
                  </a:xfrm>
                  <a:custGeom>
                    <a:avLst/>
                    <a:gdLst>
                      <a:gd name="connsiteX0" fmla="*/ 0 w 360000"/>
                      <a:gd name="connsiteY0" fmla="*/ 391931 h 760179"/>
                      <a:gd name="connsiteX1" fmla="*/ 28800 w 360000"/>
                      <a:gd name="connsiteY1" fmla="*/ 10331 h 760179"/>
                      <a:gd name="connsiteX2" fmla="*/ 86400 w 360000"/>
                      <a:gd name="connsiteY2" fmla="*/ 759131 h 760179"/>
                      <a:gd name="connsiteX3" fmla="*/ 129600 w 360000"/>
                      <a:gd name="connsiteY3" fmla="*/ 183131 h 760179"/>
                      <a:gd name="connsiteX4" fmla="*/ 180000 w 360000"/>
                      <a:gd name="connsiteY4" fmla="*/ 571931 h 760179"/>
                      <a:gd name="connsiteX5" fmla="*/ 216000 w 360000"/>
                      <a:gd name="connsiteY5" fmla="*/ 269531 h 760179"/>
                      <a:gd name="connsiteX6" fmla="*/ 266400 w 360000"/>
                      <a:gd name="connsiteY6" fmla="*/ 471131 h 760179"/>
                      <a:gd name="connsiteX7" fmla="*/ 288000 w 360000"/>
                      <a:gd name="connsiteY7" fmla="*/ 341531 h 760179"/>
                      <a:gd name="connsiteX8" fmla="*/ 360000 w 360000"/>
                      <a:gd name="connsiteY8" fmla="*/ 384731 h 7601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60000" h="760179">
                        <a:moveTo>
                          <a:pt x="0" y="391931"/>
                        </a:moveTo>
                        <a:cubicBezTo>
                          <a:pt x="7200" y="170531"/>
                          <a:pt x="14400" y="-50869"/>
                          <a:pt x="28800" y="10331"/>
                        </a:cubicBezTo>
                        <a:cubicBezTo>
                          <a:pt x="43200" y="71531"/>
                          <a:pt x="69600" y="730331"/>
                          <a:pt x="86400" y="759131"/>
                        </a:cubicBezTo>
                        <a:cubicBezTo>
                          <a:pt x="103200" y="787931"/>
                          <a:pt x="114000" y="214331"/>
                          <a:pt x="129600" y="183131"/>
                        </a:cubicBezTo>
                        <a:cubicBezTo>
                          <a:pt x="145200" y="151931"/>
                          <a:pt x="165600" y="557531"/>
                          <a:pt x="180000" y="571931"/>
                        </a:cubicBezTo>
                        <a:cubicBezTo>
                          <a:pt x="194400" y="586331"/>
                          <a:pt x="201600" y="286331"/>
                          <a:pt x="216000" y="269531"/>
                        </a:cubicBezTo>
                        <a:cubicBezTo>
                          <a:pt x="230400" y="252731"/>
                          <a:pt x="254400" y="459131"/>
                          <a:pt x="266400" y="471131"/>
                        </a:cubicBezTo>
                        <a:cubicBezTo>
                          <a:pt x="278400" y="483131"/>
                          <a:pt x="272400" y="355931"/>
                          <a:pt x="288000" y="341531"/>
                        </a:cubicBezTo>
                        <a:cubicBezTo>
                          <a:pt x="303600" y="327131"/>
                          <a:pt x="303600" y="371531"/>
                          <a:pt x="360000" y="384731"/>
                        </a:cubicBezTo>
                      </a:path>
                    </a:pathLst>
                  </a:custGeom>
                  <a:noFill/>
                  <a:ln>
                    <a:solidFill>
                      <a:srgbClr val="7030A0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cxnSp>
                <p:nvCxnSpPr>
                  <p:cNvPr id="142" name="直接箭头连接符 141">
                    <a:extLst>
                      <a:ext uri="{FF2B5EF4-FFF2-40B4-BE49-F238E27FC236}">
                        <a16:creationId xmlns:a16="http://schemas.microsoft.com/office/drawing/2014/main" id="{9F758FD6-DF4C-CCF5-000C-EF9FE08825B4}"/>
                      </a:ext>
                    </a:extLst>
                  </p:cNvPr>
                  <p:cNvCxnSpPr/>
                  <p:nvPr/>
                </p:nvCxnSpPr>
                <p:spPr>
                  <a:xfrm>
                    <a:off x="3897380" y="2639283"/>
                    <a:ext cx="5109820" cy="0"/>
                  </a:xfrm>
                  <a:prstGeom prst="straightConnector1">
                    <a:avLst/>
                  </a:prstGeom>
                  <a:ln w="12700"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4" name="任意多边形: 形状 143">
                    <a:extLst>
                      <a:ext uri="{FF2B5EF4-FFF2-40B4-BE49-F238E27FC236}">
                        <a16:creationId xmlns:a16="http://schemas.microsoft.com/office/drawing/2014/main" id="{70975051-A049-DC8B-B58C-2C830F5B4574}"/>
                      </a:ext>
                    </a:extLst>
                  </p:cNvPr>
                  <p:cNvSpPr/>
                  <p:nvPr/>
                </p:nvSpPr>
                <p:spPr>
                  <a:xfrm>
                    <a:off x="4799181" y="2259193"/>
                    <a:ext cx="360000" cy="760179"/>
                  </a:xfrm>
                  <a:custGeom>
                    <a:avLst/>
                    <a:gdLst>
                      <a:gd name="connsiteX0" fmla="*/ 0 w 360000"/>
                      <a:gd name="connsiteY0" fmla="*/ 391931 h 760179"/>
                      <a:gd name="connsiteX1" fmla="*/ 28800 w 360000"/>
                      <a:gd name="connsiteY1" fmla="*/ 10331 h 760179"/>
                      <a:gd name="connsiteX2" fmla="*/ 86400 w 360000"/>
                      <a:gd name="connsiteY2" fmla="*/ 759131 h 760179"/>
                      <a:gd name="connsiteX3" fmla="*/ 129600 w 360000"/>
                      <a:gd name="connsiteY3" fmla="*/ 183131 h 760179"/>
                      <a:gd name="connsiteX4" fmla="*/ 180000 w 360000"/>
                      <a:gd name="connsiteY4" fmla="*/ 571931 h 760179"/>
                      <a:gd name="connsiteX5" fmla="*/ 216000 w 360000"/>
                      <a:gd name="connsiteY5" fmla="*/ 269531 h 760179"/>
                      <a:gd name="connsiteX6" fmla="*/ 266400 w 360000"/>
                      <a:gd name="connsiteY6" fmla="*/ 471131 h 760179"/>
                      <a:gd name="connsiteX7" fmla="*/ 288000 w 360000"/>
                      <a:gd name="connsiteY7" fmla="*/ 341531 h 760179"/>
                      <a:gd name="connsiteX8" fmla="*/ 360000 w 360000"/>
                      <a:gd name="connsiteY8" fmla="*/ 384731 h 7601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60000" h="760179">
                        <a:moveTo>
                          <a:pt x="0" y="391931"/>
                        </a:moveTo>
                        <a:cubicBezTo>
                          <a:pt x="7200" y="170531"/>
                          <a:pt x="14400" y="-50869"/>
                          <a:pt x="28800" y="10331"/>
                        </a:cubicBezTo>
                        <a:cubicBezTo>
                          <a:pt x="43200" y="71531"/>
                          <a:pt x="69600" y="730331"/>
                          <a:pt x="86400" y="759131"/>
                        </a:cubicBezTo>
                        <a:cubicBezTo>
                          <a:pt x="103200" y="787931"/>
                          <a:pt x="114000" y="214331"/>
                          <a:pt x="129600" y="183131"/>
                        </a:cubicBezTo>
                        <a:cubicBezTo>
                          <a:pt x="145200" y="151931"/>
                          <a:pt x="165600" y="557531"/>
                          <a:pt x="180000" y="571931"/>
                        </a:cubicBezTo>
                        <a:cubicBezTo>
                          <a:pt x="194400" y="586331"/>
                          <a:pt x="201600" y="286331"/>
                          <a:pt x="216000" y="269531"/>
                        </a:cubicBezTo>
                        <a:cubicBezTo>
                          <a:pt x="230400" y="252731"/>
                          <a:pt x="254400" y="459131"/>
                          <a:pt x="266400" y="471131"/>
                        </a:cubicBezTo>
                        <a:cubicBezTo>
                          <a:pt x="278400" y="483131"/>
                          <a:pt x="272400" y="355931"/>
                          <a:pt x="288000" y="341531"/>
                        </a:cubicBezTo>
                        <a:cubicBezTo>
                          <a:pt x="303600" y="327131"/>
                          <a:pt x="303600" y="371531"/>
                          <a:pt x="360000" y="384731"/>
                        </a:cubicBezTo>
                      </a:path>
                    </a:pathLst>
                  </a:custGeom>
                  <a:noFill/>
                  <a:ln>
                    <a:solidFill>
                      <a:srgbClr val="7030A0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cxnSp>
                <p:nvCxnSpPr>
                  <p:cNvPr id="145" name="直接箭头连接符 144">
                    <a:extLst>
                      <a:ext uri="{FF2B5EF4-FFF2-40B4-BE49-F238E27FC236}">
                        <a16:creationId xmlns:a16="http://schemas.microsoft.com/office/drawing/2014/main" id="{D21E9D62-4332-A422-8343-CF83BF7EB835}"/>
                      </a:ext>
                    </a:extLst>
                  </p:cNvPr>
                  <p:cNvCxnSpPr/>
                  <p:nvPr/>
                </p:nvCxnSpPr>
                <p:spPr>
                  <a:xfrm>
                    <a:off x="3897380" y="3197397"/>
                    <a:ext cx="5109820" cy="0"/>
                  </a:xfrm>
                  <a:prstGeom prst="straightConnector1">
                    <a:avLst/>
                  </a:prstGeom>
                  <a:ln w="12700"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6" name="任意多边形: 形状 145">
                    <a:extLst>
                      <a:ext uri="{FF2B5EF4-FFF2-40B4-BE49-F238E27FC236}">
                        <a16:creationId xmlns:a16="http://schemas.microsoft.com/office/drawing/2014/main" id="{5CACB924-1683-A625-1B6D-FC778A066786}"/>
                      </a:ext>
                    </a:extLst>
                  </p:cNvPr>
                  <p:cNvSpPr/>
                  <p:nvPr/>
                </p:nvSpPr>
                <p:spPr>
                  <a:xfrm>
                    <a:off x="4075200" y="1072785"/>
                    <a:ext cx="604800" cy="475376"/>
                  </a:xfrm>
                  <a:custGeom>
                    <a:avLst/>
                    <a:gdLst>
                      <a:gd name="connsiteX0" fmla="*/ 0 w 604800"/>
                      <a:gd name="connsiteY0" fmla="*/ 475215 h 475376"/>
                      <a:gd name="connsiteX1" fmla="*/ 158400 w 604800"/>
                      <a:gd name="connsiteY1" fmla="*/ 360015 h 475376"/>
                      <a:gd name="connsiteX2" fmla="*/ 252000 w 604800"/>
                      <a:gd name="connsiteY2" fmla="*/ 15 h 475376"/>
                      <a:gd name="connsiteX3" fmla="*/ 410400 w 604800"/>
                      <a:gd name="connsiteY3" fmla="*/ 374415 h 475376"/>
                      <a:gd name="connsiteX4" fmla="*/ 604800 w 604800"/>
                      <a:gd name="connsiteY4" fmla="*/ 475215 h 4753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04800" h="475376">
                        <a:moveTo>
                          <a:pt x="0" y="475215"/>
                        </a:moveTo>
                        <a:cubicBezTo>
                          <a:pt x="58200" y="457215"/>
                          <a:pt x="116400" y="439215"/>
                          <a:pt x="158400" y="360015"/>
                        </a:cubicBezTo>
                        <a:cubicBezTo>
                          <a:pt x="200400" y="280815"/>
                          <a:pt x="210000" y="-2385"/>
                          <a:pt x="252000" y="15"/>
                        </a:cubicBezTo>
                        <a:cubicBezTo>
                          <a:pt x="294000" y="2415"/>
                          <a:pt x="351600" y="295215"/>
                          <a:pt x="410400" y="374415"/>
                        </a:cubicBezTo>
                        <a:cubicBezTo>
                          <a:pt x="469200" y="453615"/>
                          <a:pt x="498000" y="477615"/>
                          <a:pt x="604800" y="475215"/>
                        </a:cubicBezTo>
                      </a:path>
                    </a:pathLst>
                  </a:custGeom>
                  <a:noFill/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dirty="0"/>
                  </a:p>
                </p:txBody>
              </p:sp>
              <p:sp>
                <p:nvSpPr>
                  <p:cNvPr id="147" name="任意多边形: 形状 146">
                    <a:extLst>
                      <a:ext uri="{FF2B5EF4-FFF2-40B4-BE49-F238E27FC236}">
                        <a16:creationId xmlns:a16="http://schemas.microsoft.com/office/drawing/2014/main" id="{EF05745A-EA53-4381-2EA5-08E00921E74D}"/>
                      </a:ext>
                    </a:extLst>
                  </p:cNvPr>
                  <p:cNvSpPr/>
                  <p:nvPr/>
                </p:nvSpPr>
                <p:spPr>
                  <a:xfrm>
                    <a:off x="5141130" y="2845727"/>
                    <a:ext cx="641527" cy="361377"/>
                  </a:xfrm>
                  <a:custGeom>
                    <a:avLst/>
                    <a:gdLst>
                      <a:gd name="connsiteX0" fmla="*/ 0 w 604800"/>
                      <a:gd name="connsiteY0" fmla="*/ 475215 h 475376"/>
                      <a:gd name="connsiteX1" fmla="*/ 158400 w 604800"/>
                      <a:gd name="connsiteY1" fmla="*/ 360015 h 475376"/>
                      <a:gd name="connsiteX2" fmla="*/ 252000 w 604800"/>
                      <a:gd name="connsiteY2" fmla="*/ 15 h 475376"/>
                      <a:gd name="connsiteX3" fmla="*/ 410400 w 604800"/>
                      <a:gd name="connsiteY3" fmla="*/ 374415 h 475376"/>
                      <a:gd name="connsiteX4" fmla="*/ 604800 w 604800"/>
                      <a:gd name="connsiteY4" fmla="*/ 475215 h 4753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04800" h="475376">
                        <a:moveTo>
                          <a:pt x="0" y="475215"/>
                        </a:moveTo>
                        <a:cubicBezTo>
                          <a:pt x="58200" y="457215"/>
                          <a:pt x="116400" y="439215"/>
                          <a:pt x="158400" y="360015"/>
                        </a:cubicBezTo>
                        <a:cubicBezTo>
                          <a:pt x="200400" y="280815"/>
                          <a:pt x="210000" y="-2385"/>
                          <a:pt x="252000" y="15"/>
                        </a:cubicBezTo>
                        <a:cubicBezTo>
                          <a:pt x="294000" y="2415"/>
                          <a:pt x="351600" y="295215"/>
                          <a:pt x="410400" y="374415"/>
                        </a:cubicBezTo>
                        <a:cubicBezTo>
                          <a:pt x="469200" y="453615"/>
                          <a:pt x="498000" y="477615"/>
                          <a:pt x="604800" y="475215"/>
                        </a:cubicBezTo>
                      </a:path>
                    </a:pathLst>
                  </a:custGeom>
                  <a:noFill/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dirty="0"/>
                  </a:p>
                </p:txBody>
              </p:sp>
              <p:sp>
                <p:nvSpPr>
                  <p:cNvPr id="148" name="任意多边形: 形状 147">
                    <a:extLst>
                      <a:ext uri="{FF2B5EF4-FFF2-40B4-BE49-F238E27FC236}">
                        <a16:creationId xmlns:a16="http://schemas.microsoft.com/office/drawing/2014/main" id="{B89D5871-0858-C0AE-9162-692F6CA21B3A}"/>
                      </a:ext>
                    </a:extLst>
                  </p:cNvPr>
                  <p:cNvSpPr/>
                  <p:nvPr/>
                </p:nvSpPr>
                <p:spPr>
                  <a:xfrm>
                    <a:off x="3924000" y="1667795"/>
                    <a:ext cx="3996000" cy="709052"/>
                  </a:xfrm>
                  <a:custGeom>
                    <a:avLst/>
                    <a:gdLst>
                      <a:gd name="connsiteX0" fmla="*/ 0 w 3996000"/>
                      <a:gd name="connsiteY0" fmla="*/ 355405 h 709052"/>
                      <a:gd name="connsiteX1" fmla="*/ 201600 w 3996000"/>
                      <a:gd name="connsiteY1" fmla="*/ 254605 h 709052"/>
                      <a:gd name="connsiteX2" fmla="*/ 252000 w 3996000"/>
                      <a:gd name="connsiteY2" fmla="*/ 506605 h 709052"/>
                      <a:gd name="connsiteX3" fmla="*/ 388800 w 3996000"/>
                      <a:gd name="connsiteY3" fmla="*/ 197005 h 709052"/>
                      <a:gd name="connsiteX4" fmla="*/ 547200 w 3996000"/>
                      <a:gd name="connsiteY4" fmla="*/ 686605 h 709052"/>
                      <a:gd name="connsiteX5" fmla="*/ 590400 w 3996000"/>
                      <a:gd name="connsiteY5" fmla="*/ 168205 h 709052"/>
                      <a:gd name="connsiteX6" fmla="*/ 792000 w 3996000"/>
                      <a:gd name="connsiteY6" fmla="*/ 492205 h 709052"/>
                      <a:gd name="connsiteX7" fmla="*/ 979200 w 3996000"/>
                      <a:gd name="connsiteY7" fmla="*/ 261805 h 709052"/>
                      <a:gd name="connsiteX8" fmla="*/ 1152000 w 3996000"/>
                      <a:gd name="connsiteY8" fmla="*/ 499405 h 709052"/>
                      <a:gd name="connsiteX9" fmla="*/ 1346400 w 3996000"/>
                      <a:gd name="connsiteY9" fmla="*/ 153805 h 709052"/>
                      <a:gd name="connsiteX10" fmla="*/ 1569600 w 3996000"/>
                      <a:gd name="connsiteY10" fmla="*/ 708205 h 709052"/>
                      <a:gd name="connsiteX11" fmla="*/ 1756800 w 3996000"/>
                      <a:gd name="connsiteY11" fmla="*/ 2605 h 709052"/>
                      <a:gd name="connsiteX12" fmla="*/ 1821600 w 3996000"/>
                      <a:gd name="connsiteY12" fmla="*/ 463405 h 709052"/>
                      <a:gd name="connsiteX13" fmla="*/ 1929600 w 3996000"/>
                      <a:gd name="connsiteY13" fmla="*/ 305005 h 709052"/>
                      <a:gd name="connsiteX14" fmla="*/ 2037600 w 3996000"/>
                      <a:gd name="connsiteY14" fmla="*/ 449005 h 709052"/>
                      <a:gd name="connsiteX15" fmla="*/ 2160000 w 3996000"/>
                      <a:gd name="connsiteY15" fmla="*/ 312205 h 709052"/>
                      <a:gd name="connsiteX16" fmla="*/ 2311200 w 3996000"/>
                      <a:gd name="connsiteY16" fmla="*/ 528205 h 709052"/>
                      <a:gd name="connsiteX17" fmla="*/ 2376000 w 3996000"/>
                      <a:gd name="connsiteY17" fmla="*/ 405805 h 709052"/>
                      <a:gd name="connsiteX18" fmla="*/ 2548800 w 3996000"/>
                      <a:gd name="connsiteY18" fmla="*/ 434605 h 709052"/>
                      <a:gd name="connsiteX19" fmla="*/ 2556000 w 3996000"/>
                      <a:gd name="connsiteY19" fmla="*/ 312205 h 709052"/>
                      <a:gd name="connsiteX20" fmla="*/ 2822400 w 3996000"/>
                      <a:gd name="connsiteY20" fmla="*/ 434605 h 709052"/>
                      <a:gd name="connsiteX21" fmla="*/ 3088800 w 3996000"/>
                      <a:gd name="connsiteY21" fmla="*/ 333805 h 709052"/>
                      <a:gd name="connsiteX22" fmla="*/ 3110400 w 3996000"/>
                      <a:gd name="connsiteY22" fmla="*/ 333805 h 709052"/>
                      <a:gd name="connsiteX23" fmla="*/ 3492000 w 3996000"/>
                      <a:gd name="connsiteY23" fmla="*/ 247405 h 709052"/>
                      <a:gd name="connsiteX24" fmla="*/ 3664800 w 3996000"/>
                      <a:gd name="connsiteY24" fmla="*/ 449005 h 709052"/>
                      <a:gd name="connsiteX25" fmla="*/ 3679200 w 3996000"/>
                      <a:gd name="connsiteY25" fmla="*/ 499405 h 709052"/>
                      <a:gd name="connsiteX26" fmla="*/ 3830400 w 3996000"/>
                      <a:gd name="connsiteY26" fmla="*/ 312205 h 709052"/>
                      <a:gd name="connsiteX27" fmla="*/ 3996000 w 3996000"/>
                      <a:gd name="connsiteY27" fmla="*/ 477805 h 7090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3996000" h="709052">
                        <a:moveTo>
                          <a:pt x="0" y="355405"/>
                        </a:moveTo>
                        <a:cubicBezTo>
                          <a:pt x="79800" y="292405"/>
                          <a:pt x="159600" y="229405"/>
                          <a:pt x="201600" y="254605"/>
                        </a:cubicBezTo>
                        <a:cubicBezTo>
                          <a:pt x="243600" y="279805"/>
                          <a:pt x="220800" y="516205"/>
                          <a:pt x="252000" y="506605"/>
                        </a:cubicBezTo>
                        <a:cubicBezTo>
                          <a:pt x="283200" y="497005"/>
                          <a:pt x="339600" y="167005"/>
                          <a:pt x="388800" y="197005"/>
                        </a:cubicBezTo>
                        <a:cubicBezTo>
                          <a:pt x="438000" y="227005"/>
                          <a:pt x="513600" y="691405"/>
                          <a:pt x="547200" y="686605"/>
                        </a:cubicBezTo>
                        <a:cubicBezTo>
                          <a:pt x="580800" y="681805"/>
                          <a:pt x="549600" y="200605"/>
                          <a:pt x="590400" y="168205"/>
                        </a:cubicBezTo>
                        <a:cubicBezTo>
                          <a:pt x="631200" y="135805"/>
                          <a:pt x="727200" y="476605"/>
                          <a:pt x="792000" y="492205"/>
                        </a:cubicBezTo>
                        <a:cubicBezTo>
                          <a:pt x="856800" y="507805"/>
                          <a:pt x="919200" y="260605"/>
                          <a:pt x="979200" y="261805"/>
                        </a:cubicBezTo>
                        <a:cubicBezTo>
                          <a:pt x="1039200" y="263005"/>
                          <a:pt x="1090800" y="517405"/>
                          <a:pt x="1152000" y="499405"/>
                        </a:cubicBezTo>
                        <a:cubicBezTo>
                          <a:pt x="1213200" y="481405"/>
                          <a:pt x="1276800" y="119005"/>
                          <a:pt x="1346400" y="153805"/>
                        </a:cubicBezTo>
                        <a:cubicBezTo>
                          <a:pt x="1416000" y="188605"/>
                          <a:pt x="1501200" y="733405"/>
                          <a:pt x="1569600" y="708205"/>
                        </a:cubicBezTo>
                        <a:cubicBezTo>
                          <a:pt x="1638000" y="683005"/>
                          <a:pt x="1714800" y="43405"/>
                          <a:pt x="1756800" y="2605"/>
                        </a:cubicBezTo>
                        <a:cubicBezTo>
                          <a:pt x="1798800" y="-38195"/>
                          <a:pt x="1792800" y="413005"/>
                          <a:pt x="1821600" y="463405"/>
                        </a:cubicBezTo>
                        <a:cubicBezTo>
                          <a:pt x="1850400" y="513805"/>
                          <a:pt x="1893600" y="307405"/>
                          <a:pt x="1929600" y="305005"/>
                        </a:cubicBezTo>
                        <a:cubicBezTo>
                          <a:pt x="1965600" y="302605"/>
                          <a:pt x="1999200" y="447805"/>
                          <a:pt x="2037600" y="449005"/>
                        </a:cubicBezTo>
                        <a:cubicBezTo>
                          <a:pt x="2076000" y="450205"/>
                          <a:pt x="2114400" y="299005"/>
                          <a:pt x="2160000" y="312205"/>
                        </a:cubicBezTo>
                        <a:cubicBezTo>
                          <a:pt x="2205600" y="325405"/>
                          <a:pt x="2275200" y="512605"/>
                          <a:pt x="2311200" y="528205"/>
                        </a:cubicBezTo>
                        <a:cubicBezTo>
                          <a:pt x="2347200" y="543805"/>
                          <a:pt x="2336400" y="421405"/>
                          <a:pt x="2376000" y="405805"/>
                        </a:cubicBezTo>
                        <a:cubicBezTo>
                          <a:pt x="2415600" y="390205"/>
                          <a:pt x="2518800" y="450205"/>
                          <a:pt x="2548800" y="434605"/>
                        </a:cubicBezTo>
                        <a:cubicBezTo>
                          <a:pt x="2578800" y="419005"/>
                          <a:pt x="2510400" y="312205"/>
                          <a:pt x="2556000" y="312205"/>
                        </a:cubicBezTo>
                        <a:cubicBezTo>
                          <a:pt x="2601600" y="312205"/>
                          <a:pt x="2733600" y="431005"/>
                          <a:pt x="2822400" y="434605"/>
                        </a:cubicBezTo>
                        <a:cubicBezTo>
                          <a:pt x="2911200" y="438205"/>
                          <a:pt x="3088800" y="333805"/>
                          <a:pt x="3088800" y="333805"/>
                        </a:cubicBezTo>
                        <a:cubicBezTo>
                          <a:pt x="3136800" y="317005"/>
                          <a:pt x="3043200" y="348205"/>
                          <a:pt x="3110400" y="333805"/>
                        </a:cubicBezTo>
                        <a:cubicBezTo>
                          <a:pt x="3177600" y="319405"/>
                          <a:pt x="3399600" y="228205"/>
                          <a:pt x="3492000" y="247405"/>
                        </a:cubicBezTo>
                        <a:cubicBezTo>
                          <a:pt x="3584400" y="266605"/>
                          <a:pt x="3633600" y="407005"/>
                          <a:pt x="3664800" y="449005"/>
                        </a:cubicBezTo>
                        <a:cubicBezTo>
                          <a:pt x="3696000" y="491005"/>
                          <a:pt x="3651600" y="522205"/>
                          <a:pt x="3679200" y="499405"/>
                        </a:cubicBezTo>
                        <a:cubicBezTo>
                          <a:pt x="3706800" y="476605"/>
                          <a:pt x="3777600" y="315805"/>
                          <a:pt x="3830400" y="312205"/>
                        </a:cubicBezTo>
                        <a:cubicBezTo>
                          <a:pt x="3883200" y="308605"/>
                          <a:pt x="3870000" y="476605"/>
                          <a:pt x="3996000" y="477805"/>
                        </a:cubicBezTo>
                      </a:path>
                    </a:pathLst>
                  </a:custGeom>
                  <a:noFill/>
                  <a:ln>
                    <a:solidFill>
                      <a:schemeClr val="bg2">
                        <a:lumMod val="9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149" name="任意多边形: 形状 148">
                    <a:extLst>
                      <a:ext uri="{FF2B5EF4-FFF2-40B4-BE49-F238E27FC236}">
                        <a16:creationId xmlns:a16="http://schemas.microsoft.com/office/drawing/2014/main" id="{5A215C90-C2DC-EAA6-3D66-EF9C37872669}"/>
                      </a:ext>
                    </a:extLst>
                  </p:cNvPr>
                  <p:cNvSpPr/>
                  <p:nvPr/>
                </p:nvSpPr>
                <p:spPr>
                  <a:xfrm>
                    <a:off x="3895200" y="2411406"/>
                    <a:ext cx="4168800" cy="454666"/>
                  </a:xfrm>
                  <a:custGeom>
                    <a:avLst/>
                    <a:gdLst>
                      <a:gd name="connsiteX0" fmla="*/ 0 w 4168800"/>
                      <a:gd name="connsiteY0" fmla="*/ 238194 h 454666"/>
                      <a:gd name="connsiteX1" fmla="*/ 252000 w 4168800"/>
                      <a:gd name="connsiteY1" fmla="*/ 122994 h 454666"/>
                      <a:gd name="connsiteX2" fmla="*/ 295200 w 4168800"/>
                      <a:gd name="connsiteY2" fmla="*/ 418194 h 454666"/>
                      <a:gd name="connsiteX3" fmla="*/ 475200 w 4168800"/>
                      <a:gd name="connsiteY3" fmla="*/ 108594 h 454666"/>
                      <a:gd name="connsiteX4" fmla="*/ 626400 w 4168800"/>
                      <a:gd name="connsiteY4" fmla="*/ 425394 h 454666"/>
                      <a:gd name="connsiteX5" fmla="*/ 756000 w 4168800"/>
                      <a:gd name="connsiteY5" fmla="*/ 108594 h 454666"/>
                      <a:gd name="connsiteX6" fmla="*/ 957600 w 4168800"/>
                      <a:gd name="connsiteY6" fmla="*/ 331794 h 454666"/>
                      <a:gd name="connsiteX7" fmla="*/ 1152000 w 4168800"/>
                      <a:gd name="connsiteY7" fmla="*/ 58194 h 454666"/>
                      <a:gd name="connsiteX8" fmla="*/ 1288800 w 4168800"/>
                      <a:gd name="connsiteY8" fmla="*/ 439794 h 454666"/>
                      <a:gd name="connsiteX9" fmla="*/ 1411200 w 4168800"/>
                      <a:gd name="connsiteY9" fmla="*/ 151794 h 454666"/>
                      <a:gd name="connsiteX10" fmla="*/ 1533600 w 4168800"/>
                      <a:gd name="connsiteY10" fmla="*/ 353394 h 454666"/>
                      <a:gd name="connsiteX11" fmla="*/ 1692000 w 4168800"/>
                      <a:gd name="connsiteY11" fmla="*/ 594 h 454666"/>
                      <a:gd name="connsiteX12" fmla="*/ 1792800 w 4168800"/>
                      <a:gd name="connsiteY12" fmla="*/ 454194 h 454666"/>
                      <a:gd name="connsiteX13" fmla="*/ 1944000 w 4168800"/>
                      <a:gd name="connsiteY13" fmla="*/ 94194 h 454666"/>
                      <a:gd name="connsiteX14" fmla="*/ 2102400 w 4168800"/>
                      <a:gd name="connsiteY14" fmla="*/ 454194 h 454666"/>
                      <a:gd name="connsiteX15" fmla="*/ 2239200 w 4168800"/>
                      <a:gd name="connsiteY15" fmla="*/ 122994 h 454666"/>
                      <a:gd name="connsiteX16" fmla="*/ 2347200 w 4168800"/>
                      <a:gd name="connsiteY16" fmla="*/ 389394 h 454666"/>
                      <a:gd name="connsiteX17" fmla="*/ 2440800 w 4168800"/>
                      <a:gd name="connsiteY17" fmla="*/ 86994 h 454666"/>
                      <a:gd name="connsiteX18" fmla="*/ 2649600 w 4168800"/>
                      <a:gd name="connsiteY18" fmla="*/ 382194 h 454666"/>
                      <a:gd name="connsiteX19" fmla="*/ 2793600 w 4168800"/>
                      <a:gd name="connsiteY19" fmla="*/ 594 h 454666"/>
                      <a:gd name="connsiteX20" fmla="*/ 2894400 w 4168800"/>
                      <a:gd name="connsiteY20" fmla="*/ 418194 h 454666"/>
                      <a:gd name="connsiteX21" fmla="*/ 3132000 w 4168800"/>
                      <a:gd name="connsiteY21" fmla="*/ 86994 h 454666"/>
                      <a:gd name="connsiteX22" fmla="*/ 3218400 w 4168800"/>
                      <a:gd name="connsiteY22" fmla="*/ 446994 h 454666"/>
                      <a:gd name="connsiteX23" fmla="*/ 3412800 w 4168800"/>
                      <a:gd name="connsiteY23" fmla="*/ 158994 h 454666"/>
                      <a:gd name="connsiteX24" fmla="*/ 3679200 w 4168800"/>
                      <a:gd name="connsiteY24" fmla="*/ 396594 h 454666"/>
                      <a:gd name="connsiteX25" fmla="*/ 3816000 w 4168800"/>
                      <a:gd name="connsiteY25" fmla="*/ 180594 h 454666"/>
                      <a:gd name="connsiteX26" fmla="*/ 4096800 w 4168800"/>
                      <a:gd name="connsiteY26" fmla="*/ 310194 h 454666"/>
                      <a:gd name="connsiteX27" fmla="*/ 4168800 w 4168800"/>
                      <a:gd name="connsiteY27" fmla="*/ 137394 h 4546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4168800" h="454666">
                        <a:moveTo>
                          <a:pt x="0" y="238194"/>
                        </a:moveTo>
                        <a:cubicBezTo>
                          <a:pt x="101400" y="165594"/>
                          <a:pt x="202800" y="92994"/>
                          <a:pt x="252000" y="122994"/>
                        </a:cubicBezTo>
                        <a:cubicBezTo>
                          <a:pt x="301200" y="152994"/>
                          <a:pt x="258000" y="420594"/>
                          <a:pt x="295200" y="418194"/>
                        </a:cubicBezTo>
                        <a:cubicBezTo>
                          <a:pt x="332400" y="415794"/>
                          <a:pt x="420000" y="107394"/>
                          <a:pt x="475200" y="108594"/>
                        </a:cubicBezTo>
                        <a:cubicBezTo>
                          <a:pt x="530400" y="109794"/>
                          <a:pt x="579600" y="425394"/>
                          <a:pt x="626400" y="425394"/>
                        </a:cubicBezTo>
                        <a:cubicBezTo>
                          <a:pt x="673200" y="425394"/>
                          <a:pt x="700800" y="124194"/>
                          <a:pt x="756000" y="108594"/>
                        </a:cubicBezTo>
                        <a:cubicBezTo>
                          <a:pt x="811200" y="92994"/>
                          <a:pt x="891600" y="340194"/>
                          <a:pt x="957600" y="331794"/>
                        </a:cubicBezTo>
                        <a:cubicBezTo>
                          <a:pt x="1023600" y="323394"/>
                          <a:pt x="1096800" y="40194"/>
                          <a:pt x="1152000" y="58194"/>
                        </a:cubicBezTo>
                        <a:cubicBezTo>
                          <a:pt x="1207200" y="76194"/>
                          <a:pt x="1245600" y="424194"/>
                          <a:pt x="1288800" y="439794"/>
                        </a:cubicBezTo>
                        <a:cubicBezTo>
                          <a:pt x="1332000" y="455394"/>
                          <a:pt x="1370400" y="166194"/>
                          <a:pt x="1411200" y="151794"/>
                        </a:cubicBezTo>
                        <a:cubicBezTo>
                          <a:pt x="1452000" y="137394"/>
                          <a:pt x="1486800" y="378594"/>
                          <a:pt x="1533600" y="353394"/>
                        </a:cubicBezTo>
                        <a:cubicBezTo>
                          <a:pt x="1580400" y="328194"/>
                          <a:pt x="1648800" y="-16206"/>
                          <a:pt x="1692000" y="594"/>
                        </a:cubicBezTo>
                        <a:cubicBezTo>
                          <a:pt x="1735200" y="17394"/>
                          <a:pt x="1750800" y="438594"/>
                          <a:pt x="1792800" y="454194"/>
                        </a:cubicBezTo>
                        <a:cubicBezTo>
                          <a:pt x="1834800" y="469794"/>
                          <a:pt x="1892400" y="94194"/>
                          <a:pt x="1944000" y="94194"/>
                        </a:cubicBezTo>
                        <a:cubicBezTo>
                          <a:pt x="1995600" y="94194"/>
                          <a:pt x="2053200" y="449394"/>
                          <a:pt x="2102400" y="454194"/>
                        </a:cubicBezTo>
                        <a:cubicBezTo>
                          <a:pt x="2151600" y="458994"/>
                          <a:pt x="2198400" y="133794"/>
                          <a:pt x="2239200" y="122994"/>
                        </a:cubicBezTo>
                        <a:cubicBezTo>
                          <a:pt x="2280000" y="112194"/>
                          <a:pt x="2313600" y="395394"/>
                          <a:pt x="2347200" y="389394"/>
                        </a:cubicBezTo>
                        <a:cubicBezTo>
                          <a:pt x="2380800" y="383394"/>
                          <a:pt x="2390400" y="88194"/>
                          <a:pt x="2440800" y="86994"/>
                        </a:cubicBezTo>
                        <a:cubicBezTo>
                          <a:pt x="2491200" y="85794"/>
                          <a:pt x="2590800" y="396594"/>
                          <a:pt x="2649600" y="382194"/>
                        </a:cubicBezTo>
                        <a:cubicBezTo>
                          <a:pt x="2708400" y="367794"/>
                          <a:pt x="2752800" y="-5406"/>
                          <a:pt x="2793600" y="594"/>
                        </a:cubicBezTo>
                        <a:cubicBezTo>
                          <a:pt x="2834400" y="6594"/>
                          <a:pt x="2838000" y="403794"/>
                          <a:pt x="2894400" y="418194"/>
                        </a:cubicBezTo>
                        <a:cubicBezTo>
                          <a:pt x="2950800" y="432594"/>
                          <a:pt x="3078000" y="82194"/>
                          <a:pt x="3132000" y="86994"/>
                        </a:cubicBezTo>
                        <a:cubicBezTo>
                          <a:pt x="3186000" y="91794"/>
                          <a:pt x="3171600" y="434994"/>
                          <a:pt x="3218400" y="446994"/>
                        </a:cubicBezTo>
                        <a:cubicBezTo>
                          <a:pt x="3265200" y="458994"/>
                          <a:pt x="3336000" y="167394"/>
                          <a:pt x="3412800" y="158994"/>
                        </a:cubicBezTo>
                        <a:cubicBezTo>
                          <a:pt x="3489600" y="150594"/>
                          <a:pt x="3612000" y="392994"/>
                          <a:pt x="3679200" y="396594"/>
                        </a:cubicBezTo>
                        <a:cubicBezTo>
                          <a:pt x="3746400" y="400194"/>
                          <a:pt x="3746400" y="194994"/>
                          <a:pt x="3816000" y="180594"/>
                        </a:cubicBezTo>
                        <a:cubicBezTo>
                          <a:pt x="3885600" y="166194"/>
                          <a:pt x="4038000" y="317394"/>
                          <a:pt x="4096800" y="310194"/>
                        </a:cubicBezTo>
                        <a:cubicBezTo>
                          <a:pt x="4155600" y="302994"/>
                          <a:pt x="4168800" y="137394"/>
                          <a:pt x="4168800" y="137394"/>
                        </a:cubicBezTo>
                      </a:path>
                    </a:pathLst>
                  </a:custGeom>
                  <a:noFill/>
                  <a:ln>
                    <a:solidFill>
                      <a:schemeClr val="bg2">
                        <a:lumMod val="9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</p:grpSp>
            <p:sp>
              <p:nvSpPr>
                <p:cNvPr id="151" name="文本框 150">
                  <a:extLst>
                    <a:ext uri="{FF2B5EF4-FFF2-40B4-BE49-F238E27FC236}">
                      <a16:creationId xmlns:a16="http://schemas.microsoft.com/office/drawing/2014/main" id="{79D0E4C8-2A1E-5226-CA45-1A685A54E657}"/>
                    </a:ext>
                  </a:extLst>
                </p:cNvPr>
                <p:cNvSpPr txBox="1"/>
                <p:nvPr/>
              </p:nvSpPr>
              <p:spPr>
                <a:xfrm>
                  <a:off x="4098724" y="1151338"/>
                  <a:ext cx="849913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200" dirty="0">
                      <a:solidFill>
                        <a:schemeClr val="accent6"/>
                      </a:solidFill>
                      <a:latin typeface="Times" panose="02020603050405020304" pitchFamily="18" charset="0"/>
                      <a:cs typeface="Times" panose="02020603050405020304" pitchFamily="18" charset="0"/>
                    </a:rPr>
                    <a:t>Ionization</a:t>
                  </a:r>
                  <a:r>
                    <a:rPr lang="en-US" altLang="zh-CN" sz="1200" dirty="0">
                      <a:latin typeface="Times" panose="02020603050405020304" pitchFamily="18" charset="0"/>
                      <a:cs typeface="Times" panose="02020603050405020304" pitchFamily="18" charset="0"/>
                    </a:rPr>
                    <a:t> </a:t>
                  </a:r>
                  <a:endParaRPr lang="zh-CN" altLang="en-US" sz="1200" dirty="0">
                    <a:latin typeface="Times" panose="02020603050405020304" pitchFamily="18" charset="0"/>
                    <a:cs typeface="Times" panose="02020603050405020304" pitchFamily="18" charset="0"/>
                  </a:endParaRPr>
                </a:p>
              </p:txBody>
            </p:sp>
            <p:sp>
              <p:nvSpPr>
                <p:cNvPr id="152" name="文本框 151">
                  <a:extLst>
                    <a:ext uri="{FF2B5EF4-FFF2-40B4-BE49-F238E27FC236}">
                      <a16:creationId xmlns:a16="http://schemas.microsoft.com/office/drawing/2014/main" id="{240A9A08-31D9-90BC-4536-74A53F85BDCA}"/>
                    </a:ext>
                  </a:extLst>
                </p:cNvPr>
                <p:cNvSpPr txBox="1"/>
                <p:nvPr/>
              </p:nvSpPr>
              <p:spPr>
                <a:xfrm>
                  <a:off x="4421144" y="1792950"/>
                  <a:ext cx="1460656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200" dirty="0">
                      <a:solidFill>
                        <a:srgbClr val="7030A0"/>
                      </a:solidFill>
                      <a:latin typeface="Times" panose="02020603050405020304" pitchFamily="18" charset="0"/>
                      <a:cs typeface="Times" panose="02020603050405020304" pitchFamily="18" charset="0"/>
                    </a:rPr>
                    <a:t>Magnetic oscillation</a:t>
                  </a:r>
                  <a:endParaRPr lang="zh-CN" altLang="en-US" sz="1200" dirty="0">
                    <a:solidFill>
                      <a:srgbClr val="7030A0"/>
                    </a:solidFill>
                    <a:latin typeface="Times" panose="02020603050405020304" pitchFamily="18" charset="0"/>
                    <a:cs typeface="Times" panose="02020603050405020304" pitchFamily="18" charset="0"/>
                  </a:endParaRPr>
                </a:p>
              </p:txBody>
            </p:sp>
            <p:sp>
              <p:nvSpPr>
                <p:cNvPr id="153" name="文本框 152">
                  <a:extLst>
                    <a:ext uri="{FF2B5EF4-FFF2-40B4-BE49-F238E27FC236}">
                      <a16:creationId xmlns:a16="http://schemas.microsoft.com/office/drawing/2014/main" id="{44B24727-C57A-5ECF-82B7-6821575EB2F8}"/>
                    </a:ext>
                  </a:extLst>
                </p:cNvPr>
                <p:cNvSpPr txBox="1"/>
                <p:nvPr/>
              </p:nvSpPr>
              <p:spPr>
                <a:xfrm>
                  <a:off x="5304719" y="3038367"/>
                  <a:ext cx="849913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200" dirty="0">
                      <a:solidFill>
                        <a:schemeClr val="accent6"/>
                      </a:solidFill>
                      <a:latin typeface="Times" panose="02020603050405020304" pitchFamily="18" charset="0"/>
                      <a:cs typeface="Times" panose="02020603050405020304" pitchFamily="18" charset="0"/>
                    </a:rPr>
                    <a:t>Ionization</a:t>
                  </a:r>
                  <a:r>
                    <a:rPr lang="en-US" altLang="zh-CN" sz="1200" dirty="0">
                      <a:latin typeface="Times" panose="02020603050405020304" pitchFamily="18" charset="0"/>
                      <a:cs typeface="Times" panose="02020603050405020304" pitchFamily="18" charset="0"/>
                    </a:rPr>
                    <a:t> </a:t>
                  </a:r>
                  <a:endParaRPr lang="zh-CN" altLang="en-US" sz="1200" dirty="0">
                    <a:latin typeface="Times" panose="02020603050405020304" pitchFamily="18" charset="0"/>
                    <a:cs typeface="Times" panose="02020603050405020304" pitchFamily="18" charset="0"/>
                  </a:endParaRPr>
                </a:p>
              </p:txBody>
            </p:sp>
            <p:sp>
              <p:nvSpPr>
                <p:cNvPr id="155" name="文本框 154">
                  <a:extLst>
                    <a:ext uri="{FF2B5EF4-FFF2-40B4-BE49-F238E27FC236}">
                      <a16:creationId xmlns:a16="http://schemas.microsoft.com/office/drawing/2014/main" id="{8BCA4BD8-589D-0519-E09D-BE660A9CF8BA}"/>
                    </a:ext>
                  </a:extLst>
                </p:cNvPr>
                <p:cNvSpPr txBox="1"/>
                <p:nvPr/>
              </p:nvSpPr>
              <p:spPr>
                <a:xfrm>
                  <a:off x="4648381" y="2435747"/>
                  <a:ext cx="1490744" cy="27699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200" dirty="0">
                      <a:solidFill>
                        <a:srgbClr val="7030A0"/>
                      </a:solidFill>
                      <a:latin typeface="Times" panose="02020603050405020304" pitchFamily="18" charset="0"/>
                      <a:cs typeface="Times" panose="02020603050405020304" pitchFamily="18" charset="0"/>
                    </a:rPr>
                    <a:t>Magnetic oscillation</a:t>
                  </a:r>
                  <a:endParaRPr lang="zh-CN" altLang="en-US" sz="1200" dirty="0">
                    <a:solidFill>
                      <a:srgbClr val="7030A0"/>
                    </a:solidFill>
                    <a:latin typeface="Times" panose="02020603050405020304" pitchFamily="18" charset="0"/>
                    <a:cs typeface="Times" panose="02020603050405020304" pitchFamily="18" charset="0"/>
                  </a:endParaRPr>
                </a:p>
              </p:txBody>
            </p:sp>
          </p:grpSp>
          <p:sp>
            <p:nvSpPr>
              <p:cNvPr id="161" name="文本框 160">
                <a:extLst>
                  <a:ext uri="{FF2B5EF4-FFF2-40B4-BE49-F238E27FC236}">
                    <a16:creationId xmlns:a16="http://schemas.microsoft.com/office/drawing/2014/main" id="{AB8DAD4A-F6E2-E583-4ACF-A7B29245C89B}"/>
                  </a:ext>
                </a:extLst>
              </p:cNvPr>
              <p:cNvSpPr txBox="1"/>
              <p:nvPr/>
            </p:nvSpPr>
            <p:spPr>
              <a:xfrm>
                <a:off x="8068442" y="3279759"/>
                <a:ext cx="6934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b="1" dirty="0">
                    <a:solidFill>
                      <a:schemeClr val="accent1"/>
                    </a:solidFill>
                    <a:latin typeface="Times" panose="02020603050405020304" pitchFamily="18" charset="0"/>
                    <a:cs typeface="Times" panose="02020603050405020304" pitchFamily="18" charset="0"/>
                  </a:rPr>
                  <a:t>Time</a:t>
                </a:r>
                <a:endParaRPr lang="zh-CN" altLang="en-US" b="1" dirty="0">
                  <a:solidFill>
                    <a:schemeClr val="accent1"/>
                  </a:solidFill>
                  <a:latin typeface="Times" panose="02020603050405020304" pitchFamily="18" charset="0"/>
                  <a:cs typeface="Times" panose="02020603050405020304" pitchFamily="18" charset="0"/>
                </a:endParaRPr>
              </a:p>
            </p:txBody>
          </p:sp>
        </p:grpSp>
      </p:grpSp>
      <p:sp>
        <p:nvSpPr>
          <p:cNvPr id="165" name="文本框 164">
            <a:extLst>
              <a:ext uri="{FF2B5EF4-FFF2-40B4-BE49-F238E27FC236}">
                <a16:creationId xmlns:a16="http://schemas.microsoft.com/office/drawing/2014/main" id="{20F7D44F-06CF-B283-4994-B47EE74261D7}"/>
              </a:ext>
            </a:extLst>
          </p:cNvPr>
          <p:cNvSpPr txBox="1"/>
          <p:nvPr/>
        </p:nvSpPr>
        <p:spPr>
          <a:xfrm>
            <a:off x="241190" y="5409085"/>
            <a:ext cx="75900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对磁单极子进行磁信号与电离信号的符合测量</a:t>
            </a:r>
            <a:r>
              <a:rPr lang="en-US" altLang="zh-CN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信号极具独特性。</a:t>
            </a:r>
            <a:endParaRPr lang="en-US" altLang="zh-CN" sz="2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探测单元模块化</a:t>
            </a:r>
            <a:r>
              <a:rPr lang="en-US" altLang="zh-CN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易于规模化</a:t>
            </a:r>
            <a:r>
              <a:rPr lang="en-US" altLang="zh-CN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可做大阵列</a:t>
            </a:r>
            <a:endParaRPr lang="en-US" altLang="zh-CN" sz="2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05" name="文本框 204">
            <a:extLst>
              <a:ext uri="{FF2B5EF4-FFF2-40B4-BE49-F238E27FC236}">
                <a16:creationId xmlns:a16="http://schemas.microsoft.com/office/drawing/2014/main" id="{8A418F15-7B02-3323-CC2B-3612E5CDAEEE}"/>
              </a:ext>
            </a:extLst>
          </p:cNvPr>
          <p:cNvSpPr txBox="1"/>
          <p:nvPr/>
        </p:nvSpPr>
        <p:spPr>
          <a:xfrm>
            <a:off x="8627209" y="1442668"/>
            <a:ext cx="20473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通道一</a:t>
            </a:r>
            <a:r>
              <a:rPr lang="en-US" altLang="zh-CN" sz="16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: </a:t>
            </a:r>
            <a:r>
              <a:rPr lang="zh-CN" altLang="en-US" sz="16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塑料闪烁体</a:t>
            </a:r>
          </a:p>
        </p:txBody>
      </p:sp>
      <p:sp>
        <p:nvSpPr>
          <p:cNvPr id="206" name="文本框 205">
            <a:extLst>
              <a:ext uri="{FF2B5EF4-FFF2-40B4-BE49-F238E27FC236}">
                <a16:creationId xmlns:a16="http://schemas.microsoft.com/office/drawing/2014/main" id="{7FB2725D-D91F-2F09-7393-A45411EFC678}"/>
              </a:ext>
            </a:extLst>
          </p:cNvPr>
          <p:cNvSpPr txBox="1"/>
          <p:nvPr/>
        </p:nvSpPr>
        <p:spPr>
          <a:xfrm>
            <a:off x="8647907" y="2070845"/>
            <a:ext cx="20489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通道二</a:t>
            </a:r>
            <a:r>
              <a:rPr lang="en-US" altLang="zh-CN" sz="1600" b="1" dirty="0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: </a:t>
            </a:r>
            <a:r>
              <a:rPr lang="zh-CN" altLang="en-US" sz="1600" b="1" dirty="0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磁探测模块</a:t>
            </a:r>
          </a:p>
        </p:txBody>
      </p:sp>
      <p:sp>
        <p:nvSpPr>
          <p:cNvPr id="207" name="文本框 206">
            <a:extLst>
              <a:ext uri="{FF2B5EF4-FFF2-40B4-BE49-F238E27FC236}">
                <a16:creationId xmlns:a16="http://schemas.microsoft.com/office/drawing/2014/main" id="{DACC4F8A-9BB1-8D56-5FBA-E517BE8A7C81}"/>
              </a:ext>
            </a:extLst>
          </p:cNvPr>
          <p:cNvSpPr txBox="1"/>
          <p:nvPr/>
        </p:nvSpPr>
        <p:spPr>
          <a:xfrm>
            <a:off x="8644701" y="2801952"/>
            <a:ext cx="20473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通道三</a:t>
            </a:r>
            <a:r>
              <a:rPr lang="en-US" altLang="zh-CN" sz="1600" b="1" dirty="0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: </a:t>
            </a:r>
            <a:r>
              <a:rPr lang="zh-CN" altLang="en-US" sz="1600" b="1" dirty="0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磁探测模块</a:t>
            </a:r>
          </a:p>
        </p:txBody>
      </p:sp>
      <p:sp>
        <p:nvSpPr>
          <p:cNvPr id="208" name="文本框 207">
            <a:extLst>
              <a:ext uri="{FF2B5EF4-FFF2-40B4-BE49-F238E27FC236}">
                <a16:creationId xmlns:a16="http://schemas.microsoft.com/office/drawing/2014/main" id="{8B27C352-B6C5-9AE2-786A-F1598DDE11FC}"/>
              </a:ext>
            </a:extLst>
          </p:cNvPr>
          <p:cNvSpPr txBox="1"/>
          <p:nvPr/>
        </p:nvSpPr>
        <p:spPr>
          <a:xfrm>
            <a:off x="8647907" y="3422998"/>
            <a:ext cx="20489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通道四</a:t>
            </a:r>
            <a:r>
              <a:rPr lang="en-US" altLang="zh-CN" sz="16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: </a:t>
            </a:r>
            <a:r>
              <a:rPr lang="zh-CN" altLang="en-US" sz="16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塑料闪烁体</a:t>
            </a: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8EE6D7DB-9F1A-C187-6292-B5039946A1B7}"/>
              </a:ext>
            </a:extLst>
          </p:cNvPr>
          <p:cNvGrpSpPr/>
          <p:nvPr/>
        </p:nvGrpSpPr>
        <p:grpSpPr>
          <a:xfrm>
            <a:off x="44898" y="4534553"/>
            <a:ext cx="4914916" cy="567285"/>
            <a:chOff x="0" y="4552381"/>
            <a:chExt cx="5597897" cy="567285"/>
          </a:xfrm>
        </p:grpSpPr>
        <p:sp>
          <p:nvSpPr>
            <p:cNvPr id="5" name="箭头: 五边形 4">
              <a:extLst>
                <a:ext uri="{FF2B5EF4-FFF2-40B4-BE49-F238E27FC236}">
                  <a16:creationId xmlns:a16="http://schemas.microsoft.com/office/drawing/2014/main" id="{2AF05405-47A8-CD4A-4863-D337E8E1561D}"/>
                </a:ext>
              </a:extLst>
            </p:cNvPr>
            <p:cNvSpPr/>
            <p:nvPr/>
          </p:nvSpPr>
          <p:spPr>
            <a:xfrm>
              <a:off x="0" y="4552381"/>
              <a:ext cx="5597897" cy="567285"/>
            </a:xfrm>
            <a:prstGeom prst="homePlate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35CCFCA3-400C-E73A-3319-8D6FB88D6C21}"/>
                </a:ext>
              </a:extLst>
            </p:cNvPr>
            <p:cNvSpPr txBox="1"/>
            <p:nvPr/>
          </p:nvSpPr>
          <p:spPr>
            <a:xfrm>
              <a:off x="0" y="4616354"/>
              <a:ext cx="3047298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000" b="1" dirty="0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核心优势</a:t>
              </a:r>
              <a:r>
                <a:rPr lang="en-US" altLang="zh-CN" sz="2000" b="1" dirty="0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: </a:t>
              </a:r>
            </a:p>
          </p:txBody>
        </p:sp>
      </p:grp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15AE0EEC-FBC2-C7AF-AC8B-0B496FA04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F788E-8C86-4C1F-9514-FF7B01102A72}" type="slidenum">
              <a:rPr lang="zh-CN" altLang="en-US" smtClean="0"/>
              <a:t>4</a:t>
            </a:fld>
            <a:endParaRPr lang="zh-CN" altLang="en-US"/>
          </a:p>
        </p:txBody>
      </p:sp>
      <p:pic>
        <p:nvPicPr>
          <p:cNvPr id="10" name="Picture 2" descr="一文了解中国科学技术大学logo设计含义及设计理念案例-三文品牌">
            <a:extLst>
              <a:ext uri="{FF2B5EF4-FFF2-40B4-BE49-F238E27FC236}">
                <a16:creationId xmlns:a16="http://schemas.microsoft.com/office/drawing/2014/main" id="{CFF474C4-2B64-2761-EEBE-55D7C336A1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9200" y="-29617"/>
            <a:ext cx="1312800" cy="1055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2939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196B471D-30A9-8172-F896-D157D91CCD0E}"/>
              </a:ext>
            </a:extLst>
          </p:cNvPr>
          <p:cNvGrpSpPr/>
          <p:nvPr/>
        </p:nvGrpSpPr>
        <p:grpSpPr>
          <a:xfrm>
            <a:off x="94063" y="2555879"/>
            <a:ext cx="12112294" cy="3160394"/>
            <a:chOff x="0" y="3736854"/>
            <a:chExt cx="12112294" cy="3160394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85A53A98-88C8-62FF-E513-BB50405876B8}"/>
                </a:ext>
              </a:extLst>
            </p:cNvPr>
            <p:cNvSpPr/>
            <p:nvPr/>
          </p:nvSpPr>
          <p:spPr>
            <a:xfrm>
              <a:off x="5659200" y="3736854"/>
              <a:ext cx="5060594" cy="46390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 b="1" dirty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塑料闪烁体</a:t>
              </a:r>
            </a:p>
          </p:txBody>
        </p:sp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D6FC06B9-4200-7126-F1F9-C5B391C091B6}"/>
                </a:ext>
              </a:extLst>
            </p:cNvPr>
            <p:cNvGrpSpPr/>
            <p:nvPr/>
          </p:nvGrpSpPr>
          <p:grpSpPr>
            <a:xfrm>
              <a:off x="0" y="4114800"/>
              <a:ext cx="12112294" cy="2782448"/>
              <a:chOff x="119810" y="3736854"/>
              <a:chExt cx="12112294" cy="2782448"/>
            </a:xfrm>
          </p:grpSpPr>
          <p:grpSp>
            <p:nvGrpSpPr>
              <p:cNvPr id="5" name="组合 4">
                <a:extLst>
                  <a:ext uri="{FF2B5EF4-FFF2-40B4-BE49-F238E27FC236}">
                    <a16:creationId xmlns:a16="http://schemas.microsoft.com/office/drawing/2014/main" id="{771E54A9-713B-CD38-0913-4EFA317B4931}"/>
                  </a:ext>
                </a:extLst>
              </p:cNvPr>
              <p:cNvGrpSpPr/>
              <p:nvPr/>
            </p:nvGrpSpPr>
            <p:grpSpPr>
              <a:xfrm>
                <a:off x="142090" y="5356086"/>
                <a:ext cx="12090014" cy="1163216"/>
                <a:chOff x="514586" y="5083879"/>
                <a:chExt cx="12090014" cy="1163216"/>
              </a:xfrm>
            </p:grpSpPr>
            <p:grpSp>
              <p:nvGrpSpPr>
                <p:cNvPr id="12" name="组合 11">
                  <a:extLst>
                    <a:ext uri="{FF2B5EF4-FFF2-40B4-BE49-F238E27FC236}">
                      <a16:creationId xmlns:a16="http://schemas.microsoft.com/office/drawing/2014/main" id="{76EA8554-4206-4125-A6F4-869387250903}"/>
                    </a:ext>
                  </a:extLst>
                </p:cNvPr>
                <p:cNvGrpSpPr/>
                <p:nvPr/>
              </p:nvGrpSpPr>
              <p:grpSpPr>
                <a:xfrm>
                  <a:off x="514586" y="5083879"/>
                  <a:ext cx="12090014" cy="578163"/>
                  <a:chOff x="514586" y="5083879"/>
                  <a:chExt cx="12090014" cy="578163"/>
                </a:xfrm>
              </p:grpSpPr>
              <p:cxnSp>
                <p:nvCxnSpPr>
                  <p:cNvPr id="30" name="Straight Arrow Connector 2">
                    <a:extLst>
                      <a:ext uri="{FF2B5EF4-FFF2-40B4-BE49-F238E27FC236}">
                        <a16:creationId xmlns:a16="http://schemas.microsoft.com/office/drawing/2014/main" id="{E2AC7E7A-95DD-E221-4C80-898BD8A0C1A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14586" y="5662042"/>
                    <a:ext cx="11161240" cy="0"/>
                  </a:xfrm>
                  <a:prstGeom prst="straightConnector1">
                    <a:avLst/>
                  </a:prstGeom>
                  <a:ln w="41275">
                    <a:solidFill>
                      <a:schemeClr val="tx1"/>
                    </a:solidFill>
                    <a:tailEnd type="stealth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1" name="TextBox 6">
                    <a:extLst>
                      <a:ext uri="{FF2B5EF4-FFF2-40B4-BE49-F238E27FC236}">
                        <a16:creationId xmlns:a16="http://schemas.microsoft.com/office/drawing/2014/main" id="{90A0D8B7-1E5B-A929-3714-9BB0973E391A}"/>
                      </a:ext>
                    </a:extLst>
                  </p:cNvPr>
                  <p:cNvSpPr txBox="1"/>
                  <p:nvPr/>
                </p:nvSpPr>
                <p:spPr>
                  <a:xfrm>
                    <a:off x="11310656" y="5083879"/>
                    <a:ext cx="1293944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CN" sz="2400" b="1" dirty="0">
                        <a:latin typeface="Times" pitchFamily="2" charset="0"/>
                      </a:rPr>
                      <a:t>Log</a:t>
                    </a:r>
                    <a:r>
                      <a:rPr lang="en-CN" sz="2400" b="1" baseline="-25000" dirty="0">
                        <a:latin typeface="Times" pitchFamily="2" charset="0"/>
                      </a:rPr>
                      <a:t>10</a:t>
                    </a:r>
                    <a:r>
                      <a:rPr lang="en-CN" sz="2400" b="1" dirty="0">
                        <a:latin typeface="Times" pitchFamily="2" charset="0"/>
                      </a:rPr>
                      <a:t>(𝛽)</a:t>
                    </a:r>
                  </a:p>
                </p:txBody>
              </p:sp>
            </p:grpSp>
            <p:grpSp>
              <p:nvGrpSpPr>
                <p:cNvPr id="13" name="组合 12">
                  <a:extLst>
                    <a:ext uri="{FF2B5EF4-FFF2-40B4-BE49-F238E27FC236}">
                      <a16:creationId xmlns:a16="http://schemas.microsoft.com/office/drawing/2014/main" id="{9D52E3AE-3441-9847-9FE2-61AACDD21F41}"/>
                    </a:ext>
                  </a:extLst>
                </p:cNvPr>
                <p:cNvGrpSpPr/>
                <p:nvPr/>
              </p:nvGrpSpPr>
              <p:grpSpPr>
                <a:xfrm>
                  <a:off x="881067" y="5662042"/>
                  <a:ext cx="10457692" cy="585053"/>
                  <a:chOff x="881067" y="5662042"/>
                  <a:chExt cx="10457692" cy="585053"/>
                </a:xfrm>
              </p:grpSpPr>
              <p:cxnSp>
                <p:nvCxnSpPr>
                  <p:cNvPr id="14" name="Straight Connector 12">
                    <a:extLst>
                      <a:ext uri="{FF2B5EF4-FFF2-40B4-BE49-F238E27FC236}">
                        <a16:creationId xmlns:a16="http://schemas.microsoft.com/office/drawing/2014/main" id="{D4A80B62-5D4E-EFF1-FBB3-99BA140A185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080000" y="5662042"/>
                    <a:ext cx="0" cy="14401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" name="Straight Connector 16">
                    <a:extLst>
                      <a:ext uri="{FF2B5EF4-FFF2-40B4-BE49-F238E27FC236}">
                        <a16:creationId xmlns:a16="http://schemas.microsoft.com/office/drawing/2014/main" id="{CC7BE628-BC6B-8F04-8749-0082A291609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1160000" y="5662042"/>
                    <a:ext cx="0" cy="14401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Straight Connector 18">
                    <a:extLst>
                      <a:ext uri="{FF2B5EF4-FFF2-40B4-BE49-F238E27FC236}">
                        <a16:creationId xmlns:a16="http://schemas.microsoft.com/office/drawing/2014/main" id="{7AD142C8-B7F7-1756-3A8E-59ACFAAB7DE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520000" y="5662800"/>
                    <a:ext cx="0" cy="14401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" name="Straight Connector 19">
                    <a:extLst>
                      <a:ext uri="{FF2B5EF4-FFF2-40B4-BE49-F238E27FC236}">
                        <a16:creationId xmlns:a16="http://schemas.microsoft.com/office/drawing/2014/main" id="{0DFF90E2-5652-7262-3DD1-52C78FD32B0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960000" y="5662800"/>
                    <a:ext cx="0" cy="14401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" name="Straight Connector 20">
                    <a:extLst>
                      <a:ext uri="{FF2B5EF4-FFF2-40B4-BE49-F238E27FC236}">
                        <a16:creationId xmlns:a16="http://schemas.microsoft.com/office/drawing/2014/main" id="{F7C565A4-61A2-2FBC-2D78-018AADA2CDF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400000" y="5662042"/>
                    <a:ext cx="0" cy="14401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" name="Straight Connector 21">
                    <a:extLst>
                      <a:ext uri="{FF2B5EF4-FFF2-40B4-BE49-F238E27FC236}">
                        <a16:creationId xmlns:a16="http://schemas.microsoft.com/office/drawing/2014/main" id="{653193FB-835D-6249-9666-21309C51298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840000" y="5662042"/>
                    <a:ext cx="0" cy="14401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" name="Straight Connector 22">
                    <a:extLst>
                      <a:ext uri="{FF2B5EF4-FFF2-40B4-BE49-F238E27FC236}">
                        <a16:creationId xmlns:a16="http://schemas.microsoft.com/office/drawing/2014/main" id="{2F6CA2CF-62DF-6FA1-83CF-C7924C27DCF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280000" y="5662042"/>
                    <a:ext cx="0" cy="14401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Straight Connector 23">
                    <a:extLst>
                      <a:ext uri="{FF2B5EF4-FFF2-40B4-BE49-F238E27FC236}">
                        <a16:creationId xmlns:a16="http://schemas.microsoft.com/office/drawing/2014/main" id="{111A6AB2-EE73-1A44-B78F-731D86FD7A2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720000" y="5662042"/>
                    <a:ext cx="0" cy="144016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2" name="TextBox 24">
                    <a:extLst>
                      <a:ext uri="{FF2B5EF4-FFF2-40B4-BE49-F238E27FC236}">
                        <a16:creationId xmlns:a16="http://schemas.microsoft.com/office/drawing/2014/main" id="{C96B487F-DBF7-ABE6-2DB6-B31504ABD31B}"/>
                      </a:ext>
                    </a:extLst>
                  </p:cNvPr>
                  <p:cNvSpPr txBox="1"/>
                  <p:nvPr/>
                </p:nvSpPr>
                <p:spPr>
                  <a:xfrm>
                    <a:off x="881067" y="5841098"/>
                    <a:ext cx="39786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2000" dirty="0">
                        <a:latin typeface="Times" pitchFamily="2" charset="0"/>
                      </a:rPr>
                      <a:t>-8</a:t>
                    </a:r>
                    <a:endParaRPr lang="en-CN" sz="2000" dirty="0">
                      <a:latin typeface="Times" pitchFamily="2" charset="0"/>
                    </a:endParaRPr>
                  </a:p>
                </p:txBody>
              </p:sp>
              <p:sp>
                <p:nvSpPr>
                  <p:cNvPr id="23" name="TextBox 25">
                    <a:extLst>
                      <a:ext uri="{FF2B5EF4-FFF2-40B4-BE49-F238E27FC236}">
                        <a16:creationId xmlns:a16="http://schemas.microsoft.com/office/drawing/2014/main" id="{1036E6F3-00C3-A691-64BD-68EFC12027AC}"/>
                      </a:ext>
                    </a:extLst>
                  </p:cNvPr>
                  <p:cNvSpPr txBox="1"/>
                  <p:nvPr/>
                </p:nvSpPr>
                <p:spPr>
                  <a:xfrm>
                    <a:off x="2278782" y="5841098"/>
                    <a:ext cx="39786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2000" dirty="0">
                        <a:latin typeface="Times" pitchFamily="2" charset="0"/>
                      </a:rPr>
                      <a:t>-7</a:t>
                    </a:r>
                    <a:endParaRPr lang="en-CN" sz="2000" dirty="0">
                      <a:latin typeface="Times" pitchFamily="2" charset="0"/>
                    </a:endParaRPr>
                  </a:p>
                </p:txBody>
              </p:sp>
              <p:sp>
                <p:nvSpPr>
                  <p:cNvPr id="24" name="TextBox 26">
                    <a:extLst>
                      <a:ext uri="{FF2B5EF4-FFF2-40B4-BE49-F238E27FC236}">
                        <a16:creationId xmlns:a16="http://schemas.microsoft.com/office/drawing/2014/main" id="{D0D6BC62-AC9D-A335-B217-F0F4E745D02E}"/>
                      </a:ext>
                    </a:extLst>
                  </p:cNvPr>
                  <p:cNvSpPr txBox="1"/>
                  <p:nvPr/>
                </p:nvSpPr>
                <p:spPr>
                  <a:xfrm>
                    <a:off x="3761067" y="5841098"/>
                    <a:ext cx="39786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2000" dirty="0">
                        <a:latin typeface="Times" pitchFamily="2" charset="0"/>
                      </a:rPr>
                      <a:t>-6</a:t>
                    </a:r>
                    <a:endParaRPr lang="en-CN" sz="2000" dirty="0">
                      <a:latin typeface="Times" pitchFamily="2" charset="0"/>
                    </a:endParaRPr>
                  </a:p>
                </p:txBody>
              </p:sp>
              <p:sp>
                <p:nvSpPr>
                  <p:cNvPr id="25" name="TextBox 27">
                    <a:extLst>
                      <a:ext uri="{FF2B5EF4-FFF2-40B4-BE49-F238E27FC236}">
                        <a16:creationId xmlns:a16="http://schemas.microsoft.com/office/drawing/2014/main" id="{62B4D23E-1EF6-1782-70AF-4D1455F8F104}"/>
                      </a:ext>
                    </a:extLst>
                  </p:cNvPr>
                  <p:cNvSpPr txBox="1"/>
                  <p:nvPr/>
                </p:nvSpPr>
                <p:spPr>
                  <a:xfrm>
                    <a:off x="5177891" y="5841098"/>
                    <a:ext cx="39786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2000" dirty="0">
                        <a:latin typeface="Times" pitchFamily="2" charset="0"/>
                      </a:rPr>
                      <a:t>-5</a:t>
                    </a:r>
                    <a:endParaRPr lang="en-CN" sz="2000" dirty="0">
                      <a:latin typeface="Times" pitchFamily="2" charset="0"/>
                    </a:endParaRPr>
                  </a:p>
                </p:txBody>
              </p:sp>
              <p:sp>
                <p:nvSpPr>
                  <p:cNvPr id="26" name="TextBox 28">
                    <a:extLst>
                      <a:ext uri="{FF2B5EF4-FFF2-40B4-BE49-F238E27FC236}">
                        <a16:creationId xmlns:a16="http://schemas.microsoft.com/office/drawing/2014/main" id="{4886BA97-6FFB-091D-2C1B-018334E08E2B}"/>
                      </a:ext>
                    </a:extLst>
                  </p:cNvPr>
                  <p:cNvSpPr txBox="1"/>
                  <p:nvPr/>
                </p:nvSpPr>
                <p:spPr>
                  <a:xfrm>
                    <a:off x="6594715" y="5841098"/>
                    <a:ext cx="39786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2000" dirty="0">
                        <a:latin typeface="Times" pitchFamily="2" charset="0"/>
                      </a:rPr>
                      <a:t>-4</a:t>
                    </a:r>
                    <a:endParaRPr lang="en-CN" sz="2000" dirty="0">
                      <a:latin typeface="Times" pitchFamily="2" charset="0"/>
                    </a:endParaRPr>
                  </a:p>
                </p:txBody>
              </p:sp>
              <p:sp>
                <p:nvSpPr>
                  <p:cNvPr id="27" name="TextBox 29">
                    <a:extLst>
                      <a:ext uri="{FF2B5EF4-FFF2-40B4-BE49-F238E27FC236}">
                        <a16:creationId xmlns:a16="http://schemas.microsoft.com/office/drawing/2014/main" id="{AA96B275-2714-6705-22DA-3A03DF6C7C1C}"/>
                      </a:ext>
                    </a:extLst>
                  </p:cNvPr>
                  <p:cNvSpPr txBox="1"/>
                  <p:nvPr/>
                </p:nvSpPr>
                <p:spPr>
                  <a:xfrm>
                    <a:off x="8081067" y="5846985"/>
                    <a:ext cx="39786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2000" dirty="0">
                        <a:latin typeface="Times" pitchFamily="2" charset="0"/>
                      </a:rPr>
                      <a:t>-3</a:t>
                    </a:r>
                    <a:endParaRPr lang="en-CN" sz="2000" dirty="0">
                      <a:latin typeface="Times" pitchFamily="2" charset="0"/>
                    </a:endParaRPr>
                  </a:p>
                </p:txBody>
              </p:sp>
              <p:sp>
                <p:nvSpPr>
                  <p:cNvPr id="28" name="TextBox 30">
                    <a:extLst>
                      <a:ext uri="{FF2B5EF4-FFF2-40B4-BE49-F238E27FC236}">
                        <a16:creationId xmlns:a16="http://schemas.microsoft.com/office/drawing/2014/main" id="{CD377AAF-F0C9-B916-A340-05A394F31F1A}"/>
                      </a:ext>
                    </a:extLst>
                  </p:cNvPr>
                  <p:cNvSpPr txBox="1"/>
                  <p:nvPr/>
                </p:nvSpPr>
                <p:spPr>
                  <a:xfrm>
                    <a:off x="9497891" y="5840946"/>
                    <a:ext cx="39786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2000" dirty="0">
                        <a:latin typeface="Times" pitchFamily="2" charset="0"/>
                      </a:rPr>
                      <a:t>-2</a:t>
                    </a:r>
                    <a:endParaRPr lang="en-CN" sz="2000" dirty="0">
                      <a:latin typeface="Times" pitchFamily="2" charset="0"/>
                    </a:endParaRPr>
                  </a:p>
                </p:txBody>
              </p:sp>
              <p:sp>
                <p:nvSpPr>
                  <p:cNvPr id="29" name="TextBox 31">
                    <a:extLst>
                      <a:ext uri="{FF2B5EF4-FFF2-40B4-BE49-F238E27FC236}">
                        <a16:creationId xmlns:a16="http://schemas.microsoft.com/office/drawing/2014/main" id="{B8C76AD2-0EA1-6BC3-0941-F3D2C03FEDE1}"/>
                      </a:ext>
                    </a:extLst>
                  </p:cNvPr>
                  <p:cNvSpPr txBox="1"/>
                  <p:nvPr/>
                </p:nvSpPr>
                <p:spPr>
                  <a:xfrm>
                    <a:off x="10940893" y="5846985"/>
                    <a:ext cx="39786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2000" dirty="0">
                        <a:latin typeface="Times" pitchFamily="2" charset="0"/>
                      </a:rPr>
                      <a:t>-1</a:t>
                    </a:r>
                    <a:endParaRPr lang="en-CN" sz="2000" dirty="0">
                      <a:latin typeface="Times" pitchFamily="2" charset="0"/>
                    </a:endParaRPr>
                  </a:p>
                </p:txBody>
              </p:sp>
            </p:grpSp>
          </p:grpSp>
          <p:grpSp>
            <p:nvGrpSpPr>
              <p:cNvPr id="6" name="组合 5">
                <a:extLst>
                  <a:ext uri="{FF2B5EF4-FFF2-40B4-BE49-F238E27FC236}">
                    <a16:creationId xmlns:a16="http://schemas.microsoft.com/office/drawing/2014/main" id="{A916CF04-9224-AC85-AD87-7D9ED6D0DA4B}"/>
                  </a:ext>
                </a:extLst>
              </p:cNvPr>
              <p:cNvGrpSpPr/>
              <p:nvPr/>
            </p:nvGrpSpPr>
            <p:grpSpPr>
              <a:xfrm>
                <a:off x="119810" y="3736854"/>
                <a:ext cx="10745377" cy="2177023"/>
                <a:chOff x="119810" y="3736854"/>
                <a:chExt cx="10745377" cy="2177023"/>
              </a:xfrm>
            </p:grpSpPr>
            <p:sp>
              <p:nvSpPr>
                <p:cNvPr id="7" name="矩形 6">
                  <a:extLst>
                    <a:ext uri="{FF2B5EF4-FFF2-40B4-BE49-F238E27FC236}">
                      <a16:creationId xmlns:a16="http://schemas.microsoft.com/office/drawing/2014/main" id="{281E4567-8766-0B7E-37CE-D2C7154A95BA}"/>
                    </a:ext>
                  </a:extLst>
                </p:cNvPr>
                <p:cNvSpPr/>
                <p:nvPr/>
              </p:nvSpPr>
              <p:spPr>
                <a:xfrm>
                  <a:off x="119810" y="3815108"/>
                  <a:ext cx="10745377" cy="2098769"/>
                </a:xfrm>
                <a:prstGeom prst="rect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8" name="文本框 7">
                  <a:extLst>
                    <a:ext uri="{FF2B5EF4-FFF2-40B4-BE49-F238E27FC236}">
                      <a16:creationId xmlns:a16="http://schemas.microsoft.com/office/drawing/2014/main" id="{22967662-4988-79FC-DEDB-829F47D8A8B7}"/>
                    </a:ext>
                  </a:extLst>
                </p:cNvPr>
                <p:cNvSpPr txBox="1"/>
                <p:nvPr/>
              </p:nvSpPr>
              <p:spPr>
                <a:xfrm>
                  <a:off x="4217659" y="3736854"/>
                  <a:ext cx="1988045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zh-CN" altLang="en-US" sz="2800" b="1" dirty="0">
                      <a:solidFill>
                        <a:schemeClr val="bg1"/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</a:rPr>
                    <a:t>磁探测模块</a:t>
                  </a:r>
                </a:p>
              </p:txBody>
            </p:sp>
            <p:sp>
              <p:nvSpPr>
                <p:cNvPr id="9" name="矩形 8">
                  <a:extLst>
                    <a:ext uri="{FF2B5EF4-FFF2-40B4-BE49-F238E27FC236}">
                      <a16:creationId xmlns:a16="http://schemas.microsoft.com/office/drawing/2014/main" id="{53E444E2-E4B7-2810-E270-72E13738CBB9}"/>
                    </a:ext>
                  </a:extLst>
                </p:cNvPr>
                <p:cNvSpPr/>
                <p:nvPr/>
              </p:nvSpPr>
              <p:spPr>
                <a:xfrm>
                  <a:off x="127069" y="4303029"/>
                  <a:ext cx="4912990" cy="1595185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zh-CN" sz="2400" b="1" dirty="0">
                      <a:solidFill>
                        <a:schemeClr val="tx1"/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</a:rPr>
                    <a:t>MFC</a:t>
                  </a:r>
                  <a:r>
                    <a:rPr lang="zh-CN" altLang="en-US" sz="2400" b="1" dirty="0">
                      <a:solidFill>
                        <a:schemeClr val="tx1"/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</a:rPr>
                    <a:t>增强型铷原子磁力仪</a:t>
                  </a:r>
                </a:p>
              </p:txBody>
            </p:sp>
            <p:sp>
              <p:nvSpPr>
                <p:cNvPr id="10" name="矩形 9">
                  <a:extLst>
                    <a:ext uri="{FF2B5EF4-FFF2-40B4-BE49-F238E27FC236}">
                      <a16:creationId xmlns:a16="http://schemas.microsoft.com/office/drawing/2014/main" id="{30B3E8C9-94BE-1DDF-F7E9-1E4174D0C906}"/>
                    </a:ext>
                  </a:extLst>
                </p:cNvPr>
                <p:cNvSpPr/>
                <p:nvPr/>
              </p:nvSpPr>
              <p:spPr>
                <a:xfrm>
                  <a:off x="6410579" y="4292813"/>
                  <a:ext cx="4410325" cy="1595184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CN" altLang="en-US" sz="2800" b="1" dirty="0">
                      <a:solidFill>
                        <a:schemeClr val="tx1"/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</a:rPr>
                    <a:t>多通道复用感应线圈</a:t>
                  </a:r>
                </a:p>
              </p:txBody>
            </p:sp>
            <p:sp>
              <p:nvSpPr>
                <p:cNvPr id="11" name="矩形 10">
                  <a:extLst>
                    <a:ext uri="{FF2B5EF4-FFF2-40B4-BE49-F238E27FC236}">
                      <a16:creationId xmlns:a16="http://schemas.microsoft.com/office/drawing/2014/main" id="{9DC55312-660F-7A10-28E1-791D32446A5D}"/>
                    </a:ext>
                  </a:extLst>
                </p:cNvPr>
                <p:cNvSpPr/>
                <p:nvPr/>
              </p:nvSpPr>
              <p:spPr>
                <a:xfrm>
                  <a:off x="5032546" y="4297921"/>
                  <a:ext cx="1378034" cy="1595185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CN" altLang="en-US" sz="2800" b="1" dirty="0">
                      <a:solidFill>
                        <a:schemeClr val="bg1"/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</a:rPr>
                    <a:t>铁芯耦合线圈</a:t>
                  </a:r>
                </a:p>
              </p:txBody>
            </p:sp>
          </p:grpSp>
        </p:grpSp>
      </p:grpSp>
      <p:sp>
        <p:nvSpPr>
          <p:cNvPr id="32" name="矩形 31">
            <a:extLst>
              <a:ext uri="{FF2B5EF4-FFF2-40B4-BE49-F238E27FC236}">
                <a16:creationId xmlns:a16="http://schemas.microsoft.com/office/drawing/2014/main" id="{56B333C1-B163-83CA-4123-C4943CF214E5}"/>
              </a:ext>
            </a:extLst>
          </p:cNvPr>
          <p:cNvSpPr/>
          <p:nvPr/>
        </p:nvSpPr>
        <p:spPr>
          <a:xfrm>
            <a:off x="0" y="0"/>
            <a:ext cx="12009600" cy="9432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dirty="0">
                <a:latin typeface="Times" panose="02020603050405020304" pitchFamily="18" charset="0"/>
                <a:cs typeface="Times" panose="02020603050405020304" pitchFamily="18" charset="0"/>
              </a:rPr>
              <a:t>SCEP</a:t>
            </a:r>
            <a:r>
              <a:rPr lang="en-US" altLang="zh-CN" sz="3200" dirty="0"/>
              <a:t> 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探测器</a:t>
            </a:r>
            <a:r>
              <a:rPr lang="en-US" altLang="zh-CN" sz="3200" dirty="0">
                <a:latin typeface="宋体" panose="02010600030101010101" pitchFamily="2" charset="-122"/>
                <a:ea typeface="宋体" panose="02010600030101010101" pitchFamily="2" charset="-122"/>
              </a:rPr>
              <a:t>-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磁探测模块</a:t>
            </a:r>
            <a:r>
              <a:rPr lang="zh-CN" altLang="en-US" sz="3200" dirty="0"/>
              <a:t> </a:t>
            </a:r>
          </a:p>
        </p:txBody>
      </p:sp>
      <p:grpSp>
        <p:nvGrpSpPr>
          <p:cNvPr id="39" name="组合 38">
            <a:extLst>
              <a:ext uri="{FF2B5EF4-FFF2-40B4-BE49-F238E27FC236}">
                <a16:creationId xmlns:a16="http://schemas.microsoft.com/office/drawing/2014/main" id="{4D4A4B05-AD42-8457-5B2E-24E11DF63D30}"/>
              </a:ext>
            </a:extLst>
          </p:cNvPr>
          <p:cNvGrpSpPr/>
          <p:nvPr/>
        </p:nvGrpSpPr>
        <p:grpSpPr>
          <a:xfrm>
            <a:off x="94063" y="1005669"/>
            <a:ext cx="4914916" cy="567285"/>
            <a:chOff x="0" y="4552381"/>
            <a:chExt cx="5597897" cy="567285"/>
          </a:xfrm>
        </p:grpSpPr>
        <p:sp>
          <p:nvSpPr>
            <p:cNvPr id="40" name="箭头: 五边形 39">
              <a:extLst>
                <a:ext uri="{FF2B5EF4-FFF2-40B4-BE49-F238E27FC236}">
                  <a16:creationId xmlns:a16="http://schemas.microsoft.com/office/drawing/2014/main" id="{7E78D9A1-F893-3620-CCEE-20C8CBFB5C69}"/>
                </a:ext>
              </a:extLst>
            </p:cNvPr>
            <p:cNvSpPr/>
            <p:nvPr/>
          </p:nvSpPr>
          <p:spPr>
            <a:xfrm>
              <a:off x="0" y="4552381"/>
              <a:ext cx="5597897" cy="567285"/>
            </a:xfrm>
            <a:prstGeom prst="homePlate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文本框 40">
              <a:extLst>
                <a:ext uri="{FF2B5EF4-FFF2-40B4-BE49-F238E27FC236}">
                  <a16:creationId xmlns:a16="http://schemas.microsoft.com/office/drawing/2014/main" id="{40B70063-AED3-7FB1-8CB1-B63977F79386}"/>
                </a:ext>
              </a:extLst>
            </p:cNvPr>
            <p:cNvSpPr txBox="1"/>
            <p:nvPr/>
          </p:nvSpPr>
          <p:spPr>
            <a:xfrm>
              <a:off x="0" y="4616354"/>
              <a:ext cx="3047298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000" b="1" dirty="0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关键技术挑战</a:t>
              </a:r>
              <a:r>
                <a:rPr lang="en-US" altLang="zh-CN" sz="2000" b="1" dirty="0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:</a:t>
              </a:r>
            </a:p>
          </p:txBody>
        </p:sp>
      </p:grpSp>
      <p:sp>
        <p:nvSpPr>
          <p:cNvPr id="42" name="文本框 41">
            <a:extLst>
              <a:ext uri="{FF2B5EF4-FFF2-40B4-BE49-F238E27FC236}">
                <a16:creationId xmlns:a16="http://schemas.microsoft.com/office/drawing/2014/main" id="{278A7E12-F5F0-A67A-EC1B-73E19820C646}"/>
              </a:ext>
            </a:extLst>
          </p:cNvPr>
          <p:cNvSpPr txBox="1"/>
          <p:nvPr/>
        </p:nvSpPr>
        <p:spPr>
          <a:xfrm>
            <a:off x="180565" y="1706262"/>
            <a:ext cx="90055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如何尽可能覆盖更多磁单极子速度范围？尤其覆盖低速参数段</a:t>
            </a:r>
            <a:endParaRPr lang="en-US" altLang="zh-CN" sz="2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如何尽可能提升单模块的接收度？</a:t>
            </a:r>
          </a:p>
        </p:txBody>
      </p:sp>
      <p:sp>
        <p:nvSpPr>
          <p:cNvPr id="45" name="灯片编号占位符 44">
            <a:extLst>
              <a:ext uri="{FF2B5EF4-FFF2-40B4-BE49-F238E27FC236}">
                <a16:creationId xmlns:a16="http://schemas.microsoft.com/office/drawing/2014/main" id="{CB0347E5-F0CE-866C-D6AD-B24C84F10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F788E-8C86-4C1F-9514-FF7B01102A72}" type="slidenum">
              <a:rPr lang="zh-CN" altLang="en-US" smtClean="0"/>
              <a:t>5</a:t>
            </a:fld>
            <a:endParaRPr lang="zh-CN" altLang="en-US" dirty="0"/>
          </a:p>
        </p:txBody>
      </p:sp>
      <p:pic>
        <p:nvPicPr>
          <p:cNvPr id="47" name="Picture 2" descr="一文了解中国科学技术大学logo设计含义及设计理念案例-三文品牌">
            <a:extLst>
              <a:ext uri="{FF2B5EF4-FFF2-40B4-BE49-F238E27FC236}">
                <a16:creationId xmlns:a16="http://schemas.microsoft.com/office/drawing/2014/main" id="{23DAD6E1-AA4C-CCF6-B33F-9A1CE7F967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9200" y="-29617"/>
            <a:ext cx="1312800" cy="1055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矩形 48">
            <a:extLst>
              <a:ext uri="{FF2B5EF4-FFF2-40B4-BE49-F238E27FC236}">
                <a16:creationId xmlns:a16="http://schemas.microsoft.com/office/drawing/2014/main" id="{E9003F54-2012-19D9-3C1C-B75B5348DA20}"/>
              </a:ext>
            </a:extLst>
          </p:cNvPr>
          <p:cNvSpPr/>
          <p:nvPr/>
        </p:nvSpPr>
        <p:spPr>
          <a:xfrm>
            <a:off x="5001758" y="5810400"/>
            <a:ext cx="5812100" cy="4386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如何在克服热噪声</a:t>
            </a:r>
            <a:r>
              <a:rPr lang="en-US" altLang="zh-CN" b="1" dirty="0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b="1" dirty="0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提高信噪比</a:t>
            </a:r>
            <a:r>
              <a:rPr lang="en-US" altLang="zh-CN" b="1" dirty="0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?</a:t>
            </a:r>
            <a:endParaRPr lang="zh-CN" altLang="en-US" b="1" dirty="0">
              <a:solidFill>
                <a:srgbClr val="7030A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9B0F4D3E-B4FC-BD18-BEE7-A9A425E505E6}"/>
              </a:ext>
            </a:extLst>
          </p:cNvPr>
          <p:cNvSpPr/>
          <p:nvPr/>
        </p:nvSpPr>
        <p:spPr>
          <a:xfrm>
            <a:off x="116343" y="5810400"/>
            <a:ext cx="4862238" cy="4386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如何提升探测半径？</a:t>
            </a:r>
          </a:p>
        </p:txBody>
      </p:sp>
    </p:spTree>
    <p:extLst>
      <p:ext uri="{BB962C8B-B14F-4D97-AF65-F5344CB8AC3E}">
        <p14:creationId xmlns:p14="http://schemas.microsoft.com/office/powerpoint/2010/main" val="3742006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42FC7EB-1D46-E237-F8A2-E8EE1557753D}"/>
              </a:ext>
            </a:extLst>
          </p:cNvPr>
          <p:cNvSpPr/>
          <p:nvPr/>
        </p:nvSpPr>
        <p:spPr>
          <a:xfrm>
            <a:off x="0" y="0"/>
            <a:ext cx="12072569" cy="9432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dirty="0">
                <a:latin typeface="Times" panose="02020603050405020304" pitchFamily="18" charset="0"/>
                <a:cs typeface="Times" panose="02020603050405020304" pitchFamily="18" charset="0"/>
              </a:rPr>
              <a:t>SCEP</a:t>
            </a:r>
            <a:r>
              <a:rPr lang="en-US" altLang="zh-CN" sz="3200" dirty="0"/>
              <a:t> 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探测器</a:t>
            </a:r>
            <a:r>
              <a:rPr lang="en-US" altLang="zh-CN" sz="3200" dirty="0">
                <a:latin typeface="宋体" panose="02010600030101010101" pitchFamily="2" charset="-122"/>
                <a:ea typeface="宋体" panose="02010600030101010101" pitchFamily="2" charset="-122"/>
              </a:rPr>
              <a:t>-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磁探测模块</a:t>
            </a:r>
            <a:r>
              <a:rPr lang="en-US" altLang="zh-CN" sz="3200" dirty="0">
                <a:latin typeface="宋体" panose="02010600030101010101" pitchFamily="2" charset="-122"/>
                <a:ea typeface="宋体" panose="02010600030101010101" pitchFamily="2" charset="-122"/>
              </a:rPr>
              <a:t>-</a:t>
            </a:r>
            <a:r>
              <a:rPr lang="en-US" altLang="zh-CN" sz="3200" dirty="0">
                <a:latin typeface="Times" panose="02020603050405020304" pitchFamily="18" charset="0"/>
                <a:cs typeface="Times" panose="02020603050405020304" pitchFamily="18" charset="0"/>
              </a:rPr>
              <a:t>MFC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增强磁力仪</a:t>
            </a:r>
            <a:r>
              <a:rPr lang="zh-CN" altLang="en-US" sz="3200" dirty="0"/>
              <a:t> 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A5428DDD-27F6-D57C-220C-38E333E79532}"/>
              </a:ext>
            </a:extLst>
          </p:cNvPr>
          <p:cNvGrpSpPr/>
          <p:nvPr/>
        </p:nvGrpSpPr>
        <p:grpSpPr>
          <a:xfrm>
            <a:off x="9480644" y="1355787"/>
            <a:ext cx="2149391" cy="2431778"/>
            <a:chOff x="1633719" y="4038200"/>
            <a:chExt cx="1802315" cy="2366949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B7E5D465-9F37-5861-6B0A-6F5F476FAA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89" b="8477"/>
            <a:stretch>
              <a:fillRect/>
            </a:stretch>
          </p:blipFill>
          <p:spPr>
            <a:xfrm>
              <a:off x="1633719" y="4047955"/>
              <a:ext cx="925983" cy="2357194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096AF309-607C-F8D9-1B27-BE2C1CB71A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1504" b="8240"/>
            <a:stretch>
              <a:fillRect/>
            </a:stretch>
          </p:blipFill>
          <p:spPr>
            <a:xfrm>
              <a:off x="2559702" y="4038200"/>
              <a:ext cx="876332" cy="2357193"/>
            </a:xfrm>
            <a:prstGeom prst="rect">
              <a:avLst/>
            </a:prstGeom>
          </p:spPr>
        </p:pic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C15BB4DF-1513-89BA-3033-F6B4A0CC8E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0153" y="1395654"/>
            <a:ext cx="2319918" cy="242175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A7C2F4AD-B06C-CA20-291C-5D1432996D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6832" y="1327279"/>
            <a:ext cx="3918676" cy="236063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62D43351-8AB4-7F8B-DA57-3C3475A7C08B}"/>
              </a:ext>
            </a:extLst>
          </p:cNvPr>
          <p:cNvCxnSpPr>
            <a:cxnSpLocks/>
          </p:cNvCxnSpPr>
          <p:nvPr/>
        </p:nvCxnSpPr>
        <p:spPr>
          <a:xfrm flipV="1">
            <a:off x="3371756" y="1434233"/>
            <a:ext cx="2120970" cy="696821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1C334C99-705B-4605-3D32-8FB20033DD82}"/>
              </a:ext>
            </a:extLst>
          </p:cNvPr>
          <p:cNvCxnSpPr>
            <a:cxnSpLocks/>
          </p:cNvCxnSpPr>
          <p:nvPr/>
        </p:nvCxnSpPr>
        <p:spPr>
          <a:xfrm>
            <a:off x="3082527" y="2410330"/>
            <a:ext cx="2410199" cy="1407079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 27">
            <a:extLst>
              <a:ext uri="{FF2B5EF4-FFF2-40B4-BE49-F238E27FC236}">
                <a16:creationId xmlns:a16="http://schemas.microsoft.com/office/drawing/2014/main" id="{91C63BF6-021C-97AF-B63A-ECF0276FF01D}"/>
              </a:ext>
            </a:extLst>
          </p:cNvPr>
          <p:cNvSpPr/>
          <p:nvPr/>
        </p:nvSpPr>
        <p:spPr>
          <a:xfrm>
            <a:off x="3082527" y="2166908"/>
            <a:ext cx="295200" cy="2434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F4F25E6F-8B09-29F5-31D2-D71CA4570299}"/>
                  </a:ext>
                </a:extLst>
              </p:cNvPr>
              <p:cNvSpPr txBox="1"/>
              <p:nvPr/>
            </p:nvSpPr>
            <p:spPr>
              <a:xfrm>
                <a:off x="339489" y="5979245"/>
                <a:ext cx="4599711" cy="6669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b="1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灵敏度</a:t>
                </a:r>
                <a14:m>
                  <m:oMath xmlns:m="http://schemas.openxmlformats.org/officeDocument/2006/math">
                    <m:r>
                      <a:rPr lang="en-US" altLang="zh-CN" b="1" i="0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en-US" altLang="zh-CN" b="1" i="1">
                        <a:latin typeface="Cambria Math" panose="02040503050406030204" pitchFamily="18" charset="0"/>
                      </a:rPr>
                      <m:t>𝒇𝑻</m:t>
                    </m:r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/√</m:t>
                    </m:r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𝑯𝒛</m:t>
                    </m:r>
                  </m:oMath>
                </a14:m>
                <a:r>
                  <a:rPr lang="en-US" altLang="zh-CN" b="1" dirty="0"/>
                  <a:t> </a:t>
                </a:r>
                <a:r>
                  <a:rPr lang="zh-CN" altLang="en-US" b="1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探测</a:t>
                </a:r>
                <a:r>
                  <a:rPr lang="zh-CN" altLang="en-US" b="1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半径</a:t>
                </a:r>
                <a:r>
                  <a:rPr lang="en-US" altLang="zh-CN" b="1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r~1cm</a:t>
                </a:r>
                <a:r>
                  <a:rPr lang="en-US" altLang="zh-CN" b="1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,</a:t>
                </a:r>
                <a:r>
                  <a:rPr lang="zh-CN" altLang="en-US" b="1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平均信噪比</a:t>
                </a:r>
                <a:r>
                  <a:rPr lang="en-US" altLang="zh-CN" b="1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&gt;10</a:t>
                </a:r>
                <a:endParaRPr lang="zh-CN" altLang="en-US" b="1" dirty="0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F4F25E6F-8B09-29F5-31D2-D71CA45702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489" y="5979245"/>
                <a:ext cx="4599711" cy="666977"/>
              </a:xfrm>
              <a:prstGeom prst="rect">
                <a:avLst/>
              </a:prstGeom>
              <a:blipFill>
                <a:blip r:embed="rId7"/>
                <a:stretch>
                  <a:fillRect l="-1194" t="-5505" b="-137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文本框 31">
            <a:extLst>
              <a:ext uri="{FF2B5EF4-FFF2-40B4-BE49-F238E27FC236}">
                <a16:creationId xmlns:a16="http://schemas.microsoft.com/office/drawing/2014/main" id="{84216CEF-81BA-1418-3C5D-1CD088E5BF6A}"/>
              </a:ext>
            </a:extLst>
          </p:cNvPr>
          <p:cNvSpPr txBox="1"/>
          <p:nvPr/>
        </p:nvSpPr>
        <p:spPr>
          <a:xfrm>
            <a:off x="6379201" y="305826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铁氧体</a:t>
            </a:r>
          </a:p>
        </p:txBody>
      </p: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78F901C5-05AA-89B2-FE66-1EE681800F11}"/>
              </a:ext>
            </a:extLst>
          </p:cNvPr>
          <p:cNvGrpSpPr/>
          <p:nvPr/>
        </p:nvGrpSpPr>
        <p:grpSpPr>
          <a:xfrm>
            <a:off x="483088" y="3808906"/>
            <a:ext cx="3945794" cy="2113870"/>
            <a:chOff x="5344008" y="1998328"/>
            <a:chExt cx="5798459" cy="3777171"/>
          </a:xfrm>
        </p:grpSpPr>
        <p:pic>
          <p:nvPicPr>
            <p:cNvPr id="38" name="图片 37">
              <a:extLst>
                <a:ext uri="{FF2B5EF4-FFF2-40B4-BE49-F238E27FC236}">
                  <a16:creationId xmlns:a16="http://schemas.microsoft.com/office/drawing/2014/main" id="{7FB3FB8C-AED3-800C-16F9-27BD3D9EE4D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344008" y="1998328"/>
              <a:ext cx="5798459" cy="3777171"/>
            </a:xfrm>
            <a:prstGeom prst="rect">
              <a:avLst/>
            </a:prstGeom>
          </p:spPr>
        </p:pic>
        <p:grpSp>
          <p:nvGrpSpPr>
            <p:cNvPr id="39" name="组合 38">
              <a:extLst>
                <a:ext uri="{FF2B5EF4-FFF2-40B4-BE49-F238E27FC236}">
                  <a16:creationId xmlns:a16="http://schemas.microsoft.com/office/drawing/2014/main" id="{94E10390-498E-F343-2779-5603615DFAAD}"/>
                </a:ext>
              </a:extLst>
            </p:cNvPr>
            <p:cNvGrpSpPr/>
            <p:nvPr/>
          </p:nvGrpSpPr>
          <p:grpSpPr>
            <a:xfrm>
              <a:off x="5648970" y="3561657"/>
              <a:ext cx="4889497" cy="1623460"/>
              <a:chOff x="6400962" y="3347337"/>
              <a:chExt cx="4889497" cy="1623460"/>
            </a:xfrm>
          </p:grpSpPr>
          <p:cxnSp>
            <p:nvCxnSpPr>
              <p:cNvPr id="42" name="直接箭头连接符 41">
                <a:extLst>
                  <a:ext uri="{FF2B5EF4-FFF2-40B4-BE49-F238E27FC236}">
                    <a16:creationId xmlns:a16="http://schemas.microsoft.com/office/drawing/2014/main" id="{B8CECD46-95F0-DAE4-C6A1-7D71176F03FD}"/>
                  </a:ext>
                </a:extLst>
              </p:cNvPr>
              <p:cNvCxnSpPr/>
              <p:nvPr/>
            </p:nvCxnSpPr>
            <p:spPr>
              <a:xfrm>
                <a:off x="6505099" y="3429000"/>
                <a:ext cx="478536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文本框 42">
                <a:extLst>
                  <a:ext uri="{FF2B5EF4-FFF2-40B4-BE49-F238E27FC236}">
                    <a16:creationId xmlns:a16="http://schemas.microsoft.com/office/drawing/2014/main" id="{63B92EA7-F747-7FEC-878C-26C74C754986}"/>
                  </a:ext>
                </a:extLst>
              </p:cNvPr>
              <p:cNvSpPr txBox="1"/>
              <p:nvPr/>
            </p:nvSpPr>
            <p:spPr>
              <a:xfrm>
                <a:off x="6400962" y="3347337"/>
                <a:ext cx="1624294" cy="4938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Pump</a:t>
                </a:r>
                <a:r>
                  <a:rPr lang="zh-CN" altLang="en-US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laser</a:t>
                </a:r>
                <a:endParaRPr lang="zh-CN" altLang="en-US" sz="20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" name="文本框 45">
                <a:extLst>
                  <a:ext uri="{FF2B5EF4-FFF2-40B4-BE49-F238E27FC236}">
                    <a16:creationId xmlns:a16="http://schemas.microsoft.com/office/drawing/2014/main" id="{993C6F1A-1CE3-45BE-6271-C96F76A9B59A}"/>
                  </a:ext>
                </a:extLst>
              </p:cNvPr>
              <p:cNvSpPr txBox="1"/>
              <p:nvPr/>
            </p:nvSpPr>
            <p:spPr>
              <a:xfrm>
                <a:off x="9007639" y="4476960"/>
                <a:ext cx="2062639" cy="4938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>
                    <a:solidFill>
                      <a:srgbClr val="FFFF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Probe laser</a:t>
                </a:r>
                <a:endParaRPr lang="zh-CN" altLang="en-US" sz="2000" b="1" dirty="0">
                  <a:solidFill>
                    <a:srgbClr val="FFFF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7" name="直接箭头连接符 46">
                <a:extLst>
                  <a:ext uri="{FF2B5EF4-FFF2-40B4-BE49-F238E27FC236}">
                    <a16:creationId xmlns:a16="http://schemas.microsoft.com/office/drawing/2014/main" id="{A71BF61E-5262-031B-0DFB-52FCB487DE7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038958" y="3654154"/>
                <a:ext cx="611981" cy="970377"/>
              </a:xfrm>
              <a:prstGeom prst="straightConnector1">
                <a:avLst/>
              </a:prstGeom>
              <a:ln w="28575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E53A8DFF-41E3-A39E-21F9-D1F8D3AE700B}"/>
              </a:ext>
            </a:extLst>
          </p:cNvPr>
          <p:cNvSpPr/>
          <p:nvPr/>
        </p:nvSpPr>
        <p:spPr>
          <a:xfrm>
            <a:off x="28821" y="993600"/>
            <a:ext cx="5101846" cy="5727875"/>
          </a:xfrm>
          <a:prstGeom prst="round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A4C929C4-BB24-5C18-BF75-D1B558E16787}"/>
              </a:ext>
            </a:extLst>
          </p:cNvPr>
          <p:cNvSpPr txBox="1"/>
          <p:nvPr/>
        </p:nvSpPr>
        <p:spPr>
          <a:xfrm>
            <a:off x="7637588" y="993600"/>
            <a:ext cx="23952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MFC</a:t>
            </a:r>
            <a:r>
              <a:rPr lang="zh-CN" altLang="en-US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增强型原子磁力仪</a:t>
            </a: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40D656A8-7FBE-095B-7A1D-82D4F23BDD15}"/>
              </a:ext>
            </a:extLst>
          </p:cNvPr>
          <p:cNvGrpSpPr/>
          <p:nvPr/>
        </p:nvGrpSpPr>
        <p:grpSpPr>
          <a:xfrm>
            <a:off x="5374113" y="4161216"/>
            <a:ext cx="6698456" cy="2724431"/>
            <a:chOff x="-8579" y="839949"/>
            <a:chExt cx="9336795" cy="3992402"/>
          </a:xfrm>
        </p:grpSpPr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17AC5363-4581-B75E-7EAD-0917A9D20E6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428242" y="1498274"/>
              <a:ext cx="4899974" cy="2961233"/>
            </a:xfrm>
            <a:prstGeom prst="rect">
              <a:avLst/>
            </a:prstGeom>
          </p:spPr>
        </p:pic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A9AA7453-4984-B175-03B1-3D9C14475659}"/>
                </a:ext>
              </a:extLst>
            </p:cNvPr>
            <p:cNvGrpSpPr/>
            <p:nvPr/>
          </p:nvGrpSpPr>
          <p:grpSpPr>
            <a:xfrm>
              <a:off x="-8579" y="839949"/>
              <a:ext cx="9213217" cy="3992402"/>
              <a:chOff x="162115" y="839949"/>
              <a:chExt cx="9213217" cy="3992402"/>
            </a:xfrm>
          </p:grpSpPr>
          <p:grpSp>
            <p:nvGrpSpPr>
              <p:cNvPr id="26" name="组合 25">
                <a:extLst>
                  <a:ext uri="{FF2B5EF4-FFF2-40B4-BE49-F238E27FC236}">
                    <a16:creationId xmlns:a16="http://schemas.microsoft.com/office/drawing/2014/main" id="{579CAEF1-DAA5-E13B-80AC-1DB6B988EFDC}"/>
                  </a:ext>
                </a:extLst>
              </p:cNvPr>
              <p:cNvGrpSpPr/>
              <p:nvPr/>
            </p:nvGrpSpPr>
            <p:grpSpPr>
              <a:xfrm>
                <a:off x="2017890" y="1600717"/>
                <a:ext cx="297600" cy="277200"/>
                <a:chOff x="2017890" y="1600717"/>
                <a:chExt cx="297600" cy="277200"/>
              </a:xfrm>
            </p:grpSpPr>
            <p:cxnSp>
              <p:nvCxnSpPr>
                <p:cNvPr id="51" name="直接箭头连接符 50">
                  <a:extLst>
                    <a:ext uri="{FF2B5EF4-FFF2-40B4-BE49-F238E27FC236}">
                      <a16:creationId xmlns:a16="http://schemas.microsoft.com/office/drawing/2014/main" id="{FE9AF444-2A57-1660-A846-21A01FAC8D3B}"/>
                    </a:ext>
                  </a:extLst>
                </p:cNvPr>
                <p:cNvCxnSpPr/>
                <p:nvPr/>
              </p:nvCxnSpPr>
              <p:spPr>
                <a:xfrm flipH="1">
                  <a:off x="2017890" y="1612800"/>
                  <a:ext cx="170910" cy="16560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直接箭头连接符 53">
                  <a:extLst>
                    <a:ext uri="{FF2B5EF4-FFF2-40B4-BE49-F238E27FC236}">
                      <a16:creationId xmlns:a16="http://schemas.microsoft.com/office/drawing/2014/main" id="{97E470B9-70CA-6EED-58EE-2163EF3DCC0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188800" y="1600717"/>
                  <a:ext cx="126690" cy="27720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7" name="组合 26">
                <a:extLst>
                  <a:ext uri="{FF2B5EF4-FFF2-40B4-BE49-F238E27FC236}">
                    <a16:creationId xmlns:a16="http://schemas.microsoft.com/office/drawing/2014/main" id="{9E40D97D-4A24-3796-8E86-C12F27C00C73}"/>
                  </a:ext>
                </a:extLst>
              </p:cNvPr>
              <p:cNvGrpSpPr/>
              <p:nvPr/>
            </p:nvGrpSpPr>
            <p:grpSpPr>
              <a:xfrm>
                <a:off x="162115" y="839949"/>
                <a:ext cx="9213217" cy="3992402"/>
                <a:chOff x="162115" y="839949"/>
                <a:chExt cx="9213217" cy="3992402"/>
              </a:xfrm>
            </p:grpSpPr>
            <p:sp>
              <p:nvSpPr>
                <p:cNvPr id="29" name="文本框 28">
                  <a:extLst>
                    <a:ext uri="{FF2B5EF4-FFF2-40B4-BE49-F238E27FC236}">
                      <a16:creationId xmlns:a16="http://schemas.microsoft.com/office/drawing/2014/main" id="{E185B35E-E8A8-BF27-B018-E03434BE3ABA}"/>
                    </a:ext>
                  </a:extLst>
                </p:cNvPr>
                <p:cNvSpPr txBox="1"/>
                <p:nvPr/>
              </p:nvSpPr>
              <p:spPr>
                <a:xfrm>
                  <a:off x="312685" y="839949"/>
                  <a:ext cx="9062647" cy="5412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b="1" dirty="0">
                      <a:solidFill>
                        <a:schemeClr val="accent1"/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模拟宇宙线曝光显示，有效接收度有望提升一个量级以上！</a:t>
                  </a:r>
                </a:p>
              </p:txBody>
            </p:sp>
            <p:grpSp>
              <p:nvGrpSpPr>
                <p:cNvPr id="33" name="组合 32">
                  <a:extLst>
                    <a:ext uri="{FF2B5EF4-FFF2-40B4-BE49-F238E27FC236}">
                      <a16:creationId xmlns:a16="http://schemas.microsoft.com/office/drawing/2014/main" id="{A075CA79-6BE7-FBD1-407D-ED9ABD160543}"/>
                    </a:ext>
                  </a:extLst>
                </p:cNvPr>
                <p:cNvGrpSpPr/>
                <p:nvPr/>
              </p:nvGrpSpPr>
              <p:grpSpPr>
                <a:xfrm>
                  <a:off x="162115" y="1338095"/>
                  <a:ext cx="4681895" cy="3494256"/>
                  <a:chOff x="162115" y="1338095"/>
                  <a:chExt cx="4681895" cy="3494256"/>
                </a:xfrm>
              </p:grpSpPr>
              <p:grpSp>
                <p:nvGrpSpPr>
                  <p:cNvPr id="35" name="组合 34">
                    <a:extLst>
                      <a:ext uri="{FF2B5EF4-FFF2-40B4-BE49-F238E27FC236}">
                        <a16:creationId xmlns:a16="http://schemas.microsoft.com/office/drawing/2014/main" id="{4750FF26-D1F6-91CD-B49D-08F82B14A631}"/>
                      </a:ext>
                    </a:extLst>
                  </p:cNvPr>
                  <p:cNvGrpSpPr/>
                  <p:nvPr/>
                </p:nvGrpSpPr>
                <p:grpSpPr>
                  <a:xfrm>
                    <a:off x="1620000" y="2167200"/>
                    <a:ext cx="304892" cy="406208"/>
                    <a:chOff x="1756800" y="1620000"/>
                    <a:chExt cx="261090" cy="581800"/>
                  </a:xfrm>
                </p:grpSpPr>
                <p:sp>
                  <p:nvSpPr>
                    <p:cNvPr id="49" name="流程图: 合并 48">
                      <a:extLst>
                        <a:ext uri="{FF2B5EF4-FFF2-40B4-BE49-F238E27FC236}">
                          <a16:creationId xmlns:a16="http://schemas.microsoft.com/office/drawing/2014/main" id="{CA1E78FC-74FE-7EC6-F4EB-DFC5CF3ED7B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756800" y="1620000"/>
                      <a:ext cx="261090" cy="276999"/>
                    </a:xfrm>
                    <a:prstGeom prst="flowChartMerge">
                      <a:avLst/>
                    </a:prstGeom>
                  </p:spPr>
                  <p:style>
                    <a:lnRef idx="2">
                      <a:schemeClr val="accent6">
                        <a:shade val="15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50" name="流程图: 合并 49">
                      <a:extLst>
                        <a:ext uri="{FF2B5EF4-FFF2-40B4-BE49-F238E27FC236}">
                          <a16:creationId xmlns:a16="http://schemas.microsoft.com/office/drawing/2014/main" id="{8817B79C-0B4E-6D7A-C435-EB0024E57123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1756800" y="1924801"/>
                      <a:ext cx="261090" cy="276999"/>
                    </a:xfrm>
                    <a:prstGeom prst="flowChartMerge">
                      <a:avLst/>
                    </a:prstGeom>
                  </p:spPr>
                  <p:style>
                    <a:lnRef idx="2">
                      <a:schemeClr val="accent6">
                        <a:shade val="15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</p:grpSp>
              <p:sp>
                <p:nvSpPr>
                  <p:cNvPr id="37" name="椭圆 36">
                    <a:extLst>
                      <a:ext uri="{FF2B5EF4-FFF2-40B4-BE49-F238E27FC236}">
                        <a16:creationId xmlns:a16="http://schemas.microsoft.com/office/drawing/2014/main" id="{9F5882FA-2A17-E783-C9B1-BF532EBA00B6}"/>
                      </a:ext>
                    </a:extLst>
                  </p:cNvPr>
                  <p:cNvSpPr/>
                  <p:nvPr/>
                </p:nvSpPr>
                <p:spPr>
                  <a:xfrm>
                    <a:off x="863503" y="1498274"/>
                    <a:ext cx="1744930" cy="1735705"/>
                  </a:xfrm>
                  <a:prstGeom prst="ellipse">
                    <a:avLst/>
                  </a:prstGeom>
                  <a:no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dirty="0"/>
                  </a:p>
                </p:txBody>
              </p:sp>
              <p:cxnSp>
                <p:nvCxnSpPr>
                  <p:cNvPr id="40" name="直接箭头连接符 39">
                    <a:extLst>
                      <a:ext uri="{FF2B5EF4-FFF2-40B4-BE49-F238E27FC236}">
                        <a16:creationId xmlns:a16="http://schemas.microsoft.com/office/drawing/2014/main" id="{3D788AF2-5261-99C1-DDB9-BB6FF8824D03}"/>
                      </a:ext>
                    </a:extLst>
                  </p:cNvPr>
                  <p:cNvCxnSpPr>
                    <a:stCxn id="50" idx="2"/>
                  </p:cNvCxnSpPr>
                  <p:nvPr/>
                </p:nvCxnSpPr>
                <p:spPr>
                  <a:xfrm>
                    <a:off x="1772446" y="2380010"/>
                    <a:ext cx="819554" cy="273190"/>
                  </a:xfrm>
                  <a:prstGeom prst="straightConnector1">
                    <a:avLst/>
                  </a:prstGeom>
                  <a:ln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1" name="文本框 40">
                    <a:extLst>
                      <a:ext uri="{FF2B5EF4-FFF2-40B4-BE49-F238E27FC236}">
                        <a16:creationId xmlns:a16="http://schemas.microsoft.com/office/drawing/2014/main" id="{ED1D313B-97DF-82F5-6C24-550D9E4D442E}"/>
                      </a:ext>
                    </a:extLst>
                  </p:cNvPr>
                  <p:cNvSpPr txBox="1"/>
                  <p:nvPr/>
                </p:nvSpPr>
                <p:spPr>
                  <a:xfrm>
                    <a:off x="2234519" y="1338095"/>
                    <a:ext cx="1861907" cy="40591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Isotropic source</a:t>
                    </a:r>
                    <a:endParaRPr lang="zh-CN" altLang="en-US" sz="12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4" name="文本框 43">
                    <a:extLst>
                      <a:ext uri="{FF2B5EF4-FFF2-40B4-BE49-F238E27FC236}">
                        <a16:creationId xmlns:a16="http://schemas.microsoft.com/office/drawing/2014/main" id="{76EA0E12-A132-BF71-6D09-C7E27E7B44FB}"/>
                      </a:ext>
                    </a:extLst>
                  </p:cNvPr>
                  <p:cNvSpPr txBox="1"/>
                  <p:nvPr/>
                </p:nvSpPr>
                <p:spPr>
                  <a:xfrm>
                    <a:off x="2059213" y="2265631"/>
                    <a:ext cx="304892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R</a:t>
                    </a:r>
                    <a:endParaRPr lang="zh-CN" altLang="en-US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5" name="文本框 44">
                    <a:extLst>
                      <a:ext uri="{FF2B5EF4-FFF2-40B4-BE49-F238E27FC236}">
                        <a16:creationId xmlns:a16="http://schemas.microsoft.com/office/drawing/2014/main" id="{6119B307-9627-0144-BBAF-4CC55FBD8CBB}"/>
                      </a:ext>
                    </a:extLst>
                  </p:cNvPr>
                  <p:cNvSpPr txBox="1"/>
                  <p:nvPr/>
                </p:nvSpPr>
                <p:spPr>
                  <a:xfrm>
                    <a:off x="1283880" y="1835660"/>
                    <a:ext cx="716863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Detector</a:t>
                    </a:r>
                    <a:endParaRPr lang="zh-CN" altLang="en-US" sz="12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mc:AlternateContent xmlns:mc="http://schemas.openxmlformats.org/markup-compatibility/2006">
                <mc:Choice xmlns:a14="http://schemas.microsoft.com/office/drawing/2010/main" Requires="a14">
                  <p:sp>
                    <p:nvSpPr>
                      <p:cNvPr id="48" name="文本框 47">
                        <a:extLst>
                          <a:ext uri="{FF2B5EF4-FFF2-40B4-BE49-F238E27FC236}">
                            <a16:creationId xmlns:a16="http://schemas.microsoft.com/office/drawing/2014/main" id="{6DD6EBF1-AB6C-3625-2DAF-B6B9F090149C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62115" y="3208685"/>
                        <a:ext cx="4681895" cy="1623666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altLang="zh-CN" sz="1600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a:t>Without MFCs,</a:t>
                        </a:r>
                        <a:r>
                          <a:rPr lang="zh-CN" altLang="en-US" sz="1600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a:t> </a:t>
                        </a:r>
                        <a14:m>
                          <m:oMath xmlns:m="http://schemas.openxmlformats.org/officeDocument/2006/math">
                            <m:r>
                              <m:rPr>
                                <m:sty m:val="p"/>
                              </m:rPr>
                              <a:rPr lang="en-US" altLang="zh-CN" sz="1600" i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A</m:t>
                            </m:r>
                            <m:r>
                              <a:rPr lang="en-US" altLang="zh-CN" sz="1600" i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~</m:t>
                            </m:r>
                            <m:sSup>
                              <m:sSupPr>
                                <m:ctrlPr>
                                  <a:rPr lang="en-US" altLang="zh-CN" sz="160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nor/>
                                  </m:rPr>
                                  <a:rPr lang="en-US" altLang="zh-CN" sz="160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15.9</m:t>
                                </m:r>
                                <m:r>
                                  <m:rPr>
                                    <m:nor/>
                                  </m:rPr>
                                  <a:rPr lang="en-US" altLang="zh-CN" sz="160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cm</m:t>
                                </m:r>
                              </m:e>
                              <m:sup>
                                <m:r>
                                  <a:rPr lang="en-US" altLang="zh-CN" sz="1600" i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m:rPr>
                                <m:sty m:val="p"/>
                              </m:rPr>
                              <a:rPr lang="en-US" altLang="zh-CN" sz="1600" i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sr</m:t>
                            </m:r>
                          </m:oMath>
                        </a14:m>
                        <a:r>
                          <a:rPr lang="en-US" altLang="zh-CN" sz="1600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a:t>, For a benchmark MFC, </a:t>
                        </a:r>
                        <a14:m>
                          <m:oMath xmlns:m="http://schemas.openxmlformats.org/officeDocument/2006/math">
                            <m:r>
                              <a:rPr lang="en-US" altLang="zh-CN" sz="16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𝐀</m:t>
                            </m:r>
                            <m:r>
                              <a:rPr lang="en-US" altLang="zh-CN" sz="16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~</m:t>
                            </m:r>
                            <m:sSup>
                              <m:sSupPr>
                                <m:ctrlPr>
                                  <a:rPr lang="en-US" altLang="zh-CN" sz="1600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nor/>
                                  </m:rPr>
                                  <a:rPr lang="en-US" altLang="zh-CN" sz="1600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280.0 </m:t>
                                </m:r>
                                <m:r>
                                  <m:rPr>
                                    <m:nor/>
                                  </m:rPr>
                                  <a:rPr lang="en-US" altLang="zh-CN" sz="1600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cm</m:t>
                                </m:r>
                              </m:e>
                              <m:sup>
                                <m:r>
                                  <a:rPr lang="en-US" altLang="zh-CN" sz="1600" b="1" i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altLang="zh-CN" sz="1600" b="1" i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𝐬𝐫</m:t>
                            </m:r>
                          </m:oMath>
                        </a14:m>
                        <a:r>
                          <a:rPr lang="zh-CN" altLang="en-US" sz="1600" b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a:t> </a:t>
                        </a:r>
                        <a:r>
                          <a:rPr lang="en-US" altLang="zh-CN" sz="1600" b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a:t> </a:t>
                        </a:r>
                        <a:r>
                          <a:rPr lang="en-US" altLang="zh-CN" sz="1600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a:t>( </a:t>
                        </a:r>
                        <a14:m>
                          <m:oMath xmlns:m="http://schemas.openxmlformats.org/officeDocument/2006/math">
                            <m:r>
                              <m:rPr>
                                <m:sty m:val="p"/>
                              </m:rPr>
                              <a:rPr lang="en-US" altLang="zh-CN" sz="1600" i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β</m:t>
                            </m:r>
                            <m:r>
                              <a:rPr lang="en-US" altLang="zh-CN" sz="1600" i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~1</m:t>
                            </m:r>
                            <m:sSup>
                              <m:sSupPr>
                                <m:ctrlPr>
                                  <a:rPr lang="en-US" altLang="zh-CN" sz="160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1600" i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e</m:t>
                                </m:r>
                              </m:e>
                              <m:sup>
                                <m:r>
                                  <a:rPr lang="en-US" altLang="zh-CN" sz="1600" i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−6</m:t>
                                </m:r>
                              </m:sup>
                            </m:sSup>
                          </m:oMath>
                        </a14:m>
                        <a:r>
                          <a:rPr lang="en-US" altLang="zh-CN" sz="1600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a:t>)</a:t>
                        </a:r>
                        <a:endParaRPr lang="zh-CN" altLang="en-US" sz="1600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endParaRPr>
                      </a:p>
                      <a:p>
                        <a:endParaRPr lang="zh-CN" alt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</mc:Choice>
                <mc:Fallback>
                  <p:sp>
                    <p:nvSpPr>
                      <p:cNvPr id="48" name="文本框 47">
                        <a:extLst>
                          <a:ext uri="{FF2B5EF4-FFF2-40B4-BE49-F238E27FC236}">
                            <a16:creationId xmlns:a16="http://schemas.microsoft.com/office/drawing/2014/main" id="{6DD6EBF1-AB6C-3625-2DAF-B6B9F090149C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62115" y="3208685"/>
                        <a:ext cx="4681895" cy="1623666"/>
                      </a:xfrm>
                      <a:prstGeom prst="rect">
                        <a:avLst/>
                      </a:prstGeom>
                      <a:blipFill>
                        <a:blip r:embed="rId10"/>
                        <a:stretch>
                          <a:fillRect l="-1089" t="-2198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zh-CN" alt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</p:grpSp>
        </p:grpSp>
      </p:grpSp>
      <p:sp>
        <p:nvSpPr>
          <p:cNvPr id="56" name="矩形 55">
            <a:extLst>
              <a:ext uri="{FF2B5EF4-FFF2-40B4-BE49-F238E27FC236}">
                <a16:creationId xmlns:a16="http://schemas.microsoft.com/office/drawing/2014/main" id="{60D6EF41-8783-55BA-AE48-3081712510DA}"/>
              </a:ext>
            </a:extLst>
          </p:cNvPr>
          <p:cNvSpPr/>
          <p:nvPr/>
        </p:nvSpPr>
        <p:spPr>
          <a:xfrm>
            <a:off x="6428781" y="2387749"/>
            <a:ext cx="603242" cy="48807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7" name="直接连接符 56">
            <a:extLst>
              <a:ext uri="{FF2B5EF4-FFF2-40B4-BE49-F238E27FC236}">
                <a16:creationId xmlns:a16="http://schemas.microsoft.com/office/drawing/2014/main" id="{F428CBF4-10D5-9172-4220-15011534CABB}"/>
              </a:ext>
            </a:extLst>
          </p:cNvPr>
          <p:cNvCxnSpPr>
            <a:cxnSpLocks/>
          </p:cNvCxnSpPr>
          <p:nvPr/>
        </p:nvCxnSpPr>
        <p:spPr>
          <a:xfrm flipV="1">
            <a:off x="6513734" y="1441175"/>
            <a:ext cx="1386074" cy="946573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接连接符 58">
            <a:extLst>
              <a:ext uri="{FF2B5EF4-FFF2-40B4-BE49-F238E27FC236}">
                <a16:creationId xmlns:a16="http://schemas.microsoft.com/office/drawing/2014/main" id="{518D797E-AFE4-46E8-D803-40381E6C78EA}"/>
              </a:ext>
            </a:extLst>
          </p:cNvPr>
          <p:cNvCxnSpPr>
            <a:cxnSpLocks/>
          </p:cNvCxnSpPr>
          <p:nvPr/>
        </p:nvCxnSpPr>
        <p:spPr>
          <a:xfrm>
            <a:off x="7022908" y="2872047"/>
            <a:ext cx="1534294" cy="44061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" name="图片 60">
            <a:extLst>
              <a:ext uri="{FF2B5EF4-FFF2-40B4-BE49-F238E27FC236}">
                <a16:creationId xmlns:a16="http://schemas.microsoft.com/office/drawing/2014/main" id="{E1EBD5CA-8480-65DD-ECAE-3C813419978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7950651" y="1424407"/>
            <a:ext cx="1430511" cy="149967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4" name="文本框 63">
            <a:extLst>
              <a:ext uri="{FF2B5EF4-FFF2-40B4-BE49-F238E27FC236}">
                <a16:creationId xmlns:a16="http://schemas.microsoft.com/office/drawing/2014/main" id="{AB5C1E18-B5C5-717F-C2A3-BB876412CA8F}"/>
              </a:ext>
            </a:extLst>
          </p:cNvPr>
          <p:cNvSpPr txBox="1"/>
          <p:nvPr/>
        </p:nvSpPr>
        <p:spPr>
          <a:xfrm>
            <a:off x="7962604" y="2964438"/>
            <a:ext cx="12618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集成化加热室</a:t>
            </a:r>
          </a:p>
        </p:txBody>
      </p:sp>
      <p:sp>
        <p:nvSpPr>
          <p:cNvPr id="65" name="矩形: 圆角 64">
            <a:extLst>
              <a:ext uri="{FF2B5EF4-FFF2-40B4-BE49-F238E27FC236}">
                <a16:creationId xmlns:a16="http://schemas.microsoft.com/office/drawing/2014/main" id="{9CD13A84-8BFF-97A3-F973-C7E0F686C1EC}"/>
              </a:ext>
            </a:extLst>
          </p:cNvPr>
          <p:cNvSpPr/>
          <p:nvPr/>
        </p:nvSpPr>
        <p:spPr>
          <a:xfrm>
            <a:off x="5296073" y="4087446"/>
            <a:ext cx="6760513" cy="2694954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id="{BDE72A7A-AFD1-5390-F3CF-8B9FB7342F8D}"/>
              </a:ext>
            </a:extLst>
          </p:cNvPr>
          <p:cNvSpPr txBox="1"/>
          <p:nvPr/>
        </p:nvSpPr>
        <p:spPr>
          <a:xfrm>
            <a:off x="1243270" y="973648"/>
            <a:ext cx="2278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传统铷原子</a:t>
            </a:r>
            <a:r>
              <a:rPr lang="en-US" altLang="zh-CN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RF</a:t>
            </a:r>
            <a:r>
              <a:rPr lang="zh-CN" altLang="en-US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磁力仪</a:t>
            </a:r>
          </a:p>
        </p:txBody>
      </p:sp>
      <p:sp>
        <p:nvSpPr>
          <p:cNvPr id="69" name="灯片编号占位符 68">
            <a:extLst>
              <a:ext uri="{FF2B5EF4-FFF2-40B4-BE49-F238E27FC236}">
                <a16:creationId xmlns:a16="http://schemas.microsoft.com/office/drawing/2014/main" id="{882528E5-8C3F-9428-7A89-4A6022068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F788E-8C86-4C1F-9514-FF7B01102A72}" type="slidenum">
              <a:rPr lang="zh-CN" altLang="en-US" smtClean="0"/>
              <a:t>6</a:t>
            </a:fld>
            <a:endParaRPr lang="zh-CN" altLang="en-US" dirty="0"/>
          </a:p>
        </p:txBody>
      </p:sp>
      <p:pic>
        <p:nvPicPr>
          <p:cNvPr id="72" name="Picture 2" descr="一文了解中国科学技术大学logo设计含义及设计理念案例-三文品牌">
            <a:extLst>
              <a:ext uri="{FF2B5EF4-FFF2-40B4-BE49-F238E27FC236}">
                <a16:creationId xmlns:a16="http://schemas.microsoft.com/office/drawing/2014/main" id="{78D0A65B-4464-A3E8-50FC-38739438B8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1860" y="-29616"/>
            <a:ext cx="1260139" cy="1013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D51E9E79-02A0-5AED-6B2D-058904180B70}"/>
              </a:ext>
            </a:extLst>
          </p:cNvPr>
          <p:cNvSpPr/>
          <p:nvPr/>
        </p:nvSpPr>
        <p:spPr>
          <a:xfrm>
            <a:off x="5263200" y="993600"/>
            <a:ext cx="6645600" cy="298800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6930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BDCCC7-A920-20BF-0404-629D12A64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22B18D6E-D2E4-0229-11E0-308924EA28AB}"/>
              </a:ext>
            </a:extLst>
          </p:cNvPr>
          <p:cNvSpPr/>
          <p:nvPr/>
        </p:nvSpPr>
        <p:spPr>
          <a:xfrm>
            <a:off x="0" y="0"/>
            <a:ext cx="12192000" cy="9432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dirty="0">
                <a:latin typeface="Times" panose="02020603050405020304" pitchFamily="18" charset="0"/>
                <a:cs typeface="Times" panose="02020603050405020304" pitchFamily="18" charset="0"/>
              </a:rPr>
              <a:t>SCEP</a:t>
            </a:r>
            <a:r>
              <a:rPr lang="en-US" altLang="zh-CN" sz="3200" dirty="0"/>
              <a:t> 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探测器</a:t>
            </a:r>
            <a:r>
              <a:rPr lang="en-US" altLang="zh-CN" sz="3200" dirty="0">
                <a:latin typeface="宋体" panose="02010600030101010101" pitchFamily="2" charset="-122"/>
                <a:ea typeface="宋体" panose="02010600030101010101" pitchFamily="2" charset="-122"/>
              </a:rPr>
              <a:t>-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磁探测模块</a:t>
            </a:r>
            <a:r>
              <a:rPr lang="en-US" altLang="zh-CN" sz="3200" dirty="0">
                <a:latin typeface="宋体" panose="02010600030101010101" pitchFamily="2" charset="-122"/>
                <a:ea typeface="宋体" panose="02010600030101010101" pitchFamily="2" charset="-122"/>
              </a:rPr>
              <a:t>-</a:t>
            </a:r>
            <a:r>
              <a:rPr lang="en-US" altLang="zh-CN" sz="3200" dirty="0">
                <a:latin typeface="Times" panose="02020603050405020304" pitchFamily="18" charset="0"/>
                <a:cs typeface="Times" panose="02020603050405020304" pitchFamily="18" charset="0"/>
              </a:rPr>
              <a:t>MFC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增强磁力仪</a:t>
            </a:r>
            <a:r>
              <a:rPr lang="zh-CN" altLang="en-US" sz="3200" dirty="0"/>
              <a:t> </a:t>
            </a:r>
          </a:p>
        </p:txBody>
      </p: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AD8CB9CA-823A-BE16-E9E4-BCA5A95344A0}"/>
              </a:ext>
            </a:extLst>
          </p:cNvPr>
          <p:cNvGrpSpPr/>
          <p:nvPr/>
        </p:nvGrpSpPr>
        <p:grpSpPr>
          <a:xfrm>
            <a:off x="439888" y="1022506"/>
            <a:ext cx="4124912" cy="2584694"/>
            <a:chOff x="5344008" y="1998328"/>
            <a:chExt cx="5798459" cy="3777171"/>
          </a:xfrm>
        </p:grpSpPr>
        <p:pic>
          <p:nvPicPr>
            <p:cNvPr id="38" name="图片 37">
              <a:extLst>
                <a:ext uri="{FF2B5EF4-FFF2-40B4-BE49-F238E27FC236}">
                  <a16:creationId xmlns:a16="http://schemas.microsoft.com/office/drawing/2014/main" id="{1056BD1F-0364-8443-1EB6-3377AF8A2E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44008" y="1998328"/>
              <a:ext cx="5798459" cy="3777171"/>
            </a:xfrm>
            <a:prstGeom prst="rect">
              <a:avLst/>
            </a:prstGeom>
          </p:spPr>
        </p:pic>
        <p:grpSp>
          <p:nvGrpSpPr>
            <p:cNvPr id="39" name="组合 38">
              <a:extLst>
                <a:ext uri="{FF2B5EF4-FFF2-40B4-BE49-F238E27FC236}">
                  <a16:creationId xmlns:a16="http://schemas.microsoft.com/office/drawing/2014/main" id="{EA66EF70-4104-387C-F4D7-21E4DA9B98C2}"/>
                </a:ext>
              </a:extLst>
            </p:cNvPr>
            <p:cNvGrpSpPr/>
            <p:nvPr/>
          </p:nvGrpSpPr>
          <p:grpSpPr>
            <a:xfrm>
              <a:off x="5648970" y="3561657"/>
              <a:ext cx="4889497" cy="1623460"/>
              <a:chOff x="6400962" y="3347337"/>
              <a:chExt cx="4889497" cy="1623460"/>
            </a:xfrm>
          </p:grpSpPr>
          <p:cxnSp>
            <p:nvCxnSpPr>
              <p:cNvPr id="42" name="直接箭头连接符 41">
                <a:extLst>
                  <a:ext uri="{FF2B5EF4-FFF2-40B4-BE49-F238E27FC236}">
                    <a16:creationId xmlns:a16="http://schemas.microsoft.com/office/drawing/2014/main" id="{3ABDBA62-2972-2813-7B6C-772C0CEA1399}"/>
                  </a:ext>
                </a:extLst>
              </p:cNvPr>
              <p:cNvCxnSpPr/>
              <p:nvPr/>
            </p:nvCxnSpPr>
            <p:spPr>
              <a:xfrm>
                <a:off x="6505099" y="3429000"/>
                <a:ext cx="478536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文本框 42">
                <a:extLst>
                  <a:ext uri="{FF2B5EF4-FFF2-40B4-BE49-F238E27FC236}">
                    <a16:creationId xmlns:a16="http://schemas.microsoft.com/office/drawing/2014/main" id="{70434581-8D17-4DA5-78CF-BBD58CCC4C40}"/>
                  </a:ext>
                </a:extLst>
              </p:cNvPr>
              <p:cNvSpPr txBox="1"/>
              <p:nvPr/>
            </p:nvSpPr>
            <p:spPr>
              <a:xfrm>
                <a:off x="6400962" y="3347337"/>
                <a:ext cx="1624294" cy="4938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Pump</a:t>
                </a:r>
                <a:r>
                  <a:rPr lang="zh-CN" altLang="en-US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laser</a:t>
                </a:r>
                <a:endParaRPr lang="zh-CN" altLang="en-US" sz="20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" name="文本框 45">
                <a:extLst>
                  <a:ext uri="{FF2B5EF4-FFF2-40B4-BE49-F238E27FC236}">
                    <a16:creationId xmlns:a16="http://schemas.microsoft.com/office/drawing/2014/main" id="{DEA91B02-CECF-7928-9D8C-0F19A9289E6B}"/>
                  </a:ext>
                </a:extLst>
              </p:cNvPr>
              <p:cNvSpPr txBox="1"/>
              <p:nvPr/>
            </p:nvSpPr>
            <p:spPr>
              <a:xfrm>
                <a:off x="9007639" y="4476960"/>
                <a:ext cx="2062639" cy="4938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>
                    <a:solidFill>
                      <a:srgbClr val="FFFF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Probe laser</a:t>
                </a:r>
                <a:endParaRPr lang="zh-CN" altLang="en-US" sz="2000" b="1" dirty="0">
                  <a:solidFill>
                    <a:srgbClr val="FFFF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7" name="直接箭头连接符 46">
                <a:extLst>
                  <a:ext uri="{FF2B5EF4-FFF2-40B4-BE49-F238E27FC236}">
                    <a16:creationId xmlns:a16="http://schemas.microsoft.com/office/drawing/2014/main" id="{CF7D3430-6E69-587F-1A3C-4351F2B0ACF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038957" y="3672594"/>
                <a:ext cx="611980" cy="970378"/>
              </a:xfrm>
              <a:prstGeom prst="straightConnector1">
                <a:avLst/>
              </a:prstGeom>
              <a:ln w="28575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5" name="表格 4">
                <a:extLst>
                  <a:ext uri="{FF2B5EF4-FFF2-40B4-BE49-F238E27FC236}">
                    <a16:creationId xmlns:a16="http://schemas.microsoft.com/office/drawing/2014/main" id="{7A2DE174-5656-0F33-20EB-152A5AF193F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11119153"/>
                  </p:ext>
                </p:extLst>
              </p:nvPr>
            </p:nvGraphicFramePr>
            <p:xfrm>
              <a:off x="439888" y="3736032"/>
              <a:ext cx="11454627" cy="258076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500054">
                      <a:extLst>
                        <a:ext uri="{9D8B030D-6E8A-4147-A177-3AD203B41FA5}">
                          <a16:colId xmlns:a16="http://schemas.microsoft.com/office/drawing/2014/main" val="661658777"/>
                        </a:ext>
                      </a:extLst>
                    </a:gridCol>
                    <a:gridCol w="5954573">
                      <a:extLst>
                        <a:ext uri="{9D8B030D-6E8A-4147-A177-3AD203B41FA5}">
                          <a16:colId xmlns:a16="http://schemas.microsoft.com/office/drawing/2014/main" val="2627035004"/>
                        </a:ext>
                      </a:extLst>
                    </a:gridCol>
                  </a:tblGrid>
                  <a:tr h="375727">
                    <a:tc>
                      <a:txBody>
                        <a:bodyPr/>
                        <a:lstStyle/>
                        <a:p>
                          <a:r>
                            <a:rPr lang="zh-CN" altLang="en-US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噪声来源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zh-CN" altLang="en-US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模拟估计值</a:t>
                          </a:r>
                          <a14:m>
                            <m:oMath xmlns:m="http://schemas.openxmlformats.org/officeDocument/2006/math">
                              <m:r>
                                <a:rPr lang="zh-CN" altLang="en-US" sz="1800" b="1" i="1" kern="1200" dirty="0" smtClean="0">
                                  <a:solidFill>
                                    <a:schemeClr val="lt1"/>
                                  </a:solidFill>
                                  <a:latin typeface="Times New Roman" panose="020206030504050203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altLang="zh-CN" sz="1800" b="1" kern="1200" smtClean="0">
                                  <a:solidFill>
                                    <a:schemeClr val="lt1"/>
                                  </a:solidFill>
                                  <a:latin typeface="Times New Roman" panose="020206030504050203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lang="en-US" altLang="zh-CN" sz="1800" b="1" kern="1200" smtClean="0">
                                  <a:solidFill>
                                    <a:schemeClr val="lt1"/>
                                  </a:solidFill>
                                  <a:latin typeface="Times New Roman" panose="020206030504050203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𝒇𝑻</m:t>
                              </m:r>
                              <m:r>
                                <a:rPr lang="en-US" altLang="zh-CN" sz="1800" b="1" kern="1200" smtClean="0">
                                  <a:solidFill>
                                    <a:schemeClr val="lt1"/>
                                  </a:solidFill>
                                  <a:latin typeface="Times New Roman" panose="020206030504050203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/√</m:t>
                              </m:r>
                              <m:r>
                                <a:rPr lang="en-US" altLang="zh-CN" sz="1800" b="1" kern="1200" smtClean="0">
                                  <a:solidFill>
                                    <a:schemeClr val="lt1"/>
                                  </a:solidFill>
                                  <a:latin typeface="Times New Roman" panose="020206030504050203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𝑯𝒛</m:t>
                              </m:r>
                              <m:r>
                                <a:rPr lang="en-US" altLang="zh-CN" sz="1800" b="1" kern="1200" smtClean="0">
                                  <a:solidFill>
                                    <a:schemeClr val="lt1"/>
                                  </a:solidFill>
                                  <a:latin typeface="Times New Roman" panose="020206030504050203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oMath>
                          </a14:m>
                          <a:endParaRPr lang="zh-CN" altLang="en-US" sz="1800" b="1" kern="1200" dirty="0">
                            <a:solidFill>
                              <a:schemeClr val="lt1"/>
                            </a:solidFill>
                            <a:latin typeface="Times New Roman" panose="020206030504050203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590705126"/>
                      </a:ext>
                    </a:extLst>
                  </a:tr>
                  <a:tr h="360777">
                    <a:tc>
                      <a:txBody>
                        <a:bodyPr/>
                        <a:lstStyle/>
                        <a:p>
                          <a:r>
                            <a:rPr lang="zh-CN" altLang="en-US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磁力仪本底噪声</a:t>
                          </a:r>
                          <a:r>
                            <a:rPr lang="en-US" altLang="zh-CN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zh-CN" altLang="en-US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光子散粒噪声等</a:t>
                          </a:r>
                          <a:r>
                            <a:rPr lang="en-US" altLang="zh-CN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CN" altLang="en-US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~67</a:t>
                          </a:r>
                          <a:endParaRPr lang="zh-CN" altLang="en-US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56403826"/>
                      </a:ext>
                    </a:extLst>
                  </a:tr>
                  <a:tr h="360777">
                    <a:tc>
                      <a:txBody>
                        <a:bodyPr/>
                        <a:lstStyle/>
                        <a:p>
                          <a:r>
                            <a:rPr lang="en-US" altLang="zh-CN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MFC</a:t>
                          </a:r>
                          <a:r>
                            <a:rPr lang="zh-CN" altLang="en-US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材料的热涨落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&lt;1</a:t>
                          </a:r>
                          <a:endParaRPr lang="zh-CN" altLang="en-US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37931254"/>
                      </a:ext>
                    </a:extLst>
                  </a:tr>
                  <a:tr h="360777">
                    <a:tc>
                      <a:txBody>
                        <a:bodyPr/>
                        <a:lstStyle/>
                        <a:p>
                          <a:r>
                            <a:rPr lang="zh-CN" altLang="en-US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环境磁噪声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~100(W/O shielding),</a:t>
                          </a:r>
                          <a:r>
                            <a:rPr lang="zh-CN" altLang="en-US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&lt;1(shielded)</a:t>
                          </a:r>
                          <a:endParaRPr lang="zh-CN" altLang="en-US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74049844"/>
                      </a:ext>
                    </a:extLst>
                  </a:tr>
                  <a:tr h="360777">
                    <a:tc>
                      <a:txBody>
                        <a:bodyPr/>
                        <a:lstStyle/>
                        <a:p>
                          <a:r>
                            <a:rPr lang="zh-CN" altLang="en-US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振动噪声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&lt;1</a:t>
                          </a:r>
                          <a:endParaRPr lang="zh-CN" altLang="en-US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29604137"/>
                      </a:ext>
                    </a:extLst>
                  </a:tr>
                  <a:tr h="220138">
                    <a:tc>
                      <a:txBody>
                        <a:bodyPr/>
                        <a:lstStyle/>
                        <a:p>
                          <a:r>
                            <a:rPr lang="zh-CN" altLang="en-US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总和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&lt;69(shielded)</a:t>
                          </a:r>
                          <a:endParaRPr lang="zh-CN" altLang="en-US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168520305"/>
                      </a:ext>
                    </a:extLst>
                  </a:tr>
                  <a:tr h="360777">
                    <a:tc>
                      <a:txBody>
                        <a:bodyPr/>
                        <a:lstStyle/>
                        <a:p>
                          <a:r>
                            <a:rPr lang="zh-CN" altLang="en-US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实测总和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8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68.67(3-day long monitoring)</a:t>
                          </a:r>
                          <a:endParaRPr lang="zh-CN" altLang="en-US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556566356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5" name="表格 4">
                <a:extLst>
                  <a:ext uri="{FF2B5EF4-FFF2-40B4-BE49-F238E27FC236}">
                    <a16:creationId xmlns:a16="http://schemas.microsoft.com/office/drawing/2014/main" id="{7A2DE174-5656-0F33-20EB-152A5AF193F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11119153"/>
                  </p:ext>
                </p:extLst>
              </p:nvPr>
            </p:nvGraphicFramePr>
            <p:xfrm>
              <a:off x="439888" y="3736032"/>
              <a:ext cx="11454627" cy="258076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500054">
                      <a:extLst>
                        <a:ext uri="{9D8B030D-6E8A-4147-A177-3AD203B41FA5}">
                          <a16:colId xmlns:a16="http://schemas.microsoft.com/office/drawing/2014/main" val="661658777"/>
                        </a:ext>
                      </a:extLst>
                    </a:gridCol>
                    <a:gridCol w="5954573">
                      <a:extLst>
                        <a:ext uri="{9D8B030D-6E8A-4147-A177-3AD203B41FA5}">
                          <a16:colId xmlns:a16="http://schemas.microsoft.com/office/drawing/2014/main" val="2627035004"/>
                        </a:ext>
                      </a:extLst>
                    </a:gridCol>
                  </a:tblGrid>
                  <a:tr h="386207">
                    <a:tc>
                      <a:txBody>
                        <a:bodyPr/>
                        <a:lstStyle/>
                        <a:p>
                          <a:r>
                            <a:rPr lang="zh-CN" altLang="en-US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噪声来源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4"/>
                          <a:stretch>
                            <a:fillRect l="-92528" t="-7813" r="-409" b="-587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90705126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r>
                            <a:rPr lang="zh-CN" altLang="en-US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磁力仪本底噪声</a:t>
                          </a:r>
                          <a:r>
                            <a:rPr lang="en-US" altLang="zh-CN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zh-CN" altLang="en-US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光子散粒噪声等</a:t>
                          </a:r>
                          <a:r>
                            <a:rPr lang="en-US" altLang="zh-CN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CN" altLang="en-US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~67</a:t>
                          </a:r>
                          <a:endParaRPr lang="zh-CN" altLang="en-US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56403826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r>
                            <a:rPr lang="en-US" altLang="zh-CN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MFC</a:t>
                          </a:r>
                          <a:r>
                            <a:rPr lang="zh-CN" altLang="en-US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材料的热涨落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&lt;1</a:t>
                          </a:r>
                          <a:endParaRPr lang="zh-CN" altLang="en-US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37931254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r>
                            <a:rPr lang="zh-CN" altLang="en-US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环境磁噪声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~100(W/O shielding),</a:t>
                          </a:r>
                          <a:r>
                            <a:rPr lang="zh-CN" altLang="en-US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&lt;1(shielded)</a:t>
                          </a:r>
                          <a:endParaRPr lang="zh-CN" altLang="en-US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74049844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r>
                            <a:rPr lang="zh-CN" altLang="en-US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振动噪声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&lt;1</a:t>
                          </a:r>
                          <a:endParaRPr lang="zh-CN" altLang="en-US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29604137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r>
                            <a:rPr lang="zh-CN" altLang="en-US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总和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&lt;69(shielded)</a:t>
                          </a:r>
                          <a:endParaRPr lang="zh-CN" altLang="en-US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168520305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r>
                            <a:rPr lang="zh-CN" altLang="en-US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实测总和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CN" sz="18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68.67(3-day long monitoring)</a:t>
                          </a:r>
                          <a:endParaRPr lang="zh-CN" altLang="en-US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556566356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图片 5">
            <a:extLst>
              <a:ext uri="{FF2B5EF4-FFF2-40B4-BE49-F238E27FC236}">
                <a16:creationId xmlns:a16="http://schemas.microsoft.com/office/drawing/2014/main" id="{8BC2C6B0-6B40-ED5D-88FB-87450427AA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9039" y="947779"/>
            <a:ext cx="4124912" cy="2669060"/>
          </a:xfrm>
          <a:prstGeom prst="rect">
            <a:avLst/>
          </a:prstGeom>
        </p:spPr>
      </p:pic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B4C66A95-E655-DCA5-8D6D-B94EDDAE75E6}"/>
              </a:ext>
            </a:extLst>
          </p:cNvPr>
          <p:cNvCxnSpPr/>
          <p:nvPr/>
        </p:nvCxnSpPr>
        <p:spPr>
          <a:xfrm>
            <a:off x="5234400" y="2253600"/>
            <a:ext cx="3312000" cy="0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63192684-A4F7-B6E1-911E-80484091D10A}"/>
                  </a:ext>
                </a:extLst>
              </p:cNvPr>
              <p:cNvSpPr txBox="1"/>
              <p:nvPr/>
            </p:nvSpPr>
            <p:spPr>
              <a:xfrm>
                <a:off x="6890400" y="1891914"/>
                <a:ext cx="1593000" cy="3954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b="1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68.67</a:t>
                </a:r>
                <a14:m>
                  <m:oMath xmlns:m="http://schemas.openxmlformats.org/officeDocument/2006/math">
                    <m:r>
                      <a:rPr lang="en-US" altLang="zh-CN" b="1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fT</m:t>
                    </m:r>
                    <m:r>
                      <a:rPr lang="en-US" altLang="zh-CN" b="1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/</m:t>
                    </m:r>
                    <m:rad>
                      <m:radPr>
                        <m:degHide m:val="on"/>
                        <m:ctrlPr>
                          <a:rPr lang="en-US" altLang="zh-CN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</m:ctrlPr>
                      </m:radPr>
                      <m:deg/>
                      <m:e>
                        <m:r>
                          <a:rPr lang="en-US" altLang="zh-CN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𝑯𝒛</m:t>
                        </m:r>
                      </m:e>
                    </m:rad>
                  </m:oMath>
                </a14:m>
                <a:endParaRPr lang="zh-CN" altLang="en-US" b="1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63192684-A4F7-B6E1-911E-80484091D1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0400" y="1891914"/>
                <a:ext cx="1593000" cy="395429"/>
              </a:xfrm>
              <a:prstGeom prst="rect">
                <a:avLst/>
              </a:prstGeom>
              <a:blipFill>
                <a:blip r:embed="rId6"/>
                <a:stretch>
                  <a:fillRect l="-3053" t="-4615" b="-2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图片 13">
            <a:extLst>
              <a:ext uri="{FF2B5EF4-FFF2-40B4-BE49-F238E27FC236}">
                <a16:creationId xmlns:a16="http://schemas.microsoft.com/office/drawing/2014/main" id="{D5D5321D-3615-693F-8514-1D1EF1ECA7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58190" y="1152319"/>
            <a:ext cx="3154400" cy="2169794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DFE27FB8-FE83-4568-6D35-E9B01BD8C5F1}"/>
              </a:ext>
            </a:extLst>
          </p:cNvPr>
          <p:cNvSpPr txBox="1"/>
          <p:nvPr/>
        </p:nvSpPr>
        <p:spPr>
          <a:xfrm>
            <a:off x="4001383" y="6445631"/>
            <a:ext cx="4331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MFC</a:t>
            </a:r>
            <a:r>
              <a:rPr lang="zh-CN" altLang="en-US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材料不会显著影响磁力仪的灵敏度！</a:t>
            </a:r>
          </a:p>
        </p:txBody>
      </p:sp>
      <p:sp>
        <p:nvSpPr>
          <p:cNvPr id="20" name="灯片编号占位符 19">
            <a:extLst>
              <a:ext uri="{FF2B5EF4-FFF2-40B4-BE49-F238E27FC236}">
                <a16:creationId xmlns:a16="http://schemas.microsoft.com/office/drawing/2014/main" id="{0850EC5B-D9D2-01D6-0EAE-216CB633E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F788E-8C86-4C1F-9514-FF7B01102A72}" type="slidenum">
              <a:rPr lang="zh-CN" altLang="en-US" smtClean="0"/>
              <a:t>7</a:t>
            </a:fld>
            <a:endParaRPr lang="zh-CN" altLang="en-US"/>
          </a:p>
        </p:txBody>
      </p:sp>
      <p:pic>
        <p:nvPicPr>
          <p:cNvPr id="31" name="Picture 2" descr="一文了解中国科学技术大学logo设计含义及设计理念案例-三文品牌">
            <a:extLst>
              <a:ext uri="{FF2B5EF4-FFF2-40B4-BE49-F238E27FC236}">
                <a16:creationId xmlns:a16="http://schemas.microsoft.com/office/drawing/2014/main" id="{FA6B2ED9-9A5E-E5DF-4158-BBD8CEC2A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9200" y="-29617"/>
            <a:ext cx="1312800" cy="1055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01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DA6A49-A361-2CFA-B5DE-DE520C038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868BA27-EABC-0FCC-6844-B3724A850D8A}"/>
              </a:ext>
            </a:extLst>
          </p:cNvPr>
          <p:cNvSpPr/>
          <p:nvPr/>
        </p:nvSpPr>
        <p:spPr>
          <a:xfrm>
            <a:off x="0" y="0"/>
            <a:ext cx="12192000" cy="9432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dirty="0">
                <a:latin typeface="Times" panose="02020603050405020304" pitchFamily="18" charset="0"/>
                <a:cs typeface="Times" panose="02020603050405020304" pitchFamily="18" charset="0"/>
              </a:rPr>
              <a:t>SCEP</a:t>
            </a:r>
            <a:r>
              <a:rPr lang="en-US" altLang="zh-CN" sz="3200" dirty="0"/>
              <a:t> 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探测器</a:t>
            </a:r>
            <a:r>
              <a:rPr lang="en-US" altLang="zh-CN" sz="3200" dirty="0">
                <a:latin typeface="宋体" panose="02010600030101010101" pitchFamily="2" charset="-122"/>
                <a:ea typeface="宋体" panose="02010600030101010101" pitchFamily="2" charset="-122"/>
              </a:rPr>
              <a:t>-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磁探测模块</a:t>
            </a:r>
            <a:r>
              <a:rPr lang="en-US" altLang="zh-CN" sz="3200" dirty="0">
                <a:latin typeface="宋体" panose="02010600030101010101" pitchFamily="2" charset="-122"/>
                <a:ea typeface="宋体" panose="02010600030101010101" pitchFamily="2" charset="-122"/>
              </a:rPr>
              <a:t>-</a:t>
            </a:r>
            <a:r>
              <a:rPr lang="en-US" altLang="zh-CN" sz="3200" dirty="0">
                <a:latin typeface="Times" panose="02020603050405020304" pitchFamily="18" charset="0"/>
                <a:cs typeface="Times" panose="02020603050405020304" pitchFamily="18" charset="0"/>
              </a:rPr>
              <a:t>MFC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增强磁力仪</a:t>
            </a:r>
            <a:r>
              <a:rPr lang="zh-CN" altLang="en-US" sz="3200" dirty="0"/>
              <a:t> </a:t>
            </a: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0FACCAC9-1AC2-5FEE-0F1D-50BBF0936CA2}"/>
              </a:ext>
            </a:extLst>
          </p:cNvPr>
          <p:cNvGrpSpPr/>
          <p:nvPr/>
        </p:nvGrpSpPr>
        <p:grpSpPr>
          <a:xfrm>
            <a:off x="240525" y="1081614"/>
            <a:ext cx="5205225" cy="3468786"/>
            <a:chOff x="197325" y="1110414"/>
            <a:chExt cx="5123475" cy="3583566"/>
          </a:xfrm>
        </p:grpSpPr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FB3BE672-0B4A-0740-5C95-EC6749747A09}"/>
                </a:ext>
              </a:extLst>
            </p:cNvPr>
            <p:cNvGrpSpPr/>
            <p:nvPr/>
          </p:nvGrpSpPr>
          <p:grpSpPr>
            <a:xfrm>
              <a:off x="197325" y="1558408"/>
              <a:ext cx="5123475" cy="3135572"/>
              <a:chOff x="334125" y="1169608"/>
              <a:chExt cx="5123475" cy="3135572"/>
            </a:xfrm>
          </p:grpSpPr>
          <p:pic>
            <p:nvPicPr>
              <p:cNvPr id="4" name="图片 3">
                <a:extLst>
                  <a:ext uri="{FF2B5EF4-FFF2-40B4-BE49-F238E27FC236}">
                    <a16:creationId xmlns:a16="http://schemas.microsoft.com/office/drawing/2014/main" id="{B1BD85BD-E39A-61CB-6C89-3C4808FB46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818125" y="1173600"/>
                <a:ext cx="2639475" cy="3131580"/>
              </a:xfrm>
              <a:prstGeom prst="rect">
                <a:avLst/>
              </a:prstGeom>
            </p:spPr>
          </p:pic>
          <p:pic>
            <p:nvPicPr>
              <p:cNvPr id="8" name="图片 7">
                <a:extLst>
                  <a:ext uri="{FF2B5EF4-FFF2-40B4-BE49-F238E27FC236}">
                    <a16:creationId xmlns:a16="http://schemas.microsoft.com/office/drawing/2014/main" id="{0E7A56CD-6FC5-EF02-B2D0-0E0E93DE50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34125" y="1169608"/>
                <a:ext cx="2484000" cy="3135572"/>
              </a:xfrm>
              <a:prstGeom prst="rect">
                <a:avLst/>
              </a:prstGeom>
            </p:spPr>
          </p:pic>
        </p:grp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3DDD709C-0C38-91D7-90D3-258132642968}"/>
                </a:ext>
              </a:extLst>
            </p:cNvPr>
            <p:cNvSpPr txBox="1"/>
            <p:nvPr/>
          </p:nvSpPr>
          <p:spPr>
            <a:xfrm>
              <a:off x="331200" y="1110414"/>
              <a:ext cx="48013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>
                  <a:latin typeface="宋体" panose="02010600030101010101" pitchFamily="2" charset="-122"/>
                  <a:ea typeface="宋体" panose="02010600030101010101" pitchFamily="2" charset="-122"/>
                </a:rPr>
                <a:t>利用长直螺线管模拟磁单极子磁场</a:t>
              </a:r>
              <a:r>
                <a:rPr lang="en-US" altLang="zh-CN" dirty="0">
                  <a:latin typeface="宋体" panose="02010600030101010101" pitchFamily="2" charset="-122"/>
                  <a:ea typeface="宋体" panose="02010600030101010101" pitchFamily="2" charset="-122"/>
                </a:rPr>
                <a:t>,</a:t>
              </a:r>
              <a:r>
                <a:rPr lang="zh-CN" altLang="en-US" dirty="0">
                  <a:latin typeface="宋体" panose="02010600030101010101" pitchFamily="2" charset="-122"/>
                  <a:ea typeface="宋体" panose="02010600030101010101" pitchFamily="2" charset="-122"/>
                </a:rPr>
                <a:t>实测响应</a:t>
              </a: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AD3833EB-6091-5B90-B6B0-7EDA961B22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4262" y="1344112"/>
            <a:ext cx="4663050" cy="3352215"/>
          </a:xfrm>
          <a:prstGeom prst="rect">
            <a:avLst/>
          </a:prstGeom>
        </p:spPr>
      </p:pic>
      <p:graphicFrame>
        <p:nvGraphicFramePr>
          <p:cNvPr id="18" name="表格 17">
            <a:extLst>
              <a:ext uri="{FF2B5EF4-FFF2-40B4-BE49-F238E27FC236}">
                <a16:creationId xmlns:a16="http://schemas.microsoft.com/office/drawing/2014/main" id="{A39FE230-941A-0BE5-8001-8AB9988675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378583"/>
              </p:ext>
            </p:extLst>
          </p:nvPr>
        </p:nvGraphicFramePr>
        <p:xfrm>
          <a:off x="240524" y="4626543"/>
          <a:ext cx="10307476" cy="18544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6869">
                  <a:extLst>
                    <a:ext uri="{9D8B030D-6E8A-4147-A177-3AD203B41FA5}">
                      <a16:colId xmlns:a16="http://schemas.microsoft.com/office/drawing/2014/main" val="192793438"/>
                    </a:ext>
                  </a:extLst>
                </a:gridCol>
                <a:gridCol w="2576869">
                  <a:extLst>
                    <a:ext uri="{9D8B030D-6E8A-4147-A177-3AD203B41FA5}">
                      <a16:colId xmlns:a16="http://schemas.microsoft.com/office/drawing/2014/main" val="3876030714"/>
                    </a:ext>
                  </a:extLst>
                </a:gridCol>
                <a:gridCol w="2576869">
                  <a:extLst>
                    <a:ext uri="{9D8B030D-6E8A-4147-A177-3AD203B41FA5}">
                      <a16:colId xmlns:a16="http://schemas.microsoft.com/office/drawing/2014/main" val="308055019"/>
                    </a:ext>
                  </a:extLst>
                </a:gridCol>
                <a:gridCol w="2576869">
                  <a:extLst>
                    <a:ext uri="{9D8B030D-6E8A-4147-A177-3AD203B41FA5}">
                      <a16:colId xmlns:a16="http://schemas.microsoft.com/office/drawing/2014/main" val="1201513183"/>
                    </a:ext>
                  </a:extLst>
                </a:gridCol>
              </a:tblGrid>
              <a:tr h="618148">
                <a:tc>
                  <a:txBody>
                    <a:bodyPr/>
                    <a:lstStyle/>
                    <a:p>
                      <a:r>
                        <a:rPr lang="en-US" altLang="zh-CN" dirty="0"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Case</a:t>
                      </a:r>
                      <a:endParaRPr lang="zh-CN" altLang="en-US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Sample 1&amp;2</a:t>
                      </a:r>
                      <a:endParaRPr lang="zh-CN" altLang="en-US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Sample 2&amp;3</a:t>
                      </a:r>
                      <a:endParaRPr lang="zh-CN" altLang="en-US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Sample 1&amp;3</a:t>
                      </a:r>
                      <a:endParaRPr lang="zh-CN" altLang="en-US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8364910"/>
                  </a:ext>
                </a:extLst>
              </a:tr>
              <a:tr h="618148">
                <a:tc>
                  <a:txBody>
                    <a:bodyPr/>
                    <a:lstStyle/>
                    <a:p>
                      <a:r>
                        <a:rPr lang="en-US" altLang="zh-CN" dirty="0"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Simulation</a:t>
                      </a:r>
                      <a:endParaRPr lang="zh-CN" altLang="en-US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1.54±0.15</a:t>
                      </a:r>
                      <a:endParaRPr lang="zh-CN" altLang="en-US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1.37±0.15</a:t>
                      </a:r>
                      <a:endParaRPr lang="zh-CN" altLang="en-US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1.37±0.15</a:t>
                      </a:r>
                      <a:endParaRPr lang="zh-CN" altLang="en-US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7477841"/>
                  </a:ext>
                </a:extLst>
              </a:tr>
              <a:tr h="618148">
                <a:tc>
                  <a:txBody>
                    <a:bodyPr/>
                    <a:lstStyle/>
                    <a:p>
                      <a:r>
                        <a:rPr lang="en-US" altLang="zh-CN" dirty="0">
                          <a:latin typeface="Times" panose="02020603050405020304" pitchFamily="18" charset="0"/>
                          <a:cs typeface="Times" panose="02020603050405020304" pitchFamily="18" charset="0"/>
                        </a:rPr>
                        <a:t>Measurement</a:t>
                      </a:r>
                      <a:endParaRPr lang="zh-CN" altLang="en-US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b="0" i="0" kern="1200" dirty="0">
                          <a:solidFill>
                            <a:schemeClr val="dk1"/>
                          </a:solidFill>
                          <a:effectLst/>
                          <a:latin typeface="Times" panose="02020603050405020304" pitchFamily="18" charset="0"/>
                          <a:ea typeface="+mn-ea"/>
                          <a:cs typeface="Times" panose="02020603050405020304" pitchFamily="18" charset="0"/>
                        </a:rPr>
                        <a:t>1.42±0.24</a:t>
                      </a:r>
                      <a:endParaRPr lang="zh-CN" altLang="en-US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b="0" i="0" kern="1200" dirty="0">
                          <a:solidFill>
                            <a:schemeClr val="dk1"/>
                          </a:solidFill>
                          <a:effectLst/>
                          <a:latin typeface="Times" panose="02020603050405020304" pitchFamily="18" charset="0"/>
                          <a:ea typeface="+mn-ea"/>
                          <a:cs typeface="Times" panose="02020603050405020304" pitchFamily="18" charset="0"/>
                        </a:rPr>
                        <a:t>1.43±0.19</a:t>
                      </a:r>
                      <a:endParaRPr lang="zh-CN" altLang="en-US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b="0" i="0" kern="1200" dirty="0">
                          <a:solidFill>
                            <a:schemeClr val="dk1"/>
                          </a:solidFill>
                          <a:effectLst/>
                          <a:latin typeface="Times" panose="02020603050405020304" pitchFamily="18" charset="0"/>
                          <a:ea typeface="+mn-ea"/>
                          <a:cs typeface="Times" panose="02020603050405020304" pitchFamily="18" charset="0"/>
                        </a:rPr>
                        <a:t>1.31±0.20</a:t>
                      </a:r>
                      <a:endParaRPr lang="zh-CN" altLang="en-US" dirty="0">
                        <a:latin typeface="Times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782439"/>
                  </a:ext>
                </a:extLst>
              </a:tr>
            </a:tbl>
          </a:graphicData>
        </a:graphic>
      </p:graphicFrame>
      <p:sp>
        <p:nvSpPr>
          <p:cNvPr id="19" name="文本框 18">
            <a:extLst>
              <a:ext uri="{FF2B5EF4-FFF2-40B4-BE49-F238E27FC236}">
                <a16:creationId xmlns:a16="http://schemas.microsoft.com/office/drawing/2014/main" id="{3D5CEC1D-6417-49B9-FADA-60334814EF5B}"/>
              </a:ext>
            </a:extLst>
          </p:cNvPr>
          <p:cNvSpPr txBox="1"/>
          <p:nvPr/>
        </p:nvSpPr>
        <p:spPr>
          <a:xfrm>
            <a:off x="5844503" y="1044563"/>
            <a:ext cx="3762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铷泡内部磁场增益分布图（模拟）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9449DBDA-308D-E17B-B9DA-F6090BAEAA11}"/>
                  </a:ext>
                </a:extLst>
              </p:cNvPr>
              <p:cNvSpPr txBox="1"/>
              <p:nvPr/>
            </p:nvSpPr>
            <p:spPr>
              <a:xfrm>
                <a:off x="9851777" y="1222926"/>
                <a:ext cx="2246897" cy="9322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CN" altLang="en-US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增益定义</a:t>
                </a:r>
                <a:r>
                  <a:rPr lang="en-US" altLang="zh-CN" dirty="0"/>
                  <a:t>:</a:t>
                </a:r>
              </a:p>
              <a:p>
                <a:pPr algn="ctr"/>
                <a:endParaRPr lang="en-US" altLang="zh-CN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= 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𝑤𝑖𝑡h</m:t>
                          </m:r>
                        </m:sup>
                      </m:sSub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/</m:t>
                      </m:r>
                      <m:sSubSup>
                        <m:sSub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𝑤𝑖𝑡h𝑜𝑢𝑡</m:t>
                          </m:r>
                        </m:sup>
                      </m:sSubSup>
                    </m:oMath>
                  </m:oMathPara>
                </a14:m>
                <a:endParaRPr lang="zh-CN" altLang="en-US" dirty="0"/>
              </a:p>
            </p:txBody>
          </p:sp>
        </mc:Choice>
        <mc:Fallback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9449DBDA-308D-E17B-B9DA-F6090BAEAA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1777" y="1222926"/>
                <a:ext cx="2246897" cy="932243"/>
              </a:xfrm>
              <a:prstGeom prst="rect">
                <a:avLst/>
              </a:prstGeom>
              <a:blipFill>
                <a:blip r:embed="rId6"/>
                <a:stretch>
                  <a:fillRect t="-5882" b="-45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灯片编号占位符 22">
            <a:extLst>
              <a:ext uri="{FF2B5EF4-FFF2-40B4-BE49-F238E27FC236}">
                <a16:creationId xmlns:a16="http://schemas.microsoft.com/office/drawing/2014/main" id="{C006EADA-D17D-B5D6-A234-E39EE19EB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F788E-8C86-4C1F-9514-FF7B01102A72}" type="slidenum">
              <a:rPr lang="zh-CN" altLang="en-US" smtClean="0"/>
              <a:t>8</a:t>
            </a:fld>
            <a:endParaRPr lang="zh-CN" altLang="en-US"/>
          </a:p>
        </p:txBody>
      </p:sp>
      <p:pic>
        <p:nvPicPr>
          <p:cNvPr id="24" name="Picture 2" descr="一文了解中国科学技术大学logo设计含义及设计理念案例-三文品牌">
            <a:extLst>
              <a:ext uri="{FF2B5EF4-FFF2-40B4-BE49-F238E27FC236}">
                <a16:creationId xmlns:a16="http://schemas.microsoft.com/office/drawing/2014/main" id="{ED76777D-8430-82C4-3639-D6A8E94C8F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9200" y="-29617"/>
            <a:ext cx="1312800" cy="1055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0708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6F6865-48DE-E15C-36A6-0DE925DC6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3CF6E5F-68E1-06D5-7195-3D41A246E883}"/>
              </a:ext>
            </a:extLst>
          </p:cNvPr>
          <p:cNvSpPr/>
          <p:nvPr/>
        </p:nvSpPr>
        <p:spPr>
          <a:xfrm>
            <a:off x="0" y="0"/>
            <a:ext cx="12192000" cy="9432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dirty="0">
                <a:latin typeface="Times" panose="02020603050405020304" pitchFamily="18" charset="0"/>
                <a:cs typeface="Times" panose="02020603050405020304" pitchFamily="18" charset="0"/>
              </a:rPr>
              <a:t>SCEP</a:t>
            </a:r>
            <a:r>
              <a:rPr lang="en-US" altLang="zh-CN" sz="3200" dirty="0"/>
              <a:t> 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探测器</a:t>
            </a:r>
            <a:r>
              <a:rPr lang="en-US" altLang="zh-CN" sz="3200" dirty="0">
                <a:latin typeface="宋体" panose="02010600030101010101" pitchFamily="2" charset="-122"/>
                <a:ea typeface="宋体" panose="02010600030101010101" pitchFamily="2" charset="-122"/>
              </a:rPr>
              <a:t>-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磁探测模块</a:t>
            </a:r>
            <a:r>
              <a:rPr lang="en-US" altLang="zh-CN" sz="3200" dirty="0">
                <a:latin typeface="宋体" panose="02010600030101010101" pitchFamily="2" charset="-122"/>
                <a:ea typeface="宋体" panose="02010600030101010101" pitchFamily="2" charset="-122"/>
              </a:rPr>
              <a:t>-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感应线圈多通道读出</a:t>
            </a:r>
          </a:p>
        </p:txBody>
      </p:sp>
      <p:grpSp>
        <p:nvGrpSpPr>
          <p:cNvPr id="125" name="组合 124">
            <a:extLst>
              <a:ext uri="{FF2B5EF4-FFF2-40B4-BE49-F238E27FC236}">
                <a16:creationId xmlns:a16="http://schemas.microsoft.com/office/drawing/2014/main" id="{734AB14D-4F78-7A36-776C-216AA9860246}"/>
              </a:ext>
            </a:extLst>
          </p:cNvPr>
          <p:cNvGrpSpPr/>
          <p:nvPr/>
        </p:nvGrpSpPr>
        <p:grpSpPr>
          <a:xfrm>
            <a:off x="52411" y="1193203"/>
            <a:ext cx="3104209" cy="2363365"/>
            <a:chOff x="52411" y="1193203"/>
            <a:chExt cx="3104209" cy="2363365"/>
          </a:xfrm>
        </p:grpSpPr>
        <p:grpSp>
          <p:nvGrpSpPr>
            <p:cNvPr id="66" name="组合 65">
              <a:extLst>
                <a:ext uri="{FF2B5EF4-FFF2-40B4-BE49-F238E27FC236}">
                  <a16:creationId xmlns:a16="http://schemas.microsoft.com/office/drawing/2014/main" id="{019C5DBA-9615-BDD3-4204-2A0404E282DC}"/>
                </a:ext>
              </a:extLst>
            </p:cNvPr>
            <p:cNvGrpSpPr/>
            <p:nvPr/>
          </p:nvGrpSpPr>
          <p:grpSpPr>
            <a:xfrm>
              <a:off x="160954" y="2639599"/>
              <a:ext cx="2825457" cy="916969"/>
              <a:chOff x="67644" y="2131102"/>
              <a:chExt cx="3055972" cy="916969"/>
            </a:xfrm>
          </p:grpSpPr>
          <p:pic>
            <p:nvPicPr>
              <p:cNvPr id="63" name="图片 62">
                <a:extLst>
                  <a:ext uri="{FF2B5EF4-FFF2-40B4-BE49-F238E27FC236}">
                    <a16:creationId xmlns:a16="http://schemas.microsoft.com/office/drawing/2014/main" id="{5CA0E296-5073-DF53-9A70-E9F472852E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7644" y="2131102"/>
                <a:ext cx="1257143" cy="866667"/>
              </a:xfrm>
              <a:prstGeom prst="rect">
                <a:avLst/>
              </a:prstGeom>
            </p:spPr>
          </p:pic>
          <p:grpSp>
            <p:nvGrpSpPr>
              <p:cNvPr id="61" name="组合 60">
                <a:extLst>
                  <a:ext uri="{FF2B5EF4-FFF2-40B4-BE49-F238E27FC236}">
                    <a16:creationId xmlns:a16="http://schemas.microsoft.com/office/drawing/2014/main" id="{C8C10A9D-A73D-2345-6093-6E5FAAC53B29}"/>
                  </a:ext>
                </a:extLst>
              </p:cNvPr>
              <p:cNvGrpSpPr/>
              <p:nvPr/>
            </p:nvGrpSpPr>
            <p:grpSpPr>
              <a:xfrm>
                <a:off x="67644" y="2148071"/>
                <a:ext cx="3055972" cy="900000"/>
                <a:chOff x="256028" y="1314452"/>
                <a:chExt cx="3055972" cy="900000"/>
              </a:xfrm>
            </p:grpSpPr>
            <p:cxnSp>
              <p:nvCxnSpPr>
                <p:cNvPr id="56" name="Straight Arrow Connector 2">
                  <a:extLst>
                    <a:ext uri="{FF2B5EF4-FFF2-40B4-BE49-F238E27FC236}">
                      <a16:creationId xmlns:a16="http://schemas.microsoft.com/office/drawing/2014/main" id="{B1A2E6B4-DAAE-B736-F56E-62E19232A6F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56028" y="1764452"/>
                  <a:ext cx="3055972" cy="0"/>
                </a:xfrm>
                <a:prstGeom prst="straightConnector1">
                  <a:avLst/>
                </a:prstGeom>
                <a:ln w="41275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9" name="椭圆 58">
                  <a:extLst>
                    <a:ext uri="{FF2B5EF4-FFF2-40B4-BE49-F238E27FC236}">
                      <a16:creationId xmlns:a16="http://schemas.microsoft.com/office/drawing/2014/main" id="{7A1BB36F-5EA8-8016-2723-C57D17BA2D2C}"/>
                    </a:ext>
                  </a:extLst>
                </p:cNvPr>
                <p:cNvSpPr/>
                <p:nvPr/>
              </p:nvSpPr>
              <p:spPr>
                <a:xfrm>
                  <a:off x="1204350" y="1314452"/>
                  <a:ext cx="253173" cy="900000"/>
                </a:xfrm>
                <a:prstGeom prst="ellipse">
                  <a:avLst/>
                </a:prstGeom>
                <a:noFill/>
                <a:ln w="381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60" name="矩形 59">
                  <a:extLst>
                    <a:ext uri="{FF2B5EF4-FFF2-40B4-BE49-F238E27FC236}">
                      <a16:creationId xmlns:a16="http://schemas.microsoft.com/office/drawing/2014/main" id="{B7947CB8-AA41-FB2E-13DC-BB6E61E85651}"/>
                    </a:ext>
                  </a:extLst>
                </p:cNvPr>
                <p:cNvSpPr/>
                <p:nvPr/>
              </p:nvSpPr>
              <p:spPr>
                <a:xfrm flipV="1">
                  <a:off x="1108513" y="1741592"/>
                  <a:ext cx="253173" cy="432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</p:grpSp>
        <p:grpSp>
          <p:nvGrpSpPr>
            <p:cNvPr id="88" name="组合 87">
              <a:extLst>
                <a:ext uri="{FF2B5EF4-FFF2-40B4-BE49-F238E27FC236}">
                  <a16:creationId xmlns:a16="http://schemas.microsoft.com/office/drawing/2014/main" id="{34FC424D-54D3-2004-2D78-15EA6B51DB06}"/>
                </a:ext>
              </a:extLst>
            </p:cNvPr>
            <p:cNvGrpSpPr/>
            <p:nvPr/>
          </p:nvGrpSpPr>
          <p:grpSpPr>
            <a:xfrm>
              <a:off x="83343" y="1592900"/>
              <a:ext cx="3073277" cy="1214001"/>
              <a:chOff x="83343" y="1592900"/>
              <a:chExt cx="3073277" cy="1214001"/>
            </a:xfrm>
          </p:grpSpPr>
          <p:grpSp>
            <p:nvGrpSpPr>
              <p:cNvPr id="70" name="组合 69">
                <a:extLst>
                  <a:ext uri="{FF2B5EF4-FFF2-40B4-BE49-F238E27FC236}">
                    <a16:creationId xmlns:a16="http://schemas.microsoft.com/office/drawing/2014/main" id="{081A246B-FBBA-4745-533E-AEBAF7F1319B}"/>
                  </a:ext>
                </a:extLst>
              </p:cNvPr>
              <p:cNvGrpSpPr/>
              <p:nvPr/>
            </p:nvGrpSpPr>
            <p:grpSpPr>
              <a:xfrm>
                <a:off x="160954" y="1712960"/>
                <a:ext cx="2755671" cy="735862"/>
                <a:chOff x="-37126" y="1152000"/>
                <a:chExt cx="2980493" cy="735862"/>
              </a:xfrm>
            </p:grpSpPr>
            <p:cxnSp>
              <p:nvCxnSpPr>
                <p:cNvPr id="68" name="直接箭头连接符 67">
                  <a:extLst>
                    <a:ext uri="{FF2B5EF4-FFF2-40B4-BE49-F238E27FC236}">
                      <a16:creationId xmlns:a16="http://schemas.microsoft.com/office/drawing/2014/main" id="{27CC8C0F-D0E6-BF29-CBB4-A3A0F69DA73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37126" y="1887862"/>
                  <a:ext cx="2980493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9" name="任意多边形: 形状 68">
                  <a:extLst>
                    <a:ext uri="{FF2B5EF4-FFF2-40B4-BE49-F238E27FC236}">
                      <a16:creationId xmlns:a16="http://schemas.microsoft.com/office/drawing/2014/main" id="{A4A33DC5-8594-D372-7069-E2436A67FC1E}"/>
                    </a:ext>
                  </a:extLst>
                </p:cNvPr>
                <p:cNvSpPr/>
                <p:nvPr/>
              </p:nvSpPr>
              <p:spPr>
                <a:xfrm>
                  <a:off x="604800" y="1152000"/>
                  <a:ext cx="900000" cy="735862"/>
                </a:xfrm>
                <a:custGeom>
                  <a:avLst/>
                  <a:gdLst>
                    <a:gd name="connsiteX0" fmla="*/ 0 w 900000"/>
                    <a:gd name="connsiteY0" fmla="*/ 698400 h 735862"/>
                    <a:gd name="connsiteX1" fmla="*/ 295200 w 900000"/>
                    <a:gd name="connsiteY1" fmla="*/ 655200 h 735862"/>
                    <a:gd name="connsiteX2" fmla="*/ 482400 w 900000"/>
                    <a:gd name="connsiteY2" fmla="*/ 0 h 735862"/>
                    <a:gd name="connsiteX3" fmla="*/ 626400 w 900000"/>
                    <a:gd name="connsiteY3" fmla="*/ 655200 h 735862"/>
                    <a:gd name="connsiteX4" fmla="*/ 900000 w 900000"/>
                    <a:gd name="connsiteY4" fmla="*/ 705600 h 735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00000" h="735862">
                      <a:moveTo>
                        <a:pt x="0" y="698400"/>
                      </a:moveTo>
                      <a:cubicBezTo>
                        <a:pt x="107400" y="735000"/>
                        <a:pt x="214800" y="771600"/>
                        <a:pt x="295200" y="655200"/>
                      </a:cubicBezTo>
                      <a:cubicBezTo>
                        <a:pt x="375600" y="538800"/>
                        <a:pt x="427200" y="0"/>
                        <a:pt x="482400" y="0"/>
                      </a:cubicBezTo>
                      <a:cubicBezTo>
                        <a:pt x="537600" y="0"/>
                        <a:pt x="556800" y="537600"/>
                        <a:pt x="626400" y="655200"/>
                      </a:cubicBezTo>
                      <a:cubicBezTo>
                        <a:pt x="696000" y="772800"/>
                        <a:pt x="882000" y="735600"/>
                        <a:pt x="900000" y="705600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75" name="直接箭头连接符 74">
                <a:extLst>
                  <a:ext uri="{FF2B5EF4-FFF2-40B4-BE49-F238E27FC236}">
                    <a16:creationId xmlns:a16="http://schemas.microsoft.com/office/drawing/2014/main" id="{BD5E53A6-C5E2-D1BB-03EE-A7FC70641F97}"/>
                  </a:ext>
                </a:extLst>
              </p:cNvPr>
              <p:cNvCxnSpPr/>
              <p:nvPr/>
            </p:nvCxnSpPr>
            <p:spPr>
              <a:xfrm flipV="1">
                <a:off x="160954" y="1610460"/>
                <a:ext cx="0" cy="1004215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6" name="文本框 75">
                    <a:extLst>
                      <a:ext uri="{FF2B5EF4-FFF2-40B4-BE49-F238E27FC236}">
                        <a16:creationId xmlns:a16="http://schemas.microsoft.com/office/drawing/2014/main" id="{9E5025D3-2DB3-176F-8298-A696E1B614FA}"/>
                      </a:ext>
                    </a:extLst>
                  </p:cNvPr>
                  <p:cNvSpPr txBox="1"/>
                  <p:nvPr/>
                </p:nvSpPr>
                <p:spPr>
                  <a:xfrm>
                    <a:off x="83343" y="1592900"/>
                    <a:ext cx="954400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zh-CN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1400" i="1" smtClean="0">
                                  <a:latin typeface="Cambria Math" panose="02040503050406030204" pitchFamily="18" charset="0"/>
                                </a:rPr>
                                <m:t>e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1400" b="0" i="0" smtClean="0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CN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1400" b="0" i="0" smtClean="0"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e>
                          </m:d>
                          <m: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m:rPr>
                              <m:sty m:val="p"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V</m:t>
                          </m:r>
                          <m: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]</m:t>
                          </m:r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76" name="文本框 75">
                    <a:extLst>
                      <a:ext uri="{FF2B5EF4-FFF2-40B4-BE49-F238E27FC236}">
                        <a16:creationId xmlns:a16="http://schemas.microsoft.com/office/drawing/2014/main" id="{9E5025D3-2DB3-176F-8298-A696E1B614F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3343" y="1592900"/>
                    <a:ext cx="954400" cy="307777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b="-7843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7" name="文本框 76">
                    <a:extLst>
                      <a:ext uri="{FF2B5EF4-FFF2-40B4-BE49-F238E27FC236}">
                        <a16:creationId xmlns:a16="http://schemas.microsoft.com/office/drawing/2014/main" id="{53EEC742-4F63-DAE8-CE17-CCAB816F5D44}"/>
                      </a:ext>
                    </a:extLst>
                  </p:cNvPr>
                  <p:cNvSpPr txBox="1"/>
                  <p:nvPr/>
                </p:nvSpPr>
                <p:spPr>
                  <a:xfrm>
                    <a:off x="2202220" y="2499124"/>
                    <a:ext cx="954400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CN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m:rPr>
                              <m:sty m:val="p"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us</m:t>
                          </m:r>
                          <m: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]</m:t>
                          </m:r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77" name="文本框 76">
                    <a:extLst>
                      <a:ext uri="{FF2B5EF4-FFF2-40B4-BE49-F238E27FC236}">
                        <a16:creationId xmlns:a16="http://schemas.microsoft.com/office/drawing/2014/main" id="{53EEC742-4F63-DAE8-CE17-CCAB816F5D4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202220" y="2499124"/>
                    <a:ext cx="954400" cy="307777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b="-8000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81" name="文本框 80">
              <a:extLst>
                <a:ext uri="{FF2B5EF4-FFF2-40B4-BE49-F238E27FC236}">
                  <a16:creationId xmlns:a16="http://schemas.microsoft.com/office/drawing/2014/main" id="{22EED935-EDDA-160A-21BD-15020C25FC37}"/>
                </a:ext>
              </a:extLst>
            </p:cNvPr>
            <p:cNvSpPr txBox="1"/>
            <p:nvPr/>
          </p:nvSpPr>
          <p:spPr>
            <a:xfrm>
              <a:off x="52411" y="1193203"/>
              <a:ext cx="27238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>
                  <a:latin typeface="宋体" panose="02010600030101010101" pitchFamily="2" charset="-122"/>
                  <a:ea typeface="宋体" panose="02010600030101010101" pitchFamily="2" charset="-122"/>
                </a:rPr>
                <a:t>基本原理</a:t>
              </a:r>
              <a:r>
                <a:rPr lang="en-US" altLang="zh-CN" dirty="0">
                  <a:latin typeface="宋体" panose="02010600030101010101" pitchFamily="2" charset="-122"/>
                  <a:ea typeface="宋体" panose="02010600030101010101" pitchFamily="2" charset="-122"/>
                </a:rPr>
                <a:t>: </a:t>
              </a:r>
              <a:r>
                <a:rPr lang="zh-CN" altLang="en-US" dirty="0">
                  <a:latin typeface="宋体" panose="02010600030101010101" pitchFamily="2" charset="-122"/>
                  <a:ea typeface="宋体" panose="02010600030101010101" pitchFamily="2" charset="-122"/>
                </a:rPr>
                <a:t>电磁感应定理</a:t>
              </a:r>
            </a:p>
          </p:txBody>
        </p:sp>
      </p:grpSp>
      <p:grpSp>
        <p:nvGrpSpPr>
          <p:cNvPr id="109" name="组合 108">
            <a:extLst>
              <a:ext uri="{FF2B5EF4-FFF2-40B4-BE49-F238E27FC236}">
                <a16:creationId xmlns:a16="http://schemas.microsoft.com/office/drawing/2014/main" id="{3BA92D60-E1B2-F7AF-186C-33176DE6C58F}"/>
              </a:ext>
            </a:extLst>
          </p:cNvPr>
          <p:cNvGrpSpPr/>
          <p:nvPr/>
        </p:nvGrpSpPr>
        <p:grpSpPr>
          <a:xfrm>
            <a:off x="3595138" y="1193203"/>
            <a:ext cx="3073277" cy="3099893"/>
            <a:chOff x="3146627" y="1198407"/>
            <a:chExt cx="3073277" cy="3099893"/>
          </a:xfrm>
        </p:grpSpPr>
        <p:pic>
          <p:nvPicPr>
            <p:cNvPr id="85" name="图片 84">
              <a:extLst>
                <a:ext uri="{FF2B5EF4-FFF2-40B4-BE49-F238E27FC236}">
                  <a16:creationId xmlns:a16="http://schemas.microsoft.com/office/drawing/2014/main" id="{C764023B-787D-67C4-F6C7-A378F4C1314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75328" y="2886010"/>
              <a:ext cx="2373163" cy="1412290"/>
            </a:xfrm>
            <a:prstGeom prst="rect">
              <a:avLst/>
            </a:prstGeom>
          </p:spPr>
        </p:pic>
        <p:grpSp>
          <p:nvGrpSpPr>
            <p:cNvPr id="101" name="组合 100">
              <a:extLst>
                <a:ext uri="{FF2B5EF4-FFF2-40B4-BE49-F238E27FC236}">
                  <a16:creationId xmlns:a16="http://schemas.microsoft.com/office/drawing/2014/main" id="{48DFB53D-687D-3C9C-9B2F-35CE5FED54CC}"/>
                </a:ext>
              </a:extLst>
            </p:cNvPr>
            <p:cNvGrpSpPr/>
            <p:nvPr/>
          </p:nvGrpSpPr>
          <p:grpSpPr>
            <a:xfrm>
              <a:off x="3146627" y="1198407"/>
              <a:ext cx="3073277" cy="1608494"/>
              <a:chOff x="3146627" y="1198407"/>
              <a:chExt cx="3073277" cy="1608494"/>
            </a:xfrm>
          </p:grpSpPr>
          <p:sp>
            <p:nvSpPr>
              <p:cNvPr id="83" name="文本框 82">
                <a:extLst>
                  <a:ext uri="{FF2B5EF4-FFF2-40B4-BE49-F238E27FC236}">
                    <a16:creationId xmlns:a16="http://schemas.microsoft.com/office/drawing/2014/main" id="{6CF22A27-E5D6-C678-190B-F0042E6F7C3C}"/>
                  </a:ext>
                </a:extLst>
              </p:cNvPr>
              <p:cNvSpPr txBox="1"/>
              <p:nvPr/>
            </p:nvSpPr>
            <p:spPr>
              <a:xfrm>
                <a:off x="3575325" y="1198407"/>
                <a:ext cx="203132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电路调制</a:t>
                </a:r>
                <a:r>
                  <a:rPr lang="en-US" altLang="zh-CN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:RLC</a:t>
                </a:r>
                <a:r>
                  <a:rPr lang="zh-CN" altLang="en-US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谐振</a:t>
                </a:r>
              </a:p>
            </p:txBody>
          </p:sp>
          <p:grpSp>
            <p:nvGrpSpPr>
              <p:cNvPr id="100" name="组合 99">
                <a:extLst>
                  <a:ext uri="{FF2B5EF4-FFF2-40B4-BE49-F238E27FC236}">
                    <a16:creationId xmlns:a16="http://schemas.microsoft.com/office/drawing/2014/main" id="{893E940D-A138-AB6A-E293-4AD70BA4B5B8}"/>
                  </a:ext>
                </a:extLst>
              </p:cNvPr>
              <p:cNvGrpSpPr/>
              <p:nvPr/>
            </p:nvGrpSpPr>
            <p:grpSpPr>
              <a:xfrm>
                <a:off x="3146627" y="1592900"/>
                <a:ext cx="3073277" cy="1214001"/>
                <a:chOff x="2967880" y="1592900"/>
                <a:chExt cx="3073277" cy="1214001"/>
              </a:xfrm>
            </p:grpSpPr>
            <p:grpSp>
              <p:nvGrpSpPr>
                <p:cNvPr id="89" name="组合 88">
                  <a:extLst>
                    <a:ext uri="{FF2B5EF4-FFF2-40B4-BE49-F238E27FC236}">
                      <a16:creationId xmlns:a16="http://schemas.microsoft.com/office/drawing/2014/main" id="{15D7231C-C5C0-A5B8-49FB-4D62BB3E0929}"/>
                    </a:ext>
                  </a:extLst>
                </p:cNvPr>
                <p:cNvGrpSpPr/>
                <p:nvPr/>
              </p:nvGrpSpPr>
              <p:grpSpPr>
                <a:xfrm>
                  <a:off x="2967880" y="1592900"/>
                  <a:ext cx="3073277" cy="1214001"/>
                  <a:chOff x="83343" y="1592900"/>
                  <a:chExt cx="3073277" cy="1214001"/>
                </a:xfrm>
              </p:grpSpPr>
              <p:cxnSp>
                <p:nvCxnSpPr>
                  <p:cNvPr id="94" name="直接箭头连接符 93">
                    <a:extLst>
                      <a:ext uri="{FF2B5EF4-FFF2-40B4-BE49-F238E27FC236}">
                        <a16:creationId xmlns:a16="http://schemas.microsoft.com/office/drawing/2014/main" id="{938F585E-426C-B569-79B9-326AE9E31FB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60954" y="2448822"/>
                    <a:ext cx="2755671" cy="0"/>
                  </a:xfrm>
                  <a:prstGeom prst="straightConnector1">
                    <a:avLst/>
                  </a:prstGeom>
                  <a:ln w="19050">
                    <a:solidFill>
                      <a:schemeClr val="tx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1" name="直接箭头连接符 90">
                    <a:extLst>
                      <a:ext uri="{FF2B5EF4-FFF2-40B4-BE49-F238E27FC236}">
                        <a16:creationId xmlns:a16="http://schemas.microsoft.com/office/drawing/2014/main" id="{EC5215DF-9C7F-9D7C-89FB-B37428A24E3A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160954" y="1610460"/>
                    <a:ext cx="0" cy="1004215"/>
                  </a:xfrm>
                  <a:prstGeom prst="straightConnector1">
                    <a:avLst/>
                  </a:prstGeom>
                  <a:ln w="19050">
                    <a:solidFill>
                      <a:schemeClr val="tx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92" name="文本框 91">
                        <a:extLst>
                          <a:ext uri="{FF2B5EF4-FFF2-40B4-BE49-F238E27FC236}">
                            <a16:creationId xmlns:a16="http://schemas.microsoft.com/office/drawing/2014/main" id="{4504818F-4C82-BD70-9868-B23C92E265C4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83343" y="1592900"/>
                        <a:ext cx="954400" cy="307777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CN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400" b="0" i="1" smtClean="0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CN" sz="1400" b="0" i="0" smtClean="0">
                                      <a:latin typeface="Cambria Math" panose="02040503050406030204" pitchFamily="18" charset="0"/>
                                    </a:rPr>
                                    <m:t>m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CN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1400" b="0" i="0" smtClean="0">
                                      <a:latin typeface="Cambria Math" panose="02040503050406030204" pitchFamily="18" charset="0"/>
                                    </a:rPr>
                                    <m:t>t</m:t>
                                  </m:r>
                                </m:e>
                              </m:d>
                              <m:r>
                                <a:rPr lang="en-US" altLang="zh-CN" sz="1400" b="0" i="0" smtClean="0">
                                  <a:latin typeface="Cambria Math" panose="02040503050406030204" pitchFamily="18" charset="0"/>
                                </a:rPr>
                                <m:t>[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1400" b="0" i="0" smtClean="0"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  <m:r>
                                <a:rPr lang="en-US" altLang="zh-CN" sz="1400" b="0" i="0" smtClean="0"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</m:oMath>
                          </m:oMathPara>
                        </a14:m>
                        <a:endParaRPr lang="zh-CN" altLang="en-US" dirty="0"/>
                      </a:p>
                    </p:txBody>
                  </p:sp>
                </mc:Choice>
                <mc:Fallback xmlns="">
                  <p:sp>
                    <p:nvSpPr>
                      <p:cNvPr id="92" name="文本框 91">
                        <a:extLst>
                          <a:ext uri="{FF2B5EF4-FFF2-40B4-BE49-F238E27FC236}">
                            <a16:creationId xmlns:a16="http://schemas.microsoft.com/office/drawing/2014/main" id="{4504818F-4C82-BD70-9868-B23C92E265C4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83343" y="1592900"/>
                        <a:ext cx="954400" cy="307777"/>
                      </a:xfrm>
                      <a:prstGeom prst="rect">
                        <a:avLst/>
                      </a:prstGeom>
                      <a:blipFill>
                        <a:blip r:embed="rId6"/>
                        <a:stretch>
                          <a:fillRect b="-7843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zh-CN" alt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93" name="文本框 92">
                        <a:extLst>
                          <a:ext uri="{FF2B5EF4-FFF2-40B4-BE49-F238E27FC236}">
                            <a16:creationId xmlns:a16="http://schemas.microsoft.com/office/drawing/2014/main" id="{C7B7A86F-56A4-DB17-1D38-D0CA31D2C4EB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2202220" y="2499124"/>
                        <a:ext cx="954400" cy="307777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altLang="zh-CN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CN" sz="1400" b="0" i="0" smtClean="0">
                                  <a:latin typeface="Cambria Math" panose="02040503050406030204" pitchFamily="18" charset="0"/>
                                </a:rPr>
                                <m:t>[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1400" b="0" i="0" smtClean="0">
                                  <a:latin typeface="Cambria Math" panose="02040503050406030204" pitchFamily="18" charset="0"/>
                                </a:rPr>
                                <m:t>us</m:t>
                              </m:r>
                              <m:r>
                                <a:rPr lang="en-US" altLang="zh-CN" sz="1400" b="0" i="0" smtClean="0"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</m:oMath>
                          </m:oMathPara>
                        </a14:m>
                        <a:endParaRPr lang="zh-CN" altLang="en-US" dirty="0"/>
                      </a:p>
                    </p:txBody>
                  </p:sp>
                </mc:Choice>
                <mc:Fallback xmlns="">
                  <p:sp>
                    <p:nvSpPr>
                      <p:cNvPr id="93" name="文本框 92">
                        <a:extLst>
                          <a:ext uri="{FF2B5EF4-FFF2-40B4-BE49-F238E27FC236}">
                            <a16:creationId xmlns:a16="http://schemas.microsoft.com/office/drawing/2014/main" id="{C7B7A86F-56A4-DB17-1D38-D0CA31D2C4EB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202220" y="2499124"/>
                        <a:ext cx="954400" cy="307777"/>
                      </a:xfrm>
                      <a:prstGeom prst="rect">
                        <a:avLst/>
                      </a:prstGeom>
                      <a:blipFill>
                        <a:blip r:embed="rId7"/>
                        <a:stretch>
                          <a:fillRect b="-7843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zh-CN" alt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sp>
              <p:nvSpPr>
                <p:cNvPr id="96" name="任意多边形: 形状 95">
                  <a:extLst>
                    <a:ext uri="{FF2B5EF4-FFF2-40B4-BE49-F238E27FC236}">
                      <a16:creationId xmlns:a16="http://schemas.microsoft.com/office/drawing/2014/main" id="{54C324BA-75E4-D3B9-FFBE-D47D66C83A7F}"/>
                    </a:ext>
                  </a:extLst>
                </p:cNvPr>
                <p:cNvSpPr/>
                <p:nvPr/>
              </p:nvSpPr>
              <p:spPr>
                <a:xfrm>
                  <a:off x="3434400" y="1835606"/>
                  <a:ext cx="597600" cy="626794"/>
                </a:xfrm>
                <a:custGeom>
                  <a:avLst/>
                  <a:gdLst>
                    <a:gd name="connsiteX0" fmla="*/ 0 w 597600"/>
                    <a:gd name="connsiteY0" fmla="*/ 626794 h 626794"/>
                    <a:gd name="connsiteX1" fmla="*/ 201600 w 597600"/>
                    <a:gd name="connsiteY1" fmla="*/ 394 h 626794"/>
                    <a:gd name="connsiteX2" fmla="*/ 266400 w 597600"/>
                    <a:gd name="connsiteY2" fmla="*/ 525994 h 626794"/>
                    <a:gd name="connsiteX3" fmla="*/ 331200 w 597600"/>
                    <a:gd name="connsiteY3" fmla="*/ 101194 h 626794"/>
                    <a:gd name="connsiteX4" fmla="*/ 374400 w 597600"/>
                    <a:gd name="connsiteY4" fmla="*/ 475594 h 626794"/>
                    <a:gd name="connsiteX5" fmla="*/ 417600 w 597600"/>
                    <a:gd name="connsiteY5" fmla="*/ 173194 h 626794"/>
                    <a:gd name="connsiteX6" fmla="*/ 446400 w 597600"/>
                    <a:gd name="connsiteY6" fmla="*/ 439594 h 626794"/>
                    <a:gd name="connsiteX7" fmla="*/ 482400 w 597600"/>
                    <a:gd name="connsiteY7" fmla="*/ 281194 h 626794"/>
                    <a:gd name="connsiteX8" fmla="*/ 511200 w 597600"/>
                    <a:gd name="connsiteY8" fmla="*/ 389194 h 626794"/>
                    <a:gd name="connsiteX9" fmla="*/ 532800 w 597600"/>
                    <a:gd name="connsiteY9" fmla="*/ 302794 h 626794"/>
                    <a:gd name="connsiteX10" fmla="*/ 576000 w 597600"/>
                    <a:gd name="connsiteY10" fmla="*/ 345994 h 626794"/>
                    <a:gd name="connsiteX11" fmla="*/ 597600 w 597600"/>
                    <a:gd name="connsiteY11" fmla="*/ 338794 h 6267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97600" h="626794">
                      <a:moveTo>
                        <a:pt x="0" y="626794"/>
                      </a:moveTo>
                      <a:cubicBezTo>
                        <a:pt x="78600" y="321994"/>
                        <a:pt x="157200" y="17194"/>
                        <a:pt x="201600" y="394"/>
                      </a:cubicBezTo>
                      <a:cubicBezTo>
                        <a:pt x="246000" y="-16406"/>
                        <a:pt x="244800" y="509194"/>
                        <a:pt x="266400" y="525994"/>
                      </a:cubicBezTo>
                      <a:cubicBezTo>
                        <a:pt x="288000" y="542794"/>
                        <a:pt x="313200" y="109594"/>
                        <a:pt x="331200" y="101194"/>
                      </a:cubicBezTo>
                      <a:cubicBezTo>
                        <a:pt x="349200" y="92794"/>
                        <a:pt x="360000" y="463594"/>
                        <a:pt x="374400" y="475594"/>
                      </a:cubicBezTo>
                      <a:cubicBezTo>
                        <a:pt x="388800" y="487594"/>
                        <a:pt x="405600" y="179194"/>
                        <a:pt x="417600" y="173194"/>
                      </a:cubicBezTo>
                      <a:cubicBezTo>
                        <a:pt x="429600" y="167194"/>
                        <a:pt x="435600" y="421594"/>
                        <a:pt x="446400" y="439594"/>
                      </a:cubicBezTo>
                      <a:cubicBezTo>
                        <a:pt x="457200" y="457594"/>
                        <a:pt x="471600" y="289594"/>
                        <a:pt x="482400" y="281194"/>
                      </a:cubicBezTo>
                      <a:cubicBezTo>
                        <a:pt x="493200" y="272794"/>
                        <a:pt x="502800" y="385594"/>
                        <a:pt x="511200" y="389194"/>
                      </a:cubicBezTo>
                      <a:cubicBezTo>
                        <a:pt x="519600" y="392794"/>
                        <a:pt x="522000" y="309994"/>
                        <a:pt x="532800" y="302794"/>
                      </a:cubicBezTo>
                      <a:cubicBezTo>
                        <a:pt x="543600" y="295594"/>
                        <a:pt x="576000" y="345994"/>
                        <a:pt x="576000" y="345994"/>
                      </a:cubicBezTo>
                      <a:cubicBezTo>
                        <a:pt x="586800" y="351994"/>
                        <a:pt x="576000" y="344794"/>
                        <a:pt x="597600" y="338794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cxnSp>
              <p:nvCxnSpPr>
                <p:cNvPr id="98" name="直接连接符 97">
                  <a:extLst>
                    <a:ext uri="{FF2B5EF4-FFF2-40B4-BE49-F238E27FC236}">
                      <a16:creationId xmlns:a16="http://schemas.microsoft.com/office/drawing/2014/main" id="{EAAE613C-0FB6-296D-6820-DE6E8C3241F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019217" y="2173108"/>
                  <a:ext cx="2632836" cy="562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27" name="组合 126">
            <a:extLst>
              <a:ext uri="{FF2B5EF4-FFF2-40B4-BE49-F238E27FC236}">
                <a16:creationId xmlns:a16="http://schemas.microsoft.com/office/drawing/2014/main" id="{4C5C2FFA-A24E-3954-E6FB-4D3A505143C0}"/>
              </a:ext>
            </a:extLst>
          </p:cNvPr>
          <p:cNvGrpSpPr/>
          <p:nvPr/>
        </p:nvGrpSpPr>
        <p:grpSpPr>
          <a:xfrm>
            <a:off x="7264799" y="1037519"/>
            <a:ext cx="4490728" cy="3249957"/>
            <a:chOff x="6753424" y="1193203"/>
            <a:chExt cx="4684117" cy="3790647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5093981D-E8CA-4228-90F5-A52292378B8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753424" y="1610459"/>
              <a:ext cx="4684117" cy="3373391"/>
            </a:xfrm>
            <a:prstGeom prst="rect">
              <a:avLst/>
            </a:prstGeom>
          </p:spPr>
        </p:pic>
        <p:sp>
          <p:nvSpPr>
            <p:cNvPr id="126" name="文本框 125">
              <a:extLst>
                <a:ext uri="{FF2B5EF4-FFF2-40B4-BE49-F238E27FC236}">
                  <a16:creationId xmlns:a16="http://schemas.microsoft.com/office/drawing/2014/main" id="{F8B2CBD7-C35B-3430-25F1-D45F54BE0DB7}"/>
                </a:ext>
              </a:extLst>
            </p:cNvPr>
            <p:cNvSpPr txBox="1"/>
            <p:nvPr/>
          </p:nvSpPr>
          <p:spPr>
            <a:xfrm>
              <a:off x="7841999" y="1193203"/>
              <a:ext cx="26084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>
                  <a:latin typeface="宋体" panose="02010600030101010101" pitchFamily="2" charset="-122"/>
                  <a:ea typeface="宋体" panose="02010600030101010101" pitchFamily="2" charset="-122"/>
                </a:rPr>
                <a:t>放大器隔离</a:t>
              </a:r>
              <a:r>
                <a:rPr lang="en-US" altLang="zh-CN" dirty="0">
                  <a:latin typeface="宋体" panose="02010600030101010101" pitchFamily="2" charset="-122"/>
                  <a:ea typeface="宋体" panose="02010600030101010101" pitchFamily="2" charset="-122"/>
                </a:rPr>
                <a:t>+</a:t>
              </a:r>
              <a:r>
                <a:rPr lang="zh-CN" altLang="en-US" dirty="0">
                  <a:latin typeface="宋体" panose="02010600030101010101" pitchFamily="2" charset="-122"/>
                  <a:ea typeface="宋体" panose="02010600030101010101" pitchFamily="2" charset="-122"/>
                </a:rPr>
                <a:t>多通道读出</a:t>
              </a:r>
            </a:p>
          </p:txBody>
        </p:sp>
      </p:grpSp>
      <p:sp>
        <p:nvSpPr>
          <p:cNvPr id="158" name="箭头: 右 157">
            <a:extLst>
              <a:ext uri="{FF2B5EF4-FFF2-40B4-BE49-F238E27FC236}">
                <a16:creationId xmlns:a16="http://schemas.microsoft.com/office/drawing/2014/main" id="{65C79992-C023-5DAA-28F0-9D1759A52E33}"/>
              </a:ext>
            </a:extLst>
          </p:cNvPr>
          <p:cNvSpPr/>
          <p:nvPr/>
        </p:nvSpPr>
        <p:spPr>
          <a:xfrm>
            <a:off x="3122705" y="2196837"/>
            <a:ext cx="351154" cy="435947"/>
          </a:xfrm>
          <a:prstGeom prst="right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9" name="箭头: 右 158">
            <a:extLst>
              <a:ext uri="{FF2B5EF4-FFF2-40B4-BE49-F238E27FC236}">
                <a16:creationId xmlns:a16="http://schemas.microsoft.com/office/drawing/2014/main" id="{D81BE002-4415-C028-0596-BCB7BD0A5A18}"/>
              </a:ext>
            </a:extLst>
          </p:cNvPr>
          <p:cNvSpPr/>
          <p:nvPr/>
        </p:nvSpPr>
        <p:spPr>
          <a:xfrm>
            <a:off x="6629968" y="2196837"/>
            <a:ext cx="351154" cy="435947"/>
          </a:xfrm>
          <a:prstGeom prst="right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0" name="文本框 159">
            <a:extLst>
              <a:ext uri="{FF2B5EF4-FFF2-40B4-BE49-F238E27FC236}">
                <a16:creationId xmlns:a16="http://schemas.microsoft.com/office/drawing/2014/main" id="{E4C86146-B00E-09FC-B58B-96A1196D7FD9}"/>
              </a:ext>
            </a:extLst>
          </p:cNvPr>
          <p:cNvSpPr txBox="1"/>
          <p:nvPr/>
        </p:nvSpPr>
        <p:spPr>
          <a:xfrm>
            <a:off x="299943" y="4599262"/>
            <a:ext cx="115579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受限于线圈交流热电阻</a:t>
            </a:r>
            <a:r>
              <a:rPr lang="en-US" altLang="zh-CN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单通道线圈半径难以超过</a:t>
            </a:r>
            <a:r>
              <a:rPr lang="en-US" altLang="zh-CN" dirty="0">
                <a:latin typeface="宋体" panose="02010600030101010101" pitchFamily="2" charset="-122"/>
                <a:ea typeface="宋体" panose="02010600030101010101" pitchFamily="2" charset="-122"/>
              </a:rPr>
              <a:t>2cm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利用高速开关</a:t>
            </a:r>
            <a:r>
              <a:rPr lang="en-US" altLang="zh-CN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进行多线圈复合读出</a:t>
            </a:r>
            <a:r>
              <a:rPr lang="en-US" altLang="zh-CN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提升单通道接收度</a:t>
            </a:r>
            <a:endParaRPr lang="en-US" altLang="zh-CN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模拟显示最多可实现</a:t>
            </a:r>
            <a:r>
              <a:rPr lang="en-US" altLang="zh-CN" dirty="0">
                <a:latin typeface="宋体" panose="02010600030101010101" pitchFamily="2" charset="-122"/>
                <a:ea typeface="宋体" panose="02010600030101010101" pitchFamily="2" charset="-122"/>
              </a:rPr>
              <a:t>162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个线圈的复合读出</a:t>
            </a:r>
            <a:r>
              <a:rPr lang="en-US" altLang="zh-CN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单通道探测接收度显著提升</a:t>
            </a:r>
            <a:r>
              <a:rPr lang="en-US" altLang="zh-CN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主要受限于高速开关硬件切换速度</a:t>
            </a:r>
          </a:p>
        </p:txBody>
      </p: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34E4FFB9-7120-E6DF-A17B-2697BC110D85}"/>
              </a:ext>
            </a:extLst>
          </p:cNvPr>
          <p:cNvSpPr/>
          <p:nvPr/>
        </p:nvSpPr>
        <p:spPr>
          <a:xfrm>
            <a:off x="28821" y="993600"/>
            <a:ext cx="3009095" cy="3293876"/>
          </a:xfrm>
          <a:prstGeom prst="round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2FEB664F-FDE7-D6FB-BA00-449E5592A66D}"/>
              </a:ext>
            </a:extLst>
          </p:cNvPr>
          <p:cNvSpPr/>
          <p:nvPr/>
        </p:nvSpPr>
        <p:spPr>
          <a:xfrm>
            <a:off x="3574633" y="1037519"/>
            <a:ext cx="3009095" cy="3249957"/>
          </a:xfrm>
          <a:prstGeom prst="round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6C5B2F27-CB98-019D-83BC-04FAAC63A5FA}"/>
              </a:ext>
            </a:extLst>
          </p:cNvPr>
          <p:cNvSpPr/>
          <p:nvPr/>
        </p:nvSpPr>
        <p:spPr>
          <a:xfrm>
            <a:off x="7063251" y="1052974"/>
            <a:ext cx="4794688" cy="3278421"/>
          </a:xfrm>
          <a:prstGeom prst="round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EEFEC87-37D0-95CB-318F-40EE5CD1E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F788E-8C86-4C1F-9514-FF7B01102A72}" type="slidenum">
              <a:rPr lang="zh-CN" altLang="en-US" smtClean="0"/>
              <a:t>9</a:t>
            </a:fld>
            <a:endParaRPr lang="zh-CN" altLang="en-US"/>
          </a:p>
        </p:txBody>
      </p:sp>
      <p:pic>
        <p:nvPicPr>
          <p:cNvPr id="10" name="Picture 2" descr="一文了解中国科学技术大学logo设计含义及设计理念案例-三文品牌">
            <a:extLst>
              <a:ext uri="{FF2B5EF4-FFF2-40B4-BE49-F238E27FC236}">
                <a16:creationId xmlns:a16="http://schemas.microsoft.com/office/drawing/2014/main" id="{F908A993-E2F2-5AFF-014E-82C356977C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9200" y="-29617"/>
            <a:ext cx="1312800" cy="1055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73270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1244</TotalTime>
  <Words>797</Words>
  <Application>Microsoft Office PowerPoint</Application>
  <PresentationFormat>宽屏</PresentationFormat>
  <Paragraphs>172</Paragraphs>
  <Slides>11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9" baseType="lpstr">
      <vt:lpstr>等线</vt:lpstr>
      <vt:lpstr>等线 Light</vt:lpstr>
      <vt:lpstr>宋体</vt:lpstr>
      <vt:lpstr>Arial</vt:lpstr>
      <vt:lpstr>Cambria Math</vt:lpstr>
      <vt:lpstr>Times</vt:lpstr>
      <vt:lpstr>Times New Roman</vt:lpstr>
      <vt:lpstr>Office 主题​​</vt:lpstr>
      <vt:lpstr>SCEP (Search for cosmic exotic particles )  磁单极子探测器开发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贝戈 刘</dc:creator>
  <cp:lastModifiedBy>贝戈 刘</cp:lastModifiedBy>
  <cp:revision>4</cp:revision>
  <dcterms:created xsi:type="dcterms:W3CDTF">2026-07-09T02:12:40Z</dcterms:created>
  <dcterms:modified xsi:type="dcterms:W3CDTF">2026-07-15T10:49:25Z</dcterms:modified>
</cp:coreProperties>
</file>