
<file path=[Content_Types].xml><?xml version="1.0" encoding="utf-8"?>
<Types xmlns="http://schemas.openxmlformats.org/package/2006/content-types">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79" r:id="rId5"/>
    <p:sldId id="280"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7" r:id="rId19"/>
    <p:sldId id="278" r:id="rId20"/>
    <p:sldId id="272" r:id="rId21"/>
    <p:sldId id="273" r:id="rId22"/>
    <p:sldId id="274" r:id="rId23"/>
    <p:sldId id="275" r:id="rId24"/>
    <p:sldId id="276" r:id="rId25"/>
  </p:sldIdLst>
  <p:sldSz cx="18288000" cy="10287000"/>
  <p:notesSz cx="6858000" cy="9144000"/>
  <p:embeddedFontLst>
    <p:embeddedFont>
      <p:font typeface="Abril Fatface" panose="02000503000000020003" pitchFamily="2" charset="77"/>
      <p:regular r:id="rId26"/>
    </p:embeddedFont>
    <p:embeddedFont>
      <p:font typeface="Arimo" panose="020B0604020202020204" pitchFamily="34" charset="0"/>
      <p:regular r:id="rId27"/>
    </p:embeddedFont>
    <p:embeddedFont>
      <p:font typeface="Calibri" panose="020F0502020204030204" pitchFamily="34" charset="0"/>
      <p:regular r:id="rId28"/>
      <p:bold r:id="rId29"/>
      <p:italic r:id="rId30"/>
      <p:boldItalic r:id="rId31"/>
    </p:embeddedFont>
    <p:embeddedFont>
      <p:font typeface="Chunk Five" pitchFamily="2" charset="0"/>
      <p:regular r:id="rId32"/>
    </p:embeddedFont>
    <p:embeddedFont>
      <p:font typeface="Linotype Feltpen Medium" panose="03030606020000020004" pitchFamily="66" charset="0"/>
      <p:regular r:id="rId33"/>
    </p:embeddedFont>
    <p:embeddedFont>
      <p:font typeface="Ovo" panose="02020502070400060406" pitchFamily="18" charset="0"/>
      <p:regular r:id="rId34"/>
    </p:embeddedFont>
    <p:embeddedFont>
      <p:font typeface="Tenor Sans" panose="02000000000000000000" pitchFamily="2" charset="77"/>
      <p:regular r:id="rId35"/>
    </p:embeddedFont>
    <p:embeddedFont>
      <p:font typeface="TT Hoves" panose="02000003020000060003" pitchFamily="2" charset="0"/>
      <p:regular r:id="rId36"/>
    </p:embeddedFont>
    <p:embeddedFont>
      <p:font typeface="可画标题黑-简" panose="020B0500000000000000" pitchFamily="34" charset="0"/>
      <p:regular r:id="rId3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5E9D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1" autoAdjust="0"/>
    <p:restoredTop sz="94607" autoAdjust="0"/>
  </p:normalViewPr>
  <p:slideViewPr>
    <p:cSldViewPr>
      <p:cViewPr varScale="1">
        <p:scale>
          <a:sx n="69" d="100"/>
          <a:sy n="69" d="100"/>
        </p:scale>
        <p:origin x="256" y="64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1.fntdata"/><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font" Target="fonts/font9.fntdata"/><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4.fntdata"/><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7.fntdata"/><Relationship Id="rId37" Type="http://schemas.openxmlformats.org/officeDocument/2006/relationships/font" Target="fonts/font12.fntdata"/><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3.fntdata"/><Relationship Id="rId36" Type="http://schemas.openxmlformats.org/officeDocument/2006/relationships/font" Target="fonts/font11.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6.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2.fntdata"/><Relationship Id="rId30" Type="http://schemas.openxmlformats.org/officeDocument/2006/relationships/font" Target="fonts/font5.fntdata"/><Relationship Id="rId35" Type="http://schemas.openxmlformats.org/officeDocument/2006/relationships/font" Target="fonts/font10.fntdata"/><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8.fntdata"/><Relationship Id="rId38"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7/15/26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7/15/26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7/15/26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7/15/26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7/15/26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7/15/26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7/15/26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7/15/26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7/15/26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7/15/26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7/15/26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7/15/26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8" Type="http://schemas.openxmlformats.org/officeDocument/2006/relationships/image" Target="../media/image46.png"/><Relationship Id="rId3" Type="http://schemas.openxmlformats.org/officeDocument/2006/relationships/image" Target="../media/image41.svg"/><Relationship Id="rId7" Type="http://schemas.openxmlformats.org/officeDocument/2006/relationships/image" Target="../media/image45.svg"/><Relationship Id="rId2" Type="http://schemas.openxmlformats.org/officeDocument/2006/relationships/image" Target="../media/image40.png"/><Relationship Id="rId1" Type="http://schemas.openxmlformats.org/officeDocument/2006/relationships/slideLayout" Target="../slideLayouts/slideLayout7.xml"/><Relationship Id="rId6" Type="http://schemas.openxmlformats.org/officeDocument/2006/relationships/image" Target="../media/image44.png"/><Relationship Id="rId5" Type="http://schemas.openxmlformats.org/officeDocument/2006/relationships/image" Target="../media/image43.svg"/><Relationship Id="rId10" Type="http://schemas.openxmlformats.org/officeDocument/2006/relationships/image" Target="../media/image48.svg"/><Relationship Id="rId4" Type="http://schemas.openxmlformats.org/officeDocument/2006/relationships/image" Target="../media/image42.png"/><Relationship Id="rId9" Type="http://schemas.openxmlformats.org/officeDocument/2006/relationships/image" Target="../media/image47.png"/></Relationships>
</file>

<file path=ppt/slides/_rels/slide11.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30.svg"/><Relationship Id="rId7" Type="http://schemas.openxmlformats.org/officeDocument/2006/relationships/image" Target="../media/image50.png"/><Relationship Id="rId2" Type="http://schemas.openxmlformats.org/officeDocument/2006/relationships/image" Target="../media/image29.png"/><Relationship Id="rId1" Type="http://schemas.openxmlformats.org/officeDocument/2006/relationships/slideLayout" Target="../slideLayouts/slideLayout7.xml"/><Relationship Id="rId6" Type="http://schemas.openxmlformats.org/officeDocument/2006/relationships/image" Target="../media/image49.png"/><Relationship Id="rId5" Type="http://schemas.openxmlformats.org/officeDocument/2006/relationships/image" Target="../media/image33.svg"/><Relationship Id="rId4" Type="http://schemas.openxmlformats.org/officeDocument/2006/relationships/image" Target="../media/image32.png"/><Relationship Id="rId9" Type="http://schemas.openxmlformats.org/officeDocument/2006/relationships/image" Target="../media/image28.svg"/></Relationships>
</file>

<file path=ppt/slides/_rels/slide12.xml.rels><?xml version="1.0" encoding="UTF-8" standalone="yes"?>
<Relationships xmlns="http://schemas.openxmlformats.org/package/2006/relationships"><Relationship Id="rId8" Type="http://schemas.openxmlformats.org/officeDocument/2006/relationships/image" Target="../media/image51.png"/><Relationship Id="rId3" Type="http://schemas.openxmlformats.org/officeDocument/2006/relationships/image" Target="../media/image28.svg"/><Relationship Id="rId7" Type="http://schemas.openxmlformats.org/officeDocument/2006/relationships/image" Target="../media/image33.svg"/><Relationship Id="rId2" Type="http://schemas.openxmlformats.org/officeDocument/2006/relationships/image" Target="../media/image27.png"/><Relationship Id="rId1" Type="http://schemas.openxmlformats.org/officeDocument/2006/relationships/slideLayout" Target="../slideLayouts/slideLayout7.xml"/><Relationship Id="rId6" Type="http://schemas.openxmlformats.org/officeDocument/2006/relationships/image" Target="../media/image32.png"/><Relationship Id="rId5" Type="http://schemas.openxmlformats.org/officeDocument/2006/relationships/image" Target="../media/image30.svg"/><Relationship Id="rId4" Type="http://schemas.openxmlformats.org/officeDocument/2006/relationships/image" Target="../media/image29.png"/><Relationship Id="rId9" Type="http://schemas.openxmlformats.org/officeDocument/2006/relationships/image" Target="../media/image52.png"/></Relationships>
</file>

<file path=ppt/slides/_rels/slide13.xml.rels><?xml version="1.0" encoding="UTF-8" standalone="yes"?>
<Relationships xmlns="http://schemas.openxmlformats.org/package/2006/relationships"><Relationship Id="rId8" Type="http://schemas.openxmlformats.org/officeDocument/2006/relationships/image" Target="../media/image51.png"/><Relationship Id="rId3" Type="http://schemas.openxmlformats.org/officeDocument/2006/relationships/image" Target="../media/image28.svg"/><Relationship Id="rId7" Type="http://schemas.openxmlformats.org/officeDocument/2006/relationships/image" Target="../media/image33.svg"/><Relationship Id="rId12" Type="http://schemas.openxmlformats.org/officeDocument/2006/relationships/image" Target="../media/image54.svg"/><Relationship Id="rId2" Type="http://schemas.openxmlformats.org/officeDocument/2006/relationships/image" Target="../media/image27.png"/><Relationship Id="rId1" Type="http://schemas.openxmlformats.org/officeDocument/2006/relationships/slideLayout" Target="../slideLayouts/slideLayout7.xml"/><Relationship Id="rId6" Type="http://schemas.openxmlformats.org/officeDocument/2006/relationships/image" Target="../media/image32.png"/><Relationship Id="rId11" Type="http://schemas.openxmlformats.org/officeDocument/2006/relationships/image" Target="../media/image53.png"/><Relationship Id="rId5" Type="http://schemas.openxmlformats.org/officeDocument/2006/relationships/image" Target="../media/image30.svg"/><Relationship Id="rId10" Type="http://schemas.openxmlformats.org/officeDocument/2006/relationships/image" Target="../media/image26.png"/><Relationship Id="rId4" Type="http://schemas.openxmlformats.org/officeDocument/2006/relationships/image" Target="../media/image29.png"/><Relationship Id="rId9" Type="http://schemas.openxmlformats.org/officeDocument/2006/relationships/image" Target="../media/image25.png"/></Relationships>
</file>

<file path=ppt/slides/_rels/slide14.xml.rels><?xml version="1.0" encoding="UTF-8" standalone="yes"?>
<Relationships xmlns="http://schemas.openxmlformats.org/package/2006/relationships"><Relationship Id="rId8" Type="http://schemas.openxmlformats.org/officeDocument/2006/relationships/image" Target="../media/image56.png"/><Relationship Id="rId13" Type="http://schemas.openxmlformats.org/officeDocument/2006/relationships/image" Target="../media/image51.png"/><Relationship Id="rId3" Type="http://schemas.openxmlformats.org/officeDocument/2006/relationships/image" Target="../media/image33.svg"/><Relationship Id="rId7" Type="http://schemas.openxmlformats.org/officeDocument/2006/relationships/image" Target="../media/image55.png"/><Relationship Id="rId12" Type="http://schemas.openxmlformats.org/officeDocument/2006/relationships/image" Target="../media/image30.svg"/><Relationship Id="rId2" Type="http://schemas.openxmlformats.org/officeDocument/2006/relationships/image" Target="../media/image32.png"/><Relationship Id="rId1" Type="http://schemas.openxmlformats.org/officeDocument/2006/relationships/slideLayout" Target="../slideLayouts/slideLayout7.xml"/><Relationship Id="rId6" Type="http://schemas.openxmlformats.org/officeDocument/2006/relationships/image" Target="../media/image35.png"/><Relationship Id="rId11" Type="http://schemas.openxmlformats.org/officeDocument/2006/relationships/image" Target="../media/image29.png"/><Relationship Id="rId5" Type="http://schemas.openxmlformats.org/officeDocument/2006/relationships/image" Target="../media/image34.png"/><Relationship Id="rId10" Type="http://schemas.openxmlformats.org/officeDocument/2006/relationships/image" Target="../media/image28.svg"/><Relationship Id="rId4" Type="http://schemas.openxmlformats.org/officeDocument/2006/relationships/image" Target="../media/image31.png"/><Relationship Id="rId9" Type="http://schemas.openxmlformats.org/officeDocument/2006/relationships/image" Target="../media/image27.png"/></Relationships>
</file>

<file path=ppt/slides/_rels/slide15.xml.rels><?xml version="1.0" encoding="UTF-8" standalone="yes"?>
<Relationships xmlns="http://schemas.openxmlformats.org/package/2006/relationships"><Relationship Id="rId8" Type="http://schemas.openxmlformats.org/officeDocument/2006/relationships/image" Target="../media/image57.png"/><Relationship Id="rId13" Type="http://schemas.openxmlformats.org/officeDocument/2006/relationships/image" Target="../media/image58.png"/><Relationship Id="rId3" Type="http://schemas.openxmlformats.org/officeDocument/2006/relationships/image" Target="../media/image33.svg"/><Relationship Id="rId7" Type="http://schemas.openxmlformats.org/officeDocument/2006/relationships/image" Target="../media/image55.png"/><Relationship Id="rId12" Type="http://schemas.openxmlformats.org/officeDocument/2006/relationships/image" Target="../media/image30.svg"/><Relationship Id="rId2" Type="http://schemas.openxmlformats.org/officeDocument/2006/relationships/image" Target="../media/image32.png"/><Relationship Id="rId1" Type="http://schemas.openxmlformats.org/officeDocument/2006/relationships/slideLayout" Target="../slideLayouts/slideLayout7.xml"/><Relationship Id="rId6" Type="http://schemas.openxmlformats.org/officeDocument/2006/relationships/image" Target="../media/image35.png"/><Relationship Id="rId11" Type="http://schemas.openxmlformats.org/officeDocument/2006/relationships/image" Target="../media/image29.png"/><Relationship Id="rId5" Type="http://schemas.openxmlformats.org/officeDocument/2006/relationships/image" Target="../media/image34.png"/><Relationship Id="rId10" Type="http://schemas.openxmlformats.org/officeDocument/2006/relationships/image" Target="../media/image28.svg"/><Relationship Id="rId4" Type="http://schemas.openxmlformats.org/officeDocument/2006/relationships/image" Target="../media/image31.png"/><Relationship Id="rId9" Type="http://schemas.openxmlformats.org/officeDocument/2006/relationships/image" Target="../media/image27.png"/></Relationships>
</file>

<file path=ppt/slides/_rels/slide16.xml.rels><?xml version="1.0" encoding="UTF-8" standalone="yes"?>
<Relationships xmlns="http://schemas.openxmlformats.org/package/2006/relationships"><Relationship Id="rId8" Type="http://schemas.openxmlformats.org/officeDocument/2006/relationships/image" Target="../media/image58.png"/><Relationship Id="rId13" Type="http://schemas.openxmlformats.org/officeDocument/2006/relationships/image" Target="../media/image62.png"/><Relationship Id="rId3" Type="http://schemas.openxmlformats.org/officeDocument/2006/relationships/image" Target="../media/image41.svg"/><Relationship Id="rId7" Type="http://schemas.openxmlformats.org/officeDocument/2006/relationships/image" Target="../media/image45.svg"/><Relationship Id="rId12" Type="http://schemas.openxmlformats.org/officeDocument/2006/relationships/image" Target="../media/image61.png"/><Relationship Id="rId2" Type="http://schemas.openxmlformats.org/officeDocument/2006/relationships/image" Target="../media/image40.png"/><Relationship Id="rId1" Type="http://schemas.openxmlformats.org/officeDocument/2006/relationships/slideLayout" Target="../slideLayouts/slideLayout7.xml"/><Relationship Id="rId6" Type="http://schemas.openxmlformats.org/officeDocument/2006/relationships/image" Target="../media/image44.png"/><Relationship Id="rId11" Type="http://schemas.openxmlformats.org/officeDocument/2006/relationships/image" Target="../media/image60.png"/><Relationship Id="rId5" Type="http://schemas.openxmlformats.org/officeDocument/2006/relationships/image" Target="../media/image43.svg"/><Relationship Id="rId15" Type="http://schemas.openxmlformats.org/officeDocument/2006/relationships/image" Target="../media/image48.svg"/><Relationship Id="rId10" Type="http://schemas.openxmlformats.org/officeDocument/2006/relationships/image" Target="../media/image59.png"/><Relationship Id="rId4" Type="http://schemas.openxmlformats.org/officeDocument/2006/relationships/image" Target="../media/image42.png"/><Relationship Id="rId9" Type="http://schemas.openxmlformats.org/officeDocument/2006/relationships/image" Target="../media/image51.png"/><Relationship Id="rId14" Type="http://schemas.openxmlformats.org/officeDocument/2006/relationships/image" Target="../media/image47.png"/></Relationships>
</file>

<file path=ppt/slides/_rels/slide17.xml.rels><?xml version="1.0" encoding="UTF-8" standalone="yes"?>
<Relationships xmlns="http://schemas.openxmlformats.org/package/2006/relationships"><Relationship Id="rId8" Type="http://schemas.openxmlformats.org/officeDocument/2006/relationships/image" Target="../media/image67.png"/><Relationship Id="rId3" Type="http://schemas.openxmlformats.org/officeDocument/2006/relationships/image" Target="../media/image48.svg"/><Relationship Id="rId7" Type="http://schemas.openxmlformats.org/officeDocument/2006/relationships/image" Target="../media/image66.svg"/><Relationship Id="rId2" Type="http://schemas.openxmlformats.org/officeDocument/2006/relationships/image" Target="../media/image47.png"/><Relationship Id="rId1" Type="http://schemas.openxmlformats.org/officeDocument/2006/relationships/slideLayout" Target="../slideLayouts/slideLayout7.xml"/><Relationship Id="rId6" Type="http://schemas.openxmlformats.org/officeDocument/2006/relationships/image" Target="../media/image65.png"/><Relationship Id="rId5" Type="http://schemas.openxmlformats.org/officeDocument/2006/relationships/image" Target="../media/image64.svg"/><Relationship Id="rId4" Type="http://schemas.openxmlformats.org/officeDocument/2006/relationships/image" Target="../media/image63.png"/><Relationship Id="rId9" Type="http://schemas.openxmlformats.org/officeDocument/2006/relationships/image" Target="../media/image68.png"/></Relationships>
</file>

<file path=ppt/slides/_rels/slide18.xml.rels><?xml version="1.0" encoding="UTF-8" standalone="yes"?>
<Relationships xmlns="http://schemas.openxmlformats.org/package/2006/relationships"><Relationship Id="rId8" Type="http://schemas.openxmlformats.org/officeDocument/2006/relationships/image" Target="../media/image75.png"/><Relationship Id="rId3" Type="http://schemas.openxmlformats.org/officeDocument/2006/relationships/image" Target="../media/image70.svg"/><Relationship Id="rId7" Type="http://schemas.openxmlformats.org/officeDocument/2006/relationships/image" Target="../media/image74.svg"/><Relationship Id="rId2" Type="http://schemas.openxmlformats.org/officeDocument/2006/relationships/image" Target="../media/image69.png"/><Relationship Id="rId1" Type="http://schemas.openxmlformats.org/officeDocument/2006/relationships/slideLayout" Target="../slideLayouts/slideLayout7.xml"/><Relationship Id="rId6" Type="http://schemas.openxmlformats.org/officeDocument/2006/relationships/image" Target="../media/image73.png"/><Relationship Id="rId5" Type="http://schemas.openxmlformats.org/officeDocument/2006/relationships/image" Target="../media/image72.svg"/><Relationship Id="rId4" Type="http://schemas.openxmlformats.org/officeDocument/2006/relationships/image" Target="../media/image71.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76.png"/><Relationship Id="rId1" Type="http://schemas.openxmlformats.org/officeDocument/2006/relationships/slideLayout" Target="../slideLayouts/slideLayout7.xml"/><Relationship Id="rId4" Type="http://schemas.openxmlformats.org/officeDocument/2006/relationships/image" Target="../media/image78.png"/></Relationships>
</file>

<file path=ppt/slides/_rels/slide22.xml.rels><?xml version="1.0" encoding="UTF-8" standalone="yes"?>
<Relationships xmlns="http://schemas.openxmlformats.org/package/2006/relationships"><Relationship Id="rId8" Type="http://schemas.openxmlformats.org/officeDocument/2006/relationships/image" Target="../media/image85.png"/><Relationship Id="rId3" Type="http://schemas.openxmlformats.org/officeDocument/2006/relationships/image" Target="../media/image80.png"/><Relationship Id="rId7" Type="http://schemas.openxmlformats.org/officeDocument/2006/relationships/image" Target="../media/image84.png"/><Relationship Id="rId2" Type="http://schemas.openxmlformats.org/officeDocument/2006/relationships/image" Target="../media/image79.png"/><Relationship Id="rId1" Type="http://schemas.openxmlformats.org/officeDocument/2006/relationships/slideLayout" Target="../slideLayouts/slideLayout7.xml"/><Relationship Id="rId6" Type="http://schemas.openxmlformats.org/officeDocument/2006/relationships/image" Target="../media/image83.png"/><Relationship Id="rId5" Type="http://schemas.openxmlformats.org/officeDocument/2006/relationships/image" Target="../media/image82.png"/><Relationship Id="rId4" Type="http://schemas.openxmlformats.org/officeDocument/2006/relationships/image" Target="../media/image81.png"/></Relationships>
</file>

<file path=ppt/slides/_rels/slide2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86.png"/></Relationships>
</file>

<file path=ppt/slides/_rels/slide24.xml.rels><?xml version="1.0" encoding="UTF-8" standalone="yes"?>
<Relationships xmlns="http://schemas.openxmlformats.org/package/2006/relationships"><Relationship Id="rId8" Type="http://schemas.openxmlformats.org/officeDocument/2006/relationships/image" Target="../media/image86.png"/><Relationship Id="rId3" Type="http://schemas.openxmlformats.org/officeDocument/2006/relationships/image" Target="../media/image41.svg"/><Relationship Id="rId7" Type="http://schemas.openxmlformats.org/officeDocument/2006/relationships/image" Target="../media/image45.svg"/><Relationship Id="rId2" Type="http://schemas.openxmlformats.org/officeDocument/2006/relationships/image" Target="../media/image40.png"/><Relationship Id="rId1" Type="http://schemas.openxmlformats.org/officeDocument/2006/relationships/slideLayout" Target="../slideLayouts/slideLayout7.xml"/><Relationship Id="rId6" Type="http://schemas.openxmlformats.org/officeDocument/2006/relationships/image" Target="../media/image44.png"/><Relationship Id="rId5" Type="http://schemas.openxmlformats.org/officeDocument/2006/relationships/image" Target="../media/image43.svg"/><Relationship Id="rId4" Type="http://schemas.openxmlformats.org/officeDocument/2006/relationships/image" Target="../media/image42.png"/><Relationship Id="rId9" Type="http://schemas.openxmlformats.org/officeDocument/2006/relationships/image" Target="../media/image87.png"/></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image" Target="../media/image18.emf"/><Relationship Id="rId2" Type="http://schemas.openxmlformats.org/officeDocument/2006/relationships/image" Target="../media/image13.png"/><Relationship Id="rId1" Type="http://schemas.openxmlformats.org/officeDocument/2006/relationships/slideLayout" Target="../slideLayouts/slideLayout7.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png"/><Relationship Id="rId1" Type="http://schemas.openxmlformats.org/officeDocument/2006/relationships/slideLayout" Target="../slideLayouts/slideLayout7.xml"/><Relationship Id="rId6" Type="http://schemas.openxmlformats.org/officeDocument/2006/relationships/image" Target="../media/image24.svg"/><Relationship Id="rId5" Type="http://schemas.openxmlformats.org/officeDocument/2006/relationships/image" Target="../media/image23.png"/><Relationship Id="rId4" Type="http://schemas.openxmlformats.org/officeDocument/2006/relationships/image" Target="../media/image22.png"/></Relationships>
</file>

<file path=ppt/slides/_rels/slide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2.png"/><Relationship Id="rId1" Type="http://schemas.openxmlformats.org/officeDocument/2006/relationships/slideLayout" Target="../slideLayouts/slideLayout7.xml"/><Relationship Id="rId4" Type="http://schemas.openxmlformats.org/officeDocument/2006/relationships/image" Target="../media/image26.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8" Type="http://schemas.openxmlformats.org/officeDocument/2006/relationships/image" Target="../media/image33.svg"/><Relationship Id="rId13" Type="http://schemas.openxmlformats.org/officeDocument/2006/relationships/image" Target="../media/image38.png"/><Relationship Id="rId3" Type="http://schemas.openxmlformats.org/officeDocument/2006/relationships/image" Target="../media/image28.svg"/><Relationship Id="rId7" Type="http://schemas.openxmlformats.org/officeDocument/2006/relationships/image" Target="../media/image32.png"/><Relationship Id="rId12" Type="http://schemas.openxmlformats.org/officeDocument/2006/relationships/image" Target="../media/image37.png"/><Relationship Id="rId2" Type="http://schemas.openxmlformats.org/officeDocument/2006/relationships/image" Target="../media/image27.png"/><Relationship Id="rId1" Type="http://schemas.openxmlformats.org/officeDocument/2006/relationships/slideLayout" Target="../slideLayouts/slideLayout7.xml"/><Relationship Id="rId6" Type="http://schemas.openxmlformats.org/officeDocument/2006/relationships/image" Target="../media/image31.png"/><Relationship Id="rId11" Type="http://schemas.openxmlformats.org/officeDocument/2006/relationships/image" Target="../media/image36.png"/><Relationship Id="rId5" Type="http://schemas.openxmlformats.org/officeDocument/2006/relationships/image" Target="../media/image30.svg"/><Relationship Id="rId10" Type="http://schemas.openxmlformats.org/officeDocument/2006/relationships/image" Target="../media/image35.png"/><Relationship Id="rId4" Type="http://schemas.openxmlformats.org/officeDocument/2006/relationships/image" Target="../media/image29.png"/><Relationship Id="rId9" Type="http://schemas.openxmlformats.org/officeDocument/2006/relationships/image" Target="../media/image34.png"/><Relationship Id="rId14" Type="http://schemas.openxmlformats.org/officeDocument/2006/relationships/image" Target="../media/image39.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40352F"/>
        </a:solidFill>
        <a:effectLst/>
      </p:bgPr>
    </p:bg>
    <p:spTree>
      <p:nvGrpSpPr>
        <p:cNvPr id="1" name=""/>
        <p:cNvGrpSpPr/>
        <p:nvPr/>
      </p:nvGrpSpPr>
      <p:grpSpPr>
        <a:xfrm>
          <a:off x="0" y="0"/>
          <a:ext cx="0" cy="0"/>
          <a:chOff x="0" y="0"/>
          <a:chExt cx="0" cy="0"/>
        </a:xfrm>
      </p:grpSpPr>
      <p:sp>
        <p:nvSpPr>
          <p:cNvPr id="2" name="Freeform 2"/>
          <p:cNvSpPr/>
          <p:nvPr/>
        </p:nvSpPr>
        <p:spPr>
          <a:xfrm rot="-10800000">
            <a:off x="16154042" y="8561647"/>
            <a:ext cx="368190" cy="368190"/>
          </a:xfrm>
          <a:custGeom>
            <a:avLst/>
            <a:gdLst/>
            <a:ahLst/>
            <a:cxnLst/>
            <a:rect l="l" t="t" r="r" b="b"/>
            <a:pathLst>
              <a:path w="368190" h="368190">
                <a:moveTo>
                  <a:pt x="0" y="0"/>
                </a:moveTo>
                <a:lnTo>
                  <a:pt x="368191" y="0"/>
                </a:lnTo>
                <a:lnTo>
                  <a:pt x="368191" y="368190"/>
                </a:lnTo>
                <a:lnTo>
                  <a:pt x="0" y="36819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grpSp>
        <p:nvGrpSpPr>
          <p:cNvPr id="3" name="Group 3"/>
          <p:cNvGrpSpPr/>
          <p:nvPr/>
        </p:nvGrpSpPr>
        <p:grpSpPr>
          <a:xfrm>
            <a:off x="8589197" y="-209550"/>
            <a:ext cx="11466643" cy="10706100"/>
            <a:chOff x="0" y="0"/>
            <a:chExt cx="2138584" cy="1996739"/>
          </a:xfrm>
        </p:grpSpPr>
        <p:sp>
          <p:nvSpPr>
            <p:cNvPr id="4" name="Freeform 4"/>
            <p:cNvSpPr/>
            <p:nvPr/>
          </p:nvSpPr>
          <p:spPr>
            <a:xfrm>
              <a:off x="0" y="0"/>
              <a:ext cx="2138584" cy="1996739"/>
            </a:xfrm>
            <a:custGeom>
              <a:avLst/>
              <a:gdLst/>
              <a:ahLst/>
              <a:cxnLst/>
              <a:rect l="l" t="t" r="r" b="b"/>
              <a:pathLst>
                <a:path w="2138584" h="1996739">
                  <a:moveTo>
                    <a:pt x="0" y="0"/>
                  </a:moveTo>
                  <a:lnTo>
                    <a:pt x="2138584" y="0"/>
                  </a:lnTo>
                  <a:lnTo>
                    <a:pt x="2138584" y="1996739"/>
                  </a:lnTo>
                  <a:lnTo>
                    <a:pt x="0" y="1996739"/>
                  </a:lnTo>
                  <a:close/>
                </a:path>
              </a:pathLst>
            </a:custGeom>
            <a:solidFill>
              <a:srgbClr val="F5E9DB"/>
            </a:solidFill>
          </p:spPr>
        </p:sp>
      </p:grpSp>
      <p:grpSp>
        <p:nvGrpSpPr>
          <p:cNvPr id="5" name="Group 5"/>
          <p:cNvGrpSpPr/>
          <p:nvPr/>
        </p:nvGrpSpPr>
        <p:grpSpPr>
          <a:xfrm>
            <a:off x="10287862" y="1028700"/>
            <a:ext cx="6356958" cy="8734788"/>
            <a:chOff x="0" y="0"/>
            <a:chExt cx="8475944" cy="11646384"/>
          </a:xfrm>
        </p:grpSpPr>
        <p:sp>
          <p:nvSpPr>
            <p:cNvPr id="6" name="Freeform 6"/>
            <p:cNvSpPr/>
            <p:nvPr/>
          </p:nvSpPr>
          <p:spPr>
            <a:xfrm rot="5400000">
              <a:off x="-524302" y="5616050"/>
              <a:ext cx="9524547" cy="2536122"/>
            </a:xfrm>
            <a:custGeom>
              <a:avLst/>
              <a:gdLst/>
              <a:ahLst/>
              <a:cxnLst/>
              <a:rect l="l" t="t" r="r" b="b"/>
              <a:pathLst>
                <a:path w="9524547" h="2536122">
                  <a:moveTo>
                    <a:pt x="0" y="0"/>
                  </a:moveTo>
                  <a:lnTo>
                    <a:pt x="9524548" y="0"/>
                  </a:lnTo>
                  <a:lnTo>
                    <a:pt x="9524548" y="2536122"/>
                  </a:lnTo>
                  <a:lnTo>
                    <a:pt x="0" y="2536122"/>
                  </a:lnTo>
                  <a:lnTo>
                    <a:pt x="0" y="0"/>
                  </a:lnTo>
                  <a:close/>
                </a:path>
              </a:pathLst>
            </a:custGeom>
            <a:blipFill>
              <a:blip r:embed="rId4"/>
              <a:stretch>
                <a:fillRect l="-84352" t="-373555" r="-81388" b="-857116"/>
              </a:stretch>
            </a:blipFill>
          </p:spPr>
        </p:sp>
        <p:sp>
          <p:nvSpPr>
            <p:cNvPr id="7" name="Freeform 7"/>
            <p:cNvSpPr/>
            <p:nvPr/>
          </p:nvSpPr>
          <p:spPr>
            <a:xfrm>
              <a:off x="0" y="0"/>
              <a:ext cx="8475944" cy="8475944"/>
            </a:xfrm>
            <a:custGeom>
              <a:avLst/>
              <a:gdLst/>
              <a:ahLst/>
              <a:cxnLst/>
              <a:rect l="l" t="t" r="r" b="b"/>
              <a:pathLst>
                <a:path w="8475944" h="8475944">
                  <a:moveTo>
                    <a:pt x="0" y="0"/>
                  </a:moveTo>
                  <a:lnTo>
                    <a:pt x="8475944" y="0"/>
                  </a:lnTo>
                  <a:lnTo>
                    <a:pt x="8475944" y="8475944"/>
                  </a:lnTo>
                  <a:lnTo>
                    <a:pt x="0" y="8475944"/>
                  </a:lnTo>
                  <a:lnTo>
                    <a:pt x="0" y="0"/>
                  </a:lnTo>
                  <a:close/>
                </a:path>
              </a:pathLst>
            </a:custGeom>
            <a:blipFill>
              <a:blip r:embed="rId5"/>
              <a:stretch>
                <a:fillRect/>
              </a:stretch>
            </a:blipFill>
          </p:spPr>
        </p:sp>
      </p:grpSp>
      <p:sp>
        <p:nvSpPr>
          <p:cNvPr id="8" name="Freeform 8"/>
          <p:cNvSpPr/>
          <p:nvPr/>
        </p:nvSpPr>
        <p:spPr>
          <a:xfrm>
            <a:off x="9689219" y="0"/>
            <a:ext cx="8598781" cy="1784247"/>
          </a:xfrm>
          <a:custGeom>
            <a:avLst/>
            <a:gdLst/>
            <a:ahLst/>
            <a:cxnLst/>
            <a:rect l="l" t="t" r="r" b="b"/>
            <a:pathLst>
              <a:path w="8598781" h="1784247">
                <a:moveTo>
                  <a:pt x="0" y="0"/>
                </a:moveTo>
                <a:lnTo>
                  <a:pt x="8598781" y="0"/>
                </a:lnTo>
                <a:lnTo>
                  <a:pt x="8598781" y="1784247"/>
                </a:lnTo>
                <a:lnTo>
                  <a:pt x="0" y="1784247"/>
                </a:lnTo>
                <a:lnTo>
                  <a:pt x="0" y="0"/>
                </a:lnTo>
                <a:close/>
              </a:path>
            </a:pathLst>
          </a:custGeom>
          <a:blipFill>
            <a:blip r:embed="rId6"/>
            <a:stretch>
              <a:fillRect/>
            </a:stretch>
          </a:blipFill>
        </p:spPr>
      </p:sp>
      <p:grpSp>
        <p:nvGrpSpPr>
          <p:cNvPr id="9" name="Group 9"/>
          <p:cNvGrpSpPr/>
          <p:nvPr/>
        </p:nvGrpSpPr>
        <p:grpSpPr>
          <a:xfrm>
            <a:off x="1028700" y="2523259"/>
            <a:ext cx="6417249" cy="2009514"/>
            <a:chOff x="0" y="57149"/>
            <a:chExt cx="8556332" cy="2679352"/>
          </a:xfrm>
        </p:grpSpPr>
        <p:sp>
          <p:nvSpPr>
            <p:cNvPr id="10" name="TextBox 10"/>
            <p:cNvSpPr txBox="1"/>
            <p:nvPr/>
          </p:nvSpPr>
          <p:spPr>
            <a:xfrm>
              <a:off x="0" y="1930355"/>
              <a:ext cx="7682687" cy="806146"/>
            </a:xfrm>
            <a:prstGeom prst="rect">
              <a:avLst/>
            </a:prstGeom>
          </p:spPr>
          <p:txBody>
            <a:bodyPr lIns="0" tIns="0" rIns="0" bIns="0" rtlCol="0" anchor="t">
              <a:spAutoFit/>
            </a:bodyPr>
            <a:lstStyle/>
            <a:p>
              <a:pPr marL="0" lvl="0" indent="0" algn="l">
                <a:lnSpc>
                  <a:spcPts val="5040"/>
                </a:lnSpc>
                <a:spcBef>
                  <a:spcPct val="0"/>
                </a:spcBef>
              </a:pPr>
              <a:r>
                <a:rPr lang="en-US" sz="3600">
                  <a:solidFill>
                    <a:srgbClr val="F5E9DB"/>
                  </a:solidFill>
                  <a:latin typeface="Ovo"/>
                  <a:ea typeface="Ovo"/>
                  <a:cs typeface="Ovo"/>
                  <a:sym typeface="Ovo"/>
                </a:rPr>
                <a:t>检验味物理的新方法</a:t>
              </a:r>
            </a:p>
          </p:txBody>
        </p:sp>
        <p:sp>
          <p:nvSpPr>
            <p:cNvPr id="11" name="TextBox 11"/>
            <p:cNvSpPr txBox="1"/>
            <p:nvPr/>
          </p:nvSpPr>
          <p:spPr>
            <a:xfrm>
              <a:off x="0" y="57149"/>
              <a:ext cx="8556332" cy="1398270"/>
            </a:xfrm>
            <a:prstGeom prst="rect">
              <a:avLst/>
            </a:prstGeom>
          </p:spPr>
          <p:txBody>
            <a:bodyPr wrap="square" lIns="0" tIns="0" rIns="0" bIns="0" rtlCol="0" anchor="t">
              <a:spAutoFit/>
            </a:bodyPr>
            <a:lstStyle/>
            <a:p>
              <a:pPr marL="0" lvl="0" indent="0" algn="l">
                <a:lnSpc>
                  <a:spcPts val="7920"/>
                </a:lnSpc>
                <a:spcBef>
                  <a:spcPct val="0"/>
                </a:spcBef>
              </a:pPr>
              <a:r>
                <a:rPr lang="en-US" sz="7200" spc="-72" dirty="0">
                  <a:solidFill>
                    <a:srgbClr val="D25525"/>
                  </a:solidFill>
                  <a:latin typeface="可画标题黑-简"/>
                  <a:ea typeface="可画标题黑-简"/>
                  <a:cs typeface="可画标题黑-简"/>
                  <a:sym typeface="可画标题黑-简"/>
                </a:rPr>
                <a:t>超越Z</a:t>
              </a:r>
              <a:r>
                <a:rPr lang="en-US" sz="7200" spc="-72" baseline="-25000" dirty="0">
                  <a:solidFill>
                    <a:srgbClr val="D25525"/>
                  </a:solidFill>
                  <a:latin typeface="可画标题黑-简"/>
                  <a:ea typeface="可画标题黑-简"/>
                  <a:cs typeface="可画标题黑-简"/>
                  <a:sym typeface="可画标题黑-简"/>
                </a:rPr>
                <a:t>2</a:t>
              </a:r>
              <a:r>
                <a:rPr lang="en-US" sz="7200" spc="-72" dirty="0">
                  <a:solidFill>
                    <a:srgbClr val="D25525"/>
                  </a:solidFill>
                  <a:latin typeface="可画标题黑-简"/>
                  <a:ea typeface="可画标题黑-简"/>
                  <a:cs typeface="可画标题黑-简"/>
                  <a:sym typeface="可画标题黑-简"/>
                </a:rPr>
                <a:t>的畴壁</a:t>
              </a:r>
            </a:p>
          </p:txBody>
        </p:sp>
      </p:grpSp>
      <p:sp>
        <p:nvSpPr>
          <p:cNvPr id="12" name="TextBox 12"/>
          <p:cNvSpPr txBox="1"/>
          <p:nvPr/>
        </p:nvSpPr>
        <p:spPr>
          <a:xfrm>
            <a:off x="17259300" y="9210675"/>
            <a:ext cx="152400" cy="200025"/>
          </a:xfrm>
          <a:prstGeom prst="rect">
            <a:avLst/>
          </a:prstGeom>
        </p:spPr>
        <p:txBody>
          <a:bodyPr wrap="none" lIns="0" tIns="0" rIns="0" bIns="0" rtlCol="0" anchor="t">
            <a:spAutoFit/>
          </a:bodyPr>
          <a:lstStyle/>
          <a:p>
            <a:pPr algn="ctr">
              <a:lnSpc>
                <a:spcPts val="2800"/>
              </a:lnSpc>
              <a:spcBef>
                <a:spcPct val="0"/>
              </a:spcBef>
            </a:pPr>
            <a:r>
              <a:rPr lang="en-US" sz="2000">
                <a:solidFill>
                  <a:srgbClr val="000000"/>
                </a:solidFill>
                <a:latin typeface="Arimo"/>
                <a:ea typeface="Arimo"/>
                <a:cs typeface="Arimo"/>
                <a:sym typeface="Arimo"/>
              </a:rPr>
              <a:t>1</a:t>
            </a:r>
          </a:p>
        </p:txBody>
      </p:sp>
      <p:sp>
        <p:nvSpPr>
          <p:cNvPr id="13" name="TextBox 13"/>
          <p:cNvSpPr txBox="1"/>
          <p:nvPr/>
        </p:nvSpPr>
        <p:spPr>
          <a:xfrm>
            <a:off x="1028700" y="8182635"/>
            <a:ext cx="6776545" cy="630555"/>
          </a:xfrm>
          <a:prstGeom prst="rect">
            <a:avLst/>
          </a:prstGeom>
        </p:spPr>
        <p:txBody>
          <a:bodyPr lIns="0" tIns="0" rIns="0" bIns="0" rtlCol="0" anchor="t">
            <a:spAutoFit/>
          </a:bodyPr>
          <a:lstStyle/>
          <a:p>
            <a:pPr algn="just">
              <a:lnSpc>
                <a:spcPts val="2519"/>
              </a:lnSpc>
              <a:spcBef>
                <a:spcPct val="0"/>
              </a:spcBef>
            </a:pPr>
            <a:r>
              <a:rPr lang="en-US" sz="1799" dirty="0">
                <a:solidFill>
                  <a:srgbClr val="FFFFFF"/>
                </a:solidFill>
                <a:latin typeface="Ovo"/>
                <a:ea typeface="Ovo"/>
                <a:cs typeface="Ovo"/>
                <a:sym typeface="Ovo"/>
              </a:rPr>
              <a:t>BF, S. F. King, L. </a:t>
            </a:r>
            <a:r>
              <a:rPr lang="en-US" sz="1799" dirty="0" err="1">
                <a:solidFill>
                  <a:srgbClr val="FFFFFF"/>
                </a:solidFill>
                <a:latin typeface="Ovo"/>
                <a:ea typeface="Ovo"/>
                <a:cs typeface="Ovo"/>
                <a:sym typeface="Ovo"/>
              </a:rPr>
              <a:t>Marsili</a:t>
            </a:r>
            <a:r>
              <a:rPr lang="en-US" sz="1799" dirty="0">
                <a:solidFill>
                  <a:srgbClr val="FFFFFF"/>
                </a:solidFill>
                <a:latin typeface="Ovo"/>
                <a:ea typeface="Ovo"/>
                <a:cs typeface="Ovo"/>
                <a:sym typeface="Ovo"/>
              </a:rPr>
              <a:t>, S. </a:t>
            </a:r>
            <a:r>
              <a:rPr lang="en-US" sz="1799" dirty="0" err="1">
                <a:solidFill>
                  <a:srgbClr val="FFFFFF"/>
                </a:solidFill>
                <a:latin typeface="Ovo"/>
                <a:ea typeface="Ovo"/>
                <a:cs typeface="Ovo"/>
                <a:sym typeface="Ovo"/>
              </a:rPr>
              <a:t>Pascoli</a:t>
            </a:r>
            <a:r>
              <a:rPr lang="en-US" sz="1799" dirty="0">
                <a:solidFill>
                  <a:srgbClr val="FFFFFF"/>
                </a:solidFill>
                <a:latin typeface="Ovo"/>
                <a:ea typeface="Ovo"/>
                <a:cs typeface="Ovo"/>
                <a:sym typeface="Ovo"/>
              </a:rPr>
              <a:t>, J. Turner, Y-L. Zhou, 2409.16359</a:t>
            </a:r>
          </a:p>
          <a:p>
            <a:pPr algn="just">
              <a:lnSpc>
                <a:spcPts val="2519"/>
              </a:lnSpc>
              <a:spcBef>
                <a:spcPct val="0"/>
              </a:spcBef>
            </a:pPr>
            <a:r>
              <a:rPr lang="en-US" sz="1799" dirty="0">
                <a:solidFill>
                  <a:srgbClr val="FFFFFF"/>
                </a:solidFill>
                <a:latin typeface="Ovo"/>
                <a:ea typeface="Ovo"/>
                <a:cs typeface="Ovo"/>
                <a:sym typeface="Ovo"/>
              </a:rPr>
              <a:t>BF, S. F. King, L. </a:t>
            </a:r>
            <a:r>
              <a:rPr lang="en-US" sz="1799" dirty="0" err="1">
                <a:solidFill>
                  <a:srgbClr val="FFFFFF"/>
                </a:solidFill>
                <a:latin typeface="Ovo"/>
                <a:ea typeface="Ovo"/>
                <a:cs typeface="Ovo"/>
                <a:sym typeface="Ovo"/>
              </a:rPr>
              <a:t>Marsili</a:t>
            </a:r>
            <a:r>
              <a:rPr lang="en-US" sz="1799" dirty="0">
                <a:solidFill>
                  <a:srgbClr val="FFFFFF"/>
                </a:solidFill>
                <a:latin typeface="Ovo"/>
                <a:ea typeface="Ovo"/>
                <a:cs typeface="Ovo"/>
                <a:sym typeface="Ovo"/>
              </a:rPr>
              <a:t>, J. Turner, Y-L. Zhou, 2512.13784</a:t>
            </a:r>
          </a:p>
        </p:txBody>
      </p:sp>
      <p:sp>
        <p:nvSpPr>
          <p:cNvPr id="14" name="TextBox 14"/>
          <p:cNvSpPr txBox="1"/>
          <p:nvPr/>
        </p:nvSpPr>
        <p:spPr>
          <a:xfrm>
            <a:off x="1028700" y="5839486"/>
            <a:ext cx="5762015" cy="1533524"/>
          </a:xfrm>
          <a:prstGeom prst="rect">
            <a:avLst/>
          </a:prstGeom>
        </p:spPr>
        <p:txBody>
          <a:bodyPr wrap="square" lIns="0" tIns="0" rIns="0" bIns="0" rtlCol="0" anchor="t">
            <a:spAutoFit/>
          </a:bodyPr>
          <a:lstStyle/>
          <a:p>
            <a:pPr algn="l">
              <a:lnSpc>
                <a:spcPts val="3360"/>
              </a:lnSpc>
            </a:pPr>
            <a:r>
              <a:rPr lang="en-US" sz="2400" dirty="0" err="1">
                <a:solidFill>
                  <a:srgbClr val="F5E9DB"/>
                </a:solidFill>
                <a:latin typeface="Ovo"/>
                <a:ea typeface="Ovo"/>
                <a:cs typeface="Ovo"/>
                <a:sym typeface="Ovo"/>
              </a:rPr>
              <a:t>付博文</a:t>
            </a:r>
            <a:endParaRPr lang="en-US" sz="2400" dirty="0">
              <a:solidFill>
                <a:srgbClr val="F5E9DB"/>
              </a:solidFill>
              <a:latin typeface="Ovo"/>
              <a:ea typeface="Ovo"/>
              <a:cs typeface="Ovo"/>
              <a:sym typeface="Ovo"/>
            </a:endParaRPr>
          </a:p>
          <a:p>
            <a:pPr algn="l">
              <a:lnSpc>
                <a:spcPts val="2940"/>
              </a:lnSpc>
            </a:pPr>
            <a:r>
              <a:rPr lang="en-US" sz="2100" dirty="0" err="1">
                <a:solidFill>
                  <a:srgbClr val="F5E9DB"/>
                </a:solidFill>
                <a:latin typeface="Ovo"/>
                <a:ea typeface="Ovo"/>
                <a:cs typeface="Ovo"/>
                <a:sym typeface="Ovo"/>
              </a:rPr>
              <a:t>中国物理学会高能物理分会第十二届全国会员代表大会暨学术年会</a:t>
            </a:r>
            <a:endParaRPr lang="en-US" sz="2100" dirty="0">
              <a:solidFill>
                <a:srgbClr val="F5E9DB"/>
              </a:solidFill>
              <a:latin typeface="Ovo"/>
              <a:ea typeface="Ovo"/>
              <a:cs typeface="Ovo"/>
              <a:sym typeface="Ovo"/>
            </a:endParaRPr>
          </a:p>
          <a:p>
            <a:pPr marL="0" lvl="0" indent="0" algn="l">
              <a:lnSpc>
                <a:spcPts val="2940"/>
              </a:lnSpc>
              <a:spcBef>
                <a:spcPct val="0"/>
              </a:spcBef>
            </a:pPr>
            <a:r>
              <a:rPr lang="en-US" sz="2100" dirty="0">
                <a:solidFill>
                  <a:srgbClr val="F5E9DB"/>
                </a:solidFill>
                <a:latin typeface="Ovo"/>
                <a:ea typeface="Ovo"/>
                <a:cs typeface="Ovo"/>
                <a:sym typeface="Ovo"/>
              </a:rPr>
              <a:t>2026年7月16日 </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C8C0AC"/>
        </a:solidFill>
        <a:effectLst/>
      </p:bgPr>
    </p:bg>
    <p:spTree>
      <p:nvGrpSpPr>
        <p:cNvPr id="1" name=""/>
        <p:cNvGrpSpPr/>
        <p:nvPr/>
      </p:nvGrpSpPr>
      <p:grpSpPr>
        <a:xfrm>
          <a:off x="0" y="0"/>
          <a:ext cx="0" cy="0"/>
          <a:chOff x="0" y="0"/>
          <a:chExt cx="0" cy="0"/>
        </a:xfrm>
      </p:grpSpPr>
      <p:grpSp>
        <p:nvGrpSpPr>
          <p:cNvPr id="2" name="Group 2"/>
          <p:cNvGrpSpPr/>
          <p:nvPr/>
        </p:nvGrpSpPr>
        <p:grpSpPr>
          <a:xfrm rot="-10800000">
            <a:off x="1849553" y="2575888"/>
            <a:ext cx="14593621" cy="7996862"/>
            <a:chOff x="0" y="0"/>
            <a:chExt cx="5695907" cy="3121184"/>
          </a:xfrm>
        </p:grpSpPr>
        <p:sp>
          <p:nvSpPr>
            <p:cNvPr id="3" name="Freeform 3"/>
            <p:cNvSpPr/>
            <p:nvPr/>
          </p:nvSpPr>
          <p:spPr>
            <a:xfrm>
              <a:off x="-139" y="0"/>
              <a:ext cx="5695920" cy="3121057"/>
            </a:xfrm>
            <a:custGeom>
              <a:avLst/>
              <a:gdLst/>
              <a:ahLst/>
              <a:cxnLst/>
              <a:rect l="l" t="t" r="r" b="b"/>
              <a:pathLst>
                <a:path w="5695920" h="3121057">
                  <a:moveTo>
                    <a:pt x="5679790" y="184404"/>
                  </a:moveTo>
                  <a:cubicBezTo>
                    <a:pt x="5679409" y="123444"/>
                    <a:pt x="5688807" y="6604"/>
                    <a:pt x="5688807" y="6604"/>
                  </a:cubicBezTo>
                  <a:lnTo>
                    <a:pt x="5543900" y="4318"/>
                  </a:lnTo>
                  <a:lnTo>
                    <a:pt x="5338414" y="14097"/>
                  </a:lnTo>
                  <a:cubicBezTo>
                    <a:pt x="5338414" y="14097"/>
                    <a:pt x="5004785" y="-1905"/>
                    <a:pt x="4972908" y="13081"/>
                  </a:cubicBezTo>
                  <a:cubicBezTo>
                    <a:pt x="4940904" y="28067"/>
                    <a:pt x="4874991" y="4318"/>
                    <a:pt x="4874991" y="4318"/>
                  </a:cubicBezTo>
                  <a:lnTo>
                    <a:pt x="920508" y="2413"/>
                  </a:lnTo>
                  <a:lnTo>
                    <a:pt x="629551" y="1651"/>
                  </a:lnTo>
                  <a:lnTo>
                    <a:pt x="402602" y="9525"/>
                  </a:lnTo>
                  <a:lnTo>
                    <a:pt x="138823" y="8763"/>
                  </a:lnTo>
                  <a:lnTo>
                    <a:pt x="38747" y="0"/>
                  </a:lnTo>
                  <a:cubicBezTo>
                    <a:pt x="22872" y="0"/>
                    <a:pt x="10045" y="12700"/>
                    <a:pt x="10045" y="28575"/>
                  </a:cubicBezTo>
                  <a:lnTo>
                    <a:pt x="26301" y="273685"/>
                  </a:lnTo>
                  <a:lnTo>
                    <a:pt x="8521" y="545084"/>
                  </a:lnTo>
                  <a:lnTo>
                    <a:pt x="6362" y="2475389"/>
                  </a:lnTo>
                  <a:lnTo>
                    <a:pt x="14363" y="2654205"/>
                  </a:lnTo>
                  <a:cubicBezTo>
                    <a:pt x="14363" y="2654205"/>
                    <a:pt x="-10656" y="2695353"/>
                    <a:pt x="5346" y="2855373"/>
                  </a:cubicBezTo>
                  <a:cubicBezTo>
                    <a:pt x="21348" y="3015393"/>
                    <a:pt x="38620" y="3110643"/>
                    <a:pt x="38620" y="3110643"/>
                  </a:cubicBezTo>
                  <a:lnTo>
                    <a:pt x="122186" y="3110897"/>
                  </a:lnTo>
                  <a:lnTo>
                    <a:pt x="294906" y="3094387"/>
                  </a:lnTo>
                  <a:lnTo>
                    <a:pt x="521855" y="3111913"/>
                  </a:lnTo>
                  <a:lnTo>
                    <a:pt x="760488" y="3121057"/>
                  </a:lnTo>
                  <a:lnTo>
                    <a:pt x="895870" y="3095911"/>
                  </a:lnTo>
                  <a:lnTo>
                    <a:pt x="998105" y="3113183"/>
                  </a:lnTo>
                  <a:lnTo>
                    <a:pt x="4939761" y="3115088"/>
                  </a:lnTo>
                  <a:lnTo>
                    <a:pt x="5182712" y="3115723"/>
                  </a:lnTo>
                  <a:lnTo>
                    <a:pt x="5419567" y="3106071"/>
                  </a:lnTo>
                  <a:lnTo>
                    <a:pt x="5605876" y="3116866"/>
                  </a:lnTo>
                  <a:lnTo>
                    <a:pt x="5683346" y="3117120"/>
                  </a:lnTo>
                  <a:lnTo>
                    <a:pt x="5683727" y="2969165"/>
                  </a:lnTo>
                  <a:lnTo>
                    <a:pt x="5683981" y="2855500"/>
                  </a:lnTo>
                  <a:lnTo>
                    <a:pt x="5676107" y="2650014"/>
                  </a:lnTo>
                  <a:lnTo>
                    <a:pt x="5684997" y="2481866"/>
                  </a:lnTo>
                  <a:lnTo>
                    <a:pt x="5686775" y="669671"/>
                  </a:lnTo>
                  <a:lnTo>
                    <a:pt x="5695919" y="422656"/>
                  </a:lnTo>
                  <a:cubicBezTo>
                    <a:pt x="5695919" y="422656"/>
                    <a:pt x="5679917" y="245110"/>
                    <a:pt x="5679536" y="184150"/>
                  </a:cubicBezTo>
                  <a:close/>
                </a:path>
              </a:pathLst>
            </a:custGeom>
            <a:solidFill>
              <a:srgbClr val="F4EFE1"/>
            </a:solidFill>
          </p:spPr>
        </p:sp>
      </p:grpSp>
      <p:sp>
        <p:nvSpPr>
          <p:cNvPr id="4" name="Freeform 4"/>
          <p:cNvSpPr/>
          <p:nvPr/>
        </p:nvSpPr>
        <p:spPr>
          <a:xfrm rot="794526">
            <a:off x="1315655" y="-192293"/>
            <a:ext cx="9161133" cy="3568822"/>
          </a:xfrm>
          <a:custGeom>
            <a:avLst/>
            <a:gdLst/>
            <a:ahLst/>
            <a:cxnLst/>
            <a:rect l="l" t="t" r="r" b="b"/>
            <a:pathLst>
              <a:path w="7296848" h="3568822">
                <a:moveTo>
                  <a:pt x="0" y="0"/>
                </a:moveTo>
                <a:lnTo>
                  <a:pt x="7296848" y="0"/>
                </a:lnTo>
                <a:lnTo>
                  <a:pt x="7296848" y="3568822"/>
                </a:lnTo>
                <a:lnTo>
                  <a:pt x="0" y="356882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5" name="Freeform 5"/>
          <p:cNvSpPr/>
          <p:nvPr/>
        </p:nvSpPr>
        <p:spPr>
          <a:xfrm rot="447589">
            <a:off x="-533923" y="7819746"/>
            <a:ext cx="3125247" cy="1406361"/>
          </a:xfrm>
          <a:custGeom>
            <a:avLst/>
            <a:gdLst/>
            <a:ahLst/>
            <a:cxnLst/>
            <a:rect l="l" t="t" r="r" b="b"/>
            <a:pathLst>
              <a:path w="3125247" h="1406361">
                <a:moveTo>
                  <a:pt x="0" y="0"/>
                </a:moveTo>
                <a:lnTo>
                  <a:pt x="3125246" y="0"/>
                </a:lnTo>
                <a:lnTo>
                  <a:pt x="3125246" y="1406361"/>
                </a:lnTo>
                <a:lnTo>
                  <a:pt x="0" y="1406361"/>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6" name="Freeform 6"/>
          <p:cNvSpPr/>
          <p:nvPr/>
        </p:nvSpPr>
        <p:spPr>
          <a:xfrm rot="-847646">
            <a:off x="14842980" y="1873711"/>
            <a:ext cx="3132358" cy="2950112"/>
          </a:xfrm>
          <a:custGeom>
            <a:avLst/>
            <a:gdLst/>
            <a:ahLst/>
            <a:cxnLst/>
            <a:rect l="l" t="t" r="r" b="b"/>
            <a:pathLst>
              <a:path w="3132358" h="2950112">
                <a:moveTo>
                  <a:pt x="0" y="0"/>
                </a:moveTo>
                <a:lnTo>
                  <a:pt x="3132359" y="0"/>
                </a:lnTo>
                <a:lnTo>
                  <a:pt x="3132359" y="2950113"/>
                </a:lnTo>
                <a:lnTo>
                  <a:pt x="0" y="295011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7" name="TextBox 7"/>
          <p:cNvSpPr txBox="1"/>
          <p:nvPr/>
        </p:nvSpPr>
        <p:spPr>
          <a:xfrm rot="-102651">
            <a:off x="1866212" y="1064659"/>
            <a:ext cx="7846011" cy="985520"/>
          </a:xfrm>
          <a:prstGeom prst="rect">
            <a:avLst/>
          </a:prstGeom>
        </p:spPr>
        <p:txBody>
          <a:bodyPr lIns="0" tIns="0" rIns="0" bIns="0" rtlCol="0" anchor="t">
            <a:spAutoFit/>
          </a:bodyPr>
          <a:lstStyle/>
          <a:p>
            <a:pPr marL="0" lvl="0" indent="0" algn="l">
              <a:lnSpc>
                <a:spcPts val="7300"/>
              </a:lnSpc>
              <a:spcBef>
                <a:spcPct val="0"/>
              </a:spcBef>
            </a:pPr>
            <a:r>
              <a:rPr lang="en-US" sz="7300" b="1">
                <a:solidFill>
                  <a:srgbClr val="3D3329"/>
                </a:solidFill>
                <a:latin typeface="Linotype Feltpen Medium"/>
                <a:ea typeface="Linotype Feltpen Medium"/>
                <a:cs typeface="Linotype Feltpen Medium"/>
                <a:sym typeface="Linotype Feltpen Medium"/>
              </a:rPr>
              <a:t>Domain wall topology</a:t>
            </a:r>
          </a:p>
        </p:txBody>
      </p:sp>
      <p:sp>
        <p:nvSpPr>
          <p:cNvPr id="8" name="Freeform 8"/>
          <p:cNvSpPr/>
          <p:nvPr/>
        </p:nvSpPr>
        <p:spPr>
          <a:xfrm>
            <a:off x="3725651" y="2998468"/>
            <a:ext cx="10446755" cy="6901387"/>
          </a:xfrm>
          <a:custGeom>
            <a:avLst/>
            <a:gdLst/>
            <a:ahLst/>
            <a:cxnLst/>
            <a:rect l="l" t="t" r="r" b="b"/>
            <a:pathLst>
              <a:path w="10446755" h="6901387">
                <a:moveTo>
                  <a:pt x="0" y="0"/>
                </a:moveTo>
                <a:lnTo>
                  <a:pt x="10446755" y="0"/>
                </a:lnTo>
                <a:lnTo>
                  <a:pt x="10446755" y="6901388"/>
                </a:lnTo>
                <a:lnTo>
                  <a:pt x="0" y="6901388"/>
                </a:lnTo>
                <a:lnTo>
                  <a:pt x="0" y="0"/>
                </a:lnTo>
                <a:close/>
              </a:path>
            </a:pathLst>
          </a:custGeom>
          <a:blipFill>
            <a:blip r:embed="rId8"/>
            <a:stretch>
              <a:fillRect/>
            </a:stretch>
          </a:blipFill>
        </p:spPr>
      </p:sp>
      <p:sp>
        <p:nvSpPr>
          <p:cNvPr id="9" name="Freeform 9"/>
          <p:cNvSpPr/>
          <p:nvPr/>
        </p:nvSpPr>
        <p:spPr>
          <a:xfrm rot="967025">
            <a:off x="614479" y="3065083"/>
            <a:ext cx="1838627" cy="1818569"/>
          </a:xfrm>
          <a:custGeom>
            <a:avLst/>
            <a:gdLst/>
            <a:ahLst/>
            <a:cxnLst/>
            <a:rect l="l" t="t" r="r" b="b"/>
            <a:pathLst>
              <a:path w="1838627" h="1818569">
                <a:moveTo>
                  <a:pt x="0" y="0"/>
                </a:moveTo>
                <a:lnTo>
                  <a:pt x="1838627" y="0"/>
                </a:lnTo>
                <a:lnTo>
                  <a:pt x="1838627" y="1818569"/>
                </a:lnTo>
                <a:lnTo>
                  <a:pt x="0" y="1818569"/>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sp>
      <p:sp>
        <p:nvSpPr>
          <p:cNvPr id="11" name="TextBox 11"/>
          <p:cNvSpPr txBox="1"/>
          <p:nvPr/>
        </p:nvSpPr>
        <p:spPr>
          <a:xfrm>
            <a:off x="17259300" y="9210675"/>
            <a:ext cx="152400" cy="200025"/>
          </a:xfrm>
          <a:prstGeom prst="rect">
            <a:avLst/>
          </a:prstGeom>
        </p:spPr>
        <p:txBody>
          <a:bodyPr wrap="none" lIns="0" tIns="0" rIns="0" bIns="0" rtlCol="0" anchor="t">
            <a:spAutoFit/>
          </a:bodyPr>
          <a:lstStyle/>
          <a:p>
            <a:pPr algn="ctr">
              <a:lnSpc>
                <a:spcPts val="2800"/>
              </a:lnSpc>
              <a:spcBef>
                <a:spcPct val="0"/>
              </a:spcBef>
            </a:pPr>
            <a:r>
              <a:rPr lang="en-US" sz="2000">
                <a:solidFill>
                  <a:srgbClr val="000000"/>
                </a:solidFill>
                <a:latin typeface="Arimo"/>
                <a:ea typeface="Arimo"/>
                <a:cs typeface="Arimo"/>
                <a:sym typeface="Arimo"/>
              </a:rPr>
              <a:t>9</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C8C0AC"/>
        </a:solidFill>
        <a:effectLst/>
      </p:bgPr>
    </p:bg>
    <p:spTree>
      <p:nvGrpSpPr>
        <p:cNvPr id="1" name=""/>
        <p:cNvGrpSpPr/>
        <p:nvPr/>
      </p:nvGrpSpPr>
      <p:grpSpPr>
        <a:xfrm>
          <a:off x="0" y="0"/>
          <a:ext cx="0" cy="0"/>
          <a:chOff x="0" y="0"/>
          <a:chExt cx="0" cy="0"/>
        </a:xfrm>
      </p:grpSpPr>
      <p:grpSp>
        <p:nvGrpSpPr>
          <p:cNvPr id="2" name="Group 2"/>
          <p:cNvGrpSpPr/>
          <p:nvPr/>
        </p:nvGrpSpPr>
        <p:grpSpPr>
          <a:xfrm rot="-10800000">
            <a:off x="-210463" y="1028700"/>
            <a:ext cx="13023460" cy="8013009"/>
            <a:chOff x="0" y="0"/>
            <a:chExt cx="5083071" cy="3127487"/>
          </a:xfrm>
        </p:grpSpPr>
        <p:sp>
          <p:nvSpPr>
            <p:cNvPr id="3" name="Freeform 3"/>
            <p:cNvSpPr/>
            <p:nvPr/>
          </p:nvSpPr>
          <p:spPr>
            <a:xfrm>
              <a:off x="-139" y="0"/>
              <a:ext cx="5083084" cy="3127359"/>
            </a:xfrm>
            <a:custGeom>
              <a:avLst/>
              <a:gdLst/>
              <a:ahLst/>
              <a:cxnLst/>
              <a:rect l="l" t="t" r="r" b="b"/>
              <a:pathLst>
                <a:path w="5083084" h="3127359">
                  <a:moveTo>
                    <a:pt x="5066955" y="184404"/>
                  </a:moveTo>
                  <a:cubicBezTo>
                    <a:pt x="5066574" y="123444"/>
                    <a:pt x="5075971" y="6604"/>
                    <a:pt x="5075971" y="6604"/>
                  </a:cubicBezTo>
                  <a:lnTo>
                    <a:pt x="4931064" y="4318"/>
                  </a:lnTo>
                  <a:lnTo>
                    <a:pt x="4725578" y="14097"/>
                  </a:lnTo>
                  <a:cubicBezTo>
                    <a:pt x="4725578" y="14097"/>
                    <a:pt x="4391950" y="-1905"/>
                    <a:pt x="4360072" y="13081"/>
                  </a:cubicBezTo>
                  <a:cubicBezTo>
                    <a:pt x="4328069" y="28067"/>
                    <a:pt x="4262156" y="4318"/>
                    <a:pt x="4262156" y="4318"/>
                  </a:cubicBezTo>
                  <a:lnTo>
                    <a:pt x="920508" y="2413"/>
                  </a:lnTo>
                  <a:lnTo>
                    <a:pt x="629551" y="1651"/>
                  </a:lnTo>
                  <a:lnTo>
                    <a:pt x="402602" y="9525"/>
                  </a:lnTo>
                  <a:lnTo>
                    <a:pt x="138823" y="8763"/>
                  </a:lnTo>
                  <a:lnTo>
                    <a:pt x="38747" y="0"/>
                  </a:lnTo>
                  <a:cubicBezTo>
                    <a:pt x="22872" y="0"/>
                    <a:pt x="10045" y="12700"/>
                    <a:pt x="10045" y="28575"/>
                  </a:cubicBezTo>
                  <a:lnTo>
                    <a:pt x="26301" y="273685"/>
                  </a:lnTo>
                  <a:lnTo>
                    <a:pt x="8521" y="545084"/>
                  </a:lnTo>
                  <a:lnTo>
                    <a:pt x="6362" y="2481692"/>
                  </a:lnTo>
                  <a:lnTo>
                    <a:pt x="14363" y="2660508"/>
                  </a:lnTo>
                  <a:cubicBezTo>
                    <a:pt x="14363" y="2660508"/>
                    <a:pt x="-10656" y="2701656"/>
                    <a:pt x="5346" y="2861676"/>
                  </a:cubicBezTo>
                  <a:cubicBezTo>
                    <a:pt x="21348" y="3021696"/>
                    <a:pt x="38620" y="3116946"/>
                    <a:pt x="38620" y="3116946"/>
                  </a:cubicBezTo>
                  <a:lnTo>
                    <a:pt x="122186" y="3117200"/>
                  </a:lnTo>
                  <a:lnTo>
                    <a:pt x="294906" y="3100690"/>
                  </a:lnTo>
                  <a:lnTo>
                    <a:pt x="521855" y="3118216"/>
                  </a:lnTo>
                  <a:lnTo>
                    <a:pt x="760488" y="3127359"/>
                  </a:lnTo>
                  <a:lnTo>
                    <a:pt x="895870" y="3102214"/>
                  </a:lnTo>
                  <a:lnTo>
                    <a:pt x="998105" y="3119486"/>
                  </a:lnTo>
                  <a:lnTo>
                    <a:pt x="4326925" y="3121391"/>
                  </a:lnTo>
                  <a:lnTo>
                    <a:pt x="4569876" y="3122026"/>
                  </a:lnTo>
                  <a:lnTo>
                    <a:pt x="4806731" y="3112374"/>
                  </a:lnTo>
                  <a:lnTo>
                    <a:pt x="4993040" y="3123169"/>
                  </a:lnTo>
                  <a:lnTo>
                    <a:pt x="5070511" y="3123423"/>
                  </a:lnTo>
                  <a:lnTo>
                    <a:pt x="5070892" y="2975468"/>
                  </a:lnTo>
                  <a:lnTo>
                    <a:pt x="5071145" y="2861803"/>
                  </a:lnTo>
                  <a:lnTo>
                    <a:pt x="5063271" y="2656317"/>
                  </a:lnTo>
                  <a:lnTo>
                    <a:pt x="5072162" y="2488169"/>
                  </a:lnTo>
                  <a:lnTo>
                    <a:pt x="5073939" y="669671"/>
                  </a:lnTo>
                  <a:lnTo>
                    <a:pt x="5083083" y="422656"/>
                  </a:lnTo>
                  <a:cubicBezTo>
                    <a:pt x="5083083" y="422656"/>
                    <a:pt x="5067081" y="245110"/>
                    <a:pt x="5066700" y="184150"/>
                  </a:cubicBezTo>
                  <a:close/>
                </a:path>
              </a:pathLst>
            </a:custGeom>
            <a:solidFill>
              <a:srgbClr val="F4EFE1"/>
            </a:solidFill>
          </p:spPr>
        </p:sp>
      </p:grpSp>
      <p:grpSp>
        <p:nvGrpSpPr>
          <p:cNvPr id="4" name="Group 4"/>
          <p:cNvGrpSpPr/>
          <p:nvPr/>
        </p:nvGrpSpPr>
        <p:grpSpPr>
          <a:xfrm>
            <a:off x="10642783" y="2838541"/>
            <a:ext cx="6997517" cy="6800759"/>
            <a:chOff x="0" y="0"/>
            <a:chExt cx="5014729" cy="4873723"/>
          </a:xfrm>
        </p:grpSpPr>
        <p:sp>
          <p:nvSpPr>
            <p:cNvPr id="5" name="Freeform 5"/>
            <p:cNvSpPr/>
            <p:nvPr/>
          </p:nvSpPr>
          <p:spPr>
            <a:xfrm>
              <a:off x="-139" y="0"/>
              <a:ext cx="5014741" cy="4873596"/>
            </a:xfrm>
            <a:custGeom>
              <a:avLst/>
              <a:gdLst/>
              <a:ahLst/>
              <a:cxnLst/>
              <a:rect l="l" t="t" r="r" b="b"/>
              <a:pathLst>
                <a:path w="5014741" h="4873596">
                  <a:moveTo>
                    <a:pt x="4998612" y="184404"/>
                  </a:moveTo>
                  <a:cubicBezTo>
                    <a:pt x="4998231" y="123444"/>
                    <a:pt x="5007629" y="6604"/>
                    <a:pt x="5007629" y="6604"/>
                  </a:cubicBezTo>
                  <a:lnTo>
                    <a:pt x="4862722" y="4318"/>
                  </a:lnTo>
                  <a:lnTo>
                    <a:pt x="4657236" y="14097"/>
                  </a:lnTo>
                  <a:cubicBezTo>
                    <a:pt x="4657236" y="14097"/>
                    <a:pt x="4323607" y="-1905"/>
                    <a:pt x="4291730" y="13081"/>
                  </a:cubicBezTo>
                  <a:cubicBezTo>
                    <a:pt x="4259726" y="28067"/>
                    <a:pt x="4193813" y="4318"/>
                    <a:pt x="4193813" y="4318"/>
                  </a:cubicBezTo>
                  <a:lnTo>
                    <a:pt x="920508" y="2413"/>
                  </a:lnTo>
                  <a:lnTo>
                    <a:pt x="629551" y="1651"/>
                  </a:lnTo>
                  <a:lnTo>
                    <a:pt x="402602" y="9525"/>
                  </a:lnTo>
                  <a:lnTo>
                    <a:pt x="138823" y="8763"/>
                  </a:lnTo>
                  <a:lnTo>
                    <a:pt x="38747" y="0"/>
                  </a:lnTo>
                  <a:cubicBezTo>
                    <a:pt x="22872" y="0"/>
                    <a:pt x="10045" y="12700"/>
                    <a:pt x="10045" y="28575"/>
                  </a:cubicBezTo>
                  <a:lnTo>
                    <a:pt x="26301" y="273685"/>
                  </a:lnTo>
                  <a:lnTo>
                    <a:pt x="8521" y="545084"/>
                  </a:lnTo>
                  <a:lnTo>
                    <a:pt x="6362" y="4227928"/>
                  </a:lnTo>
                  <a:lnTo>
                    <a:pt x="14363" y="4406744"/>
                  </a:lnTo>
                  <a:cubicBezTo>
                    <a:pt x="14363" y="4406744"/>
                    <a:pt x="-10656" y="4447892"/>
                    <a:pt x="5346" y="4607912"/>
                  </a:cubicBezTo>
                  <a:cubicBezTo>
                    <a:pt x="21348" y="4767932"/>
                    <a:pt x="38620" y="4863182"/>
                    <a:pt x="38620" y="4863182"/>
                  </a:cubicBezTo>
                  <a:lnTo>
                    <a:pt x="122186" y="4863436"/>
                  </a:lnTo>
                  <a:lnTo>
                    <a:pt x="294906" y="4846926"/>
                  </a:lnTo>
                  <a:lnTo>
                    <a:pt x="521855" y="4864452"/>
                  </a:lnTo>
                  <a:lnTo>
                    <a:pt x="760488" y="4873596"/>
                  </a:lnTo>
                  <a:lnTo>
                    <a:pt x="895870" y="4848450"/>
                  </a:lnTo>
                  <a:lnTo>
                    <a:pt x="998105" y="4865722"/>
                  </a:lnTo>
                  <a:lnTo>
                    <a:pt x="4258583" y="4867627"/>
                  </a:lnTo>
                  <a:lnTo>
                    <a:pt x="4501534" y="4868262"/>
                  </a:lnTo>
                  <a:lnTo>
                    <a:pt x="4738389" y="4858610"/>
                  </a:lnTo>
                  <a:lnTo>
                    <a:pt x="4924698" y="4869405"/>
                  </a:lnTo>
                  <a:lnTo>
                    <a:pt x="5002168" y="4869659"/>
                  </a:lnTo>
                  <a:lnTo>
                    <a:pt x="5002549" y="4721704"/>
                  </a:lnTo>
                  <a:lnTo>
                    <a:pt x="5002803" y="4608039"/>
                  </a:lnTo>
                  <a:lnTo>
                    <a:pt x="4994929" y="4402553"/>
                  </a:lnTo>
                  <a:lnTo>
                    <a:pt x="5003819" y="4234405"/>
                  </a:lnTo>
                  <a:lnTo>
                    <a:pt x="5005597" y="669671"/>
                  </a:lnTo>
                  <a:lnTo>
                    <a:pt x="5014741" y="422656"/>
                  </a:lnTo>
                  <a:cubicBezTo>
                    <a:pt x="5014741" y="422656"/>
                    <a:pt x="4998739" y="245110"/>
                    <a:pt x="4998358" y="184150"/>
                  </a:cubicBezTo>
                  <a:close/>
                </a:path>
              </a:pathLst>
            </a:custGeom>
            <a:solidFill>
              <a:srgbClr val="F5E9DB"/>
            </a:solidFill>
          </p:spPr>
        </p:sp>
      </p:grpSp>
      <p:sp>
        <p:nvSpPr>
          <p:cNvPr id="6" name="Freeform 6"/>
          <p:cNvSpPr/>
          <p:nvPr/>
        </p:nvSpPr>
        <p:spPr>
          <a:xfrm>
            <a:off x="13862856" y="2424656"/>
            <a:ext cx="3467100" cy="827770"/>
          </a:xfrm>
          <a:custGeom>
            <a:avLst/>
            <a:gdLst/>
            <a:ahLst/>
            <a:cxnLst/>
            <a:rect l="l" t="t" r="r" b="b"/>
            <a:pathLst>
              <a:path w="3467100" h="827770">
                <a:moveTo>
                  <a:pt x="0" y="0"/>
                </a:moveTo>
                <a:lnTo>
                  <a:pt x="3467100" y="0"/>
                </a:lnTo>
                <a:lnTo>
                  <a:pt x="3467100" y="827770"/>
                </a:lnTo>
                <a:lnTo>
                  <a:pt x="0" y="82777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7" name="Freeform 7"/>
          <p:cNvSpPr/>
          <p:nvPr/>
        </p:nvSpPr>
        <p:spPr>
          <a:xfrm rot="-443812">
            <a:off x="-415861" y="8340112"/>
            <a:ext cx="2016939" cy="1261504"/>
          </a:xfrm>
          <a:custGeom>
            <a:avLst/>
            <a:gdLst/>
            <a:ahLst/>
            <a:cxnLst/>
            <a:rect l="l" t="t" r="r" b="b"/>
            <a:pathLst>
              <a:path w="2016939" h="1261504">
                <a:moveTo>
                  <a:pt x="0" y="0"/>
                </a:moveTo>
                <a:lnTo>
                  <a:pt x="2016939" y="0"/>
                </a:lnTo>
                <a:lnTo>
                  <a:pt x="2016939" y="1261503"/>
                </a:lnTo>
                <a:lnTo>
                  <a:pt x="0" y="126150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8" name="Freeform 8"/>
          <p:cNvSpPr/>
          <p:nvPr/>
        </p:nvSpPr>
        <p:spPr>
          <a:xfrm>
            <a:off x="1791788" y="2987201"/>
            <a:ext cx="8215264" cy="5380998"/>
          </a:xfrm>
          <a:custGeom>
            <a:avLst/>
            <a:gdLst/>
            <a:ahLst/>
            <a:cxnLst/>
            <a:rect l="l" t="t" r="r" b="b"/>
            <a:pathLst>
              <a:path w="8215264" h="5380998">
                <a:moveTo>
                  <a:pt x="0" y="0"/>
                </a:moveTo>
                <a:lnTo>
                  <a:pt x="8215265" y="0"/>
                </a:lnTo>
                <a:lnTo>
                  <a:pt x="8215265" y="5380998"/>
                </a:lnTo>
                <a:lnTo>
                  <a:pt x="0" y="5380998"/>
                </a:lnTo>
                <a:lnTo>
                  <a:pt x="0" y="0"/>
                </a:lnTo>
                <a:close/>
              </a:path>
            </a:pathLst>
          </a:custGeom>
          <a:blipFill>
            <a:blip r:embed="rId6"/>
            <a:stretch>
              <a:fillRect/>
            </a:stretch>
          </a:blipFill>
        </p:spPr>
      </p:sp>
      <p:sp>
        <p:nvSpPr>
          <p:cNvPr id="9" name="Freeform 9"/>
          <p:cNvSpPr/>
          <p:nvPr/>
        </p:nvSpPr>
        <p:spPr>
          <a:xfrm>
            <a:off x="11778751" y="3509567"/>
            <a:ext cx="4725210" cy="5874387"/>
          </a:xfrm>
          <a:custGeom>
            <a:avLst/>
            <a:gdLst/>
            <a:ahLst/>
            <a:cxnLst/>
            <a:rect l="l" t="t" r="r" b="b"/>
            <a:pathLst>
              <a:path w="4725210" h="5874387">
                <a:moveTo>
                  <a:pt x="0" y="0"/>
                </a:moveTo>
                <a:lnTo>
                  <a:pt x="4725210" y="0"/>
                </a:lnTo>
                <a:lnTo>
                  <a:pt x="4725210" y="5874387"/>
                </a:lnTo>
                <a:lnTo>
                  <a:pt x="0" y="5874387"/>
                </a:lnTo>
                <a:lnTo>
                  <a:pt x="0" y="0"/>
                </a:lnTo>
                <a:close/>
              </a:path>
            </a:pathLst>
          </a:custGeom>
          <a:blipFill>
            <a:blip r:embed="rId7"/>
            <a:stretch>
              <a:fillRect/>
            </a:stretch>
          </a:blipFill>
        </p:spPr>
      </p:sp>
      <p:sp>
        <p:nvSpPr>
          <p:cNvPr id="10" name="TextBox 10"/>
          <p:cNvSpPr txBox="1"/>
          <p:nvPr/>
        </p:nvSpPr>
        <p:spPr>
          <a:xfrm>
            <a:off x="959551" y="1733087"/>
            <a:ext cx="11853446" cy="903606"/>
          </a:xfrm>
          <a:prstGeom prst="rect">
            <a:avLst/>
          </a:prstGeom>
        </p:spPr>
        <p:txBody>
          <a:bodyPr lIns="0" tIns="0" rIns="0" bIns="0" rtlCol="0" anchor="t">
            <a:spAutoFit/>
          </a:bodyPr>
          <a:lstStyle/>
          <a:p>
            <a:pPr marL="0" lvl="0" indent="0" algn="l">
              <a:lnSpc>
                <a:spcPts val="6700"/>
              </a:lnSpc>
              <a:spcBef>
                <a:spcPct val="0"/>
              </a:spcBef>
            </a:pPr>
            <a:r>
              <a:rPr lang="en-US" sz="6700" b="1">
                <a:solidFill>
                  <a:srgbClr val="3D3329"/>
                </a:solidFill>
                <a:latin typeface="Linotype Feltpen Medium"/>
                <a:ea typeface="Linotype Feltpen Medium"/>
                <a:cs typeface="Linotype Feltpen Medium"/>
                <a:sym typeface="Linotype Feltpen Medium"/>
              </a:rPr>
              <a:t>Different path, different tension </a:t>
            </a:r>
          </a:p>
        </p:txBody>
      </p:sp>
      <p:sp>
        <p:nvSpPr>
          <p:cNvPr id="11" name="TextBox 11"/>
          <p:cNvSpPr txBox="1"/>
          <p:nvPr/>
        </p:nvSpPr>
        <p:spPr>
          <a:xfrm>
            <a:off x="17259300" y="9210675"/>
            <a:ext cx="152400" cy="200025"/>
          </a:xfrm>
          <a:prstGeom prst="rect">
            <a:avLst/>
          </a:prstGeom>
        </p:spPr>
        <p:txBody>
          <a:bodyPr wrap="none" lIns="0" tIns="0" rIns="0" bIns="0" rtlCol="0" anchor="t">
            <a:spAutoFit/>
          </a:bodyPr>
          <a:lstStyle/>
          <a:p>
            <a:pPr algn="ctr">
              <a:lnSpc>
                <a:spcPts val="2800"/>
              </a:lnSpc>
              <a:spcBef>
                <a:spcPct val="0"/>
              </a:spcBef>
            </a:pPr>
            <a:r>
              <a:rPr lang="en-US" sz="2000">
                <a:solidFill>
                  <a:srgbClr val="000000"/>
                </a:solidFill>
                <a:latin typeface="Arimo"/>
                <a:ea typeface="Arimo"/>
                <a:cs typeface="Arimo"/>
                <a:sym typeface="Arimo"/>
              </a:rPr>
              <a:t>10</a:t>
            </a:r>
          </a:p>
        </p:txBody>
      </p:sp>
      <p:sp>
        <p:nvSpPr>
          <p:cNvPr id="12" name="Freeform 12"/>
          <p:cNvSpPr/>
          <p:nvPr/>
        </p:nvSpPr>
        <p:spPr>
          <a:xfrm rot="-394040">
            <a:off x="9868161" y="467880"/>
            <a:ext cx="3524791" cy="3537655"/>
          </a:xfrm>
          <a:custGeom>
            <a:avLst/>
            <a:gdLst/>
            <a:ahLst/>
            <a:cxnLst/>
            <a:rect l="l" t="t" r="r" b="b"/>
            <a:pathLst>
              <a:path w="3524791" h="3537655">
                <a:moveTo>
                  <a:pt x="0" y="0"/>
                </a:moveTo>
                <a:lnTo>
                  <a:pt x="3524790" y="0"/>
                </a:lnTo>
                <a:lnTo>
                  <a:pt x="3524790" y="3537655"/>
                </a:lnTo>
                <a:lnTo>
                  <a:pt x="0" y="3537655"/>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C8C0AC"/>
        </a:solidFill>
        <a:effectLst/>
      </p:bgPr>
    </p:bg>
    <p:spTree>
      <p:nvGrpSpPr>
        <p:cNvPr id="1" name=""/>
        <p:cNvGrpSpPr/>
        <p:nvPr/>
      </p:nvGrpSpPr>
      <p:grpSpPr>
        <a:xfrm>
          <a:off x="0" y="0"/>
          <a:ext cx="0" cy="0"/>
          <a:chOff x="0" y="0"/>
          <a:chExt cx="0" cy="0"/>
        </a:xfrm>
      </p:grpSpPr>
      <p:grpSp>
        <p:nvGrpSpPr>
          <p:cNvPr id="2" name="Group 2"/>
          <p:cNvGrpSpPr/>
          <p:nvPr/>
        </p:nvGrpSpPr>
        <p:grpSpPr>
          <a:xfrm rot="-10800000">
            <a:off x="0" y="1136995"/>
            <a:ext cx="11841019" cy="8013009"/>
            <a:chOff x="0" y="0"/>
            <a:chExt cx="4621563" cy="3127487"/>
          </a:xfrm>
        </p:grpSpPr>
        <p:sp>
          <p:nvSpPr>
            <p:cNvPr id="3" name="Freeform 3"/>
            <p:cNvSpPr/>
            <p:nvPr/>
          </p:nvSpPr>
          <p:spPr>
            <a:xfrm>
              <a:off x="-139" y="0"/>
              <a:ext cx="4621576" cy="3127359"/>
            </a:xfrm>
            <a:custGeom>
              <a:avLst/>
              <a:gdLst/>
              <a:ahLst/>
              <a:cxnLst/>
              <a:rect l="l" t="t" r="r" b="b"/>
              <a:pathLst>
                <a:path w="4621576" h="3127359">
                  <a:moveTo>
                    <a:pt x="4605446" y="184404"/>
                  </a:moveTo>
                  <a:cubicBezTo>
                    <a:pt x="4605065" y="123444"/>
                    <a:pt x="4614464" y="6604"/>
                    <a:pt x="4614464" y="6604"/>
                  </a:cubicBezTo>
                  <a:lnTo>
                    <a:pt x="4469557" y="4318"/>
                  </a:lnTo>
                  <a:lnTo>
                    <a:pt x="4264070" y="14097"/>
                  </a:lnTo>
                  <a:cubicBezTo>
                    <a:pt x="4264070" y="14097"/>
                    <a:pt x="3930441" y="-1905"/>
                    <a:pt x="3898564" y="13081"/>
                  </a:cubicBezTo>
                  <a:cubicBezTo>
                    <a:pt x="3866560" y="28067"/>
                    <a:pt x="3800647" y="4318"/>
                    <a:pt x="3800647" y="4318"/>
                  </a:cubicBezTo>
                  <a:lnTo>
                    <a:pt x="920508" y="2413"/>
                  </a:lnTo>
                  <a:lnTo>
                    <a:pt x="629551" y="1651"/>
                  </a:lnTo>
                  <a:lnTo>
                    <a:pt x="402602" y="9525"/>
                  </a:lnTo>
                  <a:lnTo>
                    <a:pt x="138823" y="8763"/>
                  </a:lnTo>
                  <a:lnTo>
                    <a:pt x="38747" y="0"/>
                  </a:lnTo>
                  <a:cubicBezTo>
                    <a:pt x="22872" y="0"/>
                    <a:pt x="10045" y="12700"/>
                    <a:pt x="10045" y="28575"/>
                  </a:cubicBezTo>
                  <a:lnTo>
                    <a:pt x="26301" y="273685"/>
                  </a:lnTo>
                  <a:lnTo>
                    <a:pt x="8521" y="545084"/>
                  </a:lnTo>
                  <a:lnTo>
                    <a:pt x="6362" y="2481692"/>
                  </a:lnTo>
                  <a:lnTo>
                    <a:pt x="14363" y="2660508"/>
                  </a:lnTo>
                  <a:cubicBezTo>
                    <a:pt x="14363" y="2660508"/>
                    <a:pt x="-10656" y="2701656"/>
                    <a:pt x="5346" y="2861676"/>
                  </a:cubicBezTo>
                  <a:cubicBezTo>
                    <a:pt x="21348" y="3021696"/>
                    <a:pt x="38620" y="3116946"/>
                    <a:pt x="38620" y="3116946"/>
                  </a:cubicBezTo>
                  <a:lnTo>
                    <a:pt x="122186" y="3117200"/>
                  </a:lnTo>
                  <a:lnTo>
                    <a:pt x="294906" y="3100690"/>
                  </a:lnTo>
                  <a:lnTo>
                    <a:pt x="521855" y="3118216"/>
                  </a:lnTo>
                  <a:lnTo>
                    <a:pt x="760488" y="3127359"/>
                  </a:lnTo>
                  <a:lnTo>
                    <a:pt x="895870" y="3102214"/>
                  </a:lnTo>
                  <a:lnTo>
                    <a:pt x="998105" y="3119486"/>
                  </a:lnTo>
                  <a:lnTo>
                    <a:pt x="3865417" y="3121391"/>
                  </a:lnTo>
                  <a:lnTo>
                    <a:pt x="4108368" y="3122026"/>
                  </a:lnTo>
                  <a:lnTo>
                    <a:pt x="4345223" y="3112374"/>
                  </a:lnTo>
                  <a:lnTo>
                    <a:pt x="4531532" y="3123169"/>
                  </a:lnTo>
                  <a:lnTo>
                    <a:pt x="4609002" y="3123423"/>
                  </a:lnTo>
                  <a:lnTo>
                    <a:pt x="4609383" y="2975468"/>
                  </a:lnTo>
                  <a:lnTo>
                    <a:pt x="4609637" y="2861803"/>
                  </a:lnTo>
                  <a:lnTo>
                    <a:pt x="4601763" y="2656317"/>
                  </a:lnTo>
                  <a:lnTo>
                    <a:pt x="4610653" y="2488169"/>
                  </a:lnTo>
                  <a:lnTo>
                    <a:pt x="4612432" y="669671"/>
                  </a:lnTo>
                  <a:lnTo>
                    <a:pt x="4621576" y="422656"/>
                  </a:lnTo>
                  <a:cubicBezTo>
                    <a:pt x="4621576" y="422656"/>
                    <a:pt x="4605573" y="245110"/>
                    <a:pt x="4605192" y="184150"/>
                  </a:cubicBezTo>
                  <a:close/>
                </a:path>
              </a:pathLst>
            </a:custGeom>
            <a:solidFill>
              <a:srgbClr val="F4EFE1"/>
            </a:solidFill>
          </p:spPr>
        </p:sp>
      </p:grpSp>
      <p:grpSp>
        <p:nvGrpSpPr>
          <p:cNvPr id="4" name="Group 4"/>
          <p:cNvGrpSpPr/>
          <p:nvPr/>
        </p:nvGrpSpPr>
        <p:grpSpPr>
          <a:xfrm>
            <a:off x="10673445" y="2838541"/>
            <a:ext cx="6966855" cy="6800759"/>
            <a:chOff x="0" y="0"/>
            <a:chExt cx="4992755" cy="4873723"/>
          </a:xfrm>
        </p:grpSpPr>
        <p:sp>
          <p:nvSpPr>
            <p:cNvPr id="5" name="Freeform 5"/>
            <p:cNvSpPr/>
            <p:nvPr/>
          </p:nvSpPr>
          <p:spPr>
            <a:xfrm>
              <a:off x="-139" y="0"/>
              <a:ext cx="4992768" cy="4873596"/>
            </a:xfrm>
            <a:custGeom>
              <a:avLst/>
              <a:gdLst/>
              <a:ahLst/>
              <a:cxnLst/>
              <a:rect l="l" t="t" r="r" b="b"/>
              <a:pathLst>
                <a:path w="4992768" h="4873596">
                  <a:moveTo>
                    <a:pt x="4976638" y="184404"/>
                  </a:moveTo>
                  <a:cubicBezTo>
                    <a:pt x="4976257" y="123444"/>
                    <a:pt x="4985655" y="6604"/>
                    <a:pt x="4985655" y="6604"/>
                  </a:cubicBezTo>
                  <a:lnTo>
                    <a:pt x="4840748" y="4318"/>
                  </a:lnTo>
                  <a:lnTo>
                    <a:pt x="4635262" y="14097"/>
                  </a:lnTo>
                  <a:cubicBezTo>
                    <a:pt x="4635262" y="14097"/>
                    <a:pt x="4301633" y="-1905"/>
                    <a:pt x="4269756" y="13081"/>
                  </a:cubicBezTo>
                  <a:cubicBezTo>
                    <a:pt x="4237752" y="28067"/>
                    <a:pt x="4171839" y="4318"/>
                    <a:pt x="4171839" y="4318"/>
                  </a:cubicBezTo>
                  <a:lnTo>
                    <a:pt x="920508" y="2413"/>
                  </a:lnTo>
                  <a:lnTo>
                    <a:pt x="629551" y="1651"/>
                  </a:lnTo>
                  <a:lnTo>
                    <a:pt x="402602" y="9525"/>
                  </a:lnTo>
                  <a:lnTo>
                    <a:pt x="138823" y="8763"/>
                  </a:lnTo>
                  <a:lnTo>
                    <a:pt x="38747" y="0"/>
                  </a:lnTo>
                  <a:cubicBezTo>
                    <a:pt x="22872" y="0"/>
                    <a:pt x="10045" y="12700"/>
                    <a:pt x="10045" y="28575"/>
                  </a:cubicBezTo>
                  <a:lnTo>
                    <a:pt x="26301" y="273685"/>
                  </a:lnTo>
                  <a:lnTo>
                    <a:pt x="8521" y="545084"/>
                  </a:lnTo>
                  <a:lnTo>
                    <a:pt x="6362" y="4227928"/>
                  </a:lnTo>
                  <a:lnTo>
                    <a:pt x="14363" y="4406744"/>
                  </a:lnTo>
                  <a:cubicBezTo>
                    <a:pt x="14363" y="4406744"/>
                    <a:pt x="-10656" y="4447892"/>
                    <a:pt x="5346" y="4607912"/>
                  </a:cubicBezTo>
                  <a:cubicBezTo>
                    <a:pt x="21348" y="4767932"/>
                    <a:pt x="38620" y="4863182"/>
                    <a:pt x="38620" y="4863182"/>
                  </a:cubicBezTo>
                  <a:lnTo>
                    <a:pt x="122186" y="4863436"/>
                  </a:lnTo>
                  <a:lnTo>
                    <a:pt x="294906" y="4846926"/>
                  </a:lnTo>
                  <a:lnTo>
                    <a:pt x="521855" y="4864452"/>
                  </a:lnTo>
                  <a:lnTo>
                    <a:pt x="760488" y="4873596"/>
                  </a:lnTo>
                  <a:lnTo>
                    <a:pt x="895870" y="4848450"/>
                  </a:lnTo>
                  <a:lnTo>
                    <a:pt x="998105" y="4865722"/>
                  </a:lnTo>
                  <a:lnTo>
                    <a:pt x="4236609" y="4867627"/>
                  </a:lnTo>
                  <a:lnTo>
                    <a:pt x="4479560" y="4868262"/>
                  </a:lnTo>
                  <a:lnTo>
                    <a:pt x="4716415" y="4858610"/>
                  </a:lnTo>
                  <a:lnTo>
                    <a:pt x="4902724" y="4869405"/>
                  </a:lnTo>
                  <a:lnTo>
                    <a:pt x="4980194" y="4869659"/>
                  </a:lnTo>
                  <a:lnTo>
                    <a:pt x="4980575" y="4721704"/>
                  </a:lnTo>
                  <a:lnTo>
                    <a:pt x="4980829" y="4608039"/>
                  </a:lnTo>
                  <a:lnTo>
                    <a:pt x="4972955" y="4402553"/>
                  </a:lnTo>
                  <a:lnTo>
                    <a:pt x="4981845" y="4234405"/>
                  </a:lnTo>
                  <a:lnTo>
                    <a:pt x="4983623" y="669671"/>
                  </a:lnTo>
                  <a:lnTo>
                    <a:pt x="4992767" y="422656"/>
                  </a:lnTo>
                  <a:cubicBezTo>
                    <a:pt x="4992767" y="422656"/>
                    <a:pt x="4976765" y="245110"/>
                    <a:pt x="4976384" y="184150"/>
                  </a:cubicBezTo>
                  <a:close/>
                </a:path>
              </a:pathLst>
            </a:custGeom>
            <a:solidFill>
              <a:srgbClr val="F5E9DB"/>
            </a:solidFill>
          </p:spPr>
        </p:sp>
      </p:grpSp>
      <p:sp>
        <p:nvSpPr>
          <p:cNvPr id="6" name="Freeform 6"/>
          <p:cNvSpPr/>
          <p:nvPr/>
        </p:nvSpPr>
        <p:spPr>
          <a:xfrm rot="-394040">
            <a:off x="9868161" y="467880"/>
            <a:ext cx="3524791" cy="3537655"/>
          </a:xfrm>
          <a:custGeom>
            <a:avLst/>
            <a:gdLst/>
            <a:ahLst/>
            <a:cxnLst/>
            <a:rect l="l" t="t" r="r" b="b"/>
            <a:pathLst>
              <a:path w="3524791" h="3537655">
                <a:moveTo>
                  <a:pt x="0" y="0"/>
                </a:moveTo>
                <a:lnTo>
                  <a:pt x="3524790" y="0"/>
                </a:lnTo>
                <a:lnTo>
                  <a:pt x="3524790" y="3537655"/>
                </a:lnTo>
                <a:lnTo>
                  <a:pt x="0" y="353765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7" name="Freeform 7"/>
          <p:cNvSpPr/>
          <p:nvPr/>
        </p:nvSpPr>
        <p:spPr>
          <a:xfrm>
            <a:off x="13862856" y="2424656"/>
            <a:ext cx="3467100" cy="827770"/>
          </a:xfrm>
          <a:custGeom>
            <a:avLst/>
            <a:gdLst/>
            <a:ahLst/>
            <a:cxnLst/>
            <a:rect l="l" t="t" r="r" b="b"/>
            <a:pathLst>
              <a:path w="3467100" h="827770">
                <a:moveTo>
                  <a:pt x="0" y="0"/>
                </a:moveTo>
                <a:lnTo>
                  <a:pt x="3467100" y="0"/>
                </a:lnTo>
                <a:lnTo>
                  <a:pt x="3467100" y="827770"/>
                </a:lnTo>
                <a:lnTo>
                  <a:pt x="0" y="82777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8" name="TextBox 8"/>
          <p:cNvSpPr txBox="1"/>
          <p:nvPr/>
        </p:nvSpPr>
        <p:spPr>
          <a:xfrm>
            <a:off x="959551" y="1733087"/>
            <a:ext cx="7254168" cy="903606"/>
          </a:xfrm>
          <a:prstGeom prst="rect">
            <a:avLst/>
          </a:prstGeom>
        </p:spPr>
        <p:txBody>
          <a:bodyPr lIns="0" tIns="0" rIns="0" bIns="0" rtlCol="0" anchor="t">
            <a:spAutoFit/>
          </a:bodyPr>
          <a:lstStyle/>
          <a:p>
            <a:pPr marL="0" lvl="0" indent="0" algn="l">
              <a:lnSpc>
                <a:spcPts val="6700"/>
              </a:lnSpc>
              <a:spcBef>
                <a:spcPct val="0"/>
              </a:spcBef>
            </a:pPr>
            <a:r>
              <a:rPr lang="en-US" sz="6700" b="1">
                <a:solidFill>
                  <a:srgbClr val="3D3329"/>
                </a:solidFill>
                <a:latin typeface="Linotype Feltpen Medium"/>
                <a:ea typeface="Linotype Feltpen Medium"/>
                <a:cs typeface="Linotype Feltpen Medium"/>
                <a:sym typeface="Linotype Feltpen Medium"/>
              </a:rPr>
              <a:t>Multiple solutions</a:t>
            </a:r>
          </a:p>
        </p:txBody>
      </p:sp>
      <p:sp>
        <p:nvSpPr>
          <p:cNvPr id="9" name="TextBox 9"/>
          <p:cNvSpPr txBox="1"/>
          <p:nvPr/>
        </p:nvSpPr>
        <p:spPr>
          <a:xfrm>
            <a:off x="17259300" y="9210675"/>
            <a:ext cx="152400" cy="200025"/>
          </a:xfrm>
          <a:prstGeom prst="rect">
            <a:avLst/>
          </a:prstGeom>
        </p:spPr>
        <p:txBody>
          <a:bodyPr wrap="none" lIns="0" tIns="0" rIns="0" bIns="0" rtlCol="0" anchor="t">
            <a:spAutoFit/>
          </a:bodyPr>
          <a:lstStyle/>
          <a:p>
            <a:pPr algn="ctr">
              <a:lnSpc>
                <a:spcPts val="2800"/>
              </a:lnSpc>
              <a:spcBef>
                <a:spcPct val="0"/>
              </a:spcBef>
            </a:pPr>
            <a:r>
              <a:rPr lang="en-US" sz="2000">
                <a:solidFill>
                  <a:srgbClr val="000000"/>
                </a:solidFill>
                <a:latin typeface="Arimo"/>
                <a:ea typeface="Arimo"/>
                <a:cs typeface="Arimo"/>
                <a:sym typeface="Arimo"/>
              </a:rPr>
              <a:t>11</a:t>
            </a:r>
          </a:p>
        </p:txBody>
      </p:sp>
      <p:sp>
        <p:nvSpPr>
          <p:cNvPr id="10" name="Freeform 10"/>
          <p:cNvSpPr/>
          <p:nvPr/>
        </p:nvSpPr>
        <p:spPr>
          <a:xfrm rot="-443812">
            <a:off x="-415861" y="8340112"/>
            <a:ext cx="2016939" cy="1261504"/>
          </a:xfrm>
          <a:custGeom>
            <a:avLst/>
            <a:gdLst/>
            <a:ahLst/>
            <a:cxnLst/>
            <a:rect l="l" t="t" r="r" b="b"/>
            <a:pathLst>
              <a:path w="2016939" h="1261504">
                <a:moveTo>
                  <a:pt x="0" y="0"/>
                </a:moveTo>
                <a:lnTo>
                  <a:pt x="2016939" y="0"/>
                </a:lnTo>
                <a:lnTo>
                  <a:pt x="2016939" y="1261503"/>
                </a:lnTo>
                <a:lnTo>
                  <a:pt x="0" y="126150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11" name="Freeform 11"/>
          <p:cNvSpPr/>
          <p:nvPr/>
        </p:nvSpPr>
        <p:spPr>
          <a:xfrm>
            <a:off x="11673675" y="3179067"/>
            <a:ext cx="4966395" cy="6356985"/>
          </a:xfrm>
          <a:custGeom>
            <a:avLst/>
            <a:gdLst/>
            <a:ahLst/>
            <a:cxnLst/>
            <a:rect l="l" t="t" r="r" b="b"/>
            <a:pathLst>
              <a:path w="4966395" h="6356985">
                <a:moveTo>
                  <a:pt x="0" y="0"/>
                </a:moveTo>
                <a:lnTo>
                  <a:pt x="4966395" y="0"/>
                </a:lnTo>
                <a:lnTo>
                  <a:pt x="4966395" y="6356985"/>
                </a:lnTo>
                <a:lnTo>
                  <a:pt x="0" y="6356985"/>
                </a:lnTo>
                <a:lnTo>
                  <a:pt x="0" y="0"/>
                </a:lnTo>
                <a:close/>
              </a:path>
            </a:pathLst>
          </a:custGeom>
          <a:blipFill>
            <a:blip r:embed="rId8"/>
            <a:stretch>
              <a:fillRect/>
            </a:stretch>
          </a:blipFill>
          <a:ln cap="sq">
            <a:noFill/>
            <a:prstDash val="solid"/>
            <a:miter/>
          </a:ln>
        </p:spPr>
      </p:sp>
      <p:sp>
        <p:nvSpPr>
          <p:cNvPr id="12" name="Freeform 12"/>
          <p:cNvSpPr/>
          <p:nvPr/>
        </p:nvSpPr>
        <p:spPr>
          <a:xfrm>
            <a:off x="1115202" y="3743357"/>
            <a:ext cx="9057837" cy="5406320"/>
          </a:xfrm>
          <a:custGeom>
            <a:avLst/>
            <a:gdLst/>
            <a:ahLst/>
            <a:cxnLst/>
            <a:rect l="l" t="t" r="r" b="b"/>
            <a:pathLst>
              <a:path w="6852024" h="4453816">
                <a:moveTo>
                  <a:pt x="0" y="0"/>
                </a:moveTo>
                <a:lnTo>
                  <a:pt x="6852024" y="0"/>
                </a:lnTo>
                <a:lnTo>
                  <a:pt x="6852024" y="4453816"/>
                </a:lnTo>
                <a:lnTo>
                  <a:pt x="0" y="4453816"/>
                </a:lnTo>
                <a:lnTo>
                  <a:pt x="0" y="0"/>
                </a:lnTo>
                <a:close/>
              </a:path>
            </a:pathLst>
          </a:custGeom>
          <a:blipFill>
            <a:blip r:embed="rId9"/>
            <a:stretch>
              <a:fillRect/>
            </a:stretch>
          </a:blipFill>
        </p:spPr>
        <p:txBody>
          <a:bodyPr/>
          <a:lstStyle/>
          <a:p>
            <a:endParaRPr lang="en-US" dirty="0"/>
          </a:p>
        </p:txBody>
      </p:sp>
      <p:grpSp>
        <p:nvGrpSpPr>
          <p:cNvPr id="19" name="Group 19"/>
          <p:cNvGrpSpPr/>
          <p:nvPr/>
        </p:nvGrpSpPr>
        <p:grpSpPr>
          <a:xfrm>
            <a:off x="2485199" y="2832868"/>
            <a:ext cx="7024837" cy="4494501"/>
            <a:chOff x="0" y="0"/>
            <a:chExt cx="7085482" cy="4936859"/>
          </a:xfrm>
        </p:grpSpPr>
        <p:sp>
          <p:nvSpPr>
            <p:cNvPr id="20" name="TextBox 20"/>
            <p:cNvSpPr txBox="1"/>
            <p:nvPr/>
          </p:nvSpPr>
          <p:spPr>
            <a:xfrm>
              <a:off x="0" y="28575"/>
              <a:ext cx="2784968" cy="716991"/>
            </a:xfrm>
            <a:prstGeom prst="rect">
              <a:avLst/>
            </a:prstGeom>
          </p:spPr>
          <p:txBody>
            <a:bodyPr lIns="0" tIns="0" rIns="0" bIns="0" rtlCol="0" anchor="t">
              <a:spAutoFit/>
            </a:bodyPr>
            <a:lstStyle/>
            <a:p>
              <a:pPr algn="ctr">
                <a:lnSpc>
                  <a:spcPts val="4057"/>
                </a:lnSpc>
                <a:spcBef>
                  <a:spcPct val="0"/>
                </a:spcBef>
              </a:pPr>
              <a:r>
                <a:rPr lang="en-US" sz="3688" spc="-36">
                  <a:solidFill>
                    <a:srgbClr val="507EA3"/>
                  </a:solidFill>
                  <a:latin typeface="Tenor Sans"/>
                  <a:ea typeface="Tenor Sans"/>
                  <a:cs typeface="Tenor Sans"/>
                  <a:sym typeface="Tenor Sans"/>
                </a:rPr>
                <a:t>1 peak</a:t>
              </a:r>
            </a:p>
          </p:txBody>
        </p:sp>
        <p:sp>
          <p:nvSpPr>
            <p:cNvPr id="21" name="Freeform 21"/>
            <p:cNvSpPr/>
            <p:nvPr/>
          </p:nvSpPr>
          <p:spPr>
            <a:xfrm>
              <a:off x="1392484" y="745566"/>
              <a:ext cx="1710575" cy="2023189"/>
            </a:xfrm>
            <a:custGeom>
              <a:avLst/>
              <a:gdLst/>
              <a:ahLst/>
              <a:cxnLst/>
              <a:rect l="l" t="t" r="r" b="b"/>
              <a:pathLst>
                <a:path w="1710575" h="2023189">
                  <a:moveTo>
                    <a:pt x="0" y="0"/>
                  </a:moveTo>
                  <a:quadBezTo>
                    <a:pt x="230332" y="1343614"/>
                    <a:pt x="1710575" y="2023189"/>
                  </a:quadBezTo>
                </a:path>
              </a:pathLst>
            </a:custGeom>
            <a:ln w="39035" cap="flat">
              <a:solidFill>
                <a:srgbClr val="507EA3"/>
              </a:solidFill>
              <a:prstDash val="solid"/>
              <a:headEnd type="none" w="sm" len="sm"/>
              <a:tailEnd type="triangle" w="lg" len="med"/>
            </a:ln>
          </p:spPr>
        </p:sp>
        <p:sp>
          <p:nvSpPr>
            <p:cNvPr id="22" name="Freeform 22"/>
            <p:cNvSpPr/>
            <p:nvPr/>
          </p:nvSpPr>
          <p:spPr>
            <a:xfrm>
              <a:off x="1596148" y="745566"/>
              <a:ext cx="3250586" cy="4073309"/>
            </a:xfrm>
            <a:custGeom>
              <a:avLst/>
              <a:gdLst/>
              <a:ahLst/>
              <a:cxnLst/>
              <a:rect l="l" t="t" r="r" b="b"/>
              <a:pathLst>
                <a:path w="3250586" h="4073309">
                  <a:moveTo>
                    <a:pt x="3250586" y="0"/>
                  </a:moveTo>
                  <a:quadBezTo>
                    <a:pt x="902495" y="1459846"/>
                    <a:pt x="0" y="4073309"/>
                  </a:quadBezTo>
                </a:path>
              </a:pathLst>
            </a:custGeom>
            <a:ln w="39035" cap="flat">
              <a:solidFill>
                <a:srgbClr val="D8A138"/>
              </a:solidFill>
              <a:prstDash val="solid"/>
              <a:headEnd type="none" w="sm" len="sm"/>
              <a:tailEnd type="triangle" w="lg" len="med"/>
            </a:ln>
          </p:spPr>
        </p:sp>
        <p:sp>
          <p:nvSpPr>
            <p:cNvPr id="23" name="TextBox 23"/>
            <p:cNvSpPr txBox="1"/>
            <p:nvPr/>
          </p:nvSpPr>
          <p:spPr>
            <a:xfrm>
              <a:off x="4300513" y="28575"/>
              <a:ext cx="2784968" cy="716991"/>
            </a:xfrm>
            <a:prstGeom prst="rect">
              <a:avLst/>
            </a:prstGeom>
          </p:spPr>
          <p:txBody>
            <a:bodyPr lIns="0" tIns="0" rIns="0" bIns="0" rtlCol="0" anchor="t">
              <a:spAutoFit/>
            </a:bodyPr>
            <a:lstStyle/>
            <a:p>
              <a:pPr algn="ctr">
                <a:lnSpc>
                  <a:spcPts val="4057"/>
                </a:lnSpc>
                <a:spcBef>
                  <a:spcPct val="0"/>
                </a:spcBef>
              </a:pPr>
              <a:r>
                <a:rPr lang="en-US" sz="3688" spc="-36">
                  <a:solidFill>
                    <a:srgbClr val="D8A138"/>
                  </a:solidFill>
                  <a:latin typeface="Tenor Sans"/>
                  <a:ea typeface="Tenor Sans"/>
                  <a:cs typeface="Tenor Sans"/>
                  <a:sym typeface="Tenor Sans"/>
                </a:rPr>
                <a:t>2 peaks</a:t>
              </a:r>
            </a:p>
          </p:txBody>
        </p:sp>
        <p:sp>
          <p:nvSpPr>
            <p:cNvPr id="24" name="Freeform 24"/>
            <p:cNvSpPr/>
            <p:nvPr/>
          </p:nvSpPr>
          <p:spPr>
            <a:xfrm>
              <a:off x="5252817" y="745566"/>
              <a:ext cx="934035" cy="4115199"/>
            </a:xfrm>
            <a:custGeom>
              <a:avLst/>
              <a:gdLst/>
              <a:ahLst/>
              <a:cxnLst/>
              <a:rect l="l" t="t" r="r" b="b"/>
              <a:pathLst>
                <a:path w="934035" h="4115199">
                  <a:moveTo>
                    <a:pt x="934035" y="0"/>
                  </a:moveTo>
                  <a:quadBezTo>
                    <a:pt x="901072" y="2791134"/>
                    <a:pt x="0" y="4115199"/>
                  </a:quadBezTo>
                </a:path>
              </a:pathLst>
            </a:custGeom>
            <a:ln w="39035" cap="flat">
              <a:solidFill>
                <a:srgbClr val="D8A138"/>
              </a:solidFill>
              <a:prstDash val="solid"/>
              <a:headEnd type="none" w="sm" len="sm"/>
              <a:tailEnd type="triangle" w="lg" len="med"/>
            </a:ln>
          </p:spPr>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C8C0AC"/>
        </a:solidFill>
        <a:effectLst/>
      </p:bgPr>
    </p:bg>
    <p:spTree>
      <p:nvGrpSpPr>
        <p:cNvPr id="1" name=""/>
        <p:cNvGrpSpPr/>
        <p:nvPr/>
      </p:nvGrpSpPr>
      <p:grpSpPr>
        <a:xfrm>
          <a:off x="0" y="0"/>
          <a:ext cx="0" cy="0"/>
          <a:chOff x="0" y="0"/>
          <a:chExt cx="0" cy="0"/>
        </a:xfrm>
      </p:grpSpPr>
      <p:grpSp>
        <p:nvGrpSpPr>
          <p:cNvPr id="2" name="Group 2"/>
          <p:cNvGrpSpPr/>
          <p:nvPr/>
        </p:nvGrpSpPr>
        <p:grpSpPr>
          <a:xfrm rot="-10800000">
            <a:off x="-210463" y="1028700"/>
            <a:ext cx="11841019" cy="8013009"/>
            <a:chOff x="0" y="0"/>
            <a:chExt cx="4621563" cy="3127487"/>
          </a:xfrm>
        </p:grpSpPr>
        <p:sp>
          <p:nvSpPr>
            <p:cNvPr id="3" name="Freeform 3"/>
            <p:cNvSpPr/>
            <p:nvPr/>
          </p:nvSpPr>
          <p:spPr>
            <a:xfrm>
              <a:off x="-139" y="0"/>
              <a:ext cx="4621576" cy="3127359"/>
            </a:xfrm>
            <a:custGeom>
              <a:avLst/>
              <a:gdLst/>
              <a:ahLst/>
              <a:cxnLst/>
              <a:rect l="l" t="t" r="r" b="b"/>
              <a:pathLst>
                <a:path w="4621576" h="3127359">
                  <a:moveTo>
                    <a:pt x="4605446" y="184404"/>
                  </a:moveTo>
                  <a:cubicBezTo>
                    <a:pt x="4605065" y="123444"/>
                    <a:pt x="4614464" y="6604"/>
                    <a:pt x="4614464" y="6604"/>
                  </a:cubicBezTo>
                  <a:lnTo>
                    <a:pt x="4469557" y="4318"/>
                  </a:lnTo>
                  <a:lnTo>
                    <a:pt x="4264070" y="14097"/>
                  </a:lnTo>
                  <a:cubicBezTo>
                    <a:pt x="4264070" y="14097"/>
                    <a:pt x="3930441" y="-1905"/>
                    <a:pt x="3898564" y="13081"/>
                  </a:cubicBezTo>
                  <a:cubicBezTo>
                    <a:pt x="3866560" y="28067"/>
                    <a:pt x="3800647" y="4318"/>
                    <a:pt x="3800647" y="4318"/>
                  </a:cubicBezTo>
                  <a:lnTo>
                    <a:pt x="920508" y="2413"/>
                  </a:lnTo>
                  <a:lnTo>
                    <a:pt x="629551" y="1651"/>
                  </a:lnTo>
                  <a:lnTo>
                    <a:pt x="402602" y="9525"/>
                  </a:lnTo>
                  <a:lnTo>
                    <a:pt x="138823" y="8763"/>
                  </a:lnTo>
                  <a:lnTo>
                    <a:pt x="38747" y="0"/>
                  </a:lnTo>
                  <a:cubicBezTo>
                    <a:pt x="22872" y="0"/>
                    <a:pt x="10045" y="12700"/>
                    <a:pt x="10045" y="28575"/>
                  </a:cubicBezTo>
                  <a:lnTo>
                    <a:pt x="26301" y="273685"/>
                  </a:lnTo>
                  <a:lnTo>
                    <a:pt x="8521" y="545084"/>
                  </a:lnTo>
                  <a:lnTo>
                    <a:pt x="6362" y="2481692"/>
                  </a:lnTo>
                  <a:lnTo>
                    <a:pt x="14363" y="2660508"/>
                  </a:lnTo>
                  <a:cubicBezTo>
                    <a:pt x="14363" y="2660508"/>
                    <a:pt x="-10656" y="2701656"/>
                    <a:pt x="5346" y="2861676"/>
                  </a:cubicBezTo>
                  <a:cubicBezTo>
                    <a:pt x="21348" y="3021696"/>
                    <a:pt x="38620" y="3116946"/>
                    <a:pt x="38620" y="3116946"/>
                  </a:cubicBezTo>
                  <a:lnTo>
                    <a:pt x="122186" y="3117200"/>
                  </a:lnTo>
                  <a:lnTo>
                    <a:pt x="294906" y="3100690"/>
                  </a:lnTo>
                  <a:lnTo>
                    <a:pt x="521855" y="3118216"/>
                  </a:lnTo>
                  <a:lnTo>
                    <a:pt x="760488" y="3127359"/>
                  </a:lnTo>
                  <a:lnTo>
                    <a:pt x="895870" y="3102214"/>
                  </a:lnTo>
                  <a:lnTo>
                    <a:pt x="998105" y="3119486"/>
                  </a:lnTo>
                  <a:lnTo>
                    <a:pt x="3865417" y="3121391"/>
                  </a:lnTo>
                  <a:lnTo>
                    <a:pt x="4108368" y="3122026"/>
                  </a:lnTo>
                  <a:lnTo>
                    <a:pt x="4345223" y="3112374"/>
                  </a:lnTo>
                  <a:lnTo>
                    <a:pt x="4531532" y="3123169"/>
                  </a:lnTo>
                  <a:lnTo>
                    <a:pt x="4609002" y="3123423"/>
                  </a:lnTo>
                  <a:lnTo>
                    <a:pt x="4609383" y="2975468"/>
                  </a:lnTo>
                  <a:lnTo>
                    <a:pt x="4609637" y="2861803"/>
                  </a:lnTo>
                  <a:lnTo>
                    <a:pt x="4601763" y="2656317"/>
                  </a:lnTo>
                  <a:lnTo>
                    <a:pt x="4610653" y="2488169"/>
                  </a:lnTo>
                  <a:lnTo>
                    <a:pt x="4612432" y="669671"/>
                  </a:lnTo>
                  <a:lnTo>
                    <a:pt x="4621576" y="422656"/>
                  </a:lnTo>
                  <a:cubicBezTo>
                    <a:pt x="4621576" y="422656"/>
                    <a:pt x="4605573" y="245110"/>
                    <a:pt x="4605192" y="184150"/>
                  </a:cubicBezTo>
                  <a:close/>
                </a:path>
              </a:pathLst>
            </a:custGeom>
            <a:solidFill>
              <a:srgbClr val="F4EFE1"/>
            </a:solidFill>
          </p:spPr>
        </p:sp>
      </p:grpSp>
      <p:grpSp>
        <p:nvGrpSpPr>
          <p:cNvPr id="4" name="Group 4"/>
          <p:cNvGrpSpPr/>
          <p:nvPr/>
        </p:nvGrpSpPr>
        <p:grpSpPr>
          <a:xfrm>
            <a:off x="10673445" y="2838541"/>
            <a:ext cx="6966855" cy="6800759"/>
            <a:chOff x="0" y="0"/>
            <a:chExt cx="4992755" cy="4873723"/>
          </a:xfrm>
        </p:grpSpPr>
        <p:sp>
          <p:nvSpPr>
            <p:cNvPr id="5" name="Freeform 5"/>
            <p:cNvSpPr/>
            <p:nvPr/>
          </p:nvSpPr>
          <p:spPr>
            <a:xfrm>
              <a:off x="-139" y="0"/>
              <a:ext cx="4992768" cy="4873596"/>
            </a:xfrm>
            <a:custGeom>
              <a:avLst/>
              <a:gdLst/>
              <a:ahLst/>
              <a:cxnLst/>
              <a:rect l="l" t="t" r="r" b="b"/>
              <a:pathLst>
                <a:path w="4992768" h="4873596">
                  <a:moveTo>
                    <a:pt x="4976638" y="184404"/>
                  </a:moveTo>
                  <a:cubicBezTo>
                    <a:pt x="4976257" y="123444"/>
                    <a:pt x="4985655" y="6604"/>
                    <a:pt x="4985655" y="6604"/>
                  </a:cubicBezTo>
                  <a:lnTo>
                    <a:pt x="4840748" y="4318"/>
                  </a:lnTo>
                  <a:lnTo>
                    <a:pt x="4635262" y="14097"/>
                  </a:lnTo>
                  <a:cubicBezTo>
                    <a:pt x="4635262" y="14097"/>
                    <a:pt x="4301633" y="-1905"/>
                    <a:pt x="4269756" y="13081"/>
                  </a:cubicBezTo>
                  <a:cubicBezTo>
                    <a:pt x="4237752" y="28067"/>
                    <a:pt x="4171839" y="4318"/>
                    <a:pt x="4171839" y="4318"/>
                  </a:cubicBezTo>
                  <a:lnTo>
                    <a:pt x="920508" y="2413"/>
                  </a:lnTo>
                  <a:lnTo>
                    <a:pt x="629551" y="1651"/>
                  </a:lnTo>
                  <a:lnTo>
                    <a:pt x="402602" y="9525"/>
                  </a:lnTo>
                  <a:lnTo>
                    <a:pt x="138823" y="8763"/>
                  </a:lnTo>
                  <a:lnTo>
                    <a:pt x="38747" y="0"/>
                  </a:lnTo>
                  <a:cubicBezTo>
                    <a:pt x="22872" y="0"/>
                    <a:pt x="10045" y="12700"/>
                    <a:pt x="10045" y="28575"/>
                  </a:cubicBezTo>
                  <a:lnTo>
                    <a:pt x="26301" y="273685"/>
                  </a:lnTo>
                  <a:lnTo>
                    <a:pt x="8521" y="545084"/>
                  </a:lnTo>
                  <a:lnTo>
                    <a:pt x="6362" y="4227928"/>
                  </a:lnTo>
                  <a:lnTo>
                    <a:pt x="14363" y="4406744"/>
                  </a:lnTo>
                  <a:cubicBezTo>
                    <a:pt x="14363" y="4406744"/>
                    <a:pt x="-10656" y="4447892"/>
                    <a:pt x="5346" y="4607912"/>
                  </a:cubicBezTo>
                  <a:cubicBezTo>
                    <a:pt x="21348" y="4767932"/>
                    <a:pt x="38620" y="4863182"/>
                    <a:pt x="38620" y="4863182"/>
                  </a:cubicBezTo>
                  <a:lnTo>
                    <a:pt x="122186" y="4863436"/>
                  </a:lnTo>
                  <a:lnTo>
                    <a:pt x="294906" y="4846926"/>
                  </a:lnTo>
                  <a:lnTo>
                    <a:pt x="521855" y="4864452"/>
                  </a:lnTo>
                  <a:lnTo>
                    <a:pt x="760488" y="4873596"/>
                  </a:lnTo>
                  <a:lnTo>
                    <a:pt x="895870" y="4848450"/>
                  </a:lnTo>
                  <a:lnTo>
                    <a:pt x="998105" y="4865722"/>
                  </a:lnTo>
                  <a:lnTo>
                    <a:pt x="4236609" y="4867627"/>
                  </a:lnTo>
                  <a:lnTo>
                    <a:pt x="4479560" y="4868262"/>
                  </a:lnTo>
                  <a:lnTo>
                    <a:pt x="4716415" y="4858610"/>
                  </a:lnTo>
                  <a:lnTo>
                    <a:pt x="4902724" y="4869405"/>
                  </a:lnTo>
                  <a:lnTo>
                    <a:pt x="4980194" y="4869659"/>
                  </a:lnTo>
                  <a:lnTo>
                    <a:pt x="4980575" y="4721704"/>
                  </a:lnTo>
                  <a:lnTo>
                    <a:pt x="4980829" y="4608039"/>
                  </a:lnTo>
                  <a:lnTo>
                    <a:pt x="4972955" y="4402553"/>
                  </a:lnTo>
                  <a:lnTo>
                    <a:pt x="4981845" y="4234405"/>
                  </a:lnTo>
                  <a:lnTo>
                    <a:pt x="4983623" y="669671"/>
                  </a:lnTo>
                  <a:lnTo>
                    <a:pt x="4992767" y="422656"/>
                  </a:lnTo>
                  <a:cubicBezTo>
                    <a:pt x="4992767" y="422656"/>
                    <a:pt x="4976765" y="245110"/>
                    <a:pt x="4976384" y="184150"/>
                  </a:cubicBezTo>
                  <a:close/>
                </a:path>
              </a:pathLst>
            </a:custGeom>
            <a:solidFill>
              <a:srgbClr val="F5E9DB"/>
            </a:solidFill>
          </p:spPr>
        </p:sp>
      </p:grpSp>
      <p:sp>
        <p:nvSpPr>
          <p:cNvPr id="6" name="Freeform 6"/>
          <p:cNvSpPr/>
          <p:nvPr/>
        </p:nvSpPr>
        <p:spPr>
          <a:xfrm rot="-394040">
            <a:off x="9868161" y="467880"/>
            <a:ext cx="3524791" cy="3537655"/>
          </a:xfrm>
          <a:custGeom>
            <a:avLst/>
            <a:gdLst/>
            <a:ahLst/>
            <a:cxnLst/>
            <a:rect l="l" t="t" r="r" b="b"/>
            <a:pathLst>
              <a:path w="3524791" h="3537655">
                <a:moveTo>
                  <a:pt x="0" y="0"/>
                </a:moveTo>
                <a:lnTo>
                  <a:pt x="3524790" y="0"/>
                </a:lnTo>
                <a:lnTo>
                  <a:pt x="3524790" y="3537655"/>
                </a:lnTo>
                <a:lnTo>
                  <a:pt x="0" y="353765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7" name="Freeform 7"/>
          <p:cNvSpPr/>
          <p:nvPr/>
        </p:nvSpPr>
        <p:spPr>
          <a:xfrm>
            <a:off x="13862856" y="2424656"/>
            <a:ext cx="3467100" cy="827770"/>
          </a:xfrm>
          <a:custGeom>
            <a:avLst/>
            <a:gdLst/>
            <a:ahLst/>
            <a:cxnLst/>
            <a:rect l="l" t="t" r="r" b="b"/>
            <a:pathLst>
              <a:path w="3467100" h="827770">
                <a:moveTo>
                  <a:pt x="0" y="0"/>
                </a:moveTo>
                <a:lnTo>
                  <a:pt x="3467100" y="0"/>
                </a:lnTo>
                <a:lnTo>
                  <a:pt x="3467100" y="827770"/>
                </a:lnTo>
                <a:lnTo>
                  <a:pt x="0" y="82777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8" name="Freeform 8"/>
          <p:cNvSpPr/>
          <p:nvPr/>
        </p:nvSpPr>
        <p:spPr>
          <a:xfrm rot="-443812">
            <a:off x="-415861" y="8340112"/>
            <a:ext cx="2016939" cy="1261504"/>
          </a:xfrm>
          <a:custGeom>
            <a:avLst/>
            <a:gdLst/>
            <a:ahLst/>
            <a:cxnLst/>
            <a:rect l="l" t="t" r="r" b="b"/>
            <a:pathLst>
              <a:path w="2016939" h="1261504">
                <a:moveTo>
                  <a:pt x="0" y="0"/>
                </a:moveTo>
                <a:lnTo>
                  <a:pt x="2016939" y="0"/>
                </a:lnTo>
                <a:lnTo>
                  <a:pt x="2016939" y="1261503"/>
                </a:lnTo>
                <a:lnTo>
                  <a:pt x="0" y="126150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9" name="Freeform 9"/>
          <p:cNvSpPr/>
          <p:nvPr/>
        </p:nvSpPr>
        <p:spPr>
          <a:xfrm>
            <a:off x="11673675" y="3179067"/>
            <a:ext cx="4966395" cy="6356985"/>
          </a:xfrm>
          <a:custGeom>
            <a:avLst/>
            <a:gdLst/>
            <a:ahLst/>
            <a:cxnLst/>
            <a:rect l="l" t="t" r="r" b="b"/>
            <a:pathLst>
              <a:path w="4966395" h="6356985">
                <a:moveTo>
                  <a:pt x="0" y="0"/>
                </a:moveTo>
                <a:lnTo>
                  <a:pt x="4966395" y="0"/>
                </a:lnTo>
                <a:lnTo>
                  <a:pt x="4966395" y="6356985"/>
                </a:lnTo>
                <a:lnTo>
                  <a:pt x="0" y="6356985"/>
                </a:lnTo>
                <a:lnTo>
                  <a:pt x="0" y="0"/>
                </a:lnTo>
                <a:close/>
              </a:path>
            </a:pathLst>
          </a:custGeom>
          <a:blipFill>
            <a:blip r:embed="rId8"/>
            <a:stretch>
              <a:fillRect/>
            </a:stretch>
          </a:blipFill>
          <a:ln cap="sq">
            <a:noFill/>
            <a:prstDash val="solid"/>
            <a:miter/>
          </a:ln>
        </p:spPr>
      </p:sp>
      <p:sp>
        <p:nvSpPr>
          <p:cNvPr id="10" name="Freeform 10"/>
          <p:cNvSpPr/>
          <p:nvPr/>
        </p:nvSpPr>
        <p:spPr>
          <a:xfrm>
            <a:off x="1325168" y="3429549"/>
            <a:ext cx="8164143" cy="1605656"/>
          </a:xfrm>
          <a:custGeom>
            <a:avLst/>
            <a:gdLst/>
            <a:ahLst/>
            <a:cxnLst/>
            <a:rect l="l" t="t" r="r" b="b"/>
            <a:pathLst>
              <a:path w="8164143" h="1605656">
                <a:moveTo>
                  <a:pt x="0" y="0"/>
                </a:moveTo>
                <a:lnTo>
                  <a:pt x="8164143" y="0"/>
                </a:lnTo>
                <a:lnTo>
                  <a:pt x="8164143" y="1605655"/>
                </a:lnTo>
                <a:lnTo>
                  <a:pt x="0" y="1605655"/>
                </a:lnTo>
                <a:lnTo>
                  <a:pt x="0" y="0"/>
                </a:lnTo>
                <a:close/>
              </a:path>
            </a:pathLst>
          </a:custGeom>
          <a:blipFill>
            <a:blip r:embed="rId9"/>
            <a:stretch>
              <a:fillRect/>
            </a:stretch>
          </a:blipFill>
        </p:spPr>
      </p:sp>
      <p:sp>
        <p:nvSpPr>
          <p:cNvPr id="11" name="Freeform 11"/>
          <p:cNvSpPr/>
          <p:nvPr/>
        </p:nvSpPr>
        <p:spPr>
          <a:xfrm>
            <a:off x="3196048" y="5825779"/>
            <a:ext cx="3751797" cy="1699420"/>
          </a:xfrm>
          <a:custGeom>
            <a:avLst/>
            <a:gdLst/>
            <a:ahLst/>
            <a:cxnLst/>
            <a:rect l="l" t="t" r="r" b="b"/>
            <a:pathLst>
              <a:path w="3751797" h="1699420">
                <a:moveTo>
                  <a:pt x="0" y="0"/>
                </a:moveTo>
                <a:lnTo>
                  <a:pt x="3751797" y="0"/>
                </a:lnTo>
                <a:lnTo>
                  <a:pt x="3751797" y="1699421"/>
                </a:lnTo>
                <a:lnTo>
                  <a:pt x="0" y="1699421"/>
                </a:lnTo>
                <a:lnTo>
                  <a:pt x="0" y="0"/>
                </a:lnTo>
                <a:close/>
              </a:path>
            </a:pathLst>
          </a:custGeom>
          <a:blipFill>
            <a:blip r:embed="rId10"/>
            <a:stretch>
              <a:fillRect/>
            </a:stretch>
          </a:blipFill>
        </p:spPr>
      </p:sp>
      <p:sp>
        <p:nvSpPr>
          <p:cNvPr id="12" name="Freeform 12"/>
          <p:cNvSpPr/>
          <p:nvPr/>
        </p:nvSpPr>
        <p:spPr>
          <a:xfrm>
            <a:off x="3711174" y="5309518"/>
            <a:ext cx="2721546" cy="2731943"/>
          </a:xfrm>
          <a:custGeom>
            <a:avLst/>
            <a:gdLst/>
            <a:ahLst/>
            <a:cxnLst/>
            <a:rect l="l" t="t" r="r" b="b"/>
            <a:pathLst>
              <a:path w="2721546" h="2731943">
                <a:moveTo>
                  <a:pt x="0" y="0"/>
                </a:moveTo>
                <a:lnTo>
                  <a:pt x="2721545" y="0"/>
                </a:lnTo>
                <a:lnTo>
                  <a:pt x="2721545" y="2731943"/>
                </a:lnTo>
                <a:lnTo>
                  <a:pt x="0" y="273194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sp>
      <p:sp>
        <p:nvSpPr>
          <p:cNvPr id="13" name="TextBox 13"/>
          <p:cNvSpPr txBox="1"/>
          <p:nvPr/>
        </p:nvSpPr>
        <p:spPr>
          <a:xfrm>
            <a:off x="959551" y="1733087"/>
            <a:ext cx="7254168" cy="903606"/>
          </a:xfrm>
          <a:prstGeom prst="rect">
            <a:avLst/>
          </a:prstGeom>
        </p:spPr>
        <p:txBody>
          <a:bodyPr lIns="0" tIns="0" rIns="0" bIns="0" rtlCol="0" anchor="t">
            <a:spAutoFit/>
          </a:bodyPr>
          <a:lstStyle/>
          <a:p>
            <a:pPr marL="0" lvl="0" indent="0" algn="l">
              <a:lnSpc>
                <a:spcPts val="6700"/>
              </a:lnSpc>
              <a:spcBef>
                <a:spcPct val="0"/>
              </a:spcBef>
            </a:pPr>
            <a:r>
              <a:rPr lang="en-US" sz="6700" b="1">
                <a:solidFill>
                  <a:srgbClr val="3D3329"/>
                </a:solidFill>
                <a:latin typeface="Linotype Feltpen Medium"/>
                <a:ea typeface="Linotype Feltpen Medium"/>
                <a:cs typeface="Linotype Feltpen Medium"/>
                <a:sym typeface="Linotype Feltpen Medium"/>
              </a:rPr>
              <a:t>From S4 to A4</a:t>
            </a:r>
          </a:p>
        </p:txBody>
      </p:sp>
      <p:sp>
        <p:nvSpPr>
          <p:cNvPr id="14" name="TextBox 14"/>
          <p:cNvSpPr txBox="1"/>
          <p:nvPr/>
        </p:nvSpPr>
        <p:spPr>
          <a:xfrm>
            <a:off x="17259300" y="9210675"/>
            <a:ext cx="152400" cy="200025"/>
          </a:xfrm>
          <a:prstGeom prst="rect">
            <a:avLst/>
          </a:prstGeom>
        </p:spPr>
        <p:txBody>
          <a:bodyPr wrap="none" lIns="0" tIns="0" rIns="0" bIns="0" rtlCol="0" anchor="t">
            <a:spAutoFit/>
          </a:bodyPr>
          <a:lstStyle/>
          <a:p>
            <a:pPr algn="ctr">
              <a:lnSpc>
                <a:spcPts val="2800"/>
              </a:lnSpc>
              <a:spcBef>
                <a:spcPct val="0"/>
              </a:spcBef>
            </a:pPr>
            <a:r>
              <a:rPr lang="en-US" sz="2000">
                <a:solidFill>
                  <a:srgbClr val="000000"/>
                </a:solidFill>
                <a:latin typeface="Arimo"/>
                <a:ea typeface="Arimo"/>
                <a:cs typeface="Arimo"/>
                <a:sym typeface="Arimo"/>
              </a:rPr>
              <a:t>12</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C8C0AC"/>
        </a:solidFill>
        <a:effectLst/>
      </p:bgPr>
    </p:bg>
    <p:spTree>
      <p:nvGrpSpPr>
        <p:cNvPr id="1" name=""/>
        <p:cNvGrpSpPr/>
        <p:nvPr/>
      </p:nvGrpSpPr>
      <p:grpSpPr>
        <a:xfrm>
          <a:off x="0" y="0"/>
          <a:ext cx="0" cy="0"/>
          <a:chOff x="0" y="0"/>
          <a:chExt cx="0" cy="0"/>
        </a:xfrm>
      </p:grpSpPr>
      <p:grpSp>
        <p:nvGrpSpPr>
          <p:cNvPr id="2" name="Group 2"/>
          <p:cNvGrpSpPr/>
          <p:nvPr/>
        </p:nvGrpSpPr>
        <p:grpSpPr>
          <a:xfrm rot="-10800000">
            <a:off x="-210463" y="1028700"/>
            <a:ext cx="11841019" cy="8013009"/>
            <a:chOff x="0" y="0"/>
            <a:chExt cx="4621563" cy="3127487"/>
          </a:xfrm>
        </p:grpSpPr>
        <p:sp>
          <p:nvSpPr>
            <p:cNvPr id="3" name="Freeform 3"/>
            <p:cNvSpPr/>
            <p:nvPr/>
          </p:nvSpPr>
          <p:spPr>
            <a:xfrm>
              <a:off x="-139" y="0"/>
              <a:ext cx="4621576" cy="3127359"/>
            </a:xfrm>
            <a:custGeom>
              <a:avLst/>
              <a:gdLst/>
              <a:ahLst/>
              <a:cxnLst/>
              <a:rect l="l" t="t" r="r" b="b"/>
              <a:pathLst>
                <a:path w="4621576" h="3127359">
                  <a:moveTo>
                    <a:pt x="4605446" y="184404"/>
                  </a:moveTo>
                  <a:cubicBezTo>
                    <a:pt x="4605065" y="123444"/>
                    <a:pt x="4614464" y="6604"/>
                    <a:pt x="4614464" y="6604"/>
                  </a:cubicBezTo>
                  <a:lnTo>
                    <a:pt x="4469557" y="4318"/>
                  </a:lnTo>
                  <a:lnTo>
                    <a:pt x="4264070" y="14097"/>
                  </a:lnTo>
                  <a:cubicBezTo>
                    <a:pt x="4264070" y="14097"/>
                    <a:pt x="3930441" y="-1905"/>
                    <a:pt x="3898564" y="13081"/>
                  </a:cubicBezTo>
                  <a:cubicBezTo>
                    <a:pt x="3866560" y="28067"/>
                    <a:pt x="3800647" y="4318"/>
                    <a:pt x="3800647" y="4318"/>
                  </a:cubicBezTo>
                  <a:lnTo>
                    <a:pt x="920508" y="2413"/>
                  </a:lnTo>
                  <a:lnTo>
                    <a:pt x="629551" y="1651"/>
                  </a:lnTo>
                  <a:lnTo>
                    <a:pt x="402602" y="9525"/>
                  </a:lnTo>
                  <a:lnTo>
                    <a:pt x="138823" y="8763"/>
                  </a:lnTo>
                  <a:lnTo>
                    <a:pt x="38747" y="0"/>
                  </a:lnTo>
                  <a:cubicBezTo>
                    <a:pt x="22872" y="0"/>
                    <a:pt x="10045" y="12700"/>
                    <a:pt x="10045" y="28575"/>
                  </a:cubicBezTo>
                  <a:lnTo>
                    <a:pt x="26301" y="273685"/>
                  </a:lnTo>
                  <a:lnTo>
                    <a:pt x="8521" y="545084"/>
                  </a:lnTo>
                  <a:lnTo>
                    <a:pt x="6362" y="2481692"/>
                  </a:lnTo>
                  <a:lnTo>
                    <a:pt x="14363" y="2660508"/>
                  </a:lnTo>
                  <a:cubicBezTo>
                    <a:pt x="14363" y="2660508"/>
                    <a:pt x="-10656" y="2701656"/>
                    <a:pt x="5346" y="2861676"/>
                  </a:cubicBezTo>
                  <a:cubicBezTo>
                    <a:pt x="21348" y="3021696"/>
                    <a:pt x="38620" y="3116946"/>
                    <a:pt x="38620" y="3116946"/>
                  </a:cubicBezTo>
                  <a:lnTo>
                    <a:pt x="122186" y="3117200"/>
                  </a:lnTo>
                  <a:lnTo>
                    <a:pt x="294906" y="3100690"/>
                  </a:lnTo>
                  <a:lnTo>
                    <a:pt x="521855" y="3118216"/>
                  </a:lnTo>
                  <a:lnTo>
                    <a:pt x="760488" y="3127359"/>
                  </a:lnTo>
                  <a:lnTo>
                    <a:pt x="895870" y="3102214"/>
                  </a:lnTo>
                  <a:lnTo>
                    <a:pt x="998105" y="3119486"/>
                  </a:lnTo>
                  <a:lnTo>
                    <a:pt x="3865417" y="3121391"/>
                  </a:lnTo>
                  <a:lnTo>
                    <a:pt x="4108368" y="3122026"/>
                  </a:lnTo>
                  <a:lnTo>
                    <a:pt x="4345223" y="3112374"/>
                  </a:lnTo>
                  <a:lnTo>
                    <a:pt x="4531532" y="3123169"/>
                  </a:lnTo>
                  <a:lnTo>
                    <a:pt x="4609002" y="3123423"/>
                  </a:lnTo>
                  <a:lnTo>
                    <a:pt x="4609383" y="2975468"/>
                  </a:lnTo>
                  <a:lnTo>
                    <a:pt x="4609637" y="2861803"/>
                  </a:lnTo>
                  <a:lnTo>
                    <a:pt x="4601763" y="2656317"/>
                  </a:lnTo>
                  <a:lnTo>
                    <a:pt x="4610653" y="2488169"/>
                  </a:lnTo>
                  <a:lnTo>
                    <a:pt x="4612432" y="669671"/>
                  </a:lnTo>
                  <a:lnTo>
                    <a:pt x="4621576" y="422656"/>
                  </a:lnTo>
                  <a:cubicBezTo>
                    <a:pt x="4621576" y="422656"/>
                    <a:pt x="4605573" y="245110"/>
                    <a:pt x="4605192" y="184150"/>
                  </a:cubicBezTo>
                  <a:close/>
                </a:path>
              </a:pathLst>
            </a:custGeom>
            <a:solidFill>
              <a:srgbClr val="F4EFE1"/>
            </a:solidFill>
          </p:spPr>
        </p:sp>
      </p:grpSp>
      <p:sp>
        <p:nvSpPr>
          <p:cNvPr id="4" name="Freeform 4"/>
          <p:cNvSpPr/>
          <p:nvPr/>
        </p:nvSpPr>
        <p:spPr>
          <a:xfrm rot="-443812">
            <a:off x="-415861" y="8340112"/>
            <a:ext cx="2016939" cy="1261504"/>
          </a:xfrm>
          <a:custGeom>
            <a:avLst/>
            <a:gdLst/>
            <a:ahLst/>
            <a:cxnLst/>
            <a:rect l="l" t="t" r="r" b="b"/>
            <a:pathLst>
              <a:path w="2016939" h="1261504">
                <a:moveTo>
                  <a:pt x="0" y="0"/>
                </a:moveTo>
                <a:lnTo>
                  <a:pt x="2016939" y="0"/>
                </a:lnTo>
                <a:lnTo>
                  <a:pt x="2016939" y="1261503"/>
                </a:lnTo>
                <a:lnTo>
                  <a:pt x="0" y="126150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5" name="TextBox 5"/>
          <p:cNvSpPr txBox="1"/>
          <p:nvPr/>
        </p:nvSpPr>
        <p:spPr>
          <a:xfrm>
            <a:off x="959551" y="1733087"/>
            <a:ext cx="7254168" cy="903606"/>
          </a:xfrm>
          <a:prstGeom prst="rect">
            <a:avLst/>
          </a:prstGeom>
        </p:spPr>
        <p:txBody>
          <a:bodyPr lIns="0" tIns="0" rIns="0" bIns="0" rtlCol="0" anchor="t">
            <a:spAutoFit/>
          </a:bodyPr>
          <a:lstStyle/>
          <a:p>
            <a:pPr marL="0" lvl="0" indent="0" algn="l">
              <a:lnSpc>
                <a:spcPts val="6700"/>
              </a:lnSpc>
              <a:spcBef>
                <a:spcPct val="0"/>
              </a:spcBef>
            </a:pPr>
            <a:r>
              <a:rPr lang="en-US" sz="6700" b="1">
                <a:solidFill>
                  <a:srgbClr val="3D3329"/>
                </a:solidFill>
                <a:latin typeface="Linotype Feltpen Medium"/>
                <a:ea typeface="Linotype Feltpen Medium"/>
                <a:cs typeface="Linotype Feltpen Medium"/>
                <a:sym typeface="Linotype Feltpen Medium"/>
              </a:rPr>
              <a:t>From S4 to A4</a:t>
            </a:r>
          </a:p>
        </p:txBody>
      </p:sp>
      <p:grpSp>
        <p:nvGrpSpPr>
          <p:cNvPr id="6" name="Group 6"/>
          <p:cNvGrpSpPr/>
          <p:nvPr/>
        </p:nvGrpSpPr>
        <p:grpSpPr>
          <a:xfrm>
            <a:off x="10673445" y="2838541"/>
            <a:ext cx="6966855" cy="6800759"/>
            <a:chOff x="0" y="0"/>
            <a:chExt cx="4992755" cy="4873723"/>
          </a:xfrm>
        </p:grpSpPr>
        <p:sp>
          <p:nvSpPr>
            <p:cNvPr id="7" name="Freeform 7"/>
            <p:cNvSpPr/>
            <p:nvPr/>
          </p:nvSpPr>
          <p:spPr>
            <a:xfrm>
              <a:off x="-139" y="0"/>
              <a:ext cx="4992768" cy="4873596"/>
            </a:xfrm>
            <a:custGeom>
              <a:avLst/>
              <a:gdLst/>
              <a:ahLst/>
              <a:cxnLst/>
              <a:rect l="l" t="t" r="r" b="b"/>
              <a:pathLst>
                <a:path w="4992768" h="4873596">
                  <a:moveTo>
                    <a:pt x="4976638" y="184404"/>
                  </a:moveTo>
                  <a:cubicBezTo>
                    <a:pt x="4976257" y="123444"/>
                    <a:pt x="4985655" y="6604"/>
                    <a:pt x="4985655" y="6604"/>
                  </a:cubicBezTo>
                  <a:lnTo>
                    <a:pt x="4840748" y="4318"/>
                  </a:lnTo>
                  <a:lnTo>
                    <a:pt x="4635262" y="14097"/>
                  </a:lnTo>
                  <a:cubicBezTo>
                    <a:pt x="4635262" y="14097"/>
                    <a:pt x="4301633" y="-1905"/>
                    <a:pt x="4269756" y="13081"/>
                  </a:cubicBezTo>
                  <a:cubicBezTo>
                    <a:pt x="4237752" y="28067"/>
                    <a:pt x="4171839" y="4318"/>
                    <a:pt x="4171839" y="4318"/>
                  </a:cubicBezTo>
                  <a:lnTo>
                    <a:pt x="920508" y="2413"/>
                  </a:lnTo>
                  <a:lnTo>
                    <a:pt x="629551" y="1651"/>
                  </a:lnTo>
                  <a:lnTo>
                    <a:pt x="402602" y="9525"/>
                  </a:lnTo>
                  <a:lnTo>
                    <a:pt x="138823" y="8763"/>
                  </a:lnTo>
                  <a:lnTo>
                    <a:pt x="38747" y="0"/>
                  </a:lnTo>
                  <a:cubicBezTo>
                    <a:pt x="22872" y="0"/>
                    <a:pt x="10045" y="12700"/>
                    <a:pt x="10045" y="28575"/>
                  </a:cubicBezTo>
                  <a:lnTo>
                    <a:pt x="26301" y="273685"/>
                  </a:lnTo>
                  <a:lnTo>
                    <a:pt x="8521" y="545084"/>
                  </a:lnTo>
                  <a:lnTo>
                    <a:pt x="6362" y="4227928"/>
                  </a:lnTo>
                  <a:lnTo>
                    <a:pt x="14363" y="4406744"/>
                  </a:lnTo>
                  <a:cubicBezTo>
                    <a:pt x="14363" y="4406744"/>
                    <a:pt x="-10656" y="4447892"/>
                    <a:pt x="5346" y="4607912"/>
                  </a:cubicBezTo>
                  <a:cubicBezTo>
                    <a:pt x="21348" y="4767932"/>
                    <a:pt x="38620" y="4863182"/>
                    <a:pt x="38620" y="4863182"/>
                  </a:cubicBezTo>
                  <a:lnTo>
                    <a:pt x="122186" y="4863436"/>
                  </a:lnTo>
                  <a:lnTo>
                    <a:pt x="294906" y="4846926"/>
                  </a:lnTo>
                  <a:lnTo>
                    <a:pt x="521855" y="4864452"/>
                  </a:lnTo>
                  <a:lnTo>
                    <a:pt x="760488" y="4873596"/>
                  </a:lnTo>
                  <a:lnTo>
                    <a:pt x="895870" y="4848450"/>
                  </a:lnTo>
                  <a:lnTo>
                    <a:pt x="998105" y="4865722"/>
                  </a:lnTo>
                  <a:lnTo>
                    <a:pt x="4236609" y="4867627"/>
                  </a:lnTo>
                  <a:lnTo>
                    <a:pt x="4479560" y="4868262"/>
                  </a:lnTo>
                  <a:lnTo>
                    <a:pt x="4716415" y="4858610"/>
                  </a:lnTo>
                  <a:lnTo>
                    <a:pt x="4902724" y="4869405"/>
                  </a:lnTo>
                  <a:lnTo>
                    <a:pt x="4980194" y="4869659"/>
                  </a:lnTo>
                  <a:lnTo>
                    <a:pt x="4980575" y="4721704"/>
                  </a:lnTo>
                  <a:lnTo>
                    <a:pt x="4980829" y="4608039"/>
                  </a:lnTo>
                  <a:lnTo>
                    <a:pt x="4972955" y="4402553"/>
                  </a:lnTo>
                  <a:lnTo>
                    <a:pt x="4981845" y="4234405"/>
                  </a:lnTo>
                  <a:lnTo>
                    <a:pt x="4983623" y="669671"/>
                  </a:lnTo>
                  <a:lnTo>
                    <a:pt x="4992767" y="422656"/>
                  </a:lnTo>
                  <a:cubicBezTo>
                    <a:pt x="4992767" y="422656"/>
                    <a:pt x="4976765" y="245110"/>
                    <a:pt x="4976384" y="184150"/>
                  </a:cubicBezTo>
                  <a:close/>
                </a:path>
              </a:pathLst>
            </a:custGeom>
            <a:solidFill>
              <a:srgbClr val="F5E9DB"/>
            </a:solidFill>
          </p:spPr>
        </p:sp>
      </p:grpSp>
      <p:sp>
        <p:nvSpPr>
          <p:cNvPr id="8" name="TextBox 8"/>
          <p:cNvSpPr txBox="1"/>
          <p:nvPr/>
        </p:nvSpPr>
        <p:spPr>
          <a:xfrm>
            <a:off x="17259300" y="9210675"/>
            <a:ext cx="152400" cy="200025"/>
          </a:xfrm>
          <a:prstGeom prst="rect">
            <a:avLst/>
          </a:prstGeom>
        </p:spPr>
        <p:txBody>
          <a:bodyPr wrap="none" lIns="0" tIns="0" rIns="0" bIns="0" rtlCol="0" anchor="t">
            <a:spAutoFit/>
          </a:bodyPr>
          <a:lstStyle/>
          <a:p>
            <a:pPr algn="ctr">
              <a:lnSpc>
                <a:spcPts val="2800"/>
              </a:lnSpc>
              <a:spcBef>
                <a:spcPct val="0"/>
              </a:spcBef>
            </a:pPr>
            <a:r>
              <a:rPr lang="en-US" sz="2000">
                <a:solidFill>
                  <a:srgbClr val="000000"/>
                </a:solidFill>
                <a:latin typeface="Arimo"/>
                <a:ea typeface="Arimo"/>
                <a:cs typeface="Arimo"/>
                <a:sym typeface="Arimo"/>
              </a:rPr>
              <a:t>13</a:t>
            </a:r>
          </a:p>
        </p:txBody>
      </p:sp>
      <p:sp>
        <p:nvSpPr>
          <p:cNvPr id="9" name="Freeform 9"/>
          <p:cNvSpPr/>
          <p:nvPr/>
        </p:nvSpPr>
        <p:spPr>
          <a:xfrm>
            <a:off x="1548199" y="3479809"/>
            <a:ext cx="6330046" cy="1076108"/>
          </a:xfrm>
          <a:custGeom>
            <a:avLst/>
            <a:gdLst/>
            <a:ahLst/>
            <a:cxnLst/>
            <a:rect l="l" t="t" r="r" b="b"/>
            <a:pathLst>
              <a:path w="6330046" h="1076108">
                <a:moveTo>
                  <a:pt x="0" y="0"/>
                </a:moveTo>
                <a:lnTo>
                  <a:pt x="6330046" y="0"/>
                </a:lnTo>
                <a:lnTo>
                  <a:pt x="6330046" y="1076108"/>
                </a:lnTo>
                <a:lnTo>
                  <a:pt x="0" y="1076108"/>
                </a:lnTo>
                <a:lnTo>
                  <a:pt x="0" y="0"/>
                </a:lnTo>
                <a:close/>
              </a:path>
            </a:pathLst>
          </a:custGeom>
          <a:blipFill>
            <a:blip r:embed="rId4"/>
            <a:stretch>
              <a:fillRect/>
            </a:stretch>
          </a:blipFill>
        </p:spPr>
      </p:sp>
      <p:sp>
        <p:nvSpPr>
          <p:cNvPr id="10" name="Freeform 10"/>
          <p:cNvSpPr/>
          <p:nvPr/>
        </p:nvSpPr>
        <p:spPr>
          <a:xfrm>
            <a:off x="1548199" y="4892628"/>
            <a:ext cx="6330046" cy="363978"/>
          </a:xfrm>
          <a:custGeom>
            <a:avLst/>
            <a:gdLst/>
            <a:ahLst/>
            <a:cxnLst/>
            <a:rect l="l" t="t" r="r" b="b"/>
            <a:pathLst>
              <a:path w="6330046" h="363978">
                <a:moveTo>
                  <a:pt x="0" y="0"/>
                </a:moveTo>
                <a:lnTo>
                  <a:pt x="6330046" y="0"/>
                </a:lnTo>
                <a:lnTo>
                  <a:pt x="6330046" y="363978"/>
                </a:lnTo>
                <a:lnTo>
                  <a:pt x="0" y="363978"/>
                </a:lnTo>
                <a:lnTo>
                  <a:pt x="0" y="0"/>
                </a:lnTo>
                <a:close/>
              </a:path>
            </a:pathLst>
          </a:custGeom>
          <a:blipFill>
            <a:blip r:embed="rId5"/>
            <a:stretch>
              <a:fillRect/>
            </a:stretch>
          </a:blipFill>
        </p:spPr>
      </p:sp>
      <p:sp>
        <p:nvSpPr>
          <p:cNvPr id="11" name="Freeform 11"/>
          <p:cNvSpPr/>
          <p:nvPr/>
        </p:nvSpPr>
        <p:spPr>
          <a:xfrm>
            <a:off x="1548199" y="5956914"/>
            <a:ext cx="2739451" cy="801290"/>
          </a:xfrm>
          <a:custGeom>
            <a:avLst/>
            <a:gdLst/>
            <a:ahLst/>
            <a:cxnLst/>
            <a:rect l="l" t="t" r="r" b="b"/>
            <a:pathLst>
              <a:path w="2739451" h="801290">
                <a:moveTo>
                  <a:pt x="0" y="0"/>
                </a:moveTo>
                <a:lnTo>
                  <a:pt x="2739451" y="0"/>
                </a:lnTo>
                <a:lnTo>
                  <a:pt x="2739451" y="801290"/>
                </a:lnTo>
                <a:lnTo>
                  <a:pt x="0" y="801290"/>
                </a:lnTo>
                <a:lnTo>
                  <a:pt x="0" y="0"/>
                </a:lnTo>
                <a:close/>
              </a:path>
            </a:pathLst>
          </a:custGeom>
          <a:blipFill>
            <a:blip r:embed="rId6"/>
            <a:stretch>
              <a:fillRect/>
            </a:stretch>
          </a:blipFill>
        </p:spPr>
      </p:sp>
      <p:sp>
        <p:nvSpPr>
          <p:cNvPr id="12" name="Freeform 12"/>
          <p:cNvSpPr/>
          <p:nvPr/>
        </p:nvSpPr>
        <p:spPr>
          <a:xfrm>
            <a:off x="8030505" y="3859166"/>
            <a:ext cx="2332400" cy="464820"/>
          </a:xfrm>
          <a:custGeom>
            <a:avLst/>
            <a:gdLst/>
            <a:ahLst/>
            <a:cxnLst/>
            <a:rect l="l" t="t" r="r" b="b"/>
            <a:pathLst>
              <a:path w="2332400" h="464820">
                <a:moveTo>
                  <a:pt x="0" y="0"/>
                </a:moveTo>
                <a:lnTo>
                  <a:pt x="2332400" y="0"/>
                </a:lnTo>
                <a:lnTo>
                  <a:pt x="2332400" y="464820"/>
                </a:lnTo>
                <a:lnTo>
                  <a:pt x="0" y="464820"/>
                </a:lnTo>
                <a:lnTo>
                  <a:pt x="0" y="0"/>
                </a:lnTo>
                <a:close/>
              </a:path>
            </a:pathLst>
          </a:custGeom>
          <a:blipFill>
            <a:blip r:embed="rId7"/>
            <a:stretch>
              <a:fillRect/>
            </a:stretch>
          </a:blipFill>
        </p:spPr>
      </p:sp>
      <p:sp>
        <p:nvSpPr>
          <p:cNvPr id="13" name="Freeform 13"/>
          <p:cNvSpPr/>
          <p:nvPr/>
        </p:nvSpPr>
        <p:spPr>
          <a:xfrm>
            <a:off x="1548199" y="7091579"/>
            <a:ext cx="4010526" cy="952500"/>
          </a:xfrm>
          <a:custGeom>
            <a:avLst/>
            <a:gdLst/>
            <a:ahLst/>
            <a:cxnLst/>
            <a:rect l="l" t="t" r="r" b="b"/>
            <a:pathLst>
              <a:path w="4010526" h="952500">
                <a:moveTo>
                  <a:pt x="0" y="0"/>
                </a:moveTo>
                <a:lnTo>
                  <a:pt x="4010526" y="0"/>
                </a:lnTo>
                <a:lnTo>
                  <a:pt x="4010526" y="952500"/>
                </a:lnTo>
                <a:lnTo>
                  <a:pt x="0" y="952500"/>
                </a:lnTo>
                <a:lnTo>
                  <a:pt x="0" y="0"/>
                </a:lnTo>
                <a:close/>
              </a:path>
            </a:pathLst>
          </a:custGeom>
          <a:blipFill>
            <a:blip r:embed="rId8"/>
            <a:stretch>
              <a:fillRect/>
            </a:stretch>
          </a:blipFill>
        </p:spPr>
      </p:sp>
      <p:sp>
        <p:nvSpPr>
          <p:cNvPr id="14" name="Freeform 14"/>
          <p:cNvSpPr/>
          <p:nvPr/>
        </p:nvSpPr>
        <p:spPr>
          <a:xfrm rot="-394040">
            <a:off x="9868161" y="467880"/>
            <a:ext cx="3524791" cy="3537655"/>
          </a:xfrm>
          <a:custGeom>
            <a:avLst/>
            <a:gdLst/>
            <a:ahLst/>
            <a:cxnLst/>
            <a:rect l="l" t="t" r="r" b="b"/>
            <a:pathLst>
              <a:path w="3524791" h="3537655">
                <a:moveTo>
                  <a:pt x="0" y="0"/>
                </a:moveTo>
                <a:lnTo>
                  <a:pt x="3524790" y="0"/>
                </a:lnTo>
                <a:lnTo>
                  <a:pt x="3524790" y="3537655"/>
                </a:lnTo>
                <a:lnTo>
                  <a:pt x="0" y="3537655"/>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sp>
      <p:sp>
        <p:nvSpPr>
          <p:cNvPr id="15" name="Freeform 15"/>
          <p:cNvSpPr/>
          <p:nvPr/>
        </p:nvSpPr>
        <p:spPr>
          <a:xfrm>
            <a:off x="13862856" y="2424656"/>
            <a:ext cx="3467100" cy="827770"/>
          </a:xfrm>
          <a:custGeom>
            <a:avLst/>
            <a:gdLst/>
            <a:ahLst/>
            <a:cxnLst/>
            <a:rect l="l" t="t" r="r" b="b"/>
            <a:pathLst>
              <a:path w="3467100" h="827770">
                <a:moveTo>
                  <a:pt x="0" y="0"/>
                </a:moveTo>
                <a:lnTo>
                  <a:pt x="3467100" y="0"/>
                </a:lnTo>
                <a:lnTo>
                  <a:pt x="3467100" y="827770"/>
                </a:lnTo>
                <a:lnTo>
                  <a:pt x="0" y="827770"/>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sp>
      <p:sp>
        <p:nvSpPr>
          <p:cNvPr id="16" name="Freeform 16"/>
          <p:cNvSpPr/>
          <p:nvPr/>
        </p:nvSpPr>
        <p:spPr>
          <a:xfrm>
            <a:off x="11673675" y="3179067"/>
            <a:ext cx="4966395" cy="6356985"/>
          </a:xfrm>
          <a:custGeom>
            <a:avLst/>
            <a:gdLst/>
            <a:ahLst/>
            <a:cxnLst/>
            <a:rect l="l" t="t" r="r" b="b"/>
            <a:pathLst>
              <a:path w="4966395" h="6356985">
                <a:moveTo>
                  <a:pt x="0" y="0"/>
                </a:moveTo>
                <a:lnTo>
                  <a:pt x="4966395" y="0"/>
                </a:lnTo>
                <a:lnTo>
                  <a:pt x="4966395" y="6356985"/>
                </a:lnTo>
                <a:lnTo>
                  <a:pt x="0" y="6356985"/>
                </a:lnTo>
                <a:lnTo>
                  <a:pt x="0" y="0"/>
                </a:lnTo>
                <a:close/>
              </a:path>
            </a:pathLst>
          </a:custGeom>
          <a:blipFill>
            <a:blip r:embed="rId13"/>
            <a:stretch>
              <a:fillRect/>
            </a:stretch>
          </a:blipFill>
        </p:spPr>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C8C0AC"/>
        </a:solidFill>
        <a:effectLst/>
      </p:bgPr>
    </p:bg>
    <p:spTree>
      <p:nvGrpSpPr>
        <p:cNvPr id="1" name=""/>
        <p:cNvGrpSpPr/>
        <p:nvPr/>
      </p:nvGrpSpPr>
      <p:grpSpPr>
        <a:xfrm>
          <a:off x="0" y="0"/>
          <a:ext cx="0" cy="0"/>
          <a:chOff x="0" y="0"/>
          <a:chExt cx="0" cy="0"/>
        </a:xfrm>
      </p:grpSpPr>
      <p:grpSp>
        <p:nvGrpSpPr>
          <p:cNvPr id="2" name="Group 2"/>
          <p:cNvGrpSpPr/>
          <p:nvPr/>
        </p:nvGrpSpPr>
        <p:grpSpPr>
          <a:xfrm rot="-10800000">
            <a:off x="-210463" y="1028700"/>
            <a:ext cx="11841019" cy="8013009"/>
            <a:chOff x="0" y="0"/>
            <a:chExt cx="4621563" cy="3127487"/>
          </a:xfrm>
        </p:grpSpPr>
        <p:sp>
          <p:nvSpPr>
            <p:cNvPr id="3" name="Freeform 3"/>
            <p:cNvSpPr/>
            <p:nvPr/>
          </p:nvSpPr>
          <p:spPr>
            <a:xfrm>
              <a:off x="-139" y="0"/>
              <a:ext cx="4621576" cy="3127359"/>
            </a:xfrm>
            <a:custGeom>
              <a:avLst/>
              <a:gdLst/>
              <a:ahLst/>
              <a:cxnLst/>
              <a:rect l="l" t="t" r="r" b="b"/>
              <a:pathLst>
                <a:path w="4621576" h="3127359">
                  <a:moveTo>
                    <a:pt x="4605446" y="184404"/>
                  </a:moveTo>
                  <a:cubicBezTo>
                    <a:pt x="4605065" y="123444"/>
                    <a:pt x="4614464" y="6604"/>
                    <a:pt x="4614464" y="6604"/>
                  </a:cubicBezTo>
                  <a:lnTo>
                    <a:pt x="4469557" y="4318"/>
                  </a:lnTo>
                  <a:lnTo>
                    <a:pt x="4264070" y="14097"/>
                  </a:lnTo>
                  <a:cubicBezTo>
                    <a:pt x="4264070" y="14097"/>
                    <a:pt x="3930441" y="-1905"/>
                    <a:pt x="3898564" y="13081"/>
                  </a:cubicBezTo>
                  <a:cubicBezTo>
                    <a:pt x="3866560" y="28067"/>
                    <a:pt x="3800647" y="4318"/>
                    <a:pt x="3800647" y="4318"/>
                  </a:cubicBezTo>
                  <a:lnTo>
                    <a:pt x="920508" y="2413"/>
                  </a:lnTo>
                  <a:lnTo>
                    <a:pt x="629551" y="1651"/>
                  </a:lnTo>
                  <a:lnTo>
                    <a:pt x="402602" y="9525"/>
                  </a:lnTo>
                  <a:lnTo>
                    <a:pt x="138823" y="8763"/>
                  </a:lnTo>
                  <a:lnTo>
                    <a:pt x="38747" y="0"/>
                  </a:lnTo>
                  <a:cubicBezTo>
                    <a:pt x="22872" y="0"/>
                    <a:pt x="10045" y="12700"/>
                    <a:pt x="10045" y="28575"/>
                  </a:cubicBezTo>
                  <a:lnTo>
                    <a:pt x="26301" y="273685"/>
                  </a:lnTo>
                  <a:lnTo>
                    <a:pt x="8521" y="545084"/>
                  </a:lnTo>
                  <a:lnTo>
                    <a:pt x="6362" y="2481692"/>
                  </a:lnTo>
                  <a:lnTo>
                    <a:pt x="14363" y="2660508"/>
                  </a:lnTo>
                  <a:cubicBezTo>
                    <a:pt x="14363" y="2660508"/>
                    <a:pt x="-10656" y="2701656"/>
                    <a:pt x="5346" y="2861676"/>
                  </a:cubicBezTo>
                  <a:cubicBezTo>
                    <a:pt x="21348" y="3021696"/>
                    <a:pt x="38620" y="3116946"/>
                    <a:pt x="38620" y="3116946"/>
                  </a:cubicBezTo>
                  <a:lnTo>
                    <a:pt x="122186" y="3117200"/>
                  </a:lnTo>
                  <a:lnTo>
                    <a:pt x="294906" y="3100690"/>
                  </a:lnTo>
                  <a:lnTo>
                    <a:pt x="521855" y="3118216"/>
                  </a:lnTo>
                  <a:lnTo>
                    <a:pt x="760488" y="3127359"/>
                  </a:lnTo>
                  <a:lnTo>
                    <a:pt x="895870" y="3102214"/>
                  </a:lnTo>
                  <a:lnTo>
                    <a:pt x="998105" y="3119486"/>
                  </a:lnTo>
                  <a:lnTo>
                    <a:pt x="3865417" y="3121391"/>
                  </a:lnTo>
                  <a:lnTo>
                    <a:pt x="4108368" y="3122026"/>
                  </a:lnTo>
                  <a:lnTo>
                    <a:pt x="4345223" y="3112374"/>
                  </a:lnTo>
                  <a:lnTo>
                    <a:pt x="4531532" y="3123169"/>
                  </a:lnTo>
                  <a:lnTo>
                    <a:pt x="4609002" y="3123423"/>
                  </a:lnTo>
                  <a:lnTo>
                    <a:pt x="4609383" y="2975468"/>
                  </a:lnTo>
                  <a:lnTo>
                    <a:pt x="4609637" y="2861803"/>
                  </a:lnTo>
                  <a:lnTo>
                    <a:pt x="4601763" y="2656317"/>
                  </a:lnTo>
                  <a:lnTo>
                    <a:pt x="4610653" y="2488169"/>
                  </a:lnTo>
                  <a:lnTo>
                    <a:pt x="4612432" y="669671"/>
                  </a:lnTo>
                  <a:lnTo>
                    <a:pt x="4621576" y="422656"/>
                  </a:lnTo>
                  <a:cubicBezTo>
                    <a:pt x="4621576" y="422656"/>
                    <a:pt x="4605573" y="245110"/>
                    <a:pt x="4605192" y="184150"/>
                  </a:cubicBezTo>
                  <a:close/>
                </a:path>
              </a:pathLst>
            </a:custGeom>
            <a:solidFill>
              <a:srgbClr val="F4EFE1"/>
            </a:solidFill>
          </p:spPr>
        </p:sp>
      </p:grpSp>
      <p:sp>
        <p:nvSpPr>
          <p:cNvPr id="4" name="Freeform 4"/>
          <p:cNvSpPr/>
          <p:nvPr/>
        </p:nvSpPr>
        <p:spPr>
          <a:xfrm rot="-443812">
            <a:off x="-415861" y="8340112"/>
            <a:ext cx="2016939" cy="1261504"/>
          </a:xfrm>
          <a:custGeom>
            <a:avLst/>
            <a:gdLst/>
            <a:ahLst/>
            <a:cxnLst/>
            <a:rect l="l" t="t" r="r" b="b"/>
            <a:pathLst>
              <a:path w="2016939" h="1261504">
                <a:moveTo>
                  <a:pt x="0" y="0"/>
                </a:moveTo>
                <a:lnTo>
                  <a:pt x="2016939" y="0"/>
                </a:lnTo>
                <a:lnTo>
                  <a:pt x="2016939" y="1261503"/>
                </a:lnTo>
                <a:lnTo>
                  <a:pt x="0" y="126150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5" name="TextBox 5"/>
          <p:cNvSpPr txBox="1"/>
          <p:nvPr/>
        </p:nvSpPr>
        <p:spPr>
          <a:xfrm>
            <a:off x="959551" y="1733087"/>
            <a:ext cx="7254168" cy="903606"/>
          </a:xfrm>
          <a:prstGeom prst="rect">
            <a:avLst/>
          </a:prstGeom>
        </p:spPr>
        <p:txBody>
          <a:bodyPr lIns="0" tIns="0" rIns="0" bIns="0" rtlCol="0" anchor="t">
            <a:spAutoFit/>
          </a:bodyPr>
          <a:lstStyle/>
          <a:p>
            <a:pPr marL="0" lvl="0" indent="0" algn="l">
              <a:lnSpc>
                <a:spcPts val="6700"/>
              </a:lnSpc>
              <a:spcBef>
                <a:spcPct val="0"/>
              </a:spcBef>
            </a:pPr>
            <a:r>
              <a:rPr lang="en-US" sz="6700" b="1">
                <a:solidFill>
                  <a:srgbClr val="3D3329"/>
                </a:solidFill>
                <a:latin typeface="Linotype Feltpen Medium"/>
                <a:ea typeface="Linotype Feltpen Medium"/>
                <a:cs typeface="Linotype Feltpen Medium"/>
                <a:sym typeface="Linotype Feltpen Medium"/>
              </a:rPr>
              <a:t>From S4 to A4</a:t>
            </a:r>
          </a:p>
        </p:txBody>
      </p:sp>
      <p:grpSp>
        <p:nvGrpSpPr>
          <p:cNvPr id="6" name="Group 6"/>
          <p:cNvGrpSpPr/>
          <p:nvPr/>
        </p:nvGrpSpPr>
        <p:grpSpPr>
          <a:xfrm>
            <a:off x="10673445" y="2838541"/>
            <a:ext cx="6966855" cy="6800759"/>
            <a:chOff x="0" y="0"/>
            <a:chExt cx="4992755" cy="4873723"/>
          </a:xfrm>
        </p:grpSpPr>
        <p:sp>
          <p:nvSpPr>
            <p:cNvPr id="7" name="Freeform 7"/>
            <p:cNvSpPr/>
            <p:nvPr/>
          </p:nvSpPr>
          <p:spPr>
            <a:xfrm>
              <a:off x="-139" y="0"/>
              <a:ext cx="4992768" cy="4873596"/>
            </a:xfrm>
            <a:custGeom>
              <a:avLst/>
              <a:gdLst/>
              <a:ahLst/>
              <a:cxnLst/>
              <a:rect l="l" t="t" r="r" b="b"/>
              <a:pathLst>
                <a:path w="4992768" h="4873596">
                  <a:moveTo>
                    <a:pt x="4976638" y="184404"/>
                  </a:moveTo>
                  <a:cubicBezTo>
                    <a:pt x="4976257" y="123444"/>
                    <a:pt x="4985655" y="6604"/>
                    <a:pt x="4985655" y="6604"/>
                  </a:cubicBezTo>
                  <a:lnTo>
                    <a:pt x="4840748" y="4318"/>
                  </a:lnTo>
                  <a:lnTo>
                    <a:pt x="4635262" y="14097"/>
                  </a:lnTo>
                  <a:cubicBezTo>
                    <a:pt x="4635262" y="14097"/>
                    <a:pt x="4301633" y="-1905"/>
                    <a:pt x="4269756" y="13081"/>
                  </a:cubicBezTo>
                  <a:cubicBezTo>
                    <a:pt x="4237752" y="28067"/>
                    <a:pt x="4171839" y="4318"/>
                    <a:pt x="4171839" y="4318"/>
                  </a:cubicBezTo>
                  <a:lnTo>
                    <a:pt x="920508" y="2413"/>
                  </a:lnTo>
                  <a:lnTo>
                    <a:pt x="629551" y="1651"/>
                  </a:lnTo>
                  <a:lnTo>
                    <a:pt x="402602" y="9525"/>
                  </a:lnTo>
                  <a:lnTo>
                    <a:pt x="138823" y="8763"/>
                  </a:lnTo>
                  <a:lnTo>
                    <a:pt x="38747" y="0"/>
                  </a:lnTo>
                  <a:cubicBezTo>
                    <a:pt x="22872" y="0"/>
                    <a:pt x="10045" y="12700"/>
                    <a:pt x="10045" y="28575"/>
                  </a:cubicBezTo>
                  <a:lnTo>
                    <a:pt x="26301" y="273685"/>
                  </a:lnTo>
                  <a:lnTo>
                    <a:pt x="8521" y="545084"/>
                  </a:lnTo>
                  <a:lnTo>
                    <a:pt x="6362" y="4227928"/>
                  </a:lnTo>
                  <a:lnTo>
                    <a:pt x="14363" y="4406744"/>
                  </a:lnTo>
                  <a:cubicBezTo>
                    <a:pt x="14363" y="4406744"/>
                    <a:pt x="-10656" y="4447892"/>
                    <a:pt x="5346" y="4607912"/>
                  </a:cubicBezTo>
                  <a:cubicBezTo>
                    <a:pt x="21348" y="4767932"/>
                    <a:pt x="38620" y="4863182"/>
                    <a:pt x="38620" y="4863182"/>
                  </a:cubicBezTo>
                  <a:lnTo>
                    <a:pt x="122186" y="4863436"/>
                  </a:lnTo>
                  <a:lnTo>
                    <a:pt x="294906" y="4846926"/>
                  </a:lnTo>
                  <a:lnTo>
                    <a:pt x="521855" y="4864452"/>
                  </a:lnTo>
                  <a:lnTo>
                    <a:pt x="760488" y="4873596"/>
                  </a:lnTo>
                  <a:lnTo>
                    <a:pt x="895870" y="4848450"/>
                  </a:lnTo>
                  <a:lnTo>
                    <a:pt x="998105" y="4865722"/>
                  </a:lnTo>
                  <a:lnTo>
                    <a:pt x="4236609" y="4867627"/>
                  </a:lnTo>
                  <a:lnTo>
                    <a:pt x="4479560" y="4868262"/>
                  </a:lnTo>
                  <a:lnTo>
                    <a:pt x="4716415" y="4858610"/>
                  </a:lnTo>
                  <a:lnTo>
                    <a:pt x="4902724" y="4869405"/>
                  </a:lnTo>
                  <a:lnTo>
                    <a:pt x="4980194" y="4869659"/>
                  </a:lnTo>
                  <a:lnTo>
                    <a:pt x="4980575" y="4721704"/>
                  </a:lnTo>
                  <a:lnTo>
                    <a:pt x="4980829" y="4608039"/>
                  </a:lnTo>
                  <a:lnTo>
                    <a:pt x="4972955" y="4402553"/>
                  </a:lnTo>
                  <a:lnTo>
                    <a:pt x="4981845" y="4234405"/>
                  </a:lnTo>
                  <a:lnTo>
                    <a:pt x="4983623" y="669671"/>
                  </a:lnTo>
                  <a:lnTo>
                    <a:pt x="4992767" y="422656"/>
                  </a:lnTo>
                  <a:cubicBezTo>
                    <a:pt x="4992767" y="422656"/>
                    <a:pt x="4976765" y="245110"/>
                    <a:pt x="4976384" y="184150"/>
                  </a:cubicBezTo>
                  <a:close/>
                </a:path>
              </a:pathLst>
            </a:custGeom>
            <a:solidFill>
              <a:srgbClr val="F5E9DB"/>
            </a:solidFill>
          </p:spPr>
        </p:sp>
      </p:grpSp>
      <p:sp>
        <p:nvSpPr>
          <p:cNvPr id="8" name="TextBox 8"/>
          <p:cNvSpPr txBox="1"/>
          <p:nvPr/>
        </p:nvSpPr>
        <p:spPr>
          <a:xfrm>
            <a:off x="17259300" y="9210675"/>
            <a:ext cx="152400" cy="200025"/>
          </a:xfrm>
          <a:prstGeom prst="rect">
            <a:avLst/>
          </a:prstGeom>
        </p:spPr>
        <p:txBody>
          <a:bodyPr wrap="none" lIns="0" tIns="0" rIns="0" bIns="0" rtlCol="0" anchor="t">
            <a:spAutoFit/>
          </a:bodyPr>
          <a:lstStyle/>
          <a:p>
            <a:pPr algn="ctr">
              <a:lnSpc>
                <a:spcPts val="2800"/>
              </a:lnSpc>
              <a:spcBef>
                <a:spcPct val="0"/>
              </a:spcBef>
            </a:pPr>
            <a:r>
              <a:rPr lang="en-US" sz="2000">
                <a:solidFill>
                  <a:srgbClr val="000000"/>
                </a:solidFill>
                <a:latin typeface="Arimo"/>
                <a:ea typeface="Arimo"/>
                <a:cs typeface="Arimo"/>
                <a:sym typeface="Arimo"/>
              </a:rPr>
              <a:t>14</a:t>
            </a:r>
          </a:p>
        </p:txBody>
      </p:sp>
      <p:sp>
        <p:nvSpPr>
          <p:cNvPr id="9" name="Freeform 9"/>
          <p:cNvSpPr/>
          <p:nvPr/>
        </p:nvSpPr>
        <p:spPr>
          <a:xfrm>
            <a:off x="1548199" y="3479809"/>
            <a:ext cx="6330046" cy="1076108"/>
          </a:xfrm>
          <a:custGeom>
            <a:avLst/>
            <a:gdLst/>
            <a:ahLst/>
            <a:cxnLst/>
            <a:rect l="l" t="t" r="r" b="b"/>
            <a:pathLst>
              <a:path w="6330046" h="1076108">
                <a:moveTo>
                  <a:pt x="0" y="0"/>
                </a:moveTo>
                <a:lnTo>
                  <a:pt x="6330046" y="0"/>
                </a:lnTo>
                <a:lnTo>
                  <a:pt x="6330046" y="1076108"/>
                </a:lnTo>
                <a:lnTo>
                  <a:pt x="0" y="1076108"/>
                </a:lnTo>
                <a:lnTo>
                  <a:pt x="0" y="0"/>
                </a:lnTo>
                <a:close/>
              </a:path>
            </a:pathLst>
          </a:custGeom>
          <a:blipFill>
            <a:blip r:embed="rId4"/>
            <a:stretch>
              <a:fillRect/>
            </a:stretch>
          </a:blipFill>
        </p:spPr>
      </p:sp>
      <p:sp>
        <p:nvSpPr>
          <p:cNvPr id="10" name="Freeform 10"/>
          <p:cNvSpPr/>
          <p:nvPr/>
        </p:nvSpPr>
        <p:spPr>
          <a:xfrm>
            <a:off x="1548199" y="4892628"/>
            <a:ext cx="6330046" cy="363978"/>
          </a:xfrm>
          <a:custGeom>
            <a:avLst/>
            <a:gdLst/>
            <a:ahLst/>
            <a:cxnLst/>
            <a:rect l="l" t="t" r="r" b="b"/>
            <a:pathLst>
              <a:path w="6330046" h="363978">
                <a:moveTo>
                  <a:pt x="0" y="0"/>
                </a:moveTo>
                <a:lnTo>
                  <a:pt x="6330046" y="0"/>
                </a:lnTo>
                <a:lnTo>
                  <a:pt x="6330046" y="363978"/>
                </a:lnTo>
                <a:lnTo>
                  <a:pt x="0" y="363978"/>
                </a:lnTo>
                <a:lnTo>
                  <a:pt x="0" y="0"/>
                </a:lnTo>
                <a:close/>
              </a:path>
            </a:pathLst>
          </a:custGeom>
          <a:blipFill>
            <a:blip r:embed="rId5"/>
            <a:stretch>
              <a:fillRect/>
            </a:stretch>
          </a:blipFill>
        </p:spPr>
      </p:sp>
      <p:sp>
        <p:nvSpPr>
          <p:cNvPr id="11" name="Freeform 11"/>
          <p:cNvSpPr/>
          <p:nvPr/>
        </p:nvSpPr>
        <p:spPr>
          <a:xfrm>
            <a:off x="1548199" y="5956914"/>
            <a:ext cx="2739451" cy="801290"/>
          </a:xfrm>
          <a:custGeom>
            <a:avLst/>
            <a:gdLst/>
            <a:ahLst/>
            <a:cxnLst/>
            <a:rect l="l" t="t" r="r" b="b"/>
            <a:pathLst>
              <a:path w="2739451" h="801290">
                <a:moveTo>
                  <a:pt x="0" y="0"/>
                </a:moveTo>
                <a:lnTo>
                  <a:pt x="2739451" y="0"/>
                </a:lnTo>
                <a:lnTo>
                  <a:pt x="2739451" y="801290"/>
                </a:lnTo>
                <a:lnTo>
                  <a:pt x="0" y="801290"/>
                </a:lnTo>
                <a:lnTo>
                  <a:pt x="0" y="0"/>
                </a:lnTo>
                <a:close/>
              </a:path>
            </a:pathLst>
          </a:custGeom>
          <a:blipFill>
            <a:blip r:embed="rId6"/>
            <a:stretch>
              <a:fillRect/>
            </a:stretch>
          </a:blipFill>
        </p:spPr>
      </p:sp>
      <p:sp>
        <p:nvSpPr>
          <p:cNvPr id="12" name="Freeform 12"/>
          <p:cNvSpPr/>
          <p:nvPr/>
        </p:nvSpPr>
        <p:spPr>
          <a:xfrm>
            <a:off x="8030505" y="3859166"/>
            <a:ext cx="2332400" cy="464820"/>
          </a:xfrm>
          <a:custGeom>
            <a:avLst/>
            <a:gdLst/>
            <a:ahLst/>
            <a:cxnLst/>
            <a:rect l="l" t="t" r="r" b="b"/>
            <a:pathLst>
              <a:path w="2332400" h="464820">
                <a:moveTo>
                  <a:pt x="0" y="0"/>
                </a:moveTo>
                <a:lnTo>
                  <a:pt x="2332400" y="0"/>
                </a:lnTo>
                <a:lnTo>
                  <a:pt x="2332400" y="464820"/>
                </a:lnTo>
                <a:lnTo>
                  <a:pt x="0" y="464820"/>
                </a:lnTo>
                <a:lnTo>
                  <a:pt x="0" y="0"/>
                </a:lnTo>
                <a:close/>
              </a:path>
            </a:pathLst>
          </a:custGeom>
          <a:blipFill>
            <a:blip r:embed="rId7"/>
            <a:stretch>
              <a:fillRect/>
            </a:stretch>
          </a:blipFill>
        </p:spPr>
      </p:sp>
      <p:sp>
        <p:nvSpPr>
          <p:cNvPr id="13" name="Freeform 13"/>
          <p:cNvSpPr/>
          <p:nvPr/>
        </p:nvSpPr>
        <p:spPr>
          <a:xfrm>
            <a:off x="1548199" y="7088459"/>
            <a:ext cx="5482014" cy="952500"/>
          </a:xfrm>
          <a:custGeom>
            <a:avLst/>
            <a:gdLst/>
            <a:ahLst/>
            <a:cxnLst/>
            <a:rect l="l" t="t" r="r" b="b"/>
            <a:pathLst>
              <a:path w="5482014" h="952500">
                <a:moveTo>
                  <a:pt x="0" y="0"/>
                </a:moveTo>
                <a:lnTo>
                  <a:pt x="5482014" y="0"/>
                </a:lnTo>
                <a:lnTo>
                  <a:pt x="5482014" y="952500"/>
                </a:lnTo>
                <a:lnTo>
                  <a:pt x="0" y="952500"/>
                </a:lnTo>
                <a:lnTo>
                  <a:pt x="0" y="0"/>
                </a:lnTo>
                <a:close/>
              </a:path>
            </a:pathLst>
          </a:custGeom>
          <a:blipFill>
            <a:blip r:embed="rId8"/>
            <a:stretch>
              <a:fillRect/>
            </a:stretch>
          </a:blipFill>
        </p:spPr>
      </p:sp>
      <p:sp>
        <p:nvSpPr>
          <p:cNvPr id="14" name="Freeform 14"/>
          <p:cNvSpPr/>
          <p:nvPr/>
        </p:nvSpPr>
        <p:spPr>
          <a:xfrm rot="-394040">
            <a:off x="9868161" y="467880"/>
            <a:ext cx="3524791" cy="3537655"/>
          </a:xfrm>
          <a:custGeom>
            <a:avLst/>
            <a:gdLst/>
            <a:ahLst/>
            <a:cxnLst/>
            <a:rect l="l" t="t" r="r" b="b"/>
            <a:pathLst>
              <a:path w="3524791" h="3537655">
                <a:moveTo>
                  <a:pt x="0" y="0"/>
                </a:moveTo>
                <a:lnTo>
                  <a:pt x="3524790" y="0"/>
                </a:lnTo>
                <a:lnTo>
                  <a:pt x="3524790" y="3537655"/>
                </a:lnTo>
                <a:lnTo>
                  <a:pt x="0" y="3537655"/>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sp>
      <p:sp>
        <p:nvSpPr>
          <p:cNvPr id="15" name="Freeform 15"/>
          <p:cNvSpPr/>
          <p:nvPr/>
        </p:nvSpPr>
        <p:spPr>
          <a:xfrm>
            <a:off x="13862856" y="2424656"/>
            <a:ext cx="3467100" cy="827770"/>
          </a:xfrm>
          <a:custGeom>
            <a:avLst/>
            <a:gdLst/>
            <a:ahLst/>
            <a:cxnLst/>
            <a:rect l="l" t="t" r="r" b="b"/>
            <a:pathLst>
              <a:path w="3467100" h="827770">
                <a:moveTo>
                  <a:pt x="0" y="0"/>
                </a:moveTo>
                <a:lnTo>
                  <a:pt x="3467100" y="0"/>
                </a:lnTo>
                <a:lnTo>
                  <a:pt x="3467100" y="827770"/>
                </a:lnTo>
                <a:lnTo>
                  <a:pt x="0" y="827770"/>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sp>
      <p:sp>
        <p:nvSpPr>
          <p:cNvPr id="16" name="Freeform 16"/>
          <p:cNvSpPr/>
          <p:nvPr/>
        </p:nvSpPr>
        <p:spPr>
          <a:xfrm>
            <a:off x="11673686" y="3179080"/>
            <a:ext cx="4966374" cy="6356958"/>
          </a:xfrm>
          <a:custGeom>
            <a:avLst/>
            <a:gdLst/>
            <a:ahLst/>
            <a:cxnLst/>
            <a:rect l="l" t="t" r="r" b="b"/>
            <a:pathLst>
              <a:path w="4966374" h="6356958">
                <a:moveTo>
                  <a:pt x="0" y="0"/>
                </a:moveTo>
                <a:lnTo>
                  <a:pt x="4966373" y="0"/>
                </a:lnTo>
                <a:lnTo>
                  <a:pt x="4966373" y="6356958"/>
                </a:lnTo>
                <a:lnTo>
                  <a:pt x="0" y="6356958"/>
                </a:lnTo>
                <a:lnTo>
                  <a:pt x="0" y="0"/>
                </a:lnTo>
                <a:close/>
              </a:path>
            </a:pathLst>
          </a:custGeom>
          <a:blipFill>
            <a:blip r:embed="rId13"/>
            <a:stretch>
              <a:fillRect/>
            </a:stretch>
          </a:blipFill>
        </p:spPr>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C8C0AC"/>
        </a:solidFill>
        <a:effectLst/>
      </p:bgPr>
    </p:bg>
    <p:spTree>
      <p:nvGrpSpPr>
        <p:cNvPr id="1" name=""/>
        <p:cNvGrpSpPr/>
        <p:nvPr/>
      </p:nvGrpSpPr>
      <p:grpSpPr>
        <a:xfrm>
          <a:off x="0" y="0"/>
          <a:ext cx="0" cy="0"/>
          <a:chOff x="0" y="0"/>
          <a:chExt cx="0" cy="0"/>
        </a:xfrm>
      </p:grpSpPr>
      <p:grpSp>
        <p:nvGrpSpPr>
          <p:cNvPr id="2" name="Group 2"/>
          <p:cNvGrpSpPr/>
          <p:nvPr/>
        </p:nvGrpSpPr>
        <p:grpSpPr>
          <a:xfrm rot="-10800000">
            <a:off x="1849553" y="2575888"/>
            <a:ext cx="14593621" cy="7996862"/>
            <a:chOff x="0" y="0"/>
            <a:chExt cx="5695907" cy="3121184"/>
          </a:xfrm>
        </p:grpSpPr>
        <p:sp>
          <p:nvSpPr>
            <p:cNvPr id="3" name="Freeform 3"/>
            <p:cNvSpPr/>
            <p:nvPr/>
          </p:nvSpPr>
          <p:spPr>
            <a:xfrm>
              <a:off x="-139" y="0"/>
              <a:ext cx="5695920" cy="3121057"/>
            </a:xfrm>
            <a:custGeom>
              <a:avLst/>
              <a:gdLst/>
              <a:ahLst/>
              <a:cxnLst/>
              <a:rect l="l" t="t" r="r" b="b"/>
              <a:pathLst>
                <a:path w="5695920" h="3121057">
                  <a:moveTo>
                    <a:pt x="5679790" y="184404"/>
                  </a:moveTo>
                  <a:cubicBezTo>
                    <a:pt x="5679409" y="123444"/>
                    <a:pt x="5688807" y="6604"/>
                    <a:pt x="5688807" y="6604"/>
                  </a:cubicBezTo>
                  <a:lnTo>
                    <a:pt x="5543900" y="4318"/>
                  </a:lnTo>
                  <a:lnTo>
                    <a:pt x="5338414" y="14097"/>
                  </a:lnTo>
                  <a:cubicBezTo>
                    <a:pt x="5338414" y="14097"/>
                    <a:pt x="5004785" y="-1905"/>
                    <a:pt x="4972908" y="13081"/>
                  </a:cubicBezTo>
                  <a:cubicBezTo>
                    <a:pt x="4940904" y="28067"/>
                    <a:pt x="4874991" y="4318"/>
                    <a:pt x="4874991" y="4318"/>
                  </a:cubicBezTo>
                  <a:lnTo>
                    <a:pt x="920508" y="2413"/>
                  </a:lnTo>
                  <a:lnTo>
                    <a:pt x="629551" y="1651"/>
                  </a:lnTo>
                  <a:lnTo>
                    <a:pt x="402602" y="9525"/>
                  </a:lnTo>
                  <a:lnTo>
                    <a:pt x="138823" y="8763"/>
                  </a:lnTo>
                  <a:lnTo>
                    <a:pt x="38747" y="0"/>
                  </a:lnTo>
                  <a:cubicBezTo>
                    <a:pt x="22872" y="0"/>
                    <a:pt x="10045" y="12700"/>
                    <a:pt x="10045" y="28575"/>
                  </a:cubicBezTo>
                  <a:lnTo>
                    <a:pt x="26301" y="273685"/>
                  </a:lnTo>
                  <a:lnTo>
                    <a:pt x="8521" y="545084"/>
                  </a:lnTo>
                  <a:lnTo>
                    <a:pt x="6362" y="2475389"/>
                  </a:lnTo>
                  <a:lnTo>
                    <a:pt x="14363" y="2654205"/>
                  </a:lnTo>
                  <a:cubicBezTo>
                    <a:pt x="14363" y="2654205"/>
                    <a:pt x="-10656" y="2695353"/>
                    <a:pt x="5346" y="2855373"/>
                  </a:cubicBezTo>
                  <a:cubicBezTo>
                    <a:pt x="21348" y="3015393"/>
                    <a:pt x="38620" y="3110643"/>
                    <a:pt x="38620" y="3110643"/>
                  </a:cubicBezTo>
                  <a:lnTo>
                    <a:pt x="122186" y="3110897"/>
                  </a:lnTo>
                  <a:lnTo>
                    <a:pt x="294906" y="3094387"/>
                  </a:lnTo>
                  <a:lnTo>
                    <a:pt x="521855" y="3111913"/>
                  </a:lnTo>
                  <a:lnTo>
                    <a:pt x="760488" y="3121057"/>
                  </a:lnTo>
                  <a:lnTo>
                    <a:pt x="895870" y="3095911"/>
                  </a:lnTo>
                  <a:lnTo>
                    <a:pt x="998105" y="3113183"/>
                  </a:lnTo>
                  <a:lnTo>
                    <a:pt x="4939761" y="3115088"/>
                  </a:lnTo>
                  <a:lnTo>
                    <a:pt x="5182712" y="3115723"/>
                  </a:lnTo>
                  <a:lnTo>
                    <a:pt x="5419567" y="3106071"/>
                  </a:lnTo>
                  <a:lnTo>
                    <a:pt x="5605876" y="3116866"/>
                  </a:lnTo>
                  <a:lnTo>
                    <a:pt x="5683346" y="3117120"/>
                  </a:lnTo>
                  <a:lnTo>
                    <a:pt x="5683727" y="2969165"/>
                  </a:lnTo>
                  <a:lnTo>
                    <a:pt x="5683981" y="2855500"/>
                  </a:lnTo>
                  <a:lnTo>
                    <a:pt x="5676107" y="2650014"/>
                  </a:lnTo>
                  <a:lnTo>
                    <a:pt x="5684997" y="2481866"/>
                  </a:lnTo>
                  <a:lnTo>
                    <a:pt x="5686775" y="669671"/>
                  </a:lnTo>
                  <a:lnTo>
                    <a:pt x="5695919" y="422656"/>
                  </a:lnTo>
                  <a:cubicBezTo>
                    <a:pt x="5695919" y="422656"/>
                    <a:pt x="5679917" y="245110"/>
                    <a:pt x="5679536" y="184150"/>
                  </a:cubicBezTo>
                  <a:close/>
                </a:path>
              </a:pathLst>
            </a:custGeom>
            <a:solidFill>
              <a:srgbClr val="F4EFE1"/>
            </a:solidFill>
          </p:spPr>
        </p:sp>
      </p:grpSp>
      <p:sp>
        <p:nvSpPr>
          <p:cNvPr id="4" name="Freeform 4"/>
          <p:cNvSpPr/>
          <p:nvPr/>
        </p:nvSpPr>
        <p:spPr>
          <a:xfrm rot="794526">
            <a:off x="1340440" y="-266342"/>
            <a:ext cx="7296848" cy="3568822"/>
          </a:xfrm>
          <a:custGeom>
            <a:avLst/>
            <a:gdLst/>
            <a:ahLst/>
            <a:cxnLst/>
            <a:rect l="l" t="t" r="r" b="b"/>
            <a:pathLst>
              <a:path w="7296848" h="3568822">
                <a:moveTo>
                  <a:pt x="0" y="0"/>
                </a:moveTo>
                <a:lnTo>
                  <a:pt x="7296848" y="0"/>
                </a:lnTo>
                <a:lnTo>
                  <a:pt x="7296848" y="3568822"/>
                </a:lnTo>
                <a:lnTo>
                  <a:pt x="0" y="356882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5" name="Freeform 5"/>
          <p:cNvSpPr/>
          <p:nvPr/>
        </p:nvSpPr>
        <p:spPr>
          <a:xfrm rot="447589">
            <a:off x="-533923" y="7819746"/>
            <a:ext cx="3125247" cy="1406361"/>
          </a:xfrm>
          <a:custGeom>
            <a:avLst/>
            <a:gdLst/>
            <a:ahLst/>
            <a:cxnLst/>
            <a:rect l="l" t="t" r="r" b="b"/>
            <a:pathLst>
              <a:path w="3125247" h="1406361">
                <a:moveTo>
                  <a:pt x="0" y="0"/>
                </a:moveTo>
                <a:lnTo>
                  <a:pt x="3125246" y="0"/>
                </a:lnTo>
                <a:lnTo>
                  <a:pt x="3125246" y="1406361"/>
                </a:lnTo>
                <a:lnTo>
                  <a:pt x="0" y="1406361"/>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6" name="Freeform 6"/>
          <p:cNvSpPr/>
          <p:nvPr/>
        </p:nvSpPr>
        <p:spPr>
          <a:xfrm rot="-847646">
            <a:off x="14871945" y="1855729"/>
            <a:ext cx="3132358" cy="2950112"/>
          </a:xfrm>
          <a:custGeom>
            <a:avLst/>
            <a:gdLst/>
            <a:ahLst/>
            <a:cxnLst/>
            <a:rect l="l" t="t" r="r" b="b"/>
            <a:pathLst>
              <a:path w="3132358" h="2950112">
                <a:moveTo>
                  <a:pt x="0" y="0"/>
                </a:moveTo>
                <a:lnTo>
                  <a:pt x="3132359" y="0"/>
                </a:lnTo>
                <a:lnTo>
                  <a:pt x="3132359" y="2950113"/>
                </a:lnTo>
                <a:lnTo>
                  <a:pt x="0" y="295011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7" name="TextBox 7"/>
          <p:cNvSpPr txBox="1"/>
          <p:nvPr/>
        </p:nvSpPr>
        <p:spPr>
          <a:xfrm rot="-102651">
            <a:off x="2414647" y="478279"/>
            <a:ext cx="5614614" cy="1909445"/>
          </a:xfrm>
          <a:prstGeom prst="rect">
            <a:avLst/>
          </a:prstGeom>
        </p:spPr>
        <p:txBody>
          <a:bodyPr lIns="0" tIns="0" rIns="0" bIns="0" rtlCol="0" anchor="t">
            <a:spAutoFit/>
          </a:bodyPr>
          <a:lstStyle/>
          <a:p>
            <a:pPr marL="0" lvl="0" indent="0" algn="l">
              <a:lnSpc>
                <a:spcPts val="7300"/>
              </a:lnSpc>
              <a:spcBef>
                <a:spcPct val="0"/>
              </a:spcBef>
            </a:pPr>
            <a:r>
              <a:rPr lang="en-US" sz="7300" b="1">
                <a:solidFill>
                  <a:srgbClr val="3D3329"/>
                </a:solidFill>
                <a:latin typeface="Linotype Feltpen Medium"/>
                <a:ea typeface="Linotype Feltpen Medium"/>
                <a:cs typeface="Linotype Feltpen Medium"/>
                <a:sym typeface="Linotype Feltpen Medium"/>
              </a:rPr>
              <a:t>Path and Energy Density</a:t>
            </a:r>
          </a:p>
        </p:txBody>
      </p:sp>
      <p:sp>
        <p:nvSpPr>
          <p:cNvPr id="8" name="TextBox 8"/>
          <p:cNvSpPr txBox="1"/>
          <p:nvPr/>
        </p:nvSpPr>
        <p:spPr>
          <a:xfrm>
            <a:off x="8949028" y="689295"/>
            <a:ext cx="6347526" cy="1410970"/>
          </a:xfrm>
          <a:prstGeom prst="rect">
            <a:avLst/>
          </a:prstGeom>
        </p:spPr>
        <p:txBody>
          <a:bodyPr lIns="0" tIns="0" rIns="0" bIns="0" rtlCol="0" anchor="t">
            <a:spAutoFit/>
          </a:bodyPr>
          <a:lstStyle/>
          <a:p>
            <a:pPr marL="0" lvl="0" indent="0" algn="l">
              <a:lnSpc>
                <a:spcPts val="3770"/>
              </a:lnSpc>
              <a:spcBef>
                <a:spcPct val="0"/>
              </a:spcBef>
            </a:pPr>
            <a:r>
              <a:rPr lang="en-US" sz="2900">
                <a:solidFill>
                  <a:srgbClr val="3D3329"/>
                </a:solidFill>
                <a:latin typeface="TT Hoves"/>
                <a:ea typeface="TT Hoves"/>
                <a:cs typeface="TT Hoves"/>
                <a:sym typeface="TT Hoves"/>
              </a:rPr>
              <a:t>As “a” become larger, the path in field space departs from u2 and the energy density in the “valley” grows.</a:t>
            </a:r>
          </a:p>
        </p:txBody>
      </p:sp>
      <p:sp>
        <p:nvSpPr>
          <p:cNvPr id="9" name="TextBox 9"/>
          <p:cNvSpPr txBox="1"/>
          <p:nvPr/>
        </p:nvSpPr>
        <p:spPr>
          <a:xfrm>
            <a:off x="17259300" y="9210675"/>
            <a:ext cx="152400" cy="200025"/>
          </a:xfrm>
          <a:prstGeom prst="rect">
            <a:avLst/>
          </a:prstGeom>
        </p:spPr>
        <p:txBody>
          <a:bodyPr wrap="none" lIns="0" tIns="0" rIns="0" bIns="0" rtlCol="0" anchor="t">
            <a:spAutoFit/>
          </a:bodyPr>
          <a:lstStyle/>
          <a:p>
            <a:pPr algn="ctr">
              <a:lnSpc>
                <a:spcPts val="2800"/>
              </a:lnSpc>
              <a:spcBef>
                <a:spcPct val="0"/>
              </a:spcBef>
            </a:pPr>
            <a:r>
              <a:rPr lang="en-US" sz="2000">
                <a:solidFill>
                  <a:srgbClr val="000000"/>
                </a:solidFill>
                <a:latin typeface="Arimo"/>
                <a:ea typeface="Arimo"/>
                <a:cs typeface="Arimo"/>
                <a:sym typeface="Arimo"/>
              </a:rPr>
              <a:t>15</a:t>
            </a:r>
          </a:p>
        </p:txBody>
      </p:sp>
      <p:sp>
        <p:nvSpPr>
          <p:cNvPr id="10" name="Freeform 10"/>
          <p:cNvSpPr>
            <a:spLocks noChangeAspect="1"/>
          </p:cNvSpPr>
          <p:nvPr/>
        </p:nvSpPr>
        <p:spPr>
          <a:xfrm>
            <a:off x="7655717" y="2845619"/>
            <a:ext cx="3093749" cy="3960000"/>
          </a:xfrm>
          <a:custGeom>
            <a:avLst/>
            <a:gdLst/>
            <a:ahLst/>
            <a:cxnLst/>
            <a:rect l="l" t="t" r="r" b="b"/>
            <a:pathLst>
              <a:path w="2976562" h="3810000">
                <a:moveTo>
                  <a:pt x="0" y="0"/>
                </a:moveTo>
                <a:lnTo>
                  <a:pt x="2976562" y="0"/>
                </a:lnTo>
                <a:lnTo>
                  <a:pt x="2976562" y="3810000"/>
                </a:lnTo>
                <a:lnTo>
                  <a:pt x="0" y="3810000"/>
                </a:lnTo>
                <a:lnTo>
                  <a:pt x="0" y="0"/>
                </a:lnTo>
                <a:close/>
              </a:path>
            </a:pathLst>
          </a:custGeom>
          <a:blipFill>
            <a:blip r:embed="rId8"/>
            <a:stretch>
              <a:fillRect/>
            </a:stretch>
          </a:blipFill>
        </p:spPr>
      </p:sp>
      <p:sp>
        <p:nvSpPr>
          <p:cNvPr id="11" name="Freeform 11"/>
          <p:cNvSpPr>
            <a:spLocks noChangeAspect="1"/>
          </p:cNvSpPr>
          <p:nvPr/>
        </p:nvSpPr>
        <p:spPr>
          <a:xfrm>
            <a:off x="3412329" y="2845619"/>
            <a:ext cx="3093749" cy="3960000"/>
          </a:xfrm>
          <a:custGeom>
            <a:avLst/>
            <a:gdLst/>
            <a:ahLst/>
            <a:cxnLst/>
            <a:rect l="l" t="t" r="r" b="b"/>
            <a:pathLst>
              <a:path w="2976562" h="3810000">
                <a:moveTo>
                  <a:pt x="0" y="0"/>
                </a:moveTo>
                <a:lnTo>
                  <a:pt x="2976563" y="0"/>
                </a:lnTo>
                <a:lnTo>
                  <a:pt x="2976563" y="3810000"/>
                </a:lnTo>
                <a:lnTo>
                  <a:pt x="0" y="3810000"/>
                </a:lnTo>
                <a:lnTo>
                  <a:pt x="0" y="0"/>
                </a:lnTo>
                <a:close/>
              </a:path>
            </a:pathLst>
          </a:custGeom>
          <a:blipFill>
            <a:blip r:embed="rId9"/>
            <a:stretch>
              <a:fillRect/>
            </a:stretch>
          </a:blipFill>
          <a:ln cap="sq">
            <a:noFill/>
            <a:prstDash val="solid"/>
            <a:miter/>
          </a:ln>
        </p:spPr>
      </p:sp>
      <p:sp>
        <p:nvSpPr>
          <p:cNvPr id="12" name="Freeform 12"/>
          <p:cNvSpPr>
            <a:spLocks noChangeAspect="1"/>
          </p:cNvSpPr>
          <p:nvPr/>
        </p:nvSpPr>
        <p:spPr>
          <a:xfrm>
            <a:off x="11903271" y="2845619"/>
            <a:ext cx="3093751" cy="3960000"/>
          </a:xfrm>
          <a:custGeom>
            <a:avLst/>
            <a:gdLst/>
            <a:ahLst/>
            <a:cxnLst/>
            <a:rect l="l" t="t" r="r" b="b"/>
            <a:pathLst>
              <a:path w="2976563" h="3810000">
                <a:moveTo>
                  <a:pt x="0" y="0"/>
                </a:moveTo>
                <a:lnTo>
                  <a:pt x="2976562" y="0"/>
                </a:lnTo>
                <a:lnTo>
                  <a:pt x="2976562" y="3810000"/>
                </a:lnTo>
                <a:lnTo>
                  <a:pt x="0" y="3810000"/>
                </a:lnTo>
                <a:lnTo>
                  <a:pt x="0" y="0"/>
                </a:lnTo>
                <a:close/>
              </a:path>
            </a:pathLst>
          </a:custGeom>
          <a:blipFill>
            <a:blip r:embed="rId10"/>
            <a:stretch>
              <a:fillRect/>
            </a:stretch>
          </a:blipFill>
        </p:spPr>
      </p:sp>
      <p:sp>
        <p:nvSpPr>
          <p:cNvPr id="13" name="Freeform 13"/>
          <p:cNvSpPr>
            <a:spLocks noChangeAspect="1"/>
          </p:cNvSpPr>
          <p:nvPr/>
        </p:nvSpPr>
        <p:spPr>
          <a:xfrm>
            <a:off x="2995612" y="6762750"/>
            <a:ext cx="4248000" cy="2782440"/>
          </a:xfrm>
          <a:custGeom>
            <a:avLst/>
            <a:gdLst/>
            <a:ahLst/>
            <a:cxnLst/>
            <a:rect l="l" t="t" r="r" b="b"/>
            <a:pathLst>
              <a:path w="3810000" h="2495550">
                <a:moveTo>
                  <a:pt x="0" y="0"/>
                </a:moveTo>
                <a:lnTo>
                  <a:pt x="3810000" y="0"/>
                </a:lnTo>
                <a:lnTo>
                  <a:pt x="3810000" y="2495550"/>
                </a:lnTo>
                <a:lnTo>
                  <a:pt x="0" y="2495550"/>
                </a:lnTo>
                <a:lnTo>
                  <a:pt x="0" y="0"/>
                </a:lnTo>
                <a:close/>
              </a:path>
            </a:pathLst>
          </a:custGeom>
          <a:blipFill>
            <a:blip r:embed="rId11"/>
            <a:stretch>
              <a:fillRect/>
            </a:stretch>
          </a:blipFill>
        </p:spPr>
      </p:sp>
      <p:sp>
        <p:nvSpPr>
          <p:cNvPr id="14" name="Freeform 14"/>
          <p:cNvSpPr>
            <a:spLocks noChangeAspect="1"/>
          </p:cNvSpPr>
          <p:nvPr/>
        </p:nvSpPr>
        <p:spPr>
          <a:xfrm>
            <a:off x="7239000" y="6762750"/>
            <a:ext cx="4248000" cy="2782440"/>
          </a:xfrm>
          <a:custGeom>
            <a:avLst/>
            <a:gdLst/>
            <a:ahLst/>
            <a:cxnLst/>
            <a:rect l="l" t="t" r="r" b="b"/>
            <a:pathLst>
              <a:path w="3810000" h="2495550">
                <a:moveTo>
                  <a:pt x="0" y="0"/>
                </a:moveTo>
                <a:lnTo>
                  <a:pt x="3810000" y="0"/>
                </a:lnTo>
                <a:lnTo>
                  <a:pt x="3810000" y="2495550"/>
                </a:lnTo>
                <a:lnTo>
                  <a:pt x="0" y="2495550"/>
                </a:lnTo>
                <a:lnTo>
                  <a:pt x="0" y="0"/>
                </a:lnTo>
                <a:close/>
              </a:path>
            </a:pathLst>
          </a:custGeom>
          <a:blipFill>
            <a:blip r:embed="rId12"/>
            <a:stretch>
              <a:fillRect/>
            </a:stretch>
          </a:blipFill>
        </p:spPr>
      </p:sp>
      <p:sp>
        <p:nvSpPr>
          <p:cNvPr id="15" name="Freeform 15"/>
          <p:cNvSpPr>
            <a:spLocks noChangeAspect="1"/>
          </p:cNvSpPr>
          <p:nvPr/>
        </p:nvSpPr>
        <p:spPr>
          <a:xfrm>
            <a:off x="11486554" y="6762750"/>
            <a:ext cx="4248000" cy="2782440"/>
          </a:xfrm>
          <a:custGeom>
            <a:avLst/>
            <a:gdLst/>
            <a:ahLst/>
            <a:cxnLst/>
            <a:rect l="l" t="t" r="r" b="b"/>
            <a:pathLst>
              <a:path w="3810000" h="2495550">
                <a:moveTo>
                  <a:pt x="0" y="0"/>
                </a:moveTo>
                <a:lnTo>
                  <a:pt x="3810000" y="0"/>
                </a:lnTo>
                <a:lnTo>
                  <a:pt x="3810000" y="2495550"/>
                </a:lnTo>
                <a:lnTo>
                  <a:pt x="0" y="2495550"/>
                </a:lnTo>
                <a:lnTo>
                  <a:pt x="0" y="0"/>
                </a:lnTo>
                <a:close/>
              </a:path>
            </a:pathLst>
          </a:custGeom>
          <a:blipFill>
            <a:blip r:embed="rId13"/>
            <a:stretch>
              <a:fillRect/>
            </a:stretch>
          </a:blipFill>
        </p:spPr>
      </p:sp>
      <p:sp>
        <p:nvSpPr>
          <p:cNvPr id="16" name="TextBox 16"/>
          <p:cNvSpPr txBox="1"/>
          <p:nvPr/>
        </p:nvSpPr>
        <p:spPr>
          <a:xfrm>
            <a:off x="4232800" y="9540875"/>
            <a:ext cx="1335625" cy="396875"/>
          </a:xfrm>
          <a:prstGeom prst="rect">
            <a:avLst/>
          </a:prstGeom>
        </p:spPr>
        <p:txBody>
          <a:bodyPr lIns="0" tIns="0" rIns="0" bIns="0" rtlCol="0" anchor="t">
            <a:spAutoFit/>
          </a:bodyPr>
          <a:lstStyle/>
          <a:p>
            <a:pPr marL="0" lvl="0" indent="0" algn="ctr">
              <a:lnSpc>
                <a:spcPts val="3250"/>
              </a:lnSpc>
              <a:spcBef>
                <a:spcPct val="0"/>
              </a:spcBef>
            </a:pPr>
            <a:r>
              <a:rPr lang="en-US" sz="2500">
                <a:solidFill>
                  <a:srgbClr val="3D3329"/>
                </a:solidFill>
                <a:latin typeface="TT Hoves"/>
                <a:ea typeface="TT Hoves"/>
                <a:cs typeface="TT Hoves"/>
                <a:sym typeface="TT Hoves"/>
              </a:rPr>
              <a:t>a=0</a:t>
            </a:r>
          </a:p>
        </p:txBody>
      </p:sp>
      <p:sp>
        <p:nvSpPr>
          <p:cNvPr id="17" name="TextBox 17"/>
          <p:cNvSpPr txBox="1"/>
          <p:nvPr/>
        </p:nvSpPr>
        <p:spPr>
          <a:xfrm>
            <a:off x="8369234" y="9540875"/>
            <a:ext cx="1554258" cy="396875"/>
          </a:xfrm>
          <a:prstGeom prst="rect">
            <a:avLst/>
          </a:prstGeom>
        </p:spPr>
        <p:txBody>
          <a:bodyPr lIns="0" tIns="0" rIns="0" bIns="0" rtlCol="0" anchor="t">
            <a:spAutoFit/>
          </a:bodyPr>
          <a:lstStyle/>
          <a:p>
            <a:pPr marL="0" lvl="0" indent="0" algn="ctr">
              <a:lnSpc>
                <a:spcPts val="3250"/>
              </a:lnSpc>
              <a:spcBef>
                <a:spcPct val="0"/>
              </a:spcBef>
            </a:pPr>
            <a:r>
              <a:rPr lang="en-US" sz="2500">
                <a:solidFill>
                  <a:srgbClr val="3D3329"/>
                </a:solidFill>
                <a:latin typeface="TT Hoves"/>
                <a:ea typeface="TT Hoves"/>
                <a:cs typeface="TT Hoves"/>
                <a:sym typeface="TT Hoves"/>
              </a:rPr>
              <a:t>a=-3x10-5</a:t>
            </a:r>
          </a:p>
        </p:txBody>
      </p:sp>
      <p:sp>
        <p:nvSpPr>
          <p:cNvPr id="18" name="TextBox 18"/>
          <p:cNvSpPr txBox="1"/>
          <p:nvPr/>
        </p:nvSpPr>
        <p:spPr>
          <a:xfrm>
            <a:off x="12614425" y="9540875"/>
            <a:ext cx="1554258" cy="396875"/>
          </a:xfrm>
          <a:prstGeom prst="rect">
            <a:avLst/>
          </a:prstGeom>
        </p:spPr>
        <p:txBody>
          <a:bodyPr lIns="0" tIns="0" rIns="0" bIns="0" rtlCol="0" anchor="t">
            <a:spAutoFit/>
          </a:bodyPr>
          <a:lstStyle/>
          <a:p>
            <a:pPr marL="0" lvl="0" indent="0" algn="ctr">
              <a:lnSpc>
                <a:spcPts val="3250"/>
              </a:lnSpc>
              <a:spcBef>
                <a:spcPct val="0"/>
              </a:spcBef>
            </a:pPr>
            <a:r>
              <a:rPr lang="en-US" sz="2500">
                <a:solidFill>
                  <a:srgbClr val="3D3329"/>
                </a:solidFill>
                <a:latin typeface="TT Hoves"/>
                <a:ea typeface="TT Hoves"/>
                <a:cs typeface="TT Hoves"/>
                <a:sym typeface="TT Hoves"/>
              </a:rPr>
              <a:t>a=-3x10-4</a:t>
            </a:r>
          </a:p>
        </p:txBody>
      </p:sp>
      <p:sp>
        <p:nvSpPr>
          <p:cNvPr id="19" name="Freeform 19"/>
          <p:cNvSpPr/>
          <p:nvPr/>
        </p:nvSpPr>
        <p:spPr>
          <a:xfrm rot="967025">
            <a:off x="614479" y="3065083"/>
            <a:ext cx="1838627" cy="1818569"/>
          </a:xfrm>
          <a:custGeom>
            <a:avLst/>
            <a:gdLst/>
            <a:ahLst/>
            <a:cxnLst/>
            <a:rect l="l" t="t" r="r" b="b"/>
            <a:pathLst>
              <a:path w="1838627" h="1818569">
                <a:moveTo>
                  <a:pt x="0" y="0"/>
                </a:moveTo>
                <a:lnTo>
                  <a:pt x="1838627" y="0"/>
                </a:lnTo>
                <a:lnTo>
                  <a:pt x="1838627" y="1818569"/>
                </a:lnTo>
                <a:lnTo>
                  <a:pt x="0" y="1818569"/>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C8C0AC"/>
        </a:solidFill>
        <a:effectLst/>
      </p:bgPr>
    </p:bg>
    <p:spTree>
      <p:nvGrpSpPr>
        <p:cNvPr id="1" name=""/>
        <p:cNvGrpSpPr/>
        <p:nvPr/>
      </p:nvGrpSpPr>
      <p:grpSpPr>
        <a:xfrm>
          <a:off x="0" y="0"/>
          <a:ext cx="0" cy="0"/>
          <a:chOff x="0" y="0"/>
          <a:chExt cx="0" cy="0"/>
        </a:xfrm>
      </p:grpSpPr>
      <p:grpSp>
        <p:nvGrpSpPr>
          <p:cNvPr id="2" name="Group 2"/>
          <p:cNvGrpSpPr/>
          <p:nvPr/>
        </p:nvGrpSpPr>
        <p:grpSpPr>
          <a:xfrm>
            <a:off x="685800" y="681755"/>
            <a:ext cx="5166792" cy="6762068"/>
            <a:chOff x="0" y="0"/>
            <a:chExt cx="2914802" cy="3814764"/>
          </a:xfrm>
        </p:grpSpPr>
        <p:sp>
          <p:nvSpPr>
            <p:cNvPr id="3" name="Freeform 3"/>
            <p:cNvSpPr/>
            <p:nvPr/>
          </p:nvSpPr>
          <p:spPr>
            <a:xfrm>
              <a:off x="-139" y="0"/>
              <a:ext cx="2914815" cy="3814637"/>
            </a:xfrm>
            <a:custGeom>
              <a:avLst/>
              <a:gdLst/>
              <a:ahLst/>
              <a:cxnLst/>
              <a:rect l="l" t="t" r="r" b="b"/>
              <a:pathLst>
                <a:path w="2914815" h="3814637">
                  <a:moveTo>
                    <a:pt x="2898685" y="184404"/>
                  </a:moveTo>
                  <a:cubicBezTo>
                    <a:pt x="2898304" y="123444"/>
                    <a:pt x="2907702" y="6604"/>
                    <a:pt x="2907702" y="6604"/>
                  </a:cubicBezTo>
                  <a:lnTo>
                    <a:pt x="2762795" y="4318"/>
                  </a:lnTo>
                  <a:lnTo>
                    <a:pt x="2557309" y="14097"/>
                  </a:lnTo>
                  <a:cubicBezTo>
                    <a:pt x="2557309" y="14097"/>
                    <a:pt x="2223680" y="-1905"/>
                    <a:pt x="2191803" y="13081"/>
                  </a:cubicBezTo>
                  <a:cubicBezTo>
                    <a:pt x="2159799" y="28067"/>
                    <a:pt x="2093886" y="4318"/>
                    <a:pt x="2093886" y="4318"/>
                  </a:cubicBezTo>
                  <a:lnTo>
                    <a:pt x="920508" y="2413"/>
                  </a:lnTo>
                  <a:lnTo>
                    <a:pt x="629551" y="1651"/>
                  </a:lnTo>
                  <a:lnTo>
                    <a:pt x="402602" y="9525"/>
                  </a:lnTo>
                  <a:lnTo>
                    <a:pt x="138823" y="8763"/>
                  </a:lnTo>
                  <a:lnTo>
                    <a:pt x="38747" y="0"/>
                  </a:lnTo>
                  <a:cubicBezTo>
                    <a:pt x="22872" y="0"/>
                    <a:pt x="10045" y="12700"/>
                    <a:pt x="10045" y="28575"/>
                  </a:cubicBezTo>
                  <a:lnTo>
                    <a:pt x="26301" y="273685"/>
                  </a:lnTo>
                  <a:lnTo>
                    <a:pt x="8521" y="545084"/>
                  </a:lnTo>
                  <a:lnTo>
                    <a:pt x="6362" y="3168969"/>
                  </a:lnTo>
                  <a:lnTo>
                    <a:pt x="14363" y="3347785"/>
                  </a:lnTo>
                  <a:cubicBezTo>
                    <a:pt x="14363" y="3347785"/>
                    <a:pt x="-10656" y="3388933"/>
                    <a:pt x="5346" y="3548953"/>
                  </a:cubicBezTo>
                  <a:cubicBezTo>
                    <a:pt x="21348" y="3708973"/>
                    <a:pt x="38620" y="3804223"/>
                    <a:pt x="38620" y="3804223"/>
                  </a:cubicBezTo>
                  <a:lnTo>
                    <a:pt x="122186" y="3804477"/>
                  </a:lnTo>
                  <a:lnTo>
                    <a:pt x="294906" y="3787967"/>
                  </a:lnTo>
                  <a:lnTo>
                    <a:pt x="521855" y="3805493"/>
                  </a:lnTo>
                  <a:lnTo>
                    <a:pt x="760488" y="3814637"/>
                  </a:lnTo>
                  <a:lnTo>
                    <a:pt x="895870" y="3789491"/>
                  </a:lnTo>
                  <a:lnTo>
                    <a:pt x="998105" y="3806763"/>
                  </a:lnTo>
                  <a:lnTo>
                    <a:pt x="2158656" y="3808668"/>
                  </a:lnTo>
                  <a:lnTo>
                    <a:pt x="2401607" y="3809303"/>
                  </a:lnTo>
                  <a:lnTo>
                    <a:pt x="2638462" y="3799651"/>
                  </a:lnTo>
                  <a:lnTo>
                    <a:pt x="2824771" y="3810446"/>
                  </a:lnTo>
                  <a:lnTo>
                    <a:pt x="2902241" y="3810700"/>
                  </a:lnTo>
                  <a:lnTo>
                    <a:pt x="2902622" y="3662745"/>
                  </a:lnTo>
                  <a:lnTo>
                    <a:pt x="2902876" y="3549080"/>
                  </a:lnTo>
                  <a:lnTo>
                    <a:pt x="2895002" y="3343594"/>
                  </a:lnTo>
                  <a:lnTo>
                    <a:pt x="2903892" y="3175446"/>
                  </a:lnTo>
                  <a:lnTo>
                    <a:pt x="2905670" y="669671"/>
                  </a:lnTo>
                  <a:lnTo>
                    <a:pt x="2914814" y="422656"/>
                  </a:lnTo>
                  <a:cubicBezTo>
                    <a:pt x="2914814" y="422656"/>
                    <a:pt x="2898812" y="245110"/>
                    <a:pt x="2898431" y="184150"/>
                  </a:cubicBezTo>
                  <a:close/>
                </a:path>
              </a:pathLst>
            </a:custGeom>
            <a:solidFill>
              <a:srgbClr val="D8A138"/>
            </a:solidFill>
          </p:spPr>
        </p:sp>
      </p:grpSp>
      <p:grpSp>
        <p:nvGrpSpPr>
          <p:cNvPr id="4" name="Group 4"/>
          <p:cNvGrpSpPr/>
          <p:nvPr/>
        </p:nvGrpSpPr>
        <p:grpSpPr>
          <a:xfrm>
            <a:off x="5540396" y="1898796"/>
            <a:ext cx="12061804" cy="7702404"/>
            <a:chOff x="0" y="0"/>
            <a:chExt cx="6804566" cy="4345247"/>
          </a:xfrm>
        </p:grpSpPr>
        <p:sp>
          <p:nvSpPr>
            <p:cNvPr id="5" name="Freeform 5"/>
            <p:cNvSpPr/>
            <p:nvPr/>
          </p:nvSpPr>
          <p:spPr>
            <a:xfrm>
              <a:off x="-139" y="0"/>
              <a:ext cx="6804578" cy="4345120"/>
            </a:xfrm>
            <a:custGeom>
              <a:avLst/>
              <a:gdLst/>
              <a:ahLst/>
              <a:cxnLst/>
              <a:rect l="l" t="t" r="r" b="b"/>
              <a:pathLst>
                <a:path w="6804578" h="4345120">
                  <a:moveTo>
                    <a:pt x="6788449" y="184404"/>
                  </a:moveTo>
                  <a:cubicBezTo>
                    <a:pt x="6788068" y="123444"/>
                    <a:pt x="6797466" y="6604"/>
                    <a:pt x="6797466" y="6604"/>
                  </a:cubicBezTo>
                  <a:lnTo>
                    <a:pt x="6652559" y="4318"/>
                  </a:lnTo>
                  <a:lnTo>
                    <a:pt x="6447073" y="14097"/>
                  </a:lnTo>
                  <a:cubicBezTo>
                    <a:pt x="6447073" y="14097"/>
                    <a:pt x="6113444" y="-1905"/>
                    <a:pt x="6081567" y="13081"/>
                  </a:cubicBezTo>
                  <a:cubicBezTo>
                    <a:pt x="6049563" y="28067"/>
                    <a:pt x="5983650" y="4318"/>
                    <a:pt x="5983650" y="4318"/>
                  </a:cubicBezTo>
                  <a:lnTo>
                    <a:pt x="920508" y="2413"/>
                  </a:lnTo>
                  <a:lnTo>
                    <a:pt x="629551" y="1651"/>
                  </a:lnTo>
                  <a:lnTo>
                    <a:pt x="402602" y="9525"/>
                  </a:lnTo>
                  <a:lnTo>
                    <a:pt x="138823" y="8763"/>
                  </a:lnTo>
                  <a:lnTo>
                    <a:pt x="38747" y="0"/>
                  </a:lnTo>
                  <a:cubicBezTo>
                    <a:pt x="22872" y="0"/>
                    <a:pt x="10045" y="12700"/>
                    <a:pt x="10045" y="28575"/>
                  </a:cubicBezTo>
                  <a:lnTo>
                    <a:pt x="26301" y="273685"/>
                  </a:lnTo>
                  <a:lnTo>
                    <a:pt x="8521" y="545084"/>
                  </a:lnTo>
                  <a:lnTo>
                    <a:pt x="6362" y="3699452"/>
                  </a:lnTo>
                  <a:lnTo>
                    <a:pt x="14363" y="3878268"/>
                  </a:lnTo>
                  <a:cubicBezTo>
                    <a:pt x="14363" y="3878268"/>
                    <a:pt x="-10656" y="3919416"/>
                    <a:pt x="5346" y="4079436"/>
                  </a:cubicBezTo>
                  <a:cubicBezTo>
                    <a:pt x="21348" y="4239456"/>
                    <a:pt x="38620" y="4334706"/>
                    <a:pt x="38620" y="4334706"/>
                  </a:cubicBezTo>
                  <a:lnTo>
                    <a:pt x="122186" y="4334960"/>
                  </a:lnTo>
                  <a:lnTo>
                    <a:pt x="294906" y="4318450"/>
                  </a:lnTo>
                  <a:lnTo>
                    <a:pt x="521855" y="4335976"/>
                  </a:lnTo>
                  <a:lnTo>
                    <a:pt x="760488" y="4345120"/>
                  </a:lnTo>
                  <a:lnTo>
                    <a:pt x="895870" y="4319974"/>
                  </a:lnTo>
                  <a:lnTo>
                    <a:pt x="998105" y="4337246"/>
                  </a:lnTo>
                  <a:lnTo>
                    <a:pt x="6048420" y="4339151"/>
                  </a:lnTo>
                  <a:lnTo>
                    <a:pt x="6291371" y="4339786"/>
                  </a:lnTo>
                  <a:lnTo>
                    <a:pt x="6528226" y="4330134"/>
                  </a:lnTo>
                  <a:lnTo>
                    <a:pt x="6714535" y="4340929"/>
                  </a:lnTo>
                  <a:lnTo>
                    <a:pt x="6792005" y="4341183"/>
                  </a:lnTo>
                  <a:lnTo>
                    <a:pt x="6792386" y="4193228"/>
                  </a:lnTo>
                  <a:lnTo>
                    <a:pt x="6792640" y="4079563"/>
                  </a:lnTo>
                  <a:lnTo>
                    <a:pt x="6784766" y="3874077"/>
                  </a:lnTo>
                  <a:lnTo>
                    <a:pt x="6793656" y="3705929"/>
                  </a:lnTo>
                  <a:lnTo>
                    <a:pt x="6795434" y="669671"/>
                  </a:lnTo>
                  <a:lnTo>
                    <a:pt x="6804578" y="422656"/>
                  </a:lnTo>
                  <a:cubicBezTo>
                    <a:pt x="6804578" y="422656"/>
                    <a:pt x="6788576" y="245110"/>
                    <a:pt x="6788194" y="184150"/>
                  </a:cubicBezTo>
                  <a:close/>
                </a:path>
              </a:pathLst>
            </a:custGeom>
            <a:solidFill>
              <a:srgbClr val="F4EFE1"/>
            </a:solidFill>
          </p:spPr>
        </p:sp>
      </p:grpSp>
      <p:sp>
        <p:nvSpPr>
          <p:cNvPr id="6" name="Freeform 6"/>
          <p:cNvSpPr/>
          <p:nvPr/>
        </p:nvSpPr>
        <p:spPr>
          <a:xfrm rot="967025">
            <a:off x="902086" y="7018782"/>
            <a:ext cx="1838627" cy="1818569"/>
          </a:xfrm>
          <a:custGeom>
            <a:avLst/>
            <a:gdLst/>
            <a:ahLst/>
            <a:cxnLst/>
            <a:rect l="l" t="t" r="r" b="b"/>
            <a:pathLst>
              <a:path w="1838627" h="1818569">
                <a:moveTo>
                  <a:pt x="0" y="0"/>
                </a:moveTo>
                <a:lnTo>
                  <a:pt x="1838627" y="0"/>
                </a:lnTo>
                <a:lnTo>
                  <a:pt x="1838627" y="1818569"/>
                </a:lnTo>
                <a:lnTo>
                  <a:pt x="0" y="181856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7" name="Freeform 7"/>
          <p:cNvSpPr/>
          <p:nvPr/>
        </p:nvSpPr>
        <p:spPr>
          <a:xfrm rot="296011">
            <a:off x="14114451" y="109325"/>
            <a:ext cx="4243146" cy="2360732"/>
          </a:xfrm>
          <a:custGeom>
            <a:avLst/>
            <a:gdLst/>
            <a:ahLst/>
            <a:cxnLst/>
            <a:rect l="l" t="t" r="r" b="b"/>
            <a:pathLst>
              <a:path w="4243146" h="2360732">
                <a:moveTo>
                  <a:pt x="0" y="0"/>
                </a:moveTo>
                <a:lnTo>
                  <a:pt x="4243147" y="0"/>
                </a:lnTo>
                <a:lnTo>
                  <a:pt x="4243147" y="2360732"/>
                </a:lnTo>
                <a:lnTo>
                  <a:pt x="0" y="2360732"/>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8" name="Freeform 8"/>
          <p:cNvSpPr/>
          <p:nvPr/>
        </p:nvSpPr>
        <p:spPr>
          <a:xfrm rot="-10414608">
            <a:off x="5385978" y="1285150"/>
            <a:ext cx="742728" cy="1280566"/>
          </a:xfrm>
          <a:custGeom>
            <a:avLst/>
            <a:gdLst/>
            <a:ahLst/>
            <a:cxnLst/>
            <a:rect l="l" t="t" r="r" b="b"/>
            <a:pathLst>
              <a:path w="742728" h="1280566">
                <a:moveTo>
                  <a:pt x="0" y="0"/>
                </a:moveTo>
                <a:lnTo>
                  <a:pt x="742728" y="0"/>
                </a:lnTo>
                <a:lnTo>
                  <a:pt x="742728" y="1280566"/>
                </a:lnTo>
                <a:lnTo>
                  <a:pt x="0" y="1280566"/>
                </a:lnTo>
                <a:lnTo>
                  <a:pt x="0" y="0"/>
                </a:lnTo>
                <a:close/>
              </a:path>
            </a:pathLst>
          </a:custGeom>
          <a:blipFill>
            <a:blip r:embed="rId6">
              <a:extLst>
                <a:ext uri="{96DAC541-7B7A-43D3-8B79-37D633B846F1}">
                  <asvg:svgBlip xmlns:asvg="http://schemas.microsoft.com/office/drawing/2016/SVG/main" r:embed="rId7"/>
                </a:ext>
              </a:extLst>
            </a:blip>
            <a:stretch>
              <a:fillRect/>
            </a:stretch>
          </a:blipFill>
          <a:ln cap="sq">
            <a:noFill/>
            <a:prstDash val="solid"/>
            <a:miter/>
          </a:ln>
        </p:spPr>
      </p:sp>
      <p:sp>
        <p:nvSpPr>
          <p:cNvPr id="9" name="Freeform 9"/>
          <p:cNvSpPr/>
          <p:nvPr/>
        </p:nvSpPr>
        <p:spPr>
          <a:xfrm>
            <a:off x="6877606" y="2838413"/>
            <a:ext cx="8756645" cy="5823169"/>
          </a:xfrm>
          <a:custGeom>
            <a:avLst/>
            <a:gdLst/>
            <a:ahLst/>
            <a:cxnLst/>
            <a:rect l="l" t="t" r="r" b="b"/>
            <a:pathLst>
              <a:path w="8756645" h="5823169">
                <a:moveTo>
                  <a:pt x="0" y="0"/>
                </a:moveTo>
                <a:lnTo>
                  <a:pt x="8756645" y="0"/>
                </a:lnTo>
                <a:lnTo>
                  <a:pt x="8756645" y="5823169"/>
                </a:lnTo>
                <a:lnTo>
                  <a:pt x="0" y="5823169"/>
                </a:lnTo>
                <a:lnTo>
                  <a:pt x="0" y="0"/>
                </a:lnTo>
                <a:close/>
              </a:path>
            </a:pathLst>
          </a:custGeom>
          <a:blipFill>
            <a:blip r:embed="rId8"/>
            <a:stretch>
              <a:fillRect/>
            </a:stretch>
          </a:blipFill>
        </p:spPr>
      </p:sp>
      <p:sp>
        <p:nvSpPr>
          <p:cNvPr id="10" name="Freeform 10"/>
          <p:cNvSpPr/>
          <p:nvPr/>
        </p:nvSpPr>
        <p:spPr>
          <a:xfrm>
            <a:off x="14543725" y="8614575"/>
            <a:ext cx="2181053" cy="442241"/>
          </a:xfrm>
          <a:custGeom>
            <a:avLst/>
            <a:gdLst/>
            <a:ahLst/>
            <a:cxnLst/>
            <a:rect l="l" t="t" r="r" b="b"/>
            <a:pathLst>
              <a:path w="2181053" h="442241">
                <a:moveTo>
                  <a:pt x="0" y="0"/>
                </a:moveTo>
                <a:lnTo>
                  <a:pt x="2181053" y="0"/>
                </a:lnTo>
                <a:lnTo>
                  <a:pt x="2181053" y="442241"/>
                </a:lnTo>
                <a:lnTo>
                  <a:pt x="0" y="442241"/>
                </a:lnTo>
                <a:lnTo>
                  <a:pt x="0" y="0"/>
                </a:lnTo>
                <a:close/>
              </a:path>
            </a:pathLst>
          </a:custGeom>
          <a:blipFill>
            <a:blip r:embed="rId9"/>
            <a:stretch>
              <a:fillRect/>
            </a:stretch>
          </a:blipFill>
        </p:spPr>
      </p:sp>
      <p:sp>
        <p:nvSpPr>
          <p:cNvPr id="11" name="TextBox 11"/>
          <p:cNvSpPr txBox="1"/>
          <p:nvPr/>
        </p:nvSpPr>
        <p:spPr>
          <a:xfrm>
            <a:off x="1420861" y="1210369"/>
            <a:ext cx="3696671" cy="1487806"/>
          </a:xfrm>
          <a:prstGeom prst="rect">
            <a:avLst/>
          </a:prstGeom>
        </p:spPr>
        <p:txBody>
          <a:bodyPr lIns="0" tIns="0" rIns="0" bIns="0" rtlCol="0" anchor="t">
            <a:spAutoFit/>
          </a:bodyPr>
          <a:lstStyle/>
          <a:p>
            <a:pPr marL="0" lvl="0" indent="0" algn="l">
              <a:lnSpc>
                <a:spcPts val="5700"/>
              </a:lnSpc>
              <a:spcBef>
                <a:spcPct val="0"/>
              </a:spcBef>
            </a:pPr>
            <a:r>
              <a:rPr lang="en-US" sz="5700" b="1">
                <a:solidFill>
                  <a:srgbClr val="FFFFFF"/>
                </a:solidFill>
                <a:latin typeface="Linotype Feltpen Medium"/>
                <a:ea typeface="Linotype Feltpen Medium"/>
                <a:cs typeface="Linotype Feltpen Medium"/>
                <a:sym typeface="Linotype Feltpen Medium"/>
              </a:rPr>
              <a:t>Gravitational wave</a:t>
            </a:r>
          </a:p>
        </p:txBody>
      </p:sp>
      <p:sp>
        <p:nvSpPr>
          <p:cNvPr id="12" name="TextBox 12"/>
          <p:cNvSpPr txBox="1"/>
          <p:nvPr/>
        </p:nvSpPr>
        <p:spPr>
          <a:xfrm>
            <a:off x="1420861" y="2999740"/>
            <a:ext cx="3696671" cy="4268470"/>
          </a:xfrm>
          <a:prstGeom prst="rect">
            <a:avLst/>
          </a:prstGeom>
        </p:spPr>
        <p:txBody>
          <a:bodyPr lIns="0" tIns="0" rIns="0" bIns="0" rtlCol="0" anchor="t">
            <a:spAutoFit/>
          </a:bodyPr>
          <a:lstStyle/>
          <a:p>
            <a:pPr algn="l">
              <a:lnSpc>
                <a:spcPts val="3770"/>
              </a:lnSpc>
            </a:pPr>
            <a:r>
              <a:rPr lang="en-US" sz="2900">
                <a:solidFill>
                  <a:srgbClr val="FFFFFF"/>
                </a:solidFill>
                <a:latin typeface="TT Hoves"/>
                <a:ea typeface="TT Hoves"/>
                <a:cs typeface="TT Hoves"/>
                <a:sym typeface="TT Hoves"/>
              </a:rPr>
              <a:t>The cubic term in acts as an effective bias for the walls. As it is allowed by the symmetry, we expect it to be larger than the explicit symmetry breaking term. </a:t>
            </a:r>
          </a:p>
          <a:p>
            <a:pPr marL="0" lvl="0" indent="0" algn="l">
              <a:lnSpc>
                <a:spcPts val="3770"/>
              </a:lnSpc>
              <a:spcBef>
                <a:spcPct val="0"/>
              </a:spcBef>
            </a:pPr>
            <a:endParaRPr lang="en-US" sz="2900">
              <a:solidFill>
                <a:srgbClr val="FFFFFF"/>
              </a:solidFill>
              <a:latin typeface="TT Hoves"/>
              <a:ea typeface="TT Hoves"/>
              <a:cs typeface="TT Hoves"/>
              <a:sym typeface="TT Hoves"/>
            </a:endParaRPr>
          </a:p>
        </p:txBody>
      </p:sp>
      <p:sp>
        <p:nvSpPr>
          <p:cNvPr id="13" name="TextBox 13"/>
          <p:cNvSpPr txBox="1"/>
          <p:nvPr/>
        </p:nvSpPr>
        <p:spPr>
          <a:xfrm>
            <a:off x="17259300" y="9210675"/>
            <a:ext cx="152400" cy="200025"/>
          </a:xfrm>
          <a:prstGeom prst="rect">
            <a:avLst/>
          </a:prstGeom>
        </p:spPr>
        <p:txBody>
          <a:bodyPr wrap="none" lIns="0" tIns="0" rIns="0" bIns="0" rtlCol="0" anchor="t">
            <a:spAutoFit/>
          </a:bodyPr>
          <a:lstStyle/>
          <a:p>
            <a:pPr algn="ctr">
              <a:lnSpc>
                <a:spcPts val="2800"/>
              </a:lnSpc>
              <a:spcBef>
                <a:spcPct val="0"/>
              </a:spcBef>
            </a:pPr>
            <a:r>
              <a:rPr lang="en-US" sz="2000">
                <a:solidFill>
                  <a:srgbClr val="000000"/>
                </a:solidFill>
                <a:latin typeface="Arimo"/>
                <a:ea typeface="Arimo"/>
                <a:cs typeface="Arimo"/>
                <a:sym typeface="Arimo"/>
              </a:rPr>
              <a:t>16</a:t>
            </a:r>
          </a:p>
        </p:txBody>
      </p:sp>
    </p:spTree>
  </p:cSld>
  <p:clrMapOvr>
    <a:masterClrMapping/>
  </p:clrMapOvr>
  <p:transition spd="slow">
    <p:push dir="d"/>
  </p:transition>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C8C0AC"/>
        </a:solidFill>
        <a:effectLst/>
      </p:bgPr>
    </p:bg>
    <p:spTree>
      <p:nvGrpSpPr>
        <p:cNvPr id="1" name=""/>
        <p:cNvGrpSpPr/>
        <p:nvPr/>
      </p:nvGrpSpPr>
      <p:grpSpPr>
        <a:xfrm>
          <a:off x="0" y="0"/>
          <a:ext cx="0" cy="0"/>
          <a:chOff x="0" y="0"/>
          <a:chExt cx="0" cy="0"/>
        </a:xfrm>
      </p:grpSpPr>
      <p:grpSp>
        <p:nvGrpSpPr>
          <p:cNvPr id="2" name="Group 2"/>
          <p:cNvGrpSpPr/>
          <p:nvPr/>
        </p:nvGrpSpPr>
        <p:grpSpPr>
          <a:xfrm>
            <a:off x="5629558" y="772688"/>
            <a:ext cx="12844632" cy="8741624"/>
            <a:chOff x="0" y="0"/>
            <a:chExt cx="5013275" cy="3411866"/>
          </a:xfrm>
        </p:grpSpPr>
        <p:sp>
          <p:nvSpPr>
            <p:cNvPr id="3" name="Freeform 3"/>
            <p:cNvSpPr/>
            <p:nvPr/>
          </p:nvSpPr>
          <p:spPr>
            <a:xfrm>
              <a:off x="-139" y="0"/>
              <a:ext cx="5013287" cy="3411739"/>
            </a:xfrm>
            <a:custGeom>
              <a:avLst/>
              <a:gdLst/>
              <a:ahLst/>
              <a:cxnLst/>
              <a:rect l="l" t="t" r="r" b="b"/>
              <a:pathLst>
                <a:path w="5013287" h="3411739">
                  <a:moveTo>
                    <a:pt x="4997158" y="184404"/>
                  </a:moveTo>
                  <a:cubicBezTo>
                    <a:pt x="4996777" y="123444"/>
                    <a:pt x="5006175" y="6604"/>
                    <a:pt x="5006175" y="6604"/>
                  </a:cubicBezTo>
                  <a:lnTo>
                    <a:pt x="4861268" y="4318"/>
                  </a:lnTo>
                  <a:lnTo>
                    <a:pt x="4655782" y="14097"/>
                  </a:lnTo>
                  <a:cubicBezTo>
                    <a:pt x="4655782" y="14097"/>
                    <a:pt x="4322153" y="-1905"/>
                    <a:pt x="4290276" y="13081"/>
                  </a:cubicBezTo>
                  <a:cubicBezTo>
                    <a:pt x="4258272" y="28067"/>
                    <a:pt x="4192359" y="4318"/>
                    <a:pt x="4192359" y="4318"/>
                  </a:cubicBezTo>
                  <a:lnTo>
                    <a:pt x="920508" y="2413"/>
                  </a:lnTo>
                  <a:lnTo>
                    <a:pt x="629551" y="1651"/>
                  </a:lnTo>
                  <a:lnTo>
                    <a:pt x="402602" y="9525"/>
                  </a:lnTo>
                  <a:lnTo>
                    <a:pt x="138823" y="8763"/>
                  </a:lnTo>
                  <a:lnTo>
                    <a:pt x="38747" y="0"/>
                  </a:lnTo>
                  <a:cubicBezTo>
                    <a:pt x="22872" y="0"/>
                    <a:pt x="10045" y="12700"/>
                    <a:pt x="10045" y="28575"/>
                  </a:cubicBezTo>
                  <a:lnTo>
                    <a:pt x="26301" y="273685"/>
                  </a:lnTo>
                  <a:lnTo>
                    <a:pt x="8521" y="545084"/>
                  </a:lnTo>
                  <a:lnTo>
                    <a:pt x="6362" y="2766071"/>
                  </a:lnTo>
                  <a:lnTo>
                    <a:pt x="14363" y="2944887"/>
                  </a:lnTo>
                  <a:cubicBezTo>
                    <a:pt x="14363" y="2944887"/>
                    <a:pt x="-10656" y="2986035"/>
                    <a:pt x="5346" y="3146055"/>
                  </a:cubicBezTo>
                  <a:cubicBezTo>
                    <a:pt x="21348" y="3306075"/>
                    <a:pt x="38620" y="3401325"/>
                    <a:pt x="38620" y="3401325"/>
                  </a:cubicBezTo>
                  <a:lnTo>
                    <a:pt x="122186" y="3401579"/>
                  </a:lnTo>
                  <a:lnTo>
                    <a:pt x="294906" y="3385069"/>
                  </a:lnTo>
                  <a:lnTo>
                    <a:pt x="521855" y="3402595"/>
                  </a:lnTo>
                  <a:lnTo>
                    <a:pt x="760488" y="3411739"/>
                  </a:lnTo>
                  <a:lnTo>
                    <a:pt x="895870" y="3386593"/>
                  </a:lnTo>
                  <a:lnTo>
                    <a:pt x="998105" y="3403865"/>
                  </a:lnTo>
                  <a:lnTo>
                    <a:pt x="4257129" y="3405770"/>
                  </a:lnTo>
                  <a:lnTo>
                    <a:pt x="4500080" y="3406405"/>
                  </a:lnTo>
                  <a:lnTo>
                    <a:pt x="4736935" y="3396753"/>
                  </a:lnTo>
                  <a:lnTo>
                    <a:pt x="4923244" y="3407548"/>
                  </a:lnTo>
                  <a:lnTo>
                    <a:pt x="5000714" y="3407802"/>
                  </a:lnTo>
                  <a:lnTo>
                    <a:pt x="5001095" y="3259847"/>
                  </a:lnTo>
                  <a:lnTo>
                    <a:pt x="5001349" y="3146182"/>
                  </a:lnTo>
                  <a:lnTo>
                    <a:pt x="4993475" y="2940696"/>
                  </a:lnTo>
                  <a:lnTo>
                    <a:pt x="5002365" y="2772548"/>
                  </a:lnTo>
                  <a:lnTo>
                    <a:pt x="5004143" y="669671"/>
                  </a:lnTo>
                  <a:lnTo>
                    <a:pt x="5013287" y="422656"/>
                  </a:lnTo>
                  <a:cubicBezTo>
                    <a:pt x="5013287" y="422656"/>
                    <a:pt x="4997285" y="245110"/>
                    <a:pt x="4996904" y="184150"/>
                  </a:cubicBezTo>
                  <a:close/>
                </a:path>
              </a:pathLst>
            </a:custGeom>
            <a:solidFill>
              <a:srgbClr val="F4EFE1"/>
            </a:solidFill>
          </p:spPr>
        </p:sp>
      </p:grpSp>
      <p:sp>
        <p:nvSpPr>
          <p:cNvPr id="4" name="Freeform 4"/>
          <p:cNvSpPr/>
          <p:nvPr/>
        </p:nvSpPr>
        <p:spPr>
          <a:xfrm rot="1536322">
            <a:off x="-505683" y="5084102"/>
            <a:ext cx="3711809" cy="3711809"/>
          </a:xfrm>
          <a:custGeom>
            <a:avLst/>
            <a:gdLst/>
            <a:ahLst/>
            <a:cxnLst/>
            <a:rect l="l" t="t" r="r" b="b"/>
            <a:pathLst>
              <a:path w="3711809" h="3711809">
                <a:moveTo>
                  <a:pt x="0" y="0"/>
                </a:moveTo>
                <a:lnTo>
                  <a:pt x="3711809" y="0"/>
                </a:lnTo>
                <a:lnTo>
                  <a:pt x="3711809" y="3711808"/>
                </a:lnTo>
                <a:lnTo>
                  <a:pt x="0" y="3711808"/>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grpSp>
        <p:nvGrpSpPr>
          <p:cNvPr id="5" name="Group 5"/>
          <p:cNvGrpSpPr/>
          <p:nvPr/>
        </p:nvGrpSpPr>
        <p:grpSpPr>
          <a:xfrm rot="-35939">
            <a:off x="905943" y="1158054"/>
            <a:ext cx="5186109" cy="1781094"/>
            <a:chOff x="0" y="0"/>
            <a:chExt cx="8136553" cy="2794381"/>
          </a:xfrm>
        </p:grpSpPr>
        <p:sp>
          <p:nvSpPr>
            <p:cNvPr id="6" name="Freeform 6"/>
            <p:cNvSpPr/>
            <p:nvPr/>
          </p:nvSpPr>
          <p:spPr>
            <a:xfrm>
              <a:off x="178" y="165"/>
              <a:ext cx="8136404" cy="2794455"/>
            </a:xfrm>
            <a:custGeom>
              <a:avLst/>
              <a:gdLst/>
              <a:ahLst/>
              <a:cxnLst/>
              <a:rect l="l" t="t" r="r" b="b"/>
              <a:pathLst>
                <a:path w="8136404" h="2794455">
                  <a:moveTo>
                    <a:pt x="8126977" y="1488529"/>
                  </a:moveTo>
                  <a:cubicBezTo>
                    <a:pt x="8112499" y="1600289"/>
                    <a:pt x="8084940" y="1713192"/>
                    <a:pt x="8040744" y="1817078"/>
                  </a:cubicBezTo>
                  <a:cubicBezTo>
                    <a:pt x="8008105" y="1893659"/>
                    <a:pt x="7963020" y="1965033"/>
                    <a:pt x="7917427" y="2034502"/>
                  </a:cubicBezTo>
                  <a:cubicBezTo>
                    <a:pt x="7818113" y="2186013"/>
                    <a:pt x="7710163" y="2347049"/>
                    <a:pt x="7564875" y="2458174"/>
                  </a:cubicBezTo>
                  <a:cubicBezTo>
                    <a:pt x="7381360" y="2598382"/>
                    <a:pt x="7152125" y="2665819"/>
                    <a:pt x="6926700" y="2699855"/>
                  </a:cubicBezTo>
                  <a:cubicBezTo>
                    <a:pt x="6665334" y="2739352"/>
                    <a:pt x="6400666" y="2736431"/>
                    <a:pt x="6137014" y="2742400"/>
                  </a:cubicBezTo>
                  <a:cubicBezTo>
                    <a:pt x="5866504" y="2748623"/>
                    <a:pt x="5596375" y="2764498"/>
                    <a:pt x="5326246" y="2779103"/>
                  </a:cubicBezTo>
                  <a:cubicBezTo>
                    <a:pt x="2562555" y="2808059"/>
                    <a:pt x="1805381" y="2798661"/>
                    <a:pt x="1272743" y="2728430"/>
                  </a:cubicBezTo>
                  <a:cubicBezTo>
                    <a:pt x="821766" y="2668994"/>
                    <a:pt x="567766" y="2558631"/>
                    <a:pt x="266903" y="2196808"/>
                  </a:cubicBezTo>
                  <a:cubicBezTo>
                    <a:pt x="131394" y="2033867"/>
                    <a:pt x="34874" y="1837398"/>
                    <a:pt x="8966" y="1625816"/>
                  </a:cubicBezTo>
                  <a:cubicBezTo>
                    <a:pt x="-19736" y="1391628"/>
                    <a:pt x="20015" y="1073620"/>
                    <a:pt x="134823" y="872071"/>
                  </a:cubicBezTo>
                  <a:cubicBezTo>
                    <a:pt x="252552" y="665188"/>
                    <a:pt x="343611" y="502882"/>
                    <a:pt x="541858" y="367373"/>
                  </a:cubicBezTo>
                  <a:cubicBezTo>
                    <a:pt x="743661" y="229324"/>
                    <a:pt x="1074369" y="208115"/>
                    <a:pt x="1309573" y="147917"/>
                  </a:cubicBezTo>
                  <a:cubicBezTo>
                    <a:pt x="1373962" y="131407"/>
                    <a:pt x="1438859" y="116802"/>
                    <a:pt x="1504010" y="103721"/>
                  </a:cubicBezTo>
                  <a:cubicBezTo>
                    <a:pt x="1569034" y="90767"/>
                    <a:pt x="1753057" y="47968"/>
                    <a:pt x="1819224" y="43523"/>
                  </a:cubicBezTo>
                  <a:cubicBezTo>
                    <a:pt x="2115007" y="23711"/>
                    <a:pt x="2041347" y="39967"/>
                    <a:pt x="2169998" y="25362"/>
                  </a:cubicBezTo>
                  <a:cubicBezTo>
                    <a:pt x="2436317" y="-5118"/>
                    <a:pt x="2685999" y="8344"/>
                    <a:pt x="4112336" y="978"/>
                  </a:cubicBezTo>
                  <a:cubicBezTo>
                    <a:pt x="5458580" y="-6642"/>
                    <a:pt x="5784081" y="32982"/>
                    <a:pt x="6059925" y="25362"/>
                  </a:cubicBezTo>
                  <a:cubicBezTo>
                    <a:pt x="6323577" y="18123"/>
                    <a:pt x="6668382" y="36030"/>
                    <a:pt x="6931018" y="66129"/>
                  </a:cubicBezTo>
                  <a:cubicBezTo>
                    <a:pt x="7366120" y="115786"/>
                    <a:pt x="7613135" y="154521"/>
                    <a:pt x="7864214" y="533616"/>
                  </a:cubicBezTo>
                  <a:cubicBezTo>
                    <a:pt x="7928222" y="631660"/>
                    <a:pt x="7985499" y="734022"/>
                    <a:pt x="8031219" y="841972"/>
                  </a:cubicBezTo>
                  <a:cubicBezTo>
                    <a:pt x="8117452" y="1046315"/>
                    <a:pt x="8155679" y="1267295"/>
                    <a:pt x="8126977" y="1488529"/>
                  </a:cubicBezTo>
                  <a:close/>
                </a:path>
              </a:pathLst>
            </a:custGeom>
            <a:solidFill>
              <a:srgbClr val="3D3329"/>
            </a:solidFill>
          </p:spPr>
        </p:sp>
      </p:grpSp>
      <p:sp>
        <p:nvSpPr>
          <p:cNvPr id="7" name="Freeform 7"/>
          <p:cNvSpPr/>
          <p:nvPr/>
        </p:nvSpPr>
        <p:spPr>
          <a:xfrm>
            <a:off x="6926506" y="1669959"/>
            <a:ext cx="479119" cy="473892"/>
          </a:xfrm>
          <a:custGeom>
            <a:avLst/>
            <a:gdLst/>
            <a:ahLst/>
            <a:cxnLst/>
            <a:rect l="l" t="t" r="r" b="b"/>
            <a:pathLst>
              <a:path w="479119" h="473892">
                <a:moveTo>
                  <a:pt x="0" y="0"/>
                </a:moveTo>
                <a:lnTo>
                  <a:pt x="479119" y="0"/>
                </a:lnTo>
                <a:lnTo>
                  <a:pt x="479119" y="473892"/>
                </a:lnTo>
                <a:lnTo>
                  <a:pt x="0" y="473892"/>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8" name="Freeform 8"/>
          <p:cNvSpPr/>
          <p:nvPr/>
        </p:nvSpPr>
        <p:spPr>
          <a:xfrm>
            <a:off x="6926506" y="4281079"/>
            <a:ext cx="479119" cy="473892"/>
          </a:xfrm>
          <a:custGeom>
            <a:avLst/>
            <a:gdLst/>
            <a:ahLst/>
            <a:cxnLst/>
            <a:rect l="l" t="t" r="r" b="b"/>
            <a:pathLst>
              <a:path w="479119" h="473892">
                <a:moveTo>
                  <a:pt x="0" y="0"/>
                </a:moveTo>
                <a:lnTo>
                  <a:pt x="479119" y="0"/>
                </a:lnTo>
                <a:lnTo>
                  <a:pt x="479119" y="473892"/>
                </a:lnTo>
                <a:lnTo>
                  <a:pt x="0" y="473892"/>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9" name="Freeform 9"/>
          <p:cNvSpPr/>
          <p:nvPr/>
        </p:nvSpPr>
        <p:spPr>
          <a:xfrm>
            <a:off x="6926506" y="6466114"/>
            <a:ext cx="479119" cy="473892"/>
          </a:xfrm>
          <a:custGeom>
            <a:avLst/>
            <a:gdLst/>
            <a:ahLst/>
            <a:cxnLst/>
            <a:rect l="l" t="t" r="r" b="b"/>
            <a:pathLst>
              <a:path w="479119" h="473892">
                <a:moveTo>
                  <a:pt x="0" y="0"/>
                </a:moveTo>
                <a:lnTo>
                  <a:pt x="479119" y="0"/>
                </a:lnTo>
                <a:lnTo>
                  <a:pt x="479119" y="473892"/>
                </a:lnTo>
                <a:lnTo>
                  <a:pt x="0" y="473892"/>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10" name="Freeform 10"/>
          <p:cNvSpPr/>
          <p:nvPr/>
        </p:nvSpPr>
        <p:spPr>
          <a:xfrm rot="-10520434">
            <a:off x="15131255" y="578880"/>
            <a:ext cx="3768124" cy="899640"/>
          </a:xfrm>
          <a:custGeom>
            <a:avLst/>
            <a:gdLst/>
            <a:ahLst/>
            <a:cxnLst/>
            <a:rect l="l" t="t" r="r" b="b"/>
            <a:pathLst>
              <a:path w="3768124" h="899640">
                <a:moveTo>
                  <a:pt x="0" y="0"/>
                </a:moveTo>
                <a:lnTo>
                  <a:pt x="3768124" y="0"/>
                </a:lnTo>
                <a:lnTo>
                  <a:pt x="3768124" y="899640"/>
                </a:lnTo>
                <a:lnTo>
                  <a:pt x="0" y="899640"/>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11" name="Freeform 11"/>
          <p:cNvSpPr/>
          <p:nvPr/>
        </p:nvSpPr>
        <p:spPr>
          <a:xfrm rot="595962">
            <a:off x="1526894" y="5759259"/>
            <a:ext cx="4853160" cy="3554940"/>
          </a:xfrm>
          <a:custGeom>
            <a:avLst/>
            <a:gdLst/>
            <a:ahLst/>
            <a:cxnLst/>
            <a:rect l="l" t="t" r="r" b="b"/>
            <a:pathLst>
              <a:path w="4853160" h="3554940">
                <a:moveTo>
                  <a:pt x="0" y="0"/>
                </a:moveTo>
                <a:lnTo>
                  <a:pt x="4853161" y="0"/>
                </a:lnTo>
                <a:lnTo>
                  <a:pt x="4853161" y="3554940"/>
                </a:lnTo>
                <a:lnTo>
                  <a:pt x="0" y="3554940"/>
                </a:lnTo>
                <a:lnTo>
                  <a:pt x="0" y="0"/>
                </a:lnTo>
                <a:close/>
              </a:path>
            </a:pathLst>
          </a:custGeom>
          <a:blipFill>
            <a:blip r:embed="rId8"/>
            <a:stretch>
              <a:fillRect/>
            </a:stretch>
          </a:blipFill>
        </p:spPr>
      </p:sp>
      <p:sp>
        <p:nvSpPr>
          <p:cNvPr id="12" name="TextBox 12"/>
          <p:cNvSpPr txBox="1"/>
          <p:nvPr/>
        </p:nvSpPr>
        <p:spPr>
          <a:xfrm rot="-35939">
            <a:off x="1358585" y="1508846"/>
            <a:ext cx="4282718" cy="1260476"/>
          </a:xfrm>
          <a:prstGeom prst="rect">
            <a:avLst/>
          </a:prstGeom>
        </p:spPr>
        <p:txBody>
          <a:bodyPr lIns="0" tIns="0" rIns="0" bIns="0" rtlCol="0" anchor="t">
            <a:spAutoFit/>
          </a:bodyPr>
          <a:lstStyle/>
          <a:p>
            <a:pPr marL="0" lvl="0" indent="0" algn="ctr">
              <a:lnSpc>
                <a:spcPts val="9500"/>
              </a:lnSpc>
              <a:spcBef>
                <a:spcPct val="0"/>
              </a:spcBef>
            </a:pPr>
            <a:r>
              <a:rPr lang="en-US" sz="9500" b="1">
                <a:solidFill>
                  <a:srgbClr val="FFFFFF"/>
                </a:solidFill>
                <a:latin typeface="Linotype Feltpen Medium"/>
                <a:ea typeface="Linotype Feltpen Medium"/>
                <a:cs typeface="Linotype Feltpen Medium"/>
                <a:sym typeface="Linotype Feltpen Medium"/>
              </a:rPr>
              <a:t>SUMMARY</a:t>
            </a:r>
          </a:p>
        </p:txBody>
      </p:sp>
      <p:sp>
        <p:nvSpPr>
          <p:cNvPr id="13" name="TextBox 13"/>
          <p:cNvSpPr txBox="1"/>
          <p:nvPr/>
        </p:nvSpPr>
        <p:spPr>
          <a:xfrm>
            <a:off x="7684911" y="2311082"/>
            <a:ext cx="9723557" cy="1635125"/>
          </a:xfrm>
          <a:prstGeom prst="rect">
            <a:avLst/>
          </a:prstGeom>
        </p:spPr>
        <p:txBody>
          <a:bodyPr lIns="0" tIns="0" rIns="0" bIns="0" rtlCol="0" anchor="t">
            <a:spAutoFit/>
          </a:bodyPr>
          <a:lstStyle/>
          <a:p>
            <a:pPr marL="0" lvl="0" indent="0" algn="l">
              <a:lnSpc>
                <a:spcPts val="3249"/>
              </a:lnSpc>
              <a:spcBef>
                <a:spcPct val="0"/>
              </a:spcBef>
            </a:pPr>
            <a:r>
              <a:rPr lang="en-US" sz="2499">
                <a:solidFill>
                  <a:srgbClr val="3D3329"/>
                </a:solidFill>
                <a:latin typeface="TT Hoves"/>
                <a:ea typeface="TT Hoves"/>
                <a:cs typeface="TT Hoves"/>
                <a:sym typeface="TT Hoves"/>
              </a:rPr>
              <a:t>Flavour physics provide strong motivation to consider spontaneous breaking of non-Abelian symmetries and there consequence in the ealry universe. Domain wall provide us a good phenomena that can be use to test the flavour models. </a:t>
            </a:r>
          </a:p>
        </p:txBody>
      </p:sp>
      <p:sp>
        <p:nvSpPr>
          <p:cNvPr id="14" name="TextBox 14"/>
          <p:cNvSpPr txBox="1"/>
          <p:nvPr/>
        </p:nvSpPr>
        <p:spPr>
          <a:xfrm>
            <a:off x="7684911" y="4945062"/>
            <a:ext cx="9723557" cy="815975"/>
          </a:xfrm>
          <a:prstGeom prst="rect">
            <a:avLst/>
          </a:prstGeom>
        </p:spPr>
        <p:txBody>
          <a:bodyPr lIns="0" tIns="0" rIns="0" bIns="0" rtlCol="0" anchor="t">
            <a:spAutoFit/>
          </a:bodyPr>
          <a:lstStyle/>
          <a:p>
            <a:pPr marL="0" lvl="0" indent="0" algn="l">
              <a:lnSpc>
                <a:spcPts val="3249"/>
              </a:lnSpc>
              <a:spcBef>
                <a:spcPct val="0"/>
              </a:spcBef>
            </a:pPr>
            <a:r>
              <a:rPr lang="en-US" sz="2499">
                <a:solidFill>
                  <a:srgbClr val="3D3329"/>
                </a:solidFill>
                <a:latin typeface="TT Hoves"/>
                <a:ea typeface="TT Hoves"/>
                <a:cs typeface="TT Hoves"/>
                <a:sym typeface="TT Hoves"/>
              </a:rPr>
              <a:t>In non-Abelian symmetric models, the domain wall can have non-trivial internal structures, like an “oreo”.</a:t>
            </a:r>
          </a:p>
        </p:txBody>
      </p:sp>
      <p:sp>
        <p:nvSpPr>
          <p:cNvPr id="15" name="TextBox 15"/>
          <p:cNvSpPr txBox="1"/>
          <p:nvPr/>
        </p:nvSpPr>
        <p:spPr>
          <a:xfrm>
            <a:off x="7684911" y="7130097"/>
            <a:ext cx="9723557" cy="1225550"/>
          </a:xfrm>
          <a:prstGeom prst="rect">
            <a:avLst/>
          </a:prstGeom>
        </p:spPr>
        <p:txBody>
          <a:bodyPr lIns="0" tIns="0" rIns="0" bIns="0" rtlCol="0" anchor="t">
            <a:spAutoFit/>
          </a:bodyPr>
          <a:lstStyle/>
          <a:p>
            <a:pPr marL="0" lvl="0" indent="0" algn="l">
              <a:lnSpc>
                <a:spcPts val="3249"/>
              </a:lnSpc>
              <a:spcBef>
                <a:spcPct val="0"/>
              </a:spcBef>
            </a:pPr>
            <a:r>
              <a:rPr lang="en-US" sz="2499" dirty="0">
                <a:solidFill>
                  <a:srgbClr val="3D3329"/>
                </a:solidFill>
                <a:latin typeface="TT Hoves"/>
                <a:ea typeface="TT Hoves"/>
                <a:cs typeface="TT Hoves"/>
                <a:sym typeface="TT Hoves"/>
              </a:rPr>
              <a:t>In complex models with non-Abelian symmetries, the CP symmetry can be spontaneously broken, and the walls between CP conjugate vacua further provide a difference in the CP phase. </a:t>
            </a:r>
          </a:p>
        </p:txBody>
      </p:sp>
      <p:sp>
        <p:nvSpPr>
          <p:cNvPr id="16" name="TextBox 16"/>
          <p:cNvSpPr txBox="1"/>
          <p:nvPr/>
        </p:nvSpPr>
        <p:spPr>
          <a:xfrm>
            <a:off x="7684911" y="1597978"/>
            <a:ext cx="9723557" cy="657860"/>
          </a:xfrm>
          <a:prstGeom prst="rect">
            <a:avLst/>
          </a:prstGeom>
        </p:spPr>
        <p:txBody>
          <a:bodyPr lIns="0" tIns="0" rIns="0" bIns="0" rtlCol="0" anchor="t">
            <a:spAutoFit/>
          </a:bodyPr>
          <a:lstStyle/>
          <a:p>
            <a:pPr marL="0" lvl="0" indent="0" algn="l">
              <a:lnSpc>
                <a:spcPts val="4900"/>
              </a:lnSpc>
              <a:spcBef>
                <a:spcPct val="0"/>
              </a:spcBef>
            </a:pPr>
            <a:r>
              <a:rPr lang="en-US" sz="4900" b="1">
                <a:solidFill>
                  <a:srgbClr val="3D3329"/>
                </a:solidFill>
                <a:latin typeface="Linotype Feltpen Medium"/>
                <a:ea typeface="Linotype Feltpen Medium"/>
                <a:cs typeface="Linotype Feltpen Medium"/>
                <a:sym typeface="Linotype Feltpen Medium"/>
              </a:rPr>
              <a:t>MOTIVATED BY FLAVOUR PHYSICS</a:t>
            </a:r>
          </a:p>
        </p:txBody>
      </p:sp>
      <p:sp>
        <p:nvSpPr>
          <p:cNvPr id="17" name="TextBox 17"/>
          <p:cNvSpPr txBox="1"/>
          <p:nvPr/>
        </p:nvSpPr>
        <p:spPr>
          <a:xfrm>
            <a:off x="7684911" y="4231957"/>
            <a:ext cx="9723557" cy="657860"/>
          </a:xfrm>
          <a:prstGeom prst="rect">
            <a:avLst/>
          </a:prstGeom>
        </p:spPr>
        <p:txBody>
          <a:bodyPr lIns="0" tIns="0" rIns="0" bIns="0" rtlCol="0" anchor="t">
            <a:spAutoFit/>
          </a:bodyPr>
          <a:lstStyle/>
          <a:p>
            <a:pPr marL="0" lvl="0" indent="0" algn="l">
              <a:lnSpc>
                <a:spcPts val="4900"/>
              </a:lnSpc>
              <a:spcBef>
                <a:spcPct val="0"/>
              </a:spcBef>
            </a:pPr>
            <a:r>
              <a:rPr lang="en-US" sz="4900" b="1">
                <a:solidFill>
                  <a:srgbClr val="3D3329"/>
                </a:solidFill>
                <a:latin typeface="Linotype Feltpen Medium"/>
                <a:ea typeface="Linotype Feltpen Medium"/>
                <a:cs typeface="Linotype Feltpen Medium"/>
                <a:sym typeface="Linotype Feltpen Medium"/>
              </a:rPr>
              <a:t>ABUNDANT VARIETIES</a:t>
            </a:r>
          </a:p>
        </p:txBody>
      </p:sp>
      <p:sp>
        <p:nvSpPr>
          <p:cNvPr id="18" name="TextBox 18"/>
          <p:cNvSpPr txBox="1"/>
          <p:nvPr/>
        </p:nvSpPr>
        <p:spPr>
          <a:xfrm>
            <a:off x="7684911" y="6416992"/>
            <a:ext cx="9723557" cy="657860"/>
          </a:xfrm>
          <a:prstGeom prst="rect">
            <a:avLst/>
          </a:prstGeom>
        </p:spPr>
        <p:txBody>
          <a:bodyPr lIns="0" tIns="0" rIns="0" bIns="0" rtlCol="0" anchor="t">
            <a:spAutoFit/>
          </a:bodyPr>
          <a:lstStyle/>
          <a:p>
            <a:pPr marL="0" lvl="0" indent="0" algn="l">
              <a:lnSpc>
                <a:spcPts val="4900"/>
              </a:lnSpc>
              <a:spcBef>
                <a:spcPct val="0"/>
              </a:spcBef>
            </a:pPr>
            <a:r>
              <a:rPr lang="en-US" sz="4900" b="1">
                <a:solidFill>
                  <a:srgbClr val="3D3329"/>
                </a:solidFill>
                <a:latin typeface="Linotype Feltpen Medium"/>
                <a:ea typeface="Linotype Feltpen Medium"/>
                <a:cs typeface="Linotype Feltpen Medium"/>
                <a:sym typeface="Linotype Feltpen Medium"/>
              </a:rPr>
              <a:t>SPONTANEOUS CP VIOLATION</a:t>
            </a:r>
          </a:p>
        </p:txBody>
      </p:sp>
      <p:sp>
        <p:nvSpPr>
          <p:cNvPr id="19" name="TextBox 19"/>
          <p:cNvSpPr txBox="1"/>
          <p:nvPr/>
        </p:nvSpPr>
        <p:spPr>
          <a:xfrm>
            <a:off x="17259300" y="9210675"/>
            <a:ext cx="152400" cy="200025"/>
          </a:xfrm>
          <a:prstGeom prst="rect">
            <a:avLst/>
          </a:prstGeom>
        </p:spPr>
        <p:txBody>
          <a:bodyPr wrap="none" lIns="0" tIns="0" rIns="0" bIns="0" rtlCol="0" anchor="t">
            <a:spAutoFit/>
          </a:bodyPr>
          <a:lstStyle/>
          <a:p>
            <a:pPr algn="ctr">
              <a:lnSpc>
                <a:spcPts val="2800"/>
              </a:lnSpc>
              <a:spcBef>
                <a:spcPct val="0"/>
              </a:spcBef>
            </a:pPr>
            <a:r>
              <a:rPr lang="en-US" sz="2000">
                <a:solidFill>
                  <a:srgbClr val="000000"/>
                </a:solidFill>
                <a:latin typeface="Arimo"/>
                <a:ea typeface="Arimo"/>
                <a:cs typeface="Arimo"/>
                <a:sym typeface="Arimo"/>
              </a:rPr>
              <a:t>22</a:t>
            </a:r>
          </a:p>
        </p:txBody>
      </p:sp>
    </p:spTree>
  </p:cSld>
  <p:clrMapOvr>
    <a:masterClrMapping/>
  </p:clrMapOvr>
  <p:transition spd="slow">
    <p:push dir="d"/>
  </p:transition>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5E9DB"/>
        </a:solidFill>
        <a:effectLst/>
      </p:bgPr>
    </p:bg>
    <p:spTree>
      <p:nvGrpSpPr>
        <p:cNvPr id="1" name=""/>
        <p:cNvGrpSpPr/>
        <p:nvPr/>
      </p:nvGrpSpPr>
      <p:grpSpPr>
        <a:xfrm>
          <a:off x="0" y="0"/>
          <a:ext cx="0" cy="0"/>
          <a:chOff x="0" y="0"/>
          <a:chExt cx="0" cy="0"/>
        </a:xfrm>
      </p:grpSpPr>
      <p:sp>
        <p:nvSpPr>
          <p:cNvPr id="2" name="TextBox 2"/>
          <p:cNvSpPr txBox="1"/>
          <p:nvPr/>
        </p:nvSpPr>
        <p:spPr>
          <a:xfrm>
            <a:off x="2648319" y="4170848"/>
            <a:ext cx="12991362" cy="2069129"/>
          </a:xfrm>
          <a:prstGeom prst="rect">
            <a:avLst/>
          </a:prstGeom>
        </p:spPr>
        <p:txBody>
          <a:bodyPr lIns="0" tIns="0" rIns="0" bIns="0" rtlCol="0" anchor="t">
            <a:spAutoFit/>
          </a:bodyPr>
          <a:lstStyle/>
          <a:p>
            <a:pPr marL="0" lvl="0" indent="0" algn="ctr">
              <a:lnSpc>
                <a:spcPts val="15865"/>
              </a:lnSpc>
              <a:spcBef>
                <a:spcPct val="0"/>
              </a:spcBef>
            </a:pPr>
            <a:r>
              <a:rPr lang="en-US" sz="14423" spc="-144">
                <a:solidFill>
                  <a:srgbClr val="D25525"/>
                </a:solidFill>
                <a:latin typeface="Ovo"/>
                <a:ea typeface="Ovo"/>
                <a:cs typeface="Ovo"/>
                <a:sym typeface="Ovo"/>
              </a:rPr>
              <a:t>Thanks</a:t>
            </a:r>
          </a:p>
        </p:txBody>
      </p:sp>
      <p:sp>
        <p:nvSpPr>
          <p:cNvPr id="3" name="TextBox 3"/>
          <p:cNvSpPr txBox="1"/>
          <p:nvPr/>
        </p:nvSpPr>
        <p:spPr>
          <a:xfrm>
            <a:off x="17259300" y="9210675"/>
            <a:ext cx="152400" cy="200025"/>
          </a:xfrm>
          <a:prstGeom prst="rect">
            <a:avLst/>
          </a:prstGeom>
        </p:spPr>
        <p:txBody>
          <a:bodyPr wrap="none" lIns="0" tIns="0" rIns="0" bIns="0" rtlCol="0" anchor="t">
            <a:spAutoFit/>
          </a:bodyPr>
          <a:lstStyle/>
          <a:p>
            <a:pPr algn="ctr">
              <a:lnSpc>
                <a:spcPts val="2800"/>
              </a:lnSpc>
              <a:spcBef>
                <a:spcPct val="0"/>
              </a:spcBef>
            </a:pPr>
            <a:r>
              <a:rPr lang="en-US" sz="2000">
                <a:solidFill>
                  <a:srgbClr val="000000"/>
                </a:solidFill>
                <a:latin typeface="Arimo"/>
                <a:ea typeface="Arimo"/>
                <a:cs typeface="Arimo"/>
                <a:sym typeface="Arimo"/>
              </a:rPr>
              <a:t>23</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5E9DB"/>
        </a:solidFill>
        <a:effectLst/>
      </p:bgPr>
    </p:bg>
    <p:spTree>
      <p:nvGrpSpPr>
        <p:cNvPr id="1" name=""/>
        <p:cNvGrpSpPr/>
        <p:nvPr/>
      </p:nvGrpSpPr>
      <p:grpSpPr>
        <a:xfrm>
          <a:off x="0" y="0"/>
          <a:ext cx="0" cy="0"/>
          <a:chOff x="0" y="0"/>
          <a:chExt cx="0" cy="0"/>
        </a:xfrm>
      </p:grpSpPr>
      <p:sp>
        <p:nvSpPr>
          <p:cNvPr id="2" name="AutoShape 2"/>
          <p:cNvSpPr/>
          <p:nvPr/>
        </p:nvSpPr>
        <p:spPr>
          <a:xfrm>
            <a:off x="1028700" y="3776377"/>
            <a:ext cx="16230596" cy="0"/>
          </a:xfrm>
          <a:prstGeom prst="line">
            <a:avLst/>
          </a:prstGeom>
          <a:ln w="9525" cap="rnd">
            <a:solidFill>
              <a:srgbClr val="15313D"/>
            </a:solidFill>
            <a:prstDash val="solid"/>
            <a:headEnd type="none" w="sm" len="sm"/>
            <a:tailEnd type="none" w="sm" len="sm"/>
          </a:ln>
        </p:spPr>
      </p:sp>
      <p:sp>
        <p:nvSpPr>
          <p:cNvPr id="3" name="Freeform 3"/>
          <p:cNvSpPr/>
          <p:nvPr/>
        </p:nvSpPr>
        <p:spPr>
          <a:xfrm>
            <a:off x="1389765" y="5076776"/>
            <a:ext cx="2658481" cy="2132967"/>
          </a:xfrm>
          <a:custGeom>
            <a:avLst/>
            <a:gdLst/>
            <a:ahLst/>
            <a:cxnLst/>
            <a:rect l="l" t="t" r="r" b="b"/>
            <a:pathLst>
              <a:path w="2658481" h="2132967">
                <a:moveTo>
                  <a:pt x="0" y="0"/>
                </a:moveTo>
                <a:lnTo>
                  <a:pt x="2658481" y="0"/>
                </a:lnTo>
                <a:lnTo>
                  <a:pt x="2658481" y="2132967"/>
                </a:lnTo>
                <a:lnTo>
                  <a:pt x="0" y="2132967"/>
                </a:lnTo>
                <a:lnTo>
                  <a:pt x="0" y="0"/>
                </a:lnTo>
                <a:close/>
              </a:path>
            </a:pathLst>
          </a:custGeom>
          <a:blipFill>
            <a:blip r:embed="rId2"/>
            <a:stretch>
              <a:fillRect/>
            </a:stretch>
          </a:blipFill>
        </p:spPr>
      </p:sp>
      <p:sp>
        <p:nvSpPr>
          <p:cNvPr id="4" name="Freeform 4"/>
          <p:cNvSpPr/>
          <p:nvPr/>
        </p:nvSpPr>
        <p:spPr>
          <a:xfrm>
            <a:off x="4895532" y="7659856"/>
            <a:ext cx="2658481" cy="2132967"/>
          </a:xfrm>
          <a:custGeom>
            <a:avLst/>
            <a:gdLst/>
            <a:ahLst/>
            <a:cxnLst/>
            <a:rect l="l" t="t" r="r" b="b"/>
            <a:pathLst>
              <a:path w="2658481" h="2132967">
                <a:moveTo>
                  <a:pt x="0" y="0"/>
                </a:moveTo>
                <a:lnTo>
                  <a:pt x="2658480" y="0"/>
                </a:lnTo>
                <a:lnTo>
                  <a:pt x="2658480" y="2132967"/>
                </a:lnTo>
                <a:lnTo>
                  <a:pt x="0" y="2132967"/>
                </a:lnTo>
                <a:lnTo>
                  <a:pt x="0" y="0"/>
                </a:lnTo>
                <a:close/>
              </a:path>
            </a:pathLst>
          </a:custGeom>
          <a:blipFill>
            <a:blip r:embed="rId3"/>
            <a:stretch>
              <a:fillRect/>
            </a:stretch>
          </a:blipFill>
        </p:spPr>
      </p:sp>
      <p:sp>
        <p:nvSpPr>
          <p:cNvPr id="5" name="Freeform 5"/>
          <p:cNvSpPr/>
          <p:nvPr/>
        </p:nvSpPr>
        <p:spPr>
          <a:xfrm>
            <a:off x="1389765" y="7659856"/>
            <a:ext cx="2658481" cy="2132967"/>
          </a:xfrm>
          <a:custGeom>
            <a:avLst/>
            <a:gdLst/>
            <a:ahLst/>
            <a:cxnLst/>
            <a:rect l="l" t="t" r="r" b="b"/>
            <a:pathLst>
              <a:path w="2658481" h="2132967">
                <a:moveTo>
                  <a:pt x="0" y="0"/>
                </a:moveTo>
                <a:lnTo>
                  <a:pt x="2658481" y="0"/>
                </a:lnTo>
                <a:lnTo>
                  <a:pt x="2658481" y="2132967"/>
                </a:lnTo>
                <a:lnTo>
                  <a:pt x="0" y="2132967"/>
                </a:lnTo>
                <a:lnTo>
                  <a:pt x="0" y="0"/>
                </a:lnTo>
                <a:close/>
              </a:path>
            </a:pathLst>
          </a:custGeom>
          <a:blipFill>
            <a:blip r:embed="rId4"/>
            <a:stretch>
              <a:fillRect/>
            </a:stretch>
          </a:blipFill>
        </p:spPr>
      </p:sp>
      <p:sp>
        <p:nvSpPr>
          <p:cNvPr id="6" name="Freeform 6"/>
          <p:cNvSpPr/>
          <p:nvPr/>
        </p:nvSpPr>
        <p:spPr>
          <a:xfrm>
            <a:off x="11904492" y="5577857"/>
            <a:ext cx="4488345" cy="3680443"/>
          </a:xfrm>
          <a:custGeom>
            <a:avLst/>
            <a:gdLst/>
            <a:ahLst/>
            <a:cxnLst/>
            <a:rect l="l" t="t" r="r" b="b"/>
            <a:pathLst>
              <a:path w="4488345" h="3680443">
                <a:moveTo>
                  <a:pt x="0" y="0"/>
                </a:moveTo>
                <a:lnTo>
                  <a:pt x="4488345" y="0"/>
                </a:lnTo>
                <a:lnTo>
                  <a:pt x="4488345" y="3680443"/>
                </a:lnTo>
                <a:lnTo>
                  <a:pt x="0" y="3680443"/>
                </a:lnTo>
                <a:lnTo>
                  <a:pt x="0" y="0"/>
                </a:lnTo>
                <a:close/>
              </a:path>
            </a:pathLst>
          </a:custGeom>
          <a:blipFill>
            <a:blip r:embed="rId5"/>
            <a:stretch>
              <a:fillRect/>
            </a:stretch>
          </a:blipFill>
        </p:spPr>
      </p:sp>
      <p:sp>
        <p:nvSpPr>
          <p:cNvPr id="7" name="Freeform 7"/>
          <p:cNvSpPr/>
          <p:nvPr/>
        </p:nvSpPr>
        <p:spPr>
          <a:xfrm>
            <a:off x="11847342" y="5532688"/>
            <a:ext cx="4730936" cy="3725612"/>
          </a:xfrm>
          <a:custGeom>
            <a:avLst/>
            <a:gdLst/>
            <a:ahLst/>
            <a:cxnLst/>
            <a:rect l="l" t="t" r="r" b="b"/>
            <a:pathLst>
              <a:path w="4730936" h="3725612">
                <a:moveTo>
                  <a:pt x="0" y="0"/>
                </a:moveTo>
                <a:lnTo>
                  <a:pt x="4730937" y="0"/>
                </a:lnTo>
                <a:lnTo>
                  <a:pt x="4730937" y="3725612"/>
                </a:lnTo>
                <a:lnTo>
                  <a:pt x="0" y="3725612"/>
                </a:lnTo>
                <a:lnTo>
                  <a:pt x="0" y="0"/>
                </a:lnTo>
                <a:close/>
              </a:path>
            </a:pathLst>
          </a:custGeom>
          <a:blipFill>
            <a:blip r:embed="rId6"/>
            <a:stretch>
              <a:fillRect/>
            </a:stretch>
          </a:blipFill>
        </p:spPr>
      </p:sp>
      <p:grpSp>
        <p:nvGrpSpPr>
          <p:cNvPr id="8" name="Group 8"/>
          <p:cNvGrpSpPr/>
          <p:nvPr/>
        </p:nvGrpSpPr>
        <p:grpSpPr>
          <a:xfrm>
            <a:off x="12395010" y="5986600"/>
            <a:ext cx="3515884" cy="2862958"/>
            <a:chOff x="0" y="0"/>
            <a:chExt cx="4687845" cy="3817277"/>
          </a:xfrm>
        </p:grpSpPr>
        <p:sp>
          <p:nvSpPr>
            <p:cNvPr id="9" name="TextBox 9"/>
            <p:cNvSpPr txBox="1"/>
            <p:nvPr/>
          </p:nvSpPr>
          <p:spPr>
            <a:xfrm>
              <a:off x="305909" y="451029"/>
              <a:ext cx="611818" cy="707602"/>
            </a:xfrm>
            <a:prstGeom prst="rect">
              <a:avLst/>
            </a:prstGeom>
          </p:spPr>
          <p:txBody>
            <a:bodyPr lIns="0" tIns="0" rIns="0" bIns="0" rtlCol="0" anchor="t">
              <a:spAutoFit/>
            </a:bodyPr>
            <a:lstStyle/>
            <a:p>
              <a:pPr algn="ctr">
                <a:lnSpc>
                  <a:spcPts val="4480"/>
                </a:lnSpc>
                <a:spcBef>
                  <a:spcPct val="0"/>
                </a:spcBef>
              </a:pPr>
              <a:r>
                <a:rPr lang="en-US" sz="3200">
                  <a:solidFill>
                    <a:srgbClr val="00BF63"/>
                  </a:solidFill>
                  <a:latin typeface="Tenor Sans"/>
                  <a:ea typeface="Tenor Sans"/>
                  <a:cs typeface="Tenor Sans"/>
                  <a:sym typeface="Tenor Sans"/>
                </a:rPr>
                <a:t>+</a:t>
              </a:r>
            </a:p>
          </p:txBody>
        </p:sp>
        <p:sp>
          <p:nvSpPr>
            <p:cNvPr id="10" name="TextBox 10"/>
            <p:cNvSpPr txBox="1"/>
            <p:nvPr/>
          </p:nvSpPr>
          <p:spPr>
            <a:xfrm>
              <a:off x="1327057" y="-66675"/>
              <a:ext cx="611818" cy="707602"/>
            </a:xfrm>
            <a:prstGeom prst="rect">
              <a:avLst/>
            </a:prstGeom>
          </p:spPr>
          <p:txBody>
            <a:bodyPr lIns="0" tIns="0" rIns="0" bIns="0" rtlCol="0" anchor="t">
              <a:spAutoFit/>
            </a:bodyPr>
            <a:lstStyle/>
            <a:p>
              <a:pPr algn="ctr">
                <a:lnSpc>
                  <a:spcPts val="4480"/>
                </a:lnSpc>
                <a:spcBef>
                  <a:spcPct val="0"/>
                </a:spcBef>
              </a:pPr>
              <a:r>
                <a:rPr lang="en-US" sz="3200">
                  <a:solidFill>
                    <a:srgbClr val="00BF63"/>
                  </a:solidFill>
                  <a:latin typeface="Tenor Sans"/>
                  <a:ea typeface="Tenor Sans"/>
                  <a:cs typeface="Tenor Sans"/>
                  <a:sym typeface="Tenor Sans"/>
                </a:rPr>
                <a:t>+</a:t>
              </a:r>
            </a:p>
          </p:txBody>
        </p:sp>
        <p:sp>
          <p:nvSpPr>
            <p:cNvPr id="11" name="TextBox 11"/>
            <p:cNvSpPr txBox="1"/>
            <p:nvPr/>
          </p:nvSpPr>
          <p:spPr>
            <a:xfrm>
              <a:off x="2216650" y="682592"/>
              <a:ext cx="611818" cy="707602"/>
            </a:xfrm>
            <a:prstGeom prst="rect">
              <a:avLst/>
            </a:prstGeom>
          </p:spPr>
          <p:txBody>
            <a:bodyPr lIns="0" tIns="0" rIns="0" bIns="0" rtlCol="0" anchor="t">
              <a:spAutoFit/>
            </a:bodyPr>
            <a:lstStyle/>
            <a:p>
              <a:pPr algn="ctr">
                <a:lnSpc>
                  <a:spcPts val="4480"/>
                </a:lnSpc>
                <a:spcBef>
                  <a:spcPct val="0"/>
                </a:spcBef>
              </a:pPr>
              <a:r>
                <a:rPr lang="en-US" sz="3200">
                  <a:solidFill>
                    <a:srgbClr val="00BF63"/>
                  </a:solidFill>
                  <a:latin typeface="Tenor Sans"/>
                  <a:ea typeface="Tenor Sans"/>
                  <a:cs typeface="Tenor Sans"/>
                  <a:sym typeface="Tenor Sans"/>
                </a:rPr>
                <a:t>+</a:t>
              </a:r>
            </a:p>
          </p:txBody>
        </p:sp>
        <p:sp>
          <p:nvSpPr>
            <p:cNvPr id="12" name="TextBox 12"/>
            <p:cNvSpPr txBox="1"/>
            <p:nvPr/>
          </p:nvSpPr>
          <p:spPr>
            <a:xfrm>
              <a:off x="2377014" y="1805438"/>
              <a:ext cx="611818" cy="707602"/>
            </a:xfrm>
            <a:prstGeom prst="rect">
              <a:avLst/>
            </a:prstGeom>
          </p:spPr>
          <p:txBody>
            <a:bodyPr lIns="0" tIns="0" rIns="0" bIns="0" rtlCol="0" anchor="t">
              <a:spAutoFit/>
            </a:bodyPr>
            <a:lstStyle/>
            <a:p>
              <a:pPr algn="ctr">
                <a:lnSpc>
                  <a:spcPts val="4480"/>
                </a:lnSpc>
                <a:spcBef>
                  <a:spcPct val="0"/>
                </a:spcBef>
              </a:pPr>
              <a:r>
                <a:rPr lang="en-US" sz="3200">
                  <a:solidFill>
                    <a:srgbClr val="00BF63"/>
                  </a:solidFill>
                  <a:latin typeface="Tenor Sans"/>
                  <a:ea typeface="Tenor Sans"/>
                  <a:cs typeface="Tenor Sans"/>
                  <a:sym typeface="Tenor Sans"/>
                </a:rPr>
                <a:t>+</a:t>
              </a:r>
            </a:p>
          </p:txBody>
        </p:sp>
        <p:sp>
          <p:nvSpPr>
            <p:cNvPr id="13" name="TextBox 13"/>
            <p:cNvSpPr txBox="1"/>
            <p:nvPr/>
          </p:nvSpPr>
          <p:spPr>
            <a:xfrm>
              <a:off x="2988832" y="2938973"/>
              <a:ext cx="611818" cy="707602"/>
            </a:xfrm>
            <a:prstGeom prst="rect">
              <a:avLst/>
            </a:prstGeom>
          </p:spPr>
          <p:txBody>
            <a:bodyPr lIns="0" tIns="0" rIns="0" bIns="0" rtlCol="0" anchor="t">
              <a:spAutoFit/>
            </a:bodyPr>
            <a:lstStyle/>
            <a:p>
              <a:pPr algn="ctr">
                <a:lnSpc>
                  <a:spcPts val="4480"/>
                </a:lnSpc>
                <a:spcBef>
                  <a:spcPct val="0"/>
                </a:spcBef>
              </a:pPr>
              <a:r>
                <a:rPr lang="en-US" sz="3200">
                  <a:solidFill>
                    <a:srgbClr val="00BF63"/>
                  </a:solidFill>
                  <a:latin typeface="Tenor Sans"/>
                  <a:ea typeface="Tenor Sans"/>
                  <a:cs typeface="Tenor Sans"/>
                  <a:sym typeface="Tenor Sans"/>
                </a:rPr>
                <a:t>+</a:t>
              </a:r>
            </a:p>
          </p:txBody>
        </p:sp>
        <p:sp>
          <p:nvSpPr>
            <p:cNvPr id="14" name="TextBox 14"/>
            <p:cNvSpPr txBox="1"/>
            <p:nvPr/>
          </p:nvSpPr>
          <p:spPr>
            <a:xfrm>
              <a:off x="0" y="2789212"/>
              <a:ext cx="611818" cy="707602"/>
            </a:xfrm>
            <a:prstGeom prst="rect">
              <a:avLst/>
            </a:prstGeom>
          </p:spPr>
          <p:txBody>
            <a:bodyPr lIns="0" tIns="0" rIns="0" bIns="0" rtlCol="0" anchor="t">
              <a:spAutoFit/>
            </a:bodyPr>
            <a:lstStyle/>
            <a:p>
              <a:pPr algn="ctr">
                <a:lnSpc>
                  <a:spcPts val="4480"/>
                </a:lnSpc>
                <a:spcBef>
                  <a:spcPct val="0"/>
                </a:spcBef>
              </a:pPr>
              <a:r>
                <a:rPr lang="en-US" sz="3200">
                  <a:solidFill>
                    <a:srgbClr val="00BF63"/>
                  </a:solidFill>
                  <a:latin typeface="Tenor Sans"/>
                  <a:ea typeface="Tenor Sans"/>
                  <a:cs typeface="Tenor Sans"/>
                  <a:sym typeface="Tenor Sans"/>
                </a:rPr>
                <a:t>+</a:t>
              </a:r>
            </a:p>
          </p:txBody>
        </p:sp>
        <p:sp>
          <p:nvSpPr>
            <p:cNvPr id="15" name="TextBox 15"/>
            <p:cNvSpPr txBox="1"/>
            <p:nvPr/>
          </p:nvSpPr>
          <p:spPr>
            <a:xfrm>
              <a:off x="854786" y="3109676"/>
              <a:ext cx="611818" cy="707602"/>
            </a:xfrm>
            <a:prstGeom prst="rect">
              <a:avLst/>
            </a:prstGeom>
          </p:spPr>
          <p:txBody>
            <a:bodyPr lIns="0" tIns="0" rIns="0" bIns="0" rtlCol="0" anchor="t">
              <a:spAutoFit/>
            </a:bodyPr>
            <a:lstStyle/>
            <a:p>
              <a:pPr algn="ctr">
                <a:lnSpc>
                  <a:spcPts val="4480"/>
                </a:lnSpc>
                <a:spcBef>
                  <a:spcPct val="0"/>
                </a:spcBef>
              </a:pPr>
              <a:r>
                <a:rPr lang="en-US" sz="3200">
                  <a:solidFill>
                    <a:srgbClr val="00BF63"/>
                  </a:solidFill>
                  <a:latin typeface="Tenor Sans"/>
                  <a:ea typeface="Tenor Sans"/>
                  <a:cs typeface="Tenor Sans"/>
                  <a:sym typeface="Tenor Sans"/>
                </a:rPr>
                <a:t>+</a:t>
              </a:r>
            </a:p>
          </p:txBody>
        </p:sp>
        <p:sp>
          <p:nvSpPr>
            <p:cNvPr id="16" name="TextBox 16"/>
            <p:cNvSpPr txBox="1"/>
            <p:nvPr/>
          </p:nvSpPr>
          <p:spPr>
            <a:xfrm>
              <a:off x="3294741" y="773309"/>
              <a:ext cx="611818" cy="707602"/>
            </a:xfrm>
            <a:prstGeom prst="rect">
              <a:avLst/>
            </a:prstGeom>
          </p:spPr>
          <p:txBody>
            <a:bodyPr lIns="0" tIns="0" rIns="0" bIns="0" rtlCol="0" anchor="t">
              <a:spAutoFit/>
            </a:bodyPr>
            <a:lstStyle/>
            <a:p>
              <a:pPr algn="ctr">
                <a:lnSpc>
                  <a:spcPts val="4480"/>
                </a:lnSpc>
                <a:spcBef>
                  <a:spcPct val="0"/>
                </a:spcBef>
              </a:pPr>
              <a:r>
                <a:rPr lang="en-US" sz="3200">
                  <a:solidFill>
                    <a:srgbClr val="00BF63"/>
                  </a:solidFill>
                  <a:latin typeface="Tenor Sans"/>
                  <a:ea typeface="Tenor Sans"/>
                  <a:cs typeface="Tenor Sans"/>
                  <a:sym typeface="Tenor Sans"/>
                </a:rPr>
                <a:t>+</a:t>
              </a:r>
            </a:p>
          </p:txBody>
        </p:sp>
        <p:sp>
          <p:nvSpPr>
            <p:cNvPr id="17" name="TextBox 17"/>
            <p:cNvSpPr txBox="1"/>
            <p:nvPr/>
          </p:nvSpPr>
          <p:spPr>
            <a:xfrm>
              <a:off x="3600650" y="41665"/>
              <a:ext cx="611818" cy="707602"/>
            </a:xfrm>
            <a:prstGeom prst="rect">
              <a:avLst/>
            </a:prstGeom>
          </p:spPr>
          <p:txBody>
            <a:bodyPr lIns="0" tIns="0" rIns="0" bIns="0" rtlCol="0" anchor="t">
              <a:spAutoFit/>
            </a:bodyPr>
            <a:lstStyle/>
            <a:p>
              <a:pPr algn="ctr">
                <a:lnSpc>
                  <a:spcPts val="4480"/>
                </a:lnSpc>
                <a:spcBef>
                  <a:spcPct val="0"/>
                </a:spcBef>
              </a:pPr>
              <a:r>
                <a:rPr lang="en-US" sz="3200" dirty="0">
                  <a:solidFill>
                    <a:srgbClr val="00BF63"/>
                  </a:solidFill>
                  <a:latin typeface="Tenor Sans"/>
                  <a:ea typeface="Tenor Sans"/>
                  <a:cs typeface="Tenor Sans"/>
                  <a:sym typeface="Tenor Sans"/>
                </a:rPr>
                <a:t>+</a:t>
              </a:r>
            </a:p>
          </p:txBody>
        </p:sp>
        <p:sp>
          <p:nvSpPr>
            <p:cNvPr id="18" name="TextBox 18"/>
            <p:cNvSpPr txBox="1"/>
            <p:nvPr/>
          </p:nvSpPr>
          <p:spPr>
            <a:xfrm>
              <a:off x="4076027" y="2751112"/>
              <a:ext cx="611818" cy="707602"/>
            </a:xfrm>
            <a:prstGeom prst="rect">
              <a:avLst/>
            </a:prstGeom>
          </p:spPr>
          <p:txBody>
            <a:bodyPr lIns="0" tIns="0" rIns="0" bIns="0" rtlCol="0" anchor="t">
              <a:spAutoFit/>
            </a:bodyPr>
            <a:lstStyle/>
            <a:p>
              <a:pPr algn="ctr">
                <a:lnSpc>
                  <a:spcPts val="4480"/>
                </a:lnSpc>
                <a:spcBef>
                  <a:spcPct val="0"/>
                </a:spcBef>
              </a:pPr>
              <a:r>
                <a:rPr lang="en-US" sz="3200">
                  <a:solidFill>
                    <a:srgbClr val="00BF63"/>
                  </a:solidFill>
                  <a:latin typeface="Tenor Sans"/>
                  <a:ea typeface="Tenor Sans"/>
                  <a:cs typeface="Tenor Sans"/>
                  <a:sym typeface="Tenor Sans"/>
                </a:rPr>
                <a:t>+</a:t>
              </a:r>
            </a:p>
          </p:txBody>
        </p:sp>
      </p:grpSp>
      <p:grpSp>
        <p:nvGrpSpPr>
          <p:cNvPr id="19" name="Group 19"/>
          <p:cNvGrpSpPr/>
          <p:nvPr/>
        </p:nvGrpSpPr>
        <p:grpSpPr>
          <a:xfrm>
            <a:off x="1050817" y="1020445"/>
            <a:ext cx="15174385" cy="2555632"/>
            <a:chOff x="0" y="0"/>
            <a:chExt cx="20232513" cy="3407510"/>
          </a:xfrm>
        </p:grpSpPr>
        <p:sp>
          <p:nvSpPr>
            <p:cNvPr id="20" name="TextBox 20"/>
            <p:cNvSpPr txBox="1"/>
            <p:nvPr/>
          </p:nvSpPr>
          <p:spPr>
            <a:xfrm>
              <a:off x="0" y="57150"/>
              <a:ext cx="7449164" cy="1405566"/>
            </a:xfrm>
            <a:prstGeom prst="rect">
              <a:avLst/>
            </a:prstGeom>
          </p:spPr>
          <p:txBody>
            <a:bodyPr lIns="0" tIns="0" rIns="0" bIns="0" rtlCol="0" anchor="t">
              <a:spAutoFit/>
            </a:bodyPr>
            <a:lstStyle/>
            <a:p>
              <a:pPr algn="l">
                <a:lnSpc>
                  <a:spcPts val="7920"/>
                </a:lnSpc>
              </a:pPr>
              <a:r>
                <a:rPr lang="en-US" sz="7200" spc="-72">
                  <a:solidFill>
                    <a:srgbClr val="D25525"/>
                  </a:solidFill>
                  <a:latin typeface="Ovo"/>
                  <a:ea typeface="Ovo"/>
                  <a:cs typeface="Ovo"/>
                  <a:sym typeface="Ovo"/>
                </a:rPr>
                <a:t>Domain walls</a:t>
              </a:r>
            </a:p>
          </p:txBody>
        </p:sp>
        <p:sp>
          <p:nvSpPr>
            <p:cNvPr id="21" name="TextBox 21"/>
            <p:cNvSpPr txBox="1"/>
            <p:nvPr/>
          </p:nvSpPr>
          <p:spPr>
            <a:xfrm>
              <a:off x="0" y="1387998"/>
              <a:ext cx="20232513" cy="2019512"/>
            </a:xfrm>
            <a:prstGeom prst="rect">
              <a:avLst/>
            </a:prstGeom>
          </p:spPr>
          <p:txBody>
            <a:bodyPr lIns="0" tIns="0" rIns="0" bIns="0" rtlCol="0" anchor="t">
              <a:spAutoFit/>
            </a:bodyPr>
            <a:lstStyle/>
            <a:p>
              <a:pPr algn="l">
                <a:lnSpc>
                  <a:spcPts val="6159"/>
                </a:lnSpc>
                <a:spcBef>
                  <a:spcPct val="0"/>
                </a:spcBef>
              </a:pPr>
              <a:r>
                <a:rPr lang="en-US" sz="4399">
                  <a:solidFill>
                    <a:srgbClr val="40352F"/>
                  </a:solidFill>
                  <a:latin typeface="Ovo"/>
                  <a:ea typeface="Ovo"/>
                  <a:cs typeface="Ovo"/>
                  <a:sym typeface="Ovo"/>
                </a:rPr>
                <a:t>false vacuum remnants from early universe symmetry-breaking phase transitions</a:t>
              </a:r>
            </a:p>
          </p:txBody>
        </p:sp>
      </p:grpSp>
      <p:sp>
        <p:nvSpPr>
          <p:cNvPr id="22" name="TextBox 22"/>
          <p:cNvSpPr txBox="1"/>
          <p:nvPr/>
        </p:nvSpPr>
        <p:spPr>
          <a:xfrm>
            <a:off x="1028700" y="4453206"/>
            <a:ext cx="4662181" cy="547370"/>
          </a:xfrm>
          <a:prstGeom prst="rect">
            <a:avLst/>
          </a:prstGeom>
        </p:spPr>
        <p:txBody>
          <a:bodyPr lIns="0" tIns="0" rIns="0" bIns="0" rtlCol="0" anchor="t">
            <a:spAutoFit/>
          </a:bodyPr>
          <a:lstStyle/>
          <a:p>
            <a:pPr algn="l">
              <a:lnSpc>
                <a:spcPts val="4480"/>
              </a:lnSpc>
              <a:spcBef>
                <a:spcPct val="0"/>
              </a:spcBef>
            </a:pPr>
            <a:r>
              <a:rPr lang="en-US" sz="3200">
                <a:solidFill>
                  <a:srgbClr val="D25525"/>
                </a:solidFill>
                <a:latin typeface="Ovo"/>
                <a:ea typeface="Ovo"/>
                <a:cs typeface="Ovo"/>
                <a:sym typeface="Ovo"/>
              </a:rPr>
              <a:t>unbroken phase</a:t>
            </a:r>
          </a:p>
        </p:txBody>
      </p:sp>
      <p:sp>
        <p:nvSpPr>
          <p:cNvPr id="23" name="TextBox 23"/>
          <p:cNvSpPr txBox="1"/>
          <p:nvPr/>
        </p:nvSpPr>
        <p:spPr>
          <a:xfrm>
            <a:off x="1050817" y="7081862"/>
            <a:ext cx="4684298" cy="550096"/>
          </a:xfrm>
          <a:prstGeom prst="rect">
            <a:avLst/>
          </a:prstGeom>
        </p:spPr>
        <p:txBody>
          <a:bodyPr lIns="0" tIns="0" rIns="0" bIns="0" rtlCol="0" anchor="t">
            <a:spAutoFit/>
          </a:bodyPr>
          <a:lstStyle/>
          <a:p>
            <a:pPr marL="0" lvl="0" indent="0" algn="l">
              <a:lnSpc>
                <a:spcPts val="4480"/>
              </a:lnSpc>
              <a:spcBef>
                <a:spcPct val="0"/>
              </a:spcBef>
            </a:pPr>
            <a:r>
              <a:rPr lang="en-US" sz="3200">
                <a:solidFill>
                  <a:srgbClr val="D25525"/>
                </a:solidFill>
                <a:latin typeface="Ovo"/>
                <a:ea typeface="Ovo"/>
                <a:cs typeface="Ovo"/>
                <a:sym typeface="Ovo"/>
              </a:rPr>
              <a:t>broken phase</a:t>
            </a:r>
          </a:p>
        </p:txBody>
      </p:sp>
      <p:sp>
        <p:nvSpPr>
          <p:cNvPr id="24" name="Freeform 24"/>
          <p:cNvSpPr/>
          <p:nvPr/>
        </p:nvSpPr>
        <p:spPr>
          <a:xfrm>
            <a:off x="2874056" y="5803003"/>
            <a:ext cx="9520954" cy="1299089"/>
          </a:xfrm>
          <a:custGeom>
            <a:avLst/>
            <a:gdLst/>
            <a:ahLst/>
            <a:cxnLst/>
            <a:rect l="l" t="t" r="r" b="b"/>
            <a:pathLst>
              <a:path w="9520954" h="1299089">
                <a:moveTo>
                  <a:pt x="0" y="760564"/>
                </a:moveTo>
                <a:quadBezTo>
                  <a:pt x="4874949" y="-994003"/>
                  <a:pt x="9520954" y="1299089"/>
                </a:quadBezTo>
              </a:path>
            </a:pathLst>
          </a:custGeom>
          <a:ln w="38100" cap="flat">
            <a:solidFill>
              <a:srgbClr val="15313D"/>
            </a:solidFill>
            <a:prstDash val="solid"/>
            <a:headEnd type="arrow" w="med" len="sm"/>
            <a:tailEnd type="none" w="sm" len="sm"/>
          </a:ln>
        </p:spPr>
      </p:sp>
      <p:sp>
        <p:nvSpPr>
          <p:cNvPr id="25" name="Freeform 25"/>
          <p:cNvSpPr/>
          <p:nvPr/>
        </p:nvSpPr>
        <p:spPr>
          <a:xfrm>
            <a:off x="3392966" y="6278337"/>
            <a:ext cx="8868317" cy="2979963"/>
          </a:xfrm>
          <a:custGeom>
            <a:avLst/>
            <a:gdLst/>
            <a:ahLst/>
            <a:cxnLst/>
            <a:rect l="l" t="t" r="r" b="b"/>
            <a:pathLst>
              <a:path w="8868317" h="2979963">
                <a:moveTo>
                  <a:pt x="0" y="2979963"/>
                </a:moveTo>
                <a:quadBezTo>
                  <a:pt x="3083487" y="-921942"/>
                  <a:pt x="8868316" y="285230"/>
                </a:quadBezTo>
              </a:path>
            </a:pathLst>
          </a:custGeom>
          <a:ln w="38100" cap="flat">
            <a:solidFill>
              <a:srgbClr val="1BF91D"/>
            </a:solidFill>
            <a:prstDash val="solid"/>
            <a:headEnd type="none" w="sm" len="sm"/>
            <a:tailEnd type="arrow" w="med" len="sm"/>
          </a:ln>
        </p:spPr>
      </p:sp>
      <p:sp>
        <p:nvSpPr>
          <p:cNvPr id="26" name="Freeform 26"/>
          <p:cNvSpPr/>
          <p:nvPr/>
        </p:nvSpPr>
        <p:spPr>
          <a:xfrm>
            <a:off x="5606996" y="7293882"/>
            <a:ext cx="6654287" cy="1979164"/>
          </a:xfrm>
          <a:custGeom>
            <a:avLst/>
            <a:gdLst/>
            <a:ahLst/>
            <a:cxnLst/>
            <a:rect l="l" t="t" r="r" b="b"/>
            <a:pathLst>
              <a:path w="6654287" h="1979164">
                <a:moveTo>
                  <a:pt x="0" y="1979164"/>
                </a:moveTo>
                <a:quadBezTo>
                  <a:pt x="2426050" y="-727731"/>
                  <a:pt x="6654286" y="267584"/>
                </a:quadBezTo>
              </a:path>
            </a:pathLst>
          </a:custGeom>
          <a:ln w="38100" cap="flat">
            <a:solidFill>
              <a:srgbClr val="FA080D"/>
            </a:solidFill>
            <a:prstDash val="solid"/>
            <a:headEnd type="none" w="sm" len="sm"/>
            <a:tailEnd type="arrow" w="med" len="sm"/>
          </a:ln>
        </p:spPr>
      </p:sp>
      <p:grpSp>
        <p:nvGrpSpPr>
          <p:cNvPr id="27" name="Group 27"/>
          <p:cNvGrpSpPr/>
          <p:nvPr/>
        </p:nvGrpSpPr>
        <p:grpSpPr>
          <a:xfrm>
            <a:off x="12467061" y="5957469"/>
            <a:ext cx="3371782" cy="2876049"/>
            <a:chOff x="0" y="0"/>
            <a:chExt cx="4495710" cy="3834731"/>
          </a:xfrm>
        </p:grpSpPr>
        <p:sp>
          <p:nvSpPr>
            <p:cNvPr id="28" name="TextBox 28"/>
            <p:cNvSpPr txBox="1"/>
            <p:nvPr/>
          </p:nvSpPr>
          <p:spPr>
            <a:xfrm>
              <a:off x="961337" y="1250179"/>
              <a:ext cx="611818" cy="707602"/>
            </a:xfrm>
            <a:prstGeom prst="rect">
              <a:avLst/>
            </a:prstGeom>
          </p:spPr>
          <p:txBody>
            <a:bodyPr lIns="0" tIns="0" rIns="0" bIns="0" rtlCol="0" anchor="t">
              <a:spAutoFit/>
            </a:bodyPr>
            <a:lstStyle/>
            <a:p>
              <a:pPr algn="ctr">
                <a:lnSpc>
                  <a:spcPts val="4480"/>
                </a:lnSpc>
                <a:spcBef>
                  <a:spcPct val="0"/>
                </a:spcBef>
              </a:pPr>
              <a:r>
                <a:rPr lang="en-US" sz="3200" dirty="0">
                  <a:solidFill>
                    <a:srgbClr val="FA080D"/>
                  </a:solidFill>
                  <a:latin typeface="Tenor Sans"/>
                  <a:ea typeface="Tenor Sans"/>
                  <a:cs typeface="Tenor Sans"/>
                  <a:sym typeface="Tenor Sans"/>
                </a:rPr>
                <a:t>－</a:t>
              </a:r>
            </a:p>
          </p:txBody>
        </p:sp>
        <p:sp>
          <p:nvSpPr>
            <p:cNvPr id="29" name="TextBox 29"/>
            <p:cNvSpPr txBox="1"/>
            <p:nvPr/>
          </p:nvSpPr>
          <p:spPr>
            <a:xfrm>
              <a:off x="0" y="1792071"/>
              <a:ext cx="611818" cy="707602"/>
            </a:xfrm>
            <a:prstGeom prst="rect">
              <a:avLst/>
            </a:prstGeom>
          </p:spPr>
          <p:txBody>
            <a:bodyPr lIns="0" tIns="0" rIns="0" bIns="0" rtlCol="0" anchor="t">
              <a:spAutoFit/>
            </a:bodyPr>
            <a:lstStyle/>
            <a:p>
              <a:pPr algn="ctr">
                <a:lnSpc>
                  <a:spcPts val="4480"/>
                </a:lnSpc>
                <a:spcBef>
                  <a:spcPct val="0"/>
                </a:spcBef>
              </a:pPr>
              <a:r>
                <a:rPr lang="en-US" sz="3200">
                  <a:solidFill>
                    <a:srgbClr val="FA080D"/>
                  </a:solidFill>
                  <a:latin typeface="Tenor Sans"/>
                  <a:ea typeface="Tenor Sans"/>
                  <a:cs typeface="Tenor Sans"/>
                  <a:sym typeface="Tenor Sans"/>
                </a:rPr>
                <a:t>－</a:t>
              </a:r>
            </a:p>
          </p:txBody>
        </p:sp>
        <p:sp>
          <p:nvSpPr>
            <p:cNvPr id="30" name="TextBox 30"/>
            <p:cNvSpPr txBox="1"/>
            <p:nvPr/>
          </p:nvSpPr>
          <p:spPr>
            <a:xfrm>
              <a:off x="1088828" y="2353601"/>
              <a:ext cx="611818" cy="707602"/>
            </a:xfrm>
            <a:prstGeom prst="rect">
              <a:avLst/>
            </a:prstGeom>
          </p:spPr>
          <p:txBody>
            <a:bodyPr lIns="0" tIns="0" rIns="0" bIns="0" rtlCol="0" anchor="t">
              <a:spAutoFit/>
            </a:bodyPr>
            <a:lstStyle/>
            <a:p>
              <a:pPr algn="ctr">
                <a:lnSpc>
                  <a:spcPts val="4480"/>
                </a:lnSpc>
                <a:spcBef>
                  <a:spcPct val="0"/>
                </a:spcBef>
              </a:pPr>
              <a:r>
                <a:rPr lang="en-US" sz="3200">
                  <a:solidFill>
                    <a:srgbClr val="FA080D"/>
                  </a:solidFill>
                  <a:latin typeface="Tenor Sans"/>
                  <a:ea typeface="Tenor Sans"/>
                  <a:cs typeface="Tenor Sans"/>
                  <a:sym typeface="Tenor Sans"/>
                </a:rPr>
                <a:t>－</a:t>
              </a:r>
            </a:p>
          </p:txBody>
        </p:sp>
        <p:sp>
          <p:nvSpPr>
            <p:cNvPr id="31" name="TextBox 31"/>
            <p:cNvSpPr txBox="1"/>
            <p:nvPr/>
          </p:nvSpPr>
          <p:spPr>
            <a:xfrm>
              <a:off x="1739517" y="3127130"/>
              <a:ext cx="611818" cy="707602"/>
            </a:xfrm>
            <a:prstGeom prst="rect">
              <a:avLst/>
            </a:prstGeom>
          </p:spPr>
          <p:txBody>
            <a:bodyPr lIns="0" tIns="0" rIns="0" bIns="0" rtlCol="0" anchor="t">
              <a:spAutoFit/>
            </a:bodyPr>
            <a:lstStyle/>
            <a:p>
              <a:pPr algn="ctr">
                <a:lnSpc>
                  <a:spcPts val="4480"/>
                </a:lnSpc>
                <a:spcBef>
                  <a:spcPct val="0"/>
                </a:spcBef>
              </a:pPr>
              <a:r>
                <a:rPr lang="en-US" sz="3200">
                  <a:solidFill>
                    <a:srgbClr val="FA080D"/>
                  </a:solidFill>
                  <a:latin typeface="Tenor Sans"/>
                  <a:ea typeface="Tenor Sans"/>
                  <a:cs typeface="Tenor Sans"/>
                  <a:sym typeface="Tenor Sans"/>
                </a:rPr>
                <a:t>－</a:t>
              </a:r>
            </a:p>
          </p:txBody>
        </p:sp>
        <p:sp>
          <p:nvSpPr>
            <p:cNvPr id="32" name="TextBox 32"/>
            <p:cNvSpPr txBox="1"/>
            <p:nvPr/>
          </p:nvSpPr>
          <p:spPr>
            <a:xfrm>
              <a:off x="3272074" y="2033137"/>
              <a:ext cx="611818" cy="707602"/>
            </a:xfrm>
            <a:prstGeom prst="rect">
              <a:avLst/>
            </a:prstGeom>
          </p:spPr>
          <p:txBody>
            <a:bodyPr lIns="0" tIns="0" rIns="0" bIns="0" rtlCol="0" anchor="t">
              <a:spAutoFit/>
            </a:bodyPr>
            <a:lstStyle/>
            <a:p>
              <a:pPr algn="ctr">
                <a:lnSpc>
                  <a:spcPts val="4480"/>
                </a:lnSpc>
                <a:spcBef>
                  <a:spcPct val="0"/>
                </a:spcBef>
              </a:pPr>
              <a:r>
                <a:rPr lang="en-US" sz="3200">
                  <a:solidFill>
                    <a:srgbClr val="FA080D"/>
                  </a:solidFill>
                  <a:latin typeface="Tenor Sans"/>
                  <a:ea typeface="Tenor Sans"/>
                  <a:cs typeface="Tenor Sans"/>
                  <a:sym typeface="Tenor Sans"/>
                </a:rPr>
                <a:t>－</a:t>
              </a:r>
            </a:p>
          </p:txBody>
        </p:sp>
        <p:sp>
          <p:nvSpPr>
            <p:cNvPr id="33" name="TextBox 33"/>
            <p:cNvSpPr txBox="1"/>
            <p:nvPr/>
          </p:nvSpPr>
          <p:spPr>
            <a:xfrm>
              <a:off x="3883892" y="1250179"/>
              <a:ext cx="611818" cy="707602"/>
            </a:xfrm>
            <a:prstGeom prst="rect">
              <a:avLst/>
            </a:prstGeom>
          </p:spPr>
          <p:txBody>
            <a:bodyPr lIns="0" tIns="0" rIns="0" bIns="0" rtlCol="0" anchor="t">
              <a:spAutoFit/>
            </a:bodyPr>
            <a:lstStyle/>
            <a:p>
              <a:pPr algn="ctr">
                <a:lnSpc>
                  <a:spcPts val="4480"/>
                </a:lnSpc>
                <a:spcBef>
                  <a:spcPct val="0"/>
                </a:spcBef>
              </a:pPr>
              <a:r>
                <a:rPr lang="en-US" sz="3200" dirty="0">
                  <a:solidFill>
                    <a:srgbClr val="FA080D"/>
                  </a:solidFill>
                  <a:latin typeface="Tenor Sans"/>
                  <a:ea typeface="Tenor Sans"/>
                  <a:cs typeface="Tenor Sans"/>
                  <a:sym typeface="Tenor Sans"/>
                </a:rPr>
                <a:t>－</a:t>
              </a:r>
            </a:p>
          </p:txBody>
        </p:sp>
        <p:sp>
          <p:nvSpPr>
            <p:cNvPr id="34" name="TextBox 34"/>
            <p:cNvSpPr txBox="1"/>
            <p:nvPr/>
          </p:nvSpPr>
          <p:spPr>
            <a:xfrm>
              <a:off x="2351335" y="-66675"/>
              <a:ext cx="611818" cy="707602"/>
            </a:xfrm>
            <a:prstGeom prst="rect">
              <a:avLst/>
            </a:prstGeom>
          </p:spPr>
          <p:txBody>
            <a:bodyPr lIns="0" tIns="0" rIns="0" bIns="0" rtlCol="0" anchor="t">
              <a:spAutoFit/>
            </a:bodyPr>
            <a:lstStyle/>
            <a:p>
              <a:pPr algn="ctr">
                <a:lnSpc>
                  <a:spcPts val="4480"/>
                </a:lnSpc>
                <a:spcBef>
                  <a:spcPct val="0"/>
                </a:spcBef>
              </a:pPr>
              <a:r>
                <a:rPr lang="en-US" sz="3200">
                  <a:solidFill>
                    <a:srgbClr val="FA080D"/>
                  </a:solidFill>
                  <a:latin typeface="Tenor Sans"/>
                  <a:ea typeface="Tenor Sans"/>
                  <a:cs typeface="Tenor Sans"/>
                  <a:sym typeface="Tenor Sans"/>
                </a:rPr>
                <a:t>－</a:t>
              </a:r>
            </a:p>
          </p:txBody>
        </p:sp>
      </p:grpSp>
      <p:sp>
        <p:nvSpPr>
          <p:cNvPr id="35" name="TextBox 35"/>
          <p:cNvSpPr txBox="1"/>
          <p:nvPr/>
        </p:nvSpPr>
        <p:spPr>
          <a:xfrm>
            <a:off x="1028700" y="3787573"/>
            <a:ext cx="7810500" cy="547370"/>
          </a:xfrm>
          <a:prstGeom prst="rect">
            <a:avLst/>
          </a:prstGeom>
        </p:spPr>
        <p:txBody>
          <a:bodyPr wrap="square" lIns="0" tIns="0" rIns="0" bIns="0" rtlCol="0" anchor="t">
            <a:spAutoFit/>
          </a:bodyPr>
          <a:lstStyle/>
          <a:p>
            <a:pPr algn="l">
              <a:lnSpc>
                <a:spcPts val="4480"/>
              </a:lnSpc>
              <a:spcBef>
                <a:spcPct val="0"/>
              </a:spcBef>
            </a:pPr>
            <a:r>
              <a:rPr lang="en-US" sz="3200" dirty="0">
                <a:solidFill>
                  <a:srgbClr val="D25525"/>
                </a:solidFill>
                <a:latin typeface="Tenor Sans"/>
                <a:ea typeface="Tenor Sans"/>
                <a:cs typeface="Tenor Sans"/>
                <a:sym typeface="Tenor Sans"/>
              </a:rPr>
              <a:t>Simplest example: Z</a:t>
            </a:r>
            <a:r>
              <a:rPr lang="en-US" sz="3200" baseline="-25000" dirty="0">
                <a:solidFill>
                  <a:srgbClr val="D25525"/>
                </a:solidFill>
                <a:latin typeface="Tenor Sans"/>
                <a:ea typeface="Tenor Sans"/>
                <a:cs typeface="Tenor Sans"/>
                <a:sym typeface="Tenor Sans"/>
              </a:rPr>
              <a:t>2</a:t>
            </a:r>
            <a:r>
              <a:rPr lang="en-US" sz="3200" dirty="0">
                <a:solidFill>
                  <a:srgbClr val="D25525"/>
                </a:solidFill>
                <a:latin typeface="Tenor Sans"/>
                <a:ea typeface="Tenor Sans"/>
                <a:cs typeface="Tenor Sans"/>
                <a:sym typeface="Tenor Sans"/>
              </a:rPr>
              <a:t> domain walls</a:t>
            </a:r>
          </a:p>
        </p:txBody>
      </p:sp>
      <p:sp>
        <p:nvSpPr>
          <p:cNvPr id="36" name="TextBox 36"/>
          <p:cNvSpPr txBox="1"/>
          <p:nvPr/>
        </p:nvSpPr>
        <p:spPr>
          <a:xfrm>
            <a:off x="17259300" y="9210675"/>
            <a:ext cx="152400" cy="200025"/>
          </a:xfrm>
          <a:prstGeom prst="rect">
            <a:avLst/>
          </a:prstGeom>
        </p:spPr>
        <p:txBody>
          <a:bodyPr wrap="none" lIns="0" tIns="0" rIns="0" bIns="0" rtlCol="0" anchor="t">
            <a:spAutoFit/>
          </a:bodyPr>
          <a:lstStyle/>
          <a:p>
            <a:pPr algn="ctr">
              <a:lnSpc>
                <a:spcPts val="2800"/>
              </a:lnSpc>
              <a:spcBef>
                <a:spcPct val="0"/>
              </a:spcBef>
            </a:pPr>
            <a:r>
              <a:rPr lang="en-US" sz="2000">
                <a:solidFill>
                  <a:srgbClr val="000000"/>
                </a:solidFill>
                <a:latin typeface="Arimo"/>
                <a:ea typeface="Arimo"/>
                <a:cs typeface="Arimo"/>
                <a:sym typeface="Arimo"/>
              </a:rPr>
              <a:t>2</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anim calcmode="lin" valueType="num">
                                      <p:cBhvr additive="base">
                                        <p:cTn id="7" dur="500" fill="hold"/>
                                        <p:tgtEl>
                                          <p:spTgt spid="25"/>
                                        </p:tgtEl>
                                        <p:attrNameLst>
                                          <p:attrName>ppt_x</p:attrName>
                                        </p:attrNameLst>
                                      </p:cBhvr>
                                      <p:tavLst>
                                        <p:tav tm="0">
                                          <p:val>
                                            <p:strVal val="#ppt_x"/>
                                          </p:val>
                                        </p:tav>
                                        <p:tav tm="100000">
                                          <p:val>
                                            <p:strVal val="#ppt_x"/>
                                          </p:val>
                                        </p:tav>
                                      </p:tavLst>
                                    </p:anim>
                                    <p:anim calcmode="lin" valueType="num">
                                      <p:cBhvr additive="base">
                                        <p:cTn id="8" dur="500" fill="hold"/>
                                        <p:tgtEl>
                                          <p:spTgt spid="25"/>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500" fill="hold"/>
                                        <p:tgtEl>
                                          <p:spTgt spid="8"/>
                                        </p:tgtEl>
                                        <p:attrNameLst>
                                          <p:attrName>ppt_x</p:attrName>
                                        </p:attrNameLst>
                                      </p:cBhvr>
                                      <p:tavLst>
                                        <p:tav tm="0">
                                          <p:val>
                                            <p:strVal val="#ppt_x"/>
                                          </p:val>
                                        </p:tav>
                                        <p:tav tm="100000">
                                          <p:val>
                                            <p:strVal val="#ppt_x"/>
                                          </p:val>
                                        </p:tav>
                                      </p:tavLst>
                                    </p:anim>
                                    <p:anim calcmode="lin" valueType="num">
                                      <p:cBhvr additive="base">
                                        <p:cTn id="12"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26"/>
                                        </p:tgtEl>
                                        <p:attrNameLst>
                                          <p:attrName>style.visibility</p:attrName>
                                        </p:attrNameLst>
                                      </p:cBhvr>
                                      <p:to>
                                        <p:strVal val="visible"/>
                                      </p:to>
                                    </p:set>
                                    <p:anim calcmode="lin" valueType="num">
                                      <p:cBhvr additive="base">
                                        <p:cTn id="17" dur="500" fill="hold"/>
                                        <p:tgtEl>
                                          <p:spTgt spid="26"/>
                                        </p:tgtEl>
                                        <p:attrNameLst>
                                          <p:attrName>ppt_x</p:attrName>
                                        </p:attrNameLst>
                                      </p:cBhvr>
                                      <p:tavLst>
                                        <p:tav tm="0">
                                          <p:val>
                                            <p:strVal val="#ppt_x"/>
                                          </p:val>
                                        </p:tav>
                                        <p:tav tm="100000">
                                          <p:val>
                                            <p:strVal val="#ppt_x"/>
                                          </p:val>
                                        </p:tav>
                                      </p:tavLst>
                                    </p:anim>
                                    <p:anim calcmode="lin" valueType="num">
                                      <p:cBhvr additive="base">
                                        <p:cTn id="18" dur="500" fill="hold"/>
                                        <p:tgtEl>
                                          <p:spTgt spid="26"/>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27"/>
                                        </p:tgtEl>
                                        <p:attrNameLst>
                                          <p:attrName>style.visibility</p:attrName>
                                        </p:attrNameLst>
                                      </p:cBhvr>
                                      <p:to>
                                        <p:strVal val="visible"/>
                                      </p:to>
                                    </p:set>
                                    <p:anim calcmode="lin" valueType="num">
                                      <p:cBhvr additive="base">
                                        <p:cTn id="21" dur="500" fill="hold"/>
                                        <p:tgtEl>
                                          <p:spTgt spid="27"/>
                                        </p:tgtEl>
                                        <p:attrNameLst>
                                          <p:attrName>ppt_x</p:attrName>
                                        </p:attrNameLst>
                                      </p:cBhvr>
                                      <p:tavLst>
                                        <p:tav tm="0">
                                          <p:val>
                                            <p:strVal val="#ppt_x"/>
                                          </p:val>
                                        </p:tav>
                                        <p:tav tm="100000">
                                          <p:val>
                                            <p:strVal val="#ppt_x"/>
                                          </p:val>
                                        </p:tav>
                                      </p:tavLst>
                                    </p:anim>
                                    <p:anim calcmode="lin" valueType="num">
                                      <p:cBhvr additive="base">
                                        <p:cTn id="22"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nodeType="clickEffect">
                                  <p:stCondLst>
                                    <p:cond delay="0"/>
                                  </p:stCondLst>
                                  <p:childTnLst>
                                    <p:set>
                                      <p:cBhvr>
                                        <p:cTn id="26" dur="1" fill="hold">
                                          <p:stCondLst>
                                            <p:cond delay="0"/>
                                          </p:stCondLst>
                                        </p:cTn>
                                        <p:tgtEl>
                                          <p:spTgt spid="24"/>
                                        </p:tgtEl>
                                        <p:attrNameLst>
                                          <p:attrName>style.visibility</p:attrName>
                                        </p:attrNameLst>
                                      </p:cBhvr>
                                      <p:to>
                                        <p:strVal val="visible"/>
                                      </p:to>
                                    </p:set>
                                    <p:animEffect transition="in" filter="dissolve">
                                      <p:cBhvr>
                                        <p:cTn id="27" dur="500"/>
                                        <p:tgtEl>
                                          <p:spTgt spid="24"/>
                                        </p:tgtEl>
                                      </p:cBhvr>
                                    </p:animEffect>
                                  </p:childTnLst>
                                </p:cTn>
                              </p:par>
                              <p:par>
                                <p:cTn id="28" presetID="9" presetClass="entr" presetSubtype="0" fill="hold" nodeType="withEffect">
                                  <p:stCondLst>
                                    <p:cond delay="0"/>
                                  </p:stCondLst>
                                  <p:childTnLst>
                                    <p:set>
                                      <p:cBhvr>
                                        <p:cTn id="29" dur="1" fill="hold">
                                          <p:stCondLst>
                                            <p:cond delay="0"/>
                                          </p:stCondLst>
                                        </p:cTn>
                                        <p:tgtEl>
                                          <p:spTgt spid="7"/>
                                        </p:tgtEl>
                                        <p:attrNameLst>
                                          <p:attrName>style.visibility</p:attrName>
                                        </p:attrNameLst>
                                      </p:cBhvr>
                                      <p:to>
                                        <p:strVal val="visible"/>
                                      </p:to>
                                    </p:set>
                                    <p:animEffect transition="in" filter="dissolve">
                                      <p:cBhvr>
                                        <p:cTn id="3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40352F"/>
        </a:solidFill>
        <a:effectLst/>
      </p:bgPr>
    </p:bg>
    <p:spTree>
      <p:nvGrpSpPr>
        <p:cNvPr id="1" name=""/>
        <p:cNvGrpSpPr/>
        <p:nvPr/>
      </p:nvGrpSpPr>
      <p:grpSpPr>
        <a:xfrm>
          <a:off x="0" y="0"/>
          <a:ext cx="0" cy="0"/>
          <a:chOff x="0" y="0"/>
          <a:chExt cx="0" cy="0"/>
        </a:xfrm>
      </p:grpSpPr>
      <p:grpSp>
        <p:nvGrpSpPr>
          <p:cNvPr id="2" name="Group 2"/>
          <p:cNvGrpSpPr/>
          <p:nvPr/>
        </p:nvGrpSpPr>
        <p:grpSpPr>
          <a:xfrm>
            <a:off x="1028700" y="2507802"/>
            <a:ext cx="16230600" cy="5843126"/>
            <a:chOff x="0" y="0"/>
            <a:chExt cx="21640800" cy="7790835"/>
          </a:xfrm>
        </p:grpSpPr>
        <p:sp>
          <p:nvSpPr>
            <p:cNvPr id="3" name="TextBox 3"/>
            <p:cNvSpPr txBox="1"/>
            <p:nvPr/>
          </p:nvSpPr>
          <p:spPr>
            <a:xfrm>
              <a:off x="0" y="6598940"/>
              <a:ext cx="21640800" cy="1191895"/>
            </a:xfrm>
            <a:prstGeom prst="rect">
              <a:avLst/>
            </a:prstGeom>
          </p:spPr>
          <p:txBody>
            <a:bodyPr lIns="0" tIns="0" rIns="0" bIns="0" rtlCol="0" anchor="t">
              <a:spAutoFit/>
            </a:bodyPr>
            <a:lstStyle/>
            <a:p>
              <a:pPr algn="l">
                <a:lnSpc>
                  <a:spcPts val="7559"/>
                </a:lnSpc>
                <a:spcBef>
                  <a:spcPct val="0"/>
                </a:spcBef>
              </a:pPr>
              <a:r>
                <a:rPr lang="en-US" sz="5400" dirty="0">
                  <a:solidFill>
                    <a:srgbClr val="F5E9DB"/>
                  </a:solidFill>
                  <a:latin typeface="Ovo"/>
                  <a:ea typeface="Ovo"/>
                  <a:cs typeface="Ovo"/>
                  <a:sym typeface="Ovo"/>
                </a:rPr>
                <a:t>consequence of complex vacua</a:t>
              </a:r>
            </a:p>
          </p:txBody>
        </p:sp>
        <p:sp>
          <p:nvSpPr>
            <p:cNvPr id="4" name="TextBox 4"/>
            <p:cNvSpPr txBox="1"/>
            <p:nvPr/>
          </p:nvSpPr>
          <p:spPr>
            <a:xfrm>
              <a:off x="0" y="142875"/>
              <a:ext cx="21640800" cy="5832974"/>
            </a:xfrm>
            <a:prstGeom prst="rect">
              <a:avLst/>
            </a:prstGeom>
          </p:spPr>
          <p:txBody>
            <a:bodyPr lIns="0" tIns="0" rIns="0" bIns="0" rtlCol="0" anchor="t">
              <a:spAutoFit/>
            </a:bodyPr>
            <a:lstStyle/>
            <a:p>
              <a:pPr algn="l">
                <a:lnSpc>
                  <a:spcPts val="16944"/>
                </a:lnSpc>
              </a:pPr>
              <a:r>
                <a:rPr lang="en-US" sz="15404" spc="-154">
                  <a:solidFill>
                    <a:srgbClr val="D25525"/>
                  </a:solidFill>
                  <a:latin typeface="Ovo"/>
                  <a:ea typeface="Ovo"/>
                  <a:cs typeface="Ovo"/>
                  <a:sym typeface="Ovo"/>
                </a:rPr>
                <a:t>CP violating Domain walls</a:t>
              </a:r>
            </a:p>
          </p:txBody>
        </p:sp>
      </p:grpSp>
    </p:spTree>
  </p:cSld>
  <p:clrMapOvr>
    <a:masterClrMapping/>
  </p:clrMapOvr>
  <p:transition>
    <p:fade/>
  </p:transition>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5E9DB"/>
        </a:solidFill>
        <a:effectLst/>
      </p:bgPr>
    </p:bg>
    <p:spTree>
      <p:nvGrpSpPr>
        <p:cNvPr id="1" name=""/>
        <p:cNvGrpSpPr/>
        <p:nvPr/>
      </p:nvGrpSpPr>
      <p:grpSpPr>
        <a:xfrm>
          <a:off x="0" y="0"/>
          <a:ext cx="0" cy="0"/>
          <a:chOff x="0" y="0"/>
          <a:chExt cx="0" cy="0"/>
        </a:xfrm>
      </p:grpSpPr>
      <p:grpSp>
        <p:nvGrpSpPr>
          <p:cNvPr id="2" name="Group 2"/>
          <p:cNvGrpSpPr/>
          <p:nvPr/>
        </p:nvGrpSpPr>
        <p:grpSpPr>
          <a:xfrm>
            <a:off x="-4057554" y="-209550"/>
            <a:ext cx="12250286" cy="10706100"/>
            <a:chOff x="0" y="0"/>
            <a:chExt cx="2284737" cy="1996739"/>
          </a:xfrm>
        </p:grpSpPr>
        <p:sp>
          <p:nvSpPr>
            <p:cNvPr id="3" name="Freeform 3"/>
            <p:cNvSpPr/>
            <p:nvPr/>
          </p:nvSpPr>
          <p:spPr>
            <a:xfrm>
              <a:off x="0" y="0"/>
              <a:ext cx="2284737" cy="1996739"/>
            </a:xfrm>
            <a:custGeom>
              <a:avLst/>
              <a:gdLst/>
              <a:ahLst/>
              <a:cxnLst/>
              <a:rect l="l" t="t" r="r" b="b"/>
              <a:pathLst>
                <a:path w="2284737" h="1996739">
                  <a:moveTo>
                    <a:pt x="0" y="0"/>
                  </a:moveTo>
                  <a:lnTo>
                    <a:pt x="2284737" y="0"/>
                  </a:lnTo>
                  <a:lnTo>
                    <a:pt x="2284737" y="1996739"/>
                  </a:lnTo>
                  <a:lnTo>
                    <a:pt x="0" y="1996739"/>
                  </a:lnTo>
                  <a:close/>
                </a:path>
              </a:pathLst>
            </a:custGeom>
            <a:solidFill>
              <a:srgbClr val="40352F"/>
            </a:solidFill>
          </p:spPr>
        </p:sp>
      </p:grpSp>
      <p:sp>
        <p:nvSpPr>
          <p:cNvPr id="4" name="Freeform 4"/>
          <p:cNvSpPr/>
          <p:nvPr/>
        </p:nvSpPr>
        <p:spPr>
          <a:xfrm>
            <a:off x="13013557" y="5814015"/>
            <a:ext cx="3048000" cy="1143000"/>
          </a:xfrm>
          <a:custGeom>
            <a:avLst/>
            <a:gdLst/>
            <a:ahLst/>
            <a:cxnLst/>
            <a:rect l="l" t="t" r="r" b="b"/>
            <a:pathLst>
              <a:path w="3048000" h="1143000">
                <a:moveTo>
                  <a:pt x="0" y="0"/>
                </a:moveTo>
                <a:lnTo>
                  <a:pt x="3048000" y="0"/>
                </a:lnTo>
                <a:lnTo>
                  <a:pt x="3048000" y="1143000"/>
                </a:lnTo>
                <a:lnTo>
                  <a:pt x="0" y="1143000"/>
                </a:lnTo>
                <a:lnTo>
                  <a:pt x="0" y="0"/>
                </a:lnTo>
                <a:close/>
              </a:path>
            </a:pathLst>
          </a:custGeom>
          <a:blipFill>
            <a:blip r:embed="rId2"/>
            <a:stretch>
              <a:fillRect/>
            </a:stretch>
          </a:blipFill>
        </p:spPr>
      </p:sp>
      <p:sp>
        <p:nvSpPr>
          <p:cNvPr id="5" name="Freeform 5"/>
          <p:cNvSpPr/>
          <p:nvPr/>
        </p:nvSpPr>
        <p:spPr>
          <a:xfrm>
            <a:off x="10074912" y="5814015"/>
            <a:ext cx="2483069" cy="1143000"/>
          </a:xfrm>
          <a:custGeom>
            <a:avLst/>
            <a:gdLst/>
            <a:ahLst/>
            <a:cxnLst/>
            <a:rect l="l" t="t" r="r" b="b"/>
            <a:pathLst>
              <a:path w="2483069" h="1143000">
                <a:moveTo>
                  <a:pt x="0" y="0"/>
                </a:moveTo>
                <a:lnTo>
                  <a:pt x="2483069" y="0"/>
                </a:lnTo>
                <a:lnTo>
                  <a:pt x="2483069" y="1143000"/>
                </a:lnTo>
                <a:lnTo>
                  <a:pt x="0" y="1143000"/>
                </a:lnTo>
                <a:lnTo>
                  <a:pt x="0" y="0"/>
                </a:lnTo>
                <a:close/>
              </a:path>
            </a:pathLst>
          </a:custGeom>
          <a:blipFill>
            <a:blip r:embed="rId3"/>
            <a:stretch>
              <a:fillRect/>
            </a:stretch>
          </a:blipFill>
        </p:spPr>
      </p:sp>
      <p:sp>
        <p:nvSpPr>
          <p:cNvPr id="6" name="Freeform 6"/>
          <p:cNvSpPr/>
          <p:nvPr/>
        </p:nvSpPr>
        <p:spPr>
          <a:xfrm>
            <a:off x="9029053" y="1135329"/>
            <a:ext cx="8371522" cy="1820806"/>
          </a:xfrm>
          <a:custGeom>
            <a:avLst/>
            <a:gdLst/>
            <a:ahLst/>
            <a:cxnLst/>
            <a:rect l="l" t="t" r="r" b="b"/>
            <a:pathLst>
              <a:path w="8371522" h="1820806">
                <a:moveTo>
                  <a:pt x="0" y="0"/>
                </a:moveTo>
                <a:lnTo>
                  <a:pt x="8371522" y="0"/>
                </a:lnTo>
                <a:lnTo>
                  <a:pt x="8371522" y="1820806"/>
                </a:lnTo>
                <a:lnTo>
                  <a:pt x="0" y="1820806"/>
                </a:lnTo>
                <a:lnTo>
                  <a:pt x="0" y="0"/>
                </a:lnTo>
                <a:close/>
              </a:path>
            </a:pathLst>
          </a:custGeom>
          <a:blipFill>
            <a:blip r:embed="rId4"/>
            <a:stretch>
              <a:fillRect/>
            </a:stretch>
          </a:blipFill>
        </p:spPr>
      </p:sp>
      <p:grpSp>
        <p:nvGrpSpPr>
          <p:cNvPr id="7" name="Group 7"/>
          <p:cNvGrpSpPr/>
          <p:nvPr/>
        </p:nvGrpSpPr>
        <p:grpSpPr>
          <a:xfrm>
            <a:off x="1028700" y="2336571"/>
            <a:ext cx="5762015" cy="5613858"/>
            <a:chOff x="0" y="0"/>
            <a:chExt cx="7682687" cy="7485144"/>
          </a:xfrm>
        </p:grpSpPr>
        <p:sp>
          <p:nvSpPr>
            <p:cNvPr id="8" name="TextBox 8"/>
            <p:cNvSpPr txBox="1"/>
            <p:nvPr/>
          </p:nvSpPr>
          <p:spPr>
            <a:xfrm>
              <a:off x="0" y="3271532"/>
              <a:ext cx="7682687" cy="4213612"/>
            </a:xfrm>
            <a:prstGeom prst="rect">
              <a:avLst/>
            </a:prstGeom>
          </p:spPr>
          <p:txBody>
            <a:bodyPr lIns="0" tIns="0" rIns="0" bIns="0" rtlCol="0" anchor="t">
              <a:spAutoFit/>
            </a:bodyPr>
            <a:lstStyle/>
            <a:p>
              <a:pPr marL="0" lvl="0" indent="0" algn="l">
                <a:lnSpc>
                  <a:spcPts val="5040"/>
                </a:lnSpc>
                <a:spcBef>
                  <a:spcPct val="0"/>
                </a:spcBef>
              </a:pPr>
              <a:r>
                <a:rPr lang="en-US" sz="3600">
                  <a:solidFill>
                    <a:srgbClr val="F5E9DB"/>
                  </a:solidFill>
                  <a:latin typeface="Ovo"/>
                  <a:ea typeface="Ovo"/>
                  <a:cs typeface="Ovo"/>
                  <a:sym typeface="Ovo"/>
                </a:rPr>
                <a:t>The concept of spontaneous CP violation (SCPV) was first proposed by the Chinese-American physicist T. D. Lee in 1973.</a:t>
              </a:r>
            </a:p>
          </p:txBody>
        </p:sp>
        <p:sp>
          <p:nvSpPr>
            <p:cNvPr id="9" name="TextBox 9"/>
            <p:cNvSpPr txBox="1"/>
            <p:nvPr/>
          </p:nvSpPr>
          <p:spPr>
            <a:xfrm>
              <a:off x="0" y="57150"/>
              <a:ext cx="7682687" cy="2739447"/>
            </a:xfrm>
            <a:prstGeom prst="rect">
              <a:avLst/>
            </a:prstGeom>
          </p:spPr>
          <p:txBody>
            <a:bodyPr lIns="0" tIns="0" rIns="0" bIns="0" rtlCol="0" anchor="t">
              <a:spAutoFit/>
            </a:bodyPr>
            <a:lstStyle/>
            <a:p>
              <a:pPr marL="0" lvl="0" indent="0" algn="l">
                <a:lnSpc>
                  <a:spcPts val="7920"/>
                </a:lnSpc>
                <a:spcBef>
                  <a:spcPct val="0"/>
                </a:spcBef>
              </a:pPr>
              <a:r>
                <a:rPr lang="en-US" sz="7200" spc="-72">
                  <a:solidFill>
                    <a:srgbClr val="D25525"/>
                  </a:solidFill>
                  <a:latin typeface="Ovo"/>
                  <a:ea typeface="Ovo"/>
                  <a:cs typeface="Ovo"/>
                  <a:sym typeface="Ovo"/>
                </a:rPr>
                <a:t>Spontaneous CP violation</a:t>
              </a:r>
            </a:p>
          </p:txBody>
        </p:sp>
      </p:grpSp>
      <p:sp>
        <p:nvSpPr>
          <p:cNvPr id="10" name="TextBox 10"/>
          <p:cNvSpPr txBox="1"/>
          <p:nvPr/>
        </p:nvSpPr>
        <p:spPr>
          <a:xfrm>
            <a:off x="17259300" y="9210675"/>
            <a:ext cx="152400" cy="200025"/>
          </a:xfrm>
          <a:prstGeom prst="rect">
            <a:avLst/>
          </a:prstGeom>
        </p:spPr>
        <p:txBody>
          <a:bodyPr wrap="none" lIns="0" tIns="0" rIns="0" bIns="0" rtlCol="0" anchor="t">
            <a:spAutoFit/>
          </a:bodyPr>
          <a:lstStyle/>
          <a:p>
            <a:pPr algn="ctr">
              <a:lnSpc>
                <a:spcPts val="2800"/>
              </a:lnSpc>
              <a:spcBef>
                <a:spcPct val="0"/>
              </a:spcBef>
            </a:pPr>
            <a:r>
              <a:rPr lang="en-US" sz="2000">
                <a:solidFill>
                  <a:srgbClr val="000000"/>
                </a:solidFill>
                <a:latin typeface="Arimo"/>
                <a:ea typeface="Arimo"/>
                <a:cs typeface="Arimo"/>
                <a:sym typeface="Arimo"/>
              </a:rPr>
              <a:t>18</a:t>
            </a:r>
          </a:p>
        </p:txBody>
      </p:sp>
      <p:sp>
        <p:nvSpPr>
          <p:cNvPr id="11" name="TextBox 11"/>
          <p:cNvSpPr txBox="1"/>
          <p:nvPr/>
        </p:nvSpPr>
        <p:spPr>
          <a:xfrm>
            <a:off x="9754790" y="7498157"/>
            <a:ext cx="7504510" cy="1176020"/>
          </a:xfrm>
          <a:prstGeom prst="rect">
            <a:avLst/>
          </a:prstGeom>
        </p:spPr>
        <p:txBody>
          <a:bodyPr lIns="0" tIns="0" rIns="0" bIns="0" rtlCol="0" anchor="t">
            <a:spAutoFit/>
          </a:bodyPr>
          <a:lstStyle/>
          <a:p>
            <a:pPr marL="0" lvl="0" indent="0" algn="l">
              <a:lnSpc>
                <a:spcPts val="4479"/>
              </a:lnSpc>
              <a:spcBef>
                <a:spcPct val="0"/>
              </a:spcBef>
            </a:pPr>
            <a:r>
              <a:rPr lang="en-US" sz="3199">
                <a:solidFill>
                  <a:srgbClr val="40352F"/>
                </a:solidFill>
                <a:latin typeface="Chunk Five"/>
                <a:ea typeface="Chunk Five"/>
                <a:cs typeface="Chunk Five"/>
                <a:sym typeface="Chunk Five"/>
              </a:rPr>
              <a:t>The two Higgs doublets get VEVs with a relevant phase.</a:t>
            </a:r>
          </a:p>
        </p:txBody>
      </p:sp>
      <p:sp>
        <p:nvSpPr>
          <p:cNvPr id="12" name="TextBox 12"/>
          <p:cNvSpPr txBox="1"/>
          <p:nvPr/>
        </p:nvSpPr>
        <p:spPr>
          <a:xfrm>
            <a:off x="9754790" y="4293740"/>
            <a:ext cx="7504510" cy="623142"/>
          </a:xfrm>
          <a:prstGeom prst="rect">
            <a:avLst/>
          </a:prstGeom>
        </p:spPr>
        <p:txBody>
          <a:bodyPr lIns="0" tIns="0" rIns="0" bIns="0" rtlCol="0" anchor="t">
            <a:spAutoFit/>
          </a:bodyPr>
          <a:lstStyle/>
          <a:p>
            <a:pPr marL="0" lvl="0" indent="0" algn="l">
              <a:lnSpc>
                <a:spcPts val="5028"/>
              </a:lnSpc>
              <a:spcBef>
                <a:spcPct val="0"/>
              </a:spcBef>
            </a:pPr>
            <a:r>
              <a:rPr lang="en-US" sz="3591">
                <a:solidFill>
                  <a:srgbClr val="D25525"/>
                </a:solidFill>
                <a:latin typeface="Ovo"/>
                <a:ea typeface="Ovo"/>
                <a:cs typeface="Ovo"/>
                <a:sym typeface="Ovo"/>
              </a:rPr>
              <a:t>Two Higgs Doublet Model</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5E9DB"/>
        </a:solidFill>
        <a:effectLst/>
      </p:bgPr>
    </p:bg>
    <p:spTree>
      <p:nvGrpSpPr>
        <p:cNvPr id="1" name=""/>
        <p:cNvGrpSpPr/>
        <p:nvPr/>
      </p:nvGrpSpPr>
      <p:grpSpPr>
        <a:xfrm>
          <a:off x="0" y="0"/>
          <a:ext cx="0" cy="0"/>
          <a:chOff x="0" y="0"/>
          <a:chExt cx="0" cy="0"/>
        </a:xfrm>
      </p:grpSpPr>
      <p:grpSp>
        <p:nvGrpSpPr>
          <p:cNvPr id="2" name="Group 2"/>
          <p:cNvGrpSpPr/>
          <p:nvPr/>
        </p:nvGrpSpPr>
        <p:grpSpPr>
          <a:xfrm>
            <a:off x="8092377" y="0"/>
            <a:ext cx="10195623" cy="10594713"/>
            <a:chOff x="0" y="0"/>
            <a:chExt cx="1901533" cy="1975965"/>
          </a:xfrm>
        </p:grpSpPr>
        <p:sp>
          <p:nvSpPr>
            <p:cNvPr id="3" name="Freeform 3"/>
            <p:cNvSpPr/>
            <p:nvPr/>
          </p:nvSpPr>
          <p:spPr>
            <a:xfrm>
              <a:off x="0" y="0"/>
              <a:ext cx="1901533" cy="1975965"/>
            </a:xfrm>
            <a:custGeom>
              <a:avLst/>
              <a:gdLst/>
              <a:ahLst/>
              <a:cxnLst/>
              <a:rect l="l" t="t" r="r" b="b"/>
              <a:pathLst>
                <a:path w="1901533" h="1975965">
                  <a:moveTo>
                    <a:pt x="0" y="0"/>
                  </a:moveTo>
                  <a:lnTo>
                    <a:pt x="1901533" y="0"/>
                  </a:lnTo>
                  <a:lnTo>
                    <a:pt x="1901533" y="1975965"/>
                  </a:lnTo>
                  <a:lnTo>
                    <a:pt x="0" y="1975965"/>
                  </a:lnTo>
                  <a:close/>
                </a:path>
              </a:pathLst>
            </a:custGeom>
          </p:spPr>
        </p:sp>
      </p:grpSp>
      <p:grpSp>
        <p:nvGrpSpPr>
          <p:cNvPr id="4" name="Group 4"/>
          <p:cNvGrpSpPr/>
          <p:nvPr/>
        </p:nvGrpSpPr>
        <p:grpSpPr>
          <a:xfrm>
            <a:off x="0" y="0"/>
            <a:ext cx="8092377" cy="10594713"/>
            <a:chOff x="0" y="0"/>
            <a:chExt cx="1509267" cy="1975965"/>
          </a:xfrm>
        </p:grpSpPr>
        <p:sp>
          <p:nvSpPr>
            <p:cNvPr id="5" name="Freeform 5"/>
            <p:cNvSpPr/>
            <p:nvPr/>
          </p:nvSpPr>
          <p:spPr>
            <a:xfrm>
              <a:off x="0" y="0"/>
              <a:ext cx="1509267" cy="1975965"/>
            </a:xfrm>
            <a:custGeom>
              <a:avLst/>
              <a:gdLst/>
              <a:ahLst/>
              <a:cxnLst/>
              <a:rect l="l" t="t" r="r" b="b"/>
              <a:pathLst>
                <a:path w="1509267" h="1975965">
                  <a:moveTo>
                    <a:pt x="0" y="0"/>
                  </a:moveTo>
                  <a:lnTo>
                    <a:pt x="1509267" y="0"/>
                  </a:lnTo>
                  <a:lnTo>
                    <a:pt x="1509267" y="1975965"/>
                  </a:lnTo>
                  <a:lnTo>
                    <a:pt x="0" y="1975965"/>
                  </a:lnTo>
                  <a:close/>
                </a:path>
              </a:pathLst>
            </a:custGeom>
            <a:solidFill>
              <a:srgbClr val="D25525"/>
            </a:solidFill>
          </p:spPr>
        </p:sp>
      </p:grpSp>
      <p:sp>
        <p:nvSpPr>
          <p:cNvPr id="6" name="Freeform 6"/>
          <p:cNvSpPr/>
          <p:nvPr/>
        </p:nvSpPr>
        <p:spPr>
          <a:xfrm>
            <a:off x="8427689" y="7448019"/>
            <a:ext cx="9525000" cy="1166812"/>
          </a:xfrm>
          <a:custGeom>
            <a:avLst/>
            <a:gdLst/>
            <a:ahLst/>
            <a:cxnLst/>
            <a:rect l="l" t="t" r="r" b="b"/>
            <a:pathLst>
              <a:path w="9525000" h="1166812">
                <a:moveTo>
                  <a:pt x="0" y="0"/>
                </a:moveTo>
                <a:lnTo>
                  <a:pt x="9525000" y="0"/>
                </a:lnTo>
                <a:lnTo>
                  <a:pt x="9525000" y="1166812"/>
                </a:lnTo>
                <a:lnTo>
                  <a:pt x="0" y="1166812"/>
                </a:lnTo>
                <a:lnTo>
                  <a:pt x="0" y="0"/>
                </a:lnTo>
                <a:close/>
              </a:path>
            </a:pathLst>
          </a:custGeom>
          <a:blipFill>
            <a:blip r:embed="rId2"/>
            <a:stretch>
              <a:fillRect/>
            </a:stretch>
          </a:blipFill>
        </p:spPr>
      </p:sp>
      <p:sp>
        <p:nvSpPr>
          <p:cNvPr id="7" name="Freeform 7"/>
          <p:cNvSpPr/>
          <p:nvPr/>
        </p:nvSpPr>
        <p:spPr>
          <a:xfrm>
            <a:off x="8427689" y="6068141"/>
            <a:ext cx="9525000" cy="1226344"/>
          </a:xfrm>
          <a:custGeom>
            <a:avLst/>
            <a:gdLst/>
            <a:ahLst/>
            <a:cxnLst/>
            <a:rect l="l" t="t" r="r" b="b"/>
            <a:pathLst>
              <a:path w="9525000" h="1226344">
                <a:moveTo>
                  <a:pt x="0" y="0"/>
                </a:moveTo>
                <a:lnTo>
                  <a:pt x="9525000" y="0"/>
                </a:lnTo>
                <a:lnTo>
                  <a:pt x="9525000" y="1226344"/>
                </a:lnTo>
                <a:lnTo>
                  <a:pt x="0" y="1226344"/>
                </a:lnTo>
                <a:lnTo>
                  <a:pt x="0" y="0"/>
                </a:lnTo>
                <a:close/>
              </a:path>
            </a:pathLst>
          </a:custGeom>
          <a:blipFill>
            <a:blip r:embed="rId3"/>
            <a:stretch>
              <a:fillRect/>
            </a:stretch>
          </a:blipFill>
        </p:spPr>
      </p:sp>
      <p:sp>
        <p:nvSpPr>
          <p:cNvPr id="8" name="Freeform 8"/>
          <p:cNvSpPr/>
          <p:nvPr/>
        </p:nvSpPr>
        <p:spPr>
          <a:xfrm>
            <a:off x="9144000" y="2636302"/>
            <a:ext cx="8565756" cy="438995"/>
          </a:xfrm>
          <a:custGeom>
            <a:avLst/>
            <a:gdLst/>
            <a:ahLst/>
            <a:cxnLst/>
            <a:rect l="l" t="t" r="r" b="b"/>
            <a:pathLst>
              <a:path w="8565756" h="438995">
                <a:moveTo>
                  <a:pt x="0" y="0"/>
                </a:moveTo>
                <a:lnTo>
                  <a:pt x="8565756" y="0"/>
                </a:lnTo>
                <a:lnTo>
                  <a:pt x="8565756" y="438995"/>
                </a:lnTo>
                <a:lnTo>
                  <a:pt x="0" y="438995"/>
                </a:lnTo>
                <a:lnTo>
                  <a:pt x="0" y="0"/>
                </a:lnTo>
                <a:close/>
              </a:path>
            </a:pathLst>
          </a:custGeom>
          <a:blipFill>
            <a:blip r:embed="rId4"/>
            <a:stretch>
              <a:fillRect/>
            </a:stretch>
          </a:blipFill>
        </p:spPr>
      </p:sp>
      <p:sp>
        <p:nvSpPr>
          <p:cNvPr id="9" name="Freeform 9"/>
          <p:cNvSpPr/>
          <p:nvPr/>
        </p:nvSpPr>
        <p:spPr>
          <a:xfrm>
            <a:off x="10175568" y="3556261"/>
            <a:ext cx="6029241" cy="1469628"/>
          </a:xfrm>
          <a:custGeom>
            <a:avLst/>
            <a:gdLst/>
            <a:ahLst/>
            <a:cxnLst/>
            <a:rect l="l" t="t" r="r" b="b"/>
            <a:pathLst>
              <a:path w="6029241" h="1469628">
                <a:moveTo>
                  <a:pt x="0" y="0"/>
                </a:moveTo>
                <a:lnTo>
                  <a:pt x="6029241" y="0"/>
                </a:lnTo>
                <a:lnTo>
                  <a:pt x="6029241" y="1469627"/>
                </a:lnTo>
                <a:lnTo>
                  <a:pt x="0" y="1469627"/>
                </a:lnTo>
                <a:lnTo>
                  <a:pt x="0" y="0"/>
                </a:lnTo>
                <a:close/>
              </a:path>
            </a:pathLst>
          </a:custGeom>
          <a:blipFill>
            <a:blip r:embed="rId5"/>
            <a:stretch>
              <a:fillRect/>
            </a:stretch>
          </a:blipFill>
        </p:spPr>
      </p:sp>
      <p:grpSp>
        <p:nvGrpSpPr>
          <p:cNvPr id="10" name="Group 10"/>
          <p:cNvGrpSpPr/>
          <p:nvPr/>
        </p:nvGrpSpPr>
        <p:grpSpPr>
          <a:xfrm>
            <a:off x="9144000" y="1282846"/>
            <a:ext cx="7696093" cy="487526"/>
            <a:chOff x="0" y="0"/>
            <a:chExt cx="10261457" cy="650035"/>
          </a:xfrm>
        </p:grpSpPr>
        <p:sp>
          <p:nvSpPr>
            <p:cNvPr id="11" name="Freeform 11"/>
            <p:cNvSpPr/>
            <p:nvPr/>
          </p:nvSpPr>
          <p:spPr>
            <a:xfrm>
              <a:off x="6543802" y="60877"/>
              <a:ext cx="3717655" cy="543689"/>
            </a:xfrm>
            <a:custGeom>
              <a:avLst/>
              <a:gdLst/>
              <a:ahLst/>
              <a:cxnLst/>
              <a:rect l="l" t="t" r="r" b="b"/>
              <a:pathLst>
                <a:path w="3717655" h="543689">
                  <a:moveTo>
                    <a:pt x="0" y="0"/>
                  </a:moveTo>
                  <a:lnTo>
                    <a:pt x="3717655" y="0"/>
                  </a:lnTo>
                  <a:lnTo>
                    <a:pt x="3717655" y="543689"/>
                  </a:lnTo>
                  <a:lnTo>
                    <a:pt x="0" y="543689"/>
                  </a:lnTo>
                  <a:lnTo>
                    <a:pt x="0" y="0"/>
                  </a:lnTo>
                  <a:close/>
                </a:path>
              </a:pathLst>
            </a:custGeom>
            <a:blipFill>
              <a:blip r:embed="rId6"/>
              <a:stretch>
                <a:fillRect/>
              </a:stretch>
            </a:blipFill>
          </p:spPr>
        </p:sp>
        <p:sp>
          <p:nvSpPr>
            <p:cNvPr id="12" name="TextBox 12"/>
            <p:cNvSpPr txBox="1"/>
            <p:nvPr/>
          </p:nvSpPr>
          <p:spPr>
            <a:xfrm>
              <a:off x="0" y="-66675"/>
              <a:ext cx="7261261" cy="716710"/>
            </a:xfrm>
            <a:prstGeom prst="rect">
              <a:avLst/>
            </a:prstGeom>
          </p:spPr>
          <p:txBody>
            <a:bodyPr lIns="0" tIns="0" rIns="0" bIns="0" rtlCol="0" anchor="t">
              <a:spAutoFit/>
            </a:bodyPr>
            <a:lstStyle/>
            <a:p>
              <a:pPr marL="0" lvl="0" indent="0" algn="l">
                <a:lnSpc>
                  <a:spcPts val="4479"/>
                </a:lnSpc>
                <a:spcBef>
                  <a:spcPct val="0"/>
                </a:spcBef>
              </a:pPr>
              <a:r>
                <a:rPr lang="en-US" sz="3199">
                  <a:solidFill>
                    <a:srgbClr val="D25525"/>
                  </a:solidFill>
                  <a:latin typeface="Ovo"/>
                  <a:ea typeface="Ovo"/>
                  <a:cs typeface="Ovo"/>
                  <a:sym typeface="Ovo"/>
                </a:rPr>
                <a:t>complex scalar model with </a:t>
              </a:r>
            </a:p>
          </p:txBody>
        </p:sp>
      </p:grpSp>
      <p:sp>
        <p:nvSpPr>
          <p:cNvPr id="13" name="Freeform 13"/>
          <p:cNvSpPr/>
          <p:nvPr/>
        </p:nvSpPr>
        <p:spPr>
          <a:xfrm>
            <a:off x="12692070" y="9008405"/>
            <a:ext cx="3171233" cy="734579"/>
          </a:xfrm>
          <a:custGeom>
            <a:avLst/>
            <a:gdLst/>
            <a:ahLst/>
            <a:cxnLst/>
            <a:rect l="l" t="t" r="r" b="b"/>
            <a:pathLst>
              <a:path w="3171233" h="734579">
                <a:moveTo>
                  <a:pt x="0" y="0"/>
                </a:moveTo>
                <a:lnTo>
                  <a:pt x="3171234" y="0"/>
                </a:lnTo>
                <a:lnTo>
                  <a:pt x="3171234" y="734579"/>
                </a:lnTo>
                <a:lnTo>
                  <a:pt x="0" y="734579"/>
                </a:lnTo>
                <a:lnTo>
                  <a:pt x="0" y="0"/>
                </a:lnTo>
                <a:close/>
              </a:path>
            </a:pathLst>
          </a:custGeom>
          <a:blipFill>
            <a:blip r:embed="rId7"/>
            <a:stretch>
              <a:fillRect/>
            </a:stretch>
          </a:blipFill>
        </p:spPr>
      </p:sp>
      <p:sp>
        <p:nvSpPr>
          <p:cNvPr id="14" name="Freeform 14"/>
          <p:cNvSpPr/>
          <p:nvPr/>
        </p:nvSpPr>
        <p:spPr>
          <a:xfrm>
            <a:off x="10240283" y="9092805"/>
            <a:ext cx="1494182" cy="330990"/>
          </a:xfrm>
          <a:custGeom>
            <a:avLst/>
            <a:gdLst/>
            <a:ahLst/>
            <a:cxnLst/>
            <a:rect l="l" t="t" r="r" b="b"/>
            <a:pathLst>
              <a:path w="1494182" h="330990">
                <a:moveTo>
                  <a:pt x="0" y="0"/>
                </a:moveTo>
                <a:lnTo>
                  <a:pt x="1494182" y="0"/>
                </a:lnTo>
                <a:lnTo>
                  <a:pt x="1494182" y="330990"/>
                </a:lnTo>
                <a:lnTo>
                  <a:pt x="0" y="330990"/>
                </a:lnTo>
                <a:lnTo>
                  <a:pt x="0" y="0"/>
                </a:lnTo>
                <a:close/>
              </a:path>
            </a:pathLst>
          </a:custGeom>
          <a:blipFill>
            <a:blip r:embed="rId8"/>
            <a:stretch>
              <a:fillRect/>
            </a:stretch>
          </a:blipFill>
        </p:spPr>
      </p:sp>
      <p:sp>
        <p:nvSpPr>
          <p:cNvPr id="15" name="TextBox 15"/>
          <p:cNvSpPr txBox="1"/>
          <p:nvPr/>
        </p:nvSpPr>
        <p:spPr>
          <a:xfrm>
            <a:off x="1028700" y="1952586"/>
            <a:ext cx="5736313" cy="3908425"/>
          </a:xfrm>
          <a:prstGeom prst="rect">
            <a:avLst/>
          </a:prstGeom>
        </p:spPr>
        <p:txBody>
          <a:bodyPr lIns="0" tIns="0" rIns="0" bIns="0" rtlCol="0" anchor="t">
            <a:spAutoFit/>
          </a:bodyPr>
          <a:lstStyle/>
          <a:p>
            <a:pPr marL="0" lvl="0" indent="0" algn="l">
              <a:lnSpc>
                <a:spcPts val="7699"/>
              </a:lnSpc>
              <a:spcBef>
                <a:spcPct val="0"/>
              </a:spcBef>
            </a:pPr>
            <a:r>
              <a:rPr lang="en-US" sz="6999" spc="-69">
                <a:solidFill>
                  <a:srgbClr val="F2D16A"/>
                </a:solidFill>
                <a:latin typeface="Ovo"/>
                <a:ea typeface="Ovo"/>
                <a:cs typeface="Ovo"/>
                <a:sym typeface="Ovo"/>
              </a:rPr>
              <a:t>Spontaneous CP violation in A4 symmetric model</a:t>
            </a:r>
          </a:p>
        </p:txBody>
      </p:sp>
      <p:sp>
        <p:nvSpPr>
          <p:cNvPr id="16" name="TextBox 16"/>
          <p:cNvSpPr txBox="1"/>
          <p:nvPr/>
        </p:nvSpPr>
        <p:spPr>
          <a:xfrm>
            <a:off x="1028700" y="6373511"/>
            <a:ext cx="5831422" cy="2537460"/>
          </a:xfrm>
          <a:prstGeom prst="rect">
            <a:avLst/>
          </a:prstGeom>
        </p:spPr>
        <p:txBody>
          <a:bodyPr lIns="0" tIns="0" rIns="0" bIns="0" rtlCol="0" anchor="t">
            <a:spAutoFit/>
          </a:bodyPr>
          <a:lstStyle/>
          <a:p>
            <a:pPr marL="0" lvl="0" indent="0" algn="l">
              <a:lnSpc>
                <a:spcPts val="5040"/>
              </a:lnSpc>
              <a:spcBef>
                <a:spcPct val="0"/>
              </a:spcBef>
            </a:pPr>
            <a:r>
              <a:rPr lang="en-US" sz="3600">
                <a:solidFill>
                  <a:srgbClr val="F5E9DB"/>
                </a:solidFill>
                <a:latin typeface="Ovo"/>
                <a:ea typeface="Ovo"/>
                <a:cs typeface="Ovo"/>
                <a:sym typeface="Ovo"/>
              </a:rPr>
              <a:t>If </a:t>
            </a:r>
            <a:r>
              <a:rPr lang="en-US" sz="3600" u="none">
                <a:solidFill>
                  <a:srgbClr val="F5E9DB"/>
                </a:solidFill>
                <a:latin typeface="Ovo"/>
                <a:ea typeface="Ovo"/>
                <a:cs typeface="Ovo"/>
                <a:sym typeface="Ovo"/>
              </a:rPr>
              <a:t>the VEVs of different scalars in the scalar triplet show phase differences, the CP is spontaneously broken.</a:t>
            </a:r>
          </a:p>
        </p:txBody>
      </p:sp>
      <p:sp>
        <p:nvSpPr>
          <p:cNvPr id="17" name="TextBox 17"/>
          <p:cNvSpPr txBox="1"/>
          <p:nvPr/>
        </p:nvSpPr>
        <p:spPr>
          <a:xfrm>
            <a:off x="17259300" y="9210675"/>
            <a:ext cx="152400" cy="200025"/>
          </a:xfrm>
          <a:prstGeom prst="rect">
            <a:avLst/>
          </a:prstGeom>
        </p:spPr>
        <p:txBody>
          <a:bodyPr wrap="none" lIns="0" tIns="0" rIns="0" bIns="0" rtlCol="0" anchor="t">
            <a:spAutoFit/>
          </a:bodyPr>
          <a:lstStyle/>
          <a:p>
            <a:pPr algn="ctr">
              <a:lnSpc>
                <a:spcPts val="2800"/>
              </a:lnSpc>
              <a:spcBef>
                <a:spcPct val="0"/>
              </a:spcBef>
            </a:pPr>
            <a:r>
              <a:rPr lang="en-US" sz="2000">
                <a:solidFill>
                  <a:srgbClr val="000000"/>
                </a:solidFill>
                <a:latin typeface="Arimo"/>
                <a:ea typeface="Arimo"/>
                <a:cs typeface="Arimo"/>
                <a:sym typeface="Arimo"/>
              </a:rPr>
              <a:t>19</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40352F"/>
        </a:solidFill>
        <a:effectLst/>
      </p:bgPr>
    </p:bg>
    <p:spTree>
      <p:nvGrpSpPr>
        <p:cNvPr id="1" name=""/>
        <p:cNvGrpSpPr/>
        <p:nvPr/>
      </p:nvGrpSpPr>
      <p:grpSpPr>
        <a:xfrm>
          <a:off x="0" y="0"/>
          <a:ext cx="0" cy="0"/>
          <a:chOff x="0" y="0"/>
          <a:chExt cx="0" cy="0"/>
        </a:xfrm>
      </p:grpSpPr>
      <p:sp>
        <p:nvSpPr>
          <p:cNvPr id="2" name="Freeform 2"/>
          <p:cNvSpPr/>
          <p:nvPr/>
        </p:nvSpPr>
        <p:spPr>
          <a:xfrm rot="-10800000">
            <a:off x="16154042" y="8561647"/>
            <a:ext cx="368190" cy="368190"/>
          </a:xfrm>
          <a:custGeom>
            <a:avLst/>
            <a:gdLst/>
            <a:ahLst/>
            <a:cxnLst/>
            <a:rect l="l" t="t" r="r" b="b"/>
            <a:pathLst>
              <a:path w="368190" h="368190">
                <a:moveTo>
                  <a:pt x="0" y="0"/>
                </a:moveTo>
                <a:lnTo>
                  <a:pt x="368191" y="0"/>
                </a:lnTo>
                <a:lnTo>
                  <a:pt x="368191" y="368190"/>
                </a:lnTo>
                <a:lnTo>
                  <a:pt x="0" y="36819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grpSp>
        <p:nvGrpSpPr>
          <p:cNvPr id="3" name="Group 3"/>
          <p:cNvGrpSpPr/>
          <p:nvPr/>
        </p:nvGrpSpPr>
        <p:grpSpPr>
          <a:xfrm>
            <a:off x="6426667" y="-209550"/>
            <a:ext cx="13629173" cy="10706100"/>
            <a:chOff x="0" y="0"/>
            <a:chExt cx="2541906" cy="1996739"/>
          </a:xfrm>
        </p:grpSpPr>
        <p:sp>
          <p:nvSpPr>
            <p:cNvPr id="4" name="Freeform 4"/>
            <p:cNvSpPr/>
            <p:nvPr/>
          </p:nvSpPr>
          <p:spPr>
            <a:xfrm>
              <a:off x="0" y="0"/>
              <a:ext cx="2541906" cy="1996739"/>
            </a:xfrm>
            <a:custGeom>
              <a:avLst/>
              <a:gdLst/>
              <a:ahLst/>
              <a:cxnLst/>
              <a:rect l="l" t="t" r="r" b="b"/>
              <a:pathLst>
                <a:path w="2541906" h="1996739">
                  <a:moveTo>
                    <a:pt x="0" y="0"/>
                  </a:moveTo>
                  <a:lnTo>
                    <a:pt x="2541906" y="0"/>
                  </a:lnTo>
                  <a:lnTo>
                    <a:pt x="2541906" y="1996739"/>
                  </a:lnTo>
                  <a:lnTo>
                    <a:pt x="0" y="1996739"/>
                  </a:lnTo>
                  <a:close/>
                </a:path>
              </a:pathLst>
            </a:custGeom>
            <a:solidFill>
              <a:srgbClr val="F5E9DB"/>
            </a:solidFill>
          </p:spPr>
        </p:sp>
      </p:grpSp>
      <p:sp>
        <p:nvSpPr>
          <p:cNvPr id="5" name="Freeform 5"/>
          <p:cNvSpPr/>
          <p:nvPr/>
        </p:nvSpPr>
        <p:spPr>
          <a:xfrm>
            <a:off x="6692113" y="1965021"/>
            <a:ext cx="11301259" cy="6356958"/>
          </a:xfrm>
          <a:custGeom>
            <a:avLst/>
            <a:gdLst/>
            <a:ahLst/>
            <a:cxnLst/>
            <a:rect l="l" t="t" r="r" b="b"/>
            <a:pathLst>
              <a:path w="11301259" h="6356958">
                <a:moveTo>
                  <a:pt x="0" y="0"/>
                </a:moveTo>
                <a:lnTo>
                  <a:pt x="11301259" y="0"/>
                </a:lnTo>
                <a:lnTo>
                  <a:pt x="11301259" y="6356958"/>
                </a:lnTo>
                <a:lnTo>
                  <a:pt x="0" y="6356958"/>
                </a:lnTo>
                <a:lnTo>
                  <a:pt x="0" y="0"/>
                </a:lnTo>
                <a:close/>
              </a:path>
            </a:pathLst>
          </a:custGeom>
          <a:blipFill>
            <a:blip r:embed="rId4"/>
            <a:stretch>
              <a:fillRect/>
            </a:stretch>
          </a:blipFill>
        </p:spPr>
      </p:sp>
      <p:grpSp>
        <p:nvGrpSpPr>
          <p:cNvPr id="6" name="Group 6"/>
          <p:cNvGrpSpPr/>
          <p:nvPr/>
        </p:nvGrpSpPr>
        <p:grpSpPr>
          <a:xfrm>
            <a:off x="1028700" y="2728794"/>
            <a:ext cx="4907101" cy="4827237"/>
            <a:chOff x="0" y="0"/>
            <a:chExt cx="6542801" cy="6436316"/>
          </a:xfrm>
        </p:grpSpPr>
        <p:sp>
          <p:nvSpPr>
            <p:cNvPr id="7" name="TextBox 7"/>
            <p:cNvSpPr txBox="1"/>
            <p:nvPr/>
          </p:nvSpPr>
          <p:spPr>
            <a:xfrm>
              <a:off x="1449" y="3929336"/>
              <a:ext cx="6541352" cy="2506980"/>
            </a:xfrm>
            <a:prstGeom prst="rect">
              <a:avLst/>
            </a:prstGeom>
          </p:spPr>
          <p:txBody>
            <a:bodyPr lIns="0" tIns="0" rIns="0" bIns="0" rtlCol="0" anchor="t">
              <a:spAutoFit/>
            </a:bodyPr>
            <a:lstStyle/>
            <a:p>
              <a:pPr marL="0" lvl="0" indent="0" algn="l">
                <a:lnSpc>
                  <a:spcPts val="5040"/>
                </a:lnSpc>
                <a:spcBef>
                  <a:spcPct val="0"/>
                </a:spcBef>
              </a:pPr>
              <a:r>
                <a:rPr lang="en-US" sz="3600" dirty="0">
                  <a:solidFill>
                    <a:srgbClr val="F5E9DB"/>
                  </a:solidFill>
                  <a:latin typeface="Ovo"/>
                  <a:ea typeface="Ovo"/>
                  <a:cs typeface="Ovo"/>
                  <a:sym typeface="Ovo"/>
                </a:rPr>
                <a:t>The vacua can be related by A4 transformations. </a:t>
              </a:r>
            </a:p>
          </p:txBody>
        </p:sp>
        <p:sp>
          <p:nvSpPr>
            <p:cNvPr id="8" name="TextBox 8"/>
            <p:cNvSpPr txBox="1"/>
            <p:nvPr/>
          </p:nvSpPr>
          <p:spPr>
            <a:xfrm>
              <a:off x="0" y="38100"/>
              <a:ext cx="6541352" cy="3416301"/>
            </a:xfrm>
            <a:prstGeom prst="rect">
              <a:avLst/>
            </a:prstGeom>
          </p:spPr>
          <p:txBody>
            <a:bodyPr lIns="0" tIns="0" rIns="0" bIns="0" rtlCol="0" anchor="t">
              <a:spAutoFit/>
            </a:bodyPr>
            <a:lstStyle/>
            <a:p>
              <a:pPr marL="0" lvl="0" indent="0" algn="l">
                <a:lnSpc>
                  <a:spcPts val="6600"/>
                </a:lnSpc>
                <a:spcBef>
                  <a:spcPct val="0"/>
                </a:spcBef>
              </a:pPr>
              <a:r>
                <a:rPr lang="en-US" sz="6000" spc="-60" dirty="0">
                  <a:solidFill>
                    <a:srgbClr val="D25525"/>
                  </a:solidFill>
                  <a:latin typeface="Ovo"/>
                  <a:ea typeface="Ovo"/>
                  <a:cs typeface="Ovo"/>
                  <a:sym typeface="Ovo"/>
                </a:rPr>
                <a:t>Relation between the vacua</a:t>
              </a:r>
            </a:p>
          </p:txBody>
        </p:sp>
      </p:grpSp>
      <p:sp>
        <p:nvSpPr>
          <p:cNvPr id="9" name="TextBox 9"/>
          <p:cNvSpPr txBox="1"/>
          <p:nvPr/>
        </p:nvSpPr>
        <p:spPr>
          <a:xfrm>
            <a:off x="17259300" y="9210675"/>
            <a:ext cx="152400" cy="200025"/>
          </a:xfrm>
          <a:prstGeom prst="rect">
            <a:avLst/>
          </a:prstGeom>
        </p:spPr>
        <p:txBody>
          <a:bodyPr wrap="none" lIns="0" tIns="0" rIns="0" bIns="0" rtlCol="0" anchor="t">
            <a:spAutoFit/>
          </a:bodyPr>
          <a:lstStyle/>
          <a:p>
            <a:pPr algn="ctr">
              <a:lnSpc>
                <a:spcPts val="2800"/>
              </a:lnSpc>
              <a:spcBef>
                <a:spcPct val="0"/>
              </a:spcBef>
            </a:pPr>
            <a:r>
              <a:rPr lang="en-US" sz="2000">
                <a:solidFill>
                  <a:srgbClr val="000000"/>
                </a:solidFill>
                <a:latin typeface="Arimo"/>
                <a:ea typeface="Arimo"/>
                <a:cs typeface="Arimo"/>
                <a:sym typeface="Arimo"/>
              </a:rPr>
              <a:t>20</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C8C0AC"/>
        </a:solidFill>
        <a:effectLst/>
      </p:bgPr>
    </p:bg>
    <p:spTree>
      <p:nvGrpSpPr>
        <p:cNvPr id="1" name=""/>
        <p:cNvGrpSpPr/>
        <p:nvPr/>
      </p:nvGrpSpPr>
      <p:grpSpPr>
        <a:xfrm>
          <a:off x="0" y="0"/>
          <a:ext cx="0" cy="0"/>
          <a:chOff x="0" y="0"/>
          <a:chExt cx="0" cy="0"/>
        </a:xfrm>
      </p:grpSpPr>
      <p:grpSp>
        <p:nvGrpSpPr>
          <p:cNvPr id="2" name="Group 2"/>
          <p:cNvGrpSpPr/>
          <p:nvPr/>
        </p:nvGrpSpPr>
        <p:grpSpPr>
          <a:xfrm rot="-10800000">
            <a:off x="1849553" y="2575888"/>
            <a:ext cx="14593621" cy="7996862"/>
            <a:chOff x="0" y="0"/>
            <a:chExt cx="5695907" cy="3121184"/>
          </a:xfrm>
        </p:grpSpPr>
        <p:sp>
          <p:nvSpPr>
            <p:cNvPr id="3" name="Freeform 3"/>
            <p:cNvSpPr/>
            <p:nvPr/>
          </p:nvSpPr>
          <p:spPr>
            <a:xfrm>
              <a:off x="-139" y="0"/>
              <a:ext cx="5695920" cy="3121057"/>
            </a:xfrm>
            <a:custGeom>
              <a:avLst/>
              <a:gdLst/>
              <a:ahLst/>
              <a:cxnLst/>
              <a:rect l="l" t="t" r="r" b="b"/>
              <a:pathLst>
                <a:path w="5695920" h="3121057">
                  <a:moveTo>
                    <a:pt x="5679790" y="184404"/>
                  </a:moveTo>
                  <a:cubicBezTo>
                    <a:pt x="5679409" y="123444"/>
                    <a:pt x="5688807" y="6604"/>
                    <a:pt x="5688807" y="6604"/>
                  </a:cubicBezTo>
                  <a:lnTo>
                    <a:pt x="5543900" y="4318"/>
                  </a:lnTo>
                  <a:lnTo>
                    <a:pt x="5338414" y="14097"/>
                  </a:lnTo>
                  <a:cubicBezTo>
                    <a:pt x="5338414" y="14097"/>
                    <a:pt x="5004785" y="-1905"/>
                    <a:pt x="4972908" y="13081"/>
                  </a:cubicBezTo>
                  <a:cubicBezTo>
                    <a:pt x="4940904" y="28067"/>
                    <a:pt x="4874991" y="4318"/>
                    <a:pt x="4874991" y="4318"/>
                  </a:cubicBezTo>
                  <a:lnTo>
                    <a:pt x="920508" y="2413"/>
                  </a:lnTo>
                  <a:lnTo>
                    <a:pt x="629551" y="1651"/>
                  </a:lnTo>
                  <a:lnTo>
                    <a:pt x="402602" y="9525"/>
                  </a:lnTo>
                  <a:lnTo>
                    <a:pt x="138823" y="8763"/>
                  </a:lnTo>
                  <a:lnTo>
                    <a:pt x="38747" y="0"/>
                  </a:lnTo>
                  <a:cubicBezTo>
                    <a:pt x="22872" y="0"/>
                    <a:pt x="10045" y="12700"/>
                    <a:pt x="10045" y="28575"/>
                  </a:cubicBezTo>
                  <a:lnTo>
                    <a:pt x="26301" y="273685"/>
                  </a:lnTo>
                  <a:lnTo>
                    <a:pt x="8521" y="545084"/>
                  </a:lnTo>
                  <a:lnTo>
                    <a:pt x="6362" y="2475389"/>
                  </a:lnTo>
                  <a:lnTo>
                    <a:pt x="14363" y="2654205"/>
                  </a:lnTo>
                  <a:cubicBezTo>
                    <a:pt x="14363" y="2654205"/>
                    <a:pt x="-10656" y="2695353"/>
                    <a:pt x="5346" y="2855373"/>
                  </a:cubicBezTo>
                  <a:cubicBezTo>
                    <a:pt x="21348" y="3015393"/>
                    <a:pt x="38620" y="3110643"/>
                    <a:pt x="38620" y="3110643"/>
                  </a:cubicBezTo>
                  <a:lnTo>
                    <a:pt x="122186" y="3110897"/>
                  </a:lnTo>
                  <a:lnTo>
                    <a:pt x="294906" y="3094387"/>
                  </a:lnTo>
                  <a:lnTo>
                    <a:pt x="521855" y="3111913"/>
                  </a:lnTo>
                  <a:lnTo>
                    <a:pt x="760488" y="3121057"/>
                  </a:lnTo>
                  <a:lnTo>
                    <a:pt x="895870" y="3095911"/>
                  </a:lnTo>
                  <a:lnTo>
                    <a:pt x="998105" y="3113183"/>
                  </a:lnTo>
                  <a:lnTo>
                    <a:pt x="4939761" y="3115088"/>
                  </a:lnTo>
                  <a:lnTo>
                    <a:pt x="5182712" y="3115723"/>
                  </a:lnTo>
                  <a:lnTo>
                    <a:pt x="5419567" y="3106071"/>
                  </a:lnTo>
                  <a:lnTo>
                    <a:pt x="5605876" y="3116866"/>
                  </a:lnTo>
                  <a:lnTo>
                    <a:pt x="5683346" y="3117120"/>
                  </a:lnTo>
                  <a:lnTo>
                    <a:pt x="5683727" y="2969165"/>
                  </a:lnTo>
                  <a:lnTo>
                    <a:pt x="5683981" y="2855500"/>
                  </a:lnTo>
                  <a:lnTo>
                    <a:pt x="5676107" y="2650014"/>
                  </a:lnTo>
                  <a:lnTo>
                    <a:pt x="5684997" y="2481866"/>
                  </a:lnTo>
                  <a:lnTo>
                    <a:pt x="5686775" y="669671"/>
                  </a:lnTo>
                  <a:lnTo>
                    <a:pt x="5695919" y="422656"/>
                  </a:lnTo>
                  <a:cubicBezTo>
                    <a:pt x="5695919" y="422656"/>
                    <a:pt x="5679917" y="245110"/>
                    <a:pt x="5679536" y="184150"/>
                  </a:cubicBezTo>
                  <a:close/>
                </a:path>
              </a:pathLst>
            </a:custGeom>
            <a:solidFill>
              <a:srgbClr val="F4EFE1"/>
            </a:solidFill>
          </p:spPr>
        </p:sp>
      </p:grpSp>
      <p:grpSp>
        <p:nvGrpSpPr>
          <p:cNvPr id="4" name="Group 4"/>
          <p:cNvGrpSpPr/>
          <p:nvPr/>
        </p:nvGrpSpPr>
        <p:grpSpPr>
          <a:xfrm>
            <a:off x="3282894" y="8139232"/>
            <a:ext cx="11726938" cy="1283801"/>
            <a:chOff x="0" y="0"/>
            <a:chExt cx="25525401" cy="2794381"/>
          </a:xfrm>
        </p:grpSpPr>
        <p:sp>
          <p:nvSpPr>
            <p:cNvPr id="5" name="Freeform 5"/>
            <p:cNvSpPr/>
            <p:nvPr/>
          </p:nvSpPr>
          <p:spPr>
            <a:xfrm>
              <a:off x="178" y="165"/>
              <a:ext cx="25525253" cy="2794455"/>
            </a:xfrm>
            <a:custGeom>
              <a:avLst/>
              <a:gdLst/>
              <a:ahLst/>
              <a:cxnLst/>
              <a:rect l="l" t="t" r="r" b="b"/>
              <a:pathLst>
                <a:path w="25525253" h="2794455">
                  <a:moveTo>
                    <a:pt x="25515826" y="1488529"/>
                  </a:moveTo>
                  <a:cubicBezTo>
                    <a:pt x="25501348" y="1600289"/>
                    <a:pt x="25473788" y="1713192"/>
                    <a:pt x="25429592" y="1817078"/>
                  </a:cubicBezTo>
                  <a:cubicBezTo>
                    <a:pt x="25396954" y="1893659"/>
                    <a:pt x="25351868" y="1965033"/>
                    <a:pt x="25306276" y="2034502"/>
                  </a:cubicBezTo>
                  <a:cubicBezTo>
                    <a:pt x="25206961" y="2186013"/>
                    <a:pt x="25099011" y="2347049"/>
                    <a:pt x="24953724" y="2458174"/>
                  </a:cubicBezTo>
                  <a:cubicBezTo>
                    <a:pt x="24770208" y="2598382"/>
                    <a:pt x="24540974" y="2665819"/>
                    <a:pt x="24315549" y="2699855"/>
                  </a:cubicBezTo>
                  <a:cubicBezTo>
                    <a:pt x="24054182" y="2739352"/>
                    <a:pt x="23789514" y="2736431"/>
                    <a:pt x="23525862" y="2742400"/>
                  </a:cubicBezTo>
                  <a:cubicBezTo>
                    <a:pt x="23255353" y="2748623"/>
                    <a:pt x="22985224" y="2764498"/>
                    <a:pt x="22715094" y="2779103"/>
                  </a:cubicBezTo>
                  <a:cubicBezTo>
                    <a:pt x="2562555" y="2808059"/>
                    <a:pt x="1805381" y="2798661"/>
                    <a:pt x="1272743" y="2728430"/>
                  </a:cubicBezTo>
                  <a:cubicBezTo>
                    <a:pt x="821766" y="2668994"/>
                    <a:pt x="567766" y="2558631"/>
                    <a:pt x="266903" y="2196808"/>
                  </a:cubicBezTo>
                  <a:cubicBezTo>
                    <a:pt x="131394" y="2033867"/>
                    <a:pt x="34874" y="1837398"/>
                    <a:pt x="8966" y="1625816"/>
                  </a:cubicBezTo>
                  <a:cubicBezTo>
                    <a:pt x="-19736" y="1391628"/>
                    <a:pt x="20015" y="1073620"/>
                    <a:pt x="134823" y="872071"/>
                  </a:cubicBezTo>
                  <a:cubicBezTo>
                    <a:pt x="252552" y="665188"/>
                    <a:pt x="343611" y="502882"/>
                    <a:pt x="541858" y="367373"/>
                  </a:cubicBezTo>
                  <a:cubicBezTo>
                    <a:pt x="743661" y="229324"/>
                    <a:pt x="1074369" y="208115"/>
                    <a:pt x="1309573" y="147917"/>
                  </a:cubicBezTo>
                  <a:cubicBezTo>
                    <a:pt x="1373962" y="131407"/>
                    <a:pt x="1438859" y="116802"/>
                    <a:pt x="1504010" y="103721"/>
                  </a:cubicBezTo>
                  <a:cubicBezTo>
                    <a:pt x="1569034" y="90767"/>
                    <a:pt x="1753057" y="47968"/>
                    <a:pt x="1819224" y="43523"/>
                  </a:cubicBezTo>
                  <a:cubicBezTo>
                    <a:pt x="2115007" y="23711"/>
                    <a:pt x="2041347" y="39967"/>
                    <a:pt x="2169998" y="25362"/>
                  </a:cubicBezTo>
                  <a:cubicBezTo>
                    <a:pt x="2436317" y="-5118"/>
                    <a:pt x="2685999" y="8344"/>
                    <a:pt x="13151345" y="978"/>
                  </a:cubicBezTo>
                  <a:cubicBezTo>
                    <a:pt x="22847429" y="-6642"/>
                    <a:pt x="23172930" y="32982"/>
                    <a:pt x="23448774" y="25362"/>
                  </a:cubicBezTo>
                  <a:cubicBezTo>
                    <a:pt x="23712426" y="18123"/>
                    <a:pt x="24057231" y="36030"/>
                    <a:pt x="24319866" y="66129"/>
                  </a:cubicBezTo>
                  <a:cubicBezTo>
                    <a:pt x="24754968" y="115786"/>
                    <a:pt x="25001983" y="154521"/>
                    <a:pt x="25253062" y="533616"/>
                  </a:cubicBezTo>
                  <a:cubicBezTo>
                    <a:pt x="25317070" y="631660"/>
                    <a:pt x="25374348" y="734022"/>
                    <a:pt x="25420067" y="841972"/>
                  </a:cubicBezTo>
                  <a:cubicBezTo>
                    <a:pt x="25506301" y="1046315"/>
                    <a:pt x="25544528" y="1267295"/>
                    <a:pt x="25515826" y="1488529"/>
                  </a:cubicBezTo>
                  <a:close/>
                </a:path>
              </a:pathLst>
            </a:custGeom>
            <a:solidFill>
              <a:srgbClr val="3D3329"/>
            </a:solidFill>
          </p:spPr>
        </p:sp>
      </p:grpSp>
      <p:sp>
        <p:nvSpPr>
          <p:cNvPr id="6" name="Freeform 6"/>
          <p:cNvSpPr/>
          <p:nvPr/>
        </p:nvSpPr>
        <p:spPr>
          <a:xfrm rot="794526">
            <a:off x="1458869" y="-1125792"/>
            <a:ext cx="10068894" cy="4924605"/>
          </a:xfrm>
          <a:custGeom>
            <a:avLst/>
            <a:gdLst/>
            <a:ahLst/>
            <a:cxnLst/>
            <a:rect l="l" t="t" r="r" b="b"/>
            <a:pathLst>
              <a:path w="10068894" h="4924605">
                <a:moveTo>
                  <a:pt x="0" y="0"/>
                </a:moveTo>
                <a:lnTo>
                  <a:pt x="10068894" y="0"/>
                </a:lnTo>
                <a:lnTo>
                  <a:pt x="10068894" y="4924604"/>
                </a:lnTo>
                <a:lnTo>
                  <a:pt x="0" y="492460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7" name="Freeform 7"/>
          <p:cNvSpPr/>
          <p:nvPr/>
        </p:nvSpPr>
        <p:spPr>
          <a:xfrm rot="447589">
            <a:off x="-533923" y="7819746"/>
            <a:ext cx="3125247" cy="1406361"/>
          </a:xfrm>
          <a:custGeom>
            <a:avLst/>
            <a:gdLst/>
            <a:ahLst/>
            <a:cxnLst/>
            <a:rect l="l" t="t" r="r" b="b"/>
            <a:pathLst>
              <a:path w="3125247" h="1406361">
                <a:moveTo>
                  <a:pt x="0" y="0"/>
                </a:moveTo>
                <a:lnTo>
                  <a:pt x="3125246" y="0"/>
                </a:lnTo>
                <a:lnTo>
                  <a:pt x="3125246" y="1406361"/>
                </a:lnTo>
                <a:lnTo>
                  <a:pt x="0" y="1406361"/>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8" name="Freeform 8"/>
          <p:cNvSpPr/>
          <p:nvPr/>
        </p:nvSpPr>
        <p:spPr>
          <a:xfrm rot="-847646">
            <a:off x="15322494" y="1855728"/>
            <a:ext cx="3132358" cy="2950112"/>
          </a:xfrm>
          <a:custGeom>
            <a:avLst/>
            <a:gdLst/>
            <a:ahLst/>
            <a:cxnLst/>
            <a:rect l="l" t="t" r="r" b="b"/>
            <a:pathLst>
              <a:path w="3132358" h="2950112">
                <a:moveTo>
                  <a:pt x="0" y="0"/>
                </a:moveTo>
                <a:lnTo>
                  <a:pt x="3132359" y="0"/>
                </a:lnTo>
                <a:lnTo>
                  <a:pt x="3132359" y="2950113"/>
                </a:lnTo>
                <a:lnTo>
                  <a:pt x="0" y="295011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9" name="TextBox 9"/>
          <p:cNvSpPr txBox="1"/>
          <p:nvPr/>
        </p:nvSpPr>
        <p:spPr>
          <a:xfrm>
            <a:off x="3728648" y="8368382"/>
            <a:ext cx="10835430" cy="1216025"/>
          </a:xfrm>
          <a:prstGeom prst="rect">
            <a:avLst/>
          </a:prstGeom>
        </p:spPr>
        <p:txBody>
          <a:bodyPr lIns="0" tIns="0" rIns="0" bIns="0" rtlCol="0" anchor="t">
            <a:spAutoFit/>
          </a:bodyPr>
          <a:lstStyle/>
          <a:p>
            <a:pPr algn="l">
              <a:lnSpc>
                <a:spcPts val="3250"/>
              </a:lnSpc>
            </a:pPr>
            <a:r>
              <a:rPr lang="en-US" sz="2500" dirty="0">
                <a:solidFill>
                  <a:srgbClr val="FFFFFF"/>
                </a:solidFill>
                <a:latin typeface="TT Hoves"/>
                <a:ea typeface="TT Hoves"/>
                <a:cs typeface="TT Hoves"/>
                <a:sym typeface="TT Hoves"/>
              </a:rPr>
              <a:t>We refer the walls between two CP-conjugated vacua as the CP-violating domain walls as CP is violated differently on the two sides of the wall.  </a:t>
            </a:r>
          </a:p>
          <a:p>
            <a:pPr marL="0" lvl="0" indent="0" algn="ctr">
              <a:lnSpc>
                <a:spcPts val="3250"/>
              </a:lnSpc>
              <a:spcBef>
                <a:spcPct val="0"/>
              </a:spcBef>
            </a:pPr>
            <a:endParaRPr lang="en-US" sz="2500" dirty="0">
              <a:solidFill>
                <a:srgbClr val="FFFFFF"/>
              </a:solidFill>
              <a:latin typeface="TT Hoves"/>
              <a:ea typeface="TT Hoves"/>
              <a:cs typeface="TT Hoves"/>
              <a:sym typeface="TT Hoves"/>
            </a:endParaRPr>
          </a:p>
        </p:txBody>
      </p:sp>
      <p:sp>
        <p:nvSpPr>
          <p:cNvPr id="10" name="TextBox 10"/>
          <p:cNvSpPr txBox="1"/>
          <p:nvPr/>
        </p:nvSpPr>
        <p:spPr>
          <a:xfrm rot="-102651">
            <a:off x="1879527" y="792975"/>
            <a:ext cx="9986715" cy="1909445"/>
          </a:xfrm>
          <a:prstGeom prst="rect">
            <a:avLst/>
          </a:prstGeom>
        </p:spPr>
        <p:txBody>
          <a:bodyPr lIns="0" tIns="0" rIns="0" bIns="0" rtlCol="0" anchor="t">
            <a:spAutoFit/>
          </a:bodyPr>
          <a:lstStyle/>
          <a:p>
            <a:pPr algn="l">
              <a:lnSpc>
                <a:spcPts val="7300"/>
              </a:lnSpc>
            </a:pPr>
            <a:r>
              <a:rPr lang="en-US" sz="7300" b="1">
                <a:solidFill>
                  <a:srgbClr val="3D3329"/>
                </a:solidFill>
                <a:latin typeface="Linotype Feltpen Medium"/>
                <a:ea typeface="Linotype Feltpen Medium"/>
                <a:cs typeface="Linotype Feltpen Medium"/>
                <a:sym typeface="Linotype Feltpen Medium"/>
              </a:rPr>
              <a:t>CP-violating domain walls</a:t>
            </a:r>
          </a:p>
          <a:p>
            <a:pPr marL="0" lvl="0" indent="0" algn="l">
              <a:lnSpc>
                <a:spcPts val="7300"/>
              </a:lnSpc>
              <a:spcBef>
                <a:spcPct val="0"/>
              </a:spcBef>
            </a:pPr>
            <a:endParaRPr lang="en-US" sz="7300" b="1">
              <a:solidFill>
                <a:srgbClr val="3D3329"/>
              </a:solidFill>
              <a:latin typeface="Linotype Feltpen Medium"/>
              <a:ea typeface="Linotype Feltpen Medium"/>
              <a:cs typeface="Linotype Feltpen Medium"/>
              <a:sym typeface="Linotype Feltpen Medium"/>
            </a:endParaRPr>
          </a:p>
        </p:txBody>
      </p:sp>
      <p:sp>
        <p:nvSpPr>
          <p:cNvPr id="11" name="TextBox 11"/>
          <p:cNvSpPr txBox="1"/>
          <p:nvPr/>
        </p:nvSpPr>
        <p:spPr>
          <a:xfrm>
            <a:off x="17259300" y="9210675"/>
            <a:ext cx="152400" cy="200025"/>
          </a:xfrm>
          <a:prstGeom prst="rect">
            <a:avLst/>
          </a:prstGeom>
        </p:spPr>
        <p:txBody>
          <a:bodyPr wrap="none" lIns="0" tIns="0" rIns="0" bIns="0" rtlCol="0" anchor="t">
            <a:spAutoFit/>
          </a:bodyPr>
          <a:lstStyle/>
          <a:p>
            <a:pPr algn="ctr">
              <a:lnSpc>
                <a:spcPts val="2800"/>
              </a:lnSpc>
              <a:spcBef>
                <a:spcPct val="0"/>
              </a:spcBef>
            </a:pPr>
            <a:r>
              <a:rPr lang="en-US" sz="2000">
                <a:solidFill>
                  <a:srgbClr val="000000"/>
                </a:solidFill>
                <a:latin typeface="Arimo"/>
                <a:ea typeface="Arimo"/>
                <a:cs typeface="Arimo"/>
                <a:sym typeface="Arimo"/>
              </a:rPr>
              <a:t>21</a:t>
            </a:r>
          </a:p>
        </p:txBody>
      </p:sp>
      <p:sp>
        <p:nvSpPr>
          <p:cNvPr id="12" name="Freeform 12"/>
          <p:cNvSpPr/>
          <p:nvPr/>
        </p:nvSpPr>
        <p:spPr>
          <a:xfrm>
            <a:off x="2580253" y="4118193"/>
            <a:ext cx="6432179" cy="3618101"/>
          </a:xfrm>
          <a:custGeom>
            <a:avLst/>
            <a:gdLst/>
            <a:ahLst/>
            <a:cxnLst/>
            <a:rect l="l" t="t" r="r" b="b"/>
            <a:pathLst>
              <a:path w="6432179" h="3618101">
                <a:moveTo>
                  <a:pt x="0" y="0"/>
                </a:moveTo>
                <a:lnTo>
                  <a:pt x="6432179" y="0"/>
                </a:lnTo>
                <a:lnTo>
                  <a:pt x="6432179" y="3618101"/>
                </a:lnTo>
                <a:lnTo>
                  <a:pt x="0" y="3618101"/>
                </a:lnTo>
                <a:lnTo>
                  <a:pt x="0" y="0"/>
                </a:lnTo>
                <a:close/>
              </a:path>
            </a:pathLst>
          </a:custGeom>
          <a:blipFill>
            <a:blip r:embed="rId8"/>
            <a:stretch>
              <a:fillRect/>
            </a:stretch>
          </a:blipFill>
        </p:spPr>
      </p:sp>
      <p:sp>
        <p:nvSpPr>
          <p:cNvPr id="13" name="Freeform 13"/>
          <p:cNvSpPr/>
          <p:nvPr/>
        </p:nvSpPr>
        <p:spPr>
          <a:xfrm>
            <a:off x="9144000" y="4118193"/>
            <a:ext cx="6432179" cy="3618101"/>
          </a:xfrm>
          <a:custGeom>
            <a:avLst/>
            <a:gdLst/>
            <a:ahLst/>
            <a:cxnLst/>
            <a:rect l="l" t="t" r="r" b="b"/>
            <a:pathLst>
              <a:path w="6432179" h="3618101">
                <a:moveTo>
                  <a:pt x="0" y="0"/>
                </a:moveTo>
                <a:lnTo>
                  <a:pt x="6432179" y="0"/>
                </a:lnTo>
                <a:lnTo>
                  <a:pt x="6432179" y="3618101"/>
                </a:lnTo>
                <a:lnTo>
                  <a:pt x="0" y="3618101"/>
                </a:lnTo>
                <a:lnTo>
                  <a:pt x="0" y="0"/>
                </a:lnTo>
                <a:close/>
              </a:path>
            </a:pathLst>
          </a:custGeom>
          <a:blipFill>
            <a:blip r:embed="rId9"/>
            <a:stretch>
              <a:fillRect/>
            </a:stretch>
          </a:blipFill>
        </p:spPr>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5E9DB"/>
        </a:solidFill>
        <a:effectLst/>
      </p:bgPr>
    </p:bg>
    <p:spTree>
      <p:nvGrpSpPr>
        <p:cNvPr id="1" name=""/>
        <p:cNvGrpSpPr/>
        <p:nvPr/>
      </p:nvGrpSpPr>
      <p:grpSpPr>
        <a:xfrm>
          <a:off x="0" y="0"/>
          <a:ext cx="0" cy="0"/>
          <a:chOff x="0" y="0"/>
          <a:chExt cx="0" cy="0"/>
        </a:xfrm>
      </p:grpSpPr>
      <p:sp>
        <p:nvSpPr>
          <p:cNvPr id="2" name="AutoShape 2"/>
          <p:cNvSpPr/>
          <p:nvPr/>
        </p:nvSpPr>
        <p:spPr>
          <a:xfrm>
            <a:off x="1028700" y="3776377"/>
            <a:ext cx="16230596" cy="0"/>
          </a:xfrm>
          <a:prstGeom prst="line">
            <a:avLst/>
          </a:prstGeom>
          <a:ln w="9525" cap="rnd">
            <a:solidFill>
              <a:srgbClr val="15313D"/>
            </a:solidFill>
            <a:prstDash val="solid"/>
            <a:headEnd type="none" w="sm" len="sm"/>
            <a:tailEnd type="none" w="sm" len="sm"/>
          </a:ln>
        </p:spPr>
      </p:sp>
      <p:sp>
        <p:nvSpPr>
          <p:cNvPr id="3" name="Freeform 3"/>
          <p:cNvSpPr/>
          <p:nvPr/>
        </p:nvSpPr>
        <p:spPr>
          <a:xfrm>
            <a:off x="1389765" y="5076776"/>
            <a:ext cx="2658481" cy="2132967"/>
          </a:xfrm>
          <a:custGeom>
            <a:avLst/>
            <a:gdLst/>
            <a:ahLst/>
            <a:cxnLst/>
            <a:rect l="l" t="t" r="r" b="b"/>
            <a:pathLst>
              <a:path w="2658481" h="2132967">
                <a:moveTo>
                  <a:pt x="0" y="0"/>
                </a:moveTo>
                <a:lnTo>
                  <a:pt x="2658481" y="0"/>
                </a:lnTo>
                <a:lnTo>
                  <a:pt x="2658481" y="2132967"/>
                </a:lnTo>
                <a:lnTo>
                  <a:pt x="0" y="2132967"/>
                </a:lnTo>
                <a:lnTo>
                  <a:pt x="0" y="0"/>
                </a:lnTo>
                <a:close/>
              </a:path>
            </a:pathLst>
          </a:custGeom>
          <a:blipFill>
            <a:blip r:embed="rId2"/>
            <a:stretch>
              <a:fillRect/>
            </a:stretch>
          </a:blipFill>
        </p:spPr>
      </p:sp>
      <p:sp>
        <p:nvSpPr>
          <p:cNvPr id="4" name="Freeform 4"/>
          <p:cNvSpPr/>
          <p:nvPr/>
        </p:nvSpPr>
        <p:spPr>
          <a:xfrm>
            <a:off x="4895532" y="7659856"/>
            <a:ext cx="2658481" cy="2132967"/>
          </a:xfrm>
          <a:custGeom>
            <a:avLst/>
            <a:gdLst/>
            <a:ahLst/>
            <a:cxnLst/>
            <a:rect l="l" t="t" r="r" b="b"/>
            <a:pathLst>
              <a:path w="2658481" h="2132967">
                <a:moveTo>
                  <a:pt x="0" y="0"/>
                </a:moveTo>
                <a:lnTo>
                  <a:pt x="2658480" y="0"/>
                </a:lnTo>
                <a:lnTo>
                  <a:pt x="2658480" y="2132967"/>
                </a:lnTo>
                <a:lnTo>
                  <a:pt x="0" y="2132967"/>
                </a:lnTo>
                <a:lnTo>
                  <a:pt x="0" y="0"/>
                </a:lnTo>
                <a:close/>
              </a:path>
            </a:pathLst>
          </a:custGeom>
          <a:blipFill>
            <a:blip r:embed="rId3"/>
            <a:stretch>
              <a:fillRect/>
            </a:stretch>
          </a:blipFill>
        </p:spPr>
      </p:sp>
      <p:sp>
        <p:nvSpPr>
          <p:cNvPr id="5" name="Freeform 5"/>
          <p:cNvSpPr/>
          <p:nvPr/>
        </p:nvSpPr>
        <p:spPr>
          <a:xfrm>
            <a:off x="1389765" y="7659856"/>
            <a:ext cx="2658481" cy="2132967"/>
          </a:xfrm>
          <a:custGeom>
            <a:avLst/>
            <a:gdLst/>
            <a:ahLst/>
            <a:cxnLst/>
            <a:rect l="l" t="t" r="r" b="b"/>
            <a:pathLst>
              <a:path w="2658481" h="2132967">
                <a:moveTo>
                  <a:pt x="0" y="0"/>
                </a:moveTo>
                <a:lnTo>
                  <a:pt x="2658481" y="0"/>
                </a:lnTo>
                <a:lnTo>
                  <a:pt x="2658481" y="2132967"/>
                </a:lnTo>
                <a:lnTo>
                  <a:pt x="0" y="2132967"/>
                </a:lnTo>
                <a:lnTo>
                  <a:pt x="0" y="0"/>
                </a:lnTo>
                <a:close/>
              </a:path>
            </a:pathLst>
          </a:custGeom>
          <a:blipFill>
            <a:blip r:embed="rId4"/>
            <a:stretch>
              <a:fillRect/>
            </a:stretch>
          </a:blipFill>
        </p:spPr>
      </p:sp>
      <p:sp>
        <p:nvSpPr>
          <p:cNvPr id="6" name="TextBox 6"/>
          <p:cNvSpPr txBox="1"/>
          <p:nvPr/>
        </p:nvSpPr>
        <p:spPr>
          <a:xfrm>
            <a:off x="1050817" y="7081862"/>
            <a:ext cx="4684298" cy="550096"/>
          </a:xfrm>
          <a:prstGeom prst="rect">
            <a:avLst/>
          </a:prstGeom>
        </p:spPr>
        <p:txBody>
          <a:bodyPr lIns="0" tIns="0" rIns="0" bIns="0" rtlCol="0" anchor="t">
            <a:spAutoFit/>
          </a:bodyPr>
          <a:lstStyle/>
          <a:p>
            <a:pPr marL="0" lvl="0" indent="0" algn="l">
              <a:lnSpc>
                <a:spcPts val="4480"/>
              </a:lnSpc>
              <a:spcBef>
                <a:spcPct val="0"/>
              </a:spcBef>
            </a:pPr>
            <a:r>
              <a:rPr lang="en-US" sz="3200">
                <a:solidFill>
                  <a:srgbClr val="D25525"/>
                </a:solidFill>
                <a:latin typeface="Ovo"/>
                <a:ea typeface="Ovo"/>
                <a:cs typeface="Ovo"/>
                <a:sym typeface="Ovo"/>
              </a:rPr>
              <a:t>broken phase</a:t>
            </a:r>
          </a:p>
        </p:txBody>
      </p:sp>
      <p:sp>
        <p:nvSpPr>
          <p:cNvPr id="7" name="Freeform 7"/>
          <p:cNvSpPr/>
          <p:nvPr/>
        </p:nvSpPr>
        <p:spPr>
          <a:xfrm>
            <a:off x="3392966" y="4094596"/>
            <a:ext cx="10140784" cy="5163704"/>
          </a:xfrm>
          <a:custGeom>
            <a:avLst/>
            <a:gdLst/>
            <a:ahLst/>
            <a:cxnLst/>
            <a:rect l="l" t="t" r="r" b="b"/>
            <a:pathLst>
              <a:path w="10140784" h="5163704">
                <a:moveTo>
                  <a:pt x="0" y="5163704"/>
                </a:moveTo>
                <a:quadBezTo>
                  <a:pt x="3181777" y="360051"/>
                  <a:pt x="10140783" y="0"/>
                </a:quadBezTo>
              </a:path>
            </a:pathLst>
          </a:custGeom>
          <a:ln w="38100" cap="flat">
            <a:solidFill>
              <a:srgbClr val="1BF91D"/>
            </a:solidFill>
            <a:prstDash val="solid"/>
            <a:headEnd type="none" w="sm" len="sm"/>
            <a:tailEnd type="arrow" w="med" len="sm"/>
          </a:ln>
        </p:spPr>
      </p:sp>
      <p:sp>
        <p:nvSpPr>
          <p:cNvPr id="8" name="Freeform 8"/>
          <p:cNvSpPr/>
          <p:nvPr/>
        </p:nvSpPr>
        <p:spPr>
          <a:xfrm>
            <a:off x="5606996" y="6581175"/>
            <a:ext cx="3956043" cy="2691871"/>
          </a:xfrm>
          <a:custGeom>
            <a:avLst/>
            <a:gdLst/>
            <a:ahLst/>
            <a:cxnLst/>
            <a:rect l="l" t="t" r="r" b="b"/>
            <a:pathLst>
              <a:path w="3956043" h="2691871">
                <a:moveTo>
                  <a:pt x="0" y="2691871"/>
                </a:moveTo>
                <a:quadBezTo>
                  <a:pt x="1171709" y="160958"/>
                  <a:pt x="3956043" y="0"/>
                </a:quadBezTo>
              </a:path>
            </a:pathLst>
          </a:custGeom>
          <a:ln w="38100" cap="flat">
            <a:solidFill>
              <a:srgbClr val="FA080D"/>
            </a:solidFill>
            <a:prstDash val="solid"/>
            <a:headEnd type="none" w="sm" len="sm"/>
            <a:tailEnd type="arrow" w="med" len="sm"/>
          </a:ln>
        </p:spPr>
      </p:sp>
      <p:sp>
        <p:nvSpPr>
          <p:cNvPr id="9" name="Freeform 9"/>
          <p:cNvSpPr/>
          <p:nvPr/>
        </p:nvSpPr>
        <p:spPr>
          <a:xfrm>
            <a:off x="9681872" y="3776377"/>
            <a:ext cx="4576245" cy="3086100"/>
          </a:xfrm>
          <a:custGeom>
            <a:avLst/>
            <a:gdLst/>
            <a:ahLst/>
            <a:cxnLst/>
            <a:rect l="l" t="t" r="r" b="b"/>
            <a:pathLst>
              <a:path w="4576245" h="3086100">
                <a:moveTo>
                  <a:pt x="0" y="0"/>
                </a:moveTo>
                <a:lnTo>
                  <a:pt x="4576245" y="0"/>
                </a:lnTo>
                <a:lnTo>
                  <a:pt x="4576245" y="3086100"/>
                </a:lnTo>
                <a:lnTo>
                  <a:pt x="0" y="3086100"/>
                </a:lnTo>
                <a:lnTo>
                  <a:pt x="0" y="0"/>
                </a:lnTo>
                <a:close/>
              </a:path>
            </a:pathLst>
          </a:custGeom>
          <a:blipFill>
            <a:blip r:embed="rId5"/>
            <a:stretch>
              <a:fillRect/>
            </a:stretch>
          </a:blipFill>
        </p:spPr>
      </p:sp>
      <p:sp>
        <p:nvSpPr>
          <p:cNvPr id="10" name="Freeform 10"/>
          <p:cNvSpPr/>
          <p:nvPr/>
        </p:nvSpPr>
        <p:spPr>
          <a:xfrm>
            <a:off x="9681872" y="6923038"/>
            <a:ext cx="4576245" cy="3146731"/>
          </a:xfrm>
          <a:custGeom>
            <a:avLst/>
            <a:gdLst/>
            <a:ahLst/>
            <a:cxnLst/>
            <a:rect l="l" t="t" r="r" b="b"/>
            <a:pathLst>
              <a:path w="4576245" h="3146731">
                <a:moveTo>
                  <a:pt x="0" y="0"/>
                </a:moveTo>
                <a:lnTo>
                  <a:pt x="4576245" y="0"/>
                </a:lnTo>
                <a:lnTo>
                  <a:pt x="4576245" y="3146731"/>
                </a:lnTo>
                <a:lnTo>
                  <a:pt x="0" y="3146731"/>
                </a:lnTo>
                <a:lnTo>
                  <a:pt x="0" y="0"/>
                </a:lnTo>
                <a:close/>
              </a:path>
            </a:pathLst>
          </a:custGeom>
          <a:blipFill>
            <a:blip r:embed="rId6"/>
            <a:stretch>
              <a:fillRect/>
            </a:stretch>
          </a:blipFill>
        </p:spPr>
      </p:sp>
      <p:sp>
        <p:nvSpPr>
          <p:cNvPr id="11" name="Freeform 11"/>
          <p:cNvSpPr/>
          <p:nvPr/>
        </p:nvSpPr>
        <p:spPr>
          <a:xfrm>
            <a:off x="3545366" y="8166607"/>
            <a:ext cx="10156115" cy="1626216"/>
          </a:xfrm>
          <a:custGeom>
            <a:avLst/>
            <a:gdLst/>
            <a:ahLst/>
            <a:cxnLst/>
            <a:rect l="l" t="t" r="r" b="b"/>
            <a:pathLst>
              <a:path w="10156115" h="1626216">
                <a:moveTo>
                  <a:pt x="0" y="1244093"/>
                </a:moveTo>
                <a:quadBezTo>
                  <a:pt x="4582461" y="-1422379"/>
                  <a:pt x="10156114" y="1626216"/>
                </a:quadBezTo>
              </a:path>
            </a:pathLst>
          </a:custGeom>
          <a:ln w="38100" cap="flat">
            <a:solidFill>
              <a:srgbClr val="1BF91D"/>
            </a:solidFill>
            <a:prstDash val="solid"/>
            <a:headEnd type="none" w="sm" len="sm"/>
            <a:tailEnd type="arrow" w="med" len="sm"/>
          </a:ln>
        </p:spPr>
      </p:sp>
      <p:sp>
        <p:nvSpPr>
          <p:cNvPr id="12" name="Freeform 12"/>
          <p:cNvSpPr/>
          <p:nvPr/>
        </p:nvSpPr>
        <p:spPr>
          <a:xfrm>
            <a:off x="5708541" y="9098111"/>
            <a:ext cx="4645935" cy="694712"/>
          </a:xfrm>
          <a:custGeom>
            <a:avLst/>
            <a:gdLst/>
            <a:ahLst/>
            <a:cxnLst/>
            <a:rect l="l" t="t" r="r" b="b"/>
            <a:pathLst>
              <a:path w="4645935" h="694712">
                <a:moveTo>
                  <a:pt x="0" y="293571"/>
                </a:moveTo>
                <a:quadBezTo>
                  <a:pt x="2404626" y="-451605"/>
                  <a:pt x="4645936" y="694712"/>
                </a:quadBezTo>
              </a:path>
            </a:pathLst>
          </a:custGeom>
          <a:ln w="38100" cap="flat">
            <a:solidFill>
              <a:srgbClr val="FA080D"/>
            </a:solidFill>
            <a:prstDash val="solid"/>
            <a:headEnd type="none" w="sm" len="sm"/>
            <a:tailEnd type="arrow" w="med" len="sm"/>
          </a:ln>
        </p:spPr>
      </p:sp>
      <p:grpSp>
        <p:nvGrpSpPr>
          <p:cNvPr id="13" name="Group 13"/>
          <p:cNvGrpSpPr/>
          <p:nvPr/>
        </p:nvGrpSpPr>
        <p:grpSpPr>
          <a:xfrm>
            <a:off x="1050817" y="1020445"/>
            <a:ext cx="15174385" cy="2555632"/>
            <a:chOff x="0" y="0"/>
            <a:chExt cx="20232513" cy="3407510"/>
          </a:xfrm>
        </p:grpSpPr>
        <p:sp>
          <p:nvSpPr>
            <p:cNvPr id="14" name="TextBox 14"/>
            <p:cNvSpPr txBox="1"/>
            <p:nvPr/>
          </p:nvSpPr>
          <p:spPr>
            <a:xfrm>
              <a:off x="0" y="57150"/>
              <a:ext cx="7449164" cy="1405566"/>
            </a:xfrm>
            <a:prstGeom prst="rect">
              <a:avLst/>
            </a:prstGeom>
          </p:spPr>
          <p:txBody>
            <a:bodyPr lIns="0" tIns="0" rIns="0" bIns="0" rtlCol="0" anchor="t">
              <a:spAutoFit/>
            </a:bodyPr>
            <a:lstStyle/>
            <a:p>
              <a:pPr algn="l">
                <a:lnSpc>
                  <a:spcPts val="7920"/>
                </a:lnSpc>
              </a:pPr>
              <a:r>
                <a:rPr lang="en-US" sz="7200" spc="-72">
                  <a:solidFill>
                    <a:srgbClr val="D25525"/>
                  </a:solidFill>
                  <a:latin typeface="Ovo"/>
                  <a:ea typeface="Ovo"/>
                  <a:cs typeface="Ovo"/>
                  <a:sym typeface="Ovo"/>
                </a:rPr>
                <a:t>Domain walls</a:t>
              </a:r>
            </a:p>
          </p:txBody>
        </p:sp>
        <p:sp>
          <p:nvSpPr>
            <p:cNvPr id="15" name="TextBox 15"/>
            <p:cNvSpPr txBox="1"/>
            <p:nvPr/>
          </p:nvSpPr>
          <p:spPr>
            <a:xfrm>
              <a:off x="0" y="1387998"/>
              <a:ext cx="20232513" cy="2019512"/>
            </a:xfrm>
            <a:prstGeom prst="rect">
              <a:avLst/>
            </a:prstGeom>
          </p:spPr>
          <p:txBody>
            <a:bodyPr lIns="0" tIns="0" rIns="0" bIns="0" rtlCol="0" anchor="t">
              <a:spAutoFit/>
            </a:bodyPr>
            <a:lstStyle/>
            <a:p>
              <a:pPr algn="l">
                <a:lnSpc>
                  <a:spcPts val="6159"/>
                </a:lnSpc>
                <a:spcBef>
                  <a:spcPct val="0"/>
                </a:spcBef>
              </a:pPr>
              <a:r>
                <a:rPr lang="en-US" sz="4399">
                  <a:solidFill>
                    <a:srgbClr val="40352F"/>
                  </a:solidFill>
                  <a:latin typeface="Ovo"/>
                  <a:ea typeface="Ovo"/>
                  <a:cs typeface="Ovo"/>
                  <a:sym typeface="Ovo"/>
                </a:rPr>
                <a:t>false vacuum remnants from early universe symmetry-breaking phase transitions</a:t>
              </a:r>
            </a:p>
          </p:txBody>
        </p:sp>
      </p:grpSp>
      <p:sp>
        <p:nvSpPr>
          <p:cNvPr id="16" name="TextBox 16"/>
          <p:cNvSpPr txBox="1"/>
          <p:nvPr/>
        </p:nvSpPr>
        <p:spPr>
          <a:xfrm>
            <a:off x="1028700" y="4453206"/>
            <a:ext cx="4662181" cy="547370"/>
          </a:xfrm>
          <a:prstGeom prst="rect">
            <a:avLst/>
          </a:prstGeom>
        </p:spPr>
        <p:txBody>
          <a:bodyPr lIns="0" tIns="0" rIns="0" bIns="0" rtlCol="0" anchor="t">
            <a:spAutoFit/>
          </a:bodyPr>
          <a:lstStyle/>
          <a:p>
            <a:pPr algn="l">
              <a:lnSpc>
                <a:spcPts val="4480"/>
              </a:lnSpc>
              <a:spcBef>
                <a:spcPct val="0"/>
              </a:spcBef>
            </a:pPr>
            <a:r>
              <a:rPr lang="en-US" sz="3200">
                <a:solidFill>
                  <a:srgbClr val="D25525"/>
                </a:solidFill>
                <a:latin typeface="Ovo"/>
                <a:ea typeface="Ovo"/>
                <a:cs typeface="Ovo"/>
                <a:sym typeface="Ovo"/>
              </a:rPr>
              <a:t>unbroken phase</a:t>
            </a:r>
          </a:p>
        </p:txBody>
      </p:sp>
      <p:sp>
        <p:nvSpPr>
          <p:cNvPr id="17" name="TextBox 17"/>
          <p:cNvSpPr txBox="1"/>
          <p:nvPr/>
        </p:nvSpPr>
        <p:spPr>
          <a:xfrm>
            <a:off x="1028699" y="3787573"/>
            <a:ext cx="7928805" cy="538032"/>
          </a:xfrm>
          <a:prstGeom prst="rect">
            <a:avLst/>
          </a:prstGeom>
        </p:spPr>
        <p:txBody>
          <a:bodyPr wrap="square" lIns="0" tIns="0" rIns="0" bIns="0" rtlCol="0" anchor="t">
            <a:spAutoFit/>
          </a:bodyPr>
          <a:lstStyle/>
          <a:p>
            <a:pPr algn="l">
              <a:lnSpc>
                <a:spcPts val="4480"/>
              </a:lnSpc>
              <a:spcBef>
                <a:spcPct val="0"/>
              </a:spcBef>
            </a:pPr>
            <a:r>
              <a:rPr lang="en-US" sz="3200" dirty="0">
                <a:solidFill>
                  <a:srgbClr val="D25525"/>
                </a:solidFill>
                <a:latin typeface="Tenor Sans"/>
                <a:ea typeface="Tenor Sans"/>
                <a:cs typeface="Tenor Sans"/>
                <a:sym typeface="Tenor Sans"/>
              </a:rPr>
              <a:t>Simplest example: Z</a:t>
            </a:r>
            <a:r>
              <a:rPr lang="en-US" sz="3200" baseline="-25000" dirty="0">
                <a:solidFill>
                  <a:srgbClr val="D25525"/>
                </a:solidFill>
                <a:latin typeface="Tenor Sans"/>
                <a:ea typeface="Tenor Sans"/>
                <a:cs typeface="Tenor Sans"/>
                <a:sym typeface="Tenor Sans"/>
              </a:rPr>
              <a:t>2</a:t>
            </a:r>
            <a:r>
              <a:rPr lang="en-US" sz="3200" dirty="0">
                <a:solidFill>
                  <a:srgbClr val="D25525"/>
                </a:solidFill>
                <a:latin typeface="Tenor Sans"/>
                <a:ea typeface="Tenor Sans"/>
                <a:cs typeface="Tenor Sans"/>
                <a:sym typeface="Tenor Sans"/>
              </a:rPr>
              <a:t> domain walls</a:t>
            </a:r>
          </a:p>
        </p:txBody>
      </p:sp>
      <p:sp>
        <p:nvSpPr>
          <p:cNvPr id="18" name="TextBox 18"/>
          <p:cNvSpPr txBox="1"/>
          <p:nvPr/>
        </p:nvSpPr>
        <p:spPr>
          <a:xfrm>
            <a:off x="17259300" y="9210675"/>
            <a:ext cx="152400" cy="200025"/>
          </a:xfrm>
          <a:prstGeom prst="rect">
            <a:avLst/>
          </a:prstGeom>
        </p:spPr>
        <p:txBody>
          <a:bodyPr wrap="none" lIns="0" tIns="0" rIns="0" bIns="0" rtlCol="0" anchor="t">
            <a:spAutoFit/>
          </a:bodyPr>
          <a:lstStyle/>
          <a:p>
            <a:pPr algn="ctr">
              <a:lnSpc>
                <a:spcPts val="2800"/>
              </a:lnSpc>
              <a:spcBef>
                <a:spcPct val="0"/>
              </a:spcBef>
            </a:pPr>
            <a:r>
              <a:rPr lang="en-US" sz="2000">
                <a:solidFill>
                  <a:srgbClr val="000000"/>
                </a:solidFill>
                <a:latin typeface="Arimo"/>
                <a:ea typeface="Arimo"/>
                <a:cs typeface="Arimo"/>
                <a:sym typeface="Arimo"/>
              </a:rPr>
              <a:t>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5E9DB"/>
        </a:solidFill>
        <a:effectLst/>
      </p:bgPr>
    </p:bg>
    <p:spTree>
      <p:nvGrpSpPr>
        <p:cNvPr id="1" name=""/>
        <p:cNvGrpSpPr/>
        <p:nvPr/>
      </p:nvGrpSpPr>
      <p:grpSpPr>
        <a:xfrm>
          <a:off x="0" y="0"/>
          <a:ext cx="0" cy="0"/>
          <a:chOff x="0" y="0"/>
          <a:chExt cx="0" cy="0"/>
        </a:xfrm>
      </p:grpSpPr>
      <p:sp>
        <p:nvSpPr>
          <p:cNvPr id="2" name="AutoShape 2"/>
          <p:cNvSpPr/>
          <p:nvPr/>
        </p:nvSpPr>
        <p:spPr>
          <a:xfrm>
            <a:off x="1028700" y="3776377"/>
            <a:ext cx="16230596" cy="0"/>
          </a:xfrm>
          <a:prstGeom prst="line">
            <a:avLst/>
          </a:prstGeom>
          <a:ln w="9525" cap="rnd">
            <a:solidFill>
              <a:srgbClr val="15313D"/>
            </a:solidFill>
            <a:prstDash val="solid"/>
            <a:headEnd type="none" w="sm" len="sm"/>
            <a:tailEnd type="none" w="sm" len="sm"/>
          </a:ln>
        </p:spPr>
      </p:sp>
      <p:sp>
        <p:nvSpPr>
          <p:cNvPr id="3" name="Freeform 3"/>
          <p:cNvSpPr/>
          <p:nvPr/>
        </p:nvSpPr>
        <p:spPr>
          <a:xfrm>
            <a:off x="1050817" y="5371911"/>
            <a:ext cx="3840672" cy="2378664"/>
          </a:xfrm>
          <a:custGeom>
            <a:avLst/>
            <a:gdLst/>
            <a:ahLst/>
            <a:cxnLst/>
            <a:rect l="l" t="t" r="r" b="b"/>
            <a:pathLst>
              <a:path w="3840672" h="2378664">
                <a:moveTo>
                  <a:pt x="0" y="0"/>
                </a:moveTo>
                <a:lnTo>
                  <a:pt x="3840672" y="0"/>
                </a:lnTo>
                <a:lnTo>
                  <a:pt x="3840672" y="2378664"/>
                </a:lnTo>
                <a:lnTo>
                  <a:pt x="0" y="2378664"/>
                </a:lnTo>
                <a:lnTo>
                  <a:pt x="0" y="0"/>
                </a:lnTo>
                <a:close/>
              </a:path>
            </a:pathLst>
          </a:custGeom>
          <a:blipFill>
            <a:blip r:embed="rId2"/>
            <a:stretch>
              <a:fillRect/>
            </a:stretch>
          </a:blipFill>
        </p:spPr>
      </p:sp>
      <p:sp>
        <p:nvSpPr>
          <p:cNvPr id="4" name="Freeform 4"/>
          <p:cNvSpPr/>
          <p:nvPr/>
        </p:nvSpPr>
        <p:spPr>
          <a:xfrm>
            <a:off x="6058443" y="5371911"/>
            <a:ext cx="3840672" cy="2378664"/>
          </a:xfrm>
          <a:custGeom>
            <a:avLst/>
            <a:gdLst/>
            <a:ahLst/>
            <a:cxnLst/>
            <a:rect l="l" t="t" r="r" b="b"/>
            <a:pathLst>
              <a:path w="3840672" h="2378664">
                <a:moveTo>
                  <a:pt x="0" y="0"/>
                </a:moveTo>
                <a:lnTo>
                  <a:pt x="3840672" y="0"/>
                </a:lnTo>
                <a:lnTo>
                  <a:pt x="3840672" y="2378664"/>
                </a:lnTo>
                <a:lnTo>
                  <a:pt x="0" y="2378664"/>
                </a:lnTo>
                <a:lnTo>
                  <a:pt x="0" y="0"/>
                </a:lnTo>
                <a:close/>
              </a:path>
            </a:pathLst>
          </a:custGeom>
          <a:blipFill>
            <a:blip r:embed="rId3"/>
            <a:stretch>
              <a:fillRect/>
            </a:stretch>
          </a:blipFill>
        </p:spPr>
      </p:sp>
      <p:sp>
        <p:nvSpPr>
          <p:cNvPr id="5" name="Freeform 5"/>
          <p:cNvSpPr/>
          <p:nvPr/>
        </p:nvSpPr>
        <p:spPr>
          <a:xfrm>
            <a:off x="11959595" y="4227453"/>
            <a:ext cx="3264261" cy="2508133"/>
          </a:xfrm>
          <a:custGeom>
            <a:avLst/>
            <a:gdLst/>
            <a:ahLst/>
            <a:cxnLst/>
            <a:rect l="l" t="t" r="r" b="b"/>
            <a:pathLst>
              <a:path w="3264261" h="2508133">
                <a:moveTo>
                  <a:pt x="0" y="0"/>
                </a:moveTo>
                <a:lnTo>
                  <a:pt x="3264262" y="0"/>
                </a:lnTo>
                <a:lnTo>
                  <a:pt x="3264262" y="2508133"/>
                </a:lnTo>
                <a:lnTo>
                  <a:pt x="0" y="2508133"/>
                </a:lnTo>
                <a:lnTo>
                  <a:pt x="0" y="0"/>
                </a:lnTo>
                <a:close/>
              </a:path>
            </a:pathLst>
          </a:custGeom>
          <a:blipFill>
            <a:blip r:embed="rId4"/>
            <a:stretch>
              <a:fillRect/>
            </a:stretch>
          </a:blipFill>
        </p:spPr>
      </p:sp>
      <p:sp>
        <p:nvSpPr>
          <p:cNvPr id="6" name="Freeform 6"/>
          <p:cNvSpPr/>
          <p:nvPr/>
        </p:nvSpPr>
        <p:spPr>
          <a:xfrm>
            <a:off x="10801935" y="4946667"/>
            <a:ext cx="5579583" cy="1069705"/>
          </a:xfrm>
          <a:custGeom>
            <a:avLst/>
            <a:gdLst/>
            <a:ahLst/>
            <a:cxnLst/>
            <a:rect l="l" t="t" r="r" b="b"/>
            <a:pathLst>
              <a:path w="5579583" h="1069705">
                <a:moveTo>
                  <a:pt x="0" y="0"/>
                </a:moveTo>
                <a:lnTo>
                  <a:pt x="5579582" y="0"/>
                </a:lnTo>
                <a:lnTo>
                  <a:pt x="5579582" y="1069705"/>
                </a:lnTo>
                <a:lnTo>
                  <a:pt x="0" y="1069705"/>
                </a:lnTo>
                <a:lnTo>
                  <a:pt x="0" y="0"/>
                </a:lnTo>
                <a:close/>
              </a:path>
            </a:pathLst>
          </a:custGeom>
          <a:blipFill>
            <a:blip r:embed="rId5"/>
            <a:stretch>
              <a:fillRect/>
            </a:stretch>
          </a:blipFill>
        </p:spPr>
      </p:sp>
      <p:grpSp>
        <p:nvGrpSpPr>
          <p:cNvPr id="8" name="Group 8"/>
          <p:cNvGrpSpPr/>
          <p:nvPr/>
        </p:nvGrpSpPr>
        <p:grpSpPr>
          <a:xfrm>
            <a:off x="5021384" y="5903923"/>
            <a:ext cx="1037059" cy="1314639"/>
            <a:chOff x="0" y="0"/>
            <a:chExt cx="641181" cy="812800"/>
          </a:xfrm>
        </p:grpSpPr>
        <p:sp>
          <p:nvSpPr>
            <p:cNvPr id="9" name="Freeform 9"/>
            <p:cNvSpPr/>
            <p:nvPr/>
          </p:nvSpPr>
          <p:spPr>
            <a:xfrm>
              <a:off x="0" y="0"/>
              <a:ext cx="641181" cy="812800"/>
            </a:xfrm>
            <a:custGeom>
              <a:avLst/>
              <a:gdLst/>
              <a:ahLst/>
              <a:cxnLst/>
              <a:rect l="l" t="t" r="r" b="b"/>
              <a:pathLst>
                <a:path w="641181" h="812800">
                  <a:moveTo>
                    <a:pt x="641181" y="406400"/>
                  </a:moveTo>
                  <a:lnTo>
                    <a:pt x="234781" y="0"/>
                  </a:lnTo>
                  <a:lnTo>
                    <a:pt x="234781" y="203200"/>
                  </a:lnTo>
                  <a:lnTo>
                    <a:pt x="0" y="203200"/>
                  </a:lnTo>
                  <a:lnTo>
                    <a:pt x="0" y="609600"/>
                  </a:lnTo>
                  <a:lnTo>
                    <a:pt x="234781" y="609600"/>
                  </a:lnTo>
                  <a:lnTo>
                    <a:pt x="234781" y="812800"/>
                  </a:lnTo>
                  <a:lnTo>
                    <a:pt x="641181" y="406400"/>
                  </a:lnTo>
                  <a:close/>
                </a:path>
              </a:pathLst>
            </a:custGeom>
            <a:solidFill>
              <a:srgbClr val="507EA3"/>
            </a:solidFill>
          </p:spPr>
        </p:sp>
        <p:sp>
          <p:nvSpPr>
            <p:cNvPr id="10" name="TextBox 10"/>
            <p:cNvSpPr txBox="1"/>
            <p:nvPr/>
          </p:nvSpPr>
          <p:spPr>
            <a:xfrm>
              <a:off x="0" y="155575"/>
              <a:ext cx="539581" cy="454025"/>
            </a:xfrm>
            <a:prstGeom prst="rect">
              <a:avLst/>
            </a:prstGeom>
          </p:spPr>
          <p:txBody>
            <a:bodyPr lIns="50800" tIns="50800" rIns="50800" bIns="50800" rtlCol="0" anchor="ctr"/>
            <a:lstStyle/>
            <a:p>
              <a:pPr algn="ctr">
                <a:lnSpc>
                  <a:spcPts val="2800"/>
                </a:lnSpc>
              </a:pPr>
              <a:endParaRPr/>
            </a:p>
          </p:txBody>
        </p:sp>
      </p:grpSp>
      <p:sp>
        <p:nvSpPr>
          <p:cNvPr id="11" name="Freeform 11"/>
          <p:cNvSpPr/>
          <p:nvPr/>
        </p:nvSpPr>
        <p:spPr>
          <a:xfrm>
            <a:off x="11759014" y="7290159"/>
            <a:ext cx="3665421" cy="2363349"/>
          </a:xfrm>
          <a:custGeom>
            <a:avLst/>
            <a:gdLst/>
            <a:ahLst/>
            <a:cxnLst/>
            <a:rect l="l" t="t" r="r" b="b"/>
            <a:pathLst>
              <a:path w="3665421" h="2363349">
                <a:moveTo>
                  <a:pt x="0" y="0"/>
                </a:moveTo>
                <a:lnTo>
                  <a:pt x="3665421" y="0"/>
                </a:lnTo>
                <a:lnTo>
                  <a:pt x="3665421" y="2363349"/>
                </a:lnTo>
                <a:lnTo>
                  <a:pt x="0" y="2363349"/>
                </a:lnTo>
                <a:lnTo>
                  <a:pt x="0" y="0"/>
                </a:lnTo>
                <a:close/>
              </a:path>
            </a:pathLst>
          </a:custGeom>
          <a:blipFill>
            <a:blip r:embed="rId6"/>
            <a:stretch>
              <a:fillRect/>
            </a:stretch>
          </a:blipFill>
        </p:spPr>
      </p:sp>
      <p:grpSp>
        <p:nvGrpSpPr>
          <p:cNvPr id="12" name="Group 12"/>
          <p:cNvGrpSpPr/>
          <p:nvPr/>
        </p:nvGrpSpPr>
        <p:grpSpPr>
          <a:xfrm>
            <a:off x="1050817" y="1020445"/>
            <a:ext cx="15174385" cy="2555632"/>
            <a:chOff x="0" y="0"/>
            <a:chExt cx="20232513" cy="3407510"/>
          </a:xfrm>
        </p:grpSpPr>
        <p:sp>
          <p:nvSpPr>
            <p:cNvPr id="13" name="TextBox 13"/>
            <p:cNvSpPr txBox="1"/>
            <p:nvPr/>
          </p:nvSpPr>
          <p:spPr>
            <a:xfrm>
              <a:off x="0" y="57150"/>
              <a:ext cx="7449164" cy="1405566"/>
            </a:xfrm>
            <a:prstGeom prst="rect">
              <a:avLst/>
            </a:prstGeom>
          </p:spPr>
          <p:txBody>
            <a:bodyPr lIns="0" tIns="0" rIns="0" bIns="0" rtlCol="0" anchor="t">
              <a:spAutoFit/>
            </a:bodyPr>
            <a:lstStyle/>
            <a:p>
              <a:pPr algn="l">
                <a:lnSpc>
                  <a:spcPts val="7920"/>
                </a:lnSpc>
              </a:pPr>
              <a:r>
                <a:rPr lang="en-US" sz="7200" spc="-72">
                  <a:solidFill>
                    <a:srgbClr val="D25525"/>
                  </a:solidFill>
                  <a:latin typeface="Ovo"/>
                  <a:ea typeface="Ovo"/>
                  <a:cs typeface="Ovo"/>
                  <a:sym typeface="Ovo"/>
                </a:rPr>
                <a:t>Domain walls</a:t>
              </a:r>
            </a:p>
          </p:txBody>
        </p:sp>
        <p:sp>
          <p:nvSpPr>
            <p:cNvPr id="14" name="TextBox 14"/>
            <p:cNvSpPr txBox="1"/>
            <p:nvPr/>
          </p:nvSpPr>
          <p:spPr>
            <a:xfrm>
              <a:off x="0" y="1387998"/>
              <a:ext cx="20232513" cy="2019512"/>
            </a:xfrm>
            <a:prstGeom prst="rect">
              <a:avLst/>
            </a:prstGeom>
          </p:spPr>
          <p:txBody>
            <a:bodyPr lIns="0" tIns="0" rIns="0" bIns="0" rtlCol="0" anchor="t">
              <a:spAutoFit/>
            </a:bodyPr>
            <a:lstStyle/>
            <a:p>
              <a:pPr algn="l">
                <a:lnSpc>
                  <a:spcPts val="6159"/>
                </a:lnSpc>
                <a:spcBef>
                  <a:spcPct val="0"/>
                </a:spcBef>
              </a:pPr>
              <a:r>
                <a:rPr lang="en-US" sz="4399">
                  <a:solidFill>
                    <a:srgbClr val="40352F"/>
                  </a:solidFill>
                  <a:latin typeface="Ovo"/>
                  <a:ea typeface="Ovo"/>
                  <a:cs typeface="Ovo"/>
                  <a:sym typeface="Ovo"/>
                </a:rPr>
                <a:t>false vacuum remnants from early universe symmetry-breaking phase transitions</a:t>
              </a:r>
            </a:p>
          </p:txBody>
        </p:sp>
      </p:grpSp>
      <p:sp>
        <p:nvSpPr>
          <p:cNvPr id="16" name="TextBox 16"/>
          <p:cNvSpPr txBox="1"/>
          <p:nvPr/>
        </p:nvSpPr>
        <p:spPr>
          <a:xfrm>
            <a:off x="17259300" y="9210675"/>
            <a:ext cx="152400" cy="200025"/>
          </a:xfrm>
          <a:prstGeom prst="rect">
            <a:avLst/>
          </a:prstGeom>
        </p:spPr>
        <p:txBody>
          <a:bodyPr wrap="none" lIns="0" tIns="0" rIns="0" bIns="0" rtlCol="0" anchor="t">
            <a:spAutoFit/>
          </a:bodyPr>
          <a:lstStyle/>
          <a:p>
            <a:pPr algn="ctr">
              <a:lnSpc>
                <a:spcPts val="2800"/>
              </a:lnSpc>
              <a:spcBef>
                <a:spcPct val="0"/>
              </a:spcBef>
            </a:pPr>
            <a:r>
              <a:rPr lang="en-US" sz="2000">
                <a:solidFill>
                  <a:srgbClr val="000000"/>
                </a:solidFill>
                <a:latin typeface="Arimo"/>
                <a:ea typeface="Arimo"/>
                <a:cs typeface="Arimo"/>
                <a:sym typeface="Arimo"/>
              </a:rPr>
              <a:t>4</a:t>
            </a:r>
          </a:p>
        </p:txBody>
      </p:sp>
      <p:sp>
        <p:nvSpPr>
          <p:cNvPr id="17" name="TextBox 17"/>
          <p:cNvSpPr txBox="1"/>
          <p:nvPr/>
        </p:nvSpPr>
        <p:spPr>
          <a:xfrm>
            <a:off x="6278007" y="9620250"/>
            <a:ext cx="2026223" cy="332739"/>
          </a:xfrm>
          <a:prstGeom prst="rect">
            <a:avLst/>
          </a:prstGeom>
        </p:spPr>
        <p:txBody>
          <a:bodyPr lIns="0" tIns="0" rIns="0" bIns="0" rtlCol="0" anchor="t">
            <a:spAutoFit/>
          </a:bodyPr>
          <a:lstStyle/>
          <a:p>
            <a:pPr algn="ctr">
              <a:lnSpc>
                <a:spcPts val="2660"/>
              </a:lnSpc>
              <a:spcBef>
                <a:spcPct val="0"/>
              </a:spcBef>
            </a:pPr>
            <a:r>
              <a:rPr lang="en-US" sz="1900" i="1" dirty="0" err="1">
                <a:solidFill>
                  <a:srgbClr val="000000"/>
                </a:solidFill>
                <a:latin typeface="Tenor Sans"/>
                <a:ea typeface="Tenor Sans"/>
                <a:cs typeface="Tenor Sans"/>
                <a:sym typeface="Tenor Sans"/>
              </a:rPr>
              <a:t>Saikawa</a:t>
            </a:r>
            <a:r>
              <a:rPr lang="en-US" sz="1900" i="1" dirty="0">
                <a:solidFill>
                  <a:srgbClr val="000000"/>
                </a:solidFill>
                <a:latin typeface="Tenor Sans"/>
                <a:ea typeface="Tenor Sans"/>
                <a:cs typeface="Tenor Sans"/>
                <a:sym typeface="Tenor Sans"/>
              </a:rPr>
              <a:t> [2017]</a:t>
            </a:r>
          </a:p>
        </p:txBody>
      </p:sp>
      <p:pic>
        <p:nvPicPr>
          <p:cNvPr id="19" name="Picture 18">
            <a:extLst>
              <a:ext uri="{FF2B5EF4-FFF2-40B4-BE49-F238E27FC236}">
                <a16:creationId xmlns:a16="http://schemas.microsoft.com/office/drawing/2014/main" id="{1769F4BA-8BB1-6644-A281-CA0BF6433D82}"/>
              </a:ext>
            </a:extLst>
          </p:cNvPr>
          <p:cNvPicPr>
            <a:picLocks noChangeAspect="1"/>
          </p:cNvPicPr>
          <p:nvPr/>
        </p:nvPicPr>
        <p:blipFill>
          <a:blip r:embed="rId7"/>
          <a:stretch>
            <a:fillRect/>
          </a:stretch>
        </p:blipFill>
        <p:spPr>
          <a:xfrm>
            <a:off x="3986230" y="8289677"/>
            <a:ext cx="4318000" cy="469900"/>
          </a:xfrm>
          <a:prstGeom prst="rect">
            <a:avLst/>
          </a:prstGeom>
        </p:spPr>
      </p:pic>
      <p:sp>
        <p:nvSpPr>
          <p:cNvPr id="20" name="TextBox 17">
            <a:extLst>
              <a:ext uri="{FF2B5EF4-FFF2-40B4-BE49-F238E27FC236}">
                <a16:creationId xmlns:a16="http://schemas.microsoft.com/office/drawing/2014/main" id="{E93194CD-F4F4-0E4E-A9DD-5A29FDC1B746}"/>
              </a:ext>
            </a:extLst>
          </p:cNvPr>
          <p:cNvSpPr txBox="1"/>
          <p:nvPr/>
        </p:nvSpPr>
        <p:spPr>
          <a:xfrm>
            <a:off x="1028699" y="3787573"/>
            <a:ext cx="7928805" cy="538032"/>
          </a:xfrm>
          <a:prstGeom prst="rect">
            <a:avLst/>
          </a:prstGeom>
        </p:spPr>
        <p:txBody>
          <a:bodyPr wrap="square" lIns="0" tIns="0" rIns="0" bIns="0" rtlCol="0" anchor="t">
            <a:spAutoFit/>
          </a:bodyPr>
          <a:lstStyle/>
          <a:p>
            <a:pPr algn="l">
              <a:lnSpc>
                <a:spcPts val="4480"/>
              </a:lnSpc>
              <a:spcBef>
                <a:spcPct val="0"/>
              </a:spcBef>
            </a:pPr>
            <a:r>
              <a:rPr lang="en-US" sz="3200" dirty="0">
                <a:solidFill>
                  <a:srgbClr val="D25525"/>
                </a:solidFill>
                <a:latin typeface="Tenor Sans"/>
                <a:ea typeface="Tenor Sans"/>
                <a:cs typeface="Tenor Sans"/>
                <a:sym typeface="Tenor Sans"/>
              </a:rPr>
              <a:t>Simplest example: Z</a:t>
            </a:r>
            <a:r>
              <a:rPr lang="en-US" sz="3200" baseline="-25000" dirty="0">
                <a:solidFill>
                  <a:srgbClr val="D25525"/>
                </a:solidFill>
                <a:latin typeface="Tenor Sans"/>
                <a:ea typeface="Tenor Sans"/>
                <a:cs typeface="Tenor Sans"/>
                <a:sym typeface="Tenor Sans"/>
              </a:rPr>
              <a:t>2</a:t>
            </a:r>
            <a:r>
              <a:rPr lang="en-US" sz="3200" dirty="0">
                <a:solidFill>
                  <a:srgbClr val="D25525"/>
                </a:solidFill>
                <a:latin typeface="Tenor Sans"/>
                <a:ea typeface="Tenor Sans"/>
                <a:cs typeface="Tenor Sans"/>
                <a:sym typeface="Tenor Sans"/>
              </a:rPr>
              <a:t> domain walls</a:t>
            </a:r>
          </a:p>
        </p:txBody>
      </p:sp>
    </p:spTree>
    <p:extLst>
      <p:ext uri="{BB962C8B-B14F-4D97-AF65-F5344CB8AC3E}">
        <p14:creationId xmlns:p14="http://schemas.microsoft.com/office/powerpoint/2010/main" val="24990387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5E9DB"/>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5523681" cy="10594713"/>
            <a:chOff x="0" y="0"/>
            <a:chExt cx="1030193" cy="1975965"/>
          </a:xfrm>
        </p:grpSpPr>
        <p:sp>
          <p:nvSpPr>
            <p:cNvPr id="3" name="Freeform 3"/>
            <p:cNvSpPr/>
            <p:nvPr/>
          </p:nvSpPr>
          <p:spPr>
            <a:xfrm>
              <a:off x="0" y="0"/>
              <a:ext cx="1030193" cy="1975965"/>
            </a:xfrm>
            <a:custGeom>
              <a:avLst/>
              <a:gdLst/>
              <a:ahLst/>
              <a:cxnLst/>
              <a:rect l="l" t="t" r="r" b="b"/>
              <a:pathLst>
                <a:path w="1030193" h="1975965">
                  <a:moveTo>
                    <a:pt x="0" y="0"/>
                  </a:moveTo>
                  <a:lnTo>
                    <a:pt x="1030193" y="0"/>
                  </a:lnTo>
                  <a:lnTo>
                    <a:pt x="1030193" y="1975965"/>
                  </a:lnTo>
                  <a:lnTo>
                    <a:pt x="0" y="1975965"/>
                  </a:lnTo>
                  <a:close/>
                </a:path>
              </a:pathLst>
            </a:custGeom>
            <a:solidFill>
              <a:srgbClr val="D25525"/>
            </a:solidFill>
          </p:spPr>
        </p:sp>
      </p:grpSp>
      <p:sp>
        <p:nvSpPr>
          <p:cNvPr id="12" name="TextBox 12"/>
          <p:cNvSpPr txBox="1"/>
          <p:nvPr/>
        </p:nvSpPr>
        <p:spPr>
          <a:xfrm>
            <a:off x="1028700" y="1943061"/>
            <a:ext cx="5736313" cy="2034540"/>
          </a:xfrm>
          <a:prstGeom prst="rect">
            <a:avLst/>
          </a:prstGeom>
        </p:spPr>
        <p:txBody>
          <a:bodyPr lIns="0" tIns="0" rIns="0" bIns="0" rtlCol="0" anchor="t">
            <a:spAutoFit/>
          </a:bodyPr>
          <a:lstStyle/>
          <a:p>
            <a:pPr marL="0" lvl="0" indent="0" algn="l">
              <a:lnSpc>
                <a:spcPts val="7920"/>
              </a:lnSpc>
              <a:spcBef>
                <a:spcPct val="0"/>
              </a:spcBef>
            </a:pPr>
            <a:r>
              <a:rPr lang="en-US" sz="7200" spc="-72" dirty="0">
                <a:solidFill>
                  <a:srgbClr val="F2D16A"/>
                </a:solidFill>
                <a:latin typeface="Ovo"/>
                <a:ea typeface="Ovo"/>
                <a:cs typeface="Ovo"/>
                <a:sym typeface="Ovo"/>
              </a:rPr>
              <a:t>Symmetry beyond Z</a:t>
            </a:r>
            <a:r>
              <a:rPr lang="en-US" sz="7200" spc="-72" baseline="-25000" dirty="0">
                <a:solidFill>
                  <a:srgbClr val="F2D16A"/>
                </a:solidFill>
                <a:latin typeface="Ovo"/>
                <a:ea typeface="Ovo"/>
                <a:cs typeface="Ovo"/>
                <a:sym typeface="Ovo"/>
              </a:rPr>
              <a:t>2</a:t>
            </a:r>
          </a:p>
        </p:txBody>
      </p:sp>
      <p:sp>
        <p:nvSpPr>
          <p:cNvPr id="13" name="TextBox 13"/>
          <p:cNvSpPr txBox="1"/>
          <p:nvPr/>
        </p:nvSpPr>
        <p:spPr>
          <a:xfrm>
            <a:off x="1028700" y="5042049"/>
            <a:ext cx="3848100" cy="3933577"/>
          </a:xfrm>
          <a:prstGeom prst="rect">
            <a:avLst/>
          </a:prstGeom>
        </p:spPr>
        <p:txBody>
          <a:bodyPr wrap="square" lIns="0" tIns="0" rIns="0" bIns="0" rtlCol="0" anchor="t">
            <a:spAutoFit/>
          </a:bodyPr>
          <a:lstStyle/>
          <a:p>
            <a:pPr marL="0" lvl="0" indent="0" algn="l">
              <a:lnSpc>
                <a:spcPts val="6159"/>
              </a:lnSpc>
              <a:spcBef>
                <a:spcPct val="0"/>
              </a:spcBef>
            </a:pPr>
            <a:r>
              <a:rPr lang="en-US" sz="4399" dirty="0">
                <a:solidFill>
                  <a:srgbClr val="F5E9DB"/>
                </a:solidFill>
                <a:latin typeface="Ovo"/>
                <a:ea typeface="Ovo"/>
                <a:cs typeface="Ovo"/>
                <a:sym typeface="Ovo"/>
              </a:rPr>
              <a:t>Z</a:t>
            </a:r>
            <a:r>
              <a:rPr lang="en-US" sz="4399" baseline="-25000" dirty="0">
                <a:solidFill>
                  <a:srgbClr val="F5E9DB"/>
                </a:solidFill>
                <a:latin typeface="Ovo"/>
                <a:ea typeface="Ovo"/>
                <a:cs typeface="Ovo"/>
                <a:sym typeface="Ovo"/>
              </a:rPr>
              <a:t>2</a:t>
            </a:r>
            <a:r>
              <a:rPr lang="en-US" sz="4399" dirty="0">
                <a:solidFill>
                  <a:srgbClr val="F5E9DB"/>
                </a:solidFill>
                <a:latin typeface="Ovo"/>
                <a:ea typeface="Ovo"/>
                <a:cs typeface="Ovo"/>
                <a:sym typeface="Ovo"/>
              </a:rPr>
              <a:t> symmetry is the simplest discrete symmetry, but is it enough?</a:t>
            </a:r>
          </a:p>
        </p:txBody>
      </p:sp>
      <p:sp>
        <p:nvSpPr>
          <p:cNvPr id="14" name="TextBox 14"/>
          <p:cNvSpPr txBox="1"/>
          <p:nvPr/>
        </p:nvSpPr>
        <p:spPr>
          <a:xfrm>
            <a:off x="17259300" y="9210675"/>
            <a:ext cx="152400" cy="200025"/>
          </a:xfrm>
          <a:prstGeom prst="rect">
            <a:avLst/>
          </a:prstGeom>
        </p:spPr>
        <p:txBody>
          <a:bodyPr wrap="none" lIns="0" tIns="0" rIns="0" bIns="0" rtlCol="0" anchor="t">
            <a:spAutoFit/>
          </a:bodyPr>
          <a:lstStyle/>
          <a:p>
            <a:pPr algn="ctr">
              <a:lnSpc>
                <a:spcPts val="2800"/>
              </a:lnSpc>
              <a:spcBef>
                <a:spcPct val="0"/>
              </a:spcBef>
            </a:pPr>
            <a:r>
              <a:rPr lang="en-US" sz="2000">
                <a:solidFill>
                  <a:srgbClr val="000000"/>
                </a:solidFill>
                <a:latin typeface="Arimo"/>
                <a:ea typeface="Arimo"/>
                <a:cs typeface="Arimo"/>
                <a:sym typeface="Arimo"/>
              </a:rPr>
              <a:t>4</a:t>
            </a:r>
          </a:p>
        </p:txBody>
      </p:sp>
      <p:sp>
        <p:nvSpPr>
          <p:cNvPr id="15" name="TextBox 18">
            <a:extLst>
              <a:ext uri="{FF2B5EF4-FFF2-40B4-BE49-F238E27FC236}">
                <a16:creationId xmlns:a16="http://schemas.microsoft.com/office/drawing/2014/main" id="{0BE7A045-263B-F344-B3D3-62C21959ECAC}"/>
              </a:ext>
            </a:extLst>
          </p:cNvPr>
          <p:cNvSpPr txBox="1"/>
          <p:nvPr/>
        </p:nvSpPr>
        <p:spPr>
          <a:xfrm>
            <a:off x="6765013" y="628709"/>
            <a:ext cx="6112787" cy="694485"/>
          </a:xfrm>
          <a:prstGeom prst="rect">
            <a:avLst/>
          </a:prstGeom>
        </p:spPr>
        <p:txBody>
          <a:bodyPr wrap="square" lIns="0" tIns="0" rIns="0" bIns="0" rtlCol="0" anchor="t">
            <a:spAutoFit/>
          </a:bodyPr>
          <a:lstStyle/>
          <a:p>
            <a:pPr marL="0" lvl="0" indent="0" algn="l">
              <a:lnSpc>
                <a:spcPts val="5740"/>
              </a:lnSpc>
              <a:spcBef>
                <a:spcPct val="0"/>
              </a:spcBef>
            </a:pPr>
            <a:r>
              <a:rPr lang="en-US" sz="4100" dirty="0">
                <a:solidFill>
                  <a:srgbClr val="D25525"/>
                </a:solidFill>
                <a:latin typeface="Ovo"/>
                <a:ea typeface="Ovo"/>
                <a:cs typeface="Ovo"/>
                <a:sym typeface="Ovo"/>
              </a:rPr>
              <a:t>Simplest extension: Z</a:t>
            </a:r>
            <a:r>
              <a:rPr lang="en-US" sz="4100" baseline="-25000" dirty="0">
                <a:solidFill>
                  <a:srgbClr val="D25525"/>
                </a:solidFill>
                <a:latin typeface="Ovo"/>
                <a:ea typeface="Ovo"/>
                <a:cs typeface="Ovo"/>
                <a:sym typeface="Ovo"/>
              </a:rPr>
              <a:t>N</a:t>
            </a:r>
          </a:p>
        </p:txBody>
      </p:sp>
      <p:sp>
        <p:nvSpPr>
          <p:cNvPr id="22" name="Freeform 7">
            <a:extLst>
              <a:ext uri="{FF2B5EF4-FFF2-40B4-BE49-F238E27FC236}">
                <a16:creationId xmlns:a16="http://schemas.microsoft.com/office/drawing/2014/main" id="{EC77BFA7-0AE3-7B48-9B66-1D627CEF14F2}"/>
              </a:ext>
            </a:extLst>
          </p:cNvPr>
          <p:cNvSpPr>
            <a:spLocks noChangeAspect="1"/>
          </p:cNvSpPr>
          <p:nvPr/>
        </p:nvSpPr>
        <p:spPr>
          <a:xfrm>
            <a:off x="6926950" y="1444533"/>
            <a:ext cx="8929081" cy="7531093"/>
          </a:xfrm>
          <a:custGeom>
            <a:avLst/>
            <a:gdLst/>
            <a:ahLst/>
            <a:cxnLst/>
            <a:rect l="l" t="t" r="r" b="b"/>
            <a:pathLst>
              <a:path w="7243732" h="6109612">
                <a:moveTo>
                  <a:pt x="0" y="0"/>
                </a:moveTo>
                <a:lnTo>
                  <a:pt x="7243732" y="0"/>
                </a:lnTo>
                <a:lnTo>
                  <a:pt x="7243732" y="6109612"/>
                </a:lnTo>
                <a:lnTo>
                  <a:pt x="0" y="6109612"/>
                </a:lnTo>
                <a:lnTo>
                  <a:pt x="0" y="0"/>
                </a:lnTo>
                <a:close/>
              </a:path>
            </a:pathLst>
          </a:custGeom>
          <a:blipFill>
            <a:blip r:embed="rId2"/>
            <a:stretch>
              <a:fillRect/>
            </a:stretch>
          </a:blipFill>
        </p:spPr>
      </p:sp>
      <p:sp>
        <p:nvSpPr>
          <p:cNvPr id="23" name="TextBox 17">
            <a:extLst>
              <a:ext uri="{FF2B5EF4-FFF2-40B4-BE49-F238E27FC236}">
                <a16:creationId xmlns:a16="http://schemas.microsoft.com/office/drawing/2014/main" id="{BF7B62AC-DADE-4E4A-80B9-12A791CC919E}"/>
              </a:ext>
            </a:extLst>
          </p:cNvPr>
          <p:cNvSpPr txBox="1"/>
          <p:nvPr/>
        </p:nvSpPr>
        <p:spPr>
          <a:xfrm>
            <a:off x="9749131" y="9336152"/>
            <a:ext cx="3155106" cy="322139"/>
          </a:xfrm>
          <a:prstGeom prst="rect">
            <a:avLst/>
          </a:prstGeom>
        </p:spPr>
        <p:txBody>
          <a:bodyPr wrap="square" lIns="0" tIns="0" rIns="0" bIns="0" rtlCol="0" anchor="t">
            <a:spAutoFit/>
          </a:bodyPr>
          <a:lstStyle/>
          <a:p>
            <a:pPr algn="ctr">
              <a:lnSpc>
                <a:spcPts val="2660"/>
              </a:lnSpc>
              <a:spcBef>
                <a:spcPct val="0"/>
              </a:spcBef>
            </a:pPr>
            <a:r>
              <a:rPr lang="en-US" sz="1900" i="1" dirty="0">
                <a:solidFill>
                  <a:srgbClr val="000000"/>
                </a:solidFill>
                <a:latin typeface="Tenor Sans"/>
                <a:ea typeface="Tenor Sans"/>
                <a:cs typeface="Tenor Sans"/>
                <a:sym typeface="Tenor Sans"/>
              </a:rPr>
              <a:t>Wu, </a:t>
            </a:r>
            <a:r>
              <a:rPr lang="en-US" sz="1900" i="1" dirty="0" err="1">
                <a:solidFill>
                  <a:srgbClr val="000000"/>
                </a:solidFill>
                <a:latin typeface="Tenor Sans"/>
                <a:ea typeface="Tenor Sans"/>
                <a:cs typeface="Tenor Sans"/>
                <a:sym typeface="Tenor Sans"/>
              </a:rPr>
              <a:t>Xie</a:t>
            </a:r>
            <a:r>
              <a:rPr lang="en-US" sz="1900" i="1" dirty="0">
                <a:solidFill>
                  <a:srgbClr val="000000"/>
                </a:solidFill>
                <a:latin typeface="Tenor Sans"/>
                <a:ea typeface="Tenor Sans"/>
                <a:cs typeface="Tenor Sans"/>
                <a:sym typeface="Tenor Sans"/>
              </a:rPr>
              <a:t>, Zhou [2022]</a:t>
            </a:r>
          </a:p>
        </p:txBody>
      </p:sp>
    </p:spTree>
    <p:extLst>
      <p:ext uri="{BB962C8B-B14F-4D97-AF65-F5344CB8AC3E}">
        <p14:creationId xmlns:p14="http://schemas.microsoft.com/office/powerpoint/2010/main" val="659024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5E9DB"/>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5523681" cy="10594713"/>
            <a:chOff x="0" y="0"/>
            <a:chExt cx="1030193" cy="1975965"/>
          </a:xfrm>
        </p:grpSpPr>
        <p:sp>
          <p:nvSpPr>
            <p:cNvPr id="3" name="Freeform 3"/>
            <p:cNvSpPr/>
            <p:nvPr/>
          </p:nvSpPr>
          <p:spPr>
            <a:xfrm>
              <a:off x="0" y="0"/>
              <a:ext cx="1030193" cy="1975965"/>
            </a:xfrm>
            <a:custGeom>
              <a:avLst/>
              <a:gdLst/>
              <a:ahLst/>
              <a:cxnLst/>
              <a:rect l="l" t="t" r="r" b="b"/>
              <a:pathLst>
                <a:path w="1030193" h="1975965">
                  <a:moveTo>
                    <a:pt x="0" y="0"/>
                  </a:moveTo>
                  <a:lnTo>
                    <a:pt x="1030193" y="0"/>
                  </a:lnTo>
                  <a:lnTo>
                    <a:pt x="1030193" y="1975965"/>
                  </a:lnTo>
                  <a:lnTo>
                    <a:pt x="0" y="1975965"/>
                  </a:lnTo>
                  <a:close/>
                </a:path>
              </a:pathLst>
            </a:custGeom>
            <a:solidFill>
              <a:srgbClr val="D25525"/>
            </a:solidFill>
          </p:spPr>
        </p:sp>
      </p:grpSp>
      <p:sp>
        <p:nvSpPr>
          <p:cNvPr id="4" name="Freeform 4"/>
          <p:cNvSpPr/>
          <p:nvPr/>
        </p:nvSpPr>
        <p:spPr>
          <a:xfrm>
            <a:off x="12213660" y="3613171"/>
            <a:ext cx="2857549" cy="2846833"/>
          </a:xfrm>
          <a:custGeom>
            <a:avLst/>
            <a:gdLst/>
            <a:ahLst/>
            <a:cxnLst/>
            <a:rect l="l" t="t" r="r" b="b"/>
            <a:pathLst>
              <a:path w="2857549" h="2846833">
                <a:moveTo>
                  <a:pt x="0" y="0"/>
                </a:moveTo>
                <a:lnTo>
                  <a:pt x="2857549" y="0"/>
                </a:lnTo>
                <a:lnTo>
                  <a:pt x="2857549" y="2846833"/>
                </a:lnTo>
                <a:lnTo>
                  <a:pt x="0" y="284683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5" name="Freeform 5"/>
          <p:cNvSpPr/>
          <p:nvPr/>
        </p:nvSpPr>
        <p:spPr>
          <a:xfrm>
            <a:off x="12498447" y="693003"/>
            <a:ext cx="2293151" cy="2027957"/>
          </a:xfrm>
          <a:custGeom>
            <a:avLst/>
            <a:gdLst/>
            <a:ahLst/>
            <a:cxnLst/>
            <a:rect l="l" t="t" r="r" b="b"/>
            <a:pathLst>
              <a:path w="2293151" h="2027957">
                <a:moveTo>
                  <a:pt x="0" y="0"/>
                </a:moveTo>
                <a:lnTo>
                  <a:pt x="2293151" y="0"/>
                </a:lnTo>
                <a:lnTo>
                  <a:pt x="2293151" y="2027957"/>
                </a:lnTo>
                <a:lnTo>
                  <a:pt x="0" y="2027957"/>
                </a:lnTo>
                <a:lnTo>
                  <a:pt x="0" y="0"/>
                </a:lnTo>
                <a:close/>
              </a:path>
            </a:pathLst>
          </a:custGeom>
          <a:blipFill>
            <a:blip r:embed="rId4"/>
            <a:stretch>
              <a:fillRect/>
            </a:stretch>
          </a:blipFill>
        </p:spPr>
      </p:sp>
      <p:sp>
        <p:nvSpPr>
          <p:cNvPr id="6" name="Freeform 6"/>
          <p:cNvSpPr/>
          <p:nvPr/>
        </p:nvSpPr>
        <p:spPr>
          <a:xfrm>
            <a:off x="12498447" y="7041873"/>
            <a:ext cx="2572762" cy="2572762"/>
          </a:xfrm>
          <a:custGeom>
            <a:avLst/>
            <a:gdLst/>
            <a:ahLst/>
            <a:cxnLst/>
            <a:rect l="l" t="t" r="r" b="b"/>
            <a:pathLst>
              <a:path w="2572762" h="2572762">
                <a:moveTo>
                  <a:pt x="0" y="0"/>
                </a:moveTo>
                <a:lnTo>
                  <a:pt x="2572762" y="0"/>
                </a:lnTo>
                <a:lnTo>
                  <a:pt x="2572762" y="2572762"/>
                </a:lnTo>
                <a:lnTo>
                  <a:pt x="0" y="2572762"/>
                </a:lnTo>
                <a:lnTo>
                  <a:pt x="0" y="0"/>
                </a:lnTo>
                <a:close/>
              </a:path>
            </a:pathLst>
          </a:custGeom>
          <a:blipFill>
            <a:blip r:embed="rId5">
              <a:extLst>
                <a:ext uri="{96DAC541-7B7A-43D3-8B79-37D633B846F1}">
                  <asvg:svgBlip xmlns:asvg="http://schemas.microsoft.com/office/drawing/2016/SVG/main" r:embed="rId6"/>
                </a:ext>
              </a:extLst>
            </a:blip>
            <a:stretch>
              <a:fillRect/>
            </a:stretch>
          </a:blipFill>
          <a:ln cap="sq">
            <a:noFill/>
            <a:prstDash val="solid"/>
            <a:miter/>
          </a:ln>
        </p:spPr>
      </p:sp>
      <p:grpSp>
        <p:nvGrpSpPr>
          <p:cNvPr id="7" name="Group 7"/>
          <p:cNvGrpSpPr/>
          <p:nvPr/>
        </p:nvGrpSpPr>
        <p:grpSpPr>
          <a:xfrm>
            <a:off x="6765013" y="4003784"/>
            <a:ext cx="4391309" cy="2065607"/>
            <a:chOff x="0" y="0"/>
            <a:chExt cx="5855078" cy="2754143"/>
          </a:xfrm>
        </p:grpSpPr>
        <p:sp>
          <p:nvSpPr>
            <p:cNvPr id="8" name="TextBox 8"/>
            <p:cNvSpPr txBox="1"/>
            <p:nvPr/>
          </p:nvSpPr>
          <p:spPr>
            <a:xfrm>
              <a:off x="0" y="1041124"/>
              <a:ext cx="5855078" cy="1713019"/>
            </a:xfrm>
            <a:prstGeom prst="rect">
              <a:avLst/>
            </a:prstGeom>
          </p:spPr>
          <p:txBody>
            <a:bodyPr lIns="0" tIns="0" rIns="0" bIns="0" rtlCol="0" anchor="t">
              <a:spAutoFit/>
            </a:bodyPr>
            <a:lstStyle/>
            <a:p>
              <a:pPr marL="0" lvl="0" indent="0" algn="l">
                <a:lnSpc>
                  <a:spcPts val="5179"/>
                </a:lnSpc>
                <a:spcBef>
                  <a:spcPct val="0"/>
                </a:spcBef>
              </a:pPr>
              <a:r>
                <a:rPr lang="en-US" sz="3699">
                  <a:solidFill>
                    <a:srgbClr val="40352F"/>
                  </a:solidFill>
                  <a:latin typeface="Ovo"/>
                  <a:ea typeface="Ovo"/>
                  <a:cs typeface="Ovo"/>
                  <a:sym typeface="Ovo"/>
                </a:rPr>
                <a:t>rigid rotation group of a tetrahedron</a:t>
              </a:r>
            </a:p>
          </p:txBody>
        </p:sp>
        <p:sp>
          <p:nvSpPr>
            <p:cNvPr id="9" name="TextBox 9"/>
            <p:cNvSpPr txBox="1"/>
            <p:nvPr/>
          </p:nvSpPr>
          <p:spPr>
            <a:xfrm>
              <a:off x="0" y="-85725"/>
              <a:ext cx="5855078" cy="912072"/>
            </a:xfrm>
            <a:prstGeom prst="rect">
              <a:avLst/>
            </a:prstGeom>
          </p:spPr>
          <p:txBody>
            <a:bodyPr lIns="0" tIns="0" rIns="0" bIns="0" rtlCol="0" anchor="t">
              <a:spAutoFit/>
            </a:bodyPr>
            <a:lstStyle/>
            <a:p>
              <a:pPr marL="0" lvl="0" indent="0" algn="l">
                <a:lnSpc>
                  <a:spcPts val="5740"/>
                </a:lnSpc>
                <a:spcBef>
                  <a:spcPct val="0"/>
                </a:spcBef>
              </a:pPr>
              <a:r>
                <a:rPr lang="en-US" sz="4100">
                  <a:solidFill>
                    <a:srgbClr val="D25525"/>
                  </a:solidFill>
                  <a:latin typeface="Ovo"/>
                  <a:ea typeface="Ovo"/>
                  <a:cs typeface="Ovo"/>
                  <a:sym typeface="Ovo"/>
                </a:rPr>
                <a:t>A4</a:t>
              </a:r>
            </a:p>
          </p:txBody>
        </p:sp>
      </p:grpSp>
      <p:grpSp>
        <p:nvGrpSpPr>
          <p:cNvPr id="10" name="Group 10"/>
          <p:cNvGrpSpPr/>
          <p:nvPr/>
        </p:nvGrpSpPr>
        <p:grpSpPr>
          <a:xfrm>
            <a:off x="6765013" y="7101879"/>
            <a:ext cx="3991699" cy="2070849"/>
            <a:chOff x="0" y="0"/>
            <a:chExt cx="5322265" cy="2761132"/>
          </a:xfrm>
        </p:grpSpPr>
        <p:sp>
          <p:nvSpPr>
            <p:cNvPr id="11" name="TextBox 11"/>
            <p:cNvSpPr txBox="1"/>
            <p:nvPr/>
          </p:nvSpPr>
          <p:spPr>
            <a:xfrm>
              <a:off x="0" y="1048113"/>
              <a:ext cx="5322265" cy="1713019"/>
            </a:xfrm>
            <a:prstGeom prst="rect">
              <a:avLst/>
            </a:prstGeom>
          </p:spPr>
          <p:txBody>
            <a:bodyPr lIns="0" tIns="0" rIns="0" bIns="0" rtlCol="0" anchor="t">
              <a:spAutoFit/>
            </a:bodyPr>
            <a:lstStyle/>
            <a:p>
              <a:pPr marL="0" lvl="0" indent="0" algn="l">
                <a:lnSpc>
                  <a:spcPts val="5179"/>
                </a:lnSpc>
                <a:spcBef>
                  <a:spcPct val="0"/>
                </a:spcBef>
              </a:pPr>
              <a:r>
                <a:rPr lang="en-US" sz="3699" u="none">
                  <a:solidFill>
                    <a:srgbClr val="40352F"/>
                  </a:solidFill>
                  <a:latin typeface="Ovo"/>
                  <a:ea typeface="Ovo"/>
                  <a:cs typeface="Ovo"/>
                  <a:sym typeface="Ovo"/>
                </a:rPr>
                <a:t>rigid rotation group of a cube</a:t>
              </a:r>
            </a:p>
          </p:txBody>
        </p:sp>
        <p:sp>
          <p:nvSpPr>
            <p:cNvPr id="12" name="TextBox 12"/>
            <p:cNvSpPr txBox="1"/>
            <p:nvPr/>
          </p:nvSpPr>
          <p:spPr>
            <a:xfrm>
              <a:off x="0" y="-85725"/>
              <a:ext cx="5322265" cy="912072"/>
            </a:xfrm>
            <a:prstGeom prst="rect">
              <a:avLst/>
            </a:prstGeom>
          </p:spPr>
          <p:txBody>
            <a:bodyPr lIns="0" tIns="0" rIns="0" bIns="0" rtlCol="0" anchor="t">
              <a:spAutoFit/>
            </a:bodyPr>
            <a:lstStyle/>
            <a:p>
              <a:pPr marL="0" lvl="0" indent="0" algn="l">
                <a:lnSpc>
                  <a:spcPts val="5739"/>
                </a:lnSpc>
                <a:spcBef>
                  <a:spcPct val="0"/>
                </a:spcBef>
              </a:pPr>
              <a:r>
                <a:rPr lang="en-US" sz="4099">
                  <a:solidFill>
                    <a:srgbClr val="D25525"/>
                  </a:solidFill>
                  <a:latin typeface="Ovo"/>
                  <a:ea typeface="Ovo"/>
                  <a:cs typeface="Ovo"/>
                  <a:sym typeface="Ovo"/>
                </a:rPr>
                <a:t>S4</a:t>
              </a:r>
            </a:p>
          </p:txBody>
        </p:sp>
      </p:grpSp>
      <p:sp>
        <p:nvSpPr>
          <p:cNvPr id="13" name="TextBox 13"/>
          <p:cNvSpPr txBox="1"/>
          <p:nvPr/>
        </p:nvSpPr>
        <p:spPr>
          <a:xfrm>
            <a:off x="1028700" y="1943061"/>
            <a:ext cx="5736313" cy="2034540"/>
          </a:xfrm>
          <a:prstGeom prst="rect">
            <a:avLst/>
          </a:prstGeom>
        </p:spPr>
        <p:txBody>
          <a:bodyPr lIns="0" tIns="0" rIns="0" bIns="0" rtlCol="0" anchor="t">
            <a:spAutoFit/>
          </a:bodyPr>
          <a:lstStyle/>
          <a:p>
            <a:pPr marL="0" lvl="0" indent="0" algn="l">
              <a:lnSpc>
                <a:spcPts val="7920"/>
              </a:lnSpc>
              <a:spcBef>
                <a:spcPct val="0"/>
              </a:spcBef>
            </a:pPr>
            <a:r>
              <a:rPr lang="en-US" sz="7200" spc="-72" dirty="0">
                <a:solidFill>
                  <a:srgbClr val="F2D16A"/>
                </a:solidFill>
                <a:latin typeface="Ovo"/>
                <a:ea typeface="Ovo"/>
                <a:cs typeface="Ovo"/>
                <a:sym typeface="Ovo"/>
              </a:rPr>
              <a:t>Symmetry beyond Z</a:t>
            </a:r>
            <a:r>
              <a:rPr lang="en-US" sz="7200" spc="-72" baseline="-25000" dirty="0">
                <a:solidFill>
                  <a:srgbClr val="F2D16A"/>
                </a:solidFill>
                <a:latin typeface="Ovo"/>
                <a:ea typeface="Ovo"/>
                <a:cs typeface="Ovo"/>
                <a:sym typeface="Ovo"/>
              </a:rPr>
              <a:t>2</a:t>
            </a:r>
          </a:p>
        </p:txBody>
      </p:sp>
      <p:sp>
        <p:nvSpPr>
          <p:cNvPr id="15" name="TextBox 15"/>
          <p:cNvSpPr txBox="1"/>
          <p:nvPr/>
        </p:nvSpPr>
        <p:spPr>
          <a:xfrm>
            <a:off x="17259300" y="9210675"/>
            <a:ext cx="152400" cy="200025"/>
          </a:xfrm>
          <a:prstGeom prst="rect">
            <a:avLst/>
          </a:prstGeom>
        </p:spPr>
        <p:txBody>
          <a:bodyPr wrap="none" lIns="0" tIns="0" rIns="0" bIns="0" rtlCol="0" anchor="t">
            <a:spAutoFit/>
          </a:bodyPr>
          <a:lstStyle/>
          <a:p>
            <a:pPr algn="ctr">
              <a:lnSpc>
                <a:spcPts val="2800"/>
              </a:lnSpc>
              <a:spcBef>
                <a:spcPct val="0"/>
              </a:spcBef>
            </a:pPr>
            <a:r>
              <a:rPr lang="en-US" sz="2000">
                <a:solidFill>
                  <a:srgbClr val="000000"/>
                </a:solidFill>
                <a:latin typeface="Arimo"/>
                <a:ea typeface="Arimo"/>
                <a:cs typeface="Arimo"/>
                <a:sym typeface="Arimo"/>
              </a:rPr>
              <a:t>5</a:t>
            </a:r>
          </a:p>
        </p:txBody>
      </p:sp>
      <p:grpSp>
        <p:nvGrpSpPr>
          <p:cNvPr id="16" name="Group 16"/>
          <p:cNvGrpSpPr/>
          <p:nvPr/>
        </p:nvGrpSpPr>
        <p:grpSpPr>
          <a:xfrm>
            <a:off x="6765013" y="693003"/>
            <a:ext cx="5206573" cy="2722832"/>
            <a:chOff x="0" y="0"/>
            <a:chExt cx="6942097" cy="3630443"/>
          </a:xfrm>
        </p:grpSpPr>
        <p:sp>
          <p:nvSpPr>
            <p:cNvPr id="17" name="TextBox 17"/>
            <p:cNvSpPr txBox="1"/>
            <p:nvPr/>
          </p:nvSpPr>
          <p:spPr>
            <a:xfrm>
              <a:off x="0" y="1041124"/>
              <a:ext cx="6942097" cy="2589319"/>
            </a:xfrm>
            <a:prstGeom prst="rect">
              <a:avLst/>
            </a:prstGeom>
          </p:spPr>
          <p:txBody>
            <a:bodyPr lIns="0" tIns="0" rIns="0" bIns="0" rtlCol="0" anchor="t">
              <a:spAutoFit/>
            </a:bodyPr>
            <a:lstStyle/>
            <a:p>
              <a:pPr marL="0" lvl="0" indent="0" algn="l">
                <a:lnSpc>
                  <a:spcPts val="5179"/>
                </a:lnSpc>
                <a:spcBef>
                  <a:spcPct val="0"/>
                </a:spcBef>
              </a:pPr>
              <a:r>
                <a:rPr lang="en-US" sz="3699" dirty="0">
                  <a:solidFill>
                    <a:srgbClr val="40352F"/>
                  </a:solidFill>
                  <a:latin typeface="Ovo"/>
                  <a:ea typeface="Ovo"/>
                  <a:cs typeface="Ovo"/>
                  <a:sym typeface="Ovo"/>
                </a:rPr>
                <a:t>Embed leptons of different </a:t>
              </a:r>
              <a:r>
                <a:rPr lang="en-US" sz="3699" dirty="0" err="1">
                  <a:solidFill>
                    <a:srgbClr val="40352F"/>
                  </a:solidFill>
                  <a:latin typeface="Ovo"/>
                  <a:ea typeface="Ovo"/>
                  <a:cs typeface="Ovo"/>
                  <a:sym typeface="Ovo"/>
                </a:rPr>
                <a:t>flavours</a:t>
              </a:r>
              <a:r>
                <a:rPr lang="en-US" sz="3699" dirty="0">
                  <a:solidFill>
                    <a:srgbClr val="40352F"/>
                  </a:solidFill>
                  <a:latin typeface="Ovo"/>
                  <a:ea typeface="Ovo"/>
                  <a:cs typeface="Ovo"/>
                  <a:sym typeface="Ovo"/>
                </a:rPr>
                <a:t> into a triplet representation</a:t>
              </a:r>
            </a:p>
          </p:txBody>
        </p:sp>
        <p:sp>
          <p:nvSpPr>
            <p:cNvPr id="18" name="TextBox 18"/>
            <p:cNvSpPr txBox="1"/>
            <p:nvPr/>
          </p:nvSpPr>
          <p:spPr>
            <a:xfrm>
              <a:off x="0" y="-85725"/>
              <a:ext cx="5622052" cy="912072"/>
            </a:xfrm>
            <a:prstGeom prst="rect">
              <a:avLst/>
            </a:prstGeom>
          </p:spPr>
          <p:txBody>
            <a:bodyPr lIns="0" tIns="0" rIns="0" bIns="0" rtlCol="0" anchor="t">
              <a:spAutoFit/>
            </a:bodyPr>
            <a:lstStyle/>
            <a:p>
              <a:pPr marL="0" lvl="0" indent="0" algn="l">
                <a:lnSpc>
                  <a:spcPts val="5740"/>
                </a:lnSpc>
                <a:spcBef>
                  <a:spcPct val="0"/>
                </a:spcBef>
              </a:pPr>
              <a:r>
                <a:rPr lang="en-US" sz="4100" dirty="0">
                  <a:solidFill>
                    <a:srgbClr val="D25525"/>
                  </a:solidFill>
                  <a:latin typeface="Ovo"/>
                  <a:ea typeface="Ovo"/>
                  <a:cs typeface="Ovo"/>
                  <a:sym typeface="Ovo"/>
                </a:rPr>
                <a:t>Lepton triplets</a:t>
              </a:r>
            </a:p>
          </p:txBody>
        </p:sp>
      </p:grpSp>
      <p:sp>
        <p:nvSpPr>
          <p:cNvPr id="19" name="TextBox 13">
            <a:extLst>
              <a:ext uri="{FF2B5EF4-FFF2-40B4-BE49-F238E27FC236}">
                <a16:creationId xmlns:a16="http://schemas.microsoft.com/office/drawing/2014/main" id="{0C2C652E-C9D1-8644-B9FE-EDDF2E1B19E0}"/>
              </a:ext>
            </a:extLst>
          </p:cNvPr>
          <p:cNvSpPr txBox="1"/>
          <p:nvPr/>
        </p:nvSpPr>
        <p:spPr>
          <a:xfrm>
            <a:off x="1028700" y="5042049"/>
            <a:ext cx="3848100" cy="3933577"/>
          </a:xfrm>
          <a:prstGeom prst="rect">
            <a:avLst/>
          </a:prstGeom>
        </p:spPr>
        <p:txBody>
          <a:bodyPr wrap="square" lIns="0" tIns="0" rIns="0" bIns="0" rtlCol="0" anchor="t">
            <a:spAutoFit/>
          </a:bodyPr>
          <a:lstStyle/>
          <a:p>
            <a:pPr marL="0" lvl="0" indent="0" algn="l">
              <a:lnSpc>
                <a:spcPts val="6159"/>
              </a:lnSpc>
              <a:spcBef>
                <a:spcPct val="0"/>
              </a:spcBef>
            </a:pPr>
            <a:r>
              <a:rPr lang="en-US" sz="4399" dirty="0">
                <a:solidFill>
                  <a:srgbClr val="F5E9DB"/>
                </a:solidFill>
                <a:latin typeface="Ovo"/>
                <a:ea typeface="Ovo"/>
                <a:cs typeface="Ovo"/>
                <a:sym typeface="Ovo"/>
              </a:rPr>
              <a:t>Z</a:t>
            </a:r>
            <a:r>
              <a:rPr lang="en-US" sz="4399" baseline="-25000" dirty="0">
                <a:solidFill>
                  <a:srgbClr val="F5E9DB"/>
                </a:solidFill>
                <a:latin typeface="Ovo"/>
                <a:ea typeface="Ovo"/>
                <a:cs typeface="Ovo"/>
                <a:sym typeface="Ovo"/>
              </a:rPr>
              <a:t>2</a:t>
            </a:r>
            <a:r>
              <a:rPr lang="en-US" sz="4399" dirty="0">
                <a:solidFill>
                  <a:srgbClr val="F5E9DB"/>
                </a:solidFill>
                <a:latin typeface="Ovo"/>
                <a:ea typeface="Ovo"/>
                <a:cs typeface="Ovo"/>
                <a:sym typeface="Ovo"/>
              </a:rPr>
              <a:t> symmetry is the simplest discrete symmetry, but is it enough?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5E9DB"/>
        </a:solidFill>
        <a:effectLst/>
      </p:bgPr>
    </p:bg>
    <p:spTree>
      <p:nvGrpSpPr>
        <p:cNvPr id="1" name=""/>
        <p:cNvGrpSpPr/>
        <p:nvPr/>
      </p:nvGrpSpPr>
      <p:grpSpPr>
        <a:xfrm>
          <a:off x="0" y="0"/>
          <a:ext cx="0" cy="0"/>
          <a:chOff x="0" y="0"/>
          <a:chExt cx="0" cy="0"/>
        </a:xfrm>
      </p:grpSpPr>
      <p:grpSp>
        <p:nvGrpSpPr>
          <p:cNvPr id="2" name="Group 2"/>
          <p:cNvGrpSpPr/>
          <p:nvPr/>
        </p:nvGrpSpPr>
        <p:grpSpPr>
          <a:xfrm>
            <a:off x="228509" y="36545"/>
            <a:ext cx="5523681" cy="10594713"/>
            <a:chOff x="0" y="0"/>
            <a:chExt cx="1030193" cy="1975965"/>
          </a:xfrm>
        </p:grpSpPr>
        <p:sp>
          <p:nvSpPr>
            <p:cNvPr id="3" name="Freeform 3"/>
            <p:cNvSpPr/>
            <p:nvPr/>
          </p:nvSpPr>
          <p:spPr>
            <a:xfrm>
              <a:off x="0" y="0"/>
              <a:ext cx="1030193" cy="1975965"/>
            </a:xfrm>
            <a:custGeom>
              <a:avLst/>
              <a:gdLst/>
              <a:ahLst/>
              <a:cxnLst/>
              <a:rect l="l" t="t" r="r" b="b"/>
              <a:pathLst>
                <a:path w="1030193" h="1975965">
                  <a:moveTo>
                    <a:pt x="0" y="0"/>
                  </a:moveTo>
                  <a:lnTo>
                    <a:pt x="1030193" y="0"/>
                  </a:lnTo>
                  <a:lnTo>
                    <a:pt x="1030193" y="1975965"/>
                  </a:lnTo>
                  <a:lnTo>
                    <a:pt x="0" y="1975965"/>
                  </a:lnTo>
                  <a:close/>
                </a:path>
              </a:pathLst>
            </a:custGeom>
            <a:solidFill>
              <a:srgbClr val="D25525"/>
            </a:solidFill>
          </p:spPr>
        </p:sp>
      </p:grpSp>
      <p:sp>
        <p:nvSpPr>
          <p:cNvPr id="4" name="Freeform 4"/>
          <p:cNvSpPr/>
          <p:nvPr/>
        </p:nvSpPr>
        <p:spPr>
          <a:xfrm>
            <a:off x="12498447" y="693003"/>
            <a:ext cx="2293151" cy="2027957"/>
          </a:xfrm>
          <a:custGeom>
            <a:avLst/>
            <a:gdLst/>
            <a:ahLst/>
            <a:cxnLst/>
            <a:rect l="l" t="t" r="r" b="b"/>
            <a:pathLst>
              <a:path w="2293151" h="2027957">
                <a:moveTo>
                  <a:pt x="0" y="0"/>
                </a:moveTo>
                <a:lnTo>
                  <a:pt x="2293151" y="0"/>
                </a:lnTo>
                <a:lnTo>
                  <a:pt x="2293151" y="2027957"/>
                </a:lnTo>
                <a:lnTo>
                  <a:pt x="0" y="2027957"/>
                </a:lnTo>
                <a:lnTo>
                  <a:pt x="0" y="0"/>
                </a:lnTo>
                <a:close/>
              </a:path>
            </a:pathLst>
          </a:custGeom>
          <a:blipFill>
            <a:blip r:embed="rId2"/>
            <a:stretch>
              <a:fillRect/>
            </a:stretch>
          </a:blipFill>
        </p:spPr>
      </p:sp>
      <p:grpSp>
        <p:nvGrpSpPr>
          <p:cNvPr id="5" name="Group 5"/>
          <p:cNvGrpSpPr/>
          <p:nvPr/>
        </p:nvGrpSpPr>
        <p:grpSpPr>
          <a:xfrm>
            <a:off x="6765013" y="4003784"/>
            <a:ext cx="4391309" cy="2065607"/>
            <a:chOff x="0" y="0"/>
            <a:chExt cx="5855078" cy="2754143"/>
          </a:xfrm>
        </p:grpSpPr>
        <p:sp>
          <p:nvSpPr>
            <p:cNvPr id="6" name="TextBox 6"/>
            <p:cNvSpPr txBox="1"/>
            <p:nvPr/>
          </p:nvSpPr>
          <p:spPr>
            <a:xfrm>
              <a:off x="0" y="1041124"/>
              <a:ext cx="5855078" cy="1713019"/>
            </a:xfrm>
            <a:prstGeom prst="rect">
              <a:avLst/>
            </a:prstGeom>
          </p:spPr>
          <p:txBody>
            <a:bodyPr lIns="0" tIns="0" rIns="0" bIns="0" rtlCol="0" anchor="t">
              <a:spAutoFit/>
            </a:bodyPr>
            <a:lstStyle/>
            <a:p>
              <a:pPr marL="0" lvl="0" indent="0" algn="l">
                <a:lnSpc>
                  <a:spcPts val="5179"/>
                </a:lnSpc>
                <a:spcBef>
                  <a:spcPct val="0"/>
                </a:spcBef>
              </a:pPr>
              <a:r>
                <a:rPr lang="en-US" sz="3699">
                  <a:solidFill>
                    <a:srgbClr val="40352F"/>
                  </a:solidFill>
                  <a:latin typeface="Ovo"/>
                  <a:ea typeface="Ovo"/>
                  <a:cs typeface="Ovo"/>
                  <a:sym typeface="Ovo"/>
                </a:rPr>
                <a:t>rigid rotation group of a tetrahedron</a:t>
              </a:r>
            </a:p>
          </p:txBody>
        </p:sp>
        <p:sp>
          <p:nvSpPr>
            <p:cNvPr id="7" name="TextBox 7"/>
            <p:cNvSpPr txBox="1"/>
            <p:nvPr/>
          </p:nvSpPr>
          <p:spPr>
            <a:xfrm>
              <a:off x="0" y="-85725"/>
              <a:ext cx="5855078" cy="912072"/>
            </a:xfrm>
            <a:prstGeom prst="rect">
              <a:avLst/>
            </a:prstGeom>
          </p:spPr>
          <p:txBody>
            <a:bodyPr lIns="0" tIns="0" rIns="0" bIns="0" rtlCol="0" anchor="t">
              <a:spAutoFit/>
            </a:bodyPr>
            <a:lstStyle/>
            <a:p>
              <a:pPr marL="0" lvl="0" indent="0" algn="l">
                <a:lnSpc>
                  <a:spcPts val="5740"/>
                </a:lnSpc>
                <a:spcBef>
                  <a:spcPct val="0"/>
                </a:spcBef>
              </a:pPr>
              <a:r>
                <a:rPr lang="en-US" sz="4100">
                  <a:solidFill>
                    <a:srgbClr val="D25525"/>
                  </a:solidFill>
                  <a:latin typeface="Ovo"/>
                  <a:ea typeface="Ovo"/>
                  <a:cs typeface="Ovo"/>
                  <a:sym typeface="Ovo"/>
                </a:rPr>
                <a:t>A4</a:t>
              </a:r>
            </a:p>
          </p:txBody>
        </p:sp>
      </p:grpSp>
      <p:grpSp>
        <p:nvGrpSpPr>
          <p:cNvPr id="8" name="Group 8"/>
          <p:cNvGrpSpPr/>
          <p:nvPr/>
        </p:nvGrpSpPr>
        <p:grpSpPr>
          <a:xfrm>
            <a:off x="6765013" y="7101879"/>
            <a:ext cx="3991699" cy="2070849"/>
            <a:chOff x="0" y="0"/>
            <a:chExt cx="5322265" cy="2761132"/>
          </a:xfrm>
        </p:grpSpPr>
        <p:sp>
          <p:nvSpPr>
            <p:cNvPr id="9" name="TextBox 9"/>
            <p:cNvSpPr txBox="1"/>
            <p:nvPr/>
          </p:nvSpPr>
          <p:spPr>
            <a:xfrm>
              <a:off x="0" y="1048113"/>
              <a:ext cx="5322265" cy="1713019"/>
            </a:xfrm>
            <a:prstGeom prst="rect">
              <a:avLst/>
            </a:prstGeom>
          </p:spPr>
          <p:txBody>
            <a:bodyPr lIns="0" tIns="0" rIns="0" bIns="0" rtlCol="0" anchor="t">
              <a:spAutoFit/>
            </a:bodyPr>
            <a:lstStyle/>
            <a:p>
              <a:pPr marL="0" lvl="0" indent="0" algn="l">
                <a:lnSpc>
                  <a:spcPts val="5179"/>
                </a:lnSpc>
                <a:spcBef>
                  <a:spcPct val="0"/>
                </a:spcBef>
              </a:pPr>
              <a:r>
                <a:rPr lang="en-US" sz="3699" u="none">
                  <a:solidFill>
                    <a:srgbClr val="40352F"/>
                  </a:solidFill>
                  <a:latin typeface="Ovo"/>
                  <a:ea typeface="Ovo"/>
                  <a:cs typeface="Ovo"/>
                  <a:sym typeface="Ovo"/>
                </a:rPr>
                <a:t>rigid rotation group of a cube</a:t>
              </a:r>
            </a:p>
          </p:txBody>
        </p:sp>
        <p:sp>
          <p:nvSpPr>
            <p:cNvPr id="10" name="TextBox 10"/>
            <p:cNvSpPr txBox="1"/>
            <p:nvPr/>
          </p:nvSpPr>
          <p:spPr>
            <a:xfrm>
              <a:off x="0" y="-85725"/>
              <a:ext cx="5322265" cy="912072"/>
            </a:xfrm>
            <a:prstGeom prst="rect">
              <a:avLst/>
            </a:prstGeom>
          </p:spPr>
          <p:txBody>
            <a:bodyPr lIns="0" tIns="0" rIns="0" bIns="0" rtlCol="0" anchor="t">
              <a:spAutoFit/>
            </a:bodyPr>
            <a:lstStyle/>
            <a:p>
              <a:pPr marL="0" lvl="0" indent="0" algn="l">
                <a:lnSpc>
                  <a:spcPts val="5739"/>
                </a:lnSpc>
                <a:spcBef>
                  <a:spcPct val="0"/>
                </a:spcBef>
              </a:pPr>
              <a:r>
                <a:rPr lang="en-US" sz="4099">
                  <a:solidFill>
                    <a:srgbClr val="D25525"/>
                  </a:solidFill>
                  <a:latin typeface="Ovo"/>
                  <a:ea typeface="Ovo"/>
                  <a:cs typeface="Ovo"/>
                  <a:sym typeface="Ovo"/>
                </a:rPr>
                <a:t>S4</a:t>
              </a:r>
            </a:p>
          </p:txBody>
        </p:sp>
      </p:grpSp>
      <p:sp>
        <p:nvSpPr>
          <p:cNvPr id="11" name="TextBox 11"/>
          <p:cNvSpPr txBox="1"/>
          <p:nvPr/>
        </p:nvSpPr>
        <p:spPr>
          <a:xfrm>
            <a:off x="1028700" y="1943061"/>
            <a:ext cx="5736313" cy="2034540"/>
          </a:xfrm>
          <a:prstGeom prst="rect">
            <a:avLst/>
          </a:prstGeom>
        </p:spPr>
        <p:txBody>
          <a:bodyPr lIns="0" tIns="0" rIns="0" bIns="0" rtlCol="0" anchor="t">
            <a:spAutoFit/>
          </a:bodyPr>
          <a:lstStyle/>
          <a:p>
            <a:pPr marL="0" lvl="0" indent="0" algn="l">
              <a:lnSpc>
                <a:spcPts val="7920"/>
              </a:lnSpc>
              <a:spcBef>
                <a:spcPct val="0"/>
              </a:spcBef>
            </a:pPr>
            <a:r>
              <a:rPr lang="en-US" sz="7200" spc="-72" dirty="0">
                <a:solidFill>
                  <a:srgbClr val="F2D16A"/>
                </a:solidFill>
                <a:latin typeface="Ovo"/>
                <a:ea typeface="Ovo"/>
                <a:cs typeface="Ovo"/>
                <a:sym typeface="Ovo"/>
              </a:rPr>
              <a:t>Symmetry beyond Z</a:t>
            </a:r>
            <a:r>
              <a:rPr lang="en-US" sz="7200" spc="-72" baseline="-25000" dirty="0">
                <a:solidFill>
                  <a:srgbClr val="F2D16A"/>
                </a:solidFill>
                <a:latin typeface="Ovo"/>
                <a:ea typeface="Ovo"/>
                <a:cs typeface="Ovo"/>
                <a:sym typeface="Ovo"/>
              </a:rPr>
              <a:t>2</a:t>
            </a:r>
          </a:p>
        </p:txBody>
      </p:sp>
      <p:sp>
        <p:nvSpPr>
          <p:cNvPr id="13" name="TextBox 13"/>
          <p:cNvSpPr txBox="1"/>
          <p:nvPr/>
        </p:nvSpPr>
        <p:spPr>
          <a:xfrm>
            <a:off x="17259300" y="9210675"/>
            <a:ext cx="152400" cy="200025"/>
          </a:xfrm>
          <a:prstGeom prst="rect">
            <a:avLst/>
          </a:prstGeom>
        </p:spPr>
        <p:txBody>
          <a:bodyPr wrap="none" lIns="0" tIns="0" rIns="0" bIns="0" rtlCol="0" anchor="t">
            <a:spAutoFit/>
          </a:bodyPr>
          <a:lstStyle/>
          <a:p>
            <a:pPr algn="ctr">
              <a:lnSpc>
                <a:spcPts val="2800"/>
              </a:lnSpc>
              <a:spcBef>
                <a:spcPct val="0"/>
              </a:spcBef>
            </a:pPr>
            <a:r>
              <a:rPr lang="en-US" sz="2000">
                <a:solidFill>
                  <a:srgbClr val="000000"/>
                </a:solidFill>
                <a:latin typeface="Arimo"/>
                <a:ea typeface="Arimo"/>
                <a:cs typeface="Arimo"/>
                <a:sym typeface="Arimo"/>
              </a:rPr>
              <a:t>6</a:t>
            </a:r>
          </a:p>
        </p:txBody>
      </p:sp>
      <p:grpSp>
        <p:nvGrpSpPr>
          <p:cNvPr id="14" name="Group 14"/>
          <p:cNvGrpSpPr/>
          <p:nvPr/>
        </p:nvGrpSpPr>
        <p:grpSpPr>
          <a:xfrm>
            <a:off x="6765013" y="693003"/>
            <a:ext cx="5206573" cy="2722832"/>
            <a:chOff x="0" y="0"/>
            <a:chExt cx="6942097" cy="3630443"/>
          </a:xfrm>
        </p:grpSpPr>
        <p:sp>
          <p:nvSpPr>
            <p:cNvPr id="15" name="TextBox 15"/>
            <p:cNvSpPr txBox="1"/>
            <p:nvPr/>
          </p:nvSpPr>
          <p:spPr>
            <a:xfrm>
              <a:off x="0" y="1041124"/>
              <a:ext cx="6942097" cy="2589319"/>
            </a:xfrm>
            <a:prstGeom prst="rect">
              <a:avLst/>
            </a:prstGeom>
          </p:spPr>
          <p:txBody>
            <a:bodyPr lIns="0" tIns="0" rIns="0" bIns="0" rtlCol="0" anchor="t">
              <a:spAutoFit/>
            </a:bodyPr>
            <a:lstStyle/>
            <a:p>
              <a:pPr marL="0" lvl="0" indent="0" algn="l">
                <a:lnSpc>
                  <a:spcPts val="5179"/>
                </a:lnSpc>
                <a:spcBef>
                  <a:spcPct val="0"/>
                </a:spcBef>
              </a:pPr>
              <a:r>
                <a:rPr lang="en-US" sz="3699">
                  <a:solidFill>
                    <a:srgbClr val="40352F"/>
                  </a:solidFill>
                  <a:latin typeface="Ovo"/>
                  <a:ea typeface="Ovo"/>
                  <a:cs typeface="Ovo"/>
                  <a:sym typeface="Ovo"/>
                </a:rPr>
                <a:t>Embed leptons of different flavours into a triplet representation</a:t>
              </a:r>
            </a:p>
          </p:txBody>
        </p:sp>
        <p:sp>
          <p:nvSpPr>
            <p:cNvPr id="16" name="TextBox 16"/>
            <p:cNvSpPr txBox="1"/>
            <p:nvPr/>
          </p:nvSpPr>
          <p:spPr>
            <a:xfrm>
              <a:off x="0" y="-85725"/>
              <a:ext cx="5622052" cy="912072"/>
            </a:xfrm>
            <a:prstGeom prst="rect">
              <a:avLst/>
            </a:prstGeom>
          </p:spPr>
          <p:txBody>
            <a:bodyPr lIns="0" tIns="0" rIns="0" bIns="0" rtlCol="0" anchor="t">
              <a:spAutoFit/>
            </a:bodyPr>
            <a:lstStyle/>
            <a:p>
              <a:pPr marL="0" lvl="0" indent="0" algn="l">
                <a:lnSpc>
                  <a:spcPts val="5740"/>
                </a:lnSpc>
                <a:spcBef>
                  <a:spcPct val="0"/>
                </a:spcBef>
              </a:pPr>
              <a:r>
                <a:rPr lang="en-US" sz="4100">
                  <a:solidFill>
                    <a:srgbClr val="D25525"/>
                  </a:solidFill>
                  <a:latin typeface="Ovo"/>
                  <a:ea typeface="Ovo"/>
                  <a:cs typeface="Ovo"/>
                  <a:sym typeface="Ovo"/>
                </a:rPr>
                <a:t>Lepton triplets</a:t>
              </a:r>
            </a:p>
          </p:txBody>
        </p:sp>
      </p:grpSp>
      <p:sp>
        <p:nvSpPr>
          <p:cNvPr id="17" name="Freeform 17"/>
          <p:cNvSpPr/>
          <p:nvPr/>
        </p:nvSpPr>
        <p:spPr>
          <a:xfrm>
            <a:off x="11819455" y="7128914"/>
            <a:ext cx="5439845" cy="1069864"/>
          </a:xfrm>
          <a:custGeom>
            <a:avLst/>
            <a:gdLst/>
            <a:ahLst/>
            <a:cxnLst/>
            <a:rect l="l" t="t" r="r" b="b"/>
            <a:pathLst>
              <a:path w="5439845" h="1069864">
                <a:moveTo>
                  <a:pt x="0" y="0"/>
                </a:moveTo>
                <a:lnTo>
                  <a:pt x="5439845" y="0"/>
                </a:lnTo>
                <a:lnTo>
                  <a:pt x="5439845" y="1069864"/>
                </a:lnTo>
                <a:lnTo>
                  <a:pt x="0" y="1069864"/>
                </a:lnTo>
                <a:lnTo>
                  <a:pt x="0" y="0"/>
                </a:lnTo>
                <a:close/>
              </a:path>
            </a:pathLst>
          </a:custGeom>
          <a:blipFill>
            <a:blip r:embed="rId3"/>
            <a:stretch>
              <a:fillRect/>
            </a:stretch>
          </a:blipFill>
        </p:spPr>
      </p:sp>
      <p:sp>
        <p:nvSpPr>
          <p:cNvPr id="18" name="Freeform 18"/>
          <p:cNvSpPr/>
          <p:nvPr/>
        </p:nvSpPr>
        <p:spPr>
          <a:xfrm>
            <a:off x="13289449" y="8606559"/>
            <a:ext cx="2499858" cy="1132340"/>
          </a:xfrm>
          <a:custGeom>
            <a:avLst/>
            <a:gdLst/>
            <a:ahLst/>
            <a:cxnLst/>
            <a:rect l="l" t="t" r="r" b="b"/>
            <a:pathLst>
              <a:path w="2499858" h="1132340">
                <a:moveTo>
                  <a:pt x="0" y="0"/>
                </a:moveTo>
                <a:lnTo>
                  <a:pt x="2499857" y="0"/>
                </a:lnTo>
                <a:lnTo>
                  <a:pt x="2499857" y="1132339"/>
                </a:lnTo>
                <a:lnTo>
                  <a:pt x="0" y="1132339"/>
                </a:lnTo>
                <a:lnTo>
                  <a:pt x="0" y="0"/>
                </a:lnTo>
                <a:close/>
              </a:path>
            </a:pathLst>
          </a:custGeom>
          <a:blipFill>
            <a:blip r:embed="rId4"/>
            <a:stretch>
              <a:fillRect/>
            </a:stretch>
          </a:blipFill>
        </p:spPr>
      </p:sp>
      <p:sp>
        <p:nvSpPr>
          <p:cNvPr id="19" name="Freeform 19"/>
          <p:cNvSpPr/>
          <p:nvPr/>
        </p:nvSpPr>
        <p:spPr>
          <a:xfrm>
            <a:off x="11819455" y="4762424"/>
            <a:ext cx="5439845" cy="1069864"/>
          </a:xfrm>
          <a:custGeom>
            <a:avLst/>
            <a:gdLst/>
            <a:ahLst/>
            <a:cxnLst/>
            <a:rect l="l" t="t" r="r" b="b"/>
            <a:pathLst>
              <a:path w="5439845" h="1069864">
                <a:moveTo>
                  <a:pt x="0" y="0"/>
                </a:moveTo>
                <a:lnTo>
                  <a:pt x="5439845" y="0"/>
                </a:lnTo>
                <a:lnTo>
                  <a:pt x="5439845" y="1069864"/>
                </a:lnTo>
                <a:lnTo>
                  <a:pt x="0" y="1069864"/>
                </a:lnTo>
                <a:lnTo>
                  <a:pt x="0" y="0"/>
                </a:lnTo>
                <a:close/>
              </a:path>
            </a:pathLst>
          </a:custGeom>
          <a:blipFill>
            <a:blip r:embed="rId3"/>
            <a:stretch>
              <a:fillRect/>
            </a:stretch>
          </a:blipFill>
        </p:spPr>
      </p:sp>
      <p:sp>
        <p:nvSpPr>
          <p:cNvPr id="20" name="TextBox 20"/>
          <p:cNvSpPr txBox="1"/>
          <p:nvPr/>
        </p:nvSpPr>
        <p:spPr>
          <a:xfrm rot="-1428554">
            <a:off x="6988028" y="5291147"/>
            <a:ext cx="10171147" cy="2156731"/>
          </a:xfrm>
          <a:prstGeom prst="rect">
            <a:avLst/>
          </a:prstGeom>
        </p:spPr>
        <p:txBody>
          <a:bodyPr wrap="square" lIns="0" tIns="0" rIns="0" bIns="0" rtlCol="0" anchor="t">
            <a:spAutoFit/>
          </a:bodyPr>
          <a:lstStyle/>
          <a:p>
            <a:pPr algn="ctr">
              <a:lnSpc>
                <a:spcPts val="17721"/>
              </a:lnSpc>
              <a:spcBef>
                <a:spcPct val="0"/>
              </a:spcBef>
            </a:pPr>
            <a:r>
              <a:rPr lang="en-US" sz="12658" dirty="0">
                <a:solidFill>
                  <a:srgbClr val="FA080D"/>
                </a:solidFill>
                <a:latin typeface="Abril Fatface"/>
                <a:ea typeface="Abril Fatface"/>
                <a:cs typeface="Abril Fatface"/>
                <a:sym typeface="Abril Fatface"/>
              </a:rPr>
              <a:t>Non-Abelian</a:t>
            </a:r>
          </a:p>
        </p:txBody>
      </p:sp>
      <p:sp>
        <p:nvSpPr>
          <p:cNvPr id="21" name="TextBox 13">
            <a:extLst>
              <a:ext uri="{FF2B5EF4-FFF2-40B4-BE49-F238E27FC236}">
                <a16:creationId xmlns:a16="http://schemas.microsoft.com/office/drawing/2014/main" id="{0CEADB7A-3FC6-7A45-9D97-E96E6EF58367}"/>
              </a:ext>
            </a:extLst>
          </p:cNvPr>
          <p:cNvSpPr txBox="1"/>
          <p:nvPr/>
        </p:nvSpPr>
        <p:spPr>
          <a:xfrm>
            <a:off x="1028700" y="5042049"/>
            <a:ext cx="3848100" cy="3933577"/>
          </a:xfrm>
          <a:prstGeom prst="rect">
            <a:avLst/>
          </a:prstGeom>
        </p:spPr>
        <p:txBody>
          <a:bodyPr wrap="square" lIns="0" tIns="0" rIns="0" bIns="0" rtlCol="0" anchor="t">
            <a:spAutoFit/>
          </a:bodyPr>
          <a:lstStyle/>
          <a:p>
            <a:pPr marL="0" lvl="0" indent="0" algn="l">
              <a:lnSpc>
                <a:spcPts val="6159"/>
              </a:lnSpc>
              <a:spcBef>
                <a:spcPct val="0"/>
              </a:spcBef>
            </a:pPr>
            <a:r>
              <a:rPr lang="en-US" sz="4399" dirty="0">
                <a:solidFill>
                  <a:srgbClr val="F5E9DB"/>
                </a:solidFill>
                <a:latin typeface="Ovo"/>
                <a:ea typeface="Ovo"/>
                <a:cs typeface="Ovo"/>
                <a:sym typeface="Ovo"/>
              </a:rPr>
              <a:t>Z</a:t>
            </a:r>
            <a:r>
              <a:rPr lang="en-US" sz="4399" baseline="-25000" dirty="0">
                <a:solidFill>
                  <a:srgbClr val="F5E9DB"/>
                </a:solidFill>
                <a:latin typeface="Ovo"/>
                <a:ea typeface="Ovo"/>
                <a:cs typeface="Ovo"/>
                <a:sym typeface="Ovo"/>
              </a:rPr>
              <a:t>2</a:t>
            </a:r>
            <a:r>
              <a:rPr lang="en-US" sz="4399" dirty="0">
                <a:solidFill>
                  <a:srgbClr val="F5E9DB"/>
                </a:solidFill>
                <a:latin typeface="Ovo"/>
                <a:ea typeface="Ovo"/>
                <a:cs typeface="Ovo"/>
                <a:sym typeface="Ovo"/>
              </a:rPr>
              <a:t> symmetry is the simplest discrete symmetry, but is it enough?</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checkerboard(across)">
                                      <p:cBhvr>
                                        <p:cTn id="7"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40352F"/>
        </a:solidFill>
        <a:effectLst/>
      </p:bgPr>
    </p:bg>
    <p:spTree>
      <p:nvGrpSpPr>
        <p:cNvPr id="1" name=""/>
        <p:cNvGrpSpPr/>
        <p:nvPr/>
      </p:nvGrpSpPr>
      <p:grpSpPr>
        <a:xfrm>
          <a:off x="0" y="0"/>
          <a:ext cx="0" cy="0"/>
          <a:chOff x="0" y="0"/>
          <a:chExt cx="0" cy="0"/>
        </a:xfrm>
      </p:grpSpPr>
      <p:grpSp>
        <p:nvGrpSpPr>
          <p:cNvPr id="2" name="Group 2"/>
          <p:cNvGrpSpPr/>
          <p:nvPr/>
        </p:nvGrpSpPr>
        <p:grpSpPr>
          <a:xfrm>
            <a:off x="1028700" y="1555302"/>
            <a:ext cx="16230600" cy="6795626"/>
            <a:chOff x="0" y="0"/>
            <a:chExt cx="21640800" cy="9060835"/>
          </a:xfrm>
        </p:grpSpPr>
        <p:sp>
          <p:nvSpPr>
            <p:cNvPr id="3" name="TextBox 3"/>
            <p:cNvSpPr txBox="1"/>
            <p:nvPr/>
          </p:nvSpPr>
          <p:spPr>
            <a:xfrm>
              <a:off x="0" y="6598940"/>
              <a:ext cx="21640800" cy="2461895"/>
            </a:xfrm>
            <a:prstGeom prst="rect">
              <a:avLst/>
            </a:prstGeom>
          </p:spPr>
          <p:txBody>
            <a:bodyPr lIns="0" tIns="0" rIns="0" bIns="0" rtlCol="0" anchor="t">
              <a:spAutoFit/>
            </a:bodyPr>
            <a:lstStyle/>
            <a:p>
              <a:pPr algn="l">
                <a:lnSpc>
                  <a:spcPts val="7559"/>
                </a:lnSpc>
                <a:spcBef>
                  <a:spcPct val="0"/>
                </a:spcBef>
              </a:pPr>
              <a:r>
                <a:rPr lang="en-US" sz="5400">
                  <a:solidFill>
                    <a:srgbClr val="F5E9DB"/>
                  </a:solidFill>
                  <a:latin typeface="Ovo"/>
                  <a:ea typeface="Ovo"/>
                  <a:cs typeface="Ovo"/>
                  <a:sym typeface="Ovo"/>
                </a:rPr>
                <a:t>Cosmological consequence of non-Abelian discrete symmtry breaking</a:t>
              </a:r>
            </a:p>
          </p:txBody>
        </p:sp>
        <p:sp>
          <p:nvSpPr>
            <p:cNvPr id="4" name="TextBox 4"/>
            <p:cNvSpPr txBox="1"/>
            <p:nvPr/>
          </p:nvSpPr>
          <p:spPr>
            <a:xfrm>
              <a:off x="0" y="142875"/>
              <a:ext cx="21640800" cy="5832974"/>
            </a:xfrm>
            <a:prstGeom prst="rect">
              <a:avLst/>
            </a:prstGeom>
          </p:spPr>
          <p:txBody>
            <a:bodyPr lIns="0" tIns="0" rIns="0" bIns="0" rtlCol="0" anchor="t">
              <a:spAutoFit/>
            </a:bodyPr>
            <a:lstStyle/>
            <a:p>
              <a:pPr algn="l">
                <a:lnSpc>
                  <a:spcPts val="16944"/>
                </a:lnSpc>
              </a:pPr>
              <a:r>
                <a:rPr lang="en-US" sz="15404" spc="-154">
                  <a:solidFill>
                    <a:srgbClr val="D25525"/>
                  </a:solidFill>
                  <a:latin typeface="Ovo"/>
                  <a:ea typeface="Ovo"/>
                  <a:cs typeface="Ovo"/>
                  <a:sym typeface="Ovo"/>
                </a:rPr>
                <a:t>Non-Abelian Domain walls</a:t>
              </a:r>
            </a:p>
          </p:txBody>
        </p:sp>
      </p:grpSp>
      <p:sp>
        <p:nvSpPr>
          <p:cNvPr id="5" name="TextBox 5"/>
          <p:cNvSpPr txBox="1"/>
          <p:nvPr/>
        </p:nvSpPr>
        <p:spPr>
          <a:xfrm>
            <a:off x="17259300" y="9210675"/>
            <a:ext cx="152400" cy="200025"/>
          </a:xfrm>
          <a:prstGeom prst="rect">
            <a:avLst/>
          </a:prstGeom>
        </p:spPr>
        <p:txBody>
          <a:bodyPr wrap="none" lIns="0" tIns="0" rIns="0" bIns="0" rtlCol="0" anchor="t">
            <a:spAutoFit/>
          </a:bodyPr>
          <a:lstStyle/>
          <a:p>
            <a:pPr algn="ctr">
              <a:lnSpc>
                <a:spcPts val="2800"/>
              </a:lnSpc>
              <a:spcBef>
                <a:spcPct val="0"/>
              </a:spcBef>
            </a:pPr>
            <a:r>
              <a:rPr lang="en-US" sz="2000">
                <a:solidFill>
                  <a:srgbClr val="000000"/>
                </a:solidFill>
                <a:latin typeface="Arimo"/>
                <a:ea typeface="Arimo"/>
                <a:cs typeface="Arimo"/>
                <a:sym typeface="Arimo"/>
              </a:rPr>
              <a:t>7</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C8C0AC"/>
        </a:solidFill>
        <a:effectLst/>
      </p:bgPr>
    </p:bg>
    <p:spTree>
      <p:nvGrpSpPr>
        <p:cNvPr id="1" name=""/>
        <p:cNvGrpSpPr/>
        <p:nvPr/>
      </p:nvGrpSpPr>
      <p:grpSpPr>
        <a:xfrm>
          <a:off x="0" y="0"/>
          <a:ext cx="0" cy="0"/>
          <a:chOff x="0" y="0"/>
          <a:chExt cx="0" cy="0"/>
        </a:xfrm>
      </p:grpSpPr>
      <p:grpSp>
        <p:nvGrpSpPr>
          <p:cNvPr id="2" name="Group 2"/>
          <p:cNvGrpSpPr/>
          <p:nvPr/>
        </p:nvGrpSpPr>
        <p:grpSpPr>
          <a:xfrm rot="-10800000">
            <a:off x="-210463" y="1028700"/>
            <a:ext cx="11841019" cy="8013009"/>
            <a:chOff x="0" y="0"/>
            <a:chExt cx="4621563" cy="3127487"/>
          </a:xfrm>
        </p:grpSpPr>
        <p:sp>
          <p:nvSpPr>
            <p:cNvPr id="3" name="Freeform 3"/>
            <p:cNvSpPr/>
            <p:nvPr/>
          </p:nvSpPr>
          <p:spPr>
            <a:xfrm>
              <a:off x="-139" y="0"/>
              <a:ext cx="4621576" cy="3127359"/>
            </a:xfrm>
            <a:custGeom>
              <a:avLst/>
              <a:gdLst/>
              <a:ahLst/>
              <a:cxnLst/>
              <a:rect l="l" t="t" r="r" b="b"/>
              <a:pathLst>
                <a:path w="4621576" h="3127359">
                  <a:moveTo>
                    <a:pt x="4605446" y="184404"/>
                  </a:moveTo>
                  <a:cubicBezTo>
                    <a:pt x="4605065" y="123444"/>
                    <a:pt x="4614464" y="6604"/>
                    <a:pt x="4614464" y="6604"/>
                  </a:cubicBezTo>
                  <a:lnTo>
                    <a:pt x="4469557" y="4318"/>
                  </a:lnTo>
                  <a:lnTo>
                    <a:pt x="4264070" y="14097"/>
                  </a:lnTo>
                  <a:cubicBezTo>
                    <a:pt x="4264070" y="14097"/>
                    <a:pt x="3930441" y="-1905"/>
                    <a:pt x="3898564" y="13081"/>
                  </a:cubicBezTo>
                  <a:cubicBezTo>
                    <a:pt x="3866560" y="28067"/>
                    <a:pt x="3800647" y="4318"/>
                    <a:pt x="3800647" y="4318"/>
                  </a:cubicBezTo>
                  <a:lnTo>
                    <a:pt x="920508" y="2413"/>
                  </a:lnTo>
                  <a:lnTo>
                    <a:pt x="629551" y="1651"/>
                  </a:lnTo>
                  <a:lnTo>
                    <a:pt x="402602" y="9525"/>
                  </a:lnTo>
                  <a:lnTo>
                    <a:pt x="138823" y="8763"/>
                  </a:lnTo>
                  <a:lnTo>
                    <a:pt x="38747" y="0"/>
                  </a:lnTo>
                  <a:cubicBezTo>
                    <a:pt x="22872" y="0"/>
                    <a:pt x="10045" y="12700"/>
                    <a:pt x="10045" y="28575"/>
                  </a:cubicBezTo>
                  <a:lnTo>
                    <a:pt x="26301" y="273685"/>
                  </a:lnTo>
                  <a:lnTo>
                    <a:pt x="8521" y="545084"/>
                  </a:lnTo>
                  <a:lnTo>
                    <a:pt x="6362" y="2481692"/>
                  </a:lnTo>
                  <a:lnTo>
                    <a:pt x="14363" y="2660508"/>
                  </a:lnTo>
                  <a:cubicBezTo>
                    <a:pt x="14363" y="2660508"/>
                    <a:pt x="-10656" y="2701656"/>
                    <a:pt x="5346" y="2861676"/>
                  </a:cubicBezTo>
                  <a:cubicBezTo>
                    <a:pt x="21348" y="3021696"/>
                    <a:pt x="38620" y="3116946"/>
                    <a:pt x="38620" y="3116946"/>
                  </a:cubicBezTo>
                  <a:lnTo>
                    <a:pt x="122186" y="3117200"/>
                  </a:lnTo>
                  <a:lnTo>
                    <a:pt x="294906" y="3100690"/>
                  </a:lnTo>
                  <a:lnTo>
                    <a:pt x="521855" y="3118216"/>
                  </a:lnTo>
                  <a:lnTo>
                    <a:pt x="760488" y="3127359"/>
                  </a:lnTo>
                  <a:lnTo>
                    <a:pt x="895870" y="3102214"/>
                  </a:lnTo>
                  <a:lnTo>
                    <a:pt x="998105" y="3119486"/>
                  </a:lnTo>
                  <a:lnTo>
                    <a:pt x="3865417" y="3121391"/>
                  </a:lnTo>
                  <a:lnTo>
                    <a:pt x="4108368" y="3122026"/>
                  </a:lnTo>
                  <a:lnTo>
                    <a:pt x="4345223" y="3112374"/>
                  </a:lnTo>
                  <a:lnTo>
                    <a:pt x="4531532" y="3123169"/>
                  </a:lnTo>
                  <a:lnTo>
                    <a:pt x="4609002" y="3123423"/>
                  </a:lnTo>
                  <a:lnTo>
                    <a:pt x="4609383" y="2975468"/>
                  </a:lnTo>
                  <a:lnTo>
                    <a:pt x="4609637" y="2861803"/>
                  </a:lnTo>
                  <a:lnTo>
                    <a:pt x="4601763" y="2656317"/>
                  </a:lnTo>
                  <a:lnTo>
                    <a:pt x="4610653" y="2488169"/>
                  </a:lnTo>
                  <a:lnTo>
                    <a:pt x="4612432" y="669671"/>
                  </a:lnTo>
                  <a:lnTo>
                    <a:pt x="4621576" y="422656"/>
                  </a:lnTo>
                  <a:cubicBezTo>
                    <a:pt x="4621576" y="422656"/>
                    <a:pt x="4605573" y="245110"/>
                    <a:pt x="4605192" y="184150"/>
                  </a:cubicBezTo>
                  <a:close/>
                </a:path>
              </a:pathLst>
            </a:custGeom>
            <a:solidFill>
              <a:srgbClr val="F4EFE1"/>
            </a:solidFill>
          </p:spPr>
        </p:sp>
      </p:grpSp>
      <p:grpSp>
        <p:nvGrpSpPr>
          <p:cNvPr id="4" name="Group 4"/>
          <p:cNvGrpSpPr/>
          <p:nvPr/>
        </p:nvGrpSpPr>
        <p:grpSpPr>
          <a:xfrm>
            <a:off x="7545935" y="2838541"/>
            <a:ext cx="10094365" cy="6800759"/>
            <a:chOff x="0" y="0"/>
            <a:chExt cx="7234066" cy="4873723"/>
          </a:xfrm>
        </p:grpSpPr>
        <p:sp>
          <p:nvSpPr>
            <p:cNvPr id="5" name="Freeform 5"/>
            <p:cNvSpPr/>
            <p:nvPr/>
          </p:nvSpPr>
          <p:spPr>
            <a:xfrm>
              <a:off x="-139" y="0"/>
              <a:ext cx="7234078" cy="4873596"/>
            </a:xfrm>
            <a:custGeom>
              <a:avLst/>
              <a:gdLst/>
              <a:ahLst/>
              <a:cxnLst/>
              <a:rect l="l" t="t" r="r" b="b"/>
              <a:pathLst>
                <a:path w="7234078" h="4873596">
                  <a:moveTo>
                    <a:pt x="7217949" y="184404"/>
                  </a:moveTo>
                  <a:cubicBezTo>
                    <a:pt x="7217567" y="123444"/>
                    <a:pt x="7226966" y="6604"/>
                    <a:pt x="7226966" y="6604"/>
                  </a:cubicBezTo>
                  <a:lnTo>
                    <a:pt x="7082059" y="4318"/>
                  </a:lnTo>
                  <a:lnTo>
                    <a:pt x="6876573" y="14097"/>
                  </a:lnTo>
                  <a:cubicBezTo>
                    <a:pt x="6876573" y="14097"/>
                    <a:pt x="6542944" y="-1905"/>
                    <a:pt x="6511066" y="13081"/>
                  </a:cubicBezTo>
                  <a:cubicBezTo>
                    <a:pt x="6479063" y="28067"/>
                    <a:pt x="6413150" y="4318"/>
                    <a:pt x="6413150" y="4318"/>
                  </a:cubicBezTo>
                  <a:lnTo>
                    <a:pt x="920508" y="2413"/>
                  </a:lnTo>
                  <a:lnTo>
                    <a:pt x="629551" y="1651"/>
                  </a:lnTo>
                  <a:lnTo>
                    <a:pt x="402602" y="9525"/>
                  </a:lnTo>
                  <a:lnTo>
                    <a:pt x="138823" y="8763"/>
                  </a:lnTo>
                  <a:lnTo>
                    <a:pt x="38747" y="0"/>
                  </a:lnTo>
                  <a:cubicBezTo>
                    <a:pt x="22872" y="0"/>
                    <a:pt x="10045" y="12700"/>
                    <a:pt x="10045" y="28575"/>
                  </a:cubicBezTo>
                  <a:lnTo>
                    <a:pt x="26301" y="273685"/>
                  </a:lnTo>
                  <a:lnTo>
                    <a:pt x="8521" y="545084"/>
                  </a:lnTo>
                  <a:lnTo>
                    <a:pt x="6362" y="4227928"/>
                  </a:lnTo>
                  <a:lnTo>
                    <a:pt x="14363" y="4406744"/>
                  </a:lnTo>
                  <a:cubicBezTo>
                    <a:pt x="14363" y="4406744"/>
                    <a:pt x="-10656" y="4447892"/>
                    <a:pt x="5346" y="4607912"/>
                  </a:cubicBezTo>
                  <a:cubicBezTo>
                    <a:pt x="21348" y="4767932"/>
                    <a:pt x="38620" y="4863182"/>
                    <a:pt x="38620" y="4863182"/>
                  </a:cubicBezTo>
                  <a:lnTo>
                    <a:pt x="122186" y="4863436"/>
                  </a:lnTo>
                  <a:lnTo>
                    <a:pt x="294906" y="4846926"/>
                  </a:lnTo>
                  <a:lnTo>
                    <a:pt x="521855" y="4864452"/>
                  </a:lnTo>
                  <a:lnTo>
                    <a:pt x="760488" y="4873596"/>
                  </a:lnTo>
                  <a:lnTo>
                    <a:pt x="895870" y="4848450"/>
                  </a:lnTo>
                  <a:lnTo>
                    <a:pt x="998105" y="4865722"/>
                  </a:lnTo>
                  <a:lnTo>
                    <a:pt x="6477920" y="4867627"/>
                  </a:lnTo>
                  <a:lnTo>
                    <a:pt x="6720871" y="4868262"/>
                  </a:lnTo>
                  <a:lnTo>
                    <a:pt x="6957726" y="4858610"/>
                  </a:lnTo>
                  <a:lnTo>
                    <a:pt x="7144035" y="4869405"/>
                  </a:lnTo>
                  <a:lnTo>
                    <a:pt x="7221504" y="4869659"/>
                  </a:lnTo>
                  <a:lnTo>
                    <a:pt x="7221886" y="4721704"/>
                  </a:lnTo>
                  <a:lnTo>
                    <a:pt x="7222140" y="4608039"/>
                  </a:lnTo>
                  <a:lnTo>
                    <a:pt x="7214265" y="4402553"/>
                  </a:lnTo>
                  <a:lnTo>
                    <a:pt x="7223155" y="4234405"/>
                  </a:lnTo>
                  <a:lnTo>
                    <a:pt x="7224934" y="669671"/>
                  </a:lnTo>
                  <a:lnTo>
                    <a:pt x="7234078" y="422656"/>
                  </a:lnTo>
                  <a:cubicBezTo>
                    <a:pt x="7234078" y="422656"/>
                    <a:pt x="7218076" y="245110"/>
                    <a:pt x="7217695" y="184150"/>
                  </a:cubicBezTo>
                  <a:close/>
                </a:path>
              </a:pathLst>
            </a:custGeom>
            <a:solidFill>
              <a:srgbClr val="F5E9DB"/>
            </a:solidFill>
          </p:spPr>
        </p:sp>
      </p:grpSp>
      <p:sp>
        <p:nvSpPr>
          <p:cNvPr id="6" name="Freeform 6"/>
          <p:cNvSpPr/>
          <p:nvPr/>
        </p:nvSpPr>
        <p:spPr>
          <a:xfrm rot="-394040">
            <a:off x="9868161" y="467880"/>
            <a:ext cx="3524791" cy="3537655"/>
          </a:xfrm>
          <a:custGeom>
            <a:avLst/>
            <a:gdLst/>
            <a:ahLst/>
            <a:cxnLst/>
            <a:rect l="l" t="t" r="r" b="b"/>
            <a:pathLst>
              <a:path w="3524791" h="3537655">
                <a:moveTo>
                  <a:pt x="0" y="0"/>
                </a:moveTo>
                <a:lnTo>
                  <a:pt x="3524790" y="0"/>
                </a:lnTo>
                <a:lnTo>
                  <a:pt x="3524790" y="3537655"/>
                </a:lnTo>
                <a:lnTo>
                  <a:pt x="0" y="353765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7" name="Freeform 7"/>
          <p:cNvSpPr/>
          <p:nvPr/>
        </p:nvSpPr>
        <p:spPr>
          <a:xfrm>
            <a:off x="13862856" y="2424656"/>
            <a:ext cx="3467100" cy="827770"/>
          </a:xfrm>
          <a:custGeom>
            <a:avLst/>
            <a:gdLst/>
            <a:ahLst/>
            <a:cxnLst/>
            <a:rect l="l" t="t" r="r" b="b"/>
            <a:pathLst>
              <a:path w="3467100" h="827770">
                <a:moveTo>
                  <a:pt x="0" y="0"/>
                </a:moveTo>
                <a:lnTo>
                  <a:pt x="3467100" y="0"/>
                </a:lnTo>
                <a:lnTo>
                  <a:pt x="3467100" y="827770"/>
                </a:lnTo>
                <a:lnTo>
                  <a:pt x="0" y="82777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8" name="Freeform 8"/>
          <p:cNvSpPr/>
          <p:nvPr/>
        </p:nvSpPr>
        <p:spPr>
          <a:xfrm>
            <a:off x="1028700" y="3119387"/>
            <a:ext cx="6330046" cy="1076108"/>
          </a:xfrm>
          <a:custGeom>
            <a:avLst/>
            <a:gdLst/>
            <a:ahLst/>
            <a:cxnLst/>
            <a:rect l="l" t="t" r="r" b="b"/>
            <a:pathLst>
              <a:path w="6330046" h="1076108">
                <a:moveTo>
                  <a:pt x="0" y="0"/>
                </a:moveTo>
                <a:lnTo>
                  <a:pt x="6330046" y="0"/>
                </a:lnTo>
                <a:lnTo>
                  <a:pt x="6330046" y="1076108"/>
                </a:lnTo>
                <a:lnTo>
                  <a:pt x="0" y="1076108"/>
                </a:lnTo>
                <a:lnTo>
                  <a:pt x="0" y="0"/>
                </a:lnTo>
                <a:close/>
              </a:path>
            </a:pathLst>
          </a:custGeom>
          <a:blipFill>
            <a:blip r:embed="rId6"/>
            <a:stretch>
              <a:fillRect/>
            </a:stretch>
          </a:blipFill>
        </p:spPr>
      </p:sp>
      <p:sp>
        <p:nvSpPr>
          <p:cNvPr id="9" name="Freeform 9"/>
          <p:cNvSpPr/>
          <p:nvPr/>
        </p:nvSpPr>
        <p:spPr>
          <a:xfrm rot="-443812">
            <a:off x="-415861" y="8340112"/>
            <a:ext cx="2016939" cy="1261504"/>
          </a:xfrm>
          <a:custGeom>
            <a:avLst/>
            <a:gdLst/>
            <a:ahLst/>
            <a:cxnLst/>
            <a:rect l="l" t="t" r="r" b="b"/>
            <a:pathLst>
              <a:path w="2016939" h="1261504">
                <a:moveTo>
                  <a:pt x="0" y="0"/>
                </a:moveTo>
                <a:lnTo>
                  <a:pt x="2016939" y="0"/>
                </a:lnTo>
                <a:lnTo>
                  <a:pt x="2016939" y="1261503"/>
                </a:lnTo>
                <a:lnTo>
                  <a:pt x="0" y="1261503"/>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sp>
        <p:nvSpPr>
          <p:cNvPr id="10" name="Freeform 10"/>
          <p:cNvSpPr/>
          <p:nvPr/>
        </p:nvSpPr>
        <p:spPr>
          <a:xfrm>
            <a:off x="1548199" y="4892628"/>
            <a:ext cx="3883956" cy="570650"/>
          </a:xfrm>
          <a:custGeom>
            <a:avLst/>
            <a:gdLst/>
            <a:ahLst/>
            <a:cxnLst/>
            <a:rect l="l" t="t" r="r" b="b"/>
            <a:pathLst>
              <a:path w="3883956" h="570650">
                <a:moveTo>
                  <a:pt x="0" y="0"/>
                </a:moveTo>
                <a:lnTo>
                  <a:pt x="3883956" y="0"/>
                </a:lnTo>
                <a:lnTo>
                  <a:pt x="3883956" y="570650"/>
                </a:lnTo>
                <a:lnTo>
                  <a:pt x="0" y="570650"/>
                </a:lnTo>
                <a:lnTo>
                  <a:pt x="0" y="0"/>
                </a:lnTo>
                <a:close/>
              </a:path>
            </a:pathLst>
          </a:custGeom>
          <a:blipFill>
            <a:blip r:embed="rId9"/>
            <a:stretch>
              <a:fillRect r="-155521"/>
            </a:stretch>
          </a:blipFill>
        </p:spPr>
      </p:sp>
      <p:sp>
        <p:nvSpPr>
          <p:cNvPr id="11" name="Freeform 11"/>
          <p:cNvSpPr/>
          <p:nvPr/>
        </p:nvSpPr>
        <p:spPr>
          <a:xfrm>
            <a:off x="1428551" y="5652941"/>
            <a:ext cx="5530344" cy="585979"/>
          </a:xfrm>
          <a:custGeom>
            <a:avLst/>
            <a:gdLst/>
            <a:ahLst/>
            <a:cxnLst/>
            <a:rect l="l" t="t" r="r" b="b"/>
            <a:pathLst>
              <a:path w="5530344" h="585979">
                <a:moveTo>
                  <a:pt x="0" y="0"/>
                </a:moveTo>
                <a:lnTo>
                  <a:pt x="5530344" y="0"/>
                </a:lnTo>
                <a:lnTo>
                  <a:pt x="5530344" y="585979"/>
                </a:lnTo>
                <a:lnTo>
                  <a:pt x="0" y="585979"/>
                </a:lnTo>
                <a:lnTo>
                  <a:pt x="0" y="0"/>
                </a:lnTo>
                <a:close/>
              </a:path>
            </a:pathLst>
          </a:custGeom>
          <a:blipFill>
            <a:blip r:embed="rId9"/>
            <a:stretch>
              <a:fillRect l="-84273"/>
            </a:stretch>
          </a:blipFill>
        </p:spPr>
      </p:sp>
      <p:sp>
        <p:nvSpPr>
          <p:cNvPr id="12" name="Freeform 12"/>
          <p:cNvSpPr/>
          <p:nvPr/>
        </p:nvSpPr>
        <p:spPr>
          <a:xfrm>
            <a:off x="1962134" y="6724695"/>
            <a:ext cx="1283013" cy="801290"/>
          </a:xfrm>
          <a:custGeom>
            <a:avLst/>
            <a:gdLst/>
            <a:ahLst/>
            <a:cxnLst/>
            <a:rect l="l" t="t" r="r" b="b"/>
            <a:pathLst>
              <a:path w="1283013" h="801290">
                <a:moveTo>
                  <a:pt x="0" y="0"/>
                </a:moveTo>
                <a:lnTo>
                  <a:pt x="1283013" y="0"/>
                </a:lnTo>
                <a:lnTo>
                  <a:pt x="1283013" y="801290"/>
                </a:lnTo>
                <a:lnTo>
                  <a:pt x="0" y="801290"/>
                </a:lnTo>
                <a:lnTo>
                  <a:pt x="0" y="0"/>
                </a:lnTo>
                <a:close/>
              </a:path>
            </a:pathLst>
          </a:custGeom>
          <a:blipFill>
            <a:blip r:embed="rId10"/>
            <a:stretch>
              <a:fillRect r="-113517"/>
            </a:stretch>
          </a:blipFill>
        </p:spPr>
      </p:sp>
      <p:sp>
        <p:nvSpPr>
          <p:cNvPr id="13" name="Freeform 13"/>
          <p:cNvSpPr/>
          <p:nvPr/>
        </p:nvSpPr>
        <p:spPr>
          <a:xfrm>
            <a:off x="9677423" y="8875239"/>
            <a:ext cx="998280" cy="383061"/>
          </a:xfrm>
          <a:custGeom>
            <a:avLst/>
            <a:gdLst/>
            <a:ahLst/>
            <a:cxnLst/>
            <a:rect l="l" t="t" r="r" b="b"/>
            <a:pathLst>
              <a:path w="998280" h="383061">
                <a:moveTo>
                  <a:pt x="0" y="0"/>
                </a:moveTo>
                <a:lnTo>
                  <a:pt x="998280" y="0"/>
                </a:lnTo>
                <a:lnTo>
                  <a:pt x="998280" y="383061"/>
                </a:lnTo>
                <a:lnTo>
                  <a:pt x="0" y="383061"/>
                </a:lnTo>
                <a:lnTo>
                  <a:pt x="0" y="0"/>
                </a:lnTo>
                <a:close/>
              </a:path>
            </a:pathLst>
          </a:custGeom>
          <a:blipFill>
            <a:blip r:embed="rId11"/>
            <a:stretch>
              <a:fillRect/>
            </a:stretch>
          </a:blipFill>
        </p:spPr>
      </p:sp>
      <p:sp>
        <p:nvSpPr>
          <p:cNvPr id="14" name="Freeform 14"/>
          <p:cNvSpPr/>
          <p:nvPr/>
        </p:nvSpPr>
        <p:spPr>
          <a:xfrm>
            <a:off x="12807751" y="3433149"/>
            <a:ext cx="4211165" cy="5390291"/>
          </a:xfrm>
          <a:custGeom>
            <a:avLst/>
            <a:gdLst/>
            <a:ahLst/>
            <a:cxnLst/>
            <a:rect l="l" t="t" r="r" b="b"/>
            <a:pathLst>
              <a:path w="4211165" h="5390291">
                <a:moveTo>
                  <a:pt x="0" y="0"/>
                </a:moveTo>
                <a:lnTo>
                  <a:pt x="4211164" y="0"/>
                </a:lnTo>
                <a:lnTo>
                  <a:pt x="4211164" y="5390291"/>
                </a:lnTo>
                <a:lnTo>
                  <a:pt x="0" y="5390291"/>
                </a:lnTo>
                <a:lnTo>
                  <a:pt x="0" y="0"/>
                </a:lnTo>
                <a:close/>
              </a:path>
            </a:pathLst>
          </a:custGeom>
          <a:blipFill>
            <a:blip r:embed="rId12"/>
            <a:stretch>
              <a:fillRect/>
            </a:stretch>
          </a:blipFill>
        </p:spPr>
      </p:sp>
      <p:sp>
        <p:nvSpPr>
          <p:cNvPr id="15" name="Freeform 15"/>
          <p:cNvSpPr/>
          <p:nvPr/>
        </p:nvSpPr>
        <p:spPr>
          <a:xfrm>
            <a:off x="8022563" y="3580573"/>
            <a:ext cx="4217231" cy="5242867"/>
          </a:xfrm>
          <a:custGeom>
            <a:avLst/>
            <a:gdLst/>
            <a:ahLst/>
            <a:cxnLst/>
            <a:rect l="l" t="t" r="r" b="b"/>
            <a:pathLst>
              <a:path w="4217231" h="5242867">
                <a:moveTo>
                  <a:pt x="0" y="0"/>
                </a:moveTo>
                <a:lnTo>
                  <a:pt x="4217231" y="0"/>
                </a:lnTo>
                <a:lnTo>
                  <a:pt x="4217231" y="5242867"/>
                </a:lnTo>
                <a:lnTo>
                  <a:pt x="0" y="5242867"/>
                </a:lnTo>
                <a:lnTo>
                  <a:pt x="0" y="0"/>
                </a:lnTo>
                <a:close/>
              </a:path>
            </a:pathLst>
          </a:custGeom>
          <a:blipFill>
            <a:blip r:embed="rId13"/>
            <a:stretch>
              <a:fillRect/>
            </a:stretch>
          </a:blipFill>
        </p:spPr>
      </p:sp>
      <p:sp>
        <p:nvSpPr>
          <p:cNvPr id="16" name="Freeform 16"/>
          <p:cNvSpPr/>
          <p:nvPr/>
        </p:nvSpPr>
        <p:spPr>
          <a:xfrm>
            <a:off x="13585191" y="8627858"/>
            <a:ext cx="2125954" cy="845810"/>
          </a:xfrm>
          <a:custGeom>
            <a:avLst/>
            <a:gdLst/>
            <a:ahLst/>
            <a:cxnLst/>
            <a:rect l="l" t="t" r="r" b="b"/>
            <a:pathLst>
              <a:path w="2125954" h="845810">
                <a:moveTo>
                  <a:pt x="0" y="0"/>
                </a:moveTo>
                <a:lnTo>
                  <a:pt x="2125954" y="0"/>
                </a:lnTo>
                <a:lnTo>
                  <a:pt x="2125954" y="845810"/>
                </a:lnTo>
                <a:lnTo>
                  <a:pt x="0" y="845810"/>
                </a:lnTo>
                <a:lnTo>
                  <a:pt x="0" y="0"/>
                </a:lnTo>
                <a:close/>
              </a:path>
            </a:pathLst>
          </a:custGeom>
          <a:blipFill>
            <a:blip r:embed="rId14"/>
            <a:stretch>
              <a:fillRect/>
            </a:stretch>
          </a:blipFill>
        </p:spPr>
      </p:sp>
      <p:sp>
        <p:nvSpPr>
          <p:cNvPr id="17" name="TextBox 17"/>
          <p:cNvSpPr txBox="1"/>
          <p:nvPr/>
        </p:nvSpPr>
        <p:spPr>
          <a:xfrm>
            <a:off x="959551" y="1733087"/>
            <a:ext cx="7254168" cy="903606"/>
          </a:xfrm>
          <a:prstGeom prst="rect">
            <a:avLst/>
          </a:prstGeom>
        </p:spPr>
        <p:txBody>
          <a:bodyPr lIns="0" tIns="0" rIns="0" bIns="0" rtlCol="0" anchor="t">
            <a:spAutoFit/>
          </a:bodyPr>
          <a:lstStyle/>
          <a:p>
            <a:pPr marL="0" lvl="0" indent="0" algn="l">
              <a:lnSpc>
                <a:spcPts val="6700"/>
              </a:lnSpc>
              <a:spcBef>
                <a:spcPct val="0"/>
              </a:spcBef>
            </a:pPr>
            <a:r>
              <a:rPr lang="en-US" sz="6700" b="1">
                <a:solidFill>
                  <a:srgbClr val="3D3329"/>
                </a:solidFill>
                <a:latin typeface="Linotype Feltpen Medium"/>
                <a:ea typeface="Linotype Feltpen Medium"/>
                <a:cs typeface="Linotype Feltpen Medium"/>
                <a:sym typeface="Linotype Feltpen Medium"/>
              </a:rPr>
              <a:t>S4: Vaccum structure</a:t>
            </a:r>
          </a:p>
        </p:txBody>
      </p:sp>
      <p:sp>
        <p:nvSpPr>
          <p:cNvPr id="18" name="TextBox 18"/>
          <p:cNvSpPr txBox="1"/>
          <p:nvPr/>
        </p:nvSpPr>
        <p:spPr>
          <a:xfrm>
            <a:off x="17259300" y="9210675"/>
            <a:ext cx="152400" cy="200025"/>
          </a:xfrm>
          <a:prstGeom prst="rect">
            <a:avLst/>
          </a:prstGeom>
        </p:spPr>
        <p:txBody>
          <a:bodyPr wrap="none" lIns="0" tIns="0" rIns="0" bIns="0" rtlCol="0" anchor="t">
            <a:spAutoFit/>
          </a:bodyPr>
          <a:lstStyle/>
          <a:p>
            <a:pPr algn="ctr">
              <a:lnSpc>
                <a:spcPts val="2800"/>
              </a:lnSpc>
              <a:spcBef>
                <a:spcPct val="0"/>
              </a:spcBef>
            </a:pPr>
            <a:r>
              <a:rPr lang="en-US" sz="2000">
                <a:solidFill>
                  <a:srgbClr val="000000"/>
                </a:solidFill>
                <a:latin typeface="Arimo"/>
                <a:ea typeface="Arimo"/>
                <a:cs typeface="Arimo"/>
                <a:sym typeface="Arimo"/>
              </a:rPr>
              <a:t>8</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linds(horizontal)">
                                      <p:cBhvr>
                                        <p:cTn id="7" dur="500"/>
                                        <p:tgtEl>
                                          <p:spTgt spid="15"/>
                                        </p:tgtEl>
                                      </p:cBhvr>
                                    </p:animEffect>
                                  </p:childTnLst>
                                </p:cTn>
                              </p:par>
                              <p:par>
                                <p:cTn id="8" presetID="3" presetClass="entr" presetSubtype="10" fill="hold"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blinds(horizontal)">
                                      <p:cBhvr>
                                        <p:cTn id="10" dur="500"/>
                                        <p:tgtEl>
                                          <p:spTgt spid="13"/>
                                        </p:tgtEl>
                                      </p:cBhvr>
                                    </p:animEffect>
                                  </p:childTnLst>
                                </p:cTn>
                              </p:par>
                              <p:par>
                                <p:cTn id="11" presetID="3" presetClass="entr" presetSubtype="10" fill="hold" nodeType="with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blinds(horizontal)">
                                      <p:cBhvr>
                                        <p:cTn id="13" dur="500"/>
                                        <p:tgtEl>
                                          <p:spTgt spid="14"/>
                                        </p:tgtEl>
                                      </p:cBhvr>
                                    </p:animEffect>
                                  </p:childTnLst>
                                </p:cTn>
                              </p:par>
                              <p:par>
                                <p:cTn id="14" presetID="3" presetClass="entr" presetSubtype="10" fill="hold" nodeType="withEffect">
                                  <p:stCondLst>
                                    <p:cond delay="0"/>
                                  </p:stCondLst>
                                  <p:childTnLst>
                                    <p:set>
                                      <p:cBhvr>
                                        <p:cTn id="15" dur="1" fill="hold">
                                          <p:stCondLst>
                                            <p:cond delay="0"/>
                                          </p:stCondLst>
                                        </p:cTn>
                                        <p:tgtEl>
                                          <p:spTgt spid="16"/>
                                        </p:tgtEl>
                                        <p:attrNameLst>
                                          <p:attrName>style.visibility</p:attrName>
                                        </p:attrNameLst>
                                      </p:cBhvr>
                                      <p:to>
                                        <p:strVal val="visible"/>
                                      </p:to>
                                    </p:set>
                                    <p:animEffect transition="in" filter="blinds(horizontal)">
                                      <p:cBhvr>
                                        <p:cTn id="16"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152</TotalTime>
  <Words>608</Words>
  <Application>Microsoft Macintosh PowerPoint</Application>
  <PresentationFormat>Custom</PresentationFormat>
  <Paragraphs>121</Paragraphs>
  <Slides>24</Slides>
  <Notes>0</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24</vt:i4>
      </vt:variant>
    </vt:vector>
  </HeadingPairs>
  <TitlesOfParts>
    <vt:vector size="35" baseType="lpstr">
      <vt:lpstr>Tenor Sans</vt:lpstr>
      <vt:lpstr>TT Hoves</vt:lpstr>
      <vt:lpstr>Abril Fatface</vt:lpstr>
      <vt:lpstr>Ovo</vt:lpstr>
      <vt:lpstr>Calibri</vt:lpstr>
      <vt:lpstr>Chunk Five</vt:lpstr>
      <vt:lpstr>Linotype Feltpen Medium</vt:lpstr>
      <vt:lpstr>Arial</vt:lpstr>
      <vt:lpstr>Arimo</vt:lpstr>
      <vt:lpstr>可画标题黑-简</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Domain walls beyond Z2</dc:title>
  <cp:lastModifiedBy>Bowen Fu</cp:lastModifiedBy>
  <cp:revision>8</cp:revision>
  <dcterms:created xsi:type="dcterms:W3CDTF">2006-08-16T00:00:00Z</dcterms:created>
  <dcterms:modified xsi:type="dcterms:W3CDTF">2026-07-15T14:27:09Z</dcterms:modified>
  <dc:identifier>DAHPXY_xPPU</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IGC">
    <vt:lpwstr>{"Label":"1","ContentProducer":"001191110105MA01AN806X00000","ProduceID":"DAHPXY_xPPU","ReservedCode1":"","ContentPropagator":"001191110105MA01AN806X00000","PropagateID":"DAHPXY_xPPU","ReservedCode2":""}</vt:lpwstr>
  </property>
</Properties>
</file>