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300" r:id="rId3"/>
    <p:sldId id="304" r:id="rId4"/>
    <p:sldId id="327" r:id="rId5"/>
    <p:sldId id="301" r:id="rId6"/>
    <p:sldId id="323" r:id="rId7"/>
    <p:sldId id="305" r:id="rId8"/>
    <p:sldId id="309" r:id="rId9"/>
    <p:sldId id="310" r:id="rId10"/>
    <p:sldId id="307" r:id="rId11"/>
    <p:sldId id="312" r:id="rId12"/>
    <p:sldId id="317" r:id="rId13"/>
    <p:sldId id="324" r:id="rId14"/>
    <p:sldId id="308" r:id="rId15"/>
    <p:sldId id="289" r:id="rId16"/>
    <p:sldId id="328" r:id="rId17"/>
    <p:sldId id="299" r:id="rId18"/>
    <p:sldId id="290" r:id="rId19"/>
    <p:sldId id="322" r:id="rId20"/>
    <p:sldId id="320" r:id="rId21"/>
    <p:sldId id="319" r:id="rId22"/>
    <p:sldId id="318" r:id="rId23"/>
    <p:sldId id="326" r:id="rId24"/>
    <p:sldId id="329"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955" autoAdjust="0"/>
  </p:normalViewPr>
  <p:slideViewPr>
    <p:cSldViewPr snapToGrid="0">
      <p:cViewPr varScale="1">
        <p:scale>
          <a:sx n="95" d="100"/>
          <a:sy n="95" d="100"/>
        </p:scale>
        <p:origin x="11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D39AEE-16DD-4FB8-AEB8-AEA28F56046F}" type="datetimeFigureOut">
              <a:rPr lang="zh-CN" altLang="en-US" smtClean="0"/>
              <a:t>2026/7/16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C611C3-DC7B-4ED3-9990-3206B2A1240D}" type="slidenum">
              <a:rPr lang="zh-CN" altLang="en-US" smtClean="0"/>
              <a:t>‹#›</a:t>
            </a:fld>
            <a:endParaRPr lang="zh-CN" altLang="en-US"/>
          </a:p>
        </p:txBody>
      </p:sp>
    </p:spTree>
    <p:extLst>
      <p:ext uri="{BB962C8B-B14F-4D97-AF65-F5344CB8AC3E}">
        <p14:creationId xmlns:p14="http://schemas.microsoft.com/office/powerpoint/2010/main" val="144614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a:t>
            </a:fld>
            <a:endParaRPr lang="zh-CN" altLang="en-US"/>
          </a:p>
        </p:txBody>
      </p:sp>
    </p:spTree>
    <p:extLst>
      <p:ext uri="{BB962C8B-B14F-4D97-AF65-F5344CB8AC3E}">
        <p14:creationId xmlns:p14="http://schemas.microsoft.com/office/powerpoint/2010/main" val="281231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12</a:t>
            </a:fld>
            <a:endParaRPr lang="zh-CN" altLang="en-US"/>
          </a:p>
        </p:txBody>
      </p:sp>
    </p:spTree>
    <p:extLst>
      <p:ext uri="{BB962C8B-B14F-4D97-AF65-F5344CB8AC3E}">
        <p14:creationId xmlns:p14="http://schemas.microsoft.com/office/powerpoint/2010/main" val="3050681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14</a:t>
            </a:fld>
            <a:endParaRPr lang="zh-CN" altLang="en-US"/>
          </a:p>
        </p:txBody>
      </p:sp>
    </p:spTree>
    <p:extLst>
      <p:ext uri="{BB962C8B-B14F-4D97-AF65-F5344CB8AC3E}">
        <p14:creationId xmlns:p14="http://schemas.microsoft.com/office/powerpoint/2010/main" val="3948712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200" b="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9BC611C3-DC7B-4ED3-9990-3206B2A1240D}" type="slidenum">
              <a:rPr lang="zh-CN" altLang="en-US" smtClean="0"/>
              <a:t>17</a:t>
            </a:fld>
            <a:endParaRPr lang="zh-CN" altLang="en-US"/>
          </a:p>
        </p:txBody>
      </p:sp>
    </p:spTree>
    <p:extLst>
      <p:ext uri="{BB962C8B-B14F-4D97-AF65-F5344CB8AC3E}">
        <p14:creationId xmlns:p14="http://schemas.microsoft.com/office/powerpoint/2010/main" val="179095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55657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6133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22</a:t>
            </a:fld>
            <a:endParaRPr lang="zh-CN" altLang="en-US"/>
          </a:p>
        </p:txBody>
      </p:sp>
    </p:spTree>
    <p:extLst>
      <p:ext uri="{BB962C8B-B14F-4D97-AF65-F5344CB8AC3E}">
        <p14:creationId xmlns:p14="http://schemas.microsoft.com/office/powerpoint/2010/main" val="3985051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7473D-4BD2-FB8E-5D06-45AC2FCBAB4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9796E50-EC7D-5665-67B1-7A855DF3F0D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D67B47C-0586-F427-F332-574B1309B5B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A667722-94F1-573E-2E5A-3AAB0C03A7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00809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2</a:t>
            </a:fld>
            <a:endParaRPr lang="zh-CN" altLang="en-US"/>
          </a:p>
        </p:txBody>
      </p:sp>
    </p:spTree>
    <p:extLst>
      <p:ext uri="{BB962C8B-B14F-4D97-AF65-F5344CB8AC3E}">
        <p14:creationId xmlns:p14="http://schemas.microsoft.com/office/powerpoint/2010/main" val="43495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9BC611C3-DC7B-4ED3-9990-3206B2A1240D}" type="slidenum">
              <a:rPr lang="zh-CN" altLang="en-US" smtClean="0"/>
              <a:t>4</a:t>
            </a:fld>
            <a:endParaRPr lang="zh-CN" altLang="en-US"/>
          </a:p>
        </p:txBody>
      </p:sp>
    </p:spTree>
    <p:extLst>
      <p:ext uri="{BB962C8B-B14F-4D97-AF65-F5344CB8AC3E}">
        <p14:creationId xmlns:p14="http://schemas.microsoft.com/office/powerpoint/2010/main" val="690086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5</a:t>
            </a:fld>
            <a:endParaRPr lang="zh-CN" altLang="en-US"/>
          </a:p>
        </p:txBody>
      </p:sp>
    </p:spTree>
    <p:extLst>
      <p:ext uri="{BB962C8B-B14F-4D97-AF65-F5344CB8AC3E}">
        <p14:creationId xmlns:p14="http://schemas.microsoft.com/office/powerpoint/2010/main" val="200566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7</a:t>
            </a:fld>
            <a:endParaRPr lang="zh-CN" altLang="en-US"/>
          </a:p>
        </p:txBody>
      </p:sp>
    </p:spTree>
    <p:extLst>
      <p:ext uri="{BB962C8B-B14F-4D97-AF65-F5344CB8AC3E}">
        <p14:creationId xmlns:p14="http://schemas.microsoft.com/office/powerpoint/2010/main" val="386170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8</a:t>
            </a:fld>
            <a:endParaRPr lang="zh-CN" altLang="en-US"/>
          </a:p>
        </p:txBody>
      </p:sp>
    </p:spTree>
    <p:extLst>
      <p:ext uri="{BB962C8B-B14F-4D97-AF65-F5344CB8AC3E}">
        <p14:creationId xmlns:p14="http://schemas.microsoft.com/office/powerpoint/2010/main" val="2724927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9</a:t>
            </a:fld>
            <a:endParaRPr lang="zh-CN" altLang="en-US"/>
          </a:p>
        </p:txBody>
      </p:sp>
    </p:spTree>
    <p:extLst>
      <p:ext uri="{BB962C8B-B14F-4D97-AF65-F5344CB8AC3E}">
        <p14:creationId xmlns:p14="http://schemas.microsoft.com/office/powerpoint/2010/main" val="979356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10</a:t>
            </a:fld>
            <a:endParaRPr lang="zh-CN" altLang="en-US"/>
          </a:p>
        </p:txBody>
      </p:sp>
    </p:spTree>
    <p:extLst>
      <p:ext uri="{BB962C8B-B14F-4D97-AF65-F5344CB8AC3E}">
        <p14:creationId xmlns:p14="http://schemas.microsoft.com/office/powerpoint/2010/main" val="3924094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11</a:t>
            </a:fld>
            <a:endParaRPr lang="zh-CN" altLang="en-US"/>
          </a:p>
        </p:txBody>
      </p:sp>
    </p:spTree>
    <p:extLst>
      <p:ext uri="{BB962C8B-B14F-4D97-AF65-F5344CB8AC3E}">
        <p14:creationId xmlns:p14="http://schemas.microsoft.com/office/powerpoint/2010/main" val="1456081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A64080-06E9-1662-EE9B-E3C913EF4E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6C4D4D3-E9D0-8C8F-CDD7-4FCE4FE87FC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F250E68-4E2C-DC7A-5E40-F2EF89B46B87}"/>
              </a:ext>
            </a:extLst>
          </p:cNvPr>
          <p:cNvSpPr>
            <a:spLocks noGrp="1"/>
          </p:cNvSpPr>
          <p:nvPr>
            <p:ph type="dt" sz="half" idx="10"/>
          </p:nvPr>
        </p:nvSpPr>
        <p:spPr/>
        <p:txBody>
          <a:bodyPr/>
          <a:lstStyle/>
          <a:p>
            <a:fld id="{D3D4340A-70C3-4207-B59E-4B2AC2E521E2}" type="datetime1">
              <a:rPr lang="zh-CN" altLang="en-US" smtClean="0"/>
              <a:t>2026/7/16</a:t>
            </a:fld>
            <a:endParaRPr lang="zh-CN" altLang="en-US"/>
          </a:p>
        </p:txBody>
      </p:sp>
      <p:sp>
        <p:nvSpPr>
          <p:cNvPr id="5" name="页脚占位符 4">
            <a:extLst>
              <a:ext uri="{FF2B5EF4-FFF2-40B4-BE49-F238E27FC236}">
                <a16:creationId xmlns:a16="http://schemas.microsoft.com/office/drawing/2014/main" id="{278748AE-F0BF-A5F8-9B4C-C031708B1B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3D09C8-DB33-4CE3-2AC4-3529DCF91E09}"/>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1889554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261F70-518F-254D-6B91-31053AADAEC8}"/>
              </a:ext>
            </a:extLst>
          </p:cNvPr>
          <p:cNvSpPr>
            <a:spLocks noGrp="1"/>
          </p:cNvSpPr>
          <p:nvPr>
            <p:ph type="title"/>
          </p:nvPr>
        </p:nvSpPr>
        <p:spPr/>
        <p:txBody>
          <a:bodyPr/>
          <a:lstStyle>
            <a:lvl1pPr>
              <a:defRPr sz="3200"/>
            </a:lvl1pPr>
          </a:lstStyle>
          <a:p>
            <a:r>
              <a:rPr lang="zh-CN" altLang="en-US"/>
              <a:t>单击此处编辑母版标题样式</a:t>
            </a:r>
          </a:p>
        </p:txBody>
      </p:sp>
      <p:sp>
        <p:nvSpPr>
          <p:cNvPr id="4" name="日期占位符 3">
            <a:extLst>
              <a:ext uri="{FF2B5EF4-FFF2-40B4-BE49-F238E27FC236}">
                <a16:creationId xmlns:a16="http://schemas.microsoft.com/office/drawing/2014/main" id="{2C200919-B428-D13D-5354-573521E9906E}"/>
              </a:ext>
            </a:extLst>
          </p:cNvPr>
          <p:cNvSpPr>
            <a:spLocks noGrp="1"/>
          </p:cNvSpPr>
          <p:nvPr>
            <p:ph type="dt" sz="half" idx="10"/>
          </p:nvPr>
        </p:nvSpPr>
        <p:spPr/>
        <p:txBody>
          <a:bodyPr/>
          <a:lstStyle/>
          <a:p>
            <a:fld id="{9EF8D7EA-820C-4725-9A4A-8646DCD9A02A}" type="datetime1">
              <a:rPr lang="zh-CN" altLang="en-US" smtClean="0"/>
              <a:t>2026/7/16</a:t>
            </a:fld>
            <a:endParaRPr lang="zh-CN" altLang="en-US"/>
          </a:p>
        </p:txBody>
      </p:sp>
      <p:sp>
        <p:nvSpPr>
          <p:cNvPr id="5" name="页脚占位符 4">
            <a:extLst>
              <a:ext uri="{FF2B5EF4-FFF2-40B4-BE49-F238E27FC236}">
                <a16:creationId xmlns:a16="http://schemas.microsoft.com/office/drawing/2014/main" id="{CDD59E9A-B154-CBD4-E023-8AC9BC56C6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38E6B0-9C4F-4E19-DF76-CD37F70581B0}"/>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785140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8CC525-2E24-B0AD-3EA1-A65E82A36C80}"/>
              </a:ext>
            </a:extLst>
          </p:cNvPr>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4" name="日期占位符 3">
            <a:extLst>
              <a:ext uri="{FF2B5EF4-FFF2-40B4-BE49-F238E27FC236}">
                <a16:creationId xmlns:a16="http://schemas.microsoft.com/office/drawing/2014/main" id="{728F1734-6E20-6E01-E56F-741EF3413138}"/>
              </a:ext>
            </a:extLst>
          </p:cNvPr>
          <p:cNvSpPr>
            <a:spLocks noGrp="1"/>
          </p:cNvSpPr>
          <p:nvPr>
            <p:ph type="dt" sz="half" idx="10"/>
          </p:nvPr>
        </p:nvSpPr>
        <p:spPr/>
        <p:txBody>
          <a:bodyPr/>
          <a:lstStyle/>
          <a:p>
            <a:fld id="{DE53E82D-F997-48DA-A195-C111DB20A7C6}" type="datetime1">
              <a:rPr lang="zh-CN" altLang="en-US" smtClean="0"/>
              <a:t>2026/7/16</a:t>
            </a:fld>
            <a:endParaRPr lang="zh-CN" altLang="en-US"/>
          </a:p>
        </p:txBody>
      </p:sp>
      <p:sp>
        <p:nvSpPr>
          <p:cNvPr id="5" name="页脚占位符 4">
            <a:extLst>
              <a:ext uri="{FF2B5EF4-FFF2-40B4-BE49-F238E27FC236}">
                <a16:creationId xmlns:a16="http://schemas.microsoft.com/office/drawing/2014/main" id="{116A3475-E792-4722-101A-EB3E267F71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BEC795-DEFA-43FB-D577-73149C3F85EF}"/>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322658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261F70-518F-254D-6B91-31053AADAEC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0B867C-0ED3-FA19-7331-74CCE4FA3969}"/>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C200919-B428-D13D-5354-573521E9906E}"/>
              </a:ext>
            </a:extLst>
          </p:cNvPr>
          <p:cNvSpPr>
            <a:spLocks noGrp="1"/>
          </p:cNvSpPr>
          <p:nvPr>
            <p:ph type="dt" sz="half" idx="10"/>
          </p:nvPr>
        </p:nvSpPr>
        <p:spPr/>
        <p:txBody>
          <a:bodyPr/>
          <a:lstStyle/>
          <a:p>
            <a:fld id="{AE48A75A-69DE-4F9D-94DB-793A0B643CCB}" type="datetimeFigureOut">
              <a:rPr lang="zh-CN" altLang="en-US" smtClean="0"/>
              <a:t>2026/7/16</a:t>
            </a:fld>
            <a:endParaRPr lang="zh-CN" altLang="en-US"/>
          </a:p>
        </p:txBody>
      </p:sp>
      <p:sp>
        <p:nvSpPr>
          <p:cNvPr id="5" name="页脚占位符 4">
            <a:extLst>
              <a:ext uri="{FF2B5EF4-FFF2-40B4-BE49-F238E27FC236}">
                <a16:creationId xmlns:a16="http://schemas.microsoft.com/office/drawing/2014/main" id="{CDD59E9A-B154-CBD4-E023-8AC9BC56C6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38E6B0-9C4F-4E19-DF76-CD37F70581B0}"/>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3567299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7A20C3F-C4A5-17E0-E704-4C95A18FF70F}"/>
              </a:ext>
            </a:extLst>
          </p:cNvPr>
          <p:cNvSpPr>
            <a:spLocks noGrp="1"/>
          </p:cNvSpPr>
          <p:nvPr>
            <p:ph type="title"/>
          </p:nvPr>
        </p:nvSpPr>
        <p:spPr>
          <a:xfrm>
            <a:off x="99969" y="136526"/>
            <a:ext cx="10515600" cy="544512"/>
          </a:xfrm>
          <a:prstGeom prst="rect">
            <a:avLst/>
          </a:prstGeom>
        </p:spPr>
        <p:txBody>
          <a:bodyPr vert="horz" lIns="91440" tIns="45720" rIns="91440" bIns="45720" rtlCol="0" anchor="ctr">
            <a:noAutofit/>
          </a:bodyPr>
          <a:lstStyle/>
          <a:p>
            <a:r>
              <a:rPr lang="zh-CN" altLang="en-US"/>
              <a:t>单击此处编辑母版标题样式</a:t>
            </a:r>
          </a:p>
        </p:txBody>
      </p:sp>
      <p:sp>
        <p:nvSpPr>
          <p:cNvPr id="4" name="日期占位符 3">
            <a:extLst>
              <a:ext uri="{FF2B5EF4-FFF2-40B4-BE49-F238E27FC236}">
                <a16:creationId xmlns:a16="http://schemas.microsoft.com/office/drawing/2014/main" id="{44D49D8C-F6B2-DBDD-9EF4-36AE02E86B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26031-9609-49EC-ABB1-5C443DC30870}" type="datetime1">
              <a:rPr lang="zh-CN" altLang="en-US" smtClean="0"/>
              <a:t>2026/7/16</a:t>
            </a:fld>
            <a:endParaRPr lang="zh-CN" altLang="en-US"/>
          </a:p>
        </p:txBody>
      </p:sp>
      <p:sp>
        <p:nvSpPr>
          <p:cNvPr id="5" name="页脚占位符 4">
            <a:extLst>
              <a:ext uri="{FF2B5EF4-FFF2-40B4-BE49-F238E27FC236}">
                <a16:creationId xmlns:a16="http://schemas.microsoft.com/office/drawing/2014/main" id="{9C68CEA4-14C3-AA8E-AB14-39A2FF1D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750F8C0-80A2-666A-ADFD-772D42BFD9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1647310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epj-conferences.org/articles/epjconf/pdf/2020/21/epjconf_chep2020_05015.pdf" TargetMode="External"/><Relationship Id="rId3" Type="http://schemas.openxmlformats.org/officeDocument/2006/relationships/image" Target="../media/image3.png"/><Relationship Id="rId7" Type="http://schemas.openxmlformats.org/officeDocument/2006/relationships/hyperlink" Target="https://twiki.cern.ch/twiki/bin/view/CMSPublic/SWGuidePyReleaseValidation" TargetMode="External"/><Relationship Id="rId12"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twiki.cern.ch/twiki/bin/view/CMSPublic/CompOpsRelVal" TargetMode="External"/><Relationship Id="rId11" Type="http://schemas.openxmlformats.org/officeDocument/2006/relationships/hyperlink" Target="https://indico.cern.ch/event/1501541/contributions/6351650/attachments/3010304/5307339/ATLAS_Build_Infrastructure_S&amp;CWeek_Feb2024.pdf" TargetMode="External"/><Relationship Id="rId5" Type="http://schemas.openxmlformats.org/officeDocument/2006/relationships/hyperlink" Target="https://cds.cern.ch/record/1196160" TargetMode="External"/><Relationship Id="rId10" Type="http://schemas.openxmlformats.org/officeDocument/2006/relationships/hyperlink" Target="https://eprints.whiterose.ac.uk/224417/1/s10052-024-13701-w.pdf" TargetMode="External"/><Relationship Id="rId4" Type="http://schemas.openxmlformats.org/officeDocument/2006/relationships/hyperlink" Target="https://doi.org/10.1051/epjconf/201921405014" TargetMode="External"/><Relationship Id="rId9" Type="http://schemas.openxmlformats.org/officeDocument/2006/relationships/hyperlink" Target="https://indico.jlab.org/event/459/contributions/11554/attachments/9223/13386/ATL-COM-SOFT-2023-013.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doi.org/10.1051/epjconf/20192140501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github.com/REAL-Lab-NU/Awesome-OpenClaw-Paper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5DBCB5-50D1-6536-959B-24B224554708}"/>
              </a:ext>
            </a:extLst>
          </p:cNvPr>
          <p:cNvSpPr>
            <a:spLocks noGrp="1"/>
          </p:cNvSpPr>
          <p:nvPr>
            <p:ph type="ctrTitle"/>
          </p:nvPr>
        </p:nvSpPr>
        <p:spPr>
          <a:xfrm>
            <a:off x="1038000" y="2106930"/>
            <a:ext cx="10116000" cy="1700213"/>
          </a:xfrm>
        </p:spPr>
        <p:txBody>
          <a:bodyPr/>
          <a:lstStyle/>
          <a:p>
            <a:r>
              <a:rPr lang="en-US" altLang="zh-CN" sz="5400" dirty="0"/>
              <a:t>Validation System for OSCAR</a:t>
            </a:r>
            <a:endParaRPr lang="zh-CN" altLang="en-US" sz="5400" dirty="0">
              <a:latin typeface="微软雅黑" panose="020B0503020204020204" pitchFamily="34" charset="-122"/>
              <a:ea typeface="微软雅黑" panose="020B0503020204020204" pitchFamily="34" charset="-122"/>
            </a:endParaRPr>
          </a:p>
        </p:txBody>
      </p:sp>
      <p:sp>
        <p:nvSpPr>
          <p:cNvPr id="3" name="副标题 2">
            <a:extLst>
              <a:ext uri="{FF2B5EF4-FFF2-40B4-BE49-F238E27FC236}">
                <a16:creationId xmlns:a16="http://schemas.microsoft.com/office/drawing/2014/main" id="{67001A69-278A-B7C5-7752-F2A5E8866BCD}"/>
              </a:ext>
            </a:extLst>
          </p:cNvPr>
          <p:cNvSpPr>
            <a:spLocks noGrp="1"/>
          </p:cNvSpPr>
          <p:nvPr>
            <p:ph type="subTitle" idx="1"/>
          </p:nvPr>
        </p:nvSpPr>
        <p:spPr>
          <a:xfrm>
            <a:off x="1524000" y="4107006"/>
            <a:ext cx="9144000" cy="1054183"/>
          </a:xfrm>
        </p:spPr>
        <p:txBody>
          <a:bodyPr/>
          <a:lstStyle/>
          <a:p>
            <a:r>
              <a:rPr lang="en-US" altLang="zh-CN" dirty="0"/>
              <a:t>Guoping Liu,</a:t>
            </a:r>
            <a:r>
              <a:rPr lang="zh-CN" altLang="en-US" dirty="0"/>
              <a:t> </a:t>
            </a:r>
            <a:r>
              <a:rPr lang="en-US" altLang="zh-CN" dirty="0"/>
              <a:t>Teng</a:t>
            </a:r>
            <a:r>
              <a:rPr lang="zh-CN" altLang="en-US" dirty="0"/>
              <a:t> </a:t>
            </a:r>
            <a:r>
              <a:rPr lang="en-US" altLang="zh-CN" dirty="0"/>
              <a:t>Li </a:t>
            </a:r>
          </a:p>
          <a:p>
            <a:r>
              <a:rPr lang="en-US" altLang="zh-CN" dirty="0"/>
              <a:t>Shandong University</a:t>
            </a:r>
          </a:p>
        </p:txBody>
      </p:sp>
      <p:sp>
        <p:nvSpPr>
          <p:cNvPr id="4" name="文本框 3">
            <a:extLst>
              <a:ext uri="{FF2B5EF4-FFF2-40B4-BE49-F238E27FC236}">
                <a16:creationId xmlns:a16="http://schemas.microsoft.com/office/drawing/2014/main" id="{09201435-D074-C5F0-A684-AC1D67ADEDA6}"/>
              </a:ext>
            </a:extLst>
          </p:cNvPr>
          <p:cNvSpPr txBox="1"/>
          <p:nvPr/>
        </p:nvSpPr>
        <p:spPr>
          <a:xfrm>
            <a:off x="2672862" y="5917742"/>
            <a:ext cx="6933361" cy="407804"/>
          </a:xfrm>
          <a:prstGeom prst="rect">
            <a:avLst/>
          </a:prstGeom>
          <a:noFill/>
        </p:spPr>
        <p:txBody>
          <a:bodyPr wrap="square" rtlCol="0">
            <a:spAutoFit/>
          </a:bodyPr>
          <a:lstStyle/>
          <a:p>
            <a:pPr algn="ctr"/>
            <a:r>
              <a:rPr lang="zh-CN" altLang="en-US" sz="2050" dirty="0">
                <a:latin typeface="Arial" panose="020B0604020202020204" pitchFamily="34" charset="0"/>
                <a:cs typeface="Arial" panose="020B0604020202020204" pitchFamily="34" charset="0"/>
              </a:rPr>
              <a:t>高能物理分会</a:t>
            </a:r>
            <a:r>
              <a:rPr lang="zh-CN" altLang="en-US" sz="2050" dirty="0">
                <a:latin typeface="Arial" panose="020B0604020202020204" pitchFamily="34" charset="0"/>
                <a:cs typeface="Arial" panose="020B0604020202020204" pitchFamily="34" charset="0"/>
                <a:sym typeface="Wingdings" panose="05000000000000000000" pitchFamily="2" charset="2"/>
              </a:rPr>
              <a:t>粒子物理实验技术，广州，</a:t>
            </a:r>
            <a:r>
              <a:rPr lang="en-US" altLang="zh-CN" sz="2050" dirty="0">
                <a:latin typeface="Arial" panose="020B0604020202020204" pitchFamily="34" charset="0"/>
                <a:cs typeface="Arial" panose="020B0604020202020204" pitchFamily="34" charset="0"/>
              </a:rPr>
              <a:t>July 16, 2026</a:t>
            </a:r>
            <a:endParaRPr lang="zh-CN" altLang="en-US" sz="2050" dirty="0">
              <a:latin typeface="Arial" panose="020B0604020202020204" pitchFamily="34" charset="0"/>
              <a:cs typeface="Arial" panose="020B0604020202020204" pitchFamily="34" charset="0"/>
            </a:endParaRPr>
          </a:p>
        </p:txBody>
      </p:sp>
      <p:pic>
        <p:nvPicPr>
          <p:cNvPr id="9" name="图片 8">
            <a:extLst>
              <a:ext uri="{FF2B5EF4-FFF2-40B4-BE49-F238E27FC236}">
                <a16:creationId xmlns:a16="http://schemas.microsoft.com/office/drawing/2014/main" id="{1AFB6685-9674-6F7E-44CC-85A638ED04C8}"/>
              </a:ext>
            </a:extLst>
          </p:cNvPr>
          <p:cNvPicPr>
            <a:picLocks noChangeAspect="1"/>
          </p:cNvPicPr>
          <p:nvPr/>
        </p:nvPicPr>
        <p:blipFill>
          <a:blip r:embed="rId3"/>
          <a:stretch>
            <a:fillRect/>
          </a:stretch>
        </p:blipFill>
        <p:spPr>
          <a:xfrm>
            <a:off x="234121" y="53962"/>
            <a:ext cx="4877481" cy="1267002"/>
          </a:xfrm>
          <a:prstGeom prst="rect">
            <a:avLst/>
          </a:prstGeom>
        </p:spPr>
      </p:pic>
      <p:pic>
        <p:nvPicPr>
          <p:cNvPr id="1031" name="Picture 7" descr="山东大学怎么样全国排名第几？是211还是985？">
            <a:extLst>
              <a:ext uri="{FF2B5EF4-FFF2-40B4-BE49-F238E27FC236}">
                <a16:creationId xmlns:a16="http://schemas.microsoft.com/office/drawing/2014/main" id="{0D7B3BA5-330A-163D-D488-CF6B90D5F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6107" y="63542"/>
            <a:ext cx="1548000" cy="15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03-85A3-DE7D-22F1-705FCF90133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269CC7C-3EF3-9D4D-4ED4-53D08674B63D}"/>
              </a:ext>
            </a:extLst>
          </p:cNvPr>
          <p:cNvSpPr>
            <a:spLocks noGrp="1"/>
          </p:cNvSpPr>
          <p:nvPr>
            <p:ph type="title"/>
          </p:nvPr>
        </p:nvSpPr>
        <p:spPr/>
        <p:txBody>
          <a:bodyPr/>
          <a:lstStyle/>
          <a:p>
            <a:r>
              <a:rPr lang="en-US" altLang="zh-CN" dirty="0"/>
              <a:t>AI Interpretation</a:t>
            </a:r>
            <a:endParaRPr lang="zh-CN" altLang="en-US" dirty="0"/>
          </a:p>
        </p:txBody>
      </p:sp>
      <p:sp>
        <p:nvSpPr>
          <p:cNvPr id="4" name="灯片编号占位符 3">
            <a:extLst>
              <a:ext uri="{FF2B5EF4-FFF2-40B4-BE49-F238E27FC236}">
                <a16:creationId xmlns:a16="http://schemas.microsoft.com/office/drawing/2014/main" id="{FAE0025E-CE95-2960-289E-CD052E643269}"/>
              </a:ext>
            </a:extLst>
          </p:cNvPr>
          <p:cNvSpPr>
            <a:spLocks noGrp="1"/>
          </p:cNvSpPr>
          <p:nvPr>
            <p:ph type="sldNum" sz="quarter" idx="12"/>
          </p:nvPr>
        </p:nvSpPr>
        <p:spPr/>
        <p:txBody>
          <a:bodyPr/>
          <a:lstStyle/>
          <a:p>
            <a:fld id="{91AC1DA6-9D5B-4A20-B377-D43FC804AC2B}" type="slidenum">
              <a:rPr lang="zh-CN" altLang="en-US" smtClean="0"/>
              <a:t>10</a:t>
            </a:fld>
            <a:endParaRPr lang="zh-CN" altLang="en-US"/>
          </a:p>
        </p:txBody>
      </p:sp>
      <p:sp>
        <p:nvSpPr>
          <p:cNvPr id="5" name="文本框 4">
            <a:extLst>
              <a:ext uri="{FF2B5EF4-FFF2-40B4-BE49-F238E27FC236}">
                <a16:creationId xmlns:a16="http://schemas.microsoft.com/office/drawing/2014/main" id="{3A1C2260-FE40-9D97-3B77-0E4776EABBEA}"/>
              </a:ext>
            </a:extLst>
          </p:cNvPr>
          <p:cNvSpPr txBox="1"/>
          <p:nvPr/>
        </p:nvSpPr>
        <p:spPr>
          <a:xfrm>
            <a:off x="176363" y="825238"/>
            <a:ext cx="5307975" cy="3477875"/>
          </a:xfrm>
          <a:prstGeom prst="rect">
            <a:avLst/>
          </a:prstGeom>
          <a:noFill/>
        </p:spPr>
        <p:txBody>
          <a:bodyPr wrap="square" rtlCol="0">
            <a:spAutoFit/>
          </a:bodyPr>
          <a:lstStyle/>
          <a:p>
            <a:pPr>
              <a:spcBef>
                <a:spcPts val="600"/>
              </a:spcBef>
              <a:spcAft>
                <a:spcPts val="600"/>
              </a:spcAft>
            </a:pPr>
            <a:r>
              <a:rPr lang="en-US" altLang="zh-CN" dirty="0"/>
              <a:t>Developed </a:t>
            </a:r>
            <a:r>
              <a:rPr lang="en-US" altLang="zh-CN" b="1" dirty="0">
                <a:solidFill>
                  <a:srgbClr val="0070C0"/>
                </a:solidFill>
              </a:rPr>
              <a:t>Copilot</a:t>
            </a:r>
            <a:r>
              <a:rPr lang="en-US" altLang="zh-CN" dirty="0"/>
              <a:t>:</a:t>
            </a:r>
          </a:p>
          <a:p>
            <a:pPr marL="285750" indent="-285750">
              <a:spcBef>
                <a:spcPts val="600"/>
              </a:spcBef>
              <a:spcAft>
                <a:spcPts val="600"/>
              </a:spcAft>
              <a:buSzPct val="84000"/>
              <a:buFont typeface="Wingdings" panose="05000000000000000000" pitchFamily="2" charset="2"/>
              <a:buChar char="l"/>
            </a:pPr>
            <a:r>
              <a:rPr lang="en-US" altLang="zh-CN" dirty="0"/>
              <a:t>In-dashboard assistant on Review &amp; Compare</a:t>
            </a:r>
          </a:p>
          <a:p>
            <a:pPr marL="285750" indent="-285750">
              <a:spcBef>
                <a:spcPts val="600"/>
              </a:spcBef>
              <a:spcAft>
                <a:spcPts val="600"/>
              </a:spcAft>
              <a:buSzPct val="84000"/>
              <a:buFont typeface="Wingdings" panose="05000000000000000000" pitchFamily="2" charset="2"/>
              <a:buChar char="l"/>
            </a:pPr>
            <a:r>
              <a:rPr lang="en-US" altLang="zh-CN" b="1" i="1" dirty="0"/>
              <a:t>Context engineering</a:t>
            </a:r>
            <a:r>
              <a:rPr lang="en-US" altLang="zh-CN" i="1" dirty="0"/>
              <a:t> </a:t>
            </a:r>
            <a:r>
              <a:rPr lang="en-US" altLang="zh-CN" dirty="0"/>
              <a:t>— OpenAI-style text messages: user question + plot refs; histogram digests and validation context in XML system prompts.</a:t>
            </a:r>
          </a:p>
          <a:p>
            <a:pPr marL="285750" indent="-285750">
              <a:spcBef>
                <a:spcPts val="600"/>
              </a:spcBef>
              <a:spcAft>
                <a:spcPts val="600"/>
              </a:spcAft>
              <a:buSzPct val="84000"/>
              <a:buFont typeface="Wingdings" panose="05000000000000000000" pitchFamily="2" charset="2"/>
              <a:buChar char="l"/>
            </a:pPr>
            <a:r>
              <a:rPr lang="en-US" altLang="zh-CN" dirty="0" err="1">
                <a:solidFill>
                  <a:schemeClr val="accent3">
                    <a:lumMod val="75000"/>
                  </a:schemeClr>
                </a:solidFill>
              </a:rPr>
              <a:t>Dockerized</a:t>
            </a:r>
            <a:r>
              <a:rPr lang="en-US" altLang="zh-CN" dirty="0">
                <a:solidFill>
                  <a:schemeClr val="accent3">
                    <a:lumMod val="75000"/>
                  </a:schemeClr>
                </a:solidFill>
              </a:rPr>
              <a:t> deployment with configurable Agent/LLM</a:t>
            </a:r>
          </a:p>
          <a:p>
            <a:pPr marL="285750" indent="-285750">
              <a:spcBef>
                <a:spcPts val="600"/>
              </a:spcBef>
              <a:spcAft>
                <a:spcPts val="600"/>
              </a:spcAft>
              <a:buSzPct val="84000"/>
              <a:buFont typeface="Wingdings" panose="05000000000000000000" pitchFamily="2" charset="2"/>
              <a:buChar char="l"/>
            </a:pPr>
            <a:r>
              <a:rPr lang="en-US" altLang="zh-CN" b="0" i="1" dirty="0">
                <a:solidFill>
                  <a:schemeClr val="accent2"/>
                </a:solidFill>
                <a:latin typeface="Calibri"/>
                <a:ea typeface="Calibri"/>
              </a:rPr>
              <a:t>Roadmap (vision): full-chain root-cause hints via plot lineage.</a:t>
            </a:r>
            <a:endParaRPr lang="zh-CN" altLang="en-US" sz="2400" i="1" dirty="0">
              <a:solidFill>
                <a:schemeClr val="accent2"/>
              </a:solidFill>
            </a:endParaRPr>
          </a:p>
        </p:txBody>
      </p:sp>
      <p:pic>
        <p:nvPicPr>
          <p:cNvPr id="10" name="图片 9">
            <a:extLst>
              <a:ext uri="{FF2B5EF4-FFF2-40B4-BE49-F238E27FC236}">
                <a16:creationId xmlns:a16="http://schemas.microsoft.com/office/drawing/2014/main" id="{4DD81C9E-F1AB-0346-E78F-D739E61F4F6D}"/>
              </a:ext>
            </a:extLst>
          </p:cNvPr>
          <p:cNvPicPr>
            <a:picLocks noChangeAspect="1"/>
          </p:cNvPicPr>
          <p:nvPr/>
        </p:nvPicPr>
        <p:blipFill>
          <a:blip r:embed="rId5"/>
          <a:srcRect l="1997" t="3386" b="9832"/>
          <a:stretch>
            <a:fillRect/>
          </a:stretch>
        </p:blipFill>
        <p:spPr>
          <a:xfrm>
            <a:off x="276097" y="4695638"/>
            <a:ext cx="4905545" cy="1843274"/>
          </a:xfrm>
          <a:prstGeom prst="rect">
            <a:avLst/>
          </a:prstGeom>
        </p:spPr>
      </p:pic>
      <p:pic>
        <p:nvPicPr>
          <p:cNvPr id="6" name="20260715_115722_Copilot">
            <a:hlinkClick r:id="" action="ppaction://media"/>
            <a:extLst>
              <a:ext uri="{FF2B5EF4-FFF2-40B4-BE49-F238E27FC236}">
                <a16:creationId xmlns:a16="http://schemas.microsoft.com/office/drawing/2014/main" id="{2F5768FD-EF7A-47F4-2D7F-A0AEB40D067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357769" y="218540"/>
            <a:ext cx="6624000" cy="6144658"/>
          </a:xfrm>
          <a:prstGeom prst="rect">
            <a:avLst/>
          </a:prstGeom>
        </p:spPr>
      </p:pic>
    </p:spTree>
    <p:extLst>
      <p:ext uri="{BB962C8B-B14F-4D97-AF65-F5344CB8AC3E}">
        <p14:creationId xmlns:p14="http://schemas.microsoft.com/office/powerpoint/2010/main" val="113863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56063-2FF1-2F43-DE96-24C32755B418}"/>
            </a:ext>
          </a:extLst>
        </p:cNvPr>
        <p:cNvGrpSpPr/>
        <p:nvPr/>
      </p:nvGrpSpPr>
      <p:grpSpPr>
        <a:xfrm>
          <a:off x="0" y="0"/>
          <a:ext cx="0" cy="0"/>
          <a:chOff x="0" y="0"/>
          <a:chExt cx="0" cy="0"/>
        </a:xfrm>
      </p:grpSpPr>
      <p:pic>
        <p:nvPicPr>
          <p:cNvPr id="6" name="20260715_120320_GitBot">
            <a:hlinkClick r:id="" action="ppaction://media"/>
            <a:extLst>
              <a:ext uri="{FF2B5EF4-FFF2-40B4-BE49-F238E27FC236}">
                <a16:creationId xmlns:a16="http://schemas.microsoft.com/office/drawing/2014/main" id="{D0B2237B-30E6-25E2-968D-143350344CF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10078" y="136525"/>
            <a:ext cx="6791463" cy="6300000"/>
          </a:xfrm>
          <a:prstGeom prst="rect">
            <a:avLst/>
          </a:prstGeom>
        </p:spPr>
      </p:pic>
      <p:sp>
        <p:nvSpPr>
          <p:cNvPr id="2" name="标题 1">
            <a:extLst>
              <a:ext uri="{FF2B5EF4-FFF2-40B4-BE49-F238E27FC236}">
                <a16:creationId xmlns:a16="http://schemas.microsoft.com/office/drawing/2014/main" id="{7523E5C6-08EE-5DC9-F69A-66355DA0B561}"/>
              </a:ext>
            </a:extLst>
          </p:cNvPr>
          <p:cNvSpPr>
            <a:spLocks noGrp="1"/>
          </p:cNvSpPr>
          <p:nvPr>
            <p:ph type="title"/>
          </p:nvPr>
        </p:nvSpPr>
        <p:spPr/>
        <p:txBody>
          <a:bodyPr/>
          <a:lstStyle/>
          <a:p>
            <a:r>
              <a:rPr lang="en-US" altLang="zh-CN" dirty="0"/>
              <a:t>AI Interpretation</a:t>
            </a:r>
            <a:endParaRPr lang="zh-CN" altLang="en-US" dirty="0"/>
          </a:p>
        </p:txBody>
      </p:sp>
      <p:sp>
        <p:nvSpPr>
          <p:cNvPr id="4" name="灯片编号占位符 3">
            <a:extLst>
              <a:ext uri="{FF2B5EF4-FFF2-40B4-BE49-F238E27FC236}">
                <a16:creationId xmlns:a16="http://schemas.microsoft.com/office/drawing/2014/main" id="{348C8C46-D097-D386-96FD-1C378DAA71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78EFEEEB-4A88-9728-11F9-8ACAA9C1AF9B}"/>
              </a:ext>
            </a:extLst>
          </p:cNvPr>
          <p:cNvSpPr txBox="1"/>
          <p:nvPr/>
        </p:nvSpPr>
        <p:spPr>
          <a:xfrm>
            <a:off x="200025" y="971550"/>
            <a:ext cx="4672421" cy="4247317"/>
          </a:xfrm>
          <a:prstGeom prst="rect">
            <a:avLst/>
          </a:prstGeom>
          <a:noFill/>
        </p:spPr>
        <p:txBody>
          <a:bodyPr wrap="square" rtlCol="0">
            <a:spAutoFit/>
          </a:bodyPr>
          <a:lstStyle/>
          <a:p>
            <a:pPr marL="0" marR="0" lvl="0" indent="0" algn="l" defTabSz="914400" rtl="0" eaLnBrk="1" fontAlgn="auto" latinLnBrk="0" hangingPunct="1">
              <a:lnSpc>
                <a:spcPts val="2300"/>
              </a:lnSpc>
              <a:spcBef>
                <a:spcPts val="600"/>
              </a:spcBef>
              <a:spcAft>
                <a:spcPts val="120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Developed </a:t>
            </a:r>
            <a:r>
              <a:rPr kumimoji="0" lang="en-US" altLang="zh-CN" sz="1800" b="1" i="0" u="none" strike="noStrike" kern="1200" cap="none" spc="0" normalizeH="0" baseline="0" noProof="0" dirty="0" err="1">
                <a:ln>
                  <a:noFill/>
                </a:ln>
                <a:solidFill>
                  <a:srgbClr val="0070C0"/>
                </a:solidFill>
                <a:effectLst/>
                <a:uLnTx/>
                <a:uFillTx/>
                <a:latin typeface="Arial"/>
                <a:ea typeface="等线"/>
                <a:cs typeface="+mn-cs"/>
              </a:rPr>
              <a:t>GitBot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t>GitLab integration</a:t>
            </a:r>
            <a:r>
              <a:rPr lang="en-US" altLang="zh-CN" dirty="0"/>
              <a:t> — query merge requests, tags, branches, and pipelines via natural language and quick actions.</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solidFill>
                  <a:schemeClr val="accent3"/>
                </a:solidFill>
              </a:rPr>
              <a:t>Repo context</a:t>
            </a:r>
            <a:r>
              <a:rPr lang="en-US" altLang="zh-CN" dirty="0">
                <a:solidFill>
                  <a:schemeClr val="accent3"/>
                </a:solidFill>
              </a:rPr>
              <a:t> — bound to the active software repository (oscar1/offline).</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t>MR comments</a:t>
            </a:r>
            <a:r>
              <a:rPr lang="en-US" altLang="zh-CN" dirty="0"/>
              <a:t> — post validation summaries and review comments on merge requests </a:t>
            </a:r>
            <a:r>
              <a:rPr lang="en-US" altLang="zh-CN" i="1" dirty="0"/>
              <a:t>(implemented).</a:t>
            </a:r>
            <a:endParaRPr lang="en-US" altLang="zh-CN" dirty="0"/>
          </a:p>
          <a:p>
            <a:pPr marL="285750" indent="-285750">
              <a:lnSpc>
                <a:spcPts val="2300"/>
              </a:lnSpc>
              <a:spcBef>
                <a:spcPts val="600"/>
              </a:spcBef>
              <a:spcAft>
                <a:spcPts val="1200"/>
              </a:spcAft>
              <a:buSzPct val="88000"/>
              <a:buFont typeface="Wingdings" panose="05000000000000000000" pitchFamily="2" charset="2"/>
              <a:buChar char="l"/>
            </a:pPr>
            <a:r>
              <a:rPr lang="en-US" b="1" i="1" dirty="0">
                <a:solidFill>
                  <a:srgbClr val="000000"/>
                </a:solidFill>
                <a:latin typeface="Calibri"/>
                <a:ea typeface="Calibri"/>
              </a:rPr>
              <a:t>Multi-surface — </a:t>
            </a:r>
            <a:r>
              <a:rPr lang="en-US" b="0" i="1" dirty="0">
                <a:solidFill>
                  <a:srgbClr val="000000"/>
                </a:solidFill>
                <a:latin typeface="Calibri"/>
                <a:ea typeface="Calibri"/>
              </a:rPr>
              <a:t>Dashboard </a:t>
            </a:r>
            <a:r>
              <a:rPr lang="en-US" b="0" i="1" dirty="0" err="1">
                <a:solidFill>
                  <a:srgbClr val="000000"/>
                </a:solidFill>
                <a:latin typeface="Calibri"/>
                <a:ea typeface="Calibri"/>
              </a:rPr>
              <a:t>GitBot</a:t>
            </a:r>
            <a:r>
              <a:rPr lang="en-US" b="0" i="1" dirty="0">
                <a:solidFill>
                  <a:srgbClr val="000000"/>
                </a:solidFill>
                <a:latin typeface="Calibri"/>
                <a:ea typeface="Calibri"/>
              </a:rPr>
              <a:t> and </a:t>
            </a:r>
            <a:r>
              <a:rPr lang="en-US" b="0" i="1" dirty="0" err="1">
                <a:solidFill>
                  <a:srgbClr val="000000"/>
                </a:solidFill>
                <a:latin typeface="Calibri"/>
                <a:ea typeface="Calibri"/>
              </a:rPr>
              <a:t>Mattermost</a:t>
            </a:r>
            <a:r>
              <a:rPr lang="en-US" b="0" i="1" dirty="0">
                <a:solidFill>
                  <a:srgbClr val="000000"/>
                </a:solidFill>
                <a:latin typeface="Calibri"/>
                <a:ea typeface="Calibri"/>
              </a:rPr>
              <a:t> share one agent.</a:t>
            </a:r>
          </a:p>
        </p:txBody>
      </p:sp>
      <p:pic>
        <p:nvPicPr>
          <p:cNvPr id="8" name="图片 7">
            <a:extLst>
              <a:ext uri="{FF2B5EF4-FFF2-40B4-BE49-F238E27FC236}">
                <a16:creationId xmlns:a16="http://schemas.microsoft.com/office/drawing/2014/main" id="{CE4CD60F-D0BA-8CBD-2EB3-F9D6EAF73BDC}"/>
              </a:ext>
            </a:extLst>
          </p:cNvPr>
          <p:cNvPicPr>
            <a:picLocks noChangeAspect="1"/>
          </p:cNvPicPr>
          <p:nvPr/>
        </p:nvPicPr>
        <p:blipFill>
          <a:blip r:embed="rId6"/>
          <a:srcRect l="4708"/>
          <a:stretch>
            <a:fillRect/>
          </a:stretch>
        </p:blipFill>
        <p:spPr>
          <a:xfrm>
            <a:off x="4722725" y="2907000"/>
            <a:ext cx="6955742" cy="2448000"/>
          </a:xfrm>
          <a:prstGeom prst="rect">
            <a:avLst/>
          </a:prstGeom>
        </p:spPr>
      </p:pic>
    </p:spTree>
    <p:extLst>
      <p:ext uri="{BB962C8B-B14F-4D97-AF65-F5344CB8AC3E}">
        <p14:creationId xmlns:p14="http://schemas.microsoft.com/office/powerpoint/2010/main" val="92780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6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7D4D6-0211-83C4-5073-046EB29E3493}"/>
            </a:ext>
          </a:extLst>
        </p:cNvPr>
        <p:cNvGrpSpPr/>
        <p:nvPr/>
      </p:nvGrpSpPr>
      <p:grpSpPr>
        <a:xfrm>
          <a:off x="0" y="0"/>
          <a:ext cx="0" cy="0"/>
          <a:chOff x="0" y="0"/>
          <a:chExt cx="0" cy="0"/>
        </a:xfrm>
      </p:grpSpPr>
      <p:pic>
        <p:nvPicPr>
          <p:cNvPr id="6" name="图片 5">
            <a:extLst>
              <a:ext uri="{FF2B5EF4-FFF2-40B4-BE49-F238E27FC236}">
                <a16:creationId xmlns:a16="http://schemas.microsoft.com/office/drawing/2014/main" id="{F0F57D3A-266A-7681-3A9C-520B7EF3C374}"/>
              </a:ext>
            </a:extLst>
          </p:cNvPr>
          <p:cNvPicPr>
            <a:picLocks noChangeAspect="1"/>
          </p:cNvPicPr>
          <p:nvPr/>
        </p:nvPicPr>
        <p:blipFill>
          <a:blip r:embed="rId3"/>
          <a:stretch>
            <a:fillRect/>
          </a:stretch>
        </p:blipFill>
        <p:spPr>
          <a:xfrm>
            <a:off x="6517604" y="306505"/>
            <a:ext cx="5148000" cy="6232407"/>
          </a:xfrm>
          <a:prstGeom prst="rect">
            <a:avLst/>
          </a:prstGeom>
        </p:spPr>
      </p:pic>
      <p:sp>
        <p:nvSpPr>
          <p:cNvPr id="2" name="标题 1">
            <a:extLst>
              <a:ext uri="{FF2B5EF4-FFF2-40B4-BE49-F238E27FC236}">
                <a16:creationId xmlns:a16="http://schemas.microsoft.com/office/drawing/2014/main" id="{85D31259-E7DE-F506-7ED1-8F95A85D7182}"/>
              </a:ext>
            </a:extLst>
          </p:cNvPr>
          <p:cNvSpPr>
            <a:spLocks noGrp="1"/>
          </p:cNvSpPr>
          <p:nvPr>
            <p:ph type="title"/>
          </p:nvPr>
        </p:nvSpPr>
        <p:spPr/>
        <p:txBody>
          <a:bodyPr/>
          <a:lstStyle/>
          <a:p>
            <a:r>
              <a:rPr lang="en-US" altLang="zh-CN" dirty="0"/>
              <a:t>AI Interpretation</a:t>
            </a:r>
            <a:endParaRPr lang="zh-CN" altLang="en-US" dirty="0"/>
          </a:p>
        </p:txBody>
      </p:sp>
      <p:sp>
        <p:nvSpPr>
          <p:cNvPr id="4" name="灯片编号占位符 3">
            <a:extLst>
              <a:ext uri="{FF2B5EF4-FFF2-40B4-BE49-F238E27FC236}">
                <a16:creationId xmlns:a16="http://schemas.microsoft.com/office/drawing/2014/main" id="{21A59720-2067-6B92-A3EC-CBF4EC3F8D6D}"/>
              </a:ext>
            </a:extLst>
          </p:cNvPr>
          <p:cNvSpPr>
            <a:spLocks noGrp="1"/>
          </p:cNvSpPr>
          <p:nvPr>
            <p:ph type="sldNum" sz="quarter" idx="12"/>
          </p:nvPr>
        </p:nvSpPr>
        <p:spPr/>
        <p:txBody>
          <a:bodyPr/>
          <a:lstStyle/>
          <a:p>
            <a:fld id="{91AC1DA6-9D5B-4A20-B377-D43FC804AC2B}" type="slidenum">
              <a:rPr lang="zh-CN" altLang="en-US" smtClean="0"/>
              <a:t>12</a:t>
            </a:fld>
            <a:endParaRPr lang="zh-CN" altLang="en-US"/>
          </a:p>
        </p:txBody>
      </p:sp>
      <p:sp>
        <p:nvSpPr>
          <p:cNvPr id="5" name="文本框 4">
            <a:extLst>
              <a:ext uri="{FF2B5EF4-FFF2-40B4-BE49-F238E27FC236}">
                <a16:creationId xmlns:a16="http://schemas.microsoft.com/office/drawing/2014/main" id="{3253A88A-43D6-5307-5F4B-2BC71B1C96D7}"/>
              </a:ext>
            </a:extLst>
          </p:cNvPr>
          <p:cNvSpPr txBox="1"/>
          <p:nvPr/>
        </p:nvSpPr>
        <p:spPr>
          <a:xfrm>
            <a:off x="338351" y="1082252"/>
            <a:ext cx="5757649" cy="3411190"/>
          </a:xfrm>
          <a:prstGeom prst="rect">
            <a:avLst/>
          </a:prstGeom>
          <a:noFill/>
        </p:spPr>
        <p:txBody>
          <a:bodyPr wrap="square">
            <a:spAutoFit/>
          </a:bodyPr>
          <a:lstStyle/>
          <a:p>
            <a:pPr>
              <a:lnSpc>
                <a:spcPct val="150000"/>
              </a:lnSpc>
            </a:pPr>
            <a:r>
              <a:rPr lang="en-US" altLang="zh-CN" dirty="0"/>
              <a:t>Batch analysis:</a:t>
            </a:r>
            <a:endParaRPr lang="en-US" altLang="zh-CN" b="1" dirty="0"/>
          </a:p>
          <a:p>
            <a:pPr marL="285750" indent="-285750">
              <a:lnSpc>
                <a:spcPct val="150000"/>
              </a:lnSpc>
              <a:spcBef>
                <a:spcPts val="600"/>
              </a:spcBef>
              <a:spcAft>
                <a:spcPts val="2400"/>
              </a:spcAft>
              <a:buFont typeface="Wingdings" panose="05000000000000000000" pitchFamily="2" charset="2"/>
              <a:buChar char="l"/>
            </a:pPr>
            <a:r>
              <a:rPr lang="en-US" altLang="zh-CN" b="1" dirty="0"/>
              <a:t>Whole-run screening</a:t>
            </a:r>
            <a:r>
              <a:rPr lang="en-US" altLang="zh-CN" dirty="0"/>
              <a:t> — Automated screening across all performance plots in one workflow.</a:t>
            </a:r>
          </a:p>
          <a:p>
            <a:pPr marL="285750" indent="-285750">
              <a:lnSpc>
                <a:spcPct val="150000"/>
              </a:lnSpc>
              <a:spcBef>
                <a:spcPts val="600"/>
              </a:spcBef>
              <a:spcAft>
                <a:spcPts val="2400"/>
              </a:spcAft>
              <a:buFont typeface="Wingdings" panose="05000000000000000000" pitchFamily="2" charset="2"/>
              <a:buChar char="l"/>
            </a:pPr>
            <a:r>
              <a:rPr lang="en-US" altLang="zh-CN" b="1" dirty="0"/>
              <a:t>Structured evidence, lasting outputs</a:t>
            </a:r>
            <a:br>
              <a:rPr lang="en-US" altLang="zh-CN" dirty="0"/>
            </a:br>
            <a:r>
              <a:rPr lang="en-US" altLang="zh-CN" dirty="0"/>
              <a:t>Per-plot scores and a run-wide report from filtered JSON — not screenshots.</a:t>
            </a:r>
            <a:br>
              <a:rPr lang="en-US" altLang="zh-CN" dirty="0"/>
            </a:br>
            <a:r>
              <a:rPr lang="en-US" altLang="zh-CN" dirty="0"/>
              <a:t>Gallery overlays; optional follow-up in Copilot.</a:t>
            </a:r>
          </a:p>
        </p:txBody>
      </p:sp>
    </p:spTree>
    <p:extLst>
      <p:ext uri="{BB962C8B-B14F-4D97-AF65-F5344CB8AC3E}">
        <p14:creationId xmlns:p14="http://schemas.microsoft.com/office/powerpoint/2010/main" val="626621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CB666-2C50-4A2E-0FFE-6A8A8E66B8D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6700B48-299B-2E7A-F9C0-0CEB7D315923}"/>
              </a:ext>
            </a:extLst>
          </p:cNvPr>
          <p:cNvSpPr>
            <a:spLocks noGrp="1"/>
          </p:cNvSpPr>
          <p:nvPr>
            <p:ph type="title"/>
          </p:nvPr>
        </p:nvSpPr>
        <p:spPr/>
        <p:txBody>
          <a:bodyPr/>
          <a:lstStyle/>
          <a:p>
            <a:r>
              <a:rPr lang="en-US" altLang="zh-CN" sz="5400" dirty="0"/>
              <a:t>Summary</a:t>
            </a:r>
            <a:endParaRPr lang="zh-CN" altLang="en-US" sz="5400" dirty="0"/>
          </a:p>
        </p:txBody>
      </p:sp>
      <p:sp>
        <p:nvSpPr>
          <p:cNvPr id="4" name="灯片编号占位符 3">
            <a:extLst>
              <a:ext uri="{FF2B5EF4-FFF2-40B4-BE49-F238E27FC236}">
                <a16:creationId xmlns:a16="http://schemas.microsoft.com/office/drawing/2014/main" id="{60E0FD3A-2AB3-8062-0C95-88DCB63B2A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Tree>
    <p:extLst>
      <p:ext uri="{BB962C8B-B14F-4D97-AF65-F5344CB8AC3E}">
        <p14:creationId xmlns:p14="http://schemas.microsoft.com/office/powerpoint/2010/main" val="417380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566EE-9F43-4024-874B-2A9D64DCC2F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7A83F46-A567-3DDB-DD75-7067870A9D26}"/>
              </a:ext>
            </a:extLst>
          </p:cNvPr>
          <p:cNvSpPr>
            <a:spLocks noGrp="1"/>
          </p:cNvSpPr>
          <p:nvPr>
            <p:ph type="title"/>
          </p:nvPr>
        </p:nvSpPr>
        <p:spPr>
          <a:xfrm>
            <a:off x="254876" y="378373"/>
            <a:ext cx="10515600" cy="544512"/>
          </a:xfrm>
        </p:spPr>
        <p:txBody>
          <a:bodyPr/>
          <a:lstStyle/>
          <a:p>
            <a:r>
              <a:rPr lang="en-US" altLang="zh-CN" dirty="0"/>
              <a:t>Summary &amp; Outlook</a:t>
            </a:r>
          </a:p>
        </p:txBody>
      </p:sp>
      <p:sp>
        <p:nvSpPr>
          <p:cNvPr id="4" name="灯片编号占位符 3">
            <a:extLst>
              <a:ext uri="{FF2B5EF4-FFF2-40B4-BE49-F238E27FC236}">
                <a16:creationId xmlns:a16="http://schemas.microsoft.com/office/drawing/2014/main" id="{E0676DA9-9F36-A5AA-E26A-6BA677DD17B0}"/>
              </a:ext>
            </a:extLst>
          </p:cNvPr>
          <p:cNvSpPr>
            <a:spLocks noGrp="1"/>
          </p:cNvSpPr>
          <p:nvPr>
            <p:ph type="sldNum" sz="quarter" idx="12"/>
          </p:nvPr>
        </p:nvSpPr>
        <p:spPr/>
        <p:txBody>
          <a:bodyPr/>
          <a:lstStyle/>
          <a:p>
            <a:fld id="{91AC1DA6-9D5B-4A20-B377-D43FC804AC2B}" type="slidenum">
              <a:rPr lang="zh-CN" altLang="en-US" smtClean="0"/>
              <a:t>14</a:t>
            </a:fld>
            <a:endParaRPr lang="zh-CN" altLang="en-US" dirty="0"/>
          </a:p>
        </p:txBody>
      </p:sp>
      <p:sp>
        <p:nvSpPr>
          <p:cNvPr id="3" name="文本框 2">
            <a:extLst>
              <a:ext uri="{FF2B5EF4-FFF2-40B4-BE49-F238E27FC236}">
                <a16:creationId xmlns:a16="http://schemas.microsoft.com/office/drawing/2014/main" id="{1BD6C7B1-066E-F303-5962-0550855022AB}"/>
              </a:ext>
            </a:extLst>
          </p:cNvPr>
          <p:cNvSpPr txBox="1"/>
          <p:nvPr/>
        </p:nvSpPr>
        <p:spPr>
          <a:xfrm>
            <a:off x="512301" y="1239357"/>
            <a:ext cx="11167398" cy="3834383"/>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Ø"/>
            </a:pPr>
            <a:r>
              <a:rPr lang="en-US" altLang="zh-CN" b="1" dirty="0"/>
              <a:t>Full-chain physics validation</a:t>
            </a:r>
            <a:r>
              <a:rPr lang="en-US" altLang="zh-CN" dirty="0"/>
              <a:t> — Representative tasks and performance plots as primary evidence for offline software quality.</a:t>
            </a:r>
          </a:p>
          <a:p>
            <a:pPr marL="285750" indent="-285750">
              <a:lnSpc>
                <a:spcPts val="3000"/>
              </a:lnSpc>
              <a:spcBef>
                <a:spcPts val="600"/>
              </a:spcBef>
              <a:spcAft>
                <a:spcPts val="1200"/>
              </a:spcAft>
              <a:buFont typeface="Wingdings" panose="05000000000000000000" pitchFamily="2" charset="2"/>
              <a:buChar char="Ø"/>
            </a:pPr>
            <a:r>
              <a:rPr lang="en-US" altLang="zh-CN" b="1" dirty="0"/>
              <a:t>Performance regression</a:t>
            </a:r>
            <a:r>
              <a:rPr lang="en-US" altLang="zh-CN" dirty="0"/>
              <a:t> — Systematic </a:t>
            </a:r>
            <a:r>
              <a:rPr lang="en-US" altLang="zh-CN" i="1" dirty="0"/>
              <a:t>Current vs Reference</a:t>
            </a:r>
            <a:r>
              <a:rPr lang="en-US" altLang="zh-CN" dirty="0"/>
              <a:t> comparison before sign-off.</a:t>
            </a:r>
          </a:p>
          <a:p>
            <a:pPr marL="285750" indent="-285750">
              <a:lnSpc>
                <a:spcPts val="3000"/>
              </a:lnSpc>
              <a:spcBef>
                <a:spcPts val="600"/>
              </a:spcBef>
              <a:spcAft>
                <a:spcPts val="1200"/>
              </a:spcAft>
              <a:buFont typeface="Wingdings" panose="05000000000000000000" pitchFamily="2" charset="2"/>
              <a:buChar char="Ø"/>
            </a:pPr>
            <a:r>
              <a:rPr lang="en-US" altLang="zh-CN" b="1" dirty="0"/>
              <a:t>AI assists reviewers </a:t>
            </a:r>
            <a:r>
              <a:rPr lang="en-US" altLang="zh-CN" dirty="0"/>
              <a:t>— Batch screening of performance plots; interactive Q&amp;A on selected plots; natural-language access to GitLab MR / repo context.</a:t>
            </a:r>
          </a:p>
          <a:p>
            <a:pPr marL="285750" indent="-285750">
              <a:lnSpc>
                <a:spcPts val="3000"/>
              </a:lnSpc>
              <a:spcBef>
                <a:spcPts val="600"/>
              </a:spcBef>
              <a:spcAft>
                <a:spcPts val="1200"/>
              </a:spcAft>
              <a:buFont typeface="Wingdings" panose="05000000000000000000" pitchFamily="2" charset="2"/>
              <a:buChar char="Ø"/>
            </a:pPr>
            <a:r>
              <a:rPr lang="en-US" altLang="zh-CN" b="1" i="1" dirty="0">
                <a:solidFill>
                  <a:schemeClr val="accent2"/>
                </a:solidFill>
              </a:rPr>
              <a:t>Near term (planned) </a:t>
            </a:r>
            <a:r>
              <a:rPr lang="en-US" altLang="zh-CN" i="1" dirty="0">
                <a:solidFill>
                  <a:schemeClr val="accent2"/>
                </a:solidFill>
              </a:rPr>
              <a:t>— automated trigger and MR comments with validation results for human reviewers.</a:t>
            </a:r>
          </a:p>
          <a:p>
            <a:pPr marL="285750" indent="-285750">
              <a:lnSpc>
                <a:spcPts val="3000"/>
              </a:lnSpc>
              <a:spcBef>
                <a:spcPts val="600"/>
              </a:spcBef>
              <a:spcAft>
                <a:spcPts val="1200"/>
              </a:spcAft>
              <a:buFont typeface="Wingdings" panose="05000000000000000000" pitchFamily="2" charset="2"/>
              <a:buChar char="Ø"/>
            </a:pPr>
            <a:r>
              <a:rPr lang="en-US" altLang="zh-CN" b="1" i="1" dirty="0">
                <a:solidFill>
                  <a:schemeClr val="accent2"/>
                </a:solidFill>
              </a:rPr>
              <a:t>Longer term (planned) </a:t>
            </a:r>
            <a:r>
              <a:rPr lang="en-US" altLang="zh-CN" i="1" dirty="0">
                <a:solidFill>
                  <a:schemeClr val="accent2"/>
                </a:solidFill>
              </a:rPr>
              <a:t>— Make the full validation workflow readable to AI, so anomalies can be traced to software changes—with coding agents assisting under human oversight.</a:t>
            </a:r>
            <a:endParaRPr i="1" dirty="0">
              <a:solidFill>
                <a:schemeClr val="accent2"/>
              </a:solidFill>
            </a:endParaRPr>
          </a:p>
        </p:txBody>
      </p:sp>
    </p:spTree>
    <p:extLst>
      <p:ext uri="{BB962C8B-B14F-4D97-AF65-F5344CB8AC3E}">
        <p14:creationId xmlns:p14="http://schemas.microsoft.com/office/powerpoint/2010/main" val="22772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FECD-879B-709F-AAD4-E153AD3C2AF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98523D3-0A1B-9F3C-29EC-1CD8A1F94401}"/>
              </a:ext>
            </a:extLst>
          </p:cNvPr>
          <p:cNvSpPr>
            <a:spLocks noGrp="1"/>
          </p:cNvSpPr>
          <p:nvPr>
            <p:ph type="title"/>
          </p:nvPr>
        </p:nvSpPr>
        <p:spPr>
          <a:xfrm>
            <a:off x="838200" y="3156744"/>
            <a:ext cx="10515600" cy="544512"/>
          </a:xfrm>
        </p:spPr>
        <p:txBody>
          <a:bodyPr/>
          <a:lstStyle/>
          <a:p>
            <a:pPr algn="ctr"/>
            <a:r>
              <a:rPr lang="en-US" altLang="zh-CN" sz="5400" dirty="0"/>
              <a:t>backup</a:t>
            </a:r>
            <a:endParaRPr lang="zh-CN" altLang="en-US" sz="5400" dirty="0"/>
          </a:p>
        </p:txBody>
      </p:sp>
      <p:sp>
        <p:nvSpPr>
          <p:cNvPr id="4" name="灯片编号占位符 3">
            <a:extLst>
              <a:ext uri="{FF2B5EF4-FFF2-40B4-BE49-F238E27FC236}">
                <a16:creationId xmlns:a16="http://schemas.microsoft.com/office/drawing/2014/main" id="{AD54A3A2-E31B-0582-717F-D9137EA2A107}"/>
              </a:ext>
            </a:extLst>
          </p:cNvPr>
          <p:cNvSpPr>
            <a:spLocks noGrp="1"/>
          </p:cNvSpPr>
          <p:nvPr>
            <p:ph type="sldNum" sz="quarter" idx="12"/>
          </p:nvPr>
        </p:nvSpPr>
        <p:spPr/>
        <p:txBody>
          <a:bodyPr/>
          <a:lstStyle/>
          <a:p>
            <a:fld id="{91AC1DA6-9D5B-4A20-B377-D43FC804AC2B}" type="slidenum">
              <a:rPr lang="zh-CN" altLang="en-US" smtClean="0"/>
              <a:t>15</a:t>
            </a:fld>
            <a:endParaRPr lang="zh-CN" altLang="en-US"/>
          </a:p>
        </p:txBody>
      </p:sp>
    </p:spTree>
    <p:extLst>
      <p:ext uri="{BB962C8B-B14F-4D97-AF65-F5344CB8AC3E}">
        <p14:creationId xmlns:p14="http://schemas.microsoft.com/office/powerpoint/2010/main" val="1988445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B5607-D6C4-7B9F-98F1-EA221980463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F9260B1-9009-DBC1-A3F5-AF35AA03B63B}"/>
              </a:ext>
            </a:extLst>
          </p:cNvPr>
          <p:cNvSpPr>
            <a:spLocks noGrp="1"/>
          </p:cNvSpPr>
          <p:nvPr>
            <p:ph type="title"/>
          </p:nvPr>
        </p:nvSpPr>
        <p:spPr/>
        <p:txBody>
          <a:bodyPr/>
          <a:lstStyle/>
          <a:p>
            <a:r>
              <a:rPr lang="en-US" altLang="zh-CN" dirty="0"/>
              <a:t>Motivation</a:t>
            </a:r>
            <a:endParaRPr lang="zh-CN" altLang="en-US" dirty="0"/>
          </a:p>
        </p:txBody>
      </p:sp>
      <p:sp>
        <p:nvSpPr>
          <p:cNvPr id="3" name="灯片编号占位符 2">
            <a:extLst>
              <a:ext uri="{FF2B5EF4-FFF2-40B4-BE49-F238E27FC236}">
                <a16:creationId xmlns:a16="http://schemas.microsoft.com/office/drawing/2014/main" id="{5399A7A6-34B6-DAF6-B717-F3817C96F2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1832838A-C0B9-8E82-ABBF-8CC04654BC96}"/>
              </a:ext>
            </a:extLst>
          </p:cNvPr>
          <p:cNvSpPr txBox="1"/>
          <p:nvPr/>
        </p:nvSpPr>
        <p:spPr>
          <a:xfrm>
            <a:off x="486615" y="1157199"/>
            <a:ext cx="11218770" cy="341119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Ensures Correctness of Physics Results</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Validates software updates against "Golden Samples" using rigorous statistical tests (e.g., KS/Chi-squared) to guarantee that core physical conclusions remain unchanged.</a:t>
            </a:r>
          </a:p>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Enhances Code Quality &amp; Robustness</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Deploys automated regression and unit tests to catch defects early in development, enforcing high coding standards and long-term maintainability.</a:t>
            </a:r>
          </a:p>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Guarantees Performance &amp; Stability</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Monitors CPU/memory usage to detect performance regressions and memory leaks, ensuring efficient throughput for processing large-scale experimental data.</a:t>
            </a:r>
          </a:p>
        </p:txBody>
      </p:sp>
      <p:sp>
        <p:nvSpPr>
          <p:cNvPr id="18" name="文本框 17">
            <a:extLst>
              <a:ext uri="{FF2B5EF4-FFF2-40B4-BE49-F238E27FC236}">
                <a16:creationId xmlns:a16="http://schemas.microsoft.com/office/drawing/2014/main" id="{B8282B59-5449-FF62-AE09-EE0FEC36BF1B}"/>
              </a:ext>
            </a:extLst>
          </p:cNvPr>
          <p:cNvSpPr txBox="1"/>
          <p:nvPr/>
        </p:nvSpPr>
        <p:spPr>
          <a:xfrm>
            <a:off x="486615" y="5044550"/>
            <a:ext cx="11218770" cy="1327928"/>
          </a:xfrm>
          <a:prstGeom prst="rect">
            <a:avLst/>
          </a:prstGeom>
          <a:noFill/>
        </p:spPr>
        <p:txBody>
          <a:bodyPr wrap="square" rtlCol="0">
            <a:spAutoFit/>
          </a:bodyPr>
          <a:lstStyle/>
          <a:p>
            <a:pPr marL="0" marR="0" lvl="0" indent="0" algn="l" defTabSz="914400" rtl="0" eaLnBrk="1" fontAlgn="auto" latinLnBrk="0" hangingPunct="1">
              <a:lnSpc>
                <a:spcPts val="2300"/>
              </a:lnSpc>
              <a:spcBef>
                <a:spcPts val="0"/>
              </a:spcBef>
              <a:spcAft>
                <a:spcPts val="600"/>
              </a:spcAft>
              <a:buClrTx/>
              <a:buSzTx/>
              <a:buFontTx/>
              <a:buNone/>
              <a:tabLst/>
              <a:defRPr/>
            </a:pPr>
            <a:r>
              <a:rPr kumimoji="0" lang="en-US" altLang="zh-CN" sz="1800" b="1" i="0" u="none" strike="noStrike" kern="1200" cap="none" spc="0" normalizeH="0" baseline="0" noProof="0" dirty="0">
                <a:ln>
                  <a:noFill/>
                </a:ln>
                <a:solidFill>
                  <a:srgbClr val="0070C0"/>
                </a:solidFill>
                <a:effectLst/>
                <a:uLnTx/>
                <a:uFillTx/>
                <a:latin typeface="Arial"/>
                <a:ea typeface="等线"/>
                <a:cs typeface="+mn-cs"/>
              </a:rPr>
              <a:t>Leverages AI for Deep Insights</a:t>
            </a:r>
            <a:r>
              <a:rPr kumimoji="0" lang="zh-CN" altLang="en-US" sz="1800" b="1" i="0" u="none" strike="noStrike" kern="1200" cap="none" spc="0" normalizeH="0" baseline="0" noProof="0" dirty="0">
                <a:ln>
                  <a:noFill/>
                </a:ln>
                <a:solidFill>
                  <a:srgbClr val="0070C0"/>
                </a:solidFill>
                <a:effectLst/>
                <a:uLnTx/>
                <a:uFillTx/>
                <a:latin typeface="Arial"/>
                <a:ea typeface="等线"/>
                <a:cs typeface="+mn-cs"/>
              </a:rPr>
              <a:t>；</a:t>
            </a:r>
            <a:endParaRPr kumimoji="0" lang="en-US" altLang="zh-CN" sz="1800" b="1" i="0" u="none" strike="noStrike" kern="1200" cap="none" spc="0" normalizeH="0" baseline="0" noProof="0" dirty="0">
              <a:ln>
                <a:noFill/>
              </a:ln>
              <a:solidFill>
                <a:srgbClr val="0070C0"/>
              </a:solidFill>
              <a:effectLst/>
              <a:uLnTx/>
              <a:uFillTx/>
              <a:latin typeface="Arial"/>
              <a:ea typeface="等线"/>
              <a:cs typeface="+mn-cs"/>
            </a:endParaRPr>
          </a:p>
          <a:p>
            <a:pPr marL="0" marR="0" lvl="0" indent="0" algn="l" defTabSz="914400" rtl="0" eaLnBrk="1" fontAlgn="auto" latinLnBrk="0" hangingPunct="1">
              <a:lnSpc>
                <a:spcPts val="2300"/>
              </a:lnSpc>
              <a:spcBef>
                <a:spcPts val="0"/>
              </a:spcBef>
              <a:spcAft>
                <a:spcPts val="600"/>
              </a:spcAft>
              <a:buClrTx/>
              <a:buSzTx/>
              <a:buFontTx/>
              <a:buNone/>
              <a:tabLst/>
              <a:defRPr/>
            </a:pPr>
            <a:r>
              <a:rPr kumimoji="0" lang="en-US" altLang="zh-CN" sz="1800" b="0" i="0" u="none" strike="noStrike" kern="1200" cap="none" spc="0" normalizeH="0" baseline="0" noProof="0" dirty="0">
                <a:ln>
                  <a:noFill/>
                </a:ln>
                <a:solidFill>
                  <a:srgbClr val="0070C0"/>
                </a:solidFill>
                <a:effectLst/>
                <a:uLnTx/>
                <a:uFillTx/>
                <a:latin typeface="Arial"/>
                <a:ea typeface="等线"/>
                <a:cs typeface="+mn-cs"/>
              </a:rPr>
              <a:t>Addresses the challenge of manually reviewing hundreds of performance plots, a task prone to human fatigue and oversight. AI excel at analyzing these vast visual datasets, identifying complex correlations and offering superior root-cause analysis capabilities.</a:t>
            </a:r>
            <a:endParaRPr kumimoji="0" lang="zh-CN" altLang="en-US" sz="1800" b="0" i="0" u="none" strike="noStrike" kern="1200" cap="none" spc="0" normalizeH="0" baseline="0" noProof="0" dirty="0">
              <a:ln>
                <a:noFill/>
              </a:ln>
              <a:solidFill>
                <a:srgbClr val="0070C0"/>
              </a:solidFill>
              <a:effectLst/>
              <a:uLnTx/>
              <a:uFillTx/>
              <a:latin typeface="Arial"/>
              <a:ea typeface="等线"/>
              <a:cs typeface="+mn-cs"/>
            </a:endParaRPr>
          </a:p>
        </p:txBody>
      </p:sp>
    </p:spTree>
    <p:extLst>
      <p:ext uri="{BB962C8B-B14F-4D97-AF65-F5344CB8AC3E}">
        <p14:creationId xmlns:p14="http://schemas.microsoft.com/office/powerpoint/2010/main" val="1370038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63261DA5-693B-B0CA-F307-8FFC4926DAD3}"/>
              </a:ext>
            </a:extLst>
          </p:cNvPr>
          <p:cNvGrpSpPr/>
          <p:nvPr/>
        </p:nvGrpSpPr>
        <p:grpSpPr>
          <a:xfrm>
            <a:off x="6409530" y="169143"/>
            <a:ext cx="5577702" cy="4555273"/>
            <a:chOff x="6362528" y="25143"/>
            <a:chExt cx="5729503" cy="4894770"/>
          </a:xfrm>
        </p:grpSpPr>
        <p:pic>
          <p:nvPicPr>
            <p:cNvPr id="9" name="图片 8">
              <a:extLst>
                <a:ext uri="{FF2B5EF4-FFF2-40B4-BE49-F238E27FC236}">
                  <a16:creationId xmlns:a16="http://schemas.microsoft.com/office/drawing/2014/main" id="{B831C65A-3581-A662-D1A9-1039FC3AF1F3}"/>
                </a:ext>
              </a:extLst>
            </p:cNvPr>
            <p:cNvPicPr>
              <a:picLocks noChangeAspect="1"/>
            </p:cNvPicPr>
            <p:nvPr/>
          </p:nvPicPr>
          <p:blipFill>
            <a:blip r:embed="rId3"/>
            <a:stretch>
              <a:fillRect/>
            </a:stretch>
          </p:blipFill>
          <p:spPr>
            <a:xfrm>
              <a:off x="6362528" y="25143"/>
              <a:ext cx="5729503" cy="4104000"/>
            </a:xfrm>
            <a:prstGeom prst="rect">
              <a:avLst/>
            </a:prstGeom>
          </p:spPr>
        </p:pic>
        <p:sp>
          <p:nvSpPr>
            <p:cNvPr id="13" name="文本框 12">
              <a:extLst>
                <a:ext uri="{FF2B5EF4-FFF2-40B4-BE49-F238E27FC236}">
                  <a16:creationId xmlns:a16="http://schemas.microsoft.com/office/drawing/2014/main" id="{A0331CA7-ABC1-4BEF-0C69-C367CD4E18E8}"/>
                </a:ext>
              </a:extLst>
            </p:cNvPr>
            <p:cNvSpPr txBox="1"/>
            <p:nvPr/>
          </p:nvSpPr>
          <p:spPr>
            <a:xfrm>
              <a:off x="7736220" y="4291556"/>
              <a:ext cx="4355811" cy="628357"/>
            </a:xfrm>
            <a:prstGeom prst="rect">
              <a:avLst/>
            </a:prstGeom>
            <a:noFill/>
          </p:spPr>
          <p:txBody>
            <a:bodyPr wrap="square">
              <a:spAutoFit/>
            </a:bodyPr>
            <a:lstStyle/>
            <a:p>
              <a:r>
                <a:rPr lang="en-US" altLang="zh-CN" sz="1600" dirty="0" err="1"/>
                <a:t>LHCbPRworkflow</a:t>
              </a:r>
              <a:r>
                <a:rPr lang="en-US" altLang="zh-CN" sz="1600" dirty="0"/>
                <a:t>,</a:t>
              </a:r>
            </a:p>
            <a:p>
              <a:r>
                <a:rPr lang="en-US" altLang="zh-CN" sz="1600" dirty="0">
                  <a:hlinkClick r:id="rId4"/>
                </a:rPr>
                <a:t>EPJ Web of Conferences 214, 05014 (2019) </a:t>
              </a:r>
              <a:endParaRPr lang="zh-CN" altLang="en-US" sz="1600" dirty="0"/>
            </a:p>
          </p:txBody>
        </p:sp>
      </p:grpSp>
      <p:sp>
        <p:nvSpPr>
          <p:cNvPr id="2" name="标题 1">
            <a:extLst>
              <a:ext uri="{FF2B5EF4-FFF2-40B4-BE49-F238E27FC236}">
                <a16:creationId xmlns:a16="http://schemas.microsoft.com/office/drawing/2014/main" id="{51E0493E-3024-2952-468E-2D8324043925}"/>
              </a:ext>
            </a:extLst>
          </p:cNvPr>
          <p:cNvSpPr>
            <a:spLocks noGrp="1"/>
          </p:cNvSpPr>
          <p:nvPr>
            <p:ph type="title"/>
          </p:nvPr>
        </p:nvSpPr>
        <p:spPr/>
        <p:txBody>
          <a:bodyPr/>
          <a:lstStyle/>
          <a:p>
            <a:r>
              <a:rPr lang="en-US" altLang="zh-CN" dirty="0"/>
              <a:t>Software validation</a:t>
            </a:r>
            <a:endParaRPr lang="zh-CN" altLang="en-US" dirty="0"/>
          </a:p>
        </p:txBody>
      </p:sp>
      <p:sp>
        <p:nvSpPr>
          <p:cNvPr id="5" name="灯片编号占位符 4">
            <a:extLst>
              <a:ext uri="{FF2B5EF4-FFF2-40B4-BE49-F238E27FC236}">
                <a16:creationId xmlns:a16="http://schemas.microsoft.com/office/drawing/2014/main" id="{677746B1-66BE-AE1B-0DB1-B7F0867B262D}"/>
              </a:ext>
            </a:extLst>
          </p:cNvPr>
          <p:cNvSpPr>
            <a:spLocks noGrp="1"/>
          </p:cNvSpPr>
          <p:nvPr>
            <p:ph type="sldNum" sz="quarter" idx="12"/>
          </p:nvPr>
        </p:nvSpPr>
        <p:spPr/>
        <p:txBody>
          <a:bodyPr/>
          <a:lstStyle/>
          <a:p>
            <a:fld id="{91AC1DA6-9D5B-4A20-B377-D43FC804AC2B}" type="slidenum">
              <a:rPr lang="zh-CN" altLang="en-US" smtClean="0"/>
              <a:t>17</a:t>
            </a:fld>
            <a:endParaRPr lang="zh-CN" altLang="en-US"/>
          </a:p>
        </p:txBody>
      </p:sp>
      <p:sp>
        <p:nvSpPr>
          <p:cNvPr id="11" name="文本框 10">
            <a:extLst>
              <a:ext uri="{FF2B5EF4-FFF2-40B4-BE49-F238E27FC236}">
                <a16:creationId xmlns:a16="http://schemas.microsoft.com/office/drawing/2014/main" id="{A8C46A69-1337-613C-3979-2FF922C52D2F}"/>
              </a:ext>
            </a:extLst>
          </p:cNvPr>
          <p:cNvSpPr txBox="1"/>
          <p:nvPr/>
        </p:nvSpPr>
        <p:spPr>
          <a:xfrm>
            <a:off x="439487" y="681038"/>
            <a:ext cx="6591933" cy="1999073"/>
          </a:xfrm>
          <a:prstGeom prst="rect">
            <a:avLst/>
          </a:prstGeom>
          <a:noFill/>
        </p:spPr>
        <p:txBody>
          <a:bodyPr wrap="square">
            <a:spAutoFit/>
          </a:bodyPr>
          <a:lstStyle/>
          <a:p>
            <a:pPr marL="285750" indent="-285750">
              <a:lnSpc>
                <a:spcPts val="1800"/>
              </a:lnSpc>
              <a:spcAft>
                <a:spcPts val="400"/>
              </a:spcAft>
              <a:buFont typeface="Arial" panose="020B0604020202020204" pitchFamily="34" charset="0"/>
              <a:buChar char="•"/>
            </a:pPr>
            <a:r>
              <a:rPr lang="en-US" altLang="zh-CN" sz="1400" dirty="0">
                <a:hlinkClick r:id="rId5"/>
              </a:rPr>
              <a:t>Validation of Software Releases for CMS (CERN CDS)</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6"/>
              </a:rPr>
              <a:t>CMS </a:t>
            </a:r>
            <a:r>
              <a:rPr lang="en-US" altLang="zh-CN" sz="1400" dirty="0" err="1">
                <a:hlinkClick r:id="rId6"/>
              </a:rPr>
              <a:t>CompOpsRelVal</a:t>
            </a:r>
            <a:r>
              <a:rPr lang="en-US" altLang="zh-CN" sz="1400" dirty="0">
                <a:hlinkClick r:id="rId6"/>
              </a:rPr>
              <a:t> (</a:t>
            </a:r>
            <a:r>
              <a:rPr lang="en-US" altLang="zh-CN" sz="1400" dirty="0" err="1">
                <a:hlinkClick r:id="rId6"/>
              </a:rPr>
              <a:t>TWiki</a:t>
            </a:r>
            <a:r>
              <a:rPr lang="en-US" altLang="zh-CN" sz="1400" dirty="0">
                <a:hlinkClick r:id="rId6"/>
              </a:rPr>
              <a:t>)</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7"/>
              </a:rPr>
              <a:t>CMS </a:t>
            </a:r>
            <a:r>
              <a:rPr lang="en-US" altLang="zh-CN" sz="1400" dirty="0" err="1">
                <a:hlinkClick r:id="rId7"/>
              </a:rPr>
              <a:t>PyReleaseValidation</a:t>
            </a:r>
            <a:r>
              <a:rPr lang="en-US" altLang="zh-CN" sz="1400" dirty="0">
                <a:hlinkClick r:id="rId7"/>
              </a:rPr>
              <a:t> (</a:t>
            </a:r>
            <a:r>
              <a:rPr lang="en-US" altLang="zh-CN" sz="1400" dirty="0" err="1">
                <a:hlinkClick r:id="rId7"/>
              </a:rPr>
              <a:t>TWiki</a:t>
            </a:r>
            <a:r>
              <a:rPr lang="en-US" altLang="zh-CN" sz="1400" dirty="0">
                <a:hlinkClick r:id="rId7"/>
              </a:rPr>
              <a:t>)</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8"/>
              </a:rPr>
              <a:t>ART — ATLAS Release Tester using the Grid (CHEP2020)</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9"/>
              </a:rPr>
              <a:t>Operational Intelligence in ATLAS CI </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10"/>
              </a:rPr>
              <a:t>ATLAS software &amp; computing Run 3 (EPJ C, 2024)</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11"/>
              </a:rPr>
              <a:t>ATLAS Software  Build System Infrastructure</a:t>
            </a:r>
            <a:endParaRPr lang="en-US" altLang="zh-CN" sz="1400" dirty="0"/>
          </a:p>
        </p:txBody>
      </p:sp>
      <p:pic>
        <p:nvPicPr>
          <p:cNvPr id="19" name="图片 18">
            <a:extLst>
              <a:ext uri="{FF2B5EF4-FFF2-40B4-BE49-F238E27FC236}">
                <a16:creationId xmlns:a16="http://schemas.microsoft.com/office/drawing/2014/main" id="{37E7D36C-52F7-A43A-F99D-00B7079B4696}"/>
              </a:ext>
            </a:extLst>
          </p:cNvPr>
          <p:cNvPicPr>
            <a:picLocks noChangeAspect="1"/>
          </p:cNvPicPr>
          <p:nvPr/>
        </p:nvPicPr>
        <p:blipFill>
          <a:blip r:embed="rId12"/>
          <a:stretch>
            <a:fillRect/>
          </a:stretch>
        </p:blipFill>
        <p:spPr>
          <a:xfrm>
            <a:off x="10695" y="3009726"/>
            <a:ext cx="6948000" cy="3711748"/>
          </a:xfrm>
          <a:prstGeom prst="rect">
            <a:avLst/>
          </a:prstGeom>
        </p:spPr>
      </p:pic>
      <p:sp>
        <p:nvSpPr>
          <p:cNvPr id="24" name="文本框 23">
            <a:extLst>
              <a:ext uri="{FF2B5EF4-FFF2-40B4-BE49-F238E27FC236}">
                <a16:creationId xmlns:a16="http://schemas.microsoft.com/office/drawing/2014/main" id="{96213BFA-A18C-987A-C4A6-2DD6382B7A12}"/>
              </a:ext>
            </a:extLst>
          </p:cNvPr>
          <p:cNvSpPr txBox="1"/>
          <p:nvPr/>
        </p:nvSpPr>
        <p:spPr>
          <a:xfrm>
            <a:off x="6958695" y="5724705"/>
            <a:ext cx="5028537" cy="584775"/>
          </a:xfrm>
          <a:prstGeom prst="rect">
            <a:avLst/>
          </a:prstGeom>
          <a:noFill/>
        </p:spPr>
        <p:txBody>
          <a:bodyPr wrap="square">
            <a:spAutoFit/>
          </a:bodyPr>
          <a:lstStyle/>
          <a:p>
            <a:r>
              <a:rPr lang="en-US" altLang="zh-CN" sz="1600" dirty="0"/>
              <a:t>Offline Software Development Workflow at a Glance, </a:t>
            </a:r>
          </a:p>
          <a:p>
            <a:r>
              <a:rPr lang="en-US" altLang="zh-CN" sz="1600" dirty="0">
                <a:hlinkClick r:id="rId11"/>
              </a:rPr>
              <a:t>Joint experiment meeting, February 6, 2025</a:t>
            </a:r>
            <a:endParaRPr lang="zh-CN" altLang="en-US" sz="1600" dirty="0"/>
          </a:p>
        </p:txBody>
      </p:sp>
    </p:spTree>
    <p:extLst>
      <p:ext uri="{BB962C8B-B14F-4D97-AF65-F5344CB8AC3E}">
        <p14:creationId xmlns:p14="http://schemas.microsoft.com/office/powerpoint/2010/main" val="2390215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E3A1E3CA-E57D-90AE-13B9-128328D9FBBF}"/>
              </a:ext>
            </a:extLst>
          </p:cNvPr>
          <p:cNvPicPr>
            <a:picLocks noChangeAspect="1"/>
          </p:cNvPicPr>
          <p:nvPr/>
        </p:nvPicPr>
        <p:blipFill>
          <a:blip r:embed="rId2"/>
          <a:stretch>
            <a:fillRect/>
          </a:stretch>
        </p:blipFill>
        <p:spPr>
          <a:xfrm>
            <a:off x="3063000" y="240321"/>
            <a:ext cx="8582937" cy="6110238"/>
          </a:xfrm>
          <a:prstGeom prst="rect">
            <a:avLst/>
          </a:prstGeom>
        </p:spPr>
      </p:pic>
      <p:sp>
        <p:nvSpPr>
          <p:cNvPr id="2" name="标题 1">
            <a:extLst>
              <a:ext uri="{FF2B5EF4-FFF2-40B4-BE49-F238E27FC236}">
                <a16:creationId xmlns:a16="http://schemas.microsoft.com/office/drawing/2014/main" id="{8FF2B360-6CE0-2181-1B1C-DC1FB70ABE4C}"/>
              </a:ext>
            </a:extLst>
          </p:cNvPr>
          <p:cNvSpPr>
            <a:spLocks noGrp="1"/>
          </p:cNvSpPr>
          <p:nvPr>
            <p:ph type="title"/>
          </p:nvPr>
        </p:nvSpPr>
        <p:spPr/>
        <p:txBody>
          <a:bodyPr/>
          <a:lstStyle/>
          <a:p>
            <a:r>
              <a:rPr lang="en-US" altLang="zh-CN" dirty="0"/>
              <a:t>Validation workflow</a:t>
            </a:r>
            <a:endParaRPr lang="zh-CN" altLang="en-US" dirty="0"/>
          </a:p>
        </p:txBody>
      </p:sp>
      <p:pic>
        <p:nvPicPr>
          <p:cNvPr id="5" name="图片 4">
            <a:extLst>
              <a:ext uri="{FF2B5EF4-FFF2-40B4-BE49-F238E27FC236}">
                <a16:creationId xmlns:a16="http://schemas.microsoft.com/office/drawing/2014/main" id="{2D823C16-FB4F-A3C5-703E-B40623C8D5C1}"/>
              </a:ext>
            </a:extLst>
          </p:cNvPr>
          <p:cNvPicPr>
            <a:picLocks noChangeAspect="1"/>
          </p:cNvPicPr>
          <p:nvPr/>
        </p:nvPicPr>
        <p:blipFill>
          <a:blip r:embed="rId3"/>
          <a:stretch>
            <a:fillRect/>
          </a:stretch>
        </p:blipFill>
        <p:spPr>
          <a:xfrm>
            <a:off x="371205" y="4421894"/>
            <a:ext cx="9364382" cy="2305372"/>
          </a:xfrm>
          <a:prstGeom prst="rect">
            <a:avLst/>
          </a:prstGeom>
        </p:spPr>
      </p:pic>
      <p:sp>
        <p:nvSpPr>
          <p:cNvPr id="4" name="灯片编号占位符 3">
            <a:extLst>
              <a:ext uri="{FF2B5EF4-FFF2-40B4-BE49-F238E27FC236}">
                <a16:creationId xmlns:a16="http://schemas.microsoft.com/office/drawing/2014/main" id="{FC9E9287-46DB-3D2B-EE10-542345558C65}"/>
              </a:ext>
            </a:extLst>
          </p:cNvPr>
          <p:cNvSpPr>
            <a:spLocks noGrp="1"/>
          </p:cNvSpPr>
          <p:nvPr>
            <p:ph type="sldNum" sz="quarter" idx="12"/>
          </p:nvPr>
        </p:nvSpPr>
        <p:spPr/>
        <p:txBody>
          <a:bodyPr/>
          <a:lstStyle/>
          <a:p>
            <a:fld id="{91AC1DA6-9D5B-4A20-B377-D43FC804AC2B}" type="slidenum">
              <a:rPr lang="zh-CN" altLang="en-US" smtClean="0"/>
              <a:t>18</a:t>
            </a:fld>
            <a:endParaRPr lang="zh-CN" altLang="en-US"/>
          </a:p>
        </p:txBody>
      </p:sp>
    </p:spTree>
    <p:extLst>
      <p:ext uri="{BB962C8B-B14F-4D97-AF65-F5344CB8AC3E}">
        <p14:creationId xmlns:p14="http://schemas.microsoft.com/office/powerpoint/2010/main" val="60239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B76FF6-F96D-026E-D67D-C3135EEC94C8}"/>
              </a:ext>
            </a:extLst>
          </p:cNvPr>
          <p:cNvSpPr>
            <a:spLocks noGrp="1"/>
          </p:cNvSpPr>
          <p:nvPr>
            <p:ph type="title"/>
          </p:nvPr>
        </p:nvSpPr>
        <p:spPr/>
        <p:txBody>
          <a:bodyPr/>
          <a:lstStyle/>
          <a:p>
            <a:r>
              <a:rPr lang="en-US" altLang="zh-CN" dirty="0"/>
              <a:t>Execution Plane</a:t>
            </a:r>
            <a:endParaRPr lang="zh-CN" altLang="en-US" dirty="0"/>
          </a:p>
        </p:txBody>
      </p:sp>
      <p:sp>
        <p:nvSpPr>
          <p:cNvPr id="3" name="灯片编号占位符 2">
            <a:extLst>
              <a:ext uri="{FF2B5EF4-FFF2-40B4-BE49-F238E27FC236}">
                <a16:creationId xmlns:a16="http://schemas.microsoft.com/office/drawing/2014/main" id="{C3DE13A1-A76F-A7E9-4F5B-B6E66EAE42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grpSp>
        <p:nvGrpSpPr>
          <p:cNvPr id="14" name="组合 13">
            <a:extLst>
              <a:ext uri="{FF2B5EF4-FFF2-40B4-BE49-F238E27FC236}">
                <a16:creationId xmlns:a16="http://schemas.microsoft.com/office/drawing/2014/main" id="{1A94CD56-B1C6-47C8-6E3E-2F3098BE49E7}"/>
              </a:ext>
            </a:extLst>
          </p:cNvPr>
          <p:cNvGrpSpPr/>
          <p:nvPr/>
        </p:nvGrpSpPr>
        <p:grpSpPr>
          <a:xfrm>
            <a:off x="210000" y="1307316"/>
            <a:ext cx="11772000" cy="1762728"/>
            <a:chOff x="210000" y="1365510"/>
            <a:chExt cx="11772000" cy="1762728"/>
          </a:xfrm>
        </p:grpSpPr>
        <p:pic>
          <p:nvPicPr>
            <p:cNvPr id="5" name="图片 4">
              <a:extLst>
                <a:ext uri="{FF2B5EF4-FFF2-40B4-BE49-F238E27FC236}">
                  <a16:creationId xmlns:a16="http://schemas.microsoft.com/office/drawing/2014/main" id="{6A6A9C4C-F723-603E-2C66-E3D7BA9C59DB}"/>
                </a:ext>
              </a:extLst>
            </p:cNvPr>
            <p:cNvPicPr>
              <a:picLocks noChangeAspect="1"/>
            </p:cNvPicPr>
            <p:nvPr/>
          </p:nvPicPr>
          <p:blipFill>
            <a:blip r:embed="rId3"/>
            <a:stretch>
              <a:fillRect/>
            </a:stretch>
          </p:blipFill>
          <p:spPr>
            <a:xfrm>
              <a:off x="210000" y="1792985"/>
              <a:ext cx="11772000" cy="1335253"/>
            </a:xfrm>
            <a:prstGeom prst="rect">
              <a:avLst/>
            </a:prstGeom>
          </p:spPr>
        </p:pic>
        <p:sp>
          <p:nvSpPr>
            <p:cNvPr id="9" name="文本框 8">
              <a:extLst>
                <a:ext uri="{FF2B5EF4-FFF2-40B4-BE49-F238E27FC236}">
                  <a16:creationId xmlns:a16="http://schemas.microsoft.com/office/drawing/2014/main" id="{377401FE-BDDB-B413-685B-27496BA8574D}"/>
                </a:ext>
              </a:extLst>
            </p:cNvPr>
            <p:cNvSpPr txBox="1"/>
            <p:nvPr/>
          </p:nvSpPr>
          <p:spPr>
            <a:xfrm>
              <a:off x="210000" y="1365510"/>
              <a:ext cx="612140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System Flow</a:t>
              </a:r>
            </a:p>
          </p:txBody>
        </p:sp>
      </p:grpSp>
      <p:grpSp>
        <p:nvGrpSpPr>
          <p:cNvPr id="15" name="组合 14">
            <a:extLst>
              <a:ext uri="{FF2B5EF4-FFF2-40B4-BE49-F238E27FC236}">
                <a16:creationId xmlns:a16="http://schemas.microsoft.com/office/drawing/2014/main" id="{249EB1D5-3C28-8D2D-50CE-E87171929548}"/>
              </a:ext>
            </a:extLst>
          </p:cNvPr>
          <p:cNvGrpSpPr/>
          <p:nvPr/>
        </p:nvGrpSpPr>
        <p:grpSpPr>
          <a:xfrm>
            <a:off x="210000" y="3429000"/>
            <a:ext cx="11772000" cy="2172025"/>
            <a:chOff x="210000" y="3696322"/>
            <a:chExt cx="11772000" cy="2172025"/>
          </a:xfrm>
        </p:grpSpPr>
        <p:pic>
          <p:nvPicPr>
            <p:cNvPr id="7" name="图片 6">
              <a:extLst>
                <a:ext uri="{FF2B5EF4-FFF2-40B4-BE49-F238E27FC236}">
                  <a16:creationId xmlns:a16="http://schemas.microsoft.com/office/drawing/2014/main" id="{58E71D84-5392-C022-37FE-735030E4E189}"/>
                </a:ext>
              </a:extLst>
            </p:cNvPr>
            <p:cNvPicPr>
              <a:picLocks noChangeAspect="1"/>
            </p:cNvPicPr>
            <p:nvPr/>
          </p:nvPicPr>
          <p:blipFill>
            <a:blip r:embed="rId4"/>
            <a:stretch>
              <a:fillRect/>
            </a:stretch>
          </p:blipFill>
          <p:spPr>
            <a:xfrm>
              <a:off x="210000" y="3880988"/>
              <a:ext cx="11772000" cy="1987359"/>
            </a:xfrm>
            <a:prstGeom prst="rect">
              <a:avLst/>
            </a:prstGeom>
          </p:spPr>
        </p:pic>
        <p:sp>
          <p:nvSpPr>
            <p:cNvPr id="11" name="文本框 10">
              <a:extLst>
                <a:ext uri="{FF2B5EF4-FFF2-40B4-BE49-F238E27FC236}">
                  <a16:creationId xmlns:a16="http://schemas.microsoft.com/office/drawing/2014/main" id="{70D0196C-B976-E50A-1F34-B874E55C73F4}"/>
                </a:ext>
              </a:extLst>
            </p:cNvPr>
            <p:cNvSpPr txBox="1"/>
            <p:nvPr/>
          </p:nvSpPr>
          <p:spPr>
            <a:xfrm>
              <a:off x="210000" y="3696322"/>
              <a:ext cx="612140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Pipeline (S1–S5)</a:t>
              </a:r>
            </a:p>
          </p:txBody>
        </p:sp>
      </p:grpSp>
      <p:sp>
        <p:nvSpPr>
          <p:cNvPr id="13" name="文本框 12">
            <a:extLst>
              <a:ext uri="{FF2B5EF4-FFF2-40B4-BE49-F238E27FC236}">
                <a16:creationId xmlns:a16="http://schemas.microsoft.com/office/drawing/2014/main" id="{6F1959A4-196D-80F1-86CD-CD54F4D5D9C0}"/>
              </a:ext>
            </a:extLst>
          </p:cNvPr>
          <p:cNvSpPr txBox="1"/>
          <p:nvPr/>
        </p:nvSpPr>
        <p:spPr>
          <a:xfrm>
            <a:off x="4494168" y="301650"/>
            <a:ext cx="73930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1200" cap="none" spc="0" normalizeH="0" baseline="0" noProof="0" dirty="0">
                <a:ln>
                  <a:noFill/>
                </a:ln>
                <a:solidFill>
                  <a:prstClr val="black"/>
                </a:solidFill>
                <a:effectLst/>
                <a:uLnTx/>
                <a:uFillTx/>
                <a:latin typeface="Arial"/>
                <a:ea typeface="等线"/>
                <a:cs typeface="+mn-cs"/>
              </a:rPr>
              <a:t>Execution plane: Jenkins + </a:t>
            </a:r>
            <a:r>
              <a:rPr kumimoji="0" lang="en-US" altLang="zh-CN" sz="1800" b="0" i="1" u="none" strike="noStrike" kern="1200" cap="none" spc="0" normalizeH="0" baseline="0" noProof="0" dirty="0" err="1">
                <a:ln>
                  <a:noFill/>
                </a:ln>
                <a:solidFill>
                  <a:prstClr val="black"/>
                </a:solidFill>
                <a:effectLst/>
                <a:uLnTx/>
                <a:uFillTx/>
                <a:latin typeface="Arial"/>
                <a:ea typeface="等线"/>
                <a:cs typeface="+mn-cs"/>
              </a:rPr>
              <a:t>Snakemake</a:t>
            </a:r>
            <a:r>
              <a:rPr kumimoji="0" lang="en-US" altLang="zh-CN" sz="1800" b="0" i="1" u="none" strike="noStrike" kern="1200" cap="none" spc="0" normalizeH="0" baseline="0" noProof="0" dirty="0">
                <a:ln>
                  <a:noFill/>
                </a:ln>
                <a:solidFill>
                  <a:prstClr val="black"/>
                </a:solidFill>
                <a:effectLst/>
                <a:uLnTx/>
                <a:uFillTx/>
                <a:latin typeface="Arial"/>
                <a:ea typeface="等线"/>
                <a:cs typeface="+mn-cs"/>
              </a:rPr>
              <a:t> on HEP cluster infrastructure</a:t>
            </a:r>
            <a:endParaRPr kumimoji="0" lang="en-US" altLang="zh-CN" sz="1800" b="0" i="0" u="none" strike="noStrike" kern="1200" cap="none" spc="0" normalizeH="0" baseline="0" noProof="0" dirty="0">
              <a:ln>
                <a:noFill/>
              </a:ln>
              <a:solidFill>
                <a:prstClr val="black"/>
              </a:solidFill>
              <a:effectLst/>
              <a:uLnTx/>
              <a:uFillTx/>
              <a:latin typeface="Arial"/>
              <a:ea typeface="等线"/>
              <a:cs typeface="+mn-cs"/>
            </a:endParaRPr>
          </a:p>
        </p:txBody>
      </p:sp>
    </p:spTree>
    <p:extLst>
      <p:ext uri="{BB962C8B-B14F-4D97-AF65-F5344CB8AC3E}">
        <p14:creationId xmlns:p14="http://schemas.microsoft.com/office/powerpoint/2010/main" val="273938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84E4-FFFA-CA56-B59C-C62113F2F56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1481244-70D0-6D9B-A687-F1F57597F068}"/>
              </a:ext>
            </a:extLst>
          </p:cNvPr>
          <p:cNvSpPr>
            <a:spLocks noGrp="1"/>
          </p:cNvSpPr>
          <p:nvPr>
            <p:ph type="title"/>
          </p:nvPr>
        </p:nvSpPr>
        <p:spPr/>
        <p:txBody>
          <a:bodyPr/>
          <a:lstStyle/>
          <a:p>
            <a:r>
              <a:rPr lang="en-US" altLang="zh-CN" dirty="0"/>
              <a:t>Outline</a:t>
            </a:r>
            <a:endParaRPr lang="zh-CN" altLang="en-US" dirty="0"/>
          </a:p>
        </p:txBody>
      </p:sp>
      <p:sp>
        <p:nvSpPr>
          <p:cNvPr id="4" name="灯片编号占位符 3">
            <a:extLst>
              <a:ext uri="{FF2B5EF4-FFF2-40B4-BE49-F238E27FC236}">
                <a16:creationId xmlns:a16="http://schemas.microsoft.com/office/drawing/2014/main" id="{53CA77C0-15D3-09B4-EEA3-AB76B28C54CD}"/>
              </a:ext>
            </a:extLst>
          </p:cNvPr>
          <p:cNvSpPr>
            <a:spLocks noGrp="1"/>
          </p:cNvSpPr>
          <p:nvPr>
            <p:ph type="sldNum" sz="quarter" idx="12"/>
          </p:nvPr>
        </p:nvSpPr>
        <p:spPr/>
        <p:txBody>
          <a:bodyPr/>
          <a:lstStyle/>
          <a:p>
            <a:fld id="{91AC1DA6-9D5B-4A20-B377-D43FC804AC2B}" type="slidenum">
              <a:rPr lang="zh-CN" altLang="en-US" smtClean="0"/>
              <a:t>2</a:t>
            </a:fld>
            <a:endParaRPr lang="zh-CN" altLang="en-US"/>
          </a:p>
        </p:txBody>
      </p:sp>
      <p:sp>
        <p:nvSpPr>
          <p:cNvPr id="5" name="文本框 4">
            <a:extLst>
              <a:ext uri="{FF2B5EF4-FFF2-40B4-BE49-F238E27FC236}">
                <a16:creationId xmlns:a16="http://schemas.microsoft.com/office/drawing/2014/main" id="{C2BCEE18-595B-35E3-0D94-2D9B146E513E}"/>
              </a:ext>
            </a:extLst>
          </p:cNvPr>
          <p:cNvSpPr txBox="1"/>
          <p:nvPr/>
        </p:nvSpPr>
        <p:spPr>
          <a:xfrm>
            <a:off x="511599" y="872629"/>
            <a:ext cx="10515600" cy="4863960"/>
          </a:xfrm>
          <a:prstGeom prst="rect">
            <a:avLst/>
          </a:prstGeom>
          <a:noFill/>
        </p:spPr>
        <p:txBody>
          <a:bodyPr wrap="square" rtlCol="0">
            <a:spAutoFit/>
          </a:bodyPr>
          <a:lstStyle/>
          <a:p>
            <a:pPr marL="457200" indent="-457200">
              <a:lnSpc>
                <a:spcPct val="200000"/>
              </a:lnSpc>
              <a:buSzPct val="89000"/>
              <a:buFont typeface="Wingdings" panose="05000000000000000000" pitchFamily="2" charset="2"/>
              <a:buChar char="p"/>
            </a:pPr>
            <a:r>
              <a:rPr lang="en-US" altLang="zh-CN" sz="3200" dirty="0"/>
              <a:t>Background</a:t>
            </a:r>
          </a:p>
          <a:p>
            <a:pPr marL="457200" indent="-457200">
              <a:lnSpc>
                <a:spcPct val="200000"/>
              </a:lnSpc>
              <a:buSzPct val="89000"/>
              <a:buFont typeface="Wingdings" panose="05000000000000000000" pitchFamily="2" charset="2"/>
              <a:buChar char="p"/>
            </a:pPr>
            <a:r>
              <a:rPr lang="en-US" altLang="zh-CN" sz="3200" dirty="0"/>
              <a:t>Validation System</a:t>
            </a:r>
          </a:p>
          <a:p>
            <a:pPr marL="914400" lvl="1" indent="-457200">
              <a:lnSpc>
                <a:spcPct val="200000"/>
              </a:lnSpc>
              <a:buSzPct val="80000"/>
              <a:buFont typeface="Wingdings" panose="05000000000000000000" pitchFamily="2" charset="2"/>
              <a:buChar char="p"/>
            </a:pPr>
            <a:r>
              <a:rPr lang="en-US" altLang="zh-CN" sz="3200" dirty="0"/>
              <a:t>Dashboard</a:t>
            </a:r>
          </a:p>
          <a:p>
            <a:pPr marL="914400" lvl="1" indent="-457200">
              <a:lnSpc>
                <a:spcPct val="200000"/>
              </a:lnSpc>
              <a:buSzPct val="80000"/>
              <a:buFont typeface="Wingdings" panose="05000000000000000000" pitchFamily="2" charset="2"/>
              <a:buChar char="p"/>
            </a:pPr>
            <a:r>
              <a:rPr lang="en-US" altLang="zh-CN" sz="3200" dirty="0"/>
              <a:t>AI interpretation</a:t>
            </a:r>
          </a:p>
          <a:p>
            <a:pPr marL="457200" indent="-457200">
              <a:lnSpc>
                <a:spcPct val="200000"/>
              </a:lnSpc>
              <a:buSzPct val="89000"/>
              <a:buFont typeface="Wingdings" panose="05000000000000000000" pitchFamily="2" charset="2"/>
              <a:buChar char="p"/>
            </a:pPr>
            <a:r>
              <a:rPr lang="en-US" altLang="zh-CN" sz="3200" dirty="0"/>
              <a:t>Summary</a:t>
            </a:r>
            <a:endParaRPr lang="zh-CN" altLang="en-US" sz="3200" dirty="0"/>
          </a:p>
        </p:txBody>
      </p:sp>
    </p:spTree>
    <p:extLst>
      <p:ext uri="{BB962C8B-B14F-4D97-AF65-F5344CB8AC3E}">
        <p14:creationId xmlns:p14="http://schemas.microsoft.com/office/powerpoint/2010/main" val="2157611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03-85A3-DE7D-22F1-705FCF901334}"/>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7E35D913-D6D3-09D0-2DA4-404764360454}"/>
              </a:ext>
            </a:extLst>
          </p:cNvPr>
          <p:cNvPicPr>
            <a:picLocks noChangeAspect="1"/>
          </p:cNvPicPr>
          <p:nvPr/>
        </p:nvPicPr>
        <p:blipFill>
          <a:blip r:embed="rId3"/>
          <a:stretch>
            <a:fillRect/>
          </a:stretch>
        </p:blipFill>
        <p:spPr>
          <a:xfrm>
            <a:off x="408000" y="4146242"/>
            <a:ext cx="11376000" cy="2425751"/>
          </a:xfrm>
          <a:prstGeom prst="rect">
            <a:avLst/>
          </a:prstGeom>
        </p:spPr>
      </p:pic>
      <p:sp>
        <p:nvSpPr>
          <p:cNvPr id="4" name="灯片编号占位符 3">
            <a:extLst>
              <a:ext uri="{FF2B5EF4-FFF2-40B4-BE49-F238E27FC236}">
                <a16:creationId xmlns:a16="http://schemas.microsoft.com/office/drawing/2014/main" id="{FAE0025E-CE95-2960-289E-CD052E6432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9" name="标题 1">
            <a:extLst>
              <a:ext uri="{FF2B5EF4-FFF2-40B4-BE49-F238E27FC236}">
                <a16:creationId xmlns:a16="http://schemas.microsoft.com/office/drawing/2014/main" id="{5BFA6C88-22C8-E2D2-063A-5DC3AC866CD8}"/>
              </a:ext>
            </a:extLst>
          </p:cNvPr>
          <p:cNvSpPr>
            <a:spLocks noGrp="1"/>
          </p:cNvSpPr>
          <p:nvPr>
            <p:ph type="title"/>
          </p:nvPr>
        </p:nvSpPr>
        <p:spPr>
          <a:xfrm>
            <a:off x="99969" y="136526"/>
            <a:ext cx="10515600" cy="544512"/>
          </a:xfrm>
        </p:spPr>
        <p:txBody>
          <a:bodyPr/>
          <a:lstStyle/>
          <a:p>
            <a:r>
              <a:rPr lang="en-US" altLang="zh-CN" dirty="0"/>
              <a:t>AI Interpretation– Copilot  details</a:t>
            </a:r>
            <a:endParaRPr lang="zh-CN" altLang="en-US" dirty="0"/>
          </a:p>
        </p:txBody>
      </p:sp>
      <p:sp>
        <p:nvSpPr>
          <p:cNvPr id="11" name="文本框 10">
            <a:extLst>
              <a:ext uri="{FF2B5EF4-FFF2-40B4-BE49-F238E27FC236}">
                <a16:creationId xmlns:a16="http://schemas.microsoft.com/office/drawing/2014/main" id="{A3938540-1B9A-BFB5-66F7-F19517BFB428}"/>
              </a:ext>
            </a:extLst>
          </p:cNvPr>
          <p:cNvSpPr txBox="1"/>
          <p:nvPr/>
        </p:nvSpPr>
        <p:spPr>
          <a:xfrm>
            <a:off x="232012" y="944308"/>
            <a:ext cx="11821988" cy="3091231"/>
          </a:xfrm>
          <a:prstGeom prst="rect">
            <a:avLst/>
          </a:prstGeom>
          <a:noFill/>
        </p:spPr>
        <p:txBody>
          <a:bodyPr wrap="square">
            <a:spAutoFit/>
          </a:bodyPr>
          <a:lstStyle/>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Interactive depth</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operator attaches one or a few plots from the gallery and asks follow-up questions; Copilot complements batch run-wide analysis.</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Dual-track context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chat UI keeps the user’s original wording; the outbound request uses short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plot references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in the user turn and moves full histogram data into the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system</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prompt.</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Structured digest, not vision</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platform materializes filtered ROOT JSON on the server; messages are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text-only</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(no screenshots or multimodal API).</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Grounded answers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Responses must cite attached plots and use only injected data — no invented metrics or sign-off conclusions.</a:t>
            </a:r>
          </a:p>
        </p:txBody>
      </p:sp>
    </p:spTree>
    <p:extLst>
      <p:ext uri="{BB962C8B-B14F-4D97-AF65-F5344CB8AC3E}">
        <p14:creationId xmlns:p14="http://schemas.microsoft.com/office/powerpoint/2010/main" val="3614611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A4F82-3698-B7B3-8306-753CD8FE9EA2}"/>
            </a:ext>
          </a:extLst>
        </p:cNvPr>
        <p:cNvGrpSpPr/>
        <p:nvPr/>
      </p:nvGrpSpPr>
      <p:grpSpPr>
        <a:xfrm>
          <a:off x="0" y="0"/>
          <a:ext cx="0" cy="0"/>
          <a:chOff x="0" y="0"/>
          <a:chExt cx="0" cy="0"/>
        </a:xfrm>
      </p:grpSpPr>
      <p:sp>
        <p:nvSpPr>
          <p:cNvPr id="8" name="标题 1">
            <a:extLst>
              <a:ext uri="{FF2B5EF4-FFF2-40B4-BE49-F238E27FC236}">
                <a16:creationId xmlns:a16="http://schemas.microsoft.com/office/drawing/2014/main" id="{1663D21A-6977-4B57-65F8-D1633EC1D281}"/>
              </a:ext>
            </a:extLst>
          </p:cNvPr>
          <p:cNvSpPr>
            <a:spLocks noGrp="1"/>
          </p:cNvSpPr>
          <p:nvPr>
            <p:ph type="title"/>
          </p:nvPr>
        </p:nvSpPr>
        <p:spPr>
          <a:xfrm>
            <a:off x="99969" y="136526"/>
            <a:ext cx="10515600" cy="544512"/>
          </a:xfrm>
        </p:spPr>
        <p:txBody>
          <a:bodyPr/>
          <a:lstStyle/>
          <a:p>
            <a:r>
              <a:rPr lang="en-US" altLang="zh-CN" dirty="0"/>
              <a:t>AI implementation – Copilot  details</a:t>
            </a:r>
            <a:endParaRPr lang="zh-CN" altLang="en-US" dirty="0"/>
          </a:p>
        </p:txBody>
      </p:sp>
      <p:sp>
        <p:nvSpPr>
          <p:cNvPr id="11" name="文本框 10">
            <a:extLst>
              <a:ext uri="{FF2B5EF4-FFF2-40B4-BE49-F238E27FC236}">
                <a16:creationId xmlns:a16="http://schemas.microsoft.com/office/drawing/2014/main" id="{708254AD-4A65-0268-76E6-8799D1CFBB12}"/>
              </a:ext>
            </a:extLst>
          </p:cNvPr>
          <p:cNvSpPr txBox="1"/>
          <p:nvPr/>
        </p:nvSpPr>
        <p:spPr>
          <a:xfrm>
            <a:off x="299735" y="1093926"/>
            <a:ext cx="7092401" cy="4862870"/>
          </a:xfrm>
          <a:prstGeom prst="rect">
            <a:avLst/>
          </a:prstGeom>
          <a:noFill/>
        </p:spPr>
        <p:txBody>
          <a:bodyPr wrap="square">
            <a:spAutoFit/>
          </a:bodyPr>
          <a:lstStyle/>
          <a:p>
            <a:pPr marL="285750" indent="-285750">
              <a:spcBef>
                <a:spcPts val="600"/>
              </a:spcBef>
              <a:spcAft>
                <a:spcPts val="600"/>
              </a:spcAft>
              <a:buSzPct val="88000"/>
              <a:buFont typeface="Wingdings" panose="05000000000000000000" pitchFamily="2" charset="2"/>
              <a:buChar char="l"/>
            </a:pPr>
            <a:r>
              <a:rPr lang="en-US" altLang="zh-CN" dirty="0"/>
              <a:t>OpenAI-Compatible Message Format</a:t>
            </a:r>
          </a:p>
          <a:p>
            <a:pPr marL="576000" lvl="1" indent="-285750">
              <a:spcBef>
                <a:spcPts val="600"/>
              </a:spcBef>
              <a:spcAft>
                <a:spcPts val="600"/>
              </a:spcAft>
              <a:buSzPct val="88000"/>
              <a:buFont typeface="Wingdings" panose="05000000000000000000" pitchFamily="2" charset="2"/>
              <a:buChar char="l"/>
            </a:pPr>
            <a:r>
              <a:rPr lang="en-US" altLang="zh-CN" sz="1600" dirty="0"/>
              <a:t>Standard { role, content } message array.</a:t>
            </a:r>
          </a:p>
          <a:p>
            <a:pPr marL="576000" lvl="1" indent="-285750">
              <a:spcBef>
                <a:spcPts val="600"/>
              </a:spcBef>
              <a:spcAft>
                <a:spcPts val="600"/>
              </a:spcAft>
              <a:buSzPct val="88000"/>
              <a:buFont typeface="Wingdings" panose="05000000000000000000" pitchFamily="2" charset="2"/>
              <a:buChar char="l"/>
            </a:pPr>
            <a:r>
              <a:rPr lang="en-US" altLang="zh-CN" sz="1600" dirty="0"/>
              <a:t>Text only — no screenshots, no </a:t>
            </a:r>
            <a:r>
              <a:rPr lang="en-US" altLang="zh-CN" sz="1600" dirty="0" err="1"/>
              <a:t>image_url</a:t>
            </a:r>
            <a:r>
              <a:rPr lang="en-US" altLang="zh-CN" sz="1600" dirty="0"/>
              <a:t>, no vision API.</a:t>
            </a:r>
          </a:p>
          <a:p>
            <a:pPr marL="285750" indent="-285750">
              <a:spcBef>
                <a:spcPts val="600"/>
              </a:spcBef>
              <a:spcAft>
                <a:spcPts val="600"/>
              </a:spcAft>
              <a:buSzPct val="88000"/>
              <a:buFont typeface="Wingdings" panose="05000000000000000000" pitchFamily="2" charset="2"/>
              <a:buChar char="l"/>
            </a:pPr>
            <a:r>
              <a:rPr lang="en-US" altLang="zh-CN" dirty="0"/>
              <a:t>Dual-Track Representation (Display ≠ Model)</a:t>
            </a:r>
          </a:p>
          <a:p>
            <a:pPr marL="285750" indent="-285750">
              <a:spcBef>
                <a:spcPts val="600"/>
              </a:spcBef>
              <a:spcAft>
                <a:spcPts val="600"/>
              </a:spcAft>
              <a:buSzPct val="88000"/>
              <a:buFont typeface="Wingdings" panose="05000000000000000000" pitchFamily="2" charset="2"/>
              <a:buChar char="l"/>
            </a:pPr>
            <a:r>
              <a:rPr lang="en-US" altLang="zh-CN" dirty="0"/>
              <a:t>Layered System Prompt</a:t>
            </a:r>
          </a:p>
          <a:p>
            <a:pPr marL="576000" lvl="1" indent="-285750">
              <a:spcBef>
                <a:spcPts val="600"/>
              </a:spcBef>
              <a:spcAft>
                <a:spcPts val="600"/>
              </a:spcAft>
              <a:buSzPct val="88000"/>
              <a:buFont typeface="Wingdings" panose="05000000000000000000" pitchFamily="2" charset="2"/>
              <a:buChar char="l"/>
            </a:pPr>
            <a:r>
              <a:rPr lang="en-US" altLang="zh-CN" sz="1600" dirty="0"/>
              <a:t>[Workbench scope] — breadcrumb workflow path (e.g. Perform → tag → platform → category).</a:t>
            </a:r>
          </a:p>
          <a:p>
            <a:pPr marL="576000" lvl="1" indent="-285750">
              <a:spcBef>
                <a:spcPts val="600"/>
              </a:spcBef>
              <a:spcAft>
                <a:spcPts val="600"/>
              </a:spcAft>
              <a:buSzPct val="88000"/>
              <a:buFont typeface="Wingdings" panose="05000000000000000000" pitchFamily="2" charset="2"/>
              <a:buChar char="l"/>
            </a:pPr>
            <a:r>
              <a:rPr lang="en-US" altLang="zh-CN" sz="1600" dirty="0"/>
              <a:t>Instructions — role, tone, citation rules, anti-hallucination constraints.</a:t>
            </a:r>
          </a:p>
          <a:p>
            <a:pPr marL="576000" lvl="1" indent="-285750">
              <a:spcBef>
                <a:spcPts val="600"/>
              </a:spcBef>
              <a:spcAft>
                <a:spcPts val="600"/>
              </a:spcAft>
              <a:buSzPct val="88000"/>
              <a:buFont typeface="Wingdings" panose="05000000000000000000" pitchFamily="2" charset="2"/>
              <a:buChar char="l"/>
            </a:pPr>
            <a:r>
              <a:rPr lang="en-US" altLang="zh-CN" sz="1600" dirty="0"/>
              <a:t>[Context Data] — XML-wrapped structured JSON pool.</a:t>
            </a:r>
          </a:p>
          <a:p>
            <a:pPr marL="285750" indent="-285750">
              <a:spcBef>
                <a:spcPts val="600"/>
              </a:spcBef>
              <a:spcAft>
                <a:spcPts val="600"/>
              </a:spcAft>
              <a:buSzPct val="88000"/>
              <a:buFont typeface="Wingdings" panose="05000000000000000000" pitchFamily="2" charset="2"/>
              <a:buChar char="l"/>
            </a:pPr>
            <a:r>
              <a:rPr lang="sv-SE" altLang="zh-CN" dirty="0"/>
              <a:t>XML Tags Delimit Data Boundaries</a:t>
            </a:r>
          </a:p>
          <a:p>
            <a:pPr marL="285750" indent="-285750">
              <a:spcBef>
                <a:spcPts val="600"/>
              </a:spcBef>
              <a:spcAft>
                <a:spcPts val="600"/>
              </a:spcAft>
              <a:buSzPct val="88000"/>
              <a:buFont typeface="Wingdings" panose="05000000000000000000" pitchFamily="2" charset="2"/>
              <a:buChar char="l"/>
            </a:pPr>
            <a:r>
              <a:rPr lang="en-US" altLang="zh-CN" dirty="0"/>
              <a:t>Server-Side Materialize (Not Client Upload)</a:t>
            </a:r>
          </a:p>
          <a:p>
            <a:pPr marL="285750" indent="-285750">
              <a:spcBef>
                <a:spcPts val="600"/>
              </a:spcBef>
              <a:spcAft>
                <a:spcPts val="600"/>
              </a:spcAft>
              <a:buSzPct val="88000"/>
              <a:buFont typeface="Wingdings" panose="05000000000000000000" pitchFamily="2" charset="2"/>
              <a:buChar char="l"/>
            </a:pPr>
            <a:r>
              <a:rPr lang="en-US" altLang="zh-CN" dirty="0"/>
              <a:t>Human vs. Model Perception</a:t>
            </a:r>
            <a:endParaRPr lang="zh-CN" altLang="en-US" dirty="0"/>
          </a:p>
        </p:txBody>
      </p:sp>
      <p:pic>
        <p:nvPicPr>
          <p:cNvPr id="15" name="图片 14">
            <a:extLst>
              <a:ext uri="{FF2B5EF4-FFF2-40B4-BE49-F238E27FC236}">
                <a16:creationId xmlns:a16="http://schemas.microsoft.com/office/drawing/2014/main" id="{ABEA8F2F-B98A-A8DA-6B5E-6E9A986FB937}"/>
              </a:ext>
            </a:extLst>
          </p:cNvPr>
          <p:cNvPicPr>
            <a:picLocks noChangeAspect="1"/>
          </p:cNvPicPr>
          <p:nvPr/>
        </p:nvPicPr>
        <p:blipFill>
          <a:blip r:embed="rId2"/>
          <a:stretch>
            <a:fillRect/>
          </a:stretch>
        </p:blipFill>
        <p:spPr>
          <a:xfrm>
            <a:off x="7591901" y="136526"/>
            <a:ext cx="4047642" cy="6588000"/>
          </a:xfrm>
          <a:prstGeom prst="rect">
            <a:avLst/>
          </a:prstGeom>
        </p:spPr>
      </p:pic>
    </p:spTree>
    <p:extLst>
      <p:ext uri="{BB962C8B-B14F-4D97-AF65-F5344CB8AC3E}">
        <p14:creationId xmlns:p14="http://schemas.microsoft.com/office/powerpoint/2010/main" val="3724845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E26B5-9D21-985C-53C0-E40AEE7572AC}"/>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0DE9FB1D-E763-A3C3-D909-03DFB5E1B197}"/>
              </a:ext>
            </a:extLst>
          </p:cNvPr>
          <p:cNvPicPr>
            <a:picLocks noChangeAspect="1"/>
          </p:cNvPicPr>
          <p:nvPr/>
        </p:nvPicPr>
        <p:blipFill>
          <a:blip r:embed="rId3"/>
          <a:stretch>
            <a:fillRect/>
          </a:stretch>
        </p:blipFill>
        <p:spPr>
          <a:xfrm>
            <a:off x="7109761" y="91149"/>
            <a:ext cx="4982270" cy="6630325"/>
          </a:xfrm>
          <a:prstGeom prst="rect">
            <a:avLst/>
          </a:prstGeom>
        </p:spPr>
      </p:pic>
      <p:sp>
        <p:nvSpPr>
          <p:cNvPr id="4" name="灯片编号占位符 3">
            <a:extLst>
              <a:ext uri="{FF2B5EF4-FFF2-40B4-BE49-F238E27FC236}">
                <a16:creationId xmlns:a16="http://schemas.microsoft.com/office/drawing/2014/main" id="{B2538347-41A9-8177-02C2-FAE083E469AA}"/>
              </a:ext>
            </a:extLst>
          </p:cNvPr>
          <p:cNvSpPr>
            <a:spLocks noGrp="1"/>
          </p:cNvSpPr>
          <p:nvPr>
            <p:ph type="sldNum" sz="quarter" idx="12"/>
          </p:nvPr>
        </p:nvSpPr>
        <p:spPr/>
        <p:txBody>
          <a:bodyPr/>
          <a:lstStyle/>
          <a:p>
            <a:fld id="{91AC1DA6-9D5B-4A20-B377-D43FC804AC2B}" type="slidenum">
              <a:rPr lang="zh-CN" altLang="en-US" smtClean="0"/>
              <a:t>22</a:t>
            </a:fld>
            <a:endParaRPr lang="zh-CN" altLang="en-US"/>
          </a:p>
        </p:txBody>
      </p:sp>
      <p:sp>
        <p:nvSpPr>
          <p:cNvPr id="7" name="标题 1">
            <a:extLst>
              <a:ext uri="{FF2B5EF4-FFF2-40B4-BE49-F238E27FC236}">
                <a16:creationId xmlns:a16="http://schemas.microsoft.com/office/drawing/2014/main" id="{FFD69209-223D-2289-F0BD-D884EF143EDE}"/>
              </a:ext>
            </a:extLst>
          </p:cNvPr>
          <p:cNvSpPr>
            <a:spLocks noGrp="1"/>
          </p:cNvSpPr>
          <p:nvPr>
            <p:ph type="title"/>
          </p:nvPr>
        </p:nvSpPr>
        <p:spPr>
          <a:xfrm>
            <a:off x="99969" y="136526"/>
            <a:ext cx="10515600" cy="544512"/>
          </a:xfrm>
        </p:spPr>
        <p:txBody>
          <a:bodyPr/>
          <a:lstStyle/>
          <a:p>
            <a:r>
              <a:rPr lang="en-US" altLang="zh-CN" dirty="0"/>
              <a:t>AI implementation – </a:t>
            </a:r>
            <a:r>
              <a:rPr lang="en-US" altLang="zh-CN" dirty="0" err="1"/>
              <a:t>GitBot</a:t>
            </a:r>
            <a:r>
              <a:rPr lang="en-US" altLang="zh-CN" dirty="0"/>
              <a:t> details</a:t>
            </a:r>
            <a:endParaRPr lang="zh-CN" altLang="en-US" dirty="0"/>
          </a:p>
        </p:txBody>
      </p:sp>
      <p:sp>
        <p:nvSpPr>
          <p:cNvPr id="15" name="文本框 14">
            <a:extLst>
              <a:ext uri="{FF2B5EF4-FFF2-40B4-BE49-F238E27FC236}">
                <a16:creationId xmlns:a16="http://schemas.microsoft.com/office/drawing/2014/main" id="{65885246-794A-A4B4-6DF8-43F71B36FDF8}"/>
              </a:ext>
            </a:extLst>
          </p:cNvPr>
          <p:cNvSpPr txBox="1"/>
          <p:nvPr/>
        </p:nvSpPr>
        <p:spPr>
          <a:xfrm>
            <a:off x="290014" y="969582"/>
            <a:ext cx="6656695" cy="4503797"/>
          </a:xfrm>
          <a:prstGeom prst="rect">
            <a:avLst/>
          </a:prstGeom>
          <a:noFill/>
        </p:spPr>
        <p:txBody>
          <a:bodyPr wrap="square">
            <a:spAutoFit/>
          </a:bodyPr>
          <a:lstStyle/>
          <a:p>
            <a:pPr marL="285750" indent="-285750">
              <a:lnSpc>
                <a:spcPct val="150000"/>
              </a:lnSpc>
              <a:spcBef>
                <a:spcPts val="600"/>
              </a:spcBef>
              <a:spcAft>
                <a:spcPts val="600"/>
              </a:spcAft>
              <a:buFont typeface="Wingdings" panose="05000000000000000000" pitchFamily="2" charset="2"/>
              <a:buChar char="l"/>
            </a:pPr>
            <a:r>
              <a:rPr lang="en-US" altLang="zh-CN" b="1" dirty="0"/>
              <a:t>One agent, two entry points</a:t>
            </a:r>
            <a:r>
              <a:rPr lang="en-US" altLang="zh-CN" dirty="0"/>
              <a:t> — Dashboard </a:t>
            </a:r>
            <a:r>
              <a:rPr lang="en-US" altLang="zh-CN" dirty="0" err="1"/>
              <a:t>GitBot</a:t>
            </a:r>
            <a:r>
              <a:rPr lang="en-US" altLang="zh-CN" dirty="0"/>
              <a:t> and </a:t>
            </a:r>
            <a:r>
              <a:rPr lang="en-US" altLang="zh-CN" dirty="0" err="1"/>
              <a:t>Mattermost</a:t>
            </a:r>
            <a:r>
              <a:rPr lang="en-US" altLang="zh-CN" dirty="0"/>
              <a:t> invoke the same </a:t>
            </a:r>
            <a:r>
              <a:rPr lang="en-US" altLang="zh-CN" dirty="0" err="1"/>
              <a:t>OpenClaw</a:t>
            </a:r>
            <a:r>
              <a:rPr lang="en-US" altLang="zh-CN" dirty="0"/>
              <a:t> agent and the </a:t>
            </a:r>
            <a:r>
              <a:rPr lang="en-US" altLang="zh-CN" b="1" dirty="0"/>
              <a:t>GitLab CI </a:t>
            </a:r>
            <a:r>
              <a:rPr lang="en-US" altLang="zh-CN" b="1" dirty="0" err="1"/>
              <a:t>ChatOps</a:t>
            </a:r>
            <a:r>
              <a:rPr lang="en-US" altLang="zh-CN" dirty="0"/>
              <a:t> skill.</a:t>
            </a:r>
          </a:p>
          <a:p>
            <a:pPr marL="285750" indent="-285750">
              <a:lnSpc>
                <a:spcPct val="150000"/>
              </a:lnSpc>
              <a:spcBef>
                <a:spcPts val="600"/>
              </a:spcBef>
              <a:spcAft>
                <a:spcPts val="600"/>
              </a:spcAft>
              <a:buFont typeface="Wingdings" panose="05000000000000000000" pitchFamily="2" charset="2"/>
              <a:buChar char="l"/>
            </a:pPr>
            <a:r>
              <a:rPr lang="en-US" altLang="zh-CN" b="1" dirty="0"/>
              <a:t>Skill-driven behavior</a:t>
            </a:r>
            <a:r>
              <a:rPr lang="en-US" altLang="zh-CN" dirty="0"/>
              <a:t> — Agent rules, dashboard instructions, quick commands, and a </a:t>
            </a:r>
            <a:r>
              <a:rPr lang="en-US" altLang="zh-CN" b="1" dirty="0"/>
              <a:t>deterministic command executor</a:t>
            </a:r>
            <a:r>
              <a:rPr lang="en-US" altLang="zh-CN" dirty="0"/>
              <a:t> all live in one skill bundle (not ad-hoc prompts).</a:t>
            </a:r>
          </a:p>
          <a:p>
            <a:pPr marL="285750" indent="-285750">
              <a:lnSpc>
                <a:spcPct val="150000"/>
              </a:lnSpc>
              <a:spcBef>
                <a:spcPts val="600"/>
              </a:spcBef>
              <a:spcAft>
                <a:spcPts val="600"/>
              </a:spcAft>
              <a:buFont typeface="Wingdings" panose="05000000000000000000" pitchFamily="2" charset="2"/>
              <a:buChar char="l"/>
            </a:pPr>
            <a:r>
              <a:rPr lang="en-US" altLang="zh-CN" b="1" dirty="0"/>
              <a:t>Auditable replies</a:t>
            </a:r>
            <a:r>
              <a:rPr lang="en-US" altLang="zh-CN" dirty="0"/>
              <a:t> — Actions go through the packaged executor with branch policy guards; answers follow </a:t>
            </a:r>
            <a:r>
              <a:rPr lang="en-US" altLang="zh-CN" b="1" dirty="0"/>
              <a:t>Execution Facts → Diagnosis &amp; Next Step</a:t>
            </a:r>
            <a:r>
              <a:rPr lang="en-US" altLang="zh-CN" dirty="0"/>
              <a:t> (no fabricated pipeline results).</a:t>
            </a:r>
          </a:p>
        </p:txBody>
      </p:sp>
    </p:spTree>
    <p:extLst>
      <p:ext uri="{BB962C8B-B14F-4D97-AF65-F5344CB8AC3E}">
        <p14:creationId xmlns:p14="http://schemas.microsoft.com/office/powerpoint/2010/main" val="3970941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23F68-AC68-8116-B0A7-3EB2D380DCC2}"/>
            </a:ext>
          </a:extLst>
        </p:cNvPr>
        <p:cNvGrpSpPr/>
        <p:nvPr/>
      </p:nvGrpSpPr>
      <p:grpSpPr>
        <a:xfrm>
          <a:off x="0" y="0"/>
          <a:ext cx="0" cy="0"/>
          <a:chOff x="0" y="0"/>
          <a:chExt cx="0" cy="0"/>
        </a:xfrm>
      </p:grpSpPr>
      <p:pic>
        <p:nvPicPr>
          <p:cNvPr id="6" name="图片 5">
            <a:extLst>
              <a:ext uri="{FF2B5EF4-FFF2-40B4-BE49-F238E27FC236}">
                <a16:creationId xmlns:a16="http://schemas.microsoft.com/office/drawing/2014/main" id="{436331C3-69F2-2401-2EAE-E8E85AA571E4}"/>
              </a:ext>
            </a:extLst>
          </p:cNvPr>
          <p:cNvPicPr>
            <a:picLocks noChangeAspect="1"/>
          </p:cNvPicPr>
          <p:nvPr/>
        </p:nvPicPr>
        <p:blipFill>
          <a:blip r:embed="rId3"/>
          <a:stretch>
            <a:fillRect/>
          </a:stretch>
        </p:blipFill>
        <p:spPr>
          <a:xfrm>
            <a:off x="6768813" y="785916"/>
            <a:ext cx="4896000" cy="5927326"/>
          </a:xfrm>
          <a:prstGeom prst="rect">
            <a:avLst/>
          </a:prstGeom>
        </p:spPr>
      </p:pic>
      <p:sp>
        <p:nvSpPr>
          <p:cNvPr id="2" name="标题 1">
            <a:extLst>
              <a:ext uri="{FF2B5EF4-FFF2-40B4-BE49-F238E27FC236}">
                <a16:creationId xmlns:a16="http://schemas.microsoft.com/office/drawing/2014/main" id="{4159DF65-3B77-7AC6-6B91-A9C64E5494B5}"/>
              </a:ext>
            </a:extLst>
          </p:cNvPr>
          <p:cNvSpPr>
            <a:spLocks noGrp="1"/>
          </p:cNvSpPr>
          <p:nvPr>
            <p:ph type="title"/>
          </p:nvPr>
        </p:nvSpPr>
        <p:spPr/>
        <p:txBody>
          <a:bodyPr/>
          <a:lstStyle/>
          <a:p>
            <a:r>
              <a:rPr lang="en-US" altLang="zh-CN" dirty="0"/>
              <a:t>AI implementation – Batch analysis</a:t>
            </a:r>
            <a:endParaRPr lang="zh-CN" altLang="en-US" dirty="0"/>
          </a:p>
        </p:txBody>
      </p:sp>
      <p:sp>
        <p:nvSpPr>
          <p:cNvPr id="4" name="灯片编号占位符 3">
            <a:extLst>
              <a:ext uri="{FF2B5EF4-FFF2-40B4-BE49-F238E27FC236}">
                <a16:creationId xmlns:a16="http://schemas.microsoft.com/office/drawing/2014/main" id="{73768533-6CAE-77C6-17A1-CCD3976BC8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53C27E8C-0AA1-B38A-CCEA-323F0B9C4A60}"/>
              </a:ext>
            </a:extLst>
          </p:cNvPr>
          <p:cNvSpPr txBox="1"/>
          <p:nvPr/>
        </p:nvSpPr>
        <p:spPr>
          <a:xfrm>
            <a:off x="338351" y="1022152"/>
            <a:ext cx="5427449" cy="498598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Batch, not chat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Operators select runs (or compare pairs) and run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Prepare → Grade → Review</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the system processes hundreds of plots without hand-picking each one.</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Structured data, not screenshots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ROOT objects are filtered to compact JSON sidecars on disk; the LLM reads numeric histogram summaries, not gallery images.</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Three-stage pipeline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Prepare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materializes digests (no LLM)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Grade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scores each canvas (LLM or heuristic fallback)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Review</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synthesizes a run-wide report (one LLM call).</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Durable, reusable outputs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Grades and summaries are written beside the data, drive gallery star overlays and compare indicators, and can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continue in Copilot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for follow-up questions.</a:t>
            </a:r>
          </a:p>
        </p:txBody>
      </p:sp>
    </p:spTree>
    <p:extLst>
      <p:ext uri="{BB962C8B-B14F-4D97-AF65-F5344CB8AC3E}">
        <p14:creationId xmlns:p14="http://schemas.microsoft.com/office/powerpoint/2010/main" val="1211459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AI-readable workflow &amp; root-cause tracing</a:t>
            </a:r>
          </a:p>
        </p:txBody>
      </p:sp>
      <p:sp>
        <p:nvSpPr>
          <p:cNvPr id="3" name="TextBox 2"/>
          <p:cNvSpPr txBox="1"/>
          <p:nvPr/>
        </p:nvSpPr>
        <p:spPr>
          <a:xfrm>
            <a:off x="274320" y="777240"/>
            <a:ext cx="5760720" cy="4985980"/>
          </a:xfrm>
          <a:prstGeom prst="rect">
            <a:avLst/>
          </a:prstGeom>
          <a:noFill/>
        </p:spPr>
        <p:txBody>
          <a:bodyPr wrap="square">
            <a:spAutoFit/>
          </a:bodyPr>
          <a:lstStyle/>
          <a:p>
            <a:pPr>
              <a:spcAft>
                <a:spcPts val="300"/>
              </a:spcAft>
            </a:pPr>
            <a:r>
              <a:rPr sz="1600" b="1" dirty="0">
                <a:solidFill>
                  <a:srgbClr val="000000"/>
                </a:solidFill>
                <a:latin typeface="Calibri"/>
                <a:ea typeface="Calibri"/>
              </a:rPr>
              <a:t>Goal</a:t>
            </a:r>
          </a:p>
          <a:p>
            <a:pPr>
              <a:spcAft>
                <a:spcPts val="300"/>
              </a:spcAft>
            </a:pPr>
            <a:r>
              <a:rPr sz="1600" b="0" dirty="0">
                <a:solidFill>
                  <a:srgbClr val="000000"/>
                </a:solidFill>
                <a:latin typeface="Calibri"/>
                <a:ea typeface="Calibri"/>
              </a:rPr>
              <a:t>Make the whole validation workflow immediately readable to AI — like a structured project — so a suspicious result can be traced: plot → artifacts → scripts/steps → software change.</a:t>
            </a:r>
          </a:p>
          <a:p>
            <a:pPr>
              <a:spcAft>
                <a:spcPts val="300"/>
              </a:spcAft>
            </a:pPr>
            <a:endParaRPr sz="1600" b="0" dirty="0">
              <a:solidFill>
                <a:srgbClr val="000000"/>
              </a:solidFill>
              <a:latin typeface="Calibri"/>
              <a:ea typeface="Calibri"/>
            </a:endParaRPr>
          </a:p>
          <a:p>
            <a:pPr>
              <a:spcAft>
                <a:spcPts val="300"/>
              </a:spcAft>
            </a:pPr>
            <a:r>
              <a:rPr sz="1600" b="1" dirty="0">
                <a:solidFill>
                  <a:srgbClr val="000000"/>
                </a:solidFill>
                <a:latin typeface="Calibri"/>
                <a:ea typeface="Calibri"/>
              </a:rPr>
              <a:t>Two sides of the same coin</a:t>
            </a:r>
          </a:p>
          <a:p>
            <a:pPr>
              <a:spcAft>
                <a:spcPts val="300"/>
              </a:spcAft>
            </a:pPr>
            <a:r>
              <a:rPr sz="1600" b="1" dirty="0">
                <a:solidFill>
                  <a:srgbClr val="000000"/>
                </a:solidFill>
                <a:latin typeface="Calibri"/>
                <a:ea typeface="Calibri"/>
              </a:rPr>
              <a:t>• AI understands the workflow — </a:t>
            </a:r>
            <a:r>
              <a:rPr sz="1600" b="0" dirty="0">
                <a:solidFill>
                  <a:srgbClr val="000000"/>
                </a:solidFill>
                <a:latin typeface="Calibri"/>
                <a:ea typeface="Calibri"/>
              </a:rPr>
              <a:t>stages, I/O, what a plot means</a:t>
            </a:r>
          </a:p>
          <a:p>
            <a:pPr>
              <a:spcAft>
                <a:spcPts val="300"/>
              </a:spcAft>
            </a:pPr>
            <a:r>
              <a:rPr sz="1600" b="1" dirty="0">
                <a:solidFill>
                  <a:srgbClr val="000000"/>
                </a:solidFill>
                <a:latin typeface="Calibri"/>
                <a:ea typeface="Calibri"/>
              </a:rPr>
              <a:t>• Workflow is AI-legible — </a:t>
            </a:r>
            <a:r>
              <a:rPr sz="1600" b="0" dirty="0">
                <a:solidFill>
                  <a:srgbClr val="000000"/>
                </a:solidFill>
                <a:latin typeface="Calibri"/>
                <a:ea typeface="Calibri"/>
              </a:rPr>
              <a:t>stable IDs, manifest, digests, lineage (not screenshots alone)</a:t>
            </a:r>
          </a:p>
          <a:p>
            <a:pPr>
              <a:spcAft>
                <a:spcPts val="300"/>
              </a:spcAft>
            </a:pPr>
            <a:endParaRPr sz="1600" b="0" dirty="0">
              <a:solidFill>
                <a:srgbClr val="000000"/>
              </a:solidFill>
              <a:latin typeface="Calibri"/>
              <a:ea typeface="Calibri"/>
            </a:endParaRPr>
          </a:p>
          <a:p>
            <a:pPr>
              <a:spcAft>
                <a:spcPts val="300"/>
              </a:spcAft>
            </a:pPr>
            <a:r>
              <a:rPr sz="1600" b="1" dirty="0">
                <a:solidFill>
                  <a:srgbClr val="000000"/>
                </a:solidFill>
                <a:latin typeface="Calibri"/>
                <a:ea typeface="Calibri"/>
              </a:rPr>
              <a:t>Then: root-cause from results</a:t>
            </a:r>
          </a:p>
          <a:p>
            <a:pPr>
              <a:spcAft>
                <a:spcPts val="300"/>
              </a:spcAft>
            </a:pPr>
            <a:r>
              <a:rPr sz="1600" b="0" dirty="0">
                <a:solidFill>
                  <a:srgbClr val="000000"/>
                </a:solidFill>
                <a:latin typeface="Calibri"/>
                <a:ea typeface="Calibri"/>
              </a:rPr>
              <a:t>From Current vs Reference / bad grade, walk the chain with evidence — not guess from a canvas alone.</a:t>
            </a:r>
          </a:p>
          <a:p>
            <a:pPr>
              <a:spcAft>
                <a:spcPts val="300"/>
              </a:spcAft>
            </a:pPr>
            <a:endParaRPr sz="1600" b="0" dirty="0">
              <a:solidFill>
                <a:srgbClr val="000000"/>
              </a:solidFill>
              <a:latin typeface="Calibri"/>
              <a:ea typeface="Calibri"/>
            </a:endParaRPr>
          </a:p>
          <a:p>
            <a:pPr>
              <a:spcAft>
                <a:spcPts val="300"/>
              </a:spcAft>
            </a:pPr>
            <a:r>
              <a:rPr sz="1600" b="1" dirty="0">
                <a:solidFill>
                  <a:srgbClr val="000000"/>
                </a:solidFill>
                <a:latin typeface="Calibri"/>
                <a:ea typeface="Calibri"/>
              </a:rPr>
              <a:t>Today vs ahead</a:t>
            </a:r>
          </a:p>
          <a:p>
            <a:pPr>
              <a:spcAft>
                <a:spcPts val="300"/>
              </a:spcAft>
            </a:pPr>
            <a:r>
              <a:rPr sz="1600" b="0" dirty="0">
                <a:solidFill>
                  <a:srgbClr val="000000"/>
                </a:solidFill>
                <a:latin typeface="Calibri"/>
                <a:ea typeface="Calibri"/>
              </a:rPr>
              <a:t>• Today: digests, batch triage, plot Q&amp;A, some Git/CI context</a:t>
            </a:r>
          </a:p>
          <a:p>
            <a:pPr>
              <a:spcAft>
                <a:spcPts val="300"/>
              </a:spcAft>
            </a:pPr>
            <a:r>
              <a:rPr sz="1600" b="0" dirty="0">
                <a:solidFill>
                  <a:srgbClr val="000000"/>
                </a:solidFill>
                <a:latin typeface="Calibri"/>
                <a:ea typeface="Calibri"/>
              </a:rPr>
              <a:t>• Ahead: full-chain lineage so “read the project” and “trace the fault” are routine</a:t>
            </a:r>
          </a:p>
        </p:txBody>
      </p:sp>
      <p:sp>
        <p:nvSpPr>
          <p:cNvPr id="4" name="TextBox 3"/>
          <p:cNvSpPr txBox="1"/>
          <p:nvPr/>
        </p:nvSpPr>
        <p:spPr>
          <a:xfrm>
            <a:off x="6126480" y="777240"/>
            <a:ext cx="5669280" cy="5878532"/>
          </a:xfrm>
          <a:prstGeom prst="rect">
            <a:avLst/>
          </a:prstGeom>
          <a:noFill/>
        </p:spPr>
        <p:txBody>
          <a:bodyPr wrap="square">
            <a:spAutoFit/>
          </a:bodyPr>
          <a:lstStyle/>
          <a:p>
            <a:pPr>
              <a:spcAft>
                <a:spcPts val="300"/>
              </a:spcAft>
            </a:pPr>
            <a:r>
              <a:rPr sz="1400" b="1">
                <a:solidFill>
                  <a:srgbClr val="000000"/>
                </a:solidFill>
                <a:latin typeface="Calibri"/>
                <a:ea typeface="Calibri"/>
              </a:rPr>
              <a:t>How we implement (division of labor)</a:t>
            </a:r>
          </a:p>
          <a:p>
            <a:pPr>
              <a:spcAft>
                <a:spcPts val="300"/>
              </a:spcAft>
            </a:pPr>
            <a:endParaRPr sz="1400" b="1">
              <a:solidFill>
                <a:srgbClr val="000000"/>
              </a:solidFill>
              <a:latin typeface="Calibri"/>
              <a:ea typeface="Calibri"/>
            </a:endParaRPr>
          </a:p>
          <a:p>
            <a:pPr>
              <a:spcAft>
                <a:spcPts val="300"/>
              </a:spcAft>
            </a:pPr>
            <a:r>
              <a:rPr sz="1400" b="1">
                <a:solidFill>
                  <a:srgbClr val="000000"/>
                </a:solidFill>
                <a:latin typeface="Calibri"/>
                <a:ea typeface="Calibri"/>
              </a:rPr>
              <a:t>Our job — workflow understanding</a:t>
            </a:r>
          </a:p>
          <a:p>
            <a:pPr>
              <a:spcAft>
                <a:spcPts val="300"/>
              </a:spcAft>
            </a:pPr>
            <a:r>
              <a:rPr sz="1400" b="0">
                <a:solidFill>
                  <a:srgbClr val="000000"/>
                </a:solidFill>
                <a:latin typeface="Calibri"/>
                <a:ea typeface="Calibri"/>
              </a:rPr>
              <a:t>• Materialize facts the AI can read (plot_id, artifacts, step status, software ref)</a:t>
            </a:r>
          </a:p>
          <a:p>
            <a:pPr>
              <a:spcAft>
                <a:spcPts val="300"/>
              </a:spcAft>
            </a:pPr>
            <a:r>
              <a:rPr sz="1400" b="0">
                <a:solidFill>
                  <a:srgbClr val="000000"/>
                </a:solidFill>
                <a:latin typeface="Calibri"/>
                <a:ea typeface="Calibri"/>
              </a:rPr>
              <a:t>• Package as Skills / system context: how to resolve a plot, which repo/path/tag to open</a:t>
            </a:r>
          </a:p>
          <a:p>
            <a:pPr>
              <a:spcAft>
                <a:spcPts val="300"/>
              </a:spcAft>
            </a:pPr>
            <a:r>
              <a:rPr sz="1400" b="0">
                <a:solidFill>
                  <a:srgbClr val="000000"/>
                </a:solidFill>
                <a:latin typeface="Calibri"/>
                <a:ea typeface="Calibri"/>
              </a:rPr>
              <a:t>• Orchestrate the investigation (when to triage, when to hand off)</a:t>
            </a:r>
          </a:p>
          <a:p>
            <a:pPr>
              <a:spcAft>
                <a:spcPts val="300"/>
              </a:spcAft>
            </a:pPr>
            <a:endParaRPr sz="1400" b="0">
              <a:solidFill>
                <a:srgbClr val="000000"/>
              </a:solidFill>
              <a:latin typeface="Calibri"/>
              <a:ea typeface="Calibri"/>
            </a:endParaRPr>
          </a:p>
          <a:p>
            <a:pPr>
              <a:spcAft>
                <a:spcPts val="300"/>
              </a:spcAft>
            </a:pPr>
            <a:r>
              <a:rPr sz="1400" b="1">
                <a:solidFill>
                  <a:srgbClr val="000000"/>
                </a:solidFill>
                <a:latin typeface="Calibri"/>
                <a:ea typeface="Calibri"/>
              </a:rPr>
              <a:t>Not our job — rebuild code intelligence</a:t>
            </a:r>
          </a:p>
          <a:p>
            <a:pPr>
              <a:spcAft>
                <a:spcPts val="300"/>
              </a:spcAft>
            </a:pPr>
            <a:r>
              <a:rPr sz="1400" b="0">
                <a:solidFill>
                  <a:srgbClr val="000000"/>
                </a:solidFill>
                <a:latin typeface="Calibri"/>
                <a:ea typeface="Calibri"/>
              </a:rPr>
              <a:t>• Do not build an in-house source navigator / semantic code search</a:t>
            </a:r>
          </a:p>
          <a:p>
            <a:pPr>
              <a:spcAft>
                <a:spcPts val="300"/>
              </a:spcAft>
            </a:pPr>
            <a:r>
              <a:rPr sz="1400" b="0">
                <a:solidFill>
                  <a:srgbClr val="000000"/>
                </a:solidFill>
                <a:latin typeface="Calibri"/>
                <a:ea typeface="Calibri"/>
              </a:rPr>
              <a:t>• Hand off to a coding agent (e.g. OpenCode, Claude Code, Cursor) once paths + ref are known</a:t>
            </a:r>
          </a:p>
          <a:p>
            <a:pPr>
              <a:spcAft>
                <a:spcPts val="300"/>
              </a:spcAft>
            </a:pPr>
            <a:r>
              <a:rPr sz="1400" b="0">
                <a:solidFill>
                  <a:srgbClr val="000000"/>
                </a:solidFill>
                <a:latin typeface="Calibri"/>
                <a:ea typeface="Calibri"/>
              </a:rPr>
              <a:t>• Coding agents are stronger at deep repo tracing; we ground them with workflow maps</a:t>
            </a:r>
          </a:p>
          <a:p>
            <a:pPr>
              <a:spcAft>
                <a:spcPts val="300"/>
              </a:spcAft>
            </a:pPr>
            <a:endParaRPr sz="1400" b="0">
              <a:solidFill>
                <a:srgbClr val="000000"/>
              </a:solidFill>
              <a:latin typeface="Calibri"/>
              <a:ea typeface="Calibri"/>
            </a:endParaRPr>
          </a:p>
          <a:p>
            <a:pPr>
              <a:spcAft>
                <a:spcPts val="300"/>
              </a:spcAft>
            </a:pPr>
            <a:r>
              <a:rPr sz="1400" b="1">
                <a:solidFill>
                  <a:srgbClr val="000000"/>
                </a:solidFill>
                <a:latin typeface="Calibri"/>
                <a:ea typeface="Calibri"/>
              </a:rPr>
              <a:t>Runtime sketch</a:t>
            </a:r>
          </a:p>
          <a:p>
            <a:pPr>
              <a:spcAft>
                <a:spcPts val="300"/>
              </a:spcAft>
            </a:pPr>
            <a:r>
              <a:rPr sz="1400" b="0">
                <a:solidFill>
                  <a:srgbClr val="000000"/>
                </a:solidFill>
                <a:latin typeface="Calibri"/>
                <a:ea typeface="Calibri"/>
              </a:rPr>
              <a:t>Validation facts + Skills  →  orchestrator  →  coding agent (read/trace/patch proposal)</a:t>
            </a:r>
          </a:p>
          <a:p>
            <a:pPr>
              <a:spcAft>
                <a:spcPts val="300"/>
              </a:spcAft>
            </a:pPr>
            <a:r>
              <a:rPr sz="1400" b="0">
                <a:solidFill>
                  <a:srgbClr val="000000"/>
                </a:solidFill>
                <a:latin typeface="Calibri"/>
                <a:ea typeface="Calibri"/>
              </a:rPr>
              <a:t>OpenClaw (or similar) can host Skills and call the coding agent as a tool — not replace it for code deep-dives</a:t>
            </a:r>
          </a:p>
          <a:p>
            <a:pPr>
              <a:spcAft>
                <a:spcPts val="300"/>
              </a:spcAft>
            </a:pPr>
            <a:endParaRPr sz="1400" b="0">
              <a:solidFill>
                <a:srgbClr val="000000"/>
              </a:solidFill>
              <a:latin typeface="Calibri"/>
              <a:ea typeface="Calibri"/>
            </a:endParaRPr>
          </a:p>
          <a:p>
            <a:pPr>
              <a:spcAft>
                <a:spcPts val="300"/>
              </a:spcAft>
            </a:pPr>
            <a:r>
              <a:rPr sz="1400" b="1">
                <a:solidFill>
                  <a:srgbClr val="000000"/>
                </a:solidFill>
                <a:latin typeface="Calibri"/>
                <a:ea typeface="Calibri"/>
              </a:rPr>
              <a:t>Gates — </a:t>
            </a:r>
            <a:r>
              <a:rPr sz="1400" b="0">
                <a:solidFill>
                  <a:srgbClr val="000000"/>
                </a:solidFill>
                <a:latin typeface="Calibri"/>
                <a:ea typeface="Calibri"/>
              </a:rPr>
              <a:t>any code change stays human-approved; AI does not replace RelVal sign-off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FC259-0AEE-FDDB-F05E-3438DEBE8F79}"/>
              </a:ext>
            </a:extLst>
          </p:cNvPr>
          <p:cNvSpPr>
            <a:spLocks noGrp="1"/>
          </p:cNvSpPr>
          <p:nvPr>
            <p:ph type="title"/>
          </p:nvPr>
        </p:nvSpPr>
        <p:spPr/>
        <p:txBody>
          <a:bodyPr/>
          <a:lstStyle/>
          <a:p>
            <a:r>
              <a:rPr lang="en-US" altLang="zh-CN" sz="5400" dirty="0"/>
              <a:t>Background</a:t>
            </a:r>
            <a:endParaRPr lang="zh-CN" altLang="en-US" sz="5400" dirty="0"/>
          </a:p>
        </p:txBody>
      </p:sp>
      <p:sp>
        <p:nvSpPr>
          <p:cNvPr id="4" name="灯片编号占位符 3">
            <a:extLst>
              <a:ext uri="{FF2B5EF4-FFF2-40B4-BE49-F238E27FC236}">
                <a16:creationId xmlns:a16="http://schemas.microsoft.com/office/drawing/2014/main" id="{68DDF208-4100-6174-DA5B-18A4BCF7FF0D}"/>
              </a:ext>
            </a:extLst>
          </p:cNvPr>
          <p:cNvSpPr>
            <a:spLocks noGrp="1"/>
          </p:cNvSpPr>
          <p:nvPr>
            <p:ph type="sldNum" sz="quarter" idx="12"/>
          </p:nvPr>
        </p:nvSpPr>
        <p:spPr/>
        <p:txBody>
          <a:bodyPr/>
          <a:lstStyle/>
          <a:p>
            <a:fld id="{91AC1DA6-9D5B-4A20-B377-D43FC804AC2B}" type="slidenum">
              <a:rPr lang="zh-CN" altLang="en-US" smtClean="0"/>
              <a:t>3</a:t>
            </a:fld>
            <a:endParaRPr lang="zh-CN" altLang="en-US"/>
          </a:p>
        </p:txBody>
      </p:sp>
    </p:spTree>
    <p:extLst>
      <p:ext uri="{BB962C8B-B14F-4D97-AF65-F5344CB8AC3E}">
        <p14:creationId xmlns:p14="http://schemas.microsoft.com/office/powerpoint/2010/main" val="420130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12507C-4E37-CD68-DE92-170DD08061C2}"/>
              </a:ext>
            </a:extLst>
          </p:cNvPr>
          <p:cNvSpPr>
            <a:spLocks noGrp="1"/>
          </p:cNvSpPr>
          <p:nvPr>
            <p:ph type="title"/>
          </p:nvPr>
        </p:nvSpPr>
        <p:spPr/>
        <p:txBody>
          <a:bodyPr/>
          <a:lstStyle/>
          <a:p>
            <a:r>
              <a:rPr lang="en-US" altLang="zh-CN" dirty="0"/>
              <a:t>Software validation</a:t>
            </a:r>
            <a:endParaRPr lang="zh-CN" altLang="en-US" dirty="0"/>
          </a:p>
        </p:txBody>
      </p:sp>
      <p:sp>
        <p:nvSpPr>
          <p:cNvPr id="3" name="灯片编号占位符 2">
            <a:extLst>
              <a:ext uri="{FF2B5EF4-FFF2-40B4-BE49-F238E27FC236}">
                <a16:creationId xmlns:a16="http://schemas.microsoft.com/office/drawing/2014/main" id="{A0C24EF4-9601-54B2-3A36-FDB14B47CCBC}"/>
              </a:ext>
            </a:extLst>
          </p:cNvPr>
          <p:cNvSpPr>
            <a:spLocks noGrp="1"/>
          </p:cNvSpPr>
          <p:nvPr>
            <p:ph type="sldNum" sz="quarter" idx="12"/>
          </p:nvPr>
        </p:nvSpPr>
        <p:spPr/>
        <p:txBody>
          <a:bodyPr/>
          <a:lstStyle/>
          <a:p>
            <a:fld id="{91AC1DA6-9D5B-4A20-B377-D43FC804AC2B}" type="slidenum">
              <a:rPr lang="zh-CN" altLang="en-US" smtClean="0"/>
              <a:t>4</a:t>
            </a:fld>
            <a:endParaRPr lang="zh-CN" altLang="en-US"/>
          </a:p>
        </p:txBody>
      </p:sp>
      <p:sp>
        <p:nvSpPr>
          <p:cNvPr id="5" name="文本框 4">
            <a:extLst>
              <a:ext uri="{FF2B5EF4-FFF2-40B4-BE49-F238E27FC236}">
                <a16:creationId xmlns:a16="http://schemas.microsoft.com/office/drawing/2014/main" id="{7B6BB84F-3960-424E-5C7C-4368D4370E1D}"/>
              </a:ext>
            </a:extLst>
          </p:cNvPr>
          <p:cNvSpPr txBox="1"/>
          <p:nvPr/>
        </p:nvSpPr>
        <p:spPr>
          <a:xfrm>
            <a:off x="301044" y="885996"/>
            <a:ext cx="5517337" cy="3816942"/>
          </a:xfrm>
          <a:prstGeom prst="rect">
            <a:avLst/>
          </a:prstGeom>
          <a:noFill/>
        </p:spPr>
        <p:txBody>
          <a:bodyPr wrap="square">
            <a:spAutoFit/>
          </a:bodyPr>
          <a:lstStyle/>
          <a:p>
            <a:pPr>
              <a:lnSpc>
                <a:spcPct val="150000"/>
              </a:lnSpc>
            </a:pPr>
            <a:r>
              <a:rPr lang="en-US" altLang="zh-CN" sz="1600" b="1" dirty="0"/>
              <a:t>Software validation catches issues at different levels:</a:t>
            </a:r>
          </a:p>
          <a:p>
            <a:pPr marL="285750" indent="-285750">
              <a:lnSpc>
                <a:spcPct val="150000"/>
              </a:lnSpc>
              <a:buFont typeface="Wingdings" panose="05000000000000000000" pitchFamily="2" charset="2"/>
              <a:buChar char="Ø"/>
            </a:pPr>
            <a:r>
              <a:rPr lang="en-US" altLang="zh-CN" sz="1600" b="1" dirty="0"/>
              <a:t>Wrong physics </a:t>
            </a:r>
            <a:r>
              <a:rPr lang="en-US" altLang="zh-CN" sz="1600" dirty="0"/>
              <a:t>— silent regressions in reconstruction, efficiencies, resolutions, backgrounds</a:t>
            </a:r>
          </a:p>
          <a:p>
            <a:pPr marL="285750" indent="-285750">
              <a:lnSpc>
                <a:spcPct val="150000"/>
              </a:lnSpc>
              <a:buFont typeface="Wingdings" panose="05000000000000000000" pitchFamily="2" charset="2"/>
              <a:buChar char="Ø"/>
            </a:pPr>
            <a:r>
              <a:rPr lang="en-US" altLang="zh-CN" sz="1600" b="1" dirty="0"/>
              <a:t>Build &amp; runtime failures </a:t>
            </a:r>
            <a:r>
              <a:rPr lang="en-US" altLang="zh-CN" sz="1600" dirty="0"/>
              <a:t>— compile errors, crashes</a:t>
            </a:r>
          </a:p>
          <a:p>
            <a:pPr marL="285750" indent="-285750">
              <a:lnSpc>
                <a:spcPct val="150000"/>
              </a:lnSpc>
              <a:buFont typeface="Wingdings" panose="05000000000000000000" pitchFamily="2" charset="2"/>
              <a:buChar char="Ø"/>
            </a:pPr>
            <a:r>
              <a:rPr lang="en-US" altLang="zh-CN" sz="1600" b="1" dirty="0"/>
              <a:t>Computing performance </a:t>
            </a:r>
            <a:r>
              <a:rPr lang="en-US" altLang="zh-CN" sz="1600" dirty="0"/>
              <a:t>— CPU, memory, throughput</a:t>
            </a:r>
          </a:p>
          <a:p>
            <a:pPr marL="285750" indent="-285750">
              <a:lnSpc>
                <a:spcPct val="150000"/>
              </a:lnSpc>
              <a:buFont typeface="Wingdings" panose="05000000000000000000" pitchFamily="2" charset="2"/>
              <a:buChar char="Ø"/>
            </a:pPr>
            <a:r>
              <a:rPr lang="en-US" altLang="zh-CN" sz="1600" b="1" dirty="0"/>
              <a:t>Code quality </a:t>
            </a:r>
            <a:r>
              <a:rPr lang="en-US" altLang="zh-CN" sz="1600" dirty="0"/>
              <a:t>— regressions in modules and APIs</a:t>
            </a:r>
          </a:p>
          <a:p>
            <a:pPr>
              <a:lnSpc>
                <a:spcPct val="150000"/>
              </a:lnSpc>
              <a:spcBef>
                <a:spcPts val="600"/>
              </a:spcBef>
            </a:pPr>
            <a:r>
              <a:rPr lang="en-US" altLang="zh-CN" sz="1600" b="1" dirty="0"/>
              <a:t>Critical for HEP software:</a:t>
            </a:r>
          </a:p>
          <a:p>
            <a:pPr marL="285750" indent="-285750">
              <a:lnSpc>
                <a:spcPct val="150000"/>
              </a:lnSpc>
              <a:buFont typeface="Wingdings" panose="05000000000000000000" pitchFamily="2" charset="2"/>
              <a:buChar char="Ø"/>
            </a:pPr>
            <a:r>
              <a:rPr lang="en-US" altLang="zh-CN" sz="1600" dirty="0"/>
              <a:t>Developers — find problems early (on commit / in CI)</a:t>
            </a:r>
          </a:p>
          <a:p>
            <a:pPr marL="285750" indent="-285750">
              <a:lnSpc>
                <a:spcPct val="150000"/>
              </a:lnSpc>
              <a:buFont typeface="Wingdings" panose="05000000000000000000" pitchFamily="2" charset="2"/>
              <a:buChar char="Ø"/>
            </a:pPr>
            <a:r>
              <a:rPr lang="en-US" altLang="zh-CN" sz="1600" dirty="0"/>
              <a:t>Releases — sign off new versions quickly, reliably, and correctly</a:t>
            </a:r>
          </a:p>
        </p:txBody>
      </p:sp>
      <p:sp>
        <p:nvSpPr>
          <p:cNvPr id="18" name="文本框 17">
            <a:extLst>
              <a:ext uri="{FF2B5EF4-FFF2-40B4-BE49-F238E27FC236}">
                <a16:creationId xmlns:a16="http://schemas.microsoft.com/office/drawing/2014/main" id="{A57CA467-E5F3-1D7D-D206-8C93F4DA7996}"/>
              </a:ext>
            </a:extLst>
          </p:cNvPr>
          <p:cNvSpPr txBox="1"/>
          <p:nvPr/>
        </p:nvSpPr>
        <p:spPr>
          <a:xfrm>
            <a:off x="301044" y="5226419"/>
            <a:ext cx="11218770" cy="1327928"/>
          </a:xfrm>
          <a:prstGeom prst="rect">
            <a:avLst/>
          </a:prstGeom>
          <a:noFill/>
        </p:spPr>
        <p:txBody>
          <a:bodyPr wrap="square" rtlCol="0">
            <a:spAutoFit/>
          </a:bodyPr>
          <a:lstStyle/>
          <a:p>
            <a:pPr>
              <a:lnSpc>
                <a:spcPts val="2300"/>
              </a:lnSpc>
              <a:spcAft>
                <a:spcPts val="600"/>
              </a:spcAft>
            </a:pPr>
            <a:r>
              <a:rPr lang="en-US" altLang="zh-CN" b="1" i="1" dirty="0">
                <a:solidFill>
                  <a:srgbClr val="0070C0"/>
                </a:solidFill>
              </a:rPr>
              <a:t>Leveraging AI — research potential</a:t>
            </a:r>
          </a:p>
          <a:p>
            <a:pPr>
              <a:lnSpc>
                <a:spcPts val="2300"/>
              </a:lnSpc>
              <a:spcAft>
                <a:spcPts val="600"/>
              </a:spcAft>
            </a:pPr>
            <a:r>
              <a:rPr lang="en-US" altLang="zh-CN" i="1" dirty="0">
                <a:solidFill>
                  <a:srgbClr val="0070C0"/>
                </a:solidFill>
              </a:rPr>
              <a:t>Release validation produces hundreds to millions of performance plots. Fully manual review is slow and easy to miss subtle regressions. AI could help interpret plots in release context, prioritize suspicious cases in large batches, and link anomalies to software changes — toward richer diagnosis than comparison alone. </a:t>
            </a:r>
            <a:endParaRPr lang="zh-CN" altLang="en-US" i="1" dirty="0">
              <a:solidFill>
                <a:srgbClr val="0070C0"/>
              </a:solidFill>
            </a:endParaRPr>
          </a:p>
        </p:txBody>
      </p:sp>
      <p:sp>
        <p:nvSpPr>
          <p:cNvPr id="23" name="文本框 22">
            <a:extLst>
              <a:ext uri="{FF2B5EF4-FFF2-40B4-BE49-F238E27FC236}">
                <a16:creationId xmlns:a16="http://schemas.microsoft.com/office/drawing/2014/main" id="{EE9F324C-F130-DA2F-A96B-DF4B24D357CF}"/>
              </a:ext>
            </a:extLst>
          </p:cNvPr>
          <p:cNvSpPr txBox="1"/>
          <p:nvPr/>
        </p:nvSpPr>
        <p:spPr>
          <a:xfrm>
            <a:off x="5647072" y="4502091"/>
            <a:ext cx="5872742" cy="830997"/>
          </a:xfrm>
          <a:prstGeom prst="rect">
            <a:avLst/>
          </a:prstGeom>
          <a:noFill/>
          <a:ln>
            <a:noFill/>
            <a:prstDash val="dash"/>
          </a:ln>
        </p:spPr>
        <p:txBody>
          <a:bodyPr wrap="square" rtlCol="0">
            <a:spAutoFit/>
          </a:bodyPr>
          <a:lstStyle/>
          <a:p>
            <a:r>
              <a:rPr lang="en-US" altLang="zh-CN" sz="1600" i="1" dirty="0">
                <a:solidFill>
                  <a:srgbClr val="7030A0"/>
                </a:solidFill>
              </a:rPr>
              <a:t>Evolving detector R&amp;D (STCF): sub-detector and simulation changes may also shift validation plots — validation should track software and design iteration together.</a:t>
            </a:r>
            <a:endParaRPr lang="zh-CN" altLang="en-US" sz="1600" i="1" dirty="0">
              <a:solidFill>
                <a:srgbClr val="7030A0"/>
              </a:solidFill>
            </a:endParaRPr>
          </a:p>
        </p:txBody>
      </p:sp>
      <p:grpSp>
        <p:nvGrpSpPr>
          <p:cNvPr id="4" name="组合 3">
            <a:extLst>
              <a:ext uri="{FF2B5EF4-FFF2-40B4-BE49-F238E27FC236}">
                <a16:creationId xmlns:a16="http://schemas.microsoft.com/office/drawing/2014/main" id="{18F21413-7510-4AE5-CA90-8BB96504DA9A}"/>
              </a:ext>
            </a:extLst>
          </p:cNvPr>
          <p:cNvGrpSpPr/>
          <p:nvPr/>
        </p:nvGrpSpPr>
        <p:grpSpPr>
          <a:xfrm>
            <a:off x="6863023" y="206864"/>
            <a:ext cx="4877207" cy="3697699"/>
            <a:chOff x="6968546" y="57750"/>
            <a:chExt cx="5009944" cy="3973281"/>
          </a:xfrm>
        </p:grpSpPr>
        <p:pic>
          <p:nvPicPr>
            <p:cNvPr id="6" name="图片 5">
              <a:extLst>
                <a:ext uri="{FF2B5EF4-FFF2-40B4-BE49-F238E27FC236}">
                  <a16:creationId xmlns:a16="http://schemas.microsoft.com/office/drawing/2014/main" id="{3DC43F72-5923-5C49-3E24-408219A354A2}"/>
                </a:ext>
              </a:extLst>
            </p:cNvPr>
            <p:cNvPicPr>
              <a:picLocks noChangeAspect="1"/>
            </p:cNvPicPr>
            <p:nvPr/>
          </p:nvPicPr>
          <p:blipFill>
            <a:blip r:embed="rId3"/>
            <a:stretch>
              <a:fillRect/>
            </a:stretch>
          </p:blipFill>
          <p:spPr>
            <a:xfrm>
              <a:off x="6968546" y="57750"/>
              <a:ext cx="5009944" cy="3588585"/>
            </a:xfrm>
            <a:prstGeom prst="rect">
              <a:avLst/>
            </a:prstGeom>
          </p:spPr>
        </p:pic>
        <p:sp>
          <p:nvSpPr>
            <p:cNvPr id="7" name="文本框 6">
              <a:extLst>
                <a:ext uri="{FF2B5EF4-FFF2-40B4-BE49-F238E27FC236}">
                  <a16:creationId xmlns:a16="http://schemas.microsoft.com/office/drawing/2014/main" id="{2DA8DD04-6F59-97B7-EF7B-765D615AF9E9}"/>
                </a:ext>
              </a:extLst>
            </p:cNvPr>
            <p:cNvSpPr txBox="1"/>
            <p:nvPr/>
          </p:nvSpPr>
          <p:spPr>
            <a:xfrm>
              <a:off x="7184446" y="3468816"/>
              <a:ext cx="4355811" cy="562215"/>
            </a:xfrm>
            <a:prstGeom prst="rect">
              <a:avLst/>
            </a:prstGeom>
            <a:noFill/>
          </p:spPr>
          <p:txBody>
            <a:bodyPr wrap="square">
              <a:spAutoFit/>
            </a:bodyPr>
            <a:lstStyle/>
            <a:p>
              <a:r>
                <a:rPr lang="en-US" altLang="zh-CN" sz="1400" dirty="0" err="1"/>
                <a:t>LHCbPRworkflow</a:t>
              </a:r>
              <a:r>
                <a:rPr lang="en-US" altLang="zh-CN" sz="1400" dirty="0"/>
                <a:t>,</a:t>
              </a:r>
            </a:p>
            <a:p>
              <a:r>
                <a:rPr lang="en-US" altLang="zh-CN" sz="1400" dirty="0">
                  <a:hlinkClick r:id="rId4"/>
                </a:rPr>
                <a:t>EPJ Web of Conferences 214, 05014 (2019) </a:t>
              </a:r>
              <a:endParaRPr lang="zh-CN" altLang="en-US" sz="1400" dirty="0"/>
            </a:p>
          </p:txBody>
        </p:sp>
      </p:grpSp>
    </p:spTree>
    <p:extLst>
      <p:ext uri="{BB962C8B-B14F-4D97-AF65-F5344CB8AC3E}">
        <p14:creationId xmlns:p14="http://schemas.microsoft.com/office/powerpoint/2010/main" val="309973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F7D6433F-7067-7DF7-9D58-4EF59867D027}"/>
              </a:ext>
            </a:extLst>
          </p:cNvPr>
          <p:cNvPicPr>
            <a:picLocks noChangeAspect="1"/>
          </p:cNvPicPr>
          <p:nvPr/>
        </p:nvPicPr>
        <p:blipFill>
          <a:blip r:embed="rId3"/>
          <a:stretch>
            <a:fillRect/>
          </a:stretch>
        </p:blipFill>
        <p:spPr>
          <a:xfrm>
            <a:off x="3263129" y="157833"/>
            <a:ext cx="8742782" cy="4644000"/>
          </a:xfrm>
          <a:prstGeom prst="rect">
            <a:avLst/>
          </a:prstGeom>
        </p:spPr>
      </p:pic>
      <p:sp>
        <p:nvSpPr>
          <p:cNvPr id="2" name="标题 1">
            <a:extLst>
              <a:ext uri="{FF2B5EF4-FFF2-40B4-BE49-F238E27FC236}">
                <a16:creationId xmlns:a16="http://schemas.microsoft.com/office/drawing/2014/main" id="{E7B546FD-6B16-16DA-4751-EF77290AA4B8}"/>
              </a:ext>
            </a:extLst>
          </p:cNvPr>
          <p:cNvSpPr>
            <a:spLocks noGrp="1"/>
          </p:cNvSpPr>
          <p:nvPr>
            <p:ph type="title"/>
          </p:nvPr>
        </p:nvSpPr>
        <p:spPr/>
        <p:txBody>
          <a:bodyPr/>
          <a:lstStyle/>
          <a:p>
            <a:r>
              <a:rPr lang="en-US" altLang="zh-CN" sz="2800" dirty="0"/>
              <a:t>Agent - </a:t>
            </a:r>
            <a:r>
              <a:rPr lang="en-US" altLang="zh-CN" sz="2800" dirty="0" err="1"/>
              <a:t>OpenClaw</a:t>
            </a:r>
            <a:endParaRPr lang="zh-CN" altLang="en-US" sz="2800" dirty="0"/>
          </a:p>
        </p:txBody>
      </p:sp>
      <p:sp>
        <p:nvSpPr>
          <p:cNvPr id="5" name="灯片编号占位符 4">
            <a:extLst>
              <a:ext uri="{FF2B5EF4-FFF2-40B4-BE49-F238E27FC236}">
                <a16:creationId xmlns:a16="http://schemas.microsoft.com/office/drawing/2014/main" id="{A9E8B666-910D-239B-979E-8C8B3AFCA869}"/>
              </a:ext>
            </a:extLst>
          </p:cNvPr>
          <p:cNvSpPr>
            <a:spLocks noGrp="1"/>
          </p:cNvSpPr>
          <p:nvPr>
            <p:ph type="sldNum" sz="quarter" idx="12"/>
          </p:nvPr>
        </p:nvSpPr>
        <p:spPr/>
        <p:txBody>
          <a:bodyPr/>
          <a:lstStyle/>
          <a:p>
            <a:fld id="{91AC1DA6-9D5B-4A20-B377-D43FC804AC2B}" type="slidenum">
              <a:rPr lang="zh-CN" altLang="en-US" smtClean="0"/>
              <a:t>5</a:t>
            </a:fld>
            <a:endParaRPr lang="zh-CN" altLang="en-US" dirty="0"/>
          </a:p>
        </p:txBody>
      </p:sp>
      <p:sp>
        <p:nvSpPr>
          <p:cNvPr id="9" name="文本框 8">
            <a:extLst>
              <a:ext uri="{FF2B5EF4-FFF2-40B4-BE49-F238E27FC236}">
                <a16:creationId xmlns:a16="http://schemas.microsoft.com/office/drawing/2014/main" id="{81062387-0F18-297E-5DFD-F5C000B03579}"/>
              </a:ext>
            </a:extLst>
          </p:cNvPr>
          <p:cNvSpPr txBox="1"/>
          <p:nvPr/>
        </p:nvSpPr>
        <p:spPr>
          <a:xfrm>
            <a:off x="99969" y="6356657"/>
            <a:ext cx="11262187" cy="307777"/>
          </a:xfrm>
          <a:prstGeom prst="rect">
            <a:avLst/>
          </a:prstGeom>
          <a:noFill/>
        </p:spPr>
        <p:txBody>
          <a:bodyPr wrap="square">
            <a:spAutoFit/>
          </a:bodyPr>
          <a:lstStyle/>
          <a:p>
            <a:r>
              <a:rPr lang="en-US" altLang="zh-CN" sz="1400" dirty="0">
                <a:solidFill>
                  <a:srgbClr val="002060"/>
                </a:solidFill>
              </a:rPr>
              <a:t>Autonomous agents powered by large language models are moving from curated demos to persistent, open-world deployment. </a:t>
            </a:r>
            <a:endParaRPr lang="zh-CN" altLang="en-US" sz="1400" dirty="0">
              <a:solidFill>
                <a:srgbClr val="002060"/>
              </a:solidFill>
            </a:endParaRPr>
          </a:p>
        </p:txBody>
      </p:sp>
      <p:sp>
        <p:nvSpPr>
          <p:cNvPr id="11" name="文本框 10">
            <a:extLst>
              <a:ext uri="{FF2B5EF4-FFF2-40B4-BE49-F238E27FC236}">
                <a16:creationId xmlns:a16="http://schemas.microsoft.com/office/drawing/2014/main" id="{86B8F4E0-404A-9E95-CE72-CD6A9AF0F2DF}"/>
              </a:ext>
            </a:extLst>
          </p:cNvPr>
          <p:cNvSpPr txBox="1"/>
          <p:nvPr/>
        </p:nvSpPr>
        <p:spPr>
          <a:xfrm>
            <a:off x="10114358" y="4779980"/>
            <a:ext cx="1891553" cy="307777"/>
          </a:xfrm>
          <a:prstGeom prst="rect">
            <a:avLst/>
          </a:prstGeom>
          <a:noFill/>
        </p:spPr>
        <p:txBody>
          <a:bodyPr wrap="square">
            <a:spAutoFit/>
          </a:bodyPr>
          <a:lstStyle/>
          <a:p>
            <a:r>
              <a:rPr lang="da-DK" altLang="zh-CN" sz="1400" dirty="0">
                <a:hlinkClick r:id="rId4"/>
              </a:rPr>
              <a:t>Wang, Z. et al. (2026).</a:t>
            </a:r>
            <a:endParaRPr lang="zh-CN" altLang="en-US" sz="1400" dirty="0"/>
          </a:p>
        </p:txBody>
      </p:sp>
      <p:sp>
        <p:nvSpPr>
          <p:cNvPr id="15" name="文本框 14">
            <a:extLst>
              <a:ext uri="{FF2B5EF4-FFF2-40B4-BE49-F238E27FC236}">
                <a16:creationId xmlns:a16="http://schemas.microsoft.com/office/drawing/2014/main" id="{06AFAE42-B5C8-44A3-1891-A531FB0EADBF}"/>
              </a:ext>
            </a:extLst>
          </p:cNvPr>
          <p:cNvSpPr txBox="1"/>
          <p:nvPr/>
        </p:nvSpPr>
        <p:spPr>
          <a:xfrm>
            <a:off x="662433" y="1032721"/>
            <a:ext cx="1595717" cy="369332"/>
          </a:xfrm>
          <a:prstGeom prst="rect">
            <a:avLst/>
          </a:prstGeom>
          <a:noFill/>
          <a:ln>
            <a:solidFill>
              <a:schemeClr val="tx1"/>
            </a:solidFill>
            <a:prstDash val="solid"/>
          </a:ln>
        </p:spPr>
        <p:txBody>
          <a:bodyPr wrap="square" rtlCol="0">
            <a:spAutoFit/>
          </a:bodyPr>
          <a:lstStyle/>
          <a:p>
            <a:pPr algn="ctr"/>
            <a:r>
              <a:rPr lang="en-US" altLang="zh-CN" dirty="0"/>
              <a:t>AI Chat</a:t>
            </a:r>
            <a:endParaRPr lang="zh-CN" altLang="en-US" dirty="0"/>
          </a:p>
        </p:txBody>
      </p:sp>
      <p:sp>
        <p:nvSpPr>
          <p:cNvPr id="18" name="文本框 17">
            <a:extLst>
              <a:ext uri="{FF2B5EF4-FFF2-40B4-BE49-F238E27FC236}">
                <a16:creationId xmlns:a16="http://schemas.microsoft.com/office/drawing/2014/main" id="{74294691-0871-7E4F-82DB-B066A008CC81}"/>
              </a:ext>
            </a:extLst>
          </p:cNvPr>
          <p:cNvSpPr txBox="1"/>
          <p:nvPr/>
        </p:nvSpPr>
        <p:spPr>
          <a:xfrm>
            <a:off x="642208" y="1949798"/>
            <a:ext cx="1595717" cy="861774"/>
          </a:xfrm>
          <a:prstGeom prst="rect">
            <a:avLst/>
          </a:prstGeom>
          <a:noFill/>
          <a:ln>
            <a:solidFill>
              <a:schemeClr val="tx1"/>
            </a:solidFill>
            <a:prstDash val="solid"/>
          </a:ln>
        </p:spPr>
        <p:txBody>
          <a:bodyPr wrap="square" rtlCol="0">
            <a:spAutoFit/>
          </a:bodyPr>
          <a:lstStyle/>
          <a:p>
            <a:pPr algn="ctr"/>
            <a:r>
              <a:rPr lang="en-US" altLang="zh-CN" dirty="0"/>
              <a:t>LLM API</a:t>
            </a:r>
          </a:p>
          <a:p>
            <a:pPr marL="285750" indent="-285750">
              <a:buFont typeface="Arial" panose="020B0604020202020204" pitchFamily="34" charset="0"/>
              <a:buChar char="•"/>
            </a:pPr>
            <a:r>
              <a:rPr lang="en-US" altLang="zh-CN" sz="1600" dirty="0"/>
              <a:t>Prompt</a:t>
            </a:r>
          </a:p>
          <a:p>
            <a:pPr marL="285750" indent="-285750">
              <a:buFont typeface="Arial" panose="020B0604020202020204" pitchFamily="34" charset="0"/>
              <a:buChar char="•"/>
            </a:pPr>
            <a:r>
              <a:rPr lang="en-US" altLang="zh-CN" sz="1600" dirty="0"/>
              <a:t>Context</a:t>
            </a:r>
          </a:p>
        </p:txBody>
      </p:sp>
      <p:sp>
        <p:nvSpPr>
          <p:cNvPr id="20" name="文本框 19">
            <a:extLst>
              <a:ext uri="{FF2B5EF4-FFF2-40B4-BE49-F238E27FC236}">
                <a16:creationId xmlns:a16="http://schemas.microsoft.com/office/drawing/2014/main" id="{483C5DCA-B738-23CD-6EC3-3D54FC0DE2B5}"/>
              </a:ext>
            </a:extLst>
          </p:cNvPr>
          <p:cNvSpPr txBox="1"/>
          <p:nvPr/>
        </p:nvSpPr>
        <p:spPr>
          <a:xfrm>
            <a:off x="662433" y="3359317"/>
            <a:ext cx="1595717" cy="615553"/>
          </a:xfrm>
          <a:prstGeom prst="rect">
            <a:avLst/>
          </a:prstGeom>
          <a:noFill/>
          <a:ln>
            <a:solidFill>
              <a:schemeClr val="tx1"/>
            </a:solidFill>
            <a:prstDash val="solid"/>
          </a:ln>
        </p:spPr>
        <p:txBody>
          <a:bodyPr wrap="square" rtlCol="0">
            <a:spAutoFit/>
          </a:bodyPr>
          <a:lstStyle/>
          <a:p>
            <a:pPr algn="ctr"/>
            <a:r>
              <a:rPr lang="en-US" altLang="zh-CN" dirty="0"/>
              <a:t>Coding Agent</a:t>
            </a:r>
          </a:p>
          <a:p>
            <a:pPr marL="285750" indent="-285750">
              <a:buFont typeface="Arial" panose="020B0604020202020204" pitchFamily="34" charset="0"/>
              <a:buChar char="•"/>
            </a:pPr>
            <a:r>
              <a:rPr lang="en-US" altLang="zh-CN" sz="1600" dirty="0"/>
              <a:t>Vibe coding</a:t>
            </a:r>
          </a:p>
        </p:txBody>
      </p:sp>
      <p:sp>
        <p:nvSpPr>
          <p:cNvPr id="22" name="文本框 21">
            <a:extLst>
              <a:ext uri="{FF2B5EF4-FFF2-40B4-BE49-F238E27FC236}">
                <a16:creationId xmlns:a16="http://schemas.microsoft.com/office/drawing/2014/main" id="{B1DB3428-F7E7-F0DC-8833-103D794769BF}"/>
              </a:ext>
            </a:extLst>
          </p:cNvPr>
          <p:cNvSpPr txBox="1"/>
          <p:nvPr/>
        </p:nvSpPr>
        <p:spPr>
          <a:xfrm>
            <a:off x="642208" y="4522616"/>
            <a:ext cx="1595717" cy="861774"/>
          </a:xfrm>
          <a:prstGeom prst="rect">
            <a:avLst/>
          </a:prstGeom>
          <a:noFill/>
          <a:ln>
            <a:solidFill>
              <a:schemeClr val="tx1"/>
            </a:solidFill>
            <a:prstDash val="solid"/>
          </a:ln>
        </p:spPr>
        <p:txBody>
          <a:bodyPr wrap="square" rtlCol="0">
            <a:spAutoFit/>
          </a:bodyPr>
          <a:lstStyle/>
          <a:p>
            <a:pPr algn="ctr"/>
            <a:r>
              <a:rPr lang="en-US" altLang="zh-CN" dirty="0"/>
              <a:t>AI assistant</a:t>
            </a:r>
          </a:p>
          <a:p>
            <a:pPr marL="285750" indent="-285750">
              <a:buFont typeface="Arial" panose="020B0604020202020204" pitchFamily="34" charset="0"/>
              <a:buChar char="•"/>
            </a:pPr>
            <a:r>
              <a:rPr lang="en-US" altLang="zh-CN" sz="1600" dirty="0"/>
              <a:t>Harness</a:t>
            </a:r>
          </a:p>
          <a:p>
            <a:pPr marL="285750" indent="-285750">
              <a:buFont typeface="Arial" panose="020B0604020202020204" pitchFamily="34" charset="0"/>
              <a:buChar char="•"/>
            </a:pPr>
            <a:r>
              <a:rPr lang="en-US" altLang="zh-CN" sz="1600" dirty="0"/>
              <a:t>Loop</a:t>
            </a:r>
            <a:endParaRPr lang="zh-CN" altLang="en-US" sz="1600" dirty="0"/>
          </a:p>
        </p:txBody>
      </p:sp>
      <p:sp>
        <p:nvSpPr>
          <p:cNvPr id="23" name="箭头: 下 22">
            <a:extLst>
              <a:ext uri="{FF2B5EF4-FFF2-40B4-BE49-F238E27FC236}">
                <a16:creationId xmlns:a16="http://schemas.microsoft.com/office/drawing/2014/main" id="{0C3E6A76-3CA1-7E40-8A5E-3AACEAC78856}"/>
              </a:ext>
            </a:extLst>
          </p:cNvPr>
          <p:cNvSpPr/>
          <p:nvPr/>
        </p:nvSpPr>
        <p:spPr>
          <a:xfrm>
            <a:off x="1359386" y="1499699"/>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箭头: 下 23">
            <a:extLst>
              <a:ext uri="{FF2B5EF4-FFF2-40B4-BE49-F238E27FC236}">
                <a16:creationId xmlns:a16="http://schemas.microsoft.com/office/drawing/2014/main" id="{97E78DC0-F390-85E9-5A5C-AEBD7535ADF0}"/>
              </a:ext>
            </a:extLst>
          </p:cNvPr>
          <p:cNvSpPr/>
          <p:nvPr/>
        </p:nvSpPr>
        <p:spPr>
          <a:xfrm>
            <a:off x="1356130" y="2892109"/>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箭头: 下 24">
            <a:extLst>
              <a:ext uri="{FF2B5EF4-FFF2-40B4-BE49-F238E27FC236}">
                <a16:creationId xmlns:a16="http://schemas.microsoft.com/office/drawing/2014/main" id="{FA5F8EFF-5853-52F6-FADE-8C0C501703FD}"/>
              </a:ext>
            </a:extLst>
          </p:cNvPr>
          <p:cNvSpPr/>
          <p:nvPr/>
        </p:nvSpPr>
        <p:spPr>
          <a:xfrm>
            <a:off x="1359383" y="4068134"/>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F19AFD73-CF4A-FEDE-C5D3-1C04C18BF5B4}"/>
              </a:ext>
            </a:extLst>
          </p:cNvPr>
          <p:cNvGrpSpPr/>
          <p:nvPr/>
        </p:nvGrpSpPr>
        <p:grpSpPr>
          <a:xfrm>
            <a:off x="2842227" y="4874123"/>
            <a:ext cx="7601796" cy="1169551"/>
            <a:chOff x="2569272" y="4898647"/>
            <a:chExt cx="7601796" cy="1169551"/>
          </a:xfrm>
        </p:grpSpPr>
        <p:grpSp>
          <p:nvGrpSpPr>
            <p:cNvPr id="3" name="组合 2">
              <a:extLst>
                <a:ext uri="{FF2B5EF4-FFF2-40B4-BE49-F238E27FC236}">
                  <a16:creationId xmlns:a16="http://schemas.microsoft.com/office/drawing/2014/main" id="{6FE76BA3-E304-5824-E1AC-FB6D01EEAEF2}"/>
                </a:ext>
              </a:extLst>
            </p:cNvPr>
            <p:cNvGrpSpPr/>
            <p:nvPr/>
          </p:nvGrpSpPr>
          <p:grpSpPr>
            <a:xfrm>
              <a:off x="2569272" y="4898647"/>
              <a:ext cx="7601796" cy="1169551"/>
              <a:chOff x="2569272" y="4898647"/>
              <a:chExt cx="7601796" cy="1169551"/>
            </a:xfrm>
          </p:grpSpPr>
          <p:grpSp>
            <p:nvGrpSpPr>
              <p:cNvPr id="34" name="组合 33">
                <a:extLst>
                  <a:ext uri="{FF2B5EF4-FFF2-40B4-BE49-F238E27FC236}">
                    <a16:creationId xmlns:a16="http://schemas.microsoft.com/office/drawing/2014/main" id="{3561A4E2-9096-A1C2-A47D-86154B6BC932}"/>
                  </a:ext>
                </a:extLst>
              </p:cNvPr>
              <p:cNvGrpSpPr/>
              <p:nvPr/>
            </p:nvGrpSpPr>
            <p:grpSpPr>
              <a:xfrm>
                <a:off x="4639843" y="5204786"/>
                <a:ext cx="5531225" cy="606250"/>
                <a:chOff x="3111362" y="5174667"/>
                <a:chExt cx="5531225" cy="606250"/>
              </a:xfrm>
            </p:grpSpPr>
            <p:sp>
              <p:nvSpPr>
                <p:cNvPr id="29" name="文本框 28">
                  <a:extLst>
                    <a:ext uri="{FF2B5EF4-FFF2-40B4-BE49-F238E27FC236}">
                      <a16:creationId xmlns:a16="http://schemas.microsoft.com/office/drawing/2014/main" id="{3B98D425-2D84-E6DC-7B70-79E27DADE061}"/>
                    </a:ext>
                  </a:extLst>
                </p:cNvPr>
                <p:cNvSpPr txBox="1"/>
                <p:nvPr/>
              </p:nvSpPr>
              <p:spPr>
                <a:xfrm>
                  <a:off x="3111362" y="5174667"/>
                  <a:ext cx="1084729" cy="584775"/>
                </a:xfrm>
                <a:prstGeom prst="rect">
                  <a:avLst/>
                </a:prstGeom>
                <a:noFill/>
              </p:spPr>
              <p:txBody>
                <a:bodyPr wrap="square" rtlCol="0">
                  <a:spAutoFit/>
                </a:bodyPr>
                <a:lstStyle/>
                <a:p>
                  <a:r>
                    <a:rPr lang="en-US" altLang="zh-CN" sz="1600" dirty="0"/>
                    <a:t>Copilot</a:t>
                  </a:r>
                </a:p>
                <a:p>
                  <a:r>
                    <a:rPr lang="en-US" altLang="zh-CN" sz="1600" dirty="0"/>
                    <a:t>Cursor</a:t>
                  </a:r>
                </a:p>
              </p:txBody>
            </p:sp>
            <p:sp>
              <p:nvSpPr>
                <p:cNvPr id="30" name="文本框 29">
                  <a:extLst>
                    <a:ext uri="{FF2B5EF4-FFF2-40B4-BE49-F238E27FC236}">
                      <a16:creationId xmlns:a16="http://schemas.microsoft.com/office/drawing/2014/main" id="{9AD031D8-FB91-B9EE-2E2A-B50ED5B88350}"/>
                    </a:ext>
                  </a:extLst>
                </p:cNvPr>
                <p:cNvSpPr txBox="1"/>
                <p:nvPr/>
              </p:nvSpPr>
              <p:spPr>
                <a:xfrm>
                  <a:off x="4301383" y="5174667"/>
                  <a:ext cx="1435310" cy="584775"/>
                </a:xfrm>
                <a:prstGeom prst="rect">
                  <a:avLst/>
                </a:prstGeom>
                <a:noFill/>
              </p:spPr>
              <p:txBody>
                <a:bodyPr wrap="square" rtlCol="0">
                  <a:spAutoFit/>
                </a:bodyPr>
                <a:lstStyle/>
                <a:p>
                  <a:r>
                    <a:rPr lang="en-US" altLang="zh-CN" sz="1600" dirty="0"/>
                    <a:t>Claude code</a:t>
                  </a:r>
                </a:p>
                <a:p>
                  <a:r>
                    <a:rPr lang="en-US" altLang="zh-CN" sz="1600" dirty="0"/>
                    <a:t>Gemini cli</a:t>
                  </a:r>
                  <a:endParaRPr lang="zh-CN" altLang="en-US" sz="1600" dirty="0"/>
                </a:p>
              </p:txBody>
            </p:sp>
            <p:sp>
              <p:nvSpPr>
                <p:cNvPr id="31" name="文本框 30">
                  <a:extLst>
                    <a:ext uri="{FF2B5EF4-FFF2-40B4-BE49-F238E27FC236}">
                      <a16:creationId xmlns:a16="http://schemas.microsoft.com/office/drawing/2014/main" id="{281626DB-11F3-77CB-D303-C3AD06C35907}"/>
                    </a:ext>
                  </a:extLst>
                </p:cNvPr>
                <p:cNvSpPr txBox="1"/>
                <p:nvPr/>
              </p:nvSpPr>
              <p:spPr>
                <a:xfrm>
                  <a:off x="5841985" y="5196142"/>
                  <a:ext cx="1260000" cy="584775"/>
                </a:xfrm>
                <a:prstGeom prst="rect">
                  <a:avLst/>
                </a:prstGeom>
                <a:noFill/>
              </p:spPr>
              <p:txBody>
                <a:bodyPr wrap="square" rtlCol="0">
                  <a:spAutoFit/>
                </a:bodyPr>
                <a:lstStyle/>
                <a:p>
                  <a:r>
                    <a:rPr lang="en-US" altLang="zh-CN" sz="1600">
                      <a:solidFill>
                        <a:srgbClr val="0070C0"/>
                      </a:solidFill>
                    </a:rPr>
                    <a:t>OpenClaw</a:t>
                  </a:r>
                </a:p>
                <a:p>
                  <a:r>
                    <a:rPr lang="en-US" altLang="zh-CN" sz="1600"/>
                    <a:t>Harmes</a:t>
                  </a:r>
                  <a:endParaRPr lang="en-US" altLang="zh-CN" sz="1600" dirty="0"/>
                </a:p>
              </p:txBody>
            </p:sp>
            <p:sp>
              <p:nvSpPr>
                <p:cNvPr id="33" name="文本框 32">
                  <a:extLst>
                    <a:ext uri="{FF2B5EF4-FFF2-40B4-BE49-F238E27FC236}">
                      <a16:creationId xmlns:a16="http://schemas.microsoft.com/office/drawing/2014/main" id="{B57D80D7-F4F5-1203-24CF-79F4D52FE69A}"/>
                    </a:ext>
                  </a:extLst>
                </p:cNvPr>
                <p:cNvSpPr txBox="1"/>
                <p:nvPr/>
              </p:nvSpPr>
              <p:spPr>
                <a:xfrm>
                  <a:off x="7207277" y="5174667"/>
                  <a:ext cx="1435310" cy="584775"/>
                </a:xfrm>
                <a:prstGeom prst="rect">
                  <a:avLst/>
                </a:prstGeom>
                <a:noFill/>
              </p:spPr>
              <p:txBody>
                <a:bodyPr wrap="square" rtlCol="0">
                  <a:spAutoFit/>
                </a:bodyPr>
                <a:lstStyle/>
                <a:p>
                  <a:r>
                    <a:rPr lang="en-US" altLang="zh-CN" sz="1600"/>
                    <a:t>CodeX</a:t>
                  </a:r>
                </a:p>
                <a:p>
                  <a:r>
                    <a:rPr lang="en-US" altLang="zh-CN" sz="1600"/>
                    <a:t>WorkBuddy</a:t>
                  </a:r>
                  <a:endParaRPr lang="zh-CN" altLang="en-US" sz="1600" dirty="0"/>
                </a:p>
              </p:txBody>
            </p:sp>
          </p:grpSp>
          <p:grpSp>
            <p:nvGrpSpPr>
              <p:cNvPr id="45" name="组合 44">
                <a:extLst>
                  <a:ext uri="{FF2B5EF4-FFF2-40B4-BE49-F238E27FC236}">
                    <a16:creationId xmlns:a16="http://schemas.microsoft.com/office/drawing/2014/main" id="{F4EF4B39-EAEA-6118-8085-8269B1CB7F87}"/>
                  </a:ext>
                </a:extLst>
              </p:cNvPr>
              <p:cNvGrpSpPr/>
              <p:nvPr/>
            </p:nvGrpSpPr>
            <p:grpSpPr>
              <a:xfrm>
                <a:off x="2569272" y="4898647"/>
                <a:ext cx="1159079" cy="1169551"/>
                <a:chOff x="2587427" y="4869624"/>
                <a:chExt cx="1159079" cy="1169551"/>
              </a:xfrm>
            </p:grpSpPr>
            <p:sp>
              <p:nvSpPr>
                <p:cNvPr id="35" name="文本框 34">
                  <a:extLst>
                    <a:ext uri="{FF2B5EF4-FFF2-40B4-BE49-F238E27FC236}">
                      <a16:creationId xmlns:a16="http://schemas.microsoft.com/office/drawing/2014/main" id="{00956E7B-5038-68AD-6290-469E0A008320}"/>
                    </a:ext>
                  </a:extLst>
                </p:cNvPr>
                <p:cNvSpPr txBox="1"/>
                <p:nvPr/>
              </p:nvSpPr>
              <p:spPr>
                <a:xfrm>
                  <a:off x="2587427" y="4869624"/>
                  <a:ext cx="996038" cy="1169551"/>
                </a:xfrm>
                <a:prstGeom prst="rect">
                  <a:avLst/>
                </a:prstGeom>
                <a:noFill/>
              </p:spPr>
              <p:txBody>
                <a:bodyPr wrap="square" rtlCol="0">
                  <a:spAutoFit/>
                </a:bodyPr>
                <a:lstStyle/>
                <a:p>
                  <a:pPr algn="r"/>
                  <a:r>
                    <a:rPr lang="en-US" altLang="zh-CN" sz="1400" dirty="0"/>
                    <a:t>ChatGPT</a:t>
                  </a:r>
                </a:p>
                <a:p>
                  <a:pPr algn="r"/>
                  <a:r>
                    <a:rPr lang="en-US" altLang="zh-CN" sz="1400" dirty="0"/>
                    <a:t>Gemini</a:t>
                  </a:r>
                </a:p>
                <a:p>
                  <a:pPr algn="r"/>
                  <a:r>
                    <a:rPr lang="en-US" altLang="zh-CN" sz="1400" dirty="0"/>
                    <a:t>Claude</a:t>
                  </a:r>
                </a:p>
                <a:p>
                  <a:pPr algn="r"/>
                  <a:r>
                    <a:rPr lang="en-US" altLang="zh-CN" sz="1400" dirty="0"/>
                    <a:t>Qwen</a:t>
                  </a:r>
                </a:p>
                <a:p>
                  <a:pPr algn="r"/>
                  <a:r>
                    <a:rPr lang="en-US" altLang="zh-CN" sz="1400" dirty="0"/>
                    <a:t>……</a:t>
                  </a:r>
                  <a:endParaRPr lang="zh-CN" altLang="en-US" sz="1400" dirty="0"/>
                </a:p>
              </p:txBody>
            </p:sp>
            <p:sp>
              <p:nvSpPr>
                <p:cNvPr id="36" name="右大括号 35">
                  <a:extLst>
                    <a:ext uri="{FF2B5EF4-FFF2-40B4-BE49-F238E27FC236}">
                      <a16:creationId xmlns:a16="http://schemas.microsoft.com/office/drawing/2014/main" id="{556BB39D-8A73-838B-FBF3-B3A56A3094C3}"/>
                    </a:ext>
                  </a:extLst>
                </p:cNvPr>
                <p:cNvSpPr/>
                <p:nvPr/>
              </p:nvSpPr>
              <p:spPr>
                <a:xfrm>
                  <a:off x="3580182" y="4963595"/>
                  <a:ext cx="166324" cy="9511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sp>
          <p:nvSpPr>
            <p:cNvPr id="41" name="左大括号 40">
              <a:extLst>
                <a:ext uri="{FF2B5EF4-FFF2-40B4-BE49-F238E27FC236}">
                  <a16:creationId xmlns:a16="http://schemas.microsoft.com/office/drawing/2014/main" id="{5F8A7109-058F-F3A4-D373-5B2F6AECB153}"/>
                </a:ext>
              </a:extLst>
            </p:cNvPr>
            <p:cNvSpPr/>
            <p:nvPr/>
          </p:nvSpPr>
          <p:spPr>
            <a:xfrm>
              <a:off x="4501571" y="5263913"/>
              <a:ext cx="138272" cy="4465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6" name="箭头: 右 5">
            <a:extLst>
              <a:ext uri="{FF2B5EF4-FFF2-40B4-BE49-F238E27FC236}">
                <a16:creationId xmlns:a16="http://schemas.microsoft.com/office/drawing/2014/main" id="{C7B3A5B3-E655-FF19-5C39-999C537B10F2}"/>
              </a:ext>
            </a:extLst>
          </p:cNvPr>
          <p:cNvSpPr/>
          <p:nvPr/>
        </p:nvSpPr>
        <p:spPr>
          <a:xfrm>
            <a:off x="4250598" y="5400649"/>
            <a:ext cx="324000" cy="144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05476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4E84E-C9F3-C5BA-0AE5-2DCD16FCEC32}"/>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F12414B-A2F0-ECC4-2E67-731F746F61FB}"/>
              </a:ext>
            </a:extLst>
          </p:cNvPr>
          <p:cNvSpPr>
            <a:spLocks noGrp="1"/>
          </p:cNvSpPr>
          <p:nvPr>
            <p:ph type="title"/>
          </p:nvPr>
        </p:nvSpPr>
        <p:spPr/>
        <p:txBody>
          <a:bodyPr/>
          <a:lstStyle/>
          <a:p>
            <a:r>
              <a:rPr lang="en-US" altLang="zh-CN" sz="5400" dirty="0"/>
              <a:t>Validation System</a:t>
            </a:r>
            <a:endParaRPr lang="zh-CN" altLang="en-US" sz="5400" dirty="0"/>
          </a:p>
        </p:txBody>
      </p:sp>
      <p:sp>
        <p:nvSpPr>
          <p:cNvPr id="4" name="灯片编号占位符 3">
            <a:extLst>
              <a:ext uri="{FF2B5EF4-FFF2-40B4-BE49-F238E27FC236}">
                <a16:creationId xmlns:a16="http://schemas.microsoft.com/office/drawing/2014/main" id="{D636F476-C4F8-238B-0D57-45F0CFFA545D}"/>
              </a:ext>
            </a:extLst>
          </p:cNvPr>
          <p:cNvSpPr>
            <a:spLocks noGrp="1"/>
          </p:cNvSpPr>
          <p:nvPr>
            <p:ph type="sldNum" sz="quarter" idx="12"/>
          </p:nvPr>
        </p:nvSpPr>
        <p:spPr/>
        <p:txBody>
          <a:bodyPr/>
          <a:lstStyle/>
          <a:p>
            <a:fld id="{91AC1DA6-9D5B-4A20-B377-D43FC804AC2B}" type="slidenum">
              <a:rPr lang="zh-CN" altLang="en-US" smtClean="0"/>
              <a:t>6</a:t>
            </a:fld>
            <a:endParaRPr lang="zh-CN" altLang="en-US"/>
          </a:p>
        </p:txBody>
      </p:sp>
    </p:spTree>
    <p:extLst>
      <p:ext uri="{BB962C8B-B14F-4D97-AF65-F5344CB8AC3E}">
        <p14:creationId xmlns:p14="http://schemas.microsoft.com/office/powerpoint/2010/main" val="3687083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61480-8B6A-1240-915D-CFD068BA66C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B4A95FD-1873-5F9B-D713-1EB9EB996C69}"/>
              </a:ext>
            </a:extLst>
          </p:cNvPr>
          <p:cNvSpPr>
            <a:spLocks noGrp="1"/>
          </p:cNvSpPr>
          <p:nvPr>
            <p:ph type="title"/>
          </p:nvPr>
        </p:nvSpPr>
        <p:spPr/>
        <p:txBody>
          <a:bodyPr/>
          <a:lstStyle/>
          <a:p>
            <a:r>
              <a:rPr lang="en-US" altLang="zh-CN" dirty="0"/>
              <a:t>Validation System (Architecture)</a:t>
            </a:r>
            <a:endParaRPr lang="zh-CN" altLang="en-US" dirty="0"/>
          </a:p>
        </p:txBody>
      </p:sp>
      <p:sp>
        <p:nvSpPr>
          <p:cNvPr id="4" name="灯片编号占位符 3">
            <a:extLst>
              <a:ext uri="{FF2B5EF4-FFF2-40B4-BE49-F238E27FC236}">
                <a16:creationId xmlns:a16="http://schemas.microsoft.com/office/drawing/2014/main" id="{2617A236-98A5-AC9F-AB39-1ED8C8B011C2}"/>
              </a:ext>
            </a:extLst>
          </p:cNvPr>
          <p:cNvSpPr>
            <a:spLocks noGrp="1"/>
          </p:cNvSpPr>
          <p:nvPr>
            <p:ph type="sldNum" sz="quarter" idx="12"/>
          </p:nvPr>
        </p:nvSpPr>
        <p:spPr/>
        <p:txBody>
          <a:bodyPr/>
          <a:lstStyle/>
          <a:p>
            <a:fld id="{91AC1DA6-9D5B-4A20-B377-D43FC804AC2B}" type="slidenum">
              <a:rPr lang="zh-CN" altLang="en-US" smtClean="0"/>
              <a:t>7</a:t>
            </a:fld>
            <a:endParaRPr lang="zh-CN" altLang="en-US" dirty="0"/>
          </a:p>
        </p:txBody>
      </p:sp>
      <p:sp>
        <p:nvSpPr>
          <p:cNvPr id="7" name="文本框 6">
            <a:extLst>
              <a:ext uri="{FF2B5EF4-FFF2-40B4-BE49-F238E27FC236}">
                <a16:creationId xmlns:a16="http://schemas.microsoft.com/office/drawing/2014/main" id="{7321F7A7-F2C3-165E-03C0-CA491281142B}"/>
              </a:ext>
            </a:extLst>
          </p:cNvPr>
          <p:cNvSpPr txBox="1"/>
          <p:nvPr/>
        </p:nvSpPr>
        <p:spPr>
          <a:xfrm>
            <a:off x="180975" y="699916"/>
            <a:ext cx="11306175" cy="1703030"/>
          </a:xfrm>
          <a:prstGeom prst="rect">
            <a:avLst/>
          </a:prstGeom>
          <a:noFill/>
        </p:spPr>
        <p:txBody>
          <a:bodyPr wrap="square" rtlCol="0">
            <a:spAutoFit/>
          </a:bodyPr>
          <a:lstStyle/>
          <a:p>
            <a:pPr marL="285750" indent="-285750">
              <a:lnSpc>
                <a:spcPct val="150000"/>
              </a:lnSpc>
              <a:buSzPct val="82000"/>
              <a:buFont typeface="Wingdings" panose="05000000000000000000" pitchFamily="2" charset="2"/>
              <a:buChar char="l"/>
            </a:pPr>
            <a:r>
              <a:rPr lang="en-US" altLang="zh-CN" dirty="0"/>
              <a:t>Validation runs: Build OSCAR, run full-chain physics tasks, export performance plots.</a:t>
            </a:r>
          </a:p>
          <a:p>
            <a:pPr marL="285750" indent="-285750">
              <a:lnSpc>
                <a:spcPct val="150000"/>
              </a:lnSpc>
              <a:buSzPct val="82000"/>
              <a:buFont typeface="Wingdings" panose="05000000000000000000" pitchFamily="2" charset="2"/>
              <a:buChar char="l"/>
            </a:pPr>
            <a:r>
              <a:rPr lang="en-US" altLang="zh-CN" dirty="0"/>
              <a:t>Review platform: Browse results, compare Current vs Reference, track runs to sign-off.</a:t>
            </a:r>
          </a:p>
          <a:p>
            <a:pPr marL="285750" indent="-285750">
              <a:lnSpc>
                <a:spcPct val="150000"/>
              </a:lnSpc>
              <a:buSzPct val="82000"/>
              <a:buFont typeface="Wingdings" panose="05000000000000000000" pitchFamily="2" charset="2"/>
              <a:buChar char="l"/>
            </a:pPr>
            <a:r>
              <a:rPr lang="en-US" altLang="zh-CN" dirty="0">
                <a:solidFill>
                  <a:srgbClr val="7030A0"/>
                </a:solidFill>
              </a:rPr>
              <a:t>Control plane: </a:t>
            </a:r>
            <a:r>
              <a:rPr lang="en-US" altLang="zh-CN" dirty="0"/>
              <a:t>React + </a:t>
            </a:r>
            <a:r>
              <a:rPr lang="en-US" altLang="zh-CN" dirty="0" err="1"/>
              <a:t>FastAPI</a:t>
            </a:r>
            <a:r>
              <a:rPr lang="en-US" altLang="zh-CN" dirty="0"/>
              <a:t> + SQLite — trigger, lifecycle, Review/Compare.</a:t>
            </a:r>
          </a:p>
          <a:p>
            <a:pPr marL="285750" indent="-285750">
              <a:lnSpc>
                <a:spcPct val="150000"/>
              </a:lnSpc>
              <a:buSzPct val="82000"/>
              <a:buFont typeface="Wingdings" panose="05000000000000000000" pitchFamily="2" charset="2"/>
              <a:buChar char="l"/>
            </a:pPr>
            <a:r>
              <a:rPr lang="en-US" altLang="zh-CN" dirty="0">
                <a:solidFill>
                  <a:srgbClr val="7030A0"/>
                </a:solidFill>
              </a:rPr>
              <a:t>Execution plane:</a:t>
            </a:r>
            <a:r>
              <a:rPr lang="en-US" altLang="zh-CN" i="1" dirty="0"/>
              <a:t> </a:t>
            </a:r>
            <a:r>
              <a:rPr lang="en-US" altLang="zh-CN" dirty="0"/>
              <a:t>Jenkins + </a:t>
            </a:r>
            <a:r>
              <a:rPr lang="en-US" altLang="zh-CN" dirty="0" err="1"/>
              <a:t>Snakemake</a:t>
            </a:r>
            <a:r>
              <a:rPr lang="en-US" altLang="zh-CN" dirty="0"/>
              <a:t> (S1–S5 pipeline) → manifest + ROOT artifacts.</a:t>
            </a:r>
          </a:p>
        </p:txBody>
      </p:sp>
      <p:pic>
        <p:nvPicPr>
          <p:cNvPr id="3082" name="Picture 10">
            <a:extLst>
              <a:ext uri="{FF2B5EF4-FFF2-40B4-BE49-F238E27FC236}">
                <a16:creationId xmlns:a16="http://schemas.microsoft.com/office/drawing/2014/main" id="{64806A7F-BB59-9FBB-9BF0-9E4C04668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4878" y="2896349"/>
            <a:ext cx="2638922" cy="323596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E47BC5BC-38C3-B628-FEB4-A344919A7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15" y="2720567"/>
            <a:ext cx="7688057" cy="3437517"/>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EBFEAA99-C95F-8C47-54EF-6BFF88C85742}"/>
              </a:ext>
            </a:extLst>
          </p:cNvPr>
          <p:cNvSpPr txBox="1"/>
          <p:nvPr/>
        </p:nvSpPr>
        <p:spPr>
          <a:xfrm>
            <a:off x="2702169" y="6282155"/>
            <a:ext cx="7688056" cy="369332"/>
          </a:xfrm>
          <a:prstGeom prst="rect">
            <a:avLst/>
          </a:prstGeom>
          <a:noFill/>
        </p:spPr>
        <p:txBody>
          <a:bodyPr wrap="square">
            <a:spAutoFit/>
          </a:bodyPr>
          <a:lstStyle/>
          <a:p>
            <a:pPr>
              <a:buNone/>
            </a:pPr>
            <a:r>
              <a:rPr lang="en-US" altLang="zh-CN" i="1" dirty="0"/>
              <a:t>Experiment-agnostic: can be easily ported to other experiments</a:t>
            </a:r>
          </a:p>
        </p:txBody>
      </p:sp>
    </p:spTree>
    <p:extLst>
      <p:ext uri="{BB962C8B-B14F-4D97-AF65-F5344CB8AC3E}">
        <p14:creationId xmlns:p14="http://schemas.microsoft.com/office/powerpoint/2010/main" val="2963319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2E6F0-CA4D-6484-9791-17AC1A7502B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6B6E6EF-228E-A9F6-177D-E5E0FA370D65}"/>
              </a:ext>
            </a:extLst>
          </p:cNvPr>
          <p:cNvSpPr>
            <a:spLocks noGrp="1"/>
          </p:cNvSpPr>
          <p:nvPr>
            <p:ph type="title"/>
          </p:nvPr>
        </p:nvSpPr>
        <p:spPr/>
        <p:txBody>
          <a:bodyPr/>
          <a:lstStyle/>
          <a:p>
            <a:r>
              <a:rPr lang="en-US" altLang="zh-CN" dirty="0"/>
              <a:t>Dashboard - Review</a:t>
            </a:r>
            <a:endParaRPr lang="zh-CN" altLang="en-US" dirty="0"/>
          </a:p>
        </p:txBody>
      </p:sp>
      <p:sp>
        <p:nvSpPr>
          <p:cNvPr id="4" name="灯片编号占位符 3">
            <a:extLst>
              <a:ext uri="{FF2B5EF4-FFF2-40B4-BE49-F238E27FC236}">
                <a16:creationId xmlns:a16="http://schemas.microsoft.com/office/drawing/2014/main" id="{F4D347EF-AA1E-D45D-D77D-5988E17B6DD3}"/>
              </a:ext>
            </a:extLst>
          </p:cNvPr>
          <p:cNvSpPr>
            <a:spLocks noGrp="1"/>
          </p:cNvSpPr>
          <p:nvPr>
            <p:ph type="sldNum" sz="quarter" idx="12"/>
          </p:nvPr>
        </p:nvSpPr>
        <p:spPr/>
        <p:txBody>
          <a:bodyPr/>
          <a:lstStyle/>
          <a:p>
            <a:fld id="{91AC1DA6-9D5B-4A20-B377-D43FC804AC2B}" type="slidenum">
              <a:rPr lang="zh-CN" altLang="en-US" smtClean="0"/>
              <a:t>8</a:t>
            </a:fld>
            <a:endParaRPr lang="zh-CN" altLang="en-US"/>
          </a:p>
        </p:txBody>
      </p:sp>
      <p:sp>
        <p:nvSpPr>
          <p:cNvPr id="6" name="文本框 5">
            <a:extLst>
              <a:ext uri="{FF2B5EF4-FFF2-40B4-BE49-F238E27FC236}">
                <a16:creationId xmlns:a16="http://schemas.microsoft.com/office/drawing/2014/main" id="{E5FDFF40-1567-8A3F-F6BE-7D0E549738F8}"/>
              </a:ext>
            </a:extLst>
          </p:cNvPr>
          <p:cNvSpPr txBox="1"/>
          <p:nvPr/>
        </p:nvSpPr>
        <p:spPr>
          <a:xfrm>
            <a:off x="236474" y="1121443"/>
            <a:ext cx="4593800" cy="3642664"/>
          </a:xfrm>
          <a:prstGeom prst="rect">
            <a:avLst/>
          </a:prstGeom>
          <a:noFill/>
        </p:spPr>
        <p:txBody>
          <a:bodyPr wrap="square" rtlCol="0">
            <a:spAutoFit/>
          </a:bodyPr>
          <a:lstStyle/>
          <a:p>
            <a:pPr marL="342900" indent="-342900">
              <a:lnSpc>
                <a:spcPts val="2500"/>
              </a:lnSpc>
              <a:spcBef>
                <a:spcPts val="600"/>
              </a:spcBef>
              <a:spcAft>
                <a:spcPts val="1200"/>
              </a:spcAft>
              <a:buSzPct val="88000"/>
              <a:buFont typeface="Wingdings" panose="05000000000000000000" pitchFamily="2" charset="2"/>
              <a:buChar char="l"/>
            </a:pPr>
            <a:r>
              <a:rPr lang="en-US" altLang="zh-CN" dirty="0"/>
              <a:t>Performance review and revision regression on ingested validation artifacts</a:t>
            </a:r>
          </a:p>
          <a:p>
            <a:pPr marL="342900" indent="-342900">
              <a:lnSpc>
                <a:spcPts val="2500"/>
              </a:lnSpc>
              <a:spcBef>
                <a:spcPts val="600"/>
              </a:spcBef>
              <a:spcAft>
                <a:spcPts val="1200"/>
              </a:spcAft>
              <a:buSzPct val="88000"/>
              <a:buFont typeface="Wingdings" panose="05000000000000000000" pitchFamily="2" charset="2"/>
              <a:buChar char="l"/>
            </a:pPr>
            <a:r>
              <a:rPr lang="en-US" altLang="zh-CN" dirty="0"/>
              <a:t>Reconstruction and Profiling coverage for decay channels and particle gun</a:t>
            </a:r>
          </a:p>
          <a:p>
            <a:pPr marL="342900" indent="-342900">
              <a:lnSpc>
                <a:spcPts val="2500"/>
              </a:lnSpc>
              <a:spcBef>
                <a:spcPts val="600"/>
              </a:spcBef>
              <a:spcAft>
                <a:spcPts val="1200"/>
              </a:spcAft>
              <a:buSzPct val="88000"/>
              <a:buFont typeface="Wingdings" panose="05000000000000000000" pitchFamily="2" charset="2"/>
              <a:buChar char="l"/>
            </a:pPr>
            <a:r>
              <a:rPr lang="en-US" altLang="zh-CN" dirty="0"/>
              <a:t>Detector / task navigation driven by the validation manifest (</a:t>
            </a:r>
            <a:r>
              <a:rPr lang="en-US" altLang="zh-CN" dirty="0" err="1"/>
              <a:t>task_tree</a:t>
            </a:r>
            <a:r>
              <a:rPr lang="en-US" altLang="zh-CN" dirty="0"/>
              <a:t>, </a:t>
            </a:r>
            <a:r>
              <a:rPr lang="en-US" altLang="zh-CN" dirty="0" err="1"/>
              <a:t>root_file</a:t>
            </a:r>
            <a:r>
              <a:rPr lang="en-US" altLang="zh-CN" dirty="0"/>
              <a:t>)</a:t>
            </a:r>
          </a:p>
          <a:p>
            <a:pPr marL="342900" indent="-342900">
              <a:lnSpc>
                <a:spcPts val="2500"/>
              </a:lnSpc>
              <a:spcBef>
                <a:spcPts val="600"/>
              </a:spcBef>
              <a:spcAft>
                <a:spcPts val="1200"/>
              </a:spcAft>
              <a:buSzPct val="88000"/>
              <a:buFont typeface="Wingdings" panose="05000000000000000000" pitchFamily="2" charset="2"/>
              <a:buChar char="l"/>
            </a:pPr>
            <a:r>
              <a:rPr lang="en-US" altLang="zh-CN" dirty="0"/>
              <a:t>Overlay comparison between two software revisions</a:t>
            </a:r>
          </a:p>
        </p:txBody>
      </p:sp>
      <p:pic>
        <p:nvPicPr>
          <p:cNvPr id="5" name="图片 4">
            <a:extLst>
              <a:ext uri="{FF2B5EF4-FFF2-40B4-BE49-F238E27FC236}">
                <a16:creationId xmlns:a16="http://schemas.microsoft.com/office/drawing/2014/main" id="{1BEB9AD1-44BB-0289-D8B9-3A0709D4C7A1}"/>
              </a:ext>
            </a:extLst>
          </p:cNvPr>
          <p:cNvPicPr>
            <a:picLocks noChangeAspect="1"/>
          </p:cNvPicPr>
          <p:nvPr/>
        </p:nvPicPr>
        <p:blipFill>
          <a:blip r:embed="rId3"/>
          <a:stretch>
            <a:fillRect/>
          </a:stretch>
        </p:blipFill>
        <p:spPr>
          <a:xfrm>
            <a:off x="5034813" y="92350"/>
            <a:ext cx="6920713" cy="6264000"/>
          </a:xfrm>
          <a:prstGeom prst="rect">
            <a:avLst/>
          </a:prstGeom>
        </p:spPr>
      </p:pic>
    </p:spTree>
    <p:extLst>
      <p:ext uri="{BB962C8B-B14F-4D97-AF65-F5344CB8AC3E}">
        <p14:creationId xmlns:p14="http://schemas.microsoft.com/office/powerpoint/2010/main" val="1336217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A4F8-5864-FD7D-539F-7A8453A6DFD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F32FFE5-AF5A-D5C4-B360-BF06E66B432B}"/>
              </a:ext>
            </a:extLst>
          </p:cNvPr>
          <p:cNvSpPr>
            <a:spLocks noGrp="1"/>
          </p:cNvSpPr>
          <p:nvPr>
            <p:ph type="title"/>
          </p:nvPr>
        </p:nvSpPr>
        <p:spPr/>
        <p:txBody>
          <a:bodyPr/>
          <a:lstStyle/>
          <a:p>
            <a:r>
              <a:rPr lang="en-US" altLang="zh-CN" dirty="0"/>
              <a:t>Dashboard - </a:t>
            </a:r>
            <a:r>
              <a:rPr lang="en-US" altLang="zh-CN" dirty="0" err="1"/>
              <a:t>WorkOps</a:t>
            </a:r>
            <a:endParaRPr lang="zh-CN" altLang="en-US" dirty="0"/>
          </a:p>
        </p:txBody>
      </p:sp>
      <p:sp>
        <p:nvSpPr>
          <p:cNvPr id="4" name="灯片编号占位符 3">
            <a:extLst>
              <a:ext uri="{FF2B5EF4-FFF2-40B4-BE49-F238E27FC236}">
                <a16:creationId xmlns:a16="http://schemas.microsoft.com/office/drawing/2014/main" id="{F2F13040-B663-4289-5239-2B6EB69ADA48}"/>
              </a:ext>
            </a:extLst>
          </p:cNvPr>
          <p:cNvSpPr>
            <a:spLocks noGrp="1"/>
          </p:cNvSpPr>
          <p:nvPr>
            <p:ph type="sldNum" sz="quarter" idx="12"/>
          </p:nvPr>
        </p:nvSpPr>
        <p:spPr/>
        <p:txBody>
          <a:bodyPr/>
          <a:lstStyle/>
          <a:p>
            <a:fld id="{91AC1DA6-9D5B-4A20-B377-D43FC804AC2B}" type="slidenum">
              <a:rPr lang="zh-CN" altLang="en-US" smtClean="0"/>
              <a:t>9</a:t>
            </a:fld>
            <a:endParaRPr lang="zh-CN" altLang="en-US"/>
          </a:p>
        </p:txBody>
      </p:sp>
      <p:sp>
        <p:nvSpPr>
          <p:cNvPr id="6" name="文本框 5">
            <a:extLst>
              <a:ext uri="{FF2B5EF4-FFF2-40B4-BE49-F238E27FC236}">
                <a16:creationId xmlns:a16="http://schemas.microsoft.com/office/drawing/2014/main" id="{7334B8B4-506F-EEBE-7C66-FF9135C2E772}"/>
              </a:ext>
            </a:extLst>
          </p:cNvPr>
          <p:cNvSpPr txBox="1"/>
          <p:nvPr/>
        </p:nvSpPr>
        <p:spPr>
          <a:xfrm>
            <a:off x="287287" y="1111918"/>
            <a:ext cx="4174958" cy="3322063"/>
          </a:xfrm>
          <a:prstGeom prst="rect">
            <a:avLst/>
          </a:prstGeom>
          <a:noFill/>
        </p:spPr>
        <p:txBody>
          <a:bodyPr wrap="square" rtlCol="0">
            <a:spAutoFit/>
          </a:bodyPr>
          <a:lstStyle/>
          <a:p>
            <a:pPr marL="285750" indent="-285750">
              <a:lnSpc>
                <a:spcPts val="2500"/>
              </a:lnSpc>
              <a:spcBef>
                <a:spcPts val="600"/>
              </a:spcBef>
              <a:spcAft>
                <a:spcPts val="1200"/>
              </a:spcAft>
              <a:buSzPct val="89000"/>
              <a:buFont typeface="Wingdings" panose="05000000000000000000" pitchFamily="2" charset="2"/>
              <a:buChar char="l"/>
            </a:pPr>
            <a:r>
              <a:rPr lang="en-US" altLang="zh-CN" dirty="0"/>
              <a:t>Runs: lifecycle tracking, delivery status, Sync &amp; Ingest fallback</a:t>
            </a:r>
          </a:p>
          <a:p>
            <a:pPr marL="285750" indent="-285750">
              <a:lnSpc>
                <a:spcPts val="2500"/>
              </a:lnSpc>
              <a:spcBef>
                <a:spcPts val="600"/>
              </a:spcBef>
              <a:spcAft>
                <a:spcPts val="1200"/>
              </a:spcAft>
              <a:buSzPct val="89000"/>
              <a:buFont typeface="Wingdings" panose="05000000000000000000" pitchFamily="2" charset="2"/>
              <a:buChar char="l"/>
            </a:pPr>
            <a:r>
              <a:rPr lang="en-US" altLang="zh-CN" dirty="0"/>
              <a:t>Processing: ROOT → JSON → AI Grade → AI Review batch pipeline</a:t>
            </a:r>
          </a:p>
          <a:p>
            <a:pPr marL="285750" indent="-285750">
              <a:lnSpc>
                <a:spcPts val="2500"/>
              </a:lnSpc>
              <a:spcBef>
                <a:spcPts val="600"/>
              </a:spcBef>
              <a:spcAft>
                <a:spcPts val="1200"/>
              </a:spcAft>
              <a:buSzPct val="89000"/>
              <a:buFont typeface="Wingdings" panose="05000000000000000000" pitchFamily="2" charset="2"/>
              <a:buChar char="l"/>
            </a:pPr>
            <a:r>
              <a:rPr lang="en-US" altLang="zh-CN" dirty="0"/>
              <a:t>Compare pairs: AI Compare for Review-scoped A/B runs</a:t>
            </a:r>
          </a:p>
          <a:p>
            <a:pPr marL="285750" indent="-285750">
              <a:lnSpc>
                <a:spcPts val="2500"/>
              </a:lnSpc>
              <a:spcBef>
                <a:spcPts val="600"/>
              </a:spcBef>
              <a:spcAft>
                <a:spcPts val="1200"/>
              </a:spcAft>
              <a:buSzPct val="89000"/>
              <a:buFont typeface="Wingdings" panose="05000000000000000000" pitchFamily="2" charset="2"/>
              <a:buChar char="l"/>
            </a:pPr>
            <a:r>
              <a:rPr lang="en-US" altLang="zh-CN" dirty="0"/>
              <a:t>Maintainer: manual Jenkins trigger (operator override)</a:t>
            </a:r>
          </a:p>
        </p:txBody>
      </p:sp>
      <p:pic>
        <p:nvPicPr>
          <p:cNvPr id="5" name="图片 4">
            <a:extLst>
              <a:ext uri="{FF2B5EF4-FFF2-40B4-BE49-F238E27FC236}">
                <a16:creationId xmlns:a16="http://schemas.microsoft.com/office/drawing/2014/main" id="{776E1926-C2C1-3ECC-8D88-F9B36C41998A}"/>
              </a:ext>
            </a:extLst>
          </p:cNvPr>
          <p:cNvPicPr>
            <a:picLocks noChangeAspect="1"/>
          </p:cNvPicPr>
          <p:nvPr/>
        </p:nvPicPr>
        <p:blipFill>
          <a:blip r:embed="rId3"/>
          <a:stretch>
            <a:fillRect/>
          </a:stretch>
        </p:blipFill>
        <p:spPr>
          <a:xfrm>
            <a:off x="4814478" y="230803"/>
            <a:ext cx="7076938" cy="6012000"/>
          </a:xfrm>
          <a:prstGeom prst="rect">
            <a:avLst/>
          </a:prstGeom>
        </p:spPr>
      </p:pic>
    </p:spTree>
    <p:extLst>
      <p:ext uri="{BB962C8B-B14F-4D97-AF65-F5344CB8AC3E}">
        <p14:creationId xmlns:p14="http://schemas.microsoft.com/office/powerpoint/2010/main" val="322543842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4">
      <a:majorFont>
        <a:latin typeface="Arial"/>
        <a:ea typeface="等线 Light"/>
        <a:cs typeface=""/>
      </a:majorFont>
      <a:minorFont>
        <a:latin typeface="Arial"/>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31256</TotalTime>
  <Words>1749</Words>
  <Application>Microsoft Office PowerPoint</Application>
  <PresentationFormat>宽屏</PresentationFormat>
  <Paragraphs>208</Paragraphs>
  <Slides>24</Slides>
  <Notes>16</Notes>
  <HiddenSlides>0</HiddenSlides>
  <MMClips>2</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等线</vt:lpstr>
      <vt:lpstr>微软雅黑</vt:lpstr>
      <vt:lpstr>Arial</vt:lpstr>
      <vt:lpstr>Calibri</vt:lpstr>
      <vt:lpstr>Wingdings</vt:lpstr>
      <vt:lpstr>Office 主题​​</vt:lpstr>
      <vt:lpstr>Validation System for OSCAR</vt:lpstr>
      <vt:lpstr>Outline</vt:lpstr>
      <vt:lpstr>Background</vt:lpstr>
      <vt:lpstr>Software validation</vt:lpstr>
      <vt:lpstr>Agent - OpenClaw</vt:lpstr>
      <vt:lpstr>Validation System</vt:lpstr>
      <vt:lpstr>Validation System (Architecture)</vt:lpstr>
      <vt:lpstr>Dashboard - Review</vt:lpstr>
      <vt:lpstr>Dashboard - WorkOps</vt:lpstr>
      <vt:lpstr>AI Interpretation</vt:lpstr>
      <vt:lpstr>AI Interpretation</vt:lpstr>
      <vt:lpstr>AI Interpretation</vt:lpstr>
      <vt:lpstr>Summary</vt:lpstr>
      <vt:lpstr>Summary &amp; Outlook</vt:lpstr>
      <vt:lpstr>backup</vt:lpstr>
      <vt:lpstr>Motivation</vt:lpstr>
      <vt:lpstr>Software validation</vt:lpstr>
      <vt:lpstr>Validation workflow</vt:lpstr>
      <vt:lpstr>Execution Plane</vt:lpstr>
      <vt:lpstr>AI Interpretation– Copilot  details</vt:lpstr>
      <vt:lpstr>AI implementation – Copilot  details</vt:lpstr>
      <vt:lpstr>AI implementation – GitBot details</vt:lpstr>
      <vt:lpstr>AI implementation – Batch analysis</vt:lpstr>
      <vt:lpstr>AI-readable workflow &amp; root-cause tracing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Guoping liu</dc:creator>
  <cp:lastModifiedBy>Guoping liu</cp:lastModifiedBy>
  <cp:revision>627</cp:revision>
  <dcterms:created xsi:type="dcterms:W3CDTF">2026-01-28T03:54:25Z</dcterms:created>
  <dcterms:modified xsi:type="dcterms:W3CDTF">2026-07-15T17:35:22Z</dcterms:modified>
</cp:coreProperties>
</file>