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20"/>
  </p:notesMasterIdLst>
  <p:handoutMasterIdLst>
    <p:handoutMasterId r:id="rId21"/>
  </p:handoutMasterIdLst>
  <p:sldIdLst>
    <p:sldId id="259" r:id="rId3"/>
    <p:sldId id="261" r:id="rId4"/>
    <p:sldId id="262" r:id="rId5"/>
    <p:sldId id="263" r:id="rId6"/>
    <p:sldId id="282" r:id="rId7"/>
    <p:sldId id="267" r:id="rId8"/>
    <p:sldId id="281" r:id="rId9"/>
    <p:sldId id="280" r:id="rId10"/>
    <p:sldId id="270" r:id="rId11"/>
    <p:sldId id="273" r:id="rId12"/>
    <p:sldId id="260" r:id="rId13"/>
    <p:sldId id="279" r:id="rId14"/>
    <p:sldId id="277" r:id="rId15"/>
    <p:sldId id="278" r:id="rId16"/>
    <p:sldId id="274" r:id="rId17"/>
    <p:sldId id="275" r:id="rId18"/>
    <p:sldId id="276" r:id="rId19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C684DC81-D2C3-44A6-8941-05B53D2E0557}">
          <p14:sldIdLst>
            <p14:sldId id="259"/>
          </p14:sldIdLst>
        </p14:section>
        <p14:section name="目录与章节过渡" id="{847108E3-22F3-4CD9-A82A-834291DC17F4}">
          <p14:sldIdLst/>
        </p14:section>
        <p14:section name="内容页" id="{EB11151C-0E14-47B0-8218-1431BF894351}">
          <p14:sldIdLst>
            <p14:sldId id="261"/>
            <p14:sldId id="262"/>
            <p14:sldId id="263"/>
            <p14:sldId id="282"/>
            <p14:sldId id="267"/>
            <p14:sldId id="281"/>
            <p14:sldId id="280"/>
            <p14:sldId id="270"/>
            <p14:sldId id="273"/>
          </p14:sldIdLst>
        </p14:section>
        <p14:section name="封底" id="{843E591D-6EE2-4691-951C-C0C689F22170}">
          <p14:sldIdLst>
            <p14:sldId id="260"/>
            <p14:sldId id="279"/>
            <p14:sldId id="277"/>
            <p14:sldId id="278"/>
            <p14:sldId id="274"/>
            <p14:sldId id="275"/>
            <p14:sldId id="276"/>
          </p14:sldIdLst>
        </p14:section>
        <p14:section name="配色与字体" id="{3D97B63B-D70E-4F27-8A27-3FF98FBB7258}">
          <p14:sldIdLst/>
        </p14:section>
        <p14:section name="图标" id="{256EF24B-5FA9-4838-AFAB-30B46CBE188B}">
          <p14:sldIdLst/>
        </p14:section>
      </p14:sectionLst>
    </p:ext>
    <p:ext uri="{EFAFB233-063F-42B5-8137-9DF3F51BA10A}">
      <p15:sldGuideLst xmlns:p15="http://schemas.microsoft.com/office/powerpoint/2012/main">
        <p15:guide id="4" pos="3863" userDrawn="1">
          <p15:clr>
            <a:srgbClr val="A4A3A4"/>
          </p15:clr>
        </p15:guide>
        <p15:guide id="5" orient="horz" pos="1003" userDrawn="1">
          <p15:clr>
            <a:srgbClr val="A4A3A4"/>
          </p15:clr>
        </p15:guide>
        <p15:guide id="6" orient="horz" pos="1502" userDrawn="1">
          <p15:clr>
            <a:srgbClr val="A4A3A4"/>
          </p15:clr>
        </p15:guide>
        <p15:guide id="7" orient="horz" pos="3113" userDrawn="1">
          <p15:clr>
            <a:srgbClr val="A4A3A4"/>
          </p15:clr>
        </p15:guide>
        <p15:guide id="8" pos="2128" userDrawn="1">
          <p15:clr>
            <a:srgbClr val="A4A3A4"/>
          </p15:clr>
        </p15:guide>
        <p15:guide id="9" pos="4067" userDrawn="1">
          <p15:clr>
            <a:srgbClr val="A4A3A4"/>
          </p15:clr>
        </p15:guide>
        <p15:guide id="10" pos="5972" userDrawn="1">
          <p15:clr>
            <a:srgbClr val="A4A3A4"/>
          </p15:clr>
        </p15:guide>
        <p15:guide id="11" pos="5292" userDrawn="1">
          <p15:clr>
            <a:srgbClr val="A4A3A4"/>
          </p15:clr>
        </p15:guide>
        <p15:guide id="12" pos="22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85" autoAdjust="0"/>
    <p:restoredTop sz="91093" autoAdjust="0"/>
  </p:normalViewPr>
  <p:slideViewPr>
    <p:cSldViewPr snapToGrid="0" showGuides="1">
      <p:cViewPr varScale="1">
        <p:scale>
          <a:sx n="104" d="100"/>
          <a:sy n="104" d="100"/>
        </p:scale>
        <p:origin x="220" y="48"/>
      </p:cViewPr>
      <p:guideLst>
        <p:guide pos="3863"/>
        <p:guide orient="horz" pos="1003"/>
        <p:guide orient="horz" pos="1502"/>
        <p:guide orient="horz" pos="3113"/>
        <p:guide pos="2128"/>
        <p:guide pos="4067"/>
        <p:guide pos="5972"/>
        <p:guide pos="5292"/>
        <p:guide pos="2275"/>
      </p:guideLst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 snapToGrid="0" showGuides="1">
      <p:cViewPr varScale="1">
        <p:scale>
          <a:sx n="85" d="100"/>
          <a:sy n="85" d="100"/>
        </p:scale>
        <p:origin x="38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08DB251-D803-4475-8281-4947A89E79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6218A5-2289-4813-A341-6263B16CBA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2A60F-63B3-4D54-AA63-B159FADA9F31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97CE9A9-1C60-4F0A-AA63-4467F58DE8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91EA911-14C2-4254-9079-FD9EC1C139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4E6C1-322F-4AF4-A541-6A7DCE3853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418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13A3C-D0C5-45C0-BD52-194E76396705}" type="datetimeFigureOut">
              <a:rPr lang="zh-CN" altLang="en-US" smtClean="0"/>
              <a:t>2026/7/16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D5545-95D4-489F-B8ED-7EAFA774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241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613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833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166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36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007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808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59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616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370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87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026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D5545-95D4-489F-B8ED-7EAFA774B56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77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>
            <a:extLst>
              <a:ext uri="{FF2B5EF4-FFF2-40B4-BE49-F238E27FC236}">
                <a16:creationId xmlns:a16="http://schemas.microsoft.com/office/drawing/2014/main" id="{DC463E02-403D-4EDF-904F-C4102C9C3D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2915E0-7E7B-4E91-A2E6-50DB32FFA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>
            <a:extLst>
              <a:ext uri="{FF2B5EF4-FFF2-40B4-BE49-F238E27FC236}">
                <a16:creationId xmlns:a16="http://schemas.microsoft.com/office/drawing/2014/main" id="{9AF74CDA-19DD-45C1-88FF-237973683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>
            <a:extLst>
              <a:ext uri="{FF2B5EF4-FFF2-40B4-BE49-F238E27FC236}">
                <a16:creationId xmlns:a16="http://schemas.microsoft.com/office/drawing/2014/main" id="{981273AB-3D30-4A7E-951D-B80D3185213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2019年1月28日</a:t>
            </a:fld>
            <a:endParaRPr lang="zh-CN" altLang="en-US" dirty="0"/>
          </a:p>
        </p:txBody>
      </p:sp>
      <p:sp>
        <p:nvSpPr>
          <p:cNvPr id="32" name="文本占位符 31">
            <a:extLst>
              <a:ext uri="{FF2B5EF4-FFF2-40B4-BE49-F238E27FC236}">
                <a16:creationId xmlns:a16="http://schemas.microsoft.com/office/drawing/2014/main" id="{F905EEBF-8ACE-4D30-A4F5-C5796F834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CE9FF532-F6D9-45BD-B501-EEC1CB82C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/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AF7A6D04-2810-44D7-A07D-0AA2596107F1}"/>
              </a:ext>
            </a:extLst>
          </p:cNvPr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A839E5E-CB67-421E-974F-278CCBCFB8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/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53D809C0-A4EF-44AF-AECA-4A85E4BA2C9D}"/>
                </a:ext>
              </a:extLst>
            </p:cNvPr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F6E58E8B-64DD-4CB6-9A0A-016E581D3E4C}"/>
              </a:ext>
            </a:extLst>
          </p:cNvPr>
          <p:cNvCxnSpPr/>
          <p:nvPr userDrawn="1"/>
        </p:nvCxnSpPr>
        <p:spPr>
          <a:xfrm>
            <a:off x="2046000" y="1712549"/>
            <a:ext cx="810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443D3B54-A2E0-47EA-82F0-8A5C219B17CC}"/>
              </a:ext>
            </a:extLst>
          </p:cNvPr>
          <p:cNvCxnSpPr/>
          <p:nvPr userDrawn="1"/>
        </p:nvCxnSpPr>
        <p:spPr>
          <a:xfrm>
            <a:off x="2046000" y="3428810"/>
            <a:ext cx="810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92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>
            <a:extLst>
              <a:ext uri="{FF2B5EF4-FFF2-40B4-BE49-F238E27FC236}">
                <a16:creationId xmlns:a16="http://schemas.microsoft.com/office/drawing/2014/main" id="{AABAA2F6-CE8B-4D0C-9DA1-7AFD8C0E1F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>
            <a:extLst>
              <a:ext uri="{FF2B5EF4-FFF2-40B4-BE49-F238E27FC236}">
                <a16:creationId xmlns:a16="http://schemas.microsoft.com/office/drawing/2014/main" id="{55B5EF86-CD68-45F5-B469-E0C751A7F1CE}"/>
              </a:ext>
            </a:extLst>
          </p:cNvPr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1D5E491-4859-47A4-8F29-DAACA1914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>
            <a:extLst>
              <a:ext uri="{FF2B5EF4-FFF2-40B4-BE49-F238E27FC236}">
                <a16:creationId xmlns:a16="http://schemas.microsoft.com/office/drawing/2014/main" id="{BBD19A13-D175-4468-834D-FE213A533A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>
            <a:extLst>
              <a:ext uri="{FF2B5EF4-FFF2-40B4-BE49-F238E27FC236}">
                <a16:creationId xmlns:a16="http://schemas.microsoft.com/office/drawing/2014/main" id="{0E3A7107-0A14-4195-8DEB-51F0B46D6B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>
            <a:extLst>
              <a:ext uri="{FF2B5EF4-FFF2-40B4-BE49-F238E27FC236}">
                <a16:creationId xmlns:a16="http://schemas.microsoft.com/office/drawing/2014/main" id="{56FC8349-67FC-4E3B-B988-7A27FDAE9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>
            <a:extLst>
              <a:ext uri="{FF2B5EF4-FFF2-40B4-BE49-F238E27FC236}">
                <a16:creationId xmlns:a16="http://schemas.microsoft.com/office/drawing/2014/main" id="{85368C87-925C-44AC-B001-5C4EE6F00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>
            <a:extLst>
              <a:ext uri="{FF2B5EF4-FFF2-40B4-BE49-F238E27FC236}">
                <a16:creationId xmlns:a16="http://schemas.microsoft.com/office/drawing/2014/main" id="{2FF6FEE6-2A34-4756-8F6B-3232EC3752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1" name="平行四边形 20">
            <a:extLst>
              <a:ext uri="{FF2B5EF4-FFF2-40B4-BE49-F238E27FC236}">
                <a16:creationId xmlns:a16="http://schemas.microsoft.com/office/drawing/2014/main" id="{93235BFC-8F08-4C25-988C-FCB706C52ACD}"/>
              </a:ext>
            </a:extLst>
          </p:cNvPr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>
            <a:extLst>
              <a:ext uri="{FF2B5EF4-FFF2-40B4-BE49-F238E27FC236}">
                <a16:creationId xmlns:a16="http://schemas.microsoft.com/office/drawing/2014/main" id="{A14A4014-5A08-40D8-A5CC-B2FF9962A739}"/>
              </a:ext>
            </a:extLst>
          </p:cNvPr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2C3C1CA-869D-4F70-8C72-BC72214F5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/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>
            <a:extLst>
              <a:ext uri="{FF2B5EF4-FFF2-40B4-BE49-F238E27FC236}">
                <a16:creationId xmlns:a16="http://schemas.microsoft.com/office/drawing/2014/main" id="{59C76395-F18A-42DC-A156-F93BFCD8E4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C8C8E8E9-B6E9-4C9E-A8E5-EC39920274FE}"/>
              </a:ext>
            </a:extLst>
          </p:cNvPr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DA6D4021-94E1-4E9F-90EB-E54E5216CA6E}"/>
              </a:ext>
            </a:extLst>
          </p:cNvPr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>
            <a:extLst>
              <a:ext uri="{FF2B5EF4-FFF2-40B4-BE49-F238E27FC236}">
                <a16:creationId xmlns:a16="http://schemas.microsoft.com/office/drawing/2014/main" id="{EC48E4B1-8892-4D66-885C-B3B81823AF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>
            <a:extLst>
              <a:ext uri="{FF2B5EF4-FFF2-40B4-BE49-F238E27FC236}">
                <a16:creationId xmlns:a16="http://schemas.microsoft.com/office/drawing/2014/main" id="{4EB0A957-E3E4-47EE-9713-82509E17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2079C22-C965-4A93-8C7F-F7C26F71D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/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40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>
            <a:extLst>
              <a:ext uri="{FF2B5EF4-FFF2-40B4-BE49-F238E27FC236}">
                <a16:creationId xmlns:a16="http://schemas.microsoft.com/office/drawing/2014/main" id="{D3C2EE1F-0BF9-49E9-859D-A8611895DE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C8C8E8E9-B6E9-4C9E-A8E5-EC39920274FE}"/>
              </a:ext>
            </a:extLst>
          </p:cNvPr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DA6D4021-94E1-4E9F-90EB-E54E5216CA6E}"/>
              </a:ext>
            </a:extLst>
          </p:cNvPr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>
            <a:extLst>
              <a:ext uri="{FF2B5EF4-FFF2-40B4-BE49-F238E27FC236}">
                <a16:creationId xmlns:a16="http://schemas.microsoft.com/office/drawing/2014/main" id="{4EB0A957-E3E4-47EE-9713-82509E17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5861CDE-5CCC-4EC9-AAE6-4DDC185E1B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97B15C4-0524-4A21-A6CE-F7DA7DA15B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/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0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>
            <a:extLst>
              <a:ext uri="{FF2B5EF4-FFF2-40B4-BE49-F238E27FC236}">
                <a16:creationId xmlns:a16="http://schemas.microsoft.com/office/drawing/2014/main" id="{3D05038B-8A32-4BD0-A068-AFE03E6FF8D3}"/>
              </a:ext>
            </a:extLst>
          </p:cNvPr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>
            <a:extLst>
              <a:ext uri="{FF2B5EF4-FFF2-40B4-BE49-F238E27FC236}">
                <a16:creationId xmlns:a16="http://schemas.microsoft.com/office/drawing/2014/main" id="{4EB0A957-E3E4-47EE-9713-82509E17F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09B0529-EE67-44AA-BAF8-7E78156B3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/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A12E6D-1EC4-4BB8-BCAB-668C213B8F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5B543617-7E5E-4360-A155-0CA2B7AF9E10}"/>
              </a:ext>
            </a:extLst>
          </p:cNvPr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>
            <a:extLst>
              <a:ext uri="{FF2B5EF4-FFF2-40B4-BE49-F238E27FC236}">
                <a16:creationId xmlns:a16="http://schemas.microsoft.com/office/drawing/2014/main" id="{D3C2EE1F-0BF9-49E9-859D-A8611895DE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9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1D5E491-4859-47A4-8F29-DAACA1914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4908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>
            <a:extLst>
              <a:ext uri="{FF2B5EF4-FFF2-40B4-BE49-F238E27FC236}">
                <a16:creationId xmlns:a16="http://schemas.microsoft.com/office/drawing/2014/main" id="{0E7CEFF4-3933-40D2-928B-A28B021C1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1D5E491-4859-47A4-8F29-DAACA1914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762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677578-EE5C-4EF4-B0AD-2C9F9C6AC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7993"/>
          <a:stretch/>
        </p:blipFill>
        <p:spPr>
          <a:xfrm>
            <a:off x="1" y="-5557"/>
            <a:ext cx="12192000" cy="686355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16A5A6-7707-4E8A-942A-139653FAB1BC}"/>
              </a:ext>
            </a:extLst>
          </p:cNvPr>
          <p:cNvSpPr/>
          <p:nvPr userDrawn="1"/>
        </p:nvSpPr>
        <p:spPr>
          <a:xfrm>
            <a:off x="-3" y="2077796"/>
            <a:ext cx="12192000" cy="478020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>
                  <a:alpha val="8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40F69A-19BB-4AA3-A265-5AB4D0D430F4}"/>
              </a:ext>
            </a:extLst>
          </p:cNvPr>
          <p:cNvSpPr/>
          <p:nvPr userDrawn="1"/>
        </p:nvSpPr>
        <p:spPr>
          <a:xfrm rot="10800000">
            <a:off x="-1" y="-5557"/>
            <a:ext cx="12191999" cy="321776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BDA7112-A044-49CE-B9CA-A72126AA67B4}"/>
              </a:ext>
            </a:extLst>
          </p:cNvPr>
          <p:cNvSpPr/>
          <p:nvPr userDrawn="1"/>
        </p:nvSpPr>
        <p:spPr>
          <a:xfrm>
            <a:off x="-1" y="0"/>
            <a:ext cx="12192001" cy="6811864"/>
          </a:xfrm>
          <a:prstGeom prst="rect">
            <a:avLst/>
          </a:prstGeom>
          <a:solidFill>
            <a:srgbClr val="080304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444A070-E8CF-4E44-B7E5-DA7C47A7E6A7}"/>
              </a:ext>
            </a:extLst>
          </p:cNvPr>
          <p:cNvSpPr txBox="1"/>
          <p:nvPr userDrawn="1"/>
        </p:nvSpPr>
        <p:spPr>
          <a:xfrm>
            <a:off x="4760680" y="564634"/>
            <a:ext cx="26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1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本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模板正参与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858290-D261-4C60-BB99-630C19F3840C}"/>
              </a:ext>
            </a:extLst>
          </p:cNvPr>
          <p:cNvSpPr/>
          <p:nvPr userDrawn="1"/>
        </p:nvSpPr>
        <p:spPr>
          <a:xfrm>
            <a:off x="3602350" y="2482543"/>
            <a:ext cx="4987300" cy="400109"/>
          </a:xfrm>
          <a:prstGeom prst="rect">
            <a:avLst/>
          </a:prstGeom>
          <a:gradFill flip="none" rotWithShape="1">
            <a:gsLst>
              <a:gs pos="100000">
                <a:srgbClr val="CB9B53">
                  <a:alpha val="0"/>
                </a:srgbClr>
              </a:gs>
              <a:gs pos="0">
                <a:srgbClr val="CB9B53"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E5177"/>
              </a:solidFill>
              <a:effectLst/>
              <a:uLnTx/>
              <a:uFillTx/>
              <a:latin typeface="Segoe UI"/>
              <a:ea typeface="微软雅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7DC30B4-F006-4610-BE34-27B2068262E4}"/>
              </a:ext>
            </a:extLst>
          </p:cNvPr>
          <p:cNvSpPr txBox="1"/>
          <p:nvPr userDrawn="1"/>
        </p:nvSpPr>
        <p:spPr>
          <a:xfrm>
            <a:off x="4049486" y="2517885"/>
            <a:ext cx="409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 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第一届高校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模板设计大赛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C88D0E-6AEB-4B0D-AE77-4A1F31C8C366}"/>
              </a:ext>
            </a:extLst>
          </p:cNvPr>
          <p:cNvSpPr txBox="1"/>
          <p:nvPr userDrawn="1"/>
        </p:nvSpPr>
        <p:spPr>
          <a:xfrm>
            <a:off x="6133678" y="4824918"/>
            <a:ext cx="2545865" cy="10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微信扫码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来聆听模板作者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设计灵感、制作思路</a:t>
            </a:r>
            <a:endParaRPr kumimoji="0" lang="en-US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791EC9B-5DBA-40F6-9696-4F391A93BC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15419" y="3771974"/>
            <a:ext cx="13817069" cy="399642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337B091-14D1-40FD-B8AD-B9A9687411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83657" y="716939"/>
            <a:ext cx="8824686" cy="184470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60EA93C-471D-411C-A976-09210F7DFE72}"/>
              </a:ext>
            </a:extLst>
          </p:cNvPr>
          <p:cNvSpPr txBox="1"/>
          <p:nvPr userDrawn="1"/>
        </p:nvSpPr>
        <p:spPr>
          <a:xfrm>
            <a:off x="3742050" y="2971888"/>
            <a:ext cx="1983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活动主办：秋叶</a:t>
            </a: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6416E4-5D2E-4F0B-8673-534B0C96E10E}"/>
              </a:ext>
            </a:extLst>
          </p:cNvPr>
          <p:cNvSpPr txBox="1"/>
          <p:nvPr userDrawn="1"/>
        </p:nvSpPr>
        <p:spPr>
          <a:xfrm>
            <a:off x="6079638" y="2971888"/>
            <a:ext cx="2492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技术支持：微软听听文档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0FAAB6E-BB88-4DC1-B3F2-030FD2561703}"/>
              </a:ext>
            </a:extLst>
          </p:cNvPr>
          <p:cNvSpPr/>
          <p:nvPr userDrawn="1"/>
        </p:nvSpPr>
        <p:spPr>
          <a:xfrm>
            <a:off x="3600610" y="3494767"/>
            <a:ext cx="2318400" cy="2318400"/>
          </a:xfrm>
          <a:prstGeom prst="rect">
            <a:avLst/>
          </a:prstGeom>
          <a:solidFill>
            <a:schemeClr val="bg1"/>
          </a:solidFill>
          <a:ln w="57150">
            <a:solidFill>
              <a:srgbClr val="CB9B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968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使用说明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模板为作者原创，著作权归作者所有。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您仅可以个人非商业用途使用本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未经权利人书面明确授权，不可将信息内容的全部或部分用于出售，或以出租、出借、转让、分销、发布等其他任何方式供他人使用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否则将承担法律责任。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尊重知识产权并注重保护用户享有的各项权利。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拥有对本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模板进行展示、报道、宣传及用于市场活动的权利，若在比赛或商业应用过程中发生版权纠纷，其法律责任由作者本人承担。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301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>
            <a:extLst>
              <a:ext uri="{FF2B5EF4-FFF2-40B4-BE49-F238E27FC236}">
                <a16:creationId xmlns:a16="http://schemas.microsoft.com/office/drawing/2014/main" id="{ECA0A7A8-52A5-4508-9B7C-8E9F070AF3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>
            <a:extLst>
              <a:ext uri="{FF2B5EF4-FFF2-40B4-BE49-F238E27FC236}">
                <a16:creationId xmlns:a16="http://schemas.microsoft.com/office/drawing/2014/main" id="{DC463E02-403D-4EDF-904F-C4102C9C3D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2915E0-7E7B-4E91-A2E6-50DB32FFA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>
            <a:extLst>
              <a:ext uri="{FF2B5EF4-FFF2-40B4-BE49-F238E27FC236}">
                <a16:creationId xmlns:a16="http://schemas.microsoft.com/office/drawing/2014/main" id="{9AF74CDA-19DD-45C1-88FF-237973683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>
            <a:extLst>
              <a:ext uri="{FF2B5EF4-FFF2-40B4-BE49-F238E27FC236}">
                <a16:creationId xmlns:a16="http://schemas.microsoft.com/office/drawing/2014/main" id="{981273AB-3D30-4A7E-951D-B80D3185213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2019年1月28日</a:t>
            </a:fld>
            <a:endParaRPr lang="zh-CN" altLang="en-US" dirty="0"/>
          </a:p>
        </p:txBody>
      </p:sp>
      <p:sp>
        <p:nvSpPr>
          <p:cNvPr id="32" name="文本占位符 31">
            <a:extLst>
              <a:ext uri="{FF2B5EF4-FFF2-40B4-BE49-F238E27FC236}">
                <a16:creationId xmlns:a16="http://schemas.microsoft.com/office/drawing/2014/main" id="{F905EEBF-8ACE-4D30-A4F5-C5796F834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CE9FF532-F6D9-45BD-B501-EEC1CB82C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/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E0947F5-F302-4DA0-B1F5-30EE10CF1F22}"/>
              </a:ext>
            </a:extLst>
          </p:cNvPr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A839E5E-CB67-421E-974F-278CCBCFB8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/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53D809C0-A4EF-44AF-AECA-4A85E4BA2C9D}"/>
                </a:ext>
              </a:extLst>
            </p:cNvPr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357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>
            <a:extLst>
              <a:ext uri="{FF2B5EF4-FFF2-40B4-BE49-F238E27FC236}">
                <a16:creationId xmlns:a16="http://schemas.microsoft.com/office/drawing/2014/main" id="{32C61E04-9C57-4412-9EA5-8082A6789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>
            <a:extLst>
              <a:ext uri="{FF2B5EF4-FFF2-40B4-BE49-F238E27FC236}">
                <a16:creationId xmlns:a16="http://schemas.microsoft.com/office/drawing/2014/main" id="{C5A6C460-C718-4155-A390-E0273AFCB62A}"/>
              </a:ext>
            </a:extLst>
          </p:cNvPr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>
            <a:extLst>
              <a:ext uri="{FF2B5EF4-FFF2-40B4-BE49-F238E27FC236}">
                <a16:creationId xmlns:a16="http://schemas.microsoft.com/office/drawing/2014/main" id="{DC463E02-403D-4EDF-904F-C4102C9C3D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>
            <a:extLst>
              <a:ext uri="{FF2B5EF4-FFF2-40B4-BE49-F238E27FC236}">
                <a16:creationId xmlns:a16="http://schemas.microsoft.com/office/drawing/2014/main" id="{9AF74CDA-19DD-45C1-88FF-237973683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>
            <a:extLst>
              <a:ext uri="{FF2B5EF4-FFF2-40B4-BE49-F238E27FC236}">
                <a16:creationId xmlns:a16="http://schemas.microsoft.com/office/drawing/2014/main" id="{981273AB-3D30-4A7E-951D-B80D3185213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2019年1月28日</a:t>
            </a:fld>
            <a:endParaRPr lang="zh-CN" altLang="en-US" dirty="0"/>
          </a:p>
        </p:txBody>
      </p:sp>
      <p:sp>
        <p:nvSpPr>
          <p:cNvPr id="32" name="文本占位符 31">
            <a:extLst>
              <a:ext uri="{FF2B5EF4-FFF2-40B4-BE49-F238E27FC236}">
                <a16:creationId xmlns:a16="http://schemas.microsoft.com/office/drawing/2014/main" id="{F905EEBF-8ACE-4D30-A4F5-C5796F8343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73862409-EB7F-40D8-9600-B7C8CE927E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A63D107-02BD-4A0D-9132-36E8D944F4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D92EBD5-2225-4D92-B6FB-5F42D4CF9A7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F038EC1-5530-4400-9F4D-38CB7EE61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/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6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>
            <a:extLst>
              <a:ext uri="{FF2B5EF4-FFF2-40B4-BE49-F238E27FC236}">
                <a16:creationId xmlns:a16="http://schemas.microsoft.com/office/drawing/2014/main" id="{7C66039A-3D15-4D27-8FD3-6ADF01C34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75D47FDF-63E1-442F-8001-E72FBC10D88D}"/>
              </a:ext>
            </a:extLst>
          </p:cNvPr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022DE15-F0A7-4081-B20E-F56AF7E8D451}"/>
                </a:ext>
              </a:extLst>
            </p:cNvPr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068AF075-1EBE-4100-82B6-D1B2511E27A3}"/>
                  </a:ext>
                </a:extLst>
              </p:cNvPr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id="{CD1F02EB-A5F5-4A25-8E13-33D76C3997D5}"/>
                    </a:ext>
                  </a:extLst>
                </p:cNvPr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>
                  <a:extLst>
                    <a:ext uri="{FF2B5EF4-FFF2-40B4-BE49-F238E27FC236}">
                      <a16:creationId xmlns:a16="http://schemas.microsoft.com/office/drawing/2014/main" id="{27CDB2F7-E7B6-465A-921A-BD30952F7D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alphaModFix amt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901EB5B-A305-4D12-8523-8654B0DF8D3C}"/>
                  </a:ext>
                </a:extLst>
              </p:cNvPr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DBDFDE5-938B-46BA-BF04-52626678C645}"/>
                  </a:ext>
                </a:extLst>
              </p:cNvPr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C96E7EA-26DC-40A9-97DD-57F90BFFB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86D2A06B-94AC-4433-BBC3-A98A9F2FD4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E1AFFB6-310A-466D-BAD1-F84A11C9C967}"/>
              </a:ext>
            </a:extLst>
          </p:cNvPr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896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>
            <a:extLst>
              <a:ext uri="{FF2B5EF4-FFF2-40B4-BE49-F238E27FC236}">
                <a16:creationId xmlns:a16="http://schemas.microsoft.com/office/drawing/2014/main" id="{1CF278BF-7BDF-4094-9C1D-962B78BFD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ACBE5229-6D64-4AB4-BD32-C5A9C0A25B3D}"/>
              </a:ext>
            </a:extLst>
          </p:cNvPr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56977AD1-FB29-49DB-B293-6E501C63653E}"/>
                </a:ext>
              </a:extLst>
            </p:cNvPr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D2C25A7C-283B-4D59-8088-0D173FD791A1}"/>
                  </a:ext>
                </a:extLst>
              </p:cNvPr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>
                <a:extLst>
                  <a:ext uri="{FF2B5EF4-FFF2-40B4-BE49-F238E27FC236}">
                    <a16:creationId xmlns:a16="http://schemas.microsoft.com/office/drawing/2014/main" id="{909D8670-2666-4A27-A0FE-9BF4BFDA7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10563126-3B82-41C3-959D-6EE0A64FB1C8}"/>
                </a:ext>
              </a:extLst>
            </p:cNvPr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1F06D8F-A998-4957-BCDD-C5D37E948A62}"/>
                </a:ext>
              </a:extLst>
            </p:cNvPr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9F63F420-5C8B-4249-B74B-AB25DACFA0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E9A5540C-0F48-4B7F-B5D6-F8A8EDA2E8C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D9484F6-57FB-4D78-BAC6-3A0A97C9E850}"/>
              </a:ext>
            </a:extLst>
          </p:cNvPr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47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>
            <a:extLst>
              <a:ext uri="{FF2B5EF4-FFF2-40B4-BE49-F238E27FC236}">
                <a16:creationId xmlns:a16="http://schemas.microsoft.com/office/drawing/2014/main" id="{BCB8885F-CCB9-4EC9-AC5C-83B4329CC8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8BB665EA-8CD9-4D53-A4AF-D2B7101CE5DB}"/>
              </a:ext>
            </a:extLst>
          </p:cNvPr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>
            <a:extLst>
              <a:ext uri="{FF2B5EF4-FFF2-40B4-BE49-F238E27FC236}">
                <a16:creationId xmlns:a16="http://schemas.microsoft.com/office/drawing/2014/main" id="{94A66D01-D8F9-449F-918E-8E0F01222D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>
            <a:extLst>
              <a:ext uri="{FF2B5EF4-FFF2-40B4-BE49-F238E27FC236}">
                <a16:creationId xmlns:a16="http://schemas.microsoft.com/office/drawing/2014/main" id="{43182647-270A-4077-B505-0FC4222D1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465DB092-56FD-4A68-9D16-CFF0FD3DE8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/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39166EE3-A8B8-4A65-AEC2-261BB698A7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9772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>
            <a:extLst>
              <a:ext uri="{FF2B5EF4-FFF2-40B4-BE49-F238E27FC236}">
                <a16:creationId xmlns:a16="http://schemas.microsoft.com/office/drawing/2014/main" id="{CA20EC42-E2DC-453A-A334-D1D7BD3BE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8BB665EA-8CD9-4D53-A4AF-D2B7101CE5DB}"/>
              </a:ext>
            </a:extLst>
          </p:cNvPr>
          <p:cNvSpPr/>
          <p:nvPr userDrawn="1"/>
        </p:nvSpPr>
        <p:spPr>
          <a:xfrm rot="10800000">
            <a:off x="5885901" y="-45000"/>
            <a:ext cx="900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>
            <a:extLst>
              <a:ext uri="{FF2B5EF4-FFF2-40B4-BE49-F238E27FC236}">
                <a16:creationId xmlns:a16="http://schemas.microsoft.com/office/drawing/2014/main" id="{94A66D01-D8F9-449F-918E-8E0F01222D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>
            <a:extLst>
              <a:ext uri="{FF2B5EF4-FFF2-40B4-BE49-F238E27FC236}">
                <a16:creationId xmlns:a16="http://schemas.microsoft.com/office/drawing/2014/main" id="{43182647-270A-4077-B505-0FC4222D1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39166EE3-A8B8-4A65-AEC2-261BB698A7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A251A89-E640-49C6-A3E7-63D9665175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/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7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>
            <a:extLst>
              <a:ext uri="{FF2B5EF4-FFF2-40B4-BE49-F238E27FC236}">
                <a16:creationId xmlns:a16="http://schemas.microsoft.com/office/drawing/2014/main" id="{B46500FD-D914-4D54-A821-0896603096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1D5E491-4859-47A4-8F29-DAACA1914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4227868-C0F1-41FC-A8C9-A533B4E114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/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>
            <a:extLst>
              <a:ext uri="{FF2B5EF4-FFF2-40B4-BE49-F238E27FC236}">
                <a16:creationId xmlns:a16="http://schemas.microsoft.com/office/drawing/2014/main" id="{56FC8349-67FC-4E3B-B988-7A27FDAE9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>
            <a:extLst>
              <a:ext uri="{FF2B5EF4-FFF2-40B4-BE49-F238E27FC236}">
                <a16:creationId xmlns:a16="http://schemas.microsoft.com/office/drawing/2014/main" id="{85368C87-925C-44AC-B001-5C4EE6F00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>
            <a:extLst>
              <a:ext uri="{FF2B5EF4-FFF2-40B4-BE49-F238E27FC236}">
                <a16:creationId xmlns:a16="http://schemas.microsoft.com/office/drawing/2014/main" id="{9AE407FD-1006-4AC4-B10B-CB7686E66A86}"/>
              </a:ext>
            </a:extLst>
          </p:cNvPr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>
            <a:extLst>
              <a:ext uri="{FF2B5EF4-FFF2-40B4-BE49-F238E27FC236}">
                <a16:creationId xmlns:a16="http://schemas.microsoft.com/office/drawing/2014/main" id="{D5338ABA-2308-412D-96F5-DE590FFF99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>
            <a:extLst>
              <a:ext uri="{FF2B5EF4-FFF2-40B4-BE49-F238E27FC236}">
                <a16:creationId xmlns:a16="http://schemas.microsoft.com/office/drawing/2014/main" id="{C2D49473-9331-4572-8AFC-3A905D765C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>
            <a:extLst>
              <a:ext uri="{FF2B5EF4-FFF2-40B4-BE49-F238E27FC236}">
                <a16:creationId xmlns:a16="http://schemas.microsoft.com/office/drawing/2014/main" id="{3E2A174E-0D40-4C44-A4CB-067A3AD3E27A}"/>
              </a:ext>
            </a:extLst>
          </p:cNvPr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B6623D7A-6A25-4FAF-BE38-10BE0650BF71}"/>
              </a:ext>
            </a:extLst>
          </p:cNvPr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0065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>
            <a:extLst>
              <a:ext uri="{FF2B5EF4-FFF2-40B4-BE49-F238E27FC236}">
                <a16:creationId xmlns:a16="http://schemas.microsoft.com/office/drawing/2014/main" id="{FCB44420-1668-4CDF-B7B1-BF64940901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1D5E491-4859-47A4-8F29-DAACA1914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9" name="文本占位符 31">
            <a:extLst>
              <a:ext uri="{FF2B5EF4-FFF2-40B4-BE49-F238E27FC236}">
                <a16:creationId xmlns:a16="http://schemas.microsoft.com/office/drawing/2014/main" id="{56FC8349-67FC-4E3B-B988-7A27FDAE9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>
            <a:extLst>
              <a:ext uri="{FF2B5EF4-FFF2-40B4-BE49-F238E27FC236}">
                <a16:creationId xmlns:a16="http://schemas.microsoft.com/office/drawing/2014/main" id="{85368C87-925C-44AC-B001-5C4EE6F00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>
            <a:extLst>
              <a:ext uri="{FF2B5EF4-FFF2-40B4-BE49-F238E27FC236}">
                <a16:creationId xmlns:a16="http://schemas.microsoft.com/office/drawing/2014/main" id="{9AE407FD-1006-4AC4-B10B-CB7686E66A86}"/>
              </a:ext>
            </a:extLst>
          </p:cNvPr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>
            <a:extLst>
              <a:ext uri="{FF2B5EF4-FFF2-40B4-BE49-F238E27FC236}">
                <a16:creationId xmlns:a16="http://schemas.microsoft.com/office/drawing/2014/main" id="{D5338ABA-2308-412D-96F5-DE590FFF99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>
            <a:extLst>
              <a:ext uri="{FF2B5EF4-FFF2-40B4-BE49-F238E27FC236}">
                <a16:creationId xmlns:a16="http://schemas.microsoft.com/office/drawing/2014/main" id="{B0646154-6233-4139-B550-A28CDF04E3FA}"/>
              </a:ext>
            </a:extLst>
          </p:cNvPr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DB662845-A8FE-4E13-82B8-ABEE9422A575}"/>
              </a:ext>
            </a:extLst>
          </p:cNvPr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>
            <a:extLst>
              <a:ext uri="{FF2B5EF4-FFF2-40B4-BE49-F238E27FC236}">
                <a16:creationId xmlns:a16="http://schemas.microsoft.com/office/drawing/2014/main" id="{44330A7B-15B1-4D7C-8EFE-B8A0161426A0}"/>
              </a:ext>
            </a:extLst>
          </p:cNvPr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>
            <a:extLst>
              <a:ext uri="{FF2B5EF4-FFF2-40B4-BE49-F238E27FC236}">
                <a16:creationId xmlns:a16="http://schemas.microsoft.com/office/drawing/2014/main" id="{FAB9E410-8F4C-4E41-B027-DFC233733AB7}"/>
              </a:ext>
            </a:extLst>
          </p:cNvPr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>
            <a:extLst>
              <a:ext uri="{FF2B5EF4-FFF2-40B4-BE49-F238E27FC236}">
                <a16:creationId xmlns:a16="http://schemas.microsoft.com/office/drawing/2014/main" id="{9F88429B-B890-4CEE-A503-4E91AAB2562D}"/>
              </a:ext>
            </a:extLst>
          </p:cNvPr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AC3C199-AD82-4263-B8E8-8D1CD3537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/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>
            <a:extLst>
              <a:ext uri="{FF2B5EF4-FFF2-40B4-BE49-F238E27FC236}">
                <a16:creationId xmlns:a16="http://schemas.microsoft.com/office/drawing/2014/main" id="{2051FE92-34E2-4DFE-BC0D-28D53B1BE4ED}"/>
              </a:ext>
            </a:extLst>
          </p:cNvPr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>
            <a:extLst>
              <a:ext uri="{FF2B5EF4-FFF2-40B4-BE49-F238E27FC236}">
                <a16:creationId xmlns:a16="http://schemas.microsoft.com/office/drawing/2014/main" id="{EE8F87D0-86D3-40A7-B41A-5B19E1D5D4CF}"/>
              </a:ext>
            </a:extLst>
          </p:cNvPr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681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26411B-55E1-4CE5-B9CA-4734B17AE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58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5" r:id="rId4"/>
    <p:sldLayoutId id="2147483657" r:id="rId5"/>
    <p:sldLayoutId id="2147483653" r:id="rId6"/>
    <p:sldLayoutId id="2147483658" r:id="rId7"/>
    <p:sldLayoutId id="2147483650" r:id="rId8"/>
    <p:sldLayoutId id="2147483659" r:id="rId9"/>
    <p:sldLayoutId id="2147483651" r:id="rId10"/>
    <p:sldLayoutId id="2147483654" r:id="rId11"/>
    <p:sldLayoutId id="2147483660" r:id="rId12"/>
    <p:sldLayoutId id="2147483663" r:id="rId13"/>
    <p:sldLayoutId id="2147483652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432" userDrawn="1">
          <p15:clr>
            <a:srgbClr val="F26B43"/>
          </p15:clr>
        </p15:guide>
        <p15:guide id="4" orient="horz" pos="472" userDrawn="1">
          <p15:clr>
            <a:srgbClr val="F26B43"/>
          </p15:clr>
        </p15:guide>
        <p15:guide id="5" orient="horz" pos="4104" userDrawn="1">
          <p15:clr>
            <a:srgbClr val="F26B43"/>
          </p15:clr>
        </p15:guide>
        <p15:guide id="6" orient="horz" pos="40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48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264">
          <p15:clr>
            <a:srgbClr val="F26B43"/>
          </p15:clr>
        </p15:guide>
        <p15:guide id="2" pos="3840">
          <p15:clr>
            <a:srgbClr val="F26B43"/>
          </p15:clr>
        </p15:guide>
        <p15:guide id="3" pos="192">
          <p15:clr>
            <a:srgbClr val="F26B43"/>
          </p15:clr>
        </p15:guide>
        <p15:guide id="4" pos="7488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472">
          <p15:clr>
            <a:srgbClr val="F26B43"/>
          </p15:clr>
        </p15:guide>
        <p15:guide id="7" orient="horz" pos="4104">
          <p15:clr>
            <a:srgbClr val="F26B43"/>
          </p15:clr>
        </p15:guide>
        <p15:guide id="8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2BE71855-1849-4FC4-A9D5-7DDD1C68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318" y="2016174"/>
            <a:ext cx="9379365" cy="1060855"/>
          </a:xfrm>
        </p:spPr>
        <p:txBody>
          <a:bodyPr/>
          <a:lstStyle/>
          <a:p>
            <a:r>
              <a:rPr lang="en-US" altLang="zh-CN" sz="4400" dirty="0"/>
              <a:t>AURORA: A High Performance DAQ Framework for </a:t>
            </a:r>
            <a:r>
              <a:rPr lang="en-US" altLang="zh-CN" sz="4400" dirty="0" err="1" smtClean="0"/>
              <a:t>PandaX-xT</a:t>
            </a:r>
            <a:endParaRPr lang="zh-CN" altLang="en-US" sz="44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903F1C-568E-4080-8C79-B487B35A71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44343" y="5466947"/>
            <a:ext cx="2903311" cy="454025"/>
          </a:xfrm>
        </p:spPr>
        <p:txBody>
          <a:bodyPr/>
          <a:lstStyle/>
          <a:p>
            <a:fld id="{045CE301-1C36-4793-AA14-14B8D1577BED}" type="datetime2">
              <a:rPr lang="zh-CN" altLang="en-US" smtClean="0"/>
              <a:pPr/>
              <a:t>2026年7月16日</a:t>
            </a:fld>
            <a:endParaRPr lang="en-US" altLang="zh-CN" dirty="0" smtClean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F57F84D3-725F-446C-9BB7-DC74C09720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6724" y="4462637"/>
            <a:ext cx="6658550" cy="598488"/>
          </a:xfrm>
        </p:spPr>
        <p:txBody>
          <a:bodyPr/>
          <a:lstStyle/>
          <a:p>
            <a:r>
              <a:rPr lang="zh-CN" altLang="en-US" dirty="0" smtClean="0"/>
              <a:t>郭弈含，谌勋</a:t>
            </a:r>
            <a:endParaRPr lang="en-US" altLang="zh-CN" dirty="0" smtClean="0"/>
          </a:p>
          <a:p>
            <a:r>
              <a:rPr lang="zh-CN" altLang="en-US" dirty="0"/>
              <a:t>上海交通大学</a:t>
            </a:r>
          </a:p>
        </p:txBody>
      </p:sp>
    </p:spTree>
    <p:extLst>
      <p:ext uri="{BB962C8B-B14F-4D97-AF65-F5344CB8AC3E}">
        <p14:creationId xmlns:p14="http://schemas.microsoft.com/office/powerpoint/2010/main" val="42463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Summary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454557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19056" y="1311664"/>
            <a:ext cx="10187987" cy="44806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/>
              <a:t>AURORA is a high-performance distributed DAQ for </a:t>
            </a:r>
            <a:r>
              <a:rPr lang="en-US" altLang="zh-CN" sz="2400" dirty="0" err="1"/>
              <a:t>PandaX-xT</a:t>
            </a:r>
            <a:endParaRPr lang="en-US" altLang="zh-CN" sz="2400" dirty="0"/>
          </a:p>
          <a:p>
            <a:pPr>
              <a:defRPr sz="2000"/>
            </a:pPr>
            <a:r>
              <a:rPr lang="en-US" altLang="zh-CN" sz="2400" dirty="0" smtClean="0"/>
              <a:t>Benchmark tests achieved </a:t>
            </a:r>
            <a:r>
              <a:rPr lang="en-US" altLang="zh-CN" sz="2400" dirty="0"/>
              <a:t>a data throughput of over </a:t>
            </a:r>
            <a:r>
              <a:rPr lang="en-US" altLang="zh-CN" sz="2400" dirty="0">
                <a:solidFill>
                  <a:srgbClr val="FF0000"/>
                </a:solidFill>
              </a:rPr>
              <a:t>3 GB/s</a:t>
            </a:r>
            <a:r>
              <a:rPr lang="en-US" altLang="zh-CN" sz="2400" dirty="0"/>
              <a:t>, exceeding the </a:t>
            </a:r>
            <a:r>
              <a:rPr lang="en-US" altLang="zh-CN" sz="2400" dirty="0">
                <a:solidFill>
                  <a:srgbClr val="FF0000"/>
                </a:solidFill>
              </a:rPr>
              <a:t>1.6 GB/s </a:t>
            </a:r>
            <a:r>
              <a:rPr lang="en-US" altLang="zh-CN" sz="2400" dirty="0"/>
              <a:t>design target</a:t>
            </a:r>
            <a:r>
              <a:rPr lang="en-US" altLang="zh-CN" sz="24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zh-CN" sz="2400" dirty="0"/>
              <a:t>Demonstrated stable continuous operation for </a:t>
            </a:r>
            <a:r>
              <a:rPr lang="en-US" altLang="zh-CN" sz="2400" dirty="0">
                <a:solidFill>
                  <a:srgbClr val="FF0000"/>
                </a:solidFill>
              </a:rPr>
              <a:t>over 58 hours </a:t>
            </a:r>
            <a:r>
              <a:rPr lang="en-US" altLang="zh-CN" sz="2400" dirty="0" smtClean="0"/>
              <a:t>on </a:t>
            </a:r>
            <a:r>
              <a:rPr lang="en-US" altLang="zh-CN" sz="2400" dirty="0"/>
              <a:t>TDLI test platform at a data throughput of </a:t>
            </a:r>
            <a:r>
              <a:rPr lang="en-US" altLang="zh-CN" sz="2400" dirty="0">
                <a:solidFill>
                  <a:srgbClr val="FF0000"/>
                </a:solidFill>
              </a:rPr>
              <a:t>several hundred MB/s</a:t>
            </a:r>
            <a:r>
              <a:rPr lang="en-US" altLang="zh-CN" sz="2400" dirty="0"/>
              <a:t>.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876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F9C5D1A1-6034-44EA-B2E2-0F02EF578E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spc="600" dirty="0" smtClean="0"/>
              <a:t>Thank you</a:t>
            </a:r>
            <a:endParaRPr lang="zh-CN" altLang="en-US" spc="600" dirty="0"/>
          </a:p>
        </p:txBody>
      </p:sp>
    </p:spTree>
    <p:extLst>
      <p:ext uri="{BB962C8B-B14F-4D97-AF65-F5344CB8AC3E}">
        <p14:creationId xmlns:p14="http://schemas.microsoft.com/office/powerpoint/2010/main" val="31871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F9C5D1A1-6034-44EA-B2E2-0F02EF578E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spc="600" dirty="0" smtClean="0"/>
              <a:t>Backup</a:t>
            </a:r>
            <a:endParaRPr lang="zh-CN" altLang="en-US" spc="600" dirty="0"/>
          </a:p>
        </p:txBody>
      </p:sp>
    </p:spTree>
    <p:extLst>
      <p:ext uri="{BB962C8B-B14F-4D97-AF65-F5344CB8AC3E}">
        <p14:creationId xmlns:p14="http://schemas.microsoft.com/office/powerpoint/2010/main" val="156712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defRPr sz="3200"/>
            </a:pPr>
            <a:r>
              <a:rPr lang="en-US" altLang="zh-CN" dirty="0" smtClean="0"/>
              <a:t>DAQ Acquisition Cycle Flow</a:t>
            </a:r>
            <a:endParaRPr lang="en-US" altLang="zh-CN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27515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pic>
        <p:nvPicPr>
          <p:cNvPr id="8" name="Picture 2" descr="daq_fl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9" y="793961"/>
            <a:ext cx="4613958" cy="531371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576856" y="1914250"/>
            <a:ext cx="63348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000"/>
            </a:pPr>
            <a:r>
              <a:rPr lang="en-US" altLang="zh-CN" sz="2400" b="1" dirty="0" smtClean="0"/>
              <a:t>Network Layer:</a:t>
            </a:r>
          </a:p>
          <a:p>
            <a:pPr>
              <a:defRPr sz="2000"/>
            </a:pPr>
            <a:r>
              <a:rPr lang="en-US" altLang="zh-CN" sz="2400" dirty="0" smtClean="0"/>
              <a:t>• Asynchronous </a:t>
            </a:r>
            <a:r>
              <a:rPr lang="en-US" altLang="zh-CN" sz="2400" dirty="0"/>
              <a:t>I/O via </a:t>
            </a:r>
            <a:r>
              <a:rPr lang="en-US" altLang="zh-CN" sz="2400" dirty="0" err="1"/>
              <a:t>Asio</a:t>
            </a:r>
            <a:r>
              <a:rPr lang="en-US" altLang="zh-CN" sz="2400" dirty="0"/>
              <a:t> C++ library</a:t>
            </a:r>
          </a:p>
          <a:p>
            <a:pPr>
              <a:defRPr sz="2000"/>
            </a:pPr>
            <a:r>
              <a:rPr lang="en-US" altLang="zh-CN" sz="2400" dirty="0"/>
              <a:t>• </a:t>
            </a:r>
            <a:r>
              <a:rPr lang="en-US" altLang="zh-CN" sz="2400" dirty="0" smtClean="0"/>
              <a:t>DAQ reader </a:t>
            </a:r>
            <a:r>
              <a:rPr lang="en-US" altLang="zh-CN" sz="2400" dirty="0"/>
              <a:t>(TCP server) ↔ </a:t>
            </a:r>
            <a:r>
              <a:rPr lang="en-US" altLang="zh-CN" sz="2400" dirty="0" smtClean="0"/>
              <a:t>Collector </a:t>
            </a:r>
            <a:r>
              <a:rPr lang="en-US" altLang="zh-CN" sz="2400" dirty="0"/>
              <a:t>(TCP client)</a:t>
            </a:r>
          </a:p>
          <a:p>
            <a:pPr>
              <a:defRPr sz="2000"/>
            </a:pPr>
            <a:r>
              <a:rPr lang="en-US" altLang="zh-CN" sz="2400" dirty="0"/>
              <a:t>• Separate connections for control and data</a:t>
            </a:r>
          </a:p>
          <a:p>
            <a:pPr>
              <a:defRPr sz="2000"/>
            </a:pPr>
            <a:r>
              <a:rPr lang="en-US" altLang="zh-CN" sz="2400" dirty="0"/>
              <a:t>• State-machine protocol for reliable coordination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525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r>
              <a:rPr lang="en-US" altLang="zh-CN" dirty="0"/>
              <a:t>Data package and data block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27515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7E00A6F2-1404-440E-A7F7-023DE9C5B373}"/>
              </a:ext>
            </a:extLst>
          </p:cNvPr>
          <p:cNvSpPr txBox="1">
            <a:spLocks/>
          </p:cNvSpPr>
          <p:nvPr/>
        </p:nvSpPr>
        <p:spPr>
          <a:xfrm>
            <a:off x="559677" y="1212130"/>
            <a:ext cx="10551486" cy="41889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Data transferred on network as packages.</a:t>
            </a:r>
          </a:p>
          <a:p>
            <a:pPr lvl="1"/>
            <a:r>
              <a:rPr lang="en-US" altLang="zh-CN" dirty="0"/>
              <a:t>In format of DATA N\n[package], where N is the package size in byte.</a:t>
            </a:r>
          </a:p>
          <a:p>
            <a:r>
              <a:rPr lang="en-US" altLang="zh-CN" sz="2400" dirty="0"/>
              <a:t>A package contains many data blocks.</a:t>
            </a:r>
          </a:p>
          <a:p>
            <a:r>
              <a:rPr lang="en-US" altLang="zh-CN" sz="2400" dirty="0"/>
              <a:t>A data block contains the continuous recorded waveform of a single readout channel</a:t>
            </a:r>
          </a:p>
          <a:p>
            <a:pPr lvl="1"/>
            <a:r>
              <a:rPr lang="en-US" altLang="zh-CN" dirty="0"/>
              <a:t>Header + ADC data</a:t>
            </a:r>
            <a:endParaRPr lang="zh-CN" altLang="en-US" dirty="0"/>
          </a:p>
          <a:p>
            <a:pPr lvl="1"/>
            <a:endParaRPr lang="zh-CN" altLang="en-US" dirty="0"/>
          </a:p>
        </p:txBody>
      </p:sp>
      <p:pic>
        <p:nvPicPr>
          <p:cNvPr id="8" name="Picture 2" descr="data_b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824" y="3035496"/>
            <a:ext cx="7630177" cy="2812982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4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Deployment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436147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19056" y="1254923"/>
            <a:ext cx="7151361" cy="39831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/>
              <a:t>Based </a:t>
            </a:r>
            <a:r>
              <a:rPr lang="en-US" altLang="zh-CN" sz="2000" dirty="0"/>
              <a:t>on </a:t>
            </a:r>
            <a:r>
              <a:rPr lang="en-US" altLang="zh-CN" sz="2000" dirty="0" err="1"/>
              <a:t>systemd</a:t>
            </a:r>
            <a:r>
              <a:rPr lang="en-US" altLang="zh-CN" sz="2000" dirty="0"/>
              <a:t> and </a:t>
            </a:r>
            <a:r>
              <a:rPr lang="en-US" altLang="zh-CN" sz="2000" dirty="0" err="1"/>
              <a:t>ansible</a:t>
            </a:r>
            <a:r>
              <a:rPr lang="en-US" altLang="zh-CN" sz="2000" dirty="0"/>
              <a:t>-playbook</a:t>
            </a:r>
            <a:endParaRPr lang="zh-CN" altLang="en-US" sz="20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54BDCB2-5E3D-4364-8786-CB5422457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56" y="2311554"/>
            <a:ext cx="6770874" cy="244127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722" y="1005900"/>
            <a:ext cx="4543458" cy="478158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813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Monitoring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436147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6074261" y="1312462"/>
            <a:ext cx="7151361" cy="8921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/>
              <a:t>Based </a:t>
            </a:r>
            <a:r>
              <a:rPr lang="en-US" altLang="zh-CN" sz="2000" dirty="0"/>
              <a:t>on </a:t>
            </a:r>
            <a:r>
              <a:rPr lang="en-US" altLang="zh-CN" sz="2000" dirty="0" err="1" smtClean="0"/>
              <a:t>influxDB</a:t>
            </a:r>
            <a:r>
              <a:rPr lang="en-US" altLang="zh-CN" sz="2000" dirty="0" smtClean="0"/>
              <a:t> and </a:t>
            </a:r>
            <a:r>
              <a:rPr lang="en-US" altLang="zh-CN" sz="2000" dirty="0" err="1" smtClean="0"/>
              <a:t>Grafana</a:t>
            </a:r>
            <a:endParaRPr lang="zh-CN" altLang="en-US" sz="2000" dirty="0"/>
          </a:p>
        </p:txBody>
      </p:sp>
      <p:pic>
        <p:nvPicPr>
          <p:cNvPr id="12" name="内容占位符 4">
            <a:extLst>
              <a:ext uri="{FF2B5EF4-FFF2-40B4-BE49-F238E27FC236}">
                <a16:creationId xmlns:a16="http://schemas.microsoft.com/office/drawing/2014/main" id="{019EF0E2-C417-4A88-B972-0BF529352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63" y="784732"/>
            <a:ext cx="5557997" cy="29777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3" y="3876343"/>
            <a:ext cx="8248971" cy="2345094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553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9431692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/>
              <a:t>Readiness for PandaX-20T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454557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19056" y="1311664"/>
            <a:ext cx="10187987" cy="44806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Each DAQ reader is connected with </a:t>
            </a:r>
            <a:r>
              <a:rPr lang="en-US" altLang="zh-CN" sz="2400" dirty="0" smtClean="0">
                <a:solidFill>
                  <a:srgbClr val="FF0000"/>
                </a:solidFill>
              </a:rPr>
              <a:t>7 * 4 * 8 = 224 </a:t>
            </a:r>
            <a:r>
              <a:rPr lang="en-US" altLang="zh-CN" sz="2400" dirty="0" smtClean="0"/>
              <a:t>channels </a:t>
            </a:r>
          </a:p>
          <a:p>
            <a:pPr lvl="1">
              <a:defRPr sz="2000"/>
            </a:pPr>
            <a:r>
              <a:rPr lang="en-US" altLang="zh-CN" sz="2000" dirty="0" smtClean="0"/>
              <a:t>7 NIC, 4 Port, 8 channel</a:t>
            </a:r>
            <a:endParaRPr lang="en-US" altLang="zh-CN" sz="2000" dirty="0"/>
          </a:p>
          <a:p>
            <a:pPr>
              <a:lnSpc>
                <a:spcPct val="120000"/>
              </a:lnSpc>
            </a:pPr>
            <a:r>
              <a:rPr lang="en-US" altLang="zh-CN" sz="2400" dirty="0" smtClean="0"/>
              <a:t>Need </a:t>
            </a:r>
            <a:r>
              <a:rPr lang="en-US" altLang="zh-CN" sz="2400" dirty="0" smtClean="0">
                <a:solidFill>
                  <a:srgbClr val="FF0000"/>
                </a:solidFill>
              </a:rPr>
              <a:t>14</a:t>
            </a:r>
            <a:r>
              <a:rPr lang="en-US" altLang="zh-CN" sz="2400" dirty="0" smtClean="0"/>
              <a:t> servers for </a:t>
            </a:r>
            <a:r>
              <a:rPr lang="en-US" altLang="zh-CN" sz="2400" dirty="0" smtClean="0">
                <a:solidFill>
                  <a:srgbClr val="FF0000"/>
                </a:solidFill>
              </a:rPr>
              <a:t>3000</a:t>
            </a:r>
            <a:r>
              <a:rPr lang="en-US" altLang="zh-CN" sz="2400" dirty="0" smtClean="0"/>
              <a:t> channels</a:t>
            </a:r>
          </a:p>
          <a:p>
            <a:pPr>
              <a:lnSpc>
                <a:spcPct val="120000"/>
              </a:lnSpc>
            </a:pPr>
            <a:r>
              <a:rPr lang="en-US" altLang="zh-CN" sz="2400" dirty="0"/>
              <a:t>In case of excessive bandwidth</a:t>
            </a:r>
            <a:r>
              <a:rPr lang="en-US" altLang="zh-CN" sz="2400" dirty="0" smtClean="0"/>
              <a:t>:</a:t>
            </a:r>
          </a:p>
          <a:p>
            <a:pPr lvl="1">
              <a:lnSpc>
                <a:spcPct val="120000"/>
              </a:lnSpc>
            </a:pPr>
            <a:r>
              <a:rPr lang="en-US" altLang="zh-CN" sz="2000" dirty="0" smtClean="0"/>
              <a:t>Add additional collectors and store data independently</a:t>
            </a:r>
          </a:p>
          <a:p>
            <a:pPr>
              <a:lnSpc>
                <a:spcPct val="120000"/>
              </a:lnSpc>
            </a:pPr>
            <a:r>
              <a:rPr lang="en-US" altLang="zh-CN" sz="2400" dirty="0" smtClean="0"/>
              <a:t>Now we have </a:t>
            </a:r>
            <a:r>
              <a:rPr lang="en-US" altLang="zh-CN" sz="2400" dirty="0" smtClean="0">
                <a:solidFill>
                  <a:srgbClr val="FF0000"/>
                </a:solidFill>
              </a:rPr>
              <a:t>16</a:t>
            </a:r>
            <a:r>
              <a:rPr lang="en-US" altLang="zh-CN" sz="2400" dirty="0" smtClean="0"/>
              <a:t> servers for DAQ reader, </a:t>
            </a:r>
            <a:r>
              <a:rPr lang="en-US" altLang="zh-CN" sz="2400" dirty="0" smtClean="0">
                <a:solidFill>
                  <a:srgbClr val="FF0000"/>
                </a:solidFill>
              </a:rPr>
              <a:t>4</a:t>
            </a:r>
            <a:r>
              <a:rPr lang="en-US" altLang="zh-CN" sz="2400" dirty="0" smtClean="0"/>
              <a:t> servers for Collector</a:t>
            </a:r>
            <a:endParaRPr lang="en-US" altLang="zh-CN" sz="24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707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BF4F40E-26FF-7415-479E-926DAF4D1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010" y="1068650"/>
            <a:ext cx="3365095" cy="4764735"/>
          </a:xfrm>
          <a:prstGeom prst="rect">
            <a:avLst/>
          </a:prstGeom>
        </p:spPr>
      </p:pic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36485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fr-FR" altLang="zh-CN" sz="2400" dirty="0"/>
              <a:t>PandaX-20T: ~</a:t>
            </a:r>
            <a:r>
              <a:rPr lang="fr-FR" altLang="zh-CN" sz="2400" dirty="0">
                <a:solidFill>
                  <a:srgbClr val="FF0000"/>
                </a:solidFill>
              </a:rPr>
              <a:t>3,000</a:t>
            </a:r>
            <a:r>
              <a:rPr lang="fr-FR" altLang="zh-CN" sz="2400" dirty="0"/>
              <a:t> readout channels (</a:t>
            </a:r>
            <a:r>
              <a:rPr lang="fr-FR" altLang="zh-CN" sz="2400" dirty="0">
                <a:solidFill>
                  <a:srgbClr val="FF0000"/>
                </a:solidFill>
              </a:rPr>
              <a:t>8,000</a:t>
            </a:r>
            <a:r>
              <a:rPr lang="fr-FR" altLang="zh-CN" sz="2400" dirty="0"/>
              <a:t> final)</a:t>
            </a:r>
          </a:p>
          <a:p>
            <a:pPr lvl="1">
              <a:defRPr sz="2000"/>
            </a:pPr>
            <a:r>
              <a:rPr lang="en-US" altLang="zh-CN" dirty="0"/>
              <a:t>R</a:t>
            </a:r>
            <a:r>
              <a:rPr lang="en-US" altLang="zh-CN" dirty="0" smtClean="0"/>
              <a:t>ate</a:t>
            </a:r>
            <a:r>
              <a:rPr lang="en-US" altLang="zh-CN" dirty="0"/>
              <a:t>: 300 MB/s (initial) → </a:t>
            </a:r>
            <a:r>
              <a:rPr lang="en-US" altLang="zh-CN" dirty="0">
                <a:solidFill>
                  <a:srgbClr val="FF0000"/>
                </a:solidFill>
              </a:rPr>
              <a:t>800 MB/s </a:t>
            </a:r>
            <a:r>
              <a:rPr lang="en-US" altLang="zh-CN" dirty="0"/>
              <a:t>(final</a:t>
            </a:r>
            <a:r>
              <a:rPr lang="en-US" altLang="zh-CN" dirty="0" smtClean="0"/>
              <a:t>)</a:t>
            </a:r>
          </a:p>
          <a:p>
            <a:pPr lvl="1">
              <a:defRPr sz="2000"/>
            </a:pPr>
            <a:r>
              <a:rPr lang="en-US" altLang="zh-CN" dirty="0"/>
              <a:t>Peak during Expected data </a:t>
            </a:r>
            <a:r>
              <a:rPr lang="en-US" altLang="zh-CN" dirty="0" smtClean="0"/>
              <a:t>calibration</a:t>
            </a:r>
            <a:r>
              <a:rPr lang="en-US" altLang="zh-CN" dirty="0"/>
              <a:t>: up to </a:t>
            </a:r>
            <a:r>
              <a:rPr lang="en-US" altLang="zh-CN" dirty="0">
                <a:solidFill>
                  <a:srgbClr val="FF0000"/>
                </a:solidFill>
              </a:rPr>
              <a:t>1.6 GB/s </a:t>
            </a:r>
            <a:r>
              <a:rPr lang="en-US" altLang="zh-CN" dirty="0"/>
              <a:t>sustained</a:t>
            </a:r>
          </a:p>
          <a:p>
            <a:pPr marL="457200" lvl="1" indent="0">
              <a:buNone/>
            </a:pPr>
            <a:endParaRPr lang="en-US" altLang="zh-CN" dirty="0"/>
          </a:p>
          <a:p>
            <a:pPr>
              <a:defRPr sz="2000"/>
            </a:pPr>
            <a:r>
              <a:rPr lang="en-US" altLang="zh-CN" sz="2400" dirty="0"/>
              <a:t>Existing PandaX-4T DAQ:</a:t>
            </a:r>
          </a:p>
          <a:p>
            <a:pPr lvl="1">
              <a:defRPr sz="2000"/>
            </a:pPr>
            <a:r>
              <a:rPr lang="en-US" altLang="zh-CN" dirty="0"/>
              <a:t>Maximum sustained throughput: 600 </a:t>
            </a:r>
            <a:r>
              <a:rPr lang="en-US" altLang="zh-CN" dirty="0" smtClean="0"/>
              <a:t>MB/s</a:t>
            </a:r>
          </a:p>
          <a:p>
            <a:pPr marL="457200" lvl="1" indent="0">
              <a:buNone/>
              <a:defRPr sz="2000"/>
            </a:pPr>
            <a:endParaRPr lang="en-US" altLang="zh-CN" dirty="0"/>
          </a:p>
          <a:p>
            <a:pPr>
              <a:defRPr sz="2000"/>
            </a:pPr>
            <a:r>
              <a:rPr lang="en-US" altLang="zh-CN" sz="2400" b="1" dirty="0"/>
              <a:t>Urgent need for a more robust, scalable </a:t>
            </a:r>
            <a:r>
              <a:rPr lang="en-US" altLang="zh-CN" sz="2400" b="1" dirty="0" smtClean="0"/>
              <a:t>solution.</a:t>
            </a:r>
            <a:endParaRPr lang="en-US" altLang="zh-CN" sz="2400" b="1" dirty="0"/>
          </a:p>
          <a:p>
            <a:pPr lvl="1"/>
            <a:endParaRPr lang="zh-CN" altLang="en-US" sz="16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/>
              <a:t>System Requirements</a:t>
            </a:r>
            <a:endParaRPr lang="en-US" altLang="zh-CN" dirty="0" smtClean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558396" y="1079700"/>
            <a:ext cx="7002281" cy="49978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Performance </a:t>
            </a:r>
            <a:r>
              <a:rPr lang="en-US" altLang="zh-CN" sz="2400" dirty="0"/>
              <a:t>&amp; </a:t>
            </a:r>
            <a:r>
              <a:rPr lang="en-US" altLang="zh-CN" sz="2400" dirty="0" smtClean="0"/>
              <a:t>Scalability</a:t>
            </a:r>
          </a:p>
          <a:p>
            <a:pPr lvl="1">
              <a:defRPr sz="2000"/>
            </a:pPr>
            <a:r>
              <a:rPr lang="en-US" altLang="zh-CN" sz="2000" dirty="0"/>
              <a:t>1.0 GB/s sustained throughput, 1.6 GB/s peak</a:t>
            </a:r>
          </a:p>
          <a:p>
            <a:pPr lvl="1">
              <a:defRPr sz="2000"/>
            </a:pPr>
            <a:r>
              <a:rPr lang="en-US" altLang="zh-CN" sz="2000" dirty="0"/>
              <a:t>Distributed architecture supporting ≥8 servers</a:t>
            </a:r>
          </a:p>
          <a:p>
            <a:pPr>
              <a:defRPr sz="2000"/>
            </a:pPr>
            <a:endParaRPr lang="en-US" altLang="zh-CN" sz="2400" dirty="0"/>
          </a:p>
          <a:p>
            <a:pPr>
              <a:defRPr sz="2000"/>
            </a:pPr>
            <a:r>
              <a:rPr lang="en-US" altLang="zh-CN" sz="2400" dirty="0" smtClean="0"/>
              <a:t>Data </a:t>
            </a:r>
            <a:r>
              <a:rPr lang="en-US" altLang="zh-CN" sz="2400" dirty="0"/>
              <a:t>Integrity &amp; </a:t>
            </a:r>
            <a:r>
              <a:rPr lang="en-US" altLang="zh-CN" sz="2400" dirty="0" smtClean="0"/>
              <a:t>Reliability</a:t>
            </a:r>
          </a:p>
          <a:p>
            <a:pPr lvl="1">
              <a:defRPr sz="2000"/>
            </a:pPr>
            <a:r>
              <a:rPr lang="en-US" altLang="zh-CN" sz="2000" dirty="0"/>
              <a:t>Zero data loss from digitizer to disk</a:t>
            </a:r>
          </a:p>
          <a:p>
            <a:pPr lvl="1">
              <a:defRPr sz="2000"/>
            </a:pPr>
            <a:r>
              <a:rPr lang="en-US" altLang="zh-CN" sz="2000" dirty="0"/>
              <a:t>≥24 hours continuous stable operation</a:t>
            </a:r>
          </a:p>
          <a:p>
            <a:pPr marL="0" indent="0">
              <a:buNone/>
              <a:defRPr sz="2000"/>
            </a:pPr>
            <a:endParaRPr lang="en-US" altLang="zh-CN" sz="2400" dirty="0"/>
          </a:p>
          <a:p>
            <a:pPr>
              <a:defRPr sz="2000"/>
            </a:pPr>
            <a:r>
              <a:rPr lang="en-US" altLang="zh-CN" sz="2400" dirty="0" smtClean="0"/>
              <a:t>Multi-Stream </a:t>
            </a:r>
            <a:r>
              <a:rPr lang="en-US" altLang="zh-CN" sz="2400" dirty="0"/>
              <a:t>Data </a:t>
            </a:r>
            <a:r>
              <a:rPr lang="en-US" altLang="zh-CN" sz="2400" dirty="0" smtClean="0"/>
              <a:t>Handling</a:t>
            </a:r>
          </a:p>
          <a:p>
            <a:pPr lvl="1">
              <a:defRPr sz="2000"/>
            </a:pPr>
            <a:r>
              <a:rPr lang="en-US" altLang="zh-CN" sz="2000" dirty="0"/>
              <a:t>Independent streams for TPC and Outer </a:t>
            </a:r>
            <a:r>
              <a:rPr lang="en-US" altLang="zh-CN" sz="2000" dirty="0" smtClean="0"/>
              <a:t>Veto</a:t>
            </a:r>
          </a:p>
          <a:p>
            <a:pPr lvl="1">
              <a:defRPr sz="2000"/>
            </a:pPr>
            <a:endParaRPr lang="en-US" altLang="zh-CN" sz="2000" dirty="0"/>
          </a:p>
          <a:p>
            <a:pPr>
              <a:defRPr sz="2000"/>
            </a:pPr>
            <a:r>
              <a:rPr lang="en-US" altLang="zh-CN" sz="2400" dirty="0"/>
              <a:t>The most import requirement is the PERFORMANCE!</a:t>
            </a:r>
            <a:endParaRPr lang="en-US" altLang="zh-CN" sz="2400" dirty="0" smtClean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188" y="1000560"/>
            <a:ext cx="4225630" cy="507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Architecture of AURORA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27515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55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145596" y="984701"/>
            <a:ext cx="4794619" cy="53485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Distributed </a:t>
            </a:r>
            <a:r>
              <a:rPr lang="en-US" altLang="zh-CN" sz="2400" dirty="0" smtClean="0"/>
              <a:t>Architecture</a:t>
            </a:r>
          </a:p>
          <a:p>
            <a:endParaRPr lang="en-US" altLang="zh-CN" sz="2400" b="1" dirty="0" smtClean="0"/>
          </a:p>
          <a:p>
            <a:r>
              <a:rPr lang="en-US" altLang="zh-CN" sz="2400" b="1" dirty="0" smtClean="0"/>
              <a:t>N DAQ </a:t>
            </a:r>
            <a:r>
              <a:rPr lang="en-US" altLang="zh-CN" sz="2400" b="1" dirty="0" smtClean="0"/>
              <a:t>reader</a:t>
            </a:r>
            <a:r>
              <a:rPr lang="en-US" altLang="zh-CN" sz="2400" dirty="0" smtClean="0"/>
              <a:t>:</a:t>
            </a:r>
          </a:p>
          <a:p>
            <a:pPr lvl="1"/>
            <a:r>
              <a:rPr lang="en-US" altLang="zh-CN" sz="2000" dirty="0" smtClean="0"/>
              <a:t>Receive data from digitizers.</a:t>
            </a:r>
          </a:p>
          <a:p>
            <a:pPr lvl="1"/>
            <a:r>
              <a:rPr lang="en-US" altLang="zh-CN" sz="2000" dirty="0"/>
              <a:t>T</a:t>
            </a:r>
            <a:r>
              <a:rPr lang="en-US" altLang="zh-CN" sz="2000" dirty="0" smtClean="0"/>
              <a:t>ransmit data to Collector</a:t>
            </a:r>
            <a:r>
              <a:rPr lang="en-US" altLang="zh-CN" sz="2000" dirty="0" smtClean="0"/>
              <a:t>.</a:t>
            </a:r>
          </a:p>
          <a:p>
            <a:pPr marL="457200" lvl="1" indent="0">
              <a:buNone/>
            </a:pPr>
            <a:endParaRPr lang="en-US" altLang="zh-CN" sz="2000" dirty="0" smtClean="0"/>
          </a:p>
          <a:p>
            <a:r>
              <a:rPr lang="en-US" altLang="zh-CN" sz="2400" b="1" dirty="0" smtClean="0"/>
              <a:t>Collector</a:t>
            </a:r>
            <a:r>
              <a:rPr lang="en-US" altLang="zh-CN" sz="2400" dirty="0"/>
              <a:t>:</a:t>
            </a:r>
          </a:p>
          <a:p>
            <a:pPr lvl="1"/>
            <a:r>
              <a:rPr lang="en-US" altLang="zh-CN" sz="2000" dirty="0"/>
              <a:t>Unpack and sort data by timestamp, then write it to </a:t>
            </a:r>
            <a:r>
              <a:rPr lang="en-US" altLang="zh-CN" sz="2000" dirty="0" smtClean="0"/>
              <a:t>NVME Disk.</a:t>
            </a:r>
            <a:endParaRPr lang="en-US" altLang="zh-CN" sz="2000" dirty="0"/>
          </a:p>
          <a:p>
            <a:pPr lvl="1"/>
            <a:endParaRPr lang="en-US" altLang="zh-CN" dirty="0" smtClean="0"/>
          </a:p>
        </p:txBody>
      </p:sp>
      <p:pic>
        <p:nvPicPr>
          <p:cNvPr id="11" name="Picture 2" descr="ndaq_schem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215" y="984701"/>
            <a:ext cx="7006897" cy="484632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432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DAQ reader Architecture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27515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7E00A6F2-1404-440E-A7F7-023DE9C5B373}"/>
              </a:ext>
            </a:extLst>
          </p:cNvPr>
          <p:cNvSpPr txBox="1">
            <a:spLocks/>
          </p:cNvSpPr>
          <p:nvPr/>
        </p:nvSpPr>
        <p:spPr>
          <a:xfrm>
            <a:off x="499511" y="923115"/>
            <a:ext cx="10467152" cy="18139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 smtClean="0"/>
              <a:t>Digitizer</a:t>
            </a:r>
            <a:r>
              <a:rPr lang="en-US" altLang="zh-CN" sz="2400" dirty="0" smtClean="0"/>
              <a:t>: </a:t>
            </a:r>
            <a:r>
              <a:rPr lang="en-US" altLang="zh-CN" sz="2400" dirty="0"/>
              <a:t>Independent data acquisition </a:t>
            </a:r>
            <a:r>
              <a:rPr lang="en-US" altLang="zh-CN" sz="2400" dirty="0" smtClean="0"/>
              <a:t>thread.</a:t>
            </a:r>
          </a:p>
          <a:p>
            <a:r>
              <a:rPr lang="en-US" altLang="zh-CN" sz="2400" b="1" dirty="0"/>
              <a:t>Ring Buffer</a:t>
            </a:r>
            <a:r>
              <a:rPr lang="en-US" altLang="zh-CN" sz="2400" dirty="0"/>
              <a:t>: </a:t>
            </a:r>
            <a:r>
              <a:rPr lang="en-US" altLang="zh-CN" sz="2400" dirty="0" smtClean="0"/>
              <a:t>Accepts </a:t>
            </a:r>
            <a:r>
              <a:rPr lang="en-US" altLang="zh-CN" sz="2400" dirty="0"/>
              <a:t>input from N independent digitizer </a:t>
            </a:r>
            <a:r>
              <a:rPr lang="en-US" altLang="zh-CN" sz="2400" dirty="0" smtClean="0"/>
              <a:t>threads, </a:t>
            </a:r>
            <a:r>
              <a:rPr lang="en-US" altLang="zh-CN" sz="2400" dirty="0"/>
              <a:t>while a dedicated thread outputs data</a:t>
            </a:r>
            <a:r>
              <a:rPr lang="en-US" altLang="zh-CN" sz="2400" dirty="0" smtClean="0"/>
              <a:t>.</a:t>
            </a:r>
          </a:p>
          <a:p>
            <a:r>
              <a:rPr lang="en-US" altLang="zh-CN" sz="2400" b="1" dirty="0" err="1" smtClean="0"/>
              <a:t>DAQServer</a:t>
            </a:r>
            <a:r>
              <a:rPr lang="en-US" altLang="zh-CN" sz="2400" dirty="0" smtClean="0"/>
              <a:t>: Communicate with Collector with TCP.</a:t>
            </a:r>
            <a:endParaRPr lang="zh-CN" altLang="en-US" sz="2400" dirty="0"/>
          </a:p>
        </p:txBody>
      </p:sp>
      <p:pic>
        <p:nvPicPr>
          <p:cNvPr id="8" name="Picture 2" descr="DAQr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11" y="2737063"/>
            <a:ext cx="9562081" cy="3413246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32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Collector Architecture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2" name="Picture 2" descr="Collect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56" y="931936"/>
            <a:ext cx="9530689" cy="50947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437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 smtClean="0"/>
              <a:t>Process </a:t>
            </a:r>
            <a:r>
              <a:rPr lang="en-US" altLang="zh-CN" dirty="0"/>
              <a:t>incoming data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741092" y="1011568"/>
            <a:ext cx="10515600" cy="25923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altLang="zh-CN" sz="2400" dirty="0" smtClean="0"/>
          </a:p>
        </p:txBody>
      </p:sp>
      <p:pic>
        <p:nvPicPr>
          <p:cNvPr id="10" name="Picture 2" descr="BufferManag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183" y="2848782"/>
            <a:ext cx="8200509" cy="316408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04431" y="3516348"/>
            <a:ext cx="4162299" cy="25923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2" name="矩形 1"/>
          <p:cNvSpPr/>
          <p:nvPr/>
        </p:nvSpPr>
        <p:spPr>
          <a:xfrm>
            <a:off x="3058255" y="3610350"/>
            <a:ext cx="2940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Header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+ ADC data</a:t>
            </a:r>
          </a:p>
        </p:txBody>
      </p:sp>
      <p:sp>
        <p:nvSpPr>
          <p:cNvPr id="15" name="矩形 14"/>
          <p:cNvSpPr/>
          <p:nvPr/>
        </p:nvSpPr>
        <p:spPr>
          <a:xfrm>
            <a:off x="318846" y="4166285"/>
            <a:ext cx="26194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Timestamp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B</a:t>
            </a:r>
            <a:r>
              <a:rPr lang="en-US" altLang="zh-CN" sz="2000" dirty="0" smtClean="0"/>
              <a:t>lock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P</a:t>
            </a:r>
            <a:r>
              <a:rPr lang="en-US" altLang="zh-CN" sz="2000" dirty="0" smtClean="0"/>
              <a:t>osition </a:t>
            </a:r>
            <a:r>
              <a:rPr lang="en-US" altLang="zh-CN" sz="2000" dirty="0"/>
              <a:t>in </a:t>
            </a:r>
            <a:r>
              <a:rPr lang="en-US" altLang="zh-CN" sz="2000" dirty="0" smtClean="0"/>
              <a:t>buffer</a:t>
            </a:r>
            <a:endParaRPr lang="zh-CN" altLang="en-US" sz="2000" dirty="0"/>
          </a:p>
        </p:txBody>
      </p:sp>
      <p:sp>
        <p:nvSpPr>
          <p:cNvPr id="17" name="左箭头 16"/>
          <p:cNvSpPr/>
          <p:nvPr/>
        </p:nvSpPr>
        <p:spPr>
          <a:xfrm>
            <a:off x="2038327" y="4418803"/>
            <a:ext cx="1926991" cy="1472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左箭头 17"/>
          <p:cNvSpPr/>
          <p:nvPr/>
        </p:nvSpPr>
        <p:spPr>
          <a:xfrm rot="18886126">
            <a:off x="5008967" y="3383119"/>
            <a:ext cx="795691" cy="1490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04431" y="888606"/>
            <a:ext cx="11245239" cy="204310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dirty="0"/>
              <a:t>Timed Buffers form a timestamped ring buffer</a:t>
            </a:r>
            <a:r>
              <a:rPr lang="en-US" altLang="zh-CN" sz="24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zh-CN" sz="2400" dirty="0"/>
              <a:t>Most incoming data packets fall into the middle Timed </a:t>
            </a:r>
            <a:r>
              <a:rPr lang="en-US" altLang="zh-CN" sz="2400" dirty="0" smtClean="0"/>
              <a:t>Buffers.</a:t>
            </a:r>
          </a:p>
          <a:p>
            <a:pPr>
              <a:lnSpc>
                <a:spcPct val="120000"/>
              </a:lnSpc>
            </a:pPr>
            <a:r>
              <a:rPr lang="en-US" altLang="zh-CN" sz="2400" dirty="0"/>
              <a:t>Every 100 </a:t>
            </a:r>
            <a:r>
              <a:rPr lang="en-US" altLang="zh-CN" sz="2400" dirty="0" err="1"/>
              <a:t>ms</a:t>
            </a:r>
            <a:r>
              <a:rPr lang="en-US" altLang="zh-CN" sz="2400" dirty="0"/>
              <a:t>, the </a:t>
            </a:r>
            <a:r>
              <a:rPr lang="en-US" altLang="zh-CN" sz="2400" dirty="0" smtClean="0"/>
              <a:t>earliest </a:t>
            </a:r>
            <a:r>
              <a:rPr lang="en-US" altLang="zh-CN" sz="2400" dirty="0"/>
              <a:t>Timed Buffer is processed by the Output Manager and recycled. 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39318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/>
              <a:t>Performance: Throughput Benchmarks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27515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8688030" y="5096034"/>
            <a:ext cx="3583750" cy="9816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1900" dirty="0" smtClean="0"/>
              <a:t>Test </a:t>
            </a:r>
            <a:r>
              <a:rPr lang="en-US" altLang="zh-CN" sz="1900" dirty="0"/>
              <a:t>platform: Dell R7625, AMD EPYC 9554, 192 GB RAM</a:t>
            </a:r>
          </a:p>
          <a:p>
            <a:pPr>
              <a:defRPr sz="2000"/>
            </a:pPr>
            <a:endParaRPr lang="en-US" altLang="zh-CN" sz="2600" dirty="0"/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974080"/>
            <a:ext cx="11615691" cy="1928014"/>
          </a:xfrm>
          <a:prstGeom prst="rect">
            <a:avLst/>
          </a:prstGeom>
        </p:spPr>
      </p:pic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1235150" y="3488599"/>
            <a:ext cx="3455793" cy="16242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Copy data to </a:t>
            </a:r>
            <a:r>
              <a:rPr lang="en-US" altLang="zh-CN" sz="2400" dirty="0"/>
              <a:t>timed </a:t>
            </a:r>
            <a:r>
              <a:rPr lang="en-US" altLang="zh-CN" sz="2400" dirty="0" smtClean="0"/>
              <a:t>buffer: </a:t>
            </a:r>
            <a:r>
              <a:rPr lang="en-US" altLang="zh-CN" sz="2400" dirty="0" smtClean="0">
                <a:solidFill>
                  <a:srgbClr val="FF0000"/>
                </a:solidFill>
              </a:rPr>
              <a:t>15-26 </a:t>
            </a:r>
            <a:r>
              <a:rPr lang="en-US" altLang="zh-CN" sz="2400" dirty="0">
                <a:solidFill>
                  <a:srgbClr val="FF0000"/>
                </a:solidFill>
              </a:rPr>
              <a:t>GB/s</a:t>
            </a:r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4771470" y="3488599"/>
            <a:ext cx="4007761" cy="13907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Copy data </a:t>
            </a:r>
            <a:r>
              <a:rPr lang="en-US" altLang="zh-CN" sz="2400" dirty="0"/>
              <a:t>to output </a:t>
            </a:r>
            <a:r>
              <a:rPr lang="en-US" altLang="zh-CN" sz="2400" dirty="0" smtClean="0"/>
              <a:t>buffer: </a:t>
            </a:r>
            <a:r>
              <a:rPr lang="en-US" altLang="zh-CN" sz="2400" dirty="0">
                <a:solidFill>
                  <a:srgbClr val="FF0000"/>
                </a:solidFill>
              </a:rPr>
              <a:t>3.13 - 3.64 GB/s </a:t>
            </a:r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9121990" y="3492115"/>
            <a:ext cx="3070010" cy="9734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Write data to disk: </a:t>
            </a:r>
            <a:r>
              <a:rPr lang="en-US" altLang="zh-CN" sz="2400" dirty="0">
                <a:solidFill>
                  <a:srgbClr val="FF0000"/>
                </a:solidFill>
              </a:rPr>
              <a:t>5.47 GB/s</a:t>
            </a:r>
          </a:p>
          <a:p>
            <a:pPr>
              <a:defRPr sz="2000"/>
            </a:pPr>
            <a:endParaRPr lang="en-US" altLang="zh-CN" sz="26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1235150" y="5101372"/>
            <a:ext cx="8172176" cy="6964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/>
              <a:t>All stages exceed the </a:t>
            </a:r>
            <a:r>
              <a:rPr lang="en-US" altLang="zh-CN" sz="2400" dirty="0">
                <a:solidFill>
                  <a:srgbClr val="FF0000"/>
                </a:solidFill>
              </a:rPr>
              <a:t>1.6 GB/s </a:t>
            </a:r>
            <a:r>
              <a:rPr lang="en-US" altLang="zh-CN" sz="2400" dirty="0"/>
              <a:t>design </a:t>
            </a:r>
            <a:r>
              <a:rPr lang="en-US" altLang="zh-CN" sz="2400" dirty="0" smtClean="0"/>
              <a:t>target</a:t>
            </a:r>
            <a:r>
              <a:rPr lang="en-US" altLang="zh-CN" sz="2400" dirty="0"/>
              <a:t>.</a:t>
            </a:r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17" name="下箭头 16"/>
          <p:cNvSpPr/>
          <p:nvPr/>
        </p:nvSpPr>
        <p:spPr>
          <a:xfrm>
            <a:off x="3264837" y="2763240"/>
            <a:ext cx="184107" cy="681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>
            <a:off x="7049746" y="2758977"/>
            <a:ext cx="184107" cy="681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10894085" y="2756494"/>
            <a:ext cx="184107" cy="681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2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DCC2CC-B76B-4022-ACC7-D5068410D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864933" cy="598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dirty="0"/>
              <a:t>Stability and Real-World Validation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284E3AE-C81A-4171-854B-C67101B1D2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AA70999-E66F-43CE-AC40-56421C31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EC212F-86C1-46CA-B815-3E517515F80D}"/>
              </a:ext>
            </a:extLst>
          </p:cNvPr>
          <p:cNvSpPr txBox="1">
            <a:spLocks/>
          </p:cNvSpPr>
          <p:nvPr/>
        </p:nvSpPr>
        <p:spPr>
          <a:xfrm>
            <a:off x="319056" y="1454557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AAFF9E1-6C3A-470F-820A-05A962496C05}"/>
              </a:ext>
            </a:extLst>
          </p:cNvPr>
          <p:cNvSpPr txBox="1">
            <a:spLocks/>
          </p:cNvSpPr>
          <p:nvPr/>
        </p:nvSpPr>
        <p:spPr>
          <a:xfrm>
            <a:off x="319056" y="1325266"/>
            <a:ext cx="10187987" cy="44806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en-US" altLang="zh-CN" sz="2400" dirty="0" smtClean="0"/>
              <a:t>Long-term </a:t>
            </a:r>
            <a:r>
              <a:rPr lang="en-US" altLang="zh-CN" sz="2400" dirty="0"/>
              <a:t>test: </a:t>
            </a:r>
            <a:r>
              <a:rPr lang="en-US" altLang="zh-CN" sz="2400" dirty="0">
                <a:solidFill>
                  <a:srgbClr val="FF0000"/>
                </a:solidFill>
              </a:rPr>
              <a:t>58+ hours </a:t>
            </a:r>
            <a:r>
              <a:rPr lang="en-US" altLang="zh-CN" sz="2400" dirty="0"/>
              <a:t>continuous run with </a:t>
            </a:r>
            <a:r>
              <a:rPr lang="en-US" altLang="zh-CN" sz="2400" dirty="0">
                <a:solidFill>
                  <a:srgbClr val="FF0000"/>
                </a:solidFill>
              </a:rPr>
              <a:t>1,400+ </a:t>
            </a:r>
            <a:r>
              <a:rPr lang="en-US" altLang="zh-CN" sz="2400" dirty="0" smtClean="0">
                <a:solidFill>
                  <a:srgbClr val="FF0000"/>
                </a:solidFill>
              </a:rPr>
              <a:t>channels </a:t>
            </a:r>
            <a:r>
              <a:rPr lang="en-US" altLang="zh-CN" sz="2400" dirty="0" smtClean="0"/>
              <a:t>on TDLI test platform</a:t>
            </a:r>
            <a:endParaRPr lang="en-US" altLang="zh-CN" sz="2400" dirty="0"/>
          </a:p>
          <a:p>
            <a:pPr lvl="1">
              <a:defRPr sz="2000"/>
            </a:pPr>
            <a:r>
              <a:rPr lang="en-US" altLang="zh-CN" dirty="0" smtClean="0"/>
              <a:t>No </a:t>
            </a:r>
            <a:r>
              <a:rPr lang="en-US" altLang="zh-CN" dirty="0"/>
              <a:t>errors, no data </a:t>
            </a:r>
            <a:r>
              <a:rPr lang="en-US" altLang="zh-CN" dirty="0" smtClean="0"/>
              <a:t>corruption, exceeds </a:t>
            </a:r>
            <a:r>
              <a:rPr lang="en-US" altLang="zh-CN" dirty="0"/>
              <a:t>24h requirement</a:t>
            </a:r>
          </a:p>
          <a:p>
            <a:pPr>
              <a:defRPr sz="2000"/>
            </a:pPr>
            <a:endParaRPr lang="en-US" altLang="zh-CN" sz="2400" dirty="0"/>
          </a:p>
          <a:p>
            <a:pPr>
              <a:defRPr sz="2000"/>
            </a:pPr>
            <a:r>
              <a:rPr lang="en-US" altLang="zh-CN" sz="2400" dirty="0" smtClean="0"/>
              <a:t>PandaX-4T </a:t>
            </a:r>
            <a:r>
              <a:rPr lang="en-US" altLang="zh-CN" sz="2400" dirty="0"/>
              <a:t>calibration validation:</a:t>
            </a:r>
          </a:p>
          <a:p>
            <a:pPr lvl="1">
              <a:defRPr sz="2000"/>
            </a:pPr>
            <a:r>
              <a:rPr lang="en-US" altLang="zh-CN" dirty="0" smtClean="0"/>
              <a:t>Sustained </a:t>
            </a:r>
            <a:r>
              <a:rPr lang="en-US" altLang="zh-CN" dirty="0"/>
              <a:t>800 MB/s average during </a:t>
            </a:r>
            <a:r>
              <a:rPr lang="en-US" altLang="zh-CN" dirty="0" err="1"/>
              <a:t>AmC</a:t>
            </a:r>
            <a:r>
              <a:rPr lang="en-US" altLang="zh-CN" dirty="0"/>
              <a:t> calibration</a:t>
            </a:r>
          </a:p>
          <a:p>
            <a:pPr lvl="1">
              <a:defRPr sz="2000"/>
            </a:pPr>
            <a:r>
              <a:rPr lang="en-US" altLang="zh-CN" dirty="0" smtClean="0"/>
              <a:t>Peak </a:t>
            </a:r>
            <a:r>
              <a:rPr lang="en-US" altLang="zh-CN" dirty="0"/>
              <a:t>900 MB/s during ²²⁰Rn injection campaigns</a:t>
            </a:r>
          </a:p>
          <a:p>
            <a:pPr lvl="1">
              <a:defRPr sz="2000"/>
            </a:pPr>
            <a:r>
              <a:rPr lang="en-US" altLang="zh-CN" dirty="0" smtClean="0"/>
              <a:t>Average </a:t>
            </a:r>
            <a:r>
              <a:rPr lang="en-US" altLang="zh-CN" dirty="0"/>
              <a:t>&gt;450 MB/s over multiple days</a:t>
            </a:r>
          </a:p>
          <a:p>
            <a:pPr lvl="1">
              <a:defRPr sz="2000"/>
            </a:pPr>
            <a:r>
              <a:rPr lang="en-US" altLang="zh-CN" dirty="0" smtClean="0"/>
              <a:t>No </a:t>
            </a:r>
            <a:r>
              <a:rPr lang="en-US" altLang="zh-CN" dirty="0"/>
              <a:t>interruptions, proven reliable in real operation</a:t>
            </a:r>
          </a:p>
          <a:p>
            <a:pPr>
              <a:lnSpc>
                <a:spcPct val="120000"/>
              </a:lnSpc>
            </a:pPr>
            <a:endParaRPr lang="en-US" altLang="zh-CN" sz="20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626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arrow&quot;,&quot;Name&quot;:&quot;窄&quot;,&quot;HeaderHeight&quot;:10.0,&quot;FooterHeight&quot;:5.0,&quot;SideMargin&quot;:2.5,&quot;TopMargin&quot;:0.0,&quot;BottomMargin&quot;:0.0,&quot;IntervalMargin&quot;:1.0,&quot;SettingType&quot;:&quot;System&quot;}"/>
</p:tagLst>
</file>

<file path=ppt/theme/theme1.xml><?xml version="1.0" encoding="utf-8"?>
<a:theme xmlns:a="http://schemas.openxmlformats.org/drawingml/2006/main" name="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8968</TotalTime>
  <Words>605</Words>
  <Application>Microsoft Office PowerPoint</Application>
  <PresentationFormat>宽屏</PresentationFormat>
  <Paragraphs>119</Paragraphs>
  <Slides>17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等线</vt:lpstr>
      <vt:lpstr>宋体</vt:lpstr>
      <vt:lpstr>微软雅黑</vt:lpstr>
      <vt:lpstr>Arial</vt:lpstr>
      <vt:lpstr>Calibri</vt:lpstr>
      <vt:lpstr>Century Gothic</vt:lpstr>
      <vt:lpstr>Segoe UI</vt:lpstr>
      <vt:lpstr>Segoe UI Light</vt:lpstr>
      <vt:lpstr>Office 主题​​</vt:lpstr>
      <vt:lpstr>1_OfficePLUS</vt:lpstr>
      <vt:lpstr>AURORA: A High Performance DAQ Framework for PandaX-xT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一 李</dc:creator>
  <cp:lastModifiedBy>lenovo</cp:lastModifiedBy>
  <cp:revision>492</cp:revision>
  <dcterms:created xsi:type="dcterms:W3CDTF">2019-01-23T14:14:04Z</dcterms:created>
  <dcterms:modified xsi:type="dcterms:W3CDTF">2026-07-16T14:50:17Z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Nuaxnuy@DESKTOP-GLORKB7</vt:lpwstr>
  </property>
  <property fmtid="{D5CDD505-2E9C-101B-9397-08002B2CF9AE}" pid="5" name="MSIP_Label_f42aa342-8706-4288-bd11-ebb85995028c_SetDate">
    <vt:lpwstr>2019-04-13T04:31:50.2944312Z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7b149082-93e1-4519-a220-b561cf239821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