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8" r:id="rId3"/>
  </p:sldIdLst>
  <p:sldSz cx="42802175" cy="3027489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p:scale>
          <a:sx n="25" d="100"/>
          <a:sy n="25" d="100"/>
        </p:scale>
        <p:origin x="1428" y="-2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8A6256-FF9B-488B-91BE-CDE1B0E2F46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A8EE86-C95C-4CB0-9A44-66EB66DAA17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00185E17-A1C1-994E-A2D1-339912241CB4}"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4" Type="http://schemas.openxmlformats.org/officeDocument/2006/relationships/notesSlide" Target="../notesSlides/notesSlide1.xml"/><Relationship Id="rId13" Type="http://schemas.openxmlformats.org/officeDocument/2006/relationships/slideLayout" Target="../slideLayouts/slideLayout1.xml"/><Relationship Id="rId12" Type="http://schemas.openxmlformats.org/officeDocument/2006/relationships/image" Target="../media/image12.png"/><Relationship Id="rId11" Type="http://schemas.openxmlformats.org/officeDocument/2006/relationships/image" Target="../media/image11.png"/><Relationship Id="rId10" Type="http://schemas.openxmlformats.org/officeDocument/2006/relationships/image" Target="../media/image10.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p:cNvSpPr/>
          <p:nvPr/>
        </p:nvSpPr>
        <p:spPr>
          <a:xfrm>
            <a:off x="204899" y="17411117"/>
            <a:ext cx="13979763" cy="12449674"/>
          </a:xfrm>
          <a:prstGeom prst="roundRect">
            <a:avLst>
              <a:gd name="adj" fmla="val 9172"/>
            </a:avLst>
          </a:prstGeom>
          <a:gradFill>
            <a:gsLst>
              <a:gs pos="0">
                <a:schemeClr val="bg1"/>
              </a:gs>
              <a:gs pos="94000">
                <a:srgbClr val="407F99"/>
              </a:gs>
              <a:gs pos="92000">
                <a:schemeClr val="bg1"/>
              </a:gs>
            </a:gsLst>
            <a:lin ang="16200000" scaled="0"/>
          </a:gradFill>
          <a:ln w="76200">
            <a:solidFill>
              <a:srgbClr val="03B9F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433" tIns="30217" rIns="60433" bIns="30217" numCol="1" spcCol="0" rtlCol="0" fromWordArt="0" anchor="ctr" anchorCtr="0" forceAA="0" compatLnSpc="1">
            <a:noAutofit/>
          </a:bodyPr>
          <a:lstStyle/>
          <a:p>
            <a:pPr algn="ctr"/>
            <a:endParaRPr kumimoji="1" lang="zh-CN" altLang="en-US" sz="1150">
              <a:solidFill>
                <a:srgbClr val="03B9F3"/>
              </a:solidFill>
            </a:endParaRPr>
          </a:p>
        </p:txBody>
      </p:sp>
      <p:sp>
        <p:nvSpPr>
          <p:cNvPr id="4" name="文本框 3"/>
          <p:cNvSpPr txBox="1"/>
          <p:nvPr/>
        </p:nvSpPr>
        <p:spPr>
          <a:xfrm>
            <a:off x="13425279" y="610134"/>
            <a:ext cx="15619661" cy="1200329"/>
          </a:xfrm>
          <a:prstGeom prst="rect">
            <a:avLst/>
          </a:prstGeom>
          <a:noFill/>
        </p:spPr>
        <p:txBody>
          <a:bodyPr wrap="none" rtlCol="0">
            <a:spAutoFit/>
          </a:bodyPr>
          <a:lstStyle/>
          <a:p>
            <a:r>
              <a:rPr kumimoji="1" lang="en-US" altLang="zh-CN" sz="7200" b="1" dirty="0">
                <a:latin typeface="PingFang SC" panose="020B0400000000000000" pitchFamily="34" charset="-122"/>
                <a:ea typeface="PingFang SC" panose="020B0400000000000000" pitchFamily="34" charset="-122"/>
              </a:rPr>
              <a:t>8inch PMT system of JUNO VETO</a:t>
            </a:r>
            <a:endParaRPr kumimoji="1" lang="en-US" altLang="zh-CN" sz="7200" b="1" dirty="0">
              <a:latin typeface="PingFang SC" panose="020B0400000000000000" pitchFamily="34" charset="-122"/>
              <a:ea typeface="PingFang SC" panose="020B0400000000000000" pitchFamily="34" charset="-122"/>
            </a:endParaRPr>
          </a:p>
        </p:txBody>
      </p:sp>
      <p:pic>
        <p:nvPicPr>
          <p:cNvPr id="9" name="图片 8"/>
          <p:cNvPicPr/>
          <p:nvPr/>
        </p:nvPicPr>
        <p:blipFill>
          <a:blip r:embed="rId1"/>
          <a:stretch>
            <a:fillRect/>
          </a:stretch>
        </p:blipFill>
        <p:spPr>
          <a:xfrm>
            <a:off x="373448" y="291796"/>
            <a:ext cx="1979927" cy="1979927"/>
          </a:xfrm>
          <a:prstGeom prst="rect">
            <a:avLst/>
          </a:prstGeom>
        </p:spPr>
      </p:pic>
      <p:pic>
        <p:nvPicPr>
          <p:cNvPr id="10" name="图片 9"/>
          <p:cNvPicPr>
            <a:picLocks noChangeAspect="1"/>
          </p:cNvPicPr>
          <p:nvPr/>
        </p:nvPicPr>
        <p:blipFill>
          <a:blip r:embed="rId2"/>
          <a:stretch>
            <a:fillRect/>
          </a:stretch>
        </p:blipFill>
        <p:spPr>
          <a:xfrm>
            <a:off x="39437090" y="110286"/>
            <a:ext cx="3277606" cy="2150033"/>
          </a:xfrm>
          <a:prstGeom prst="rect">
            <a:avLst/>
          </a:prstGeom>
        </p:spPr>
      </p:pic>
      <p:sp>
        <p:nvSpPr>
          <p:cNvPr id="11" name="文本框 10"/>
          <p:cNvSpPr txBox="1"/>
          <p:nvPr/>
        </p:nvSpPr>
        <p:spPr>
          <a:xfrm>
            <a:off x="14263470" y="1791667"/>
            <a:ext cx="13943278" cy="1754326"/>
          </a:xfrm>
          <a:prstGeom prst="rect">
            <a:avLst/>
          </a:prstGeom>
          <a:noFill/>
        </p:spPr>
        <p:txBody>
          <a:bodyPr wrap="square" rtlCol="0">
            <a:spAutoFit/>
          </a:bodyPr>
          <a:lstStyle/>
          <a:p>
            <a:pPr algn="ctr"/>
            <a:r>
              <a:rPr kumimoji="1" lang="zh-CN" altLang="en-US" sz="5400" dirty="0">
                <a:solidFill>
                  <a:schemeClr val="tx1">
                    <a:lumMod val="50000"/>
                    <a:lumOff val="50000"/>
                  </a:schemeClr>
                </a:solidFill>
              </a:rPr>
              <a:t>郑艺辰  </a:t>
            </a:r>
            <a:endParaRPr kumimoji="1" lang="en-US" altLang="zh-CN" sz="5400" dirty="0">
              <a:solidFill>
                <a:schemeClr val="tx1">
                  <a:lumMod val="50000"/>
                  <a:lumOff val="50000"/>
                </a:schemeClr>
              </a:solidFill>
            </a:endParaRPr>
          </a:p>
          <a:p>
            <a:pPr algn="ctr"/>
            <a:r>
              <a:rPr kumimoji="1" lang="zh-CN" altLang="en-US" sz="5400" dirty="0">
                <a:solidFill>
                  <a:schemeClr val="tx1">
                    <a:lumMod val="50000"/>
                    <a:lumOff val="50000"/>
                  </a:schemeClr>
                </a:solidFill>
              </a:rPr>
              <a:t>高能物理研究所</a:t>
            </a:r>
            <a:endParaRPr kumimoji="1" lang="zh-CN" altLang="en-US" sz="5400" dirty="0">
              <a:solidFill>
                <a:schemeClr val="tx1">
                  <a:lumMod val="50000"/>
                  <a:lumOff val="50000"/>
                </a:schemeClr>
              </a:solidFill>
            </a:endParaRPr>
          </a:p>
        </p:txBody>
      </p:sp>
      <p:sp>
        <p:nvSpPr>
          <p:cNvPr id="12" name="圆角矩形 11"/>
          <p:cNvSpPr/>
          <p:nvPr/>
        </p:nvSpPr>
        <p:spPr>
          <a:xfrm>
            <a:off x="204899" y="3805554"/>
            <a:ext cx="13979763" cy="13044970"/>
          </a:xfrm>
          <a:prstGeom prst="roundRect">
            <a:avLst>
              <a:gd name="adj" fmla="val 9172"/>
            </a:avLst>
          </a:prstGeom>
          <a:gradFill>
            <a:gsLst>
              <a:gs pos="0">
                <a:schemeClr val="bg1"/>
              </a:gs>
              <a:gs pos="94000">
                <a:srgbClr val="407F99"/>
              </a:gs>
              <a:gs pos="92000">
                <a:schemeClr val="bg1"/>
              </a:gs>
            </a:gsLst>
            <a:lin ang="16200000" scaled="0"/>
          </a:gradFill>
          <a:ln w="76200">
            <a:solidFill>
              <a:srgbClr val="03B9F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433" tIns="30217" rIns="60433" bIns="30217" numCol="1" spcCol="0" rtlCol="0" fromWordArt="0" anchor="ctr" anchorCtr="0" forceAA="0" compatLnSpc="1">
            <a:noAutofit/>
          </a:bodyPr>
          <a:lstStyle/>
          <a:p>
            <a:pPr algn="ctr"/>
            <a:endParaRPr kumimoji="1" lang="zh-CN" altLang="en-US" sz="1150">
              <a:solidFill>
                <a:srgbClr val="03B9F3"/>
              </a:solidFill>
            </a:endParaRPr>
          </a:p>
        </p:txBody>
      </p:sp>
      <p:sp>
        <p:nvSpPr>
          <p:cNvPr id="13" name="圆角矩形 12"/>
          <p:cNvSpPr/>
          <p:nvPr/>
        </p:nvSpPr>
        <p:spPr>
          <a:xfrm>
            <a:off x="14481339" y="3806514"/>
            <a:ext cx="28167827" cy="13044011"/>
          </a:xfrm>
          <a:prstGeom prst="roundRect">
            <a:avLst>
              <a:gd name="adj" fmla="val 9172"/>
            </a:avLst>
          </a:prstGeom>
          <a:gradFill>
            <a:gsLst>
              <a:gs pos="0">
                <a:schemeClr val="bg1"/>
              </a:gs>
              <a:gs pos="94000">
                <a:srgbClr val="407F99"/>
              </a:gs>
              <a:gs pos="92000">
                <a:schemeClr val="bg1"/>
              </a:gs>
            </a:gsLst>
            <a:lin ang="16200000" scaled="0"/>
          </a:gradFill>
          <a:ln w="76200">
            <a:solidFill>
              <a:srgbClr val="03B9F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433" tIns="30217" rIns="60433" bIns="30217" numCol="1" spcCol="0" rtlCol="0" fromWordArt="0" anchor="ctr" anchorCtr="0" forceAA="0" compatLnSpc="1">
            <a:noAutofit/>
          </a:bodyPr>
          <a:lstStyle/>
          <a:p>
            <a:pPr algn="ctr"/>
            <a:endParaRPr kumimoji="1" lang="zh-CN" altLang="en-US" sz="1150">
              <a:solidFill>
                <a:srgbClr val="03B9F3"/>
              </a:solidFill>
            </a:endParaRPr>
          </a:p>
        </p:txBody>
      </p:sp>
      <p:sp>
        <p:nvSpPr>
          <p:cNvPr id="15" name="文本框 14"/>
          <p:cNvSpPr txBox="1"/>
          <p:nvPr/>
        </p:nvSpPr>
        <p:spPr>
          <a:xfrm>
            <a:off x="4865445" y="3799797"/>
            <a:ext cx="3663046" cy="923296"/>
          </a:xfrm>
          <a:prstGeom prst="rect">
            <a:avLst/>
          </a:prstGeom>
          <a:noFill/>
        </p:spPr>
        <p:txBody>
          <a:bodyPr wrap="none" rtlCol="0">
            <a:spAutoFit/>
          </a:bodyPr>
          <a:lstStyle/>
          <a:p>
            <a:r>
              <a:rPr kumimoji="1" lang="en-US" altLang="zh-CN" sz="5400" dirty="0">
                <a:solidFill>
                  <a:schemeClr val="bg1"/>
                </a:solidFill>
              </a:rPr>
              <a:t>1. </a:t>
            </a:r>
            <a:r>
              <a:rPr kumimoji="1" lang="zh-CN" altLang="en-US" sz="5400" dirty="0">
                <a:solidFill>
                  <a:schemeClr val="bg1"/>
                </a:solidFill>
              </a:rPr>
              <a:t>背景介绍</a:t>
            </a:r>
            <a:endParaRPr kumimoji="1" lang="zh-CN" altLang="en-US" sz="5400" dirty="0">
              <a:solidFill>
                <a:schemeClr val="bg1"/>
              </a:solidFill>
            </a:endParaRPr>
          </a:p>
        </p:txBody>
      </p:sp>
      <p:sp>
        <p:nvSpPr>
          <p:cNvPr id="23" name="文本框 22"/>
          <p:cNvSpPr txBox="1"/>
          <p:nvPr/>
        </p:nvSpPr>
        <p:spPr>
          <a:xfrm>
            <a:off x="376629" y="4793051"/>
            <a:ext cx="13543491" cy="4772460"/>
          </a:xfrm>
          <a:prstGeom prst="rect">
            <a:avLst/>
          </a:prstGeom>
          <a:noFill/>
        </p:spPr>
        <p:txBody>
          <a:bodyPr wrap="square" rtlCol="0">
            <a:spAutoFit/>
          </a:bodyPr>
          <a:lstStyle/>
          <a:p>
            <a:pPr algn="just">
              <a:lnSpc>
                <a:spcPts val="6200"/>
              </a:lnSpc>
            </a:pPr>
            <a:r>
              <a:rPr lang="en-US" altLang="zh-CN" sz="3200" dirty="0"/>
              <a:t>JUNO</a:t>
            </a:r>
            <a:r>
              <a:rPr lang="zh-CN" altLang="en-US" sz="3200" dirty="0"/>
              <a:t>（江门中微子实验）是位于广东江门地下</a:t>
            </a:r>
            <a:r>
              <a:rPr lang="en-US" altLang="zh-CN" sz="3200" dirty="0"/>
              <a:t>700</a:t>
            </a:r>
            <a:r>
              <a:rPr lang="zh-CN" altLang="en-US" sz="3200" dirty="0"/>
              <a:t>米的国际领先中微子实验，凭借</a:t>
            </a:r>
            <a:r>
              <a:rPr lang="en-US" altLang="zh-CN" sz="3200" dirty="0"/>
              <a:t>2</a:t>
            </a:r>
            <a:r>
              <a:rPr lang="zh-CN" altLang="en-US" sz="3200" dirty="0"/>
              <a:t>万吨液闪中心探测器和</a:t>
            </a:r>
            <a:r>
              <a:rPr lang="en-US" altLang="zh-CN" sz="3200" dirty="0"/>
              <a:t>3%@1MeV</a:t>
            </a:r>
            <a:r>
              <a:rPr lang="zh-CN" altLang="en-US" sz="3200" dirty="0"/>
              <a:t>的能量分辨率，核心目标是通过</a:t>
            </a:r>
            <a:r>
              <a:rPr lang="en-US" altLang="zh-CN" sz="3200" dirty="0"/>
              <a:t>53</a:t>
            </a:r>
            <a:r>
              <a:rPr lang="zh-CN" altLang="en-US" sz="3200" dirty="0"/>
              <a:t>公里基线的反应堆中微子振荡精确测定中微子质量顺序并高精度测量振荡参数；其</a:t>
            </a:r>
            <a:r>
              <a:rPr lang="en-US" altLang="zh-CN" sz="3200" dirty="0"/>
              <a:t>VETO</a:t>
            </a:r>
            <a:r>
              <a:rPr lang="zh-CN" altLang="en-US" sz="3200" dirty="0"/>
              <a:t>系统由外围</a:t>
            </a:r>
            <a:r>
              <a:rPr lang="en-US" altLang="zh-CN" sz="3200" dirty="0"/>
              <a:t>3.5</a:t>
            </a:r>
            <a:r>
              <a:rPr lang="zh-CN" altLang="en-US" sz="3200" dirty="0"/>
              <a:t>万吨水切伦科夫探测器、包括池壁</a:t>
            </a:r>
            <a:r>
              <a:rPr lang="en-US" altLang="zh-CN" sz="3200" dirty="0"/>
              <a:t>600</a:t>
            </a:r>
            <a:r>
              <a:rPr lang="zh-CN" altLang="en-US" sz="3200" dirty="0"/>
              <a:t>个</a:t>
            </a:r>
            <a:r>
              <a:rPr lang="en-US" altLang="zh-CN" sz="3200" dirty="0"/>
              <a:t>8</a:t>
            </a:r>
            <a:r>
              <a:rPr lang="zh-CN" altLang="en-US" sz="3200" dirty="0"/>
              <a:t>英寸</a:t>
            </a:r>
            <a:r>
              <a:rPr lang="en-US" altLang="zh-CN" sz="3200" dirty="0"/>
              <a:t>PMT</a:t>
            </a:r>
            <a:r>
              <a:rPr lang="zh-CN" altLang="en-US" sz="3200" dirty="0"/>
              <a:t>和顶部径迹探测器组成，为质量顺序的精确测量提供决定性保障。其中</a:t>
            </a:r>
            <a:r>
              <a:rPr lang="en-US" altLang="zh-CN" sz="3200" dirty="0"/>
              <a:t>8inch </a:t>
            </a:r>
            <a:r>
              <a:rPr lang="zh-CN" altLang="en-US" sz="3200" dirty="0"/>
              <a:t>子系统主要目标用来增强大气中微子相关事例测量。</a:t>
            </a:r>
            <a:endParaRPr lang="en-GB" altLang="zh-CN" sz="3200" dirty="0"/>
          </a:p>
        </p:txBody>
      </p:sp>
      <p:pic>
        <p:nvPicPr>
          <p:cNvPr id="24" name="图片 23"/>
          <p:cNvPicPr>
            <a:picLocks noChangeAspect="1"/>
          </p:cNvPicPr>
          <p:nvPr/>
        </p:nvPicPr>
        <p:blipFill>
          <a:blip r:embed="rId3"/>
          <a:stretch>
            <a:fillRect/>
          </a:stretch>
        </p:blipFill>
        <p:spPr>
          <a:xfrm>
            <a:off x="420699" y="10612297"/>
            <a:ext cx="12872996" cy="5759786"/>
          </a:xfrm>
          <a:prstGeom prst="roundRect">
            <a:avLst>
              <a:gd name="adj" fmla="val 17177"/>
            </a:avLst>
          </a:prstGeom>
        </p:spPr>
      </p:pic>
      <p:sp>
        <p:nvSpPr>
          <p:cNvPr id="26" name="文本框 25"/>
          <p:cNvSpPr txBox="1"/>
          <p:nvPr/>
        </p:nvSpPr>
        <p:spPr>
          <a:xfrm>
            <a:off x="4544152" y="17376374"/>
            <a:ext cx="7100021" cy="923330"/>
          </a:xfrm>
          <a:prstGeom prst="rect">
            <a:avLst/>
          </a:prstGeom>
          <a:noFill/>
        </p:spPr>
        <p:txBody>
          <a:bodyPr wrap="none" rtlCol="0">
            <a:spAutoFit/>
          </a:bodyPr>
          <a:lstStyle/>
          <a:p>
            <a:r>
              <a:rPr kumimoji="1" lang="en-US" altLang="zh-CN" sz="5400" dirty="0">
                <a:solidFill>
                  <a:schemeClr val="bg1"/>
                </a:solidFill>
              </a:rPr>
              <a:t>3. </a:t>
            </a:r>
            <a:r>
              <a:rPr kumimoji="1" lang="zh-CN" altLang="en-US" sz="5400" dirty="0">
                <a:solidFill>
                  <a:schemeClr val="bg1"/>
                </a:solidFill>
              </a:rPr>
              <a:t>探测器之间时间关联</a:t>
            </a:r>
            <a:endParaRPr kumimoji="1" lang="zh-CN" altLang="en-US" sz="5400" dirty="0">
              <a:solidFill>
                <a:schemeClr val="bg1"/>
              </a:solidFill>
            </a:endParaRPr>
          </a:p>
        </p:txBody>
      </p:sp>
      <p:pic>
        <p:nvPicPr>
          <p:cNvPr id="46" name="图片 45"/>
          <p:cNvPicPr>
            <a:picLocks noChangeAspect="1"/>
          </p:cNvPicPr>
          <p:nvPr/>
        </p:nvPicPr>
        <p:blipFill>
          <a:blip r:embed="rId4"/>
          <a:stretch>
            <a:fillRect/>
          </a:stretch>
        </p:blipFill>
        <p:spPr>
          <a:xfrm>
            <a:off x="7872499" y="15531454"/>
            <a:ext cx="482582" cy="632886"/>
          </a:xfrm>
          <a:prstGeom prst="rect">
            <a:avLst/>
          </a:prstGeom>
        </p:spPr>
      </p:pic>
      <p:sp>
        <p:nvSpPr>
          <p:cNvPr id="49" name="文本框 48"/>
          <p:cNvSpPr txBox="1"/>
          <p:nvPr/>
        </p:nvSpPr>
        <p:spPr>
          <a:xfrm>
            <a:off x="26533532" y="3805508"/>
            <a:ext cx="6407523" cy="923330"/>
          </a:xfrm>
          <a:prstGeom prst="rect">
            <a:avLst/>
          </a:prstGeom>
          <a:noFill/>
        </p:spPr>
        <p:txBody>
          <a:bodyPr wrap="none" rtlCol="0">
            <a:spAutoFit/>
          </a:bodyPr>
          <a:lstStyle/>
          <a:p>
            <a:r>
              <a:rPr kumimoji="1" lang="en-GB" altLang="zh-CN" sz="5400" dirty="0">
                <a:solidFill>
                  <a:schemeClr val="bg1"/>
                </a:solidFill>
              </a:rPr>
              <a:t>2. </a:t>
            </a:r>
            <a:r>
              <a:rPr kumimoji="1" lang="zh-CN" altLang="en-US" sz="5400" dirty="0">
                <a:solidFill>
                  <a:schemeClr val="bg1"/>
                </a:solidFill>
              </a:rPr>
              <a:t>系统配置及稳定性</a:t>
            </a:r>
            <a:endParaRPr kumimoji="1" lang="zh-CN" altLang="en-US" sz="5400" dirty="0">
              <a:solidFill>
                <a:schemeClr val="bg1"/>
              </a:solidFill>
            </a:endParaRPr>
          </a:p>
        </p:txBody>
      </p:sp>
      <p:sp>
        <p:nvSpPr>
          <p:cNvPr id="21" name="圆角矩形 24"/>
          <p:cNvSpPr/>
          <p:nvPr/>
        </p:nvSpPr>
        <p:spPr>
          <a:xfrm>
            <a:off x="14460698" y="17369555"/>
            <a:ext cx="13979763" cy="12449674"/>
          </a:xfrm>
          <a:prstGeom prst="roundRect">
            <a:avLst>
              <a:gd name="adj" fmla="val 9172"/>
            </a:avLst>
          </a:prstGeom>
          <a:gradFill>
            <a:gsLst>
              <a:gs pos="0">
                <a:schemeClr val="bg1"/>
              </a:gs>
              <a:gs pos="94000">
                <a:srgbClr val="407F99"/>
              </a:gs>
              <a:gs pos="92000">
                <a:schemeClr val="bg1"/>
              </a:gs>
            </a:gsLst>
            <a:lin ang="16200000" scaled="0"/>
          </a:gradFill>
          <a:ln w="76200">
            <a:solidFill>
              <a:srgbClr val="03B9F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433" tIns="30217" rIns="60433" bIns="30217" numCol="1" spcCol="0" rtlCol="0" fromWordArt="0" anchor="ctr" anchorCtr="0" forceAA="0" compatLnSpc="1">
            <a:noAutofit/>
          </a:bodyPr>
          <a:lstStyle/>
          <a:p>
            <a:pPr algn="ctr"/>
            <a:endParaRPr kumimoji="1" lang="zh-CN" altLang="en-US" sz="1150">
              <a:solidFill>
                <a:srgbClr val="03B9F3"/>
              </a:solidFill>
            </a:endParaRPr>
          </a:p>
        </p:txBody>
      </p:sp>
      <p:sp>
        <p:nvSpPr>
          <p:cNvPr id="22" name="文本框 21"/>
          <p:cNvSpPr txBox="1"/>
          <p:nvPr/>
        </p:nvSpPr>
        <p:spPr>
          <a:xfrm>
            <a:off x="17856939" y="17362520"/>
            <a:ext cx="5509842" cy="923330"/>
          </a:xfrm>
          <a:prstGeom prst="rect">
            <a:avLst/>
          </a:prstGeom>
          <a:noFill/>
        </p:spPr>
        <p:txBody>
          <a:bodyPr wrap="none" rtlCol="0">
            <a:spAutoFit/>
          </a:bodyPr>
          <a:lstStyle/>
          <a:p>
            <a:r>
              <a:rPr kumimoji="1" lang="en-US" altLang="zh-CN" sz="5400" dirty="0">
                <a:solidFill>
                  <a:schemeClr val="bg1"/>
                </a:solidFill>
              </a:rPr>
              <a:t>4. muon efficiency</a:t>
            </a:r>
            <a:endParaRPr kumimoji="1" lang="zh-CN" altLang="en-US" sz="5400" dirty="0">
              <a:solidFill>
                <a:schemeClr val="bg1"/>
              </a:solidFill>
            </a:endParaRPr>
          </a:p>
        </p:txBody>
      </p:sp>
      <p:sp>
        <p:nvSpPr>
          <p:cNvPr id="34" name="圆角矩形 24"/>
          <p:cNvSpPr/>
          <p:nvPr/>
        </p:nvSpPr>
        <p:spPr>
          <a:xfrm>
            <a:off x="28674939" y="17397263"/>
            <a:ext cx="13922338" cy="9480388"/>
          </a:xfrm>
          <a:prstGeom prst="roundRect">
            <a:avLst>
              <a:gd name="adj" fmla="val 9172"/>
            </a:avLst>
          </a:prstGeom>
          <a:gradFill>
            <a:gsLst>
              <a:gs pos="0">
                <a:schemeClr val="bg1"/>
              </a:gs>
              <a:gs pos="94000">
                <a:srgbClr val="407F99"/>
              </a:gs>
              <a:gs pos="92000">
                <a:schemeClr val="bg1"/>
              </a:gs>
            </a:gsLst>
            <a:lin ang="16200000" scaled="0"/>
          </a:gradFill>
          <a:ln w="76200">
            <a:solidFill>
              <a:srgbClr val="03B9F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433" tIns="30217" rIns="60433" bIns="30217" numCol="1" spcCol="0" rtlCol="0" fromWordArt="0" anchor="ctr" anchorCtr="0" forceAA="0" compatLnSpc="1">
            <a:noAutofit/>
          </a:bodyPr>
          <a:lstStyle/>
          <a:p>
            <a:pPr algn="ctr"/>
            <a:endParaRPr kumimoji="1" lang="zh-CN" altLang="en-US" sz="1150">
              <a:solidFill>
                <a:srgbClr val="03B9F3"/>
              </a:solidFill>
            </a:endParaRPr>
          </a:p>
        </p:txBody>
      </p:sp>
      <p:sp>
        <p:nvSpPr>
          <p:cNvPr id="38" name="文本框 37"/>
          <p:cNvSpPr txBox="1"/>
          <p:nvPr/>
        </p:nvSpPr>
        <p:spPr>
          <a:xfrm>
            <a:off x="34533782" y="17362520"/>
            <a:ext cx="2262074" cy="923296"/>
          </a:xfrm>
          <a:prstGeom prst="rect">
            <a:avLst/>
          </a:prstGeom>
          <a:noFill/>
        </p:spPr>
        <p:txBody>
          <a:bodyPr wrap="none" rtlCol="0">
            <a:spAutoFit/>
          </a:bodyPr>
          <a:lstStyle/>
          <a:p>
            <a:r>
              <a:rPr kumimoji="1" lang="en-US" altLang="zh-CN" sz="5400" dirty="0">
                <a:solidFill>
                  <a:schemeClr val="bg1"/>
                </a:solidFill>
              </a:rPr>
              <a:t>5. </a:t>
            </a:r>
            <a:r>
              <a:rPr kumimoji="1" lang="zh-CN" altLang="en-US" sz="5400" dirty="0">
                <a:solidFill>
                  <a:schemeClr val="bg1"/>
                </a:solidFill>
              </a:rPr>
              <a:t>总结</a:t>
            </a:r>
            <a:endParaRPr kumimoji="1" lang="zh-CN" altLang="en-US" sz="5400" dirty="0">
              <a:solidFill>
                <a:schemeClr val="bg1"/>
              </a:solidFill>
            </a:endParaRPr>
          </a:p>
        </p:txBody>
      </p:sp>
      <p:sp>
        <p:nvSpPr>
          <p:cNvPr id="67" name="文本框 66"/>
          <p:cNvSpPr txBox="1"/>
          <p:nvPr/>
        </p:nvSpPr>
        <p:spPr>
          <a:xfrm>
            <a:off x="15002160" y="4919172"/>
            <a:ext cx="11812731" cy="5442516"/>
          </a:xfrm>
          <a:prstGeom prst="rect">
            <a:avLst/>
          </a:prstGeom>
          <a:noFill/>
        </p:spPr>
        <p:txBody>
          <a:bodyPr wrap="square" rtlCol="0">
            <a:spAutoFit/>
          </a:bodyPr>
          <a:lstStyle/>
          <a:p>
            <a:pPr>
              <a:defRPr sz="1400" b="1">
                <a:solidFill>
                  <a:srgbClr val="174994"/>
                </a:solidFill>
                <a:latin typeface="Arial" panose="020B0604020202020204"/>
              </a:defRPr>
            </a:pPr>
            <a:r>
              <a:rPr lang="zh-CN" altLang="en-US" sz="4800" dirty="0"/>
              <a:t>数据获取与触发模式</a:t>
            </a:r>
            <a:endParaRPr lang="zh-CN" altLang="en-US" sz="4800" dirty="0"/>
          </a:p>
          <a:p>
            <a:pPr>
              <a:spcBef>
                <a:spcPts val="200"/>
              </a:spcBef>
              <a:defRPr sz="1000">
                <a:solidFill>
                  <a:srgbClr val="2C2C2C"/>
                </a:solidFill>
                <a:latin typeface="Arial" panose="020B0604020202020204"/>
              </a:defRPr>
            </a:pPr>
            <a:r>
              <a:rPr lang="en-US" altLang="zh-CN" sz="3200" dirty="0"/>
              <a:t>PMT </a:t>
            </a:r>
            <a:r>
              <a:rPr lang="zh-CN" altLang="en-US" sz="3200" dirty="0"/>
              <a:t>单通道阈值</a:t>
            </a:r>
            <a:r>
              <a:rPr lang="en-US" altLang="zh-CN" sz="3200" dirty="0"/>
              <a:t>: ~0.5 </a:t>
            </a:r>
            <a:r>
              <a:rPr lang="en-US" altLang="zh-CN" sz="3200" dirty="0" err="1"/>
              <a:t>p.e.,VME</a:t>
            </a:r>
            <a:r>
              <a:rPr lang="en-US" altLang="zh-CN" sz="3200" dirty="0"/>
              <a:t> </a:t>
            </a:r>
            <a:r>
              <a:rPr lang="zh-CN" altLang="en-US" sz="3200" dirty="0"/>
              <a:t>事例级阈值</a:t>
            </a:r>
            <a:r>
              <a:rPr lang="en-US" altLang="zh-CN" sz="3200" dirty="0"/>
              <a:t>: </a:t>
            </a:r>
            <a:r>
              <a:rPr lang="zh-CN" altLang="en-US" sz="3200" dirty="0"/>
              <a:t>每个 </a:t>
            </a:r>
            <a:r>
              <a:rPr lang="en-US" altLang="zh-CN" sz="3200" dirty="0"/>
              <a:t>Rack 6-7 </a:t>
            </a:r>
            <a:r>
              <a:rPr lang="zh-CN" altLang="en-US" sz="3200" dirty="0"/>
              <a:t>个 </a:t>
            </a:r>
            <a:r>
              <a:rPr lang="en-US" altLang="zh-CN" sz="3200" dirty="0"/>
              <a:t>PMT </a:t>
            </a:r>
            <a:r>
              <a:rPr lang="zh-CN" altLang="en-US" sz="3200" dirty="0"/>
              <a:t>同时着火触发</a:t>
            </a:r>
            <a:endParaRPr lang="zh-CN" altLang="en-US" sz="3200" dirty="0"/>
          </a:p>
          <a:p>
            <a:pPr>
              <a:spcBef>
                <a:spcPts val="200"/>
              </a:spcBef>
              <a:defRPr sz="1000">
                <a:solidFill>
                  <a:srgbClr val="2C2C2C"/>
                </a:solidFill>
                <a:latin typeface="Arial" panose="020B0604020202020204"/>
              </a:defRPr>
            </a:pPr>
            <a:r>
              <a:rPr lang="zh-CN" altLang="en-US" sz="3200" dirty="0"/>
              <a:t>三种触发模式</a:t>
            </a:r>
            <a:r>
              <a:rPr lang="en-US" altLang="zh-CN" sz="3200" dirty="0"/>
              <a:t>:</a:t>
            </a:r>
            <a:endParaRPr lang="en-US" altLang="zh-CN" sz="3200" dirty="0"/>
          </a:p>
          <a:p>
            <a:pPr>
              <a:spcBef>
                <a:spcPts val="200"/>
              </a:spcBef>
              <a:defRPr sz="1000">
                <a:solidFill>
                  <a:srgbClr val="2C2C2C"/>
                </a:solidFill>
                <a:latin typeface="Arial" panose="020B0604020202020204"/>
              </a:defRPr>
            </a:pPr>
            <a:r>
              <a:rPr lang="en-US" altLang="zh-CN" sz="3200" dirty="0"/>
              <a:t>  </a:t>
            </a:r>
            <a:r>
              <a:rPr lang="en-US" altLang="zh-CN" sz="3200" dirty="0" err="1"/>
              <a:t>CrossIn</a:t>
            </a:r>
            <a:r>
              <a:rPr lang="zh-CN" altLang="en-US" sz="3200" dirty="0"/>
              <a:t> </a:t>
            </a:r>
            <a:r>
              <a:rPr lang="en-US" altLang="zh-CN" sz="3200" dirty="0"/>
              <a:t>— </a:t>
            </a:r>
            <a:r>
              <a:rPr lang="zh-CN" altLang="en-US" sz="3200" dirty="0"/>
              <a:t>水池 </a:t>
            </a:r>
            <a:r>
              <a:rPr lang="en-US" altLang="zh-CN" sz="3200" dirty="0"/>
              <a:t>20-inch PMT </a:t>
            </a:r>
            <a:r>
              <a:rPr lang="zh-CN" altLang="en-US" sz="3200" dirty="0"/>
              <a:t>外触发信号</a:t>
            </a:r>
            <a:endParaRPr lang="zh-CN" altLang="en-US" sz="3200" dirty="0"/>
          </a:p>
          <a:p>
            <a:pPr>
              <a:spcBef>
                <a:spcPts val="200"/>
              </a:spcBef>
              <a:defRPr sz="1000">
                <a:solidFill>
                  <a:srgbClr val="2C2C2C"/>
                </a:solidFill>
                <a:latin typeface="Arial" panose="020B0604020202020204"/>
              </a:defRPr>
            </a:pPr>
            <a:r>
              <a:rPr lang="zh-CN" altLang="en-US" sz="3200" dirty="0"/>
              <a:t>  </a:t>
            </a:r>
            <a:r>
              <a:rPr lang="en-US" altLang="zh-CN" sz="3200" dirty="0" err="1"/>
              <a:t>NHits</a:t>
            </a:r>
            <a:r>
              <a:rPr lang="zh-CN" altLang="en-US" sz="3200" dirty="0"/>
              <a:t> </a:t>
            </a:r>
            <a:r>
              <a:rPr lang="en-US" altLang="zh-CN" sz="3200" dirty="0"/>
              <a:t>— </a:t>
            </a:r>
            <a:r>
              <a:rPr lang="zh-CN" altLang="en-US" sz="3200" dirty="0"/>
              <a:t>多重数触发 </a:t>
            </a:r>
            <a:r>
              <a:rPr lang="en-US" altLang="zh-CN" sz="3200" dirty="0"/>
              <a:t>(</a:t>
            </a:r>
            <a:r>
              <a:rPr lang="zh-CN" altLang="en-US" sz="3200" dirty="0"/>
              <a:t>各 </a:t>
            </a:r>
            <a:r>
              <a:rPr lang="en-US" altLang="zh-CN" sz="3200" dirty="0"/>
              <a:t>Rack </a:t>
            </a:r>
            <a:r>
              <a:rPr lang="zh-CN" altLang="en-US" sz="3200" dirty="0"/>
              <a:t>独立</a:t>
            </a:r>
            <a:r>
              <a:rPr lang="en-US" altLang="zh-CN" sz="3200" dirty="0"/>
              <a:t>)</a:t>
            </a:r>
            <a:endParaRPr lang="en-US" altLang="zh-CN" sz="3200" dirty="0"/>
          </a:p>
          <a:p>
            <a:pPr>
              <a:spcBef>
                <a:spcPts val="200"/>
              </a:spcBef>
              <a:defRPr sz="1000">
                <a:solidFill>
                  <a:srgbClr val="2C2C2C"/>
                </a:solidFill>
                <a:latin typeface="Arial" panose="020B0604020202020204"/>
              </a:defRPr>
            </a:pPr>
            <a:r>
              <a:rPr lang="en-US" altLang="zh-CN" sz="3200" dirty="0"/>
              <a:t>  Period — 1 Hz </a:t>
            </a:r>
            <a:r>
              <a:rPr lang="zh-CN" altLang="en-US" sz="3200" dirty="0"/>
              <a:t>周期性触发 </a:t>
            </a:r>
            <a:r>
              <a:rPr lang="en-US" altLang="zh-CN" sz="3200" dirty="0"/>
              <a:t>(</a:t>
            </a:r>
            <a:r>
              <a:rPr lang="zh-CN" altLang="en-US" sz="3200" dirty="0"/>
              <a:t>用于 </a:t>
            </a:r>
            <a:r>
              <a:rPr lang="en-US" altLang="zh-CN" sz="3200" dirty="0"/>
              <a:t>DCR </a:t>
            </a:r>
            <a:r>
              <a:rPr lang="zh-CN" altLang="en-US" sz="3200" dirty="0"/>
              <a:t>标定</a:t>
            </a:r>
            <a:r>
              <a:rPr lang="en-US" altLang="zh-CN" sz="3200" dirty="0"/>
              <a:t>)</a:t>
            </a:r>
            <a:endParaRPr lang="en-US" altLang="zh-CN" sz="3200" dirty="0"/>
          </a:p>
          <a:p>
            <a:pPr>
              <a:spcBef>
                <a:spcPts val="200"/>
              </a:spcBef>
              <a:defRPr sz="1000">
                <a:solidFill>
                  <a:srgbClr val="2C2C2C"/>
                </a:solidFill>
                <a:latin typeface="Arial" panose="020B0604020202020204"/>
              </a:defRPr>
            </a:pPr>
            <a:r>
              <a:rPr lang="zh-CN" altLang="en-US" sz="3200" dirty="0"/>
              <a:t>数据率</a:t>
            </a:r>
            <a:r>
              <a:rPr lang="en-US" altLang="zh-CN" sz="3200" dirty="0"/>
              <a:t>: 10-50 Hz/</a:t>
            </a:r>
            <a:r>
              <a:rPr lang="zh-CN" altLang="en-US" sz="3200" dirty="0"/>
              <a:t>子系统</a:t>
            </a:r>
            <a:r>
              <a:rPr lang="en-US" altLang="zh-CN" sz="3200" dirty="0"/>
              <a:t>, ~0.1 MB/s</a:t>
            </a:r>
            <a:endParaRPr lang="en-US" altLang="zh-CN" sz="3200" dirty="0"/>
          </a:p>
          <a:p>
            <a:pPr>
              <a:spcBef>
                <a:spcPts val="200"/>
              </a:spcBef>
              <a:defRPr sz="1000">
                <a:solidFill>
                  <a:srgbClr val="2C2C2C"/>
                </a:solidFill>
                <a:latin typeface="Arial" panose="020B0604020202020204"/>
              </a:defRPr>
            </a:pPr>
            <a:r>
              <a:rPr lang="zh-CN" altLang="en-US" sz="3200" dirty="0"/>
              <a:t>增益直接决定了信号重建的精度与能量分辨率。长期监测表明，当前系统运行平稳，增益无明显衰减趋势，</a:t>
            </a:r>
            <a:endParaRPr lang="zh-CN" altLang="en-US" sz="3200" dirty="0"/>
          </a:p>
        </p:txBody>
      </p:sp>
      <p:sp>
        <p:nvSpPr>
          <p:cNvPr id="70" name="文本框 69"/>
          <p:cNvSpPr txBox="1"/>
          <p:nvPr/>
        </p:nvSpPr>
        <p:spPr>
          <a:xfrm>
            <a:off x="792368" y="18757208"/>
            <a:ext cx="12996361" cy="3211905"/>
          </a:xfrm>
          <a:prstGeom prst="rect">
            <a:avLst/>
          </a:prstGeom>
          <a:noFill/>
        </p:spPr>
        <p:txBody>
          <a:bodyPr wrap="square" rtlCol="0">
            <a:spAutoFit/>
          </a:bodyPr>
          <a:lstStyle/>
          <a:p>
            <a:pPr algn="just">
              <a:lnSpc>
                <a:spcPts val="6200"/>
              </a:lnSpc>
            </a:pPr>
            <a:r>
              <a:rPr lang="zh-CN" altLang="en-US" sz="4400" dirty="0"/>
              <a:t>时间精度及稳定性是进一步系统间事例匹配、事例关联分析的基础，数据分析表明，多个子系统之间时间关系保持稳定，系统偏差保持早</a:t>
            </a:r>
            <a:r>
              <a:rPr lang="en-US" altLang="zh-CN" sz="4400" dirty="0"/>
              <a:t>250ns</a:t>
            </a:r>
            <a:r>
              <a:rPr lang="zh-CN" altLang="en-US" sz="4400" dirty="0"/>
              <a:t>以内，为后续进一步数据合并和关联分析提供了有利条件。</a:t>
            </a:r>
            <a:endParaRPr lang="zh-CN" altLang="en-US" sz="4400" dirty="0"/>
          </a:p>
        </p:txBody>
      </p:sp>
      <p:sp>
        <p:nvSpPr>
          <p:cNvPr id="73" name="文本框 72"/>
          <p:cNvSpPr txBox="1"/>
          <p:nvPr/>
        </p:nvSpPr>
        <p:spPr>
          <a:xfrm>
            <a:off x="29306680" y="18757208"/>
            <a:ext cx="12637587" cy="5597173"/>
          </a:xfrm>
          <a:prstGeom prst="rect">
            <a:avLst/>
          </a:prstGeom>
          <a:noFill/>
        </p:spPr>
        <p:txBody>
          <a:bodyPr wrap="square" rtlCol="0">
            <a:spAutoFit/>
          </a:bodyPr>
          <a:lstStyle/>
          <a:p>
            <a:pPr marL="571500" indent="-571500" algn="just">
              <a:lnSpc>
                <a:spcPts val="6200"/>
              </a:lnSpc>
              <a:buFont typeface="Arial" panose="020B0604020202020204" pitchFamily="34" charset="0"/>
              <a:buChar char="•"/>
            </a:pPr>
            <a:r>
              <a:rPr lang="zh-CN" altLang="en-US" sz="4400" dirty="0"/>
              <a:t>硬件性能与系统稳定性：</a:t>
            </a:r>
            <a:r>
              <a:rPr lang="en-US" altLang="zh-CN" sz="4400" dirty="0"/>
              <a:t>PMT</a:t>
            </a:r>
            <a:r>
              <a:rPr lang="zh-CN" altLang="en-US" sz="4400" dirty="0"/>
              <a:t>暗噪声（</a:t>
            </a:r>
            <a:r>
              <a:rPr lang="en-US" altLang="zh-CN" sz="4400" dirty="0"/>
              <a:t>DCR</a:t>
            </a:r>
            <a:r>
              <a:rPr lang="zh-CN" altLang="en-US" sz="4400" dirty="0"/>
              <a:t>）、及增益等关键指标长期保持平稳，无明显衰减。</a:t>
            </a:r>
            <a:endParaRPr lang="en-US" altLang="zh-CN" sz="4400" dirty="0"/>
          </a:p>
          <a:p>
            <a:pPr marL="571500" indent="-571500" algn="just">
              <a:lnSpc>
                <a:spcPts val="6200"/>
              </a:lnSpc>
              <a:buFont typeface="Arial" panose="020B0604020202020204" pitchFamily="34" charset="0"/>
              <a:buChar char="•"/>
            </a:pPr>
            <a:r>
              <a:rPr lang="zh-CN" altLang="en-US" sz="4400" dirty="0"/>
              <a:t>宇宙线本底监测（</a:t>
            </a:r>
            <a:r>
              <a:rPr lang="en-US" altLang="zh-CN" sz="4400" dirty="0"/>
              <a:t>Muon Rate</a:t>
            </a:r>
            <a:r>
              <a:rPr lang="zh-CN" altLang="en-US" sz="4400" dirty="0"/>
              <a:t>）：走势整体平稳，为后续物理数据分析提供有利条件。</a:t>
            </a:r>
            <a:endParaRPr lang="en-US" altLang="zh-CN" sz="4400" dirty="0"/>
          </a:p>
          <a:p>
            <a:pPr marL="571500" indent="-571500" algn="just">
              <a:lnSpc>
                <a:spcPts val="6200"/>
              </a:lnSpc>
              <a:buFont typeface="Arial" panose="020B0604020202020204" pitchFamily="34" charset="0"/>
              <a:buChar char="•"/>
            </a:pPr>
            <a:r>
              <a:rPr lang="en-US" altLang="zh-CN" sz="4400" dirty="0"/>
              <a:t>VETO efficiency</a:t>
            </a:r>
            <a:r>
              <a:rPr lang="zh-CN" altLang="en-US" sz="4400" dirty="0"/>
              <a:t>保持稳定：</a:t>
            </a:r>
            <a:r>
              <a:rPr lang="en-US" altLang="zh-CN" sz="4400" dirty="0"/>
              <a:t>VETO efficiency</a:t>
            </a:r>
            <a:r>
              <a:rPr lang="zh-CN" altLang="en-US" sz="4400" dirty="0"/>
              <a:t>达到</a:t>
            </a:r>
            <a:r>
              <a:rPr lang="en-US" altLang="zh-CN" sz="4400" dirty="0"/>
              <a:t>70%</a:t>
            </a:r>
            <a:r>
              <a:rPr lang="zh-CN" altLang="en-US" sz="4400" dirty="0"/>
              <a:t>，符合预期，有效保障了进一步向上</a:t>
            </a:r>
            <a:r>
              <a:rPr lang="en-US" altLang="zh-CN" sz="4400" dirty="0"/>
              <a:t>muon</a:t>
            </a:r>
            <a:r>
              <a:rPr lang="zh-CN" altLang="en-US" sz="4400" dirty="0"/>
              <a:t>相关事例分析。</a:t>
            </a:r>
            <a:endParaRPr lang="zh-CN" altLang="en-US" sz="4400" dirty="0"/>
          </a:p>
        </p:txBody>
      </p:sp>
      <p:grpSp>
        <p:nvGrpSpPr>
          <p:cNvPr id="36" name="组合 35"/>
          <p:cNvGrpSpPr/>
          <p:nvPr/>
        </p:nvGrpSpPr>
        <p:grpSpPr>
          <a:xfrm>
            <a:off x="4797051" y="10274790"/>
            <a:ext cx="5013478" cy="2831693"/>
            <a:chOff x="391102" y="1859177"/>
            <a:chExt cx="2982363" cy="2529170"/>
          </a:xfrm>
        </p:grpSpPr>
        <p:pic>
          <p:nvPicPr>
            <p:cNvPr id="37" name="图片 36"/>
            <p:cNvPicPr>
              <a:picLocks noChangeAspect="1"/>
            </p:cNvPicPr>
            <p:nvPr/>
          </p:nvPicPr>
          <p:blipFill>
            <a:blip r:embed="rId5"/>
            <a:stretch>
              <a:fillRect/>
            </a:stretch>
          </p:blipFill>
          <p:spPr>
            <a:xfrm>
              <a:off x="391102" y="1859177"/>
              <a:ext cx="2956573" cy="2529170"/>
            </a:xfrm>
            <a:prstGeom prst="rect">
              <a:avLst/>
            </a:prstGeom>
          </p:spPr>
        </p:pic>
        <p:sp>
          <p:nvSpPr>
            <p:cNvPr id="39" name="文本框 38"/>
            <p:cNvSpPr txBox="1"/>
            <p:nvPr/>
          </p:nvSpPr>
          <p:spPr>
            <a:xfrm>
              <a:off x="1237241" y="2903400"/>
              <a:ext cx="1083433" cy="577280"/>
            </a:xfrm>
            <a:prstGeom prst="rect">
              <a:avLst/>
            </a:prstGeom>
            <a:noFill/>
          </p:spPr>
          <p:txBody>
            <a:bodyPr wrap="square" rtlCol="0">
              <a:spAutoFit/>
            </a:bodyPr>
            <a:lstStyle/>
            <a:p>
              <a:r>
                <a:rPr lang="en-US" altLang="zh-CN" sz="3600" b="1" dirty="0">
                  <a:solidFill>
                    <a:srgbClr val="0000FF"/>
                  </a:solidFill>
                </a:rPr>
                <a:t>20-inch</a:t>
              </a:r>
              <a:endParaRPr lang="zh-CN" altLang="en-US" sz="1200" b="1" dirty="0">
                <a:solidFill>
                  <a:srgbClr val="0000FF"/>
                </a:solidFill>
              </a:endParaRPr>
            </a:p>
          </p:txBody>
        </p:sp>
        <p:sp>
          <p:nvSpPr>
            <p:cNvPr id="40" name="文本框 39"/>
            <p:cNvSpPr txBox="1"/>
            <p:nvPr/>
          </p:nvSpPr>
          <p:spPr>
            <a:xfrm>
              <a:off x="2398044" y="3643466"/>
              <a:ext cx="975421" cy="291823"/>
            </a:xfrm>
            <a:prstGeom prst="rect">
              <a:avLst/>
            </a:prstGeom>
            <a:noFill/>
          </p:spPr>
          <p:txBody>
            <a:bodyPr wrap="square" rtlCol="0">
              <a:spAutoFit/>
            </a:bodyPr>
            <a:lstStyle/>
            <a:p>
              <a:r>
                <a:rPr lang="en-US" altLang="zh-CN" sz="4000" b="1" dirty="0">
                  <a:solidFill>
                    <a:srgbClr val="0000FF"/>
                  </a:solidFill>
                </a:rPr>
                <a:t>8-inch</a:t>
              </a:r>
              <a:endParaRPr lang="zh-CN" altLang="en-US" sz="4000" b="1" dirty="0">
                <a:solidFill>
                  <a:srgbClr val="0000FF"/>
                </a:solidFill>
              </a:endParaRPr>
            </a:p>
          </p:txBody>
        </p:sp>
      </p:grpSp>
      <p:pic>
        <p:nvPicPr>
          <p:cNvPr id="2" name="图片 1"/>
          <p:cNvPicPr>
            <a:picLocks noChangeAspect="1"/>
          </p:cNvPicPr>
          <p:nvPr/>
        </p:nvPicPr>
        <p:blipFill>
          <a:blip r:embed="rId6"/>
          <a:stretch>
            <a:fillRect/>
          </a:stretch>
        </p:blipFill>
        <p:spPr>
          <a:xfrm>
            <a:off x="9146208" y="13043807"/>
            <a:ext cx="3856986" cy="3554326"/>
          </a:xfrm>
          <a:prstGeom prst="rect">
            <a:avLst/>
          </a:prstGeom>
        </p:spPr>
      </p:pic>
      <p:pic>
        <p:nvPicPr>
          <p:cNvPr id="42" name="Picture 8" descr="panel1_rate.png"/>
          <p:cNvPicPr>
            <a:picLocks noChangeAspect="1"/>
          </p:cNvPicPr>
          <p:nvPr/>
        </p:nvPicPr>
        <p:blipFill>
          <a:blip r:embed="rId7"/>
          <a:stretch>
            <a:fillRect/>
          </a:stretch>
        </p:blipFill>
        <p:spPr>
          <a:xfrm>
            <a:off x="16192499" y="11016951"/>
            <a:ext cx="7315547" cy="5840609"/>
          </a:xfrm>
          <a:prstGeom prst="rect">
            <a:avLst/>
          </a:prstGeom>
        </p:spPr>
      </p:pic>
      <p:pic>
        <p:nvPicPr>
          <p:cNvPr id="45" name="图片 44" descr="图片1"/>
          <p:cNvPicPr>
            <a:picLocks noChangeAspect="1"/>
          </p:cNvPicPr>
          <p:nvPr/>
        </p:nvPicPr>
        <p:blipFill>
          <a:blip r:embed="rId8"/>
          <a:stretch>
            <a:fillRect/>
          </a:stretch>
        </p:blipFill>
        <p:spPr>
          <a:xfrm>
            <a:off x="420699" y="12599233"/>
            <a:ext cx="3217627" cy="1773856"/>
          </a:xfrm>
          <a:prstGeom prst="rect">
            <a:avLst/>
          </a:prstGeom>
        </p:spPr>
      </p:pic>
      <p:pic>
        <p:nvPicPr>
          <p:cNvPr id="48" name="Picture 5" descr="event_rate_full_day_inline_labels.png"/>
          <p:cNvPicPr>
            <a:picLocks noChangeAspect="1"/>
          </p:cNvPicPr>
          <p:nvPr/>
        </p:nvPicPr>
        <p:blipFill>
          <a:blip r:embed="rId9"/>
          <a:stretch>
            <a:fillRect/>
          </a:stretch>
        </p:blipFill>
        <p:spPr>
          <a:xfrm>
            <a:off x="25629631" y="11574942"/>
            <a:ext cx="16052672" cy="5081420"/>
          </a:xfrm>
          <a:prstGeom prst="rect">
            <a:avLst/>
          </a:prstGeom>
        </p:spPr>
      </p:pic>
      <p:pic>
        <p:nvPicPr>
          <p:cNvPr id="50" name="Picture 10" descr="panel2_pmt_dcr.png"/>
          <p:cNvPicPr>
            <a:picLocks noChangeAspect="1"/>
          </p:cNvPicPr>
          <p:nvPr/>
        </p:nvPicPr>
        <p:blipFill>
          <a:blip r:embed="rId10"/>
          <a:stretch>
            <a:fillRect/>
          </a:stretch>
        </p:blipFill>
        <p:spPr>
          <a:xfrm>
            <a:off x="27376110" y="4941839"/>
            <a:ext cx="13809618" cy="6244727"/>
          </a:xfrm>
          <a:prstGeom prst="rect">
            <a:avLst/>
          </a:prstGeom>
        </p:spPr>
      </p:pic>
      <p:pic>
        <p:nvPicPr>
          <p:cNvPr id="51" name="Picture 14" descr="panel4_muon.png"/>
          <p:cNvPicPr>
            <a:picLocks noChangeAspect="1"/>
          </p:cNvPicPr>
          <p:nvPr/>
        </p:nvPicPr>
        <p:blipFill>
          <a:blip r:embed="rId11"/>
          <a:srcRect l="78243" r="7468"/>
          <a:stretch>
            <a:fillRect/>
          </a:stretch>
        </p:blipFill>
        <p:spPr>
          <a:xfrm>
            <a:off x="24610060" y="21969095"/>
            <a:ext cx="3065780" cy="6454775"/>
          </a:xfrm>
          <a:prstGeom prst="rect">
            <a:avLst/>
          </a:prstGeom>
        </p:spPr>
      </p:pic>
      <p:pic>
        <p:nvPicPr>
          <p:cNvPr id="52" name="Picture 12" descr="panel3_dt.png"/>
          <p:cNvPicPr>
            <a:picLocks noChangeAspect="1"/>
          </p:cNvPicPr>
          <p:nvPr/>
        </p:nvPicPr>
        <p:blipFill>
          <a:blip r:embed="rId12"/>
          <a:stretch>
            <a:fillRect/>
          </a:stretch>
        </p:blipFill>
        <p:spPr>
          <a:xfrm>
            <a:off x="732996" y="23217455"/>
            <a:ext cx="12758564" cy="6519045"/>
          </a:xfrm>
          <a:prstGeom prst="rect">
            <a:avLst/>
          </a:prstGeom>
        </p:spPr>
      </p:pic>
      <p:sp>
        <p:nvSpPr>
          <p:cNvPr id="53" name="文本框 52"/>
          <p:cNvSpPr txBox="1"/>
          <p:nvPr/>
        </p:nvSpPr>
        <p:spPr>
          <a:xfrm>
            <a:off x="29605801" y="26921469"/>
            <a:ext cx="11879048" cy="3415030"/>
          </a:xfrm>
          <a:prstGeom prst="rect">
            <a:avLst/>
          </a:prstGeom>
          <a:noFill/>
        </p:spPr>
        <p:txBody>
          <a:bodyPr wrap="square" rtlCol="0">
            <a:spAutoFit/>
          </a:bodyPr>
          <a:lstStyle/>
          <a:p>
            <a:pPr algn="ctr"/>
            <a:r>
              <a:rPr kumimoji="1" lang="zh-CN" altLang="en-US" sz="5400" dirty="0">
                <a:solidFill>
                  <a:schemeClr val="tx1">
                    <a:lumMod val="50000"/>
                    <a:lumOff val="50000"/>
                  </a:schemeClr>
                </a:solidFill>
              </a:rPr>
              <a:t>高能物理大会，广州</a:t>
            </a:r>
            <a:endParaRPr kumimoji="1" lang="en-US" altLang="zh-CN" sz="5400" dirty="0">
              <a:solidFill>
                <a:schemeClr val="tx1">
                  <a:lumMod val="50000"/>
                  <a:lumOff val="50000"/>
                </a:schemeClr>
              </a:solidFill>
            </a:endParaRPr>
          </a:p>
          <a:p>
            <a:pPr algn="ctr"/>
            <a:r>
              <a:rPr kumimoji="1" lang="en-US" altLang="zh-CN" sz="5400" dirty="0">
                <a:solidFill>
                  <a:schemeClr val="tx1">
                    <a:lumMod val="50000"/>
                    <a:lumOff val="50000"/>
                  </a:schemeClr>
                </a:solidFill>
              </a:rPr>
              <a:t>2026</a:t>
            </a:r>
            <a:r>
              <a:rPr kumimoji="1" lang="zh-CN" altLang="en-US" sz="5400" dirty="0">
                <a:solidFill>
                  <a:schemeClr val="tx1">
                    <a:lumMod val="50000"/>
                    <a:lumOff val="50000"/>
                  </a:schemeClr>
                </a:solidFill>
              </a:rPr>
              <a:t>年</a:t>
            </a:r>
            <a:r>
              <a:rPr kumimoji="1" lang="en-US" altLang="zh-CN" sz="5400" dirty="0">
                <a:solidFill>
                  <a:schemeClr val="tx1">
                    <a:lumMod val="50000"/>
                    <a:lumOff val="50000"/>
                  </a:schemeClr>
                </a:solidFill>
              </a:rPr>
              <a:t>7</a:t>
            </a:r>
            <a:r>
              <a:rPr kumimoji="1" lang="zh-CN" altLang="en-US" sz="5400" dirty="0">
                <a:solidFill>
                  <a:schemeClr val="tx1">
                    <a:lumMod val="50000"/>
                    <a:lumOff val="50000"/>
                  </a:schemeClr>
                </a:solidFill>
              </a:rPr>
              <a:t>月</a:t>
            </a:r>
            <a:r>
              <a:rPr kumimoji="1" lang="en-US" altLang="zh-CN" sz="5400" dirty="0">
                <a:solidFill>
                  <a:schemeClr val="tx1">
                    <a:lumMod val="50000"/>
                    <a:lumOff val="50000"/>
                  </a:schemeClr>
                </a:solidFill>
              </a:rPr>
              <a:t>17</a:t>
            </a:r>
            <a:r>
              <a:rPr kumimoji="1" lang="zh-CN" altLang="en-US" sz="5400" dirty="0">
                <a:solidFill>
                  <a:schemeClr val="tx1">
                    <a:lumMod val="50000"/>
                    <a:lumOff val="50000"/>
                  </a:schemeClr>
                </a:solidFill>
              </a:rPr>
              <a:t>日</a:t>
            </a:r>
            <a:endParaRPr kumimoji="1" lang="zh-CN" altLang="en-US" sz="5400" dirty="0">
              <a:solidFill>
                <a:schemeClr val="tx1">
                  <a:lumMod val="50000"/>
                  <a:lumOff val="50000"/>
                </a:schemeClr>
              </a:solidFill>
            </a:endParaRPr>
          </a:p>
          <a:p>
            <a:pPr algn="ctr"/>
            <a:r>
              <a:rPr kumimoji="1" lang="zh-CN" altLang="en-US" sz="5400" dirty="0">
                <a:solidFill>
                  <a:schemeClr val="tx1">
                    <a:lumMod val="50000"/>
                    <a:lumOff val="50000"/>
                  </a:schemeClr>
                </a:solidFill>
              </a:rPr>
              <a:t>非长期监测数据样本取样自</a:t>
            </a:r>
            <a:r>
              <a:rPr kumimoji="1" lang="en-US" altLang="zh-CN" sz="5400" dirty="0">
                <a:solidFill>
                  <a:schemeClr val="tx1">
                    <a:lumMod val="50000"/>
                    <a:lumOff val="50000"/>
                  </a:schemeClr>
                </a:solidFill>
              </a:rPr>
              <a:t>2026</a:t>
            </a:r>
            <a:r>
              <a:rPr kumimoji="1" lang="zh-CN" altLang="en-US" sz="5400" dirty="0">
                <a:solidFill>
                  <a:schemeClr val="tx1">
                    <a:lumMod val="50000"/>
                    <a:lumOff val="50000"/>
                  </a:schemeClr>
                </a:solidFill>
              </a:rPr>
              <a:t>年</a:t>
            </a:r>
            <a:r>
              <a:rPr kumimoji="1" lang="en-US" altLang="zh-CN" sz="5400" dirty="0">
                <a:solidFill>
                  <a:schemeClr val="tx1">
                    <a:lumMod val="50000"/>
                    <a:lumOff val="50000"/>
                  </a:schemeClr>
                </a:solidFill>
              </a:rPr>
              <a:t>7</a:t>
            </a:r>
            <a:r>
              <a:rPr kumimoji="1" lang="zh-CN" altLang="en-US" sz="5400" dirty="0">
                <a:solidFill>
                  <a:schemeClr val="tx1">
                    <a:lumMod val="50000"/>
                    <a:lumOff val="50000"/>
                  </a:schemeClr>
                </a:solidFill>
              </a:rPr>
              <a:t>月</a:t>
            </a:r>
            <a:r>
              <a:rPr kumimoji="1" lang="en-US" altLang="zh-CN" sz="5400" dirty="0">
                <a:solidFill>
                  <a:schemeClr val="tx1">
                    <a:lumMod val="50000"/>
                    <a:lumOff val="50000"/>
                  </a:schemeClr>
                </a:solidFill>
              </a:rPr>
              <a:t>6</a:t>
            </a:r>
            <a:r>
              <a:rPr kumimoji="1" lang="zh-CN" altLang="en-US" sz="5400" dirty="0">
                <a:solidFill>
                  <a:schemeClr val="tx1">
                    <a:lumMod val="50000"/>
                    <a:lumOff val="50000"/>
                  </a:schemeClr>
                </a:solidFill>
              </a:rPr>
              <a:t>日</a:t>
            </a:r>
            <a:r>
              <a:rPr kumimoji="1" lang="en-US" altLang="zh-CN" sz="5400" dirty="0">
                <a:solidFill>
                  <a:schemeClr val="tx1">
                    <a:lumMod val="50000"/>
                    <a:lumOff val="50000"/>
                  </a:schemeClr>
                </a:solidFill>
              </a:rPr>
              <a:t>24</a:t>
            </a:r>
            <a:r>
              <a:rPr kumimoji="1" lang="zh-CN" altLang="en-US" sz="5400" dirty="0">
                <a:solidFill>
                  <a:schemeClr val="tx1">
                    <a:lumMod val="50000"/>
                    <a:lumOff val="50000"/>
                  </a:schemeClr>
                </a:solidFill>
              </a:rPr>
              <a:t>全天</a:t>
            </a:r>
            <a:r>
              <a:rPr kumimoji="1" lang="en-US" altLang="zh-CN" sz="5400" dirty="0">
                <a:solidFill>
                  <a:schemeClr val="tx1">
                    <a:lumMod val="50000"/>
                    <a:lumOff val="50000"/>
                  </a:schemeClr>
                </a:solidFill>
              </a:rPr>
              <a:t>24</a:t>
            </a:r>
            <a:r>
              <a:rPr kumimoji="1" lang="zh-CN" altLang="en-US" sz="5400" dirty="0">
                <a:solidFill>
                  <a:schemeClr val="tx1">
                    <a:lumMod val="50000"/>
                    <a:lumOff val="50000"/>
                  </a:schemeClr>
                </a:solidFill>
              </a:rPr>
              <a:t>小时</a:t>
            </a:r>
            <a:endParaRPr kumimoji="1" lang="zh-CN" altLang="en-US" sz="5400" dirty="0">
              <a:solidFill>
                <a:schemeClr val="tx1">
                  <a:lumMod val="50000"/>
                  <a:lumOff val="50000"/>
                </a:schemeClr>
              </a:solidFill>
            </a:endParaRPr>
          </a:p>
        </p:txBody>
      </p:sp>
      <p:sp>
        <p:nvSpPr>
          <p:cNvPr id="54" name="文本框 53"/>
          <p:cNvSpPr txBox="1"/>
          <p:nvPr/>
        </p:nvSpPr>
        <p:spPr>
          <a:xfrm>
            <a:off x="14902906" y="18909608"/>
            <a:ext cx="12996361" cy="3222870"/>
          </a:xfrm>
          <a:prstGeom prst="rect">
            <a:avLst/>
          </a:prstGeom>
          <a:noFill/>
        </p:spPr>
        <p:txBody>
          <a:bodyPr wrap="square" rtlCol="0">
            <a:spAutoFit/>
          </a:bodyPr>
          <a:lstStyle/>
          <a:p>
            <a:pPr algn="just">
              <a:lnSpc>
                <a:spcPts val="6200"/>
              </a:lnSpc>
            </a:pPr>
            <a:r>
              <a:rPr lang="zh-CN" altLang="en-US" sz="4400" dirty="0"/>
              <a:t>参照系统设计，通过蒙特卡洛模拟检查分析</a:t>
            </a:r>
            <a:r>
              <a:rPr lang="en-US" altLang="zh-CN" sz="4400" dirty="0"/>
              <a:t>8inch</a:t>
            </a:r>
            <a:r>
              <a:rPr lang="zh-CN" altLang="en-US" sz="4400" dirty="0"/>
              <a:t>系统不同阈值条件下相对于</a:t>
            </a:r>
            <a:r>
              <a:rPr lang="en-US" altLang="zh-CN" sz="4400" dirty="0"/>
              <a:t>JUNO CD muon</a:t>
            </a:r>
            <a:r>
              <a:rPr lang="zh-CN" altLang="en-US" sz="4400" dirty="0"/>
              <a:t>的比例。</a:t>
            </a:r>
            <a:endParaRPr lang="en-US" altLang="zh-CN" sz="4400" dirty="0"/>
          </a:p>
          <a:p>
            <a:pPr algn="just">
              <a:lnSpc>
                <a:spcPts val="6200"/>
              </a:lnSpc>
            </a:pPr>
            <a:r>
              <a:rPr lang="zh-CN" altLang="en-US" sz="4400" dirty="0"/>
              <a:t>通过真实数据分析分析确认，</a:t>
            </a:r>
            <a:r>
              <a:rPr lang="en-US" altLang="zh-CN" sz="4400" dirty="0"/>
              <a:t>8inch</a:t>
            </a:r>
            <a:r>
              <a:rPr lang="zh-CN" altLang="en-US" sz="4400" dirty="0"/>
              <a:t>系统相对于</a:t>
            </a:r>
            <a:r>
              <a:rPr lang="en-US" altLang="zh-CN" sz="4400" dirty="0"/>
              <a:t>JUNO CD muon</a:t>
            </a:r>
            <a:r>
              <a:rPr lang="zh-CN" altLang="en-US" sz="4400" dirty="0"/>
              <a:t>的探测比例约为</a:t>
            </a:r>
            <a:r>
              <a:rPr lang="en-US" altLang="zh-CN" sz="4400" dirty="0"/>
              <a:t>70%</a:t>
            </a:r>
            <a:endParaRPr lang="zh-CN" altLang="en-US" sz="4400" dirty="0"/>
          </a:p>
        </p:txBody>
      </p:sp>
      <p:pic>
        <p:nvPicPr>
          <p:cNvPr id="3" name="Picture 14" descr="panel4_muon.png"/>
          <p:cNvPicPr>
            <a:picLocks noChangeAspect="1"/>
          </p:cNvPicPr>
          <p:nvPr/>
        </p:nvPicPr>
        <p:blipFill>
          <a:blip r:embed="rId11"/>
          <a:srcRect r="33279"/>
          <a:stretch>
            <a:fillRect/>
          </a:stretch>
        </p:blipFill>
        <p:spPr>
          <a:xfrm>
            <a:off x="14839950" y="22658070"/>
            <a:ext cx="9585960" cy="432244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941</Words>
  <Application>WPS 演示</Application>
  <PresentationFormat>自定义</PresentationFormat>
  <Paragraphs>43</Paragraphs>
  <Slides>1</Slides>
  <Notes>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vt:i4>
      </vt:variant>
    </vt:vector>
  </HeadingPairs>
  <TitlesOfParts>
    <vt:vector size="15" baseType="lpstr">
      <vt:lpstr>Arial</vt:lpstr>
      <vt:lpstr>宋体</vt:lpstr>
      <vt:lpstr>Wingdings</vt:lpstr>
      <vt:lpstr>Arial</vt:lpstr>
      <vt:lpstr>PingFang SC</vt:lpstr>
      <vt:lpstr>Noto Sans CJK HK DemiLight</vt:lpstr>
      <vt:lpstr>Calibri</vt:lpstr>
      <vt:lpstr>方正书宋_GBK</vt:lpstr>
      <vt:lpstr>微软雅黑</vt:lpstr>
      <vt:lpstr>宋体</vt:lpstr>
      <vt:lpstr>Arial Unicode MS</vt:lpstr>
      <vt:lpstr>等线</vt:lpstr>
      <vt:lpstr>C059</vt:lpstr>
      <vt:lpstr>Office Theme</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dc:description>generated using python-pptx</dc:description>
  <cp:lastModifiedBy>edabchann</cp:lastModifiedBy>
  <cp:revision>23</cp:revision>
  <dcterms:created xsi:type="dcterms:W3CDTF">2026-07-16T02:37:56Z</dcterms:created>
  <dcterms:modified xsi:type="dcterms:W3CDTF">2026-07-16T02:37:56Z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0417E6ACFF5FC2EE8F43586A44EFC43A_42</vt:lpwstr>
  </property>
  <property fmtid="{D5CDD505-2E9C-101B-9397-08002B2CF9AE}" pid="3" name="KSOProductBuildVer">
    <vt:lpwstr>2052-12.1.2.26885</vt:lpwstr>
  </property>
</Properties>
</file>