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57" r:id="rId4"/>
    <p:sldId id="260" r:id="rId5"/>
    <p:sldId id="259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3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23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8.xml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 sz="5400"/>
              <a:t>Performance of JUNO-TAO Central Detector</a:t>
            </a:r>
            <a:endParaRPr lang="en-US" altLang="zh-CN" sz="54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>
            <a:normAutofit lnSpcReduction="10000"/>
          </a:bodyPr>
          <a:p>
            <a:r>
              <a:rPr lang="en-US"/>
              <a:t>IHEP TangHaozhong</a:t>
            </a:r>
            <a:r>
              <a:rPr lang="en-US" altLang="zh-CN"/>
              <a:t> </a:t>
            </a:r>
            <a:endParaRPr lang="en-US" altLang="zh-CN"/>
          </a:p>
          <a:p>
            <a:r>
              <a:rPr lang="en-US" altLang="zh-CN"/>
              <a:t>on behalf of JUNO collaboration</a:t>
            </a:r>
            <a:endParaRPr lang="en-US" altLang="zh-CN"/>
          </a:p>
          <a:p>
            <a:r>
              <a:rPr lang="en-US" altLang="zh-CN"/>
              <a:t>20260717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>
                <a:solidFill>
                  <a:srgbClr val="FF0000"/>
                </a:solidFill>
              </a:rPr>
              <a:t>T</a:t>
            </a:r>
            <a:r>
              <a:rPr lang="en-US" altLang="zh-CN"/>
              <a:t>aishan </a:t>
            </a:r>
            <a:r>
              <a:rPr lang="en-US" altLang="zh-CN">
                <a:solidFill>
                  <a:srgbClr val="FF0000"/>
                </a:solidFill>
              </a:rPr>
              <a:t>A</a:t>
            </a:r>
            <a:r>
              <a:rPr lang="en-US" altLang="zh-CN"/>
              <a:t>ntineutrino </a:t>
            </a:r>
            <a:r>
              <a:rPr lang="en-US" altLang="zh-CN">
                <a:solidFill>
                  <a:srgbClr val="FF0000"/>
                </a:solidFill>
              </a:rPr>
              <a:t>O</a:t>
            </a:r>
            <a:r>
              <a:rPr lang="en-US" altLang="zh-CN"/>
              <a:t>bservatory 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zh-CN"/>
              <a:t>Central Detector</a:t>
            </a:r>
            <a:endParaRPr lang="en-US" altLang="zh-CN"/>
          </a:p>
          <a:p>
            <a:pPr lvl="1"/>
            <a:r>
              <a:rPr lang="en-US" altLang="zh-CN"/>
              <a:t>~</a:t>
            </a:r>
            <a:r>
              <a:rPr lang="en-US" altLang="zh-CN">
                <a:solidFill>
                  <a:srgbClr val="FF0000"/>
                </a:solidFill>
              </a:rPr>
              <a:t>44m</a:t>
            </a:r>
            <a:r>
              <a:rPr lang="en-US" altLang="zh-CN"/>
              <a:t> from Taishan reactor core</a:t>
            </a:r>
            <a:endParaRPr lang="en-US" altLang="zh-CN"/>
          </a:p>
          <a:p>
            <a:pPr lvl="1"/>
            <a:r>
              <a:rPr lang="en-US" altLang="zh-CN"/>
              <a:t>Diameter: </a:t>
            </a:r>
            <a:r>
              <a:rPr lang="en-US" altLang="zh-CN">
                <a:solidFill>
                  <a:srgbClr val="FF0000"/>
                </a:solidFill>
              </a:rPr>
              <a:t>1.8m</a:t>
            </a:r>
            <a:endParaRPr lang="en-US" altLang="zh-CN"/>
          </a:p>
          <a:p>
            <a:pPr lvl="1"/>
            <a:r>
              <a:rPr lang="en-US" altLang="zh-CN"/>
              <a:t>Temperature: ~</a:t>
            </a:r>
            <a:r>
              <a:rPr lang="en-US" altLang="zh-CN">
                <a:solidFill>
                  <a:srgbClr val="FF0000"/>
                </a:solidFill>
              </a:rPr>
              <a:t>-50℃</a:t>
            </a:r>
            <a:endParaRPr lang="en-US" altLang="zh-CN"/>
          </a:p>
          <a:p>
            <a:pPr lvl="1"/>
            <a:r>
              <a:rPr lang="en-US" altLang="zh-CN">
                <a:solidFill>
                  <a:srgbClr val="FF0000"/>
                </a:solidFill>
              </a:rPr>
              <a:t>2.8ton</a:t>
            </a:r>
            <a:r>
              <a:rPr lang="en-US" altLang="zh-CN"/>
              <a:t> GdLS</a:t>
            </a:r>
            <a:endParaRPr lang="en-US" altLang="zh-CN"/>
          </a:p>
          <a:p>
            <a:pPr lvl="1"/>
            <a:r>
              <a:rPr lang="en-US" altLang="zh-CN"/>
              <a:t>Total channel number: </a:t>
            </a:r>
            <a:r>
              <a:rPr lang="en-US" altLang="zh-CN">
                <a:solidFill>
                  <a:srgbClr val="FF0000"/>
                </a:solidFill>
              </a:rPr>
              <a:t>8048</a:t>
            </a:r>
            <a:r>
              <a:rPr lang="en-US" altLang="zh-CN"/>
              <a:t>; ~90% is OK now</a:t>
            </a:r>
            <a:endParaRPr lang="en-US" altLang="zh-CN"/>
          </a:p>
          <a:p>
            <a:pPr lvl="1"/>
            <a:r>
              <a:rPr lang="en-US" altLang="zh-CN"/>
              <a:t>~</a:t>
            </a:r>
            <a:r>
              <a:rPr lang="en-US" altLang="zh-CN">
                <a:solidFill>
                  <a:srgbClr val="FF0000"/>
                </a:solidFill>
              </a:rPr>
              <a:t>10m²</a:t>
            </a:r>
            <a:r>
              <a:rPr lang="en-US" altLang="zh-CN"/>
              <a:t> SiPM</a:t>
            </a:r>
            <a:r>
              <a:rPr lang="en-US" altLang="zh-CN">
                <a:sym typeface="+mn-ea"/>
              </a:rPr>
              <a:t>，~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8</a:t>
            </a:r>
            <a:r>
              <a:rPr lang="en-US" altLang="zh-CN">
                <a:solidFill>
                  <a:srgbClr val="FF0000"/>
                </a:solidFill>
              </a:rPr>
              <a:t>3.3%</a:t>
            </a:r>
            <a:r>
              <a:rPr lang="en-US" altLang="zh-CN"/>
              <a:t> photosensitive coverage</a:t>
            </a:r>
            <a:endParaRPr lang="en-US" altLang="zh-CN"/>
          </a:p>
          <a:p>
            <a:pPr lvl="1"/>
            <a:r>
              <a:rPr lang="en-US" altLang="zh-CN"/>
              <a:t>Light Yield: ~</a:t>
            </a:r>
            <a:r>
              <a:rPr lang="en-US" altLang="zh-CN">
                <a:solidFill>
                  <a:srgbClr val="FF0000"/>
                </a:solidFill>
              </a:rPr>
              <a:t>4500</a:t>
            </a:r>
            <a:r>
              <a:rPr lang="en-US" altLang="zh-CN"/>
              <a:t> pho</a:t>
            </a:r>
            <a:r>
              <a:rPr lang="en-US" altLang="zh-CN">
                <a:sym typeface="+mn-ea"/>
              </a:rPr>
              <a:t>toelectrons/MeV</a:t>
            </a:r>
            <a:endParaRPr lang="en-US" altLang="zh-CN">
              <a:sym typeface="+mn-ea"/>
            </a:endParaRPr>
          </a:p>
          <a:p>
            <a:pPr lvl="1"/>
            <a:r>
              <a:rPr lang="en-US" altLang="zh-CN">
                <a:sym typeface="+mn-ea"/>
              </a:rPr>
              <a:t>2026.2: Data Taking!</a:t>
            </a:r>
            <a:endParaRPr lang="en-US" altLang="zh-CN"/>
          </a:p>
          <a:p>
            <a:pPr lvl="1"/>
            <a:endParaRPr lang="en-US" altLang="zh-CN"/>
          </a:p>
          <a:p>
            <a:pPr lvl="1"/>
            <a:endParaRPr lang="en-US" altLang="zh-CN"/>
          </a:p>
        </p:txBody>
      </p:sp>
      <p:pic>
        <p:nvPicPr>
          <p:cNvPr id="5" name="图片 4" descr="tao-desig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5" y="1275715"/>
            <a:ext cx="4340225" cy="3017520"/>
          </a:xfrm>
          <a:prstGeom prst="rect">
            <a:avLst/>
          </a:prstGeom>
        </p:spPr>
      </p:pic>
      <p:pic>
        <p:nvPicPr>
          <p:cNvPr id="6" name="图片 5" descr="map_of_bad_channel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5875" y="4378325"/>
            <a:ext cx="3169285" cy="2469515"/>
          </a:xfrm>
          <a:prstGeom prst="rect">
            <a:avLst/>
          </a:prstGeom>
        </p:spPr>
      </p:pic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Spectrum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330" y="1272540"/>
            <a:ext cx="10968990" cy="4977130"/>
          </a:xfrm>
        </p:spPr>
        <p:txBody>
          <a:bodyPr/>
          <a:p>
            <a:pPr marL="0" indent="0">
              <a:buNone/>
            </a:pPr>
            <a:r>
              <a:rPr lang="en-US" altLang="zh-CN"/>
              <a:t>            </a:t>
            </a:r>
            <a:r>
              <a:rPr lang="en-US" altLang="zh-CN">
                <a:solidFill>
                  <a:srgbClr val="FF0000"/>
                </a:solidFill>
              </a:rPr>
              <a:t>Ge68 spectrum and fit                          </a:t>
            </a:r>
            <a:endParaRPr lang="en-US" altLang="zh-CN">
              <a:solidFill>
                <a:srgbClr val="FF0000"/>
              </a:solidFill>
            </a:endParaRPr>
          </a:p>
        </p:txBody>
      </p:sp>
      <p:pic>
        <p:nvPicPr>
          <p:cNvPr id="4" name="图片 3" descr="Ge68_fi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920" y="1769110"/>
            <a:ext cx="3128645" cy="2331085"/>
          </a:xfrm>
          <a:prstGeom prst="rect">
            <a:avLst/>
          </a:prstGeom>
        </p:spPr>
      </p:pic>
      <p:pic>
        <p:nvPicPr>
          <p:cNvPr id="5" name="图片 4" descr="Cs137_fi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2305" y="534035"/>
            <a:ext cx="3062605" cy="22612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1190" y="4495165"/>
            <a:ext cx="2992120" cy="22186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073910" y="4100195"/>
            <a:ext cx="2949575" cy="3359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olidFill>
                  <a:srgbClr val="FF0000"/>
                </a:solidFill>
              </a:rPr>
              <a:t>    Singles Spectrum</a:t>
            </a:r>
            <a:endParaRPr lang="en-US" altLang="zh-CN">
              <a:solidFill>
                <a:srgbClr val="FF0000"/>
              </a:solidFill>
            </a:endParaRPr>
          </a:p>
        </p:txBody>
      </p:sp>
      <p:pic>
        <p:nvPicPr>
          <p:cNvPr id="9" name="图片 8" descr="ibd_ihep_prompt_spectrum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7375" y="3369945"/>
            <a:ext cx="3672205" cy="341439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068820" y="124460"/>
            <a:ext cx="2949575" cy="3359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olidFill>
                  <a:srgbClr val="FF0000"/>
                </a:solidFill>
              </a:rPr>
              <a:t>Cs137 Spectrum and fit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54570" y="2991485"/>
            <a:ext cx="2949575" cy="3359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olidFill>
                  <a:srgbClr val="FF0000"/>
                </a:solidFill>
              </a:rPr>
              <a:t>IBD prompt spectrum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>
                <a:sym typeface="+mn-ea"/>
              </a:rPr>
              <a:t>Detector Performance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pPr marL="0" indent="0">
              <a:buNone/>
            </a:pPr>
            <a:r>
              <a:rPr lang="en-US" altLang="zh-CN"/>
              <a:t>  </a:t>
            </a:r>
            <a:r>
              <a:rPr lang="en-US" altLang="zh-CN">
                <a:solidFill>
                  <a:srgbClr val="FF0000"/>
                </a:solidFill>
              </a:rPr>
              <a:t>Energy resolution</a:t>
            </a:r>
            <a:r>
              <a:rPr lang="en-US" altLang="zh-CN"/>
              <a:t> (JUNO Ge at center:~3.5%)    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             Singles rate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pPr marL="0" indent="0">
              <a:buNone/>
            </a:pPr>
            <a:endParaRPr lang="en-US" altLang="zh-CN"/>
          </a:p>
          <a:p>
            <a:pPr marL="0" indent="0">
              <a:buNone/>
            </a:pPr>
            <a:r>
              <a:rPr lang="en-US" altLang="zh-CN"/>
              <a:t>           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Energy nonlinearity</a:t>
            </a:r>
            <a:r>
              <a:rPr lang="en-US" altLang="zh-CN"/>
              <a:t>                                               </a:t>
            </a:r>
            <a:r>
              <a:rPr lang="en-US" altLang="zh-CN">
                <a:solidFill>
                  <a:srgbClr val="FF0000"/>
                </a:solidFill>
              </a:rPr>
              <a:t>CDmuon rate</a:t>
            </a:r>
            <a:endParaRPr lang="en-US" altLang="zh-CN"/>
          </a:p>
          <a:p>
            <a:pPr marL="0" indent="0">
              <a:buNone/>
            </a:pPr>
            <a:r>
              <a:rPr lang="en-US" altLang="zh-CN">
                <a:solidFill>
                  <a:srgbClr val="FF0000"/>
                </a:solidFill>
                <a:sym typeface="+mn-ea"/>
              </a:rPr>
              <a:t>       </a:t>
            </a:r>
            <a:endParaRPr lang="en-US" altLang="zh-CN"/>
          </a:p>
          <a:p>
            <a:pPr marL="0" indent="0">
              <a:buNone/>
            </a:pPr>
            <a:r>
              <a:rPr lang="en-US" altLang="zh-CN">
                <a:solidFill>
                  <a:srgbClr val="FF0000"/>
                </a:solidFill>
                <a:sym typeface="+mn-ea"/>
              </a:rPr>
              <a:t>  </a:t>
            </a:r>
            <a:endParaRPr lang="en-US" altLang="zh-CN">
              <a:solidFill>
                <a:srgbClr val="FF0000"/>
              </a:solidFill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" y="2101850"/>
            <a:ext cx="3584575" cy="174625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1655445" y="4420870"/>
            <a:ext cx="2445385" cy="21050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5820" y="4420870"/>
            <a:ext cx="3074670" cy="1995170"/>
          </a:xfrm>
          <a:prstGeom prst="rect">
            <a:avLst/>
          </a:prstGeom>
        </p:spPr>
      </p:pic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2975" y="1920875"/>
            <a:ext cx="2880360" cy="196151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682</Words>
  <Application>WPS 演示</Application>
  <PresentationFormat>宽屏</PresentationFormat>
  <Paragraphs>49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Performance of JUNO-TAO Central Detector</vt:lpstr>
      <vt:lpstr>Taishan Antineutrino Observatory </vt:lpstr>
      <vt:lpstr>Spectrum</vt:lpstr>
      <vt:lpstr>Detector Performance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时间之外</cp:lastModifiedBy>
  <cp:revision>223</cp:revision>
  <dcterms:created xsi:type="dcterms:W3CDTF">2019-06-19T02:08:00Z</dcterms:created>
  <dcterms:modified xsi:type="dcterms:W3CDTF">2026-07-16T07:34:21Z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B4C1947ED2094AE283137FDE3B121BCD_11</vt:lpwstr>
  </property>
</Properties>
</file>