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5765800" cy="3244850"/>
  <p:notesSz cx="5765800" cy="3244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6" d="100"/>
          <a:sy n="216" d="100"/>
        </p:scale>
        <p:origin x="336" y="1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00571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83838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/>
              <a:t>ZA.Li</a:t>
            </a:r>
            <a:r>
              <a:rPr spc="265" dirty="0"/>
              <a:t> </a:t>
            </a:r>
            <a:r>
              <a:rPr dirty="0"/>
              <a:t>(Sun</a:t>
            </a:r>
            <a:r>
              <a:rPr spc="55" dirty="0"/>
              <a:t> </a:t>
            </a:r>
            <a:r>
              <a:rPr spc="-25" dirty="0"/>
              <a:t>Yat-</a:t>
            </a:r>
            <a:r>
              <a:rPr dirty="0"/>
              <a:t>sen</a:t>
            </a:r>
            <a:r>
              <a:rPr spc="55" dirty="0"/>
              <a:t> </a:t>
            </a:r>
            <a:r>
              <a:rPr spc="-10" dirty="0"/>
              <a:t>University)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838386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‹#›</a:t>
            </a:fld>
            <a:r>
              <a:rPr spc="229" dirty="0"/>
              <a:t> </a:t>
            </a:r>
            <a:r>
              <a:rPr spc="-50" dirty="0"/>
              <a:t>4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571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83838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/>
              <a:t>ZA.Li</a:t>
            </a:r>
            <a:r>
              <a:rPr spc="265" dirty="0"/>
              <a:t> </a:t>
            </a:r>
            <a:r>
              <a:rPr dirty="0"/>
              <a:t>(Sun</a:t>
            </a:r>
            <a:r>
              <a:rPr spc="55" dirty="0"/>
              <a:t> </a:t>
            </a:r>
            <a:r>
              <a:rPr spc="-25" dirty="0"/>
              <a:t>Yat-</a:t>
            </a:r>
            <a:r>
              <a:rPr dirty="0"/>
              <a:t>sen</a:t>
            </a:r>
            <a:r>
              <a:rPr spc="55" dirty="0"/>
              <a:t> </a:t>
            </a:r>
            <a:r>
              <a:rPr spc="-10" dirty="0"/>
              <a:t>University)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838386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‹#›</a:t>
            </a:fld>
            <a:r>
              <a:rPr spc="229" dirty="0"/>
              <a:t> </a:t>
            </a:r>
            <a:r>
              <a:rPr spc="-50" dirty="0"/>
              <a:t>4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571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83838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/>
              <a:t>ZA.Li</a:t>
            </a:r>
            <a:r>
              <a:rPr spc="265" dirty="0"/>
              <a:t> </a:t>
            </a:r>
            <a:r>
              <a:rPr dirty="0"/>
              <a:t>(Sun</a:t>
            </a:r>
            <a:r>
              <a:rPr spc="55" dirty="0"/>
              <a:t> </a:t>
            </a:r>
            <a:r>
              <a:rPr spc="-25" dirty="0"/>
              <a:t>Yat-</a:t>
            </a:r>
            <a:r>
              <a:rPr dirty="0"/>
              <a:t>sen</a:t>
            </a:r>
            <a:r>
              <a:rPr spc="55" dirty="0"/>
              <a:t> </a:t>
            </a:r>
            <a:r>
              <a:rPr spc="-10" dirty="0"/>
              <a:t>University)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838386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‹#›</a:t>
            </a:fld>
            <a:r>
              <a:rPr spc="229" dirty="0"/>
              <a:t> </a:t>
            </a:r>
            <a:r>
              <a:rPr spc="-50" dirty="0"/>
              <a:t>4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00571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83838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/>
              <a:t>ZA.Li</a:t>
            </a:r>
            <a:r>
              <a:rPr spc="265" dirty="0"/>
              <a:t> </a:t>
            </a:r>
            <a:r>
              <a:rPr dirty="0"/>
              <a:t>(Sun</a:t>
            </a:r>
            <a:r>
              <a:rPr spc="55" dirty="0"/>
              <a:t> </a:t>
            </a:r>
            <a:r>
              <a:rPr spc="-25" dirty="0"/>
              <a:t>Yat-</a:t>
            </a:r>
            <a:r>
              <a:rPr dirty="0"/>
              <a:t>sen</a:t>
            </a:r>
            <a:r>
              <a:rPr spc="55" dirty="0"/>
              <a:t> </a:t>
            </a:r>
            <a:r>
              <a:rPr spc="-10" dirty="0"/>
              <a:t>University)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838386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‹#›</a:t>
            </a:fld>
            <a:r>
              <a:rPr spc="229" dirty="0"/>
              <a:t> </a:t>
            </a:r>
            <a:r>
              <a:rPr spc="-50" dirty="0"/>
              <a:t>4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83838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/>
              <a:t>ZA.Li</a:t>
            </a:r>
            <a:r>
              <a:rPr spc="265" dirty="0"/>
              <a:t> </a:t>
            </a:r>
            <a:r>
              <a:rPr dirty="0"/>
              <a:t>(Sun</a:t>
            </a:r>
            <a:r>
              <a:rPr spc="55" dirty="0"/>
              <a:t> </a:t>
            </a:r>
            <a:r>
              <a:rPr spc="-25" dirty="0"/>
              <a:t>Yat-</a:t>
            </a:r>
            <a:r>
              <a:rPr dirty="0"/>
              <a:t>sen</a:t>
            </a:r>
            <a:r>
              <a:rPr spc="55" dirty="0"/>
              <a:t> </a:t>
            </a:r>
            <a:r>
              <a:rPr spc="-10" dirty="0"/>
              <a:t>University)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838386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‹#›</a:t>
            </a:fld>
            <a:r>
              <a:rPr spc="229" dirty="0"/>
              <a:t> </a:t>
            </a:r>
            <a:r>
              <a:rPr spc="-50" dirty="0"/>
              <a:t>4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5300" y="70025"/>
            <a:ext cx="1736089" cy="244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005714"/>
                </a:solidFill>
                <a:latin typeface="Arial Black"/>
                <a:cs typeface="Arial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8290" y="746315"/>
            <a:ext cx="5189220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8963" y="3105973"/>
            <a:ext cx="1094105" cy="137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83838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/>
              <a:t>ZA.Li</a:t>
            </a:r>
            <a:r>
              <a:rPr spc="265" dirty="0"/>
              <a:t> </a:t>
            </a:r>
            <a:r>
              <a:rPr dirty="0"/>
              <a:t>(Sun</a:t>
            </a:r>
            <a:r>
              <a:rPr spc="55" dirty="0"/>
              <a:t> </a:t>
            </a:r>
            <a:r>
              <a:rPr spc="-25" dirty="0"/>
              <a:t>Yat-</a:t>
            </a:r>
            <a:r>
              <a:rPr dirty="0"/>
              <a:t>sen</a:t>
            </a:r>
            <a:r>
              <a:rPr spc="55" dirty="0"/>
              <a:t> </a:t>
            </a:r>
            <a:r>
              <a:rPr spc="-10" dirty="0"/>
              <a:t>University)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33301" y="3105973"/>
            <a:ext cx="185420" cy="137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838386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‹#›</a:t>
            </a:fld>
            <a:r>
              <a:rPr spc="229" dirty="0"/>
              <a:t> </a:t>
            </a:r>
            <a:r>
              <a:rPr spc="-50" dirty="0"/>
              <a:t>4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13950037268@163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"/>
            <a:ext cx="5760085" cy="1404620"/>
          </a:xfrm>
          <a:custGeom>
            <a:avLst/>
            <a:gdLst/>
            <a:ahLst/>
            <a:cxnLst/>
            <a:rect l="l" t="t" r="r" b="b"/>
            <a:pathLst>
              <a:path w="5760085" h="1404620">
                <a:moveTo>
                  <a:pt x="0" y="0"/>
                </a:moveTo>
                <a:lnTo>
                  <a:pt x="0" y="1404018"/>
                </a:lnTo>
                <a:lnTo>
                  <a:pt x="5759958" y="1404018"/>
                </a:lnTo>
                <a:lnTo>
                  <a:pt x="575995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581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89107" y="1605107"/>
            <a:ext cx="1080002" cy="108000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79996" y="1260021"/>
            <a:ext cx="5580380" cy="144145"/>
          </a:xfrm>
          <a:custGeom>
            <a:avLst/>
            <a:gdLst/>
            <a:ahLst/>
            <a:cxnLst/>
            <a:rect l="l" t="t" r="r" b="b"/>
            <a:pathLst>
              <a:path w="5580380" h="144144">
                <a:moveTo>
                  <a:pt x="0" y="144001"/>
                </a:moveTo>
                <a:lnTo>
                  <a:pt x="5579961" y="144001"/>
                </a:lnTo>
                <a:lnTo>
                  <a:pt x="5579961" y="0"/>
                </a:lnTo>
                <a:lnTo>
                  <a:pt x="0" y="0"/>
                </a:lnTo>
                <a:lnTo>
                  <a:pt x="0" y="144001"/>
                </a:lnTo>
                <a:close/>
              </a:path>
            </a:pathLst>
          </a:custGeom>
          <a:solidFill>
            <a:srgbClr val="3379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20001" y="887483"/>
            <a:ext cx="2823210" cy="2882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dirty="0">
                <a:solidFill>
                  <a:srgbClr val="FFFFFF"/>
                </a:solidFill>
              </a:rPr>
              <a:t>IBD</a:t>
            </a:r>
            <a:r>
              <a:rPr sz="1700" spc="-75" dirty="0">
                <a:solidFill>
                  <a:srgbClr val="FFFFFF"/>
                </a:solidFill>
              </a:rPr>
              <a:t> </a:t>
            </a:r>
            <a:r>
              <a:rPr sz="1700" spc="-210" dirty="0">
                <a:solidFill>
                  <a:srgbClr val="FFFFFF"/>
                </a:solidFill>
              </a:rPr>
              <a:t>selection</a:t>
            </a:r>
            <a:r>
              <a:rPr sz="1700" spc="60" dirty="0">
                <a:solidFill>
                  <a:srgbClr val="FFFFFF"/>
                </a:solidFill>
              </a:rPr>
              <a:t> </a:t>
            </a:r>
            <a:r>
              <a:rPr sz="1700" spc="-185" dirty="0">
                <a:solidFill>
                  <a:srgbClr val="FFFFFF"/>
                </a:solidFill>
              </a:rPr>
              <a:t>study</a:t>
            </a:r>
            <a:r>
              <a:rPr sz="1700" spc="40" dirty="0">
                <a:solidFill>
                  <a:srgbClr val="FFFFFF"/>
                </a:solidFill>
              </a:rPr>
              <a:t> </a:t>
            </a:r>
            <a:r>
              <a:rPr sz="1700" spc="-105" dirty="0">
                <a:solidFill>
                  <a:srgbClr val="FFFFFF"/>
                </a:solidFill>
              </a:rPr>
              <a:t>at</a:t>
            </a:r>
            <a:r>
              <a:rPr sz="1700" spc="10" dirty="0">
                <a:solidFill>
                  <a:srgbClr val="FFFFFF"/>
                </a:solidFill>
              </a:rPr>
              <a:t> </a:t>
            </a:r>
            <a:r>
              <a:rPr sz="1700" spc="-25" dirty="0">
                <a:solidFill>
                  <a:srgbClr val="FFFFFF"/>
                </a:solidFill>
              </a:rPr>
              <a:t>TAO</a:t>
            </a:r>
            <a:endParaRPr sz="1700"/>
          </a:p>
        </p:txBody>
      </p:sp>
      <p:sp>
        <p:nvSpPr>
          <p:cNvPr id="6" name="object 6"/>
          <p:cNvSpPr txBox="1"/>
          <p:nvPr/>
        </p:nvSpPr>
        <p:spPr>
          <a:xfrm>
            <a:off x="320001" y="1601335"/>
            <a:ext cx="916305" cy="8382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900" spc="-95" dirty="0">
                <a:solidFill>
                  <a:srgbClr val="7F7F7F"/>
                </a:solidFill>
                <a:latin typeface="Arial Black"/>
                <a:cs typeface="Arial Black"/>
              </a:rPr>
              <a:t>Ziang</a:t>
            </a:r>
            <a:r>
              <a:rPr sz="900" spc="30" dirty="0">
                <a:solidFill>
                  <a:srgbClr val="7F7F7F"/>
                </a:solidFill>
                <a:latin typeface="Arial Black"/>
                <a:cs typeface="Arial Black"/>
              </a:rPr>
              <a:t> </a:t>
            </a:r>
            <a:r>
              <a:rPr sz="900" spc="-25" dirty="0">
                <a:solidFill>
                  <a:srgbClr val="7F7F7F"/>
                </a:solidFill>
                <a:latin typeface="Arial Black"/>
                <a:cs typeface="Arial Black"/>
              </a:rPr>
              <a:t>Li</a:t>
            </a:r>
            <a:endParaRPr sz="9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b="1" spc="-10" dirty="0">
                <a:solidFill>
                  <a:srgbClr val="7F7F7F"/>
                </a:solidFill>
                <a:latin typeface="Palatino Linotype"/>
                <a:cs typeface="Palatino Linotype"/>
                <a:hlinkClick r:id="rId3"/>
              </a:rPr>
              <a:t>13950037268@163.com</a:t>
            </a:r>
            <a:endParaRPr sz="700">
              <a:latin typeface="Palatino Linotype"/>
              <a:cs typeface="Palatino Linotype"/>
            </a:endParaRPr>
          </a:p>
          <a:p>
            <a:pPr marL="12700">
              <a:lnSpc>
                <a:spcPts val="819"/>
              </a:lnSpc>
              <a:spcBef>
                <a:spcPts val="805"/>
              </a:spcBef>
            </a:pPr>
            <a:r>
              <a:rPr sz="700" spc="-10" dirty="0">
                <a:solidFill>
                  <a:srgbClr val="7F7F7F"/>
                </a:solidFill>
                <a:latin typeface="Arial"/>
                <a:cs typeface="Arial"/>
              </a:rPr>
              <a:t>School</a:t>
            </a:r>
            <a:r>
              <a:rPr sz="700" spc="3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700" dirty="0">
                <a:solidFill>
                  <a:srgbClr val="7F7F7F"/>
                </a:solidFill>
                <a:latin typeface="Arial"/>
                <a:cs typeface="Arial"/>
              </a:rPr>
              <a:t>of</a:t>
            </a:r>
            <a:r>
              <a:rPr sz="700" spc="4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7F7F7F"/>
                </a:solidFill>
                <a:latin typeface="Arial"/>
                <a:cs typeface="Arial"/>
              </a:rPr>
              <a:t>Physics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ts val="819"/>
              </a:lnSpc>
            </a:pPr>
            <a:r>
              <a:rPr sz="700" dirty="0">
                <a:solidFill>
                  <a:srgbClr val="7F7F7F"/>
                </a:solidFill>
                <a:latin typeface="Arial"/>
                <a:cs typeface="Arial"/>
              </a:rPr>
              <a:t>Sun </a:t>
            </a:r>
            <a:r>
              <a:rPr sz="700" spc="-30" dirty="0">
                <a:solidFill>
                  <a:srgbClr val="7F7F7F"/>
                </a:solidFill>
                <a:latin typeface="Arial"/>
                <a:cs typeface="Arial"/>
              </a:rPr>
              <a:t>Yat-</a:t>
            </a:r>
            <a:r>
              <a:rPr sz="700" dirty="0">
                <a:solidFill>
                  <a:srgbClr val="7F7F7F"/>
                </a:solidFill>
                <a:latin typeface="Arial"/>
                <a:cs typeface="Arial"/>
              </a:rPr>
              <a:t>sen</a:t>
            </a:r>
            <a:r>
              <a:rPr sz="700" spc="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700" spc="-10" dirty="0">
                <a:solidFill>
                  <a:srgbClr val="7F7F7F"/>
                </a:solidFill>
                <a:latin typeface="Arial"/>
                <a:cs typeface="Arial"/>
              </a:rPr>
              <a:t>University</a:t>
            </a:r>
            <a:endParaRPr sz="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800" dirty="0">
                <a:solidFill>
                  <a:srgbClr val="7F7F7F"/>
                </a:solidFill>
                <a:latin typeface="Arial"/>
                <a:cs typeface="Arial"/>
              </a:rPr>
              <a:t>July</a:t>
            </a:r>
            <a:r>
              <a:rPr sz="800" spc="30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7F7F7F"/>
                </a:solidFill>
                <a:latin typeface="Arial"/>
                <a:cs typeface="Arial"/>
              </a:rPr>
              <a:t>16,</a:t>
            </a:r>
            <a:r>
              <a:rPr sz="800" spc="35" dirty="0">
                <a:solidFill>
                  <a:srgbClr val="7F7F7F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7F7F7F"/>
                </a:solidFill>
                <a:latin typeface="Arial"/>
                <a:cs typeface="Arial"/>
              </a:rPr>
              <a:t>2026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-110" dirty="0"/>
              <a:t>Introduction</a:t>
            </a:r>
            <a:r>
              <a:rPr spc="-10" dirty="0"/>
              <a:t> </a:t>
            </a:r>
            <a:r>
              <a:rPr spc="-55" dirty="0"/>
              <a:t>of</a:t>
            </a:r>
            <a:r>
              <a:rPr spc="-50" dirty="0"/>
              <a:t> </a:t>
            </a:r>
            <a:r>
              <a:rPr spc="-35" dirty="0"/>
              <a:t>TAO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7995" y="52549"/>
            <a:ext cx="5652135" cy="349885"/>
            <a:chOff x="107995" y="52549"/>
            <a:chExt cx="5652135" cy="349885"/>
          </a:xfrm>
        </p:grpSpPr>
        <p:sp>
          <p:nvSpPr>
            <p:cNvPr id="4" name="object 4"/>
            <p:cNvSpPr/>
            <p:nvPr/>
          </p:nvSpPr>
          <p:spPr>
            <a:xfrm>
              <a:off x="107995" y="366305"/>
              <a:ext cx="5652135" cy="36195"/>
            </a:xfrm>
            <a:custGeom>
              <a:avLst/>
              <a:gdLst/>
              <a:ahLst/>
              <a:cxnLst/>
              <a:rect l="l" t="t" r="r" b="b"/>
              <a:pathLst>
                <a:path w="5652135" h="36195">
                  <a:moveTo>
                    <a:pt x="0" y="36000"/>
                  </a:moveTo>
                  <a:lnTo>
                    <a:pt x="5651962" y="36000"/>
                  </a:lnTo>
                  <a:lnTo>
                    <a:pt x="5651962" y="0"/>
                  </a:lnTo>
                  <a:lnTo>
                    <a:pt x="0" y="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rgbClr val="0058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11712" y="52549"/>
              <a:ext cx="971217" cy="2808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37197" y="482419"/>
            <a:ext cx="2175510" cy="246761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50800" marR="41910">
              <a:lnSpc>
                <a:spcPts val="1200"/>
              </a:lnSpc>
              <a:spcBef>
                <a:spcPts val="335"/>
              </a:spcBef>
            </a:pPr>
            <a:r>
              <a:rPr sz="1200" dirty="0">
                <a:latin typeface="Tahoma"/>
                <a:cs typeface="Tahoma"/>
              </a:rPr>
              <a:t>TAO</a:t>
            </a:r>
            <a:r>
              <a:rPr sz="1200" spc="-35" dirty="0">
                <a:latin typeface="Tahoma"/>
                <a:cs typeface="Tahoma"/>
              </a:rPr>
              <a:t> </a:t>
            </a:r>
            <a:r>
              <a:rPr sz="1200" spc="-85" dirty="0">
                <a:latin typeface="Tahoma"/>
                <a:cs typeface="Tahoma"/>
              </a:rPr>
              <a:t>serves</a:t>
            </a:r>
            <a:r>
              <a:rPr sz="1200" spc="-10" dirty="0">
                <a:latin typeface="Tahoma"/>
                <a:cs typeface="Tahoma"/>
              </a:rPr>
              <a:t> </a:t>
            </a:r>
            <a:r>
              <a:rPr sz="1200" spc="-75" dirty="0">
                <a:latin typeface="Tahoma"/>
                <a:cs typeface="Tahoma"/>
              </a:rPr>
              <a:t>as</a:t>
            </a:r>
            <a:r>
              <a:rPr sz="1200" spc="-20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a</a:t>
            </a:r>
            <a:r>
              <a:rPr sz="1200" spc="-20" dirty="0">
                <a:latin typeface="Tahoma"/>
                <a:cs typeface="Tahoma"/>
              </a:rPr>
              <a:t> </a:t>
            </a:r>
            <a:r>
              <a:rPr sz="1200" spc="-35" dirty="0">
                <a:latin typeface="Tahoma"/>
                <a:cs typeface="Tahoma"/>
              </a:rPr>
              <a:t>satellite</a:t>
            </a:r>
            <a:r>
              <a:rPr sz="1200" spc="-20" dirty="0">
                <a:latin typeface="Tahoma"/>
                <a:cs typeface="Tahoma"/>
              </a:rPr>
              <a:t> </a:t>
            </a:r>
            <a:r>
              <a:rPr sz="1200" spc="-50" dirty="0">
                <a:latin typeface="Tahoma"/>
                <a:cs typeface="Tahoma"/>
              </a:rPr>
              <a:t>detector </a:t>
            </a:r>
            <a:r>
              <a:rPr sz="1200" dirty="0">
                <a:latin typeface="Tahoma"/>
                <a:cs typeface="Tahoma"/>
              </a:rPr>
              <a:t>of</a:t>
            </a:r>
            <a:r>
              <a:rPr sz="1200" spc="-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JUNO </a:t>
            </a:r>
            <a:r>
              <a:rPr sz="1200" spc="-35" dirty="0">
                <a:latin typeface="Tahoma"/>
                <a:cs typeface="Tahoma"/>
              </a:rPr>
              <a:t>for</a:t>
            </a:r>
            <a:r>
              <a:rPr sz="1200" dirty="0">
                <a:latin typeface="Tahoma"/>
                <a:cs typeface="Tahoma"/>
              </a:rPr>
              <a:t> </a:t>
            </a:r>
            <a:r>
              <a:rPr sz="1200" spc="-60" dirty="0">
                <a:latin typeface="Tahoma"/>
                <a:cs typeface="Tahoma"/>
              </a:rPr>
              <a:t>high-</a:t>
            </a:r>
            <a:r>
              <a:rPr sz="1200" spc="-10" dirty="0">
                <a:latin typeface="Tahoma"/>
                <a:cs typeface="Tahoma"/>
              </a:rPr>
              <a:t>resolution </a:t>
            </a:r>
            <a:r>
              <a:rPr sz="1200" spc="-50" dirty="0">
                <a:latin typeface="Tahoma"/>
                <a:cs typeface="Tahoma"/>
              </a:rPr>
              <a:t>reactor</a:t>
            </a:r>
            <a:r>
              <a:rPr sz="1200" spc="-30" dirty="0">
                <a:latin typeface="Tahoma"/>
                <a:cs typeface="Tahoma"/>
              </a:rPr>
              <a:t> </a:t>
            </a:r>
            <a:r>
              <a:rPr sz="1200" spc="-50" dirty="0">
                <a:latin typeface="Tahoma"/>
                <a:cs typeface="Tahoma"/>
              </a:rPr>
              <a:t>antineutrino</a:t>
            </a:r>
            <a:r>
              <a:rPr sz="1200" spc="-25" dirty="0">
                <a:latin typeface="Tahoma"/>
                <a:cs typeface="Tahoma"/>
              </a:rPr>
              <a:t> </a:t>
            </a:r>
            <a:r>
              <a:rPr sz="1200" spc="-10" dirty="0">
                <a:latin typeface="Tahoma"/>
                <a:cs typeface="Tahoma"/>
              </a:rPr>
              <a:t>spectrum measurement.</a:t>
            </a:r>
            <a:endParaRPr sz="1200">
              <a:latin typeface="Tahoma"/>
              <a:cs typeface="Tahoma"/>
            </a:endParaRPr>
          </a:p>
          <a:p>
            <a:pPr marL="303530" marR="196850" indent="-127000">
              <a:lnSpc>
                <a:spcPct val="100000"/>
              </a:lnSpc>
              <a:spcBef>
                <a:spcPts val="1035"/>
              </a:spcBef>
              <a:buClr>
                <a:srgbClr val="005714"/>
              </a:buClr>
              <a:buFont typeface="Times New Roman"/>
              <a:buChar char="•"/>
              <a:tabLst>
                <a:tab pos="304165" algn="l"/>
              </a:tabLst>
            </a:pPr>
            <a:r>
              <a:rPr sz="1000" spc="-20" dirty="0">
                <a:latin typeface="Tahoma"/>
                <a:cs typeface="Tahoma"/>
              </a:rPr>
              <a:t>World</a:t>
            </a:r>
            <a:r>
              <a:rPr sz="1000" spc="-15" dirty="0">
                <a:latin typeface="Tahoma"/>
                <a:cs typeface="Tahoma"/>
              </a:rPr>
              <a:t> </a:t>
            </a:r>
            <a:r>
              <a:rPr sz="1000" spc="-35" dirty="0">
                <a:latin typeface="Tahoma"/>
                <a:cs typeface="Tahoma"/>
              </a:rPr>
              <a:t>leading</a:t>
            </a:r>
            <a:r>
              <a:rPr sz="1000" spc="-5" dirty="0">
                <a:latin typeface="Tahoma"/>
                <a:cs typeface="Tahoma"/>
              </a:rPr>
              <a:t> </a:t>
            </a:r>
            <a:r>
              <a:rPr sz="1000" spc="-55" dirty="0">
                <a:latin typeface="Tahoma"/>
                <a:cs typeface="Tahoma"/>
              </a:rPr>
              <a:t>energy</a:t>
            </a:r>
            <a:r>
              <a:rPr sz="1000" spc="-15" dirty="0">
                <a:latin typeface="Tahoma"/>
                <a:cs typeface="Tahoma"/>
              </a:rPr>
              <a:t> </a:t>
            </a:r>
            <a:r>
              <a:rPr sz="1000" spc="-30" dirty="0">
                <a:latin typeface="Tahoma"/>
                <a:cs typeface="Tahoma"/>
              </a:rPr>
              <a:t>resolution </a:t>
            </a:r>
            <a:r>
              <a:rPr sz="1000" spc="-65" dirty="0">
                <a:latin typeface="Tahoma"/>
                <a:cs typeface="Tahoma"/>
              </a:rPr>
              <a:t>2.8%</a:t>
            </a:r>
            <a:r>
              <a:rPr sz="1000" dirty="0">
                <a:latin typeface="Tahoma"/>
                <a:cs typeface="Tahoma"/>
              </a:rPr>
              <a:t> </a:t>
            </a:r>
            <a:r>
              <a:rPr sz="1000" spc="-95" dirty="0">
                <a:latin typeface="Tahoma"/>
                <a:cs typeface="Tahoma"/>
              </a:rPr>
              <a:t>@Ge-</a:t>
            </a:r>
            <a:r>
              <a:rPr sz="1000" spc="-50" dirty="0">
                <a:latin typeface="Tahoma"/>
                <a:cs typeface="Tahoma"/>
              </a:rPr>
              <a:t>68,</a:t>
            </a:r>
            <a:r>
              <a:rPr sz="1000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further </a:t>
            </a:r>
            <a:r>
              <a:rPr sz="1000" spc="-50" dirty="0">
                <a:latin typeface="Tahoma"/>
                <a:cs typeface="Tahoma"/>
              </a:rPr>
              <a:t>improvements</a:t>
            </a:r>
            <a:r>
              <a:rPr sz="1000" spc="35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expected.</a:t>
            </a:r>
            <a:endParaRPr sz="1000">
              <a:latin typeface="Tahoma"/>
              <a:cs typeface="Tahoma"/>
            </a:endParaRPr>
          </a:p>
          <a:p>
            <a:pPr marL="303530" indent="-127000">
              <a:lnSpc>
                <a:spcPts val="1200"/>
              </a:lnSpc>
              <a:spcBef>
                <a:spcPts val="585"/>
              </a:spcBef>
              <a:buClr>
                <a:srgbClr val="005714"/>
              </a:buClr>
              <a:buFont typeface="Times New Roman"/>
              <a:buChar char="•"/>
              <a:tabLst>
                <a:tab pos="304165" algn="l"/>
              </a:tabLst>
            </a:pPr>
            <a:r>
              <a:rPr sz="1000" spc="-20" dirty="0">
                <a:latin typeface="Tahoma"/>
                <a:cs typeface="Tahoma"/>
              </a:rPr>
              <a:t>Enable</a:t>
            </a:r>
            <a:r>
              <a:rPr sz="1000" spc="-40" dirty="0">
                <a:latin typeface="Tahoma"/>
                <a:cs typeface="Tahoma"/>
              </a:rPr>
              <a:t> </a:t>
            </a:r>
            <a:r>
              <a:rPr sz="1000" spc="-35" dirty="0">
                <a:latin typeface="Tahoma"/>
                <a:cs typeface="Tahoma"/>
              </a:rPr>
              <a:t>studies</a:t>
            </a:r>
            <a:r>
              <a:rPr sz="1000" spc="-40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of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-20" dirty="0">
                <a:latin typeface="Tahoma"/>
                <a:cs typeface="Tahoma"/>
              </a:rPr>
              <a:t>fine</a:t>
            </a:r>
            <a:r>
              <a:rPr sz="1000" spc="-40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spectral</a:t>
            </a:r>
            <a:endParaRPr sz="1000">
              <a:latin typeface="Tahoma"/>
              <a:cs typeface="Tahoma"/>
            </a:endParaRPr>
          </a:p>
          <a:p>
            <a:pPr marL="303530" marR="43180">
              <a:lnSpc>
                <a:spcPts val="1200"/>
              </a:lnSpc>
              <a:spcBef>
                <a:spcPts val="40"/>
              </a:spcBef>
            </a:pPr>
            <a:r>
              <a:rPr sz="1000" spc="-30" dirty="0">
                <a:latin typeface="Tahoma"/>
                <a:cs typeface="Tahoma"/>
              </a:rPr>
              <a:t>structures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35" dirty="0">
                <a:latin typeface="Tahoma"/>
                <a:cs typeface="Tahoma"/>
              </a:rPr>
              <a:t>and</a:t>
            </a:r>
            <a:r>
              <a:rPr sz="1000" spc="-25" dirty="0">
                <a:latin typeface="Tahoma"/>
                <a:cs typeface="Tahoma"/>
              </a:rPr>
              <a:t> tests </a:t>
            </a:r>
            <a:r>
              <a:rPr sz="1000" dirty="0">
                <a:latin typeface="Tahoma"/>
                <a:cs typeface="Tahoma"/>
              </a:rPr>
              <a:t>of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-35" dirty="0">
                <a:latin typeface="Tahoma"/>
                <a:cs typeface="Tahoma"/>
              </a:rPr>
              <a:t>reactor</a:t>
            </a:r>
            <a:r>
              <a:rPr sz="1000" spc="-20" dirty="0">
                <a:latin typeface="Tahoma"/>
                <a:cs typeface="Tahoma"/>
              </a:rPr>
              <a:t> flux </a:t>
            </a:r>
            <a:r>
              <a:rPr sz="1000" spc="-10" dirty="0">
                <a:latin typeface="Tahoma"/>
                <a:cs typeface="Tahoma"/>
              </a:rPr>
              <a:t>models.</a:t>
            </a:r>
            <a:endParaRPr sz="1000">
              <a:latin typeface="Tahoma"/>
              <a:cs typeface="Tahoma"/>
            </a:endParaRPr>
          </a:p>
          <a:p>
            <a:pPr marL="303530" marR="43180" indent="-127000">
              <a:lnSpc>
                <a:spcPct val="100000"/>
              </a:lnSpc>
              <a:spcBef>
                <a:spcPts val="550"/>
              </a:spcBef>
              <a:buClr>
                <a:srgbClr val="005714"/>
              </a:buClr>
              <a:buFont typeface="Times New Roman"/>
              <a:buChar char="•"/>
              <a:tabLst>
                <a:tab pos="304165" algn="l"/>
              </a:tabLst>
            </a:pPr>
            <a:r>
              <a:rPr sz="1000" dirty="0">
                <a:latin typeface="Tahoma"/>
                <a:cs typeface="Tahoma"/>
              </a:rPr>
              <a:t>TAO</a:t>
            </a:r>
            <a:r>
              <a:rPr sz="1000" spc="-10" dirty="0">
                <a:latin typeface="Tahoma"/>
                <a:cs typeface="Tahoma"/>
              </a:rPr>
              <a:t> </a:t>
            </a:r>
            <a:r>
              <a:rPr sz="1000" spc="-45" dirty="0">
                <a:latin typeface="Tahoma"/>
                <a:cs typeface="Tahoma"/>
              </a:rPr>
              <a:t>began</a:t>
            </a:r>
            <a:r>
              <a:rPr sz="1000" dirty="0">
                <a:latin typeface="Tahoma"/>
                <a:cs typeface="Tahoma"/>
              </a:rPr>
              <a:t> </a:t>
            </a:r>
            <a:r>
              <a:rPr sz="1000" spc="-50" dirty="0">
                <a:latin typeface="Tahoma"/>
                <a:cs typeface="Tahoma"/>
              </a:rPr>
              <a:t>physics</a:t>
            </a:r>
            <a:r>
              <a:rPr sz="1000" dirty="0">
                <a:latin typeface="Tahoma"/>
                <a:cs typeface="Tahoma"/>
              </a:rPr>
              <a:t> </a:t>
            </a:r>
            <a:r>
              <a:rPr sz="1000" spc="-25" dirty="0">
                <a:latin typeface="Tahoma"/>
                <a:cs typeface="Tahoma"/>
              </a:rPr>
              <a:t>data</a:t>
            </a:r>
            <a:r>
              <a:rPr sz="1000" spc="-5" dirty="0">
                <a:latin typeface="Tahoma"/>
                <a:cs typeface="Tahoma"/>
              </a:rPr>
              <a:t> </a:t>
            </a:r>
            <a:r>
              <a:rPr sz="1000" spc="-20" dirty="0">
                <a:latin typeface="Tahoma"/>
                <a:cs typeface="Tahoma"/>
              </a:rPr>
              <a:t>taking</a:t>
            </a:r>
            <a:r>
              <a:rPr sz="1000" spc="-5" dirty="0">
                <a:latin typeface="Tahoma"/>
                <a:cs typeface="Tahoma"/>
              </a:rPr>
              <a:t> </a:t>
            </a:r>
            <a:r>
              <a:rPr sz="1000" spc="-25" dirty="0">
                <a:latin typeface="Tahoma"/>
                <a:cs typeface="Tahoma"/>
              </a:rPr>
              <a:t>on </a:t>
            </a:r>
            <a:r>
              <a:rPr sz="1000" dirty="0">
                <a:latin typeface="Tahoma"/>
                <a:cs typeface="Tahoma"/>
              </a:rPr>
              <a:t>Feb.</a:t>
            </a:r>
            <a:r>
              <a:rPr sz="1000" spc="15" dirty="0">
                <a:latin typeface="Tahoma"/>
                <a:cs typeface="Tahoma"/>
              </a:rPr>
              <a:t> </a:t>
            </a:r>
            <a:r>
              <a:rPr sz="1000" spc="-20" dirty="0">
                <a:latin typeface="Tahoma"/>
                <a:cs typeface="Tahoma"/>
              </a:rPr>
              <a:t>10,</a:t>
            </a:r>
            <a:r>
              <a:rPr sz="1000" spc="-40" dirty="0">
                <a:latin typeface="Tahoma"/>
                <a:cs typeface="Tahoma"/>
              </a:rPr>
              <a:t> </a:t>
            </a:r>
            <a:r>
              <a:rPr sz="1000" spc="-55" dirty="0">
                <a:latin typeface="Tahoma"/>
                <a:cs typeface="Tahoma"/>
              </a:rPr>
              <a:t>2026;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this</a:t>
            </a:r>
            <a:r>
              <a:rPr sz="1000" spc="-45" dirty="0">
                <a:latin typeface="Tahoma"/>
                <a:cs typeface="Tahoma"/>
              </a:rPr>
              <a:t> </a:t>
            </a:r>
            <a:r>
              <a:rPr sz="1000" spc="-50" dirty="0">
                <a:latin typeface="Tahoma"/>
                <a:cs typeface="Tahoma"/>
              </a:rPr>
              <a:t>work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presents </a:t>
            </a:r>
            <a:r>
              <a:rPr sz="1000" spc="-20" dirty="0">
                <a:latin typeface="Tahoma"/>
                <a:cs typeface="Tahoma"/>
              </a:rPr>
              <a:t>the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IBD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30" dirty="0">
                <a:latin typeface="Tahoma"/>
                <a:cs typeface="Tahoma"/>
              </a:rPr>
              <a:t>selection</a:t>
            </a:r>
            <a:r>
              <a:rPr sz="1000" spc="-15" dirty="0">
                <a:latin typeface="Tahoma"/>
                <a:cs typeface="Tahoma"/>
              </a:rPr>
              <a:t> </a:t>
            </a:r>
            <a:r>
              <a:rPr sz="1000" spc="-25" dirty="0">
                <a:latin typeface="Tahoma"/>
                <a:cs typeface="Tahoma"/>
              </a:rPr>
              <a:t>and </a:t>
            </a:r>
            <a:r>
              <a:rPr sz="1000" spc="-10" dirty="0">
                <a:latin typeface="Tahoma"/>
                <a:cs typeface="Tahoma"/>
              </a:rPr>
              <a:t>prompt</a:t>
            </a:r>
            <a:endParaRPr sz="1000">
              <a:latin typeface="Tahoma"/>
              <a:cs typeface="Tahoma"/>
            </a:endParaRPr>
          </a:p>
          <a:p>
            <a:pPr marL="303530">
              <a:lnSpc>
                <a:spcPts val="1185"/>
              </a:lnSpc>
            </a:pPr>
            <a:r>
              <a:rPr sz="1000" spc="-55" dirty="0">
                <a:latin typeface="Tahoma"/>
                <a:cs typeface="Tahoma"/>
              </a:rPr>
              <a:t>energy</a:t>
            </a:r>
            <a:r>
              <a:rPr sz="1000" dirty="0">
                <a:latin typeface="Tahoma"/>
                <a:cs typeface="Tahoma"/>
              </a:rPr>
              <a:t> </a:t>
            </a:r>
            <a:r>
              <a:rPr sz="1000" spc="-35" dirty="0">
                <a:latin typeface="Tahoma"/>
                <a:cs typeface="Tahoma"/>
              </a:rPr>
              <a:t>spectrum</a:t>
            </a:r>
            <a:r>
              <a:rPr sz="1000" spc="5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measurement.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23224" y="757687"/>
            <a:ext cx="2981592" cy="2064179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-2530" y="3077748"/>
            <a:ext cx="5762625" cy="146685"/>
            <a:chOff x="-2530" y="3077748"/>
            <a:chExt cx="5762625" cy="146685"/>
          </a:xfrm>
        </p:grpSpPr>
        <p:sp>
          <p:nvSpPr>
            <p:cNvPr id="9" name="object 9"/>
            <p:cNvSpPr/>
            <p:nvPr/>
          </p:nvSpPr>
          <p:spPr>
            <a:xfrm>
              <a:off x="0" y="3095748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80">
                  <a:moveTo>
                    <a:pt x="0" y="5060"/>
                  </a:moveTo>
                  <a:lnTo>
                    <a:pt x="5759958" y="5060"/>
                  </a:lnTo>
                  <a:lnTo>
                    <a:pt x="5759958" y="0"/>
                  </a:lnTo>
                  <a:lnTo>
                    <a:pt x="0" y="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A5C4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3080278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4">
                  <a:moveTo>
                    <a:pt x="0" y="36000"/>
                  </a:moveTo>
                  <a:lnTo>
                    <a:pt x="0" y="0"/>
                  </a:lnTo>
                  <a:lnTo>
                    <a:pt x="36000" y="0"/>
                  </a:lnTo>
                  <a:lnTo>
                    <a:pt x="36000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rgbClr val="4C8A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3080278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4">
                  <a:moveTo>
                    <a:pt x="0" y="36000"/>
                  </a:moveTo>
                  <a:lnTo>
                    <a:pt x="0" y="0"/>
                  </a:lnTo>
                  <a:lnTo>
                    <a:pt x="36000" y="0"/>
                  </a:lnTo>
                  <a:lnTo>
                    <a:pt x="36000" y="36000"/>
                  </a:lnTo>
                  <a:lnTo>
                    <a:pt x="0" y="36000"/>
                  </a:lnTo>
                  <a:close/>
                </a:path>
              </a:pathLst>
            </a:custGeom>
            <a:ln w="5060">
              <a:solidFill>
                <a:srgbClr val="4C8A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720473" y="3080278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4">
                  <a:moveTo>
                    <a:pt x="0" y="36000"/>
                  </a:moveTo>
                  <a:lnTo>
                    <a:pt x="0" y="0"/>
                  </a:lnTo>
                  <a:lnTo>
                    <a:pt x="36000" y="0"/>
                  </a:lnTo>
                  <a:lnTo>
                    <a:pt x="36000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rgbClr val="4C8A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720473" y="3080278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4">
                  <a:moveTo>
                    <a:pt x="0" y="36000"/>
                  </a:moveTo>
                  <a:lnTo>
                    <a:pt x="0" y="0"/>
                  </a:lnTo>
                  <a:lnTo>
                    <a:pt x="36000" y="0"/>
                  </a:lnTo>
                  <a:lnTo>
                    <a:pt x="36000" y="36000"/>
                  </a:lnTo>
                  <a:lnTo>
                    <a:pt x="0" y="36000"/>
                  </a:lnTo>
                  <a:close/>
                </a:path>
              </a:pathLst>
            </a:custGeom>
            <a:ln w="5060">
              <a:solidFill>
                <a:srgbClr val="4C8A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638622" y="3148679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75600"/>
                  </a:moveTo>
                  <a:lnTo>
                    <a:pt x="0" y="0"/>
                  </a:lnTo>
                </a:path>
              </a:pathLst>
            </a:custGeom>
            <a:ln w="5060">
              <a:solidFill>
                <a:srgbClr val="4C8A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/>
              <a:t>ZA.Li</a:t>
            </a:r>
            <a:r>
              <a:rPr spc="265" dirty="0"/>
              <a:t> </a:t>
            </a:r>
            <a:r>
              <a:rPr dirty="0"/>
              <a:t>(Sun</a:t>
            </a:r>
            <a:r>
              <a:rPr spc="55" dirty="0"/>
              <a:t> </a:t>
            </a:r>
            <a:r>
              <a:rPr spc="-25" dirty="0"/>
              <a:t>Yat-</a:t>
            </a:r>
            <a:r>
              <a:rPr dirty="0"/>
              <a:t>sen</a:t>
            </a:r>
            <a:r>
              <a:rPr spc="55" dirty="0"/>
              <a:t> </a:t>
            </a:r>
            <a:r>
              <a:rPr spc="-10" dirty="0"/>
              <a:t>University)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416225" y="3105973"/>
            <a:ext cx="963930" cy="13716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600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IBD</a:t>
            </a:r>
            <a:r>
              <a:rPr sz="600" spc="50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10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selection</a:t>
            </a:r>
            <a:r>
              <a:rPr sz="600" spc="55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study</a:t>
            </a:r>
            <a:r>
              <a:rPr sz="600" spc="55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at</a:t>
            </a:r>
            <a:r>
              <a:rPr sz="600" spc="55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25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TAO</a:t>
            </a:r>
            <a:endParaRPr sz="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558701" y="3105973"/>
            <a:ext cx="160020" cy="13716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600" dirty="0">
                <a:solidFill>
                  <a:srgbClr val="838386"/>
                </a:solidFill>
                <a:latin typeface="Arial"/>
                <a:cs typeface="Arial"/>
              </a:rPr>
              <a:t>2</a:t>
            </a:r>
            <a:r>
              <a:rPr sz="600" spc="229" dirty="0">
                <a:solidFill>
                  <a:srgbClr val="838386"/>
                </a:solidFill>
                <a:latin typeface="Arial"/>
                <a:cs typeface="Arial"/>
              </a:rPr>
              <a:t> </a:t>
            </a:r>
            <a:r>
              <a:rPr sz="600" spc="-50" dirty="0">
                <a:solidFill>
                  <a:srgbClr val="838386"/>
                </a:solidFill>
                <a:latin typeface="Arial"/>
                <a:cs typeface="Arial"/>
              </a:rPr>
              <a:t>4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300" y="70025"/>
            <a:ext cx="1485900" cy="2444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-145" dirty="0"/>
              <a:t>Selection</a:t>
            </a:r>
            <a:r>
              <a:rPr spc="55" dirty="0"/>
              <a:t> </a:t>
            </a:r>
            <a:r>
              <a:rPr spc="-155" dirty="0"/>
              <a:t>Process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7995" y="52549"/>
            <a:ext cx="5652135" cy="349885"/>
            <a:chOff x="107995" y="52549"/>
            <a:chExt cx="5652135" cy="349885"/>
          </a:xfrm>
        </p:grpSpPr>
        <p:sp>
          <p:nvSpPr>
            <p:cNvPr id="4" name="object 4"/>
            <p:cNvSpPr/>
            <p:nvPr/>
          </p:nvSpPr>
          <p:spPr>
            <a:xfrm>
              <a:off x="107995" y="366305"/>
              <a:ext cx="5652135" cy="36195"/>
            </a:xfrm>
            <a:custGeom>
              <a:avLst/>
              <a:gdLst/>
              <a:ahLst/>
              <a:cxnLst/>
              <a:rect l="l" t="t" r="r" b="b"/>
              <a:pathLst>
                <a:path w="5652135" h="36195">
                  <a:moveTo>
                    <a:pt x="0" y="36000"/>
                  </a:moveTo>
                  <a:lnTo>
                    <a:pt x="5651962" y="36000"/>
                  </a:lnTo>
                  <a:lnTo>
                    <a:pt x="5651962" y="0"/>
                  </a:lnTo>
                  <a:lnTo>
                    <a:pt x="0" y="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rgbClr val="0058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11712" y="52549"/>
              <a:ext cx="971217" cy="2808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528345" y="506734"/>
            <a:ext cx="469328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80" dirty="0">
                <a:latin typeface="Arial Black"/>
                <a:cs typeface="Arial Black"/>
              </a:rPr>
              <a:t>Muon</a:t>
            </a:r>
            <a:r>
              <a:rPr sz="1000" spc="-5" dirty="0">
                <a:latin typeface="Arial Black"/>
                <a:cs typeface="Arial Black"/>
              </a:rPr>
              <a:t> </a:t>
            </a:r>
            <a:r>
              <a:rPr sz="1000" spc="-75" dirty="0">
                <a:latin typeface="Arial Black"/>
                <a:cs typeface="Arial Black"/>
              </a:rPr>
              <a:t>Veto</a:t>
            </a:r>
            <a:r>
              <a:rPr sz="1000" spc="-75" dirty="0">
                <a:latin typeface="Tahoma"/>
                <a:cs typeface="Tahoma"/>
              </a:rPr>
              <a:t>:</a:t>
            </a:r>
            <a:r>
              <a:rPr sz="1000" spc="65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The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CD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-40" dirty="0">
                <a:latin typeface="Tahoma"/>
                <a:cs typeface="Tahoma"/>
              </a:rPr>
              <a:t>events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in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20" dirty="0">
                <a:latin typeface="Tahoma"/>
                <a:cs typeface="Tahoma"/>
              </a:rPr>
              <a:t>certain </a:t>
            </a:r>
            <a:r>
              <a:rPr sz="1000" spc="-10" dirty="0">
                <a:latin typeface="Tahoma"/>
                <a:cs typeface="Tahoma"/>
              </a:rPr>
              <a:t>time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-40" dirty="0">
                <a:latin typeface="Tahoma"/>
                <a:cs typeface="Tahoma"/>
              </a:rPr>
              <a:t>window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20" dirty="0">
                <a:latin typeface="Tahoma"/>
                <a:cs typeface="Tahoma"/>
              </a:rPr>
              <a:t>after </a:t>
            </a:r>
            <a:r>
              <a:rPr sz="1000" spc="-45" dirty="0">
                <a:latin typeface="Tahoma"/>
                <a:cs typeface="Tahoma"/>
              </a:rPr>
              <a:t>muon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40" dirty="0">
                <a:latin typeface="Tahoma"/>
                <a:cs typeface="Tahoma"/>
              </a:rPr>
              <a:t>events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-50" dirty="0">
                <a:latin typeface="Tahoma"/>
                <a:cs typeface="Tahoma"/>
              </a:rPr>
              <a:t>are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-35" dirty="0">
                <a:latin typeface="Tahoma"/>
                <a:cs typeface="Tahoma"/>
              </a:rPr>
              <a:t>vetoed,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20" dirty="0">
                <a:latin typeface="Tahoma"/>
                <a:cs typeface="Tahoma"/>
              </a:rPr>
              <a:t>pick </a:t>
            </a:r>
            <a:r>
              <a:rPr sz="1000" spc="-35" dirty="0">
                <a:latin typeface="Tahoma"/>
                <a:cs typeface="Tahoma"/>
              </a:rPr>
              <a:t>possible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spc="-40" dirty="0">
                <a:latin typeface="Tahoma"/>
                <a:cs typeface="Tahoma"/>
              </a:rPr>
              <a:t>delay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spc="-40" dirty="0">
                <a:latin typeface="Tahoma"/>
                <a:cs typeface="Tahoma"/>
              </a:rPr>
              <a:t>events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20" dirty="0">
                <a:latin typeface="Tahoma"/>
                <a:cs typeface="Tahoma"/>
              </a:rPr>
              <a:t>for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spc="-20" dirty="0">
                <a:latin typeface="Tahoma"/>
                <a:cs typeface="Tahoma"/>
              </a:rPr>
              <a:t>later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selection.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1045" y="872993"/>
            <a:ext cx="4930961" cy="116022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528345" y="1982563"/>
            <a:ext cx="4956810" cy="1012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6990">
              <a:lnSpc>
                <a:spcPct val="100000"/>
              </a:lnSpc>
              <a:spcBef>
                <a:spcPts val="95"/>
              </a:spcBef>
            </a:pPr>
            <a:r>
              <a:rPr sz="1000" spc="-85" dirty="0">
                <a:latin typeface="Arial Black"/>
                <a:cs typeface="Arial Black"/>
              </a:rPr>
              <a:t>Pairing</a:t>
            </a:r>
            <a:r>
              <a:rPr sz="1000" spc="-85" dirty="0">
                <a:latin typeface="Tahoma"/>
                <a:cs typeface="Tahoma"/>
              </a:rPr>
              <a:t>:</a:t>
            </a:r>
            <a:r>
              <a:rPr sz="1000" spc="55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For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-45" dirty="0">
                <a:latin typeface="Tahoma"/>
                <a:cs typeface="Tahoma"/>
              </a:rPr>
              <a:t>each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35" dirty="0">
                <a:latin typeface="Tahoma"/>
                <a:cs typeface="Tahoma"/>
              </a:rPr>
              <a:t>Delay-</a:t>
            </a:r>
            <a:r>
              <a:rPr sz="1000" spc="-20" dirty="0">
                <a:latin typeface="Tahoma"/>
                <a:cs typeface="Tahoma"/>
              </a:rPr>
              <a:t>like </a:t>
            </a:r>
            <a:r>
              <a:rPr sz="1000" spc="-35" dirty="0">
                <a:latin typeface="Tahoma"/>
                <a:cs typeface="Tahoma"/>
              </a:rPr>
              <a:t>candidates,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-45" dirty="0">
                <a:latin typeface="Tahoma"/>
                <a:cs typeface="Tahoma"/>
              </a:rPr>
              <a:t>search</a:t>
            </a:r>
            <a:r>
              <a:rPr sz="1000" spc="-20" dirty="0">
                <a:latin typeface="Tahoma"/>
                <a:cs typeface="Tahoma"/>
              </a:rPr>
              <a:t> for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the</a:t>
            </a:r>
            <a:r>
              <a:rPr sz="1000" spc="-15" dirty="0">
                <a:latin typeface="Tahoma"/>
                <a:cs typeface="Tahoma"/>
              </a:rPr>
              <a:t> </a:t>
            </a:r>
            <a:r>
              <a:rPr sz="1000" spc="-30" dirty="0">
                <a:latin typeface="Tahoma"/>
                <a:cs typeface="Tahoma"/>
              </a:rPr>
              <a:t>prompt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-40" dirty="0">
                <a:latin typeface="Tahoma"/>
                <a:cs typeface="Tahoma"/>
              </a:rPr>
              <a:t>events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in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dirty="0">
                <a:latin typeface="Old English Text MT"/>
                <a:cs typeface="Old English Text MT"/>
              </a:rPr>
              <a:t>[</a:t>
            </a:r>
            <a:r>
              <a:rPr sz="1000" i="1" dirty="0">
                <a:latin typeface="Times New Roman"/>
                <a:cs typeface="Times New Roman"/>
              </a:rPr>
              <a:t>−</a:t>
            </a:r>
            <a:r>
              <a:rPr sz="1000" dirty="0">
                <a:latin typeface="Old English Text MT"/>
                <a:cs typeface="Old English Text MT"/>
              </a:rPr>
              <a:t>100</a:t>
            </a:r>
            <a:r>
              <a:rPr sz="1000" b="0" i="1" dirty="0">
                <a:latin typeface="Bookman Old Style"/>
                <a:cs typeface="Bookman Old Style"/>
              </a:rPr>
              <a:t>,</a:t>
            </a:r>
            <a:r>
              <a:rPr sz="1000" b="0" i="1" spc="-135" dirty="0">
                <a:latin typeface="Bookman Old Style"/>
                <a:cs typeface="Bookman Old Style"/>
              </a:rPr>
              <a:t> </a:t>
            </a:r>
            <a:r>
              <a:rPr sz="1000" i="1" dirty="0">
                <a:latin typeface="Times New Roman"/>
                <a:cs typeface="Times New Roman"/>
              </a:rPr>
              <a:t>−</a:t>
            </a:r>
            <a:r>
              <a:rPr sz="1000" dirty="0">
                <a:latin typeface="Old English Text MT"/>
                <a:cs typeface="Old English Text MT"/>
              </a:rPr>
              <a:t>2]</a:t>
            </a:r>
            <a:r>
              <a:rPr sz="1000" spc="40" dirty="0">
                <a:latin typeface="Old English Text MT"/>
                <a:cs typeface="Old English Text MT"/>
              </a:rPr>
              <a:t> </a:t>
            </a:r>
            <a:r>
              <a:rPr sz="1000" b="0" i="1" dirty="0">
                <a:latin typeface="Bookman Old Style"/>
                <a:cs typeface="Bookman Old Style"/>
              </a:rPr>
              <a:t>µ</a:t>
            </a:r>
            <a:r>
              <a:rPr sz="1000" dirty="0">
                <a:latin typeface="Tahoma"/>
                <a:cs typeface="Tahoma"/>
              </a:rPr>
              <a:t>s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20" dirty="0">
                <a:latin typeface="Tahoma"/>
                <a:cs typeface="Tahoma"/>
              </a:rPr>
              <a:t>time </a:t>
            </a:r>
            <a:r>
              <a:rPr sz="1000" spc="-10" dirty="0">
                <a:latin typeface="Tahoma"/>
                <a:cs typeface="Tahoma"/>
              </a:rPr>
              <a:t>window.</a:t>
            </a:r>
            <a:endParaRPr sz="1000">
              <a:latin typeface="Tahoma"/>
              <a:cs typeface="Tahoma"/>
            </a:endParaRPr>
          </a:p>
          <a:p>
            <a:pPr marL="12700" marR="109855">
              <a:lnSpc>
                <a:spcPct val="100000"/>
              </a:lnSpc>
              <a:spcBef>
                <a:spcPts val="290"/>
              </a:spcBef>
            </a:pPr>
            <a:r>
              <a:rPr sz="1000" spc="-90" dirty="0">
                <a:latin typeface="Arial Black"/>
                <a:cs typeface="Arial Black"/>
              </a:rPr>
              <a:t>Multiplicity</a:t>
            </a:r>
            <a:r>
              <a:rPr sz="1000" spc="5" dirty="0">
                <a:latin typeface="Arial Black"/>
                <a:cs typeface="Arial Black"/>
              </a:rPr>
              <a:t> </a:t>
            </a:r>
            <a:r>
              <a:rPr sz="1000" spc="-55" dirty="0">
                <a:latin typeface="Arial Black"/>
                <a:cs typeface="Arial Black"/>
              </a:rPr>
              <a:t>Cut</a:t>
            </a:r>
            <a:r>
              <a:rPr sz="1000" spc="-55" dirty="0">
                <a:latin typeface="Tahoma"/>
                <a:cs typeface="Tahoma"/>
              </a:rPr>
              <a:t>:</a:t>
            </a:r>
            <a:r>
              <a:rPr sz="1000" spc="15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no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spc="-25" dirty="0">
                <a:latin typeface="Tahoma"/>
                <a:cs typeface="Tahoma"/>
              </a:rPr>
              <a:t>other </a:t>
            </a:r>
            <a:r>
              <a:rPr sz="1000" spc="-55" dirty="0">
                <a:latin typeface="Tahoma"/>
                <a:cs typeface="Tahoma"/>
              </a:rPr>
              <a:t>non-</a:t>
            </a:r>
            <a:r>
              <a:rPr sz="1000" spc="-50" dirty="0">
                <a:latin typeface="Tahoma"/>
                <a:cs typeface="Tahoma"/>
              </a:rPr>
              <a:t>muon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40" dirty="0">
                <a:latin typeface="Tahoma"/>
                <a:cs typeface="Tahoma"/>
              </a:rPr>
              <a:t>events</a:t>
            </a:r>
            <a:r>
              <a:rPr sz="1000" spc="-30" dirty="0">
                <a:latin typeface="Tahoma"/>
                <a:cs typeface="Tahoma"/>
              </a:rPr>
              <a:t> should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45" dirty="0">
                <a:latin typeface="Tahoma"/>
                <a:cs typeface="Tahoma"/>
              </a:rPr>
              <a:t>appear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in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dirty="0">
                <a:latin typeface="Old English Text MT"/>
                <a:cs typeface="Old English Text MT"/>
              </a:rPr>
              <a:t>[</a:t>
            </a:r>
            <a:r>
              <a:rPr sz="1000" i="1" dirty="0">
                <a:latin typeface="Times New Roman"/>
                <a:cs typeface="Times New Roman"/>
              </a:rPr>
              <a:t>−</a:t>
            </a:r>
            <a:r>
              <a:rPr sz="1000" dirty="0">
                <a:latin typeface="Old English Text MT"/>
                <a:cs typeface="Old English Text MT"/>
              </a:rPr>
              <a:t>200</a:t>
            </a:r>
            <a:r>
              <a:rPr sz="1000" b="0" i="1" dirty="0">
                <a:latin typeface="Bookman Old Style"/>
                <a:cs typeface="Bookman Old Style"/>
              </a:rPr>
              <a:t>,</a:t>
            </a:r>
            <a:r>
              <a:rPr sz="1000" b="0" i="1" spc="-135" dirty="0">
                <a:latin typeface="Bookman Old Style"/>
                <a:cs typeface="Bookman Old Style"/>
              </a:rPr>
              <a:t> </a:t>
            </a:r>
            <a:r>
              <a:rPr sz="1000" dirty="0">
                <a:latin typeface="Old English Text MT"/>
                <a:cs typeface="Old English Text MT"/>
              </a:rPr>
              <a:t>100]</a:t>
            </a:r>
            <a:r>
              <a:rPr sz="1000" spc="30" dirty="0">
                <a:latin typeface="Old English Text MT"/>
                <a:cs typeface="Old English Text MT"/>
              </a:rPr>
              <a:t> </a:t>
            </a:r>
            <a:r>
              <a:rPr sz="1000" b="0" i="1" dirty="0">
                <a:latin typeface="Bookman Old Style"/>
                <a:cs typeface="Bookman Old Style"/>
              </a:rPr>
              <a:t>µ</a:t>
            </a:r>
            <a:r>
              <a:rPr sz="1000" dirty="0">
                <a:latin typeface="Tahoma"/>
                <a:cs typeface="Tahoma"/>
              </a:rPr>
              <a:t>s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time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window </a:t>
            </a:r>
            <a:r>
              <a:rPr sz="1000" dirty="0">
                <a:latin typeface="Tahoma"/>
                <a:cs typeface="Tahoma"/>
              </a:rPr>
              <a:t>of</a:t>
            </a:r>
            <a:r>
              <a:rPr sz="1000" spc="-45" dirty="0">
                <a:latin typeface="Tahoma"/>
                <a:cs typeface="Tahoma"/>
              </a:rPr>
              <a:t> </a:t>
            </a:r>
            <a:r>
              <a:rPr sz="1000" spc="-40" dirty="0">
                <a:latin typeface="Tahoma"/>
                <a:cs typeface="Tahoma"/>
              </a:rPr>
              <a:t>delay </a:t>
            </a:r>
            <a:r>
              <a:rPr sz="1000" spc="-10" dirty="0">
                <a:latin typeface="Tahoma"/>
                <a:cs typeface="Tahoma"/>
              </a:rPr>
              <a:t>events.</a:t>
            </a:r>
            <a:endParaRPr sz="1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290"/>
              </a:spcBef>
            </a:pPr>
            <a:r>
              <a:rPr sz="1000" dirty="0">
                <a:latin typeface="Tahoma"/>
                <a:cs typeface="Tahoma"/>
              </a:rPr>
              <a:t>After</a:t>
            </a:r>
            <a:r>
              <a:rPr sz="1000" spc="-60" dirty="0">
                <a:latin typeface="Tahoma"/>
                <a:cs typeface="Tahoma"/>
              </a:rPr>
              <a:t> </a:t>
            </a:r>
            <a:r>
              <a:rPr sz="1000" spc="-30" dirty="0">
                <a:latin typeface="Tahoma"/>
                <a:cs typeface="Tahoma"/>
              </a:rPr>
              <a:t>pairing,</a:t>
            </a:r>
            <a:r>
              <a:rPr sz="1000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cuts</a:t>
            </a:r>
            <a:r>
              <a:rPr sz="1000" spc="-5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of</a:t>
            </a:r>
            <a:r>
              <a:rPr sz="1000" spc="65" dirty="0">
                <a:latin typeface="Tahoma"/>
                <a:cs typeface="Tahoma"/>
              </a:rPr>
              <a:t> </a:t>
            </a:r>
            <a:r>
              <a:rPr sz="1000" spc="-135" dirty="0">
                <a:latin typeface="Arial Black"/>
                <a:cs typeface="Arial Black"/>
              </a:rPr>
              <a:t>delay</a:t>
            </a:r>
            <a:r>
              <a:rPr sz="1000" spc="20" dirty="0">
                <a:latin typeface="Arial Black"/>
                <a:cs typeface="Arial Black"/>
              </a:rPr>
              <a:t> </a:t>
            </a:r>
            <a:r>
              <a:rPr sz="1000" spc="-120" dirty="0">
                <a:latin typeface="Arial Black"/>
                <a:cs typeface="Arial Black"/>
              </a:rPr>
              <a:t>energy</a:t>
            </a:r>
            <a:r>
              <a:rPr sz="1000" spc="-120" dirty="0">
                <a:latin typeface="Tahoma"/>
                <a:cs typeface="Tahoma"/>
              </a:rPr>
              <a:t>,</a:t>
            </a:r>
            <a:r>
              <a:rPr sz="1000" spc="10" dirty="0">
                <a:latin typeface="Tahoma"/>
                <a:cs typeface="Tahoma"/>
              </a:rPr>
              <a:t> </a:t>
            </a:r>
            <a:r>
              <a:rPr sz="1000" spc="-110" dirty="0">
                <a:latin typeface="Arial Black"/>
                <a:cs typeface="Arial Black"/>
              </a:rPr>
              <a:t>fiducial</a:t>
            </a:r>
            <a:r>
              <a:rPr sz="1000" spc="20" dirty="0">
                <a:latin typeface="Arial Black"/>
                <a:cs typeface="Arial Black"/>
              </a:rPr>
              <a:t> </a:t>
            </a:r>
            <a:r>
              <a:rPr sz="1000" spc="-130" dirty="0">
                <a:latin typeface="Arial Black"/>
                <a:cs typeface="Arial Black"/>
              </a:rPr>
              <a:t>volume</a:t>
            </a:r>
            <a:r>
              <a:rPr sz="1000" spc="-10" dirty="0">
                <a:latin typeface="Arial Black"/>
                <a:cs typeface="Arial Black"/>
              </a:rPr>
              <a:t> </a:t>
            </a:r>
            <a:r>
              <a:rPr sz="1000" spc="-20" dirty="0">
                <a:latin typeface="Tahoma"/>
                <a:cs typeface="Tahoma"/>
              </a:rPr>
              <a:t>(for</a:t>
            </a:r>
            <a:r>
              <a:rPr sz="1000" dirty="0">
                <a:latin typeface="Tahoma"/>
                <a:cs typeface="Tahoma"/>
              </a:rPr>
              <a:t> </a:t>
            </a:r>
            <a:r>
              <a:rPr sz="1000" spc="-30" dirty="0">
                <a:latin typeface="Tahoma"/>
                <a:cs typeface="Tahoma"/>
              </a:rPr>
              <a:t>prompt</a:t>
            </a:r>
            <a:r>
              <a:rPr sz="1000" spc="-5" dirty="0">
                <a:latin typeface="Tahoma"/>
                <a:cs typeface="Tahoma"/>
              </a:rPr>
              <a:t> </a:t>
            </a:r>
            <a:r>
              <a:rPr sz="1000" spc="-40" dirty="0">
                <a:latin typeface="Tahoma"/>
                <a:cs typeface="Tahoma"/>
              </a:rPr>
              <a:t>event</a:t>
            </a:r>
            <a:r>
              <a:rPr sz="1000" spc="-5" dirty="0">
                <a:latin typeface="Tahoma"/>
                <a:cs typeface="Tahoma"/>
              </a:rPr>
              <a:t> </a:t>
            </a:r>
            <a:r>
              <a:rPr sz="1000" spc="-20" dirty="0">
                <a:latin typeface="Tahoma"/>
                <a:cs typeface="Tahoma"/>
              </a:rPr>
              <a:t>only),</a:t>
            </a:r>
            <a:r>
              <a:rPr sz="1000" dirty="0">
                <a:latin typeface="Tahoma"/>
                <a:cs typeface="Tahoma"/>
              </a:rPr>
              <a:t> </a:t>
            </a:r>
            <a:r>
              <a:rPr sz="1000" spc="-110" dirty="0">
                <a:latin typeface="Arial Black"/>
                <a:cs typeface="Arial Black"/>
              </a:rPr>
              <a:t>prompt-</a:t>
            </a:r>
            <a:r>
              <a:rPr sz="1000" spc="-55" dirty="0">
                <a:latin typeface="Arial Black"/>
                <a:cs typeface="Arial Black"/>
              </a:rPr>
              <a:t>delay </a:t>
            </a:r>
            <a:r>
              <a:rPr sz="1000" spc="-130" dirty="0">
                <a:latin typeface="Arial Black"/>
                <a:cs typeface="Arial Black"/>
              </a:rPr>
              <a:t>distance</a:t>
            </a:r>
            <a:r>
              <a:rPr sz="1000" spc="-5" dirty="0">
                <a:latin typeface="Arial Black"/>
                <a:cs typeface="Arial Black"/>
              </a:rPr>
              <a:t> </a:t>
            </a:r>
            <a:r>
              <a:rPr sz="1000" spc="-50" dirty="0">
                <a:latin typeface="Tahoma"/>
                <a:cs typeface="Tahoma"/>
              </a:rPr>
              <a:t>are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applied.</a:t>
            </a:r>
            <a:endParaRPr sz="1000">
              <a:latin typeface="Tahoma"/>
              <a:cs typeface="Tahoma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-2530" y="3077748"/>
            <a:ext cx="5762625" cy="146685"/>
            <a:chOff x="-2530" y="3077748"/>
            <a:chExt cx="5762625" cy="146685"/>
          </a:xfrm>
        </p:grpSpPr>
        <p:sp>
          <p:nvSpPr>
            <p:cNvPr id="10" name="object 10"/>
            <p:cNvSpPr/>
            <p:nvPr/>
          </p:nvSpPr>
          <p:spPr>
            <a:xfrm>
              <a:off x="0" y="3095748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80">
                  <a:moveTo>
                    <a:pt x="0" y="5060"/>
                  </a:moveTo>
                  <a:lnTo>
                    <a:pt x="5759958" y="5060"/>
                  </a:lnTo>
                  <a:lnTo>
                    <a:pt x="5759958" y="0"/>
                  </a:lnTo>
                  <a:lnTo>
                    <a:pt x="0" y="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A5C4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3080278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4">
                  <a:moveTo>
                    <a:pt x="0" y="36000"/>
                  </a:moveTo>
                  <a:lnTo>
                    <a:pt x="0" y="0"/>
                  </a:lnTo>
                  <a:lnTo>
                    <a:pt x="36000" y="0"/>
                  </a:lnTo>
                  <a:lnTo>
                    <a:pt x="36000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rgbClr val="4C8A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3080278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4">
                  <a:moveTo>
                    <a:pt x="0" y="36000"/>
                  </a:moveTo>
                  <a:lnTo>
                    <a:pt x="0" y="0"/>
                  </a:lnTo>
                  <a:lnTo>
                    <a:pt x="36000" y="0"/>
                  </a:lnTo>
                  <a:lnTo>
                    <a:pt x="36000" y="36000"/>
                  </a:lnTo>
                  <a:lnTo>
                    <a:pt x="0" y="36000"/>
                  </a:lnTo>
                  <a:close/>
                </a:path>
              </a:pathLst>
            </a:custGeom>
            <a:ln w="5060">
              <a:solidFill>
                <a:srgbClr val="4C8A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720473" y="3080278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4">
                  <a:moveTo>
                    <a:pt x="0" y="36000"/>
                  </a:moveTo>
                  <a:lnTo>
                    <a:pt x="0" y="0"/>
                  </a:lnTo>
                  <a:lnTo>
                    <a:pt x="36000" y="0"/>
                  </a:lnTo>
                  <a:lnTo>
                    <a:pt x="36000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rgbClr val="4C8A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20473" y="3080278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4">
                  <a:moveTo>
                    <a:pt x="0" y="36000"/>
                  </a:moveTo>
                  <a:lnTo>
                    <a:pt x="0" y="0"/>
                  </a:lnTo>
                  <a:lnTo>
                    <a:pt x="36000" y="0"/>
                  </a:lnTo>
                  <a:lnTo>
                    <a:pt x="36000" y="36000"/>
                  </a:lnTo>
                  <a:lnTo>
                    <a:pt x="0" y="36000"/>
                  </a:lnTo>
                  <a:close/>
                </a:path>
              </a:pathLst>
            </a:custGeom>
            <a:ln w="5060">
              <a:solidFill>
                <a:srgbClr val="4C8A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638622" y="3148679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75600"/>
                  </a:moveTo>
                  <a:lnTo>
                    <a:pt x="0" y="0"/>
                  </a:lnTo>
                </a:path>
              </a:pathLst>
            </a:custGeom>
            <a:ln w="5060">
              <a:solidFill>
                <a:srgbClr val="4C8A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/>
              <a:t>ZA.Li</a:t>
            </a:r>
            <a:r>
              <a:rPr spc="265" dirty="0"/>
              <a:t> </a:t>
            </a:r>
            <a:r>
              <a:rPr dirty="0"/>
              <a:t>(Sun</a:t>
            </a:r>
            <a:r>
              <a:rPr spc="55" dirty="0"/>
              <a:t> </a:t>
            </a:r>
            <a:r>
              <a:rPr spc="-25" dirty="0"/>
              <a:t>Yat-</a:t>
            </a:r>
            <a:r>
              <a:rPr dirty="0"/>
              <a:t>sen</a:t>
            </a:r>
            <a:r>
              <a:rPr spc="55" dirty="0"/>
              <a:t> </a:t>
            </a:r>
            <a:r>
              <a:rPr spc="-10" dirty="0"/>
              <a:t>University)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416225" y="3105973"/>
            <a:ext cx="963930" cy="13716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600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IBD</a:t>
            </a:r>
            <a:r>
              <a:rPr sz="600" spc="50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10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selection</a:t>
            </a:r>
            <a:r>
              <a:rPr sz="600" spc="55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study</a:t>
            </a:r>
            <a:r>
              <a:rPr sz="600" spc="55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at</a:t>
            </a:r>
            <a:r>
              <a:rPr sz="600" spc="55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25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TAO</a:t>
            </a:r>
            <a:endParaRPr sz="60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3</a:t>
            </a:fld>
            <a:r>
              <a:rPr spc="229" dirty="0"/>
              <a:t> </a:t>
            </a:r>
            <a:r>
              <a:rPr spc="-50" dirty="0"/>
              <a:t>4</a:t>
            </a:r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-145" dirty="0"/>
              <a:t>Selection</a:t>
            </a:r>
            <a:r>
              <a:rPr spc="55" dirty="0"/>
              <a:t> </a:t>
            </a:r>
            <a:r>
              <a:rPr spc="-130" dirty="0"/>
              <a:t>Result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07995" y="52549"/>
            <a:ext cx="5652135" cy="349885"/>
            <a:chOff x="107995" y="52549"/>
            <a:chExt cx="5652135" cy="349885"/>
          </a:xfrm>
        </p:grpSpPr>
        <p:sp>
          <p:nvSpPr>
            <p:cNvPr id="4" name="object 4"/>
            <p:cNvSpPr/>
            <p:nvPr/>
          </p:nvSpPr>
          <p:spPr>
            <a:xfrm>
              <a:off x="107995" y="366305"/>
              <a:ext cx="5652135" cy="36195"/>
            </a:xfrm>
            <a:custGeom>
              <a:avLst/>
              <a:gdLst/>
              <a:ahLst/>
              <a:cxnLst/>
              <a:rect l="l" t="t" r="r" b="b"/>
              <a:pathLst>
                <a:path w="5652135" h="36195">
                  <a:moveTo>
                    <a:pt x="0" y="36000"/>
                  </a:moveTo>
                  <a:lnTo>
                    <a:pt x="5651962" y="36000"/>
                  </a:lnTo>
                  <a:lnTo>
                    <a:pt x="5651962" y="0"/>
                  </a:lnTo>
                  <a:lnTo>
                    <a:pt x="0" y="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rgbClr val="00581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11712" y="52549"/>
              <a:ext cx="971217" cy="2808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275297" y="428541"/>
            <a:ext cx="520890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Tahoma"/>
                <a:cs typeface="Tahoma"/>
              </a:rPr>
              <a:t>The</a:t>
            </a:r>
            <a:r>
              <a:rPr sz="1000" spc="-40" dirty="0">
                <a:latin typeface="Tahoma"/>
                <a:cs typeface="Tahoma"/>
              </a:rPr>
              <a:t> </a:t>
            </a:r>
            <a:r>
              <a:rPr sz="1000" spc="-30" dirty="0">
                <a:latin typeface="Tahoma"/>
                <a:cs typeface="Tahoma"/>
              </a:rPr>
              <a:t>prompt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30" dirty="0">
                <a:latin typeface="Tahoma"/>
                <a:cs typeface="Tahoma"/>
              </a:rPr>
              <a:t>signal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60" dirty="0">
                <a:latin typeface="Tahoma"/>
                <a:cs typeface="Tahoma"/>
              </a:rPr>
              <a:t>energy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-30" dirty="0">
                <a:latin typeface="Tahoma"/>
                <a:cs typeface="Tahoma"/>
              </a:rPr>
              <a:t>spectra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30" dirty="0">
                <a:latin typeface="Tahoma"/>
                <a:cs typeface="Tahoma"/>
              </a:rPr>
              <a:t>from </a:t>
            </a:r>
            <a:r>
              <a:rPr sz="1000" spc="-20" dirty="0">
                <a:latin typeface="Tahoma"/>
                <a:cs typeface="Tahoma"/>
              </a:rPr>
              <a:t>the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45" dirty="0">
                <a:latin typeface="Tahoma"/>
                <a:cs typeface="Tahoma"/>
              </a:rPr>
              <a:t>reactor-</a:t>
            </a:r>
            <a:r>
              <a:rPr sz="1000" spc="-20" dirty="0">
                <a:latin typeface="Tahoma"/>
                <a:cs typeface="Tahoma"/>
              </a:rPr>
              <a:t>on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40" dirty="0">
                <a:latin typeface="Tahoma"/>
                <a:cs typeface="Tahoma"/>
              </a:rPr>
              <a:t>and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spc="-45" dirty="0">
                <a:latin typeface="Tahoma"/>
                <a:cs typeface="Tahoma"/>
              </a:rPr>
              <a:t>reactor-</a:t>
            </a:r>
            <a:r>
              <a:rPr sz="1000" spc="-20" dirty="0">
                <a:latin typeface="Tahoma"/>
                <a:cs typeface="Tahoma"/>
              </a:rPr>
              <a:t>off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20" dirty="0">
                <a:latin typeface="Tahoma"/>
                <a:cs typeface="Tahoma"/>
              </a:rPr>
              <a:t>data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spc="-25" dirty="0">
                <a:latin typeface="Tahoma"/>
                <a:cs typeface="Tahoma"/>
              </a:rPr>
              <a:t>after </a:t>
            </a:r>
            <a:r>
              <a:rPr sz="1000" dirty="0">
                <a:latin typeface="Tahoma"/>
                <a:cs typeface="Tahoma"/>
              </a:rPr>
              <a:t>all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20" dirty="0">
                <a:latin typeface="Tahoma"/>
                <a:cs typeface="Tahoma"/>
              </a:rPr>
              <a:t>the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spc="-50" dirty="0">
                <a:latin typeface="Tahoma"/>
                <a:cs typeface="Tahoma"/>
              </a:rPr>
              <a:t>above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20" dirty="0">
                <a:latin typeface="Tahoma"/>
                <a:cs typeface="Tahoma"/>
              </a:rPr>
              <a:t>cuts </a:t>
            </a:r>
            <a:r>
              <a:rPr sz="1000" dirty="0">
                <a:latin typeface="Tahoma"/>
                <a:cs typeface="Tahoma"/>
              </a:rPr>
              <a:t>is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-60" dirty="0">
                <a:latin typeface="Tahoma"/>
                <a:cs typeface="Tahoma"/>
              </a:rPr>
              <a:t>shown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below.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6427" y="1291874"/>
            <a:ext cx="1764664" cy="13671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4465" marR="30480" indent="-127000">
              <a:lnSpc>
                <a:spcPct val="100000"/>
              </a:lnSpc>
              <a:spcBef>
                <a:spcPts val="95"/>
              </a:spcBef>
              <a:buClr>
                <a:srgbClr val="005714"/>
              </a:buClr>
              <a:buFont typeface="Times New Roman"/>
              <a:buChar char="•"/>
              <a:tabLst>
                <a:tab pos="165100" algn="l"/>
              </a:tabLst>
            </a:pPr>
            <a:r>
              <a:rPr sz="1000" dirty="0">
                <a:latin typeface="Tahoma"/>
                <a:cs typeface="Tahoma"/>
              </a:rPr>
              <a:t>The</a:t>
            </a:r>
            <a:r>
              <a:rPr sz="1000" spc="-15" dirty="0">
                <a:latin typeface="Tahoma"/>
                <a:cs typeface="Tahoma"/>
              </a:rPr>
              <a:t> </a:t>
            </a:r>
            <a:r>
              <a:rPr sz="1000" spc="-25" dirty="0">
                <a:latin typeface="Tahoma"/>
                <a:cs typeface="Tahoma"/>
              </a:rPr>
              <a:t>subtraction</a:t>
            </a:r>
            <a:r>
              <a:rPr sz="1000" spc="-10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of</a:t>
            </a:r>
            <a:r>
              <a:rPr sz="1000" spc="-10" dirty="0">
                <a:latin typeface="Tahoma"/>
                <a:cs typeface="Tahoma"/>
              </a:rPr>
              <a:t> </a:t>
            </a:r>
            <a:r>
              <a:rPr sz="1000" spc="-45" dirty="0">
                <a:latin typeface="Tahoma"/>
                <a:cs typeface="Tahoma"/>
              </a:rPr>
              <a:t>reactor-</a:t>
            </a:r>
            <a:r>
              <a:rPr sz="1000" spc="-25" dirty="0">
                <a:latin typeface="Tahoma"/>
                <a:cs typeface="Tahoma"/>
              </a:rPr>
              <a:t>on </a:t>
            </a:r>
            <a:r>
              <a:rPr sz="1000" spc="-40" dirty="0">
                <a:latin typeface="Tahoma"/>
                <a:cs typeface="Tahoma"/>
              </a:rPr>
              <a:t>over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spc="-45" dirty="0">
                <a:latin typeface="Tahoma"/>
                <a:cs typeface="Tahoma"/>
              </a:rPr>
              <a:t>reactor-</a:t>
            </a:r>
            <a:r>
              <a:rPr sz="1000" spc="-10" dirty="0">
                <a:latin typeface="Tahoma"/>
                <a:cs typeface="Tahoma"/>
              </a:rPr>
              <a:t>off</a:t>
            </a:r>
            <a:r>
              <a:rPr sz="1000" spc="-30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is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presented</a:t>
            </a:r>
            <a:endParaRPr sz="1000">
              <a:latin typeface="Tahoma"/>
              <a:cs typeface="Tahoma"/>
            </a:endParaRPr>
          </a:p>
          <a:p>
            <a:pPr marL="164465">
              <a:lnSpc>
                <a:spcPts val="1190"/>
              </a:lnSpc>
            </a:pPr>
            <a:r>
              <a:rPr sz="1000" dirty="0">
                <a:latin typeface="Tahoma"/>
                <a:cs typeface="Tahoma"/>
              </a:rPr>
              <a:t>to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20" dirty="0">
                <a:latin typeface="Tahoma"/>
                <a:cs typeface="Tahoma"/>
              </a:rPr>
              <a:t>extract </a:t>
            </a:r>
            <a:r>
              <a:rPr sz="1000" spc="-10" dirty="0">
                <a:latin typeface="Tahoma"/>
                <a:cs typeface="Tahoma"/>
              </a:rPr>
              <a:t>the</a:t>
            </a:r>
            <a:r>
              <a:rPr sz="1000" spc="-15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IBD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signal.</a:t>
            </a:r>
            <a:endParaRPr sz="1000">
              <a:latin typeface="Tahoma"/>
              <a:cs typeface="Tahoma"/>
            </a:endParaRPr>
          </a:p>
          <a:p>
            <a:pPr marL="164465" marR="153670" indent="-127000">
              <a:lnSpc>
                <a:spcPct val="100000"/>
              </a:lnSpc>
              <a:spcBef>
                <a:spcPts val="990"/>
              </a:spcBef>
              <a:buClr>
                <a:srgbClr val="005714"/>
              </a:buClr>
              <a:buFont typeface="Times New Roman"/>
              <a:buChar char="•"/>
              <a:tabLst>
                <a:tab pos="165100" algn="l"/>
              </a:tabLst>
            </a:pPr>
            <a:r>
              <a:rPr sz="1000" spc="-55" dirty="0">
                <a:latin typeface="Tahoma"/>
                <a:cs typeface="Tahoma"/>
              </a:rPr>
              <a:t>In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20" dirty="0">
                <a:latin typeface="Tahoma"/>
                <a:cs typeface="Tahoma"/>
              </a:rPr>
              <a:t>the</a:t>
            </a:r>
            <a:r>
              <a:rPr sz="1000" spc="-30" dirty="0">
                <a:latin typeface="Tahoma"/>
                <a:cs typeface="Tahoma"/>
              </a:rPr>
              <a:t> future, </a:t>
            </a:r>
            <a:r>
              <a:rPr sz="1000" spc="-20" dirty="0">
                <a:latin typeface="Tahoma"/>
                <a:cs typeface="Tahoma"/>
              </a:rPr>
              <a:t>the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35" dirty="0">
                <a:latin typeface="Tahoma"/>
                <a:cs typeface="Tahoma"/>
              </a:rPr>
              <a:t>spectrum </a:t>
            </a:r>
            <a:r>
              <a:rPr sz="1000" dirty="0">
                <a:latin typeface="Tahoma"/>
                <a:cs typeface="Tahoma"/>
              </a:rPr>
              <a:t>will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be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55" dirty="0">
                <a:latin typeface="Tahoma"/>
                <a:cs typeface="Tahoma"/>
              </a:rPr>
              <a:t>used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to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generate </a:t>
            </a:r>
            <a:r>
              <a:rPr sz="1000" spc="-40" dirty="0">
                <a:latin typeface="Tahoma"/>
                <a:cs typeface="Tahoma"/>
              </a:rPr>
              <a:t>unfolded</a:t>
            </a:r>
            <a:r>
              <a:rPr sz="1000" spc="-25" dirty="0">
                <a:latin typeface="Tahoma"/>
                <a:cs typeface="Tahoma"/>
              </a:rPr>
              <a:t> </a:t>
            </a:r>
            <a:r>
              <a:rPr sz="1000" spc="-30" dirty="0">
                <a:latin typeface="Tahoma"/>
                <a:cs typeface="Tahoma"/>
              </a:rPr>
              <a:t>neutrino</a:t>
            </a:r>
            <a:r>
              <a:rPr sz="1000" spc="-20" dirty="0">
                <a:latin typeface="Tahoma"/>
                <a:cs typeface="Tahoma"/>
              </a:rPr>
              <a:t> </a:t>
            </a:r>
            <a:r>
              <a:rPr sz="1000" spc="-10" dirty="0">
                <a:latin typeface="Tahoma"/>
                <a:cs typeface="Tahoma"/>
              </a:rPr>
              <a:t>energy</a:t>
            </a:r>
            <a:endParaRPr sz="1000">
              <a:latin typeface="Tahoma"/>
              <a:cs typeface="Tahoma"/>
            </a:endParaRPr>
          </a:p>
          <a:p>
            <a:pPr marL="164465" marR="271145">
              <a:lnSpc>
                <a:spcPts val="1200"/>
              </a:lnSpc>
              <a:spcBef>
                <a:spcPts val="30"/>
              </a:spcBef>
            </a:pPr>
            <a:r>
              <a:rPr sz="1000" spc="-30" dirty="0">
                <a:latin typeface="Tahoma"/>
                <a:cs typeface="Tahoma"/>
              </a:rPr>
              <a:t>spectra,</a:t>
            </a:r>
            <a:r>
              <a:rPr sz="1000" spc="-10" dirty="0">
                <a:latin typeface="Tahoma"/>
                <a:cs typeface="Tahoma"/>
              </a:rPr>
              <a:t> </a:t>
            </a:r>
            <a:r>
              <a:rPr sz="1000" dirty="0">
                <a:latin typeface="Tahoma"/>
                <a:cs typeface="Tahoma"/>
              </a:rPr>
              <a:t>to</a:t>
            </a:r>
            <a:r>
              <a:rPr sz="1000" spc="-10" dirty="0">
                <a:latin typeface="Tahoma"/>
                <a:cs typeface="Tahoma"/>
              </a:rPr>
              <a:t> </a:t>
            </a:r>
            <a:r>
              <a:rPr sz="1000" spc="-45" dirty="0">
                <a:latin typeface="Tahoma"/>
                <a:cs typeface="Tahoma"/>
              </a:rPr>
              <a:t>compare</a:t>
            </a:r>
            <a:r>
              <a:rPr sz="1000" spc="-10" dirty="0">
                <a:latin typeface="Tahoma"/>
                <a:cs typeface="Tahoma"/>
              </a:rPr>
              <a:t> </a:t>
            </a:r>
            <a:r>
              <a:rPr sz="1000" spc="-20" dirty="0">
                <a:latin typeface="Tahoma"/>
                <a:cs typeface="Tahoma"/>
              </a:rPr>
              <a:t>with </a:t>
            </a:r>
            <a:r>
              <a:rPr sz="1000" spc="-30" dirty="0">
                <a:latin typeface="Tahoma"/>
                <a:cs typeface="Tahoma"/>
              </a:rPr>
              <a:t>theoretical</a:t>
            </a:r>
            <a:r>
              <a:rPr sz="1000" spc="-10" dirty="0">
                <a:latin typeface="Tahoma"/>
                <a:cs typeface="Tahoma"/>
              </a:rPr>
              <a:t> prediction.</a:t>
            </a:r>
            <a:endParaRPr sz="10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71300" y="910387"/>
            <a:ext cx="2946155" cy="2072409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-2530" y="3077748"/>
            <a:ext cx="5762625" cy="146685"/>
            <a:chOff x="-2530" y="3077748"/>
            <a:chExt cx="5762625" cy="146685"/>
          </a:xfrm>
        </p:grpSpPr>
        <p:sp>
          <p:nvSpPr>
            <p:cNvPr id="10" name="object 10"/>
            <p:cNvSpPr/>
            <p:nvPr/>
          </p:nvSpPr>
          <p:spPr>
            <a:xfrm>
              <a:off x="0" y="3095748"/>
              <a:ext cx="5760085" cy="5080"/>
            </a:xfrm>
            <a:custGeom>
              <a:avLst/>
              <a:gdLst/>
              <a:ahLst/>
              <a:cxnLst/>
              <a:rect l="l" t="t" r="r" b="b"/>
              <a:pathLst>
                <a:path w="5760085" h="5080">
                  <a:moveTo>
                    <a:pt x="0" y="5060"/>
                  </a:moveTo>
                  <a:lnTo>
                    <a:pt x="5759958" y="5060"/>
                  </a:lnTo>
                  <a:lnTo>
                    <a:pt x="5759958" y="0"/>
                  </a:lnTo>
                  <a:lnTo>
                    <a:pt x="0" y="0"/>
                  </a:lnTo>
                  <a:lnTo>
                    <a:pt x="0" y="5060"/>
                  </a:lnTo>
                  <a:close/>
                </a:path>
              </a:pathLst>
            </a:custGeom>
            <a:solidFill>
              <a:srgbClr val="A5C4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0" y="3080278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4">
                  <a:moveTo>
                    <a:pt x="0" y="36000"/>
                  </a:moveTo>
                  <a:lnTo>
                    <a:pt x="0" y="0"/>
                  </a:lnTo>
                  <a:lnTo>
                    <a:pt x="36000" y="0"/>
                  </a:lnTo>
                  <a:lnTo>
                    <a:pt x="36000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rgbClr val="4C8A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0" y="3080278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4">
                  <a:moveTo>
                    <a:pt x="0" y="36000"/>
                  </a:moveTo>
                  <a:lnTo>
                    <a:pt x="0" y="0"/>
                  </a:lnTo>
                  <a:lnTo>
                    <a:pt x="36000" y="0"/>
                  </a:lnTo>
                  <a:lnTo>
                    <a:pt x="36000" y="36000"/>
                  </a:lnTo>
                  <a:lnTo>
                    <a:pt x="0" y="36000"/>
                  </a:lnTo>
                  <a:close/>
                </a:path>
              </a:pathLst>
            </a:custGeom>
            <a:ln w="5060">
              <a:solidFill>
                <a:srgbClr val="4C8A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720473" y="3080278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4">
                  <a:moveTo>
                    <a:pt x="0" y="36000"/>
                  </a:moveTo>
                  <a:lnTo>
                    <a:pt x="0" y="0"/>
                  </a:lnTo>
                  <a:lnTo>
                    <a:pt x="36000" y="0"/>
                  </a:lnTo>
                  <a:lnTo>
                    <a:pt x="36000" y="36000"/>
                  </a:lnTo>
                  <a:lnTo>
                    <a:pt x="0" y="36000"/>
                  </a:lnTo>
                  <a:close/>
                </a:path>
              </a:pathLst>
            </a:custGeom>
            <a:solidFill>
              <a:srgbClr val="4C8A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720473" y="3080278"/>
              <a:ext cx="36195" cy="36195"/>
            </a:xfrm>
            <a:custGeom>
              <a:avLst/>
              <a:gdLst/>
              <a:ahLst/>
              <a:cxnLst/>
              <a:rect l="l" t="t" r="r" b="b"/>
              <a:pathLst>
                <a:path w="36195" h="36194">
                  <a:moveTo>
                    <a:pt x="0" y="36000"/>
                  </a:moveTo>
                  <a:lnTo>
                    <a:pt x="0" y="0"/>
                  </a:lnTo>
                  <a:lnTo>
                    <a:pt x="36000" y="0"/>
                  </a:lnTo>
                  <a:lnTo>
                    <a:pt x="36000" y="36000"/>
                  </a:lnTo>
                  <a:lnTo>
                    <a:pt x="0" y="36000"/>
                  </a:lnTo>
                  <a:close/>
                </a:path>
              </a:pathLst>
            </a:custGeom>
            <a:ln w="5060">
              <a:solidFill>
                <a:srgbClr val="4C8A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638622" y="3148679"/>
              <a:ext cx="0" cy="76200"/>
            </a:xfrm>
            <a:custGeom>
              <a:avLst/>
              <a:gdLst/>
              <a:ahLst/>
              <a:cxnLst/>
              <a:rect l="l" t="t" r="r" b="b"/>
              <a:pathLst>
                <a:path h="76200">
                  <a:moveTo>
                    <a:pt x="0" y="75600"/>
                  </a:moveTo>
                  <a:lnTo>
                    <a:pt x="0" y="0"/>
                  </a:lnTo>
                </a:path>
              </a:pathLst>
            </a:custGeom>
            <a:ln w="5060">
              <a:solidFill>
                <a:srgbClr val="4C8A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dirty="0"/>
              <a:t>ZA.Li</a:t>
            </a:r>
            <a:r>
              <a:rPr spc="265" dirty="0"/>
              <a:t> </a:t>
            </a:r>
            <a:r>
              <a:rPr dirty="0"/>
              <a:t>(Sun</a:t>
            </a:r>
            <a:r>
              <a:rPr spc="55" dirty="0"/>
              <a:t> </a:t>
            </a:r>
            <a:r>
              <a:rPr spc="-25" dirty="0"/>
              <a:t>Yat-</a:t>
            </a:r>
            <a:r>
              <a:rPr dirty="0"/>
              <a:t>sen</a:t>
            </a:r>
            <a:r>
              <a:rPr spc="55" dirty="0"/>
              <a:t> </a:t>
            </a:r>
            <a:r>
              <a:rPr spc="-10" dirty="0"/>
              <a:t>University)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2416225" y="3105973"/>
            <a:ext cx="963930" cy="13716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600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IBD</a:t>
            </a:r>
            <a:r>
              <a:rPr sz="600" spc="50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10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selection</a:t>
            </a:r>
            <a:r>
              <a:rPr sz="600" spc="55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study</a:t>
            </a:r>
            <a:r>
              <a:rPr sz="600" spc="55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at</a:t>
            </a:r>
            <a:r>
              <a:rPr sz="600" spc="55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 </a:t>
            </a:r>
            <a:r>
              <a:rPr sz="600" spc="-25" dirty="0">
                <a:solidFill>
                  <a:srgbClr val="838386"/>
                </a:solidFill>
                <a:latin typeface="Arial"/>
                <a:cs typeface="Arial"/>
                <a:hlinkClick r:id="rId4" action="ppaction://hlinksldjump"/>
              </a:rPr>
              <a:t>TAO</a:t>
            </a:r>
            <a:endParaRPr sz="60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90"/>
              </a:spcBef>
            </a:pPr>
            <a:fld id="{81D60167-4931-47E6-BA6A-407CBD079E47}" type="slidenum">
              <a:rPr dirty="0"/>
              <a:t>4</a:t>
            </a:fld>
            <a:r>
              <a:rPr spc="229" dirty="0"/>
              <a:t> </a:t>
            </a:r>
            <a:r>
              <a:rPr spc="-50" dirty="0"/>
              <a:t>4</a:t>
            </a:r>
          </a:p>
        </p:txBody>
      </p:sp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285</Words>
  <Application>Microsoft Office PowerPoint</Application>
  <PresentationFormat>自定义</PresentationFormat>
  <Paragraphs>33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3" baseType="lpstr">
      <vt:lpstr>Arial</vt:lpstr>
      <vt:lpstr>Arial Black</vt:lpstr>
      <vt:lpstr>Bookman Old Style</vt:lpstr>
      <vt:lpstr>Calibri</vt:lpstr>
      <vt:lpstr>Old English Text MT</vt:lpstr>
      <vt:lpstr>Palatino Linotype</vt:lpstr>
      <vt:lpstr>Tahoma</vt:lpstr>
      <vt:lpstr>Times New Roman</vt:lpstr>
      <vt:lpstr>Office Theme</vt:lpstr>
      <vt:lpstr>IBD selection study at TAO</vt:lpstr>
      <vt:lpstr>Introduction of TAO</vt:lpstr>
      <vt:lpstr>Selection Process</vt:lpstr>
      <vt:lpstr>Selection Result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IBD selection study at TAO</dc:title>
  <dc:creator>Ziang Li</dc:creator>
  <cp:lastModifiedBy>KXSK XSkiper</cp:lastModifiedBy>
  <cp:revision>1</cp:revision>
  <dcterms:created xsi:type="dcterms:W3CDTF">2026-07-16T08:10:13Z</dcterms:created>
  <dcterms:modified xsi:type="dcterms:W3CDTF">2026-07-16T08:20:32Z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2026-07-16T00:00:00Z</vt:filetime>
  </property>
  <property fmtid="{D5CDD505-2E9C-101B-9397-08002B2CF9AE}" pid="3" name="Creator">
    <vt:lpwstr>LaTeX with Beamer class</vt:lpwstr>
  </property>
  <property fmtid="{D5CDD505-2E9C-101B-9397-08002B2CF9AE}" pid="4" name="Producer">
    <vt:lpwstr>xdvipdfmx (20250410)</vt:lpwstr>
  </property>
  <property fmtid="{D5CDD505-2E9C-101B-9397-08002B2CF9AE}" pid="5" name="LastSaved">
    <vt:filetime>2026-07-16T00:00:00Z</vt:filetime>
  </property>
</Properties>
</file>