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88" r:id="rId3"/>
    <p:sldId id="284" r:id="rId4"/>
    <p:sldId id="273" r:id="rId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D6D7D6"/>
              </a:solidFill>
              <a:prstDash val="solid"/>
              <a:miter lim="400000"/>
            </a:ln>
          </a:left>
          <a:right>
            <a:ln w="3175" cap="flat">
              <a:solidFill>
                <a:srgbClr val="D6D7D6"/>
              </a:solidFill>
              <a:prstDash val="solid"/>
              <a:miter lim="400000"/>
            </a:ln>
          </a:right>
          <a:top>
            <a:ln w="3175" cap="flat">
              <a:solidFill>
                <a:srgbClr val="D6D7D6"/>
              </a:solidFill>
              <a:prstDash val="solid"/>
              <a:miter lim="400000"/>
            </a:ln>
          </a:top>
          <a:bottom>
            <a:ln w="3175" cap="flat">
              <a:solidFill>
                <a:srgbClr val="D6D7D6"/>
              </a:solidFill>
              <a:prstDash val="solid"/>
              <a:miter lim="400000"/>
            </a:ln>
          </a:bottom>
          <a:insideH>
            <a:ln w="3175" cap="flat">
              <a:solidFill>
                <a:srgbClr val="D6D7D6"/>
              </a:solidFill>
              <a:prstDash val="solid"/>
              <a:miter lim="400000"/>
            </a:ln>
          </a:insideH>
          <a:insideV>
            <a:ln w="3175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D6D6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3175" cap="flat">
              <a:solidFill>
                <a:srgbClr val="D6D7D6"/>
              </a:solidFill>
              <a:prstDash val="solid"/>
              <a:miter lim="400000"/>
            </a:ln>
          </a:top>
          <a:bottom>
            <a:ln w="3175" cap="flat">
              <a:solidFill>
                <a:srgbClr val="D6D7D6"/>
              </a:solidFill>
              <a:prstDash val="solid"/>
              <a:miter lim="400000"/>
            </a:ln>
          </a:bottom>
          <a:insideH>
            <a:ln w="3175" cap="flat">
              <a:solidFill>
                <a:srgbClr val="D6D7D6"/>
              </a:solidFill>
              <a:prstDash val="solid"/>
              <a:miter lim="400000"/>
            </a:ln>
          </a:insideH>
          <a:insideV>
            <a:ln w="3175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D6D7D6"/>
              </a:solidFill>
              <a:prstDash val="solid"/>
              <a:miter lim="400000"/>
            </a:ln>
          </a:left>
          <a:right>
            <a:ln w="3175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3175" cap="flat">
              <a:solidFill>
                <a:srgbClr val="D6D6D6"/>
              </a:solidFill>
              <a:prstDash val="solid"/>
              <a:miter lim="400000"/>
            </a:ln>
          </a:bottom>
          <a:insideH>
            <a:ln w="3175" cap="flat">
              <a:solidFill>
                <a:srgbClr val="D6D7D6"/>
              </a:solidFill>
              <a:prstDash val="solid"/>
              <a:miter lim="400000"/>
            </a:ln>
          </a:insideH>
          <a:insideV>
            <a:ln w="3175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D6D7D6"/>
              </a:solidFill>
              <a:prstDash val="solid"/>
              <a:miter lim="400000"/>
            </a:ln>
          </a:left>
          <a:right>
            <a:ln w="3175" cap="flat">
              <a:solidFill>
                <a:srgbClr val="D6D7D6"/>
              </a:solidFill>
              <a:prstDash val="solid"/>
              <a:miter lim="400000"/>
            </a:ln>
          </a:right>
          <a:top>
            <a:ln w="3175" cap="flat">
              <a:solidFill>
                <a:srgbClr val="D6D6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3175" cap="flat">
              <a:solidFill>
                <a:srgbClr val="D6D7D6"/>
              </a:solidFill>
              <a:prstDash val="solid"/>
              <a:miter lim="400000"/>
            </a:ln>
          </a:insideH>
          <a:insideV>
            <a:ln w="3175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929292"/>
              </a:solidFill>
              <a:prstDash val="solid"/>
              <a:miter lim="400000"/>
            </a:ln>
          </a:top>
          <a:bottom>
            <a:ln w="3175" cap="flat">
              <a:solidFill>
                <a:srgbClr val="929292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AAAAA"/>
              </a:solidFill>
              <a:prstDash val="solid"/>
              <a:miter lim="400000"/>
            </a:ln>
          </a:left>
          <a:right>
            <a:ln w="3175" cap="flat">
              <a:solidFill>
                <a:srgbClr val="AAAAAA"/>
              </a:solidFill>
              <a:prstDash val="solid"/>
              <a:miter lim="400000"/>
            </a:ln>
          </a:right>
          <a:top>
            <a:ln w="3175" cap="flat">
              <a:solidFill>
                <a:srgbClr val="AAAAAA"/>
              </a:solidFill>
              <a:prstDash val="solid"/>
              <a:miter lim="400000"/>
            </a:ln>
          </a:top>
          <a:bottom>
            <a:ln w="3175" cap="flat">
              <a:solidFill>
                <a:srgbClr val="AAAAAA"/>
              </a:solidFill>
              <a:prstDash val="solid"/>
              <a:miter lim="400000"/>
            </a:ln>
          </a:bottom>
          <a:insideH>
            <a:ln w="3175" cap="flat">
              <a:solidFill>
                <a:srgbClr val="AAAAAA"/>
              </a:solidFill>
              <a:prstDash val="solid"/>
              <a:miter lim="400000"/>
            </a:ln>
          </a:insideH>
          <a:insideV>
            <a:ln w="3175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D6D7D6"/>
              </a:solidFill>
              <a:prstDash val="solid"/>
              <a:miter lim="400000"/>
            </a:ln>
          </a:left>
          <a:right>
            <a:ln w="3175" cap="flat">
              <a:solidFill>
                <a:srgbClr val="D6D7D6"/>
              </a:solidFill>
              <a:prstDash val="solid"/>
              <a:miter lim="400000"/>
            </a:ln>
          </a:right>
          <a:top>
            <a:ln w="3175" cap="flat">
              <a:solidFill>
                <a:srgbClr val="D6D7D6"/>
              </a:solidFill>
              <a:prstDash val="solid"/>
              <a:miter lim="400000"/>
            </a:ln>
          </a:top>
          <a:bottom>
            <a:ln w="3175" cap="flat">
              <a:solidFill>
                <a:srgbClr val="D6D7D6"/>
              </a:solidFill>
              <a:prstDash val="solid"/>
              <a:miter lim="400000"/>
            </a:ln>
          </a:bottom>
          <a:insideH>
            <a:ln w="3175" cap="flat">
              <a:solidFill>
                <a:srgbClr val="D6D7D6"/>
              </a:solidFill>
              <a:prstDash val="solid"/>
              <a:miter lim="400000"/>
            </a:ln>
          </a:insideH>
          <a:insideV>
            <a:ln w="3175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909090"/>
              </a:solidFill>
              <a:prstDash val="solid"/>
              <a:miter lim="400000"/>
            </a:ln>
          </a:left>
          <a:right>
            <a:ln w="3175" cap="flat">
              <a:solidFill>
                <a:srgbClr val="909090"/>
              </a:solidFill>
              <a:prstDash val="solid"/>
              <a:miter lim="400000"/>
            </a:ln>
          </a:right>
          <a:top>
            <a:ln w="3175" cap="flat">
              <a:solidFill>
                <a:srgbClr val="909090"/>
              </a:solidFill>
              <a:prstDash val="solid"/>
              <a:miter lim="400000"/>
            </a:ln>
          </a:top>
          <a:bottom>
            <a:ln w="3175" cap="flat">
              <a:solidFill>
                <a:srgbClr val="909090"/>
              </a:solidFill>
              <a:prstDash val="solid"/>
              <a:miter lim="400000"/>
            </a:ln>
          </a:bottom>
          <a:insideH>
            <a:ln w="3175" cap="flat">
              <a:solidFill>
                <a:srgbClr val="909090"/>
              </a:solidFill>
              <a:prstDash val="solid"/>
              <a:miter lim="400000"/>
            </a:ln>
          </a:insideH>
          <a:insideV>
            <a:ln w="3175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86"/>
    <p:restoredTop sz="94692"/>
  </p:normalViewPr>
  <p:slideViewPr>
    <p:cSldViewPr snapToGrid="0">
      <p:cViewPr varScale="1">
        <p:scale>
          <a:sx n="106" d="100"/>
          <a:sy n="106" d="100"/>
        </p:scale>
        <p:origin x="568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38467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9225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&amp; Subtit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文本"/>
          <p:cNvSpPr txBox="1">
            <a:spLocks noGrp="1"/>
          </p:cNvSpPr>
          <p:nvPr>
            <p:ph type="title"/>
          </p:nvPr>
        </p:nvSpPr>
        <p:spPr>
          <a:xfrm>
            <a:off x="2416968" y="1151929"/>
            <a:ext cx="7358064" cy="2321720"/>
          </a:xfrm>
          <a:prstGeom prst="rect">
            <a:avLst/>
          </a:prstGeom>
        </p:spPr>
        <p:txBody>
          <a:bodyPr lIns="35718" tIns="35718" rIns="35718" bIns="35718" anchor="b"/>
          <a:lstStyle>
            <a:lvl1pPr defTabSz="410765">
              <a:defRPr sz="56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4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2416968" y="3536156"/>
            <a:ext cx="7358064" cy="794743"/>
          </a:xfrm>
          <a:prstGeom prst="rect">
            <a:avLst/>
          </a:prstGeom>
        </p:spPr>
        <p:txBody>
          <a:bodyPr lIns="35718" tIns="35718" rIns="35718" bIns="35718">
            <a:normAutofit/>
          </a:bodyPr>
          <a:lstStyle>
            <a:lvl1pPr marL="0" indent="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416968" y="4473773"/>
            <a:ext cx="7358064" cy="321470"/>
          </a:xfrm>
          <a:prstGeom prst="rect">
            <a:avLst/>
          </a:prstGeom>
        </p:spPr>
        <p:txBody>
          <a:bodyPr lIns="35718" tIns="35718" rIns="35718" bIns="35718">
            <a:spAutoFit/>
          </a:bodyPr>
          <a:lstStyle>
            <a:lvl1pPr marL="0" indent="0" algn="ctr" defTabSz="410765">
              <a:spcBef>
                <a:spcPts val="0"/>
              </a:spcBef>
              <a:buSzTx/>
              <a:buFontTx/>
              <a:buNone/>
              <a:defRPr sz="1600" i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6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416968" y="3027957"/>
            <a:ext cx="7358064" cy="431801"/>
          </a:xfrm>
          <a:prstGeom prst="rect">
            <a:avLst/>
          </a:prstGeom>
        </p:spPr>
        <p:txBody>
          <a:bodyPr lIns="35718" tIns="35718" rIns="35718" bIns="35718" anchor="ctr">
            <a:spAutoFit/>
          </a:bodyPr>
          <a:lstStyle>
            <a:lvl1pPr marL="0" indent="0" algn="ctr" defTabSz="410765">
              <a:spcBef>
                <a:spcPts val="0"/>
              </a:spcBef>
              <a:buSzTx/>
              <a:buFontTx/>
              <a:buNone/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图像"/>
          <p:cNvSpPr>
            <a:spLocks noGrp="1"/>
          </p:cNvSpPr>
          <p:nvPr>
            <p:ph type="pic" idx="21"/>
          </p:nvPr>
        </p:nvSpPr>
        <p:spPr>
          <a:xfrm>
            <a:off x="870371" y="-8930"/>
            <a:ext cx="11637968" cy="775864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952151"/>
            <a:ext cx="685801" cy="648049"/>
          </a:xfrm>
          <a:prstGeom prst="rect">
            <a:avLst/>
          </a:prstGeom>
          <a:ln w="3175">
            <a:miter lim="400000"/>
          </a:ln>
        </p:spPr>
      </p:pic>
      <p:sp>
        <p:nvSpPr>
          <p:cNvPr id="120" name="标题文本"/>
          <p:cNvSpPr txBox="1">
            <a:spLocks noGrp="1"/>
          </p:cNvSpPr>
          <p:nvPr>
            <p:ph type="title"/>
          </p:nvPr>
        </p:nvSpPr>
        <p:spPr>
          <a:xfrm>
            <a:off x="2209799" y="2455069"/>
            <a:ext cx="7772402" cy="1102520"/>
          </a:xfrm>
          <a:prstGeom prst="rect">
            <a:avLst/>
          </a:prstGeom>
        </p:spPr>
        <p:txBody>
          <a:bodyPr lIns="34289" tIns="34289" rIns="34289" bIns="34289"/>
          <a:lstStyle>
            <a:lvl1pPr>
              <a:defRPr sz="4200"/>
            </a:lvl1pPr>
          </a:lstStyle>
          <a:p>
            <a:r>
              <a:t>标题文本</a:t>
            </a:r>
          </a:p>
        </p:txBody>
      </p:sp>
      <p:sp>
        <p:nvSpPr>
          <p:cNvPr id="121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2895599" y="3771900"/>
            <a:ext cx="6400802" cy="1314451"/>
          </a:xfrm>
          <a:prstGeom prst="rect">
            <a:avLst/>
          </a:prstGeom>
        </p:spPr>
        <p:txBody>
          <a:bodyPr lIns="34289" tIns="34289" rIns="34289" bIns="34289">
            <a:normAutofit/>
          </a:bodyPr>
          <a:lstStyle>
            <a:lvl1pPr marL="0" indent="0" algn="ctr">
              <a:buSzTx/>
              <a:buFontTx/>
              <a:buNone/>
              <a:defRPr sz="2600"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 sz="2600"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 sz="2600"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 sz="2600"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 sz="2600">
                <a:solidFill>
                  <a:srgbClr val="888888"/>
                </a:solidFill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9982998" y="5650945"/>
            <a:ext cx="227803" cy="220981"/>
          </a:xfrm>
          <a:prstGeom prst="rect">
            <a:avLst/>
          </a:prstGeom>
        </p:spPr>
        <p:txBody>
          <a:bodyPr lIns="34289" tIns="34289" rIns="34289" bIns="34289"/>
          <a:lstStyle>
            <a:lvl1pPr defTabSz="457200"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952151"/>
            <a:ext cx="685801" cy="648049"/>
          </a:xfrm>
          <a:prstGeom prst="rect">
            <a:avLst/>
          </a:prstGeom>
          <a:ln w="3175">
            <a:miter lim="400000"/>
          </a:ln>
        </p:spPr>
      </p:pic>
      <p:sp>
        <p:nvSpPr>
          <p:cNvPr id="130" name="标题文本"/>
          <p:cNvSpPr txBox="1">
            <a:spLocks noGrp="1"/>
          </p:cNvSpPr>
          <p:nvPr>
            <p:ph type="title"/>
          </p:nvPr>
        </p:nvSpPr>
        <p:spPr>
          <a:xfrm>
            <a:off x="1981199" y="956353"/>
            <a:ext cx="8229602" cy="739022"/>
          </a:xfrm>
          <a:prstGeom prst="rect">
            <a:avLst/>
          </a:prstGeom>
        </p:spPr>
        <p:txBody>
          <a:bodyPr lIns="34289" tIns="34289" rIns="34289" bIns="34289"/>
          <a:lstStyle>
            <a:lvl1pPr>
              <a:defRPr sz="3800"/>
            </a:lvl1pPr>
          </a:lstStyle>
          <a:p>
            <a:r>
              <a:t>标题文本</a:t>
            </a:r>
          </a:p>
        </p:txBody>
      </p:sp>
      <p:sp>
        <p:nvSpPr>
          <p:cNvPr id="131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1981199" y="1894242"/>
            <a:ext cx="8229602" cy="1500412"/>
          </a:xfrm>
          <a:prstGeom prst="rect">
            <a:avLst/>
          </a:prstGeom>
        </p:spPr>
        <p:txBody>
          <a:bodyPr lIns="34289" tIns="34289" rIns="34289" bIns="34289">
            <a:normAutofit/>
          </a:bodyPr>
          <a:lstStyle>
            <a:lvl1pPr marL="318407" indent="-318407">
              <a:defRPr sz="2600"/>
            </a:lvl1pPr>
            <a:lvl2pPr marL="766762" indent="-309562">
              <a:defRPr sz="2600"/>
            </a:lvl2pPr>
            <a:lvl3pPr marL="1211580" indent="-297180">
              <a:defRPr sz="2600"/>
            </a:lvl3pPr>
            <a:lvl4pPr marL="1701800" indent="-330200">
              <a:defRPr sz="2600"/>
            </a:lvl4pPr>
            <a:lvl5pPr marL="2159000" indent="-330200">
              <a:defRPr sz="26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9982998" y="5650945"/>
            <a:ext cx="227803" cy="220981"/>
          </a:xfrm>
          <a:prstGeom prst="rect">
            <a:avLst/>
          </a:prstGeom>
        </p:spPr>
        <p:txBody>
          <a:bodyPr lIns="34289" tIns="34289" rIns="34289" bIns="34289"/>
          <a:lstStyle>
            <a:lvl1pPr defTabSz="457200"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0386695" y="5716236"/>
            <a:ext cx="259081" cy="264228"/>
          </a:xfrm>
          <a:prstGeom prst="rect">
            <a:avLst/>
          </a:prstGeom>
        </p:spPr>
        <p:txBody>
          <a:bodyPr lIns="34289" tIns="34289" rIns="34289" bIns="34289"/>
          <a:lstStyle>
            <a:lvl1pPr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0" name="矩形 3"/>
          <p:cNvSpPr/>
          <p:nvPr/>
        </p:nvSpPr>
        <p:spPr>
          <a:xfrm>
            <a:off x="1523999" y="857249"/>
            <a:ext cx="9144002" cy="558643"/>
          </a:xfrm>
          <a:prstGeom prst="rect">
            <a:avLst/>
          </a:prstGeom>
          <a:solidFill>
            <a:srgbClr val="0A4E7E"/>
          </a:solidFill>
          <a:ln w="3175">
            <a:miter lim="400000"/>
          </a:ln>
        </p:spPr>
        <p:txBody>
          <a:bodyPr lIns="34289" tIns="34289" rIns="34289" bIns="34289"/>
          <a:lstStyle/>
          <a:p>
            <a:pPr marL="812800" indent="-812800" algn="l" defTabSz="914400">
              <a:spcBef>
                <a:spcPts val="400"/>
              </a:spcBef>
              <a:defRPr sz="180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pic>
        <p:nvPicPr>
          <p:cNvPr id="141" name="图片 4" descr="图片 4"/>
          <p:cNvPicPr>
            <a:picLocks noChangeAspect="1"/>
          </p:cNvPicPr>
          <p:nvPr/>
        </p:nvPicPr>
        <p:blipFill>
          <a:blip r:embed="rId2"/>
          <a:srcRect l="13864" t="13692" r="15226" b="17761"/>
          <a:stretch>
            <a:fillRect/>
          </a:stretch>
        </p:blipFill>
        <p:spPr>
          <a:xfrm>
            <a:off x="9914572" y="792479"/>
            <a:ext cx="753429" cy="665323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5200" y="126534"/>
            <a:ext cx="914400" cy="864066"/>
          </a:xfrm>
          <a:prstGeom prst="rect">
            <a:avLst/>
          </a:prstGeom>
          <a:ln w="3175">
            <a:miter lim="400000"/>
          </a:ln>
        </p:spPr>
      </p:pic>
      <p:sp>
        <p:nvSpPr>
          <p:cNvPr id="149" name="标题文本"/>
          <p:cNvSpPr txBox="1">
            <a:spLocks noGrp="1"/>
          </p:cNvSpPr>
          <p:nvPr>
            <p:ph type="title"/>
          </p:nvPr>
        </p:nvSpPr>
        <p:spPr>
          <a:xfrm>
            <a:off x="914400" y="2130425"/>
            <a:ext cx="10363200" cy="1470026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150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5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318418" y="6404294"/>
            <a:ext cx="263983" cy="269241"/>
          </a:xfrm>
          <a:prstGeom prst="rect">
            <a:avLst/>
          </a:prstGeom>
        </p:spPr>
        <p:txBody>
          <a:bodyPr/>
          <a:lstStyle>
            <a:lvl1pPr defTabSz="457200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5200" y="126534"/>
            <a:ext cx="914400" cy="864066"/>
          </a:xfrm>
          <a:prstGeom prst="rect">
            <a:avLst/>
          </a:prstGeom>
          <a:ln w="3175">
            <a:miter lim="400000"/>
          </a:ln>
        </p:spPr>
      </p:pic>
      <p:sp>
        <p:nvSpPr>
          <p:cNvPr id="159" name="标题文本"/>
          <p:cNvSpPr txBox="1">
            <a:spLocks noGrp="1"/>
          </p:cNvSpPr>
          <p:nvPr>
            <p:ph type="title"/>
          </p:nvPr>
        </p:nvSpPr>
        <p:spPr>
          <a:xfrm>
            <a:off x="609600" y="132137"/>
            <a:ext cx="10972800" cy="98536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标题文本</a:t>
            </a:r>
          </a:p>
        </p:txBody>
      </p:sp>
      <p:sp>
        <p:nvSpPr>
          <p:cNvPr id="160" name="正文级别 1…"/>
          <p:cNvSpPr txBox="1">
            <a:spLocks noGrp="1"/>
          </p:cNvSpPr>
          <p:nvPr>
            <p:ph type="body" sz="half" idx="1"/>
          </p:nvPr>
        </p:nvSpPr>
        <p:spPr>
          <a:xfrm>
            <a:off x="609600" y="1382656"/>
            <a:ext cx="10972800" cy="20005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6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318418" y="6404294"/>
            <a:ext cx="263983" cy="269241"/>
          </a:xfrm>
          <a:prstGeom prst="rect">
            <a:avLst/>
          </a:prstGeom>
        </p:spPr>
        <p:txBody>
          <a:bodyPr/>
          <a:lstStyle>
            <a:lvl1pPr defTabSz="457200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图像"/>
          <p:cNvSpPr>
            <a:spLocks noGrp="1"/>
          </p:cNvSpPr>
          <p:nvPr>
            <p:ph type="pic" idx="21"/>
          </p:nvPr>
        </p:nvSpPr>
        <p:spPr>
          <a:xfrm>
            <a:off x="1068585" y="357187"/>
            <a:ext cx="8697518" cy="431897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3" name="标题文本"/>
          <p:cNvSpPr txBox="1">
            <a:spLocks noGrp="1"/>
          </p:cNvSpPr>
          <p:nvPr>
            <p:ph type="title"/>
          </p:nvPr>
        </p:nvSpPr>
        <p:spPr>
          <a:xfrm>
            <a:off x="2416968" y="4723804"/>
            <a:ext cx="7358064" cy="1000126"/>
          </a:xfrm>
          <a:prstGeom prst="rect">
            <a:avLst/>
          </a:prstGeom>
        </p:spPr>
        <p:txBody>
          <a:bodyPr lIns="35718" tIns="35718" rIns="35718" bIns="35718"/>
          <a:lstStyle>
            <a:lvl1pPr defTabSz="410765">
              <a:defRPr sz="56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24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2416968" y="5732859"/>
            <a:ext cx="7358064" cy="794743"/>
          </a:xfrm>
          <a:prstGeom prst="rect">
            <a:avLst/>
          </a:prstGeom>
        </p:spPr>
        <p:txBody>
          <a:bodyPr lIns="35718" tIns="35718" rIns="35718" bIns="35718">
            <a:normAutofit/>
          </a:bodyPr>
          <a:lstStyle>
            <a:lvl1pPr marL="0" indent="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文本"/>
          <p:cNvSpPr txBox="1">
            <a:spLocks noGrp="1"/>
          </p:cNvSpPr>
          <p:nvPr>
            <p:ph type="title"/>
          </p:nvPr>
        </p:nvSpPr>
        <p:spPr>
          <a:xfrm>
            <a:off x="2416968" y="2268140"/>
            <a:ext cx="7358064" cy="2321720"/>
          </a:xfrm>
          <a:prstGeom prst="rect">
            <a:avLst/>
          </a:prstGeom>
        </p:spPr>
        <p:txBody>
          <a:bodyPr lIns="35718" tIns="35718" rIns="35718" bIns="35718"/>
          <a:lstStyle>
            <a:lvl1pPr defTabSz="410765">
              <a:defRPr sz="56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3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图像"/>
          <p:cNvSpPr>
            <a:spLocks noGrp="1"/>
          </p:cNvSpPr>
          <p:nvPr>
            <p:ph type="pic" idx="21"/>
          </p:nvPr>
        </p:nvSpPr>
        <p:spPr>
          <a:xfrm>
            <a:off x="3247400" y="-97382"/>
            <a:ext cx="9510119" cy="634007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" name="标题文本"/>
          <p:cNvSpPr txBox="1">
            <a:spLocks noGrp="1"/>
          </p:cNvSpPr>
          <p:nvPr>
            <p:ph type="title"/>
          </p:nvPr>
        </p:nvSpPr>
        <p:spPr>
          <a:xfrm>
            <a:off x="2193726" y="446484"/>
            <a:ext cx="3750470" cy="2803923"/>
          </a:xfrm>
          <a:prstGeom prst="rect">
            <a:avLst/>
          </a:prstGeom>
        </p:spPr>
        <p:txBody>
          <a:bodyPr lIns="35718" tIns="35718" rIns="35718" bIns="35718" anchor="b"/>
          <a:lstStyle>
            <a:lvl1pPr defTabSz="410765">
              <a:defRPr sz="4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42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2193726" y="3321843"/>
            <a:ext cx="3750470" cy="2893220"/>
          </a:xfrm>
          <a:prstGeom prst="rect">
            <a:avLst/>
          </a:prstGeom>
        </p:spPr>
        <p:txBody>
          <a:bodyPr lIns="35718" tIns="35718" rIns="35718" bIns="35718">
            <a:normAutofit/>
          </a:bodyPr>
          <a:lstStyle>
            <a:lvl1pPr marL="0" indent="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 algn="ctr" defTabSz="410765"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Top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标题文本"/>
          <p:cNvSpPr txBox="1">
            <a:spLocks noGrp="1"/>
          </p:cNvSpPr>
          <p:nvPr>
            <p:ph type="title"/>
          </p:nvPr>
        </p:nvSpPr>
        <p:spPr>
          <a:xfrm>
            <a:off x="2193726" y="178593"/>
            <a:ext cx="7804548" cy="1518048"/>
          </a:xfrm>
          <a:prstGeom prst="rect">
            <a:avLst/>
          </a:prstGeom>
        </p:spPr>
        <p:txBody>
          <a:bodyPr lIns="35718" tIns="35718" rIns="35718" bIns="35718"/>
          <a:lstStyle>
            <a:lvl1pPr defTabSz="410765">
              <a:defRPr sz="56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5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标题文本"/>
          <p:cNvSpPr txBox="1">
            <a:spLocks noGrp="1"/>
          </p:cNvSpPr>
          <p:nvPr>
            <p:ph type="title"/>
          </p:nvPr>
        </p:nvSpPr>
        <p:spPr>
          <a:xfrm>
            <a:off x="2193726" y="178593"/>
            <a:ext cx="7804548" cy="1518048"/>
          </a:xfrm>
          <a:prstGeom prst="rect">
            <a:avLst/>
          </a:prstGeom>
        </p:spPr>
        <p:txBody>
          <a:bodyPr lIns="35718" tIns="35718" rIns="35718" bIns="35718"/>
          <a:lstStyle>
            <a:lvl1pPr defTabSz="410765">
              <a:defRPr sz="56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59" name="正文级别 1…"/>
          <p:cNvSpPr txBox="1">
            <a:spLocks noGrp="1"/>
          </p:cNvSpPr>
          <p:nvPr>
            <p:ph type="body" idx="1"/>
          </p:nvPr>
        </p:nvSpPr>
        <p:spPr>
          <a:xfrm>
            <a:off x="2193726" y="1821656"/>
            <a:ext cx="7804548" cy="4420196"/>
          </a:xfrm>
          <a:prstGeom prst="rect">
            <a:avLst/>
          </a:prstGeom>
        </p:spPr>
        <p:txBody>
          <a:bodyPr lIns="35718" tIns="35718" rIns="35718" bIns="35718" anchor="ctr">
            <a:normAutofit/>
          </a:bodyPr>
          <a:lstStyle>
            <a:lvl1pPr marL="305593" indent="-305593" defTabSz="410765"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50093" indent="-305593" defTabSz="410765">
              <a:spcBef>
                <a:spcPts val="2900"/>
              </a:spcBef>
              <a:buSzPct val="145000"/>
              <a:buFontTx/>
              <a:buChar char="•"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94593" indent="-305593" defTabSz="410765"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39093" indent="-305593" defTabSz="410765">
              <a:spcBef>
                <a:spcPts val="2900"/>
              </a:spcBef>
              <a:buSzPct val="145000"/>
              <a:buFontTx/>
              <a:buChar char="•"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83593" indent="-305593" defTabSz="410765">
              <a:spcBef>
                <a:spcPts val="2900"/>
              </a:spcBef>
              <a:buSzPct val="145000"/>
              <a:buFontTx/>
              <a:buChar char="•"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Phot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图像"/>
          <p:cNvSpPr>
            <a:spLocks noGrp="1"/>
          </p:cNvSpPr>
          <p:nvPr>
            <p:ph type="pic" idx="21"/>
          </p:nvPr>
        </p:nvSpPr>
        <p:spPr>
          <a:xfrm>
            <a:off x="4669482" y="1428750"/>
            <a:ext cx="7233048" cy="482203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8" name="标题文本"/>
          <p:cNvSpPr txBox="1">
            <a:spLocks noGrp="1"/>
          </p:cNvSpPr>
          <p:nvPr>
            <p:ph type="title"/>
          </p:nvPr>
        </p:nvSpPr>
        <p:spPr>
          <a:xfrm>
            <a:off x="2193726" y="178593"/>
            <a:ext cx="7804548" cy="1518048"/>
          </a:xfrm>
          <a:prstGeom prst="rect">
            <a:avLst/>
          </a:prstGeom>
        </p:spPr>
        <p:txBody>
          <a:bodyPr lIns="35718" tIns="35718" rIns="35718" bIns="35718"/>
          <a:lstStyle>
            <a:lvl1pPr defTabSz="410765">
              <a:defRPr sz="56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69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2193726" y="1821656"/>
            <a:ext cx="3750470" cy="4420196"/>
          </a:xfrm>
          <a:prstGeom prst="rect">
            <a:avLst/>
          </a:prstGeom>
        </p:spPr>
        <p:txBody>
          <a:bodyPr lIns="35718" tIns="35718" rIns="35718" bIns="35718" anchor="ctr">
            <a:normAutofit/>
          </a:bodyPr>
          <a:lstStyle>
            <a:lvl1pPr marL="220435" indent="-220435" defTabSz="410765">
              <a:spcBef>
                <a:spcPts val="2200"/>
              </a:spcBef>
              <a:buSzPct val="145000"/>
              <a:buFontTx/>
              <a:defRPr sz="1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563335" indent="-220435" defTabSz="410765">
              <a:spcBef>
                <a:spcPts val="2200"/>
              </a:spcBef>
              <a:buSzPct val="145000"/>
              <a:buFontTx/>
              <a:buChar char="•"/>
              <a:defRPr sz="1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06235" indent="-220435" defTabSz="410765">
              <a:spcBef>
                <a:spcPts val="2200"/>
              </a:spcBef>
              <a:buSzPct val="145000"/>
              <a:buFontTx/>
              <a:defRPr sz="1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49135" indent="-220435" defTabSz="410765">
              <a:spcBef>
                <a:spcPts val="2200"/>
              </a:spcBef>
              <a:buSzPct val="145000"/>
              <a:buFontTx/>
              <a:buChar char="•"/>
              <a:defRPr sz="1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92035" indent="-220435" defTabSz="410765">
              <a:spcBef>
                <a:spcPts val="2200"/>
              </a:spcBef>
              <a:buSzPct val="145000"/>
              <a:buFontTx/>
              <a:buChar char="•"/>
              <a:defRPr sz="1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s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正文级别 1…"/>
          <p:cNvSpPr txBox="1">
            <a:spLocks noGrp="1"/>
          </p:cNvSpPr>
          <p:nvPr>
            <p:ph type="body" idx="1"/>
          </p:nvPr>
        </p:nvSpPr>
        <p:spPr>
          <a:xfrm>
            <a:off x="2193726" y="892968"/>
            <a:ext cx="7804548" cy="5072064"/>
          </a:xfrm>
          <a:prstGeom prst="rect">
            <a:avLst/>
          </a:prstGeom>
        </p:spPr>
        <p:txBody>
          <a:bodyPr lIns="35718" tIns="35718" rIns="35718" bIns="35718" anchor="ctr">
            <a:normAutofit/>
          </a:bodyPr>
          <a:lstStyle>
            <a:lvl1pPr marL="305593" indent="-305593" defTabSz="410765"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50093" indent="-305593" defTabSz="410765">
              <a:spcBef>
                <a:spcPts val="2900"/>
              </a:spcBef>
              <a:buSzPct val="145000"/>
              <a:buFontTx/>
              <a:buChar char="•"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94593" indent="-305593" defTabSz="410765"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39093" indent="-305593" defTabSz="410765">
              <a:spcBef>
                <a:spcPts val="2900"/>
              </a:spcBef>
              <a:buSzPct val="145000"/>
              <a:buFontTx/>
              <a:buChar char="•"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83593" indent="-305593" defTabSz="410765">
              <a:spcBef>
                <a:spcPts val="2900"/>
              </a:spcBef>
              <a:buSzPct val="145000"/>
              <a:buFontTx/>
              <a:buChar char="•"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图像"/>
          <p:cNvSpPr>
            <a:spLocks noGrp="1"/>
          </p:cNvSpPr>
          <p:nvPr>
            <p:ph type="pic" sz="quarter" idx="21"/>
          </p:nvPr>
        </p:nvSpPr>
        <p:spPr>
          <a:xfrm>
            <a:off x="6042421" y="3491507"/>
            <a:ext cx="4138912" cy="275927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6" name="图像"/>
          <p:cNvSpPr>
            <a:spLocks noGrp="1"/>
          </p:cNvSpPr>
          <p:nvPr>
            <p:ph type="pic" sz="quarter" idx="22"/>
          </p:nvPr>
        </p:nvSpPr>
        <p:spPr>
          <a:xfrm>
            <a:off x="6261199" y="449461"/>
            <a:ext cx="4134446" cy="275629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7" name="图像"/>
          <p:cNvSpPr>
            <a:spLocks noGrp="1"/>
          </p:cNvSpPr>
          <p:nvPr>
            <p:ph type="pic" idx="23"/>
          </p:nvPr>
        </p:nvSpPr>
        <p:spPr>
          <a:xfrm>
            <a:off x="-866924" y="-89297"/>
            <a:ext cx="9510118" cy="634007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765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855026" y="6499096"/>
            <a:ext cx="307341" cy="311408"/>
          </a:xfrm>
          <a:prstGeom prst="rect">
            <a:avLst/>
          </a:prstGeom>
          <a:ln w="3175">
            <a:miter lim="400000"/>
          </a:ln>
        </p:spPr>
        <p:txBody>
          <a:bodyPr wrap="none" lIns="45719" rIns="45719" anchor="ctr">
            <a:spAutoFit/>
          </a:bodyPr>
          <a:lstStyle>
            <a:lvl1pPr algn="r" defTabSz="914400">
              <a:defRPr b="0">
                <a:solidFill>
                  <a:srgbClr val="8080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矩形 3"/>
          <p:cNvSpPr/>
          <p:nvPr/>
        </p:nvSpPr>
        <p:spPr>
          <a:xfrm>
            <a:off x="0" y="-1"/>
            <a:ext cx="12192000" cy="744857"/>
          </a:xfrm>
          <a:prstGeom prst="rect">
            <a:avLst/>
          </a:prstGeom>
          <a:solidFill>
            <a:srgbClr val="0A4E7E"/>
          </a:solidFill>
          <a:ln w="3175">
            <a:miter lim="400000"/>
          </a:ln>
        </p:spPr>
        <p:txBody>
          <a:bodyPr lIns="45719" rIns="45719"/>
          <a:lstStyle/>
          <a:p>
            <a:pPr marL="812800" indent="-812800" algn="l" defTabSz="914400">
              <a:spcBef>
                <a:spcPts val="400"/>
              </a:spcBef>
              <a:defRPr sz="200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pic>
        <p:nvPicPr>
          <p:cNvPr id="4" name="图片 4" descr="图片 4"/>
          <p:cNvPicPr>
            <a:picLocks noChangeAspect="1"/>
          </p:cNvPicPr>
          <p:nvPr/>
        </p:nvPicPr>
        <p:blipFill>
          <a:blip r:embed="rId19"/>
          <a:srcRect l="13865" t="13693" r="15226" b="17761"/>
          <a:stretch>
            <a:fillRect/>
          </a:stretch>
        </p:blipFill>
        <p:spPr>
          <a:xfrm>
            <a:off x="11187430" y="-86361"/>
            <a:ext cx="1004571" cy="887096"/>
          </a:xfrm>
          <a:prstGeom prst="rect">
            <a:avLst/>
          </a:prstGeom>
          <a:ln w="3175">
            <a:miter lim="400000"/>
          </a:ln>
        </p:spPr>
      </p:pic>
      <p:sp>
        <p:nvSpPr>
          <p:cNvPr id="5" name="标题文本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6" name="正文级别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hf hdr="0" ftr="0" dt="0"/>
  <p:txStyles>
    <p:titleStyle>
      <a:lvl1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8B000E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8B000E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8B000E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8B000E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8B000E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8B000E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8B000E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8B000E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8B000E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90575" marR="0" indent="-333375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4439" marR="0" indent="-320039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7200" marR="0" indent="-35560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4400" marR="0" indent="-35560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06039" marR="0" indent="-320039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63239" marR="0" indent="-320039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20440" marR="0" indent="-32004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3977640" marR="0" indent="-320040" algn="l" defTabSz="45720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22860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27432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32004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36576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lvjq7@mail2.sysu.edu.cn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hyperlink" Target="https://inspirehep.net/literature/2971978" TargetMode="Externa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itle 1"/>
          <p:cNvSpPr txBox="1">
            <a:spLocks noGrp="1"/>
          </p:cNvSpPr>
          <p:nvPr>
            <p:ph type="title"/>
          </p:nvPr>
        </p:nvSpPr>
        <p:spPr>
          <a:xfrm>
            <a:off x="550597" y="1752600"/>
            <a:ext cx="11080741" cy="1470025"/>
          </a:xfrm>
          <a:prstGeom prst="rect">
            <a:avLst/>
          </a:prstGeom>
        </p:spPr>
        <p:txBody>
          <a:bodyPr/>
          <a:lstStyle>
            <a:lvl1pPr>
              <a:defRPr sz="43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fr-FR" altLang="zh-CN" dirty="0"/>
              <a:t>Detector and Event </a:t>
            </a:r>
            <a:r>
              <a:rPr lang="fr-FR" altLang="zh-CN" dirty="0" err="1"/>
              <a:t>Visualization</a:t>
            </a:r>
            <a:r>
              <a:rPr lang="fr-FR" altLang="zh-CN" dirty="0"/>
              <a:t> </a:t>
            </a:r>
            <a:r>
              <a:rPr lang="fr-FR" altLang="zh-CN" dirty="0" err="1"/>
              <a:t>based</a:t>
            </a:r>
            <a:r>
              <a:rPr lang="fr-FR" altLang="zh-CN" dirty="0"/>
              <a:t> on PHOENIX in the JUNO </a:t>
            </a:r>
            <a:r>
              <a:rPr lang="fr-FR" altLang="zh-CN" dirty="0" err="1"/>
              <a:t>experiment</a:t>
            </a:r>
            <a:endParaRPr dirty="0"/>
          </a:p>
        </p:txBody>
      </p:sp>
      <p:sp>
        <p:nvSpPr>
          <p:cNvPr id="178" name="Subtitle 2"/>
          <p:cNvSpPr txBox="1">
            <a:spLocks noGrp="1"/>
          </p:cNvSpPr>
          <p:nvPr>
            <p:ph type="body" sz="half" idx="1"/>
          </p:nvPr>
        </p:nvSpPr>
        <p:spPr>
          <a:xfrm>
            <a:off x="990600" y="3886200"/>
            <a:ext cx="10439400" cy="2895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defRPr sz="2400" b="1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Jiaqi Lyu (</a:t>
            </a:r>
            <a:r>
              <a:rPr b="0" dirty="0" err="1">
                <a:latin typeface="华文楷体"/>
                <a:ea typeface="华文楷体"/>
                <a:cs typeface="华文楷体"/>
                <a:sym typeface="华文楷体"/>
              </a:rPr>
              <a:t>吕佳琪</a:t>
            </a:r>
            <a:r>
              <a:rPr dirty="0"/>
              <a:t>)</a:t>
            </a:r>
            <a:r>
              <a:rPr u="none" dirty="0"/>
              <a:t> 	</a:t>
            </a:r>
            <a:r>
              <a:rPr b="0" u="none" dirty="0" err="1"/>
              <a:t>Xuesen</a:t>
            </a:r>
            <a:r>
              <a:rPr b="0" u="none" dirty="0"/>
              <a:t> Wang (</a:t>
            </a:r>
            <a:r>
              <a:rPr b="0" u="none" dirty="0" err="1">
                <a:latin typeface="华文楷体"/>
                <a:ea typeface="华文楷体"/>
                <a:cs typeface="华文楷体"/>
                <a:sym typeface="华文楷体"/>
              </a:rPr>
              <a:t>王学森</a:t>
            </a:r>
            <a:r>
              <a:rPr lang="fr-FR" b="0" u="none" dirty="0"/>
              <a:t>)</a:t>
            </a:r>
            <a:r>
              <a:rPr lang="en-US" altLang="zh-CN" dirty="0"/>
              <a:t> </a:t>
            </a:r>
          </a:p>
          <a:p>
            <a:pPr>
              <a:spcBef>
                <a:spcPts val="500"/>
              </a:spcBef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fr-FR" dirty="0" err="1"/>
              <a:t>Yumei</a:t>
            </a:r>
            <a:r>
              <a:rPr lang="fr-FR" dirty="0"/>
              <a:t> Zhang (</a:t>
            </a:r>
            <a:r>
              <a:rPr lang="zh-CN" altLang="en-US" dirty="0">
                <a:latin typeface="华文楷体"/>
                <a:ea typeface="华文楷体"/>
                <a:cs typeface="华文楷体"/>
                <a:sym typeface="华文楷体"/>
              </a:rPr>
              <a:t>张玉美</a:t>
            </a:r>
            <a:r>
              <a:rPr lang="en-US" altLang="zh-CN" dirty="0"/>
              <a:t>) </a:t>
            </a:r>
            <a:r>
              <a:rPr lang="fr-FR" dirty="0" err="1"/>
              <a:t>Zhengyun</a:t>
            </a:r>
            <a:r>
              <a:rPr lang="fr-FR" dirty="0"/>
              <a:t> You (</a:t>
            </a:r>
            <a:r>
              <a:rPr lang="zh-CN" altLang="en-US" dirty="0">
                <a:latin typeface="华文楷体"/>
                <a:ea typeface="华文楷体"/>
                <a:cs typeface="华文楷体"/>
                <a:sym typeface="华文楷体"/>
              </a:rPr>
              <a:t>尤郑昀</a:t>
            </a:r>
            <a:r>
              <a:rPr lang="en-US" altLang="zh-CN" dirty="0"/>
              <a:t>) </a:t>
            </a:r>
          </a:p>
          <a:p>
            <a:pPr>
              <a:spcBef>
                <a:spcPts val="500"/>
              </a:spcBef>
              <a:defRPr sz="24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Sun Yat-sen University </a:t>
            </a:r>
          </a:p>
          <a:p>
            <a:pPr>
              <a:spcBef>
                <a:spcPts val="400"/>
              </a:spcBef>
              <a:defRPr sz="2000">
                <a:solidFill>
                  <a:srgbClr val="070C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u="sng" dirty="0">
                <a:solidFill>
                  <a:srgbClr val="AD1F1F"/>
                </a:solidFill>
                <a:uFill>
                  <a:solidFill>
                    <a:srgbClr val="AD1F1F"/>
                  </a:solidFill>
                </a:uFill>
                <a:hlinkClick r:id="rId2"/>
              </a:rPr>
              <a:t>lvjq7@mail2.sysu.edu.cn</a:t>
            </a:r>
          </a:p>
          <a:p>
            <a:pPr>
              <a:spcBef>
                <a:spcPts val="400"/>
              </a:spcBef>
              <a:def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/>
              <a:t>July</a:t>
            </a:r>
            <a:r>
              <a:rPr dirty="0"/>
              <a:t> </a:t>
            </a:r>
            <a:r>
              <a:rPr lang="en-US" dirty="0"/>
              <a:t>17</a:t>
            </a:r>
            <a:r>
              <a:rPr dirty="0"/>
              <a:t>, 2026</a:t>
            </a:r>
          </a:p>
        </p:txBody>
      </p:sp>
      <p:pic>
        <p:nvPicPr>
          <p:cNvPr id="17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6200"/>
            <a:ext cx="899913" cy="837128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7AD71E-25DE-11D7-36A3-A71269E4C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Phoenix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HEP</a:t>
            </a:r>
            <a:r>
              <a:rPr kumimoji="1" lang="zh-CN" altLang="en-US" dirty="0"/>
              <a:t> </a:t>
            </a:r>
            <a:r>
              <a:rPr kumimoji="1" lang="en-US" altLang="zh-CN" dirty="0"/>
              <a:t>Experiments</a:t>
            </a:r>
            <a:endParaRPr kumimoji="1"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45A3D8-0D07-4976-F22E-654A17E8759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057797"/>
            <a:ext cx="9800492" cy="1184698"/>
          </a:xfrm>
        </p:spPr>
        <p:txBody>
          <a:bodyPr>
            <a:normAutofit/>
          </a:bodyPr>
          <a:lstStyle/>
          <a:p>
            <a:r>
              <a:rPr lang="en-US" altLang="zh-CN" sz="1800" dirty="0"/>
              <a:t>Phoenix is a </a:t>
            </a:r>
            <a:r>
              <a:rPr lang="en-US" altLang="zh-CN" sz="1800" dirty="0">
                <a:solidFill>
                  <a:srgbClr val="FF0000"/>
                </a:solidFill>
              </a:rPr>
              <a:t>TypeScript-based</a:t>
            </a:r>
            <a:r>
              <a:rPr lang="en-US" altLang="zh-CN" sz="1800" dirty="0"/>
              <a:t> event display framework, using the popular </a:t>
            </a:r>
            <a:r>
              <a:rPr lang="en-US" altLang="zh-CN" sz="1800" dirty="0" err="1">
                <a:solidFill>
                  <a:srgbClr val="FF0000"/>
                </a:solidFill>
              </a:rPr>
              <a:t>three.js</a:t>
            </a:r>
            <a:r>
              <a:rPr lang="en-US" altLang="zh-CN" sz="1800" dirty="0">
                <a:solidFill>
                  <a:srgbClr val="FF0000"/>
                </a:solidFill>
              </a:rPr>
              <a:t> </a:t>
            </a:r>
            <a:r>
              <a:rPr lang="en-US" altLang="zh-CN" sz="1800" dirty="0"/>
              <a:t>library for 3D. </a:t>
            </a:r>
          </a:p>
          <a:p>
            <a:r>
              <a:rPr lang="en-US" altLang="zh-CN" sz="1800" dirty="0"/>
              <a:t>It focuses on being experiment agnostic by design, with common tools (such as custom menus, controls, propagators) and the possibility to add experiment specific extensions.</a:t>
            </a:r>
            <a:endParaRPr kumimoji="1" lang="en-US" altLang="zh-CN" sz="1800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F56FF0AA-72A4-551B-7685-431D4DD816E8}"/>
              </a:ext>
            </a:extLst>
          </p:cNvPr>
          <p:cNvGrpSpPr/>
          <p:nvPr/>
        </p:nvGrpSpPr>
        <p:grpSpPr>
          <a:xfrm>
            <a:off x="560714" y="2266555"/>
            <a:ext cx="6128842" cy="2269340"/>
            <a:chOff x="153088" y="2278079"/>
            <a:chExt cx="11094040" cy="3579231"/>
          </a:xfrm>
        </p:grpSpPr>
        <p:sp>
          <p:nvSpPr>
            <p:cNvPr id="10" name="标题 1">
              <a:extLst>
                <a:ext uri="{FF2B5EF4-FFF2-40B4-BE49-F238E27FC236}">
                  <a16:creationId xmlns:a16="http://schemas.microsoft.com/office/drawing/2014/main" id="{B2ED2731-64EA-1051-6685-85996255C0E2}"/>
                </a:ext>
              </a:extLst>
            </p:cNvPr>
            <p:cNvSpPr txBox="1">
              <a:spLocks/>
            </p:cNvSpPr>
            <p:nvPr/>
          </p:nvSpPr>
          <p:spPr>
            <a:xfrm>
              <a:off x="5509846" y="4871946"/>
              <a:ext cx="4226169" cy="985364"/>
            </a:xfrm>
            <a:prstGeom prst="rect">
              <a:avLst/>
            </a:prstGeom>
            <a:ln w="3175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 anchor="ctr">
              <a:noAutofit/>
            </a:bodyPr>
            <a:lstStyle>
              <a:lvl1pPr marL="0" marR="0" indent="0" algn="ctr" defTabSz="45720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 i="0" u="none" strike="noStrike" cap="none" spc="0" baseline="0">
                  <a:solidFill>
                    <a:srgbClr val="8B000E"/>
                  </a:solidFill>
                  <a:uFillTx/>
                  <a:latin typeface="Calibri"/>
                  <a:ea typeface="Calibri"/>
                  <a:cs typeface="Calibri"/>
                  <a:sym typeface="Calibri"/>
                </a:defRPr>
              </a:lvl1pPr>
              <a:lvl2pPr marL="0" marR="0" indent="0" algn="ctr" defTabSz="45720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1" i="0" u="none" strike="noStrike" cap="none" spc="0" baseline="0">
                  <a:solidFill>
                    <a:srgbClr val="8B000E"/>
                  </a:solidFill>
                  <a:uFillTx/>
                  <a:latin typeface="Calibri"/>
                  <a:ea typeface="Calibri"/>
                  <a:cs typeface="Calibri"/>
                  <a:sym typeface="Calibri"/>
                </a:defRPr>
              </a:lvl2pPr>
              <a:lvl3pPr marL="0" marR="0" indent="0" algn="ctr" defTabSz="45720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1" i="0" u="none" strike="noStrike" cap="none" spc="0" baseline="0">
                  <a:solidFill>
                    <a:srgbClr val="8B000E"/>
                  </a:solidFill>
                  <a:uFillTx/>
                  <a:latin typeface="Calibri"/>
                  <a:ea typeface="Calibri"/>
                  <a:cs typeface="Calibri"/>
                  <a:sym typeface="Calibri"/>
                </a:defRPr>
              </a:lvl3pPr>
              <a:lvl4pPr marL="0" marR="0" indent="0" algn="ctr" defTabSz="45720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1" i="0" u="none" strike="noStrike" cap="none" spc="0" baseline="0">
                  <a:solidFill>
                    <a:srgbClr val="8B000E"/>
                  </a:solidFill>
                  <a:uFillTx/>
                  <a:latin typeface="Calibri"/>
                  <a:ea typeface="Calibri"/>
                  <a:cs typeface="Calibri"/>
                  <a:sym typeface="Calibri"/>
                </a:defRPr>
              </a:lvl4pPr>
              <a:lvl5pPr marL="0" marR="0" indent="0" algn="ctr" defTabSz="45720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1" i="0" u="none" strike="noStrike" cap="none" spc="0" baseline="0">
                  <a:solidFill>
                    <a:srgbClr val="8B000E"/>
                  </a:solidFill>
                  <a:uFillTx/>
                  <a:latin typeface="Calibri"/>
                  <a:ea typeface="Calibri"/>
                  <a:cs typeface="Calibri"/>
                  <a:sym typeface="Calibri"/>
                </a:defRPr>
              </a:lvl5pPr>
              <a:lvl6pPr marL="0" marR="0" indent="0" algn="ctr" defTabSz="45720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1" i="0" u="none" strike="noStrike" cap="none" spc="0" baseline="0">
                  <a:solidFill>
                    <a:srgbClr val="8B000E"/>
                  </a:solidFill>
                  <a:uFillTx/>
                  <a:latin typeface="Calibri"/>
                  <a:ea typeface="Calibri"/>
                  <a:cs typeface="Calibri"/>
                  <a:sym typeface="Calibri"/>
                </a:defRPr>
              </a:lvl6pPr>
              <a:lvl7pPr marL="0" marR="0" indent="0" algn="ctr" defTabSz="45720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1" i="0" u="none" strike="noStrike" cap="none" spc="0" baseline="0">
                  <a:solidFill>
                    <a:srgbClr val="8B000E"/>
                  </a:solidFill>
                  <a:uFillTx/>
                  <a:latin typeface="Calibri"/>
                  <a:ea typeface="Calibri"/>
                  <a:cs typeface="Calibri"/>
                  <a:sym typeface="Calibri"/>
                </a:defRPr>
              </a:lvl7pPr>
              <a:lvl8pPr marL="0" marR="0" indent="0" algn="ctr" defTabSz="45720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1" i="0" u="none" strike="noStrike" cap="none" spc="0" baseline="0">
                  <a:solidFill>
                    <a:srgbClr val="8B000E"/>
                  </a:solidFill>
                  <a:uFillTx/>
                  <a:latin typeface="Calibri"/>
                  <a:ea typeface="Calibri"/>
                  <a:cs typeface="Calibri"/>
                  <a:sym typeface="Calibri"/>
                </a:defRPr>
              </a:lvl8pPr>
              <a:lvl9pPr marL="0" marR="0" indent="0" algn="ctr" defTabSz="45720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1" i="0" u="none" strike="noStrike" cap="none" spc="0" baseline="0">
                  <a:solidFill>
                    <a:srgbClr val="8B000E"/>
                  </a:solidFill>
                  <a:uFillTx/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hangingPunct="1"/>
              <a:r>
                <a:rPr kumimoji="1" lang="en-US" altLang="zh-CN" sz="1800" dirty="0">
                  <a:solidFill>
                    <a:schemeClr val="accent1"/>
                  </a:solidFill>
                </a:rPr>
                <a:t>TypeScript + </a:t>
              </a:r>
              <a:r>
                <a:rPr kumimoji="1" lang="en-US" altLang="zh-CN" sz="1800" dirty="0" err="1">
                  <a:solidFill>
                    <a:schemeClr val="accent1"/>
                  </a:solidFill>
                </a:rPr>
                <a:t>three.js</a:t>
              </a:r>
              <a:endParaRPr kumimoji="1" lang="en-US" altLang="zh-CN" sz="1800" dirty="0">
                <a:solidFill>
                  <a:schemeClr val="accent1"/>
                </a:solidFill>
              </a:endParaRPr>
            </a:p>
          </p:txBody>
        </p: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571022FA-F864-B9D2-1827-AC567125B95A}"/>
                </a:ext>
              </a:extLst>
            </p:cNvPr>
            <p:cNvGrpSpPr/>
            <p:nvPr/>
          </p:nvGrpSpPr>
          <p:grpSpPr>
            <a:xfrm>
              <a:off x="153088" y="2278079"/>
              <a:ext cx="11094040" cy="3579231"/>
              <a:chOff x="153088" y="2278079"/>
              <a:chExt cx="11094040" cy="3579231"/>
            </a:xfrm>
          </p:grpSpPr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6A8C332F-D4E8-61EF-7CF5-B71B8E5C1E5A}"/>
                  </a:ext>
                </a:extLst>
              </p:cNvPr>
              <p:cNvGrpSpPr/>
              <p:nvPr/>
            </p:nvGrpSpPr>
            <p:grpSpPr>
              <a:xfrm>
                <a:off x="153088" y="2278079"/>
                <a:ext cx="11094040" cy="2980134"/>
                <a:chOff x="153088" y="2278079"/>
                <a:chExt cx="11094040" cy="2980134"/>
              </a:xfrm>
            </p:grpSpPr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5AD4D58B-1994-AB0E-F4B3-1D70E7AB41A4}"/>
                    </a:ext>
                  </a:extLst>
                </p:cNvPr>
                <p:cNvSpPr txBox="1"/>
                <p:nvPr/>
              </p:nvSpPr>
              <p:spPr>
                <a:xfrm>
                  <a:off x="5170681" y="2328955"/>
                  <a:ext cx="6076447" cy="2929258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35718" tIns="35718" rIns="35718" bIns="35718" numCol="1" spcCol="38100" rtlCol="0" anchor="ctr">
                  <a:spAutoFit/>
                </a:bodyPr>
                <a:lstStyle/>
                <a:p>
                  <a:pPr algn="l">
                    <a:buFont typeface="Wingdings" panose="05000000000000000000" pitchFamily="2" charset="2"/>
                    <a:buChar char="Ø"/>
                  </a:pPr>
                  <a:r>
                    <a:rPr lang="en-US" altLang="zh-CN" sz="1400" dirty="0">
                      <a:solidFill>
                        <a:schemeClr val="bg1"/>
                      </a:solidFill>
                      <a:sym typeface="+mn-ea"/>
                    </a:rPr>
                    <a:t>TypeScript-based, which is an extended version of JavaScript.</a:t>
                  </a:r>
                </a:p>
                <a:p>
                  <a:pPr algn="l"/>
                  <a:r>
                    <a:rPr lang="en-US" altLang="zh-CN" dirty="0">
                      <a:solidFill>
                        <a:schemeClr val="bg1"/>
                      </a:solidFill>
                      <a:sym typeface="+mn-ea"/>
                    </a:rPr>
                    <a:t> </a:t>
                  </a:r>
                  <a:endParaRPr lang="en-US" altLang="zh-CN" sz="1200" dirty="0">
                    <a:solidFill>
                      <a:schemeClr val="bg1"/>
                    </a:solidFill>
                  </a:endParaRPr>
                </a:p>
                <a:p>
                  <a:pPr algn="l">
                    <a:buFont typeface="Wingdings" panose="05000000000000000000" pitchFamily="2" charset="2"/>
                    <a:buChar char="Ø"/>
                  </a:pPr>
                  <a:r>
                    <a:rPr lang="en-US" altLang="zh-CN" sz="1400" dirty="0">
                      <a:solidFill>
                        <a:schemeClr val="bg1"/>
                      </a:solidFill>
                      <a:sym typeface="+mn-ea"/>
                    </a:rPr>
                    <a:t>Use the popular </a:t>
                  </a:r>
                  <a:r>
                    <a:rPr lang="en-US" altLang="zh-CN" sz="1400" u="sng" dirty="0" err="1">
                      <a:solidFill>
                        <a:schemeClr val="bg1"/>
                      </a:solidFill>
                      <a:sym typeface="+mn-ea"/>
                    </a:rPr>
                    <a:t>three.js</a:t>
                  </a:r>
                  <a:r>
                    <a:rPr lang="en-US" altLang="zh-CN" sz="1400" dirty="0">
                      <a:solidFill>
                        <a:schemeClr val="bg1"/>
                      </a:solidFill>
                      <a:sym typeface="+mn-ea"/>
                    </a:rPr>
                    <a:t> library for 3D support, can easily run the application in a web browser or in a web server through Node.js.</a:t>
                  </a:r>
                  <a:endParaRPr lang="en-US" altLang="zh-CN" sz="1400" dirty="0">
                    <a:solidFill>
                      <a:schemeClr val="bg1"/>
                    </a:solidFill>
                  </a:endParaRPr>
                </a:p>
                <a:p>
                  <a:pPr marL="0" marR="0" indent="0" algn="ctr" defTabSz="410765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altLang="zh-CN" sz="1600" b="1" i="0" u="none" strike="noStrike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FillTx/>
                    <a:latin typeface="Helvetica Neue"/>
                    <a:ea typeface="Helvetica Neue"/>
                    <a:cs typeface="Helvetica Neue"/>
                    <a:sym typeface="Helvetica Neue"/>
                  </a:endParaRPr>
                </a:p>
              </p:txBody>
            </p:sp>
            <p:pic>
              <p:nvPicPr>
                <p:cNvPr id="8" name="图片 7" descr="图形用户界面, 文本, 应用程序, 聊天或短信&#10;&#10;AI 生成的内容可能不正确。">
                  <a:extLst>
                    <a:ext uri="{FF2B5EF4-FFF2-40B4-BE49-F238E27FC236}">
                      <a16:creationId xmlns:a16="http://schemas.microsoft.com/office/drawing/2014/main" id="{8F565B9A-1F9C-821E-B698-9CF624B75F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3088" y="2278079"/>
                  <a:ext cx="4755429" cy="2593868"/>
                </a:xfrm>
                <a:prstGeom prst="rect">
                  <a:avLst/>
                </a:prstGeom>
              </p:spPr>
            </p:pic>
          </p:grpSp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B80B1AC3-54D6-1F8C-1989-AADF00C6619B}"/>
                  </a:ext>
                </a:extLst>
              </p:cNvPr>
              <p:cNvSpPr txBox="1"/>
              <p:nvPr/>
            </p:nvSpPr>
            <p:spPr>
              <a:xfrm>
                <a:off x="1340407" y="5538955"/>
                <a:ext cx="3218829" cy="318355"/>
              </a:xfrm>
              <a:prstGeom prst="rect">
                <a:avLst/>
              </a:prstGeom>
              <a:noFill/>
              <a:ln w="3175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35718" tIns="35718" rIns="35718" bIns="35718" numCol="1" spcCol="38100" rtlCol="0" anchor="ctr">
                <a:spAutoFit/>
              </a:bodyPr>
              <a:lstStyle/>
              <a:p>
                <a:r>
                  <a:rPr lang="en-US" altLang="zh-CN" dirty="0">
                    <a:solidFill>
                      <a:srgbClr val="0000FF"/>
                    </a:solidFill>
                  </a:rPr>
                  <a:t>https://github.com/HSF/phoenix</a:t>
                </a:r>
                <a:endParaRPr kumimoji="0" lang="en-US" altLang="zh-CN" sz="1600" b="1" i="0" u="none" strike="noStrike" cap="none" spc="0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</p:grpSp>
      </p:grp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EB2A9FC-B85A-7ADF-AB6E-364CBAE8E9B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2</a:t>
            </a:fld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B5818DFA-CEB9-CC8A-83AD-801B8873E66A}"/>
              </a:ext>
            </a:extLst>
          </p:cNvPr>
          <p:cNvGrpSpPr/>
          <p:nvPr/>
        </p:nvGrpSpPr>
        <p:grpSpPr>
          <a:xfrm>
            <a:off x="0" y="2169197"/>
            <a:ext cx="12328045" cy="4589011"/>
            <a:chOff x="-4984225" y="1049688"/>
            <a:chExt cx="17694666" cy="6108493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1792E93A-D69D-0B70-1D37-19F87B9E9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9951" y="2808224"/>
              <a:ext cx="3379582" cy="4349957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02C23786-B838-469B-6566-A360BDD99C48}"/>
                </a:ext>
              </a:extLst>
            </p:cNvPr>
            <p:cNvSpPr txBox="1"/>
            <p:nvPr/>
          </p:nvSpPr>
          <p:spPr>
            <a:xfrm>
              <a:off x="7723119" y="6118538"/>
              <a:ext cx="42984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bg1"/>
                  </a:solidFill>
                </a:rPr>
                <a:t>CEPC</a:t>
              </a:r>
              <a:r>
                <a:rPr lang="en-US" altLang="zh-CN" dirty="0">
                  <a:solidFill>
                    <a:schemeClr val="bg1"/>
                  </a:solidFill>
                </a:rPr>
                <a:t> detector in Phoenix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9BA466E2-29C1-84C7-46C4-DA606C67B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2850" y="3950668"/>
              <a:ext cx="4065592" cy="212861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3757F34-FB1D-80E7-9855-ADA72C1B7AA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32747" y="4435284"/>
              <a:ext cx="2877387" cy="2186815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21ACFF7B-915E-1BAA-06ED-635BAA82F29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852" y="4225628"/>
              <a:ext cx="3205251" cy="2340451"/>
            </a:xfrm>
            <a:prstGeom prst="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6B47A610-C410-1ACD-7DAC-3146C597AC78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-4984225" y="6532908"/>
              <a:ext cx="55288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>
                  <a:solidFill>
                    <a:srgbClr val="0000FF"/>
                  </a:solidFill>
                </a:rPr>
                <a:t>ATLAS</a:t>
              </a:r>
              <a:r>
                <a:rPr lang="en-US" altLang="zh-CN" dirty="0"/>
                <a:t> </a:t>
              </a:r>
              <a:r>
                <a:rPr lang="en-US" altLang="zh-CN" dirty="0">
                  <a:solidFill>
                    <a:schemeClr val="bg1"/>
                  </a:solidFill>
                </a:rPr>
                <a:t>detector</a:t>
              </a:r>
              <a:r>
                <a:rPr lang="en-US" altLang="zh-CN" dirty="0"/>
                <a:t> </a:t>
              </a:r>
              <a:r>
                <a:rPr lang="en-US" altLang="zh-CN" dirty="0">
                  <a:solidFill>
                    <a:schemeClr val="bg1"/>
                  </a:solidFill>
                </a:rPr>
                <a:t>and</a:t>
              </a:r>
              <a:r>
                <a:rPr lang="en-US" altLang="zh-CN" dirty="0"/>
                <a:t> </a:t>
              </a:r>
              <a:r>
                <a:rPr lang="en-US" altLang="zh-CN" dirty="0">
                  <a:solidFill>
                    <a:schemeClr val="bg1"/>
                  </a:solidFill>
                </a:rPr>
                <a:t>events in Phoenix.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38B0C840-1CA2-361D-02AA-FA4603353BB8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-654762" y="6550476"/>
              <a:ext cx="5357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>
                  <a:solidFill>
                    <a:srgbClr val="0000FF"/>
                  </a:solidFill>
                </a:rPr>
                <a:t>CMS</a:t>
              </a:r>
              <a:r>
                <a:rPr lang="en-US" altLang="zh-CN" dirty="0"/>
                <a:t> </a:t>
              </a:r>
              <a:r>
                <a:rPr lang="en-US" altLang="zh-CN" dirty="0">
                  <a:solidFill>
                    <a:schemeClr val="bg1"/>
                  </a:solidFill>
                </a:rPr>
                <a:t>detector and events in Phoenix.</a:t>
              </a:r>
              <a:endParaRPr lang="zh-CN" altLang="en-US" dirty="0"/>
            </a:p>
          </p:txBody>
        </p:sp>
        <p:sp>
          <p:nvSpPr>
            <p:cNvPr id="21" name="内容占位符 11">
              <a:extLst>
                <a:ext uri="{FF2B5EF4-FFF2-40B4-BE49-F238E27FC236}">
                  <a16:creationId xmlns:a16="http://schemas.microsoft.com/office/drawing/2014/main" id="{E61B3B8A-DFE8-C9BC-DDBC-55F0BAEE4ACD}"/>
                </a:ext>
              </a:extLst>
            </p:cNvPr>
            <p:cNvSpPr txBox="1">
              <a:spLocks/>
            </p:cNvSpPr>
            <p:nvPr/>
          </p:nvSpPr>
          <p:spPr>
            <a:xfrm>
              <a:off x="4165207" y="1049688"/>
              <a:ext cx="8545234" cy="97601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Wingdings" panose="05000000000000000000" pitchFamily="2" charset="2"/>
                <a:buChar char="Ø"/>
                <a:defRPr sz="2800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strike="noStrike" kern="1200">
                  <a:solidFill>
                    <a:schemeClr val="tx1"/>
                  </a:solidFill>
                  <a:latin typeface="+mn-lt"/>
                  <a:ea typeface="宋体" panose="02010600030101010101" pitchFamily="2" charset="-122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strike="noStrike" kern="1200">
                  <a:solidFill>
                    <a:schemeClr val="tx1"/>
                  </a:solidFill>
                  <a:latin typeface="+mn-lt"/>
                  <a:ea typeface="宋体" panose="02010600030101010101" pitchFamily="2" charset="-122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strike="noStrike" kern="1200">
                  <a:solidFill>
                    <a:schemeClr val="tx1"/>
                  </a:solidFill>
                  <a:latin typeface="+mn-lt"/>
                  <a:ea typeface="宋体" panose="02010600030101010101" pitchFamily="2" charset="-122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strike="noStrike" kern="1200">
                  <a:solidFill>
                    <a:schemeClr val="tx1"/>
                  </a:solidFill>
                  <a:latin typeface="+mn-lt"/>
                  <a:ea typeface="宋体" panose="02010600030101010101" pitchFamily="2" charset="-122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Phoenix has been the official web event display of ATLAS. It can be used to visualize different versions of ATLAS geometry, and uploaded events. 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Also used in web event display of 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LHCb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 experiment.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6B6C5D6F-76BF-9F8A-7D5B-B3EF265EB59B}"/>
                </a:ext>
              </a:extLst>
            </p:cNvPr>
            <p:cNvSpPr txBox="1"/>
            <p:nvPr/>
          </p:nvSpPr>
          <p:spPr>
            <a:xfrm>
              <a:off x="8215268" y="6636411"/>
              <a:ext cx="2158568" cy="318354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r>
                <a:rPr lang="fr-FR" altLang="zh-CN" dirty="0">
                  <a:solidFill>
                    <a:schemeClr val="bg1"/>
                  </a:solidFill>
                  <a:hlinkClick r:id="rId11"/>
                </a:rPr>
                <a:t>arXiv: </a:t>
              </a:r>
              <a:r>
                <a:rPr lang="en-US" altLang="zh-CN" dirty="0">
                  <a:solidFill>
                    <a:schemeClr val="bg1"/>
                  </a:solidFill>
                  <a:hlinkClick r:id="rId11"/>
                </a:rPr>
                <a:t>2509.17118</a:t>
              </a:r>
              <a:endParaRPr lang="fr-FR" altLang="zh-CN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67456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5AC8F7-0933-7616-4C2F-4EA4FC030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ROOT Geometry as Phoenix input</a:t>
            </a:r>
            <a:endParaRPr kumimoji="1" lang="zh-CN" altLang="en-US" dirty="0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90B24459-F308-2CCE-C467-15E724433E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3" y="3107279"/>
            <a:ext cx="3112730" cy="2162474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5297B508-5A64-8E0A-CC89-7C7FF014D7DC}"/>
              </a:ext>
            </a:extLst>
          </p:cNvPr>
          <p:cNvGrpSpPr/>
          <p:nvPr/>
        </p:nvGrpSpPr>
        <p:grpSpPr>
          <a:xfrm>
            <a:off x="299805" y="1117502"/>
            <a:ext cx="8202503" cy="2840888"/>
            <a:chOff x="299805" y="1117501"/>
            <a:chExt cx="10628763" cy="3470043"/>
          </a:xfrm>
        </p:grpSpPr>
        <p:sp>
          <p:nvSpPr>
            <p:cNvPr id="4" name="圆角矩形 3">
              <a:extLst>
                <a:ext uri="{FF2B5EF4-FFF2-40B4-BE49-F238E27FC236}">
                  <a16:creationId xmlns:a16="http://schemas.microsoft.com/office/drawing/2014/main" id="{884CD07A-F551-ACF7-9AA3-11A8BEDB2233}"/>
                </a:ext>
              </a:extLst>
            </p:cNvPr>
            <p:cNvSpPr/>
            <p:nvPr/>
          </p:nvSpPr>
          <p:spPr>
            <a:xfrm>
              <a:off x="299805" y="2546343"/>
              <a:ext cx="1720381" cy="707343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Geant4 Detector Construction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7" name="圆角矩形 6">
              <a:extLst>
                <a:ext uri="{FF2B5EF4-FFF2-40B4-BE49-F238E27FC236}">
                  <a16:creationId xmlns:a16="http://schemas.microsoft.com/office/drawing/2014/main" id="{F4416ADB-F0D1-E531-599F-448C3CD0F266}"/>
                </a:ext>
              </a:extLst>
            </p:cNvPr>
            <p:cNvSpPr/>
            <p:nvPr/>
          </p:nvSpPr>
          <p:spPr>
            <a:xfrm>
              <a:off x="2288876" y="2621747"/>
              <a:ext cx="1153487" cy="556534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Detector </a:t>
              </a:r>
            </a:p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GDML file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8" name="圆角矩形 7">
              <a:extLst>
                <a:ext uri="{FF2B5EF4-FFF2-40B4-BE49-F238E27FC236}">
                  <a16:creationId xmlns:a16="http://schemas.microsoft.com/office/drawing/2014/main" id="{0AB57CA2-EEE4-A19D-450D-8C37682CB4C8}"/>
                </a:ext>
              </a:extLst>
            </p:cNvPr>
            <p:cNvSpPr/>
            <p:nvPr/>
          </p:nvSpPr>
          <p:spPr>
            <a:xfrm>
              <a:off x="3689693" y="2621747"/>
              <a:ext cx="1153487" cy="556534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ROOT </a:t>
              </a:r>
            </a:p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Geom file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cxnSp>
          <p:nvCxnSpPr>
            <p:cNvPr id="10" name="直线箭头连接符 9">
              <a:extLst>
                <a:ext uri="{FF2B5EF4-FFF2-40B4-BE49-F238E27FC236}">
                  <a16:creationId xmlns:a16="http://schemas.microsoft.com/office/drawing/2014/main" id="{9B3E3E67-CD4E-EEE3-F899-330B70F32798}"/>
                </a:ext>
              </a:extLst>
            </p:cNvPr>
            <p:cNvCxnSpPr>
              <a:cxnSpLocks/>
              <a:stCxn id="4" idx="3"/>
              <a:endCxn id="7" idx="1"/>
            </p:cNvCxnSpPr>
            <p:nvPr/>
          </p:nvCxnSpPr>
          <p:spPr>
            <a:xfrm flipV="1">
              <a:off x="2020186" y="2900014"/>
              <a:ext cx="26869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线箭头连接符 12">
              <a:extLst>
                <a:ext uri="{FF2B5EF4-FFF2-40B4-BE49-F238E27FC236}">
                  <a16:creationId xmlns:a16="http://schemas.microsoft.com/office/drawing/2014/main" id="{F17AF7FB-E218-CA4F-8095-8617C219A671}"/>
                </a:ext>
              </a:extLst>
            </p:cNvPr>
            <p:cNvCxnSpPr>
              <a:cxnSpLocks/>
              <a:stCxn id="7" idx="3"/>
              <a:endCxn id="8" idx="1"/>
            </p:cNvCxnSpPr>
            <p:nvPr/>
          </p:nvCxnSpPr>
          <p:spPr>
            <a:xfrm>
              <a:off x="3442363" y="2900014"/>
              <a:ext cx="2473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圆角矩形 14">
              <a:extLst>
                <a:ext uri="{FF2B5EF4-FFF2-40B4-BE49-F238E27FC236}">
                  <a16:creationId xmlns:a16="http://schemas.microsoft.com/office/drawing/2014/main" id="{3EA56092-B42D-13A8-4B92-9BEE9E93D61A}"/>
                </a:ext>
              </a:extLst>
            </p:cNvPr>
            <p:cNvSpPr/>
            <p:nvPr/>
          </p:nvSpPr>
          <p:spPr>
            <a:xfrm>
              <a:off x="5373435" y="3593658"/>
              <a:ext cx="1741677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Others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6" name="圆角矩形 15">
              <a:extLst>
                <a:ext uri="{FF2B5EF4-FFF2-40B4-BE49-F238E27FC236}">
                  <a16:creationId xmlns:a16="http://schemas.microsoft.com/office/drawing/2014/main" id="{CC22AEC1-A948-708C-752D-8CFD11FDF509}"/>
                </a:ext>
              </a:extLst>
            </p:cNvPr>
            <p:cNvSpPr/>
            <p:nvPr/>
          </p:nvSpPr>
          <p:spPr>
            <a:xfrm>
              <a:off x="5373435" y="3118102"/>
              <a:ext cx="1741677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0" i="0" u="none" strike="noStrike" cap="none" spc="0" normalizeH="0" baseline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rPr>
                <a:t>Water</a:t>
              </a:r>
              <a:r>
                <a:rPr kumimoji="0" lang="zh-CN" altLang="en-US" sz="1400" b="0" i="0" u="none" strike="noStrike" cap="none" spc="0" normalizeH="0" baseline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rPr>
                <a:t> </a:t>
              </a:r>
              <a:r>
                <a:rPr kumimoji="0" lang="en-US" altLang="zh-CN" sz="1400" b="0" i="0" u="none" strike="noStrike" cap="none" spc="0" normalizeH="0" baseline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rPr>
                <a:t>pool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7" name="圆角矩形 16">
              <a:extLst>
                <a:ext uri="{FF2B5EF4-FFF2-40B4-BE49-F238E27FC236}">
                  <a16:creationId xmlns:a16="http://schemas.microsoft.com/office/drawing/2014/main" id="{4303E99A-6806-6A40-44DE-693A921F9AC4}"/>
                </a:ext>
              </a:extLst>
            </p:cNvPr>
            <p:cNvSpPr/>
            <p:nvPr/>
          </p:nvSpPr>
          <p:spPr>
            <a:xfrm>
              <a:off x="5373435" y="2680487"/>
              <a:ext cx="1741677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Top Tracker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8" name="圆角矩形 17">
              <a:extLst>
                <a:ext uri="{FF2B5EF4-FFF2-40B4-BE49-F238E27FC236}">
                  <a16:creationId xmlns:a16="http://schemas.microsoft.com/office/drawing/2014/main" id="{DF6D171A-5B51-1C5A-67F6-66F3F70A741B}"/>
                </a:ext>
              </a:extLst>
            </p:cNvPr>
            <p:cNvSpPr/>
            <p:nvPr/>
          </p:nvSpPr>
          <p:spPr>
            <a:xfrm>
              <a:off x="5394731" y="2265372"/>
              <a:ext cx="1720381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Central Detector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cxnSp>
          <p:nvCxnSpPr>
            <p:cNvPr id="19" name="直线箭头连接符 18">
              <a:extLst>
                <a:ext uri="{FF2B5EF4-FFF2-40B4-BE49-F238E27FC236}">
                  <a16:creationId xmlns:a16="http://schemas.microsoft.com/office/drawing/2014/main" id="{39760E8A-6A8A-8A10-0581-0A92CAFB768C}"/>
                </a:ext>
              </a:extLst>
            </p:cNvPr>
            <p:cNvCxnSpPr>
              <a:cxnSpLocks/>
              <a:stCxn id="8" idx="3"/>
              <a:endCxn id="18" idx="1"/>
            </p:cNvCxnSpPr>
            <p:nvPr/>
          </p:nvCxnSpPr>
          <p:spPr>
            <a:xfrm flipV="1">
              <a:off x="4843180" y="2424458"/>
              <a:ext cx="551551" cy="4755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线箭头连接符 21">
              <a:extLst>
                <a:ext uri="{FF2B5EF4-FFF2-40B4-BE49-F238E27FC236}">
                  <a16:creationId xmlns:a16="http://schemas.microsoft.com/office/drawing/2014/main" id="{980E4113-0970-2360-95B7-6F1A2FC12FD0}"/>
                </a:ext>
              </a:extLst>
            </p:cNvPr>
            <p:cNvCxnSpPr>
              <a:cxnSpLocks/>
              <a:stCxn id="8" idx="3"/>
              <a:endCxn id="17" idx="1"/>
            </p:cNvCxnSpPr>
            <p:nvPr/>
          </p:nvCxnSpPr>
          <p:spPr>
            <a:xfrm flipV="1">
              <a:off x="4843180" y="2839573"/>
              <a:ext cx="530255" cy="604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线箭头连接符 24">
              <a:extLst>
                <a:ext uri="{FF2B5EF4-FFF2-40B4-BE49-F238E27FC236}">
                  <a16:creationId xmlns:a16="http://schemas.microsoft.com/office/drawing/2014/main" id="{8609D469-853C-6D64-9115-0089B894F2A7}"/>
                </a:ext>
              </a:extLst>
            </p:cNvPr>
            <p:cNvCxnSpPr>
              <a:cxnSpLocks/>
              <a:stCxn id="8" idx="3"/>
              <a:endCxn id="16" idx="1"/>
            </p:cNvCxnSpPr>
            <p:nvPr/>
          </p:nvCxnSpPr>
          <p:spPr>
            <a:xfrm>
              <a:off x="4843180" y="2900014"/>
              <a:ext cx="530255" cy="3771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线箭头连接符 27">
              <a:extLst>
                <a:ext uri="{FF2B5EF4-FFF2-40B4-BE49-F238E27FC236}">
                  <a16:creationId xmlns:a16="http://schemas.microsoft.com/office/drawing/2014/main" id="{C7113463-FAC8-70C6-B484-FBC7D9D86C5C}"/>
                </a:ext>
              </a:extLst>
            </p:cNvPr>
            <p:cNvCxnSpPr>
              <a:cxnSpLocks/>
              <a:stCxn id="8" idx="3"/>
              <a:endCxn id="15" idx="1"/>
            </p:cNvCxnSpPr>
            <p:nvPr/>
          </p:nvCxnSpPr>
          <p:spPr>
            <a:xfrm>
              <a:off x="4843180" y="2900014"/>
              <a:ext cx="530255" cy="8527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圆角矩形 57">
              <a:extLst>
                <a:ext uri="{FF2B5EF4-FFF2-40B4-BE49-F238E27FC236}">
                  <a16:creationId xmlns:a16="http://schemas.microsoft.com/office/drawing/2014/main" id="{16A747EC-734D-5494-AAB0-B7EEBD7B3415}"/>
                </a:ext>
              </a:extLst>
            </p:cNvPr>
            <p:cNvSpPr/>
            <p:nvPr/>
          </p:nvSpPr>
          <p:spPr>
            <a:xfrm>
              <a:off x="7619685" y="2583543"/>
              <a:ext cx="1153487" cy="79489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JUNO Geom Display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cxnSp>
          <p:nvCxnSpPr>
            <p:cNvPr id="60" name="直线箭头连接符 59">
              <a:extLst>
                <a:ext uri="{FF2B5EF4-FFF2-40B4-BE49-F238E27FC236}">
                  <a16:creationId xmlns:a16="http://schemas.microsoft.com/office/drawing/2014/main" id="{EAAD6526-6ADA-1C02-F2CC-16C78FD5A124}"/>
                </a:ext>
              </a:extLst>
            </p:cNvPr>
            <p:cNvCxnSpPr>
              <a:stCxn id="18" idx="3"/>
              <a:endCxn id="58" idx="1"/>
            </p:cNvCxnSpPr>
            <p:nvPr/>
          </p:nvCxnSpPr>
          <p:spPr>
            <a:xfrm>
              <a:off x="7115112" y="2424458"/>
              <a:ext cx="504573" cy="556534"/>
            </a:xfrm>
            <a:prstGeom prst="straightConnector1">
              <a:avLst/>
            </a:prstGeom>
            <a:noFill/>
            <a:ln w="31750" cap="flat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61" name="直线箭头连接符 60">
              <a:extLst>
                <a:ext uri="{FF2B5EF4-FFF2-40B4-BE49-F238E27FC236}">
                  <a16:creationId xmlns:a16="http://schemas.microsoft.com/office/drawing/2014/main" id="{1B2AFFE9-F5B1-3E5B-E84C-FCAEF82AF156}"/>
                </a:ext>
              </a:extLst>
            </p:cNvPr>
            <p:cNvCxnSpPr>
              <a:cxnSpLocks/>
              <a:stCxn id="17" idx="3"/>
              <a:endCxn id="58" idx="1"/>
            </p:cNvCxnSpPr>
            <p:nvPr/>
          </p:nvCxnSpPr>
          <p:spPr>
            <a:xfrm>
              <a:off x="7115112" y="2839573"/>
              <a:ext cx="504573" cy="141419"/>
            </a:xfrm>
            <a:prstGeom prst="straightConnector1">
              <a:avLst/>
            </a:prstGeom>
            <a:noFill/>
            <a:ln w="31750" cap="flat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64" name="直线箭头连接符 63">
              <a:extLst>
                <a:ext uri="{FF2B5EF4-FFF2-40B4-BE49-F238E27FC236}">
                  <a16:creationId xmlns:a16="http://schemas.microsoft.com/office/drawing/2014/main" id="{A48AB848-649E-1E94-B88D-CD4D733A877D}"/>
                </a:ext>
              </a:extLst>
            </p:cNvPr>
            <p:cNvCxnSpPr>
              <a:cxnSpLocks/>
              <a:stCxn id="16" idx="3"/>
              <a:endCxn id="58" idx="1"/>
            </p:cNvCxnSpPr>
            <p:nvPr/>
          </p:nvCxnSpPr>
          <p:spPr>
            <a:xfrm flipV="1">
              <a:off x="7115112" y="2980992"/>
              <a:ext cx="504573" cy="296196"/>
            </a:xfrm>
            <a:prstGeom prst="straightConnector1">
              <a:avLst/>
            </a:prstGeom>
            <a:noFill/>
            <a:ln w="31750" cap="flat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67" name="直线箭头连接符 66">
              <a:extLst>
                <a:ext uri="{FF2B5EF4-FFF2-40B4-BE49-F238E27FC236}">
                  <a16:creationId xmlns:a16="http://schemas.microsoft.com/office/drawing/2014/main" id="{2F922E31-FE08-97B3-5533-DE11916D57FF}"/>
                </a:ext>
              </a:extLst>
            </p:cNvPr>
            <p:cNvCxnSpPr>
              <a:cxnSpLocks/>
              <a:stCxn id="15" idx="3"/>
              <a:endCxn id="58" idx="1"/>
            </p:cNvCxnSpPr>
            <p:nvPr/>
          </p:nvCxnSpPr>
          <p:spPr>
            <a:xfrm flipV="1">
              <a:off x="7115112" y="2980992"/>
              <a:ext cx="504573" cy="771752"/>
            </a:xfrm>
            <a:prstGeom prst="straightConnector1">
              <a:avLst/>
            </a:prstGeom>
            <a:noFill/>
            <a:ln w="31750" cap="flat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70" name="圆角矩形 69">
              <a:extLst>
                <a:ext uri="{FF2B5EF4-FFF2-40B4-BE49-F238E27FC236}">
                  <a16:creationId xmlns:a16="http://schemas.microsoft.com/office/drawing/2014/main" id="{F5170B8B-E914-73B6-53FC-9FEC24E4CB18}"/>
                </a:ext>
              </a:extLst>
            </p:cNvPr>
            <p:cNvSpPr/>
            <p:nvPr/>
          </p:nvSpPr>
          <p:spPr>
            <a:xfrm>
              <a:off x="7619684" y="4031010"/>
              <a:ext cx="1153487" cy="55653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JUNO Event Display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71" name="圆角矩形 70">
              <a:extLst>
                <a:ext uri="{FF2B5EF4-FFF2-40B4-BE49-F238E27FC236}">
                  <a16:creationId xmlns:a16="http://schemas.microsoft.com/office/drawing/2014/main" id="{80C83D13-69D4-5135-10AC-AE30D4C21AF3}"/>
                </a:ext>
              </a:extLst>
            </p:cNvPr>
            <p:cNvSpPr/>
            <p:nvPr/>
          </p:nvSpPr>
          <p:spPr>
            <a:xfrm>
              <a:off x="9545128" y="2741809"/>
              <a:ext cx="1383440" cy="1251058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Event and data information of JUNO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cxnSp>
          <p:nvCxnSpPr>
            <p:cNvPr id="72" name="直线箭头连接符 71">
              <a:extLst>
                <a:ext uri="{FF2B5EF4-FFF2-40B4-BE49-F238E27FC236}">
                  <a16:creationId xmlns:a16="http://schemas.microsoft.com/office/drawing/2014/main" id="{9B097FCA-2D16-F61A-673E-6153F80563D9}"/>
                </a:ext>
              </a:extLst>
            </p:cNvPr>
            <p:cNvCxnSpPr>
              <a:cxnSpLocks/>
              <a:stCxn id="58" idx="3"/>
              <a:endCxn id="71" idx="1"/>
            </p:cNvCxnSpPr>
            <p:nvPr/>
          </p:nvCxnSpPr>
          <p:spPr>
            <a:xfrm>
              <a:off x="8773172" y="2980991"/>
              <a:ext cx="771956" cy="386347"/>
            </a:xfrm>
            <a:prstGeom prst="straightConnector1">
              <a:avLst/>
            </a:prstGeom>
            <a:noFill/>
            <a:ln w="31750" cap="flat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76" name="直线箭头连接符 75">
              <a:extLst>
                <a:ext uri="{FF2B5EF4-FFF2-40B4-BE49-F238E27FC236}">
                  <a16:creationId xmlns:a16="http://schemas.microsoft.com/office/drawing/2014/main" id="{F0EE3B8E-1407-CC37-6CAD-AD14911D7E9F}"/>
                </a:ext>
              </a:extLst>
            </p:cNvPr>
            <p:cNvCxnSpPr>
              <a:cxnSpLocks/>
              <a:stCxn id="70" idx="3"/>
              <a:endCxn id="71" idx="1"/>
            </p:cNvCxnSpPr>
            <p:nvPr/>
          </p:nvCxnSpPr>
          <p:spPr>
            <a:xfrm flipV="1">
              <a:off x="8773171" y="3367338"/>
              <a:ext cx="771957" cy="941939"/>
            </a:xfrm>
            <a:prstGeom prst="straightConnector1">
              <a:avLst/>
            </a:prstGeom>
            <a:noFill/>
            <a:ln w="31750" cap="flat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79" name="圆角矩形 78">
              <a:extLst>
                <a:ext uri="{FF2B5EF4-FFF2-40B4-BE49-F238E27FC236}">
                  <a16:creationId xmlns:a16="http://schemas.microsoft.com/office/drawing/2014/main" id="{515B6CD1-4798-D4AE-6B0F-BF977CE14A20}"/>
                </a:ext>
              </a:extLst>
            </p:cNvPr>
            <p:cNvSpPr/>
            <p:nvPr/>
          </p:nvSpPr>
          <p:spPr>
            <a:xfrm>
              <a:off x="3387926" y="1117501"/>
              <a:ext cx="1720381" cy="707343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chemeClr val="bg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Detector Geometry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80" name="圆角矩形 79">
              <a:extLst>
                <a:ext uri="{FF2B5EF4-FFF2-40B4-BE49-F238E27FC236}">
                  <a16:creationId xmlns:a16="http://schemas.microsoft.com/office/drawing/2014/main" id="{E5D094C5-329B-AB04-8C9E-ECDE3C9173ED}"/>
                </a:ext>
              </a:extLst>
            </p:cNvPr>
            <p:cNvSpPr/>
            <p:nvPr/>
          </p:nvSpPr>
          <p:spPr>
            <a:xfrm>
              <a:off x="8196427" y="1282109"/>
              <a:ext cx="1720381" cy="404388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chemeClr val="bg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Phoenix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cxnSp>
          <p:nvCxnSpPr>
            <p:cNvPr id="82" name="直线连接符 81">
              <a:extLst>
                <a:ext uri="{FF2B5EF4-FFF2-40B4-BE49-F238E27FC236}">
                  <a16:creationId xmlns:a16="http://schemas.microsoft.com/office/drawing/2014/main" id="{11A4B2D4-D68F-CD91-0904-980E66F196F2}"/>
                </a:ext>
              </a:extLst>
            </p:cNvPr>
            <p:cNvCxnSpPr/>
            <p:nvPr/>
          </p:nvCxnSpPr>
          <p:spPr>
            <a:xfrm>
              <a:off x="2154531" y="1282109"/>
              <a:ext cx="0" cy="2437421"/>
            </a:xfrm>
            <a:prstGeom prst="line">
              <a:avLst/>
            </a:prstGeom>
            <a:noFill/>
            <a:ln w="12700" cap="flat">
              <a:solidFill>
                <a:schemeClr val="accent3"/>
              </a:solidFill>
              <a:prstDash val="lgDashDot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3" name="直线连接符 82">
              <a:extLst>
                <a:ext uri="{FF2B5EF4-FFF2-40B4-BE49-F238E27FC236}">
                  <a16:creationId xmlns:a16="http://schemas.microsoft.com/office/drawing/2014/main" id="{8500E41C-0766-2828-875B-01968766C3B0}"/>
                </a:ext>
              </a:extLst>
            </p:cNvPr>
            <p:cNvCxnSpPr>
              <a:cxnSpLocks/>
            </p:cNvCxnSpPr>
            <p:nvPr/>
          </p:nvCxnSpPr>
          <p:spPr>
            <a:xfrm>
              <a:off x="7280375" y="1282109"/>
              <a:ext cx="0" cy="3027168"/>
            </a:xfrm>
            <a:prstGeom prst="line">
              <a:avLst/>
            </a:prstGeom>
            <a:noFill/>
            <a:ln w="12700" cap="flat">
              <a:solidFill>
                <a:schemeClr val="accent3"/>
              </a:solidFill>
              <a:prstDash val="lgDashDot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C653131-467A-DD8F-D967-68DA8FB0BF5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t>3</a:t>
            </a:fld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FA431016-BDA1-756A-5343-78A1EC0B7428}"/>
              </a:ext>
            </a:extLst>
          </p:cNvPr>
          <p:cNvGrpSpPr/>
          <p:nvPr/>
        </p:nvGrpSpPr>
        <p:grpSpPr>
          <a:xfrm>
            <a:off x="7849648" y="1011625"/>
            <a:ext cx="4109741" cy="4391413"/>
            <a:chOff x="5939227" y="1777786"/>
            <a:chExt cx="5877787" cy="4655212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1C662001-3475-1F4A-22AB-9CA83E4DB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4009" y="1777786"/>
              <a:ext cx="4216400" cy="325120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51389EF4-4F23-C696-EC3D-6DD957D7E6B3}"/>
                </a:ext>
              </a:extLst>
            </p:cNvPr>
            <p:cNvSpPr txBox="1"/>
            <p:nvPr/>
          </p:nvSpPr>
          <p:spPr>
            <a:xfrm>
              <a:off x="5939227" y="5039304"/>
              <a:ext cx="5877787" cy="139369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indent="0">
                <a:buFont typeface="Arial" panose="020B0604020202020204" pitchFamily="34" charset="0"/>
                <a:buNone/>
              </a:pPr>
              <a:r>
                <a:rPr lang="en-US" altLang="zh-CN" i="1" dirty="0">
                  <a:solidFill>
                    <a:schemeClr val="bg1"/>
                  </a:solidFill>
                  <a:sym typeface="+mn-ea"/>
                </a:rPr>
                <a:t>e.g. Use ROOT file to get geometry information of top tracker</a:t>
              </a:r>
              <a:endParaRPr lang="en-US" altLang="zh-CN" sz="1200" i="1" dirty="0">
                <a:solidFill>
                  <a:schemeClr val="bg1"/>
                </a:solidFill>
                <a:sym typeface="+mn-ea"/>
              </a:endParaRPr>
            </a:p>
            <a:p>
              <a:pPr indent="0">
                <a:buFont typeface="Arial" panose="020B0604020202020204" pitchFamily="34" charset="0"/>
                <a:buNone/>
              </a:pPr>
              <a:endParaRPr lang="en-US" altLang="zh-CN" sz="1200" dirty="0">
                <a:sym typeface="+mn-ea"/>
              </a:endParaRPr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50D310F0-C527-7180-6096-71CE7DDA4220}"/>
                </a:ext>
              </a:extLst>
            </p:cNvPr>
            <p:cNvGrpSpPr/>
            <p:nvPr/>
          </p:nvGrpSpPr>
          <p:grpSpPr>
            <a:xfrm>
              <a:off x="7318479" y="2456121"/>
              <a:ext cx="3090794" cy="1926787"/>
              <a:chOff x="7318479" y="2456121"/>
              <a:chExt cx="3090794" cy="1926787"/>
            </a:xfrm>
          </p:grpSpPr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CCFE4FB8-6D63-16D4-C8D0-D34900D26BCE}"/>
                  </a:ext>
                </a:extLst>
              </p:cNvPr>
              <p:cNvSpPr/>
              <p:nvPr/>
            </p:nvSpPr>
            <p:spPr>
              <a:xfrm>
                <a:off x="7318479" y="2456121"/>
                <a:ext cx="1038712" cy="217039"/>
              </a:xfrm>
              <a:prstGeom prst="rect">
                <a:avLst/>
              </a:prstGeom>
              <a:noFill/>
              <a:ln w="25400" cap="flat">
                <a:solidFill>
                  <a:schemeClr val="accent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5718" tIns="35718" rIns="35718" bIns="35718" numCol="1" spcCol="38100" rtlCol="0" anchor="ctr">
                <a:spAutoFit/>
              </a:bodyPr>
              <a:lstStyle/>
              <a:p>
                <a:pPr marL="0" marR="0" indent="0" algn="ctr" defTabSz="410765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4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7988DAD4-156B-1D6E-0CF5-AFCFDD6B1ABA}"/>
                  </a:ext>
                </a:extLst>
              </p:cNvPr>
              <p:cNvSpPr/>
              <p:nvPr/>
            </p:nvSpPr>
            <p:spPr>
              <a:xfrm>
                <a:off x="7974419" y="2761350"/>
                <a:ext cx="1648046" cy="217040"/>
              </a:xfrm>
              <a:prstGeom prst="rect">
                <a:avLst/>
              </a:prstGeom>
              <a:noFill/>
              <a:ln w="25400" cap="flat">
                <a:solidFill>
                  <a:schemeClr val="accent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5718" tIns="35718" rIns="35718" bIns="35718" numCol="1" spcCol="38100" rtlCol="0" anchor="ctr">
                <a:spAutoFit/>
              </a:bodyPr>
              <a:lstStyle/>
              <a:p>
                <a:pPr marL="0" marR="0" indent="0" algn="ctr" defTabSz="410765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4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96FC4AAA-E8C3-0E90-5496-60372DF9B8AA}"/>
                  </a:ext>
                </a:extLst>
              </p:cNvPr>
              <p:cNvSpPr/>
              <p:nvPr/>
            </p:nvSpPr>
            <p:spPr>
              <a:xfrm>
                <a:off x="8445528" y="4077678"/>
                <a:ext cx="1963745" cy="305230"/>
              </a:xfrm>
              <a:prstGeom prst="rect">
                <a:avLst/>
              </a:prstGeom>
              <a:noFill/>
              <a:ln w="25400" cap="flat">
                <a:solidFill>
                  <a:schemeClr val="accent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5718" tIns="35718" rIns="35718" bIns="35718" numCol="1" spcCol="38100" rtlCol="0" anchor="ctr">
                <a:spAutoFit/>
              </a:bodyPr>
              <a:lstStyle/>
              <a:p>
                <a:pPr marL="0" marR="0" indent="0" algn="ctr" defTabSz="410765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4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DEDCA300-662F-62C7-E710-47B35310971C}"/>
                  </a:ext>
                </a:extLst>
              </p:cNvPr>
              <p:cNvSpPr/>
              <p:nvPr/>
            </p:nvSpPr>
            <p:spPr>
              <a:xfrm>
                <a:off x="8445527" y="3359059"/>
                <a:ext cx="1602239" cy="305230"/>
              </a:xfrm>
              <a:prstGeom prst="rect">
                <a:avLst/>
              </a:prstGeom>
              <a:noFill/>
              <a:ln w="25400" cap="flat">
                <a:solidFill>
                  <a:schemeClr val="accent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5718" tIns="35718" rIns="35718" bIns="35718" numCol="1" spcCol="38100" rtlCol="0" anchor="ctr">
                <a:spAutoFit/>
              </a:bodyPr>
              <a:lstStyle/>
              <a:p>
                <a:pPr marL="0" marR="0" indent="0" algn="ctr" defTabSz="410765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4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1D313663-1C43-5BA4-0108-1EBA46274ABB}"/>
                  </a:ext>
                </a:extLst>
              </p:cNvPr>
              <p:cNvSpPr/>
              <p:nvPr/>
            </p:nvSpPr>
            <p:spPr>
              <a:xfrm>
                <a:off x="8227219" y="3206240"/>
                <a:ext cx="1963745" cy="199745"/>
              </a:xfrm>
              <a:prstGeom prst="rect">
                <a:avLst/>
              </a:prstGeom>
              <a:noFill/>
              <a:ln w="25400" cap="flat">
                <a:solidFill>
                  <a:schemeClr val="accent5"/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5718" tIns="35718" rIns="35718" bIns="35718" numCol="1" spcCol="38100" rtlCol="0" anchor="ctr">
                <a:spAutoFit/>
              </a:bodyPr>
              <a:lstStyle/>
              <a:p>
                <a:pPr marL="0" marR="0" indent="0" algn="ctr" defTabSz="410765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4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3D787C1F-E101-C11C-D8FA-879977B3228C}"/>
              </a:ext>
            </a:extLst>
          </p:cNvPr>
          <p:cNvGrpSpPr/>
          <p:nvPr/>
        </p:nvGrpSpPr>
        <p:grpSpPr>
          <a:xfrm>
            <a:off x="3488459" y="4569486"/>
            <a:ext cx="6844545" cy="1847986"/>
            <a:chOff x="981324" y="1200925"/>
            <a:chExt cx="10078483" cy="3210225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A911524A-901F-9927-D168-09ED1F0B0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78" t="13363" r="30255" b="16837"/>
            <a:stretch>
              <a:fillRect/>
            </a:stretch>
          </p:blipFill>
          <p:spPr>
            <a:xfrm>
              <a:off x="981324" y="1276659"/>
              <a:ext cx="2804184" cy="2623482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B1894378-005A-FF25-2664-0BC4E19EE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92" t="11620" r="30282" b="49959"/>
            <a:stretch>
              <a:fillRect/>
            </a:stretch>
          </p:blipFill>
          <p:spPr>
            <a:xfrm>
              <a:off x="8000593" y="1747800"/>
              <a:ext cx="3059214" cy="1681200"/>
            </a:xfrm>
            <a:prstGeom prst="rect">
              <a:avLst/>
            </a:prstGeom>
          </p:spPr>
        </p:pic>
        <p:sp>
          <p:nvSpPr>
            <p:cNvPr id="35" name="PMT Detector">
              <a:extLst>
                <a:ext uri="{FF2B5EF4-FFF2-40B4-BE49-F238E27FC236}">
                  <a16:creationId xmlns:a16="http://schemas.microsoft.com/office/drawing/2014/main" id="{93C05A3B-BFDE-4C8B-4F8E-7AAFD8B52CAE}"/>
                </a:ext>
              </a:extLst>
            </p:cNvPr>
            <p:cNvSpPr txBox="1"/>
            <p:nvPr/>
          </p:nvSpPr>
          <p:spPr>
            <a:xfrm>
              <a:off x="5539204" y="4092794"/>
              <a:ext cx="971419" cy="318355"/>
            </a:xfrm>
            <a:prstGeom prst="rect">
              <a:avLst/>
            </a:prstGeom>
            <a:ln w="3175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8" tIns="35718" rIns="35718" bIns="35718" anchor="ctr">
              <a:spAutoFit/>
            </a:bodyPr>
            <a:lstStyle>
              <a:lvl1pPr>
                <a:defRPr>
                  <a:solidFill>
                    <a:srgbClr val="000000"/>
                  </a:solidFill>
                </a:defRPr>
              </a:lvl1pPr>
            </a:lstStyle>
            <a:p>
              <a:r>
                <a:rPr lang="en-US" dirty="0"/>
                <a:t>CD </a:t>
              </a:r>
              <a:r>
                <a:rPr dirty="0"/>
                <a:t>PMT</a:t>
              </a:r>
              <a:r>
                <a:rPr lang="en-US" dirty="0"/>
                <a:t>s</a:t>
              </a:r>
              <a:endParaRPr dirty="0"/>
            </a:p>
          </p:txBody>
        </p:sp>
        <p:sp>
          <p:nvSpPr>
            <p:cNvPr id="36" name="PMT Detector">
              <a:extLst>
                <a:ext uri="{FF2B5EF4-FFF2-40B4-BE49-F238E27FC236}">
                  <a16:creationId xmlns:a16="http://schemas.microsoft.com/office/drawing/2014/main" id="{08583F77-0909-555D-D39E-454FAF5EBEF6}"/>
                </a:ext>
              </a:extLst>
            </p:cNvPr>
            <p:cNvSpPr txBox="1"/>
            <p:nvPr/>
          </p:nvSpPr>
          <p:spPr>
            <a:xfrm>
              <a:off x="1721694" y="4092795"/>
              <a:ext cx="1695976" cy="318355"/>
            </a:xfrm>
            <a:prstGeom prst="rect">
              <a:avLst/>
            </a:prstGeom>
            <a:ln w="3175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8" tIns="35718" rIns="35718" bIns="35718" anchor="ctr">
              <a:spAutoFit/>
            </a:bodyPr>
            <a:lstStyle>
              <a:lvl1pPr>
                <a:defRPr>
                  <a:solidFill>
                    <a:srgbClr val="000000"/>
                  </a:solidFill>
                </a:defRPr>
              </a:lvl1pPr>
            </a:lstStyle>
            <a:p>
              <a:r>
                <a:rPr lang="en-US" dirty="0"/>
                <a:t>Central</a:t>
              </a:r>
              <a:r>
                <a:rPr dirty="0"/>
                <a:t> Detector</a:t>
              </a:r>
            </a:p>
          </p:txBody>
        </p:sp>
        <p:sp>
          <p:nvSpPr>
            <p:cNvPr id="37" name="PMT Detector">
              <a:extLst>
                <a:ext uri="{FF2B5EF4-FFF2-40B4-BE49-F238E27FC236}">
                  <a16:creationId xmlns:a16="http://schemas.microsoft.com/office/drawing/2014/main" id="{9F23029B-CB04-0500-89BB-8BE5AEC6E2B2}"/>
                </a:ext>
              </a:extLst>
            </p:cNvPr>
            <p:cNvSpPr txBox="1"/>
            <p:nvPr/>
          </p:nvSpPr>
          <p:spPr>
            <a:xfrm>
              <a:off x="8901022" y="4092794"/>
              <a:ext cx="1258356" cy="318355"/>
            </a:xfrm>
            <a:prstGeom prst="rect">
              <a:avLst/>
            </a:prstGeom>
            <a:ln w="3175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8" tIns="35718" rIns="35718" bIns="35718" anchor="ctr">
              <a:spAutoFit/>
            </a:bodyPr>
            <a:lstStyle>
              <a:lvl1pPr>
                <a:defRPr>
                  <a:solidFill>
                    <a:srgbClr val="000000"/>
                  </a:solidFill>
                </a:defRPr>
              </a:lvl1pPr>
            </a:lstStyle>
            <a:p>
              <a:r>
                <a:rPr lang="en-US" dirty="0"/>
                <a:t>Top Tracker</a:t>
              </a:r>
              <a:endParaRPr dirty="0"/>
            </a:p>
          </p:txBody>
        </p:sp>
        <p:pic>
          <p:nvPicPr>
            <p:cNvPr id="38" name="图片 37" descr="形状&#10;&#10;AI 生成的内容可能不正确。">
              <a:extLst>
                <a:ext uri="{FF2B5EF4-FFF2-40B4-BE49-F238E27FC236}">
                  <a16:creationId xmlns:a16="http://schemas.microsoft.com/office/drawing/2014/main" id="{5EE45FB5-37A4-42BE-2738-FDD00851B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3843" y="1200925"/>
              <a:ext cx="2588920" cy="2774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604969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itle 1"/>
          <p:cNvSpPr txBox="1">
            <a:spLocks noGrp="1"/>
          </p:cNvSpPr>
          <p:nvPr>
            <p:ph type="title"/>
          </p:nvPr>
        </p:nvSpPr>
        <p:spPr>
          <a:xfrm>
            <a:off x="609600" y="132137"/>
            <a:ext cx="10972800" cy="985364"/>
          </a:xfrm>
          <a:prstGeom prst="rect">
            <a:avLst/>
          </a:prstGeom>
        </p:spPr>
        <p:txBody>
          <a:bodyPr/>
          <a:lstStyle/>
          <a:p>
            <a:r>
              <a:rPr dirty="0"/>
              <a:t>Event Data</a:t>
            </a:r>
          </a:p>
        </p:txBody>
      </p:sp>
      <p:sp>
        <p:nvSpPr>
          <p:cNvPr id="312" name="Slide Number Placeholder 4"/>
          <p:cNvSpPr txBox="1">
            <a:spLocks noGrp="1"/>
          </p:cNvSpPr>
          <p:nvPr>
            <p:ph type="sldNum" sz="quarter" idx="2"/>
          </p:nvPr>
        </p:nvSpPr>
        <p:spPr>
          <a:xfrm>
            <a:off x="11318418" y="6404294"/>
            <a:ext cx="263982" cy="2692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313" name="TextBox 8"/>
          <p:cNvSpPr txBox="1"/>
          <p:nvPr/>
        </p:nvSpPr>
        <p:spPr>
          <a:xfrm>
            <a:off x="914400" y="1066060"/>
            <a:ext cx="10113818" cy="156966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28600" indent="-228600" algn="l" defTabSz="91440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sz="2400" b="0" kern="12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Times New Roman"/>
              </a:rPr>
              <a:t>The Event Data Model (EDM) of JUNO is a data structure defined in its data processing framework (SNiPER).</a:t>
            </a:r>
          </a:p>
          <a:p>
            <a:pPr marL="228600" indent="-228600" algn="l" defTabSz="91440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sz="2400" b="0" kern="12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Times New Roman"/>
              </a:rPr>
              <a:t>PHOENIX is a visualization and analysis platform that supports </a:t>
            </a:r>
            <a:r>
              <a:rPr lang="en-US" altLang="zh-CN" sz="2400" b="0" kern="1200" dirty="0">
                <a:solidFill>
                  <a:schemeClr val="accent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Times New Roman"/>
              </a:rPr>
              <a:t>JSON format </a:t>
            </a:r>
            <a:r>
              <a:rPr lang="en-US" altLang="zh-CN" sz="2400" b="0" kern="12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Times New Roman"/>
              </a:rPr>
              <a:t>input.</a:t>
            </a:r>
            <a:endParaRPr lang="en-US" sz="2400" b="0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+mn-cs"/>
              <a:sym typeface="华文楷体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8D0BB32-67B6-452B-A247-22FE4C1882E3}"/>
              </a:ext>
            </a:extLst>
          </p:cNvPr>
          <p:cNvGrpSpPr/>
          <p:nvPr/>
        </p:nvGrpSpPr>
        <p:grpSpPr>
          <a:xfrm>
            <a:off x="2098432" y="2830513"/>
            <a:ext cx="7745754" cy="3133442"/>
            <a:chOff x="1578724" y="2817387"/>
            <a:chExt cx="7745754" cy="3133442"/>
          </a:xfrm>
        </p:grpSpPr>
        <p:sp>
          <p:nvSpPr>
            <p:cNvPr id="5" name="圆角矩形 4">
              <a:extLst>
                <a:ext uri="{FF2B5EF4-FFF2-40B4-BE49-F238E27FC236}">
                  <a16:creationId xmlns:a16="http://schemas.microsoft.com/office/drawing/2014/main" id="{0E926B7E-E28F-ABD0-EBE5-2D5F3DBA8AD7}"/>
                </a:ext>
              </a:extLst>
            </p:cNvPr>
            <p:cNvSpPr/>
            <p:nvPr/>
          </p:nvSpPr>
          <p:spPr>
            <a:xfrm>
              <a:off x="1578724" y="3842392"/>
              <a:ext cx="932208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EDM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6" name="圆角矩形 5">
              <a:extLst>
                <a:ext uri="{FF2B5EF4-FFF2-40B4-BE49-F238E27FC236}">
                  <a16:creationId xmlns:a16="http://schemas.microsoft.com/office/drawing/2014/main" id="{B30C1FEB-2997-4B88-BA44-26D6644ECADA}"/>
                </a:ext>
              </a:extLst>
            </p:cNvPr>
            <p:cNvSpPr/>
            <p:nvPr/>
          </p:nvSpPr>
          <p:spPr>
            <a:xfrm>
              <a:off x="2990617" y="2862231"/>
              <a:ext cx="2003365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Event Header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7" name="圆角矩形 6">
              <a:extLst>
                <a:ext uri="{FF2B5EF4-FFF2-40B4-BE49-F238E27FC236}">
                  <a16:creationId xmlns:a16="http://schemas.microsoft.com/office/drawing/2014/main" id="{7164A7CC-000D-9838-F3AE-1E9DEC8B87F0}"/>
                </a:ext>
              </a:extLst>
            </p:cNvPr>
            <p:cNvSpPr/>
            <p:nvPr/>
          </p:nvSpPr>
          <p:spPr>
            <a:xfrm>
              <a:off x="2990617" y="3504169"/>
              <a:ext cx="2003365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Calibrated Waveform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8" name="圆角矩形 7">
              <a:extLst>
                <a:ext uri="{FF2B5EF4-FFF2-40B4-BE49-F238E27FC236}">
                  <a16:creationId xmlns:a16="http://schemas.microsoft.com/office/drawing/2014/main" id="{26049260-475E-7B28-86AB-9971862F1FE4}"/>
                </a:ext>
              </a:extLst>
            </p:cNvPr>
            <p:cNvSpPr/>
            <p:nvPr/>
          </p:nvSpPr>
          <p:spPr>
            <a:xfrm>
              <a:off x="2990617" y="4151572"/>
              <a:ext cx="2003365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 err="1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RecEvent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9" name="圆角矩形 8">
              <a:extLst>
                <a:ext uri="{FF2B5EF4-FFF2-40B4-BE49-F238E27FC236}">
                  <a16:creationId xmlns:a16="http://schemas.microsoft.com/office/drawing/2014/main" id="{BCACDA1F-69D9-E4B3-DCFD-84F916B25B3F}"/>
                </a:ext>
              </a:extLst>
            </p:cNvPr>
            <p:cNvSpPr/>
            <p:nvPr/>
          </p:nvSpPr>
          <p:spPr>
            <a:xfrm>
              <a:off x="2990617" y="4798975"/>
              <a:ext cx="2003365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 err="1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SimEvent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cxnSp>
          <p:nvCxnSpPr>
            <p:cNvPr id="11" name="直线箭头连接符 10">
              <a:extLst>
                <a:ext uri="{FF2B5EF4-FFF2-40B4-BE49-F238E27FC236}">
                  <a16:creationId xmlns:a16="http://schemas.microsoft.com/office/drawing/2014/main" id="{CAF0FD62-B2D7-7659-A450-21ABF02A8C10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 flipV="1">
              <a:off x="2510932" y="3021317"/>
              <a:ext cx="479685" cy="9801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线箭头连接符 11">
              <a:extLst>
                <a:ext uri="{FF2B5EF4-FFF2-40B4-BE49-F238E27FC236}">
                  <a16:creationId xmlns:a16="http://schemas.microsoft.com/office/drawing/2014/main" id="{3D761C2F-DB52-3ED6-3FCD-7283DA5D8174}"/>
                </a:ext>
              </a:extLst>
            </p:cNvPr>
            <p:cNvCxnSpPr>
              <a:cxnSpLocks/>
              <a:stCxn id="5" idx="3"/>
              <a:endCxn id="7" idx="1"/>
            </p:cNvCxnSpPr>
            <p:nvPr/>
          </p:nvCxnSpPr>
          <p:spPr>
            <a:xfrm flipV="1">
              <a:off x="2510932" y="3663255"/>
              <a:ext cx="479685" cy="3382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线箭头连接符 14">
              <a:extLst>
                <a:ext uri="{FF2B5EF4-FFF2-40B4-BE49-F238E27FC236}">
                  <a16:creationId xmlns:a16="http://schemas.microsoft.com/office/drawing/2014/main" id="{8558A135-047A-5A47-F0D7-7EC368B030F1}"/>
                </a:ext>
              </a:extLst>
            </p:cNvPr>
            <p:cNvCxnSpPr>
              <a:cxnSpLocks/>
              <a:stCxn id="5" idx="3"/>
              <a:endCxn id="8" idx="1"/>
            </p:cNvCxnSpPr>
            <p:nvPr/>
          </p:nvCxnSpPr>
          <p:spPr>
            <a:xfrm>
              <a:off x="2510932" y="4001478"/>
              <a:ext cx="479685" cy="3091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线箭头连接符 17">
              <a:extLst>
                <a:ext uri="{FF2B5EF4-FFF2-40B4-BE49-F238E27FC236}">
                  <a16:creationId xmlns:a16="http://schemas.microsoft.com/office/drawing/2014/main" id="{D96E4D7E-B260-1393-821B-E3EF9E22A149}"/>
                </a:ext>
              </a:extLst>
            </p:cNvPr>
            <p:cNvCxnSpPr>
              <a:cxnSpLocks/>
              <a:stCxn id="5" idx="3"/>
              <a:endCxn id="9" idx="1"/>
            </p:cNvCxnSpPr>
            <p:nvPr/>
          </p:nvCxnSpPr>
          <p:spPr>
            <a:xfrm>
              <a:off x="2510932" y="4001478"/>
              <a:ext cx="479685" cy="9565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圆角矩形 24">
              <a:extLst>
                <a:ext uri="{FF2B5EF4-FFF2-40B4-BE49-F238E27FC236}">
                  <a16:creationId xmlns:a16="http://schemas.microsoft.com/office/drawing/2014/main" id="{550E0B75-EF6D-1964-4345-729E63649A2E}"/>
                </a:ext>
              </a:extLst>
            </p:cNvPr>
            <p:cNvSpPr/>
            <p:nvPr/>
          </p:nvSpPr>
          <p:spPr>
            <a:xfrm>
              <a:off x="5560858" y="3634002"/>
              <a:ext cx="1280570" cy="556534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0" i="0" u="none" strike="noStrike" cap="none" spc="0" normalizeH="0" baseline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rPr>
                <a:t>JSON format expected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27" name="圆角矩形 26">
              <a:extLst>
                <a:ext uri="{FF2B5EF4-FFF2-40B4-BE49-F238E27FC236}">
                  <a16:creationId xmlns:a16="http://schemas.microsoft.com/office/drawing/2014/main" id="{59594CCC-9CA0-2165-8EB4-4361B5ABD77F}"/>
                </a:ext>
              </a:extLst>
            </p:cNvPr>
            <p:cNvSpPr/>
            <p:nvPr/>
          </p:nvSpPr>
          <p:spPr>
            <a:xfrm>
              <a:off x="7321113" y="2817387"/>
              <a:ext cx="2003365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Event Metadata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28" name="圆角矩形 27">
              <a:extLst>
                <a:ext uri="{FF2B5EF4-FFF2-40B4-BE49-F238E27FC236}">
                  <a16:creationId xmlns:a16="http://schemas.microsoft.com/office/drawing/2014/main" id="{687B50B6-8EA8-20DE-6F15-D7CA97A199D4}"/>
                </a:ext>
              </a:extLst>
            </p:cNvPr>
            <p:cNvSpPr/>
            <p:nvPr/>
          </p:nvSpPr>
          <p:spPr>
            <a:xfrm>
              <a:off x="7321112" y="3437381"/>
              <a:ext cx="2003365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Geometric information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29" name="圆角矩形 28">
              <a:extLst>
                <a:ext uri="{FF2B5EF4-FFF2-40B4-BE49-F238E27FC236}">
                  <a16:creationId xmlns:a16="http://schemas.microsoft.com/office/drawing/2014/main" id="{225E426E-6813-9F60-A398-18578CCE260E}"/>
                </a:ext>
              </a:extLst>
            </p:cNvPr>
            <p:cNvSpPr/>
            <p:nvPr/>
          </p:nvSpPr>
          <p:spPr>
            <a:xfrm>
              <a:off x="7321111" y="4084702"/>
              <a:ext cx="2003365" cy="318171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Observational data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30" name="圆角矩形 29">
              <a:extLst>
                <a:ext uri="{FF2B5EF4-FFF2-40B4-BE49-F238E27FC236}">
                  <a16:creationId xmlns:a16="http://schemas.microsoft.com/office/drawing/2014/main" id="{13191F34-E782-50DF-B68F-08D1B1E596A7}"/>
                </a:ext>
              </a:extLst>
            </p:cNvPr>
            <p:cNvSpPr/>
            <p:nvPr/>
          </p:nvSpPr>
          <p:spPr>
            <a:xfrm>
              <a:off x="7321111" y="4610183"/>
              <a:ext cx="2003365" cy="556534"/>
            </a:xfrm>
            <a:prstGeom prst="roundRect">
              <a:avLst/>
            </a:prstGeom>
            <a:solidFill>
              <a:schemeClr val="accent1">
                <a:lumOff val="13529"/>
              </a:schemeClr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8" tIns="35718" rIns="35718" bIns="35718" numCol="1" spcCol="38100" rtlCol="0" anchor="ctr">
              <a:spAutoFit/>
            </a:bodyPr>
            <a:lstStyle/>
            <a:p>
              <a:pPr marL="0" marR="0" indent="0" algn="ctr" defTabSz="410765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400" b="0" dirty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  <a:sym typeface="Helvetica Neue Medium"/>
                </a:rPr>
                <a:t>Visualization parameters</a:t>
              </a:r>
              <a:endParaRPr kumimoji="0" lang="zh-CN" altLang="en-US" sz="14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cxnSp>
          <p:nvCxnSpPr>
            <p:cNvPr id="31" name="直线箭头连接符 30">
              <a:extLst>
                <a:ext uri="{FF2B5EF4-FFF2-40B4-BE49-F238E27FC236}">
                  <a16:creationId xmlns:a16="http://schemas.microsoft.com/office/drawing/2014/main" id="{A37FBB8E-08CA-33F8-1F68-9D33CDB416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41428" y="2932109"/>
              <a:ext cx="479685" cy="9801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线箭头连接符 31">
              <a:extLst>
                <a:ext uri="{FF2B5EF4-FFF2-40B4-BE49-F238E27FC236}">
                  <a16:creationId xmlns:a16="http://schemas.microsoft.com/office/drawing/2014/main" id="{14E4EBFD-20F6-F2D6-BC85-A215CBB9BA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41428" y="3574047"/>
              <a:ext cx="479685" cy="3382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线箭头连接符 32">
              <a:extLst>
                <a:ext uri="{FF2B5EF4-FFF2-40B4-BE49-F238E27FC236}">
                  <a16:creationId xmlns:a16="http://schemas.microsoft.com/office/drawing/2014/main" id="{547822B3-2D0C-53A2-85C1-966BBBCD5651}"/>
                </a:ext>
              </a:extLst>
            </p:cNvPr>
            <p:cNvCxnSpPr>
              <a:cxnSpLocks/>
            </p:cNvCxnSpPr>
            <p:nvPr/>
          </p:nvCxnSpPr>
          <p:spPr>
            <a:xfrm>
              <a:off x="6841428" y="3912270"/>
              <a:ext cx="479685" cy="3091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线箭头连接符 33">
              <a:extLst>
                <a:ext uri="{FF2B5EF4-FFF2-40B4-BE49-F238E27FC236}">
                  <a16:creationId xmlns:a16="http://schemas.microsoft.com/office/drawing/2014/main" id="{D49FAA3D-0C45-ED6F-8B91-EF46D610D04D}"/>
                </a:ext>
              </a:extLst>
            </p:cNvPr>
            <p:cNvCxnSpPr>
              <a:cxnSpLocks/>
            </p:cNvCxnSpPr>
            <p:nvPr/>
          </p:nvCxnSpPr>
          <p:spPr>
            <a:xfrm>
              <a:off x="6841428" y="3931867"/>
              <a:ext cx="479685" cy="9369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上弧形箭头 36">
              <a:extLst>
                <a:ext uri="{FF2B5EF4-FFF2-40B4-BE49-F238E27FC236}">
                  <a16:creationId xmlns:a16="http://schemas.microsoft.com/office/drawing/2014/main" id="{D9AD5ED1-80B3-4944-0EF8-2D9CC188BA26}"/>
                </a:ext>
              </a:extLst>
            </p:cNvPr>
            <p:cNvSpPr/>
            <p:nvPr/>
          </p:nvSpPr>
          <p:spPr>
            <a:xfrm>
              <a:off x="4712825" y="5501124"/>
              <a:ext cx="2368445" cy="449705"/>
            </a:xfrm>
            <a:prstGeom prst="curvedUpArrow">
              <a:avLst/>
            </a:prstGeom>
            <a:ln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</p:grpSp>
    </p:spTree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1.7023622047244,&quot;left&quot;:50.232598425196855,&quot;top&quot;:116.7783464566929,&quot;width&quot;:880.5112598425196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1.7023622047244,&quot;left&quot;:50.232598425196855,&quot;top&quot;:116.7783464566929,&quot;width&quot;:880.511259842519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1.7023622047244,&quot;left&quot;:50.232598425196855,&quot;top&quot;:116.7783464566929,&quot;width&quot;:880.5112598425196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1.7023622047244,&quot;left&quot;:50.232598425196855,&quot;top&quot;:116.7783464566929,&quot;width&quot;:880.5112598425196}"/>
</p:tagLst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2774</TotalTime>
  <Words>333</Words>
  <Application>Microsoft Macintosh PowerPoint</Application>
  <PresentationFormat>宽屏</PresentationFormat>
  <Paragraphs>55</Paragraphs>
  <Slides>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华文楷体</vt:lpstr>
      <vt:lpstr>Arial</vt:lpstr>
      <vt:lpstr>Calibri</vt:lpstr>
      <vt:lpstr>Helvetica Neue</vt:lpstr>
      <vt:lpstr>Helvetica Neue Light</vt:lpstr>
      <vt:lpstr>Times New Roman</vt:lpstr>
      <vt:lpstr>Wingdings</vt:lpstr>
      <vt:lpstr>Black</vt:lpstr>
      <vt:lpstr>Detector and Event Visualization based on PHOENIX in the JUNO experiment</vt:lpstr>
      <vt:lpstr>Phoenix for HEP Experiments</vt:lpstr>
      <vt:lpstr>ROOT Geometry as Phoenix input</vt:lpstr>
      <vt:lpstr>Event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PHOENIX for Event Display in JUNO</dc:title>
  <cp:lastModifiedBy>jiaqi lyu</cp:lastModifiedBy>
  <cp:revision>50</cp:revision>
  <dcterms:modified xsi:type="dcterms:W3CDTF">2026-07-16T12:27:19Z</dcterms:modified>
</cp:coreProperties>
</file>