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8"/>
  </p:handoutMasterIdLst>
  <p:sldIdLst>
    <p:sldId id="256" r:id="rId3"/>
    <p:sldId id="443" r:id="rId5"/>
    <p:sldId id="466" r:id="rId6"/>
    <p:sldId id="467" r:id="rId7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首页目录" id="{30E1129F-848F-4A89-817E-664FB1457F24}">
          <p14:sldIdLst>
            <p14:sldId id="256"/>
          </p14:sldIdLst>
        </p14:section>
        <p14:section name="第一章" id="{2DE6DA9B-CE9F-41D9-BC02-62946A1D3202}">
          <p14:sldIdLst>
            <p14:sldId id="443"/>
            <p14:sldId id="466"/>
            <p14:sldId id="467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付 庆娇" initials="付" lastIdx="1" clrIdx="0"/>
  <p:cmAuthor id="2" name="李欣洋" initials="李" lastIdx="16" clrIdx="1"/>
  <p:cmAuthor id="3" name="WPS_1567909467" initials="W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9AC0"/>
    <a:srgbClr val="FCA3A3"/>
    <a:srgbClr val="893CE3"/>
    <a:srgbClr val="D2A5FF"/>
    <a:srgbClr val="6E3D50"/>
    <a:srgbClr val="E5EAEF"/>
    <a:srgbClr val="4D8D7F"/>
    <a:srgbClr val="367669"/>
    <a:srgbClr val="E0874D"/>
    <a:srgbClr val="697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8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87F81-F693-4D61-96C3-51640B3E97A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F7DB9-3AC9-45BF-BBE5-11AD8F5E63C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6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6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tags" Target="../tags/tag6.xml"/><Relationship Id="rId3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23655" y="180975"/>
            <a:ext cx="1771650" cy="493395"/>
          </a:xfrm>
          <a:prstGeom prst="rect">
            <a:avLst/>
          </a:prstGeom>
        </p:spPr>
      </p:pic>
      <p:pic>
        <p:nvPicPr>
          <p:cNvPr id="23" name="图片 22" descr="物电学院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clrChange>
              <a:clrFrom>
                <a:srgbClr val="FEFDF9">
                  <a:alpha val="100000"/>
                </a:srgbClr>
              </a:clrFrom>
              <a:clrTo>
                <a:srgbClr val="FEFDF9">
                  <a:alpha val="100000"/>
                  <a:alpha val="0"/>
                </a:srgbClr>
              </a:clrTo>
            </a:clrChange>
          </a:blip>
          <a:srcRect t="12334"/>
          <a:stretch>
            <a:fillRect/>
          </a:stretch>
        </p:blipFill>
        <p:spPr>
          <a:xfrm>
            <a:off x="10819130" y="141605"/>
            <a:ext cx="648335" cy="56896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509" b="17132"/>
          <a:stretch>
            <a:fillRect/>
          </a:stretch>
        </p:blipFill>
        <p:spPr>
          <a:xfrm>
            <a:off x="11382375" y="128270"/>
            <a:ext cx="875665" cy="554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 userDrawn="1">
            <p:custDataLst>
              <p:tags r:id="rId2"/>
            </p:custDataLst>
          </p:nvPr>
        </p:nvSpPr>
        <p:spPr>
          <a:xfrm>
            <a:off x="243205" y="6376670"/>
            <a:ext cx="2943225" cy="339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dirty="0">
                <a:solidFill>
                  <a:srgbClr val="8C1515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厚德博学、为人师表</a:t>
            </a:r>
            <a:endParaRPr lang="zh-CN" altLang="en-US" dirty="0">
              <a:solidFill>
                <a:srgbClr val="8C1515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506460" y="182880"/>
            <a:ext cx="1951355" cy="543560"/>
          </a:xfrm>
          <a:prstGeom prst="rect">
            <a:avLst/>
          </a:prstGeom>
        </p:spPr>
      </p:pic>
      <p:pic>
        <p:nvPicPr>
          <p:cNvPr id="23" name="图片 22" descr="物电学院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clrChange>
              <a:clrFrom>
                <a:srgbClr val="FEFDF9">
                  <a:alpha val="100000"/>
                </a:srgbClr>
              </a:clrFrom>
              <a:clrTo>
                <a:srgbClr val="FEFDF9">
                  <a:alpha val="100000"/>
                  <a:alpha val="0"/>
                </a:srgbClr>
              </a:clrTo>
            </a:clrChange>
          </a:blip>
          <a:srcRect t="12334"/>
          <a:stretch>
            <a:fillRect/>
          </a:stretch>
        </p:blipFill>
        <p:spPr>
          <a:xfrm>
            <a:off x="10516235" y="143510"/>
            <a:ext cx="713740" cy="62674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509" b="17132"/>
          <a:stretch>
            <a:fillRect/>
          </a:stretch>
        </p:blipFill>
        <p:spPr>
          <a:xfrm>
            <a:off x="11056620" y="130175"/>
            <a:ext cx="963930" cy="6102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图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tags" Target="../tags/tag10.xml"/><Relationship Id="rId4" Type="http://schemas.openxmlformats.org/officeDocument/2006/relationships/image" Target="../media/image1.png"/><Relationship Id="rId3" Type="http://schemas.openxmlformats.org/officeDocument/2006/relationships/tags" Target="../tags/tag9.xml"/><Relationship Id="rId2" Type="http://schemas.openxmlformats.org/officeDocument/2006/relationships/image" Target="../media/image2.jpeg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14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tags" Target="../tags/tag1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6" Type="http://schemas.openxmlformats.org/officeDocument/2006/relationships/slideLayout" Target="../slideLayouts/slideLayout5.xml"/><Relationship Id="rId15" Type="http://schemas.openxmlformats.org/officeDocument/2006/relationships/tags" Target="../tags/tag16.xml"/><Relationship Id="rId14" Type="http://schemas.openxmlformats.org/officeDocument/2006/relationships/image" Target="../media/image23.png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016125"/>
            <a:ext cx="12278360" cy="2138680"/>
          </a:xfrm>
          <a:prstGeom prst="rect">
            <a:avLst/>
          </a:prstGeom>
          <a:solidFill>
            <a:srgbClr val="9613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6" name="Rectangle 9"/>
          <p:cNvSpPr/>
          <p:nvPr/>
        </p:nvSpPr>
        <p:spPr>
          <a:xfrm>
            <a:off x="163195" y="2652395"/>
            <a:ext cx="11864975" cy="7245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altLang="zh-CN" sz="3600" b="1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Studies of leptogenesis in neutrino flavor symmetry models</a:t>
            </a:r>
            <a:endParaRPr lang="en-US" altLang="zh-CN" sz="3600" b="1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-260433" y="4267193"/>
            <a:ext cx="12712065" cy="31115"/>
          </a:xfrm>
          <a:prstGeom prst="line">
            <a:avLst/>
          </a:prstGeom>
          <a:noFill/>
          <a:ln w="38100" cap="flat" cmpd="sng" algn="ctr">
            <a:solidFill>
              <a:srgbClr val="961318"/>
            </a:solidFill>
            <a:prstDash val="solid"/>
            <a:miter lim="800000"/>
          </a:ln>
          <a:effectLst/>
        </p:spPr>
      </p:cxnSp>
      <p:pic>
        <p:nvPicPr>
          <p:cNvPr id="9" name="图片 8" descr="物电学院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EFDF9">
                  <a:alpha val="100000"/>
                </a:srgbClr>
              </a:clrFrom>
              <a:clrTo>
                <a:srgbClr val="FEFDF9">
                  <a:alpha val="100000"/>
                  <a:alpha val="0"/>
                </a:srgbClr>
              </a:clrTo>
            </a:clrChange>
          </a:blip>
          <a:srcRect t="12334"/>
          <a:stretch>
            <a:fillRect/>
          </a:stretch>
        </p:blipFill>
        <p:spPr>
          <a:xfrm>
            <a:off x="209550" y="107950"/>
            <a:ext cx="909955" cy="798830"/>
          </a:xfrm>
          <a:prstGeom prst="rect">
            <a:avLst/>
          </a:prstGeom>
        </p:spPr>
      </p:pic>
      <p:pic>
        <p:nvPicPr>
          <p:cNvPr id="7" name="图片 6" descr="图片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06595" y="88900"/>
            <a:ext cx="2856230" cy="7956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509" b="17132"/>
          <a:stretch>
            <a:fillRect/>
          </a:stretch>
        </p:blipFill>
        <p:spPr>
          <a:xfrm>
            <a:off x="10965180" y="130175"/>
            <a:ext cx="1226820" cy="776605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3851910" y="4312285"/>
            <a:ext cx="4487545" cy="1390015"/>
            <a:chOff x="4037" y="5276"/>
            <a:chExt cx="7067" cy="2189"/>
          </a:xfrm>
        </p:grpSpPr>
        <p:sp>
          <p:nvSpPr>
            <p:cNvPr id="22" name="文本框 21"/>
            <p:cNvSpPr txBox="1"/>
            <p:nvPr/>
          </p:nvSpPr>
          <p:spPr>
            <a:xfrm>
              <a:off x="4037" y="5276"/>
              <a:ext cx="7067" cy="102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 fontAlgn="auto">
                <a:lnSpc>
                  <a:spcPct val="150000"/>
                </a:lnSpc>
              </a:pPr>
              <a:r>
                <a:rPr lang="en-US" altLang="zh-CN" sz="2400" b="1" dirty="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  </a:t>
              </a:r>
              <a:r>
                <a:rPr lang="en-US" altLang="zh-CN" sz="2400" b="1" dirty="0">
                  <a:solidFill>
                    <a:srgbClr val="961318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         Yan Shao</a:t>
              </a:r>
              <a:r>
                <a:rPr lang="zh-CN" altLang="zh-CN" sz="2200" b="1" dirty="0">
                  <a:solidFill>
                    <a:srgbClr val="961318"/>
                  </a:solidFill>
                  <a:latin typeface="Times New Roman" panose="02020603050405020304" charset="0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（</a:t>
              </a:r>
              <a:r>
                <a:rPr lang="zh-CN" altLang="en-US" sz="2200" b="1" dirty="0">
                  <a:solidFill>
                    <a:srgbClr val="961318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邵妍</a:t>
              </a:r>
              <a:r>
                <a:rPr lang="zh-CN" altLang="zh-CN" sz="2200" b="1" dirty="0">
                  <a:solidFill>
                    <a:srgbClr val="961318"/>
                  </a:solidFill>
                  <a:latin typeface="Times New Roman" panose="02020603050405020304" charset="0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）</a:t>
              </a:r>
              <a:r>
                <a:rPr lang="en-US" altLang="zh-CN" sz="2400" b="1" dirty="0">
                  <a:solidFill>
                    <a:srgbClr val="C00000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    </a:t>
              </a:r>
              <a:endPara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endParaRPr>
            </a:p>
            <a:p>
              <a:pPr algn="l" fontAlgn="auto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 </a:t>
              </a:r>
              <a:endPara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endParaRPr>
            </a:p>
            <a:p>
              <a:pPr algn="l" fontAlgn="auto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 </a:t>
              </a:r>
              <a:endParaRPr lang="en-US" altLang="zh-CN" sz="2400" b="1" dirty="0">
                <a:solidFill>
                  <a:srgbClr val="C0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4534" y="6175"/>
              <a:ext cx="6074" cy="1290"/>
              <a:chOff x="4534" y="5450"/>
              <a:chExt cx="6074" cy="1290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4534" y="5450"/>
                <a:ext cx="6074" cy="7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r>
                  <a:rPr lang="en-US" altLang="zh-CN" sz="2400" b="1" dirty="0">
                    <a:solidFill>
                      <a:srgbClr val="961318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Liaoning Normal University</a:t>
                </a:r>
                <a:endParaRPr lang="en-US" altLang="zh-CN" sz="2400" b="1" dirty="0">
                  <a:solidFill>
                    <a:srgbClr val="961318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6198" y="5862"/>
                <a:ext cx="2448" cy="878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 fontAlgn="auto">
                  <a:lnSpc>
                    <a:spcPct val="150000"/>
                  </a:lnSpc>
                </a:pPr>
                <a:r>
                  <a:rPr lang="en-US" altLang="zh-CN" sz="2400" b="1" dirty="0">
                    <a:solidFill>
                      <a:srgbClr val="961318"/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  <a:sym typeface="+mn-ea"/>
                  </a:rPr>
                  <a:t> 2026.7.17</a:t>
                </a:r>
                <a:endParaRPr lang="en-US" altLang="zh-CN" sz="2400" b="1" dirty="0">
                  <a:solidFill>
                    <a:srgbClr val="961318"/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43" name="文本框 42"/>
          <p:cNvSpPr txBox="1"/>
          <p:nvPr>
            <p:custDataLst>
              <p:tags r:id="rId7"/>
            </p:custDataLst>
          </p:nvPr>
        </p:nvSpPr>
        <p:spPr>
          <a:xfrm>
            <a:off x="1032510" y="6071870"/>
            <a:ext cx="10126980" cy="623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algn="ctr">
              <a:buClrTx/>
              <a:buSzTx/>
              <a:buFontTx/>
            </a:pPr>
            <a:r>
              <a:rPr lang="en-US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Based on: </a:t>
            </a:r>
            <a:r>
              <a:rPr lang="en-US" altLang="zh-CN" b="1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Yan Shao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,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Zhen-hua Zhao</a:t>
            </a:r>
            <a:r>
              <a:rPr lang="en-US" altLang="zh-CN" b="1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*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,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arXiv:2604.20581</a:t>
            </a:r>
            <a:endParaRPr lang="en-US" altLang="zh-CN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algn="ctr">
              <a:buClrTx/>
              <a:buSzTx/>
              <a:buFontTx/>
            </a:pPr>
            <a:r>
              <a:rPr lang="en-US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</a:t>
            </a:r>
            <a:r>
              <a:rPr lang="en-US" altLang="zh-CN" b="1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Yan Shao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, Zhen-hua Zhao</a:t>
            </a:r>
            <a:r>
              <a:rPr lang="en-US" altLang="zh-CN" b="1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*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,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  <a:sym typeface="+mn-ea"/>
              </a:rPr>
              <a:t>arXiv:2606.15825</a:t>
            </a:r>
            <a:endParaRPr lang="en-US" altLang="zh-CN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algn="ctr">
              <a:buClrTx/>
              <a:buSzTx/>
              <a:buFontTx/>
            </a:pPr>
            <a:r>
              <a:rPr lang="en-US" altLang="zh-CN">
                <a:solidFill>
                  <a:srgbClr val="000000"/>
                </a:solidFill>
                <a:latin typeface="Times New Roman" panose="02020603050405020304" charset="0"/>
                <a:ea typeface="CMR12"/>
                <a:cs typeface="Times New Roman" panose="02020603050405020304" charset="0"/>
                <a:sym typeface="+mn-ea"/>
              </a:rPr>
              <a:t>        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algn="ctr">
              <a:buClrTx/>
              <a:buSzTx/>
              <a:buFontTx/>
            </a:pPr>
            <a:endParaRPr lang="en-US" altLang="zh-CN">
              <a:solidFill>
                <a:srgbClr val="000000"/>
              </a:solidFill>
              <a:latin typeface="Times New Roman" panose="02020603050405020304" charset="0"/>
              <a:ea typeface="CMR12"/>
              <a:cs typeface="Times New Roman" panose="02020603050405020304" charset="0"/>
              <a:sym typeface="+mn-ea"/>
            </a:endParaRPr>
          </a:p>
          <a:p>
            <a:pPr marL="0" algn="ctr">
              <a:buClrTx/>
              <a:buSzTx/>
              <a:buFontTx/>
            </a:pP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  <a:p>
            <a:pPr marL="0" algn="ctr">
              <a:buClrTx/>
              <a:buSzTx/>
              <a:buFontTx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35361" y="116633"/>
            <a:ext cx="11521279" cy="693041"/>
            <a:chOff x="335361" y="116633"/>
            <a:chExt cx="11521279" cy="693041"/>
          </a:xfrm>
        </p:grpSpPr>
        <p:grpSp>
          <p:nvGrpSpPr>
            <p:cNvPr id="3" name="组合 2"/>
            <p:cNvGrpSpPr/>
            <p:nvPr/>
          </p:nvGrpSpPr>
          <p:grpSpPr>
            <a:xfrm>
              <a:off x="335361" y="116633"/>
              <a:ext cx="629872" cy="612768"/>
              <a:chOff x="3070727" y="196457"/>
              <a:chExt cx="692047" cy="673255"/>
            </a:xfrm>
          </p:grpSpPr>
          <p:sp>
            <p:nvSpPr>
              <p:cNvPr id="8" name="平行四边形 7"/>
              <p:cNvSpPr/>
              <p:nvPr/>
            </p:nvSpPr>
            <p:spPr>
              <a:xfrm>
                <a:off x="3070727" y="196457"/>
                <a:ext cx="629587" cy="612775"/>
              </a:xfrm>
              <a:prstGeom prst="parallelogram">
                <a:avLst/>
              </a:prstGeom>
              <a:solidFill>
                <a:srgbClr val="961318"/>
              </a:solidFill>
              <a:ln w="25400" cap="flat" cmpd="sng" algn="ctr">
                <a:solidFill>
                  <a:srgbClr val="96131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平行四边形 8"/>
              <p:cNvSpPr/>
              <p:nvPr/>
            </p:nvSpPr>
            <p:spPr>
              <a:xfrm>
                <a:off x="3133187" y="256937"/>
                <a:ext cx="629587" cy="612775"/>
              </a:xfrm>
              <a:prstGeom prst="parallelogram">
                <a:avLst/>
              </a:prstGeom>
              <a:noFill/>
              <a:ln w="25400" cap="flat" cmpd="sng" algn="ctr">
                <a:solidFill>
                  <a:srgbClr val="96131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4" name="直接连接符 3"/>
            <p:cNvCxnSpPr/>
            <p:nvPr/>
          </p:nvCxnSpPr>
          <p:spPr>
            <a:xfrm>
              <a:off x="367840" y="809674"/>
              <a:ext cx="11488800" cy="0"/>
            </a:xfrm>
            <a:prstGeom prst="line">
              <a:avLst/>
            </a:prstGeom>
            <a:noFill/>
            <a:ln w="9525" cap="flat" cmpd="sng" algn="ctr">
              <a:solidFill>
                <a:srgbClr val="961318"/>
              </a:solidFill>
              <a:prstDash val="solid"/>
            </a:ln>
            <a:effectLst/>
          </p:spPr>
        </p:cxnSp>
      </p:grpSp>
      <p:sp>
        <p:nvSpPr>
          <p:cNvPr id="105" name="文本占位符 5"/>
          <p:cNvSpPr txBox="1"/>
          <p:nvPr/>
        </p:nvSpPr>
        <p:spPr>
          <a:xfrm>
            <a:off x="965200" y="255270"/>
            <a:ext cx="7569200" cy="5530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024282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3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Studies of leptogenesis in </a:t>
            </a:r>
            <a:r>
              <a:rPr lang="en-US" altLang="zh-CN" sz="24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neutrino </a:t>
            </a:r>
            <a:r>
              <a:rPr lang="en-US" altLang="zh-CN" sz="23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flavor symmetry models</a:t>
            </a:r>
            <a:endParaRPr lang="en-US" altLang="zh-CN" sz="2300" dirty="0">
              <a:solidFill>
                <a:srgbClr val="961318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98580" y="6376670"/>
            <a:ext cx="293370" cy="393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b="1" dirty="0">
                <a:solidFill>
                  <a:srgbClr val="961318">
                    <a:alpha val="70000"/>
                  </a:srgbClr>
                </a:solidFill>
                <a:latin typeface="Calibri" panose="020F0502020204030204"/>
                <a:ea typeface="宋体" panose="02010600030101010101" pitchFamily="2" charset="-122"/>
                <a:sym typeface="+mn-ea"/>
              </a:rPr>
              <a:t>2</a:t>
            </a:r>
            <a:endParaRPr lang="en-US" altLang="zh-CN" b="1" dirty="0">
              <a:solidFill>
                <a:srgbClr val="961318">
                  <a:alpha val="70000"/>
                </a:srgbClr>
              </a:solidFill>
              <a:latin typeface="Calibri" panose="020F0502020204030204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465830" y="944880"/>
            <a:ext cx="5260340" cy="1822450"/>
            <a:chOff x="552" y="2357"/>
            <a:chExt cx="7249" cy="236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"/>
            <a:srcRect t="21659" b="21808"/>
            <a:stretch>
              <a:fillRect/>
            </a:stretch>
          </p:blipFill>
          <p:spPr>
            <a:xfrm>
              <a:off x="2304" y="2467"/>
              <a:ext cx="3988" cy="2255"/>
            </a:xfrm>
            <a:prstGeom prst="rect">
              <a:avLst/>
            </a:prstGeom>
          </p:spPr>
        </p:pic>
        <p:sp>
          <p:nvSpPr>
            <p:cNvPr id="36" name="圆角矩形 6"/>
            <p:cNvSpPr/>
            <p:nvPr/>
          </p:nvSpPr>
          <p:spPr>
            <a:xfrm>
              <a:off x="5163" y="3695"/>
              <a:ext cx="2638" cy="872"/>
            </a:xfrm>
            <a:prstGeom prst="roundRect">
              <a:avLst>
                <a:gd name="adj" fmla="val 37046"/>
              </a:avLst>
            </a:prstGeom>
            <a:solidFill>
              <a:srgbClr val="96131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文本框 36"/>
                <p:cNvSpPr txBox="1"/>
                <p:nvPr/>
              </p:nvSpPr>
              <p:spPr>
                <a:xfrm>
                  <a:off x="5259" y="3703"/>
                  <a:ext cx="2542" cy="7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>
                  <a:defPPr>
                    <a:defRPr lang="zh-CN"/>
                  </a:defPPr>
                  <a:lvl1pPr algn="dist">
                    <a:defRPr sz="2400" b="1">
                      <a:solidFill>
                        <a:srgbClr val="A5353A"/>
                      </a:solidFill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</a:lstStyle>
                <a:p>
                  <a:pPr marL="0" marR="0" lvl="0" indent="0" algn="l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b="1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neutrino masses</a:t>
                  </a:r>
                  <a:endParaRPr kumimoji="0" lang="en-US" altLang="zh-CN" sz="1800" b="1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  <a:p>
                  <a:pPr marL="0" marR="0" lvl="0" indent="0" algn="l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b="1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        </a:t>
                  </a:r>
                  <a14:m>
                    <m:oMath xmlns:m="http://schemas.openxmlformats.org/officeDocument/2006/math">
                      <m:r>
                        <a:rPr kumimoji="0" lang="en-US" altLang="zh-CN" sz="18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m:t> </m:t>
                      </m:r>
                      <m:sSub>
                        <m:sSubPr>
                          <m:ctrlP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altLang="zh-CN" sz="1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≠</m:t>
                      </m:r>
                      <m:r>
                        <a:rPr lang="en-US" altLang="zh-CN" sz="1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a14:m>
                  <a:endParaRPr kumimoji="0" lang="en-US" altLang="zh-CN" sz="1800" b="1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37" name="文本框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9" y="3703"/>
                  <a:ext cx="2542" cy="754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圆角矩形 6"/>
            <p:cNvSpPr/>
            <p:nvPr/>
          </p:nvSpPr>
          <p:spPr>
            <a:xfrm>
              <a:off x="552" y="2357"/>
              <a:ext cx="4678" cy="872"/>
            </a:xfrm>
            <a:prstGeom prst="roundRect">
              <a:avLst>
                <a:gd name="adj" fmla="val 37046"/>
              </a:avLst>
            </a:prstGeom>
            <a:solidFill>
              <a:srgbClr val="96131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648" y="2365"/>
                  <a:ext cx="4667" cy="7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>
                  <a:defPPr>
                    <a:defRPr lang="zh-CN"/>
                  </a:defPPr>
                  <a:lvl1pPr algn="dist">
                    <a:defRPr sz="2400" b="1">
                      <a:solidFill>
                        <a:srgbClr val="A5353A"/>
                      </a:solidFill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</a:lstStyle>
                <a:p>
                  <a:pPr marL="0" marR="0" lvl="0" indent="0" algn="l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b="1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baryon asymmetry of Universe</a:t>
                  </a:r>
                  <a:endParaRPr kumimoji="0" lang="en-US" altLang="zh-CN" sz="1800" b="1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</a:endParaRPr>
                </a:p>
                <a:p>
                  <a:pPr marL="0" marR="0" lvl="0" indent="0" algn="l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800" b="1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微软雅黑" panose="020B0503020204020204" charset="-122"/>
                      <a:cs typeface="Times New Roman" panose="02020603050405020304" charset="0"/>
                    </a:rPr>
                    <a:t>                   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altLang="zh-CN" sz="18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zh-CN" sz="180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800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sub>
                      </m:sSub>
                    </m:oMath>
                  </a14:m>
                  <a:endParaRPr kumimoji="0" lang="en-US" altLang="zh-CN" sz="18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" y="2365"/>
                  <a:ext cx="4667" cy="754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圆角矩形 23"/>
          <p:cNvSpPr/>
          <p:nvPr>
            <p:custDataLst>
              <p:tags r:id="rId4"/>
            </p:custDataLst>
          </p:nvPr>
        </p:nvSpPr>
        <p:spPr>
          <a:xfrm>
            <a:off x="1067435" y="2806700"/>
            <a:ext cx="2635885" cy="425450"/>
          </a:xfrm>
          <a:prstGeom prst="round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068070" y="2868930"/>
            <a:ext cx="2634615" cy="3346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ts val="1900"/>
              </a:lnSpc>
            </a:pPr>
            <a:r>
              <a:rPr lang="en-US" altLang="zh-CN" sz="2100" b="1" kern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lt"/>
              </a:rPr>
              <a:t>Type-I seesaw model</a:t>
            </a:r>
            <a:endParaRPr lang="en-US" altLang="zh-CN" sz="2100" b="1" kern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32" name="圆角矩形 31"/>
          <p:cNvSpPr/>
          <p:nvPr>
            <p:custDataLst>
              <p:tags r:id="rId5"/>
            </p:custDataLst>
          </p:nvPr>
        </p:nvSpPr>
        <p:spPr>
          <a:xfrm>
            <a:off x="4794885" y="2806065"/>
            <a:ext cx="2634615" cy="425450"/>
          </a:xfrm>
          <a:prstGeom prst="round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4794885" y="2846705"/>
            <a:ext cx="2634615" cy="3346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ts val="1900"/>
              </a:lnSpc>
            </a:pPr>
            <a:r>
              <a:rPr lang="en-US" altLang="zh-CN" sz="2100" b="1" kern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lt"/>
              </a:rPr>
              <a:t>Leptogenesis</a:t>
            </a:r>
            <a:endParaRPr lang="en-US" altLang="zh-CN" sz="24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1369695" y="4506595"/>
            <a:ext cx="1819275" cy="563245"/>
            <a:chOff x="12274" y="2007"/>
            <a:chExt cx="3054" cy="999"/>
          </a:xfrm>
        </p:grpSpPr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6"/>
            <a:srcRect l="12241" b="-17254"/>
            <a:stretch>
              <a:fillRect/>
            </a:stretch>
          </p:blipFill>
          <p:spPr>
            <a:xfrm>
              <a:off x="12274" y="2007"/>
              <a:ext cx="3054" cy="999"/>
            </a:xfrm>
            <a:prstGeom prst="rect">
              <a:avLst/>
            </a:prstGeom>
          </p:spPr>
        </p:pic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274" y="2166"/>
              <a:ext cx="1080" cy="552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文本框 65"/>
              <p:cNvSpPr txBox="1"/>
              <p:nvPr/>
            </p:nvSpPr>
            <p:spPr>
              <a:xfrm>
                <a:off x="162560" y="3474720"/>
                <a:ext cx="4632325" cy="44704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indent="0" algn="l">
                  <a:spcBef>
                    <a:spcPts val="1200"/>
                  </a:spcBef>
                  <a:spcAft>
                    <a:spcPts val="500"/>
                  </a:spcAft>
                  <a:buFont typeface="Wingdings" panose="05000000000000000000" pitchFamily="2" charset="2"/>
                  <a:buNone/>
                </a:pPr>
                <a:r>
                  <a:rPr lang="en-US" altLang="zh-CN" b="1" dirty="0"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introduc</a:t>
                </a: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es </a:t>
                </a:r>
                <a:r>
                  <a:rPr lang="en-US" altLang="zh-CN" b="1" dirty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right-handed neutrinos </a:t>
                </a:r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(RHN)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solidFill>
                              <a:schemeClr val="tx1"/>
                            </a:solidFill>
                            <a:latin typeface="Times New Roman" panose="02020603050405020304" charset="0"/>
                            <a:ea typeface="微软雅黑" panose="020B0503020204020204" charset="-122"/>
                            <a:cs typeface="Times New Roman" panose="02020603050405020304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solidFill>
                              <a:schemeClr val="tx1"/>
                            </a:solidFill>
                            <a:latin typeface="Times New Roman" panose="02020603050405020304" charset="0"/>
                            <a:ea typeface="微软雅黑" panose="020B0503020204020204" charset="-122"/>
                            <a:cs typeface="Times New Roman" panose="02020603050405020304" charset="0"/>
                          </a:rPr>
                          <m:t>𝑵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chemeClr val="tx1"/>
                            </a:solidFill>
                            <a:latin typeface="Times New Roman" panose="02020603050405020304" charset="0"/>
                            <a:ea typeface="微软雅黑" panose="020B0503020204020204" charset="-122"/>
                            <a:cs typeface="Times New Roman" panose="02020603050405020304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chemeClr val="tx1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 </a:t>
                </a:r>
                <a:endParaRPr lang="en-US" altLang="zh-CN" b="1" i="1" baseline="-25000" dirty="0" smtClean="0">
                  <a:solidFill>
                    <a:srgbClr val="C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</mc:Choice>
        <mc:Fallback>
          <p:sp>
            <p:nvSpPr>
              <p:cNvPr id="66" name="文本框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60" y="3474720"/>
                <a:ext cx="4632325" cy="4470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24" y="3532144"/>
            <a:ext cx="1428603" cy="28587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文本框 69"/>
          <p:cNvSpPr txBox="1"/>
          <p:nvPr/>
        </p:nvSpPr>
        <p:spPr>
          <a:xfrm>
            <a:off x="4821555" y="4029075"/>
            <a:ext cx="27311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>
              <a:spcBef>
                <a:spcPts val="12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lt"/>
              </a:rPr>
              <a:t>lepton asymmetry </a:t>
            </a:r>
            <a:endParaRPr lang="en-US" altLang="zh-CN" sz="2000" b="1" baseline="-25000" dirty="0" smtClean="0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71" name="右箭头 70"/>
          <p:cNvSpPr/>
          <p:nvPr/>
        </p:nvSpPr>
        <p:spPr>
          <a:xfrm rot="5400000" flipV="1">
            <a:off x="5810885" y="4686300"/>
            <a:ext cx="746760" cy="204470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2" name="文本框 71"/>
          <p:cNvSpPr txBox="1"/>
          <p:nvPr/>
        </p:nvSpPr>
        <p:spPr>
          <a:xfrm>
            <a:off x="5045710" y="5159375"/>
            <a:ext cx="22809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>
              <a:spcBef>
                <a:spcPts val="1200"/>
              </a:spcBef>
              <a:spcAft>
                <a:spcPts val="500"/>
              </a:spcAft>
              <a:buFont typeface="Wingdings" panose="05000000000000000000" pitchFamily="2" charset="2"/>
              <a:buNone/>
            </a:pPr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baryon asymmetry</a:t>
            </a:r>
            <a:endParaRPr lang="en-US" altLang="zh-CN" sz="2000" b="1" baseline="-25000" dirty="0" smtClean="0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241415" y="4580890"/>
            <a:ext cx="114363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800" b="1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sphaleron</a:t>
            </a:r>
            <a:endParaRPr lang="en-US" altLang="zh-CN" sz="2000" b="1" dirty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4" name="圆角矩形 73"/>
          <p:cNvSpPr/>
          <p:nvPr>
            <p:custDataLst>
              <p:tags r:id="rId10"/>
            </p:custDataLst>
          </p:nvPr>
        </p:nvSpPr>
        <p:spPr>
          <a:xfrm>
            <a:off x="8521065" y="2818765"/>
            <a:ext cx="2634615" cy="425450"/>
          </a:xfrm>
          <a:prstGeom prst="round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文本框 74"/>
          <p:cNvSpPr txBox="1"/>
          <p:nvPr/>
        </p:nvSpPr>
        <p:spPr>
          <a:xfrm>
            <a:off x="8521065" y="2859405"/>
            <a:ext cx="2634615" cy="3346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ts val="1900"/>
              </a:lnSpc>
            </a:pPr>
            <a:r>
              <a:rPr lang="en-US" altLang="zh-CN" sz="2100" b="1" kern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lt"/>
              </a:rPr>
              <a:t>Flavor symmetry</a:t>
            </a:r>
            <a:endParaRPr lang="en-US" altLang="zh-CN" sz="24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255000" y="3455035"/>
            <a:ext cx="3336290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explains </a:t>
            </a:r>
            <a:r>
              <a:rPr lang="en-US" altLang="zh-CN" sz="1800" b="1" dirty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lepton mixing patterns</a:t>
            </a:r>
            <a:endParaRPr lang="en-US" altLang="zh-CN" sz="1800" b="1" dirty="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667510" y="5864225"/>
            <a:ext cx="9032875" cy="368300"/>
          </a:xfrm>
          <a:prstGeom prst="rect">
            <a:avLst/>
          </a:prstGeom>
          <a:ln w="12700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p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These features motivate the study of leptogenesis in flavor-symmetric seesaw frameworks.</a:t>
            </a:r>
            <a:endParaRPr lang="en-US" altLang="zh-CN" sz="1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7642860" y="5140325"/>
            <a:ext cx="45605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constrains Yukawa and Majorana structures</a:t>
            </a:r>
            <a:endParaRPr lang="en-US" altLang="zh-CN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8009255" y="4020820"/>
            <a:ext cx="3658235" cy="92202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en-US" altLang="zh-CN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non-Abelian </a:t>
            </a:r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iscrete (A₄, S₄, …)</a:t>
            </a:r>
            <a:b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</a:br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most relevant for lepton mixing (TM1 / TBM, …)</a:t>
            </a:r>
            <a:endParaRPr lang="en-US" altLang="zh-CN" sz="1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80645" y="4021455"/>
            <a:ext cx="4965065" cy="3683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responsible for neutrino masses and leptogenesis</a:t>
            </a:r>
            <a:endParaRPr lang="en-US" altLang="zh-CN" sz="16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  <p:bldLst>
      <p:bldP spid="24" grpId="0" bldLvl="0" animBg="1"/>
      <p:bldP spid="24" grpId="1" animBg="1"/>
      <p:bldP spid="25" grpId="0"/>
      <p:bldP spid="25" grpId="1"/>
      <p:bldP spid="32" grpId="0" bldLvl="0" animBg="1"/>
      <p:bldP spid="32" grpId="1" animBg="1"/>
      <p:bldP spid="51" grpId="0"/>
      <p:bldP spid="51" grpId="1"/>
      <p:bldP spid="70" grpId="0"/>
      <p:bldP spid="70" grpId="1"/>
      <p:bldP spid="71" grpId="0" bldLvl="0" animBg="1"/>
      <p:bldP spid="71" grpId="1" animBg="1"/>
      <p:bldP spid="72" grpId="0"/>
      <p:bldP spid="72" grpId="1"/>
      <p:bldP spid="73" grpId="0"/>
      <p:bldP spid="7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>
          <a:blip r:embed="rId1"/>
          <a:srcRect l="32450" t="8364"/>
          <a:stretch>
            <a:fillRect/>
          </a:stretch>
        </p:blipFill>
        <p:spPr>
          <a:xfrm>
            <a:off x="355600" y="3644900"/>
            <a:ext cx="438785" cy="4730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0" y="2082800"/>
            <a:ext cx="4469130" cy="1192530"/>
          </a:xfrm>
          <a:prstGeom prst="rect">
            <a:avLst/>
          </a:prstGeom>
        </p:spPr>
      </p:pic>
      <p:sp>
        <p:nvSpPr>
          <p:cNvPr id="5" name="圆角矩形 6"/>
          <p:cNvSpPr/>
          <p:nvPr/>
        </p:nvSpPr>
        <p:spPr>
          <a:xfrm>
            <a:off x="323850" y="923925"/>
            <a:ext cx="5760720" cy="5825490"/>
          </a:xfrm>
          <a:prstGeom prst="roundRect">
            <a:avLst>
              <a:gd name="adj" fmla="val 6217"/>
            </a:avLst>
          </a:prstGeom>
          <a:noFill/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6"/>
          <p:cNvSpPr/>
          <p:nvPr/>
        </p:nvSpPr>
        <p:spPr>
          <a:xfrm>
            <a:off x="6096000" y="944880"/>
            <a:ext cx="5760720" cy="5825490"/>
          </a:xfrm>
          <a:prstGeom prst="roundRect">
            <a:avLst>
              <a:gd name="adj" fmla="val 6217"/>
            </a:avLst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35361" y="116633"/>
            <a:ext cx="11521279" cy="693041"/>
            <a:chOff x="335361" y="116633"/>
            <a:chExt cx="11521279" cy="693041"/>
          </a:xfrm>
        </p:grpSpPr>
        <p:grpSp>
          <p:nvGrpSpPr>
            <p:cNvPr id="3" name="组合 2"/>
            <p:cNvGrpSpPr/>
            <p:nvPr/>
          </p:nvGrpSpPr>
          <p:grpSpPr>
            <a:xfrm>
              <a:off x="335361" y="116633"/>
              <a:ext cx="629872" cy="612768"/>
              <a:chOff x="3070727" y="196457"/>
              <a:chExt cx="692047" cy="673255"/>
            </a:xfrm>
          </p:grpSpPr>
          <p:sp>
            <p:nvSpPr>
              <p:cNvPr id="8" name="平行四边形 7"/>
              <p:cNvSpPr/>
              <p:nvPr/>
            </p:nvSpPr>
            <p:spPr>
              <a:xfrm>
                <a:off x="3070727" y="196457"/>
                <a:ext cx="629587" cy="612775"/>
              </a:xfrm>
              <a:prstGeom prst="parallelogram">
                <a:avLst/>
              </a:prstGeom>
              <a:solidFill>
                <a:srgbClr val="961318"/>
              </a:solidFill>
              <a:ln w="25400" cap="flat" cmpd="sng" algn="ctr">
                <a:solidFill>
                  <a:srgbClr val="96131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平行四边形 8"/>
              <p:cNvSpPr/>
              <p:nvPr/>
            </p:nvSpPr>
            <p:spPr>
              <a:xfrm>
                <a:off x="3133187" y="256937"/>
                <a:ext cx="629587" cy="612775"/>
              </a:xfrm>
              <a:prstGeom prst="parallelogram">
                <a:avLst/>
              </a:prstGeom>
              <a:noFill/>
              <a:ln w="25400" cap="flat" cmpd="sng" algn="ctr">
                <a:solidFill>
                  <a:srgbClr val="96131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4" name="直接连接符 3"/>
            <p:cNvCxnSpPr/>
            <p:nvPr/>
          </p:nvCxnSpPr>
          <p:spPr>
            <a:xfrm>
              <a:off x="367840" y="809674"/>
              <a:ext cx="11488800" cy="0"/>
            </a:xfrm>
            <a:prstGeom prst="line">
              <a:avLst/>
            </a:prstGeom>
            <a:noFill/>
            <a:ln w="9525" cap="flat" cmpd="sng" algn="ctr">
              <a:solidFill>
                <a:srgbClr val="961318"/>
              </a:solidFill>
              <a:prstDash val="solid"/>
            </a:ln>
            <a:effectLst/>
          </p:spPr>
        </p:cxnSp>
      </p:grpSp>
      <p:sp>
        <p:nvSpPr>
          <p:cNvPr id="105" name="文本占位符 5"/>
          <p:cNvSpPr txBox="1"/>
          <p:nvPr/>
        </p:nvSpPr>
        <p:spPr>
          <a:xfrm>
            <a:off x="965200" y="255270"/>
            <a:ext cx="7569200" cy="5530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rgbClr val="024282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3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Studies of leptogenesis in </a:t>
            </a:r>
            <a:r>
              <a:rPr lang="en-US" altLang="zh-CN" sz="24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neutrino </a:t>
            </a:r>
            <a:r>
              <a:rPr lang="en-US" altLang="zh-CN" sz="2300" dirty="0">
                <a:solidFill>
                  <a:srgbClr val="961318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flavor symmetry models</a:t>
            </a:r>
            <a:endParaRPr lang="en-US" altLang="zh-CN" sz="2300" dirty="0">
              <a:solidFill>
                <a:srgbClr val="961318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98580" y="6376670"/>
            <a:ext cx="293370" cy="393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b="1" dirty="0">
                <a:solidFill>
                  <a:srgbClr val="961318">
                    <a:alpha val="70000"/>
                  </a:srgbClr>
                </a:solidFill>
                <a:latin typeface="Calibri" panose="020F0502020204030204"/>
                <a:ea typeface="宋体" panose="02010600030101010101" pitchFamily="2" charset="-122"/>
                <a:sym typeface="+mn-ea"/>
              </a:rPr>
              <a:t>2</a:t>
            </a:r>
            <a:endParaRPr lang="en-US" altLang="zh-CN" b="1" dirty="0">
              <a:solidFill>
                <a:srgbClr val="961318">
                  <a:alpha val="70000"/>
                </a:srgbClr>
              </a:solidFill>
              <a:latin typeface="Calibri" panose="020F0502020204030204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4" name="圆角矩形 6"/>
          <p:cNvSpPr/>
          <p:nvPr/>
        </p:nvSpPr>
        <p:spPr>
          <a:xfrm>
            <a:off x="323850" y="922020"/>
            <a:ext cx="5761355" cy="904240"/>
          </a:xfrm>
          <a:prstGeom prst="roundRect">
            <a:avLst>
              <a:gd name="adj" fmla="val 37046"/>
            </a:avLst>
          </a:prstGeom>
          <a:solidFill>
            <a:srgbClr val="9613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CN" sz="21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lt"/>
              </a:rPr>
              <a:t>Rescuing flavor-symmetry-forbidden leptogenesis within the left-right symmetric framework</a:t>
            </a:r>
            <a:endParaRPr lang="en-US" altLang="zh-CN" sz="2100" kern="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7" name="圆角矩形 6"/>
          <p:cNvSpPr/>
          <p:nvPr/>
        </p:nvSpPr>
        <p:spPr>
          <a:xfrm>
            <a:off x="6096000" y="944880"/>
            <a:ext cx="5761355" cy="904240"/>
          </a:xfrm>
          <a:prstGeom prst="roundRect">
            <a:avLst>
              <a:gd name="adj" fmla="val 37046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CN" sz="2100" kern="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lt"/>
              </a:rPr>
              <a:t>Flavon assisted low scale leptogenesis</a:t>
            </a:r>
            <a:endParaRPr lang="en-US" altLang="zh-CN" sz="2100" kern="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26110" y="1826260"/>
            <a:ext cx="55556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Conventional leptogenesis fails in the flavor-symmetric limit</a:t>
            </a:r>
            <a:endParaRPr lang="en-US" altLang="zh-CN" b="1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乘号 22"/>
          <p:cNvSpPr/>
          <p:nvPr/>
        </p:nvSpPr>
        <p:spPr>
          <a:xfrm>
            <a:off x="424180" y="1790700"/>
            <a:ext cx="266700" cy="425450"/>
          </a:xfrm>
          <a:prstGeom prst="mathMultiply">
            <a:avLst>
              <a:gd name="adj1" fmla="val 647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355600" y="3196590"/>
                <a:ext cx="3490595" cy="43942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           </m:t>
                      </m:r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Sup>
                                    <m:sSubSupPr>
                                      <m:ctrlPr>
                                        <a:rPr lang="en-US" altLang="zh-CN" sz="1600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𝑀</m:t>
                                      </m:r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’</m:t>
                                      </m:r>
                                    </m:e>
                                    <m:sub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  <m:sup>
                                      <m:r>
                                        <a:rPr lang="en-US" altLang="zh-CN" sz="1600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†</m:t>
                                      </m:r>
                                    </m:sup>
                                  </m:sSubSup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’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𝐼𝐽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sz="16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" y="3196590"/>
                <a:ext cx="3490595" cy="4394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3756660" y="3198495"/>
                <a:ext cx="2318385" cy="44958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wrap="none" rtlCol="0" anchor="t">
                <a:noAutofit/>
              </a:bodyPr>
              <a:p>
                <a:pPr algn="l"/>
                <a:endParaRPr lang="en-US" altLang="zh-CN" sz="4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∝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𝛥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𝑀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sz="1600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660" y="3198495"/>
                <a:ext cx="2318385" cy="4495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/>
          <p:cNvSpPr txBox="1"/>
          <p:nvPr/>
        </p:nvSpPr>
        <p:spPr>
          <a:xfrm>
            <a:off x="636270" y="3644900"/>
            <a:ext cx="33197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The left-right symmetric model</a:t>
            </a:r>
            <a:endParaRPr lang="en-US" altLang="zh-CN" b="1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rcRect l="4807" t="9009" r="6634" b="12766"/>
          <a:stretch>
            <a:fillRect/>
          </a:stretch>
        </p:blipFill>
        <p:spPr>
          <a:xfrm>
            <a:off x="3846195" y="4168775"/>
            <a:ext cx="1684020" cy="877570"/>
          </a:xfrm>
          <a:prstGeom prst="rect">
            <a:avLst/>
          </a:prstGeom>
        </p:spPr>
      </p:pic>
      <p:sp>
        <p:nvSpPr>
          <p:cNvPr id="38" name="圆角矩形 37"/>
          <p:cNvSpPr/>
          <p:nvPr>
            <p:custDataLst>
              <p:tags r:id="rId6"/>
            </p:custDataLst>
          </p:nvPr>
        </p:nvSpPr>
        <p:spPr>
          <a:xfrm>
            <a:off x="3766820" y="4101465"/>
            <a:ext cx="1833880" cy="1022350"/>
          </a:xfrm>
          <a:prstGeom prst="roundRect">
            <a:avLst/>
          </a:prstGeom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/>
          <p:cNvGrpSpPr/>
          <p:nvPr/>
        </p:nvGrpSpPr>
        <p:grpSpPr>
          <a:xfrm>
            <a:off x="729615" y="4784725"/>
            <a:ext cx="5425440" cy="1334770"/>
            <a:chOff x="1285" y="8357"/>
            <a:chExt cx="8544" cy="2102"/>
          </a:xfrm>
        </p:grpSpPr>
        <p:grpSp>
          <p:nvGrpSpPr>
            <p:cNvPr id="40" name="组合 39"/>
            <p:cNvGrpSpPr/>
            <p:nvPr/>
          </p:nvGrpSpPr>
          <p:grpSpPr>
            <a:xfrm>
              <a:off x="3301" y="8357"/>
              <a:ext cx="6529" cy="2103"/>
              <a:chOff x="7497" y="7056"/>
              <a:chExt cx="6529" cy="2103"/>
            </a:xfrm>
          </p:grpSpPr>
          <p:sp>
            <p:nvSpPr>
              <p:cNvPr id="42" name="文本框 41"/>
              <p:cNvSpPr txBox="1"/>
              <p:nvPr/>
            </p:nvSpPr>
            <p:spPr>
              <a:xfrm>
                <a:off x="9605" y="7802"/>
                <a:ext cx="4421" cy="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r>
                  <a:rPr lang="en-US" altLang="zh-CN" sz="1600" dirty="0" smtClean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in the flavor-symmetric limit</a:t>
                </a:r>
                <a:endParaRPr lang="en-US" altLang="zh-CN" sz="1600" dirty="0" smtClean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5" name="右大括号 54"/>
              <p:cNvSpPr/>
              <p:nvPr/>
            </p:nvSpPr>
            <p:spPr>
              <a:xfrm rot="10800000">
                <a:off x="7497" y="7385"/>
                <a:ext cx="455" cy="1559"/>
              </a:xfrm>
              <a:prstGeom prst="rightBrace">
                <a:avLst>
                  <a:gd name="adj1" fmla="val 36886"/>
                  <a:gd name="adj2" fmla="val 50000"/>
                </a:avLst>
              </a:prstGeom>
              <a:ln>
                <a:solidFill>
                  <a:schemeClr val="tx1"/>
                </a:solidFill>
              </a:ln>
            </p:spPr>
            <p:style>
              <a:lnRef idx="3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文本框 42"/>
                  <p:cNvSpPr txBox="1"/>
                  <p:nvPr/>
                </p:nvSpPr>
                <p:spPr>
                  <a:xfrm>
                    <a:off x="7867" y="7056"/>
                    <a:ext cx="1393" cy="546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0</m:t>
                          </m:r>
                        </m:oMath>
                      </m:oMathPara>
                    </a14:m>
                    <a:endParaRPr lang="en-US" altLang="zh-CN" sz="1600" i="1">
                      <a:latin typeface="Cambria Math" panose="02040503050406030204" pitchFamily="18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43" name="文本框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67" y="7056"/>
                    <a:ext cx="1393" cy="546"/>
                  </a:xfrm>
                  <a:prstGeom prst="rect">
                    <a:avLst/>
                  </a:prstGeom>
                  <a:blipFill rotWithShape="1">
                    <a:blip r:embed="rId7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文本框 43"/>
                  <p:cNvSpPr txBox="1"/>
                  <p:nvPr/>
                </p:nvSpPr>
                <p:spPr>
                  <a:xfrm>
                    <a:off x="7952" y="8610"/>
                    <a:ext cx="1857" cy="549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p>
                    <a:pPr algn="l"/>
                    <a:r>
                      <a:rPr lang="en-US" altLang="zh-CN" sz="1600" dirty="0" smtClean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but</a:t>
                    </a:r>
                    <a:r>
                      <a:rPr lang="en-US" altLang="zh-CN" sz="16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altLang="zh-CN" sz="16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altLang="zh-CN" sz="16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𝛥</m:t>
                            </m:r>
                          </m:sup>
                        </m:sSup>
                        <m:r>
                          <a:rPr lang="en-US" altLang="zh-CN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≠</m:t>
                        </m:r>
                        <m:r>
                          <a:rPr lang="en-US" altLang="zh-CN" sz="1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oMath>
                    </a14:m>
                    <a:endParaRPr lang="en-US" altLang="zh-CN" sz="1600" i="1">
                      <a:solidFill>
                        <a:srgbClr val="C00000"/>
                      </a:solidFill>
                      <a:latin typeface="Cambria Math" panose="02040503050406030204" pitchFamily="18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44" name="文本框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2" y="8610"/>
                    <a:ext cx="1857" cy="549"/>
                  </a:xfrm>
                  <a:prstGeom prst="rect">
                    <a:avLst/>
                  </a:prstGeom>
                  <a:blipFill rotWithShape="1">
                    <a:blip r:embed="rId8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文本框 44"/>
                <p:cNvSpPr txBox="1"/>
                <p:nvPr/>
              </p:nvSpPr>
              <p:spPr>
                <a:xfrm>
                  <a:off x="1285" y="9182"/>
                  <a:ext cx="1870" cy="5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𝜀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altLang="zh-CN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𝛥</m:t>
                            </m:r>
                          </m:sup>
                        </m:sSup>
                      </m:oMath>
                    </m:oMathPara>
                  </a14:m>
                  <a:endParaRPr lang="en-US" altLang="zh-CN" sz="1600" i="1">
                    <a:solidFill>
                      <a:schemeClr val="tx1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45" name="文本框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5" y="9182"/>
                  <a:ext cx="1870" cy="523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文本框 45"/>
              <p:cNvSpPr txBox="1"/>
              <p:nvPr/>
            </p:nvSpPr>
            <p:spPr>
              <a:xfrm>
                <a:off x="908685" y="4165600"/>
                <a:ext cx="2785110" cy="58356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1600" b="1" dirty="0" smtClean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the Higgs triplet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𝛥</m:t>
                        </m:r>
                      </m:e>
                      <m:sub>
                        <m:r>
                          <a:rPr lang="en-US" altLang="zh-CN" sz="16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CN" sz="1600" i="1" dirty="0" smtClean="0">
                    <a:solidFill>
                      <a:srgbClr val="C0000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1600" dirty="0" smtClean="0">
                    <a:solidFill>
                      <a:schemeClr val="tx1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generates additional contributions to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𝜀</m:t>
                    </m:r>
                  </m:oMath>
                </a14:m>
                <a:endParaRPr lang="en-US" altLang="zh-CN" sz="1600" dirty="0" smtClean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46" name="文本框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85" y="4165600"/>
                <a:ext cx="2785110" cy="5835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图片 49"/>
          <p:cNvPicPr>
            <a:picLocks noChangeAspect="1"/>
          </p:cNvPicPr>
          <p:nvPr/>
        </p:nvPicPr>
        <p:blipFill>
          <a:blip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2450" t="8364"/>
          <a:stretch>
            <a:fillRect/>
          </a:stretch>
        </p:blipFill>
        <p:spPr>
          <a:xfrm>
            <a:off x="6123305" y="3629660"/>
            <a:ext cx="438785" cy="473075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6403975" y="1855470"/>
            <a:ext cx="54597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Type-I seesaw is insufficient for low-scale leptogenesis</a:t>
            </a:r>
            <a:endParaRPr lang="en-US" altLang="zh-CN" b="1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4" name="乘号 53"/>
          <p:cNvSpPr/>
          <p:nvPr/>
        </p:nvSpPr>
        <p:spPr>
          <a:xfrm>
            <a:off x="6191885" y="1819910"/>
            <a:ext cx="266700" cy="425450"/>
          </a:xfrm>
          <a:prstGeom prst="mathMultiply">
            <a:avLst>
              <a:gd name="adj1" fmla="val 6472"/>
            </a:avLst>
          </a:prstGeom>
          <a:solidFill>
            <a:srgbClr val="6E9A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6403975" y="3629660"/>
            <a:ext cx="5459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The flavon fields are introduced in flavor-symmetry neutrino mass models</a:t>
            </a:r>
            <a:endParaRPr lang="en-US" altLang="zh-CN" b="1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3" name="右大括号 72"/>
          <p:cNvSpPr/>
          <p:nvPr/>
        </p:nvSpPr>
        <p:spPr>
          <a:xfrm rot="10800000">
            <a:off x="8616315" y="2403475"/>
            <a:ext cx="169545" cy="651510"/>
          </a:xfrm>
          <a:prstGeom prst="rightBrace">
            <a:avLst>
              <a:gd name="adj1" fmla="val 36886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73"/>
          <p:cNvSpPr txBox="1"/>
          <p:nvPr/>
        </p:nvSpPr>
        <p:spPr>
          <a:xfrm>
            <a:off x="8785860" y="2194560"/>
            <a:ext cx="21367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resonant leptogenesis</a:t>
            </a:r>
            <a:endParaRPr lang="en-US" altLang="zh-CN" sz="1600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6469380" y="2550160"/>
            <a:ext cx="21570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1600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low scale leptogenesis</a:t>
            </a:r>
            <a:endParaRPr lang="en-US" altLang="zh-CN" sz="1600" dirty="0" smtClean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785860" y="2867025"/>
            <a:ext cx="16922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ARS leptogenesis</a:t>
            </a:r>
            <a:endParaRPr lang="en-US" altLang="zh-CN" sz="16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6110605" y="3196590"/>
            <a:ext cx="5724525" cy="45148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noAutofit/>
          </a:bodyPr>
          <a:p>
            <a:endParaRPr lang="en-US" altLang="zh-CN" sz="400">
              <a:latin typeface="Cambria Math" panose="02040503050406030204" pitchFamily="18" charset="0"/>
              <a:cs typeface="Cambria Math" panose="02040503050406030204" pitchFamily="18" charset="0"/>
              <a:sym typeface="+mn-ea"/>
            </a:endParaRPr>
          </a:p>
          <a:p>
            <a:pPr algn="ctr"/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Both scenarios </a:t>
            </a:r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require a highly degenerate RHN mass spectrum</a:t>
            </a:r>
            <a:endParaRPr lang="en-US" altLang="zh-CN" sz="1600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2635" y="4592320"/>
            <a:ext cx="782320" cy="239395"/>
          </a:xfrm>
          <a:prstGeom prst="rect">
            <a:avLst/>
          </a:prstGeom>
          <a:ln>
            <a:noFill/>
          </a:ln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12"/>
          <a:srcRect l="1293" t="11282" b="15769"/>
          <a:stretch>
            <a:fillRect/>
          </a:stretch>
        </p:blipFill>
        <p:spPr>
          <a:xfrm>
            <a:off x="6969125" y="5099685"/>
            <a:ext cx="841375" cy="238760"/>
          </a:xfrm>
          <a:prstGeom prst="rect">
            <a:avLst/>
          </a:prstGeom>
          <a:ln>
            <a:noFill/>
          </a:ln>
        </p:spPr>
      </p:pic>
      <p:sp>
        <p:nvSpPr>
          <p:cNvPr id="85" name="文本框 84"/>
          <p:cNvSpPr txBox="1"/>
          <p:nvPr/>
        </p:nvSpPr>
        <p:spPr>
          <a:xfrm>
            <a:off x="6470015" y="5446395"/>
            <a:ext cx="50399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New decay channels and loop-induced CP phases enhance leptogenesis efficiency.</a:t>
            </a:r>
            <a:endParaRPr lang="en-US" altLang="zh-CN" sz="1600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6562090" y="4363720"/>
            <a:ext cx="165481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 dirty="0" smtClean="0">
                <a:solidFill>
                  <a:schemeClr val="accent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the flavon field S</a:t>
            </a:r>
            <a:endParaRPr lang="en-US" altLang="zh-CN" sz="1600" b="1" dirty="0" smtClean="0">
              <a:solidFill>
                <a:schemeClr val="accent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9" name="右箭头 88"/>
          <p:cNvSpPr/>
          <p:nvPr/>
        </p:nvSpPr>
        <p:spPr>
          <a:xfrm rot="20400000" flipV="1">
            <a:off x="8214360" y="4353560"/>
            <a:ext cx="494665" cy="190500"/>
          </a:xfrm>
          <a:prstGeom prst="rightArrow">
            <a:avLst>
              <a:gd name="adj1" fmla="val 25000"/>
              <a:gd name="adj2" fmla="val 42134"/>
            </a:avLst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/>
          <p:cNvSpPr txBox="1"/>
          <p:nvPr/>
        </p:nvSpPr>
        <p:spPr>
          <a:xfrm>
            <a:off x="8726805" y="4087495"/>
            <a:ext cx="212407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generates RHN masses</a:t>
            </a:r>
            <a:endParaRPr lang="en-US" altLang="zh-CN" sz="1600">
              <a:latin typeface="Calibri" panose="020F0502020204030204"/>
              <a:ea typeface="Calibri" panose="020F0502020204030204"/>
              <a:sym typeface="+mn-ea"/>
            </a:endParaRPr>
          </a:p>
        </p:txBody>
      </p:sp>
      <p:sp>
        <p:nvSpPr>
          <p:cNvPr id="91" name="右箭头 90"/>
          <p:cNvSpPr/>
          <p:nvPr/>
        </p:nvSpPr>
        <p:spPr>
          <a:xfrm rot="1200000">
            <a:off x="8214360" y="4513580"/>
            <a:ext cx="494665" cy="190500"/>
          </a:xfrm>
          <a:prstGeom prst="rightArrow">
            <a:avLst>
              <a:gd name="adj1" fmla="val 25000"/>
              <a:gd name="adj2" fmla="val 42134"/>
            </a:avLst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8726805" y="4560570"/>
            <a:ext cx="188976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couples to the RHNs</a:t>
            </a:r>
            <a:endParaRPr lang="en-US" altLang="zh-CN" sz="1600" b="1" dirty="0" smtClean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3" name="图片 9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70870" y="4102735"/>
            <a:ext cx="1021080" cy="33528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6711315" y="6205220"/>
            <a:ext cx="484568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 dirty="0" smtClean="0">
                <a:solidFill>
                  <a:schemeClr val="accent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without requiring a highly degenerate RHN spectrum</a:t>
            </a:r>
            <a:endParaRPr lang="en-US" altLang="zh-CN" sz="1600" b="1" dirty="0" smtClean="0">
              <a:solidFill>
                <a:schemeClr val="accent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965200" y="6205220"/>
            <a:ext cx="471424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 dirty="0" smtClean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rescuing leptogenesis via scalar triplet contributions</a:t>
            </a:r>
            <a:endParaRPr lang="en-US" altLang="zh-CN" sz="1600" b="1" dirty="0" smtClean="0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97" name="图片 96"/>
          <p:cNvPicPr>
            <a:picLocks noChangeAspect="1"/>
          </p:cNvPicPr>
          <p:nvPr/>
        </p:nvPicPr>
        <p:blipFill>
          <a:blip r:embed="rId14"/>
          <a:srcRect r="64814"/>
          <a:stretch>
            <a:fillRect/>
          </a:stretch>
        </p:blipFill>
        <p:spPr>
          <a:xfrm>
            <a:off x="8013700" y="4831715"/>
            <a:ext cx="1374775" cy="805180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14"/>
          <a:srcRect l="54703"/>
          <a:stretch>
            <a:fillRect/>
          </a:stretch>
        </p:blipFill>
        <p:spPr>
          <a:xfrm>
            <a:off x="9674225" y="4846955"/>
            <a:ext cx="1596390" cy="726440"/>
          </a:xfrm>
          <a:prstGeom prst="rect">
            <a:avLst/>
          </a:prstGeom>
        </p:spPr>
      </p:pic>
      <p:sp>
        <p:nvSpPr>
          <p:cNvPr id="99" name="圆角矩形 98"/>
          <p:cNvSpPr/>
          <p:nvPr>
            <p:custDataLst>
              <p:tags r:id="rId15"/>
            </p:custDataLst>
          </p:nvPr>
        </p:nvSpPr>
        <p:spPr>
          <a:xfrm>
            <a:off x="6896100" y="4846955"/>
            <a:ext cx="4451985" cy="726440"/>
          </a:xfrm>
          <a:prstGeom prst="roundRect">
            <a:avLst/>
          </a:prstGeom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61318"/>
                </a:soli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224915"/>
            <a:ext cx="12215495" cy="4090035"/>
          </a:xfrm>
          <a:prstGeom prst="rect">
            <a:avLst/>
          </a:prstGeom>
          <a:solidFill>
            <a:srgbClr val="9613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 dirty="0">
              <a:solidFill>
                <a:srgbClr val="FFFFFF"/>
              </a:solidFill>
              <a:latin typeface="Arial" panose="020B0604020202020204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153036" y="4221571"/>
            <a:ext cx="122154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Yan Shao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altLang="zh-CN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邵妍）</a:t>
            </a:r>
            <a:endParaRPr lang="zh-CN" altLang="zh-CN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Rectangle 9"/>
          <p:cNvSpPr/>
          <p:nvPr/>
        </p:nvSpPr>
        <p:spPr>
          <a:xfrm>
            <a:off x="0" y="2987365"/>
            <a:ext cx="12215443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spc="2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思源黑体 CN Light"/>
                <a:cs typeface="Times New Roman" panose="02020603050405020304" charset="0"/>
                <a:sym typeface="+mn-ea"/>
              </a:rPr>
              <a:t>THANKS FOR YOUR LISTENING</a:t>
            </a:r>
            <a:r>
              <a:rPr lang="en-US" altLang="zh-CN" sz="4800" b="1" spc="2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思源黑体 CN Light"/>
                <a:cs typeface="Times New Roman" panose="02020603050405020304" charset="0"/>
                <a:sym typeface="+mn-ea"/>
              </a:rPr>
              <a:t>!</a:t>
            </a:r>
            <a:endParaRPr lang="en-US" altLang="zh-CN" sz="4800" b="1" spc="2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charset="0"/>
              <a:ea typeface="思源黑体 CN Light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73463" y="1583055"/>
            <a:ext cx="5045075" cy="116268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5267325" y="4582160"/>
            <a:ext cx="1554480" cy="55753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 algn="l" fontAlgn="auto"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2026.7.17</a:t>
            </a:r>
            <a:endParaRPr lang="en-US" altLang="zh-CN" sz="2400" b="1" dirty="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155.7,&quot;left&quot;:717.7,&quot;top&quot;:206.85,&quot;width&quot;:186.75}"/>
</p:tagLst>
</file>

<file path=ppt/tags/tag13.xml><?xml version="1.0" encoding="utf-8"?>
<p:tagLst xmlns:p="http://schemas.openxmlformats.org/presentationml/2006/main">
  <p:tag name="KSO_WM_DIAGRAM_VIRTUALLY_FRAME" val="{&quot;height&quot;:155.7,&quot;left&quot;:717.7,&quot;top&quot;:206.85,&quot;width&quot;:186.75}"/>
</p:tagLst>
</file>

<file path=ppt/tags/tag14.xml><?xml version="1.0" encoding="utf-8"?>
<p:tagLst xmlns:p="http://schemas.openxmlformats.org/presentationml/2006/main">
  <p:tag name="KSO_WM_DIAGRAM_VIRTUALLY_FRAME" val="{&quot;height&quot;:155.7,&quot;left&quot;:717.7,&quot;top&quot;:206.85,&quot;width&quot;:186.75}"/>
</p:tagLst>
</file>

<file path=ppt/tags/tag15.xml><?xml version="1.0" encoding="utf-8"?>
<p:tagLst xmlns:p="http://schemas.openxmlformats.org/presentationml/2006/main">
  <p:tag name="KSO_WM_DIAGRAM_VIRTUALLY_FRAME" val="{&quot;height&quot;:155.7,&quot;left&quot;:717.7,&quot;top&quot;:206.85,&quot;width&quot;:186.75}"/>
</p:tagLst>
</file>

<file path=ppt/tags/tag16.xml><?xml version="1.0" encoding="utf-8"?>
<p:tagLst xmlns:p="http://schemas.openxmlformats.org/presentationml/2006/main">
  <p:tag name="KSO_WM_DIAGRAM_VIRTUALLY_FRAME" val="{&quot;height&quot;:155.7,&quot;left&quot;:717.7,&quot;top&quot;:206.85,&quot;width&quot;:186.75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PP_MARK_KEY" val="00dd180a-db4a-469a-b40a-450751c175c2"/>
  <p:tag name="COMMONDATA" val="eyJoZGlkIjoiNjc2Y2I4ZTQ1YjAxMzBjM2UzZDZjMGJkY2U3OTQ2NjAifQ=="/>
  <p:tag name="commondata" val="eyJoZGlkIjoiYzQ4MGJjMTVlN2VlZmZmNmM1ZTAyYzQyN2Q1YmNjMWIifQ=="/>
</p:tagLst>
</file>

<file path=ppt/tags/tag2.xml><?xml version="1.0" encoding="utf-8"?>
<p:tagLst xmlns:p="http://schemas.openxmlformats.org/presentationml/2006/main">
  <p:tag name="KSO_WM_UNIT_PLACING_PICTURE_USER_VIEWPORT" val="{&quot;height&quot;:1357,&quot;width&quot;:1547}"/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1357,&quot;width&quot;:1547}"/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PLACING_PICTURE_USER_VIEWPORT" val="{&quot;height&quot;:1357,&quot;width&quot;:1547}"/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1838</Words>
  <Application>WPS 演示</Application>
  <PresentationFormat>宽屏</PresentationFormat>
  <Paragraphs>107</Paragraphs>
  <Slides>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23" baseType="lpstr">
      <vt:lpstr>Arial</vt:lpstr>
      <vt:lpstr>宋体</vt:lpstr>
      <vt:lpstr>Wingdings</vt:lpstr>
      <vt:lpstr>华文行楷</vt:lpstr>
      <vt:lpstr>Arial</vt:lpstr>
      <vt:lpstr>微软雅黑</vt:lpstr>
      <vt:lpstr>Times New Roman</vt:lpstr>
      <vt:lpstr>黑体</vt:lpstr>
      <vt:lpstr>CMR12</vt:lpstr>
      <vt:lpstr>Segoe Print</vt:lpstr>
      <vt:lpstr>Calibri</vt:lpstr>
      <vt:lpstr>Cambria Math</vt:lpstr>
      <vt:lpstr>Cambria Math</vt:lpstr>
      <vt:lpstr>MS Mincho</vt:lpstr>
      <vt:lpstr>Wingdings</vt:lpstr>
      <vt:lpstr>思源黑体 CN Light</vt:lpstr>
      <vt:lpstr>Arial Unicode MS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WPS_1567909467</cp:lastModifiedBy>
  <cp:revision>1706</cp:revision>
  <dcterms:created xsi:type="dcterms:W3CDTF">2020-08-06T01:38:00Z</dcterms:created>
  <dcterms:modified xsi:type="dcterms:W3CDTF">2026-07-15T14:01:56Z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E80EF44FC1354B5E9F33063E76F25DC6_13</vt:lpwstr>
  </property>
  <property fmtid="{D5CDD505-2E9C-101B-9397-08002B2CF9AE}" pid="3" name="KSOProductBuildVer">
    <vt:lpwstr>2052-12.1.0.26895</vt:lpwstr>
  </property>
</Properties>
</file>