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69" r:id="rId3"/>
    <p:sldId id="271" r:id="rId4"/>
    <p:sldId id="272" r:id="rId5"/>
    <p:sldId id="264" r:id="rId6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00F2"/>
    <a:srgbClr val="00FFFF"/>
    <a:srgbClr val="FF01FF"/>
    <a:srgbClr val="FFA500"/>
    <a:srgbClr val="66FF66"/>
    <a:srgbClr val="CC66FF"/>
    <a:srgbClr val="C8FF01"/>
    <a:srgbClr val="FFD400"/>
    <a:srgbClr val="00C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91"/>
    <p:restoredTop sz="94565"/>
  </p:normalViewPr>
  <p:slideViewPr>
    <p:cSldViewPr snapToGrid="0">
      <p:cViewPr varScale="1">
        <p:scale>
          <a:sx n="137" d="100"/>
          <a:sy n="137" d="100"/>
        </p:scale>
        <p:origin x="9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52110-9696-866F-22BB-7B6D06271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3AC8129-A94C-0584-696F-A83B4F267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224CEFD-A641-5990-0794-D33391D60A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2F1A6B-60B0-08A3-04BE-CD3009B588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300304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9072B-8832-1665-C47A-A26008468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4026655-2A3C-DC35-6CB3-F60A1944C4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7B68EA2-F7C0-E53E-3CF4-DF17F417A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DD6A53E-A101-2D93-62B5-82268E1B5C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3721554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gif"/><Relationship Id="rId5" Type="http://schemas.openxmlformats.org/officeDocument/2006/relationships/image" Target="../media/image2.png"/><Relationship Id="rId4" Type="http://schemas.openxmlformats.org/officeDocument/2006/relationships/image" Target="../media/image10.png"/><Relationship Id="rId9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06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adability-scrim">
            <a:extLst>
              <a:ext uri="{FF2B5EF4-FFF2-40B4-BE49-F238E27FC236}">
                <a16:creationId xmlns:a16="http://schemas.microsoft.com/office/drawing/2014/main" id="{B203DF90-4CC6-4150-B5C9-014F5D4C5FB7}"/>
              </a:ext>
            </a:extLst>
          </p:cNvPr>
          <p:cNvSpPr>
            <a:spLocks noGrp="1"/>
          </p:cNvSpPr>
          <p:nvPr/>
        </p:nvSpPr>
        <p:spPr>
          <a:xfrm>
            <a:off x="0" y="9525"/>
            <a:ext cx="12192000" cy="3867150"/>
          </a:xfrm>
          <a:prstGeom prst="rect">
            <a:avLst/>
          </a:prstGeom>
          <a:gradFill>
            <a:gsLst>
              <a:gs pos="0">
                <a:srgbClr val="02050A">
                  <a:alpha val="94000"/>
                </a:srgbClr>
              </a:gs>
              <a:gs pos="48000">
                <a:srgbClr val="02050A">
                  <a:alpha val="82000"/>
                </a:srgbClr>
              </a:gs>
              <a:gs pos="100000">
                <a:srgbClr val="02050A">
                  <a:alpha val="28000"/>
                </a:srgbClr>
              </a:gs>
            </a:gsLst>
            <a:lin ang="5400000"/>
          </a:gradFill>
          <a:ln w="0">
            <a:noFill/>
            <a:prstDash val="solid"/>
          </a:ln>
        </p:spPr>
        <p:txBody>
          <a:bodyPr/>
          <a:lstStyle/>
          <a:p>
            <a:endParaRPr lang="ru-US"/>
          </a:p>
        </p:txBody>
      </p:sp>
      <p:sp>
        <p:nvSpPr>
          <p:cNvPr id="5" name="presentation-title">
            <a:extLst>
              <a:ext uri="{FF2B5EF4-FFF2-40B4-BE49-F238E27FC236}">
                <a16:creationId xmlns:a16="http://schemas.microsoft.com/office/drawing/2014/main" id="{C08FE2AE-540C-4A00-A11B-3A6E4EAC5B7A}"/>
              </a:ext>
            </a:extLst>
          </p:cNvPr>
          <p:cNvSpPr>
            <a:spLocks noGrp="1"/>
          </p:cNvSpPr>
          <p:nvPr/>
        </p:nvSpPr>
        <p:spPr>
          <a:xfrm>
            <a:off x="742950" y="1600200"/>
            <a:ext cx="7943850" cy="1543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4350" b="1">
                <a:solidFill>
                  <a:srgbClr val="F8FAFC"/>
                </a:solidFill>
              </a:defRPr>
            </a:pPr>
            <a:r>
              <a:rPr lang="en-US" sz="4350" b="1" dirty="0">
                <a:solidFill>
                  <a:srgbClr val="F8FAFC"/>
                </a:solidFill>
              </a:rPr>
              <a:t>Unique Properties of Daily Proton and Helium Fluxes</a:t>
            </a:r>
            <a:endParaRPr sz="4350" b="1" dirty="0">
              <a:solidFill>
                <a:srgbClr val="F8FAFC"/>
              </a:solidFill>
            </a:endParaRPr>
          </a:p>
        </p:txBody>
      </p:sp>
      <p:sp>
        <p:nvSpPr>
          <p:cNvPr id="6" name="speaker-line">
            <a:extLst>
              <a:ext uri="{FF2B5EF4-FFF2-40B4-BE49-F238E27FC236}">
                <a16:creationId xmlns:a16="http://schemas.microsoft.com/office/drawing/2014/main" id="{874715A2-AC87-4658-9247-F0AF74CAAE55}"/>
              </a:ext>
            </a:extLst>
          </p:cNvPr>
          <p:cNvSpPr>
            <a:spLocks noGrp="1"/>
          </p:cNvSpPr>
          <p:nvPr/>
        </p:nvSpPr>
        <p:spPr>
          <a:xfrm>
            <a:off x="781049" y="3295650"/>
            <a:ext cx="6460999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875">
                <a:solidFill>
                  <a:srgbClr val="CBD5E1"/>
                </a:solidFill>
              </a:defRPr>
            </a:pPr>
            <a:r>
              <a:rPr lang="en-US" sz="1875" dirty="0">
                <a:solidFill>
                  <a:srgbClr val="CBD5E1"/>
                </a:solidFill>
              </a:rPr>
              <a:t>Aleksandr Stuzhin, Shandong Institute of Advanced Technology,</a:t>
            </a:r>
          </a:p>
          <a:p>
            <a:pPr>
              <a:defRPr sz="1875">
                <a:solidFill>
                  <a:srgbClr val="CBD5E1"/>
                </a:solidFill>
              </a:defRPr>
            </a:pPr>
            <a:r>
              <a:rPr lang="en-US" sz="1875" dirty="0">
                <a:solidFill>
                  <a:srgbClr val="CBD5E1"/>
                </a:solidFill>
              </a:rPr>
              <a:t>on behalf of the AMS Collaboration </a:t>
            </a:r>
            <a:endParaRPr sz="1875" dirty="0">
              <a:solidFill>
                <a:srgbClr val="CBD5E1"/>
              </a:solidFill>
            </a:endParaRPr>
          </a:p>
        </p:txBody>
      </p:sp>
      <p:sp>
        <p:nvSpPr>
          <p:cNvPr id="7" name="accent-rule">
            <a:extLst>
              <a:ext uri="{FF2B5EF4-FFF2-40B4-BE49-F238E27FC236}">
                <a16:creationId xmlns:a16="http://schemas.microsoft.com/office/drawing/2014/main" id="{D167ADB9-0360-469D-9B51-CD6DE48D8EA6}"/>
              </a:ext>
            </a:extLst>
          </p:cNvPr>
          <p:cNvSpPr>
            <a:spLocks noGrp="1"/>
          </p:cNvSpPr>
          <p:nvPr/>
        </p:nvSpPr>
        <p:spPr>
          <a:xfrm>
            <a:off x="781050" y="4057650"/>
            <a:ext cx="1809750" cy="38100"/>
          </a:xfrm>
          <a:prstGeom prst="rect">
            <a:avLst/>
          </a:prstGeom>
          <a:solidFill>
            <a:srgbClr val="F6B04B"/>
          </a:solidFill>
          <a:ln w="0">
            <a:noFill/>
            <a:prstDash val="solid"/>
          </a:ln>
        </p:spPr>
        <p:txBody>
          <a:bodyPr/>
          <a:lstStyle/>
          <a:p>
            <a:endParaRPr lang="ru-US"/>
          </a:p>
        </p:txBody>
      </p:sp>
      <p:sp>
        <p:nvSpPr>
          <p:cNvPr id="8" name="conference-name">
            <a:extLst>
              <a:ext uri="{FF2B5EF4-FFF2-40B4-BE49-F238E27FC236}">
                <a16:creationId xmlns:a16="http://schemas.microsoft.com/office/drawing/2014/main" id="{AF76F82E-BB05-42BE-924F-FA6C1C4FA521}"/>
              </a:ext>
            </a:extLst>
          </p:cNvPr>
          <p:cNvSpPr>
            <a:spLocks noGrp="1"/>
          </p:cNvSpPr>
          <p:nvPr/>
        </p:nvSpPr>
        <p:spPr>
          <a:xfrm>
            <a:off x="781050" y="4610100"/>
            <a:ext cx="74295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800" b="1">
                <a:solidFill>
                  <a:srgbClr val="FFFFFF"/>
                </a:solidFill>
              </a:defRPr>
            </a:pPr>
            <a:r>
              <a:rPr sz="1800" b="1" dirty="0" err="1">
                <a:solidFill>
                  <a:srgbClr val="FFFFFF"/>
                </a:solidFill>
              </a:rPr>
              <a:t>中国物理学会高能物理分会第十二届全国会员代表大会</a:t>
            </a:r>
            <a:endParaRPr sz="1800" b="1" dirty="0">
              <a:solidFill>
                <a:srgbClr val="FFFFFF"/>
              </a:solidFill>
            </a:endParaRPr>
          </a:p>
          <a:p>
            <a:pPr>
              <a:defRPr sz="1800" b="1">
                <a:solidFill>
                  <a:srgbClr val="FFFFFF"/>
                </a:solidFill>
              </a:defRPr>
            </a:pPr>
            <a:r>
              <a:rPr sz="1800" b="1" dirty="0" err="1">
                <a:solidFill>
                  <a:srgbClr val="FFFFFF"/>
                </a:solidFill>
              </a:rPr>
              <a:t>暨学术年会</a:t>
            </a:r>
            <a:endParaRPr sz="1800" b="1" dirty="0">
              <a:solidFill>
                <a:srgbClr val="FFFFFF"/>
              </a:solidFill>
            </a:endParaRPr>
          </a:p>
        </p:txBody>
      </p:sp>
      <p:sp>
        <p:nvSpPr>
          <p:cNvPr id="9" name="conference-details">
            <a:extLst>
              <a:ext uri="{FF2B5EF4-FFF2-40B4-BE49-F238E27FC236}">
                <a16:creationId xmlns:a16="http://schemas.microsoft.com/office/drawing/2014/main" id="{4316F724-E1ED-46B2-8CBE-42756C303312}"/>
              </a:ext>
            </a:extLst>
          </p:cNvPr>
          <p:cNvSpPr>
            <a:spLocks noGrp="1"/>
          </p:cNvSpPr>
          <p:nvPr/>
        </p:nvSpPr>
        <p:spPr>
          <a:xfrm>
            <a:off x="781050" y="5638800"/>
            <a:ext cx="666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575">
                <a:solidFill>
                  <a:srgbClr val="D6E4F0"/>
                </a:solidFill>
              </a:defRPr>
            </a:pPr>
            <a:r>
              <a:rPr sz="1575" dirty="0">
                <a:solidFill>
                  <a:srgbClr val="D6E4F0"/>
                </a:solidFill>
              </a:rPr>
              <a:t>Jul 13-19, 2026 · Guangzhou Baiyun International Convention Center</a:t>
            </a:r>
          </a:p>
        </p:txBody>
      </p:sp>
      <p:sp>
        <p:nvSpPr>
          <p:cNvPr id="10" name="date-pill">
            <a:extLst>
              <a:ext uri="{FF2B5EF4-FFF2-40B4-BE49-F238E27FC236}">
                <a16:creationId xmlns:a16="http://schemas.microsoft.com/office/drawing/2014/main" id="{91BAFEAF-E654-448E-89D2-7A066AD589FD}"/>
              </a:ext>
            </a:extLst>
          </p:cNvPr>
          <p:cNvSpPr>
            <a:spLocks noGrp="1"/>
          </p:cNvSpPr>
          <p:nvPr/>
        </p:nvSpPr>
        <p:spPr>
          <a:xfrm>
            <a:off x="5264493" y="6186488"/>
            <a:ext cx="2286000" cy="495300"/>
          </a:xfrm>
          <a:prstGeom prst="roundRect">
            <a:avLst>
              <a:gd name="adj" fmla="val 26923"/>
            </a:avLst>
          </a:prstGeom>
          <a:solidFill>
            <a:srgbClr val="07111D">
              <a:alpha val="173"/>
            </a:srgbClr>
          </a:solidFill>
          <a:ln w="1143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F8FAFC"/>
                </a:solidFill>
              </a:defRPr>
            </a:pPr>
            <a:r>
              <a:rPr sz="1650" b="1" dirty="0">
                <a:solidFill>
                  <a:srgbClr val="F8FAFC"/>
                </a:solidFill>
              </a:rPr>
              <a:t>Guangzhou · 2026</a:t>
            </a:r>
          </a:p>
        </p:txBody>
      </p:sp>
      <p:sp>
        <p:nvSpPr>
          <p:cNvPr id="13" name="accent-rule">
            <a:extLst>
              <a:ext uri="{FF2B5EF4-FFF2-40B4-BE49-F238E27FC236}">
                <a16:creationId xmlns:a16="http://schemas.microsoft.com/office/drawing/2014/main" id="{2650045C-496C-F78C-A31A-8A34E82BBA65}"/>
              </a:ext>
            </a:extLst>
          </p:cNvPr>
          <p:cNvSpPr>
            <a:spLocks noGrp="1"/>
          </p:cNvSpPr>
          <p:nvPr/>
        </p:nvSpPr>
        <p:spPr>
          <a:xfrm>
            <a:off x="-1" y="-9525"/>
            <a:ext cx="12192001" cy="1543050"/>
          </a:xfrm>
          <a:prstGeom prst="rect">
            <a:avLst/>
          </a:prstGeom>
          <a:gradFill>
            <a:gsLst>
              <a:gs pos="90000">
                <a:srgbClr val="02050A">
                  <a:alpha val="94000"/>
                </a:srgbClr>
              </a:gs>
              <a:gs pos="87000">
                <a:srgbClr val="02050A">
                  <a:alpha val="82000"/>
                </a:srgbClr>
              </a:gs>
              <a:gs pos="0">
                <a:schemeClr val="tx2">
                  <a:lumMod val="50000"/>
                  <a:lumOff val="50000"/>
                  <a:alpha val="41000"/>
                </a:schemeClr>
              </a:gs>
            </a:gsLst>
            <a:lin ang="5400000" scaled="0"/>
          </a:gradFill>
          <a:ln w="0">
            <a:noFill/>
            <a:prstDash val="solid"/>
          </a:ln>
        </p:spPr>
        <p:txBody>
          <a:bodyPr/>
          <a:lstStyle/>
          <a:p>
            <a:endParaRPr lang="ru-US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47E8238-3B14-0057-1EF5-21526FC5B2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4600" y="119239"/>
            <a:ext cx="1533144" cy="208600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7400458-7151-9295-B2D4-7CC274F73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8877" y="334935"/>
            <a:ext cx="3679346" cy="1034354"/>
          </a:xfrm>
          <a:prstGeom prst="rect">
            <a:avLst/>
          </a:prstGeom>
          <a:effectLst>
            <a:softEdge rad="121788"/>
          </a:effectLst>
        </p:spPr>
      </p:pic>
      <p:sp>
        <p:nvSpPr>
          <p:cNvPr id="4" name="conference-eyebrow">
            <a:extLst>
              <a:ext uri="{FF2B5EF4-FFF2-40B4-BE49-F238E27FC236}">
                <a16:creationId xmlns:a16="http://schemas.microsoft.com/office/drawing/2014/main" id="{03AFFC3A-2210-4111-9E82-0003A019BF01}"/>
              </a:ext>
            </a:extLst>
          </p:cNvPr>
          <p:cNvSpPr>
            <a:spLocks noGrp="1"/>
          </p:cNvSpPr>
          <p:nvPr/>
        </p:nvSpPr>
        <p:spPr>
          <a:xfrm>
            <a:off x="499381" y="614569"/>
            <a:ext cx="4782639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350" b="1">
                <a:solidFill>
                  <a:srgbClr val="66D9F7"/>
                </a:solidFill>
              </a:defRPr>
            </a:pPr>
            <a:r>
              <a:rPr sz="2800" b="1" dirty="0">
                <a:solidFill>
                  <a:srgbClr val="66D9F7"/>
                </a:solidFill>
              </a:rPr>
              <a:t>HIGH ENERGY PHYSICS 2026</a:t>
            </a:r>
          </a:p>
        </p:txBody>
      </p:sp>
    </p:spTree>
    <p:extLst>
      <p:ext uri="{BB962C8B-B14F-4D97-AF65-F5344CB8AC3E}">
        <p14:creationId xmlns:p14="http://schemas.microsoft.com/office/powerpoint/2010/main" val="1972478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esentation-title">
            <a:extLst>
              <a:ext uri="{FF2B5EF4-FFF2-40B4-BE49-F238E27FC236}">
                <a16:creationId xmlns:a16="http://schemas.microsoft.com/office/drawing/2014/main" id="{B2961CAC-E7B8-6092-6BDD-E005D51F51BF}"/>
              </a:ext>
            </a:extLst>
          </p:cNvPr>
          <p:cNvSpPr>
            <a:spLocks noGrp="1"/>
          </p:cNvSpPr>
          <p:nvPr/>
        </p:nvSpPr>
        <p:spPr>
          <a:xfrm>
            <a:off x="1028102" y="166892"/>
            <a:ext cx="8422645" cy="72007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4350" b="1">
                <a:solidFill>
                  <a:srgbClr val="F8FAFC"/>
                </a:solidFill>
              </a:defRPr>
            </a:pPr>
            <a:r>
              <a:rPr lang="en-US" sz="4350" b="1" dirty="0">
                <a:solidFill>
                  <a:srgbClr val="F8FAFC"/>
                </a:solidFill>
              </a:rPr>
              <a:t>Daily Flux Evolution over 14.5 Years</a:t>
            </a:r>
            <a:endParaRPr sz="4350" b="1" dirty="0">
              <a:solidFill>
                <a:srgbClr val="F8FAFC"/>
              </a:solidFill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0B7ABF2D-70E8-B5D0-A207-1D0E084936EE}"/>
              </a:ext>
            </a:extLst>
          </p:cNvPr>
          <p:cNvGrpSpPr/>
          <p:nvPr/>
        </p:nvGrpSpPr>
        <p:grpSpPr>
          <a:xfrm>
            <a:off x="2987075" y="1151068"/>
            <a:ext cx="9204925" cy="5355399"/>
            <a:chOff x="3696393" y="1851330"/>
            <a:chExt cx="8241682" cy="4794987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CD44A9E8-9254-9FAE-784F-3DC3C8769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96393" y="1851330"/>
              <a:ext cx="8241682" cy="4794987"/>
            </a:xfrm>
            <a:prstGeom prst="rect">
              <a:avLst/>
            </a:prstGeom>
          </p:spPr>
        </p:pic>
        <p:cxnSp>
          <p:nvCxnSpPr>
            <p:cNvPr id="9" name="Прямая со стрелкой 8">
              <a:extLst>
                <a:ext uri="{FF2B5EF4-FFF2-40B4-BE49-F238E27FC236}">
                  <a16:creationId xmlns:a16="http://schemas.microsoft.com/office/drawing/2014/main" id="{59A1CF9F-0A38-CA5D-1807-3638D55FBAA6}"/>
                </a:ext>
              </a:extLst>
            </p:cNvPr>
            <p:cNvCxnSpPr>
              <a:cxnSpLocks/>
            </p:cNvCxnSpPr>
            <p:nvPr/>
          </p:nvCxnSpPr>
          <p:spPr>
            <a:xfrm>
              <a:off x="7464913" y="2058653"/>
              <a:ext cx="0" cy="376977"/>
            </a:xfrm>
            <a:prstGeom prst="straightConnector1">
              <a:avLst/>
            </a:prstGeom>
            <a:ln w="50800">
              <a:solidFill>
                <a:srgbClr val="FF00F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id="{BD87039B-C7F9-316E-DBC9-C010DB2C96CD}"/>
                </a:ext>
              </a:extLst>
            </p:cNvPr>
            <p:cNvCxnSpPr>
              <a:cxnSpLocks/>
            </p:cNvCxnSpPr>
            <p:nvPr/>
          </p:nvCxnSpPr>
          <p:spPr>
            <a:xfrm>
              <a:off x="4957241" y="2643315"/>
              <a:ext cx="0" cy="376977"/>
            </a:xfrm>
            <a:prstGeom prst="straightConnector1">
              <a:avLst/>
            </a:prstGeom>
            <a:ln w="50800">
              <a:solidFill>
                <a:srgbClr val="FF00F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>
              <a:extLst>
                <a:ext uri="{FF2B5EF4-FFF2-40B4-BE49-F238E27FC236}">
                  <a16:creationId xmlns:a16="http://schemas.microsoft.com/office/drawing/2014/main" id="{C860452D-B3DF-B51C-7E36-F72B93CF3D76}"/>
                </a:ext>
              </a:extLst>
            </p:cNvPr>
            <p:cNvCxnSpPr>
              <a:cxnSpLocks/>
            </p:cNvCxnSpPr>
            <p:nvPr/>
          </p:nvCxnSpPr>
          <p:spPr>
            <a:xfrm>
              <a:off x="4760506" y="2571272"/>
              <a:ext cx="0" cy="376977"/>
            </a:xfrm>
            <a:prstGeom prst="straightConnector1">
              <a:avLst/>
            </a:prstGeom>
            <a:ln w="50800">
              <a:solidFill>
                <a:srgbClr val="FF00F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id="{3F40C758-8074-0F3B-C0D1-BA3244C4D354}"/>
                </a:ext>
              </a:extLst>
            </p:cNvPr>
            <p:cNvCxnSpPr>
              <a:cxnSpLocks/>
            </p:cNvCxnSpPr>
            <p:nvPr/>
          </p:nvCxnSpPr>
          <p:spPr>
            <a:xfrm>
              <a:off x="4760506" y="4844305"/>
              <a:ext cx="0" cy="376977"/>
            </a:xfrm>
            <a:prstGeom prst="straightConnector1">
              <a:avLst/>
            </a:prstGeom>
            <a:ln w="50800">
              <a:solidFill>
                <a:srgbClr val="FF00F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>
              <a:extLst>
                <a:ext uri="{FF2B5EF4-FFF2-40B4-BE49-F238E27FC236}">
                  <a16:creationId xmlns:a16="http://schemas.microsoft.com/office/drawing/2014/main" id="{B8ADA3D9-8C22-F8C6-F220-897EE341CDF0}"/>
                </a:ext>
              </a:extLst>
            </p:cNvPr>
            <p:cNvCxnSpPr>
              <a:cxnSpLocks/>
            </p:cNvCxnSpPr>
            <p:nvPr/>
          </p:nvCxnSpPr>
          <p:spPr>
            <a:xfrm>
              <a:off x="4957241" y="4910443"/>
              <a:ext cx="0" cy="376977"/>
            </a:xfrm>
            <a:prstGeom prst="straightConnector1">
              <a:avLst/>
            </a:prstGeom>
            <a:ln w="50800">
              <a:solidFill>
                <a:srgbClr val="FF00F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>
              <a:extLst>
                <a:ext uri="{FF2B5EF4-FFF2-40B4-BE49-F238E27FC236}">
                  <a16:creationId xmlns:a16="http://schemas.microsoft.com/office/drawing/2014/main" id="{83B84880-1375-FB88-8246-341B5522D91D}"/>
                </a:ext>
              </a:extLst>
            </p:cNvPr>
            <p:cNvCxnSpPr>
              <a:cxnSpLocks/>
            </p:cNvCxnSpPr>
            <p:nvPr/>
          </p:nvCxnSpPr>
          <p:spPr>
            <a:xfrm>
              <a:off x="7464913" y="4424877"/>
              <a:ext cx="0" cy="376977"/>
            </a:xfrm>
            <a:prstGeom prst="straightConnector1">
              <a:avLst/>
            </a:prstGeom>
            <a:ln w="50800">
              <a:solidFill>
                <a:srgbClr val="FF00F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98945EA9-5017-797B-ED11-3DA466057028}"/>
                </a:ext>
              </a:extLst>
            </p:cNvPr>
            <p:cNvSpPr/>
            <p:nvPr/>
          </p:nvSpPr>
          <p:spPr>
            <a:xfrm rot="19039994">
              <a:off x="6424166" y="2570987"/>
              <a:ext cx="1109887" cy="352551"/>
            </a:xfrm>
            <a:prstGeom prst="ellipse">
              <a:avLst/>
            </a:prstGeom>
            <a:noFill/>
            <a:ln w="444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S" dirty="0"/>
            </a:p>
          </p:txBody>
        </p:sp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48AC41D8-DA92-4E16-D884-7B8914442E8F}"/>
                </a:ext>
              </a:extLst>
            </p:cNvPr>
            <p:cNvSpPr/>
            <p:nvPr/>
          </p:nvSpPr>
          <p:spPr>
            <a:xfrm rot="19039994">
              <a:off x="6340631" y="4942811"/>
              <a:ext cx="1109887" cy="352551"/>
            </a:xfrm>
            <a:prstGeom prst="ellipse">
              <a:avLst/>
            </a:prstGeom>
            <a:noFill/>
            <a:ln w="4445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S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01FC2D5-D77A-7CEA-F3B3-3488D2B77C43}"/>
              </a:ext>
            </a:extLst>
          </p:cNvPr>
          <p:cNvSpPr txBox="1"/>
          <p:nvPr/>
        </p:nvSpPr>
        <p:spPr>
          <a:xfrm>
            <a:off x="181896" y="3285891"/>
            <a:ext cx="28340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A500"/>
                </a:solidFill>
                <a:ea typeface="Apple Symbols" panose="02000000000000000000" pitchFamily="2" charset="-79"/>
                <a:cs typeface="Apple Symbols" panose="02000000000000000000" pitchFamily="2" charset="-79"/>
              </a:rPr>
              <a:t>Long-term variations with 11-year solar cycle</a:t>
            </a:r>
          </a:p>
          <a:p>
            <a:pPr algn="ctr"/>
            <a:r>
              <a:rPr lang="en-US" sz="2000" b="1" dirty="0">
                <a:solidFill>
                  <a:srgbClr val="FFA500"/>
                </a:solidFill>
                <a:ea typeface="Apple Symbols" panose="02000000000000000000" pitchFamily="2" charset="-79"/>
                <a:cs typeface="Apple Symbols" panose="02000000000000000000" pitchFamily="2" charset="-79"/>
              </a:rPr>
              <a:t>(sunspot number)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6A6A4A7-7CE5-C74D-4240-3EA944287313}"/>
              </a:ext>
            </a:extLst>
          </p:cNvPr>
          <p:cNvSpPr txBox="1"/>
          <p:nvPr/>
        </p:nvSpPr>
        <p:spPr>
          <a:xfrm>
            <a:off x="133085" y="4441943"/>
            <a:ext cx="2926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F2"/>
                </a:solidFill>
                <a:ea typeface="Apple Symbols" panose="02000000000000000000" pitchFamily="2" charset="-79"/>
                <a:cs typeface="Apple Symbols" panose="02000000000000000000" pitchFamily="2" charset="-79"/>
              </a:rPr>
              <a:t>Non-recurrent short-term</a:t>
            </a:r>
          </a:p>
          <a:p>
            <a:pPr algn="ctr"/>
            <a:r>
              <a:rPr lang="en-US" sz="2000" b="1" dirty="0">
                <a:solidFill>
                  <a:srgbClr val="FF00F2"/>
                </a:solidFill>
                <a:ea typeface="Apple Symbols" panose="02000000000000000000" pitchFamily="2" charset="-79"/>
                <a:cs typeface="Apple Symbols" panose="02000000000000000000" pitchFamily="2" charset="-79"/>
              </a:rPr>
              <a:t>(arrows)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17E07C-CF3B-986A-D8E4-36EBD5C17A59}"/>
              </a:ext>
            </a:extLst>
          </p:cNvPr>
          <p:cNvSpPr txBox="1"/>
          <p:nvPr/>
        </p:nvSpPr>
        <p:spPr>
          <a:xfrm>
            <a:off x="407319" y="5290218"/>
            <a:ext cx="2377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3">
                    <a:lumMod val="60000"/>
                    <a:lumOff val="40000"/>
                  </a:schemeClr>
                </a:solidFill>
                <a:ea typeface="Apple Symbols" panose="02000000000000000000" pitchFamily="2" charset="-79"/>
                <a:cs typeface="Apple Symbols" panose="02000000000000000000" pitchFamily="2" charset="-79"/>
              </a:rPr>
              <a:t>Recurrent structures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FCECF6D-7643-8D10-54D9-8CA43B5298D2}"/>
              </a:ext>
            </a:extLst>
          </p:cNvPr>
          <p:cNvSpPr txBox="1"/>
          <p:nvPr/>
        </p:nvSpPr>
        <p:spPr>
          <a:xfrm>
            <a:off x="89767" y="1268723"/>
            <a:ext cx="29261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ea typeface="Apple Symbols" panose="02000000000000000000" pitchFamily="2" charset="-79"/>
                <a:cs typeface="Apple Symbols" panose="02000000000000000000" pitchFamily="2" charset="-79"/>
              </a:rPr>
              <a:t>The daily proton and helium fluxes show different temporal variations</a:t>
            </a:r>
          </a:p>
        </p:txBody>
      </p:sp>
      <p:sp>
        <p:nvSpPr>
          <p:cNvPr id="29" name="Стрелка вниз 28">
            <a:extLst>
              <a:ext uri="{FF2B5EF4-FFF2-40B4-BE49-F238E27FC236}">
                <a16:creationId xmlns:a16="http://schemas.microsoft.com/office/drawing/2014/main" id="{515070DC-7BC7-751F-A3A7-F90DC36C490E}"/>
              </a:ext>
            </a:extLst>
          </p:cNvPr>
          <p:cNvSpPr/>
          <p:nvPr/>
        </p:nvSpPr>
        <p:spPr>
          <a:xfrm>
            <a:off x="1258645" y="2624866"/>
            <a:ext cx="619326" cy="688489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899D50-345C-B4C0-E36F-D5AE783C3E55}"/>
              </a:ext>
            </a:extLst>
          </p:cNvPr>
          <p:cNvSpPr txBox="1"/>
          <p:nvPr/>
        </p:nvSpPr>
        <p:spPr>
          <a:xfrm>
            <a:off x="6904882" y="6596390"/>
            <a:ext cx="529947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100" b="1" dirty="0">
                <a:solidFill>
                  <a:schemeClr val="bg1">
                    <a:alpha val="50000"/>
                  </a:schemeClr>
                </a:solidFill>
              </a:rPr>
              <a:t>中国物理学会高能物理分会第十二届全国会员代表大会暨学术年会</a:t>
            </a:r>
            <a:r>
              <a:rPr lang="en-US" altLang="zh-CN" sz="1100" b="1" dirty="0">
                <a:solidFill>
                  <a:schemeClr val="bg1">
                    <a:alpha val="50000"/>
                  </a:schemeClr>
                </a:solidFill>
              </a:rPr>
              <a:t> </a:t>
            </a:r>
            <a:r>
              <a:rPr lang="ru-US" sz="1100" b="1" dirty="0">
                <a:solidFill>
                  <a:schemeClr val="bg1">
                    <a:alpha val="50000"/>
                  </a:schemeClr>
                </a:solidFill>
              </a:rPr>
              <a:t>·</a:t>
            </a:r>
            <a:r>
              <a:rPr lang="en-US" sz="1100" b="1" dirty="0">
                <a:solidFill>
                  <a:schemeClr val="bg1">
                    <a:alpha val="50000"/>
                  </a:schemeClr>
                </a:solidFill>
              </a:rPr>
              <a:t> July 13-19 2026</a:t>
            </a:r>
            <a:endParaRPr lang="ru-US" sz="1100" b="1" dirty="0">
              <a:solidFill>
                <a:schemeClr val="bg1">
                  <a:alpha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D1A782-096B-63D8-F9A6-402B757F3BBB}"/>
              </a:ext>
            </a:extLst>
          </p:cNvPr>
          <p:cNvSpPr txBox="1"/>
          <p:nvPr/>
        </p:nvSpPr>
        <p:spPr>
          <a:xfrm>
            <a:off x="12357" y="6596390"/>
            <a:ext cx="337339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dirty="0">
                <a:solidFill>
                  <a:schemeClr val="bg1">
                    <a:alpha val="50000"/>
                  </a:schemeClr>
                </a:solidFill>
              </a:rPr>
              <a:t>Unique Properties of Daily Proton and Helium Fluxes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A229957-3E04-8A49-83BD-0B911219E259}"/>
              </a:ext>
            </a:extLst>
          </p:cNvPr>
          <p:cNvSpPr/>
          <p:nvPr/>
        </p:nvSpPr>
        <p:spPr>
          <a:xfrm>
            <a:off x="11697903" y="106801"/>
            <a:ext cx="420129" cy="420129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1</a:t>
            </a:r>
            <a:endParaRPr lang="ru-US" b="1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834A304-E358-EAE7-C7D3-CDDDB670E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67" y="106801"/>
            <a:ext cx="782904" cy="106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590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22FEEF-E120-0561-0FF2-A63988EF6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esentation-title">
            <a:extLst>
              <a:ext uri="{FF2B5EF4-FFF2-40B4-BE49-F238E27FC236}">
                <a16:creationId xmlns:a16="http://schemas.microsoft.com/office/drawing/2014/main" id="{5A3E3B51-8DC0-C3DC-E80A-BFF614174E90}"/>
              </a:ext>
            </a:extLst>
          </p:cNvPr>
          <p:cNvSpPr>
            <a:spLocks noGrp="1"/>
          </p:cNvSpPr>
          <p:nvPr/>
        </p:nvSpPr>
        <p:spPr>
          <a:xfrm>
            <a:off x="1037067" y="174641"/>
            <a:ext cx="8422645" cy="71046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4350" b="1">
                <a:solidFill>
                  <a:srgbClr val="F8FAFC"/>
                </a:solidFill>
              </a:defRPr>
            </a:pPr>
            <a:r>
              <a:rPr lang="en-US" sz="4350" b="1" dirty="0">
                <a:solidFill>
                  <a:srgbClr val="F8FAFC"/>
                </a:solidFill>
              </a:rPr>
              <a:t>Hysteresis of Helium/Proton Ratio</a:t>
            </a:r>
            <a:endParaRPr sz="4350" b="1" dirty="0">
              <a:solidFill>
                <a:srgbClr val="F8FAFC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438851E-B0D0-C243-1AF6-BE94844273DC}"/>
              </a:ext>
            </a:extLst>
          </p:cNvPr>
          <p:cNvSpPr txBox="1"/>
          <p:nvPr/>
        </p:nvSpPr>
        <p:spPr>
          <a:xfrm>
            <a:off x="581322" y="1047804"/>
            <a:ext cx="11019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For rigidity bins </a:t>
            </a:r>
            <a:r>
              <a:rPr lang="en-US" b="1" i="1" dirty="0">
                <a:solidFill>
                  <a:srgbClr val="FFC000"/>
                </a:solidFill>
              </a:rPr>
              <a:t>below 2.4 GV </a:t>
            </a:r>
            <a:r>
              <a:rPr lang="en-US" b="1" dirty="0">
                <a:solidFill>
                  <a:schemeClr val="bg1"/>
                </a:solidFill>
              </a:rPr>
              <a:t>a </a:t>
            </a:r>
            <a:r>
              <a:rPr lang="en-US" b="1" i="1" dirty="0">
                <a:solidFill>
                  <a:srgbClr val="FFC000"/>
                </a:solidFill>
              </a:rPr>
              <a:t>hysteresis</a:t>
            </a:r>
            <a:r>
              <a:rPr lang="en-US" b="1" dirty="0">
                <a:solidFill>
                  <a:schemeClr val="bg1"/>
                </a:solidFill>
              </a:rPr>
              <a:t> between the </a:t>
            </a:r>
            <a:r>
              <a:rPr lang="en-US" b="1" i="1" dirty="0">
                <a:solidFill>
                  <a:srgbClr val="FFC000"/>
                </a:solidFill>
              </a:rPr>
              <a:t>helium to proton flux ratio </a:t>
            </a:r>
            <a:r>
              <a:rPr lang="en-US" b="1" dirty="0">
                <a:solidFill>
                  <a:schemeClr val="bg1"/>
                </a:solidFill>
              </a:rPr>
              <a:t>and the </a:t>
            </a:r>
            <a:r>
              <a:rPr lang="en-US" b="1" i="1" dirty="0">
                <a:solidFill>
                  <a:srgbClr val="FFC000"/>
                </a:solidFill>
              </a:rPr>
              <a:t>helium flux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is observed.</a:t>
            </a:r>
          </a:p>
          <a:p>
            <a:r>
              <a:rPr lang="en-US" b="1" dirty="0">
                <a:solidFill>
                  <a:schemeClr val="bg1"/>
                </a:solidFill>
              </a:rPr>
              <a:t>It indicates a different solar modulation of the two species</a:t>
            </a:r>
            <a:endParaRPr lang="ru-US" b="1" dirty="0">
              <a:solidFill>
                <a:schemeClr val="bg1"/>
              </a:solidFill>
            </a:endParaRPr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id="{AD66A579-B4B5-7CBA-17A5-4392907380D8}"/>
              </a:ext>
            </a:extLst>
          </p:cNvPr>
          <p:cNvSpPr/>
          <p:nvPr/>
        </p:nvSpPr>
        <p:spPr>
          <a:xfrm>
            <a:off x="11697903" y="106801"/>
            <a:ext cx="420129" cy="420129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</a:t>
            </a:r>
            <a:endParaRPr lang="ru-US" b="1" dirty="0"/>
          </a:p>
        </p:txBody>
      </p:sp>
      <p:grpSp>
        <p:nvGrpSpPr>
          <p:cNvPr id="81" name="Группа 80">
            <a:extLst>
              <a:ext uri="{FF2B5EF4-FFF2-40B4-BE49-F238E27FC236}">
                <a16:creationId xmlns:a16="http://schemas.microsoft.com/office/drawing/2014/main" id="{E1452649-CC92-4574-FA92-9B0DD0DAF654}"/>
              </a:ext>
            </a:extLst>
          </p:cNvPr>
          <p:cNvGrpSpPr/>
          <p:nvPr/>
        </p:nvGrpSpPr>
        <p:grpSpPr>
          <a:xfrm>
            <a:off x="0" y="1730913"/>
            <a:ext cx="12192000" cy="5128440"/>
            <a:chOff x="0" y="1937991"/>
            <a:chExt cx="12192000" cy="5128440"/>
          </a:xfrm>
        </p:grpSpPr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FCF59EA3-9BC2-1C48-8871-AD252DBBB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0948" y="1963882"/>
              <a:ext cx="6101052" cy="4894118"/>
            </a:xfrm>
            <a:prstGeom prst="rect">
              <a:avLst/>
            </a:prstGeom>
            <a:solidFill>
              <a:srgbClr val="00FF00"/>
            </a:solidFill>
            <a:ln w="9525">
              <a:noFill/>
            </a:ln>
          </p:spPr>
        </p:pic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id="{20AC8E27-37F6-81EA-75E4-06C161326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937991"/>
              <a:ext cx="6101052" cy="4894118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6675F4B-D0B2-83A6-796C-80734257229B}"/>
                </a:ext>
              </a:extLst>
            </p:cNvPr>
            <p:cNvSpPr txBox="1"/>
            <p:nvPr/>
          </p:nvSpPr>
          <p:spPr>
            <a:xfrm>
              <a:off x="7069828" y="2369552"/>
              <a:ext cx="141347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FF00"/>
                  </a:solidFill>
                </a:rPr>
                <a:t>Solar maximum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4C2D7FC-1C42-57BC-366E-9041F624F1E4}"/>
                </a:ext>
              </a:extLst>
            </p:cNvPr>
            <p:cNvSpPr txBox="1"/>
            <p:nvPr/>
          </p:nvSpPr>
          <p:spPr>
            <a:xfrm>
              <a:off x="7099479" y="2633400"/>
              <a:ext cx="135417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0000"/>
                  </a:solidFill>
                </a:rPr>
                <a:t>Solar minimum</a:t>
              </a:r>
            </a:p>
          </p:txBody>
        </p:sp>
        <p:sp>
          <p:nvSpPr>
            <p:cNvPr id="51" name="5-конечная звезда 50">
              <a:extLst>
                <a:ext uri="{FF2B5EF4-FFF2-40B4-BE49-F238E27FC236}">
                  <a16:creationId xmlns:a16="http://schemas.microsoft.com/office/drawing/2014/main" id="{F9CA54D2-7A39-09DE-1D83-510B4D87EFF2}"/>
                </a:ext>
              </a:extLst>
            </p:cNvPr>
            <p:cNvSpPr/>
            <p:nvPr/>
          </p:nvSpPr>
          <p:spPr>
            <a:xfrm>
              <a:off x="7812126" y="4933384"/>
              <a:ext cx="155252" cy="155252"/>
            </a:xfrm>
            <a:prstGeom prst="star5">
              <a:avLst/>
            </a:prstGeom>
            <a:solidFill>
              <a:srgbClr val="00FF00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S"/>
            </a:p>
          </p:txBody>
        </p:sp>
        <p:sp>
          <p:nvSpPr>
            <p:cNvPr id="52" name="5-конечная звезда 51">
              <a:extLst>
                <a:ext uri="{FF2B5EF4-FFF2-40B4-BE49-F238E27FC236}">
                  <a16:creationId xmlns:a16="http://schemas.microsoft.com/office/drawing/2014/main" id="{8974292E-BED3-417D-32E8-126F6DC80B91}"/>
                </a:ext>
              </a:extLst>
            </p:cNvPr>
            <p:cNvSpPr/>
            <p:nvPr/>
          </p:nvSpPr>
          <p:spPr>
            <a:xfrm>
              <a:off x="7167202" y="5956584"/>
              <a:ext cx="155252" cy="155252"/>
            </a:xfrm>
            <a:prstGeom prst="star5">
              <a:avLst/>
            </a:prstGeom>
            <a:solidFill>
              <a:srgbClr val="00FF00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S"/>
            </a:p>
          </p:txBody>
        </p:sp>
        <p:sp>
          <p:nvSpPr>
            <p:cNvPr id="53" name="5-конечная звезда 52">
              <a:extLst>
                <a:ext uri="{FF2B5EF4-FFF2-40B4-BE49-F238E27FC236}">
                  <a16:creationId xmlns:a16="http://schemas.microsoft.com/office/drawing/2014/main" id="{474DA525-4512-070B-4E00-60D20835E526}"/>
                </a:ext>
              </a:extLst>
            </p:cNvPr>
            <p:cNvSpPr/>
            <p:nvPr/>
          </p:nvSpPr>
          <p:spPr>
            <a:xfrm>
              <a:off x="11224507" y="2044076"/>
              <a:ext cx="155252" cy="155252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S"/>
            </a:p>
          </p:txBody>
        </p:sp>
        <p:sp>
          <p:nvSpPr>
            <p:cNvPr id="54" name="5-конечная звезда 53">
              <a:extLst>
                <a:ext uri="{FF2B5EF4-FFF2-40B4-BE49-F238E27FC236}">
                  <a16:creationId xmlns:a16="http://schemas.microsoft.com/office/drawing/2014/main" id="{0EAD0EF5-8211-0682-5893-C8F2128731E6}"/>
                </a:ext>
              </a:extLst>
            </p:cNvPr>
            <p:cNvSpPr/>
            <p:nvPr/>
          </p:nvSpPr>
          <p:spPr>
            <a:xfrm>
              <a:off x="8429901" y="2448377"/>
              <a:ext cx="155252" cy="155252"/>
            </a:xfrm>
            <a:prstGeom prst="star5">
              <a:avLst/>
            </a:prstGeom>
            <a:solidFill>
              <a:srgbClr val="00FF00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S"/>
            </a:p>
          </p:txBody>
        </p:sp>
        <p:sp>
          <p:nvSpPr>
            <p:cNvPr id="55" name="5-конечная звезда 54">
              <a:extLst>
                <a:ext uri="{FF2B5EF4-FFF2-40B4-BE49-F238E27FC236}">
                  <a16:creationId xmlns:a16="http://schemas.microsoft.com/office/drawing/2014/main" id="{7CEFBE05-FC60-7369-A1CD-4845792C36B4}"/>
                </a:ext>
              </a:extLst>
            </p:cNvPr>
            <p:cNvSpPr/>
            <p:nvPr/>
          </p:nvSpPr>
          <p:spPr>
            <a:xfrm>
              <a:off x="8429901" y="2709662"/>
              <a:ext cx="155252" cy="155252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455D509-0B23-FA4D-896C-ABE3D88E23EF}"/>
                </a:ext>
              </a:extLst>
            </p:cNvPr>
            <p:cNvSpPr txBox="1"/>
            <p:nvPr/>
          </p:nvSpPr>
          <p:spPr>
            <a:xfrm>
              <a:off x="7016428" y="4581322"/>
              <a:ext cx="141347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FF00"/>
                  </a:solidFill>
                </a:rPr>
                <a:t>Jan 2014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131588E-7C12-C157-077C-ED541B5C1E2E}"/>
                </a:ext>
              </a:extLst>
            </p:cNvPr>
            <p:cNvSpPr txBox="1"/>
            <p:nvPr/>
          </p:nvSpPr>
          <p:spPr>
            <a:xfrm>
              <a:off x="9969499" y="2061775"/>
              <a:ext cx="89933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0000"/>
                  </a:solidFill>
                </a:rPr>
                <a:t>Dec 2019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3E28120-1C16-4CB2-FF0E-BD6D1665B0A7}"/>
                </a:ext>
              </a:extLst>
            </p:cNvPr>
            <p:cNvSpPr txBox="1"/>
            <p:nvPr/>
          </p:nvSpPr>
          <p:spPr>
            <a:xfrm>
              <a:off x="7099479" y="5838442"/>
              <a:ext cx="141347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FF00"/>
                  </a:solidFill>
                </a:rPr>
                <a:t>Oct 2024</a:t>
              </a:r>
            </a:p>
          </p:txBody>
        </p:sp>
        <p:cxnSp>
          <p:nvCxnSpPr>
            <p:cNvPr id="65" name="Прямая соединительная линия 64">
              <a:extLst>
                <a:ext uri="{FF2B5EF4-FFF2-40B4-BE49-F238E27FC236}">
                  <a16:creationId xmlns:a16="http://schemas.microsoft.com/office/drawing/2014/main" id="{25714BD4-E04F-5487-5DDD-BCCC8FF1AEA5}"/>
                </a:ext>
              </a:extLst>
            </p:cNvPr>
            <p:cNvCxnSpPr>
              <a:cxnSpLocks/>
            </p:cNvCxnSpPr>
            <p:nvPr/>
          </p:nvCxnSpPr>
          <p:spPr>
            <a:xfrm>
              <a:off x="8056880" y="5011010"/>
              <a:ext cx="3245253" cy="0"/>
            </a:xfrm>
            <a:prstGeom prst="line">
              <a:avLst/>
            </a:prstGeom>
            <a:ln w="4762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>
              <a:extLst>
                <a:ext uri="{FF2B5EF4-FFF2-40B4-BE49-F238E27FC236}">
                  <a16:creationId xmlns:a16="http://schemas.microsoft.com/office/drawing/2014/main" id="{9726BAF1-9463-4472-DB0F-31AF81F1EBD4}"/>
                </a:ext>
              </a:extLst>
            </p:cNvPr>
            <p:cNvCxnSpPr>
              <a:cxnSpLocks/>
            </p:cNvCxnSpPr>
            <p:nvPr/>
          </p:nvCxnSpPr>
          <p:spPr>
            <a:xfrm>
              <a:off x="7967378" y="2103512"/>
              <a:ext cx="3245253" cy="0"/>
            </a:xfrm>
            <a:prstGeom prst="line">
              <a:avLst/>
            </a:prstGeom>
            <a:ln w="4762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>
              <a:extLst>
                <a:ext uri="{FF2B5EF4-FFF2-40B4-BE49-F238E27FC236}">
                  <a16:creationId xmlns:a16="http://schemas.microsoft.com/office/drawing/2014/main" id="{C671FCD0-AD3F-4F43-F204-3C7439C71E7C}"/>
                </a:ext>
              </a:extLst>
            </p:cNvPr>
            <p:cNvCxnSpPr>
              <a:cxnSpLocks/>
            </p:cNvCxnSpPr>
            <p:nvPr/>
          </p:nvCxnSpPr>
          <p:spPr>
            <a:xfrm>
              <a:off x="7253326" y="6165015"/>
              <a:ext cx="4048807" cy="0"/>
            </a:xfrm>
            <a:prstGeom prst="line">
              <a:avLst/>
            </a:prstGeom>
            <a:ln w="47625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 стрелкой 70">
              <a:extLst>
                <a:ext uri="{FF2B5EF4-FFF2-40B4-BE49-F238E27FC236}">
                  <a16:creationId xmlns:a16="http://schemas.microsoft.com/office/drawing/2014/main" id="{9F65A838-2EC0-A9B4-E492-53AF6585F1DC}"/>
                </a:ext>
              </a:extLst>
            </p:cNvPr>
            <p:cNvCxnSpPr>
              <a:cxnSpLocks/>
            </p:cNvCxnSpPr>
            <p:nvPr/>
          </p:nvCxnSpPr>
          <p:spPr>
            <a:xfrm>
              <a:off x="10868836" y="2157060"/>
              <a:ext cx="0" cy="2776324"/>
            </a:xfrm>
            <a:prstGeom prst="straightConnector1">
              <a:avLst/>
            </a:prstGeom>
            <a:ln w="34925">
              <a:solidFill>
                <a:schemeClr val="bg1">
                  <a:alpha val="89651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 стрелкой 71">
              <a:extLst>
                <a:ext uri="{FF2B5EF4-FFF2-40B4-BE49-F238E27FC236}">
                  <a16:creationId xmlns:a16="http://schemas.microsoft.com/office/drawing/2014/main" id="{1905F8C1-4CFC-E71E-EF9A-DB35B48A0BCD}"/>
                </a:ext>
              </a:extLst>
            </p:cNvPr>
            <p:cNvCxnSpPr>
              <a:cxnSpLocks/>
            </p:cNvCxnSpPr>
            <p:nvPr/>
          </p:nvCxnSpPr>
          <p:spPr>
            <a:xfrm>
              <a:off x="11111008" y="2157060"/>
              <a:ext cx="0" cy="3911533"/>
            </a:xfrm>
            <a:prstGeom prst="straightConnector1">
              <a:avLst/>
            </a:prstGeom>
            <a:ln w="34925">
              <a:solidFill>
                <a:schemeClr val="bg1">
                  <a:alpha val="89651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BF226FB1-F9D1-EE1E-3FBB-3EBB0D6CD938}"/>
                    </a:ext>
                  </a:extLst>
                </p:cNvPr>
                <p:cNvSpPr txBox="1"/>
                <p:nvPr/>
              </p:nvSpPr>
              <p:spPr>
                <a:xfrm>
                  <a:off x="9902228" y="3533098"/>
                  <a:ext cx="93487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%</m:t>
                        </m:r>
                      </m:oMath>
                    </m:oMathPara>
                  </a14:m>
                  <a:endParaRPr lang="ru-US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BF226FB1-F9D1-EE1E-3FBB-3EBB0D6CD9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02228" y="3533098"/>
                  <a:ext cx="934871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17241"/>
                  </a:stretch>
                </a:blipFill>
              </p:spPr>
              <p:txBody>
                <a:bodyPr/>
                <a:lstStyle/>
                <a:p>
                  <a:r>
                    <a:rPr lang="ru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A98FFB5D-E365-414C-61F9-048FFA6FF475}"/>
                    </a:ext>
                  </a:extLst>
                </p:cNvPr>
                <p:cNvSpPr txBox="1"/>
                <p:nvPr/>
              </p:nvSpPr>
              <p:spPr>
                <a:xfrm>
                  <a:off x="10176137" y="5338567"/>
                  <a:ext cx="93487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ru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𝟏𝟓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%</m:t>
                        </m:r>
                      </m:oMath>
                    </m:oMathPara>
                  </a14:m>
                  <a:endParaRPr lang="ru-US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A98FFB5D-E365-414C-61F9-048FFA6FF4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76137" y="5338567"/>
                  <a:ext cx="934871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7241"/>
                  </a:stretch>
                </a:blipFill>
              </p:spPr>
              <p:txBody>
                <a:bodyPr/>
                <a:lstStyle/>
                <a:p>
                  <a:r>
                    <a:rPr lang="ru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49519E4-5D3C-0239-CFF1-1502247C53A2}"/>
                </a:ext>
              </a:extLst>
            </p:cNvPr>
            <p:cNvSpPr txBox="1"/>
            <p:nvPr/>
          </p:nvSpPr>
          <p:spPr>
            <a:xfrm>
              <a:off x="6892525" y="6804821"/>
              <a:ext cx="5299475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100" b="1" dirty="0">
                  <a:solidFill>
                    <a:schemeClr val="bg1">
                      <a:alpha val="50000"/>
                    </a:schemeClr>
                  </a:solidFill>
                </a:rPr>
                <a:t>中国物理学会高能物理分会第十二届全国会员代表大会暨学术年会</a:t>
              </a:r>
              <a:r>
                <a:rPr lang="en-US" altLang="zh-CN" sz="1100" b="1" dirty="0">
                  <a:solidFill>
                    <a:schemeClr val="bg1">
                      <a:alpha val="50000"/>
                    </a:schemeClr>
                  </a:solidFill>
                </a:rPr>
                <a:t> </a:t>
              </a:r>
              <a:r>
                <a:rPr lang="ru-US" sz="1100" b="1" dirty="0">
                  <a:solidFill>
                    <a:schemeClr val="bg1">
                      <a:alpha val="50000"/>
                    </a:schemeClr>
                  </a:solidFill>
                </a:rPr>
                <a:t>·</a:t>
              </a:r>
              <a:r>
                <a:rPr lang="en-US" sz="1100" b="1" dirty="0">
                  <a:solidFill>
                    <a:schemeClr val="bg1">
                      <a:alpha val="50000"/>
                    </a:schemeClr>
                  </a:solidFill>
                </a:rPr>
                <a:t> July 13-19 2026</a:t>
              </a:r>
              <a:endParaRPr lang="ru-US" sz="1100" b="1" dirty="0">
                <a:solidFill>
                  <a:schemeClr val="bg1">
                    <a:alpha val="50000"/>
                  </a:schemeClr>
                </a:solidFill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DC481EF-C389-0D22-C2D5-0F5CEC44AC3F}"/>
                </a:ext>
              </a:extLst>
            </p:cNvPr>
            <p:cNvSpPr txBox="1"/>
            <p:nvPr/>
          </p:nvSpPr>
          <p:spPr>
            <a:xfrm>
              <a:off x="0" y="6804821"/>
              <a:ext cx="3373395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100" b="1" dirty="0">
                  <a:solidFill>
                    <a:schemeClr val="bg1">
                      <a:alpha val="50000"/>
                    </a:schemeClr>
                  </a:solidFill>
                </a:rPr>
                <a:t>Unique Properties of Daily Proton and Helium Fluxes</a:t>
              </a:r>
            </a:p>
          </p:txBody>
        </p:sp>
      </p:grpSp>
      <p:pic>
        <p:nvPicPr>
          <p:cNvPr id="84" name="Рисунок 83">
            <a:extLst>
              <a:ext uri="{FF2B5EF4-FFF2-40B4-BE49-F238E27FC236}">
                <a16:creationId xmlns:a16="http://schemas.microsoft.com/office/drawing/2014/main" id="{DB018708-D702-F448-475B-47F6308FED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167" y="106801"/>
            <a:ext cx="782904" cy="1065224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D598E53E-B172-5C56-313B-2ABEF06C9382}"/>
              </a:ext>
            </a:extLst>
          </p:cNvPr>
          <p:cNvSpPr txBox="1"/>
          <p:nvPr/>
        </p:nvSpPr>
        <p:spPr>
          <a:xfrm>
            <a:off x="12628345" y="356134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US" dirty="0"/>
          </a:p>
        </p:txBody>
      </p:sp>
    </p:spTree>
    <p:extLst>
      <p:ext uri="{BB962C8B-B14F-4D97-AF65-F5344CB8AC3E}">
        <p14:creationId xmlns:p14="http://schemas.microsoft.com/office/powerpoint/2010/main" val="3546605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7AB443-BD98-DDA4-58CC-625816024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EFC49F-AA45-6388-CFFF-BCC5BEEC2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8" y="4184385"/>
            <a:ext cx="7772400" cy="242313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E9CE90C-5087-A8BE-8086-FB9AD2CCD2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98" y="1756264"/>
            <a:ext cx="7772400" cy="2423134"/>
          </a:xfrm>
          <a:prstGeom prst="rect">
            <a:avLst/>
          </a:prstGeom>
        </p:spPr>
      </p:pic>
      <p:sp>
        <p:nvSpPr>
          <p:cNvPr id="4" name="presentation-title">
            <a:extLst>
              <a:ext uri="{FF2B5EF4-FFF2-40B4-BE49-F238E27FC236}">
                <a16:creationId xmlns:a16="http://schemas.microsoft.com/office/drawing/2014/main" id="{C548A383-8DAA-3EFD-460D-A08C8EDA73D1}"/>
              </a:ext>
            </a:extLst>
          </p:cNvPr>
          <p:cNvSpPr>
            <a:spLocks noGrp="1"/>
          </p:cNvSpPr>
          <p:nvPr/>
        </p:nvSpPr>
        <p:spPr>
          <a:xfrm>
            <a:off x="1096540" y="159358"/>
            <a:ext cx="4881473" cy="73514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4350" b="1">
                <a:solidFill>
                  <a:srgbClr val="F8FAFC"/>
                </a:solidFill>
              </a:defRPr>
            </a:pPr>
            <a:r>
              <a:rPr lang="en-US" sz="4350" b="1" dirty="0">
                <a:solidFill>
                  <a:srgbClr val="F8FAFC"/>
                </a:solidFill>
              </a:rPr>
              <a:t>Periodicity Analysis</a:t>
            </a:r>
            <a:endParaRPr sz="4350" b="1" dirty="0">
              <a:solidFill>
                <a:srgbClr val="F8FAFC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99EF08-9C22-E7B8-16FC-CA18026E611B}"/>
              </a:ext>
            </a:extLst>
          </p:cNvPr>
          <p:cNvSpPr txBox="1"/>
          <p:nvPr/>
        </p:nvSpPr>
        <p:spPr>
          <a:xfrm>
            <a:off x="483510" y="1185379"/>
            <a:ext cx="68782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Wavelet analysis localizes flux variations in both time and frequency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FEA6787-0B52-5664-7C1A-70E900F063A6}"/>
              </a:ext>
            </a:extLst>
          </p:cNvPr>
          <p:cNvSpPr/>
          <p:nvPr/>
        </p:nvSpPr>
        <p:spPr>
          <a:xfrm>
            <a:off x="8326390" y="3364001"/>
            <a:ext cx="2645073" cy="26090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Proton, 2nd half of 2022</a:t>
            </a:r>
            <a:endParaRPr lang="ru-US" b="1" dirty="0">
              <a:solidFill>
                <a:schemeClr val="bg1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907C336B-3C5C-36F4-854B-9C2A608A4AEB}"/>
              </a:ext>
            </a:extLst>
          </p:cNvPr>
          <p:cNvSpPr/>
          <p:nvPr/>
        </p:nvSpPr>
        <p:spPr>
          <a:xfrm>
            <a:off x="11697903" y="106801"/>
            <a:ext cx="420129" cy="420129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3</a:t>
            </a:r>
            <a:endParaRPr lang="ru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694954-A553-064A-0386-70E5BEFC15DF}"/>
              </a:ext>
            </a:extLst>
          </p:cNvPr>
          <p:cNvSpPr txBox="1"/>
          <p:nvPr/>
        </p:nvSpPr>
        <p:spPr>
          <a:xfrm>
            <a:off x="6904882" y="6596390"/>
            <a:ext cx="529947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100" b="1" dirty="0">
                <a:solidFill>
                  <a:schemeClr val="bg1">
                    <a:alpha val="50000"/>
                  </a:schemeClr>
                </a:solidFill>
              </a:rPr>
              <a:t>中国物理学会高能物理分会第十二届全国会员代表大会暨学术年会</a:t>
            </a:r>
            <a:r>
              <a:rPr lang="en-US" altLang="zh-CN" sz="1100" b="1" dirty="0">
                <a:solidFill>
                  <a:schemeClr val="bg1">
                    <a:alpha val="50000"/>
                  </a:schemeClr>
                </a:solidFill>
              </a:rPr>
              <a:t> </a:t>
            </a:r>
            <a:r>
              <a:rPr lang="ru-US" sz="1100" b="1" dirty="0">
                <a:solidFill>
                  <a:schemeClr val="bg1">
                    <a:alpha val="50000"/>
                  </a:schemeClr>
                </a:solidFill>
              </a:rPr>
              <a:t>·</a:t>
            </a:r>
            <a:r>
              <a:rPr lang="en-US" sz="1100" b="1" dirty="0">
                <a:solidFill>
                  <a:schemeClr val="bg1">
                    <a:alpha val="50000"/>
                  </a:schemeClr>
                </a:solidFill>
              </a:rPr>
              <a:t> July 13-19 2026</a:t>
            </a:r>
            <a:endParaRPr lang="ru-US" sz="1100" b="1" dirty="0">
              <a:solidFill>
                <a:schemeClr val="bg1">
                  <a:alpha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E15D76-E8CB-D5B8-C456-545DED5265AD}"/>
              </a:ext>
            </a:extLst>
          </p:cNvPr>
          <p:cNvSpPr txBox="1"/>
          <p:nvPr/>
        </p:nvSpPr>
        <p:spPr>
          <a:xfrm>
            <a:off x="12357" y="6596390"/>
            <a:ext cx="337339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dirty="0">
                <a:solidFill>
                  <a:schemeClr val="bg1">
                    <a:alpha val="50000"/>
                  </a:schemeClr>
                </a:solidFill>
              </a:rPr>
              <a:t>Unique Properties of Daily Proton and Helium Fluxes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BD25FA-390B-E16F-BA61-E4EEB81E6F80}"/>
              </a:ext>
            </a:extLst>
          </p:cNvPr>
          <p:cNvSpPr txBox="1"/>
          <p:nvPr/>
        </p:nvSpPr>
        <p:spPr>
          <a:xfrm>
            <a:off x="6189104" y="1795704"/>
            <a:ext cx="14315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Proton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CBEBE1D-6219-7C14-540C-C8B537572B33}"/>
              </a:ext>
            </a:extLst>
          </p:cNvPr>
          <p:cNvSpPr txBox="1"/>
          <p:nvPr/>
        </p:nvSpPr>
        <p:spPr>
          <a:xfrm>
            <a:off x="6189104" y="4188462"/>
            <a:ext cx="14315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Helium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138E4DE-35DB-89AB-5494-EA7782B5A0C6}"/>
              </a:ext>
            </a:extLst>
          </p:cNvPr>
          <p:cNvSpPr/>
          <p:nvPr/>
        </p:nvSpPr>
        <p:spPr>
          <a:xfrm>
            <a:off x="4626170" y="5083547"/>
            <a:ext cx="472573" cy="189517"/>
          </a:xfrm>
          <a:prstGeom prst="rect">
            <a:avLst/>
          </a:prstGeom>
          <a:solidFill>
            <a:schemeClr val="tx1">
              <a:alpha val="601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FF0000"/>
                </a:solidFill>
              </a:rPr>
              <a:t>13.5</a:t>
            </a:r>
            <a:endParaRPr lang="ru-US" sz="12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1DC738A-C92A-3DA5-1354-3552EB6020BC}"/>
              </a:ext>
            </a:extLst>
          </p:cNvPr>
          <p:cNvSpPr/>
          <p:nvPr/>
        </p:nvSpPr>
        <p:spPr>
          <a:xfrm>
            <a:off x="4626169" y="5439555"/>
            <a:ext cx="472573" cy="189517"/>
          </a:xfrm>
          <a:prstGeom prst="rect">
            <a:avLst/>
          </a:prstGeom>
          <a:solidFill>
            <a:schemeClr val="tx1">
              <a:alpha val="601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FF0000"/>
                </a:solidFill>
              </a:rPr>
              <a:t>27</a:t>
            </a:r>
            <a:endParaRPr lang="ru-US" sz="12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7E2398E-F4D9-D2E3-5EB5-492409346226}"/>
              </a:ext>
            </a:extLst>
          </p:cNvPr>
          <p:cNvSpPr/>
          <p:nvPr/>
        </p:nvSpPr>
        <p:spPr>
          <a:xfrm>
            <a:off x="4626169" y="4853998"/>
            <a:ext cx="472573" cy="189517"/>
          </a:xfrm>
          <a:prstGeom prst="rect">
            <a:avLst/>
          </a:prstGeom>
          <a:solidFill>
            <a:schemeClr val="tx1">
              <a:alpha val="601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FF0000"/>
                </a:solidFill>
              </a:rPr>
              <a:t>9</a:t>
            </a:r>
            <a:endParaRPr lang="ru-US" sz="1200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B280294-4232-D586-7AF3-AD21F2A7B560}"/>
              </a:ext>
            </a:extLst>
          </p:cNvPr>
          <p:cNvSpPr/>
          <p:nvPr/>
        </p:nvSpPr>
        <p:spPr>
          <a:xfrm>
            <a:off x="4626170" y="2660413"/>
            <a:ext cx="472573" cy="189517"/>
          </a:xfrm>
          <a:prstGeom prst="rect">
            <a:avLst/>
          </a:prstGeom>
          <a:solidFill>
            <a:schemeClr val="tx1">
              <a:alpha val="601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FF0000"/>
                </a:solidFill>
              </a:rPr>
              <a:t>13.5</a:t>
            </a:r>
            <a:endParaRPr lang="ru-US" sz="1200" b="1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62CB639-4B56-5C49-7BCD-75ADEB554CF3}"/>
              </a:ext>
            </a:extLst>
          </p:cNvPr>
          <p:cNvSpPr/>
          <p:nvPr/>
        </p:nvSpPr>
        <p:spPr>
          <a:xfrm>
            <a:off x="4626169" y="3016421"/>
            <a:ext cx="472573" cy="189517"/>
          </a:xfrm>
          <a:prstGeom prst="rect">
            <a:avLst/>
          </a:prstGeom>
          <a:solidFill>
            <a:schemeClr val="tx1">
              <a:alpha val="601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FF0000"/>
                </a:solidFill>
              </a:rPr>
              <a:t>27</a:t>
            </a:r>
            <a:endParaRPr lang="ru-US" sz="1200" b="1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C2A835E5-E260-0FFF-2869-C0F72F582089}"/>
              </a:ext>
            </a:extLst>
          </p:cNvPr>
          <p:cNvSpPr/>
          <p:nvPr/>
        </p:nvSpPr>
        <p:spPr>
          <a:xfrm>
            <a:off x="4626169" y="2430864"/>
            <a:ext cx="472573" cy="189517"/>
          </a:xfrm>
          <a:prstGeom prst="rect">
            <a:avLst/>
          </a:prstGeom>
          <a:solidFill>
            <a:schemeClr val="tx1">
              <a:alpha val="601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rgbClr val="FF0000"/>
                </a:solidFill>
              </a:rPr>
              <a:t>9</a:t>
            </a:r>
            <a:endParaRPr lang="ru-US" sz="1200" b="1" dirty="0">
              <a:solidFill>
                <a:srgbClr val="FF0000"/>
              </a:solidFill>
            </a:endParaRP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3CCE91E7-03C3-654D-EEB3-F7AE42DDEF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167" y="106801"/>
            <a:ext cx="782904" cy="1065224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1AEFFC65-E7B2-BEF8-FA81-44AF768F91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9" t="13139" r="17647"/>
          <a:stretch>
            <a:fillRect/>
          </a:stretch>
        </p:blipFill>
        <p:spPr>
          <a:xfrm>
            <a:off x="7768471" y="65479"/>
            <a:ext cx="3275016" cy="29784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AA8E9A9-AABF-AE5A-F9C7-2ADB2DDFFD7E}"/>
                  </a:ext>
                </a:extLst>
              </p:cNvPr>
              <p:cNvSpPr txBox="1"/>
              <p:nvPr/>
            </p:nvSpPr>
            <p:spPr>
              <a:xfrm>
                <a:off x="10129040" y="1067104"/>
                <a:ext cx="182889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</a:rPr>
                  <a:t>Sun rotation period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𝟐𝟕</m:t>
                    </m:r>
                  </m:oMath>
                </a14:m>
                <a:r>
                  <a:rPr lang="en-US" b="1" dirty="0">
                    <a:solidFill>
                      <a:schemeClr val="bg1"/>
                    </a:solidFill>
                  </a:rPr>
                  <a:t> days</a:t>
                </a: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AA8E9A9-AABF-AE5A-F9C7-2ADB2DDFF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040" y="1067104"/>
                <a:ext cx="1828893" cy="646331"/>
              </a:xfrm>
              <a:prstGeom prst="rect">
                <a:avLst/>
              </a:prstGeom>
              <a:blipFill>
                <a:blip r:embed="rId8"/>
                <a:stretch>
                  <a:fillRect l="-1379" t="-3922" r="-1379" b="-17647"/>
                </a:stretch>
              </a:blipFill>
            </p:spPr>
            <p:txBody>
              <a:bodyPr/>
              <a:lstStyle/>
              <a:p>
                <a:r>
                  <a:rPr lang="ru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5DC18D-D021-7462-A89B-839ADD00C2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7" t="19064" r="9599" b="8769"/>
          <a:stretch>
            <a:fillRect/>
          </a:stretch>
        </p:blipFill>
        <p:spPr>
          <a:xfrm>
            <a:off x="7813239" y="3586964"/>
            <a:ext cx="4391117" cy="302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723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136B5F6-D89A-A1AB-64F3-8853EEC1B4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59"/>
          <a:stretch>
            <a:fillRect/>
          </a:stretch>
        </p:blipFill>
        <p:spPr>
          <a:xfrm>
            <a:off x="-9427" y="-9428"/>
            <a:ext cx="12192000" cy="68580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2E15EE-3B49-8BEE-A2A3-C0FF98DBCB31}"/>
              </a:ext>
            </a:extLst>
          </p:cNvPr>
          <p:cNvSpPr txBox="1"/>
          <p:nvPr/>
        </p:nvSpPr>
        <p:spPr>
          <a:xfrm rot="21028727">
            <a:off x="4310744" y="626282"/>
            <a:ext cx="766463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Cooper Black" panose="0208090404030B020404" pitchFamily="18" charset="0"/>
              </a:rPr>
              <a:t>Thank you!</a:t>
            </a:r>
            <a:endParaRPr lang="ru-US" sz="66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EEE8CF-385A-63A3-400C-73FB0B92D837}"/>
              </a:ext>
            </a:extLst>
          </p:cNvPr>
          <p:cNvSpPr txBox="1"/>
          <p:nvPr/>
        </p:nvSpPr>
        <p:spPr>
          <a:xfrm rot="21028727">
            <a:off x="6584336" y="1580952"/>
            <a:ext cx="311744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US" sz="6600" b="1" dirty="0">
                <a:solidFill>
                  <a:schemeClr val="bg1"/>
                </a:solidFill>
                <a:latin typeface="Nanum Pen Script" panose="03040600000000000000" pitchFamily="66" charset="-127"/>
                <a:ea typeface="Nanum Pen Script" panose="03040600000000000000" pitchFamily="66" charset="-127"/>
              </a:rPr>
              <a:t>谢谢</a:t>
            </a:r>
            <a:r>
              <a:rPr lang="zh-CN" altLang="en-US" sz="6600" b="1" dirty="0">
                <a:solidFill>
                  <a:schemeClr val="bg1"/>
                </a:solidFill>
                <a:latin typeface="Nanum Pen Script" panose="03040600000000000000" pitchFamily="66" charset="-127"/>
              </a:rPr>
              <a:t>！</a:t>
            </a:r>
            <a:endParaRPr lang="ru-US" sz="6600" b="1" dirty="0">
              <a:solidFill>
                <a:schemeClr val="bg1"/>
              </a:solidFill>
              <a:latin typeface="Nanum Pen Script" panose="03040600000000000000" pitchFamily="66" charset="-127"/>
              <a:ea typeface="Nanum Pen Script" panose="03040600000000000000" pitchFamily="66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9362806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6128</TotalTime>
  <Words>244</Words>
  <Application>Microsoft Macintosh PowerPoint</Application>
  <DocSecurity>0</DocSecurity>
  <PresentationFormat>Широкоэкранный</PresentationFormat>
  <Paragraphs>48</Paragraphs>
  <Slides>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Nanum Pen Script</vt:lpstr>
      <vt:lpstr>Apple Symbols</vt:lpstr>
      <vt:lpstr>Calibri</vt:lpstr>
      <vt:lpstr>Cambria Math</vt:lpstr>
      <vt:lpstr>Cooper Black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Aleksandr Stuzhin</cp:lastModifiedBy>
  <cp:revision>63</cp:revision>
  <dcterms:created xsi:type="dcterms:W3CDTF">2026-07-09T05:44:51Z</dcterms:created>
  <dcterms:modified xsi:type="dcterms:W3CDTF">2026-07-16T05:49:38Z</dcterms:modified>
</cp:coreProperties>
</file>