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258" r:id="rId4"/>
    <p:sldId id="259" r:id="rId6"/>
    <p:sldId id="260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3" userDrawn="1">
          <p15:clr>
            <a:srgbClr val="A4A3A4"/>
          </p15:clr>
        </p15:guide>
        <p15:guide id="2" pos="387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067B1"/>
    <a:srgbClr val="93C47D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93"/>
        <p:guide pos="387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69904bb549_0_292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69904bb549_0_29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/>
          <p:nvPr/>
        </p:nvSpPr>
        <p:spPr>
          <a:xfrm>
            <a:off x="-100" y="6567867"/>
            <a:ext cx="12192000" cy="290000"/>
          </a:xfrm>
          <a:prstGeom prst="rect">
            <a:avLst/>
          </a:prstGeom>
          <a:solidFill>
            <a:srgbClr val="4067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4067B1"/>
              </a:solidFill>
              <a:highlight>
                <a:srgbClr val="4067B1"/>
              </a:highlight>
            </a:endParaRPr>
          </a:p>
        </p:txBody>
      </p:sp>
      <p:sp>
        <p:nvSpPr>
          <p:cNvPr id="64" name="Google Shape;64;p16"/>
          <p:cNvSpPr txBox="1"/>
          <p:nvPr/>
        </p:nvSpPr>
        <p:spPr>
          <a:xfrm flipH="1">
            <a:off x="-133" y="6513967"/>
            <a:ext cx="4170400" cy="42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XENON Collaboration meeting, LNGS, 26 June 2025</a:t>
            </a:r>
            <a:endParaRPr sz="12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" name="Google Shape;65;p16"/>
          <p:cNvSpPr txBox="1"/>
          <p:nvPr>
            <p:ph type="title"/>
          </p:nvPr>
        </p:nvSpPr>
        <p:spPr>
          <a:xfrm>
            <a:off x="110800" y="85367"/>
            <a:ext cx="113608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067B1"/>
              </a:buClr>
              <a:buSzPts val="3600"/>
              <a:buFont typeface="Roboto Medium" panose="02000000000000000000"/>
              <a:buNone/>
              <a:defRPr b="0">
                <a:solidFill>
                  <a:srgbClr val="4067B1"/>
                </a:solidFill>
                <a:latin typeface="Roboto Medium" panose="02000000000000000000"/>
                <a:ea typeface="Roboto Medium" panose="02000000000000000000"/>
                <a:cs typeface="Roboto Medium" panose="02000000000000000000"/>
                <a:sym typeface="Roboto Medium" panose="020000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Font typeface="Roboto Medium" panose="02000000000000000000"/>
              <a:buNone/>
              <a:defRPr b="0">
                <a:latin typeface="Roboto Medium" panose="02000000000000000000"/>
                <a:ea typeface="Roboto Medium" panose="02000000000000000000"/>
                <a:cs typeface="Roboto Medium" panose="02000000000000000000"/>
                <a:sym typeface="Roboto Medium" panose="02000000000000000000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Font typeface="Roboto Medium" panose="02000000000000000000"/>
              <a:buNone/>
              <a:defRPr b="0">
                <a:latin typeface="Roboto Medium" panose="02000000000000000000"/>
                <a:ea typeface="Roboto Medium" panose="02000000000000000000"/>
                <a:cs typeface="Roboto Medium" panose="02000000000000000000"/>
                <a:sym typeface="Roboto Medium" panose="02000000000000000000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Font typeface="Roboto Medium" panose="02000000000000000000"/>
              <a:buNone/>
              <a:defRPr b="0">
                <a:latin typeface="Roboto Medium" panose="02000000000000000000"/>
                <a:ea typeface="Roboto Medium" panose="02000000000000000000"/>
                <a:cs typeface="Roboto Medium" panose="02000000000000000000"/>
                <a:sym typeface="Roboto Medium" panose="02000000000000000000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Font typeface="Roboto Medium" panose="02000000000000000000"/>
              <a:buNone/>
              <a:defRPr b="0">
                <a:latin typeface="Roboto Medium" panose="02000000000000000000"/>
                <a:ea typeface="Roboto Medium" panose="02000000000000000000"/>
                <a:cs typeface="Roboto Medium" panose="02000000000000000000"/>
                <a:sym typeface="Roboto Medium" panose="02000000000000000000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Font typeface="Roboto Medium" panose="02000000000000000000"/>
              <a:buNone/>
              <a:defRPr b="0">
                <a:latin typeface="Roboto Medium" panose="02000000000000000000"/>
                <a:ea typeface="Roboto Medium" panose="02000000000000000000"/>
                <a:cs typeface="Roboto Medium" panose="02000000000000000000"/>
                <a:sym typeface="Roboto Medium" panose="02000000000000000000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Font typeface="Roboto Medium" panose="02000000000000000000"/>
              <a:buNone/>
              <a:defRPr b="0">
                <a:latin typeface="Roboto Medium" panose="02000000000000000000"/>
                <a:ea typeface="Roboto Medium" panose="02000000000000000000"/>
                <a:cs typeface="Roboto Medium" panose="02000000000000000000"/>
                <a:sym typeface="Roboto Medium" panose="02000000000000000000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Font typeface="Roboto Medium" panose="02000000000000000000"/>
              <a:buNone/>
              <a:defRPr b="0">
                <a:latin typeface="Roboto Medium" panose="02000000000000000000"/>
                <a:ea typeface="Roboto Medium" panose="02000000000000000000"/>
                <a:cs typeface="Roboto Medium" panose="02000000000000000000"/>
                <a:sym typeface="Roboto Medium" panose="02000000000000000000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Font typeface="Roboto Medium" panose="02000000000000000000"/>
              <a:buNone/>
              <a:defRPr b="0">
                <a:latin typeface="Roboto Medium" panose="02000000000000000000"/>
                <a:ea typeface="Roboto Medium" panose="02000000000000000000"/>
                <a:cs typeface="Roboto Medium" panose="02000000000000000000"/>
                <a:sym typeface="Roboto Medium" panose="02000000000000000000"/>
              </a:defRPr>
            </a:lvl9pPr>
          </a:lstStyle>
          <a:p/>
        </p:txBody>
      </p:sp>
      <p:sp>
        <p:nvSpPr>
          <p:cNvPr id="66" name="Google Shape;66;p16"/>
          <p:cNvSpPr txBox="1"/>
          <p:nvPr>
            <p:ph type="body" idx="1"/>
          </p:nvPr>
        </p:nvSpPr>
        <p:spPr>
          <a:xfrm>
            <a:off x="415600" y="1282033"/>
            <a:ext cx="11360800" cy="51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600" lvl="0" indent="-448945">
              <a:spcBef>
                <a:spcPts val="0"/>
              </a:spcBef>
              <a:spcAft>
                <a:spcPts val="0"/>
              </a:spcAft>
              <a:buSzPts val="1700"/>
              <a:buFont typeface="Roboto" panose="02000000000000000000"/>
              <a:buChar char="●"/>
              <a:defRPr sz="2265"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1pPr>
            <a:lvl2pPr marL="1219200" lvl="1" indent="-414655">
              <a:spcBef>
                <a:spcPts val="0"/>
              </a:spcBef>
              <a:spcAft>
                <a:spcPts val="0"/>
              </a:spcAft>
              <a:buSzPts val="1300"/>
              <a:buFont typeface="Roboto" panose="02000000000000000000"/>
              <a:buChar char="○"/>
              <a:defRPr sz="1735"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2pPr>
            <a:lvl3pPr marL="1828800" lvl="2" indent="-414655">
              <a:spcBef>
                <a:spcPts val="0"/>
              </a:spcBef>
              <a:spcAft>
                <a:spcPts val="0"/>
              </a:spcAft>
              <a:buSzPts val="1300"/>
              <a:buFont typeface="Roboto" panose="02000000000000000000"/>
              <a:buChar char="■"/>
              <a:defRPr sz="1735"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3pPr>
            <a:lvl4pPr marL="2438400" lvl="3" indent="-414655">
              <a:spcBef>
                <a:spcPts val="0"/>
              </a:spcBef>
              <a:spcAft>
                <a:spcPts val="0"/>
              </a:spcAft>
              <a:buSzPts val="1300"/>
              <a:buFont typeface="Roboto" panose="02000000000000000000"/>
              <a:buChar char="●"/>
              <a:defRPr sz="1735"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4pPr>
            <a:lvl5pPr marL="3048000" lvl="4" indent="-414655">
              <a:spcBef>
                <a:spcPts val="0"/>
              </a:spcBef>
              <a:spcAft>
                <a:spcPts val="0"/>
              </a:spcAft>
              <a:buSzPts val="1300"/>
              <a:buFont typeface="Roboto" panose="02000000000000000000"/>
              <a:buChar char="○"/>
              <a:defRPr sz="1735"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5pPr>
            <a:lvl6pPr marL="3657600" lvl="5" indent="-414655">
              <a:spcBef>
                <a:spcPts val="0"/>
              </a:spcBef>
              <a:spcAft>
                <a:spcPts val="0"/>
              </a:spcAft>
              <a:buSzPts val="1300"/>
              <a:buFont typeface="Roboto" panose="02000000000000000000"/>
              <a:buChar char="■"/>
              <a:defRPr sz="1735"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6pPr>
            <a:lvl7pPr marL="4267200" lvl="6" indent="-414655">
              <a:spcBef>
                <a:spcPts val="0"/>
              </a:spcBef>
              <a:spcAft>
                <a:spcPts val="0"/>
              </a:spcAft>
              <a:buSzPts val="1300"/>
              <a:buFont typeface="Roboto" panose="02000000000000000000"/>
              <a:buChar char="●"/>
              <a:defRPr sz="1735"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7pPr>
            <a:lvl8pPr marL="4876800" lvl="7" indent="-414655">
              <a:spcBef>
                <a:spcPts val="0"/>
              </a:spcBef>
              <a:spcAft>
                <a:spcPts val="0"/>
              </a:spcAft>
              <a:buSzPts val="1300"/>
              <a:buFont typeface="Roboto" panose="02000000000000000000"/>
              <a:buChar char="○"/>
              <a:defRPr sz="1735"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8pPr>
            <a:lvl9pPr marL="5486400" lvl="8" indent="-414655">
              <a:spcBef>
                <a:spcPts val="0"/>
              </a:spcBef>
              <a:spcAft>
                <a:spcPts val="0"/>
              </a:spcAft>
              <a:buSzPts val="1300"/>
              <a:buFont typeface="Roboto" panose="02000000000000000000"/>
              <a:buChar char="■"/>
              <a:defRPr sz="1735"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defRPr>
            </a:lvl9pPr>
          </a:lstStyle>
          <a:p/>
        </p:txBody>
      </p:sp>
      <p:sp>
        <p:nvSpPr>
          <p:cNvPr id="67" name="Google Shape;67;p16"/>
          <p:cNvSpPr txBox="1"/>
          <p:nvPr>
            <p:ph type="sldNum" idx="12"/>
          </p:nvPr>
        </p:nvSpPr>
        <p:spPr>
          <a:xfrm>
            <a:off x="11471611" y="61411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2135" b="1"/>
            </a:lvl1pPr>
            <a:lvl2pPr lvl="1">
              <a:buNone/>
              <a:defRPr sz="2135" b="1"/>
            </a:lvl2pPr>
            <a:lvl3pPr lvl="2">
              <a:buNone/>
              <a:defRPr sz="2135" b="1"/>
            </a:lvl3pPr>
            <a:lvl4pPr lvl="3">
              <a:buNone/>
              <a:defRPr sz="2135" b="1"/>
            </a:lvl4pPr>
            <a:lvl5pPr lvl="4">
              <a:buNone/>
              <a:defRPr sz="2135" b="1"/>
            </a:lvl5pPr>
            <a:lvl6pPr lvl="5">
              <a:buNone/>
              <a:defRPr sz="2135" b="1"/>
            </a:lvl6pPr>
            <a:lvl7pPr lvl="6">
              <a:buNone/>
              <a:defRPr sz="2135" b="1"/>
            </a:lvl7pPr>
            <a:lvl8pPr lvl="7">
              <a:buNone/>
              <a:defRPr sz="2135" b="1"/>
            </a:lvl8pPr>
            <a:lvl9pPr lvl="8">
              <a:buNone/>
              <a:defRPr sz="2135" b="1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sp>
        <p:nvSpPr>
          <p:cNvPr id="68" name="Google Shape;68;p16"/>
          <p:cNvSpPr txBox="1"/>
          <p:nvPr/>
        </p:nvSpPr>
        <p:spPr>
          <a:xfrm flipH="1">
            <a:off x="9972900" y="6497467"/>
            <a:ext cx="2167200" cy="42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S2-only analysis status</a:t>
            </a:r>
            <a:endParaRPr sz="12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65.xml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3" Type="http://schemas.openxmlformats.org/officeDocument/2006/relationships/hyperlink" Target="mailto:jietang@link.cuhk.edu.cn" TargetMode="Externa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 sz="3600"/>
              <a:t>Light Dark Matter Search with</a:t>
            </a:r>
            <a:br>
              <a:rPr lang="en-US" altLang="zh-CN" sz="3600"/>
            </a:br>
            <a:r>
              <a:rPr lang="en-US" altLang="zh-CN" sz="3600"/>
              <a:t> 7.8 Tonne-Year of Ionization-Only Data in XENONnT</a:t>
            </a:r>
            <a:endParaRPr lang="en-US" altLang="zh-CN" sz="360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80" y="3990340"/>
            <a:ext cx="9799320" cy="2746375"/>
          </a:xfrm>
        </p:spPr>
        <p:txBody>
          <a:bodyPr>
            <a:noAutofit/>
          </a:bodyPr>
          <a:p>
            <a:r>
              <a:rPr lang="en-US" altLang="zh-CN" sz="2000"/>
              <a:t>TANG Jie, CUHK-Shenzhen</a:t>
            </a:r>
            <a:endParaRPr lang="en-US" altLang="zh-CN" sz="2000"/>
          </a:p>
          <a:p>
            <a:r>
              <a:rPr lang="en-US" altLang="zh-CN" sz="2000" u="sng">
                <a:solidFill>
                  <a:srgbClr val="0070C0"/>
                </a:solidFill>
                <a:hlinkClick r:id="rId3" tooltip=""/>
              </a:rPr>
              <a:t>jietang@link.cuhk.edu.cn</a:t>
            </a:r>
            <a:endParaRPr lang="en-US" altLang="zh-CN" sz="2000" u="sng">
              <a:solidFill>
                <a:srgbClr val="0070C0"/>
              </a:solidFill>
            </a:endParaRPr>
          </a:p>
          <a:p>
            <a:pPr>
              <a:lnSpc>
                <a:spcPct val="200000"/>
              </a:lnSpc>
            </a:pPr>
            <a:endParaRPr lang="en-US" altLang="zh-CN" sz="2000"/>
          </a:p>
          <a:p>
            <a:r>
              <a:rPr lang="en-US" altLang="zh-CN" sz="2000">
                <a:solidFill>
                  <a:schemeClr val="bg1">
                    <a:lumMod val="50000"/>
                  </a:schemeClr>
                </a:solidFill>
              </a:rPr>
              <a:t>CPS-HEP 2026, Guangzhou</a:t>
            </a:r>
            <a:endParaRPr lang="en-US" altLang="zh-CN" sz="200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zh-CN" sz="2000">
                <a:solidFill>
                  <a:schemeClr val="bg1">
                    <a:lumMod val="50000"/>
                  </a:schemeClr>
                </a:solidFill>
              </a:rPr>
              <a:t>July 17, 2026</a:t>
            </a:r>
            <a:endParaRPr lang="en-US" altLang="zh-CN" sz="200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4" name="xenonlogo.png" descr="xenon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8350" y="0"/>
            <a:ext cx="1064260" cy="148209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5" name="CUSZ-02logo-RGB.png" descr="CUSZ-02logo-RGB.png"/>
          <p:cNvPicPr>
            <a:picLocks noChangeAspect="1"/>
          </p:cNvPicPr>
          <p:nvPr/>
        </p:nvPicPr>
        <p:blipFill>
          <a:blip r:embed="rId5"/>
          <a:srcRect l="12723" t="26247" r="12162" b="26106"/>
          <a:stretch>
            <a:fillRect/>
          </a:stretch>
        </p:blipFill>
        <p:spPr>
          <a:xfrm>
            <a:off x="0" y="0"/>
            <a:ext cx="3150870" cy="1413510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26325" y="1565275"/>
            <a:ext cx="4529455" cy="4163695"/>
          </a:xfrm>
          <a:prstGeom prst="rect">
            <a:avLst/>
          </a:prstGeom>
        </p:spPr>
      </p:pic>
      <p:sp>
        <p:nvSpPr>
          <p:cNvPr id="233" name="Google Shape;233;p45"/>
          <p:cNvSpPr txBox="1"/>
          <p:nvPr>
            <p:ph type="title"/>
          </p:nvPr>
        </p:nvSpPr>
        <p:spPr>
          <a:xfrm>
            <a:off x="110800" y="85367"/>
            <a:ext cx="11360800" cy="94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 Black" panose="020B0A04020102020204" charset="0"/>
                <a:cs typeface="Arial Black" panose="020B0A04020102020204" charset="0"/>
              </a:rPr>
              <a:t>Overview &amp; Background Model</a:t>
            </a:r>
            <a:endParaRPr lang="en-US">
              <a:latin typeface="Arial Black" panose="020B0A04020102020204" charset="0"/>
              <a:cs typeface="Arial Black" panose="020B0A0402010202020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16865" y="1858645"/>
            <a:ext cx="6926580" cy="4610579"/>
            <a:chOff x="83" y="1722"/>
            <a:chExt cx="11549" cy="7911"/>
          </a:xfrm>
        </p:grpSpPr>
        <p:pic>
          <p:nvPicPr>
            <p:cNvPr id="235" name="Google Shape;235;p45"/>
            <p:cNvPicPr preferRelativeResize="0"/>
            <p:nvPr/>
          </p:nvPicPr>
          <p:blipFill rotWithShape="1">
            <a:blip r:embed="rId2"/>
            <a:srcRect l="47108" r="9953" b="17884"/>
            <a:stretch>
              <a:fillRect/>
            </a:stretch>
          </p:blipFill>
          <p:spPr>
            <a:xfrm>
              <a:off x="6127" y="2732"/>
              <a:ext cx="5504" cy="69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6" name="Google Shape;236;p45"/>
            <p:cNvSpPr txBox="1"/>
            <p:nvPr/>
          </p:nvSpPr>
          <p:spPr>
            <a:xfrm>
              <a:off x="83" y="7793"/>
              <a:ext cx="6709" cy="15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solidFill>
                    <a:srgbClr val="BF9000"/>
                  </a:solidFill>
                  <a:latin typeface="Open Sans"/>
                  <a:ea typeface="Open Sans"/>
                  <a:cs typeface="Open Sans"/>
                  <a:sym typeface="Open Sans"/>
                </a:rPr>
                <a:t>Wall background</a:t>
              </a:r>
              <a:endParaRPr sz="1500">
                <a:solidFill>
                  <a:srgbClr val="BF9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i="1">
                  <a:solidFill>
                    <a:srgbClr val="222222"/>
                  </a:solidFill>
                  <a:latin typeface="Open Sans"/>
                  <a:ea typeface="Open Sans"/>
                  <a:cs typeface="Open Sans"/>
                  <a:sym typeface="Open Sans"/>
                </a:rPr>
                <a:t>Suppressed by fiducial volume </a:t>
              </a:r>
              <a:endParaRPr sz="1500" i="1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i="1">
                  <a:solidFill>
                    <a:srgbClr val="222222"/>
                  </a:solidFill>
                  <a:latin typeface="Open Sans"/>
                  <a:ea typeface="Open Sans"/>
                  <a:cs typeface="Open Sans"/>
                  <a:sym typeface="Open Sans"/>
                </a:rPr>
                <a:t>(negligible)</a:t>
              </a:r>
              <a:endParaRPr lang="en-GB" sz="1500" i="1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37" name="Google Shape;237;p45"/>
            <p:cNvSpPr/>
            <p:nvPr/>
          </p:nvSpPr>
          <p:spPr>
            <a:xfrm>
              <a:off x="7430" y="4169"/>
              <a:ext cx="4189" cy="1485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rgbClr val="93C47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38" name="Google Shape;238;p45"/>
            <p:cNvSpPr txBox="1"/>
            <p:nvPr/>
          </p:nvSpPr>
          <p:spPr>
            <a:xfrm>
              <a:off x="83" y="2604"/>
              <a:ext cx="6036" cy="14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solidFill>
                    <a:srgbClr val="6AA84F"/>
                  </a:solidFill>
                  <a:latin typeface="Open Sans"/>
                  <a:ea typeface="Open Sans"/>
                  <a:cs typeface="Open Sans"/>
                  <a:sym typeface="Open Sans"/>
                </a:rPr>
                <a:t>Top electrodes/Gas background</a:t>
              </a:r>
              <a:endParaRPr sz="150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i="1">
                  <a:solidFill>
                    <a:srgbClr val="222222"/>
                  </a:solidFill>
                  <a:latin typeface="Open Sans"/>
                  <a:ea typeface="Open Sans"/>
                  <a:cs typeface="Open Sans"/>
                  <a:sym typeface="Open Sans"/>
                </a:rPr>
                <a:t>Suppressed by S2 width/AFT cuts (negligible)</a:t>
              </a:r>
              <a:endParaRPr lang="en-GB" sz="1500" i="1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39" name="Google Shape;239;p45"/>
            <p:cNvSpPr/>
            <p:nvPr/>
          </p:nvSpPr>
          <p:spPr>
            <a:xfrm>
              <a:off x="7436" y="5765"/>
              <a:ext cx="4196" cy="2855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rgbClr val="3D85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40" name="Google Shape;240;p45"/>
            <p:cNvSpPr txBox="1"/>
            <p:nvPr/>
          </p:nvSpPr>
          <p:spPr>
            <a:xfrm>
              <a:off x="83" y="4403"/>
              <a:ext cx="6563" cy="18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solidFill>
                    <a:srgbClr val="3D85C6"/>
                  </a:solidFill>
                  <a:latin typeface="Open Sans"/>
                  <a:ea typeface="Open Sans"/>
                  <a:cs typeface="Open Sans"/>
                  <a:sym typeface="Open Sans"/>
                </a:rPr>
                <a:t>Delayed electrons (DE) pile-up</a:t>
              </a:r>
              <a:endParaRPr sz="1500" b="1">
                <a:solidFill>
                  <a:srgbClr val="3D85C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solidFill>
                    <a:srgbClr val="3D85C6"/>
                  </a:solidFill>
                  <a:latin typeface="Open Sans"/>
                  <a:ea typeface="Open Sans"/>
                  <a:cs typeface="Open Sans"/>
                  <a:sym typeface="Open Sans"/>
                </a:rPr>
                <a:t>Accidental electrons (AE) pile-up</a:t>
              </a:r>
              <a:endParaRPr lang="en-GB" sz="1500" b="1">
                <a:solidFill>
                  <a:srgbClr val="3D85C6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i="1">
                  <a:solidFill>
                    <a:srgbClr val="222222"/>
                  </a:solidFill>
                  <a:latin typeface="Open Sans"/>
                  <a:ea typeface="Open Sans"/>
                  <a:cs typeface="Open Sans"/>
                  <a:sym typeface="Open Sans"/>
                </a:rPr>
                <a:t>Suppressed by DE BDT</a:t>
              </a:r>
              <a:r>
                <a:rPr lang="en-US" altLang="en-GB" sz="1500" i="1">
                  <a:solidFill>
                    <a:srgbClr val="222222"/>
                  </a:solidFill>
                  <a:latin typeface="Open Sans"/>
                  <a:ea typeface="Open Sans"/>
                  <a:cs typeface="Open Sans"/>
                  <a:sym typeface="Open Sans"/>
                </a:rPr>
                <a:t> &amp; S2 pattern</a:t>
              </a:r>
              <a:r>
                <a:rPr lang="en-GB" sz="1500" i="1">
                  <a:solidFill>
                    <a:srgbClr val="222222"/>
                  </a:solidFill>
                  <a:latin typeface="Open Sans"/>
                  <a:ea typeface="Open Sans"/>
                  <a:cs typeface="Open Sans"/>
                  <a:sym typeface="Open Sans"/>
                </a:rPr>
                <a:t> cut</a:t>
              </a:r>
              <a:endParaRPr lang="en-GB" sz="1500" i="1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41" name="Google Shape;241;p45"/>
            <p:cNvSpPr txBox="1"/>
            <p:nvPr/>
          </p:nvSpPr>
          <p:spPr>
            <a:xfrm>
              <a:off x="83" y="6234"/>
              <a:ext cx="5233" cy="13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b="1">
                  <a:solidFill>
                    <a:srgbClr val="A64D79"/>
                  </a:solidFill>
                  <a:latin typeface="Open Sans"/>
                  <a:ea typeface="Open Sans"/>
                  <a:cs typeface="Open Sans"/>
                  <a:sym typeface="Open Sans"/>
                </a:rPr>
                <a:t>Cathode background</a:t>
              </a:r>
              <a:endParaRPr sz="1500">
                <a:solidFill>
                  <a:srgbClr val="A64D79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500" i="1">
                  <a:solidFill>
                    <a:srgbClr val="222222"/>
                  </a:solidFill>
                  <a:latin typeface="Open Sans"/>
                  <a:ea typeface="Open Sans"/>
                  <a:cs typeface="Open Sans"/>
                  <a:sym typeface="Open Sans"/>
                </a:rPr>
                <a:t>Suppressed by Cathode </a:t>
              </a:r>
              <a:r>
                <a:rPr lang="en-GB" sz="1500" i="1">
                  <a:solidFill>
                    <a:srgbClr val="222222"/>
                  </a:solidFill>
                  <a:latin typeface="Open Sans"/>
                  <a:ea typeface="Open Sans"/>
                  <a:cs typeface="Open Sans"/>
                  <a:sym typeface="Open Sans"/>
                </a:rPr>
                <a:t>BDT cut</a:t>
              </a:r>
              <a:endParaRPr lang="en-GB" sz="1500" i="1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42" name="Google Shape;242;p45"/>
            <p:cNvSpPr/>
            <p:nvPr/>
          </p:nvSpPr>
          <p:spPr>
            <a:xfrm>
              <a:off x="7377" y="8723"/>
              <a:ext cx="4255" cy="826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rgbClr val="A64D7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44" name="Google Shape;244;p45"/>
            <p:cNvSpPr txBox="1"/>
            <p:nvPr/>
          </p:nvSpPr>
          <p:spPr>
            <a:xfrm>
              <a:off x="255" y="1722"/>
              <a:ext cx="6299" cy="9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 b="1" u="sng">
                  <a:solidFill>
                    <a:srgbClr val="222222"/>
                  </a:solidFill>
                  <a:latin typeface="Open Sans"/>
                  <a:ea typeface="Open Sans"/>
                  <a:cs typeface="Open Sans"/>
                  <a:sym typeface="Open Sans"/>
                </a:rPr>
                <a:t>Detector background:</a:t>
              </a:r>
              <a:endParaRPr lang="en-GB" sz="2000" b="1" u="sng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245" name="Google Shape;245;p45"/>
            <p:cNvCxnSpPr/>
            <p:nvPr/>
          </p:nvCxnSpPr>
          <p:spPr>
            <a:xfrm>
              <a:off x="5198" y="3014"/>
              <a:ext cx="2355" cy="1196"/>
            </a:xfrm>
            <a:prstGeom prst="straightConnector1">
              <a:avLst/>
            </a:prstGeom>
            <a:noFill/>
            <a:ln w="28575" cap="flat" cmpd="sng">
              <a:solidFill>
                <a:srgbClr val="93C47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6" name="Google Shape;246;p45"/>
            <p:cNvCxnSpPr/>
            <p:nvPr/>
          </p:nvCxnSpPr>
          <p:spPr>
            <a:xfrm>
              <a:off x="5279" y="4816"/>
              <a:ext cx="2157" cy="1481"/>
            </a:xfrm>
            <a:prstGeom prst="straightConnector1">
              <a:avLst/>
            </a:prstGeom>
            <a:noFill/>
            <a:ln w="28575" cap="flat" cmpd="sng">
              <a:solidFill>
                <a:srgbClr val="4067B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8" name="Google Shape;248;p45"/>
            <p:cNvCxnSpPr/>
            <p:nvPr/>
          </p:nvCxnSpPr>
          <p:spPr>
            <a:xfrm>
              <a:off x="4435" y="6550"/>
              <a:ext cx="3220" cy="2143"/>
            </a:xfrm>
            <a:prstGeom prst="straightConnector1">
              <a:avLst/>
            </a:prstGeom>
            <a:noFill/>
            <a:ln w="28575" cap="flat" cmpd="sng">
              <a:solidFill>
                <a:srgbClr val="A64D7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9" name="Google Shape;249;p45"/>
            <p:cNvCxnSpPr/>
            <p:nvPr/>
          </p:nvCxnSpPr>
          <p:spPr>
            <a:xfrm flipV="1">
              <a:off x="5193" y="7628"/>
              <a:ext cx="1938" cy="946"/>
            </a:xfrm>
            <a:prstGeom prst="straightConnector1">
              <a:avLst/>
            </a:prstGeom>
            <a:noFill/>
            <a:ln w="28575" cap="flat" cmpd="sng">
              <a:solidFill>
                <a:srgbClr val="F6B26B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47" name="Google Shape;247;p45"/>
            <p:cNvSpPr/>
            <p:nvPr/>
          </p:nvSpPr>
          <p:spPr>
            <a:xfrm>
              <a:off x="7160" y="4105"/>
              <a:ext cx="217" cy="5115"/>
            </a:xfrm>
            <a:prstGeom prst="roundRect">
              <a:avLst>
                <a:gd name="adj" fmla="val 16667"/>
              </a:avLst>
            </a:prstGeom>
            <a:noFill/>
            <a:ln w="38100" cap="flat" cmpd="sng">
              <a:solidFill>
                <a:srgbClr val="F6B26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0" y="6552565"/>
            <a:ext cx="12192000" cy="340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7491730" y="5798820"/>
            <a:ext cx="455231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600"/>
              <a:t>Expected &amp; Observed background events </a:t>
            </a:r>
            <a:endParaRPr lang="en-US" altLang="zh-CN" sz="1600"/>
          </a:p>
        </p:txBody>
      </p:sp>
      <p:grpSp>
        <p:nvGrpSpPr>
          <p:cNvPr id="8" name="组合 7"/>
          <p:cNvGrpSpPr/>
          <p:nvPr/>
        </p:nvGrpSpPr>
        <p:grpSpPr>
          <a:xfrm>
            <a:off x="471805" y="1127125"/>
            <a:ext cx="7092950" cy="1074817"/>
            <a:chOff x="431" y="1483"/>
            <a:chExt cx="10447" cy="1753"/>
          </a:xfrm>
        </p:grpSpPr>
        <p:sp>
          <p:nvSpPr>
            <p:cNvPr id="1" name="文本框 0"/>
            <p:cNvSpPr txBox="1"/>
            <p:nvPr/>
          </p:nvSpPr>
          <p:spPr>
            <a:xfrm>
              <a:off x="431" y="1483"/>
              <a:ext cx="3093" cy="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u="sng"/>
                <a:t>Total Mass</a:t>
              </a:r>
              <a:r>
                <a:rPr lang="en-US" altLang="zh-CN"/>
                <a:t>:  8.5t</a:t>
              </a:r>
              <a:endParaRPr lang="en-US" altLang="zh-CN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4722" y="1483"/>
              <a:ext cx="6156" cy="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u="sng"/>
                <a:t>Threshold</a:t>
              </a:r>
              <a:r>
                <a:rPr lang="en-US" altLang="zh-CN"/>
                <a:t>:   S1+S2      →    </a:t>
              </a:r>
              <a:r>
                <a:rPr lang="en-US" altLang="zh-CN">
                  <a:solidFill>
                    <a:srgbClr val="FF0000"/>
                  </a:solidFill>
                </a:rPr>
                <a:t>S2-only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5772" y="2184"/>
              <a:ext cx="4998" cy="1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rgbClr val="FFC000"/>
                  </a:solidFill>
                </a:rPr>
                <a:t>NR</a:t>
              </a:r>
              <a:r>
                <a:rPr lang="en-US" altLang="zh-CN"/>
                <a:t>:   ~3keV       →    </a:t>
              </a:r>
              <a:r>
                <a:rPr lang="en-US" altLang="zh-CN">
                  <a:solidFill>
                    <a:srgbClr val="FF0000"/>
                  </a:solidFill>
                </a:rPr>
                <a:t>0.5keV</a:t>
              </a:r>
              <a:r>
                <a:rPr lang="en-US" altLang="zh-CN"/>
                <a:t> </a:t>
              </a:r>
              <a:endParaRPr lang="en-US" altLang="zh-CN"/>
            </a:p>
            <a:p>
              <a:r>
                <a:rPr lang="en-US" altLang="zh-CN">
                  <a:solidFill>
                    <a:srgbClr val="00B0F0"/>
                  </a:solidFill>
                </a:rPr>
                <a:t>ER</a:t>
              </a:r>
              <a:r>
                <a:rPr lang="en-US" altLang="zh-CN"/>
                <a:t>:   ~0.5keV    →    </a:t>
              </a:r>
              <a:r>
                <a:rPr lang="en-US" altLang="zh-CN">
                  <a:solidFill>
                    <a:srgbClr val="FF0000"/>
                  </a:solidFill>
                </a:rPr>
                <a:t>0.04keV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3833495" y="4523105"/>
            <a:ext cx="523875" cy="480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4" name="Google Shape;234;p45"/>
          <p:cNvSpPr txBox="1"/>
          <p:nvPr>
            <p:ph type="sldNum" idx="12"/>
          </p:nvPr>
        </p:nvSpPr>
        <p:spPr>
          <a:xfrm>
            <a:off x="11662410" y="6040755"/>
            <a:ext cx="541020" cy="52451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2845"/>
            </a:fld>
            <a:endParaRPr lang="en-GB" sz="2845"/>
          </a:p>
        </p:txBody>
      </p:sp>
      <p:grpSp>
        <p:nvGrpSpPr>
          <p:cNvPr id="12" name="组合 11"/>
          <p:cNvGrpSpPr/>
          <p:nvPr/>
        </p:nvGrpSpPr>
        <p:grpSpPr>
          <a:xfrm>
            <a:off x="-635" y="6593205"/>
            <a:ext cx="12192635" cy="304165"/>
            <a:chOff x="-1" y="10325"/>
            <a:chExt cx="19201" cy="479"/>
          </a:xfrm>
        </p:grpSpPr>
        <p:sp>
          <p:nvSpPr>
            <p:cNvPr id="13" name="矩形 12"/>
            <p:cNvSpPr/>
            <p:nvPr/>
          </p:nvSpPr>
          <p:spPr>
            <a:xfrm>
              <a:off x="-1" y="10339"/>
              <a:ext cx="19201" cy="461"/>
            </a:xfrm>
            <a:prstGeom prst="rect">
              <a:avLst/>
            </a:prstGeom>
            <a:solidFill>
              <a:srgbClr val="4067B1"/>
            </a:solidFill>
            <a:ln>
              <a:noFill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" y="10325"/>
              <a:ext cx="5827" cy="4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en-US" altLang="zh-CN" sz="1600">
                  <a:solidFill>
                    <a:schemeClr val="bg1"/>
                  </a:solidFill>
                  <a:latin typeface="Centaur" panose="02030504050205020304" charset="0"/>
                  <a:cs typeface="Centaur" panose="02030504050205020304" charset="0"/>
                </a:rPr>
                <a:t>CPS-HEP 2026, Guangzhou, July 17th 2026 </a:t>
              </a:r>
              <a:endParaRPr lang="en-US" altLang="zh-CN" sz="1600">
                <a:solidFill>
                  <a:schemeClr val="bg1"/>
                </a:solidFill>
                <a:latin typeface="Centaur" panose="02030504050205020304" charset="0"/>
                <a:cs typeface="Centaur" panose="02030504050205020304" charset="0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3371" y="10339"/>
              <a:ext cx="5829" cy="4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r"/>
              <a:r>
                <a:rPr lang="en-US" altLang="zh-CN" sz="1600">
                  <a:solidFill>
                    <a:schemeClr val="bg1"/>
                  </a:solidFill>
                  <a:latin typeface="Centaur" panose="02030504050205020304" charset="0"/>
                  <a:cs typeface="Centaur" panose="02030504050205020304" charset="0"/>
                </a:rPr>
                <a:t>LDM search with XENONnT S2-only Data </a:t>
              </a:r>
              <a:endParaRPr lang="en-US" altLang="zh-CN" sz="1600">
                <a:solidFill>
                  <a:schemeClr val="bg1"/>
                </a:solidFill>
                <a:latin typeface="Centaur" panose="02030504050205020304" charset="0"/>
                <a:cs typeface="Centaur" panose="0203050405020502030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4309110" y="6595110"/>
            <a:ext cx="3700145" cy="2952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1500">
                <a:solidFill>
                  <a:schemeClr val="bg1"/>
                </a:solidFill>
                <a:latin typeface="Centaur" panose="02030504050205020304" charset="0"/>
                <a:cs typeface="Centaur" panose="02030504050205020304" charset="0"/>
              </a:rPr>
              <a:t>TANG Jie, CUHK-Shenzhen</a:t>
            </a:r>
            <a:endParaRPr lang="en-US" altLang="zh-CN" sz="1500">
              <a:solidFill>
                <a:schemeClr val="bg1"/>
              </a:solidFill>
              <a:latin typeface="Centaur" panose="02030504050205020304" charset="0"/>
              <a:cs typeface="Centaur" panose="020305040502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>
          <a:xfrm>
            <a:off x="110490" y="85090"/>
            <a:ext cx="9993630" cy="942975"/>
          </a:xfrm>
        </p:spPr>
        <p:txBody>
          <a:bodyPr/>
          <a:p>
            <a:r>
              <a:rPr lang="en-US" altLang="zh-CN">
                <a:latin typeface="Franklin Gothic Heavy" panose="020B0903020102020204" charset="0"/>
                <a:cs typeface="Franklin Gothic Heavy" panose="020B0903020102020204" charset="0"/>
              </a:rPr>
              <a:t>LDM Search Result</a:t>
            </a:r>
            <a:endParaRPr lang="en-US" altLang="zh-CN">
              <a:latin typeface="Franklin Gothic Heavy" panose="020B0903020102020204" charset="0"/>
              <a:cs typeface="Franklin Gothic Heavy" panose="020B090302010202020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6552565"/>
            <a:ext cx="12192000" cy="340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101975" y="5672455"/>
            <a:ext cx="7201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tx1">
                    <a:lumMod val="65000"/>
                    <a:lumOff val="35000"/>
                  </a:schemeClr>
                </a:solidFill>
              </a:rPr>
              <a:t>90% confidence level upper limits on the DM-nucleon scattering</a:t>
            </a:r>
            <a:endParaRPr lang="en-US" altLang="zh-CN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4" name="Google Shape;234;p45"/>
          <p:cNvSpPr txBox="1"/>
          <p:nvPr>
            <p:ph type="sldNum" idx="12"/>
          </p:nvPr>
        </p:nvSpPr>
        <p:spPr>
          <a:xfrm>
            <a:off x="11662410" y="6040755"/>
            <a:ext cx="541020" cy="52451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2845"/>
            </a:fld>
            <a:endParaRPr lang="en-GB" sz="2845"/>
          </a:p>
        </p:txBody>
      </p:sp>
      <p:grpSp>
        <p:nvGrpSpPr>
          <p:cNvPr id="7" name="组合 6"/>
          <p:cNvGrpSpPr/>
          <p:nvPr/>
        </p:nvGrpSpPr>
        <p:grpSpPr>
          <a:xfrm>
            <a:off x="-635" y="6596380"/>
            <a:ext cx="12192635" cy="298450"/>
            <a:chOff x="-1" y="10334"/>
            <a:chExt cx="19201" cy="470"/>
          </a:xfrm>
        </p:grpSpPr>
        <p:sp>
          <p:nvSpPr>
            <p:cNvPr id="8" name="矩形 7"/>
            <p:cNvSpPr/>
            <p:nvPr/>
          </p:nvSpPr>
          <p:spPr>
            <a:xfrm>
              <a:off x="-1" y="10339"/>
              <a:ext cx="19201" cy="461"/>
            </a:xfrm>
            <a:prstGeom prst="rect">
              <a:avLst/>
            </a:prstGeom>
            <a:solidFill>
              <a:srgbClr val="4067B1"/>
            </a:solidFill>
            <a:ln>
              <a:noFill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" y="10334"/>
              <a:ext cx="5827" cy="4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en-US" altLang="zh-CN" sz="1600">
                  <a:solidFill>
                    <a:schemeClr val="bg1"/>
                  </a:solidFill>
                  <a:latin typeface="Centaur" panose="02030504050205020304" charset="0"/>
                  <a:cs typeface="Centaur" panose="02030504050205020304" charset="0"/>
                </a:rPr>
                <a:t>CPS-HEP 2026, Guangzhou, July 17th 2026 </a:t>
              </a:r>
              <a:endParaRPr lang="en-US" altLang="zh-CN" sz="1600">
                <a:solidFill>
                  <a:schemeClr val="bg1"/>
                </a:solidFill>
                <a:latin typeface="Centaur" panose="02030504050205020304" charset="0"/>
                <a:cs typeface="Centaur" panose="02030504050205020304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3371" y="10339"/>
              <a:ext cx="5829" cy="4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r"/>
              <a:r>
                <a:rPr lang="en-US" altLang="zh-CN" sz="1600">
                  <a:solidFill>
                    <a:schemeClr val="bg1"/>
                  </a:solidFill>
                  <a:latin typeface="Centaur" panose="02030504050205020304" charset="0"/>
                  <a:cs typeface="Centaur" panose="02030504050205020304" charset="0"/>
                </a:rPr>
                <a:t>LDM search with XENONnT S2-only Data </a:t>
              </a:r>
              <a:endParaRPr lang="en-US" altLang="zh-CN" sz="1600">
                <a:solidFill>
                  <a:schemeClr val="bg1"/>
                </a:solidFill>
                <a:latin typeface="Centaur" panose="02030504050205020304" charset="0"/>
                <a:cs typeface="Centaur" panose="02030504050205020304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719070" y="1278255"/>
            <a:ext cx="6752590" cy="4128135"/>
            <a:chOff x="3803" y="2378"/>
            <a:chExt cx="10634" cy="6501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803" y="2378"/>
              <a:ext cx="10635" cy="6180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7862" y="8349"/>
              <a:ext cx="4075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sz="1600">
                  <a:latin typeface="Times New Roman" panose="02020603050405020304" charset="0"/>
                  <a:cs typeface="Times New Roman" panose="02020603050405020304" charset="0"/>
                </a:rPr>
                <a:t>DM mass</a:t>
              </a:r>
              <a:endParaRPr lang="en-US" altLang="zh-CN" sz="160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4309110" y="6595110"/>
            <a:ext cx="3700145" cy="2952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1500">
                <a:solidFill>
                  <a:schemeClr val="bg1"/>
                </a:solidFill>
                <a:latin typeface="Centaur" panose="02030504050205020304" charset="0"/>
                <a:cs typeface="Centaur" panose="02030504050205020304" charset="0"/>
              </a:rPr>
              <a:t>TANG Jie, CUHK-Shenzhen</a:t>
            </a:r>
            <a:endParaRPr lang="en-US" altLang="zh-CN" sz="1500">
              <a:solidFill>
                <a:schemeClr val="bg1"/>
              </a:solidFill>
              <a:latin typeface="Centaur" panose="02030504050205020304" charset="0"/>
              <a:cs typeface="Centaur" panose="0203050405020502030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71805" y="1127125"/>
            <a:ext cx="20999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u="sng"/>
              <a:t>Exposure</a:t>
            </a:r>
            <a:r>
              <a:rPr lang="en-US" altLang="zh-CN" sz="2000"/>
              <a:t>:  7.8ty</a:t>
            </a:r>
            <a:endParaRPr lang="en-US" altLang="zh-CN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/>
          <p:nvPr>
            <p:ph type="title"/>
          </p:nvPr>
        </p:nvSpPr>
        <p:spPr>
          <a:xfrm>
            <a:off x="347345" y="2823210"/>
            <a:ext cx="11360785" cy="1317625"/>
          </a:xfrm>
        </p:spPr>
        <p:txBody>
          <a:bodyPr>
            <a:noAutofit/>
          </a:bodyPr>
          <a:p>
            <a:pPr algn="ctr"/>
            <a:r>
              <a:rPr lang="en-US" altLang="zh-CN" sz="6600">
                <a:latin typeface="Arial Black" panose="020B0A04020102020204" charset="0"/>
                <a:cs typeface="Arial Black" panose="020B0A04020102020204" charset="0"/>
              </a:rPr>
              <a:t>Thank you!</a:t>
            </a:r>
            <a:endParaRPr lang="en-US" altLang="zh-CN" sz="6600">
              <a:latin typeface="Arial Black" panose="020B0A04020102020204" charset="0"/>
              <a:cs typeface="Arial Black" panose="020B0A04020102020204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-635" y="6562090"/>
            <a:ext cx="12192635" cy="298450"/>
            <a:chOff x="-1" y="10334"/>
            <a:chExt cx="19201" cy="470"/>
          </a:xfrm>
        </p:grpSpPr>
        <p:sp>
          <p:nvSpPr>
            <p:cNvPr id="4" name="矩形 3"/>
            <p:cNvSpPr/>
            <p:nvPr/>
          </p:nvSpPr>
          <p:spPr>
            <a:xfrm>
              <a:off x="-1" y="10339"/>
              <a:ext cx="19201" cy="461"/>
            </a:xfrm>
            <a:prstGeom prst="rect">
              <a:avLst/>
            </a:prstGeom>
            <a:solidFill>
              <a:srgbClr val="4067B1"/>
            </a:solidFill>
            <a:ln>
              <a:noFill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" y="10334"/>
              <a:ext cx="5827" cy="4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r>
                <a:rPr lang="en-US" altLang="zh-CN" sz="1600">
                  <a:solidFill>
                    <a:schemeClr val="bg1"/>
                  </a:solidFill>
                  <a:latin typeface="Centaur" panose="02030504050205020304" charset="0"/>
                  <a:cs typeface="Centaur" panose="02030504050205020304" charset="0"/>
                </a:rPr>
                <a:t>CPS-HEP 2026, Guangzhou, July 17th 2026 </a:t>
              </a:r>
              <a:endParaRPr lang="en-US" altLang="zh-CN" sz="1600">
                <a:solidFill>
                  <a:schemeClr val="bg1"/>
                </a:solidFill>
                <a:latin typeface="Centaur" panose="02030504050205020304" charset="0"/>
                <a:cs typeface="Centaur" panose="02030504050205020304" charset="0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3371" y="10339"/>
              <a:ext cx="5829" cy="4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r"/>
              <a:r>
                <a:rPr lang="en-US" altLang="zh-CN" sz="1600">
                  <a:solidFill>
                    <a:schemeClr val="bg1"/>
                  </a:solidFill>
                  <a:latin typeface="Centaur" panose="02030504050205020304" charset="0"/>
                  <a:cs typeface="Centaur" panose="02030504050205020304" charset="0"/>
                </a:rPr>
                <a:t>LDM search with XENONnT S2-only Data </a:t>
              </a:r>
              <a:endParaRPr lang="en-US" altLang="zh-CN" sz="1600">
                <a:solidFill>
                  <a:schemeClr val="bg1"/>
                </a:solidFill>
                <a:latin typeface="Centaur" panose="02030504050205020304" charset="0"/>
                <a:cs typeface="Centaur" panose="02030504050205020304" charset="0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4309110" y="6566535"/>
            <a:ext cx="3700145" cy="2952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1500">
                <a:solidFill>
                  <a:schemeClr val="bg1"/>
                </a:solidFill>
                <a:latin typeface="Centaur" panose="02030504050205020304" charset="0"/>
                <a:cs typeface="Centaur" panose="02030504050205020304" charset="0"/>
              </a:rPr>
              <a:t>TANG Jie, CUHK-Shenzhen</a:t>
            </a:r>
            <a:endParaRPr lang="en-US" altLang="zh-CN" sz="1500">
              <a:solidFill>
                <a:schemeClr val="bg1"/>
              </a:solidFill>
              <a:latin typeface="Centaur" panose="02030504050205020304" charset="0"/>
              <a:cs typeface="Centaur" panose="0203050405020502030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1051</Words>
  <Application>WPS 演示</Application>
  <PresentationFormat>宽屏</PresentationFormat>
  <Paragraphs>67</Paragraphs>
  <Slides>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26" baseType="lpstr">
      <vt:lpstr>Arial</vt:lpstr>
      <vt:lpstr>宋体</vt:lpstr>
      <vt:lpstr>Wingdings</vt:lpstr>
      <vt:lpstr>Wingdings</vt:lpstr>
      <vt:lpstr>Open Sans</vt:lpstr>
      <vt:lpstr>UmePlus Gothic</vt:lpstr>
      <vt:lpstr>Roboto Medium</vt:lpstr>
      <vt:lpstr>Roboto</vt:lpstr>
      <vt:lpstr>Arial Black</vt:lpstr>
      <vt:lpstr>Franklin Gothic Heavy</vt:lpstr>
      <vt:lpstr>微软雅黑</vt:lpstr>
      <vt:lpstr>Arial Unicode MS</vt:lpstr>
      <vt:lpstr>Calibri</vt:lpstr>
      <vt:lpstr>Wide Latin</vt:lpstr>
      <vt:lpstr>Times New Roman</vt:lpstr>
      <vt:lpstr>Open Sans</vt:lpstr>
      <vt:lpstr>Roboto</vt:lpstr>
      <vt:lpstr>Roboto Medium</vt:lpstr>
      <vt:lpstr>Saturday Sans Regular</vt:lpstr>
      <vt:lpstr>Mona Medium</vt:lpstr>
      <vt:lpstr>Centaur</vt:lpstr>
      <vt:lpstr>WPS</vt:lpstr>
      <vt:lpstr>Light Dark Matter Search with 7.8 Tonne-Year of Ionization-Only Data in XENONnT</vt:lpstr>
      <vt:lpstr>Background Modeling</vt:lpstr>
      <vt:lpstr>LDM Search Result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Leo</cp:lastModifiedBy>
  <cp:revision>161</cp:revision>
  <dcterms:created xsi:type="dcterms:W3CDTF">2019-06-19T02:08:00Z</dcterms:created>
  <dcterms:modified xsi:type="dcterms:W3CDTF">2026-07-16T16:42:05Z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30C8B872EB434B20991174CEBA64FA8D_11</vt:lpwstr>
  </property>
</Properties>
</file>