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"/>
  </p:notesMasterIdLst>
  <p:sldIdLst>
    <p:sldId id="259" r:id="rId3"/>
    <p:sldId id="266" r:id="rId4"/>
    <p:sldId id="267" r:id="rId5"/>
    <p:sldId id="264" r:id="rId6"/>
    <p:sldId id="265" r:id="rId8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6" userDrawn="1">
          <p15:clr>
            <a:srgbClr val="A4A3A4"/>
          </p15:clr>
        </p15:guide>
        <p15:guide id="2" pos="3813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ang Jiamin" initials="Wang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F0F0"/>
    <a:srgbClr val="F2F3F3"/>
    <a:srgbClr val="F1F0F0"/>
    <a:srgbClr val="F0EFEF"/>
    <a:srgbClr val="F2F2F2"/>
    <a:srgbClr val="E3E3E3"/>
    <a:srgbClr val="F0F1F0"/>
    <a:srgbClr val="FFFFFF"/>
    <a:srgbClr val="A8E1F6"/>
    <a:srgbClr val="CBF2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16" d="100"/>
          <a:sy n="116" d="100"/>
        </p:scale>
        <p:origin x="336" y="108"/>
      </p:cViewPr>
      <p:guideLst>
        <p:guide orient="horz" pos="2156"/>
        <p:guide pos="381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presProps" Target="presProps.xml"/><Relationship Id="rId8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2" Type="http://schemas.openxmlformats.org/officeDocument/2006/relationships/commentAuthors" Target="commentAuthors.xml"/><Relationship Id="rId11" Type="http://schemas.openxmlformats.org/officeDocument/2006/relationships/tableStyles" Target="tableStyles.xml"/><Relationship Id="rId10" Type="http://schemas.openxmlformats.org/officeDocument/2006/relationships/viewProps" Target="viewProps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在 </a:t>
            </a:r>
            <a:r>
              <a:rPr lang="en-US" altLang="zh-CN" dirty="0"/>
              <a:t>Run2 </a:t>
            </a:r>
            <a:r>
              <a:rPr lang="zh-CN" altLang="en-US" dirty="0"/>
              <a:t>中，曝光量提升到了约 1.9 吨年，同时在数据处理、背景建模和分析方法上都有进一步改进。最终测得的 </a:t>
            </a:r>
            <a:r>
              <a:rPr lang="en-US" altLang="zh-CN" dirty="0"/>
              <a:t>pp </a:t>
            </a:r>
            <a:r>
              <a:rPr lang="zh-CN" altLang="en-US" dirty="0"/>
              <a:t>中微子通量与标准太阳模型预期一致，相对于本底达到 2.2</a:t>
            </a:r>
            <a:r>
              <a:rPr lang="en-US" altLang="zh-CN" dirty="0"/>
              <a:t>σ </a:t>
            </a:r>
            <a:r>
              <a:rPr lang="zh-CN" altLang="en-US" dirty="0"/>
              <a:t>的统计显著性，首次在 165 </a:t>
            </a:r>
            <a:r>
              <a:rPr lang="en-US" altLang="zh-CN" dirty="0"/>
              <a:t>keV </a:t>
            </a:r>
            <a:r>
              <a:rPr lang="zh-CN" altLang="en-US" dirty="0"/>
              <a:t>以下的电子反冲能区获得了太阳 </a:t>
            </a:r>
            <a:r>
              <a:rPr lang="en-US" altLang="zh-CN" dirty="0"/>
              <a:t>pp </a:t>
            </a:r>
            <a:r>
              <a:rPr lang="zh-CN" altLang="en-US" dirty="0"/>
              <a:t>中微子—电子散射的正向迹象。</a:t>
            </a:r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2.xml"/><Relationship Id="rId3" Type="http://schemas.openxmlformats.org/officeDocument/2006/relationships/tags" Target="../tags/tag1.xml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12.xml"/><Relationship Id="rId4" Type="http://schemas.openxmlformats.org/officeDocument/2006/relationships/image" Target="../media/image10.png"/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rcRect r="11871" b="12043"/>
          <a:stretch>
            <a:fillRect/>
          </a:stretch>
        </p:blipFill>
        <p:spPr>
          <a:xfrm>
            <a:off x="3175" y="0"/>
            <a:ext cx="12188190" cy="6846570"/>
          </a:xfrm>
          <a:prstGeom prst="rect">
            <a:avLst/>
          </a:prstGeom>
        </p:spPr>
      </p:pic>
      <p:pic>
        <p:nvPicPr>
          <p:cNvPr id="18" name="图片 17" descr="PandaX_logo_transparent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415" y="227965"/>
            <a:ext cx="1988185" cy="59499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815340" y="5504180"/>
            <a:ext cx="4587240" cy="1256665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marL="0" indent="0" algn="l">
              <a:lnSpc>
                <a:spcPct val="100000"/>
              </a:lnSpc>
              <a:buNone/>
            </a:pPr>
            <a:r>
              <a:rPr lang="en-US" altLang="zh-CN" sz="2000" b="1" dirty="0">
                <a:solidFill>
                  <a:schemeClr val="accent1">
                    <a:lumMod val="50000"/>
                  </a:schemeClr>
                </a:solidFill>
                <a:latin typeface="Calibri" panose="020F0502020204030204" charset="0"/>
                <a:ea typeface="Adobe 黑体 Std R" panose="020B0400000000000000" charset="-122"/>
                <a:cs typeface="Calibri" panose="020F0502020204030204" charset="0"/>
                <a:sym typeface="+mn-ea"/>
              </a:rPr>
              <a:t>Zhixing Gao</a:t>
            </a:r>
            <a:r>
              <a:rPr lang="zh-CN" altLang="en-US" sz="2000" b="1" dirty="0">
                <a:solidFill>
                  <a:schemeClr val="accent1">
                    <a:lumMod val="50000"/>
                  </a:schemeClr>
                </a:solidFill>
                <a:latin typeface="Calibri" panose="020F0502020204030204" charset="0"/>
                <a:ea typeface="Adobe 黑体 Std R" panose="020B0400000000000000" charset="-122"/>
                <a:cs typeface="Calibri" panose="020F0502020204030204" charset="0"/>
                <a:sym typeface="+mn-ea"/>
              </a:rPr>
              <a:t> </a:t>
            </a:r>
            <a:r>
              <a:rPr lang="en-US" altLang="zh-CN" sz="2000" b="1" dirty="0">
                <a:solidFill>
                  <a:schemeClr val="accent1">
                    <a:lumMod val="50000"/>
                  </a:schemeClr>
                </a:solidFill>
                <a:latin typeface="Calibri" panose="020F0502020204030204" charset="0"/>
                <a:ea typeface="Adobe 黑体 Std R" panose="020B0400000000000000" charset="-122"/>
                <a:cs typeface="Calibri" panose="020F0502020204030204" charset="0"/>
                <a:sym typeface="+mn-ea"/>
              </a:rPr>
              <a:t>(</a:t>
            </a:r>
            <a:r>
              <a:rPr lang="zh-CN" altLang="en-US" sz="2000" b="1" dirty="0">
                <a:solidFill>
                  <a:schemeClr val="accent1">
                    <a:lumMod val="50000"/>
                  </a:schemeClr>
                </a:solidFill>
                <a:latin typeface="Calibri" panose="020F0502020204030204" charset="0"/>
                <a:ea typeface="Adobe 黑体 Std R" panose="020B0400000000000000" charset="-122"/>
                <a:cs typeface="Calibri" panose="020F0502020204030204" charset="0"/>
                <a:sym typeface="+mn-ea"/>
              </a:rPr>
              <a:t>高智星</a:t>
            </a:r>
            <a:r>
              <a:rPr lang="en-US" altLang="zh-CN" sz="2000" b="1" dirty="0">
                <a:solidFill>
                  <a:schemeClr val="accent1">
                    <a:lumMod val="50000"/>
                  </a:schemeClr>
                </a:solidFill>
                <a:latin typeface="Calibri" panose="020F0502020204030204" charset="0"/>
                <a:ea typeface="Adobe 黑体 Std R" panose="020B0400000000000000" charset="-122"/>
                <a:cs typeface="Calibri" panose="020F0502020204030204" charset="0"/>
                <a:sym typeface="+mn-ea"/>
              </a:rPr>
              <a:t>)</a:t>
            </a:r>
            <a:endParaRPr lang="en-US" altLang="zh-CN" sz="2000" b="1" dirty="0">
              <a:solidFill>
                <a:schemeClr val="accent1">
                  <a:lumMod val="50000"/>
                </a:schemeClr>
              </a:solidFill>
              <a:latin typeface="Calibri" panose="020F0502020204030204" charset="0"/>
              <a:ea typeface="Adobe 黑体 Std R" panose="020B0400000000000000" charset="-122"/>
              <a:cs typeface="Calibri" panose="020F0502020204030204" charset="0"/>
            </a:endParaRPr>
          </a:p>
          <a:p>
            <a:pPr algn="l">
              <a:lnSpc>
                <a:spcPct val="100000"/>
              </a:lnSpc>
            </a:pPr>
            <a:r>
              <a:rPr lang="en-US" altLang="zh-CN" sz="2000" b="1" dirty="0">
                <a:solidFill>
                  <a:schemeClr val="accent1">
                    <a:lumMod val="50000"/>
                  </a:schemeClr>
                </a:solidFill>
                <a:latin typeface="Calibri" panose="020F0502020204030204" charset="0"/>
                <a:ea typeface="Adobe 黑体 Std R" panose="020B0400000000000000" charset="-122"/>
                <a:cs typeface="Calibri" panose="020F0502020204030204" charset="0"/>
                <a:sym typeface="+mn-ea"/>
              </a:rPr>
              <a:t>On behalf of the </a:t>
            </a:r>
            <a:r>
              <a:rPr lang="en-US" altLang="zh-CN" sz="2000" b="1" dirty="0" err="1">
                <a:solidFill>
                  <a:schemeClr val="accent1">
                    <a:lumMod val="50000"/>
                  </a:schemeClr>
                </a:solidFill>
                <a:latin typeface="Calibri" panose="020F0502020204030204" charset="0"/>
                <a:ea typeface="Adobe 黑体 Std R" panose="020B0400000000000000" charset="-122"/>
                <a:cs typeface="Calibri" panose="020F0502020204030204" charset="0"/>
                <a:sym typeface="+mn-ea"/>
              </a:rPr>
              <a:t>PandaX</a:t>
            </a:r>
            <a:r>
              <a:rPr lang="en-US" altLang="zh-CN" sz="2000" b="1" dirty="0">
                <a:solidFill>
                  <a:schemeClr val="accent1">
                    <a:lumMod val="50000"/>
                  </a:schemeClr>
                </a:solidFill>
                <a:latin typeface="Calibri" panose="020F0502020204030204" charset="0"/>
                <a:ea typeface="Adobe 黑体 Std R" panose="020B0400000000000000" charset="-122"/>
                <a:cs typeface="Calibri" panose="020F0502020204030204" charset="0"/>
                <a:sym typeface="+mn-ea"/>
              </a:rPr>
              <a:t> Collaboration</a:t>
            </a:r>
            <a:endParaRPr lang="en-US" altLang="zh-CN" sz="2000" b="1" dirty="0">
              <a:solidFill>
                <a:schemeClr val="accent1">
                  <a:lumMod val="50000"/>
                </a:schemeClr>
              </a:solidFill>
              <a:latin typeface="Calibri" panose="020F0502020204030204" charset="0"/>
              <a:ea typeface="Adobe 黑体 Std R" panose="020B0400000000000000" charset="-122"/>
              <a:cs typeface="Calibri" panose="020F0502020204030204" charset="0"/>
            </a:endParaRPr>
          </a:p>
          <a:p>
            <a:pPr algn="l">
              <a:lnSpc>
                <a:spcPct val="100000"/>
              </a:lnSpc>
            </a:pPr>
            <a:endParaRPr lang="en-US" altLang="zh-CN" sz="2000" b="1" dirty="0">
              <a:solidFill>
                <a:schemeClr val="accent1">
                  <a:lumMod val="50000"/>
                </a:schemeClr>
              </a:solidFill>
              <a:latin typeface="Calibri" panose="020F0502020204030204" charset="0"/>
              <a:ea typeface="Adobe 黑体 Std R" panose="020B0400000000000000" charset="-122"/>
              <a:cs typeface="Calibri" panose="020F0502020204030204" charset="0"/>
            </a:endParaRPr>
          </a:p>
          <a:p>
            <a:pPr algn="l">
              <a:lnSpc>
                <a:spcPct val="100000"/>
              </a:lnSpc>
            </a:pPr>
            <a:r>
              <a:rPr lang="en-US" altLang="zh-CN" sz="2000" b="1" dirty="0">
                <a:solidFill>
                  <a:schemeClr val="accent1">
                    <a:lumMod val="50000"/>
                  </a:schemeClr>
                </a:solidFill>
                <a:latin typeface="Calibri" panose="020F0502020204030204" charset="0"/>
                <a:ea typeface="Adobe 黑体 Std R" panose="020B0400000000000000" charset="-122"/>
                <a:cs typeface="Calibri" panose="020F0502020204030204" charset="0"/>
                <a:sym typeface="+mn-ea"/>
              </a:rPr>
              <a:t>gao_zx@sjtu.edu.cn</a:t>
            </a:r>
            <a:endParaRPr lang="en-US" altLang="zh-CN" sz="2000" b="1" dirty="0">
              <a:solidFill>
                <a:schemeClr val="accent1">
                  <a:lumMod val="50000"/>
                </a:schemeClr>
              </a:solidFill>
              <a:latin typeface="Calibri" panose="020F0502020204030204" charset="0"/>
              <a:ea typeface="Adobe 黑体 Std R" panose="020B0400000000000000" charset="-122"/>
              <a:cs typeface="Calibri" panose="020F0502020204030204" charset="0"/>
            </a:endParaRPr>
          </a:p>
          <a:p>
            <a:pPr algn="ctr"/>
            <a:endParaRPr lang="en-US" altLang="zh-CN" sz="2000" b="1" dirty="0">
              <a:solidFill>
                <a:schemeClr val="accent1">
                  <a:lumMod val="50000"/>
                </a:schemeClr>
              </a:solidFill>
              <a:latin typeface="Calibri" panose="020F0502020204030204" charset="0"/>
              <a:ea typeface="Adobe 黑体 Std R" panose="020B0400000000000000" charset="-122"/>
              <a:cs typeface="Calibri" panose="020F0502020204030204" charset="0"/>
            </a:endParaRPr>
          </a:p>
        </p:txBody>
      </p:sp>
      <p:sp>
        <p:nvSpPr>
          <p:cNvPr id="7" name="剪去单角的矩形 6"/>
          <p:cNvSpPr/>
          <p:nvPr/>
        </p:nvSpPr>
        <p:spPr>
          <a:xfrm>
            <a:off x="0" y="958850"/>
            <a:ext cx="7147560" cy="4125595"/>
          </a:xfrm>
          <a:prstGeom prst="snip1Rect">
            <a:avLst>
              <a:gd name="adj" fmla="val 34074"/>
            </a:avLst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5400" b="1">
                <a:solidFill>
                  <a:schemeClr val="tx2">
                    <a:lumMod val="75000"/>
                  </a:schemeClr>
                </a:solidFill>
                <a:latin typeface="Calibri" panose="020F0502020204030204" charset="0"/>
                <a:ea typeface="黑体" panose="02010609060101010101" charset="-122"/>
                <a:cs typeface="Calibri" panose="020F0502020204030204" charset="0"/>
              </a:rPr>
              <a:t>Progress in Solar pp Neutrino Research at PandaX-4T</a:t>
            </a:r>
            <a:endParaRPr lang="en-US" altLang="zh-CN" sz="5400" b="1">
              <a:solidFill>
                <a:schemeClr val="tx2">
                  <a:lumMod val="75000"/>
                </a:schemeClr>
              </a:solidFill>
              <a:latin typeface="Calibri" panose="020F0502020204030204" charset="0"/>
              <a:ea typeface="黑体" panose="02010609060101010101" charset="-122"/>
              <a:cs typeface="Calibri" panose="020F0502020204030204" charset="0"/>
            </a:endParaRPr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175" y="0"/>
            <a:ext cx="12185015" cy="685800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0" y="0"/>
            <a:ext cx="12291695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42000">
                <a:schemeClr val="bg1">
                  <a:alpha val="75000"/>
                </a:schemeClr>
              </a:gs>
              <a:gs pos="100000">
                <a:schemeClr val="bg1">
                  <a:alpha val="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00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>
          <a:blip r:embed="rId2">
            <a:alphaModFix amt="75000"/>
          </a:blip>
          <a:stretch>
            <a:fillRect/>
          </a:stretch>
        </p:blipFill>
        <p:spPr>
          <a:xfrm>
            <a:off x="1602105" y="2174875"/>
            <a:ext cx="3937635" cy="2427605"/>
          </a:xfrm>
          <a:prstGeom prst="rect">
            <a:avLst/>
          </a:prstGeom>
          <a:effectLst>
            <a:softEdge rad="38100"/>
          </a:effectLst>
        </p:spPr>
      </p:pic>
      <p:sp>
        <p:nvSpPr>
          <p:cNvPr id="21" name="文本框 20"/>
          <p:cNvSpPr txBox="1"/>
          <p:nvPr/>
        </p:nvSpPr>
        <p:spPr>
          <a:xfrm>
            <a:off x="3407410" y="4646930"/>
            <a:ext cx="2630805" cy="34798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en-US" altLang="zh-CN" sz="1400">
                <a:solidFill>
                  <a:schemeClr val="bg1">
                    <a:lumMod val="50000"/>
                  </a:schemeClr>
                </a:solidFill>
              </a:rPr>
              <a:t>Nature 562, 505–510 (2018)</a:t>
            </a:r>
            <a:endParaRPr lang="en-US" altLang="zh-CN" sz="140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Text 5"/>
          <p:cNvSpPr/>
          <p:nvPr>
            <p:custDataLst>
              <p:tags r:id="rId3"/>
            </p:custDataLst>
          </p:nvPr>
        </p:nvSpPr>
        <p:spPr>
          <a:xfrm>
            <a:off x="511175" y="5598160"/>
            <a:ext cx="6035675" cy="80708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190500"/>
          </a:effectLst>
        </p:spPr>
        <p:txBody>
          <a:bodyPr wrap="square" lIns="254" tIns="254" rIns="254" bIns="254" rtlCol="0" anchor="ctr"/>
          <a:lstStyle/>
          <a:p>
            <a:pPr marL="0" indent="0" algn="just">
              <a:lnSpc>
                <a:spcPct val="120000"/>
              </a:lnSpc>
              <a:buNone/>
            </a:pPr>
            <a:r>
              <a:rPr lang="en-US" altLang="zh-CN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charset="0"/>
                <a:ea typeface="微软雅黑" panose="020B0503020204020204" charset="-122"/>
                <a:cs typeface="Calibri" panose="020F0502020204030204" charset="0"/>
              </a:rPr>
              <a:t>Solar pp neutrinos are produced in the first reaction of the proton–proton chain in the Sun. They have the highest flux and provide a key window for testing solar models.</a:t>
            </a:r>
            <a:endParaRPr lang="en-US" altLang="zh-CN" sz="2000" b="1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charset="0"/>
              <a:ea typeface="微软雅黑" panose="020B0503020204020204" charset="-122"/>
              <a:cs typeface="Calibri" panose="020F0502020204030204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endParaRPr lang="en-US" altLang="zh-CN" sz="2000" b="1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charset="0"/>
              <a:ea typeface="微软雅黑" panose="020B0503020204020204" charset="-122"/>
              <a:cs typeface="Calibri" panose="020F0502020204030204" charset="0"/>
            </a:endParaRPr>
          </a:p>
        </p:txBody>
      </p:sp>
      <p:sp useBgFill="1">
        <p:nvSpPr>
          <p:cNvPr id="12" name="任意多边形 11"/>
          <p:cNvSpPr/>
          <p:nvPr/>
        </p:nvSpPr>
        <p:spPr>
          <a:xfrm>
            <a:off x="579755" y="911860"/>
            <a:ext cx="5676265" cy="681355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8573" h="1029">
                <a:moveTo>
                  <a:pt x="1789" y="574"/>
                </a:moveTo>
                <a:cubicBezTo>
                  <a:pt x="1765" y="574"/>
                  <a:pt x="1744" y="576"/>
                  <a:pt x="1728" y="579"/>
                </a:cubicBezTo>
                <a:cubicBezTo>
                  <a:pt x="1711" y="583"/>
                  <a:pt x="1697" y="588"/>
                  <a:pt x="1687" y="595"/>
                </a:cubicBezTo>
                <a:cubicBezTo>
                  <a:pt x="1676" y="602"/>
                  <a:pt x="1668" y="611"/>
                  <a:pt x="1663" y="621"/>
                </a:cubicBezTo>
                <a:cubicBezTo>
                  <a:pt x="1658" y="630"/>
                  <a:pt x="1656" y="642"/>
                  <a:pt x="1656" y="655"/>
                </a:cubicBezTo>
                <a:cubicBezTo>
                  <a:pt x="1656" y="677"/>
                  <a:pt x="1663" y="694"/>
                  <a:pt x="1677" y="706"/>
                </a:cubicBezTo>
                <a:cubicBezTo>
                  <a:pt x="1691" y="719"/>
                  <a:pt x="1710" y="725"/>
                  <a:pt x="1735" y="725"/>
                </a:cubicBezTo>
                <a:cubicBezTo>
                  <a:pt x="1755" y="725"/>
                  <a:pt x="1774" y="720"/>
                  <a:pt x="1792" y="709"/>
                </a:cubicBezTo>
                <a:cubicBezTo>
                  <a:pt x="1809" y="699"/>
                  <a:pt x="1827" y="683"/>
                  <a:pt x="1845" y="663"/>
                </a:cubicBezTo>
                <a:lnTo>
                  <a:pt x="1845" y="574"/>
                </a:lnTo>
                <a:lnTo>
                  <a:pt x="1789" y="574"/>
                </a:lnTo>
                <a:close/>
                <a:moveTo>
                  <a:pt x="3781" y="365"/>
                </a:moveTo>
                <a:cubicBezTo>
                  <a:pt x="3763" y="365"/>
                  <a:pt x="3746" y="370"/>
                  <a:pt x="3728" y="380"/>
                </a:cubicBezTo>
                <a:cubicBezTo>
                  <a:pt x="3710" y="391"/>
                  <a:pt x="3693" y="405"/>
                  <a:pt x="3678" y="423"/>
                </a:cubicBezTo>
                <a:cubicBezTo>
                  <a:pt x="3662" y="440"/>
                  <a:pt x="3648" y="461"/>
                  <a:pt x="3636" y="485"/>
                </a:cubicBezTo>
                <a:cubicBezTo>
                  <a:pt x="3624" y="508"/>
                  <a:pt x="3615" y="533"/>
                  <a:pt x="3610" y="560"/>
                </a:cubicBezTo>
                <a:lnTo>
                  <a:pt x="3594" y="640"/>
                </a:lnTo>
                <a:cubicBezTo>
                  <a:pt x="3608" y="661"/>
                  <a:pt x="3623" y="677"/>
                  <a:pt x="3640" y="688"/>
                </a:cubicBezTo>
                <a:cubicBezTo>
                  <a:pt x="3656" y="699"/>
                  <a:pt x="3675" y="704"/>
                  <a:pt x="3697" y="704"/>
                </a:cubicBezTo>
                <a:cubicBezTo>
                  <a:pt x="3713" y="704"/>
                  <a:pt x="3728" y="700"/>
                  <a:pt x="3741" y="692"/>
                </a:cubicBezTo>
                <a:cubicBezTo>
                  <a:pt x="3755" y="685"/>
                  <a:pt x="3767" y="674"/>
                  <a:pt x="3778" y="661"/>
                </a:cubicBezTo>
                <a:cubicBezTo>
                  <a:pt x="3788" y="648"/>
                  <a:pt x="3798" y="633"/>
                  <a:pt x="3806" y="616"/>
                </a:cubicBezTo>
                <a:cubicBezTo>
                  <a:pt x="3814" y="599"/>
                  <a:pt x="3820" y="581"/>
                  <a:pt x="3826" y="562"/>
                </a:cubicBezTo>
                <a:cubicBezTo>
                  <a:pt x="3831" y="543"/>
                  <a:pt x="3835" y="524"/>
                  <a:pt x="3837" y="506"/>
                </a:cubicBezTo>
                <a:cubicBezTo>
                  <a:pt x="3840" y="487"/>
                  <a:pt x="3841" y="469"/>
                  <a:pt x="3841" y="452"/>
                </a:cubicBezTo>
                <a:cubicBezTo>
                  <a:pt x="3841" y="439"/>
                  <a:pt x="3840" y="427"/>
                  <a:pt x="3838" y="416"/>
                </a:cubicBezTo>
                <a:cubicBezTo>
                  <a:pt x="3836" y="405"/>
                  <a:pt x="3832" y="396"/>
                  <a:pt x="3827" y="388"/>
                </a:cubicBezTo>
                <a:cubicBezTo>
                  <a:pt x="3822" y="380"/>
                  <a:pt x="3816" y="375"/>
                  <a:pt x="3809" y="371"/>
                </a:cubicBezTo>
                <a:cubicBezTo>
                  <a:pt x="3801" y="367"/>
                  <a:pt x="3792" y="365"/>
                  <a:pt x="3781" y="365"/>
                </a:cubicBezTo>
                <a:close/>
                <a:moveTo>
                  <a:pt x="3148" y="365"/>
                </a:moveTo>
                <a:cubicBezTo>
                  <a:pt x="3130" y="365"/>
                  <a:pt x="3113" y="370"/>
                  <a:pt x="3095" y="380"/>
                </a:cubicBezTo>
                <a:cubicBezTo>
                  <a:pt x="3077" y="391"/>
                  <a:pt x="3060" y="405"/>
                  <a:pt x="3045" y="423"/>
                </a:cubicBezTo>
                <a:cubicBezTo>
                  <a:pt x="3029" y="440"/>
                  <a:pt x="3015" y="461"/>
                  <a:pt x="3003" y="485"/>
                </a:cubicBezTo>
                <a:cubicBezTo>
                  <a:pt x="2991" y="508"/>
                  <a:pt x="2982" y="533"/>
                  <a:pt x="2977" y="560"/>
                </a:cubicBezTo>
                <a:lnTo>
                  <a:pt x="2961" y="640"/>
                </a:lnTo>
                <a:cubicBezTo>
                  <a:pt x="2975" y="661"/>
                  <a:pt x="2990" y="677"/>
                  <a:pt x="3007" y="688"/>
                </a:cubicBezTo>
                <a:cubicBezTo>
                  <a:pt x="3023" y="699"/>
                  <a:pt x="3042" y="704"/>
                  <a:pt x="3064" y="704"/>
                </a:cubicBezTo>
                <a:cubicBezTo>
                  <a:pt x="3080" y="704"/>
                  <a:pt x="3095" y="700"/>
                  <a:pt x="3108" y="692"/>
                </a:cubicBezTo>
                <a:cubicBezTo>
                  <a:pt x="3122" y="685"/>
                  <a:pt x="3134" y="674"/>
                  <a:pt x="3145" y="661"/>
                </a:cubicBezTo>
                <a:cubicBezTo>
                  <a:pt x="3155" y="648"/>
                  <a:pt x="3165" y="633"/>
                  <a:pt x="3173" y="616"/>
                </a:cubicBezTo>
                <a:cubicBezTo>
                  <a:pt x="3181" y="599"/>
                  <a:pt x="3187" y="581"/>
                  <a:pt x="3193" y="562"/>
                </a:cubicBezTo>
                <a:cubicBezTo>
                  <a:pt x="3198" y="543"/>
                  <a:pt x="3202" y="524"/>
                  <a:pt x="3204" y="506"/>
                </a:cubicBezTo>
                <a:cubicBezTo>
                  <a:pt x="3207" y="487"/>
                  <a:pt x="3208" y="469"/>
                  <a:pt x="3208" y="452"/>
                </a:cubicBezTo>
                <a:cubicBezTo>
                  <a:pt x="3208" y="439"/>
                  <a:pt x="3207" y="427"/>
                  <a:pt x="3205" y="416"/>
                </a:cubicBezTo>
                <a:cubicBezTo>
                  <a:pt x="3203" y="405"/>
                  <a:pt x="3199" y="396"/>
                  <a:pt x="3194" y="388"/>
                </a:cubicBezTo>
                <a:cubicBezTo>
                  <a:pt x="3189" y="380"/>
                  <a:pt x="3183" y="375"/>
                  <a:pt x="3176" y="371"/>
                </a:cubicBezTo>
                <a:cubicBezTo>
                  <a:pt x="3168" y="367"/>
                  <a:pt x="3159" y="365"/>
                  <a:pt x="3148" y="365"/>
                </a:cubicBezTo>
                <a:close/>
                <a:moveTo>
                  <a:pt x="8294" y="357"/>
                </a:moveTo>
                <a:cubicBezTo>
                  <a:pt x="8272" y="357"/>
                  <a:pt x="8253" y="361"/>
                  <a:pt x="8237" y="369"/>
                </a:cubicBezTo>
                <a:cubicBezTo>
                  <a:pt x="8221" y="377"/>
                  <a:pt x="8207" y="389"/>
                  <a:pt x="8197" y="404"/>
                </a:cubicBezTo>
                <a:cubicBezTo>
                  <a:pt x="8186" y="419"/>
                  <a:pt x="8178" y="438"/>
                  <a:pt x="8173" y="460"/>
                </a:cubicBezTo>
                <a:cubicBezTo>
                  <a:pt x="8168" y="481"/>
                  <a:pt x="8165" y="506"/>
                  <a:pt x="8165" y="533"/>
                </a:cubicBezTo>
                <a:cubicBezTo>
                  <a:pt x="8165" y="559"/>
                  <a:pt x="8167" y="583"/>
                  <a:pt x="8171" y="604"/>
                </a:cubicBezTo>
                <a:cubicBezTo>
                  <a:pt x="8176" y="626"/>
                  <a:pt x="8183" y="645"/>
                  <a:pt x="8192" y="661"/>
                </a:cubicBezTo>
                <a:cubicBezTo>
                  <a:pt x="8202" y="677"/>
                  <a:pt x="8215" y="689"/>
                  <a:pt x="8231" y="698"/>
                </a:cubicBezTo>
                <a:cubicBezTo>
                  <a:pt x="8247" y="707"/>
                  <a:pt x="8268" y="711"/>
                  <a:pt x="8292" y="711"/>
                </a:cubicBezTo>
                <a:cubicBezTo>
                  <a:pt x="8314" y="711"/>
                  <a:pt x="8333" y="707"/>
                  <a:pt x="8350" y="699"/>
                </a:cubicBezTo>
                <a:cubicBezTo>
                  <a:pt x="8366" y="691"/>
                  <a:pt x="8379" y="679"/>
                  <a:pt x="8390" y="664"/>
                </a:cubicBezTo>
                <a:cubicBezTo>
                  <a:pt x="8401" y="649"/>
                  <a:pt x="8408" y="631"/>
                  <a:pt x="8413" y="609"/>
                </a:cubicBezTo>
                <a:cubicBezTo>
                  <a:pt x="8418" y="587"/>
                  <a:pt x="8421" y="563"/>
                  <a:pt x="8421" y="535"/>
                </a:cubicBezTo>
                <a:cubicBezTo>
                  <a:pt x="8421" y="509"/>
                  <a:pt x="8419" y="486"/>
                  <a:pt x="8415" y="464"/>
                </a:cubicBezTo>
                <a:cubicBezTo>
                  <a:pt x="8411" y="443"/>
                  <a:pt x="8404" y="424"/>
                  <a:pt x="8394" y="408"/>
                </a:cubicBezTo>
                <a:cubicBezTo>
                  <a:pt x="8384" y="392"/>
                  <a:pt x="8371" y="379"/>
                  <a:pt x="8355" y="370"/>
                </a:cubicBezTo>
                <a:cubicBezTo>
                  <a:pt x="8339" y="361"/>
                  <a:pt x="8319" y="357"/>
                  <a:pt x="8294" y="357"/>
                </a:cubicBezTo>
                <a:close/>
                <a:moveTo>
                  <a:pt x="853" y="357"/>
                </a:moveTo>
                <a:cubicBezTo>
                  <a:pt x="831" y="357"/>
                  <a:pt x="812" y="361"/>
                  <a:pt x="796" y="369"/>
                </a:cubicBezTo>
                <a:cubicBezTo>
                  <a:pt x="780" y="377"/>
                  <a:pt x="766" y="389"/>
                  <a:pt x="756" y="404"/>
                </a:cubicBezTo>
                <a:cubicBezTo>
                  <a:pt x="745" y="419"/>
                  <a:pt x="737" y="438"/>
                  <a:pt x="732" y="460"/>
                </a:cubicBezTo>
                <a:cubicBezTo>
                  <a:pt x="727" y="481"/>
                  <a:pt x="724" y="506"/>
                  <a:pt x="724" y="533"/>
                </a:cubicBezTo>
                <a:cubicBezTo>
                  <a:pt x="724" y="559"/>
                  <a:pt x="726" y="583"/>
                  <a:pt x="730" y="604"/>
                </a:cubicBezTo>
                <a:cubicBezTo>
                  <a:pt x="735" y="626"/>
                  <a:pt x="742" y="645"/>
                  <a:pt x="751" y="661"/>
                </a:cubicBezTo>
                <a:cubicBezTo>
                  <a:pt x="761" y="677"/>
                  <a:pt x="774" y="689"/>
                  <a:pt x="790" y="698"/>
                </a:cubicBezTo>
                <a:cubicBezTo>
                  <a:pt x="806" y="707"/>
                  <a:pt x="827" y="711"/>
                  <a:pt x="851" y="711"/>
                </a:cubicBezTo>
                <a:cubicBezTo>
                  <a:pt x="873" y="711"/>
                  <a:pt x="892" y="707"/>
                  <a:pt x="909" y="699"/>
                </a:cubicBezTo>
                <a:cubicBezTo>
                  <a:pt x="925" y="691"/>
                  <a:pt x="938" y="679"/>
                  <a:pt x="949" y="664"/>
                </a:cubicBezTo>
                <a:cubicBezTo>
                  <a:pt x="960" y="649"/>
                  <a:pt x="967" y="631"/>
                  <a:pt x="972" y="609"/>
                </a:cubicBezTo>
                <a:cubicBezTo>
                  <a:pt x="977" y="587"/>
                  <a:pt x="980" y="563"/>
                  <a:pt x="980" y="535"/>
                </a:cubicBezTo>
                <a:cubicBezTo>
                  <a:pt x="980" y="509"/>
                  <a:pt x="978" y="486"/>
                  <a:pt x="974" y="464"/>
                </a:cubicBezTo>
                <a:cubicBezTo>
                  <a:pt x="970" y="443"/>
                  <a:pt x="963" y="424"/>
                  <a:pt x="953" y="408"/>
                </a:cubicBezTo>
                <a:cubicBezTo>
                  <a:pt x="943" y="392"/>
                  <a:pt x="930" y="379"/>
                  <a:pt x="914" y="370"/>
                </a:cubicBezTo>
                <a:cubicBezTo>
                  <a:pt x="898" y="361"/>
                  <a:pt x="878" y="357"/>
                  <a:pt x="853" y="357"/>
                </a:cubicBezTo>
                <a:close/>
                <a:moveTo>
                  <a:pt x="5247" y="344"/>
                </a:moveTo>
                <a:cubicBezTo>
                  <a:pt x="5228" y="344"/>
                  <a:pt x="5212" y="348"/>
                  <a:pt x="5198" y="355"/>
                </a:cubicBezTo>
                <a:cubicBezTo>
                  <a:pt x="5184" y="362"/>
                  <a:pt x="5173" y="371"/>
                  <a:pt x="5164" y="383"/>
                </a:cubicBezTo>
                <a:cubicBezTo>
                  <a:pt x="5154" y="395"/>
                  <a:pt x="5147" y="409"/>
                  <a:pt x="5142" y="425"/>
                </a:cubicBezTo>
                <a:cubicBezTo>
                  <a:pt x="5138" y="441"/>
                  <a:pt x="5135" y="459"/>
                  <a:pt x="5134" y="477"/>
                </a:cubicBezTo>
                <a:lnTo>
                  <a:pt x="5354" y="477"/>
                </a:lnTo>
                <a:cubicBezTo>
                  <a:pt x="5355" y="436"/>
                  <a:pt x="5347" y="403"/>
                  <a:pt x="5329" y="379"/>
                </a:cubicBezTo>
                <a:cubicBezTo>
                  <a:pt x="5311" y="356"/>
                  <a:pt x="5284" y="344"/>
                  <a:pt x="5247" y="344"/>
                </a:cubicBezTo>
                <a:close/>
                <a:moveTo>
                  <a:pt x="7180" y="250"/>
                </a:moveTo>
                <a:cubicBezTo>
                  <a:pt x="7194" y="250"/>
                  <a:pt x="7206" y="251"/>
                  <a:pt x="7216" y="252"/>
                </a:cubicBezTo>
                <a:cubicBezTo>
                  <a:pt x="7225" y="253"/>
                  <a:pt x="7233" y="255"/>
                  <a:pt x="7238" y="257"/>
                </a:cubicBezTo>
                <a:cubicBezTo>
                  <a:pt x="7244" y="259"/>
                  <a:pt x="7248" y="261"/>
                  <a:pt x="7250" y="264"/>
                </a:cubicBezTo>
                <a:cubicBezTo>
                  <a:pt x="7253" y="267"/>
                  <a:pt x="7254" y="271"/>
                  <a:pt x="7254" y="275"/>
                </a:cubicBezTo>
                <a:lnTo>
                  <a:pt x="7254" y="797"/>
                </a:lnTo>
                <a:cubicBezTo>
                  <a:pt x="7254" y="800"/>
                  <a:pt x="7253" y="804"/>
                  <a:pt x="7250" y="807"/>
                </a:cubicBezTo>
                <a:cubicBezTo>
                  <a:pt x="7248" y="810"/>
                  <a:pt x="7244" y="812"/>
                  <a:pt x="7238" y="814"/>
                </a:cubicBezTo>
                <a:cubicBezTo>
                  <a:pt x="7233" y="816"/>
                  <a:pt x="7225" y="818"/>
                  <a:pt x="7216" y="819"/>
                </a:cubicBezTo>
                <a:cubicBezTo>
                  <a:pt x="7206" y="820"/>
                  <a:pt x="7194" y="820"/>
                  <a:pt x="7180" y="820"/>
                </a:cubicBezTo>
                <a:cubicBezTo>
                  <a:pt x="7166" y="820"/>
                  <a:pt x="7154" y="820"/>
                  <a:pt x="7144" y="819"/>
                </a:cubicBezTo>
                <a:cubicBezTo>
                  <a:pt x="7135" y="818"/>
                  <a:pt x="7127" y="816"/>
                  <a:pt x="7122" y="814"/>
                </a:cubicBezTo>
                <a:cubicBezTo>
                  <a:pt x="7116" y="812"/>
                  <a:pt x="7112" y="810"/>
                  <a:pt x="7110" y="807"/>
                </a:cubicBezTo>
                <a:cubicBezTo>
                  <a:pt x="7107" y="804"/>
                  <a:pt x="7106" y="800"/>
                  <a:pt x="7106" y="797"/>
                </a:cubicBezTo>
                <a:lnTo>
                  <a:pt x="7106" y="275"/>
                </a:lnTo>
                <a:cubicBezTo>
                  <a:pt x="7106" y="271"/>
                  <a:pt x="7107" y="267"/>
                  <a:pt x="7110" y="264"/>
                </a:cubicBezTo>
                <a:cubicBezTo>
                  <a:pt x="7112" y="261"/>
                  <a:pt x="7116" y="259"/>
                  <a:pt x="7122" y="257"/>
                </a:cubicBezTo>
                <a:cubicBezTo>
                  <a:pt x="7127" y="255"/>
                  <a:pt x="7135" y="253"/>
                  <a:pt x="7144" y="252"/>
                </a:cubicBezTo>
                <a:cubicBezTo>
                  <a:pt x="7154" y="251"/>
                  <a:pt x="7166" y="250"/>
                  <a:pt x="7180" y="250"/>
                </a:cubicBezTo>
                <a:close/>
                <a:moveTo>
                  <a:pt x="5689" y="250"/>
                </a:moveTo>
                <a:cubicBezTo>
                  <a:pt x="5704" y="250"/>
                  <a:pt x="5716" y="250"/>
                  <a:pt x="5725" y="251"/>
                </a:cubicBezTo>
                <a:cubicBezTo>
                  <a:pt x="5734" y="252"/>
                  <a:pt x="5742" y="254"/>
                  <a:pt x="5747" y="256"/>
                </a:cubicBezTo>
                <a:cubicBezTo>
                  <a:pt x="5753" y="258"/>
                  <a:pt x="5757" y="260"/>
                  <a:pt x="5759" y="263"/>
                </a:cubicBezTo>
                <a:cubicBezTo>
                  <a:pt x="5762" y="266"/>
                  <a:pt x="5763" y="270"/>
                  <a:pt x="5763" y="273"/>
                </a:cubicBezTo>
                <a:lnTo>
                  <a:pt x="5763" y="569"/>
                </a:lnTo>
                <a:cubicBezTo>
                  <a:pt x="5763" y="596"/>
                  <a:pt x="5765" y="617"/>
                  <a:pt x="5768" y="631"/>
                </a:cubicBezTo>
                <a:cubicBezTo>
                  <a:pt x="5772" y="646"/>
                  <a:pt x="5777" y="658"/>
                  <a:pt x="5784" y="668"/>
                </a:cubicBezTo>
                <a:cubicBezTo>
                  <a:pt x="5792" y="679"/>
                  <a:pt x="5801" y="687"/>
                  <a:pt x="5812" y="693"/>
                </a:cubicBezTo>
                <a:cubicBezTo>
                  <a:pt x="5823" y="698"/>
                  <a:pt x="5836" y="701"/>
                  <a:pt x="5851" y="701"/>
                </a:cubicBezTo>
                <a:cubicBezTo>
                  <a:pt x="5870" y="701"/>
                  <a:pt x="5889" y="694"/>
                  <a:pt x="5908" y="681"/>
                </a:cubicBezTo>
                <a:cubicBezTo>
                  <a:pt x="5927" y="667"/>
                  <a:pt x="5947" y="647"/>
                  <a:pt x="5969" y="621"/>
                </a:cubicBezTo>
                <a:lnTo>
                  <a:pt x="5969" y="273"/>
                </a:lnTo>
                <a:cubicBezTo>
                  <a:pt x="5969" y="270"/>
                  <a:pt x="5970" y="266"/>
                  <a:pt x="5972" y="263"/>
                </a:cubicBezTo>
                <a:cubicBezTo>
                  <a:pt x="5974" y="260"/>
                  <a:pt x="5978" y="258"/>
                  <a:pt x="5984" y="256"/>
                </a:cubicBezTo>
                <a:cubicBezTo>
                  <a:pt x="5990" y="254"/>
                  <a:pt x="5997" y="252"/>
                  <a:pt x="6006" y="251"/>
                </a:cubicBezTo>
                <a:cubicBezTo>
                  <a:pt x="6016" y="250"/>
                  <a:pt x="6028" y="250"/>
                  <a:pt x="6042" y="250"/>
                </a:cubicBezTo>
                <a:cubicBezTo>
                  <a:pt x="6056" y="250"/>
                  <a:pt x="6068" y="250"/>
                  <a:pt x="6078" y="251"/>
                </a:cubicBezTo>
                <a:cubicBezTo>
                  <a:pt x="6087" y="252"/>
                  <a:pt x="6094" y="254"/>
                  <a:pt x="6100" y="256"/>
                </a:cubicBezTo>
                <a:cubicBezTo>
                  <a:pt x="6105" y="258"/>
                  <a:pt x="6109" y="260"/>
                  <a:pt x="6111" y="263"/>
                </a:cubicBezTo>
                <a:cubicBezTo>
                  <a:pt x="6114" y="266"/>
                  <a:pt x="6115" y="270"/>
                  <a:pt x="6115" y="273"/>
                </a:cubicBezTo>
                <a:lnTo>
                  <a:pt x="6115" y="797"/>
                </a:lnTo>
                <a:cubicBezTo>
                  <a:pt x="6115" y="800"/>
                  <a:pt x="6114" y="804"/>
                  <a:pt x="6112" y="807"/>
                </a:cubicBezTo>
                <a:cubicBezTo>
                  <a:pt x="6110" y="810"/>
                  <a:pt x="6107" y="812"/>
                  <a:pt x="6102" y="814"/>
                </a:cubicBezTo>
                <a:cubicBezTo>
                  <a:pt x="6097" y="816"/>
                  <a:pt x="6091" y="818"/>
                  <a:pt x="6083" y="819"/>
                </a:cubicBezTo>
                <a:cubicBezTo>
                  <a:pt x="6075" y="820"/>
                  <a:pt x="6065" y="820"/>
                  <a:pt x="6053" y="820"/>
                </a:cubicBezTo>
                <a:cubicBezTo>
                  <a:pt x="6040" y="820"/>
                  <a:pt x="6029" y="820"/>
                  <a:pt x="6021" y="819"/>
                </a:cubicBezTo>
                <a:cubicBezTo>
                  <a:pt x="6013" y="818"/>
                  <a:pt x="6007" y="816"/>
                  <a:pt x="6002" y="814"/>
                </a:cubicBezTo>
                <a:cubicBezTo>
                  <a:pt x="5998" y="812"/>
                  <a:pt x="5994" y="810"/>
                  <a:pt x="5992" y="807"/>
                </a:cubicBezTo>
                <a:cubicBezTo>
                  <a:pt x="5990" y="804"/>
                  <a:pt x="5989" y="800"/>
                  <a:pt x="5989" y="797"/>
                </a:cubicBezTo>
                <a:lnTo>
                  <a:pt x="5989" y="736"/>
                </a:lnTo>
                <a:cubicBezTo>
                  <a:pt x="5960" y="767"/>
                  <a:pt x="5931" y="790"/>
                  <a:pt x="5901" y="806"/>
                </a:cubicBezTo>
                <a:cubicBezTo>
                  <a:pt x="5871" y="821"/>
                  <a:pt x="5840" y="829"/>
                  <a:pt x="5808" y="829"/>
                </a:cubicBezTo>
                <a:cubicBezTo>
                  <a:pt x="5772" y="829"/>
                  <a:pt x="5742" y="823"/>
                  <a:pt x="5717" y="811"/>
                </a:cubicBezTo>
                <a:cubicBezTo>
                  <a:pt x="5693" y="800"/>
                  <a:pt x="5673" y="784"/>
                  <a:pt x="5658" y="763"/>
                </a:cubicBezTo>
                <a:cubicBezTo>
                  <a:pt x="5643" y="743"/>
                  <a:pt x="5632" y="720"/>
                  <a:pt x="5626" y="693"/>
                </a:cubicBezTo>
                <a:cubicBezTo>
                  <a:pt x="5619" y="666"/>
                  <a:pt x="5616" y="633"/>
                  <a:pt x="5616" y="593"/>
                </a:cubicBezTo>
                <a:lnTo>
                  <a:pt x="5616" y="273"/>
                </a:lnTo>
                <a:cubicBezTo>
                  <a:pt x="5616" y="270"/>
                  <a:pt x="5617" y="266"/>
                  <a:pt x="5619" y="263"/>
                </a:cubicBezTo>
                <a:cubicBezTo>
                  <a:pt x="5621" y="260"/>
                  <a:pt x="5625" y="258"/>
                  <a:pt x="5631" y="256"/>
                </a:cubicBezTo>
                <a:cubicBezTo>
                  <a:pt x="5637" y="254"/>
                  <a:pt x="5644" y="252"/>
                  <a:pt x="5654" y="251"/>
                </a:cubicBezTo>
                <a:cubicBezTo>
                  <a:pt x="5663" y="250"/>
                  <a:pt x="5675" y="250"/>
                  <a:pt x="5689" y="250"/>
                </a:cubicBezTo>
                <a:close/>
                <a:moveTo>
                  <a:pt x="8299" y="240"/>
                </a:moveTo>
                <a:cubicBezTo>
                  <a:pt x="8346" y="240"/>
                  <a:pt x="8387" y="246"/>
                  <a:pt x="8421" y="259"/>
                </a:cubicBezTo>
                <a:cubicBezTo>
                  <a:pt x="8456" y="272"/>
                  <a:pt x="8484" y="290"/>
                  <a:pt x="8507" y="315"/>
                </a:cubicBezTo>
                <a:cubicBezTo>
                  <a:pt x="8529" y="340"/>
                  <a:pt x="8546" y="370"/>
                  <a:pt x="8557" y="406"/>
                </a:cubicBezTo>
                <a:cubicBezTo>
                  <a:pt x="8568" y="442"/>
                  <a:pt x="8573" y="483"/>
                  <a:pt x="8573" y="529"/>
                </a:cubicBezTo>
                <a:cubicBezTo>
                  <a:pt x="8573" y="574"/>
                  <a:pt x="8567" y="614"/>
                  <a:pt x="8555" y="651"/>
                </a:cubicBezTo>
                <a:cubicBezTo>
                  <a:pt x="8544" y="688"/>
                  <a:pt x="8526" y="719"/>
                  <a:pt x="8502" y="746"/>
                </a:cubicBezTo>
                <a:cubicBezTo>
                  <a:pt x="8478" y="772"/>
                  <a:pt x="8448" y="793"/>
                  <a:pt x="8413" y="807"/>
                </a:cubicBezTo>
                <a:cubicBezTo>
                  <a:pt x="8377" y="822"/>
                  <a:pt x="8335" y="829"/>
                  <a:pt x="8287" y="829"/>
                </a:cubicBezTo>
                <a:cubicBezTo>
                  <a:pt x="8240" y="829"/>
                  <a:pt x="8200" y="823"/>
                  <a:pt x="8165" y="810"/>
                </a:cubicBezTo>
                <a:cubicBezTo>
                  <a:pt x="8131" y="797"/>
                  <a:pt x="8102" y="778"/>
                  <a:pt x="8080" y="753"/>
                </a:cubicBezTo>
                <a:cubicBezTo>
                  <a:pt x="8057" y="729"/>
                  <a:pt x="8040" y="699"/>
                  <a:pt x="8029" y="663"/>
                </a:cubicBezTo>
                <a:cubicBezTo>
                  <a:pt x="8018" y="627"/>
                  <a:pt x="8013" y="586"/>
                  <a:pt x="8013" y="540"/>
                </a:cubicBezTo>
                <a:cubicBezTo>
                  <a:pt x="8013" y="495"/>
                  <a:pt x="8019" y="455"/>
                  <a:pt x="8031" y="418"/>
                </a:cubicBezTo>
                <a:cubicBezTo>
                  <a:pt x="8043" y="381"/>
                  <a:pt x="8061" y="349"/>
                  <a:pt x="8084" y="323"/>
                </a:cubicBezTo>
                <a:cubicBezTo>
                  <a:pt x="8108" y="297"/>
                  <a:pt x="8138" y="276"/>
                  <a:pt x="8174" y="262"/>
                </a:cubicBezTo>
                <a:cubicBezTo>
                  <a:pt x="8210" y="247"/>
                  <a:pt x="8251" y="240"/>
                  <a:pt x="8299" y="240"/>
                </a:cubicBezTo>
                <a:close/>
                <a:moveTo>
                  <a:pt x="7709" y="240"/>
                </a:moveTo>
                <a:cubicBezTo>
                  <a:pt x="7744" y="240"/>
                  <a:pt x="7774" y="246"/>
                  <a:pt x="7798" y="258"/>
                </a:cubicBezTo>
                <a:cubicBezTo>
                  <a:pt x="7823" y="269"/>
                  <a:pt x="7843" y="285"/>
                  <a:pt x="7858" y="305"/>
                </a:cubicBezTo>
                <a:cubicBezTo>
                  <a:pt x="7873" y="326"/>
                  <a:pt x="7883" y="349"/>
                  <a:pt x="7890" y="376"/>
                </a:cubicBezTo>
                <a:cubicBezTo>
                  <a:pt x="7897" y="403"/>
                  <a:pt x="7900" y="435"/>
                  <a:pt x="7900" y="473"/>
                </a:cubicBezTo>
                <a:lnTo>
                  <a:pt x="7900" y="797"/>
                </a:lnTo>
                <a:cubicBezTo>
                  <a:pt x="7900" y="800"/>
                  <a:pt x="7899" y="804"/>
                  <a:pt x="7896" y="807"/>
                </a:cubicBezTo>
                <a:cubicBezTo>
                  <a:pt x="7894" y="810"/>
                  <a:pt x="7890" y="812"/>
                  <a:pt x="7885" y="814"/>
                </a:cubicBezTo>
                <a:cubicBezTo>
                  <a:pt x="7879" y="816"/>
                  <a:pt x="7872" y="818"/>
                  <a:pt x="7862" y="819"/>
                </a:cubicBezTo>
                <a:cubicBezTo>
                  <a:pt x="7853" y="820"/>
                  <a:pt x="7841" y="820"/>
                  <a:pt x="7827" y="820"/>
                </a:cubicBezTo>
                <a:cubicBezTo>
                  <a:pt x="7812" y="820"/>
                  <a:pt x="7800" y="820"/>
                  <a:pt x="7791" y="819"/>
                </a:cubicBezTo>
                <a:cubicBezTo>
                  <a:pt x="7781" y="818"/>
                  <a:pt x="7774" y="816"/>
                  <a:pt x="7768" y="814"/>
                </a:cubicBezTo>
                <a:cubicBezTo>
                  <a:pt x="7763" y="812"/>
                  <a:pt x="7759" y="810"/>
                  <a:pt x="7757" y="807"/>
                </a:cubicBezTo>
                <a:cubicBezTo>
                  <a:pt x="7754" y="804"/>
                  <a:pt x="7753" y="800"/>
                  <a:pt x="7753" y="797"/>
                </a:cubicBezTo>
                <a:lnTo>
                  <a:pt x="7753" y="498"/>
                </a:lnTo>
                <a:cubicBezTo>
                  <a:pt x="7753" y="472"/>
                  <a:pt x="7751" y="452"/>
                  <a:pt x="7747" y="438"/>
                </a:cubicBezTo>
                <a:cubicBezTo>
                  <a:pt x="7744" y="423"/>
                  <a:pt x="7738" y="411"/>
                  <a:pt x="7731" y="401"/>
                </a:cubicBezTo>
                <a:cubicBezTo>
                  <a:pt x="7724" y="390"/>
                  <a:pt x="7715" y="382"/>
                  <a:pt x="7704" y="377"/>
                </a:cubicBezTo>
                <a:cubicBezTo>
                  <a:pt x="7693" y="371"/>
                  <a:pt x="7680" y="368"/>
                  <a:pt x="7665" y="368"/>
                </a:cubicBezTo>
                <a:cubicBezTo>
                  <a:pt x="7647" y="368"/>
                  <a:pt x="7628" y="375"/>
                  <a:pt x="7609" y="389"/>
                </a:cubicBezTo>
                <a:cubicBezTo>
                  <a:pt x="7590" y="402"/>
                  <a:pt x="7570" y="422"/>
                  <a:pt x="7549" y="448"/>
                </a:cubicBezTo>
                <a:lnTo>
                  <a:pt x="7549" y="797"/>
                </a:lnTo>
                <a:cubicBezTo>
                  <a:pt x="7549" y="800"/>
                  <a:pt x="7548" y="804"/>
                  <a:pt x="7545" y="807"/>
                </a:cubicBezTo>
                <a:cubicBezTo>
                  <a:pt x="7543" y="810"/>
                  <a:pt x="7539" y="812"/>
                  <a:pt x="7533" y="814"/>
                </a:cubicBezTo>
                <a:cubicBezTo>
                  <a:pt x="7528" y="816"/>
                  <a:pt x="7520" y="818"/>
                  <a:pt x="7511" y="819"/>
                </a:cubicBezTo>
                <a:cubicBezTo>
                  <a:pt x="7501" y="820"/>
                  <a:pt x="7489" y="820"/>
                  <a:pt x="7475" y="820"/>
                </a:cubicBezTo>
                <a:cubicBezTo>
                  <a:pt x="7461" y="820"/>
                  <a:pt x="7449" y="820"/>
                  <a:pt x="7439" y="819"/>
                </a:cubicBezTo>
                <a:cubicBezTo>
                  <a:pt x="7430" y="818"/>
                  <a:pt x="7422" y="816"/>
                  <a:pt x="7417" y="814"/>
                </a:cubicBezTo>
                <a:cubicBezTo>
                  <a:pt x="7411" y="812"/>
                  <a:pt x="7407" y="810"/>
                  <a:pt x="7405" y="807"/>
                </a:cubicBezTo>
                <a:cubicBezTo>
                  <a:pt x="7402" y="804"/>
                  <a:pt x="7401" y="800"/>
                  <a:pt x="7401" y="797"/>
                </a:cubicBezTo>
                <a:lnTo>
                  <a:pt x="7401" y="273"/>
                </a:lnTo>
                <a:cubicBezTo>
                  <a:pt x="7401" y="270"/>
                  <a:pt x="7402" y="266"/>
                  <a:pt x="7404" y="263"/>
                </a:cubicBezTo>
                <a:cubicBezTo>
                  <a:pt x="7406" y="260"/>
                  <a:pt x="7409" y="258"/>
                  <a:pt x="7415" y="256"/>
                </a:cubicBezTo>
                <a:cubicBezTo>
                  <a:pt x="7420" y="254"/>
                  <a:pt x="7426" y="252"/>
                  <a:pt x="7434" y="251"/>
                </a:cubicBezTo>
                <a:cubicBezTo>
                  <a:pt x="7442" y="250"/>
                  <a:pt x="7452" y="250"/>
                  <a:pt x="7464" y="250"/>
                </a:cubicBezTo>
                <a:cubicBezTo>
                  <a:pt x="7477" y="250"/>
                  <a:pt x="7487" y="250"/>
                  <a:pt x="7496" y="251"/>
                </a:cubicBezTo>
                <a:cubicBezTo>
                  <a:pt x="7504" y="252"/>
                  <a:pt x="7510" y="254"/>
                  <a:pt x="7515" y="256"/>
                </a:cubicBezTo>
                <a:cubicBezTo>
                  <a:pt x="7519" y="258"/>
                  <a:pt x="7522" y="260"/>
                  <a:pt x="7524" y="263"/>
                </a:cubicBezTo>
                <a:cubicBezTo>
                  <a:pt x="7526" y="266"/>
                  <a:pt x="7527" y="270"/>
                  <a:pt x="7527" y="273"/>
                </a:cubicBezTo>
                <a:lnTo>
                  <a:pt x="7527" y="334"/>
                </a:lnTo>
                <a:cubicBezTo>
                  <a:pt x="7556" y="303"/>
                  <a:pt x="7585" y="279"/>
                  <a:pt x="7615" y="263"/>
                </a:cubicBezTo>
                <a:cubicBezTo>
                  <a:pt x="7645" y="248"/>
                  <a:pt x="7676" y="240"/>
                  <a:pt x="7709" y="240"/>
                </a:cubicBezTo>
                <a:close/>
                <a:moveTo>
                  <a:pt x="6944" y="240"/>
                </a:moveTo>
                <a:cubicBezTo>
                  <a:pt x="6949" y="240"/>
                  <a:pt x="6955" y="240"/>
                  <a:pt x="6961" y="241"/>
                </a:cubicBezTo>
                <a:cubicBezTo>
                  <a:pt x="6966" y="241"/>
                  <a:pt x="6972" y="242"/>
                  <a:pt x="6979" y="244"/>
                </a:cubicBezTo>
                <a:cubicBezTo>
                  <a:pt x="6985" y="245"/>
                  <a:pt x="6990" y="247"/>
                  <a:pt x="6995" y="248"/>
                </a:cubicBezTo>
                <a:cubicBezTo>
                  <a:pt x="7000" y="250"/>
                  <a:pt x="7003" y="252"/>
                  <a:pt x="7005" y="254"/>
                </a:cubicBezTo>
                <a:cubicBezTo>
                  <a:pt x="7007" y="256"/>
                  <a:pt x="7009" y="258"/>
                  <a:pt x="7010" y="260"/>
                </a:cubicBezTo>
                <a:cubicBezTo>
                  <a:pt x="7011" y="263"/>
                  <a:pt x="7012" y="266"/>
                  <a:pt x="7013" y="270"/>
                </a:cubicBezTo>
                <a:cubicBezTo>
                  <a:pt x="7013" y="274"/>
                  <a:pt x="7014" y="280"/>
                  <a:pt x="7014" y="289"/>
                </a:cubicBezTo>
                <a:cubicBezTo>
                  <a:pt x="7015" y="297"/>
                  <a:pt x="7015" y="308"/>
                  <a:pt x="7015" y="322"/>
                </a:cubicBezTo>
                <a:cubicBezTo>
                  <a:pt x="7015" y="336"/>
                  <a:pt x="7015" y="347"/>
                  <a:pt x="7014" y="356"/>
                </a:cubicBezTo>
                <a:cubicBezTo>
                  <a:pt x="7013" y="365"/>
                  <a:pt x="7012" y="372"/>
                  <a:pt x="7010" y="377"/>
                </a:cubicBezTo>
                <a:cubicBezTo>
                  <a:pt x="7009" y="382"/>
                  <a:pt x="7007" y="386"/>
                  <a:pt x="7004" y="388"/>
                </a:cubicBezTo>
                <a:cubicBezTo>
                  <a:pt x="7002" y="390"/>
                  <a:pt x="6998" y="391"/>
                  <a:pt x="6995" y="391"/>
                </a:cubicBezTo>
                <a:cubicBezTo>
                  <a:pt x="6991" y="391"/>
                  <a:pt x="6988" y="390"/>
                  <a:pt x="6984" y="389"/>
                </a:cubicBezTo>
                <a:cubicBezTo>
                  <a:pt x="6980" y="387"/>
                  <a:pt x="6976" y="386"/>
                  <a:pt x="6971" y="384"/>
                </a:cubicBezTo>
                <a:cubicBezTo>
                  <a:pt x="6966" y="383"/>
                  <a:pt x="6961" y="381"/>
                  <a:pt x="6955" y="380"/>
                </a:cubicBezTo>
                <a:cubicBezTo>
                  <a:pt x="6949" y="379"/>
                  <a:pt x="6942" y="378"/>
                  <a:pt x="6935" y="378"/>
                </a:cubicBezTo>
                <a:cubicBezTo>
                  <a:pt x="6927" y="378"/>
                  <a:pt x="6919" y="380"/>
                  <a:pt x="6911" y="383"/>
                </a:cubicBezTo>
                <a:cubicBezTo>
                  <a:pt x="6903" y="386"/>
                  <a:pt x="6894" y="392"/>
                  <a:pt x="6885" y="399"/>
                </a:cubicBezTo>
                <a:cubicBezTo>
                  <a:pt x="6876" y="406"/>
                  <a:pt x="6867" y="415"/>
                  <a:pt x="6858" y="427"/>
                </a:cubicBezTo>
                <a:cubicBezTo>
                  <a:pt x="6848" y="439"/>
                  <a:pt x="6838" y="453"/>
                  <a:pt x="6827" y="471"/>
                </a:cubicBezTo>
                <a:lnTo>
                  <a:pt x="6827" y="797"/>
                </a:lnTo>
                <a:cubicBezTo>
                  <a:pt x="6827" y="800"/>
                  <a:pt x="6826" y="804"/>
                  <a:pt x="6823" y="807"/>
                </a:cubicBezTo>
                <a:cubicBezTo>
                  <a:pt x="6821" y="810"/>
                  <a:pt x="6817" y="812"/>
                  <a:pt x="6811" y="814"/>
                </a:cubicBezTo>
                <a:cubicBezTo>
                  <a:pt x="6806" y="816"/>
                  <a:pt x="6798" y="818"/>
                  <a:pt x="6789" y="819"/>
                </a:cubicBezTo>
                <a:cubicBezTo>
                  <a:pt x="6779" y="820"/>
                  <a:pt x="6767" y="820"/>
                  <a:pt x="6753" y="820"/>
                </a:cubicBezTo>
                <a:cubicBezTo>
                  <a:pt x="6739" y="820"/>
                  <a:pt x="6727" y="820"/>
                  <a:pt x="6717" y="819"/>
                </a:cubicBezTo>
                <a:cubicBezTo>
                  <a:pt x="6708" y="818"/>
                  <a:pt x="6700" y="816"/>
                  <a:pt x="6695" y="814"/>
                </a:cubicBezTo>
                <a:cubicBezTo>
                  <a:pt x="6689" y="812"/>
                  <a:pt x="6685" y="810"/>
                  <a:pt x="6683" y="807"/>
                </a:cubicBezTo>
                <a:cubicBezTo>
                  <a:pt x="6680" y="804"/>
                  <a:pt x="6679" y="800"/>
                  <a:pt x="6679" y="797"/>
                </a:cubicBezTo>
                <a:lnTo>
                  <a:pt x="6679" y="273"/>
                </a:lnTo>
                <a:cubicBezTo>
                  <a:pt x="6679" y="270"/>
                  <a:pt x="6680" y="266"/>
                  <a:pt x="6682" y="263"/>
                </a:cubicBezTo>
                <a:cubicBezTo>
                  <a:pt x="6684" y="260"/>
                  <a:pt x="6687" y="258"/>
                  <a:pt x="6693" y="256"/>
                </a:cubicBezTo>
                <a:cubicBezTo>
                  <a:pt x="6698" y="254"/>
                  <a:pt x="6704" y="252"/>
                  <a:pt x="6712" y="251"/>
                </a:cubicBezTo>
                <a:cubicBezTo>
                  <a:pt x="6720" y="250"/>
                  <a:pt x="6730" y="250"/>
                  <a:pt x="6742" y="250"/>
                </a:cubicBezTo>
                <a:cubicBezTo>
                  <a:pt x="6755" y="250"/>
                  <a:pt x="6765" y="250"/>
                  <a:pt x="6774" y="251"/>
                </a:cubicBezTo>
                <a:cubicBezTo>
                  <a:pt x="6782" y="252"/>
                  <a:pt x="6788" y="254"/>
                  <a:pt x="6793" y="256"/>
                </a:cubicBezTo>
                <a:cubicBezTo>
                  <a:pt x="6797" y="258"/>
                  <a:pt x="6800" y="260"/>
                  <a:pt x="6802" y="263"/>
                </a:cubicBezTo>
                <a:cubicBezTo>
                  <a:pt x="6804" y="266"/>
                  <a:pt x="6805" y="270"/>
                  <a:pt x="6805" y="273"/>
                </a:cubicBezTo>
                <a:lnTo>
                  <a:pt x="6805" y="339"/>
                </a:lnTo>
                <a:cubicBezTo>
                  <a:pt x="6819" y="319"/>
                  <a:pt x="6832" y="303"/>
                  <a:pt x="6844" y="290"/>
                </a:cubicBezTo>
                <a:cubicBezTo>
                  <a:pt x="6856" y="277"/>
                  <a:pt x="6868" y="267"/>
                  <a:pt x="6879" y="260"/>
                </a:cubicBezTo>
                <a:cubicBezTo>
                  <a:pt x="6889" y="253"/>
                  <a:pt x="6900" y="247"/>
                  <a:pt x="6911" y="244"/>
                </a:cubicBezTo>
                <a:cubicBezTo>
                  <a:pt x="6922" y="241"/>
                  <a:pt x="6933" y="240"/>
                  <a:pt x="6944" y="240"/>
                </a:cubicBezTo>
                <a:close/>
                <a:moveTo>
                  <a:pt x="5250" y="240"/>
                </a:moveTo>
                <a:cubicBezTo>
                  <a:pt x="5294" y="240"/>
                  <a:pt x="5332" y="246"/>
                  <a:pt x="5363" y="259"/>
                </a:cubicBezTo>
                <a:cubicBezTo>
                  <a:pt x="5394" y="272"/>
                  <a:pt x="5419" y="290"/>
                  <a:pt x="5439" y="313"/>
                </a:cubicBezTo>
                <a:cubicBezTo>
                  <a:pt x="5459" y="336"/>
                  <a:pt x="5474" y="363"/>
                  <a:pt x="5483" y="394"/>
                </a:cubicBezTo>
                <a:cubicBezTo>
                  <a:pt x="5492" y="425"/>
                  <a:pt x="5497" y="459"/>
                  <a:pt x="5497" y="496"/>
                </a:cubicBezTo>
                <a:lnTo>
                  <a:pt x="5497" y="519"/>
                </a:lnTo>
                <a:cubicBezTo>
                  <a:pt x="5497" y="537"/>
                  <a:pt x="5493" y="551"/>
                  <a:pt x="5485" y="559"/>
                </a:cubicBezTo>
                <a:cubicBezTo>
                  <a:pt x="5477" y="568"/>
                  <a:pt x="5466" y="572"/>
                  <a:pt x="5452" y="572"/>
                </a:cubicBezTo>
                <a:lnTo>
                  <a:pt x="5134" y="572"/>
                </a:lnTo>
                <a:cubicBezTo>
                  <a:pt x="5134" y="594"/>
                  <a:pt x="5137" y="615"/>
                  <a:pt x="5142" y="633"/>
                </a:cubicBezTo>
                <a:cubicBezTo>
                  <a:pt x="5147" y="651"/>
                  <a:pt x="5156" y="666"/>
                  <a:pt x="5167" y="679"/>
                </a:cubicBezTo>
                <a:cubicBezTo>
                  <a:pt x="5179" y="692"/>
                  <a:pt x="5193" y="701"/>
                  <a:pt x="5211" y="708"/>
                </a:cubicBezTo>
                <a:cubicBezTo>
                  <a:pt x="5230" y="715"/>
                  <a:pt x="5251" y="718"/>
                  <a:pt x="5277" y="718"/>
                </a:cubicBezTo>
                <a:cubicBezTo>
                  <a:pt x="5302" y="718"/>
                  <a:pt x="5325" y="716"/>
                  <a:pt x="5345" y="712"/>
                </a:cubicBezTo>
                <a:cubicBezTo>
                  <a:pt x="5364" y="709"/>
                  <a:pt x="5381" y="705"/>
                  <a:pt x="5395" y="700"/>
                </a:cubicBezTo>
                <a:cubicBezTo>
                  <a:pt x="5409" y="695"/>
                  <a:pt x="5421" y="691"/>
                  <a:pt x="5430" y="688"/>
                </a:cubicBezTo>
                <a:cubicBezTo>
                  <a:pt x="5440" y="684"/>
                  <a:pt x="5447" y="682"/>
                  <a:pt x="5453" y="682"/>
                </a:cubicBezTo>
                <a:cubicBezTo>
                  <a:pt x="5457" y="682"/>
                  <a:pt x="5460" y="683"/>
                  <a:pt x="5462" y="684"/>
                </a:cubicBezTo>
                <a:cubicBezTo>
                  <a:pt x="5464" y="685"/>
                  <a:pt x="5466" y="688"/>
                  <a:pt x="5468" y="691"/>
                </a:cubicBezTo>
                <a:cubicBezTo>
                  <a:pt x="5469" y="695"/>
                  <a:pt x="5471" y="700"/>
                  <a:pt x="5471" y="706"/>
                </a:cubicBezTo>
                <a:cubicBezTo>
                  <a:pt x="5472" y="713"/>
                  <a:pt x="5472" y="721"/>
                  <a:pt x="5472" y="731"/>
                </a:cubicBezTo>
                <a:cubicBezTo>
                  <a:pt x="5472" y="739"/>
                  <a:pt x="5472" y="747"/>
                  <a:pt x="5471" y="753"/>
                </a:cubicBezTo>
                <a:cubicBezTo>
                  <a:pt x="5471" y="759"/>
                  <a:pt x="5470" y="764"/>
                  <a:pt x="5470" y="768"/>
                </a:cubicBezTo>
                <a:cubicBezTo>
                  <a:pt x="5469" y="773"/>
                  <a:pt x="5468" y="776"/>
                  <a:pt x="5466" y="779"/>
                </a:cubicBezTo>
                <a:cubicBezTo>
                  <a:pt x="5465" y="782"/>
                  <a:pt x="5463" y="785"/>
                  <a:pt x="5460" y="788"/>
                </a:cubicBezTo>
                <a:cubicBezTo>
                  <a:pt x="5457" y="791"/>
                  <a:pt x="5451" y="794"/>
                  <a:pt x="5439" y="799"/>
                </a:cubicBezTo>
                <a:cubicBezTo>
                  <a:pt x="5428" y="804"/>
                  <a:pt x="5413" y="808"/>
                  <a:pt x="5396" y="813"/>
                </a:cubicBezTo>
                <a:cubicBezTo>
                  <a:pt x="5378" y="817"/>
                  <a:pt x="5358" y="821"/>
                  <a:pt x="5336" y="824"/>
                </a:cubicBezTo>
                <a:cubicBezTo>
                  <a:pt x="5313" y="827"/>
                  <a:pt x="5289" y="829"/>
                  <a:pt x="5263" y="829"/>
                </a:cubicBezTo>
                <a:cubicBezTo>
                  <a:pt x="5217" y="829"/>
                  <a:pt x="5176" y="823"/>
                  <a:pt x="5141" y="811"/>
                </a:cubicBezTo>
                <a:cubicBezTo>
                  <a:pt x="5106" y="800"/>
                  <a:pt x="5077" y="782"/>
                  <a:pt x="5054" y="758"/>
                </a:cubicBezTo>
                <a:cubicBezTo>
                  <a:pt x="5030" y="734"/>
                  <a:pt x="5013" y="704"/>
                  <a:pt x="5001" y="668"/>
                </a:cubicBezTo>
                <a:cubicBezTo>
                  <a:pt x="4990" y="632"/>
                  <a:pt x="4984" y="589"/>
                  <a:pt x="4984" y="540"/>
                </a:cubicBezTo>
                <a:cubicBezTo>
                  <a:pt x="4984" y="494"/>
                  <a:pt x="4990" y="452"/>
                  <a:pt x="5002" y="415"/>
                </a:cubicBezTo>
                <a:cubicBezTo>
                  <a:pt x="5014" y="377"/>
                  <a:pt x="5032" y="346"/>
                  <a:pt x="5055" y="320"/>
                </a:cubicBezTo>
                <a:cubicBezTo>
                  <a:pt x="5078" y="294"/>
                  <a:pt x="5106" y="274"/>
                  <a:pt x="5139" y="260"/>
                </a:cubicBezTo>
                <a:cubicBezTo>
                  <a:pt x="5172" y="247"/>
                  <a:pt x="5209" y="240"/>
                  <a:pt x="5250" y="240"/>
                </a:cubicBezTo>
                <a:close/>
                <a:moveTo>
                  <a:pt x="4679" y="240"/>
                </a:moveTo>
                <a:cubicBezTo>
                  <a:pt x="4714" y="240"/>
                  <a:pt x="4744" y="246"/>
                  <a:pt x="4768" y="258"/>
                </a:cubicBezTo>
                <a:cubicBezTo>
                  <a:pt x="4793" y="269"/>
                  <a:pt x="4813" y="285"/>
                  <a:pt x="4828" y="305"/>
                </a:cubicBezTo>
                <a:cubicBezTo>
                  <a:pt x="4843" y="326"/>
                  <a:pt x="4853" y="349"/>
                  <a:pt x="4860" y="376"/>
                </a:cubicBezTo>
                <a:cubicBezTo>
                  <a:pt x="4867" y="403"/>
                  <a:pt x="4870" y="435"/>
                  <a:pt x="4870" y="473"/>
                </a:cubicBezTo>
                <a:lnTo>
                  <a:pt x="4870" y="797"/>
                </a:lnTo>
                <a:cubicBezTo>
                  <a:pt x="4870" y="800"/>
                  <a:pt x="4869" y="804"/>
                  <a:pt x="4866" y="807"/>
                </a:cubicBezTo>
                <a:cubicBezTo>
                  <a:pt x="4864" y="810"/>
                  <a:pt x="4860" y="812"/>
                  <a:pt x="4855" y="814"/>
                </a:cubicBezTo>
                <a:cubicBezTo>
                  <a:pt x="4849" y="816"/>
                  <a:pt x="4842" y="818"/>
                  <a:pt x="4832" y="819"/>
                </a:cubicBezTo>
                <a:cubicBezTo>
                  <a:pt x="4823" y="820"/>
                  <a:pt x="4811" y="820"/>
                  <a:pt x="4797" y="820"/>
                </a:cubicBezTo>
                <a:cubicBezTo>
                  <a:pt x="4782" y="820"/>
                  <a:pt x="4770" y="820"/>
                  <a:pt x="4761" y="819"/>
                </a:cubicBezTo>
                <a:cubicBezTo>
                  <a:pt x="4751" y="818"/>
                  <a:pt x="4744" y="816"/>
                  <a:pt x="4738" y="814"/>
                </a:cubicBezTo>
                <a:cubicBezTo>
                  <a:pt x="4733" y="812"/>
                  <a:pt x="4729" y="810"/>
                  <a:pt x="4727" y="807"/>
                </a:cubicBezTo>
                <a:cubicBezTo>
                  <a:pt x="4724" y="804"/>
                  <a:pt x="4723" y="800"/>
                  <a:pt x="4723" y="797"/>
                </a:cubicBezTo>
                <a:lnTo>
                  <a:pt x="4723" y="498"/>
                </a:lnTo>
                <a:cubicBezTo>
                  <a:pt x="4723" y="472"/>
                  <a:pt x="4721" y="452"/>
                  <a:pt x="4717" y="438"/>
                </a:cubicBezTo>
                <a:cubicBezTo>
                  <a:pt x="4714" y="423"/>
                  <a:pt x="4708" y="411"/>
                  <a:pt x="4701" y="401"/>
                </a:cubicBezTo>
                <a:cubicBezTo>
                  <a:pt x="4694" y="390"/>
                  <a:pt x="4685" y="382"/>
                  <a:pt x="4674" y="377"/>
                </a:cubicBezTo>
                <a:cubicBezTo>
                  <a:pt x="4663" y="371"/>
                  <a:pt x="4650" y="368"/>
                  <a:pt x="4635" y="368"/>
                </a:cubicBezTo>
                <a:cubicBezTo>
                  <a:pt x="4617" y="368"/>
                  <a:pt x="4598" y="375"/>
                  <a:pt x="4579" y="389"/>
                </a:cubicBezTo>
                <a:cubicBezTo>
                  <a:pt x="4560" y="402"/>
                  <a:pt x="4540" y="422"/>
                  <a:pt x="4519" y="448"/>
                </a:cubicBezTo>
                <a:lnTo>
                  <a:pt x="4519" y="797"/>
                </a:lnTo>
                <a:cubicBezTo>
                  <a:pt x="4519" y="800"/>
                  <a:pt x="4518" y="804"/>
                  <a:pt x="4515" y="807"/>
                </a:cubicBezTo>
                <a:cubicBezTo>
                  <a:pt x="4513" y="810"/>
                  <a:pt x="4509" y="812"/>
                  <a:pt x="4503" y="814"/>
                </a:cubicBezTo>
                <a:cubicBezTo>
                  <a:pt x="4498" y="816"/>
                  <a:pt x="4490" y="818"/>
                  <a:pt x="4481" y="819"/>
                </a:cubicBezTo>
                <a:cubicBezTo>
                  <a:pt x="4471" y="820"/>
                  <a:pt x="4459" y="820"/>
                  <a:pt x="4445" y="820"/>
                </a:cubicBezTo>
                <a:cubicBezTo>
                  <a:pt x="4431" y="820"/>
                  <a:pt x="4419" y="820"/>
                  <a:pt x="4409" y="819"/>
                </a:cubicBezTo>
                <a:cubicBezTo>
                  <a:pt x="4400" y="818"/>
                  <a:pt x="4392" y="816"/>
                  <a:pt x="4387" y="814"/>
                </a:cubicBezTo>
                <a:cubicBezTo>
                  <a:pt x="4381" y="812"/>
                  <a:pt x="4377" y="810"/>
                  <a:pt x="4375" y="807"/>
                </a:cubicBezTo>
                <a:cubicBezTo>
                  <a:pt x="4372" y="804"/>
                  <a:pt x="4371" y="800"/>
                  <a:pt x="4371" y="797"/>
                </a:cubicBezTo>
                <a:lnTo>
                  <a:pt x="4371" y="273"/>
                </a:lnTo>
                <a:cubicBezTo>
                  <a:pt x="4371" y="270"/>
                  <a:pt x="4372" y="266"/>
                  <a:pt x="4374" y="263"/>
                </a:cubicBezTo>
                <a:cubicBezTo>
                  <a:pt x="4376" y="260"/>
                  <a:pt x="4379" y="258"/>
                  <a:pt x="4385" y="256"/>
                </a:cubicBezTo>
                <a:cubicBezTo>
                  <a:pt x="4390" y="254"/>
                  <a:pt x="4396" y="252"/>
                  <a:pt x="4404" y="251"/>
                </a:cubicBezTo>
                <a:cubicBezTo>
                  <a:pt x="4412" y="250"/>
                  <a:pt x="4422" y="250"/>
                  <a:pt x="4434" y="250"/>
                </a:cubicBezTo>
                <a:cubicBezTo>
                  <a:pt x="4447" y="250"/>
                  <a:pt x="4457" y="250"/>
                  <a:pt x="4466" y="251"/>
                </a:cubicBezTo>
                <a:cubicBezTo>
                  <a:pt x="4474" y="252"/>
                  <a:pt x="4480" y="254"/>
                  <a:pt x="4485" y="256"/>
                </a:cubicBezTo>
                <a:cubicBezTo>
                  <a:pt x="4489" y="258"/>
                  <a:pt x="4492" y="260"/>
                  <a:pt x="4494" y="263"/>
                </a:cubicBezTo>
                <a:cubicBezTo>
                  <a:pt x="4496" y="266"/>
                  <a:pt x="4497" y="270"/>
                  <a:pt x="4497" y="273"/>
                </a:cubicBezTo>
                <a:lnTo>
                  <a:pt x="4497" y="334"/>
                </a:lnTo>
                <a:cubicBezTo>
                  <a:pt x="4526" y="303"/>
                  <a:pt x="4555" y="279"/>
                  <a:pt x="4585" y="263"/>
                </a:cubicBezTo>
                <a:cubicBezTo>
                  <a:pt x="4615" y="248"/>
                  <a:pt x="4646" y="240"/>
                  <a:pt x="4679" y="240"/>
                </a:cubicBezTo>
                <a:close/>
                <a:moveTo>
                  <a:pt x="3831" y="240"/>
                </a:moveTo>
                <a:cubicBezTo>
                  <a:pt x="3861" y="240"/>
                  <a:pt x="3887" y="245"/>
                  <a:pt x="3907" y="256"/>
                </a:cubicBezTo>
                <a:cubicBezTo>
                  <a:pt x="3928" y="266"/>
                  <a:pt x="3944" y="280"/>
                  <a:pt x="3957" y="298"/>
                </a:cubicBezTo>
                <a:cubicBezTo>
                  <a:pt x="3970" y="316"/>
                  <a:pt x="3979" y="337"/>
                  <a:pt x="3985" y="361"/>
                </a:cubicBezTo>
                <a:cubicBezTo>
                  <a:pt x="3990" y="385"/>
                  <a:pt x="3993" y="411"/>
                  <a:pt x="3993" y="439"/>
                </a:cubicBezTo>
                <a:cubicBezTo>
                  <a:pt x="3993" y="464"/>
                  <a:pt x="3991" y="492"/>
                  <a:pt x="3986" y="521"/>
                </a:cubicBezTo>
                <a:cubicBezTo>
                  <a:pt x="3981" y="550"/>
                  <a:pt x="3974" y="579"/>
                  <a:pt x="3964" y="608"/>
                </a:cubicBezTo>
                <a:cubicBezTo>
                  <a:pt x="3955" y="637"/>
                  <a:pt x="3942" y="665"/>
                  <a:pt x="3927" y="692"/>
                </a:cubicBezTo>
                <a:cubicBezTo>
                  <a:pt x="3912" y="718"/>
                  <a:pt x="3893" y="742"/>
                  <a:pt x="3872" y="762"/>
                </a:cubicBezTo>
                <a:cubicBezTo>
                  <a:pt x="3851" y="783"/>
                  <a:pt x="3826" y="799"/>
                  <a:pt x="3799" y="811"/>
                </a:cubicBezTo>
                <a:cubicBezTo>
                  <a:pt x="3771" y="823"/>
                  <a:pt x="3740" y="829"/>
                  <a:pt x="3706" y="829"/>
                </a:cubicBezTo>
                <a:cubicBezTo>
                  <a:pt x="3690" y="829"/>
                  <a:pt x="3676" y="827"/>
                  <a:pt x="3662" y="824"/>
                </a:cubicBezTo>
                <a:cubicBezTo>
                  <a:pt x="3648" y="821"/>
                  <a:pt x="3636" y="817"/>
                  <a:pt x="3624" y="811"/>
                </a:cubicBezTo>
                <a:cubicBezTo>
                  <a:pt x="3613" y="805"/>
                  <a:pt x="3602" y="799"/>
                  <a:pt x="3593" y="791"/>
                </a:cubicBezTo>
                <a:cubicBezTo>
                  <a:pt x="3583" y="784"/>
                  <a:pt x="3575" y="775"/>
                  <a:pt x="3568" y="767"/>
                </a:cubicBezTo>
                <a:lnTo>
                  <a:pt x="3522" y="1004"/>
                </a:lnTo>
                <a:cubicBezTo>
                  <a:pt x="3521" y="1008"/>
                  <a:pt x="3519" y="1011"/>
                  <a:pt x="3516" y="1014"/>
                </a:cubicBezTo>
                <a:cubicBezTo>
                  <a:pt x="3514" y="1017"/>
                  <a:pt x="3509" y="1020"/>
                  <a:pt x="3503" y="1022"/>
                </a:cubicBezTo>
                <a:cubicBezTo>
                  <a:pt x="3497" y="1024"/>
                  <a:pt x="3489" y="1026"/>
                  <a:pt x="3479" y="1027"/>
                </a:cubicBezTo>
                <a:cubicBezTo>
                  <a:pt x="3469" y="1028"/>
                  <a:pt x="3457" y="1029"/>
                  <a:pt x="3443" y="1029"/>
                </a:cubicBezTo>
                <a:cubicBezTo>
                  <a:pt x="3428" y="1029"/>
                  <a:pt x="3417" y="1028"/>
                  <a:pt x="3408" y="1027"/>
                </a:cubicBezTo>
                <a:cubicBezTo>
                  <a:pt x="3399" y="1026"/>
                  <a:pt x="3392" y="1024"/>
                  <a:pt x="3386" y="1022"/>
                </a:cubicBezTo>
                <a:cubicBezTo>
                  <a:pt x="3381" y="1020"/>
                  <a:pt x="3378" y="1017"/>
                  <a:pt x="3376" y="1014"/>
                </a:cubicBezTo>
                <a:cubicBezTo>
                  <a:pt x="3375" y="1011"/>
                  <a:pt x="3374" y="1008"/>
                  <a:pt x="3375" y="1004"/>
                </a:cubicBezTo>
                <a:lnTo>
                  <a:pt x="3521" y="273"/>
                </a:lnTo>
                <a:cubicBezTo>
                  <a:pt x="3523" y="265"/>
                  <a:pt x="3529" y="259"/>
                  <a:pt x="3539" y="255"/>
                </a:cubicBezTo>
                <a:cubicBezTo>
                  <a:pt x="3550" y="252"/>
                  <a:pt x="3567" y="250"/>
                  <a:pt x="3592" y="250"/>
                </a:cubicBezTo>
                <a:cubicBezTo>
                  <a:pt x="3604" y="250"/>
                  <a:pt x="3614" y="250"/>
                  <a:pt x="3621" y="251"/>
                </a:cubicBezTo>
                <a:cubicBezTo>
                  <a:pt x="3629" y="252"/>
                  <a:pt x="3635" y="254"/>
                  <a:pt x="3639" y="256"/>
                </a:cubicBezTo>
                <a:cubicBezTo>
                  <a:pt x="3644" y="257"/>
                  <a:pt x="3647" y="260"/>
                  <a:pt x="3648" y="263"/>
                </a:cubicBezTo>
                <a:cubicBezTo>
                  <a:pt x="3650" y="266"/>
                  <a:pt x="3650" y="269"/>
                  <a:pt x="3650" y="273"/>
                </a:cubicBezTo>
                <a:lnTo>
                  <a:pt x="3633" y="358"/>
                </a:lnTo>
                <a:cubicBezTo>
                  <a:pt x="3639" y="345"/>
                  <a:pt x="3648" y="331"/>
                  <a:pt x="3661" y="318"/>
                </a:cubicBezTo>
                <a:cubicBezTo>
                  <a:pt x="3674" y="304"/>
                  <a:pt x="3689" y="291"/>
                  <a:pt x="3707" y="280"/>
                </a:cubicBezTo>
                <a:cubicBezTo>
                  <a:pt x="3724" y="268"/>
                  <a:pt x="3744" y="259"/>
                  <a:pt x="3765" y="251"/>
                </a:cubicBezTo>
                <a:cubicBezTo>
                  <a:pt x="3787" y="244"/>
                  <a:pt x="3809" y="240"/>
                  <a:pt x="3831" y="240"/>
                </a:cubicBezTo>
                <a:close/>
                <a:moveTo>
                  <a:pt x="3198" y="240"/>
                </a:moveTo>
                <a:cubicBezTo>
                  <a:pt x="3228" y="240"/>
                  <a:pt x="3254" y="245"/>
                  <a:pt x="3274" y="256"/>
                </a:cubicBezTo>
                <a:cubicBezTo>
                  <a:pt x="3295" y="266"/>
                  <a:pt x="3311" y="280"/>
                  <a:pt x="3324" y="298"/>
                </a:cubicBezTo>
                <a:cubicBezTo>
                  <a:pt x="3337" y="316"/>
                  <a:pt x="3346" y="337"/>
                  <a:pt x="3352" y="361"/>
                </a:cubicBezTo>
                <a:cubicBezTo>
                  <a:pt x="3357" y="385"/>
                  <a:pt x="3360" y="411"/>
                  <a:pt x="3360" y="439"/>
                </a:cubicBezTo>
                <a:cubicBezTo>
                  <a:pt x="3360" y="464"/>
                  <a:pt x="3358" y="492"/>
                  <a:pt x="3353" y="521"/>
                </a:cubicBezTo>
                <a:cubicBezTo>
                  <a:pt x="3348" y="550"/>
                  <a:pt x="3341" y="579"/>
                  <a:pt x="3331" y="608"/>
                </a:cubicBezTo>
                <a:cubicBezTo>
                  <a:pt x="3322" y="637"/>
                  <a:pt x="3309" y="665"/>
                  <a:pt x="3294" y="692"/>
                </a:cubicBezTo>
                <a:cubicBezTo>
                  <a:pt x="3279" y="718"/>
                  <a:pt x="3260" y="742"/>
                  <a:pt x="3239" y="762"/>
                </a:cubicBezTo>
                <a:cubicBezTo>
                  <a:pt x="3218" y="783"/>
                  <a:pt x="3193" y="799"/>
                  <a:pt x="3166" y="811"/>
                </a:cubicBezTo>
                <a:cubicBezTo>
                  <a:pt x="3138" y="823"/>
                  <a:pt x="3107" y="829"/>
                  <a:pt x="3073" y="829"/>
                </a:cubicBezTo>
                <a:cubicBezTo>
                  <a:pt x="3057" y="829"/>
                  <a:pt x="3043" y="827"/>
                  <a:pt x="3029" y="824"/>
                </a:cubicBezTo>
                <a:cubicBezTo>
                  <a:pt x="3015" y="821"/>
                  <a:pt x="3003" y="817"/>
                  <a:pt x="2991" y="811"/>
                </a:cubicBezTo>
                <a:cubicBezTo>
                  <a:pt x="2980" y="805"/>
                  <a:pt x="2969" y="799"/>
                  <a:pt x="2960" y="791"/>
                </a:cubicBezTo>
                <a:cubicBezTo>
                  <a:pt x="2950" y="784"/>
                  <a:pt x="2942" y="775"/>
                  <a:pt x="2935" y="767"/>
                </a:cubicBezTo>
                <a:lnTo>
                  <a:pt x="2889" y="1004"/>
                </a:lnTo>
                <a:cubicBezTo>
                  <a:pt x="2888" y="1008"/>
                  <a:pt x="2886" y="1011"/>
                  <a:pt x="2883" y="1014"/>
                </a:cubicBezTo>
                <a:cubicBezTo>
                  <a:pt x="2881" y="1017"/>
                  <a:pt x="2876" y="1020"/>
                  <a:pt x="2870" y="1022"/>
                </a:cubicBezTo>
                <a:cubicBezTo>
                  <a:pt x="2864" y="1024"/>
                  <a:pt x="2856" y="1026"/>
                  <a:pt x="2846" y="1027"/>
                </a:cubicBezTo>
                <a:cubicBezTo>
                  <a:pt x="2836" y="1028"/>
                  <a:pt x="2824" y="1029"/>
                  <a:pt x="2810" y="1029"/>
                </a:cubicBezTo>
                <a:cubicBezTo>
                  <a:pt x="2795" y="1029"/>
                  <a:pt x="2784" y="1028"/>
                  <a:pt x="2775" y="1027"/>
                </a:cubicBezTo>
                <a:cubicBezTo>
                  <a:pt x="2766" y="1026"/>
                  <a:pt x="2759" y="1024"/>
                  <a:pt x="2753" y="1022"/>
                </a:cubicBezTo>
                <a:cubicBezTo>
                  <a:pt x="2748" y="1020"/>
                  <a:pt x="2745" y="1017"/>
                  <a:pt x="2743" y="1014"/>
                </a:cubicBezTo>
                <a:cubicBezTo>
                  <a:pt x="2742" y="1011"/>
                  <a:pt x="2741" y="1008"/>
                  <a:pt x="2742" y="1004"/>
                </a:cubicBezTo>
                <a:lnTo>
                  <a:pt x="2888" y="273"/>
                </a:lnTo>
                <a:cubicBezTo>
                  <a:pt x="2890" y="265"/>
                  <a:pt x="2896" y="259"/>
                  <a:pt x="2906" y="255"/>
                </a:cubicBezTo>
                <a:cubicBezTo>
                  <a:pt x="2917" y="252"/>
                  <a:pt x="2934" y="250"/>
                  <a:pt x="2959" y="250"/>
                </a:cubicBezTo>
                <a:cubicBezTo>
                  <a:pt x="2971" y="250"/>
                  <a:pt x="2981" y="250"/>
                  <a:pt x="2988" y="251"/>
                </a:cubicBezTo>
                <a:cubicBezTo>
                  <a:pt x="2996" y="252"/>
                  <a:pt x="3002" y="254"/>
                  <a:pt x="3006" y="256"/>
                </a:cubicBezTo>
                <a:cubicBezTo>
                  <a:pt x="3011" y="257"/>
                  <a:pt x="3014" y="260"/>
                  <a:pt x="3015" y="263"/>
                </a:cubicBezTo>
                <a:cubicBezTo>
                  <a:pt x="3017" y="266"/>
                  <a:pt x="3017" y="269"/>
                  <a:pt x="3017" y="273"/>
                </a:cubicBezTo>
                <a:lnTo>
                  <a:pt x="3000" y="358"/>
                </a:lnTo>
                <a:cubicBezTo>
                  <a:pt x="3006" y="345"/>
                  <a:pt x="3015" y="331"/>
                  <a:pt x="3028" y="318"/>
                </a:cubicBezTo>
                <a:cubicBezTo>
                  <a:pt x="3041" y="304"/>
                  <a:pt x="3056" y="291"/>
                  <a:pt x="3074" y="280"/>
                </a:cubicBezTo>
                <a:cubicBezTo>
                  <a:pt x="3091" y="268"/>
                  <a:pt x="3111" y="259"/>
                  <a:pt x="3132" y="251"/>
                </a:cubicBezTo>
                <a:cubicBezTo>
                  <a:pt x="3154" y="244"/>
                  <a:pt x="3176" y="240"/>
                  <a:pt x="3198" y="240"/>
                </a:cubicBezTo>
                <a:close/>
                <a:moveTo>
                  <a:pt x="2401" y="240"/>
                </a:moveTo>
                <a:cubicBezTo>
                  <a:pt x="2406" y="240"/>
                  <a:pt x="2412" y="240"/>
                  <a:pt x="2418" y="241"/>
                </a:cubicBezTo>
                <a:cubicBezTo>
                  <a:pt x="2423" y="241"/>
                  <a:pt x="2429" y="242"/>
                  <a:pt x="2436" y="244"/>
                </a:cubicBezTo>
                <a:cubicBezTo>
                  <a:pt x="2442" y="245"/>
                  <a:pt x="2447" y="247"/>
                  <a:pt x="2452" y="248"/>
                </a:cubicBezTo>
                <a:cubicBezTo>
                  <a:pt x="2457" y="250"/>
                  <a:pt x="2460" y="252"/>
                  <a:pt x="2462" y="254"/>
                </a:cubicBezTo>
                <a:cubicBezTo>
                  <a:pt x="2464" y="256"/>
                  <a:pt x="2466" y="258"/>
                  <a:pt x="2467" y="260"/>
                </a:cubicBezTo>
                <a:cubicBezTo>
                  <a:pt x="2468" y="263"/>
                  <a:pt x="2469" y="266"/>
                  <a:pt x="2470" y="270"/>
                </a:cubicBezTo>
                <a:cubicBezTo>
                  <a:pt x="2470" y="274"/>
                  <a:pt x="2471" y="280"/>
                  <a:pt x="2471" y="289"/>
                </a:cubicBezTo>
                <a:cubicBezTo>
                  <a:pt x="2472" y="297"/>
                  <a:pt x="2472" y="308"/>
                  <a:pt x="2472" y="322"/>
                </a:cubicBezTo>
                <a:cubicBezTo>
                  <a:pt x="2472" y="336"/>
                  <a:pt x="2472" y="347"/>
                  <a:pt x="2471" y="356"/>
                </a:cubicBezTo>
                <a:cubicBezTo>
                  <a:pt x="2470" y="365"/>
                  <a:pt x="2469" y="372"/>
                  <a:pt x="2467" y="377"/>
                </a:cubicBezTo>
                <a:cubicBezTo>
                  <a:pt x="2466" y="382"/>
                  <a:pt x="2464" y="386"/>
                  <a:pt x="2461" y="388"/>
                </a:cubicBezTo>
                <a:cubicBezTo>
                  <a:pt x="2459" y="390"/>
                  <a:pt x="2455" y="391"/>
                  <a:pt x="2452" y="391"/>
                </a:cubicBezTo>
                <a:cubicBezTo>
                  <a:pt x="2448" y="391"/>
                  <a:pt x="2445" y="390"/>
                  <a:pt x="2441" y="389"/>
                </a:cubicBezTo>
                <a:cubicBezTo>
                  <a:pt x="2437" y="387"/>
                  <a:pt x="2433" y="386"/>
                  <a:pt x="2428" y="384"/>
                </a:cubicBezTo>
                <a:cubicBezTo>
                  <a:pt x="2423" y="383"/>
                  <a:pt x="2418" y="381"/>
                  <a:pt x="2412" y="380"/>
                </a:cubicBezTo>
                <a:cubicBezTo>
                  <a:pt x="2406" y="379"/>
                  <a:pt x="2399" y="378"/>
                  <a:pt x="2392" y="378"/>
                </a:cubicBezTo>
                <a:cubicBezTo>
                  <a:pt x="2384" y="378"/>
                  <a:pt x="2376" y="380"/>
                  <a:pt x="2368" y="383"/>
                </a:cubicBezTo>
                <a:cubicBezTo>
                  <a:pt x="2360" y="386"/>
                  <a:pt x="2351" y="392"/>
                  <a:pt x="2342" y="399"/>
                </a:cubicBezTo>
                <a:cubicBezTo>
                  <a:pt x="2333" y="406"/>
                  <a:pt x="2324" y="415"/>
                  <a:pt x="2315" y="427"/>
                </a:cubicBezTo>
                <a:cubicBezTo>
                  <a:pt x="2305" y="439"/>
                  <a:pt x="2295" y="453"/>
                  <a:pt x="2284" y="471"/>
                </a:cubicBezTo>
                <a:lnTo>
                  <a:pt x="2284" y="797"/>
                </a:lnTo>
                <a:cubicBezTo>
                  <a:pt x="2284" y="800"/>
                  <a:pt x="2283" y="804"/>
                  <a:pt x="2280" y="807"/>
                </a:cubicBezTo>
                <a:cubicBezTo>
                  <a:pt x="2278" y="810"/>
                  <a:pt x="2274" y="812"/>
                  <a:pt x="2268" y="814"/>
                </a:cubicBezTo>
                <a:cubicBezTo>
                  <a:pt x="2263" y="816"/>
                  <a:pt x="2255" y="818"/>
                  <a:pt x="2246" y="819"/>
                </a:cubicBezTo>
                <a:cubicBezTo>
                  <a:pt x="2236" y="820"/>
                  <a:pt x="2224" y="820"/>
                  <a:pt x="2210" y="820"/>
                </a:cubicBezTo>
                <a:cubicBezTo>
                  <a:pt x="2196" y="820"/>
                  <a:pt x="2184" y="820"/>
                  <a:pt x="2174" y="819"/>
                </a:cubicBezTo>
                <a:cubicBezTo>
                  <a:pt x="2165" y="818"/>
                  <a:pt x="2157" y="816"/>
                  <a:pt x="2152" y="814"/>
                </a:cubicBezTo>
                <a:cubicBezTo>
                  <a:pt x="2146" y="812"/>
                  <a:pt x="2142" y="810"/>
                  <a:pt x="2140" y="807"/>
                </a:cubicBezTo>
                <a:cubicBezTo>
                  <a:pt x="2137" y="804"/>
                  <a:pt x="2136" y="800"/>
                  <a:pt x="2136" y="797"/>
                </a:cubicBezTo>
                <a:lnTo>
                  <a:pt x="2136" y="273"/>
                </a:lnTo>
                <a:cubicBezTo>
                  <a:pt x="2136" y="270"/>
                  <a:pt x="2137" y="266"/>
                  <a:pt x="2139" y="263"/>
                </a:cubicBezTo>
                <a:cubicBezTo>
                  <a:pt x="2141" y="260"/>
                  <a:pt x="2144" y="258"/>
                  <a:pt x="2150" y="256"/>
                </a:cubicBezTo>
                <a:cubicBezTo>
                  <a:pt x="2155" y="254"/>
                  <a:pt x="2161" y="252"/>
                  <a:pt x="2169" y="251"/>
                </a:cubicBezTo>
                <a:cubicBezTo>
                  <a:pt x="2177" y="250"/>
                  <a:pt x="2187" y="250"/>
                  <a:pt x="2199" y="250"/>
                </a:cubicBezTo>
                <a:cubicBezTo>
                  <a:pt x="2212" y="250"/>
                  <a:pt x="2222" y="250"/>
                  <a:pt x="2231" y="251"/>
                </a:cubicBezTo>
                <a:cubicBezTo>
                  <a:pt x="2239" y="252"/>
                  <a:pt x="2245" y="254"/>
                  <a:pt x="2250" y="256"/>
                </a:cubicBezTo>
                <a:cubicBezTo>
                  <a:pt x="2254" y="258"/>
                  <a:pt x="2257" y="260"/>
                  <a:pt x="2259" y="263"/>
                </a:cubicBezTo>
                <a:cubicBezTo>
                  <a:pt x="2261" y="266"/>
                  <a:pt x="2262" y="270"/>
                  <a:pt x="2262" y="273"/>
                </a:cubicBezTo>
                <a:lnTo>
                  <a:pt x="2262" y="339"/>
                </a:lnTo>
                <a:cubicBezTo>
                  <a:pt x="2276" y="319"/>
                  <a:pt x="2289" y="303"/>
                  <a:pt x="2301" y="290"/>
                </a:cubicBezTo>
                <a:cubicBezTo>
                  <a:pt x="2313" y="277"/>
                  <a:pt x="2325" y="267"/>
                  <a:pt x="2336" y="260"/>
                </a:cubicBezTo>
                <a:cubicBezTo>
                  <a:pt x="2346" y="253"/>
                  <a:pt x="2357" y="247"/>
                  <a:pt x="2368" y="244"/>
                </a:cubicBezTo>
                <a:cubicBezTo>
                  <a:pt x="2379" y="241"/>
                  <a:pt x="2390" y="240"/>
                  <a:pt x="2401" y="240"/>
                </a:cubicBezTo>
                <a:close/>
                <a:moveTo>
                  <a:pt x="1759" y="240"/>
                </a:moveTo>
                <a:cubicBezTo>
                  <a:pt x="1800" y="240"/>
                  <a:pt x="1835" y="244"/>
                  <a:pt x="1864" y="252"/>
                </a:cubicBezTo>
                <a:cubicBezTo>
                  <a:pt x="1893" y="260"/>
                  <a:pt x="1917" y="272"/>
                  <a:pt x="1936" y="289"/>
                </a:cubicBezTo>
                <a:cubicBezTo>
                  <a:pt x="1955" y="306"/>
                  <a:pt x="1969" y="327"/>
                  <a:pt x="1977" y="353"/>
                </a:cubicBezTo>
                <a:cubicBezTo>
                  <a:pt x="1986" y="379"/>
                  <a:pt x="1990" y="410"/>
                  <a:pt x="1990" y="446"/>
                </a:cubicBezTo>
                <a:lnTo>
                  <a:pt x="1990" y="798"/>
                </a:lnTo>
                <a:cubicBezTo>
                  <a:pt x="1990" y="804"/>
                  <a:pt x="1988" y="808"/>
                  <a:pt x="1984" y="811"/>
                </a:cubicBezTo>
                <a:cubicBezTo>
                  <a:pt x="1980" y="814"/>
                  <a:pt x="1974" y="817"/>
                  <a:pt x="1966" y="818"/>
                </a:cubicBezTo>
                <a:cubicBezTo>
                  <a:pt x="1957" y="819"/>
                  <a:pt x="1945" y="820"/>
                  <a:pt x="1928" y="820"/>
                </a:cubicBezTo>
                <a:cubicBezTo>
                  <a:pt x="1911" y="820"/>
                  <a:pt x="1898" y="819"/>
                  <a:pt x="1890" y="818"/>
                </a:cubicBezTo>
                <a:cubicBezTo>
                  <a:pt x="1882" y="817"/>
                  <a:pt x="1876" y="814"/>
                  <a:pt x="1873" y="811"/>
                </a:cubicBezTo>
                <a:cubicBezTo>
                  <a:pt x="1870" y="808"/>
                  <a:pt x="1868" y="804"/>
                  <a:pt x="1868" y="798"/>
                </a:cubicBezTo>
                <a:lnTo>
                  <a:pt x="1868" y="757"/>
                </a:lnTo>
                <a:cubicBezTo>
                  <a:pt x="1846" y="780"/>
                  <a:pt x="1822" y="798"/>
                  <a:pt x="1794" y="810"/>
                </a:cubicBezTo>
                <a:cubicBezTo>
                  <a:pt x="1767" y="823"/>
                  <a:pt x="1736" y="829"/>
                  <a:pt x="1703" y="829"/>
                </a:cubicBezTo>
                <a:cubicBezTo>
                  <a:pt x="1675" y="829"/>
                  <a:pt x="1649" y="825"/>
                  <a:pt x="1626" y="818"/>
                </a:cubicBezTo>
                <a:cubicBezTo>
                  <a:pt x="1603" y="811"/>
                  <a:pt x="1583" y="800"/>
                  <a:pt x="1566" y="786"/>
                </a:cubicBezTo>
                <a:cubicBezTo>
                  <a:pt x="1549" y="772"/>
                  <a:pt x="1535" y="754"/>
                  <a:pt x="1526" y="733"/>
                </a:cubicBezTo>
                <a:cubicBezTo>
                  <a:pt x="1517" y="712"/>
                  <a:pt x="1512" y="687"/>
                  <a:pt x="1512" y="659"/>
                </a:cubicBezTo>
                <a:cubicBezTo>
                  <a:pt x="1512" y="629"/>
                  <a:pt x="1518" y="602"/>
                  <a:pt x="1530" y="580"/>
                </a:cubicBezTo>
                <a:cubicBezTo>
                  <a:pt x="1542" y="557"/>
                  <a:pt x="1560" y="539"/>
                  <a:pt x="1583" y="524"/>
                </a:cubicBezTo>
                <a:cubicBezTo>
                  <a:pt x="1607" y="509"/>
                  <a:pt x="1636" y="499"/>
                  <a:pt x="1671" y="492"/>
                </a:cubicBezTo>
                <a:cubicBezTo>
                  <a:pt x="1707" y="485"/>
                  <a:pt x="1747" y="481"/>
                  <a:pt x="1794" y="481"/>
                </a:cubicBezTo>
                <a:lnTo>
                  <a:pt x="1845" y="481"/>
                </a:lnTo>
                <a:lnTo>
                  <a:pt x="1845" y="449"/>
                </a:lnTo>
                <a:cubicBezTo>
                  <a:pt x="1845" y="433"/>
                  <a:pt x="1843" y="419"/>
                  <a:pt x="1840" y="407"/>
                </a:cubicBezTo>
                <a:cubicBezTo>
                  <a:pt x="1837" y="394"/>
                  <a:pt x="1831" y="384"/>
                  <a:pt x="1824" y="376"/>
                </a:cubicBezTo>
                <a:cubicBezTo>
                  <a:pt x="1816" y="368"/>
                  <a:pt x="1806" y="362"/>
                  <a:pt x="1793" y="358"/>
                </a:cubicBezTo>
                <a:cubicBezTo>
                  <a:pt x="1780" y="354"/>
                  <a:pt x="1765" y="352"/>
                  <a:pt x="1746" y="352"/>
                </a:cubicBezTo>
                <a:cubicBezTo>
                  <a:pt x="1721" y="352"/>
                  <a:pt x="1699" y="355"/>
                  <a:pt x="1680" y="360"/>
                </a:cubicBezTo>
                <a:cubicBezTo>
                  <a:pt x="1661" y="366"/>
                  <a:pt x="1644" y="372"/>
                  <a:pt x="1629" y="379"/>
                </a:cubicBezTo>
                <a:cubicBezTo>
                  <a:pt x="1614" y="385"/>
                  <a:pt x="1602" y="391"/>
                  <a:pt x="1592" y="397"/>
                </a:cubicBezTo>
                <a:cubicBezTo>
                  <a:pt x="1582" y="402"/>
                  <a:pt x="1574" y="405"/>
                  <a:pt x="1567" y="405"/>
                </a:cubicBezTo>
                <a:cubicBezTo>
                  <a:pt x="1563" y="405"/>
                  <a:pt x="1559" y="404"/>
                  <a:pt x="1556" y="401"/>
                </a:cubicBezTo>
                <a:cubicBezTo>
                  <a:pt x="1553" y="398"/>
                  <a:pt x="1550" y="394"/>
                  <a:pt x="1548" y="389"/>
                </a:cubicBezTo>
                <a:cubicBezTo>
                  <a:pt x="1546" y="384"/>
                  <a:pt x="1544" y="378"/>
                  <a:pt x="1543" y="371"/>
                </a:cubicBezTo>
                <a:cubicBezTo>
                  <a:pt x="1542" y="363"/>
                  <a:pt x="1541" y="355"/>
                  <a:pt x="1541" y="346"/>
                </a:cubicBezTo>
                <a:cubicBezTo>
                  <a:pt x="1541" y="334"/>
                  <a:pt x="1542" y="324"/>
                  <a:pt x="1544" y="317"/>
                </a:cubicBezTo>
                <a:cubicBezTo>
                  <a:pt x="1546" y="310"/>
                  <a:pt x="1550" y="304"/>
                  <a:pt x="1555" y="298"/>
                </a:cubicBezTo>
                <a:cubicBezTo>
                  <a:pt x="1561" y="293"/>
                  <a:pt x="1570" y="287"/>
                  <a:pt x="1584" y="280"/>
                </a:cubicBezTo>
                <a:cubicBezTo>
                  <a:pt x="1597" y="273"/>
                  <a:pt x="1613" y="266"/>
                  <a:pt x="1632" y="260"/>
                </a:cubicBezTo>
                <a:cubicBezTo>
                  <a:pt x="1650" y="254"/>
                  <a:pt x="1670" y="249"/>
                  <a:pt x="1692" y="246"/>
                </a:cubicBezTo>
                <a:cubicBezTo>
                  <a:pt x="1714" y="242"/>
                  <a:pt x="1736" y="240"/>
                  <a:pt x="1759" y="240"/>
                </a:cubicBezTo>
                <a:close/>
                <a:moveTo>
                  <a:pt x="858" y="240"/>
                </a:moveTo>
                <a:cubicBezTo>
                  <a:pt x="905" y="240"/>
                  <a:pt x="946" y="246"/>
                  <a:pt x="980" y="259"/>
                </a:cubicBezTo>
                <a:cubicBezTo>
                  <a:pt x="1015" y="272"/>
                  <a:pt x="1043" y="290"/>
                  <a:pt x="1066" y="315"/>
                </a:cubicBezTo>
                <a:cubicBezTo>
                  <a:pt x="1088" y="340"/>
                  <a:pt x="1105" y="370"/>
                  <a:pt x="1116" y="406"/>
                </a:cubicBezTo>
                <a:cubicBezTo>
                  <a:pt x="1127" y="442"/>
                  <a:pt x="1132" y="483"/>
                  <a:pt x="1132" y="529"/>
                </a:cubicBezTo>
                <a:cubicBezTo>
                  <a:pt x="1132" y="574"/>
                  <a:pt x="1126" y="614"/>
                  <a:pt x="1114" y="651"/>
                </a:cubicBezTo>
                <a:cubicBezTo>
                  <a:pt x="1103" y="688"/>
                  <a:pt x="1085" y="719"/>
                  <a:pt x="1061" y="746"/>
                </a:cubicBezTo>
                <a:cubicBezTo>
                  <a:pt x="1037" y="772"/>
                  <a:pt x="1007" y="793"/>
                  <a:pt x="972" y="807"/>
                </a:cubicBezTo>
                <a:cubicBezTo>
                  <a:pt x="936" y="822"/>
                  <a:pt x="894" y="829"/>
                  <a:pt x="846" y="829"/>
                </a:cubicBezTo>
                <a:cubicBezTo>
                  <a:pt x="799" y="829"/>
                  <a:pt x="759" y="823"/>
                  <a:pt x="724" y="810"/>
                </a:cubicBezTo>
                <a:cubicBezTo>
                  <a:pt x="690" y="797"/>
                  <a:pt x="661" y="778"/>
                  <a:pt x="639" y="753"/>
                </a:cubicBezTo>
                <a:cubicBezTo>
                  <a:pt x="616" y="729"/>
                  <a:pt x="599" y="699"/>
                  <a:pt x="588" y="663"/>
                </a:cubicBezTo>
                <a:cubicBezTo>
                  <a:pt x="577" y="627"/>
                  <a:pt x="572" y="586"/>
                  <a:pt x="572" y="540"/>
                </a:cubicBezTo>
                <a:cubicBezTo>
                  <a:pt x="572" y="495"/>
                  <a:pt x="578" y="455"/>
                  <a:pt x="590" y="418"/>
                </a:cubicBezTo>
                <a:cubicBezTo>
                  <a:pt x="602" y="381"/>
                  <a:pt x="620" y="349"/>
                  <a:pt x="643" y="323"/>
                </a:cubicBezTo>
                <a:cubicBezTo>
                  <a:pt x="667" y="297"/>
                  <a:pt x="697" y="276"/>
                  <a:pt x="733" y="262"/>
                </a:cubicBezTo>
                <a:cubicBezTo>
                  <a:pt x="769" y="247"/>
                  <a:pt x="810" y="240"/>
                  <a:pt x="858" y="240"/>
                </a:cubicBezTo>
                <a:close/>
                <a:moveTo>
                  <a:pt x="6361" y="112"/>
                </a:moveTo>
                <a:cubicBezTo>
                  <a:pt x="6376" y="112"/>
                  <a:pt x="6388" y="112"/>
                  <a:pt x="6397" y="113"/>
                </a:cubicBezTo>
                <a:cubicBezTo>
                  <a:pt x="6407" y="114"/>
                  <a:pt x="6414" y="116"/>
                  <a:pt x="6420" y="118"/>
                </a:cubicBezTo>
                <a:cubicBezTo>
                  <a:pt x="6425" y="120"/>
                  <a:pt x="6429" y="123"/>
                  <a:pt x="6431" y="126"/>
                </a:cubicBezTo>
                <a:cubicBezTo>
                  <a:pt x="6434" y="129"/>
                  <a:pt x="6435" y="133"/>
                  <a:pt x="6435" y="137"/>
                </a:cubicBezTo>
                <a:lnTo>
                  <a:pt x="6435" y="253"/>
                </a:lnTo>
                <a:lnTo>
                  <a:pt x="6549" y="253"/>
                </a:lnTo>
                <a:cubicBezTo>
                  <a:pt x="6552" y="253"/>
                  <a:pt x="6556" y="254"/>
                  <a:pt x="6559" y="256"/>
                </a:cubicBezTo>
                <a:cubicBezTo>
                  <a:pt x="6562" y="258"/>
                  <a:pt x="6564" y="261"/>
                  <a:pt x="6566" y="266"/>
                </a:cubicBezTo>
                <a:cubicBezTo>
                  <a:pt x="6568" y="270"/>
                  <a:pt x="6570" y="276"/>
                  <a:pt x="6571" y="284"/>
                </a:cubicBezTo>
                <a:cubicBezTo>
                  <a:pt x="6572" y="292"/>
                  <a:pt x="6572" y="302"/>
                  <a:pt x="6572" y="313"/>
                </a:cubicBezTo>
                <a:cubicBezTo>
                  <a:pt x="6572" y="335"/>
                  <a:pt x="6570" y="350"/>
                  <a:pt x="6566" y="359"/>
                </a:cubicBezTo>
                <a:cubicBezTo>
                  <a:pt x="6562" y="368"/>
                  <a:pt x="6557" y="373"/>
                  <a:pt x="6549" y="373"/>
                </a:cubicBezTo>
                <a:lnTo>
                  <a:pt x="6435" y="373"/>
                </a:lnTo>
                <a:lnTo>
                  <a:pt x="6435" y="618"/>
                </a:lnTo>
                <a:cubicBezTo>
                  <a:pt x="6435" y="647"/>
                  <a:pt x="6439" y="668"/>
                  <a:pt x="6448" y="683"/>
                </a:cubicBezTo>
                <a:cubicBezTo>
                  <a:pt x="6457" y="697"/>
                  <a:pt x="6473" y="704"/>
                  <a:pt x="6496" y="704"/>
                </a:cubicBezTo>
                <a:cubicBezTo>
                  <a:pt x="6504" y="704"/>
                  <a:pt x="6511" y="703"/>
                  <a:pt x="6518" y="702"/>
                </a:cubicBezTo>
                <a:cubicBezTo>
                  <a:pt x="6524" y="701"/>
                  <a:pt x="6529" y="699"/>
                  <a:pt x="6534" y="697"/>
                </a:cubicBezTo>
                <a:cubicBezTo>
                  <a:pt x="6539" y="696"/>
                  <a:pt x="6543" y="694"/>
                  <a:pt x="6547" y="693"/>
                </a:cubicBezTo>
                <a:cubicBezTo>
                  <a:pt x="6550" y="691"/>
                  <a:pt x="6553" y="691"/>
                  <a:pt x="6556" y="691"/>
                </a:cubicBezTo>
                <a:cubicBezTo>
                  <a:pt x="6558" y="691"/>
                  <a:pt x="6560" y="691"/>
                  <a:pt x="6562" y="693"/>
                </a:cubicBezTo>
                <a:cubicBezTo>
                  <a:pt x="6564" y="694"/>
                  <a:pt x="6566" y="697"/>
                  <a:pt x="6567" y="701"/>
                </a:cubicBezTo>
                <a:cubicBezTo>
                  <a:pt x="6568" y="705"/>
                  <a:pt x="6570" y="710"/>
                  <a:pt x="6571" y="718"/>
                </a:cubicBezTo>
                <a:cubicBezTo>
                  <a:pt x="6572" y="725"/>
                  <a:pt x="6572" y="734"/>
                  <a:pt x="6572" y="745"/>
                </a:cubicBezTo>
                <a:cubicBezTo>
                  <a:pt x="6572" y="762"/>
                  <a:pt x="6571" y="775"/>
                  <a:pt x="6569" y="784"/>
                </a:cubicBezTo>
                <a:cubicBezTo>
                  <a:pt x="6567" y="793"/>
                  <a:pt x="6564" y="800"/>
                  <a:pt x="6560" y="804"/>
                </a:cubicBezTo>
                <a:cubicBezTo>
                  <a:pt x="6557" y="807"/>
                  <a:pt x="6552" y="811"/>
                  <a:pt x="6545" y="814"/>
                </a:cubicBezTo>
                <a:cubicBezTo>
                  <a:pt x="6538" y="817"/>
                  <a:pt x="6530" y="819"/>
                  <a:pt x="6521" y="821"/>
                </a:cubicBezTo>
                <a:cubicBezTo>
                  <a:pt x="6512" y="823"/>
                  <a:pt x="6502" y="825"/>
                  <a:pt x="6491" y="826"/>
                </a:cubicBezTo>
                <a:cubicBezTo>
                  <a:pt x="6480" y="827"/>
                  <a:pt x="6469" y="828"/>
                  <a:pt x="6458" y="828"/>
                </a:cubicBezTo>
                <a:cubicBezTo>
                  <a:pt x="6429" y="828"/>
                  <a:pt x="6404" y="824"/>
                  <a:pt x="6382" y="817"/>
                </a:cubicBezTo>
                <a:cubicBezTo>
                  <a:pt x="6361" y="809"/>
                  <a:pt x="6343" y="798"/>
                  <a:pt x="6329" y="783"/>
                </a:cubicBezTo>
                <a:cubicBezTo>
                  <a:pt x="6315" y="767"/>
                  <a:pt x="6305" y="748"/>
                  <a:pt x="6298" y="724"/>
                </a:cubicBezTo>
                <a:cubicBezTo>
                  <a:pt x="6291" y="701"/>
                  <a:pt x="6288" y="673"/>
                  <a:pt x="6288" y="641"/>
                </a:cubicBezTo>
                <a:lnTo>
                  <a:pt x="6288" y="373"/>
                </a:lnTo>
                <a:lnTo>
                  <a:pt x="6225" y="373"/>
                </a:lnTo>
                <a:cubicBezTo>
                  <a:pt x="6218" y="373"/>
                  <a:pt x="6212" y="368"/>
                  <a:pt x="6208" y="359"/>
                </a:cubicBezTo>
                <a:cubicBezTo>
                  <a:pt x="6204" y="350"/>
                  <a:pt x="6202" y="335"/>
                  <a:pt x="6202" y="313"/>
                </a:cubicBezTo>
                <a:cubicBezTo>
                  <a:pt x="6202" y="302"/>
                  <a:pt x="6202" y="292"/>
                  <a:pt x="6203" y="284"/>
                </a:cubicBezTo>
                <a:cubicBezTo>
                  <a:pt x="6204" y="276"/>
                  <a:pt x="6206" y="270"/>
                  <a:pt x="6208" y="266"/>
                </a:cubicBezTo>
                <a:cubicBezTo>
                  <a:pt x="6210" y="261"/>
                  <a:pt x="6212" y="258"/>
                  <a:pt x="6215" y="256"/>
                </a:cubicBezTo>
                <a:cubicBezTo>
                  <a:pt x="6218" y="254"/>
                  <a:pt x="6222" y="253"/>
                  <a:pt x="6226" y="253"/>
                </a:cubicBezTo>
                <a:lnTo>
                  <a:pt x="6288" y="253"/>
                </a:lnTo>
                <a:lnTo>
                  <a:pt x="6288" y="137"/>
                </a:lnTo>
                <a:cubicBezTo>
                  <a:pt x="6288" y="133"/>
                  <a:pt x="6289" y="129"/>
                  <a:pt x="6291" y="126"/>
                </a:cubicBezTo>
                <a:cubicBezTo>
                  <a:pt x="6293" y="123"/>
                  <a:pt x="6297" y="120"/>
                  <a:pt x="6303" y="118"/>
                </a:cubicBezTo>
                <a:cubicBezTo>
                  <a:pt x="6309" y="116"/>
                  <a:pt x="6316" y="114"/>
                  <a:pt x="6326" y="113"/>
                </a:cubicBezTo>
                <a:cubicBezTo>
                  <a:pt x="6335" y="112"/>
                  <a:pt x="6347" y="112"/>
                  <a:pt x="6361" y="112"/>
                </a:cubicBezTo>
                <a:close/>
                <a:moveTo>
                  <a:pt x="267" y="44"/>
                </a:moveTo>
                <a:cubicBezTo>
                  <a:pt x="285" y="44"/>
                  <a:pt x="303" y="45"/>
                  <a:pt x="321" y="48"/>
                </a:cubicBezTo>
                <a:cubicBezTo>
                  <a:pt x="339" y="51"/>
                  <a:pt x="356" y="55"/>
                  <a:pt x="371" y="59"/>
                </a:cubicBezTo>
                <a:cubicBezTo>
                  <a:pt x="387" y="64"/>
                  <a:pt x="401" y="69"/>
                  <a:pt x="413" y="75"/>
                </a:cubicBezTo>
                <a:cubicBezTo>
                  <a:pt x="425" y="81"/>
                  <a:pt x="433" y="86"/>
                  <a:pt x="437" y="90"/>
                </a:cubicBezTo>
                <a:cubicBezTo>
                  <a:pt x="441" y="94"/>
                  <a:pt x="443" y="97"/>
                  <a:pt x="445" y="100"/>
                </a:cubicBezTo>
                <a:cubicBezTo>
                  <a:pt x="446" y="103"/>
                  <a:pt x="447" y="106"/>
                  <a:pt x="448" y="111"/>
                </a:cubicBezTo>
                <a:cubicBezTo>
                  <a:pt x="449" y="115"/>
                  <a:pt x="450" y="121"/>
                  <a:pt x="450" y="128"/>
                </a:cubicBezTo>
                <a:cubicBezTo>
                  <a:pt x="451" y="135"/>
                  <a:pt x="451" y="143"/>
                  <a:pt x="451" y="153"/>
                </a:cubicBezTo>
                <a:cubicBezTo>
                  <a:pt x="451" y="165"/>
                  <a:pt x="451" y="174"/>
                  <a:pt x="450" y="182"/>
                </a:cubicBezTo>
                <a:cubicBezTo>
                  <a:pt x="450" y="190"/>
                  <a:pt x="449" y="196"/>
                  <a:pt x="447" y="201"/>
                </a:cubicBezTo>
                <a:cubicBezTo>
                  <a:pt x="446" y="206"/>
                  <a:pt x="444" y="210"/>
                  <a:pt x="441" y="212"/>
                </a:cubicBezTo>
                <a:cubicBezTo>
                  <a:pt x="439" y="215"/>
                  <a:pt x="435" y="216"/>
                  <a:pt x="431" y="216"/>
                </a:cubicBezTo>
                <a:cubicBezTo>
                  <a:pt x="427" y="216"/>
                  <a:pt x="420" y="213"/>
                  <a:pt x="411" y="208"/>
                </a:cubicBezTo>
                <a:cubicBezTo>
                  <a:pt x="401" y="202"/>
                  <a:pt x="390" y="196"/>
                  <a:pt x="376" y="190"/>
                </a:cubicBezTo>
                <a:cubicBezTo>
                  <a:pt x="362" y="183"/>
                  <a:pt x="346" y="177"/>
                  <a:pt x="328" y="172"/>
                </a:cubicBezTo>
                <a:cubicBezTo>
                  <a:pt x="310" y="167"/>
                  <a:pt x="291" y="164"/>
                  <a:pt x="269" y="164"/>
                </a:cubicBezTo>
                <a:cubicBezTo>
                  <a:pt x="252" y="164"/>
                  <a:pt x="238" y="166"/>
                  <a:pt x="225" y="170"/>
                </a:cubicBezTo>
                <a:cubicBezTo>
                  <a:pt x="213" y="174"/>
                  <a:pt x="202" y="180"/>
                  <a:pt x="194" y="187"/>
                </a:cubicBezTo>
                <a:cubicBezTo>
                  <a:pt x="186" y="194"/>
                  <a:pt x="179" y="203"/>
                  <a:pt x="175" y="213"/>
                </a:cubicBezTo>
                <a:cubicBezTo>
                  <a:pt x="171" y="223"/>
                  <a:pt x="169" y="234"/>
                  <a:pt x="169" y="246"/>
                </a:cubicBezTo>
                <a:cubicBezTo>
                  <a:pt x="169" y="262"/>
                  <a:pt x="174" y="277"/>
                  <a:pt x="183" y="289"/>
                </a:cubicBezTo>
                <a:cubicBezTo>
                  <a:pt x="192" y="301"/>
                  <a:pt x="204" y="312"/>
                  <a:pt x="220" y="322"/>
                </a:cubicBezTo>
                <a:cubicBezTo>
                  <a:pt x="235" y="332"/>
                  <a:pt x="253" y="341"/>
                  <a:pt x="272" y="349"/>
                </a:cubicBezTo>
                <a:cubicBezTo>
                  <a:pt x="292" y="357"/>
                  <a:pt x="312" y="366"/>
                  <a:pt x="332" y="376"/>
                </a:cubicBezTo>
                <a:cubicBezTo>
                  <a:pt x="352" y="385"/>
                  <a:pt x="372" y="396"/>
                  <a:pt x="392" y="407"/>
                </a:cubicBezTo>
                <a:cubicBezTo>
                  <a:pt x="411" y="419"/>
                  <a:pt x="429" y="434"/>
                  <a:pt x="444" y="450"/>
                </a:cubicBezTo>
                <a:cubicBezTo>
                  <a:pt x="459" y="467"/>
                  <a:pt x="472" y="486"/>
                  <a:pt x="481" y="509"/>
                </a:cubicBezTo>
                <a:cubicBezTo>
                  <a:pt x="490" y="531"/>
                  <a:pt x="495" y="558"/>
                  <a:pt x="495" y="588"/>
                </a:cubicBezTo>
                <a:cubicBezTo>
                  <a:pt x="495" y="628"/>
                  <a:pt x="488" y="663"/>
                  <a:pt x="473" y="693"/>
                </a:cubicBezTo>
                <a:cubicBezTo>
                  <a:pt x="458" y="723"/>
                  <a:pt x="438" y="748"/>
                  <a:pt x="412" y="768"/>
                </a:cubicBezTo>
                <a:cubicBezTo>
                  <a:pt x="387" y="788"/>
                  <a:pt x="357" y="804"/>
                  <a:pt x="323" y="814"/>
                </a:cubicBezTo>
                <a:cubicBezTo>
                  <a:pt x="289" y="824"/>
                  <a:pt x="253" y="829"/>
                  <a:pt x="214" y="829"/>
                </a:cubicBezTo>
                <a:cubicBezTo>
                  <a:pt x="188" y="829"/>
                  <a:pt x="164" y="827"/>
                  <a:pt x="141" y="823"/>
                </a:cubicBezTo>
                <a:cubicBezTo>
                  <a:pt x="119" y="818"/>
                  <a:pt x="99" y="813"/>
                  <a:pt x="82" y="807"/>
                </a:cubicBezTo>
                <a:cubicBezTo>
                  <a:pt x="65" y="801"/>
                  <a:pt x="50" y="795"/>
                  <a:pt x="39" y="788"/>
                </a:cubicBezTo>
                <a:cubicBezTo>
                  <a:pt x="27" y="781"/>
                  <a:pt x="19" y="776"/>
                  <a:pt x="14" y="771"/>
                </a:cubicBezTo>
                <a:cubicBezTo>
                  <a:pt x="9" y="766"/>
                  <a:pt x="5" y="758"/>
                  <a:pt x="3" y="749"/>
                </a:cubicBezTo>
                <a:cubicBezTo>
                  <a:pt x="1" y="739"/>
                  <a:pt x="0" y="725"/>
                  <a:pt x="0" y="707"/>
                </a:cubicBezTo>
                <a:cubicBezTo>
                  <a:pt x="0" y="695"/>
                  <a:pt x="0" y="685"/>
                  <a:pt x="1" y="677"/>
                </a:cubicBezTo>
                <a:cubicBezTo>
                  <a:pt x="2" y="669"/>
                  <a:pt x="3" y="662"/>
                  <a:pt x="5" y="657"/>
                </a:cubicBezTo>
                <a:cubicBezTo>
                  <a:pt x="7" y="652"/>
                  <a:pt x="9" y="648"/>
                  <a:pt x="12" y="646"/>
                </a:cubicBezTo>
                <a:cubicBezTo>
                  <a:pt x="15" y="644"/>
                  <a:pt x="18" y="643"/>
                  <a:pt x="22" y="643"/>
                </a:cubicBezTo>
                <a:cubicBezTo>
                  <a:pt x="28" y="643"/>
                  <a:pt x="35" y="646"/>
                  <a:pt x="45" y="653"/>
                </a:cubicBezTo>
                <a:cubicBezTo>
                  <a:pt x="55" y="659"/>
                  <a:pt x="68" y="666"/>
                  <a:pt x="84" y="674"/>
                </a:cubicBezTo>
                <a:cubicBezTo>
                  <a:pt x="99" y="682"/>
                  <a:pt x="118" y="689"/>
                  <a:pt x="140" y="695"/>
                </a:cubicBezTo>
                <a:cubicBezTo>
                  <a:pt x="161" y="702"/>
                  <a:pt x="186" y="705"/>
                  <a:pt x="215" y="705"/>
                </a:cubicBezTo>
                <a:cubicBezTo>
                  <a:pt x="234" y="705"/>
                  <a:pt x="250" y="703"/>
                  <a:pt x="265" y="698"/>
                </a:cubicBezTo>
                <a:cubicBezTo>
                  <a:pt x="280" y="694"/>
                  <a:pt x="293" y="687"/>
                  <a:pt x="303" y="679"/>
                </a:cubicBezTo>
                <a:cubicBezTo>
                  <a:pt x="313" y="671"/>
                  <a:pt x="321" y="661"/>
                  <a:pt x="327" y="649"/>
                </a:cubicBezTo>
                <a:cubicBezTo>
                  <a:pt x="332" y="637"/>
                  <a:pt x="335" y="623"/>
                  <a:pt x="335" y="608"/>
                </a:cubicBezTo>
                <a:cubicBezTo>
                  <a:pt x="335" y="591"/>
                  <a:pt x="330" y="576"/>
                  <a:pt x="321" y="564"/>
                </a:cubicBezTo>
                <a:cubicBezTo>
                  <a:pt x="312" y="552"/>
                  <a:pt x="299" y="541"/>
                  <a:pt x="284" y="531"/>
                </a:cubicBezTo>
                <a:cubicBezTo>
                  <a:pt x="269" y="522"/>
                  <a:pt x="252" y="513"/>
                  <a:pt x="233" y="504"/>
                </a:cubicBezTo>
                <a:cubicBezTo>
                  <a:pt x="214" y="496"/>
                  <a:pt x="194" y="487"/>
                  <a:pt x="174" y="478"/>
                </a:cubicBezTo>
                <a:cubicBezTo>
                  <a:pt x="154" y="468"/>
                  <a:pt x="134" y="457"/>
                  <a:pt x="115" y="446"/>
                </a:cubicBezTo>
                <a:cubicBezTo>
                  <a:pt x="96" y="434"/>
                  <a:pt x="79" y="419"/>
                  <a:pt x="64" y="403"/>
                </a:cubicBezTo>
                <a:cubicBezTo>
                  <a:pt x="49" y="386"/>
                  <a:pt x="36" y="367"/>
                  <a:pt x="27" y="344"/>
                </a:cubicBezTo>
                <a:cubicBezTo>
                  <a:pt x="18" y="321"/>
                  <a:pt x="13" y="294"/>
                  <a:pt x="13" y="263"/>
                </a:cubicBezTo>
                <a:cubicBezTo>
                  <a:pt x="13" y="226"/>
                  <a:pt x="20" y="194"/>
                  <a:pt x="33" y="167"/>
                </a:cubicBezTo>
                <a:cubicBezTo>
                  <a:pt x="47" y="139"/>
                  <a:pt x="65" y="116"/>
                  <a:pt x="88" y="98"/>
                </a:cubicBezTo>
                <a:cubicBezTo>
                  <a:pt x="111" y="80"/>
                  <a:pt x="137" y="66"/>
                  <a:pt x="168" y="57"/>
                </a:cubicBezTo>
                <a:cubicBezTo>
                  <a:pt x="200" y="48"/>
                  <a:pt x="232" y="44"/>
                  <a:pt x="267" y="44"/>
                </a:cubicBezTo>
                <a:close/>
                <a:moveTo>
                  <a:pt x="7181" y="20"/>
                </a:moveTo>
                <a:cubicBezTo>
                  <a:pt x="7213" y="20"/>
                  <a:pt x="7236" y="26"/>
                  <a:pt x="7247" y="37"/>
                </a:cubicBezTo>
                <a:cubicBezTo>
                  <a:pt x="7259" y="48"/>
                  <a:pt x="7265" y="68"/>
                  <a:pt x="7265" y="96"/>
                </a:cubicBezTo>
                <a:cubicBezTo>
                  <a:pt x="7265" y="126"/>
                  <a:pt x="7259" y="147"/>
                  <a:pt x="7247" y="158"/>
                </a:cubicBezTo>
                <a:cubicBezTo>
                  <a:pt x="7235" y="169"/>
                  <a:pt x="7212" y="175"/>
                  <a:pt x="7179" y="175"/>
                </a:cubicBezTo>
                <a:cubicBezTo>
                  <a:pt x="7146" y="175"/>
                  <a:pt x="7124" y="170"/>
                  <a:pt x="7112" y="159"/>
                </a:cubicBezTo>
                <a:cubicBezTo>
                  <a:pt x="7101" y="148"/>
                  <a:pt x="7095" y="128"/>
                  <a:pt x="7095" y="99"/>
                </a:cubicBezTo>
                <a:cubicBezTo>
                  <a:pt x="7095" y="70"/>
                  <a:pt x="7101" y="49"/>
                  <a:pt x="7113" y="37"/>
                </a:cubicBezTo>
                <a:cubicBezTo>
                  <a:pt x="7125" y="26"/>
                  <a:pt x="7147" y="20"/>
                  <a:pt x="7181" y="20"/>
                </a:cubicBezTo>
                <a:close/>
                <a:moveTo>
                  <a:pt x="1323" y="0"/>
                </a:moveTo>
                <a:cubicBezTo>
                  <a:pt x="1337" y="0"/>
                  <a:pt x="1349" y="1"/>
                  <a:pt x="1359" y="2"/>
                </a:cubicBezTo>
                <a:cubicBezTo>
                  <a:pt x="1368" y="3"/>
                  <a:pt x="1376" y="5"/>
                  <a:pt x="1381" y="7"/>
                </a:cubicBezTo>
                <a:cubicBezTo>
                  <a:pt x="1387" y="9"/>
                  <a:pt x="1391" y="12"/>
                  <a:pt x="1393" y="15"/>
                </a:cubicBezTo>
                <a:cubicBezTo>
                  <a:pt x="1396" y="18"/>
                  <a:pt x="1397" y="21"/>
                  <a:pt x="1397" y="25"/>
                </a:cubicBezTo>
                <a:lnTo>
                  <a:pt x="1397" y="797"/>
                </a:lnTo>
                <a:cubicBezTo>
                  <a:pt x="1397" y="800"/>
                  <a:pt x="1396" y="804"/>
                  <a:pt x="1393" y="807"/>
                </a:cubicBezTo>
                <a:cubicBezTo>
                  <a:pt x="1391" y="810"/>
                  <a:pt x="1387" y="812"/>
                  <a:pt x="1381" y="814"/>
                </a:cubicBezTo>
                <a:cubicBezTo>
                  <a:pt x="1376" y="816"/>
                  <a:pt x="1368" y="818"/>
                  <a:pt x="1359" y="819"/>
                </a:cubicBezTo>
                <a:cubicBezTo>
                  <a:pt x="1349" y="820"/>
                  <a:pt x="1337" y="820"/>
                  <a:pt x="1323" y="820"/>
                </a:cubicBezTo>
                <a:cubicBezTo>
                  <a:pt x="1309" y="820"/>
                  <a:pt x="1297" y="820"/>
                  <a:pt x="1287" y="819"/>
                </a:cubicBezTo>
                <a:cubicBezTo>
                  <a:pt x="1278" y="818"/>
                  <a:pt x="1270" y="816"/>
                  <a:pt x="1265" y="814"/>
                </a:cubicBezTo>
                <a:cubicBezTo>
                  <a:pt x="1259" y="812"/>
                  <a:pt x="1255" y="810"/>
                  <a:pt x="1253" y="807"/>
                </a:cubicBezTo>
                <a:cubicBezTo>
                  <a:pt x="1250" y="804"/>
                  <a:pt x="1249" y="800"/>
                  <a:pt x="1249" y="797"/>
                </a:cubicBezTo>
                <a:lnTo>
                  <a:pt x="1249" y="25"/>
                </a:lnTo>
                <a:cubicBezTo>
                  <a:pt x="1249" y="21"/>
                  <a:pt x="1250" y="18"/>
                  <a:pt x="1253" y="15"/>
                </a:cubicBezTo>
                <a:cubicBezTo>
                  <a:pt x="1255" y="12"/>
                  <a:pt x="1259" y="9"/>
                  <a:pt x="1265" y="7"/>
                </a:cubicBezTo>
                <a:cubicBezTo>
                  <a:pt x="1270" y="5"/>
                  <a:pt x="1278" y="3"/>
                  <a:pt x="1287" y="2"/>
                </a:cubicBezTo>
                <a:cubicBezTo>
                  <a:pt x="1297" y="1"/>
                  <a:pt x="1309" y="0"/>
                  <a:pt x="1323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r>
              <a:rPr lang="en-US" altLang="zh-CN"/>
              <a:t> </a:t>
            </a:r>
            <a:endParaRPr lang="en-US" altLang="zh-CN"/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" name="Shape 13"/>
          <p:cNvSpPr/>
          <p:nvPr/>
        </p:nvSpPr>
        <p:spPr>
          <a:xfrm>
            <a:off x="567055" y="1410335"/>
            <a:ext cx="11401425" cy="4287520"/>
          </a:xfrm>
          <a:prstGeom prst="roundRect">
            <a:avLst>
              <a:gd name="adj" fmla="val 2133"/>
            </a:avLst>
          </a:prstGeom>
          <a:solidFill>
            <a:srgbClr val="FFFFFF"/>
          </a:solidFill>
          <a:ln w="12700">
            <a:solidFill>
              <a:srgbClr val="C9D8DF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8737600" y="3105150"/>
            <a:ext cx="3091180" cy="883285"/>
          </a:xfrm>
          <a:prstGeom prst="roundRect">
            <a:avLst>
              <a:gd name="adj" fmla="val 18182"/>
            </a:avLst>
          </a:prstGeom>
          <a:solidFill>
            <a:srgbClr val="0A9BA6">
              <a:alpha val="92000"/>
            </a:srgbClr>
          </a:solidFill>
          <a:ln w="10160">
            <a:solidFill>
              <a:srgbClr val="0A9BA6"/>
            </a:solidFill>
            <a:prstDash val="solid"/>
          </a:ln>
          <a:effectLst>
            <a:outerShdw blurRad="50800" dist="50800" dir="8520000" algn="ctr" rotWithShape="0">
              <a:srgbClr val="000000">
                <a:alpha val="43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8462645" y="3241675"/>
            <a:ext cx="3655060" cy="560705"/>
          </a:xfrm>
          <a:prstGeom prst="rect">
            <a:avLst/>
          </a:prstGeom>
          <a:noFill/>
          <a:effectLst>
            <a:outerShdw blurRad="50800" dist="50800" dir="1800000" algn="ctr" rotWithShape="0">
              <a:srgbClr val="000000">
                <a:alpha val="43000"/>
              </a:srgbClr>
            </a:outerShdw>
            <a:reflection stA="45000" endPos="0" dist="190500" dir="5400000" sy="-100000" algn="bl" rotWithShape="0"/>
          </a:effectLst>
        </p:spPr>
        <p:txBody>
          <a:bodyPr wrap="square" lIns="0" tIns="0" rIns="0" bIns="0" rtlCol="0" anchor="ctr">
            <a:noAutofit/>
          </a:bodyPr>
          <a:lstStyle/>
          <a:p>
            <a:pPr lvl="0" algn="ctr">
              <a:buClrTx/>
              <a:buSzTx/>
              <a:buFontTx/>
            </a:pPr>
            <a:r>
              <a:rPr lang="en-US" sz="2800" b="1" dirty="0">
                <a:solidFill>
                  <a:srgbClr val="FFFFFF"/>
                </a:solidFill>
                <a:sym typeface="+mn-ea"/>
              </a:rPr>
              <a:t>Low-threshold ER window</a:t>
            </a:r>
            <a:endParaRPr lang="en-US" sz="2800" b="1" dirty="0">
              <a:solidFill>
                <a:srgbClr val="FFFFFF"/>
              </a:solidFill>
              <a:sym typeface="+mn-ea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8737600" y="4568190"/>
            <a:ext cx="3090545" cy="967105"/>
          </a:xfrm>
          <a:prstGeom prst="roundRect">
            <a:avLst>
              <a:gd name="adj" fmla="val 18182"/>
            </a:avLst>
          </a:prstGeom>
          <a:solidFill>
            <a:srgbClr val="1F6FAE">
              <a:alpha val="92000"/>
            </a:srgbClr>
          </a:solidFill>
          <a:ln w="10160">
            <a:solidFill>
              <a:srgbClr val="1F6FAE"/>
            </a:solidFill>
            <a:prstDash val="solid"/>
          </a:ln>
          <a:effectLst>
            <a:outerShdw blurRad="50800" dist="50800" dir="8400000" algn="ctr" rotWithShape="0">
              <a:srgbClr val="000000">
                <a:alpha val="43000"/>
              </a:srgbClr>
            </a:outerShdw>
          </a:effectLst>
          <a:scene3d>
            <a:camera prst="orthographicFront"/>
            <a:lightRig rig="threePt" dir="t"/>
          </a:scene3d>
          <a:sp3d extrusionH="114300"/>
        </p:spPr>
      </p:sp>
      <p:sp>
        <p:nvSpPr>
          <p:cNvPr id="12" name="Text 10"/>
          <p:cNvSpPr/>
          <p:nvPr/>
        </p:nvSpPr>
        <p:spPr>
          <a:xfrm>
            <a:off x="8867775" y="4865370"/>
            <a:ext cx="2868930" cy="394970"/>
          </a:xfrm>
          <a:prstGeom prst="rect">
            <a:avLst/>
          </a:prstGeom>
          <a:noFill/>
          <a:effectLst>
            <a:outerShdw blurRad="50800" dist="50800" dir="1800000" algn="ctr" rotWithShape="0">
              <a:srgbClr val="000000">
                <a:alpha val="43000"/>
              </a:srgbClr>
            </a:outerShdw>
            <a:reflection stA="45000" endPos="0" dist="190500" dir="5400000" sy="-100000" algn="bl" rotWithShape="0"/>
          </a:effectLst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</a:rPr>
              <a:t>Full-spectrum reconstruction</a:t>
            </a:r>
            <a:endParaRPr lang="en-US" sz="2800" b="1" dirty="0">
              <a:solidFill>
                <a:srgbClr val="FFFFFF"/>
              </a:solidFill>
            </a:endParaRPr>
          </a:p>
        </p:txBody>
      </p:sp>
      <p:sp>
        <p:nvSpPr>
          <p:cNvPr id="13" name="Shape 11"/>
          <p:cNvSpPr/>
          <p:nvPr/>
        </p:nvSpPr>
        <p:spPr>
          <a:xfrm>
            <a:off x="8737600" y="1660525"/>
            <a:ext cx="3090545" cy="943610"/>
          </a:xfrm>
          <a:prstGeom prst="roundRect">
            <a:avLst>
              <a:gd name="adj" fmla="val 18182"/>
            </a:avLst>
          </a:prstGeom>
          <a:solidFill>
            <a:srgbClr val="7AA48A">
              <a:alpha val="92000"/>
            </a:srgbClr>
          </a:solidFill>
          <a:ln w="10160">
            <a:solidFill>
              <a:srgbClr val="7AA48A"/>
            </a:solidFill>
            <a:prstDash val="solid"/>
          </a:ln>
          <a:effectLst>
            <a:outerShdw blurRad="50800" dist="50800" dir="8760000" algn="ctr" rotWithShape="0">
              <a:srgbClr val="000000">
                <a:alpha val="43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8776335" y="1727200"/>
            <a:ext cx="2868930" cy="739140"/>
          </a:xfrm>
          <a:prstGeom prst="rect">
            <a:avLst/>
          </a:prstGeom>
          <a:noFill/>
          <a:effectLst>
            <a:outerShdw blurRad="50800" dist="50800" dir="1800000" algn="ctr" rotWithShape="0">
              <a:srgbClr val="000000">
                <a:alpha val="43000"/>
              </a:srgbClr>
            </a:outerShdw>
            <a:reflection stA="45000" endPos="0" dist="190500" dir="5400000" sy="-100000" algn="bl" rotWithShape="0"/>
          </a:effectLst>
        </p:spPr>
        <p:txBody>
          <a:bodyPr wrap="square" lIns="0" tIns="0" rIns="0" bIns="0" rtlCol="0" anchor="ctr">
            <a:noAutofit/>
          </a:bodyPr>
          <a:lstStyle/>
          <a:p>
            <a:pPr lvl="0" algn="ctr">
              <a:buClrTx/>
              <a:buSzTx/>
              <a:buFontTx/>
            </a:pPr>
            <a:r>
              <a:rPr lang="en-US" sz="2800" b="1" dirty="0">
                <a:solidFill>
                  <a:srgbClr val="FFFFFF"/>
                </a:solidFill>
                <a:sym typeface="+mn-ea"/>
              </a:rPr>
              <a:t>Ultra-low background</a:t>
            </a:r>
            <a:endParaRPr lang="en-US" sz="2800" b="1" dirty="0">
              <a:solidFill>
                <a:srgbClr val="FFFFFF"/>
              </a:solidFill>
              <a:sym typeface="+mn-ea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813816" y="2470023"/>
            <a:ext cx="493776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50" dirty="0"/>
              <a:t>Borexino spectrum </a:t>
            </a:r>
            <a:endParaRPr lang="en-US" sz="1450" dirty="0"/>
          </a:p>
        </p:txBody>
      </p:sp>
      <p:pic>
        <p:nvPicPr>
          <p:cNvPr id="18" name="Image 0" descr="/mnt/data/low_energy_plot_tight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93995" y="2409190"/>
            <a:ext cx="2821305" cy="2393950"/>
          </a:xfrm>
          <a:prstGeom prst="rect">
            <a:avLst/>
          </a:prstGeom>
          <a:effectLst/>
        </p:spPr>
      </p:pic>
      <p:pic>
        <p:nvPicPr>
          <p:cNvPr id="22" name="Image 1" descr="/mnt/data/full_spectrum_plot_cropp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784" y="2094230"/>
            <a:ext cx="3953435" cy="2560320"/>
          </a:xfrm>
          <a:prstGeom prst="rect">
            <a:avLst/>
          </a:prstGeom>
          <a:effectLst>
            <a:softEdge rad="38100"/>
          </a:effectLst>
        </p:spPr>
      </p:pic>
      <p:sp>
        <p:nvSpPr>
          <p:cNvPr id="24" name="Text 20"/>
          <p:cNvSpPr/>
          <p:nvPr/>
        </p:nvSpPr>
        <p:spPr>
          <a:xfrm>
            <a:off x="568325" y="6243320"/>
            <a:ext cx="11446510" cy="76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800" b="1" dirty="0">
                <a:solidFill>
                  <a:srgbClr val="17243A"/>
                </a:solidFill>
                <a:effectLst>
                  <a:outerShdw blurRad="50800" dist="38100" dir="2700000" algn="tl" rotWithShape="0">
                    <a:prstClr val="black">
                      <a:alpha val="61000"/>
                    </a:prstClr>
                  </a:outerShdw>
                </a:effectLst>
              </a:rPr>
              <a:t>PandaX-4T extends ER spectrum to lower energies beyond Borexino’s range.</a:t>
            </a:r>
            <a:endParaRPr lang="en-US" altLang="zh-CN" sz="2800" b="1" dirty="0">
              <a:solidFill>
                <a:srgbClr val="17243A"/>
              </a:solidFill>
              <a:effectLst>
                <a:outerShdw blurRad="50800" dist="38100" dir="2700000" algn="tl" rotWithShape="0">
                  <a:prstClr val="black">
                    <a:alpha val="61000"/>
                  </a:prstClr>
                </a:outerShdw>
              </a:effectLst>
            </a:endParaRPr>
          </a:p>
        </p:txBody>
      </p:sp>
      <p:sp>
        <p:nvSpPr>
          <p:cNvPr id="2" name="Text 0"/>
          <p:cNvSpPr/>
          <p:nvPr/>
        </p:nvSpPr>
        <p:spPr>
          <a:xfrm>
            <a:off x="567055" y="320040"/>
            <a:ext cx="10379075" cy="38417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altLang="zh-CN" sz="3200" b="1" dirty="0">
                <a:solidFill>
                  <a:srgbClr val="2030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Advantages of PandaX-4T for Neutrino Detection</a:t>
            </a:r>
            <a:r>
              <a:rPr lang="en-US" sz="3200" b="1" dirty="0">
                <a:solidFill>
                  <a:srgbClr val="2030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 </a:t>
            </a:r>
            <a:endParaRPr lang="zh-CN" altLang="en-US" sz="3200" b="1" dirty="0">
              <a:solidFill>
                <a:srgbClr val="20304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pitchFamily="34" charset="-120"/>
            </a:endParaRPr>
          </a:p>
        </p:txBody>
      </p:sp>
      <p:sp>
        <p:nvSpPr>
          <p:cNvPr id="3" name="Shape 1"/>
          <p:cNvSpPr/>
          <p:nvPr/>
        </p:nvSpPr>
        <p:spPr>
          <a:xfrm>
            <a:off x="567246" y="914400"/>
            <a:ext cx="1280160" cy="0"/>
          </a:xfrm>
          <a:prstGeom prst="line">
            <a:avLst/>
          </a:prstGeom>
          <a:noFill/>
          <a:ln w="50800">
            <a:solidFill>
              <a:srgbClr val="7EA180"/>
            </a:solidFill>
            <a:prstDash val="solid"/>
            <a:headEnd type="none"/>
            <a:tailEnd type="none"/>
          </a:ln>
        </p:spPr>
      </p:sp>
      <p:sp>
        <p:nvSpPr>
          <p:cNvPr id="4" name="文本框 3"/>
          <p:cNvSpPr txBox="1"/>
          <p:nvPr/>
        </p:nvSpPr>
        <p:spPr>
          <a:xfrm>
            <a:off x="2505710" y="4800600"/>
            <a:ext cx="2630805" cy="34798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en-US" altLang="zh-CN" sz="1400">
                <a:solidFill>
                  <a:schemeClr val="bg1">
                    <a:lumMod val="50000"/>
                  </a:schemeClr>
                </a:solidFill>
              </a:rPr>
              <a:t>Nature 562, 505–510 (2018)</a:t>
            </a:r>
            <a:endParaRPr lang="en-US" altLang="zh-CN" sz="140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372235" y="1791335"/>
            <a:ext cx="2903220" cy="36385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noAutofit/>
          </a:bodyPr>
          <a:p>
            <a:r>
              <a:rPr lang="en-US" altLang="zh-CN"/>
              <a:t>Borexino spectrum &gt; 165 keV</a:t>
            </a:r>
            <a:endParaRPr lang="en-US" altLang="zh-CN"/>
          </a:p>
          <a:p>
            <a:endParaRPr lang="en-US" altLang="zh-CN"/>
          </a:p>
        </p:txBody>
      </p:sp>
      <p:sp>
        <p:nvSpPr>
          <p:cNvPr id="6" name="文本框 5"/>
          <p:cNvSpPr txBox="1"/>
          <p:nvPr/>
        </p:nvSpPr>
        <p:spPr>
          <a:xfrm>
            <a:off x="5327650" y="1793240"/>
            <a:ext cx="2903220" cy="36385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noAutofit/>
          </a:bodyPr>
          <a:p>
            <a:endParaRPr lang="en-US" altLang="zh-CN"/>
          </a:p>
        </p:txBody>
      </p:sp>
      <p:sp>
        <p:nvSpPr>
          <p:cNvPr id="7" name="文本框 6"/>
          <p:cNvSpPr txBox="1"/>
          <p:nvPr/>
        </p:nvSpPr>
        <p:spPr>
          <a:xfrm>
            <a:off x="4869180" y="1793240"/>
            <a:ext cx="3799840" cy="36385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noAutofit/>
          </a:bodyPr>
          <a:p>
            <a:r>
              <a:rPr lang="en-US" altLang="zh-CN"/>
              <a:t>PandaX-4T spectrum include </a:t>
            </a:r>
            <a:r>
              <a:rPr lang="en-US" altLang="zh-CN" b="1">
                <a:solidFill>
                  <a:srgbClr val="C00000"/>
                </a:solidFill>
              </a:rPr>
              <a:t>&lt; 165 keV</a:t>
            </a:r>
            <a:endParaRPr lang="en-US" altLang="zh-CN" b="1">
              <a:solidFill>
                <a:srgbClr val="C00000"/>
              </a:solidFill>
            </a:endParaRPr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34950" y="320040"/>
            <a:ext cx="11873230" cy="38417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203047"/>
                </a:solidFill>
                <a:latin typeface="Aptos" pitchFamily="34" charset="0"/>
                <a:ea typeface="Aptos" pitchFamily="34" charset="-122"/>
                <a:cs typeface="Aptos" pitchFamily="34" charset="-120"/>
                <a:sym typeface="+mn-ea"/>
              </a:rPr>
              <a:t>PandaX-4T Run2 Measurement of the Solar </a:t>
            </a:r>
            <a:r>
              <a:rPr lang="en-US" sz="3200" b="1" i="1" dirty="0">
                <a:solidFill>
                  <a:srgbClr val="203047"/>
                </a:solidFill>
                <a:latin typeface="Aptos" pitchFamily="34" charset="0"/>
                <a:ea typeface="Aptos" pitchFamily="34" charset="-122"/>
                <a:cs typeface="Aptos" pitchFamily="34" charset="-120"/>
                <a:sym typeface="+mn-ea"/>
              </a:rPr>
              <a:t>pp</a:t>
            </a:r>
            <a:r>
              <a:rPr lang="en-US" sz="3200" b="1" dirty="0">
                <a:solidFill>
                  <a:srgbClr val="203047"/>
                </a:solidFill>
                <a:latin typeface="Aptos" pitchFamily="34" charset="0"/>
                <a:ea typeface="Aptos" pitchFamily="34" charset="-122"/>
                <a:cs typeface="Aptos" pitchFamily="34" charset="-120"/>
                <a:sym typeface="+mn-ea"/>
              </a:rPr>
              <a:t> Neutrino Flux</a:t>
            </a:r>
            <a:endParaRPr lang="en-US" altLang="en-US" sz="3200" b="1" dirty="0">
              <a:solidFill>
                <a:srgbClr val="203047"/>
              </a:solidFill>
              <a:latin typeface="Aptos" pitchFamily="34" charset="0"/>
              <a:ea typeface="Aptos" pitchFamily="34" charset="-122"/>
              <a:cs typeface="Aptos" pitchFamily="34" charset="-120"/>
              <a:sym typeface="+mn-ea"/>
            </a:endParaRPr>
          </a:p>
        </p:txBody>
      </p:sp>
      <p:sp>
        <p:nvSpPr>
          <p:cNvPr id="3" name="Shape 1"/>
          <p:cNvSpPr/>
          <p:nvPr/>
        </p:nvSpPr>
        <p:spPr>
          <a:xfrm>
            <a:off x="235141" y="914400"/>
            <a:ext cx="1280160" cy="0"/>
          </a:xfrm>
          <a:prstGeom prst="line">
            <a:avLst/>
          </a:prstGeom>
          <a:noFill/>
          <a:ln w="50800">
            <a:solidFill>
              <a:srgbClr val="7EA180"/>
            </a:solidFill>
            <a:prstDash val="solid"/>
            <a:headEnd type="none"/>
            <a:tailEnd type="none"/>
          </a:ln>
        </p:spPr>
      </p:sp>
      <p:sp>
        <p:nvSpPr>
          <p:cNvPr id="45" name="Shape 13"/>
          <p:cNvSpPr/>
          <p:nvPr/>
        </p:nvSpPr>
        <p:spPr>
          <a:xfrm>
            <a:off x="5899785" y="999490"/>
            <a:ext cx="6068695" cy="5671820"/>
          </a:xfrm>
          <a:prstGeom prst="roundRect">
            <a:avLst>
              <a:gd name="adj" fmla="val 2133"/>
            </a:avLst>
          </a:prstGeom>
          <a:solidFill>
            <a:srgbClr val="FFFFFF"/>
          </a:solidFill>
          <a:ln w="12700">
            <a:solidFill>
              <a:srgbClr val="C9D8DF"/>
            </a:solidFill>
            <a:prstDash val="solid"/>
          </a:ln>
        </p:spPr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31940" y="1135380"/>
            <a:ext cx="4604385" cy="3644900"/>
          </a:xfrm>
          <a:prstGeom prst="rect">
            <a:avLst/>
          </a:prstGeom>
          <a:effectLst>
            <a:softEdge rad="38100"/>
          </a:effectLst>
        </p:spPr>
      </p:pic>
      <p:sp>
        <p:nvSpPr>
          <p:cNvPr id="91" name="Text 89"/>
          <p:cNvSpPr/>
          <p:nvPr/>
        </p:nvSpPr>
        <p:spPr>
          <a:xfrm>
            <a:off x="6123305" y="5182235"/>
            <a:ext cx="5947410" cy="384175"/>
          </a:xfrm>
          <a:prstGeom prst="rect">
            <a:avLst/>
          </a:prstGeom>
          <a:noFill/>
          <a:effectLst>
            <a:outerShdw blurRad="50800" dist="50800" dir="3120000" algn="ctr" rotWithShape="0">
              <a:srgbClr val="000000">
                <a:alpha val="32000"/>
              </a:srgbClr>
            </a:outerShdw>
          </a:effectLst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203047"/>
                </a:solidFill>
                <a:latin typeface="Calibri" panose="020F0502020204030204" charset="0"/>
                <a:ea typeface="Aptos" pitchFamily="34" charset="-122"/>
                <a:cs typeface="Calibri" panose="020F0502020204030204" charset="0"/>
              </a:rPr>
              <a:t>Measured pp flux is consistent with the Standard Solar Model; significance reaches</a:t>
            </a:r>
            <a:r>
              <a:rPr lang="en-US" sz="2000" b="1" dirty="0">
                <a:solidFill>
                  <a:srgbClr val="203047"/>
                </a:solidFill>
                <a:latin typeface="Calibri" panose="020F0502020204030204" charset="0"/>
                <a:ea typeface="Aptos" pitchFamily="34" charset="-122"/>
                <a:cs typeface="Calibri" panose="020F0502020204030204" charset="0"/>
              </a:rPr>
              <a:t> </a:t>
            </a:r>
            <a:r>
              <a:rPr lang="en-US" sz="2400" b="1" dirty="0">
                <a:solidFill>
                  <a:srgbClr val="C00000"/>
                </a:solidFill>
                <a:latin typeface="Calibri" panose="020F0502020204030204" charset="0"/>
                <a:ea typeface="Aptos" pitchFamily="34" charset="-122"/>
                <a:cs typeface="Calibri" panose="020F0502020204030204" charset="0"/>
              </a:rPr>
              <a:t>2.2σ</a:t>
            </a:r>
            <a:r>
              <a:rPr lang="en-US" sz="2000" dirty="0">
                <a:solidFill>
                  <a:srgbClr val="203047"/>
                </a:solidFill>
                <a:latin typeface="Calibri" panose="020F0502020204030204" charset="0"/>
                <a:ea typeface="Aptos" pitchFamily="34" charset="-122"/>
                <a:cs typeface="Calibri" panose="020F0502020204030204" charset="0"/>
              </a:rPr>
              <a:t> over the background-only hypothesis.</a:t>
            </a:r>
            <a:endParaRPr lang="en-US" sz="2000" dirty="0">
              <a:solidFill>
                <a:srgbClr val="203047"/>
              </a:solidFill>
              <a:latin typeface="Calibri" panose="020F0502020204030204" charset="0"/>
              <a:ea typeface="Aptos" pitchFamily="34" charset="-122"/>
              <a:cs typeface="Calibri" panose="020F0502020204030204" charset="0"/>
            </a:endParaRPr>
          </a:p>
        </p:txBody>
      </p:sp>
      <p:sp>
        <p:nvSpPr>
          <p:cNvPr id="93" name="Text 91"/>
          <p:cNvSpPr/>
          <p:nvPr/>
        </p:nvSpPr>
        <p:spPr>
          <a:xfrm>
            <a:off x="6053455" y="6088380"/>
            <a:ext cx="5967095" cy="347345"/>
          </a:xfrm>
          <a:prstGeom prst="rect">
            <a:avLst/>
          </a:prstGeom>
          <a:noFill/>
          <a:effectLst>
            <a:outerShdw blurRad="50800" dist="50800" dir="3780000" algn="ctr" rotWithShape="0">
              <a:srgbClr val="000000">
                <a:alpha val="27000"/>
              </a:srgbClr>
            </a:outerShdw>
          </a:effectLst>
        </p:spPr>
        <p:txBody>
          <a:bodyPr wrap="square" lIns="0" tIns="0" rIns="0" bIns="0" rtlCol="0" anchor="ctr">
            <a:noAutofit/>
          </a:bodyPr>
          <a:lstStyle/>
          <a:p>
            <a:pPr marL="285750" indent="-285750">
              <a:buFont typeface="Wingdings" panose="05000000000000000000" charset="0"/>
              <a:buChar char="Ø"/>
            </a:pPr>
            <a:r>
              <a:rPr lang="en-US" sz="2000" b="1" dirty="0">
                <a:solidFill>
                  <a:srgbClr val="0C8A8F"/>
                </a:solidFill>
                <a:latin typeface="Calibri" panose="020F0502020204030204" charset="0"/>
                <a:ea typeface="Aptos" pitchFamily="34" charset="-122"/>
                <a:cs typeface="Calibri" panose="020F0502020204030204" charset="0"/>
              </a:rPr>
              <a:t>First positive indication </a:t>
            </a:r>
            <a:r>
              <a:rPr lang="en-US" sz="2000" dirty="0">
                <a:solidFill>
                  <a:srgbClr val="0C8A8F"/>
                </a:solidFill>
                <a:latin typeface="Calibri" panose="020F0502020204030204" charset="0"/>
                <a:ea typeface="Aptos" pitchFamily="34" charset="-122"/>
                <a:cs typeface="Calibri" panose="020F0502020204030204" charset="0"/>
              </a:rPr>
              <a:t>of solar pp ν–e scattering in the ER energy</a:t>
            </a:r>
            <a:r>
              <a:rPr lang="en-US" sz="2000" b="1" dirty="0">
                <a:solidFill>
                  <a:srgbClr val="0C8A8F"/>
                </a:solidFill>
                <a:latin typeface="Calibri" panose="020F0502020204030204" charset="0"/>
                <a:ea typeface="Aptos" pitchFamily="34" charset="-122"/>
                <a:cs typeface="Calibri" panose="020F0502020204030204" charset="0"/>
              </a:rPr>
              <a:t> &lt; 165 keV </a:t>
            </a:r>
            <a:r>
              <a:rPr lang="en-US" sz="2000" dirty="0">
                <a:solidFill>
                  <a:srgbClr val="0C8A8F"/>
                </a:solidFill>
                <a:latin typeface="Calibri" panose="020F0502020204030204" charset="0"/>
                <a:ea typeface="Aptos" pitchFamily="34" charset="-122"/>
                <a:cs typeface="Calibri" panose="020F0502020204030204" charset="0"/>
              </a:rPr>
              <a:t>region</a:t>
            </a:r>
            <a:r>
              <a:rPr lang="en-US" sz="2000" b="1" dirty="0">
                <a:solidFill>
                  <a:srgbClr val="0C8A8F"/>
                </a:solidFill>
                <a:latin typeface="Calibri" panose="020F0502020204030204" charset="0"/>
                <a:ea typeface="Aptos" pitchFamily="34" charset="-122"/>
                <a:cs typeface="Calibri" panose="020F0502020204030204" charset="0"/>
              </a:rPr>
              <a:t>.</a:t>
            </a:r>
            <a:endParaRPr lang="en-US" sz="2000" b="1" dirty="0">
              <a:solidFill>
                <a:srgbClr val="0C8A8F"/>
              </a:solidFill>
              <a:latin typeface="Calibri" panose="020F0502020204030204" charset="0"/>
              <a:ea typeface="Aptos" pitchFamily="34" charset="-122"/>
              <a:cs typeface="Calibri" panose="020F0502020204030204" charset="0"/>
            </a:endParaRPr>
          </a:p>
        </p:txBody>
      </p:sp>
      <p:grpSp>
        <p:nvGrpSpPr>
          <p:cNvPr id="44" name="组合 43"/>
          <p:cNvGrpSpPr/>
          <p:nvPr/>
        </p:nvGrpSpPr>
        <p:grpSpPr>
          <a:xfrm>
            <a:off x="234950" y="1701800"/>
            <a:ext cx="6248400" cy="4250690"/>
            <a:chOff x="1245" y="2408"/>
            <a:chExt cx="9840" cy="6694"/>
          </a:xfrm>
        </p:grpSpPr>
        <p:cxnSp>
          <p:nvCxnSpPr>
            <p:cNvPr id="41" name="直接连接符 40"/>
            <p:cNvCxnSpPr/>
            <p:nvPr/>
          </p:nvCxnSpPr>
          <p:spPr>
            <a:xfrm>
              <a:off x="1682" y="3234"/>
              <a:ext cx="23" cy="4227"/>
            </a:xfrm>
            <a:prstGeom prst="line">
              <a:avLst/>
            </a:prstGeom>
            <a:ln w="28575" cmpd="sng">
              <a:solidFill>
                <a:schemeClr val="accent5">
                  <a:lumMod val="75000"/>
                </a:schemeClr>
              </a:solidFill>
              <a:prstDash val="solid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grpSp>
          <p:nvGrpSpPr>
            <p:cNvPr id="40" name="组合 39"/>
            <p:cNvGrpSpPr/>
            <p:nvPr/>
          </p:nvGrpSpPr>
          <p:grpSpPr>
            <a:xfrm>
              <a:off x="1245" y="2408"/>
              <a:ext cx="9840" cy="6694"/>
              <a:chOff x="2131" y="2171"/>
              <a:chExt cx="9840" cy="6694"/>
            </a:xfrm>
          </p:grpSpPr>
          <p:pic>
            <p:nvPicPr>
              <p:cNvPr id="29" name="图片 28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2131" y="2171"/>
                <a:ext cx="825" cy="825"/>
              </a:xfrm>
              <a:prstGeom prst="rect">
                <a:avLst/>
              </a:prstGeom>
            </p:spPr>
          </p:pic>
          <p:pic>
            <p:nvPicPr>
              <p:cNvPr id="30" name="图片 29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155" y="4412"/>
                <a:ext cx="825" cy="885"/>
              </a:xfrm>
              <a:prstGeom prst="rect">
                <a:avLst/>
              </a:prstGeom>
            </p:spPr>
          </p:pic>
          <p:pic>
            <p:nvPicPr>
              <p:cNvPr id="31" name="图片 30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131" y="7316"/>
                <a:ext cx="825" cy="780"/>
              </a:xfrm>
              <a:prstGeom prst="rect">
                <a:avLst/>
              </a:prstGeom>
            </p:spPr>
          </p:pic>
          <p:sp>
            <p:nvSpPr>
              <p:cNvPr id="32" name="Text 11"/>
              <p:cNvSpPr/>
              <p:nvPr/>
            </p:nvSpPr>
            <p:spPr>
              <a:xfrm>
                <a:off x="3210" y="2466"/>
                <a:ext cx="4362" cy="353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/>
              <a:lstStyle/>
              <a:p>
                <a:pPr marL="0" indent="0">
                  <a:buNone/>
                </a:pPr>
                <a:r>
                  <a:rPr lang="en-US" sz="2400" b="1" dirty="0">
                    <a:solidFill>
                      <a:srgbClr val="203047"/>
                    </a:solidFill>
                    <a:latin typeface="Aptos" pitchFamily="34" charset="0"/>
                    <a:ea typeface="Aptos" pitchFamily="34" charset="-122"/>
                    <a:cs typeface="Aptos" pitchFamily="34" charset="-120"/>
                  </a:rPr>
                  <a:t>Higher Exposure</a:t>
                </a:r>
                <a:endParaRPr lang="en-US" sz="2400" b="1" dirty="0">
                  <a:solidFill>
                    <a:srgbClr val="203047"/>
                  </a:solidFill>
                  <a:latin typeface="Aptos" pitchFamily="34" charset="0"/>
                  <a:ea typeface="Aptos" pitchFamily="34" charset="-122"/>
                  <a:cs typeface="Aptos" pitchFamily="34" charset="-120"/>
                </a:endParaRPr>
              </a:p>
            </p:txBody>
          </p:sp>
          <p:sp>
            <p:nvSpPr>
              <p:cNvPr id="33" name="Text 12"/>
              <p:cNvSpPr/>
              <p:nvPr/>
            </p:nvSpPr>
            <p:spPr>
              <a:xfrm>
                <a:off x="3210" y="3059"/>
                <a:ext cx="8761" cy="507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dirty="0">
                    <a:solidFill>
                      <a:srgbClr val="203047"/>
                    </a:solidFill>
                    <a:latin typeface="Aptos" pitchFamily="34" charset="0"/>
                    <a:ea typeface="Aptos" pitchFamily="34" charset="-122"/>
                    <a:cs typeface="Aptos" pitchFamily="34" charset="-120"/>
                  </a:rPr>
                  <a:t>Run2 reached ~1.9 t·yr, increasing statistics.</a:t>
                </a:r>
                <a:endParaRPr lang="en-US" dirty="0">
                  <a:solidFill>
                    <a:srgbClr val="203047"/>
                  </a:solidFill>
                  <a:latin typeface="Aptos" pitchFamily="34" charset="0"/>
                  <a:ea typeface="Aptos" pitchFamily="34" charset="-122"/>
                  <a:cs typeface="Aptos" pitchFamily="34" charset="-120"/>
                </a:endParaRPr>
              </a:p>
            </p:txBody>
          </p:sp>
          <p:sp>
            <p:nvSpPr>
              <p:cNvPr id="35" name="Text 19"/>
              <p:cNvSpPr/>
              <p:nvPr/>
            </p:nvSpPr>
            <p:spPr>
              <a:xfrm>
                <a:off x="3177" y="4803"/>
                <a:ext cx="6540" cy="177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/>
              <a:lstStyle/>
              <a:p>
                <a:pPr marL="0" indent="0">
                  <a:buNone/>
                </a:pPr>
                <a:r>
                  <a:rPr lang="en-US" sz="2400" b="1" dirty="0">
                    <a:solidFill>
                      <a:srgbClr val="203047"/>
                    </a:solidFill>
                    <a:latin typeface="Aptos" pitchFamily="34" charset="0"/>
                    <a:ea typeface="Aptos" pitchFamily="34" charset="-122"/>
                    <a:cs typeface="Aptos" pitchFamily="34" charset="-120"/>
                  </a:rPr>
                  <a:t>Detector Upgrades</a:t>
                </a:r>
                <a:endParaRPr lang="en-US" sz="2400" b="1" dirty="0">
                  <a:solidFill>
                    <a:srgbClr val="203047"/>
                  </a:solidFill>
                  <a:latin typeface="Aptos" pitchFamily="34" charset="0"/>
                  <a:ea typeface="Aptos" pitchFamily="34" charset="-122"/>
                  <a:cs typeface="Aptos" pitchFamily="34" charset="-120"/>
                </a:endParaRPr>
              </a:p>
            </p:txBody>
          </p:sp>
          <p:sp>
            <p:nvSpPr>
              <p:cNvPr id="36" name="Text 20"/>
              <p:cNvSpPr/>
              <p:nvPr/>
            </p:nvSpPr>
            <p:spPr>
              <a:xfrm>
                <a:off x="3188" y="5825"/>
                <a:ext cx="7162" cy="64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/>
              <a:lstStyle/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dirty="0">
                    <a:solidFill>
                      <a:srgbClr val="203047"/>
                    </a:solidFill>
                    <a:latin typeface="Aptos" pitchFamily="34" charset="0"/>
                    <a:ea typeface="Aptos" pitchFamily="34" charset="-122"/>
                    <a:cs typeface="Aptos" pitchFamily="34" charset="-120"/>
                  </a:rPr>
                  <a:t>New TPC reflectors, </a:t>
                </a:r>
                <a:endParaRPr lang="en-US" dirty="0">
                  <a:solidFill>
                    <a:srgbClr val="203047"/>
                  </a:solidFill>
                  <a:latin typeface="Aptos" pitchFamily="34" charset="0"/>
                  <a:ea typeface="Aptos" pitchFamily="34" charset="-122"/>
                  <a:cs typeface="Aptos" pitchFamily="34" charset="-120"/>
                </a:endParaRP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dirty="0">
                    <a:solidFill>
                      <a:srgbClr val="203047"/>
                    </a:solidFill>
                    <a:latin typeface="Aptos" pitchFamily="34" charset="0"/>
                    <a:ea typeface="Aptos" pitchFamily="34" charset="-122"/>
                    <a:cs typeface="Aptos" pitchFamily="34" charset="-120"/>
                  </a:rPr>
                  <a:t>higher-transparency electrodes, </a:t>
                </a:r>
                <a:endParaRPr lang="en-US" dirty="0">
                  <a:solidFill>
                    <a:srgbClr val="203047"/>
                  </a:solidFill>
                  <a:latin typeface="Aptos" pitchFamily="34" charset="0"/>
                  <a:ea typeface="Aptos" pitchFamily="34" charset="-122"/>
                  <a:cs typeface="Aptos" pitchFamily="34" charset="-120"/>
                </a:endParaRP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dirty="0">
                    <a:solidFill>
                      <a:srgbClr val="203047"/>
                    </a:solidFill>
                    <a:latin typeface="Aptos" pitchFamily="34" charset="0"/>
                    <a:ea typeface="Aptos" pitchFamily="34" charset="-122"/>
                    <a:cs typeface="Aptos" pitchFamily="34" charset="-120"/>
                  </a:rPr>
                  <a:t>online distillation, </a:t>
                </a:r>
                <a:endParaRPr lang="en-US" dirty="0">
                  <a:solidFill>
                    <a:srgbClr val="203047"/>
                  </a:solidFill>
                  <a:latin typeface="Aptos" pitchFamily="34" charset="0"/>
                  <a:ea typeface="Aptos" pitchFamily="34" charset="-122"/>
                  <a:cs typeface="Aptos" pitchFamily="34" charset="-120"/>
                </a:endParaRP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dirty="0">
                    <a:solidFill>
                      <a:srgbClr val="203047"/>
                    </a:solidFill>
                    <a:latin typeface="Aptos" pitchFamily="34" charset="0"/>
                    <a:ea typeface="Aptos" pitchFamily="34" charset="-122"/>
                    <a:cs typeface="Aptos" pitchFamily="34" charset="-120"/>
                  </a:rPr>
                  <a:t>and neutron veto.</a:t>
                </a:r>
                <a:endParaRPr lang="en-US" dirty="0">
                  <a:solidFill>
                    <a:srgbClr val="203047"/>
                  </a:solidFill>
                  <a:latin typeface="Aptos" pitchFamily="34" charset="0"/>
                  <a:ea typeface="Aptos" pitchFamily="34" charset="-122"/>
                  <a:cs typeface="Aptos" pitchFamily="34" charset="-120"/>
                </a:endParaRPr>
              </a:p>
            </p:txBody>
          </p:sp>
          <p:sp>
            <p:nvSpPr>
              <p:cNvPr id="38" name="Text 27"/>
              <p:cNvSpPr/>
              <p:nvPr/>
            </p:nvSpPr>
            <p:spPr>
              <a:xfrm>
                <a:off x="3177" y="7512"/>
                <a:ext cx="7162" cy="401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/>
              <a:lstStyle/>
              <a:p>
                <a:pPr marL="0" indent="0">
                  <a:buNone/>
                </a:pPr>
                <a:r>
                  <a:rPr lang="en-US" sz="2400" b="1" dirty="0">
                    <a:solidFill>
                      <a:srgbClr val="203047"/>
                    </a:solidFill>
                    <a:latin typeface="Aptos" pitchFamily="34" charset="0"/>
                    <a:ea typeface="Aptos" pitchFamily="34" charset="-122"/>
                    <a:cs typeface="Aptos" pitchFamily="34" charset="-120"/>
                  </a:rPr>
                  <a:t>Improved Readout</a:t>
                </a:r>
                <a:endParaRPr lang="en-US" sz="2400" b="1" dirty="0">
                  <a:solidFill>
                    <a:srgbClr val="203047"/>
                  </a:solidFill>
                  <a:latin typeface="Aptos" pitchFamily="34" charset="0"/>
                  <a:ea typeface="Aptos" pitchFamily="34" charset="-122"/>
                  <a:cs typeface="Aptos" pitchFamily="34" charset="-120"/>
                </a:endParaRPr>
              </a:p>
            </p:txBody>
          </p:sp>
          <p:sp>
            <p:nvSpPr>
              <p:cNvPr id="39" name="Text 28"/>
              <p:cNvSpPr/>
              <p:nvPr/>
            </p:nvSpPr>
            <p:spPr>
              <a:xfrm>
                <a:off x="3155" y="8287"/>
                <a:ext cx="7162" cy="578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/>
              <a:lstStyle/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dirty="0">
                    <a:solidFill>
                      <a:srgbClr val="203047"/>
                    </a:solidFill>
                    <a:latin typeface="Aptos" pitchFamily="34" charset="0"/>
                    <a:ea typeface="Aptos" pitchFamily="34" charset="-122"/>
                    <a:cs typeface="Aptos" pitchFamily="34" charset="-120"/>
                  </a:rPr>
                  <a:t>PMT-base linearity improved,</a:t>
                </a:r>
                <a:endParaRPr lang="en-US" dirty="0">
                  <a:solidFill>
                    <a:srgbClr val="203047"/>
                  </a:solidFill>
                  <a:latin typeface="Aptos" pitchFamily="34" charset="0"/>
                  <a:ea typeface="Aptos" pitchFamily="34" charset="-122"/>
                  <a:cs typeface="Aptos" pitchFamily="34" charset="-120"/>
                </a:endParaRP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dirty="0">
                    <a:solidFill>
                      <a:srgbClr val="203047"/>
                    </a:solidFill>
                    <a:latin typeface="Aptos" pitchFamily="34" charset="0"/>
                    <a:ea typeface="Aptos" pitchFamily="34" charset="-122"/>
                    <a:cs typeface="Aptos" pitchFamily="34" charset="-120"/>
                  </a:rPr>
                  <a:t>custom 14-bit 500 MS/s </a:t>
                </a:r>
                <a:r>
                  <a:rPr lang="en-US" dirty="0">
                    <a:solidFill>
                      <a:srgbClr val="203047"/>
                    </a:solidFill>
                    <a:latin typeface="Aptos" pitchFamily="34" charset="0"/>
                    <a:ea typeface="Aptos" pitchFamily="34" charset="-122"/>
                    <a:cs typeface="Aptos" pitchFamily="34" charset="-120"/>
                  </a:rPr>
                  <a:t>digitizers.</a:t>
                </a:r>
                <a:endParaRPr lang="en-US" dirty="0">
                  <a:solidFill>
                    <a:srgbClr val="203047"/>
                  </a:solidFill>
                  <a:latin typeface="Aptos" pitchFamily="34" charset="0"/>
                  <a:ea typeface="Aptos" pitchFamily="34" charset="-122"/>
                  <a:cs typeface="Aptos" pitchFamily="34" charset="-120"/>
                </a:endParaRPr>
              </a:p>
            </p:txBody>
          </p:sp>
        </p:grpSp>
        <p:sp>
          <p:nvSpPr>
            <p:cNvPr id="42" name="椭圆 41"/>
            <p:cNvSpPr/>
            <p:nvPr/>
          </p:nvSpPr>
          <p:spPr>
            <a:xfrm>
              <a:off x="1601" y="3800"/>
              <a:ext cx="171" cy="171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43" name="椭圆 42"/>
            <p:cNvSpPr/>
            <p:nvPr/>
          </p:nvSpPr>
          <p:spPr>
            <a:xfrm>
              <a:off x="1612" y="6409"/>
              <a:ext cx="171" cy="171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8" name="灯片编号占位符 7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042" r="13634" b="6810"/>
          <a:stretch>
            <a:fillRect/>
          </a:stretch>
        </p:blipFill>
        <p:spPr>
          <a:xfrm>
            <a:off x="0" y="0"/>
            <a:ext cx="10529770" cy="6858000"/>
          </a:xfrm>
          <a:custGeom>
            <a:avLst/>
            <a:gdLst>
              <a:gd name="connsiteX0" fmla="*/ 6168201 w 10529770"/>
              <a:gd name="connsiteY0" fmla="*/ 3943122 h 6858000"/>
              <a:gd name="connsiteX1" fmla="*/ 6241682 w 10529770"/>
              <a:gd name="connsiteY1" fmla="*/ 4180106 h 6858000"/>
              <a:gd name="connsiteX2" fmla="*/ 5992677 w 10529770"/>
              <a:gd name="connsiteY2" fmla="*/ 4180106 h 6858000"/>
              <a:gd name="connsiteX3" fmla="*/ 6026209 w 10529770"/>
              <a:gd name="connsiteY3" fmla="*/ 4129013 h 6858000"/>
              <a:gd name="connsiteX4" fmla="*/ 6130443 w 10529770"/>
              <a:gd name="connsiteY4" fmla="*/ 3988558 h 6858000"/>
              <a:gd name="connsiteX5" fmla="*/ 6738937 w 10529770"/>
              <a:gd name="connsiteY5" fmla="*/ 3291368 h 6858000"/>
              <a:gd name="connsiteX6" fmla="*/ 6747169 w 10529770"/>
              <a:gd name="connsiteY6" fmla="*/ 3364409 h 6858000"/>
              <a:gd name="connsiteX7" fmla="*/ 6765062 w 10529770"/>
              <a:gd name="connsiteY7" fmla="*/ 3660165 h 6858000"/>
              <a:gd name="connsiteX8" fmla="*/ 6765062 w 10529770"/>
              <a:gd name="connsiteY8" fmla="*/ 4180106 h 6858000"/>
              <a:gd name="connsiteX9" fmla="*/ 6407207 w 10529770"/>
              <a:gd name="connsiteY9" fmla="*/ 4180106 h 6858000"/>
              <a:gd name="connsiteX10" fmla="*/ 6407207 w 10529770"/>
              <a:gd name="connsiteY10" fmla="*/ 3677534 h 6858000"/>
              <a:gd name="connsiteX11" fmla="*/ 6524625 w 10529770"/>
              <a:gd name="connsiteY11" fmla="*/ 3562350 h 6858000"/>
              <a:gd name="connsiteX12" fmla="*/ 6687454 w 10529770"/>
              <a:gd name="connsiteY12" fmla="*/ 3377724 h 6858000"/>
              <a:gd name="connsiteX13" fmla="*/ 6716646 w 10529770"/>
              <a:gd name="connsiteY13" fmla="*/ 3081283 h 6858000"/>
              <a:gd name="connsiteX14" fmla="*/ 6727171 w 10529770"/>
              <a:gd name="connsiteY14" fmla="*/ 3081283 h 6858000"/>
              <a:gd name="connsiteX15" fmla="*/ 6780770 w 10529770"/>
              <a:gd name="connsiteY15" fmla="*/ 3200963 h 6858000"/>
              <a:gd name="connsiteX16" fmla="*/ 6746487 w 10529770"/>
              <a:gd name="connsiteY16" fmla="*/ 3278705 h 6858000"/>
              <a:gd name="connsiteX17" fmla="*/ 6738937 w 10529770"/>
              <a:gd name="connsiteY17" fmla="*/ 3291368 h 6858000"/>
              <a:gd name="connsiteX18" fmla="*/ 6730592 w 10529770"/>
              <a:gd name="connsiteY18" fmla="*/ 3217321 h 6858000"/>
              <a:gd name="connsiteX19" fmla="*/ 6716646 w 10529770"/>
              <a:gd name="connsiteY19" fmla="*/ 3081283 h 6858000"/>
              <a:gd name="connsiteX20" fmla="*/ 5517553 w 10529770"/>
              <a:gd name="connsiteY20" fmla="*/ 2893936 h 6858000"/>
              <a:gd name="connsiteX21" fmla="*/ 5525973 w 10529770"/>
              <a:gd name="connsiteY21" fmla="*/ 2893936 h 6858000"/>
              <a:gd name="connsiteX22" fmla="*/ 5588071 w 10529770"/>
              <a:gd name="connsiteY22" fmla="*/ 3146539 h 6858000"/>
              <a:gd name="connsiteX23" fmla="*/ 5650170 w 10529770"/>
              <a:gd name="connsiteY23" fmla="*/ 3397037 h 6858000"/>
              <a:gd name="connsiteX24" fmla="*/ 5683324 w 10529770"/>
              <a:gd name="connsiteY24" fmla="*/ 3529653 h 6858000"/>
              <a:gd name="connsiteX25" fmla="*/ 5364413 w 10529770"/>
              <a:gd name="connsiteY25" fmla="*/ 3529653 h 6858000"/>
              <a:gd name="connsiteX26" fmla="*/ 5397567 w 10529770"/>
              <a:gd name="connsiteY26" fmla="*/ 3397037 h 6858000"/>
              <a:gd name="connsiteX27" fmla="*/ 5458612 w 10529770"/>
              <a:gd name="connsiteY27" fmla="*/ 3147592 h 6858000"/>
              <a:gd name="connsiteX28" fmla="*/ 5517553 w 10529770"/>
              <a:gd name="connsiteY28" fmla="*/ 2893936 h 6858000"/>
              <a:gd name="connsiteX29" fmla="*/ 8016933 w 10529770"/>
              <a:gd name="connsiteY29" fmla="*/ 2611863 h 6858000"/>
              <a:gd name="connsiteX30" fmla="*/ 8393732 w 10529770"/>
              <a:gd name="connsiteY30" fmla="*/ 2611863 h 6858000"/>
              <a:gd name="connsiteX31" fmla="*/ 8393732 w 10529770"/>
              <a:gd name="connsiteY31" fmla="*/ 3232845 h 6858000"/>
              <a:gd name="connsiteX32" fmla="*/ 8400047 w 10529770"/>
              <a:gd name="connsiteY32" fmla="*/ 3232845 h 6858000"/>
              <a:gd name="connsiteX33" fmla="*/ 8844208 w 10529770"/>
              <a:gd name="connsiteY33" fmla="*/ 2611863 h 6858000"/>
              <a:gd name="connsiteX34" fmla="*/ 9256792 w 10529770"/>
              <a:gd name="connsiteY34" fmla="*/ 2611863 h 6858000"/>
              <a:gd name="connsiteX35" fmla="*/ 8783162 w 10529770"/>
              <a:gd name="connsiteY35" fmla="*/ 3241265 h 6858000"/>
              <a:gd name="connsiteX36" fmla="*/ 9345204 w 10529770"/>
              <a:gd name="connsiteY36" fmla="*/ 4180106 h 6858000"/>
              <a:gd name="connsiteX37" fmla="*/ 8934724 w 10529770"/>
              <a:gd name="connsiteY37" fmla="*/ 4180106 h 6858000"/>
              <a:gd name="connsiteX38" fmla="*/ 8564240 w 10529770"/>
              <a:gd name="connsiteY38" fmla="*/ 3538074 h 6858000"/>
              <a:gd name="connsiteX39" fmla="*/ 8393732 w 10529770"/>
              <a:gd name="connsiteY39" fmla="*/ 3769626 h 6858000"/>
              <a:gd name="connsiteX40" fmla="*/ 8393732 w 10529770"/>
              <a:gd name="connsiteY40" fmla="*/ 4180106 h 6858000"/>
              <a:gd name="connsiteX41" fmla="*/ 8016933 w 10529770"/>
              <a:gd name="connsiteY41" fmla="*/ 4180106 h 6858000"/>
              <a:gd name="connsiteX42" fmla="*/ 7293423 w 10529770"/>
              <a:gd name="connsiteY42" fmla="*/ 2611863 h 6858000"/>
              <a:gd name="connsiteX43" fmla="*/ 7651277 w 10529770"/>
              <a:gd name="connsiteY43" fmla="*/ 2611863 h 6858000"/>
              <a:gd name="connsiteX44" fmla="*/ 7651277 w 10529770"/>
              <a:gd name="connsiteY44" fmla="*/ 4180106 h 6858000"/>
              <a:gd name="connsiteX45" fmla="*/ 7268163 w 10529770"/>
              <a:gd name="connsiteY45" fmla="*/ 4180106 h 6858000"/>
              <a:gd name="connsiteX46" fmla="*/ 6880838 w 10529770"/>
              <a:gd name="connsiteY46" fmla="*/ 3424402 h 6858000"/>
              <a:gd name="connsiteX47" fmla="*/ 6780770 w 10529770"/>
              <a:gd name="connsiteY47" fmla="*/ 3200963 h 6858000"/>
              <a:gd name="connsiteX48" fmla="*/ 6791930 w 10529770"/>
              <a:gd name="connsiteY48" fmla="*/ 3175657 h 6858000"/>
              <a:gd name="connsiteX49" fmla="*/ 6846042 w 10529770"/>
              <a:gd name="connsiteY49" fmla="*/ 2958801 h 6858000"/>
              <a:gd name="connsiteX50" fmla="*/ 6857207 w 10529770"/>
              <a:gd name="connsiteY50" fmla="*/ 2740932 h 6858000"/>
              <a:gd name="connsiteX51" fmla="*/ 7179752 w 10529770"/>
              <a:gd name="connsiteY51" fmla="*/ 3363357 h 6858000"/>
              <a:gd name="connsiteX52" fmla="*/ 7333419 w 10529770"/>
              <a:gd name="connsiteY52" fmla="*/ 3710686 h 6858000"/>
              <a:gd name="connsiteX53" fmla="*/ 7343944 w 10529770"/>
              <a:gd name="connsiteY53" fmla="*/ 3710686 h 6858000"/>
              <a:gd name="connsiteX54" fmla="*/ 7311316 w 10529770"/>
              <a:gd name="connsiteY54" fmla="*/ 3429665 h 6858000"/>
              <a:gd name="connsiteX55" fmla="*/ 7293423 w 10529770"/>
              <a:gd name="connsiteY55" fmla="*/ 3131804 h 6858000"/>
              <a:gd name="connsiteX56" fmla="*/ 3387782 w 10529770"/>
              <a:gd name="connsiteY56" fmla="*/ 2611863 h 6858000"/>
              <a:gd name="connsiteX57" fmla="*/ 3387782 w 10529770"/>
              <a:gd name="connsiteY57" fmla="*/ 4180106 h 6858000"/>
              <a:gd name="connsiteX58" fmla="*/ 3764582 w 10529770"/>
              <a:gd name="connsiteY58" fmla="*/ 4180106 h 6858000"/>
              <a:gd name="connsiteX59" fmla="*/ 3764582 w 10529770"/>
              <a:gd name="connsiteY59" fmla="*/ 3535968 h 6858000"/>
              <a:gd name="connsiteX60" fmla="*/ 4280313 w 10529770"/>
              <a:gd name="connsiteY60" fmla="*/ 3535968 h 6858000"/>
              <a:gd name="connsiteX61" fmla="*/ 4280313 w 10529770"/>
              <a:gd name="connsiteY61" fmla="*/ 4180106 h 6858000"/>
              <a:gd name="connsiteX62" fmla="*/ 4655007 w 10529770"/>
              <a:gd name="connsiteY62" fmla="*/ 4180106 h 6858000"/>
              <a:gd name="connsiteX63" fmla="*/ 4655007 w 10529770"/>
              <a:gd name="connsiteY63" fmla="*/ 2611863 h 6858000"/>
              <a:gd name="connsiteX64" fmla="*/ 4280313 w 10529770"/>
              <a:gd name="connsiteY64" fmla="*/ 2611863 h 6858000"/>
              <a:gd name="connsiteX65" fmla="*/ 4280313 w 10529770"/>
              <a:gd name="connsiteY65" fmla="*/ 3209690 h 6858000"/>
              <a:gd name="connsiteX66" fmla="*/ 3764582 w 10529770"/>
              <a:gd name="connsiteY66" fmla="*/ 3209690 h 6858000"/>
              <a:gd name="connsiteX67" fmla="*/ 3764582 w 10529770"/>
              <a:gd name="connsiteY67" fmla="*/ 2611863 h 6858000"/>
              <a:gd name="connsiteX68" fmla="*/ 1924771 w 10529770"/>
              <a:gd name="connsiteY68" fmla="*/ 2611863 h 6858000"/>
              <a:gd name="connsiteX69" fmla="*/ 1924771 w 10529770"/>
              <a:gd name="connsiteY69" fmla="*/ 2925511 h 6858000"/>
              <a:gd name="connsiteX70" fmla="*/ 2347881 w 10529770"/>
              <a:gd name="connsiteY70" fmla="*/ 2925511 h 6858000"/>
              <a:gd name="connsiteX71" fmla="*/ 2347881 w 10529770"/>
              <a:gd name="connsiteY71" fmla="*/ 4180106 h 6858000"/>
              <a:gd name="connsiteX72" fmla="*/ 2724681 w 10529770"/>
              <a:gd name="connsiteY72" fmla="*/ 4180106 h 6858000"/>
              <a:gd name="connsiteX73" fmla="*/ 2724681 w 10529770"/>
              <a:gd name="connsiteY73" fmla="*/ 2925511 h 6858000"/>
              <a:gd name="connsiteX74" fmla="*/ 3149896 w 10529770"/>
              <a:gd name="connsiteY74" fmla="*/ 2925511 h 6858000"/>
              <a:gd name="connsiteX75" fmla="*/ 3149896 w 10529770"/>
              <a:gd name="connsiteY75" fmla="*/ 2611863 h 6858000"/>
              <a:gd name="connsiteX76" fmla="*/ 9974043 w 10529770"/>
              <a:gd name="connsiteY76" fmla="*/ 2584497 h 6858000"/>
              <a:gd name="connsiteX77" fmla="*/ 10245592 w 10529770"/>
              <a:gd name="connsiteY77" fmla="*/ 2636070 h 6858000"/>
              <a:gd name="connsiteX78" fmla="*/ 10483459 w 10529770"/>
              <a:gd name="connsiteY78" fmla="*/ 2790790 h 6858000"/>
              <a:gd name="connsiteX79" fmla="*/ 10296113 w 10529770"/>
              <a:gd name="connsiteY79" fmla="*/ 3026553 h 6858000"/>
              <a:gd name="connsiteX80" fmla="*/ 10142445 w 10529770"/>
              <a:gd name="connsiteY80" fmla="*/ 2937089 h 6858000"/>
              <a:gd name="connsiteX81" fmla="*/ 9974043 w 10529770"/>
              <a:gd name="connsiteY81" fmla="*/ 2906566 h 6858000"/>
              <a:gd name="connsiteX82" fmla="*/ 9838270 w 10529770"/>
              <a:gd name="connsiteY82" fmla="*/ 2940247 h 6858000"/>
              <a:gd name="connsiteX83" fmla="*/ 9788801 w 10529770"/>
              <a:gd name="connsiteY83" fmla="*/ 3034973 h 6858000"/>
              <a:gd name="connsiteX84" fmla="*/ 9819324 w 10529770"/>
              <a:gd name="connsiteY84" fmla="*/ 3108649 h 6858000"/>
              <a:gd name="connsiteX85" fmla="*/ 9902473 w 10529770"/>
              <a:gd name="connsiteY85" fmla="*/ 3161274 h 6858000"/>
              <a:gd name="connsiteX86" fmla="*/ 10024564 w 10529770"/>
              <a:gd name="connsiteY86" fmla="*/ 3211795 h 6858000"/>
              <a:gd name="connsiteX87" fmla="*/ 10220331 w 10529770"/>
              <a:gd name="connsiteY87" fmla="*/ 3289681 h 6858000"/>
              <a:gd name="connsiteX88" fmla="*/ 10386629 w 10529770"/>
              <a:gd name="connsiteY88" fmla="*/ 3386512 h 6858000"/>
              <a:gd name="connsiteX89" fmla="*/ 10492932 w 10529770"/>
              <a:gd name="connsiteY89" fmla="*/ 3526496 h 6858000"/>
              <a:gd name="connsiteX90" fmla="*/ 10529770 w 10529770"/>
              <a:gd name="connsiteY90" fmla="*/ 3719106 h 6858000"/>
              <a:gd name="connsiteX91" fmla="*/ 10459252 w 10529770"/>
              <a:gd name="connsiteY91" fmla="*/ 3961184 h 6858000"/>
              <a:gd name="connsiteX92" fmla="*/ 10255065 w 10529770"/>
              <a:gd name="connsiteY92" fmla="*/ 4141163 h 6858000"/>
              <a:gd name="connsiteX93" fmla="*/ 9931943 w 10529770"/>
              <a:gd name="connsiteY93" fmla="*/ 4209576 h 6858000"/>
              <a:gd name="connsiteX94" fmla="*/ 9623557 w 10529770"/>
              <a:gd name="connsiteY94" fmla="*/ 4152741 h 6858000"/>
              <a:gd name="connsiteX95" fmla="*/ 9346746 w 10529770"/>
              <a:gd name="connsiteY95" fmla="*/ 3984339 h 6858000"/>
              <a:gd name="connsiteX96" fmla="*/ 9561458 w 10529770"/>
              <a:gd name="connsiteY96" fmla="*/ 3725421 h 6858000"/>
              <a:gd name="connsiteX97" fmla="*/ 9745648 w 10529770"/>
              <a:gd name="connsiteY97" fmla="*/ 3841197 h 6858000"/>
              <a:gd name="connsiteX98" fmla="*/ 9940363 w 10529770"/>
              <a:gd name="connsiteY98" fmla="*/ 3885403 h 6858000"/>
              <a:gd name="connsiteX99" fmla="*/ 10095082 w 10529770"/>
              <a:gd name="connsiteY99" fmla="*/ 3848565 h 6858000"/>
              <a:gd name="connsiteX100" fmla="*/ 10144550 w 10529770"/>
              <a:gd name="connsiteY100" fmla="*/ 3748576 h 6858000"/>
              <a:gd name="connsiteX101" fmla="*/ 10117185 w 10529770"/>
              <a:gd name="connsiteY101" fmla="*/ 3673848 h 6858000"/>
              <a:gd name="connsiteX102" fmla="*/ 10040352 w 10529770"/>
              <a:gd name="connsiteY102" fmla="*/ 3622275 h 6858000"/>
              <a:gd name="connsiteX103" fmla="*/ 9923523 w 10529770"/>
              <a:gd name="connsiteY103" fmla="*/ 3571754 h 6858000"/>
              <a:gd name="connsiteX104" fmla="*/ 9723546 w 10529770"/>
              <a:gd name="connsiteY104" fmla="*/ 3487553 h 6858000"/>
              <a:gd name="connsiteX105" fmla="*/ 9568826 w 10529770"/>
              <a:gd name="connsiteY105" fmla="*/ 3397037 h 6858000"/>
              <a:gd name="connsiteX106" fmla="*/ 9450945 w 10529770"/>
              <a:gd name="connsiteY106" fmla="*/ 3256000 h 6858000"/>
              <a:gd name="connsiteX107" fmla="*/ 9405687 w 10529770"/>
              <a:gd name="connsiteY107" fmla="*/ 3058128 h 6858000"/>
              <a:gd name="connsiteX108" fmla="*/ 9478310 w 10529770"/>
              <a:gd name="connsiteY108" fmla="*/ 2818155 h 6858000"/>
              <a:gd name="connsiteX109" fmla="*/ 9679340 w 10529770"/>
              <a:gd name="connsiteY109" fmla="*/ 2647648 h 6858000"/>
              <a:gd name="connsiteX110" fmla="*/ 9974043 w 10529770"/>
              <a:gd name="connsiteY110" fmla="*/ 2584497 h 6858000"/>
              <a:gd name="connsiteX111" fmla="*/ 0 w 10529770"/>
              <a:gd name="connsiteY111" fmla="*/ 0 h 6858000"/>
              <a:gd name="connsiteX112" fmla="*/ 6600825 w 10529770"/>
              <a:gd name="connsiteY112" fmla="*/ 0 h 6858000"/>
              <a:gd name="connsiteX113" fmla="*/ 6857777 w 10529770"/>
              <a:gd name="connsiteY113" fmla="*/ 2729806 h 6858000"/>
              <a:gd name="connsiteX114" fmla="*/ 6857207 w 10529770"/>
              <a:gd name="connsiteY114" fmla="*/ 2740932 h 6858000"/>
              <a:gd name="connsiteX115" fmla="*/ 6790322 w 10529770"/>
              <a:gd name="connsiteY115" fmla="*/ 2611863 h 6858000"/>
              <a:gd name="connsiteX116" fmla="*/ 6407207 w 10529770"/>
              <a:gd name="connsiteY116" fmla="*/ 2611863 h 6858000"/>
              <a:gd name="connsiteX117" fmla="*/ 6407207 w 10529770"/>
              <a:gd name="connsiteY117" fmla="*/ 3677534 h 6858000"/>
              <a:gd name="connsiteX118" fmla="*/ 6379185 w 10529770"/>
              <a:gd name="connsiteY118" fmla="*/ 3705024 h 6858000"/>
              <a:gd name="connsiteX119" fmla="*/ 6247946 w 10529770"/>
              <a:gd name="connsiteY119" fmla="*/ 3847161 h 6858000"/>
              <a:gd name="connsiteX120" fmla="*/ 6168201 w 10529770"/>
              <a:gd name="connsiteY120" fmla="*/ 3943122 h 6858000"/>
              <a:gd name="connsiteX121" fmla="*/ 5755421 w 10529770"/>
              <a:gd name="connsiteY121" fmla="*/ 2611863 h 6858000"/>
              <a:gd name="connsiteX122" fmla="*/ 5304946 w 10529770"/>
              <a:gd name="connsiteY122" fmla="*/ 2611863 h 6858000"/>
              <a:gd name="connsiteX123" fmla="*/ 4818685 w 10529770"/>
              <a:gd name="connsiteY123" fmla="*/ 4180106 h 6858000"/>
              <a:gd name="connsiteX124" fmla="*/ 5201799 w 10529770"/>
              <a:gd name="connsiteY124" fmla="*/ 4180106 h 6858000"/>
              <a:gd name="connsiteX125" fmla="*/ 5291789 w 10529770"/>
              <a:gd name="connsiteY125" fmla="*/ 3820147 h 6858000"/>
              <a:gd name="connsiteX126" fmla="*/ 5755949 w 10529770"/>
              <a:gd name="connsiteY126" fmla="*/ 3820147 h 6858000"/>
              <a:gd name="connsiteX127" fmla="*/ 5845937 w 10529770"/>
              <a:gd name="connsiteY127" fmla="*/ 4180106 h 6858000"/>
              <a:gd name="connsiteX128" fmla="*/ 5992677 w 10529770"/>
              <a:gd name="connsiteY128" fmla="*/ 4180106 h 6858000"/>
              <a:gd name="connsiteX129" fmla="*/ 5934779 w 10529770"/>
              <a:gd name="connsiteY129" fmla="*/ 4268325 h 6858000"/>
              <a:gd name="connsiteX130" fmla="*/ 6600825 w 10529770"/>
              <a:gd name="connsiteY130" fmla="*/ 6858000 h 6858000"/>
              <a:gd name="connsiteX131" fmla="*/ 0 w 10529770"/>
              <a:gd name="connsiteY13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</a:cxnLst>
            <a:rect l="l" t="t" r="r" b="b"/>
            <a:pathLst>
              <a:path w="10529770" h="6858000">
                <a:moveTo>
                  <a:pt x="6168201" y="3943122"/>
                </a:moveTo>
                <a:lnTo>
                  <a:pt x="6241682" y="4180106"/>
                </a:lnTo>
                <a:lnTo>
                  <a:pt x="5992677" y="4180106"/>
                </a:lnTo>
                <a:lnTo>
                  <a:pt x="6026209" y="4129013"/>
                </a:lnTo>
                <a:cubicBezTo>
                  <a:pt x="6058794" y="4082374"/>
                  <a:pt x="6093513" y="4035545"/>
                  <a:pt x="6130443" y="3988558"/>
                </a:cubicBezTo>
                <a:close/>
                <a:moveTo>
                  <a:pt x="6738937" y="3291368"/>
                </a:moveTo>
                <a:lnTo>
                  <a:pt x="6747169" y="3364409"/>
                </a:lnTo>
                <a:cubicBezTo>
                  <a:pt x="6759097" y="3466152"/>
                  <a:pt x="6765062" y="3564737"/>
                  <a:pt x="6765062" y="3660165"/>
                </a:cubicBezTo>
                <a:lnTo>
                  <a:pt x="6765062" y="4180106"/>
                </a:lnTo>
                <a:lnTo>
                  <a:pt x="6407207" y="4180106"/>
                </a:lnTo>
                <a:lnTo>
                  <a:pt x="6407207" y="3677534"/>
                </a:lnTo>
                <a:lnTo>
                  <a:pt x="6524625" y="3562350"/>
                </a:lnTo>
                <a:cubicBezTo>
                  <a:pt x="6589515" y="3504010"/>
                  <a:pt x="6643347" y="3442320"/>
                  <a:pt x="6687454" y="3377724"/>
                </a:cubicBezTo>
                <a:close/>
                <a:moveTo>
                  <a:pt x="6716646" y="3081283"/>
                </a:moveTo>
                <a:lnTo>
                  <a:pt x="6727171" y="3081283"/>
                </a:lnTo>
                <a:lnTo>
                  <a:pt x="6780770" y="3200963"/>
                </a:lnTo>
                <a:lnTo>
                  <a:pt x="6746487" y="3278705"/>
                </a:lnTo>
                <a:lnTo>
                  <a:pt x="6738937" y="3291368"/>
                </a:lnTo>
                <a:lnTo>
                  <a:pt x="6730592" y="3217321"/>
                </a:lnTo>
                <a:cubicBezTo>
                  <a:pt x="6725505" y="3170133"/>
                  <a:pt x="6720856" y="3124787"/>
                  <a:pt x="6716646" y="3081283"/>
                </a:cubicBezTo>
                <a:close/>
                <a:moveTo>
                  <a:pt x="5517553" y="2893936"/>
                </a:moveTo>
                <a:lnTo>
                  <a:pt x="5525973" y="2893936"/>
                </a:lnTo>
                <a:cubicBezTo>
                  <a:pt x="5547024" y="2973927"/>
                  <a:pt x="5567723" y="3058128"/>
                  <a:pt x="5588071" y="3146539"/>
                </a:cubicBezTo>
                <a:cubicBezTo>
                  <a:pt x="5608420" y="3234950"/>
                  <a:pt x="5629119" y="3318449"/>
                  <a:pt x="5650170" y="3397037"/>
                </a:cubicBezTo>
                <a:lnTo>
                  <a:pt x="5683324" y="3529653"/>
                </a:lnTo>
                <a:lnTo>
                  <a:pt x="5364413" y="3529653"/>
                </a:lnTo>
                <a:lnTo>
                  <a:pt x="5397567" y="3397037"/>
                </a:lnTo>
                <a:cubicBezTo>
                  <a:pt x="5417213" y="3318449"/>
                  <a:pt x="5437562" y="3235301"/>
                  <a:pt x="5458612" y="3147592"/>
                </a:cubicBezTo>
                <a:cubicBezTo>
                  <a:pt x="5479663" y="3059882"/>
                  <a:pt x="5499309" y="2975330"/>
                  <a:pt x="5517553" y="2893936"/>
                </a:cubicBezTo>
                <a:close/>
                <a:moveTo>
                  <a:pt x="8016933" y="2611863"/>
                </a:moveTo>
                <a:lnTo>
                  <a:pt x="8393732" y="2611863"/>
                </a:lnTo>
                <a:lnTo>
                  <a:pt x="8393732" y="3232845"/>
                </a:lnTo>
                <a:lnTo>
                  <a:pt x="8400047" y="3232845"/>
                </a:lnTo>
                <a:lnTo>
                  <a:pt x="8844208" y="2611863"/>
                </a:lnTo>
                <a:lnTo>
                  <a:pt x="9256792" y="2611863"/>
                </a:lnTo>
                <a:lnTo>
                  <a:pt x="8783162" y="3241265"/>
                </a:lnTo>
                <a:lnTo>
                  <a:pt x="9345204" y="4180106"/>
                </a:lnTo>
                <a:lnTo>
                  <a:pt x="8934724" y="4180106"/>
                </a:lnTo>
                <a:lnTo>
                  <a:pt x="8564240" y="3538074"/>
                </a:lnTo>
                <a:lnTo>
                  <a:pt x="8393732" y="3769626"/>
                </a:lnTo>
                <a:lnTo>
                  <a:pt x="8393732" y="4180106"/>
                </a:lnTo>
                <a:lnTo>
                  <a:pt x="8016933" y="4180106"/>
                </a:lnTo>
                <a:close/>
                <a:moveTo>
                  <a:pt x="7293423" y="2611863"/>
                </a:moveTo>
                <a:lnTo>
                  <a:pt x="7651277" y="2611863"/>
                </a:lnTo>
                <a:lnTo>
                  <a:pt x="7651277" y="4180106"/>
                </a:lnTo>
                <a:lnTo>
                  <a:pt x="7268163" y="4180106"/>
                </a:lnTo>
                <a:lnTo>
                  <a:pt x="6880838" y="3424402"/>
                </a:lnTo>
                <a:lnTo>
                  <a:pt x="6780770" y="3200963"/>
                </a:lnTo>
                <a:lnTo>
                  <a:pt x="6791930" y="3175657"/>
                </a:lnTo>
                <a:cubicBezTo>
                  <a:pt x="6817918" y="3105690"/>
                  <a:pt x="6835511" y="3033257"/>
                  <a:pt x="6846042" y="2958801"/>
                </a:cubicBezTo>
                <a:lnTo>
                  <a:pt x="6857207" y="2740932"/>
                </a:lnTo>
                <a:lnTo>
                  <a:pt x="7179752" y="3363357"/>
                </a:lnTo>
                <a:lnTo>
                  <a:pt x="7333419" y="3710686"/>
                </a:lnTo>
                <a:lnTo>
                  <a:pt x="7343944" y="3710686"/>
                </a:lnTo>
                <a:cubicBezTo>
                  <a:pt x="7334120" y="3627888"/>
                  <a:pt x="7323244" y="3534214"/>
                  <a:pt x="7311316" y="3429665"/>
                </a:cubicBezTo>
                <a:cubicBezTo>
                  <a:pt x="7299387" y="3325115"/>
                  <a:pt x="7293423" y="3225828"/>
                  <a:pt x="7293423" y="3131804"/>
                </a:cubicBezTo>
                <a:close/>
                <a:moveTo>
                  <a:pt x="3387782" y="2611863"/>
                </a:moveTo>
                <a:lnTo>
                  <a:pt x="3387782" y="4180106"/>
                </a:lnTo>
                <a:lnTo>
                  <a:pt x="3764582" y="4180106"/>
                </a:lnTo>
                <a:lnTo>
                  <a:pt x="3764582" y="3535968"/>
                </a:lnTo>
                <a:lnTo>
                  <a:pt x="4280313" y="3535968"/>
                </a:lnTo>
                <a:lnTo>
                  <a:pt x="4280313" y="4180106"/>
                </a:lnTo>
                <a:lnTo>
                  <a:pt x="4655007" y="4180106"/>
                </a:lnTo>
                <a:lnTo>
                  <a:pt x="4655007" y="2611863"/>
                </a:lnTo>
                <a:lnTo>
                  <a:pt x="4280313" y="2611863"/>
                </a:lnTo>
                <a:lnTo>
                  <a:pt x="4280313" y="3209690"/>
                </a:lnTo>
                <a:lnTo>
                  <a:pt x="3764582" y="3209690"/>
                </a:lnTo>
                <a:lnTo>
                  <a:pt x="3764582" y="2611863"/>
                </a:lnTo>
                <a:close/>
                <a:moveTo>
                  <a:pt x="1924771" y="2611863"/>
                </a:moveTo>
                <a:lnTo>
                  <a:pt x="1924771" y="2925511"/>
                </a:lnTo>
                <a:lnTo>
                  <a:pt x="2347881" y="2925511"/>
                </a:lnTo>
                <a:lnTo>
                  <a:pt x="2347881" y="4180106"/>
                </a:lnTo>
                <a:lnTo>
                  <a:pt x="2724681" y="4180106"/>
                </a:lnTo>
                <a:lnTo>
                  <a:pt x="2724681" y="2925511"/>
                </a:lnTo>
                <a:lnTo>
                  <a:pt x="3149896" y="2925511"/>
                </a:lnTo>
                <a:lnTo>
                  <a:pt x="3149896" y="2611863"/>
                </a:lnTo>
                <a:close/>
                <a:moveTo>
                  <a:pt x="9974043" y="2584497"/>
                </a:moveTo>
                <a:cubicBezTo>
                  <a:pt x="10065260" y="2584497"/>
                  <a:pt x="10155776" y="2601688"/>
                  <a:pt x="10245592" y="2636070"/>
                </a:cubicBezTo>
                <a:cubicBezTo>
                  <a:pt x="10335406" y="2670453"/>
                  <a:pt x="10414696" y="2722026"/>
                  <a:pt x="10483459" y="2790790"/>
                </a:cubicBezTo>
                <a:lnTo>
                  <a:pt x="10296113" y="3026553"/>
                </a:lnTo>
                <a:cubicBezTo>
                  <a:pt x="10244188" y="2987259"/>
                  <a:pt x="10192965" y="2957438"/>
                  <a:pt x="10142445" y="2937089"/>
                </a:cubicBezTo>
                <a:cubicBezTo>
                  <a:pt x="10091925" y="2916741"/>
                  <a:pt x="10035790" y="2906566"/>
                  <a:pt x="9974043" y="2906566"/>
                </a:cubicBezTo>
                <a:cubicBezTo>
                  <a:pt x="9916506" y="2906566"/>
                  <a:pt x="9871248" y="2917793"/>
                  <a:pt x="9838270" y="2940247"/>
                </a:cubicBezTo>
                <a:cubicBezTo>
                  <a:pt x="9805290" y="2962700"/>
                  <a:pt x="9788800" y="2994276"/>
                  <a:pt x="9788801" y="3034973"/>
                </a:cubicBezTo>
                <a:cubicBezTo>
                  <a:pt x="9788800" y="3064443"/>
                  <a:pt x="9798975" y="3089002"/>
                  <a:pt x="9819324" y="3108649"/>
                </a:cubicBezTo>
                <a:cubicBezTo>
                  <a:pt x="9839672" y="3128296"/>
                  <a:pt x="9867389" y="3145837"/>
                  <a:pt x="9902473" y="3161274"/>
                </a:cubicBezTo>
                <a:cubicBezTo>
                  <a:pt x="9937556" y="3176711"/>
                  <a:pt x="9978254" y="3193551"/>
                  <a:pt x="10024564" y="3211795"/>
                </a:cubicBezTo>
                <a:lnTo>
                  <a:pt x="10220331" y="3289681"/>
                </a:lnTo>
                <a:cubicBezTo>
                  <a:pt x="10284885" y="3314941"/>
                  <a:pt x="10340318" y="3347218"/>
                  <a:pt x="10386629" y="3386512"/>
                </a:cubicBezTo>
                <a:cubicBezTo>
                  <a:pt x="10432939" y="3425806"/>
                  <a:pt x="10468374" y="3472467"/>
                  <a:pt x="10492932" y="3526496"/>
                </a:cubicBezTo>
                <a:cubicBezTo>
                  <a:pt x="10517490" y="3580525"/>
                  <a:pt x="10529770" y="3644728"/>
                  <a:pt x="10529770" y="3719106"/>
                </a:cubicBezTo>
                <a:cubicBezTo>
                  <a:pt x="10529770" y="3806113"/>
                  <a:pt x="10506264" y="3886806"/>
                  <a:pt x="10459252" y="3961184"/>
                </a:cubicBezTo>
                <a:cubicBezTo>
                  <a:pt x="10412239" y="4035561"/>
                  <a:pt x="10344177" y="4095554"/>
                  <a:pt x="10255065" y="4141163"/>
                </a:cubicBezTo>
                <a:cubicBezTo>
                  <a:pt x="10165951" y="4186772"/>
                  <a:pt x="10058245" y="4209576"/>
                  <a:pt x="9931943" y="4209576"/>
                </a:cubicBezTo>
                <a:cubicBezTo>
                  <a:pt x="9829498" y="4209576"/>
                  <a:pt x="9726703" y="4190631"/>
                  <a:pt x="9623557" y="4152741"/>
                </a:cubicBezTo>
                <a:cubicBezTo>
                  <a:pt x="9520410" y="4114850"/>
                  <a:pt x="9428140" y="4058716"/>
                  <a:pt x="9346746" y="3984339"/>
                </a:cubicBezTo>
                <a:lnTo>
                  <a:pt x="9561458" y="3725421"/>
                </a:lnTo>
                <a:cubicBezTo>
                  <a:pt x="9616189" y="3773135"/>
                  <a:pt x="9677586" y="3811727"/>
                  <a:pt x="9745648" y="3841197"/>
                </a:cubicBezTo>
                <a:cubicBezTo>
                  <a:pt x="9813710" y="3870668"/>
                  <a:pt x="9878615" y="3885403"/>
                  <a:pt x="9940363" y="3885403"/>
                </a:cubicBezTo>
                <a:cubicBezTo>
                  <a:pt x="10010531" y="3885403"/>
                  <a:pt x="10062104" y="3873123"/>
                  <a:pt x="10095082" y="3848565"/>
                </a:cubicBezTo>
                <a:cubicBezTo>
                  <a:pt x="10128061" y="3824006"/>
                  <a:pt x="10144550" y="3790677"/>
                  <a:pt x="10144550" y="3748576"/>
                </a:cubicBezTo>
                <a:cubicBezTo>
                  <a:pt x="10144550" y="3717702"/>
                  <a:pt x="10135428" y="3692793"/>
                  <a:pt x="10117185" y="3673848"/>
                </a:cubicBezTo>
                <a:cubicBezTo>
                  <a:pt x="10098942" y="3654903"/>
                  <a:pt x="10073330" y="3637711"/>
                  <a:pt x="10040352" y="3622275"/>
                </a:cubicBezTo>
                <a:cubicBezTo>
                  <a:pt x="10007373" y="3606838"/>
                  <a:pt x="9968430" y="3589998"/>
                  <a:pt x="9923523" y="3571754"/>
                </a:cubicBezTo>
                <a:lnTo>
                  <a:pt x="9723546" y="3487553"/>
                </a:lnTo>
                <a:cubicBezTo>
                  <a:pt x="9668815" y="3465099"/>
                  <a:pt x="9617242" y="3434927"/>
                  <a:pt x="9568826" y="3397037"/>
                </a:cubicBezTo>
                <a:cubicBezTo>
                  <a:pt x="9520410" y="3359147"/>
                  <a:pt x="9481116" y="3312134"/>
                  <a:pt x="9450945" y="3256000"/>
                </a:cubicBezTo>
                <a:cubicBezTo>
                  <a:pt x="9420772" y="3199866"/>
                  <a:pt x="9405687" y="3133909"/>
                  <a:pt x="9405687" y="3058128"/>
                </a:cubicBezTo>
                <a:cubicBezTo>
                  <a:pt x="9405687" y="2969717"/>
                  <a:pt x="9429894" y="2889726"/>
                  <a:pt x="9478310" y="2818155"/>
                </a:cubicBezTo>
                <a:cubicBezTo>
                  <a:pt x="9526726" y="2746584"/>
                  <a:pt x="9593736" y="2689749"/>
                  <a:pt x="9679340" y="2647648"/>
                </a:cubicBezTo>
                <a:cubicBezTo>
                  <a:pt x="9764944" y="2605548"/>
                  <a:pt x="9863178" y="2584497"/>
                  <a:pt x="9974043" y="2584497"/>
                </a:cubicBezTo>
                <a:close/>
                <a:moveTo>
                  <a:pt x="0" y="0"/>
                </a:moveTo>
                <a:lnTo>
                  <a:pt x="6600825" y="0"/>
                </a:lnTo>
                <a:cubicBezTo>
                  <a:pt x="5978128" y="628650"/>
                  <a:pt x="6830616" y="1793081"/>
                  <a:pt x="6857777" y="2729806"/>
                </a:cubicBezTo>
                <a:lnTo>
                  <a:pt x="6857207" y="2740932"/>
                </a:lnTo>
                <a:lnTo>
                  <a:pt x="6790322" y="2611863"/>
                </a:lnTo>
                <a:lnTo>
                  <a:pt x="6407207" y="2611863"/>
                </a:lnTo>
                <a:lnTo>
                  <a:pt x="6407207" y="3677534"/>
                </a:lnTo>
                <a:lnTo>
                  <a:pt x="6379185" y="3705024"/>
                </a:lnTo>
                <a:cubicBezTo>
                  <a:pt x="6333097" y="3752504"/>
                  <a:pt x="6289377" y="3799894"/>
                  <a:pt x="6247946" y="3847161"/>
                </a:cubicBezTo>
                <a:lnTo>
                  <a:pt x="6168201" y="3943122"/>
                </a:lnTo>
                <a:lnTo>
                  <a:pt x="5755421" y="2611863"/>
                </a:lnTo>
                <a:lnTo>
                  <a:pt x="5304946" y="2611863"/>
                </a:lnTo>
                <a:lnTo>
                  <a:pt x="4818685" y="4180106"/>
                </a:lnTo>
                <a:lnTo>
                  <a:pt x="5201799" y="4180106"/>
                </a:lnTo>
                <a:lnTo>
                  <a:pt x="5291789" y="3820147"/>
                </a:lnTo>
                <a:lnTo>
                  <a:pt x="5755949" y="3820147"/>
                </a:lnTo>
                <a:lnTo>
                  <a:pt x="5845937" y="4180106"/>
                </a:lnTo>
                <a:lnTo>
                  <a:pt x="5992677" y="4180106"/>
                </a:lnTo>
                <a:lnTo>
                  <a:pt x="5934779" y="4268325"/>
                </a:lnTo>
                <a:cubicBezTo>
                  <a:pt x="5168113" y="5516370"/>
                  <a:pt x="5900292" y="6600825"/>
                  <a:pt x="6600825" y="6858000"/>
                </a:cubicBez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DIAGRAM_VIRTUALLY_FRAME" val="{&quot;height&quot;:270.75,&quot;left&quot;:54.05,&quot;top&quot;:102.25,&quot;width&quot;:239.95}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1135</Words>
  <Application>WPS 演示</Application>
  <PresentationFormat>宽屏</PresentationFormat>
  <Paragraphs>66</Paragraphs>
  <Slides>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20" baseType="lpstr">
      <vt:lpstr>Arial</vt:lpstr>
      <vt:lpstr>宋体</vt:lpstr>
      <vt:lpstr>Wingdings</vt:lpstr>
      <vt:lpstr>Calibri</vt:lpstr>
      <vt:lpstr>Adobe 黑体 Std R</vt:lpstr>
      <vt:lpstr>黑体</vt:lpstr>
      <vt:lpstr>微软雅黑</vt:lpstr>
      <vt:lpstr>微软雅黑</vt:lpstr>
      <vt:lpstr>Aptos</vt:lpstr>
      <vt:lpstr>Segoe UI</vt:lpstr>
      <vt:lpstr>Aptos</vt:lpstr>
      <vt:lpstr>Aptos</vt:lpstr>
      <vt:lpstr>Wingdings</vt:lpstr>
      <vt:lpstr>Arial Unicode MS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Gao</dc:creator>
  <cp:lastModifiedBy>qxjxw</cp:lastModifiedBy>
  <cp:revision>23</cp:revision>
  <dcterms:created xsi:type="dcterms:W3CDTF">2023-08-09T12:44:00Z</dcterms:created>
  <dcterms:modified xsi:type="dcterms:W3CDTF">2026-07-15T15:06:48Z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2052-12.1.0.26895</vt:lpwstr>
  </property>
  <property fmtid="{D5CDD505-2E9C-101B-9397-08002B2CF9AE}" pid="3" name="ICV">
    <vt:lpwstr>578DF87C51DE43029853E9A541FB455D_13</vt:lpwstr>
  </property>
</Properties>
</file>