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3"/>
    <p:sldId id="257" r:id="rId4"/>
    <p:sldId id="258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1" userDrawn="1">
          <p15:clr>
            <a:srgbClr val="A4A3A4"/>
          </p15:clr>
        </p15:guide>
        <p15:guide id="2" pos="383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51"/>
        <p:guide pos="38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6.png"/><Relationship Id="rId7" Type="http://schemas.openxmlformats.org/officeDocument/2006/relationships/image" Target="../media/image5.png"/><Relationship Id="rId6" Type="http://schemas.openxmlformats.org/officeDocument/2006/relationships/tags" Target="../tags/tag2.xml"/><Relationship Id="rId5" Type="http://schemas.openxmlformats.org/officeDocument/2006/relationships/tags" Target="../tags/tag1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3"/>
          <p:cNvSpPr>
            <a:spLocks noGrp="1"/>
          </p:cNvSpPr>
          <p:nvPr>
            <p:ph type="subTitle" idx="1"/>
          </p:nvPr>
        </p:nvSpPr>
        <p:spPr>
          <a:xfrm>
            <a:off x="1694180" y="3893185"/>
            <a:ext cx="9020810" cy="1680845"/>
          </a:xfrm>
        </p:spPr>
        <p:txBody>
          <a:bodyPr anchor="ctr" anchorCtr="0">
            <a:normAutofit/>
          </a:bodyPr>
          <a:lstStyle/>
          <a:p>
            <a:r>
              <a:rPr lang="en-US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r>
              <a:rPr lang="en-US" altLang="zh-CN" spc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Chengfeng Y</a:t>
            </a:r>
            <a:r>
              <a:rPr lang="en-US" altLang="zh-CN" spc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angBi Wu, PengFei Yang</a:t>
            </a:r>
            <a:endParaRPr lang="en-US" altLang="zh-CN" spc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en-US" altLang="zh-CN" sz="4000" spc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000" spc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SUN YAT-SEN UNIVERSITY</a:t>
            </a:r>
            <a:endParaRPr lang="en-US" altLang="zh-CN" sz="2000" spc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en-US" altLang="zh-CN" sz="2800" spc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2026/07/17</a:t>
            </a:r>
            <a:endParaRPr lang="en-US" altLang="zh-CN" sz="2800" spc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5" name="标题 1"/>
          <p:cNvSpPr>
            <a:spLocks noGrp="1"/>
          </p:cNvSpPr>
          <p:nvPr/>
        </p:nvSpPr>
        <p:spPr>
          <a:xfrm>
            <a:off x="1460500" y="1690370"/>
            <a:ext cx="9598025" cy="173863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60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000" b="0" spc="0">
                <a:solidFill>
                  <a:schemeClr val="tx1"/>
                </a:solidFill>
                <a:latin typeface="Times New Roman" panose="02020603050405020304" charset="0"/>
                <a:ea typeface="+mn-ea"/>
                <a:cs typeface="Times New Roman" panose="02020603050405020304" charset="0"/>
              </a:rPr>
              <a:t>IBD selection and related study on JUNO’s 207 days data </a:t>
            </a:r>
            <a:endParaRPr lang="en-US" altLang="zh-CN" sz="4000" b="0" spc="0">
              <a:solidFill>
                <a:schemeClr val="tx1"/>
              </a:solidFill>
              <a:latin typeface="Times New Roman" panose="02020603050405020304" charset="0"/>
              <a:ea typeface="+mn-ea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09950" y="4083050"/>
            <a:ext cx="3589655" cy="2465070"/>
          </a:xfrm>
          <a:prstGeom prst="rect">
            <a:avLst/>
          </a:prstGeom>
        </p:spPr>
      </p:pic>
      <p:sp>
        <p:nvSpPr>
          <p:cNvPr id="67" name="圆角矩形 66"/>
          <p:cNvSpPr/>
          <p:nvPr/>
        </p:nvSpPr>
        <p:spPr>
          <a:xfrm>
            <a:off x="182880" y="628015"/>
            <a:ext cx="6925310" cy="339153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>
          <a:xfrm>
            <a:off x="8858250" y="6356350"/>
            <a:ext cx="2743200" cy="365125"/>
          </a:xfrm>
        </p:spPr>
        <p:txBody>
          <a:bodyPr/>
          <a:p>
            <a:fld id="{565CE74E-AB26-4998-AD42-012C4C1AD076}" type="slidenum">
              <a:rPr lang="zh-CN" altLang="en-US" sz="2800" smtClean="0"/>
            </a:fld>
            <a:endParaRPr lang="zh-CN" altLang="en-US" sz="2800" smtClean="0"/>
          </a:p>
        </p:txBody>
      </p:sp>
      <p:pic>
        <p:nvPicPr>
          <p:cNvPr id="66" name="图片 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" y="758190"/>
            <a:ext cx="2609215" cy="3024505"/>
          </a:xfrm>
          <a:prstGeom prst="rect">
            <a:avLst/>
          </a:prstGeom>
        </p:spPr>
      </p:pic>
      <p:pic>
        <p:nvPicPr>
          <p:cNvPr id="72" name="图片 71"/>
          <p:cNvPicPr>
            <a:picLocks noChangeAspect="1"/>
          </p:cNvPicPr>
          <p:nvPr/>
        </p:nvPicPr>
        <p:blipFill>
          <a:blip r:embed="rId3"/>
          <a:srcRect l="3937" t="-59" r="14506" b="59"/>
          <a:stretch>
            <a:fillRect/>
          </a:stretch>
        </p:blipFill>
        <p:spPr>
          <a:xfrm>
            <a:off x="8020050" y="758190"/>
            <a:ext cx="2837815" cy="2454275"/>
          </a:xfrm>
          <a:prstGeom prst="rect">
            <a:avLst/>
          </a:prstGeom>
        </p:spPr>
      </p:pic>
      <p:pic>
        <p:nvPicPr>
          <p:cNvPr id="73" name="图片 72"/>
          <p:cNvPicPr>
            <a:picLocks noChangeAspect="1"/>
          </p:cNvPicPr>
          <p:nvPr/>
        </p:nvPicPr>
        <p:blipFill>
          <a:blip r:embed="rId4"/>
          <a:srcRect b="34586"/>
          <a:stretch>
            <a:fillRect/>
          </a:stretch>
        </p:blipFill>
        <p:spPr>
          <a:xfrm>
            <a:off x="7476490" y="3415030"/>
            <a:ext cx="4465320" cy="1536065"/>
          </a:xfrm>
          <a:prstGeom prst="rect">
            <a:avLst/>
          </a:prstGeom>
        </p:spPr>
      </p:pic>
      <p:sp>
        <p:nvSpPr>
          <p:cNvPr id="74" name="文本框 73"/>
          <p:cNvSpPr txBox="1"/>
          <p:nvPr/>
        </p:nvSpPr>
        <p:spPr>
          <a:xfrm>
            <a:off x="7245350" y="5153025"/>
            <a:ext cx="492760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342900" indent="-34290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b="1" dirty="0">
                <a:solidFill>
                  <a:schemeClr val="tx2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Signals: inverse beta decay of electron antineutrinos from reactors</a:t>
            </a:r>
            <a:r>
              <a:rPr lang="zh-CN" altLang="en-US" sz="2000" b="1" dirty="0">
                <a:solidFill>
                  <a:schemeClr val="tx2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：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~50 cpd</a:t>
            </a:r>
            <a:endParaRPr lang="en-US" altLang="zh-CN" sz="2000" b="1" dirty="0">
              <a:solidFill>
                <a:srgbClr val="FF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  <a:sym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4" name="文本框 63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3677285" y="932180"/>
                <a:ext cx="3081655" cy="2850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indent="0" algn="l" fontAlgn="auto">
                  <a:lnSpc>
                    <a:spcPct val="100000"/>
                  </a:lnSpc>
                  <a:buFont typeface="+mj-ea"/>
                  <a:buNone/>
                </a:pPr>
                <a:r>
                  <a:rPr lang="en-US" altLang="zh-CN" sz="2000" dirty="0">
                    <a:latin typeface="Calibri" panose="020F0502020204030204" charset="0"/>
                    <a:ea typeface="黑体" panose="02010609060101010101" pitchFamily="49" charset="-122"/>
                    <a:cs typeface="Times New Roman" panose="02020603050405020304" charset="0"/>
                    <a:sym typeface="+mn-ea"/>
                  </a:rPr>
                  <a:t>   </a:t>
                </a:r>
                <a:r>
                  <a:rPr lang="en-US" altLang="zh-CN" sz="2000" b="1" dirty="0">
                    <a:latin typeface="Calibri" panose="020F0502020204030204" charset="0"/>
                    <a:ea typeface="黑体" panose="02010609060101010101" pitchFamily="49" charset="-122"/>
                    <a:cs typeface="Times New Roman" panose="02020603050405020304" charset="0"/>
                    <a:sym typeface="+mn-ea"/>
                  </a:rPr>
                  <a:t>JUNO m</a:t>
                </a:r>
                <a:r>
                  <a:rPr lang="en-US" altLang="zh-CN" sz="2000" b="1" dirty="0"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  <a:sym typeface="+mn-ea"/>
                  </a:rPr>
                  <a:t>ain physics goals </a:t>
                </a:r>
                <a:endParaRPr lang="en-US" altLang="zh-CN" sz="2000" b="1" dirty="0"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  <a:sym typeface="+mn-ea"/>
                </a:endParaRPr>
              </a:p>
              <a:p>
                <a:pPr indent="0" algn="ctr" fontAlgn="auto">
                  <a:lnSpc>
                    <a:spcPct val="100000"/>
                  </a:lnSpc>
                  <a:buFont typeface="+mj-ea"/>
                  <a:buNone/>
                </a:pPr>
                <a:endParaRPr lang="en-US" altLang="zh-CN" sz="2000" dirty="0"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endParaRPr>
              </a:p>
              <a:p>
                <a:pPr indent="0" algn="l" fontAlgn="auto">
                  <a:lnSpc>
                    <a:spcPct val="100000"/>
                  </a:lnSpc>
                  <a:buFont typeface="+mj-ea"/>
                  <a:buNone/>
                </a:pPr>
                <a:r>
                  <a:rPr lang="en-US" altLang="zh-CN" sz="2000" dirty="0"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  <a:sym typeface="+mn-ea"/>
                  </a:rPr>
                  <a:t>1. Determine of the neutrino mass ordering</a:t>
                </a:r>
                <a:endParaRPr lang="en-US" altLang="zh-CN" sz="2000" dirty="0"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endParaRPr>
              </a:p>
              <a:p>
                <a:pPr marL="457200" indent="-457200" algn="l" fontAlgn="auto">
                  <a:lnSpc>
                    <a:spcPct val="100000"/>
                  </a:lnSpc>
                  <a:buFont typeface="+mj-ea"/>
                  <a:buAutoNum type="arabicPeriod"/>
                </a:pPr>
                <a:endParaRPr lang="en-US" altLang="zh-CN" dirty="0"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endParaRPr>
              </a:p>
              <a:p>
                <a:pPr indent="0" algn="l" fontAlgn="auto">
                  <a:lnSpc>
                    <a:spcPct val="100000"/>
                  </a:lnSpc>
                  <a:buFont typeface="+mj-ea"/>
                  <a:buNone/>
                </a:pPr>
                <a:r>
                  <a:rPr lang="en-US" altLang="zh-CN" sz="2000" dirty="0"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  <a:sym typeface="+mn-ea"/>
                  </a:rPr>
                  <a:t>2. Precision measurement of neutrino oscillation parameters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dirty="0">
                            <a:latin typeface="Cambria Math" panose="02040503050406030204" charset="0"/>
                            <a:ea typeface="黑体" panose="02010609060101010101" pitchFamily="49" charset="-122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000" i="1" dirty="0">
                            <a:latin typeface="Cambria Math" panose="02040503050406030204" charset="0"/>
                            <a:ea typeface="黑体" panose="02010609060101010101" pitchFamily="49" charset="-122"/>
                            <a:cs typeface="Cambria Math" panose="02040503050406030204" charset="0"/>
                          </a:rPr>
                          <m:t>𝜃</m:t>
                        </m:r>
                      </m:e>
                      <m:sub>
                        <m:r>
                          <a:rPr lang="en-US" altLang="zh-CN" sz="2000" i="1" dirty="0">
                            <a:latin typeface="Cambria Math" panose="02040503050406030204" charset="0"/>
                            <a:ea typeface="黑体" panose="02010609060101010101" pitchFamily="49" charset="-122"/>
                            <a:cs typeface="Cambria Math" panose="02040503050406030204" charset="0"/>
                          </a:rPr>
                          <m:t>12</m:t>
                        </m:r>
                      </m:sub>
                    </m:sSub>
                    <m:r>
                      <a:rPr lang="en-US" altLang="zh-CN" sz="2000" i="1" dirty="0">
                        <a:latin typeface="Cambria Math" panose="02040503050406030204" charset="0"/>
                        <a:ea typeface="黑体" panose="02010609060101010101" pitchFamily="49" charset="-122"/>
                        <a:cs typeface="Cambria Math" panose="02040503050406030204" charset="0"/>
                      </a:rPr>
                      <m:t>, ∆</m:t>
                    </m:r>
                    <m:sSubSup>
                      <m:sSubSupPr>
                        <m:ctrlPr>
                          <a:rPr lang="en-US" altLang="zh-CN" sz="2000" i="1" dirty="0">
                            <a:latin typeface="Cambria Math" panose="02040503050406030204" charset="0"/>
                            <a:ea typeface="黑体" panose="02010609060101010101" pitchFamily="49" charset="-122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zh-CN" sz="2000" i="1" dirty="0">
                            <a:latin typeface="Cambria Math" panose="02040503050406030204" charset="0"/>
                            <a:ea typeface="黑体" panose="02010609060101010101" pitchFamily="49" charset="-122"/>
                            <a:cs typeface="Cambria Math" panose="02040503050406030204" charset="0"/>
                          </a:rPr>
                          <m:t>𝑚</m:t>
                        </m:r>
                      </m:e>
                      <m:sub>
                        <m:r>
                          <a:rPr lang="en-US" altLang="zh-CN" sz="2000" i="1" dirty="0">
                            <a:latin typeface="Cambria Math" panose="02040503050406030204" charset="0"/>
                            <a:ea typeface="黑体" panose="02010609060101010101" pitchFamily="49" charset="-122"/>
                            <a:cs typeface="Cambria Math" panose="02040503050406030204" charset="0"/>
                          </a:rPr>
                          <m:t>21</m:t>
                        </m:r>
                      </m:sub>
                      <m:sup>
                        <m:r>
                          <a:rPr lang="en-US" altLang="zh-CN" sz="2000" i="1" dirty="0">
                            <a:latin typeface="Cambria Math" panose="02040503050406030204" charset="0"/>
                            <a:ea typeface="黑体" panose="02010609060101010101" pitchFamily="49" charset="-122"/>
                            <a:cs typeface="Cambria Math" panose="02040503050406030204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altLang="zh-CN" sz="2000" dirty="0"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  <a:sym typeface="+mn-ea"/>
                  </a:rPr>
                  <a:t> and </a:t>
                </a:r>
                <a14:m>
                  <m:oMath xmlns:m="http://schemas.openxmlformats.org/officeDocument/2006/math">
                    <m:r>
                      <a:rPr lang="en-US" altLang="zh-CN" sz="2000" i="1" dirty="0">
                        <a:latin typeface="Cambria Math" panose="02040503050406030204" charset="0"/>
                        <a:ea typeface="黑体" panose="02010609060101010101" pitchFamily="49" charset="-122"/>
                        <a:cs typeface="Cambria Math" panose="02040503050406030204" charset="0"/>
                      </a:rPr>
                      <m:t>∆</m:t>
                    </m:r>
                    <m:sSubSup>
                      <m:sSubSupPr>
                        <m:ctrlPr>
                          <a:rPr lang="en-US" altLang="zh-CN" sz="2000" i="1" dirty="0">
                            <a:latin typeface="Cambria Math" panose="02040503050406030204" charset="0"/>
                            <a:ea typeface="黑体" panose="02010609060101010101" pitchFamily="49" charset="-122"/>
                            <a:cs typeface="Cambria Math" panose="02040503050406030204" charset="0"/>
                          </a:rPr>
                        </m:ctrlPr>
                      </m:sSubSupPr>
                      <m:e>
                        <m:r>
                          <a:rPr lang="en-US" altLang="zh-CN" sz="2000" i="1" dirty="0">
                            <a:latin typeface="Cambria Math" panose="02040503050406030204" charset="0"/>
                            <a:ea typeface="黑体" panose="02010609060101010101" pitchFamily="49" charset="-122"/>
                            <a:cs typeface="Cambria Math" panose="02040503050406030204" charset="0"/>
                          </a:rPr>
                          <m:t>𝑚</m:t>
                        </m:r>
                      </m:e>
                      <m:sub>
                        <m:r>
                          <a:rPr lang="en-US" altLang="zh-CN" sz="2000" i="1" dirty="0">
                            <a:latin typeface="Cambria Math" panose="02040503050406030204" charset="0"/>
                            <a:ea typeface="黑体" panose="02010609060101010101" pitchFamily="49" charset="-122"/>
                            <a:cs typeface="Cambria Math" panose="02040503050406030204" charset="0"/>
                          </a:rPr>
                          <m:t>31</m:t>
                        </m:r>
                      </m:sub>
                      <m:sup>
                        <m:r>
                          <a:rPr lang="en-US" altLang="zh-CN" sz="2000" i="1" dirty="0">
                            <a:latin typeface="Cambria Math" panose="02040503050406030204" charset="0"/>
                            <a:ea typeface="黑体" panose="02010609060101010101" pitchFamily="49" charset="-122"/>
                            <a:cs typeface="Cambria Math" panose="02040503050406030204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altLang="zh-CN" sz="2000" baseline="30000" dirty="0"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  <a:sym typeface="+mn-ea"/>
                  </a:rPr>
                  <a:t>[1]</a:t>
                </a:r>
                <a:r>
                  <a:rPr lang="zh-CN" altLang="en-US" sz="2000" baseline="30000" dirty="0"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  <a:sym typeface="+mn-ea"/>
                  </a:rPr>
                  <a:t> </a:t>
                </a:r>
                <a:endParaRPr lang="zh-CN" altLang="en-US" sz="2000" baseline="30000" dirty="0">
                  <a:solidFill>
                    <a:schemeClr val="tx1"/>
                  </a:solidFill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  <a:sym typeface="+mn-ea"/>
                </a:endParaRPr>
              </a:p>
            </p:txBody>
          </p:sp>
        </mc:Choice>
        <mc:Fallback>
          <p:sp>
            <p:nvSpPr>
              <p:cNvPr id="64" name="文本框 63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3677285" y="932180"/>
                <a:ext cx="3081655" cy="285051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圆角矩形 8"/>
          <p:cNvSpPr/>
          <p:nvPr/>
        </p:nvSpPr>
        <p:spPr>
          <a:xfrm>
            <a:off x="7240270" y="629285"/>
            <a:ext cx="4780915" cy="5965825"/>
          </a:xfrm>
          <a:prstGeom prst="round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圆角矩形 12"/>
          <p:cNvSpPr/>
          <p:nvPr/>
        </p:nvSpPr>
        <p:spPr>
          <a:xfrm>
            <a:off x="182880" y="4076065"/>
            <a:ext cx="6925310" cy="2548255"/>
          </a:xfrm>
          <a:prstGeom prst="round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0" y="38735"/>
            <a:ext cx="121735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 fontAlgn="auto">
              <a:lnSpc>
                <a:spcPct val="100000"/>
              </a:lnSpc>
              <a:buFont typeface="+mj-ea"/>
              <a:buNone/>
            </a:pPr>
            <a:r>
              <a:rPr lang="en-US" altLang="zh-CN" sz="2800" dirty="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Introduction and selection startegy</a:t>
            </a:r>
            <a:endParaRPr lang="en-US" altLang="zh-CN" sz="2800" dirty="0"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4990" y="4120515"/>
            <a:ext cx="2743200" cy="242760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858250" y="6356350"/>
            <a:ext cx="2743200" cy="365125"/>
          </a:xfrm>
        </p:spPr>
        <p:txBody>
          <a:bodyPr/>
          <a:p>
            <a:fld id="{565CE74E-AB26-4998-AD42-012C4C1AD076}" type="slidenum">
              <a:rPr lang="zh-CN" altLang="en-US" sz="2800" smtClean="0"/>
            </a:fld>
            <a:endParaRPr lang="zh-CN" altLang="en-US" sz="2800" smtClean="0"/>
          </a:p>
        </p:txBody>
      </p:sp>
      <p:pic>
        <p:nvPicPr>
          <p:cNvPr id="71" name="图片 7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48855" y="928370"/>
            <a:ext cx="3641725" cy="5577205"/>
          </a:xfrm>
          <a:prstGeom prst="rect">
            <a:avLst/>
          </a:prstGeom>
        </p:spPr>
      </p:pic>
      <p:pic>
        <p:nvPicPr>
          <p:cNvPr id="89" name="图片 8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375" y="4358005"/>
            <a:ext cx="3048000" cy="227012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4490" y="815340"/>
            <a:ext cx="4371340" cy="3315335"/>
          </a:xfrm>
          <a:prstGeom prst="rect">
            <a:avLst/>
          </a:prstGeom>
        </p:spPr>
      </p:pic>
      <p:sp>
        <p:nvSpPr>
          <p:cNvPr id="9" name="圆角矩形 8"/>
          <p:cNvSpPr/>
          <p:nvPr/>
        </p:nvSpPr>
        <p:spPr>
          <a:xfrm>
            <a:off x="1252220" y="658495"/>
            <a:ext cx="5034280" cy="3499485"/>
          </a:xfrm>
          <a:prstGeom prst="roundRect">
            <a:avLst/>
          </a:prstGeom>
          <a:noFill/>
          <a:ln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4404995" y="4489450"/>
            <a:ext cx="2809240" cy="19227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/>
            <a:r>
              <a:rPr lang="en-US" altLang="zh-CN" sz="2000" dirty="0">
                <a:solidFill>
                  <a:schemeClr val="tx1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Top: The histogram of IBD candidates</a:t>
            </a:r>
            <a:endParaRPr lang="en-US" altLang="zh-CN" sz="2000" dirty="0">
              <a:solidFill>
                <a:schemeClr val="tx1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  <a:sym typeface="+mn-ea"/>
            </a:endParaRPr>
          </a:p>
          <a:p>
            <a:pPr algn="l"/>
            <a:endParaRPr lang="en-US" altLang="zh-CN" sz="2000" dirty="0">
              <a:solidFill>
                <a:schemeClr val="tx1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  <a:sym typeface="+mn-ea"/>
            </a:endParaRPr>
          </a:p>
          <a:p>
            <a:pPr algn="l"/>
            <a:endParaRPr lang="en-US" altLang="zh-CN" sz="2000" dirty="0">
              <a:solidFill>
                <a:schemeClr val="tx1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  <a:sym typeface="+mn-ea"/>
            </a:endParaRPr>
          </a:p>
          <a:p>
            <a:pPr algn="l"/>
            <a:r>
              <a:rPr lang="en-US" altLang="zh-CN" sz="2000" dirty="0">
                <a:solidFill>
                  <a:schemeClr val="tx1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 Left: Measured Reactor Neutrino Spectrum</a:t>
            </a:r>
            <a:endParaRPr lang="en-US" altLang="zh-CN" sz="2000" dirty="0">
              <a:solidFill>
                <a:schemeClr val="tx1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0" y="38735"/>
            <a:ext cx="121735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 fontAlgn="auto">
              <a:lnSpc>
                <a:spcPct val="100000"/>
              </a:lnSpc>
              <a:buFont typeface="+mj-ea"/>
              <a:buNone/>
            </a:pPr>
            <a:r>
              <a:rPr lang="en-US" altLang="zh-CN" sz="2800" dirty="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  <a:sym typeface="+mn-ea"/>
              </a:rPr>
              <a:t>IBD selection result</a:t>
            </a:r>
            <a:endParaRPr lang="en-US" altLang="zh-CN" sz="2800" dirty="0"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499</Words>
  <Application>WPS 演示</Application>
  <PresentationFormat>宽屏</PresentationFormat>
  <Paragraphs>27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4" baseType="lpstr">
      <vt:lpstr>Arial</vt:lpstr>
      <vt:lpstr>宋体</vt:lpstr>
      <vt:lpstr>Wingdings</vt:lpstr>
      <vt:lpstr>Yu Gothic Medium</vt:lpstr>
      <vt:lpstr>Times New Roman</vt:lpstr>
      <vt:lpstr>黑体</vt:lpstr>
      <vt:lpstr>Calibri</vt:lpstr>
      <vt:lpstr>Cambria Math</vt:lpstr>
      <vt:lpstr>微软雅黑</vt:lpstr>
      <vt:lpstr>Arial Unicode MS</vt:lpstr>
      <vt:lpstr>WPS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掌柜的……⊙_⊙</cp:lastModifiedBy>
  <cp:revision>80</cp:revision>
  <dcterms:created xsi:type="dcterms:W3CDTF">2023-08-09T12:44:00Z</dcterms:created>
  <dcterms:modified xsi:type="dcterms:W3CDTF">2026-07-13T07:17:09Z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F0BDB61F31F9453CBCF6E3AEBF418E0B_12</vt:lpwstr>
  </property>
</Properties>
</file>