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3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7" r:id="rId2"/>
    <p:sldId id="1148" r:id="rId3"/>
    <p:sldId id="1144" r:id="rId4"/>
    <p:sldId id="1227" r:id="rId5"/>
    <p:sldId id="1228" r:id="rId6"/>
    <p:sldId id="1118" r:id="rId7"/>
    <p:sldId id="1158" r:id="rId8"/>
    <p:sldId id="1179" r:id="rId9"/>
    <p:sldId id="1180" r:id="rId10"/>
    <p:sldId id="1181" r:id="rId11"/>
    <p:sldId id="1229" r:id="rId12"/>
    <p:sldId id="1233" r:id="rId13"/>
    <p:sldId id="1160" r:id="rId14"/>
    <p:sldId id="1239" r:id="rId15"/>
    <p:sldId id="1241" r:id="rId16"/>
    <p:sldId id="1242" r:id="rId17"/>
    <p:sldId id="1230" r:id="rId18"/>
    <p:sldId id="1243" r:id="rId19"/>
    <p:sldId id="1244" r:id="rId20"/>
    <p:sldId id="1250" r:id="rId21"/>
    <p:sldId id="1245" r:id="rId22"/>
    <p:sldId id="1238" r:id="rId23"/>
    <p:sldId id="1234" r:id="rId24"/>
    <p:sldId id="1237" r:id="rId25"/>
    <p:sldId id="1247" r:id="rId26"/>
    <p:sldId id="1163" r:id="rId27"/>
    <p:sldId id="1185" r:id="rId28"/>
    <p:sldId id="1183" r:id="rId29"/>
    <p:sldId id="1162" r:id="rId30"/>
    <p:sldId id="1251" r:id="rId31"/>
    <p:sldId id="359" r:id="rId3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0">
          <p15:clr>
            <a:srgbClr val="A4A3A4"/>
          </p15:clr>
        </p15:guide>
        <p15:guide id="2" pos="3799">
          <p15:clr>
            <a:srgbClr val="A4A3A4"/>
          </p15:clr>
        </p15:guide>
      </p15:sldGuideLst>
    </p:ext>
    <p:ext uri="{505F2C04-C923-438B-8C0F-E0CD2BADF298}">
      <wppc:fontMiss xmlns="" xmlns:wppc="http://www.wps.cn/officeDocument/PresentationCustomData" type="true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1" clrIdx="0"/>
  <p:cmAuthor id="2" name="作者" initials="A" lastIdx="0" clrIdx="1"/>
  <p:cmAuthor id="3" name="党政办-JYH" initials="党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66FF"/>
    <a:srgbClr val="0000FF"/>
    <a:srgbClr val="E1F2FF"/>
    <a:srgbClr val="E9CBCB"/>
    <a:srgbClr val="F5E7E7"/>
    <a:srgbClr val="0070C0"/>
    <a:srgbClr val="F3FFF7"/>
    <a:srgbClr val="DAE2E2"/>
    <a:srgbClr val="C3CE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主题样式 2 - 强调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主题样式 1 - 强调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78" autoAdjust="0"/>
    <p:restoredTop sz="95434" autoAdjust="0"/>
  </p:normalViewPr>
  <p:slideViewPr>
    <p:cSldViewPr snapToGrid="0">
      <p:cViewPr varScale="1">
        <p:scale>
          <a:sx n="83" d="100"/>
          <a:sy n="83" d="100"/>
        </p:scale>
        <p:origin x="134" y="67"/>
      </p:cViewPr>
      <p:guideLst>
        <p:guide orient="horz" pos="2140"/>
        <p:guide pos="379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CPC</a:t>
            </a:r>
            <a:r>
              <a:rPr lang="zh-CN"/>
              <a:t>五年影响因子和发文量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4.2214946329248507E-2"/>
          <c:y val="0.28378378378378377"/>
          <c:w val="0.90547439181014888"/>
          <c:h val="0.475778091083209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影响因子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cat>
            <c:numRef>
              <c:f>Sheet2!$A$2:$A$6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Sheet2!$B$2:$B$6</c:f>
              <c:numCache>
                <c:formatCode>General</c:formatCode>
                <c:ptCount val="5"/>
                <c:pt idx="0">
                  <c:v>2.944</c:v>
                </c:pt>
                <c:pt idx="1">
                  <c:v>3.6</c:v>
                </c:pt>
                <c:pt idx="2">
                  <c:v>3.6</c:v>
                </c:pt>
                <c:pt idx="3">
                  <c:v>3.1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8B-4A64-A6B9-0DEE3987CE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088465968"/>
        <c:axId val="1088466384"/>
      </c:barChart>
      <c:lineChart>
        <c:grouping val="standard"/>
        <c:varyColors val="0"/>
        <c:ser>
          <c:idx val="1"/>
          <c:order val="1"/>
          <c:tx>
            <c:strRef>
              <c:f>Sheet2!$C$1</c:f>
              <c:strCache>
                <c:ptCount val="1"/>
                <c:pt idx="0">
                  <c:v>发文量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Sheet2!$A$2:$A$6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Sheet2!$C$2:$C$6</c:f>
              <c:numCache>
                <c:formatCode>General</c:formatCode>
                <c:ptCount val="5"/>
                <c:pt idx="0">
                  <c:v>315</c:v>
                </c:pt>
                <c:pt idx="1">
                  <c:v>258</c:v>
                </c:pt>
                <c:pt idx="2">
                  <c:v>262</c:v>
                </c:pt>
                <c:pt idx="3">
                  <c:v>281</c:v>
                </c:pt>
                <c:pt idx="4">
                  <c:v>362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88B-4A64-A6B9-0DEE3987CE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2362064"/>
        <c:axId val="1092361232"/>
      </c:lineChart>
      <c:catAx>
        <c:axId val="1088465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088466384"/>
        <c:crosses val="autoZero"/>
        <c:auto val="1"/>
        <c:lblAlgn val="ctr"/>
        <c:lblOffset val="100"/>
        <c:noMultiLvlLbl val="0"/>
      </c:catAx>
      <c:valAx>
        <c:axId val="1088466384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088465968"/>
        <c:crosses val="autoZero"/>
        <c:crossBetween val="between"/>
      </c:valAx>
      <c:valAx>
        <c:axId val="109236123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092362064"/>
        <c:crosses val="max"/>
        <c:crossBetween val="between"/>
      </c:valAx>
      <c:catAx>
        <c:axId val="10923620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923612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834902978709948E-2"/>
          <c:y val="5.3698310750635955E-2"/>
          <c:w val="0.91978319956409815"/>
          <c:h val="0.7889335392421266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Sheet1!$A$2:$A$18</c:f>
              <c:numCache>
                <c:formatCode>General</c:formatCode>
                <c:ptCount val="1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</c:numCache>
            </c:num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1</c:v>
                </c:pt>
                <c:pt idx="1">
                  <c:v>4</c:v>
                </c:pt>
                <c:pt idx="2">
                  <c:v>5</c:v>
                </c:pt>
                <c:pt idx="3">
                  <c:v>3</c:v>
                </c:pt>
                <c:pt idx="4">
                  <c:v>5</c:v>
                </c:pt>
                <c:pt idx="5">
                  <c:v>7</c:v>
                </c:pt>
                <c:pt idx="6">
                  <c:v>6</c:v>
                </c:pt>
                <c:pt idx="7">
                  <c:v>6</c:v>
                </c:pt>
                <c:pt idx="8">
                  <c:v>7</c:v>
                </c:pt>
                <c:pt idx="9">
                  <c:v>13</c:v>
                </c:pt>
                <c:pt idx="10">
                  <c:v>9</c:v>
                </c:pt>
                <c:pt idx="11">
                  <c:v>7</c:v>
                </c:pt>
                <c:pt idx="12">
                  <c:v>13</c:v>
                </c:pt>
                <c:pt idx="13">
                  <c:v>14</c:v>
                </c:pt>
                <c:pt idx="14">
                  <c:v>20</c:v>
                </c:pt>
                <c:pt idx="15">
                  <c:v>20</c:v>
                </c:pt>
                <c:pt idx="1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21-49D0-A9AE-52630595BE4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Sheet1!$A$2:$A$18</c:f>
              <c:numCache>
                <c:formatCode>General</c:formatCode>
                <c:ptCount val="1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</c:numCache>
            </c:numRef>
          </c:cat>
          <c:val>
            <c:numRef>
              <c:f>Sheet1!$C$2:$C$18</c:f>
              <c:numCache>
                <c:formatCode>General</c:formatCode>
                <c:ptCount val="17"/>
                <c:pt idx="0">
                  <c:v>2</c:v>
                </c:pt>
                <c:pt idx="1">
                  <c:v>7</c:v>
                </c:pt>
                <c:pt idx="2">
                  <c:v>13</c:v>
                </c:pt>
                <c:pt idx="3">
                  <c:v>23</c:v>
                </c:pt>
                <c:pt idx="4">
                  <c:v>14</c:v>
                </c:pt>
                <c:pt idx="5">
                  <c:v>27</c:v>
                </c:pt>
                <c:pt idx="6">
                  <c:v>17</c:v>
                </c:pt>
                <c:pt idx="7">
                  <c:v>32</c:v>
                </c:pt>
                <c:pt idx="8">
                  <c:v>29</c:v>
                </c:pt>
                <c:pt idx="9">
                  <c:v>47</c:v>
                </c:pt>
                <c:pt idx="10">
                  <c:v>29</c:v>
                </c:pt>
                <c:pt idx="11">
                  <c:v>54</c:v>
                </c:pt>
                <c:pt idx="12">
                  <c:v>58</c:v>
                </c:pt>
                <c:pt idx="13">
                  <c:v>65</c:v>
                </c:pt>
                <c:pt idx="14">
                  <c:v>89</c:v>
                </c:pt>
                <c:pt idx="15">
                  <c:v>77</c:v>
                </c:pt>
                <c:pt idx="16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21-49D0-A9AE-52630595BE4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Nature(Phys.,Com.)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Sheet1!$A$2:$A$18</c:f>
              <c:numCache>
                <c:formatCode>General</c:formatCode>
                <c:ptCount val="1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</c:numCache>
            </c:numRef>
          </c:cat>
          <c:val>
            <c:numRef>
              <c:f>Sheet1!$D$2:$D$18</c:f>
              <c:numCache>
                <c:formatCode>General</c:formatCode>
                <c:ptCount val="17"/>
                <c:pt idx="9">
                  <c:v>1</c:v>
                </c:pt>
                <c:pt idx="11">
                  <c:v>1</c:v>
                </c:pt>
                <c:pt idx="12">
                  <c:v>1</c:v>
                </c:pt>
                <c:pt idx="14">
                  <c:v>1</c:v>
                </c:pt>
                <c:pt idx="1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21-49D0-A9AE-52630595BE4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Accepted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Sheet1!$A$2:$A$18</c:f>
              <c:numCache>
                <c:formatCode>General</c:formatCode>
                <c:ptCount val="1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</c:numCache>
            </c:numRef>
          </c:cat>
          <c:val>
            <c:numRef>
              <c:f>Sheet1!$E$2:$E$18</c:f>
              <c:numCache>
                <c:formatCode>General</c:formatCode>
                <c:ptCount val="17"/>
                <c:pt idx="16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121-49D0-A9AE-52630595BE40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Submitted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Sheet1!$A$2:$A$18</c:f>
              <c:numCache>
                <c:formatCode>General</c:formatCode>
                <c:ptCount val="1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</c:numCache>
            </c:numRef>
          </c:cat>
          <c:val>
            <c:numRef>
              <c:f>Sheet1!$F$2:$F$18</c:f>
              <c:numCache>
                <c:formatCode>General</c:formatCode>
                <c:ptCount val="17"/>
                <c:pt idx="16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121-49D0-A9AE-52630595BE4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62366000"/>
        <c:axId val="262366560"/>
      </c:barChart>
      <c:catAx>
        <c:axId val="262366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62366560"/>
        <c:crosses val="autoZero"/>
        <c:auto val="1"/>
        <c:lblAlgn val="ctr"/>
        <c:lblOffset val="100"/>
        <c:noMultiLvlLbl val="0"/>
      </c:catAx>
      <c:valAx>
        <c:axId val="262366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262366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</c:legendEntry>
      <c:layout>
        <c:manualLayout>
          <c:xMode val="edge"/>
          <c:yMode val="edge"/>
          <c:x val="6.6618916965852065E-2"/>
          <c:y val="7.5880812884318947E-3"/>
          <c:w val="0.85379125061708205"/>
          <c:h val="0.107298426284910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t>2026/7/14</a:t>
            </a:fld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t>‹#›</a:t>
            </a:fld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4791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7500" y="92058"/>
            <a:ext cx="10510125" cy="659643"/>
          </a:xfrm>
        </p:spPr>
        <p:txBody>
          <a:bodyPr lIns="91418" tIns="45709" rIns="91418" bIns="45709"/>
          <a:lstStyle>
            <a:lvl1pPr algn="l">
              <a:defRPr sz="4000" b="1">
                <a:solidFill>
                  <a:srgbClr val="005DA2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7765" y="6355173"/>
            <a:ext cx="2741772" cy="365057"/>
          </a:xfrm>
        </p:spPr>
        <p:txBody>
          <a:bodyPr lIns="91418" tIns="45709" rIns="91418" bIns="45709"/>
          <a:lstStyle/>
          <a:p>
            <a:fld id="{263DB197-84B0-484E-9C0F-88358ECCB797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6500" y="6355173"/>
            <a:ext cx="4112657" cy="365057"/>
          </a:xfrm>
        </p:spPr>
        <p:txBody>
          <a:bodyPr lIns="91418" tIns="45709" rIns="91418" bIns="45709"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06118" y="6355173"/>
            <a:ext cx="2741772" cy="365057"/>
          </a:xfrm>
        </p:spPr>
        <p:txBody>
          <a:bodyPr lIns="91418" tIns="45709" rIns="91418" bIns="45709"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338359" y="260663"/>
            <a:ext cx="479741" cy="480075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25" tIns="60911" rIns="121825" bIns="60911"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571742" y="456712"/>
            <a:ext cx="386767" cy="387036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25" tIns="60911" rIns="121825" bIns="60911" rtlCol="0" anchor="ctr"/>
          <a:lstStyle/>
          <a:p>
            <a:pPr algn="ctr"/>
            <a:endParaRPr lang="zh-CN" altLang="en-US">
              <a:gradFill>
                <a:gsLst>
                  <a:gs pos="0">
                    <a:srgbClr val="66CCFF"/>
                  </a:gs>
                  <a:gs pos="52000">
                    <a:schemeClr val="bg1"/>
                  </a:gs>
                  <a:gs pos="100000">
                    <a:srgbClr val="0070C0"/>
                  </a:gs>
                </a:gsLst>
                <a:lin ang="0" scaled="1"/>
              </a:gradFill>
            </a:endParaRPr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1054457" y="811417"/>
            <a:ext cx="11132828" cy="0"/>
          </a:xfrm>
          <a:prstGeom prst="line">
            <a:avLst/>
          </a:prstGeom>
          <a:ln w="158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501254" cy="107817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88827" y="287338"/>
            <a:ext cx="10515600" cy="790835"/>
          </a:xfrm>
        </p:spPr>
        <p:txBody>
          <a:bodyPr>
            <a:normAutofit/>
          </a:bodyPr>
          <a:lstStyle>
            <a:lvl1pPr algn="l">
              <a:defRPr lang="zh-CN" altLang="en-US" sz="4400" b="1" kern="1200" dirty="0">
                <a:solidFill>
                  <a:srgbClr val="C55A1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2B03-8B1D-435A-8239-B1B7C1A59085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D139-F786-4568-ADCC-715A780593E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8"/>
          <p:cNvSpPr/>
          <p:nvPr userDrawn="1"/>
        </p:nvSpPr>
        <p:spPr>
          <a:xfrm rot="10800000">
            <a:off x="11076384" y="6280716"/>
            <a:ext cx="1115616" cy="440759"/>
          </a:xfrm>
          <a:custGeom>
            <a:avLst/>
            <a:gdLst>
              <a:gd name="connsiteX0" fmla="*/ 0 w 1224136"/>
              <a:gd name="connsiteY0" fmla="*/ 0 h 432048"/>
              <a:gd name="connsiteX1" fmla="*/ 1224136 w 1224136"/>
              <a:gd name="connsiteY1" fmla="*/ 0 h 432048"/>
              <a:gd name="connsiteX2" fmla="*/ 1224136 w 1224136"/>
              <a:gd name="connsiteY2" fmla="*/ 432048 h 432048"/>
              <a:gd name="connsiteX3" fmla="*/ 0 w 1224136"/>
              <a:gd name="connsiteY3" fmla="*/ 432048 h 432048"/>
              <a:gd name="connsiteX4" fmla="*/ 0 w 1224136"/>
              <a:gd name="connsiteY4" fmla="*/ 0 h 432048"/>
              <a:gd name="connsiteX0-1" fmla="*/ 0 w 1224136"/>
              <a:gd name="connsiteY0-2" fmla="*/ 28575 h 460623"/>
              <a:gd name="connsiteX1-3" fmla="*/ 1024111 w 1224136"/>
              <a:gd name="connsiteY1-4" fmla="*/ 0 h 460623"/>
              <a:gd name="connsiteX2-5" fmla="*/ 1224136 w 1224136"/>
              <a:gd name="connsiteY2-6" fmla="*/ 460623 h 460623"/>
              <a:gd name="connsiteX3-7" fmla="*/ 0 w 1224136"/>
              <a:gd name="connsiteY3-8" fmla="*/ 460623 h 460623"/>
              <a:gd name="connsiteX4-9" fmla="*/ 0 w 1224136"/>
              <a:gd name="connsiteY4-10" fmla="*/ 28575 h 460623"/>
              <a:gd name="connsiteX0-11" fmla="*/ 0 w 1224136"/>
              <a:gd name="connsiteY0-12" fmla="*/ 0 h 432048"/>
              <a:gd name="connsiteX1-13" fmla="*/ 1024111 w 1224136"/>
              <a:gd name="connsiteY1-14" fmla="*/ 0 h 432048"/>
              <a:gd name="connsiteX2-15" fmla="*/ 1224136 w 1224136"/>
              <a:gd name="connsiteY2-16" fmla="*/ 432048 h 432048"/>
              <a:gd name="connsiteX3-17" fmla="*/ 0 w 1224136"/>
              <a:gd name="connsiteY3-18" fmla="*/ 432048 h 432048"/>
              <a:gd name="connsiteX4-19" fmla="*/ 0 w 1224136"/>
              <a:gd name="connsiteY4-20" fmla="*/ 0 h 432048"/>
              <a:gd name="connsiteX0-21" fmla="*/ 0 w 1224136"/>
              <a:gd name="connsiteY0-22" fmla="*/ 0 h 432048"/>
              <a:gd name="connsiteX1-23" fmla="*/ 1014586 w 1224136"/>
              <a:gd name="connsiteY1-24" fmla="*/ 0 h 432048"/>
              <a:gd name="connsiteX2-25" fmla="*/ 1224136 w 1224136"/>
              <a:gd name="connsiteY2-26" fmla="*/ 432048 h 432048"/>
              <a:gd name="connsiteX3-27" fmla="*/ 0 w 1224136"/>
              <a:gd name="connsiteY3-28" fmla="*/ 432048 h 432048"/>
              <a:gd name="connsiteX4-29" fmla="*/ 0 w 1224136"/>
              <a:gd name="connsiteY4-30" fmla="*/ 0 h 43204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24136" h="432048">
                <a:moveTo>
                  <a:pt x="0" y="0"/>
                </a:moveTo>
                <a:lnTo>
                  <a:pt x="1014586" y="0"/>
                </a:lnTo>
                <a:lnTo>
                  <a:pt x="1224136" y="432048"/>
                </a:lnTo>
                <a:lnTo>
                  <a:pt x="0" y="432048"/>
                </a:lnTo>
                <a:lnTo>
                  <a:pt x="0" y="0"/>
                </a:lnTo>
                <a:close/>
              </a:path>
            </a:pathLst>
          </a:custGeom>
          <a:solidFill>
            <a:srgbClr val="C55A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9" name="灯片编号占位符 5"/>
          <p:cNvSpPr txBox="1"/>
          <p:nvPr userDrawn="1"/>
        </p:nvSpPr>
        <p:spPr>
          <a:xfrm>
            <a:off x="11267380" y="6348694"/>
            <a:ext cx="888460" cy="304800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defPPr>
              <a:defRPr lang="zh-CN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000" kern="1200">
                <a:solidFill>
                  <a:schemeClr val="bg1"/>
                </a:solidFill>
                <a:latin typeface="华文宋体" panose="02010600040101010101" pitchFamily="2" charset="-122"/>
                <a:ea typeface="华文宋体" panose="0201060004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r>
              <a:rPr lang="zh-CN" altLang="en-US" sz="1400" dirty="0">
                <a:effectLst/>
                <a:latin typeface="微软雅黑" panose="020B0503020204020204" charset="-122"/>
                <a:ea typeface="微软雅黑" panose="020B0503020204020204" charset="-122"/>
              </a:rPr>
              <a:t> </a:t>
            </a:r>
            <a:fld id="{2EEF1883-7A0E-4F66-9932-E581691AD397}" type="slidenum">
              <a:rPr lang="zh-CN" altLang="en-US" sz="1600" dirty="0" smtClean="0">
                <a:effectLst/>
                <a:latin typeface="微软雅黑" panose="020B0503020204020204" charset="-122"/>
                <a:ea typeface="微软雅黑" panose="020B0503020204020204" charset="-122"/>
              </a:rPr>
              <a:t>‹#›</a:t>
            </a:fld>
            <a:r>
              <a:rPr lang="zh-CN" altLang="en-US" sz="1400" dirty="0">
                <a:effectLst/>
              </a:rPr>
              <a:t>  </a:t>
            </a:r>
            <a:endParaRPr lang="zh-CN" altLang="en-US" sz="1400" dirty="0"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TextBox 6"/>
          <p:cNvSpPr txBox="1"/>
          <p:nvPr userDrawn="1"/>
        </p:nvSpPr>
        <p:spPr>
          <a:xfrm>
            <a:off x="0" y="130724"/>
            <a:ext cx="1501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未来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发展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0" y="1078173"/>
            <a:ext cx="12192000" cy="127674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7" name="矩形 16"/>
          <p:cNvSpPr/>
          <p:nvPr userDrawn="1"/>
        </p:nvSpPr>
        <p:spPr>
          <a:xfrm>
            <a:off x="0" y="1081051"/>
            <a:ext cx="1501254" cy="1247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3861759" y="1046622"/>
            <a:ext cx="7422775" cy="4764756"/>
            <a:chOff x="6972300" y="-120090"/>
            <a:chExt cx="5567081" cy="4764756"/>
          </a:xfrm>
        </p:grpSpPr>
        <p:sp>
          <p:nvSpPr>
            <p:cNvPr id="5" name="任意多边形 4"/>
            <p:cNvSpPr/>
            <p:nvPr/>
          </p:nvSpPr>
          <p:spPr bwMode="gray">
            <a:xfrm>
              <a:off x="9114256" y="2415368"/>
              <a:ext cx="1308042" cy="1075443"/>
            </a:xfrm>
            <a:custGeom>
              <a:avLst/>
              <a:gdLst>
                <a:gd name="connsiteX0" fmla="*/ 1597670 w 5621432"/>
                <a:gd name="connsiteY0" fmla="*/ 4265814 h 4315196"/>
                <a:gd name="connsiteX1" fmla="*/ 1601110 w 5621432"/>
                <a:gd name="connsiteY1" fmla="*/ 4267402 h 4315196"/>
                <a:gd name="connsiteX2" fmla="*/ 1601110 w 5621432"/>
                <a:gd name="connsiteY2" fmla="*/ 4315196 h 4315196"/>
                <a:gd name="connsiteX3" fmla="*/ 1597670 w 5621432"/>
                <a:gd name="connsiteY3" fmla="*/ 4315196 h 4315196"/>
                <a:gd name="connsiteX4" fmla="*/ 1479324 w 5621432"/>
                <a:gd name="connsiteY4" fmla="*/ 3933314 h 4315196"/>
                <a:gd name="connsiteX5" fmla="*/ 1482764 w 5621432"/>
                <a:gd name="connsiteY5" fmla="*/ 3939665 h 4315196"/>
                <a:gd name="connsiteX6" fmla="*/ 1482764 w 5621432"/>
                <a:gd name="connsiteY6" fmla="*/ 4207538 h 4315196"/>
                <a:gd name="connsiteX7" fmla="*/ 1479324 w 5621432"/>
                <a:gd name="connsiteY7" fmla="*/ 4205951 h 4315196"/>
                <a:gd name="connsiteX8" fmla="*/ 3551353 w 5621432"/>
                <a:gd name="connsiteY8" fmla="*/ 3386610 h 4315196"/>
                <a:gd name="connsiteX9" fmla="*/ 3727897 w 5621432"/>
                <a:gd name="connsiteY9" fmla="*/ 3386610 h 4315196"/>
                <a:gd name="connsiteX10" fmla="*/ 3729746 w 5621432"/>
                <a:gd name="connsiteY10" fmla="*/ 3393438 h 4315196"/>
                <a:gd name="connsiteX11" fmla="*/ 3553818 w 5621432"/>
                <a:gd name="connsiteY11" fmla="*/ 3393438 h 4315196"/>
                <a:gd name="connsiteX12" fmla="*/ 1005046 w 5621432"/>
                <a:gd name="connsiteY12" fmla="*/ 3223568 h 4315196"/>
                <a:gd name="connsiteX13" fmla="*/ 1009381 w 5621432"/>
                <a:gd name="connsiteY13" fmla="*/ 3229570 h 4315196"/>
                <a:gd name="connsiteX14" fmla="*/ 951103 w 5621432"/>
                <a:gd name="connsiteY14" fmla="*/ 3283367 h 4315196"/>
                <a:gd name="connsiteX15" fmla="*/ 946768 w 5621432"/>
                <a:gd name="connsiteY15" fmla="*/ 3277364 h 4315196"/>
                <a:gd name="connsiteX16" fmla="*/ 2899475 w 5621432"/>
                <a:gd name="connsiteY16" fmla="*/ 3120324 h 4315196"/>
                <a:gd name="connsiteX17" fmla="*/ 2902915 w 5621432"/>
                <a:gd name="connsiteY17" fmla="*/ 3120324 h 4315196"/>
                <a:gd name="connsiteX18" fmla="*/ 2902915 w 5621432"/>
                <a:gd name="connsiteY18" fmla="*/ 3443350 h 4315196"/>
                <a:gd name="connsiteX19" fmla="*/ 2899475 w 5621432"/>
                <a:gd name="connsiteY19" fmla="*/ 3441233 h 4315196"/>
                <a:gd name="connsiteX20" fmla="*/ 532481 w 5621432"/>
                <a:gd name="connsiteY20" fmla="*/ 1695265 h 4315196"/>
                <a:gd name="connsiteX21" fmla="*/ 535997 w 5621432"/>
                <a:gd name="connsiteY21" fmla="*/ 1700133 h 4315196"/>
                <a:gd name="connsiteX22" fmla="*/ 477156 w 5621432"/>
                <a:gd name="connsiteY22" fmla="*/ 3221001 h 4315196"/>
                <a:gd name="connsiteX23" fmla="*/ 473384 w 5621432"/>
                <a:gd name="connsiteY23" fmla="*/ 3222742 h 4315196"/>
                <a:gd name="connsiteX24" fmla="*/ 531945 w 5621432"/>
                <a:gd name="connsiteY24" fmla="*/ 1475097 h 4315196"/>
                <a:gd name="connsiteX25" fmla="*/ 535997 w 5621432"/>
                <a:gd name="connsiteY25" fmla="*/ 1481642 h 4315196"/>
                <a:gd name="connsiteX26" fmla="*/ 418770 w 5621432"/>
                <a:gd name="connsiteY26" fmla="*/ 1535749 h 4315196"/>
                <a:gd name="connsiteX27" fmla="*/ 414211 w 5621432"/>
                <a:gd name="connsiteY27" fmla="*/ 1529437 h 4315196"/>
                <a:gd name="connsiteX28" fmla="*/ 295865 w 5621432"/>
                <a:gd name="connsiteY28" fmla="*/ 932240 h 4315196"/>
                <a:gd name="connsiteX29" fmla="*/ 299305 w 5621432"/>
                <a:gd name="connsiteY29" fmla="*/ 935415 h 4315196"/>
                <a:gd name="connsiteX30" fmla="*/ 299305 w 5621432"/>
                <a:gd name="connsiteY30" fmla="*/ 1098012 h 4315196"/>
                <a:gd name="connsiteX31" fmla="*/ 295865 w 5621432"/>
                <a:gd name="connsiteY31" fmla="*/ 1092455 h 4315196"/>
                <a:gd name="connsiteX32" fmla="*/ 3668724 w 5621432"/>
                <a:gd name="connsiteY32" fmla="*/ 873964 h 4315196"/>
                <a:gd name="connsiteX33" fmla="*/ 3787070 w 5621432"/>
                <a:gd name="connsiteY33" fmla="*/ 928587 h 4315196"/>
                <a:gd name="connsiteX34" fmla="*/ 3846243 w 5621432"/>
                <a:gd name="connsiteY34" fmla="*/ 1037832 h 4315196"/>
                <a:gd name="connsiteX35" fmla="*/ 4082934 w 5621432"/>
                <a:gd name="connsiteY35" fmla="*/ 983209 h 4315196"/>
                <a:gd name="connsiteX36" fmla="*/ 4378799 w 5621432"/>
                <a:gd name="connsiteY36" fmla="*/ 1201700 h 4315196"/>
                <a:gd name="connsiteX37" fmla="*/ 4615491 w 5621432"/>
                <a:gd name="connsiteY37" fmla="*/ 1256323 h 4315196"/>
                <a:gd name="connsiteX38" fmla="*/ 4852183 w 5621432"/>
                <a:gd name="connsiteY38" fmla="*/ 1310946 h 4315196"/>
                <a:gd name="connsiteX39" fmla="*/ 5207221 w 5621432"/>
                <a:gd name="connsiteY39" fmla="*/ 1529437 h 4315196"/>
                <a:gd name="connsiteX40" fmla="*/ 5384740 w 5621432"/>
                <a:gd name="connsiteY40" fmla="*/ 1584060 h 4315196"/>
                <a:gd name="connsiteX41" fmla="*/ 5621432 w 5621432"/>
                <a:gd name="connsiteY41" fmla="*/ 1747928 h 4315196"/>
                <a:gd name="connsiteX42" fmla="*/ 5621432 w 5621432"/>
                <a:gd name="connsiteY42" fmla="*/ 2021041 h 4315196"/>
                <a:gd name="connsiteX43" fmla="*/ 5503086 w 5621432"/>
                <a:gd name="connsiteY43" fmla="*/ 2021041 h 4315196"/>
                <a:gd name="connsiteX44" fmla="*/ 5266394 w 5621432"/>
                <a:gd name="connsiteY44" fmla="*/ 2130287 h 4315196"/>
                <a:gd name="connsiteX45" fmla="*/ 4911356 w 5621432"/>
                <a:gd name="connsiteY45" fmla="*/ 2130287 h 4315196"/>
                <a:gd name="connsiteX46" fmla="*/ 4793010 w 5621432"/>
                <a:gd name="connsiteY46" fmla="*/ 2239532 h 4315196"/>
                <a:gd name="connsiteX47" fmla="*/ 4793010 w 5621432"/>
                <a:gd name="connsiteY47" fmla="*/ 2294155 h 4315196"/>
                <a:gd name="connsiteX48" fmla="*/ 4852183 w 5621432"/>
                <a:gd name="connsiteY48" fmla="*/ 2403401 h 4315196"/>
                <a:gd name="connsiteX49" fmla="*/ 4852183 w 5621432"/>
                <a:gd name="connsiteY49" fmla="*/ 2458023 h 4315196"/>
                <a:gd name="connsiteX50" fmla="*/ 4793010 w 5621432"/>
                <a:gd name="connsiteY50" fmla="*/ 2567269 h 4315196"/>
                <a:gd name="connsiteX51" fmla="*/ 4852183 w 5621432"/>
                <a:gd name="connsiteY51" fmla="*/ 2567269 h 4315196"/>
                <a:gd name="connsiteX52" fmla="*/ 5148048 w 5621432"/>
                <a:gd name="connsiteY52" fmla="*/ 2895005 h 4315196"/>
                <a:gd name="connsiteX53" fmla="*/ 5207221 w 5621432"/>
                <a:gd name="connsiteY53" fmla="*/ 3113496 h 4315196"/>
                <a:gd name="connsiteX54" fmla="*/ 5148048 w 5621432"/>
                <a:gd name="connsiteY54" fmla="*/ 3277364 h 4315196"/>
                <a:gd name="connsiteX55" fmla="*/ 5148048 w 5621432"/>
                <a:gd name="connsiteY55" fmla="*/ 3331987 h 4315196"/>
                <a:gd name="connsiteX56" fmla="*/ 5088875 w 5621432"/>
                <a:gd name="connsiteY56" fmla="*/ 3441233 h 4315196"/>
                <a:gd name="connsiteX57" fmla="*/ 4970529 w 5621432"/>
                <a:gd name="connsiteY57" fmla="*/ 3441233 h 4315196"/>
                <a:gd name="connsiteX58" fmla="*/ 4911356 w 5621432"/>
                <a:gd name="connsiteY58" fmla="*/ 3331987 h 4315196"/>
                <a:gd name="connsiteX59" fmla="*/ 4852183 w 5621432"/>
                <a:gd name="connsiteY59" fmla="*/ 3331987 h 4315196"/>
                <a:gd name="connsiteX60" fmla="*/ 4674664 w 5621432"/>
                <a:gd name="connsiteY60" fmla="*/ 2949628 h 4315196"/>
                <a:gd name="connsiteX61" fmla="*/ 4497145 w 5621432"/>
                <a:gd name="connsiteY61" fmla="*/ 2949628 h 4315196"/>
                <a:gd name="connsiteX62" fmla="*/ 4378799 w 5621432"/>
                <a:gd name="connsiteY62" fmla="*/ 2840382 h 4315196"/>
                <a:gd name="connsiteX63" fmla="*/ 4319626 w 5621432"/>
                <a:gd name="connsiteY63" fmla="*/ 2895005 h 4315196"/>
                <a:gd name="connsiteX64" fmla="*/ 4260454 w 5621432"/>
                <a:gd name="connsiteY64" fmla="*/ 3113496 h 4315196"/>
                <a:gd name="connsiteX65" fmla="*/ 4082934 w 5621432"/>
                <a:gd name="connsiteY65" fmla="*/ 3004251 h 4315196"/>
                <a:gd name="connsiteX66" fmla="*/ 4082934 w 5621432"/>
                <a:gd name="connsiteY66" fmla="*/ 3168119 h 4315196"/>
                <a:gd name="connsiteX67" fmla="*/ 3964589 w 5621432"/>
                <a:gd name="connsiteY67" fmla="*/ 3222742 h 4315196"/>
                <a:gd name="connsiteX68" fmla="*/ 3905416 w 5621432"/>
                <a:gd name="connsiteY68" fmla="*/ 3168119 h 4315196"/>
                <a:gd name="connsiteX69" fmla="*/ 3787070 w 5621432"/>
                <a:gd name="connsiteY69" fmla="*/ 3168119 h 4315196"/>
                <a:gd name="connsiteX70" fmla="*/ 3734248 w 5621432"/>
                <a:gd name="connsiteY70" fmla="*/ 3151866 h 4315196"/>
                <a:gd name="connsiteX71" fmla="*/ 3723828 w 5621432"/>
                <a:gd name="connsiteY71" fmla="*/ 3131027 h 4315196"/>
                <a:gd name="connsiteX72" fmla="*/ 3638103 w 5621432"/>
                <a:gd name="connsiteY72" fmla="*/ 3035777 h 4315196"/>
                <a:gd name="connsiteX73" fmla="*/ 3561903 w 5621432"/>
                <a:gd name="connsiteY73" fmla="*/ 3073877 h 4315196"/>
                <a:gd name="connsiteX74" fmla="*/ 3495228 w 5621432"/>
                <a:gd name="connsiteY74" fmla="*/ 2997677 h 4315196"/>
                <a:gd name="connsiteX75" fmla="*/ 3438078 w 5621432"/>
                <a:gd name="connsiteY75" fmla="*/ 2892902 h 4315196"/>
                <a:gd name="connsiteX76" fmla="*/ 3323778 w 5621432"/>
                <a:gd name="connsiteY76" fmla="*/ 2854802 h 4315196"/>
                <a:gd name="connsiteX77" fmla="*/ 3285678 w 5621432"/>
                <a:gd name="connsiteY77" fmla="*/ 2778602 h 4315196"/>
                <a:gd name="connsiteX78" fmla="*/ 3266628 w 5621432"/>
                <a:gd name="connsiteY78" fmla="*/ 2673827 h 4315196"/>
                <a:gd name="connsiteX79" fmla="*/ 3342828 w 5621432"/>
                <a:gd name="connsiteY79" fmla="*/ 2607152 h 4315196"/>
                <a:gd name="connsiteX80" fmla="*/ 3457128 w 5621432"/>
                <a:gd name="connsiteY80" fmla="*/ 2530952 h 4315196"/>
                <a:gd name="connsiteX81" fmla="*/ 3428553 w 5621432"/>
                <a:gd name="connsiteY81" fmla="*/ 2435702 h 4315196"/>
                <a:gd name="connsiteX82" fmla="*/ 3352353 w 5621432"/>
                <a:gd name="connsiteY82" fmla="*/ 2349977 h 4315196"/>
                <a:gd name="connsiteX83" fmla="*/ 3466653 w 5621432"/>
                <a:gd name="connsiteY83" fmla="*/ 2302352 h 4315196"/>
                <a:gd name="connsiteX84" fmla="*/ 3466653 w 5621432"/>
                <a:gd name="connsiteY84" fmla="*/ 2254727 h 4315196"/>
                <a:gd name="connsiteX85" fmla="*/ 3580953 w 5621432"/>
                <a:gd name="connsiteY85" fmla="*/ 2235677 h 4315196"/>
                <a:gd name="connsiteX86" fmla="*/ 3733353 w 5621432"/>
                <a:gd name="connsiteY86" fmla="*/ 2340452 h 4315196"/>
                <a:gd name="connsiteX87" fmla="*/ 3800028 w 5621432"/>
                <a:gd name="connsiteY87" fmla="*/ 2330927 h 4315196"/>
                <a:gd name="connsiteX88" fmla="*/ 3923853 w 5621432"/>
                <a:gd name="connsiteY88" fmla="*/ 2283302 h 4315196"/>
                <a:gd name="connsiteX89" fmla="*/ 3961953 w 5621432"/>
                <a:gd name="connsiteY89" fmla="*/ 2369027 h 4315196"/>
                <a:gd name="connsiteX90" fmla="*/ 4038153 w 5621432"/>
                <a:gd name="connsiteY90" fmla="*/ 2426177 h 4315196"/>
                <a:gd name="connsiteX91" fmla="*/ 4123878 w 5621432"/>
                <a:gd name="connsiteY91" fmla="*/ 2407127 h 4315196"/>
                <a:gd name="connsiteX92" fmla="*/ 4200078 w 5621432"/>
                <a:gd name="connsiteY92" fmla="*/ 2340452 h 4315196"/>
                <a:gd name="connsiteX93" fmla="*/ 4247703 w 5621432"/>
                <a:gd name="connsiteY93" fmla="*/ 2216627 h 4315196"/>
                <a:gd name="connsiteX94" fmla="*/ 4285803 w 5621432"/>
                <a:gd name="connsiteY94" fmla="*/ 2149952 h 4315196"/>
                <a:gd name="connsiteX95" fmla="*/ 4257228 w 5621432"/>
                <a:gd name="connsiteY95" fmla="*/ 2092802 h 4315196"/>
                <a:gd name="connsiteX96" fmla="*/ 4304853 w 5621432"/>
                <a:gd name="connsiteY96" fmla="*/ 2016602 h 4315196"/>
                <a:gd name="connsiteX97" fmla="*/ 4371528 w 5621432"/>
                <a:gd name="connsiteY97" fmla="*/ 2026127 h 4315196"/>
                <a:gd name="connsiteX98" fmla="*/ 4447728 w 5621432"/>
                <a:gd name="connsiteY98" fmla="*/ 1988027 h 4315196"/>
                <a:gd name="connsiteX99" fmla="*/ 4495353 w 5621432"/>
                <a:gd name="connsiteY99" fmla="*/ 2035652 h 4315196"/>
                <a:gd name="connsiteX100" fmla="*/ 4533453 w 5621432"/>
                <a:gd name="connsiteY100" fmla="*/ 2016602 h 4315196"/>
                <a:gd name="connsiteX101" fmla="*/ 4523928 w 5621432"/>
                <a:gd name="connsiteY101" fmla="*/ 1959452 h 4315196"/>
                <a:gd name="connsiteX102" fmla="*/ 4562028 w 5621432"/>
                <a:gd name="connsiteY102" fmla="*/ 1911827 h 4315196"/>
                <a:gd name="connsiteX103" fmla="*/ 4562028 w 5621432"/>
                <a:gd name="connsiteY103" fmla="*/ 1835627 h 4315196"/>
                <a:gd name="connsiteX104" fmla="*/ 4619178 w 5621432"/>
                <a:gd name="connsiteY104" fmla="*/ 1788002 h 4315196"/>
                <a:gd name="connsiteX105" fmla="*/ 4600128 w 5621432"/>
                <a:gd name="connsiteY105" fmla="*/ 1759427 h 4315196"/>
                <a:gd name="connsiteX106" fmla="*/ 4657278 w 5621432"/>
                <a:gd name="connsiteY106" fmla="*/ 1711802 h 4315196"/>
                <a:gd name="connsiteX107" fmla="*/ 4666803 w 5621432"/>
                <a:gd name="connsiteY107" fmla="*/ 1673702 h 4315196"/>
                <a:gd name="connsiteX108" fmla="*/ 4733478 w 5621432"/>
                <a:gd name="connsiteY108" fmla="*/ 1664177 h 4315196"/>
                <a:gd name="connsiteX109" fmla="*/ 4771578 w 5621432"/>
                <a:gd name="connsiteY109" fmla="*/ 1635602 h 4315196"/>
                <a:gd name="connsiteX110" fmla="*/ 4819203 w 5621432"/>
                <a:gd name="connsiteY110" fmla="*/ 1587977 h 4315196"/>
                <a:gd name="connsiteX111" fmla="*/ 4800153 w 5621432"/>
                <a:gd name="connsiteY111" fmla="*/ 1559402 h 4315196"/>
                <a:gd name="connsiteX112" fmla="*/ 4723953 w 5621432"/>
                <a:gd name="connsiteY112" fmla="*/ 1483202 h 4315196"/>
                <a:gd name="connsiteX113" fmla="*/ 4685853 w 5621432"/>
                <a:gd name="connsiteY113" fmla="*/ 1435577 h 4315196"/>
                <a:gd name="connsiteX114" fmla="*/ 4723953 w 5621432"/>
                <a:gd name="connsiteY114" fmla="*/ 1416527 h 4315196"/>
                <a:gd name="connsiteX115" fmla="*/ 4733478 w 5621432"/>
                <a:gd name="connsiteY115" fmla="*/ 1378427 h 4315196"/>
                <a:gd name="connsiteX116" fmla="*/ 4762053 w 5621432"/>
                <a:gd name="connsiteY116" fmla="*/ 1321277 h 4315196"/>
                <a:gd name="connsiteX117" fmla="*/ 4883954 w 5621432"/>
                <a:gd name="connsiteY117" fmla="*/ 1335209 h 4315196"/>
                <a:gd name="connsiteX118" fmla="*/ 4855623 w 5621432"/>
                <a:gd name="connsiteY118" fmla="*/ 1317774 h 4315196"/>
                <a:gd name="connsiteX119" fmla="*/ 4618931 w 5621432"/>
                <a:gd name="connsiteY119" fmla="*/ 1263151 h 4315196"/>
                <a:gd name="connsiteX120" fmla="*/ 4382239 w 5621432"/>
                <a:gd name="connsiteY120" fmla="*/ 1208528 h 4315196"/>
                <a:gd name="connsiteX121" fmla="*/ 4086374 w 5621432"/>
                <a:gd name="connsiteY121" fmla="*/ 990037 h 4315196"/>
                <a:gd name="connsiteX122" fmla="*/ 3849683 w 5621432"/>
                <a:gd name="connsiteY122" fmla="*/ 1044660 h 4315196"/>
                <a:gd name="connsiteX123" fmla="*/ 3790510 w 5621432"/>
                <a:gd name="connsiteY123" fmla="*/ 935415 h 4315196"/>
                <a:gd name="connsiteX124" fmla="*/ 3672164 w 5621432"/>
                <a:gd name="connsiteY124" fmla="*/ 880792 h 4315196"/>
                <a:gd name="connsiteX125" fmla="*/ 3494645 w 5621432"/>
                <a:gd name="connsiteY125" fmla="*/ 1099283 h 4315196"/>
                <a:gd name="connsiteX126" fmla="*/ 3198780 w 5621432"/>
                <a:gd name="connsiteY126" fmla="*/ 1044660 h 4315196"/>
                <a:gd name="connsiteX127" fmla="*/ 3080434 w 5621432"/>
                <a:gd name="connsiteY127" fmla="*/ 935415 h 4315196"/>
                <a:gd name="connsiteX128" fmla="*/ 3078456 w 5621432"/>
                <a:gd name="connsiteY128" fmla="*/ 929936 h 4315196"/>
                <a:gd name="connsiteX129" fmla="*/ 3195340 w 5621432"/>
                <a:gd name="connsiteY129" fmla="*/ 1037832 h 4315196"/>
                <a:gd name="connsiteX130" fmla="*/ 3491205 w 5621432"/>
                <a:gd name="connsiteY130" fmla="*/ 1092455 h 4315196"/>
                <a:gd name="connsiteX131" fmla="*/ 2545655 w 5621432"/>
                <a:gd name="connsiteY131" fmla="*/ 328411 h 4315196"/>
                <a:gd name="connsiteX132" fmla="*/ 2840302 w 5621432"/>
                <a:gd name="connsiteY132" fmla="*/ 491605 h 4315196"/>
                <a:gd name="connsiteX133" fmla="*/ 2958648 w 5621432"/>
                <a:gd name="connsiteY133" fmla="*/ 491605 h 4315196"/>
                <a:gd name="connsiteX134" fmla="*/ 2958648 w 5621432"/>
                <a:gd name="connsiteY134" fmla="*/ 498433 h 4315196"/>
                <a:gd name="connsiteX135" fmla="*/ 2843742 w 5621432"/>
                <a:gd name="connsiteY135" fmla="*/ 498433 h 4315196"/>
                <a:gd name="connsiteX136" fmla="*/ 2547877 w 5621432"/>
                <a:gd name="connsiteY136" fmla="*/ 334565 h 4315196"/>
                <a:gd name="connsiteX137" fmla="*/ 177347 w 5621432"/>
                <a:gd name="connsiteY137" fmla="*/ 327896 h 4315196"/>
                <a:gd name="connsiteX138" fmla="*/ 180959 w 5621432"/>
                <a:gd name="connsiteY138" fmla="*/ 334565 h 4315196"/>
                <a:gd name="connsiteX139" fmla="*/ 62613 w 5621432"/>
                <a:gd name="connsiteY139" fmla="*/ 443810 h 4315196"/>
                <a:gd name="connsiteX140" fmla="*/ 3440 w 5621432"/>
                <a:gd name="connsiteY140" fmla="*/ 662301 h 4315196"/>
                <a:gd name="connsiteX141" fmla="*/ 3440 w 5621432"/>
                <a:gd name="connsiteY141" fmla="*/ 711683 h 4315196"/>
                <a:gd name="connsiteX142" fmla="*/ 0 w 5621432"/>
                <a:gd name="connsiteY142" fmla="*/ 710096 h 4315196"/>
                <a:gd name="connsiteX143" fmla="*/ 0 w 5621432"/>
                <a:gd name="connsiteY143" fmla="*/ 655473 h 4315196"/>
                <a:gd name="connsiteX144" fmla="*/ 59173 w 5621432"/>
                <a:gd name="connsiteY144" fmla="*/ 436982 h 4315196"/>
                <a:gd name="connsiteX145" fmla="*/ 2485265 w 5621432"/>
                <a:gd name="connsiteY145" fmla="*/ 163868 h 4315196"/>
                <a:gd name="connsiteX146" fmla="*/ 2487869 w 5621432"/>
                <a:gd name="connsiteY146" fmla="*/ 171082 h 4315196"/>
                <a:gd name="connsiteX147" fmla="*/ 2370359 w 5621432"/>
                <a:gd name="connsiteY147" fmla="*/ 225319 h 4315196"/>
                <a:gd name="connsiteX148" fmla="*/ 2192840 w 5621432"/>
                <a:gd name="connsiteY148" fmla="*/ 225319 h 4315196"/>
                <a:gd name="connsiteX149" fmla="*/ 2192840 w 5621432"/>
                <a:gd name="connsiteY149" fmla="*/ 279942 h 4315196"/>
                <a:gd name="connsiteX150" fmla="*/ 2252013 w 5621432"/>
                <a:gd name="connsiteY150" fmla="*/ 498433 h 4315196"/>
                <a:gd name="connsiteX151" fmla="*/ 2133667 w 5621432"/>
                <a:gd name="connsiteY151" fmla="*/ 662301 h 4315196"/>
                <a:gd name="connsiteX152" fmla="*/ 1896975 w 5621432"/>
                <a:gd name="connsiteY152" fmla="*/ 607678 h 4315196"/>
                <a:gd name="connsiteX153" fmla="*/ 1660283 w 5621432"/>
                <a:gd name="connsiteY153" fmla="*/ 662301 h 4315196"/>
                <a:gd name="connsiteX154" fmla="*/ 1601110 w 5621432"/>
                <a:gd name="connsiteY154" fmla="*/ 880792 h 4315196"/>
                <a:gd name="connsiteX155" fmla="*/ 1305245 w 5621432"/>
                <a:gd name="connsiteY155" fmla="*/ 880792 h 4315196"/>
                <a:gd name="connsiteX156" fmla="*/ 1186899 w 5621432"/>
                <a:gd name="connsiteY156" fmla="*/ 771546 h 4315196"/>
                <a:gd name="connsiteX157" fmla="*/ 1127727 w 5621432"/>
                <a:gd name="connsiteY157" fmla="*/ 716924 h 4315196"/>
                <a:gd name="connsiteX158" fmla="*/ 1127727 w 5621432"/>
                <a:gd name="connsiteY158" fmla="*/ 771546 h 4315196"/>
                <a:gd name="connsiteX159" fmla="*/ 950208 w 5621432"/>
                <a:gd name="connsiteY159" fmla="*/ 826169 h 4315196"/>
                <a:gd name="connsiteX160" fmla="*/ 772689 w 5621432"/>
                <a:gd name="connsiteY160" fmla="*/ 553056 h 4315196"/>
                <a:gd name="connsiteX161" fmla="*/ 654343 w 5621432"/>
                <a:gd name="connsiteY161" fmla="*/ 553056 h 4315196"/>
                <a:gd name="connsiteX162" fmla="*/ 654343 w 5621432"/>
                <a:gd name="connsiteY162" fmla="*/ 546228 h 4315196"/>
                <a:gd name="connsiteX163" fmla="*/ 769249 w 5621432"/>
                <a:gd name="connsiteY163" fmla="*/ 546228 h 4315196"/>
                <a:gd name="connsiteX164" fmla="*/ 946768 w 5621432"/>
                <a:gd name="connsiteY164" fmla="*/ 819341 h 4315196"/>
                <a:gd name="connsiteX165" fmla="*/ 1124286 w 5621432"/>
                <a:gd name="connsiteY165" fmla="*/ 764718 h 4315196"/>
                <a:gd name="connsiteX166" fmla="*/ 1124286 w 5621432"/>
                <a:gd name="connsiteY166" fmla="*/ 710096 h 4315196"/>
                <a:gd name="connsiteX167" fmla="*/ 1183459 w 5621432"/>
                <a:gd name="connsiteY167" fmla="*/ 764718 h 4315196"/>
                <a:gd name="connsiteX168" fmla="*/ 1301805 w 5621432"/>
                <a:gd name="connsiteY168" fmla="*/ 873964 h 4315196"/>
                <a:gd name="connsiteX169" fmla="*/ 1597670 w 5621432"/>
                <a:gd name="connsiteY169" fmla="*/ 873964 h 4315196"/>
                <a:gd name="connsiteX170" fmla="*/ 1656843 w 5621432"/>
                <a:gd name="connsiteY170" fmla="*/ 655473 h 4315196"/>
                <a:gd name="connsiteX171" fmla="*/ 1893535 w 5621432"/>
                <a:gd name="connsiteY171" fmla="*/ 600850 h 4315196"/>
                <a:gd name="connsiteX172" fmla="*/ 2130227 w 5621432"/>
                <a:gd name="connsiteY172" fmla="*/ 655473 h 4315196"/>
                <a:gd name="connsiteX173" fmla="*/ 2248573 w 5621432"/>
                <a:gd name="connsiteY173" fmla="*/ 491605 h 4315196"/>
                <a:gd name="connsiteX174" fmla="*/ 2189400 w 5621432"/>
                <a:gd name="connsiteY174" fmla="*/ 273114 h 4315196"/>
                <a:gd name="connsiteX175" fmla="*/ 2189400 w 5621432"/>
                <a:gd name="connsiteY175" fmla="*/ 218491 h 4315196"/>
                <a:gd name="connsiteX176" fmla="*/ 2366919 w 5621432"/>
                <a:gd name="connsiteY176" fmla="*/ 218491 h 4315196"/>
                <a:gd name="connsiteX177" fmla="*/ 118346 w 5621432"/>
                <a:gd name="connsiteY177" fmla="*/ 0 h 4315196"/>
                <a:gd name="connsiteX178" fmla="*/ 236692 w 5621432"/>
                <a:gd name="connsiteY178" fmla="*/ 0 h 4315196"/>
                <a:gd name="connsiteX179" fmla="*/ 295865 w 5621432"/>
                <a:gd name="connsiteY179" fmla="*/ 109246 h 4315196"/>
                <a:gd name="connsiteX180" fmla="*/ 473384 w 5621432"/>
                <a:gd name="connsiteY180" fmla="*/ 109246 h 4315196"/>
                <a:gd name="connsiteX181" fmla="*/ 650903 w 5621432"/>
                <a:gd name="connsiteY181" fmla="*/ 273114 h 4315196"/>
                <a:gd name="connsiteX182" fmla="*/ 650903 w 5621432"/>
                <a:gd name="connsiteY182" fmla="*/ 276766 h 4315196"/>
                <a:gd name="connsiteX183" fmla="*/ 476824 w 5621432"/>
                <a:gd name="connsiteY183" fmla="*/ 116074 h 4315196"/>
                <a:gd name="connsiteX184" fmla="*/ 299305 w 5621432"/>
                <a:gd name="connsiteY184" fmla="*/ 116074 h 4315196"/>
                <a:gd name="connsiteX185" fmla="*/ 240132 w 5621432"/>
                <a:gd name="connsiteY185" fmla="*/ 6828 h 4315196"/>
                <a:gd name="connsiteX186" fmla="*/ 121786 w 5621432"/>
                <a:gd name="connsiteY186" fmla="*/ 6828 h 4315196"/>
                <a:gd name="connsiteX187" fmla="*/ 121786 w 5621432"/>
                <a:gd name="connsiteY187" fmla="*/ 224842 h 4315196"/>
                <a:gd name="connsiteX188" fmla="*/ 118346 w 5621432"/>
                <a:gd name="connsiteY188" fmla="*/ 218491 h 4315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</a:cxnLst>
              <a:rect l="l" t="t" r="r" b="b"/>
              <a:pathLst>
                <a:path w="5621432" h="4315196">
                  <a:moveTo>
                    <a:pt x="1597670" y="4265814"/>
                  </a:moveTo>
                  <a:lnTo>
                    <a:pt x="1601110" y="4267402"/>
                  </a:lnTo>
                  <a:lnTo>
                    <a:pt x="1601110" y="4315196"/>
                  </a:lnTo>
                  <a:lnTo>
                    <a:pt x="1597670" y="4315196"/>
                  </a:lnTo>
                  <a:close/>
                  <a:moveTo>
                    <a:pt x="1479324" y="3933314"/>
                  </a:moveTo>
                  <a:lnTo>
                    <a:pt x="1482764" y="3939665"/>
                  </a:lnTo>
                  <a:lnTo>
                    <a:pt x="1482764" y="4207538"/>
                  </a:lnTo>
                  <a:lnTo>
                    <a:pt x="1479324" y="4205951"/>
                  </a:lnTo>
                  <a:close/>
                  <a:moveTo>
                    <a:pt x="3551353" y="3386610"/>
                  </a:moveTo>
                  <a:lnTo>
                    <a:pt x="3727897" y="3386610"/>
                  </a:lnTo>
                  <a:lnTo>
                    <a:pt x="3729746" y="3393438"/>
                  </a:lnTo>
                  <a:lnTo>
                    <a:pt x="3553818" y="3393438"/>
                  </a:lnTo>
                  <a:close/>
                  <a:moveTo>
                    <a:pt x="1005046" y="3223568"/>
                  </a:moveTo>
                  <a:lnTo>
                    <a:pt x="1009381" y="3229570"/>
                  </a:lnTo>
                  <a:lnTo>
                    <a:pt x="951103" y="3283367"/>
                  </a:lnTo>
                  <a:lnTo>
                    <a:pt x="946768" y="3277364"/>
                  </a:lnTo>
                  <a:close/>
                  <a:moveTo>
                    <a:pt x="2899475" y="3120324"/>
                  </a:moveTo>
                  <a:lnTo>
                    <a:pt x="2902915" y="3120324"/>
                  </a:lnTo>
                  <a:lnTo>
                    <a:pt x="2902915" y="3443350"/>
                  </a:lnTo>
                  <a:lnTo>
                    <a:pt x="2899475" y="3441233"/>
                  </a:lnTo>
                  <a:close/>
                  <a:moveTo>
                    <a:pt x="532481" y="1695265"/>
                  </a:moveTo>
                  <a:lnTo>
                    <a:pt x="535997" y="1700133"/>
                  </a:lnTo>
                  <a:lnTo>
                    <a:pt x="477156" y="3221001"/>
                  </a:lnTo>
                  <a:lnTo>
                    <a:pt x="473384" y="3222742"/>
                  </a:lnTo>
                  <a:close/>
                  <a:moveTo>
                    <a:pt x="531945" y="1475097"/>
                  </a:moveTo>
                  <a:lnTo>
                    <a:pt x="535997" y="1481642"/>
                  </a:lnTo>
                  <a:lnTo>
                    <a:pt x="418770" y="1535749"/>
                  </a:lnTo>
                  <a:lnTo>
                    <a:pt x="414211" y="1529437"/>
                  </a:lnTo>
                  <a:close/>
                  <a:moveTo>
                    <a:pt x="295865" y="932240"/>
                  </a:moveTo>
                  <a:lnTo>
                    <a:pt x="299305" y="935415"/>
                  </a:lnTo>
                  <a:lnTo>
                    <a:pt x="299305" y="1098012"/>
                  </a:lnTo>
                  <a:lnTo>
                    <a:pt x="295865" y="1092455"/>
                  </a:lnTo>
                  <a:close/>
                  <a:moveTo>
                    <a:pt x="3668724" y="873964"/>
                  </a:moveTo>
                  <a:lnTo>
                    <a:pt x="3787070" y="928587"/>
                  </a:lnTo>
                  <a:lnTo>
                    <a:pt x="3846243" y="1037832"/>
                  </a:lnTo>
                  <a:lnTo>
                    <a:pt x="4082934" y="983209"/>
                  </a:lnTo>
                  <a:lnTo>
                    <a:pt x="4378799" y="1201700"/>
                  </a:lnTo>
                  <a:lnTo>
                    <a:pt x="4615491" y="1256323"/>
                  </a:lnTo>
                  <a:lnTo>
                    <a:pt x="4852183" y="1310946"/>
                  </a:lnTo>
                  <a:lnTo>
                    <a:pt x="5207221" y="1529437"/>
                  </a:lnTo>
                  <a:lnTo>
                    <a:pt x="5384740" y="1584060"/>
                  </a:lnTo>
                  <a:lnTo>
                    <a:pt x="5621432" y="1747928"/>
                  </a:lnTo>
                  <a:lnTo>
                    <a:pt x="5621432" y="2021041"/>
                  </a:lnTo>
                  <a:lnTo>
                    <a:pt x="5503086" y="2021041"/>
                  </a:lnTo>
                  <a:lnTo>
                    <a:pt x="5266394" y="2130287"/>
                  </a:lnTo>
                  <a:lnTo>
                    <a:pt x="4911356" y="2130287"/>
                  </a:lnTo>
                  <a:lnTo>
                    <a:pt x="4793010" y="2239532"/>
                  </a:lnTo>
                  <a:lnTo>
                    <a:pt x="4793010" y="2294155"/>
                  </a:lnTo>
                  <a:lnTo>
                    <a:pt x="4852183" y="2403401"/>
                  </a:lnTo>
                  <a:lnTo>
                    <a:pt x="4852183" y="2458023"/>
                  </a:lnTo>
                  <a:lnTo>
                    <a:pt x="4793010" y="2567269"/>
                  </a:lnTo>
                  <a:lnTo>
                    <a:pt x="4852183" y="2567269"/>
                  </a:lnTo>
                  <a:lnTo>
                    <a:pt x="5148048" y="2895005"/>
                  </a:lnTo>
                  <a:lnTo>
                    <a:pt x="5207221" y="3113496"/>
                  </a:lnTo>
                  <a:lnTo>
                    <a:pt x="5148048" y="3277364"/>
                  </a:lnTo>
                  <a:lnTo>
                    <a:pt x="5148048" y="3331987"/>
                  </a:lnTo>
                  <a:lnTo>
                    <a:pt x="5088875" y="3441233"/>
                  </a:lnTo>
                  <a:lnTo>
                    <a:pt x="4970529" y="3441233"/>
                  </a:lnTo>
                  <a:lnTo>
                    <a:pt x="4911356" y="3331987"/>
                  </a:lnTo>
                  <a:lnTo>
                    <a:pt x="4852183" y="3331987"/>
                  </a:lnTo>
                  <a:lnTo>
                    <a:pt x="4674664" y="2949628"/>
                  </a:lnTo>
                  <a:lnTo>
                    <a:pt x="4497145" y="2949628"/>
                  </a:lnTo>
                  <a:lnTo>
                    <a:pt x="4378799" y="2840382"/>
                  </a:lnTo>
                  <a:lnTo>
                    <a:pt x="4319626" y="2895005"/>
                  </a:lnTo>
                  <a:lnTo>
                    <a:pt x="4260454" y="3113496"/>
                  </a:lnTo>
                  <a:lnTo>
                    <a:pt x="4082934" y="3004251"/>
                  </a:lnTo>
                  <a:lnTo>
                    <a:pt x="4082934" y="3168119"/>
                  </a:lnTo>
                  <a:lnTo>
                    <a:pt x="3964589" y="3222742"/>
                  </a:lnTo>
                  <a:lnTo>
                    <a:pt x="3905416" y="3168119"/>
                  </a:lnTo>
                  <a:lnTo>
                    <a:pt x="3787070" y="3168119"/>
                  </a:lnTo>
                  <a:lnTo>
                    <a:pt x="3734248" y="3151866"/>
                  </a:lnTo>
                  <a:lnTo>
                    <a:pt x="3723828" y="3131027"/>
                  </a:lnTo>
                  <a:lnTo>
                    <a:pt x="3638103" y="3035777"/>
                  </a:lnTo>
                  <a:lnTo>
                    <a:pt x="3561903" y="3073877"/>
                  </a:lnTo>
                  <a:lnTo>
                    <a:pt x="3495228" y="2997677"/>
                  </a:lnTo>
                  <a:lnTo>
                    <a:pt x="3438078" y="2892902"/>
                  </a:lnTo>
                  <a:lnTo>
                    <a:pt x="3323778" y="2854802"/>
                  </a:lnTo>
                  <a:lnTo>
                    <a:pt x="3285678" y="2778602"/>
                  </a:lnTo>
                  <a:lnTo>
                    <a:pt x="3266628" y="2673827"/>
                  </a:lnTo>
                  <a:lnTo>
                    <a:pt x="3342828" y="2607152"/>
                  </a:lnTo>
                  <a:lnTo>
                    <a:pt x="3457128" y="2530952"/>
                  </a:lnTo>
                  <a:lnTo>
                    <a:pt x="3428553" y="2435702"/>
                  </a:lnTo>
                  <a:lnTo>
                    <a:pt x="3352353" y="2349977"/>
                  </a:lnTo>
                  <a:lnTo>
                    <a:pt x="3466653" y="2302352"/>
                  </a:lnTo>
                  <a:lnTo>
                    <a:pt x="3466653" y="2254727"/>
                  </a:lnTo>
                  <a:lnTo>
                    <a:pt x="3580953" y="2235677"/>
                  </a:lnTo>
                  <a:lnTo>
                    <a:pt x="3733353" y="2340452"/>
                  </a:lnTo>
                  <a:lnTo>
                    <a:pt x="3800028" y="2330927"/>
                  </a:lnTo>
                  <a:lnTo>
                    <a:pt x="3923853" y="2283302"/>
                  </a:lnTo>
                  <a:lnTo>
                    <a:pt x="3961953" y="2369027"/>
                  </a:lnTo>
                  <a:lnTo>
                    <a:pt x="4038153" y="2426177"/>
                  </a:lnTo>
                  <a:lnTo>
                    <a:pt x="4123878" y="2407127"/>
                  </a:lnTo>
                  <a:lnTo>
                    <a:pt x="4200078" y="2340452"/>
                  </a:lnTo>
                  <a:lnTo>
                    <a:pt x="4247703" y="2216627"/>
                  </a:lnTo>
                  <a:lnTo>
                    <a:pt x="4285803" y="2149952"/>
                  </a:lnTo>
                  <a:lnTo>
                    <a:pt x="4257228" y="2092802"/>
                  </a:lnTo>
                  <a:lnTo>
                    <a:pt x="4304853" y="2016602"/>
                  </a:lnTo>
                  <a:lnTo>
                    <a:pt x="4371528" y="2026127"/>
                  </a:lnTo>
                  <a:lnTo>
                    <a:pt x="4447728" y="1988027"/>
                  </a:lnTo>
                  <a:lnTo>
                    <a:pt x="4495353" y="2035652"/>
                  </a:lnTo>
                  <a:lnTo>
                    <a:pt x="4533453" y="2016602"/>
                  </a:lnTo>
                  <a:lnTo>
                    <a:pt x="4523928" y="1959452"/>
                  </a:lnTo>
                  <a:lnTo>
                    <a:pt x="4562028" y="1911827"/>
                  </a:lnTo>
                  <a:lnTo>
                    <a:pt x="4562028" y="1835627"/>
                  </a:lnTo>
                  <a:lnTo>
                    <a:pt x="4619178" y="1788002"/>
                  </a:lnTo>
                  <a:lnTo>
                    <a:pt x="4600128" y="1759427"/>
                  </a:lnTo>
                  <a:lnTo>
                    <a:pt x="4657278" y="1711802"/>
                  </a:lnTo>
                  <a:lnTo>
                    <a:pt x="4666803" y="1673702"/>
                  </a:lnTo>
                  <a:lnTo>
                    <a:pt x="4733478" y="1664177"/>
                  </a:lnTo>
                  <a:lnTo>
                    <a:pt x="4771578" y="1635602"/>
                  </a:lnTo>
                  <a:lnTo>
                    <a:pt x="4819203" y="1587977"/>
                  </a:lnTo>
                  <a:lnTo>
                    <a:pt x="4800153" y="1559402"/>
                  </a:lnTo>
                  <a:lnTo>
                    <a:pt x="4723953" y="1483202"/>
                  </a:lnTo>
                  <a:lnTo>
                    <a:pt x="4685853" y="1435577"/>
                  </a:lnTo>
                  <a:lnTo>
                    <a:pt x="4723953" y="1416527"/>
                  </a:lnTo>
                  <a:lnTo>
                    <a:pt x="4733478" y="1378427"/>
                  </a:lnTo>
                  <a:lnTo>
                    <a:pt x="4762053" y="1321277"/>
                  </a:lnTo>
                  <a:lnTo>
                    <a:pt x="4883954" y="1335209"/>
                  </a:lnTo>
                  <a:lnTo>
                    <a:pt x="4855623" y="1317774"/>
                  </a:lnTo>
                  <a:lnTo>
                    <a:pt x="4618931" y="1263151"/>
                  </a:lnTo>
                  <a:lnTo>
                    <a:pt x="4382239" y="1208528"/>
                  </a:lnTo>
                  <a:lnTo>
                    <a:pt x="4086374" y="990037"/>
                  </a:lnTo>
                  <a:lnTo>
                    <a:pt x="3849683" y="1044660"/>
                  </a:lnTo>
                  <a:lnTo>
                    <a:pt x="3790510" y="935415"/>
                  </a:lnTo>
                  <a:lnTo>
                    <a:pt x="3672164" y="880792"/>
                  </a:lnTo>
                  <a:lnTo>
                    <a:pt x="3494645" y="1099283"/>
                  </a:lnTo>
                  <a:lnTo>
                    <a:pt x="3198780" y="1044660"/>
                  </a:lnTo>
                  <a:lnTo>
                    <a:pt x="3080434" y="935415"/>
                  </a:lnTo>
                  <a:lnTo>
                    <a:pt x="3078456" y="929936"/>
                  </a:lnTo>
                  <a:lnTo>
                    <a:pt x="3195340" y="1037832"/>
                  </a:lnTo>
                  <a:lnTo>
                    <a:pt x="3491205" y="1092455"/>
                  </a:lnTo>
                  <a:close/>
                  <a:moveTo>
                    <a:pt x="2545655" y="328411"/>
                  </a:moveTo>
                  <a:lnTo>
                    <a:pt x="2840302" y="491605"/>
                  </a:lnTo>
                  <a:lnTo>
                    <a:pt x="2958648" y="491605"/>
                  </a:lnTo>
                  <a:lnTo>
                    <a:pt x="2958648" y="498433"/>
                  </a:lnTo>
                  <a:lnTo>
                    <a:pt x="2843742" y="498433"/>
                  </a:lnTo>
                  <a:lnTo>
                    <a:pt x="2547877" y="334565"/>
                  </a:lnTo>
                  <a:close/>
                  <a:moveTo>
                    <a:pt x="177347" y="327896"/>
                  </a:moveTo>
                  <a:lnTo>
                    <a:pt x="180959" y="334565"/>
                  </a:lnTo>
                  <a:lnTo>
                    <a:pt x="62613" y="443810"/>
                  </a:lnTo>
                  <a:lnTo>
                    <a:pt x="3440" y="662301"/>
                  </a:lnTo>
                  <a:lnTo>
                    <a:pt x="3440" y="711683"/>
                  </a:lnTo>
                  <a:lnTo>
                    <a:pt x="0" y="710096"/>
                  </a:lnTo>
                  <a:lnTo>
                    <a:pt x="0" y="655473"/>
                  </a:lnTo>
                  <a:lnTo>
                    <a:pt x="59173" y="436982"/>
                  </a:lnTo>
                  <a:close/>
                  <a:moveTo>
                    <a:pt x="2485265" y="163868"/>
                  </a:moveTo>
                  <a:lnTo>
                    <a:pt x="2487869" y="171082"/>
                  </a:lnTo>
                  <a:lnTo>
                    <a:pt x="2370359" y="225319"/>
                  </a:lnTo>
                  <a:lnTo>
                    <a:pt x="2192840" y="225319"/>
                  </a:lnTo>
                  <a:lnTo>
                    <a:pt x="2192840" y="279942"/>
                  </a:lnTo>
                  <a:lnTo>
                    <a:pt x="2252013" y="498433"/>
                  </a:lnTo>
                  <a:lnTo>
                    <a:pt x="2133667" y="662301"/>
                  </a:lnTo>
                  <a:lnTo>
                    <a:pt x="1896975" y="607678"/>
                  </a:lnTo>
                  <a:lnTo>
                    <a:pt x="1660283" y="662301"/>
                  </a:lnTo>
                  <a:lnTo>
                    <a:pt x="1601110" y="880792"/>
                  </a:lnTo>
                  <a:lnTo>
                    <a:pt x="1305245" y="880792"/>
                  </a:lnTo>
                  <a:lnTo>
                    <a:pt x="1186899" y="771546"/>
                  </a:lnTo>
                  <a:lnTo>
                    <a:pt x="1127727" y="716924"/>
                  </a:lnTo>
                  <a:lnTo>
                    <a:pt x="1127727" y="771546"/>
                  </a:lnTo>
                  <a:lnTo>
                    <a:pt x="950208" y="826169"/>
                  </a:lnTo>
                  <a:lnTo>
                    <a:pt x="772689" y="553056"/>
                  </a:lnTo>
                  <a:lnTo>
                    <a:pt x="654343" y="553056"/>
                  </a:lnTo>
                  <a:lnTo>
                    <a:pt x="654343" y="546228"/>
                  </a:lnTo>
                  <a:lnTo>
                    <a:pt x="769249" y="546228"/>
                  </a:lnTo>
                  <a:lnTo>
                    <a:pt x="946768" y="819341"/>
                  </a:lnTo>
                  <a:lnTo>
                    <a:pt x="1124286" y="764718"/>
                  </a:lnTo>
                  <a:lnTo>
                    <a:pt x="1124286" y="710096"/>
                  </a:lnTo>
                  <a:lnTo>
                    <a:pt x="1183459" y="764718"/>
                  </a:lnTo>
                  <a:lnTo>
                    <a:pt x="1301805" y="873964"/>
                  </a:lnTo>
                  <a:lnTo>
                    <a:pt x="1597670" y="873964"/>
                  </a:lnTo>
                  <a:lnTo>
                    <a:pt x="1656843" y="655473"/>
                  </a:lnTo>
                  <a:lnTo>
                    <a:pt x="1893535" y="600850"/>
                  </a:lnTo>
                  <a:lnTo>
                    <a:pt x="2130227" y="655473"/>
                  </a:lnTo>
                  <a:lnTo>
                    <a:pt x="2248573" y="491605"/>
                  </a:lnTo>
                  <a:lnTo>
                    <a:pt x="2189400" y="273114"/>
                  </a:lnTo>
                  <a:lnTo>
                    <a:pt x="2189400" y="218491"/>
                  </a:lnTo>
                  <a:lnTo>
                    <a:pt x="2366919" y="218491"/>
                  </a:lnTo>
                  <a:close/>
                  <a:moveTo>
                    <a:pt x="118346" y="0"/>
                  </a:moveTo>
                  <a:lnTo>
                    <a:pt x="236692" y="0"/>
                  </a:lnTo>
                  <a:lnTo>
                    <a:pt x="295865" y="109246"/>
                  </a:lnTo>
                  <a:lnTo>
                    <a:pt x="473384" y="109246"/>
                  </a:lnTo>
                  <a:lnTo>
                    <a:pt x="650903" y="273114"/>
                  </a:lnTo>
                  <a:lnTo>
                    <a:pt x="650903" y="276766"/>
                  </a:lnTo>
                  <a:lnTo>
                    <a:pt x="476824" y="116074"/>
                  </a:lnTo>
                  <a:lnTo>
                    <a:pt x="299305" y="116074"/>
                  </a:lnTo>
                  <a:lnTo>
                    <a:pt x="240132" y="6828"/>
                  </a:lnTo>
                  <a:lnTo>
                    <a:pt x="121786" y="6828"/>
                  </a:lnTo>
                  <a:lnTo>
                    <a:pt x="121786" y="224842"/>
                  </a:lnTo>
                  <a:lnTo>
                    <a:pt x="118346" y="218491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" name="任意多边形 5"/>
            <p:cNvSpPr/>
            <p:nvPr/>
          </p:nvSpPr>
          <p:spPr bwMode="gray">
            <a:xfrm>
              <a:off x="9111767" y="2418720"/>
              <a:ext cx="1135640" cy="1075443"/>
            </a:xfrm>
            <a:custGeom>
              <a:avLst/>
              <a:gdLst>
                <a:gd name="connsiteX0" fmla="*/ 118346 w 4880514"/>
                <a:gd name="connsiteY0" fmla="*/ 0 h 4315196"/>
                <a:gd name="connsiteX1" fmla="*/ 236692 w 4880514"/>
                <a:gd name="connsiteY1" fmla="*/ 0 h 4315196"/>
                <a:gd name="connsiteX2" fmla="*/ 295865 w 4880514"/>
                <a:gd name="connsiteY2" fmla="*/ 109246 h 4315196"/>
                <a:gd name="connsiteX3" fmla="*/ 473384 w 4880514"/>
                <a:gd name="connsiteY3" fmla="*/ 109246 h 4315196"/>
                <a:gd name="connsiteX4" fmla="*/ 650903 w 4880514"/>
                <a:gd name="connsiteY4" fmla="*/ 273114 h 4315196"/>
                <a:gd name="connsiteX5" fmla="*/ 650903 w 4880514"/>
                <a:gd name="connsiteY5" fmla="*/ 546228 h 4315196"/>
                <a:gd name="connsiteX6" fmla="*/ 769249 w 4880514"/>
                <a:gd name="connsiteY6" fmla="*/ 546228 h 4315196"/>
                <a:gd name="connsiteX7" fmla="*/ 946768 w 4880514"/>
                <a:gd name="connsiteY7" fmla="*/ 819341 h 4315196"/>
                <a:gd name="connsiteX8" fmla="*/ 1124287 w 4880514"/>
                <a:gd name="connsiteY8" fmla="*/ 764718 h 4315196"/>
                <a:gd name="connsiteX9" fmla="*/ 1124287 w 4880514"/>
                <a:gd name="connsiteY9" fmla="*/ 710096 h 4315196"/>
                <a:gd name="connsiteX10" fmla="*/ 1183459 w 4880514"/>
                <a:gd name="connsiteY10" fmla="*/ 764718 h 4315196"/>
                <a:gd name="connsiteX11" fmla="*/ 1301805 w 4880514"/>
                <a:gd name="connsiteY11" fmla="*/ 873964 h 4315196"/>
                <a:gd name="connsiteX12" fmla="*/ 1597670 w 4880514"/>
                <a:gd name="connsiteY12" fmla="*/ 873964 h 4315196"/>
                <a:gd name="connsiteX13" fmla="*/ 1656843 w 4880514"/>
                <a:gd name="connsiteY13" fmla="*/ 655473 h 4315196"/>
                <a:gd name="connsiteX14" fmla="*/ 1893535 w 4880514"/>
                <a:gd name="connsiteY14" fmla="*/ 600850 h 4315196"/>
                <a:gd name="connsiteX15" fmla="*/ 2130227 w 4880514"/>
                <a:gd name="connsiteY15" fmla="*/ 655473 h 4315196"/>
                <a:gd name="connsiteX16" fmla="*/ 2248573 w 4880514"/>
                <a:gd name="connsiteY16" fmla="*/ 491605 h 4315196"/>
                <a:gd name="connsiteX17" fmla="*/ 2189400 w 4880514"/>
                <a:gd name="connsiteY17" fmla="*/ 273114 h 4315196"/>
                <a:gd name="connsiteX18" fmla="*/ 2189400 w 4880514"/>
                <a:gd name="connsiteY18" fmla="*/ 218491 h 4315196"/>
                <a:gd name="connsiteX19" fmla="*/ 2366919 w 4880514"/>
                <a:gd name="connsiteY19" fmla="*/ 218491 h 4315196"/>
                <a:gd name="connsiteX20" fmla="*/ 2485265 w 4880514"/>
                <a:gd name="connsiteY20" fmla="*/ 163868 h 4315196"/>
                <a:gd name="connsiteX21" fmla="*/ 2544437 w 4880514"/>
                <a:gd name="connsiteY21" fmla="*/ 327737 h 4315196"/>
                <a:gd name="connsiteX22" fmla="*/ 2840302 w 4880514"/>
                <a:gd name="connsiteY22" fmla="*/ 491605 h 4315196"/>
                <a:gd name="connsiteX23" fmla="*/ 2958648 w 4880514"/>
                <a:gd name="connsiteY23" fmla="*/ 491605 h 4315196"/>
                <a:gd name="connsiteX24" fmla="*/ 2958648 w 4880514"/>
                <a:gd name="connsiteY24" fmla="*/ 600850 h 4315196"/>
                <a:gd name="connsiteX25" fmla="*/ 3076994 w 4880514"/>
                <a:gd name="connsiteY25" fmla="*/ 928587 h 4315196"/>
                <a:gd name="connsiteX26" fmla="*/ 3195340 w 4880514"/>
                <a:gd name="connsiteY26" fmla="*/ 1037832 h 4315196"/>
                <a:gd name="connsiteX27" fmla="*/ 3491205 w 4880514"/>
                <a:gd name="connsiteY27" fmla="*/ 1092455 h 4315196"/>
                <a:gd name="connsiteX28" fmla="*/ 3668724 w 4880514"/>
                <a:gd name="connsiteY28" fmla="*/ 873964 h 4315196"/>
                <a:gd name="connsiteX29" fmla="*/ 3787070 w 4880514"/>
                <a:gd name="connsiteY29" fmla="*/ 928587 h 4315196"/>
                <a:gd name="connsiteX30" fmla="*/ 3846243 w 4880514"/>
                <a:gd name="connsiteY30" fmla="*/ 1037832 h 4315196"/>
                <a:gd name="connsiteX31" fmla="*/ 4082934 w 4880514"/>
                <a:gd name="connsiteY31" fmla="*/ 983209 h 4315196"/>
                <a:gd name="connsiteX32" fmla="*/ 4378799 w 4880514"/>
                <a:gd name="connsiteY32" fmla="*/ 1201700 h 4315196"/>
                <a:gd name="connsiteX33" fmla="*/ 4615491 w 4880514"/>
                <a:gd name="connsiteY33" fmla="*/ 1256323 h 4315196"/>
                <a:gd name="connsiteX34" fmla="*/ 4852183 w 4880514"/>
                <a:gd name="connsiteY34" fmla="*/ 1310946 h 4315196"/>
                <a:gd name="connsiteX35" fmla="*/ 4880514 w 4880514"/>
                <a:gd name="connsiteY35" fmla="*/ 1328381 h 4315196"/>
                <a:gd name="connsiteX36" fmla="*/ 4758613 w 4880514"/>
                <a:gd name="connsiteY36" fmla="*/ 1314449 h 4315196"/>
                <a:gd name="connsiteX37" fmla="*/ 4730038 w 4880514"/>
                <a:gd name="connsiteY37" fmla="*/ 1371599 h 4315196"/>
                <a:gd name="connsiteX38" fmla="*/ 4720513 w 4880514"/>
                <a:gd name="connsiteY38" fmla="*/ 1409699 h 4315196"/>
                <a:gd name="connsiteX39" fmla="*/ 4682413 w 4880514"/>
                <a:gd name="connsiteY39" fmla="*/ 1428749 h 4315196"/>
                <a:gd name="connsiteX40" fmla="*/ 4720513 w 4880514"/>
                <a:gd name="connsiteY40" fmla="*/ 1476374 h 4315196"/>
                <a:gd name="connsiteX41" fmla="*/ 4796713 w 4880514"/>
                <a:gd name="connsiteY41" fmla="*/ 1552574 h 4315196"/>
                <a:gd name="connsiteX42" fmla="*/ 4815763 w 4880514"/>
                <a:gd name="connsiteY42" fmla="*/ 1581149 h 4315196"/>
                <a:gd name="connsiteX43" fmla="*/ 4768138 w 4880514"/>
                <a:gd name="connsiteY43" fmla="*/ 1628774 h 4315196"/>
                <a:gd name="connsiteX44" fmla="*/ 4730038 w 4880514"/>
                <a:gd name="connsiteY44" fmla="*/ 1657349 h 4315196"/>
                <a:gd name="connsiteX45" fmla="*/ 4663363 w 4880514"/>
                <a:gd name="connsiteY45" fmla="*/ 1666874 h 4315196"/>
                <a:gd name="connsiteX46" fmla="*/ 4653838 w 4880514"/>
                <a:gd name="connsiteY46" fmla="*/ 1704974 h 4315196"/>
                <a:gd name="connsiteX47" fmla="*/ 4596688 w 4880514"/>
                <a:gd name="connsiteY47" fmla="*/ 1752599 h 4315196"/>
                <a:gd name="connsiteX48" fmla="*/ 4615738 w 4880514"/>
                <a:gd name="connsiteY48" fmla="*/ 1781174 h 4315196"/>
                <a:gd name="connsiteX49" fmla="*/ 4558588 w 4880514"/>
                <a:gd name="connsiteY49" fmla="*/ 1828799 h 4315196"/>
                <a:gd name="connsiteX50" fmla="*/ 4558588 w 4880514"/>
                <a:gd name="connsiteY50" fmla="*/ 1904999 h 4315196"/>
                <a:gd name="connsiteX51" fmla="*/ 4520488 w 4880514"/>
                <a:gd name="connsiteY51" fmla="*/ 1952624 h 4315196"/>
                <a:gd name="connsiteX52" fmla="*/ 4530013 w 4880514"/>
                <a:gd name="connsiteY52" fmla="*/ 2009774 h 4315196"/>
                <a:gd name="connsiteX53" fmla="*/ 4491913 w 4880514"/>
                <a:gd name="connsiteY53" fmla="*/ 2028824 h 4315196"/>
                <a:gd name="connsiteX54" fmla="*/ 4444288 w 4880514"/>
                <a:gd name="connsiteY54" fmla="*/ 1981199 h 4315196"/>
                <a:gd name="connsiteX55" fmla="*/ 4368088 w 4880514"/>
                <a:gd name="connsiteY55" fmla="*/ 2019299 h 4315196"/>
                <a:gd name="connsiteX56" fmla="*/ 4301413 w 4880514"/>
                <a:gd name="connsiteY56" fmla="*/ 2009774 h 4315196"/>
                <a:gd name="connsiteX57" fmla="*/ 4253788 w 4880514"/>
                <a:gd name="connsiteY57" fmla="*/ 2085974 h 4315196"/>
                <a:gd name="connsiteX58" fmla="*/ 4282363 w 4880514"/>
                <a:gd name="connsiteY58" fmla="*/ 2143124 h 4315196"/>
                <a:gd name="connsiteX59" fmla="*/ 4244263 w 4880514"/>
                <a:gd name="connsiteY59" fmla="*/ 2209799 h 4315196"/>
                <a:gd name="connsiteX60" fmla="*/ 4196638 w 4880514"/>
                <a:gd name="connsiteY60" fmla="*/ 2333624 h 4315196"/>
                <a:gd name="connsiteX61" fmla="*/ 4120438 w 4880514"/>
                <a:gd name="connsiteY61" fmla="*/ 2400299 h 4315196"/>
                <a:gd name="connsiteX62" fmla="*/ 4034713 w 4880514"/>
                <a:gd name="connsiteY62" fmla="*/ 2419349 h 4315196"/>
                <a:gd name="connsiteX63" fmla="*/ 3958513 w 4880514"/>
                <a:gd name="connsiteY63" fmla="*/ 2362199 h 4315196"/>
                <a:gd name="connsiteX64" fmla="*/ 3920413 w 4880514"/>
                <a:gd name="connsiteY64" fmla="*/ 2276474 h 4315196"/>
                <a:gd name="connsiteX65" fmla="*/ 3796588 w 4880514"/>
                <a:gd name="connsiteY65" fmla="*/ 2324099 h 4315196"/>
                <a:gd name="connsiteX66" fmla="*/ 3729913 w 4880514"/>
                <a:gd name="connsiteY66" fmla="*/ 2333624 h 4315196"/>
                <a:gd name="connsiteX67" fmla="*/ 3577513 w 4880514"/>
                <a:gd name="connsiteY67" fmla="*/ 2228849 h 4315196"/>
                <a:gd name="connsiteX68" fmla="*/ 3463213 w 4880514"/>
                <a:gd name="connsiteY68" fmla="*/ 2247899 h 4315196"/>
                <a:gd name="connsiteX69" fmla="*/ 3463213 w 4880514"/>
                <a:gd name="connsiteY69" fmla="*/ 2295524 h 4315196"/>
                <a:gd name="connsiteX70" fmla="*/ 3348913 w 4880514"/>
                <a:gd name="connsiteY70" fmla="*/ 2343149 h 4315196"/>
                <a:gd name="connsiteX71" fmla="*/ 3425113 w 4880514"/>
                <a:gd name="connsiteY71" fmla="*/ 2428874 h 4315196"/>
                <a:gd name="connsiteX72" fmla="*/ 3453688 w 4880514"/>
                <a:gd name="connsiteY72" fmla="*/ 2524124 h 4315196"/>
                <a:gd name="connsiteX73" fmla="*/ 3339388 w 4880514"/>
                <a:gd name="connsiteY73" fmla="*/ 2600324 h 4315196"/>
                <a:gd name="connsiteX74" fmla="*/ 3263188 w 4880514"/>
                <a:gd name="connsiteY74" fmla="*/ 2666999 h 4315196"/>
                <a:gd name="connsiteX75" fmla="*/ 3282238 w 4880514"/>
                <a:gd name="connsiteY75" fmla="*/ 2771774 h 4315196"/>
                <a:gd name="connsiteX76" fmla="*/ 3320338 w 4880514"/>
                <a:gd name="connsiteY76" fmla="*/ 2847974 h 4315196"/>
                <a:gd name="connsiteX77" fmla="*/ 3434638 w 4880514"/>
                <a:gd name="connsiteY77" fmla="*/ 2886074 h 4315196"/>
                <a:gd name="connsiteX78" fmla="*/ 3491788 w 4880514"/>
                <a:gd name="connsiteY78" fmla="*/ 2990849 h 4315196"/>
                <a:gd name="connsiteX79" fmla="*/ 3558463 w 4880514"/>
                <a:gd name="connsiteY79" fmla="*/ 3067049 h 4315196"/>
                <a:gd name="connsiteX80" fmla="*/ 3634663 w 4880514"/>
                <a:gd name="connsiteY80" fmla="*/ 3028949 h 4315196"/>
                <a:gd name="connsiteX81" fmla="*/ 3720388 w 4880514"/>
                <a:gd name="connsiteY81" fmla="*/ 3124199 h 4315196"/>
                <a:gd name="connsiteX82" fmla="*/ 3734217 w 4880514"/>
                <a:gd name="connsiteY82" fmla="*/ 3151856 h 4315196"/>
                <a:gd name="connsiteX83" fmla="*/ 3609551 w 4880514"/>
                <a:gd name="connsiteY83" fmla="*/ 3113496 h 4315196"/>
                <a:gd name="connsiteX84" fmla="*/ 3491205 w 4880514"/>
                <a:gd name="connsiteY84" fmla="*/ 3222742 h 4315196"/>
                <a:gd name="connsiteX85" fmla="*/ 3550378 w 4880514"/>
                <a:gd name="connsiteY85" fmla="*/ 3386610 h 4315196"/>
                <a:gd name="connsiteX86" fmla="*/ 3727897 w 4880514"/>
                <a:gd name="connsiteY86" fmla="*/ 3386610 h 4315196"/>
                <a:gd name="connsiteX87" fmla="*/ 3787070 w 4880514"/>
                <a:gd name="connsiteY87" fmla="*/ 3605101 h 4315196"/>
                <a:gd name="connsiteX88" fmla="*/ 3372859 w 4880514"/>
                <a:gd name="connsiteY88" fmla="*/ 3605101 h 4315196"/>
                <a:gd name="connsiteX89" fmla="*/ 3254513 w 4880514"/>
                <a:gd name="connsiteY89" fmla="*/ 3441233 h 4315196"/>
                <a:gd name="connsiteX90" fmla="*/ 3076994 w 4880514"/>
                <a:gd name="connsiteY90" fmla="*/ 3550478 h 4315196"/>
                <a:gd name="connsiteX91" fmla="*/ 2899475 w 4880514"/>
                <a:gd name="connsiteY91" fmla="*/ 3441233 h 4315196"/>
                <a:gd name="connsiteX92" fmla="*/ 2899475 w 4880514"/>
                <a:gd name="connsiteY92" fmla="*/ 3113496 h 4315196"/>
                <a:gd name="connsiteX93" fmla="*/ 2662783 w 4880514"/>
                <a:gd name="connsiteY93" fmla="*/ 3113496 h 4315196"/>
                <a:gd name="connsiteX94" fmla="*/ 2662783 w 4880514"/>
                <a:gd name="connsiteY94" fmla="*/ 3331987 h 4315196"/>
                <a:gd name="connsiteX95" fmla="*/ 2485265 w 4880514"/>
                <a:gd name="connsiteY95" fmla="*/ 3386610 h 4315196"/>
                <a:gd name="connsiteX96" fmla="*/ 2485265 w 4880514"/>
                <a:gd name="connsiteY96" fmla="*/ 3441233 h 4315196"/>
                <a:gd name="connsiteX97" fmla="*/ 2307746 w 4880514"/>
                <a:gd name="connsiteY97" fmla="*/ 3659723 h 4315196"/>
                <a:gd name="connsiteX98" fmla="*/ 2189400 w 4880514"/>
                <a:gd name="connsiteY98" fmla="*/ 3659723 h 4315196"/>
                <a:gd name="connsiteX99" fmla="*/ 2189400 w 4880514"/>
                <a:gd name="connsiteY99" fmla="*/ 4315196 h 4315196"/>
                <a:gd name="connsiteX100" fmla="*/ 2011881 w 4880514"/>
                <a:gd name="connsiteY100" fmla="*/ 4315196 h 4315196"/>
                <a:gd name="connsiteX101" fmla="*/ 1952708 w 4880514"/>
                <a:gd name="connsiteY101" fmla="*/ 4205951 h 4315196"/>
                <a:gd name="connsiteX102" fmla="*/ 1834362 w 4880514"/>
                <a:gd name="connsiteY102" fmla="*/ 4315196 h 4315196"/>
                <a:gd name="connsiteX103" fmla="*/ 1597670 w 4880514"/>
                <a:gd name="connsiteY103" fmla="*/ 4315196 h 4315196"/>
                <a:gd name="connsiteX104" fmla="*/ 1597670 w 4880514"/>
                <a:gd name="connsiteY104" fmla="*/ 4260574 h 4315196"/>
                <a:gd name="connsiteX105" fmla="*/ 1479324 w 4880514"/>
                <a:gd name="connsiteY105" fmla="*/ 4205951 h 4315196"/>
                <a:gd name="connsiteX106" fmla="*/ 1479324 w 4880514"/>
                <a:gd name="connsiteY106" fmla="*/ 3932837 h 4315196"/>
                <a:gd name="connsiteX107" fmla="*/ 1183459 w 4880514"/>
                <a:gd name="connsiteY107" fmla="*/ 3386610 h 4315196"/>
                <a:gd name="connsiteX108" fmla="*/ 1065114 w 4880514"/>
                <a:gd name="connsiteY108" fmla="*/ 3386610 h 4315196"/>
                <a:gd name="connsiteX109" fmla="*/ 1065114 w 4880514"/>
                <a:gd name="connsiteY109" fmla="*/ 3441233 h 4315196"/>
                <a:gd name="connsiteX110" fmla="*/ 946768 w 4880514"/>
                <a:gd name="connsiteY110" fmla="*/ 3277364 h 4315196"/>
                <a:gd name="connsiteX111" fmla="*/ 1005941 w 4880514"/>
                <a:gd name="connsiteY111" fmla="*/ 3222742 h 4315196"/>
                <a:gd name="connsiteX112" fmla="*/ 769249 w 4880514"/>
                <a:gd name="connsiteY112" fmla="*/ 2895005 h 4315196"/>
                <a:gd name="connsiteX113" fmla="*/ 650903 w 4880514"/>
                <a:gd name="connsiteY113" fmla="*/ 2949628 h 4315196"/>
                <a:gd name="connsiteX114" fmla="*/ 591730 w 4880514"/>
                <a:gd name="connsiteY114" fmla="*/ 3168119 h 4315196"/>
                <a:gd name="connsiteX115" fmla="*/ 473384 w 4880514"/>
                <a:gd name="connsiteY115" fmla="*/ 3222742 h 4315196"/>
                <a:gd name="connsiteX116" fmla="*/ 532557 w 4880514"/>
                <a:gd name="connsiteY116" fmla="*/ 1693305 h 4315196"/>
                <a:gd name="connsiteX117" fmla="*/ 414211 w 4880514"/>
                <a:gd name="connsiteY117" fmla="*/ 1529437 h 4315196"/>
                <a:gd name="connsiteX118" fmla="*/ 532557 w 4880514"/>
                <a:gd name="connsiteY118" fmla="*/ 1474814 h 4315196"/>
                <a:gd name="connsiteX119" fmla="*/ 295865 w 4880514"/>
                <a:gd name="connsiteY119" fmla="*/ 1092455 h 4315196"/>
                <a:gd name="connsiteX120" fmla="*/ 295865 w 4880514"/>
                <a:gd name="connsiteY120" fmla="*/ 928587 h 4315196"/>
                <a:gd name="connsiteX121" fmla="*/ 118346 w 4880514"/>
                <a:gd name="connsiteY121" fmla="*/ 764718 h 4315196"/>
                <a:gd name="connsiteX122" fmla="*/ 0 w 4880514"/>
                <a:gd name="connsiteY122" fmla="*/ 710096 h 4315196"/>
                <a:gd name="connsiteX123" fmla="*/ 0 w 4880514"/>
                <a:gd name="connsiteY123" fmla="*/ 655473 h 4315196"/>
                <a:gd name="connsiteX124" fmla="*/ 59173 w 4880514"/>
                <a:gd name="connsiteY124" fmla="*/ 436982 h 4315196"/>
                <a:gd name="connsiteX125" fmla="*/ 177519 w 4880514"/>
                <a:gd name="connsiteY125" fmla="*/ 327737 h 4315196"/>
                <a:gd name="connsiteX126" fmla="*/ 118346 w 4880514"/>
                <a:gd name="connsiteY126" fmla="*/ 218491 h 4315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4880514" h="4315196">
                  <a:moveTo>
                    <a:pt x="118346" y="0"/>
                  </a:moveTo>
                  <a:lnTo>
                    <a:pt x="236692" y="0"/>
                  </a:lnTo>
                  <a:lnTo>
                    <a:pt x="295865" y="109246"/>
                  </a:lnTo>
                  <a:lnTo>
                    <a:pt x="473384" y="109246"/>
                  </a:lnTo>
                  <a:lnTo>
                    <a:pt x="650903" y="273114"/>
                  </a:lnTo>
                  <a:lnTo>
                    <a:pt x="650903" y="546228"/>
                  </a:lnTo>
                  <a:lnTo>
                    <a:pt x="769249" y="546228"/>
                  </a:lnTo>
                  <a:lnTo>
                    <a:pt x="946768" y="819341"/>
                  </a:lnTo>
                  <a:lnTo>
                    <a:pt x="1124287" y="764718"/>
                  </a:lnTo>
                  <a:lnTo>
                    <a:pt x="1124287" y="710096"/>
                  </a:lnTo>
                  <a:lnTo>
                    <a:pt x="1183459" y="764718"/>
                  </a:lnTo>
                  <a:lnTo>
                    <a:pt x="1301805" y="873964"/>
                  </a:lnTo>
                  <a:lnTo>
                    <a:pt x="1597670" y="873964"/>
                  </a:lnTo>
                  <a:lnTo>
                    <a:pt x="1656843" y="655473"/>
                  </a:lnTo>
                  <a:lnTo>
                    <a:pt x="1893535" y="600850"/>
                  </a:lnTo>
                  <a:lnTo>
                    <a:pt x="2130227" y="655473"/>
                  </a:lnTo>
                  <a:lnTo>
                    <a:pt x="2248573" y="491605"/>
                  </a:lnTo>
                  <a:lnTo>
                    <a:pt x="2189400" y="273114"/>
                  </a:lnTo>
                  <a:lnTo>
                    <a:pt x="2189400" y="218491"/>
                  </a:lnTo>
                  <a:lnTo>
                    <a:pt x="2366919" y="218491"/>
                  </a:lnTo>
                  <a:lnTo>
                    <a:pt x="2485265" y="163868"/>
                  </a:lnTo>
                  <a:lnTo>
                    <a:pt x="2544437" y="327737"/>
                  </a:lnTo>
                  <a:lnTo>
                    <a:pt x="2840302" y="491605"/>
                  </a:lnTo>
                  <a:lnTo>
                    <a:pt x="2958648" y="491605"/>
                  </a:lnTo>
                  <a:lnTo>
                    <a:pt x="2958648" y="600850"/>
                  </a:lnTo>
                  <a:lnTo>
                    <a:pt x="3076994" y="928587"/>
                  </a:lnTo>
                  <a:lnTo>
                    <a:pt x="3195340" y="1037832"/>
                  </a:lnTo>
                  <a:lnTo>
                    <a:pt x="3491205" y="1092455"/>
                  </a:lnTo>
                  <a:lnTo>
                    <a:pt x="3668724" y="873964"/>
                  </a:lnTo>
                  <a:lnTo>
                    <a:pt x="3787070" y="928587"/>
                  </a:lnTo>
                  <a:lnTo>
                    <a:pt x="3846243" y="1037832"/>
                  </a:lnTo>
                  <a:lnTo>
                    <a:pt x="4082934" y="983209"/>
                  </a:lnTo>
                  <a:lnTo>
                    <a:pt x="4378799" y="1201700"/>
                  </a:lnTo>
                  <a:lnTo>
                    <a:pt x="4615491" y="1256323"/>
                  </a:lnTo>
                  <a:lnTo>
                    <a:pt x="4852183" y="1310946"/>
                  </a:lnTo>
                  <a:lnTo>
                    <a:pt x="4880514" y="1328381"/>
                  </a:lnTo>
                  <a:lnTo>
                    <a:pt x="4758613" y="1314449"/>
                  </a:lnTo>
                  <a:lnTo>
                    <a:pt x="4730038" y="1371599"/>
                  </a:lnTo>
                  <a:lnTo>
                    <a:pt x="4720513" y="1409699"/>
                  </a:lnTo>
                  <a:lnTo>
                    <a:pt x="4682413" y="1428749"/>
                  </a:lnTo>
                  <a:lnTo>
                    <a:pt x="4720513" y="1476374"/>
                  </a:lnTo>
                  <a:lnTo>
                    <a:pt x="4796713" y="1552574"/>
                  </a:lnTo>
                  <a:lnTo>
                    <a:pt x="4815763" y="1581149"/>
                  </a:lnTo>
                  <a:lnTo>
                    <a:pt x="4768138" y="1628774"/>
                  </a:lnTo>
                  <a:lnTo>
                    <a:pt x="4730038" y="1657349"/>
                  </a:lnTo>
                  <a:lnTo>
                    <a:pt x="4663363" y="1666874"/>
                  </a:lnTo>
                  <a:lnTo>
                    <a:pt x="4653838" y="1704974"/>
                  </a:lnTo>
                  <a:lnTo>
                    <a:pt x="4596688" y="1752599"/>
                  </a:lnTo>
                  <a:lnTo>
                    <a:pt x="4615738" y="1781174"/>
                  </a:lnTo>
                  <a:lnTo>
                    <a:pt x="4558588" y="1828799"/>
                  </a:lnTo>
                  <a:lnTo>
                    <a:pt x="4558588" y="1904999"/>
                  </a:lnTo>
                  <a:lnTo>
                    <a:pt x="4520488" y="1952624"/>
                  </a:lnTo>
                  <a:lnTo>
                    <a:pt x="4530013" y="2009774"/>
                  </a:lnTo>
                  <a:lnTo>
                    <a:pt x="4491913" y="2028824"/>
                  </a:lnTo>
                  <a:lnTo>
                    <a:pt x="4444288" y="1981199"/>
                  </a:lnTo>
                  <a:lnTo>
                    <a:pt x="4368088" y="2019299"/>
                  </a:lnTo>
                  <a:lnTo>
                    <a:pt x="4301413" y="2009774"/>
                  </a:lnTo>
                  <a:lnTo>
                    <a:pt x="4253788" y="2085974"/>
                  </a:lnTo>
                  <a:lnTo>
                    <a:pt x="4282363" y="2143124"/>
                  </a:lnTo>
                  <a:lnTo>
                    <a:pt x="4244263" y="2209799"/>
                  </a:lnTo>
                  <a:lnTo>
                    <a:pt x="4196638" y="2333624"/>
                  </a:lnTo>
                  <a:lnTo>
                    <a:pt x="4120438" y="2400299"/>
                  </a:lnTo>
                  <a:lnTo>
                    <a:pt x="4034713" y="2419349"/>
                  </a:lnTo>
                  <a:lnTo>
                    <a:pt x="3958513" y="2362199"/>
                  </a:lnTo>
                  <a:lnTo>
                    <a:pt x="3920413" y="2276474"/>
                  </a:lnTo>
                  <a:lnTo>
                    <a:pt x="3796588" y="2324099"/>
                  </a:lnTo>
                  <a:lnTo>
                    <a:pt x="3729913" y="2333624"/>
                  </a:lnTo>
                  <a:lnTo>
                    <a:pt x="3577513" y="2228849"/>
                  </a:lnTo>
                  <a:lnTo>
                    <a:pt x="3463213" y="2247899"/>
                  </a:lnTo>
                  <a:lnTo>
                    <a:pt x="3463213" y="2295524"/>
                  </a:lnTo>
                  <a:lnTo>
                    <a:pt x="3348913" y="2343149"/>
                  </a:lnTo>
                  <a:lnTo>
                    <a:pt x="3425113" y="2428874"/>
                  </a:lnTo>
                  <a:lnTo>
                    <a:pt x="3453688" y="2524124"/>
                  </a:lnTo>
                  <a:lnTo>
                    <a:pt x="3339388" y="2600324"/>
                  </a:lnTo>
                  <a:lnTo>
                    <a:pt x="3263188" y="2666999"/>
                  </a:lnTo>
                  <a:lnTo>
                    <a:pt x="3282238" y="2771774"/>
                  </a:lnTo>
                  <a:lnTo>
                    <a:pt x="3320338" y="2847974"/>
                  </a:lnTo>
                  <a:lnTo>
                    <a:pt x="3434638" y="2886074"/>
                  </a:lnTo>
                  <a:lnTo>
                    <a:pt x="3491788" y="2990849"/>
                  </a:lnTo>
                  <a:lnTo>
                    <a:pt x="3558463" y="3067049"/>
                  </a:lnTo>
                  <a:lnTo>
                    <a:pt x="3634663" y="3028949"/>
                  </a:lnTo>
                  <a:lnTo>
                    <a:pt x="3720388" y="3124199"/>
                  </a:lnTo>
                  <a:lnTo>
                    <a:pt x="3734217" y="3151856"/>
                  </a:lnTo>
                  <a:lnTo>
                    <a:pt x="3609551" y="3113496"/>
                  </a:lnTo>
                  <a:lnTo>
                    <a:pt x="3491205" y="3222742"/>
                  </a:lnTo>
                  <a:lnTo>
                    <a:pt x="3550378" y="3386610"/>
                  </a:lnTo>
                  <a:lnTo>
                    <a:pt x="3727897" y="3386610"/>
                  </a:lnTo>
                  <a:lnTo>
                    <a:pt x="3787070" y="3605101"/>
                  </a:lnTo>
                  <a:lnTo>
                    <a:pt x="3372859" y="3605101"/>
                  </a:lnTo>
                  <a:lnTo>
                    <a:pt x="3254513" y="3441233"/>
                  </a:lnTo>
                  <a:lnTo>
                    <a:pt x="3076994" y="3550478"/>
                  </a:lnTo>
                  <a:lnTo>
                    <a:pt x="2899475" y="3441233"/>
                  </a:lnTo>
                  <a:lnTo>
                    <a:pt x="2899475" y="3113496"/>
                  </a:lnTo>
                  <a:lnTo>
                    <a:pt x="2662783" y="3113496"/>
                  </a:lnTo>
                  <a:lnTo>
                    <a:pt x="2662783" y="3331987"/>
                  </a:lnTo>
                  <a:lnTo>
                    <a:pt x="2485265" y="3386610"/>
                  </a:lnTo>
                  <a:lnTo>
                    <a:pt x="2485265" y="3441233"/>
                  </a:lnTo>
                  <a:lnTo>
                    <a:pt x="2307746" y="3659723"/>
                  </a:lnTo>
                  <a:lnTo>
                    <a:pt x="2189400" y="3659723"/>
                  </a:lnTo>
                  <a:lnTo>
                    <a:pt x="2189400" y="4315196"/>
                  </a:lnTo>
                  <a:lnTo>
                    <a:pt x="2011881" y="4315196"/>
                  </a:lnTo>
                  <a:lnTo>
                    <a:pt x="1952708" y="4205951"/>
                  </a:lnTo>
                  <a:lnTo>
                    <a:pt x="1834362" y="4315196"/>
                  </a:lnTo>
                  <a:lnTo>
                    <a:pt x="1597670" y="4315196"/>
                  </a:lnTo>
                  <a:lnTo>
                    <a:pt x="1597670" y="4260574"/>
                  </a:lnTo>
                  <a:lnTo>
                    <a:pt x="1479324" y="4205951"/>
                  </a:lnTo>
                  <a:lnTo>
                    <a:pt x="1479324" y="3932837"/>
                  </a:lnTo>
                  <a:lnTo>
                    <a:pt x="1183459" y="3386610"/>
                  </a:lnTo>
                  <a:lnTo>
                    <a:pt x="1065114" y="3386610"/>
                  </a:lnTo>
                  <a:lnTo>
                    <a:pt x="1065114" y="3441233"/>
                  </a:lnTo>
                  <a:lnTo>
                    <a:pt x="946768" y="3277364"/>
                  </a:lnTo>
                  <a:lnTo>
                    <a:pt x="1005941" y="3222742"/>
                  </a:lnTo>
                  <a:lnTo>
                    <a:pt x="769249" y="2895005"/>
                  </a:lnTo>
                  <a:lnTo>
                    <a:pt x="650903" y="2949628"/>
                  </a:lnTo>
                  <a:lnTo>
                    <a:pt x="591730" y="3168119"/>
                  </a:lnTo>
                  <a:lnTo>
                    <a:pt x="473384" y="3222742"/>
                  </a:lnTo>
                  <a:lnTo>
                    <a:pt x="532557" y="1693305"/>
                  </a:lnTo>
                  <a:lnTo>
                    <a:pt x="414211" y="1529437"/>
                  </a:lnTo>
                  <a:lnTo>
                    <a:pt x="532557" y="1474814"/>
                  </a:lnTo>
                  <a:lnTo>
                    <a:pt x="295865" y="1092455"/>
                  </a:lnTo>
                  <a:lnTo>
                    <a:pt x="295865" y="928587"/>
                  </a:lnTo>
                  <a:lnTo>
                    <a:pt x="118346" y="764718"/>
                  </a:lnTo>
                  <a:lnTo>
                    <a:pt x="0" y="710096"/>
                  </a:lnTo>
                  <a:lnTo>
                    <a:pt x="0" y="655473"/>
                  </a:lnTo>
                  <a:lnTo>
                    <a:pt x="59173" y="436982"/>
                  </a:lnTo>
                  <a:lnTo>
                    <a:pt x="177519" y="327737"/>
                  </a:lnTo>
                  <a:lnTo>
                    <a:pt x="118346" y="218491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" name="Freeform 5"/>
            <p:cNvSpPr/>
            <p:nvPr/>
          </p:nvSpPr>
          <p:spPr bwMode="invGray">
            <a:xfrm>
              <a:off x="10219969" y="4369657"/>
              <a:ext cx="305794" cy="275009"/>
            </a:xfrm>
            <a:custGeom>
              <a:avLst/>
              <a:gdLst>
                <a:gd name="T0" fmla="*/ 2147483646 w 177"/>
                <a:gd name="T1" fmla="*/ 2147483646 h 161"/>
                <a:gd name="T2" fmla="*/ 2147483646 w 177"/>
                <a:gd name="T3" fmla="*/ 2147483646 h 161"/>
                <a:gd name="T4" fmla="*/ 2147483646 w 177"/>
                <a:gd name="T5" fmla="*/ 2147483646 h 161"/>
                <a:gd name="T6" fmla="*/ 2147483646 w 177"/>
                <a:gd name="T7" fmla="*/ 2147483646 h 161"/>
                <a:gd name="T8" fmla="*/ 2147483646 w 177"/>
                <a:gd name="T9" fmla="*/ 0 h 161"/>
                <a:gd name="T10" fmla="*/ 2147483646 w 177"/>
                <a:gd name="T11" fmla="*/ 2147483646 h 161"/>
                <a:gd name="T12" fmla="*/ 2147483646 w 177"/>
                <a:gd name="T13" fmla="*/ 0 h 161"/>
                <a:gd name="T14" fmla="*/ 2147483646 w 177"/>
                <a:gd name="T15" fmla="*/ 2147483646 h 161"/>
                <a:gd name="T16" fmla="*/ 2147483646 w 177"/>
                <a:gd name="T17" fmla="*/ 2147483646 h 161"/>
                <a:gd name="T18" fmla="*/ 2147483646 w 177"/>
                <a:gd name="T19" fmla="*/ 2147483646 h 161"/>
                <a:gd name="T20" fmla="*/ 2147483646 w 177"/>
                <a:gd name="T21" fmla="*/ 2147483646 h 161"/>
                <a:gd name="T22" fmla="*/ 2147483646 w 177"/>
                <a:gd name="T23" fmla="*/ 2147483646 h 161"/>
                <a:gd name="T24" fmla="*/ 2147483646 w 177"/>
                <a:gd name="T25" fmla="*/ 2147483646 h 161"/>
                <a:gd name="T26" fmla="*/ 2147483646 w 177"/>
                <a:gd name="T27" fmla="*/ 2147483646 h 161"/>
                <a:gd name="T28" fmla="*/ 2147483646 w 177"/>
                <a:gd name="T29" fmla="*/ 2147483646 h 161"/>
                <a:gd name="T30" fmla="*/ 2147483646 w 177"/>
                <a:gd name="T31" fmla="*/ 2147483646 h 161"/>
                <a:gd name="T32" fmla="*/ 2147483646 w 177"/>
                <a:gd name="T33" fmla="*/ 2147483646 h 161"/>
                <a:gd name="T34" fmla="*/ 2147483646 w 177"/>
                <a:gd name="T35" fmla="*/ 2147483646 h 161"/>
                <a:gd name="T36" fmla="*/ 0 w 177"/>
                <a:gd name="T37" fmla="*/ 2147483646 h 161"/>
                <a:gd name="T38" fmla="*/ 0 w 177"/>
                <a:gd name="T39" fmla="*/ 2147483646 h 161"/>
                <a:gd name="T40" fmla="*/ 2147483646 w 177"/>
                <a:gd name="T41" fmla="*/ 2147483646 h 161"/>
                <a:gd name="T42" fmla="*/ 2147483646 w 177"/>
                <a:gd name="T43" fmla="*/ 2147483646 h 16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77" h="161">
                  <a:moveTo>
                    <a:pt x="48" y="16"/>
                  </a:moveTo>
                  <a:lnTo>
                    <a:pt x="64" y="16"/>
                  </a:lnTo>
                  <a:lnTo>
                    <a:pt x="80" y="8"/>
                  </a:lnTo>
                  <a:lnTo>
                    <a:pt x="96" y="16"/>
                  </a:lnTo>
                  <a:lnTo>
                    <a:pt x="120" y="0"/>
                  </a:lnTo>
                  <a:lnTo>
                    <a:pt x="152" y="8"/>
                  </a:lnTo>
                  <a:lnTo>
                    <a:pt x="168" y="0"/>
                  </a:lnTo>
                  <a:lnTo>
                    <a:pt x="176" y="32"/>
                  </a:lnTo>
                  <a:lnTo>
                    <a:pt x="152" y="48"/>
                  </a:lnTo>
                  <a:lnTo>
                    <a:pt x="144" y="104"/>
                  </a:lnTo>
                  <a:lnTo>
                    <a:pt x="128" y="120"/>
                  </a:lnTo>
                  <a:lnTo>
                    <a:pt x="128" y="144"/>
                  </a:lnTo>
                  <a:lnTo>
                    <a:pt x="104" y="136"/>
                  </a:lnTo>
                  <a:lnTo>
                    <a:pt x="96" y="144"/>
                  </a:lnTo>
                  <a:lnTo>
                    <a:pt x="96" y="160"/>
                  </a:lnTo>
                  <a:lnTo>
                    <a:pt x="80" y="160"/>
                  </a:lnTo>
                  <a:lnTo>
                    <a:pt x="48" y="144"/>
                  </a:lnTo>
                  <a:lnTo>
                    <a:pt x="8" y="136"/>
                  </a:lnTo>
                  <a:lnTo>
                    <a:pt x="0" y="88"/>
                  </a:lnTo>
                  <a:lnTo>
                    <a:pt x="0" y="64"/>
                  </a:lnTo>
                  <a:lnTo>
                    <a:pt x="40" y="32"/>
                  </a:lnTo>
                  <a:lnTo>
                    <a:pt x="48" y="16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" name="Freeform 7"/>
            <p:cNvSpPr/>
            <p:nvPr/>
          </p:nvSpPr>
          <p:spPr bwMode="invGray">
            <a:xfrm>
              <a:off x="11319093" y="-120090"/>
              <a:ext cx="1220288" cy="1192734"/>
            </a:xfrm>
            <a:custGeom>
              <a:avLst/>
              <a:gdLst>
                <a:gd name="T0" fmla="*/ 2147483646 w 705"/>
                <a:gd name="T1" fmla="*/ 2147483646 h 697"/>
                <a:gd name="T2" fmla="*/ 2147483646 w 705"/>
                <a:gd name="T3" fmla="*/ 2147483646 h 697"/>
                <a:gd name="T4" fmla="*/ 2147483646 w 705"/>
                <a:gd name="T5" fmla="*/ 2147483646 h 697"/>
                <a:gd name="T6" fmla="*/ 2147483646 w 705"/>
                <a:gd name="T7" fmla="*/ 2147483646 h 697"/>
                <a:gd name="T8" fmla="*/ 2147483646 w 705"/>
                <a:gd name="T9" fmla="*/ 2147483646 h 697"/>
                <a:gd name="T10" fmla="*/ 2147483646 w 705"/>
                <a:gd name="T11" fmla="*/ 2147483646 h 697"/>
                <a:gd name="T12" fmla="*/ 2147483646 w 705"/>
                <a:gd name="T13" fmla="*/ 2147483646 h 697"/>
                <a:gd name="T14" fmla="*/ 2147483646 w 705"/>
                <a:gd name="T15" fmla="*/ 2147483646 h 697"/>
                <a:gd name="T16" fmla="*/ 2147483646 w 705"/>
                <a:gd name="T17" fmla="*/ 2147483646 h 697"/>
                <a:gd name="T18" fmla="*/ 2147483646 w 705"/>
                <a:gd name="T19" fmla="*/ 2147483646 h 697"/>
                <a:gd name="T20" fmla="*/ 2147483646 w 705"/>
                <a:gd name="T21" fmla="*/ 2147483646 h 697"/>
                <a:gd name="T22" fmla="*/ 2147483646 w 705"/>
                <a:gd name="T23" fmla="*/ 2147483646 h 697"/>
                <a:gd name="T24" fmla="*/ 2147483646 w 705"/>
                <a:gd name="T25" fmla="*/ 2147483646 h 697"/>
                <a:gd name="T26" fmla="*/ 2147483646 w 705"/>
                <a:gd name="T27" fmla="*/ 2147483646 h 697"/>
                <a:gd name="T28" fmla="*/ 2147483646 w 705"/>
                <a:gd name="T29" fmla="*/ 2147483646 h 697"/>
                <a:gd name="T30" fmla="*/ 2147483646 w 705"/>
                <a:gd name="T31" fmla="*/ 2147483646 h 697"/>
                <a:gd name="T32" fmla="*/ 2147483646 w 705"/>
                <a:gd name="T33" fmla="*/ 2147483646 h 697"/>
                <a:gd name="T34" fmla="*/ 2147483646 w 705"/>
                <a:gd name="T35" fmla="*/ 2147483646 h 697"/>
                <a:gd name="T36" fmla="*/ 2147483646 w 705"/>
                <a:gd name="T37" fmla="*/ 2147483646 h 697"/>
                <a:gd name="T38" fmla="*/ 2147483646 w 705"/>
                <a:gd name="T39" fmla="*/ 2147483646 h 697"/>
                <a:gd name="T40" fmla="*/ 2147483646 w 705"/>
                <a:gd name="T41" fmla="*/ 2147483646 h 697"/>
                <a:gd name="T42" fmla="*/ 2147483646 w 705"/>
                <a:gd name="T43" fmla="*/ 2147483646 h 697"/>
                <a:gd name="T44" fmla="*/ 2147483646 w 705"/>
                <a:gd name="T45" fmla="*/ 2147483646 h 697"/>
                <a:gd name="T46" fmla="*/ 2147483646 w 705"/>
                <a:gd name="T47" fmla="*/ 2147483646 h 697"/>
                <a:gd name="T48" fmla="*/ 2147483646 w 705"/>
                <a:gd name="T49" fmla="*/ 2147483646 h 697"/>
                <a:gd name="T50" fmla="*/ 2147483646 w 705"/>
                <a:gd name="T51" fmla="*/ 2147483646 h 697"/>
                <a:gd name="T52" fmla="*/ 2147483646 w 705"/>
                <a:gd name="T53" fmla="*/ 2147483646 h 697"/>
                <a:gd name="T54" fmla="*/ 2147483646 w 705"/>
                <a:gd name="T55" fmla="*/ 2147483646 h 697"/>
                <a:gd name="T56" fmla="*/ 2147483646 w 705"/>
                <a:gd name="T57" fmla="*/ 2147483646 h 697"/>
                <a:gd name="T58" fmla="*/ 2147483646 w 705"/>
                <a:gd name="T59" fmla="*/ 2147483646 h 697"/>
                <a:gd name="T60" fmla="*/ 2147483646 w 705"/>
                <a:gd name="T61" fmla="*/ 2147483646 h 697"/>
                <a:gd name="T62" fmla="*/ 2147483646 w 705"/>
                <a:gd name="T63" fmla="*/ 2147483646 h 697"/>
                <a:gd name="T64" fmla="*/ 2147483646 w 705"/>
                <a:gd name="T65" fmla="*/ 2147483646 h 697"/>
                <a:gd name="T66" fmla="*/ 2147483646 w 705"/>
                <a:gd name="T67" fmla="*/ 2147483646 h 697"/>
                <a:gd name="T68" fmla="*/ 2147483646 w 705"/>
                <a:gd name="T69" fmla="*/ 2147483646 h 697"/>
                <a:gd name="T70" fmla="*/ 2147483646 w 705"/>
                <a:gd name="T71" fmla="*/ 2147483646 h 697"/>
                <a:gd name="T72" fmla="*/ 2147483646 w 705"/>
                <a:gd name="T73" fmla="*/ 2147483646 h 697"/>
                <a:gd name="T74" fmla="*/ 2147483646 w 705"/>
                <a:gd name="T75" fmla="*/ 2147483646 h 69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705" h="697">
                  <a:moveTo>
                    <a:pt x="8" y="32"/>
                  </a:moveTo>
                  <a:lnTo>
                    <a:pt x="16" y="64"/>
                  </a:lnTo>
                  <a:lnTo>
                    <a:pt x="0" y="96"/>
                  </a:lnTo>
                  <a:lnTo>
                    <a:pt x="32" y="104"/>
                  </a:lnTo>
                  <a:lnTo>
                    <a:pt x="48" y="88"/>
                  </a:lnTo>
                  <a:lnTo>
                    <a:pt x="72" y="104"/>
                  </a:lnTo>
                  <a:lnTo>
                    <a:pt x="88" y="152"/>
                  </a:lnTo>
                  <a:lnTo>
                    <a:pt x="104" y="176"/>
                  </a:lnTo>
                  <a:lnTo>
                    <a:pt x="144" y="160"/>
                  </a:lnTo>
                  <a:lnTo>
                    <a:pt x="160" y="160"/>
                  </a:lnTo>
                  <a:lnTo>
                    <a:pt x="192" y="128"/>
                  </a:lnTo>
                  <a:lnTo>
                    <a:pt x="232" y="168"/>
                  </a:lnTo>
                  <a:lnTo>
                    <a:pt x="208" y="248"/>
                  </a:lnTo>
                  <a:lnTo>
                    <a:pt x="216" y="312"/>
                  </a:lnTo>
                  <a:lnTo>
                    <a:pt x="192" y="336"/>
                  </a:lnTo>
                  <a:lnTo>
                    <a:pt x="192" y="392"/>
                  </a:lnTo>
                  <a:lnTo>
                    <a:pt x="176" y="368"/>
                  </a:lnTo>
                  <a:lnTo>
                    <a:pt x="104" y="464"/>
                  </a:lnTo>
                  <a:lnTo>
                    <a:pt x="128" y="504"/>
                  </a:lnTo>
                  <a:lnTo>
                    <a:pt x="152" y="488"/>
                  </a:lnTo>
                  <a:lnTo>
                    <a:pt x="160" y="504"/>
                  </a:lnTo>
                  <a:lnTo>
                    <a:pt x="136" y="520"/>
                  </a:lnTo>
                  <a:lnTo>
                    <a:pt x="136" y="544"/>
                  </a:lnTo>
                  <a:lnTo>
                    <a:pt x="176" y="544"/>
                  </a:lnTo>
                  <a:lnTo>
                    <a:pt x="192" y="536"/>
                  </a:lnTo>
                  <a:lnTo>
                    <a:pt x="192" y="576"/>
                  </a:lnTo>
                  <a:lnTo>
                    <a:pt x="232" y="600"/>
                  </a:lnTo>
                  <a:lnTo>
                    <a:pt x="288" y="584"/>
                  </a:lnTo>
                  <a:lnTo>
                    <a:pt x="288" y="608"/>
                  </a:lnTo>
                  <a:lnTo>
                    <a:pt x="320" y="592"/>
                  </a:lnTo>
                  <a:lnTo>
                    <a:pt x="368" y="640"/>
                  </a:lnTo>
                  <a:lnTo>
                    <a:pt x="384" y="640"/>
                  </a:lnTo>
                  <a:lnTo>
                    <a:pt x="400" y="672"/>
                  </a:lnTo>
                  <a:lnTo>
                    <a:pt x="424" y="664"/>
                  </a:lnTo>
                  <a:lnTo>
                    <a:pt x="424" y="632"/>
                  </a:lnTo>
                  <a:lnTo>
                    <a:pt x="432" y="624"/>
                  </a:lnTo>
                  <a:lnTo>
                    <a:pt x="432" y="664"/>
                  </a:lnTo>
                  <a:lnTo>
                    <a:pt x="480" y="696"/>
                  </a:lnTo>
                  <a:lnTo>
                    <a:pt x="488" y="672"/>
                  </a:lnTo>
                  <a:lnTo>
                    <a:pt x="496" y="680"/>
                  </a:lnTo>
                  <a:lnTo>
                    <a:pt x="528" y="648"/>
                  </a:lnTo>
                  <a:lnTo>
                    <a:pt x="552" y="680"/>
                  </a:lnTo>
                  <a:lnTo>
                    <a:pt x="600" y="680"/>
                  </a:lnTo>
                  <a:lnTo>
                    <a:pt x="592" y="632"/>
                  </a:lnTo>
                  <a:lnTo>
                    <a:pt x="568" y="576"/>
                  </a:lnTo>
                  <a:lnTo>
                    <a:pt x="600" y="528"/>
                  </a:lnTo>
                  <a:lnTo>
                    <a:pt x="632" y="520"/>
                  </a:lnTo>
                  <a:lnTo>
                    <a:pt x="664" y="536"/>
                  </a:lnTo>
                  <a:lnTo>
                    <a:pt x="688" y="424"/>
                  </a:lnTo>
                  <a:lnTo>
                    <a:pt x="680" y="344"/>
                  </a:lnTo>
                  <a:lnTo>
                    <a:pt x="696" y="328"/>
                  </a:lnTo>
                  <a:lnTo>
                    <a:pt x="696" y="296"/>
                  </a:lnTo>
                  <a:lnTo>
                    <a:pt x="680" y="288"/>
                  </a:lnTo>
                  <a:lnTo>
                    <a:pt x="704" y="256"/>
                  </a:lnTo>
                  <a:lnTo>
                    <a:pt x="680" y="256"/>
                  </a:lnTo>
                  <a:lnTo>
                    <a:pt x="608" y="320"/>
                  </a:lnTo>
                  <a:lnTo>
                    <a:pt x="608" y="336"/>
                  </a:lnTo>
                  <a:lnTo>
                    <a:pt x="560" y="360"/>
                  </a:lnTo>
                  <a:lnTo>
                    <a:pt x="520" y="360"/>
                  </a:lnTo>
                  <a:lnTo>
                    <a:pt x="488" y="304"/>
                  </a:lnTo>
                  <a:lnTo>
                    <a:pt x="488" y="280"/>
                  </a:lnTo>
                  <a:lnTo>
                    <a:pt x="440" y="280"/>
                  </a:lnTo>
                  <a:lnTo>
                    <a:pt x="416" y="256"/>
                  </a:lnTo>
                  <a:lnTo>
                    <a:pt x="376" y="256"/>
                  </a:lnTo>
                  <a:lnTo>
                    <a:pt x="376" y="240"/>
                  </a:lnTo>
                  <a:lnTo>
                    <a:pt x="360" y="240"/>
                  </a:lnTo>
                  <a:lnTo>
                    <a:pt x="360" y="256"/>
                  </a:lnTo>
                  <a:lnTo>
                    <a:pt x="336" y="248"/>
                  </a:lnTo>
                  <a:lnTo>
                    <a:pt x="296" y="176"/>
                  </a:lnTo>
                  <a:lnTo>
                    <a:pt x="264" y="128"/>
                  </a:lnTo>
                  <a:lnTo>
                    <a:pt x="248" y="104"/>
                  </a:lnTo>
                  <a:lnTo>
                    <a:pt x="248" y="88"/>
                  </a:lnTo>
                  <a:lnTo>
                    <a:pt x="200" y="24"/>
                  </a:lnTo>
                  <a:lnTo>
                    <a:pt x="144" y="24"/>
                  </a:lnTo>
                  <a:lnTo>
                    <a:pt x="104" y="0"/>
                  </a:lnTo>
                  <a:lnTo>
                    <a:pt x="16" y="16"/>
                  </a:lnTo>
                  <a:lnTo>
                    <a:pt x="8" y="32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" name="Freeform 8"/>
            <p:cNvSpPr/>
            <p:nvPr/>
          </p:nvSpPr>
          <p:spPr bwMode="invGray">
            <a:xfrm>
              <a:off x="11441699" y="797635"/>
              <a:ext cx="915936" cy="687521"/>
            </a:xfrm>
            <a:custGeom>
              <a:avLst/>
              <a:gdLst>
                <a:gd name="T0" fmla="*/ 2147483646 w 529"/>
                <a:gd name="T1" fmla="*/ 2147483646 h 401"/>
                <a:gd name="T2" fmla="*/ 2147483646 w 529"/>
                <a:gd name="T3" fmla="*/ 2147483646 h 401"/>
                <a:gd name="T4" fmla="*/ 2147483646 w 529"/>
                <a:gd name="T5" fmla="*/ 2147483646 h 401"/>
                <a:gd name="T6" fmla="*/ 2147483646 w 529"/>
                <a:gd name="T7" fmla="*/ 2147483646 h 401"/>
                <a:gd name="T8" fmla="*/ 2147483646 w 529"/>
                <a:gd name="T9" fmla="*/ 2147483646 h 401"/>
                <a:gd name="T10" fmla="*/ 2147483646 w 529"/>
                <a:gd name="T11" fmla="*/ 2147483646 h 401"/>
                <a:gd name="T12" fmla="*/ 2147483646 w 529"/>
                <a:gd name="T13" fmla="*/ 2147483646 h 401"/>
                <a:gd name="T14" fmla="*/ 2147483646 w 529"/>
                <a:gd name="T15" fmla="*/ 2147483646 h 401"/>
                <a:gd name="T16" fmla="*/ 2147483646 w 529"/>
                <a:gd name="T17" fmla="*/ 2147483646 h 401"/>
                <a:gd name="T18" fmla="*/ 2147483646 w 529"/>
                <a:gd name="T19" fmla="*/ 2147483646 h 401"/>
                <a:gd name="T20" fmla="*/ 2147483646 w 529"/>
                <a:gd name="T21" fmla="*/ 2147483646 h 401"/>
                <a:gd name="T22" fmla="*/ 2147483646 w 529"/>
                <a:gd name="T23" fmla="*/ 2147483646 h 401"/>
                <a:gd name="T24" fmla="*/ 2147483646 w 529"/>
                <a:gd name="T25" fmla="*/ 2147483646 h 401"/>
                <a:gd name="T26" fmla="*/ 2147483646 w 529"/>
                <a:gd name="T27" fmla="*/ 2147483646 h 401"/>
                <a:gd name="T28" fmla="*/ 2147483646 w 529"/>
                <a:gd name="T29" fmla="*/ 2147483646 h 401"/>
                <a:gd name="T30" fmla="*/ 2147483646 w 529"/>
                <a:gd name="T31" fmla="*/ 2147483646 h 401"/>
                <a:gd name="T32" fmla="*/ 2147483646 w 529"/>
                <a:gd name="T33" fmla="*/ 2147483646 h 401"/>
                <a:gd name="T34" fmla="*/ 2147483646 w 529"/>
                <a:gd name="T35" fmla="*/ 2147483646 h 401"/>
                <a:gd name="T36" fmla="*/ 2147483646 w 529"/>
                <a:gd name="T37" fmla="*/ 0 h 401"/>
                <a:gd name="T38" fmla="*/ 2147483646 w 529"/>
                <a:gd name="T39" fmla="*/ 2147483646 h 401"/>
                <a:gd name="T40" fmla="*/ 2147483646 w 529"/>
                <a:gd name="T41" fmla="*/ 2147483646 h 401"/>
                <a:gd name="T42" fmla="*/ 2147483646 w 529"/>
                <a:gd name="T43" fmla="*/ 2147483646 h 401"/>
                <a:gd name="T44" fmla="*/ 2147483646 w 529"/>
                <a:gd name="T45" fmla="*/ 2147483646 h 401"/>
                <a:gd name="T46" fmla="*/ 2147483646 w 529"/>
                <a:gd name="T47" fmla="*/ 2147483646 h 401"/>
                <a:gd name="T48" fmla="*/ 0 w 529"/>
                <a:gd name="T49" fmla="*/ 2147483646 h 401"/>
                <a:gd name="T50" fmla="*/ 2147483646 w 529"/>
                <a:gd name="T51" fmla="*/ 2147483646 h 401"/>
                <a:gd name="T52" fmla="*/ 2147483646 w 529"/>
                <a:gd name="T53" fmla="*/ 2147483646 h 401"/>
                <a:gd name="T54" fmla="*/ 2147483646 w 529"/>
                <a:gd name="T55" fmla="*/ 2147483646 h 401"/>
                <a:gd name="T56" fmla="*/ 2147483646 w 529"/>
                <a:gd name="T57" fmla="*/ 2147483646 h 401"/>
                <a:gd name="T58" fmla="*/ 2147483646 w 529"/>
                <a:gd name="T59" fmla="*/ 2147483646 h 401"/>
                <a:gd name="T60" fmla="*/ 2147483646 w 529"/>
                <a:gd name="T61" fmla="*/ 2147483646 h 401"/>
                <a:gd name="T62" fmla="*/ 2147483646 w 529"/>
                <a:gd name="T63" fmla="*/ 2147483646 h 401"/>
                <a:gd name="T64" fmla="*/ 2147483646 w 529"/>
                <a:gd name="T65" fmla="*/ 2147483646 h 401"/>
                <a:gd name="T66" fmla="*/ 2147483646 w 529"/>
                <a:gd name="T67" fmla="*/ 2147483646 h 401"/>
                <a:gd name="T68" fmla="*/ 2147483646 w 529"/>
                <a:gd name="T69" fmla="*/ 2147483646 h 401"/>
                <a:gd name="T70" fmla="*/ 2147483646 w 529"/>
                <a:gd name="T71" fmla="*/ 2147483646 h 401"/>
                <a:gd name="T72" fmla="*/ 2147483646 w 529"/>
                <a:gd name="T73" fmla="*/ 2147483646 h 401"/>
                <a:gd name="T74" fmla="*/ 2147483646 w 529"/>
                <a:gd name="T75" fmla="*/ 2147483646 h 401"/>
                <a:gd name="T76" fmla="*/ 2147483646 w 529"/>
                <a:gd name="T77" fmla="*/ 2147483646 h 401"/>
                <a:gd name="T78" fmla="*/ 2147483646 w 529"/>
                <a:gd name="T79" fmla="*/ 2147483646 h 401"/>
                <a:gd name="T80" fmla="*/ 2147483646 w 529"/>
                <a:gd name="T81" fmla="*/ 2147483646 h 401"/>
                <a:gd name="T82" fmla="*/ 2147483646 w 529"/>
                <a:gd name="T83" fmla="*/ 2147483646 h 401"/>
                <a:gd name="T84" fmla="*/ 2147483646 w 529"/>
                <a:gd name="T85" fmla="*/ 2147483646 h 401"/>
                <a:gd name="T86" fmla="*/ 2147483646 w 529"/>
                <a:gd name="T87" fmla="*/ 2147483646 h 401"/>
                <a:gd name="T88" fmla="*/ 2147483646 w 529"/>
                <a:gd name="T89" fmla="*/ 2147483646 h 401"/>
                <a:gd name="T90" fmla="*/ 2147483646 w 529"/>
                <a:gd name="T91" fmla="*/ 2147483646 h 401"/>
                <a:gd name="T92" fmla="*/ 2147483646 w 529"/>
                <a:gd name="T93" fmla="*/ 2147483646 h 401"/>
                <a:gd name="T94" fmla="*/ 2147483646 w 529"/>
                <a:gd name="T95" fmla="*/ 2147483646 h 401"/>
                <a:gd name="T96" fmla="*/ 2147483646 w 529"/>
                <a:gd name="T97" fmla="*/ 2147483646 h 401"/>
                <a:gd name="T98" fmla="*/ 2147483646 w 529"/>
                <a:gd name="T99" fmla="*/ 2147483646 h 401"/>
                <a:gd name="T100" fmla="*/ 2147483646 w 529"/>
                <a:gd name="T101" fmla="*/ 2147483646 h 401"/>
                <a:gd name="T102" fmla="*/ 2147483646 w 529"/>
                <a:gd name="T103" fmla="*/ 2147483646 h 401"/>
                <a:gd name="T104" fmla="*/ 2147483646 w 529"/>
                <a:gd name="T105" fmla="*/ 2147483646 h 401"/>
                <a:gd name="T106" fmla="*/ 2147483646 w 529"/>
                <a:gd name="T107" fmla="*/ 2147483646 h 401"/>
                <a:gd name="T108" fmla="*/ 2147483646 w 529"/>
                <a:gd name="T109" fmla="*/ 2147483646 h 401"/>
                <a:gd name="T110" fmla="*/ 2147483646 w 529"/>
                <a:gd name="T111" fmla="*/ 2147483646 h 401"/>
                <a:gd name="T112" fmla="*/ 2147483646 w 529"/>
                <a:gd name="T113" fmla="*/ 2147483646 h 401"/>
                <a:gd name="T114" fmla="*/ 2147483646 w 529"/>
                <a:gd name="T115" fmla="*/ 2147483646 h 401"/>
                <a:gd name="T116" fmla="*/ 2147483646 w 529"/>
                <a:gd name="T117" fmla="*/ 2147483646 h 401"/>
                <a:gd name="T118" fmla="*/ 2147483646 w 529"/>
                <a:gd name="T119" fmla="*/ 2147483646 h 40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29" h="401">
                  <a:moveTo>
                    <a:pt x="528" y="144"/>
                  </a:moveTo>
                  <a:lnTo>
                    <a:pt x="480" y="144"/>
                  </a:lnTo>
                  <a:lnTo>
                    <a:pt x="456" y="120"/>
                  </a:lnTo>
                  <a:lnTo>
                    <a:pt x="424" y="152"/>
                  </a:lnTo>
                  <a:lnTo>
                    <a:pt x="416" y="136"/>
                  </a:lnTo>
                  <a:lnTo>
                    <a:pt x="408" y="160"/>
                  </a:lnTo>
                  <a:lnTo>
                    <a:pt x="360" y="128"/>
                  </a:lnTo>
                  <a:lnTo>
                    <a:pt x="360" y="88"/>
                  </a:lnTo>
                  <a:lnTo>
                    <a:pt x="344" y="96"/>
                  </a:lnTo>
                  <a:lnTo>
                    <a:pt x="352" y="128"/>
                  </a:lnTo>
                  <a:lnTo>
                    <a:pt x="328" y="128"/>
                  </a:lnTo>
                  <a:lnTo>
                    <a:pt x="312" y="104"/>
                  </a:lnTo>
                  <a:lnTo>
                    <a:pt x="296" y="104"/>
                  </a:lnTo>
                  <a:lnTo>
                    <a:pt x="248" y="56"/>
                  </a:lnTo>
                  <a:lnTo>
                    <a:pt x="216" y="72"/>
                  </a:lnTo>
                  <a:lnTo>
                    <a:pt x="216" y="56"/>
                  </a:lnTo>
                  <a:lnTo>
                    <a:pt x="160" y="64"/>
                  </a:lnTo>
                  <a:lnTo>
                    <a:pt x="120" y="40"/>
                  </a:lnTo>
                  <a:lnTo>
                    <a:pt x="120" y="0"/>
                  </a:lnTo>
                  <a:lnTo>
                    <a:pt x="104" y="8"/>
                  </a:lnTo>
                  <a:lnTo>
                    <a:pt x="64" y="8"/>
                  </a:lnTo>
                  <a:lnTo>
                    <a:pt x="72" y="56"/>
                  </a:lnTo>
                  <a:lnTo>
                    <a:pt x="48" y="56"/>
                  </a:lnTo>
                  <a:lnTo>
                    <a:pt x="8" y="32"/>
                  </a:lnTo>
                  <a:lnTo>
                    <a:pt x="0" y="56"/>
                  </a:lnTo>
                  <a:lnTo>
                    <a:pt x="32" y="88"/>
                  </a:lnTo>
                  <a:lnTo>
                    <a:pt x="24" y="120"/>
                  </a:lnTo>
                  <a:lnTo>
                    <a:pt x="48" y="160"/>
                  </a:lnTo>
                  <a:lnTo>
                    <a:pt x="88" y="136"/>
                  </a:lnTo>
                  <a:lnTo>
                    <a:pt x="112" y="184"/>
                  </a:lnTo>
                  <a:lnTo>
                    <a:pt x="112" y="224"/>
                  </a:lnTo>
                  <a:lnTo>
                    <a:pt x="152" y="224"/>
                  </a:lnTo>
                  <a:lnTo>
                    <a:pt x="168" y="264"/>
                  </a:lnTo>
                  <a:lnTo>
                    <a:pt x="176" y="232"/>
                  </a:lnTo>
                  <a:lnTo>
                    <a:pt x="208" y="280"/>
                  </a:lnTo>
                  <a:lnTo>
                    <a:pt x="232" y="320"/>
                  </a:lnTo>
                  <a:lnTo>
                    <a:pt x="232" y="344"/>
                  </a:lnTo>
                  <a:lnTo>
                    <a:pt x="264" y="400"/>
                  </a:lnTo>
                  <a:lnTo>
                    <a:pt x="288" y="376"/>
                  </a:lnTo>
                  <a:lnTo>
                    <a:pt x="304" y="328"/>
                  </a:lnTo>
                  <a:lnTo>
                    <a:pt x="320" y="320"/>
                  </a:lnTo>
                  <a:lnTo>
                    <a:pt x="336" y="328"/>
                  </a:lnTo>
                  <a:lnTo>
                    <a:pt x="328" y="344"/>
                  </a:lnTo>
                  <a:lnTo>
                    <a:pt x="376" y="344"/>
                  </a:lnTo>
                  <a:lnTo>
                    <a:pt x="392" y="328"/>
                  </a:lnTo>
                  <a:lnTo>
                    <a:pt x="392" y="312"/>
                  </a:lnTo>
                  <a:lnTo>
                    <a:pt x="384" y="296"/>
                  </a:lnTo>
                  <a:lnTo>
                    <a:pt x="432" y="272"/>
                  </a:lnTo>
                  <a:lnTo>
                    <a:pt x="440" y="264"/>
                  </a:lnTo>
                  <a:lnTo>
                    <a:pt x="440" y="248"/>
                  </a:lnTo>
                  <a:lnTo>
                    <a:pt x="456" y="240"/>
                  </a:lnTo>
                  <a:lnTo>
                    <a:pt x="456" y="192"/>
                  </a:lnTo>
                  <a:lnTo>
                    <a:pt x="472" y="192"/>
                  </a:lnTo>
                  <a:lnTo>
                    <a:pt x="480" y="216"/>
                  </a:lnTo>
                  <a:lnTo>
                    <a:pt x="504" y="232"/>
                  </a:lnTo>
                  <a:lnTo>
                    <a:pt x="512" y="224"/>
                  </a:lnTo>
                  <a:lnTo>
                    <a:pt x="504" y="208"/>
                  </a:lnTo>
                  <a:lnTo>
                    <a:pt x="504" y="192"/>
                  </a:lnTo>
                  <a:lnTo>
                    <a:pt x="528" y="184"/>
                  </a:lnTo>
                  <a:lnTo>
                    <a:pt x="528" y="144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" name="Freeform 9"/>
            <p:cNvSpPr/>
            <p:nvPr/>
          </p:nvSpPr>
          <p:spPr bwMode="gray">
            <a:xfrm>
              <a:off x="11248415" y="1179246"/>
              <a:ext cx="653416" cy="675161"/>
            </a:xfrm>
            <a:custGeom>
              <a:avLst/>
              <a:gdLst>
                <a:gd name="T0" fmla="*/ 2147483646 w 377"/>
                <a:gd name="T1" fmla="*/ 2147483646 h 393"/>
                <a:gd name="T2" fmla="*/ 2147483646 w 377"/>
                <a:gd name="T3" fmla="*/ 2147483646 h 393"/>
                <a:gd name="T4" fmla="*/ 2147483646 w 377"/>
                <a:gd name="T5" fmla="*/ 2147483646 h 393"/>
                <a:gd name="T6" fmla="*/ 2147483646 w 377"/>
                <a:gd name="T7" fmla="*/ 2147483646 h 393"/>
                <a:gd name="T8" fmla="*/ 2147483646 w 377"/>
                <a:gd name="T9" fmla="*/ 2147483646 h 393"/>
                <a:gd name="T10" fmla="*/ 2147483646 w 377"/>
                <a:gd name="T11" fmla="*/ 2147483646 h 393"/>
                <a:gd name="T12" fmla="*/ 2147483646 w 377"/>
                <a:gd name="T13" fmla="*/ 0 h 393"/>
                <a:gd name="T14" fmla="*/ 2147483646 w 377"/>
                <a:gd name="T15" fmla="*/ 0 h 393"/>
                <a:gd name="T16" fmla="*/ 2147483646 w 377"/>
                <a:gd name="T17" fmla="*/ 2147483646 h 393"/>
                <a:gd name="T18" fmla="*/ 2147483646 w 377"/>
                <a:gd name="T19" fmla="*/ 2147483646 h 393"/>
                <a:gd name="T20" fmla="*/ 2147483646 w 377"/>
                <a:gd name="T21" fmla="*/ 2147483646 h 393"/>
                <a:gd name="T22" fmla="*/ 2147483646 w 377"/>
                <a:gd name="T23" fmla="*/ 2147483646 h 393"/>
                <a:gd name="T24" fmla="*/ 2147483646 w 377"/>
                <a:gd name="T25" fmla="*/ 2147483646 h 393"/>
                <a:gd name="T26" fmla="*/ 2147483646 w 377"/>
                <a:gd name="T27" fmla="*/ 2147483646 h 393"/>
                <a:gd name="T28" fmla="*/ 2147483646 w 377"/>
                <a:gd name="T29" fmla="*/ 2147483646 h 393"/>
                <a:gd name="T30" fmla="*/ 2147483646 w 377"/>
                <a:gd name="T31" fmla="*/ 2147483646 h 393"/>
                <a:gd name="T32" fmla="*/ 2147483646 w 377"/>
                <a:gd name="T33" fmla="*/ 2147483646 h 393"/>
                <a:gd name="T34" fmla="*/ 2147483646 w 377"/>
                <a:gd name="T35" fmla="*/ 2147483646 h 393"/>
                <a:gd name="T36" fmla="*/ 2147483646 w 377"/>
                <a:gd name="T37" fmla="*/ 2147483646 h 393"/>
                <a:gd name="T38" fmla="*/ 0 w 377"/>
                <a:gd name="T39" fmla="*/ 2147483646 h 393"/>
                <a:gd name="T40" fmla="*/ 2147483646 w 377"/>
                <a:gd name="T41" fmla="*/ 2147483646 h 393"/>
                <a:gd name="T42" fmla="*/ 2147483646 w 377"/>
                <a:gd name="T43" fmla="*/ 2147483646 h 393"/>
                <a:gd name="T44" fmla="*/ 2147483646 w 377"/>
                <a:gd name="T45" fmla="*/ 2147483646 h 393"/>
                <a:gd name="T46" fmla="*/ 2147483646 w 377"/>
                <a:gd name="T47" fmla="*/ 2147483646 h 393"/>
                <a:gd name="T48" fmla="*/ 2147483646 w 377"/>
                <a:gd name="T49" fmla="*/ 2147483646 h 393"/>
                <a:gd name="T50" fmla="*/ 2147483646 w 377"/>
                <a:gd name="T51" fmla="*/ 2147483646 h 393"/>
                <a:gd name="T52" fmla="*/ 2147483646 w 377"/>
                <a:gd name="T53" fmla="*/ 2147483646 h 393"/>
                <a:gd name="T54" fmla="*/ 2147483646 w 377"/>
                <a:gd name="T55" fmla="*/ 2147483646 h 393"/>
                <a:gd name="T56" fmla="*/ 2147483646 w 377"/>
                <a:gd name="T57" fmla="*/ 2147483646 h 393"/>
                <a:gd name="T58" fmla="*/ 2147483646 w 377"/>
                <a:gd name="T59" fmla="*/ 2147483646 h 393"/>
                <a:gd name="T60" fmla="*/ 2147483646 w 377"/>
                <a:gd name="T61" fmla="*/ 2147483646 h 393"/>
                <a:gd name="T62" fmla="*/ 2147483646 w 377"/>
                <a:gd name="T63" fmla="*/ 2147483646 h 393"/>
                <a:gd name="T64" fmla="*/ 2147483646 w 377"/>
                <a:gd name="T65" fmla="*/ 2147483646 h 393"/>
                <a:gd name="T66" fmla="*/ 2147483646 w 377"/>
                <a:gd name="T67" fmla="*/ 2147483646 h 393"/>
                <a:gd name="T68" fmla="*/ 2147483646 w 377"/>
                <a:gd name="T69" fmla="*/ 2147483646 h 393"/>
                <a:gd name="T70" fmla="*/ 2147483646 w 377"/>
                <a:gd name="T71" fmla="*/ 2147483646 h 393"/>
                <a:gd name="T72" fmla="*/ 2147483646 w 377"/>
                <a:gd name="T73" fmla="*/ 2147483646 h 393"/>
                <a:gd name="T74" fmla="*/ 2147483646 w 377"/>
                <a:gd name="T75" fmla="*/ 2147483646 h 393"/>
                <a:gd name="T76" fmla="*/ 2147483646 w 377"/>
                <a:gd name="T77" fmla="*/ 2147483646 h 393"/>
                <a:gd name="T78" fmla="*/ 2147483646 w 377"/>
                <a:gd name="T79" fmla="*/ 2147483646 h 393"/>
                <a:gd name="T80" fmla="*/ 2147483646 w 377"/>
                <a:gd name="T81" fmla="*/ 2147483646 h 393"/>
                <a:gd name="T82" fmla="*/ 2147483646 w 377"/>
                <a:gd name="T83" fmla="*/ 2147483646 h 393"/>
                <a:gd name="T84" fmla="*/ 2147483646 w 377"/>
                <a:gd name="T85" fmla="*/ 2147483646 h 393"/>
                <a:gd name="T86" fmla="*/ 2147483646 w 377"/>
                <a:gd name="T87" fmla="*/ 2147483646 h 393"/>
                <a:gd name="T88" fmla="*/ 2147483646 w 377"/>
                <a:gd name="T89" fmla="*/ 2147483646 h 393"/>
                <a:gd name="T90" fmla="*/ 2147483646 w 377"/>
                <a:gd name="T91" fmla="*/ 2147483646 h 39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377" h="393">
                  <a:moveTo>
                    <a:pt x="376" y="176"/>
                  </a:moveTo>
                  <a:lnTo>
                    <a:pt x="336" y="120"/>
                  </a:lnTo>
                  <a:lnTo>
                    <a:pt x="344" y="96"/>
                  </a:lnTo>
                  <a:lnTo>
                    <a:pt x="312" y="40"/>
                  </a:lnTo>
                  <a:lnTo>
                    <a:pt x="288" y="8"/>
                  </a:lnTo>
                  <a:lnTo>
                    <a:pt x="280" y="40"/>
                  </a:lnTo>
                  <a:lnTo>
                    <a:pt x="264" y="0"/>
                  </a:lnTo>
                  <a:lnTo>
                    <a:pt x="232" y="0"/>
                  </a:lnTo>
                  <a:lnTo>
                    <a:pt x="240" y="24"/>
                  </a:lnTo>
                  <a:lnTo>
                    <a:pt x="200" y="56"/>
                  </a:lnTo>
                  <a:lnTo>
                    <a:pt x="176" y="56"/>
                  </a:lnTo>
                  <a:lnTo>
                    <a:pt x="48" y="144"/>
                  </a:lnTo>
                  <a:lnTo>
                    <a:pt x="24" y="112"/>
                  </a:lnTo>
                  <a:lnTo>
                    <a:pt x="8" y="112"/>
                  </a:lnTo>
                  <a:lnTo>
                    <a:pt x="16" y="136"/>
                  </a:lnTo>
                  <a:lnTo>
                    <a:pt x="16" y="160"/>
                  </a:lnTo>
                  <a:lnTo>
                    <a:pt x="24" y="184"/>
                  </a:lnTo>
                  <a:lnTo>
                    <a:pt x="8" y="184"/>
                  </a:lnTo>
                  <a:lnTo>
                    <a:pt x="8" y="216"/>
                  </a:lnTo>
                  <a:lnTo>
                    <a:pt x="0" y="232"/>
                  </a:lnTo>
                  <a:lnTo>
                    <a:pt x="32" y="240"/>
                  </a:lnTo>
                  <a:lnTo>
                    <a:pt x="64" y="296"/>
                  </a:lnTo>
                  <a:lnTo>
                    <a:pt x="104" y="240"/>
                  </a:lnTo>
                  <a:lnTo>
                    <a:pt x="120" y="208"/>
                  </a:lnTo>
                  <a:lnTo>
                    <a:pt x="160" y="200"/>
                  </a:lnTo>
                  <a:lnTo>
                    <a:pt x="184" y="216"/>
                  </a:lnTo>
                  <a:lnTo>
                    <a:pt x="184" y="224"/>
                  </a:lnTo>
                  <a:lnTo>
                    <a:pt x="192" y="224"/>
                  </a:lnTo>
                  <a:lnTo>
                    <a:pt x="168" y="280"/>
                  </a:lnTo>
                  <a:lnTo>
                    <a:pt x="152" y="280"/>
                  </a:lnTo>
                  <a:lnTo>
                    <a:pt x="160" y="312"/>
                  </a:lnTo>
                  <a:lnTo>
                    <a:pt x="152" y="320"/>
                  </a:lnTo>
                  <a:lnTo>
                    <a:pt x="168" y="320"/>
                  </a:lnTo>
                  <a:lnTo>
                    <a:pt x="136" y="376"/>
                  </a:lnTo>
                  <a:lnTo>
                    <a:pt x="144" y="392"/>
                  </a:lnTo>
                  <a:lnTo>
                    <a:pt x="160" y="376"/>
                  </a:lnTo>
                  <a:lnTo>
                    <a:pt x="168" y="352"/>
                  </a:lnTo>
                  <a:lnTo>
                    <a:pt x="184" y="352"/>
                  </a:lnTo>
                  <a:lnTo>
                    <a:pt x="200" y="336"/>
                  </a:lnTo>
                  <a:lnTo>
                    <a:pt x="200" y="312"/>
                  </a:lnTo>
                  <a:lnTo>
                    <a:pt x="256" y="280"/>
                  </a:lnTo>
                  <a:lnTo>
                    <a:pt x="304" y="264"/>
                  </a:lnTo>
                  <a:lnTo>
                    <a:pt x="312" y="224"/>
                  </a:lnTo>
                  <a:lnTo>
                    <a:pt x="344" y="200"/>
                  </a:lnTo>
                  <a:lnTo>
                    <a:pt x="368" y="192"/>
                  </a:lnTo>
                  <a:lnTo>
                    <a:pt x="376" y="176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" name="Freeform 10"/>
            <p:cNvSpPr/>
            <p:nvPr/>
          </p:nvSpPr>
          <p:spPr bwMode="gray">
            <a:xfrm>
              <a:off x="10750779" y="1332203"/>
              <a:ext cx="610146" cy="919269"/>
            </a:xfrm>
            <a:custGeom>
              <a:avLst/>
              <a:gdLst>
                <a:gd name="T0" fmla="*/ 2147483646 w 353"/>
                <a:gd name="T1" fmla="*/ 2147483646 h 537"/>
                <a:gd name="T2" fmla="*/ 2147483646 w 353"/>
                <a:gd name="T3" fmla="*/ 2147483646 h 537"/>
                <a:gd name="T4" fmla="*/ 2147483646 w 353"/>
                <a:gd name="T5" fmla="*/ 2147483646 h 537"/>
                <a:gd name="T6" fmla="*/ 2147483646 w 353"/>
                <a:gd name="T7" fmla="*/ 0 h 537"/>
                <a:gd name="T8" fmla="*/ 2147483646 w 353"/>
                <a:gd name="T9" fmla="*/ 2147483646 h 537"/>
                <a:gd name="T10" fmla="*/ 2147483646 w 353"/>
                <a:gd name="T11" fmla="*/ 2147483646 h 537"/>
                <a:gd name="T12" fmla="*/ 2147483646 w 353"/>
                <a:gd name="T13" fmla="*/ 2147483646 h 537"/>
                <a:gd name="T14" fmla="*/ 2147483646 w 353"/>
                <a:gd name="T15" fmla="*/ 2147483646 h 537"/>
                <a:gd name="T16" fmla="*/ 2147483646 w 353"/>
                <a:gd name="T17" fmla="*/ 2147483646 h 537"/>
                <a:gd name="T18" fmla="*/ 2147483646 w 353"/>
                <a:gd name="T19" fmla="*/ 2147483646 h 537"/>
                <a:gd name="T20" fmla="*/ 2147483646 w 353"/>
                <a:gd name="T21" fmla="*/ 2147483646 h 537"/>
                <a:gd name="T22" fmla="*/ 2147483646 w 353"/>
                <a:gd name="T23" fmla="*/ 2147483646 h 537"/>
                <a:gd name="T24" fmla="*/ 2147483646 w 353"/>
                <a:gd name="T25" fmla="*/ 2147483646 h 537"/>
                <a:gd name="T26" fmla="*/ 2147483646 w 353"/>
                <a:gd name="T27" fmla="*/ 2147483646 h 537"/>
                <a:gd name="T28" fmla="*/ 2147483646 w 353"/>
                <a:gd name="T29" fmla="*/ 2147483646 h 537"/>
                <a:gd name="T30" fmla="*/ 2147483646 w 353"/>
                <a:gd name="T31" fmla="*/ 2147483646 h 537"/>
                <a:gd name="T32" fmla="*/ 2147483646 w 353"/>
                <a:gd name="T33" fmla="*/ 2147483646 h 537"/>
                <a:gd name="T34" fmla="*/ 2147483646 w 353"/>
                <a:gd name="T35" fmla="*/ 2147483646 h 537"/>
                <a:gd name="T36" fmla="*/ 2147483646 w 353"/>
                <a:gd name="T37" fmla="*/ 2147483646 h 537"/>
                <a:gd name="T38" fmla="*/ 2147483646 w 353"/>
                <a:gd name="T39" fmla="*/ 2147483646 h 537"/>
                <a:gd name="T40" fmla="*/ 2147483646 w 353"/>
                <a:gd name="T41" fmla="*/ 2147483646 h 537"/>
                <a:gd name="T42" fmla="*/ 2147483646 w 353"/>
                <a:gd name="T43" fmla="*/ 2147483646 h 537"/>
                <a:gd name="T44" fmla="*/ 2147483646 w 353"/>
                <a:gd name="T45" fmla="*/ 2147483646 h 537"/>
                <a:gd name="T46" fmla="*/ 2147483646 w 353"/>
                <a:gd name="T47" fmla="*/ 2147483646 h 537"/>
                <a:gd name="T48" fmla="*/ 2147483646 w 353"/>
                <a:gd name="T49" fmla="*/ 2147483646 h 537"/>
                <a:gd name="T50" fmla="*/ 2147483646 w 353"/>
                <a:gd name="T51" fmla="*/ 2147483646 h 537"/>
                <a:gd name="T52" fmla="*/ 2147483646 w 353"/>
                <a:gd name="T53" fmla="*/ 2147483646 h 537"/>
                <a:gd name="T54" fmla="*/ 2147483646 w 353"/>
                <a:gd name="T55" fmla="*/ 2147483646 h 537"/>
                <a:gd name="T56" fmla="*/ 2147483646 w 353"/>
                <a:gd name="T57" fmla="*/ 2147483646 h 537"/>
                <a:gd name="T58" fmla="*/ 2147483646 w 353"/>
                <a:gd name="T59" fmla="*/ 2147483646 h 537"/>
                <a:gd name="T60" fmla="*/ 2147483646 w 353"/>
                <a:gd name="T61" fmla="*/ 2147483646 h 537"/>
                <a:gd name="T62" fmla="*/ 2147483646 w 353"/>
                <a:gd name="T63" fmla="*/ 2147483646 h 537"/>
                <a:gd name="T64" fmla="*/ 2147483646 w 353"/>
                <a:gd name="T65" fmla="*/ 2147483646 h 5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53" h="537">
                  <a:moveTo>
                    <a:pt x="352" y="208"/>
                  </a:moveTo>
                  <a:lnTo>
                    <a:pt x="320" y="160"/>
                  </a:lnTo>
                  <a:lnTo>
                    <a:pt x="288" y="152"/>
                  </a:lnTo>
                  <a:lnTo>
                    <a:pt x="296" y="96"/>
                  </a:lnTo>
                  <a:lnTo>
                    <a:pt x="264" y="104"/>
                  </a:lnTo>
                  <a:lnTo>
                    <a:pt x="248" y="88"/>
                  </a:lnTo>
                  <a:lnTo>
                    <a:pt x="248" y="48"/>
                  </a:lnTo>
                  <a:lnTo>
                    <a:pt x="224" y="0"/>
                  </a:lnTo>
                  <a:lnTo>
                    <a:pt x="176" y="24"/>
                  </a:lnTo>
                  <a:lnTo>
                    <a:pt x="176" y="64"/>
                  </a:lnTo>
                  <a:lnTo>
                    <a:pt x="144" y="56"/>
                  </a:lnTo>
                  <a:lnTo>
                    <a:pt x="136" y="80"/>
                  </a:lnTo>
                  <a:lnTo>
                    <a:pt x="112" y="72"/>
                  </a:lnTo>
                  <a:lnTo>
                    <a:pt x="80" y="104"/>
                  </a:lnTo>
                  <a:lnTo>
                    <a:pt x="56" y="56"/>
                  </a:lnTo>
                  <a:lnTo>
                    <a:pt x="32" y="72"/>
                  </a:lnTo>
                  <a:lnTo>
                    <a:pt x="24" y="112"/>
                  </a:lnTo>
                  <a:lnTo>
                    <a:pt x="8" y="120"/>
                  </a:lnTo>
                  <a:lnTo>
                    <a:pt x="32" y="184"/>
                  </a:lnTo>
                  <a:lnTo>
                    <a:pt x="56" y="200"/>
                  </a:lnTo>
                  <a:lnTo>
                    <a:pt x="32" y="216"/>
                  </a:lnTo>
                  <a:lnTo>
                    <a:pt x="24" y="232"/>
                  </a:lnTo>
                  <a:lnTo>
                    <a:pt x="56" y="232"/>
                  </a:lnTo>
                  <a:lnTo>
                    <a:pt x="64" y="272"/>
                  </a:lnTo>
                  <a:lnTo>
                    <a:pt x="48" y="304"/>
                  </a:lnTo>
                  <a:lnTo>
                    <a:pt x="32" y="288"/>
                  </a:lnTo>
                  <a:lnTo>
                    <a:pt x="16" y="304"/>
                  </a:lnTo>
                  <a:lnTo>
                    <a:pt x="16" y="328"/>
                  </a:lnTo>
                  <a:lnTo>
                    <a:pt x="0" y="344"/>
                  </a:lnTo>
                  <a:lnTo>
                    <a:pt x="32" y="400"/>
                  </a:lnTo>
                  <a:lnTo>
                    <a:pt x="8" y="488"/>
                  </a:lnTo>
                  <a:lnTo>
                    <a:pt x="24" y="512"/>
                  </a:lnTo>
                  <a:lnTo>
                    <a:pt x="72" y="512"/>
                  </a:lnTo>
                  <a:lnTo>
                    <a:pt x="88" y="528"/>
                  </a:lnTo>
                  <a:lnTo>
                    <a:pt x="128" y="536"/>
                  </a:lnTo>
                  <a:lnTo>
                    <a:pt x="112" y="512"/>
                  </a:lnTo>
                  <a:lnTo>
                    <a:pt x="120" y="480"/>
                  </a:lnTo>
                  <a:lnTo>
                    <a:pt x="152" y="424"/>
                  </a:lnTo>
                  <a:lnTo>
                    <a:pt x="192" y="384"/>
                  </a:lnTo>
                  <a:lnTo>
                    <a:pt x="232" y="376"/>
                  </a:lnTo>
                  <a:lnTo>
                    <a:pt x="248" y="360"/>
                  </a:lnTo>
                  <a:lnTo>
                    <a:pt x="240" y="344"/>
                  </a:lnTo>
                  <a:lnTo>
                    <a:pt x="224" y="312"/>
                  </a:lnTo>
                  <a:lnTo>
                    <a:pt x="192" y="320"/>
                  </a:lnTo>
                  <a:lnTo>
                    <a:pt x="176" y="312"/>
                  </a:lnTo>
                  <a:lnTo>
                    <a:pt x="184" y="288"/>
                  </a:lnTo>
                  <a:lnTo>
                    <a:pt x="184" y="248"/>
                  </a:lnTo>
                  <a:lnTo>
                    <a:pt x="160" y="264"/>
                  </a:lnTo>
                  <a:lnTo>
                    <a:pt x="128" y="256"/>
                  </a:lnTo>
                  <a:lnTo>
                    <a:pt x="104" y="256"/>
                  </a:lnTo>
                  <a:lnTo>
                    <a:pt x="104" y="224"/>
                  </a:lnTo>
                  <a:lnTo>
                    <a:pt x="136" y="168"/>
                  </a:lnTo>
                  <a:lnTo>
                    <a:pt x="152" y="168"/>
                  </a:lnTo>
                  <a:lnTo>
                    <a:pt x="160" y="136"/>
                  </a:lnTo>
                  <a:lnTo>
                    <a:pt x="176" y="136"/>
                  </a:lnTo>
                  <a:lnTo>
                    <a:pt x="192" y="152"/>
                  </a:lnTo>
                  <a:lnTo>
                    <a:pt x="216" y="152"/>
                  </a:lnTo>
                  <a:lnTo>
                    <a:pt x="208" y="184"/>
                  </a:lnTo>
                  <a:lnTo>
                    <a:pt x="208" y="200"/>
                  </a:lnTo>
                  <a:lnTo>
                    <a:pt x="224" y="200"/>
                  </a:lnTo>
                  <a:lnTo>
                    <a:pt x="224" y="232"/>
                  </a:lnTo>
                  <a:lnTo>
                    <a:pt x="256" y="256"/>
                  </a:lnTo>
                  <a:lnTo>
                    <a:pt x="264" y="280"/>
                  </a:lnTo>
                  <a:lnTo>
                    <a:pt x="272" y="288"/>
                  </a:lnTo>
                  <a:lnTo>
                    <a:pt x="312" y="256"/>
                  </a:lnTo>
                  <a:lnTo>
                    <a:pt x="328" y="216"/>
                  </a:lnTo>
                  <a:lnTo>
                    <a:pt x="352" y="208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" name="Freeform 14"/>
            <p:cNvSpPr/>
            <p:nvPr/>
          </p:nvSpPr>
          <p:spPr bwMode="gray">
            <a:xfrm>
              <a:off x="10915216" y="1934750"/>
              <a:ext cx="751500" cy="495941"/>
            </a:xfrm>
            <a:custGeom>
              <a:avLst/>
              <a:gdLst>
                <a:gd name="T0" fmla="*/ 2147483646 w 433"/>
                <a:gd name="T1" fmla="*/ 2147483646 h 289"/>
                <a:gd name="T2" fmla="*/ 2147483646 w 433"/>
                <a:gd name="T3" fmla="*/ 2147483646 h 289"/>
                <a:gd name="T4" fmla="*/ 2147483646 w 433"/>
                <a:gd name="T5" fmla="*/ 2147483646 h 289"/>
                <a:gd name="T6" fmla="*/ 2147483646 w 433"/>
                <a:gd name="T7" fmla="*/ 2147483646 h 289"/>
                <a:gd name="T8" fmla="*/ 2147483646 w 433"/>
                <a:gd name="T9" fmla="*/ 2147483646 h 289"/>
                <a:gd name="T10" fmla="*/ 2147483646 w 433"/>
                <a:gd name="T11" fmla="*/ 2147483646 h 289"/>
                <a:gd name="T12" fmla="*/ 2147483646 w 433"/>
                <a:gd name="T13" fmla="*/ 2147483646 h 289"/>
                <a:gd name="T14" fmla="*/ 2147483646 w 433"/>
                <a:gd name="T15" fmla="*/ 2147483646 h 289"/>
                <a:gd name="T16" fmla="*/ 2147483646 w 433"/>
                <a:gd name="T17" fmla="*/ 2147483646 h 289"/>
                <a:gd name="T18" fmla="*/ 2147483646 w 433"/>
                <a:gd name="T19" fmla="*/ 2147483646 h 289"/>
                <a:gd name="T20" fmla="*/ 0 w 433"/>
                <a:gd name="T21" fmla="*/ 2147483646 h 289"/>
                <a:gd name="T22" fmla="*/ 2147483646 w 433"/>
                <a:gd name="T23" fmla="*/ 2147483646 h 289"/>
                <a:gd name="T24" fmla="*/ 2147483646 w 433"/>
                <a:gd name="T25" fmla="*/ 2147483646 h 289"/>
                <a:gd name="T26" fmla="*/ 2147483646 w 433"/>
                <a:gd name="T27" fmla="*/ 2147483646 h 289"/>
                <a:gd name="T28" fmla="*/ 2147483646 w 433"/>
                <a:gd name="T29" fmla="*/ 2147483646 h 289"/>
                <a:gd name="T30" fmla="*/ 2147483646 w 433"/>
                <a:gd name="T31" fmla="*/ 2147483646 h 289"/>
                <a:gd name="T32" fmla="*/ 2147483646 w 433"/>
                <a:gd name="T33" fmla="*/ 2147483646 h 289"/>
                <a:gd name="T34" fmla="*/ 2147483646 w 433"/>
                <a:gd name="T35" fmla="*/ 2147483646 h 289"/>
                <a:gd name="T36" fmla="*/ 2147483646 w 433"/>
                <a:gd name="T37" fmla="*/ 2147483646 h 289"/>
                <a:gd name="T38" fmla="*/ 2147483646 w 433"/>
                <a:gd name="T39" fmla="*/ 2147483646 h 289"/>
                <a:gd name="T40" fmla="*/ 2147483646 w 433"/>
                <a:gd name="T41" fmla="*/ 2147483646 h 289"/>
                <a:gd name="T42" fmla="*/ 2147483646 w 433"/>
                <a:gd name="T43" fmla="*/ 2147483646 h 289"/>
                <a:gd name="T44" fmla="*/ 2147483646 w 433"/>
                <a:gd name="T45" fmla="*/ 2147483646 h 289"/>
                <a:gd name="T46" fmla="*/ 2147483646 w 433"/>
                <a:gd name="T47" fmla="*/ 2147483646 h 289"/>
                <a:gd name="T48" fmla="*/ 2147483646 w 433"/>
                <a:gd name="T49" fmla="*/ 2147483646 h 289"/>
                <a:gd name="T50" fmla="*/ 2147483646 w 433"/>
                <a:gd name="T51" fmla="*/ 2147483646 h 289"/>
                <a:gd name="T52" fmla="*/ 2147483646 w 433"/>
                <a:gd name="T53" fmla="*/ 2147483646 h 289"/>
                <a:gd name="T54" fmla="*/ 2147483646 w 433"/>
                <a:gd name="T55" fmla="*/ 2147483646 h 289"/>
                <a:gd name="T56" fmla="*/ 2147483646 w 433"/>
                <a:gd name="T57" fmla="*/ 2147483646 h 289"/>
                <a:gd name="T58" fmla="*/ 2147483646 w 433"/>
                <a:gd name="T59" fmla="*/ 2147483646 h 289"/>
                <a:gd name="T60" fmla="*/ 2147483646 w 433"/>
                <a:gd name="T61" fmla="*/ 2147483646 h 289"/>
                <a:gd name="T62" fmla="*/ 2147483646 w 433"/>
                <a:gd name="T63" fmla="*/ 2147483646 h 289"/>
                <a:gd name="T64" fmla="*/ 2147483646 w 433"/>
                <a:gd name="T65" fmla="*/ 2147483646 h 289"/>
                <a:gd name="T66" fmla="*/ 2147483646 w 433"/>
                <a:gd name="T67" fmla="*/ 2147483646 h 289"/>
                <a:gd name="T68" fmla="*/ 2147483646 w 433"/>
                <a:gd name="T69" fmla="*/ 2147483646 h 289"/>
                <a:gd name="T70" fmla="*/ 2147483646 w 433"/>
                <a:gd name="T71" fmla="*/ 2147483646 h 289"/>
                <a:gd name="T72" fmla="*/ 2147483646 w 433"/>
                <a:gd name="T73" fmla="*/ 2147483646 h 289"/>
                <a:gd name="T74" fmla="*/ 2147483646 w 433"/>
                <a:gd name="T75" fmla="*/ 2147483646 h 289"/>
                <a:gd name="T76" fmla="*/ 2147483646 w 433"/>
                <a:gd name="T77" fmla="*/ 2147483646 h 289"/>
                <a:gd name="T78" fmla="*/ 2147483646 w 433"/>
                <a:gd name="T79" fmla="*/ 0 h 289"/>
                <a:gd name="T80" fmla="*/ 2147483646 w 433"/>
                <a:gd name="T81" fmla="*/ 2147483646 h 289"/>
                <a:gd name="T82" fmla="*/ 2147483646 w 433"/>
                <a:gd name="T83" fmla="*/ 2147483646 h 289"/>
                <a:gd name="T84" fmla="*/ 2147483646 w 433"/>
                <a:gd name="T85" fmla="*/ 2147483646 h 289"/>
                <a:gd name="T86" fmla="*/ 2147483646 w 433"/>
                <a:gd name="T87" fmla="*/ 2147483646 h 289"/>
                <a:gd name="T88" fmla="*/ 2147483646 w 433"/>
                <a:gd name="T89" fmla="*/ 2147483646 h 289"/>
                <a:gd name="T90" fmla="*/ 2147483646 w 433"/>
                <a:gd name="T91" fmla="*/ 2147483646 h 289"/>
                <a:gd name="T92" fmla="*/ 2147483646 w 433"/>
                <a:gd name="T93" fmla="*/ 0 h 289"/>
                <a:gd name="T94" fmla="*/ 2147483646 w 433"/>
                <a:gd name="T95" fmla="*/ 0 h 289"/>
                <a:gd name="T96" fmla="*/ 2147483646 w 433"/>
                <a:gd name="T97" fmla="*/ 0 h 289"/>
                <a:gd name="T98" fmla="*/ 2147483646 w 433"/>
                <a:gd name="T99" fmla="*/ 2147483646 h 289"/>
                <a:gd name="T100" fmla="*/ 2147483646 w 433"/>
                <a:gd name="T101" fmla="*/ 2147483646 h 28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433" h="289">
                  <a:moveTo>
                    <a:pt x="152" y="8"/>
                  </a:moveTo>
                  <a:lnTo>
                    <a:pt x="136" y="24"/>
                  </a:lnTo>
                  <a:lnTo>
                    <a:pt x="96" y="32"/>
                  </a:lnTo>
                  <a:lnTo>
                    <a:pt x="56" y="72"/>
                  </a:lnTo>
                  <a:lnTo>
                    <a:pt x="16" y="128"/>
                  </a:lnTo>
                  <a:lnTo>
                    <a:pt x="16" y="160"/>
                  </a:lnTo>
                  <a:lnTo>
                    <a:pt x="32" y="184"/>
                  </a:lnTo>
                  <a:lnTo>
                    <a:pt x="48" y="176"/>
                  </a:lnTo>
                  <a:lnTo>
                    <a:pt x="64" y="176"/>
                  </a:lnTo>
                  <a:lnTo>
                    <a:pt x="8" y="224"/>
                  </a:lnTo>
                  <a:lnTo>
                    <a:pt x="0" y="248"/>
                  </a:lnTo>
                  <a:lnTo>
                    <a:pt x="16" y="256"/>
                  </a:lnTo>
                  <a:lnTo>
                    <a:pt x="48" y="288"/>
                  </a:lnTo>
                  <a:lnTo>
                    <a:pt x="80" y="288"/>
                  </a:lnTo>
                  <a:lnTo>
                    <a:pt x="96" y="272"/>
                  </a:lnTo>
                  <a:lnTo>
                    <a:pt x="96" y="256"/>
                  </a:lnTo>
                  <a:lnTo>
                    <a:pt x="112" y="264"/>
                  </a:lnTo>
                  <a:lnTo>
                    <a:pt x="120" y="272"/>
                  </a:lnTo>
                  <a:lnTo>
                    <a:pt x="152" y="288"/>
                  </a:lnTo>
                  <a:lnTo>
                    <a:pt x="168" y="272"/>
                  </a:lnTo>
                  <a:lnTo>
                    <a:pt x="192" y="272"/>
                  </a:lnTo>
                  <a:lnTo>
                    <a:pt x="192" y="288"/>
                  </a:lnTo>
                  <a:lnTo>
                    <a:pt x="208" y="280"/>
                  </a:lnTo>
                  <a:lnTo>
                    <a:pt x="240" y="232"/>
                  </a:lnTo>
                  <a:lnTo>
                    <a:pt x="256" y="232"/>
                  </a:lnTo>
                  <a:lnTo>
                    <a:pt x="296" y="168"/>
                  </a:lnTo>
                  <a:lnTo>
                    <a:pt x="296" y="144"/>
                  </a:lnTo>
                  <a:lnTo>
                    <a:pt x="304" y="136"/>
                  </a:lnTo>
                  <a:lnTo>
                    <a:pt x="312" y="152"/>
                  </a:lnTo>
                  <a:lnTo>
                    <a:pt x="344" y="96"/>
                  </a:lnTo>
                  <a:lnTo>
                    <a:pt x="376" y="80"/>
                  </a:lnTo>
                  <a:lnTo>
                    <a:pt x="376" y="88"/>
                  </a:lnTo>
                  <a:lnTo>
                    <a:pt x="400" y="64"/>
                  </a:lnTo>
                  <a:lnTo>
                    <a:pt x="416" y="72"/>
                  </a:lnTo>
                  <a:lnTo>
                    <a:pt x="432" y="24"/>
                  </a:lnTo>
                  <a:lnTo>
                    <a:pt x="424" y="16"/>
                  </a:lnTo>
                  <a:lnTo>
                    <a:pt x="400" y="16"/>
                  </a:lnTo>
                  <a:lnTo>
                    <a:pt x="384" y="24"/>
                  </a:lnTo>
                  <a:lnTo>
                    <a:pt x="344" y="24"/>
                  </a:lnTo>
                  <a:lnTo>
                    <a:pt x="328" y="0"/>
                  </a:lnTo>
                  <a:lnTo>
                    <a:pt x="272" y="40"/>
                  </a:lnTo>
                  <a:lnTo>
                    <a:pt x="264" y="64"/>
                  </a:lnTo>
                  <a:lnTo>
                    <a:pt x="248" y="64"/>
                  </a:lnTo>
                  <a:lnTo>
                    <a:pt x="200" y="64"/>
                  </a:lnTo>
                  <a:lnTo>
                    <a:pt x="200" y="48"/>
                  </a:lnTo>
                  <a:lnTo>
                    <a:pt x="216" y="32"/>
                  </a:lnTo>
                  <a:lnTo>
                    <a:pt x="200" y="0"/>
                  </a:lnTo>
                  <a:lnTo>
                    <a:pt x="176" y="0"/>
                  </a:lnTo>
                  <a:lnTo>
                    <a:pt x="168" y="0"/>
                  </a:lnTo>
                  <a:lnTo>
                    <a:pt x="160" y="16"/>
                  </a:lnTo>
                  <a:lnTo>
                    <a:pt x="152" y="8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3" name="Freeform 18"/>
            <p:cNvSpPr/>
            <p:nvPr/>
          </p:nvSpPr>
          <p:spPr bwMode="gray">
            <a:xfrm>
              <a:off x="11095520" y="3235634"/>
              <a:ext cx="473114" cy="631902"/>
            </a:xfrm>
            <a:custGeom>
              <a:avLst/>
              <a:gdLst>
                <a:gd name="T0" fmla="*/ 2147483646 w 273"/>
                <a:gd name="T1" fmla="*/ 2147483646 h 369"/>
                <a:gd name="T2" fmla="*/ 2147483646 w 273"/>
                <a:gd name="T3" fmla="*/ 2147483646 h 369"/>
                <a:gd name="T4" fmla="*/ 2147483646 w 273"/>
                <a:gd name="T5" fmla="*/ 2147483646 h 369"/>
                <a:gd name="T6" fmla="*/ 2147483646 w 273"/>
                <a:gd name="T7" fmla="*/ 2147483646 h 369"/>
                <a:gd name="T8" fmla="*/ 2147483646 w 273"/>
                <a:gd name="T9" fmla="*/ 2147483646 h 369"/>
                <a:gd name="T10" fmla="*/ 2147483646 w 273"/>
                <a:gd name="T11" fmla="*/ 2147483646 h 369"/>
                <a:gd name="T12" fmla="*/ 2147483646 w 273"/>
                <a:gd name="T13" fmla="*/ 2147483646 h 369"/>
                <a:gd name="T14" fmla="*/ 2147483646 w 273"/>
                <a:gd name="T15" fmla="*/ 2147483646 h 369"/>
                <a:gd name="T16" fmla="*/ 2147483646 w 273"/>
                <a:gd name="T17" fmla="*/ 2147483646 h 369"/>
                <a:gd name="T18" fmla="*/ 2147483646 w 273"/>
                <a:gd name="T19" fmla="*/ 2147483646 h 369"/>
                <a:gd name="T20" fmla="*/ 2147483646 w 273"/>
                <a:gd name="T21" fmla="*/ 2147483646 h 369"/>
                <a:gd name="T22" fmla="*/ 2147483646 w 273"/>
                <a:gd name="T23" fmla="*/ 2147483646 h 369"/>
                <a:gd name="T24" fmla="*/ 2147483646 w 273"/>
                <a:gd name="T25" fmla="*/ 0 h 369"/>
                <a:gd name="T26" fmla="*/ 2147483646 w 273"/>
                <a:gd name="T27" fmla="*/ 0 h 369"/>
                <a:gd name="T28" fmla="*/ 2147483646 w 273"/>
                <a:gd name="T29" fmla="*/ 2147483646 h 369"/>
                <a:gd name="T30" fmla="*/ 2147483646 w 273"/>
                <a:gd name="T31" fmla="*/ 2147483646 h 369"/>
                <a:gd name="T32" fmla="*/ 2147483646 w 273"/>
                <a:gd name="T33" fmla="*/ 2147483646 h 369"/>
                <a:gd name="T34" fmla="*/ 2147483646 w 273"/>
                <a:gd name="T35" fmla="*/ 2147483646 h 369"/>
                <a:gd name="T36" fmla="*/ 2147483646 w 273"/>
                <a:gd name="T37" fmla="*/ 2147483646 h 369"/>
                <a:gd name="T38" fmla="*/ 2147483646 w 273"/>
                <a:gd name="T39" fmla="*/ 2147483646 h 369"/>
                <a:gd name="T40" fmla="*/ 2147483646 w 273"/>
                <a:gd name="T41" fmla="*/ 2147483646 h 369"/>
                <a:gd name="T42" fmla="*/ 2147483646 w 273"/>
                <a:gd name="T43" fmla="*/ 2147483646 h 369"/>
                <a:gd name="T44" fmla="*/ 2147483646 w 273"/>
                <a:gd name="T45" fmla="*/ 2147483646 h 369"/>
                <a:gd name="T46" fmla="*/ 2147483646 w 273"/>
                <a:gd name="T47" fmla="*/ 2147483646 h 369"/>
                <a:gd name="T48" fmla="*/ 2147483646 w 273"/>
                <a:gd name="T49" fmla="*/ 2147483646 h 369"/>
                <a:gd name="T50" fmla="*/ 2147483646 w 273"/>
                <a:gd name="T51" fmla="*/ 2147483646 h 369"/>
                <a:gd name="T52" fmla="*/ 2147483646 w 273"/>
                <a:gd name="T53" fmla="*/ 2147483646 h 369"/>
                <a:gd name="T54" fmla="*/ 2147483646 w 273"/>
                <a:gd name="T55" fmla="*/ 2147483646 h 369"/>
                <a:gd name="T56" fmla="*/ 0 w 273"/>
                <a:gd name="T57" fmla="*/ 2147483646 h 369"/>
                <a:gd name="T58" fmla="*/ 2147483646 w 273"/>
                <a:gd name="T59" fmla="*/ 2147483646 h 369"/>
                <a:gd name="T60" fmla="*/ 2147483646 w 273"/>
                <a:gd name="T61" fmla="*/ 2147483646 h 369"/>
                <a:gd name="T62" fmla="*/ 2147483646 w 273"/>
                <a:gd name="T63" fmla="*/ 2147483646 h 369"/>
                <a:gd name="T64" fmla="*/ 2147483646 w 273"/>
                <a:gd name="T65" fmla="*/ 2147483646 h 369"/>
                <a:gd name="T66" fmla="*/ 2147483646 w 273"/>
                <a:gd name="T67" fmla="*/ 2147483646 h 369"/>
                <a:gd name="T68" fmla="*/ 2147483646 w 273"/>
                <a:gd name="T69" fmla="*/ 2147483646 h 369"/>
                <a:gd name="T70" fmla="*/ 2147483646 w 273"/>
                <a:gd name="T71" fmla="*/ 2147483646 h 369"/>
                <a:gd name="T72" fmla="*/ 2147483646 w 273"/>
                <a:gd name="T73" fmla="*/ 2147483646 h 369"/>
                <a:gd name="T74" fmla="*/ 2147483646 w 273"/>
                <a:gd name="T75" fmla="*/ 2147483646 h 369"/>
                <a:gd name="T76" fmla="*/ 2147483646 w 273"/>
                <a:gd name="T77" fmla="*/ 2147483646 h 369"/>
                <a:gd name="T78" fmla="*/ 2147483646 w 273"/>
                <a:gd name="T79" fmla="*/ 2147483646 h 369"/>
                <a:gd name="T80" fmla="*/ 2147483646 w 273"/>
                <a:gd name="T81" fmla="*/ 2147483646 h 369"/>
                <a:gd name="T82" fmla="*/ 2147483646 w 273"/>
                <a:gd name="T83" fmla="*/ 2147483646 h 369"/>
                <a:gd name="T84" fmla="*/ 2147483646 w 273"/>
                <a:gd name="T85" fmla="*/ 2147483646 h 369"/>
                <a:gd name="T86" fmla="*/ 2147483646 w 273"/>
                <a:gd name="T87" fmla="*/ 2147483646 h 369"/>
                <a:gd name="T88" fmla="*/ 2147483646 w 273"/>
                <a:gd name="T89" fmla="*/ 2147483646 h 369"/>
                <a:gd name="T90" fmla="*/ 2147483646 w 273"/>
                <a:gd name="T91" fmla="*/ 2147483646 h 369"/>
                <a:gd name="T92" fmla="*/ 2147483646 w 273"/>
                <a:gd name="T93" fmla="*/ 2147483646 h 369"/>
                <a:gd name="T94" fmla="*/ 2147483646 w 273"/>
                <a:gd name="T95" fmla="*/ 2147483646 h 369"/>
                <a:gd name="T96" fmla="*/ 2147483646 w 273"/>
                <a:gd name="T97" fmla="*/ 2147483646 h 369"/>
                <a:gd name="T98" fmla="*/ 2147483646 w 273"/>
                <a:gd name="T99" fmla="*/ 2147483646 h 36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73" h="369">
                  <a:moveTo>
                    <a:pt x="272" y="56"/>
                  </a:moveTo>
                  <a:lnTo>
                    <a:pt x="272" y="48"/>
                  </a:lnTo>
                  <a:lnTo>
                    <a:pt x="256" y="48"/>
                  </a:lnTo>
                  <a:lnTo>
                    <a:pt x="256" y="56"/>
                  </a:lnTo>
                  <a:lnTo>
                    <a:pt x="240" y="56"/>
                  </a:lnTo>
                  <a:lnTo>
                    <a:pt x="232" y="56"/>
                  </a:lnTo>
                  <a:lnTo>
                    <a:pt x="232" y="32"/>
                  </a:lnTo>
                  <a:lnTo>
                    <a:pt x="224" y="32"/>
                  </a:lnTo>
                  <a:lnTo>
                    <a:pt x="208" y="56"/>
                  </a:lnTo>
                  <a:lnTo>
                    <a:pt x="184" y="56"/>
                  </a:lnTo>
                  <a:lnTo>
                    <a:pt x="176" y="32"/>
                  </a:lnTo>
                  <a:lnTo>
                    <a:pt x="168" y="16"/>
                  </a:lnTo>
                  <a:lnTo>
                    <a:pt x="160" y="0"/>
                  </a:lnTo>
                  <a:lnTo>
                    <a:pt x="144" y="0"/>
                  </a:lnTo>
                  <a:lnTo>
                    <a:pt x="144" y="8"/>
                  </a:lnTo>
                  <a:lnTo>
                    <a:pt x="112" y="16"/>
                  </a:lnTo>
                  <a:lnTo>
                    <a:pt x="112" y="32"/>
                  </a:lnTo>
                  <a:lnTo>
                    <a:pt x="80" y="32"/>
                  </a:lnTo>
                  <a:lnTo>
                    <a:pt x="64" y="48"/>
                  </a:lnTo>
                  <a:lnTo>
                    <a:pt x="64" y="72"/>
                  </a:lnTo>
                  <a:lnTo>
                    <a:pt x="72" y="88"/>
                  </a:lnTo>
                  <a:lnTo>
                    <a:pt x="48" y="112"/>
                  </a:lnTo>
                  <a:lnTo>
                    <a:pt x="40" y="112"/>
                  </a:lnTo>
                  <a:lnTo>
                    <a:pt x="32" y="144"/>
                  </a:lnTo>
                  <a:lnTo>
                    <a:pt x="32" y="160"/>
                  </a:lnTo>
                  <a:lnTo>
                    <a:pt x="32" y="176"/>
                  </a:lnTo>
                  <a:lnTo>
                    <a:pt x="16" y="200"/>
                  </a:lnTo>
                  <a:lnTo>
                    <a:pt x="8" y="216"/>
                  </a:lnTo>
                  <a:lnTo>
                    <a:pt x="0" y="256"/>
                  </a:lnTo>
                  <a:lnTo>
                    <a:pt x="8" y="272"/>
                  </a:lnTo>
                  <a:lnTo>
                    <a:pt x="56" y="272"/>
                  </a:lnTo>
                  <a:lnTo>
                    <a:pt x="80" y="328"/>
                  </a:lnTo>
                  <a:lnTo>
                    <a:pt x="88" y="368"/>
                  </a:lnTo>
                  <a:lnTo>
                    <a:pt x="112" y="328"/>
                  </a:lnTo>
                  <a:lnTo>
                    <a:pt x="120" y="336"/>
                  </a:lnTo>
                  <a:lnTo>
                    <a:pt x="152" y="304"/>
                  </a:lnTo>
                  <a:lnTo>
                    <a:pt x="152" y="280"/>
                  </a:lnTo>
                  <a:lnTo>
                    <a:pt x="184" y="272"/>
                  </a:lnTo>
                  <a:lnTo>
                    <a:pt x="200" y="232"/>
                  </a:lnTo>
                  <a:lnTo>
                    <a:pt x="216" y="224"/>
                  </a:lnTo>
                  <a:lnTo>
                    <a:pt x="216" y="200"/>
                  </a:lnTo>
                  <a:lnTo>
                    <a:pt x="240" y="200"/>
                  </a:lnTo>
                  <a:lnTo>
                    <a:pt x="248" y="160"/>
                  </a:lnTo>
                  <a:lnTo>
                    <a:pt x="240" y="128"/>
                  </a:lnTo>
                  <a:lnTo>
                    <a:pt x="248" y="120"/>
                  </a:lnTo>
                  <a:lnTo>
                    <a:pt x="232" y="104"/>
                  </a:lnTo>
                  <a:lnTo>
                    <a:pt x="248" y="96"/>
                  </a:lnTo>
                  <a:lnTo>
                    <a:pt x="256" y="104"/>
                  </a:lnTo>
                  <a:lnTo>
                    <a:pt x="272" y="80"/>
                  </a:lnTo>
                  <a:lnTo>
                    <a:pt x="272" y="56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4" name="Freeform 26"/>
            <p:cNvSpPr/>
            <p:nvPr/>
          </p:nvSpPr>
          <p:spPr bwMode="gray">
            <a:xfrm>
              <a:off x="10818574" y="3014699"/>
              <a:ext cx="529368" cy="730782"/>
            </a:xfrm>
            <a:custGeom>
              <a:avLst/>
              <a:gdLst>
                <a:gd name="T0" fmla="*/ 2147483646 w 305"/>
                <a:gd name="T1" fmla="*/ 2147483646 h 425"/>
                <a:gd name="T2" fmla="*/ 2147483646 w 305"/>
                <a:gd name="T3" fmla="*/ 2147483646 h 425"/>
                <a:gd name="T4" fmla="*/ 2147483646 w 305"/>
                <a:gd name="T5" fmla="*/ 2147483646 h 425"/>
                <a:gd name="T6" fmla="*/ 2147483646 w 305"/>
                <a:gd name="T7" fmla="*/ 2147483646 h 425"/>
                <a:gd name="T8" fmla="*/ 2147483646 w 305"/>
                <a:gd name="T9" fmla="*/ 2147483646 h 425"/>
                <a:gd name="T10" fmla="*/ 2147483646 w 305"/>
                <a:gd name="T11" fmla="*/ 2147483646 h 425"/>
                <a:gd name="T12" fmla="*/ 2147483646 w 305"/>
                <a:gd name="T13" fmla="*/ 2147483646 h 425"/>
                <a:gd name="T14" fmla="*/ 2147483646 w 305"/>
                <a:gd name="T15" fmla="*/ 2147483646 h 425"/>
                <a:gd name="T16" fmla="*/ 2147483646 w 305"/>
                <a:gd name="T17" fmla="*/ 2147483646 h 425"/>
                <a:gd name="T18" fmla="*/ 2147483646 w 305"/>
                <a:gd name="T19" fmla="*/ 2147483646 h 425"/>
                <a:gd name="T20" fmla="*/ 2147483646 w 305"/>
                <a:gd name="T21" fmla="*/ 2147483646 h 425"/>
                <a:gd name="T22" fmla="*/ 2147483646 w 305"/>
                <a:gd name="T23" fmla="*/ 2147483646 h 425"/>
                <a:gd name="T24" fmla="*/ 2147483646 w 305"/>
                <a:gd name="T25" fmla="*/ 2147483646 h 425"/>
                <a:gd name="T26" fmla="*/ 2147483646 w 305"/>
                <a:gd name="T27" fmla="*/ 2147483646 h 425"/>
                <a:gd name="T28" fmla="*/ 2147483646 w 305"/>
                <a:gd name="T29" fmla="*/ 2147483646 h 425"/>
                <a:gd name="T30" fmla="*/ 2147483646 w 305"/>
                <a:gd name="T31" fmla="*/ 2147483646 h 425"/>
                <a:gd name="T32" fmla="*/ 2147483646 w 305"/>
                <a:gd name="T33" fmla="*/ 2147483646 h 425"/>
                <a:gd name="T34" fmla="*/ 2147483646 w 305"/>
                <a:gd name="T35" fmla="*/ 2147483646 h 425"/>
                <a:gd name="T36" fmla="*/ 2147483646 w 305"/>
                <a:gd name="T37" fmla="*/ 2147483646 h 425"/>
                <a:gd name="T38" fmla="*/ 2147483646 w 305"/>
                <a:gd name="T39" fmla="*/ 2147483646 h 425"/>
                <a:gd name="T40" fmla="*/ 2147483646 w 305"/>
                <a:gd name="T41" fmla="*/ 2147483646 h 425"/>
                <a:gd name="T42" fmla="*/ 2147483646 w 305"/>
                <a:gd name="T43" fmla="*/ 2147483646 h 425"/>
                <a:gd name="T44" fmla="*/ 2147483646 w 305"/>
                <a:gd name="T45" fmla="*/ 2147483646 h 425"/>
                <a:gd name="T46" fmla="*/ 2147483646 w 305"/>
                <a:gd name="T47" fmla="*/ 2147483646 h 425"/>
                <a:gd name="T48" fmla="*/ 2147483646 w 305"/>
                <a:gd name="T49" fmla="*/ 2147483646 h 425"/>
                <a:gd name="T50" fmla="*/ 2147483646 w 305"/>
                <a:gd name="T51" fmla="*/ 2147483646 h 425"/>
                <a:gd name="T52" fmla="*/ 2147483646 w 305"/>
                <a:gd name="T53" fmla="*/ 2147483646 h 425"/>
                <a:gd name="T54" fmla="*/ 2147483646 w 305"/>
                <a:gd name="T55" fmla="*/ 2147483646 h 425"/>
                <a:gd name="T56" fmla="*/ 2147483646 w 305"/>
                <a:gd name="T57" fmla="*/ 2147483646 h 425"/>
                <a:gd name="T58" fmla="*/ 2147483646 w 305"/>
                <a:gd name="T59" fmla="*/ 2147483646 h 425"/>
                <a:gd name="T60" fmla="*/ 2147483646 w 305"/>
                <a:gd name="T61" fmla="*/ 2147483646 h 425"/>
                <a:gd name="T62" fmla="*/ 2147483646 w 305"/>
                <a:gd name="T63" fmla="*/ 2147483646 h 425"/>
                <a:gd name="T64" fmla="*/ 2147483646 w 305"/>
                <a:gd name="T65" fmla="*/ 2147483646 h 425"/>
                <a:gd name="T66" fmla="*/ 2147483646 w 305"/>
                <a:gd name="T67" fmla="*/ 2147483646 h 425"/>
                <a:gd name="T68" fmla="*/ 2147483646 w 305"/>
                <a:gd name="T69" fmla="*/ 2147483646 h 425"/>
                <a:gd name="T70" fmla="*/ 2147483646 w 305"/>
                <a:gd name="T71" fmla="*/ 2147483646 h 425"/>
                <a:gd name="T72" fmla="*/ 0 w 305"/>
                <a:gd name="T73" fmla="*/ 2147483646 h 425"/>
                <a:gd name="T74" fmla="*/ 2147483646 w 305"/>
                <a:gd name="T75" fmla="*/ 2147483646 h 425"/>
                <a:gd name="T76" fmla="*/ 2147483646 w 305"/>
                <a:gd name="T77" fmla="*/ 2147483646 h 425"/>
                <a:gd name="T78" fmla="*/ 2147483646 w 305"/>
                <a:gd name="T79" fmla="*/ 2147483646 h 425"/>
                <a:gd name="T80" fmla="*/ 2147483646 w 305"/>
                <a:gd name="T81" fmla="*/ 2147483646 h 425"/>
                <a:gd name="T82" fmla="*/ 2147483646 w 305"/>
                <a:gd name="T83" fmla="*/ 2147483646 h 425"/>
                <a:gd name="T84" fmla="*/ 2147483646 w 305"/>
                <a:gd name="T85" fmla="*/ 2147483646 h 425"/>
                <a:gd name="T86" fmla="*/ 2147483646 w 305"/>
                <a:gd name="T87" fmla="*/ 2147483646 h 425"/>
                <a:gd name="T88" fmla="*/ 2147483646 w 305"/>
                <a:gd name="T89" fmla="*/ 2147483646 h 425"/>
                <a:gd name="T90" fmla="*/ 2147483646 w 305"/>
                <a:gd name="T91" fmla="*/ 2147483646 h 425"/>
                <a:gd name="T92" fmla="*/ 2147483646 w 305"/>
                <a:gd name="T93" fmla="*/ 2147483646 h 425"/>
                <a:gd name="T94" fmla="*/ 2147483646 w 305"/>
                <a:gd name="T95" fmla="*/ 2147483646 h 425"/>
                <a:gd name="T96" fmla="*/ 2147483646 w 305"/>
                <a:gd name="T97" fmla="*/ 0 h 425"/>
                <a:gd name="T98" fmla="*/ 2147483646 w 305"/>
                <a:gd name="T99" fmla="*/ 2147483646 h 425"/>
                <a:gd name="T100" fmla="*/ 2147483646 w 305"/>
                <a:gd name="T101" fmla="*/ 2147483646 h 425"/>
                <a:gd name="T102" fmla="*/ 2147483646 w 305"/>
                <a:gd name="T103" fmla="*/ 2147483646 h 425"/>
                <a:gd name="T104" fmla="*/ 2147483646 w 305"/>
                <a:gd name="T105" fmla="*/ 2147483646 h 425"/>
                <a:gd name="T106" fmla="*/ 2147483646 w 305"/>
                <a:gd name="T107" fmla="*/ 2147483646 h 425"/>
                <a:gd name="T108" fmla="*/ 2147483646 w 305"/>
                <a:gd name="T109" fmla="*/ 0 h 425"/>
                <a:gd name="T110" fmla="*/ 2147483646 w 305"/>
                <a:gd name="T111" fmla="*/ 2147483646 h 425"/>
                <a:gd name="T112" fmla="*/ 2147483646 w 305"/>
                <a:gd name="T113" fmla="*/ 2147483646 h 425"/>
                <a:gd name="T114" fmla="*/ 2147483646 w 305"/>
                <a:gd name="T115" fmla="*/ 2147483646 h 425"/>
                <a:gd name="T116" fmla="*/ 2147483646 w 305"/>
                <a:gd name="T117" fmla="*/ 2147483646 h 42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305" h="425">
                  <a:moveTo>
                    <a:pt x="272" y="40"/>
                  </a:moveTo>
                  <a:lnTo>
                    <a:pt x="280" y="72"/>
                  </a:lnTo>
                  <a:lnTo>
                    <a:pt x="304" y="88"/>
                  </a:lnTo>
                  <a:lnTo>
                    <a:pt x="304" y="136"/>
                  </a:lnTo>
                  <a:lnTo>
                    <a:pt x="272" y="152"/>
                  </a:lnTo>
                  <a:lnTo>
                    <a:pt x="272" y="160"/>
                  </a:lnTo>
                  <a:lnTo>
                    <a:pt x="240" y="160"/>
                  </a:lnTo>
                  <a:lnTo>
                    <a:pt x="224" y="176"/>
                  </a:lnTo>
                  <a:lnTo>
                    <a:pt x="224" y="200"/>
                  </a:lnTo>
                  <a:lnTo>
                    <a:pt x="232" y="208"/>
                  </a:lnTo>
                  <a:lnTo>
                    <a:pt x="208" y="240"/>
                  </a:lnTo>
                  <a:lnTo>
                    <a:pt x="192" y="240"/>
                  </a:lnTo>
                  <a:lnTo>
                    <a:pt x="192" y="272"/>
                  </a:lnTo>
                  <a:lnTo>
                    <a:pt x="192" y="280"/>
                  </a:lnTo>
                  <a:lnTo>
                    <a:pt x="192" y="304"/>
                  </a:lnTo>
                  <a:lnTo>
                    <a:pt x="176" y="320"/>
                  </a:lnTo>
                  <a:lnTo>
                    <a:pt x="168" y="360"/>
                  </a:lnTo>
                  <a:lnTo>
                    <a:pt x="160" y="384"/>
                  </a:lnTo>
                  <a:lnTo>
                    <a:pt x="160" y="392"/>
                  </a:lnTo>
                  <a:lnTo>
                    <a:pt x="152" y="416"/>
                  </a:lnTo>
                  <a:lnTo>
                    <a:pt x="136" y="416"/>
                  </a:lnTo>
                  <a:lnTo>
                    <a:pt x="128" y="408"/>
                  </a:lnTo>
                  <a:lnTo>
                    <a:pt x="64" y="424"/>
                  </a:lnTo>
                  <a:lnTo>
                    <a:pt x="56" y="416"/>
                  </a:lnTo>
                  <a:lnTo>
                    <a:pt x="80" y="368"/>
                  </a:lnTo>
                  <a:lnTo>
                    <a:pt x="56" y="360"/>
                  </a:lnTo>
                  <a:lnTo>
                    <a:pt x="40" y="368"/>
                  </a:lnTo>
                  <a:lnTo>
                    <a:pt x="24" y="360"/>
                  </a:lnTo>
                  <a:lnTo>
                    <a:pt x="24" y="320"/>
                  </a:lnTo>
                  <a:lnTo>
                    <a:pt x="40" y="312"/>
                  </a:lnTo>
                  <a:lnTo>
                    <a:pt x="48" y="312"/>
                  </a:lnTo>
                  <a:lnTo>
                    <a:pt x="48" y="288"/>
                  </a:lnTo>
                  <a:lnTo>
                    <a:pt x="32" y="288"/>
                  </a:lnTo>
                  <a:lnTo>
                    <a:pt x="32" y="272"/>
                  </a:lnTo>
                  <a:lnTo>
                    <a:pt x="16" y="264"/>
                  </a:lnTo>
                  <a:lnTo>
                    <a:pt x="16" y="216"/>
                  </a:lnTo>
                  <a:lnTo>
                    <a:pt x="0" y="200"/>
                  </a:lnTo>
                  <a:lnTo>
                    <a:pt x="8" y="176"/>
                  </a:lnTo>
                  <a:lnTo>
                    <a:pt x="32" y="152"/>
                  </a:lnTo>
                  <a:lnTo>
                    <a:pt x="32" y="128"/>
                  </a:lnTo>
                  <a:lnTo>
                    <a:pt x="24" y="120"/>
                  </a:lnTo>
                  <a:lnTo>
                    <a:pt x="32" y="104"/>
                  </a:lnTo>
                  <a:lnTo>
                    <a:pt x="16" y="80"/>
                  </a:lnTo>
                  <a:lnTo>
                    <a:pt x="32" y="64"/>
                  </a:lnTo>
                  <a:lnTo>
                    <a:pt x="56" y="56"/>
                  </a:lnTo>
                  <a:lnTo>
                    <a:pt x="112" y="24"/>
                  </a:lnTo>
                  <a:lnTo>
                    <a:pt x="144" y="8"/>
                  </a:lnTo>
                  <a:lnTo>
                    <a:pt x="168" y="8"/>
                  </a:lnTo>
                  <a:lnTo>
                    <a:pt x="184" y="0"/>
                  </a:lnTo>
                  <a:lnTo>
                    <a:pt x="192" y="8"/>
                  </a:lnTo>
                  <a:lnTo>
                    <a:pt x="184" y="16"/>
                  </a:lnTo>
                  <a:lnTo>
                    <a:pt x="184" y="32"/>
                  </a:lnTo>
                  <a:lnTo>
                    <a:pt x="208" y="32"/>
                  </a:lnTo>
                  <a:lnTo>
                    <a:pt x="208" y="16"/>
                  </a:lnTo>
                  <a:lnTo>
                    <a:pt x="216" y="0"/>
                  </a:lnTo>
                  <a:lnTo>
                    <a:pt x="232" y="16"/>
                  </a:lnTo>
                  <a:lnTo>
                    <a:pt x="240" y="32"/>
                  </a:lnTo>
                  <a:lnTo>
                    <a:pt x="272" y="32"/>
                  </a:lnTo>
                  <a:lnTo>
                    <a:pt x="272" y="40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5" name="Freeform 29"/>
            <p:cNvSpPr/>
            <p:nvPr/>
          </p:nvSpPr>
          <p:spPr bwMode="gray">
            <a:xfrm>
              <a:off x="10915216" y="2413698"/>
              <a:ext cx="527926" cy="659711"/>
            </a:xfrm>
            <a:custGeom>
              <a:avLst/>
              <a:gdLst>
                <a:gd name="T0" fmla="*/ 2147483646 w 305"/>
                <a:gd name="T1" fmla="*/ 0 h 385"/>
                <a:gd name="T2" fmla="*/ 2147483646 w 305"/>
                <a:gd name="T3" fmla="*/ 2147483646 h 385"/>
                <a:gd name="T4" fmla="*/ 2147483646 w 305"/>
                <a:gd name="T5" fmla="*/ 2147483646 h 385"/>
                <a:gd name="T6" fmla="*/ 2147483646 w 305"/>
                <a:gd name="T7" fmla="*/ 2147483646 h 385"/>
                <a:gd name="T8" fmla="*/ 2147483646 w 305"/>
                <a:gd name="T9" fmla="*/ 2147483646 h 385"/>
                <a:gd name="T10" fmla="*/ 2147483646 w 305"/>
                <a:gd name="T11" fmla="*/ 2147483646 h 385"/>
                <a:gd name="T12" fmla="*/ 2147483646 w 305"/>
                <a:gd name="T13" fmla="*/ 2147483646 h 385"/>
                <a:gd name="T14" fmla="*/ 2147483646 w 305"/>
                <a:gd name="T15" fmla="*/ 2147483646 h 385"/>
                <a:gd name="T16" fmla="*/ 2147483646 w 305"/>
                <a:gd name="T17" fmla="*/ 2147483646 h 385"/>
                <a:gd name="T18" fmla="*/ 2147483646 w 305"/>
                <a:gd name="T19" fmla="*/ 2147483646 h 385"/>
                <a:gd name="T20" fmla="*/ 2147483646 w 305"/>
                <a:gd name="T21" fmla="*/ 2147483646 h 385"/>
                <a:gd name="T22" fmla="*/ 2147483646 w 305"/>
                <a:gd name="T23" fmla="*/ 2147483646 h 385"/>
                <a:gd name="T24" fmla="*/ 2147483646 w 305"/>
                <a:gd name="T25" fmla="*/ 2147483646 h 385"/>
                <a:gd name="T26" fmla="*/ 2147483646 w 305"/>
                <a:gd name="T27" fmla="*/ 2147483646 h 385"/>
                <a:gd name="T28" fmla="*/ 2147483646 w 305"/>
                <a:gd name="T29" fmla="*/ 2147483646 h 385"/>
                <a:gd name="T30" fmla="*/ 2147483646 w 305"/>
                <a:gd name="T31" fmla="*/ 2147483646 h 385"/>
                <a:gd name="T32" fmla="*/ 2147483646 w 305"/>
                <a:gd name="T33" fmla="*/ 2147483646 h 385"/>
                <a:gd name="T34" fmla="*/ 2147483646 w 305"/>
                <a:gd name="T35" fmla="*/ 2147483646 h 385"/>
                <a:gd name="T36" fmla="*/ 2147483646 w 305"/>
                <a:gd name="T37" fmla="*/ 2147483646 h 385"/>
                <a:gd name="T38" fmla="*/ 2147483646 w 305"/>
                <a:gd name="T39" fmla="*/ 2147483646 h 385"/>
                <a:gd name="T40" fmla="*/ 2147483646 w 305"/>
                <a:gd name="T41" fmla="*/ 2147483646 h 385"/>
                <a:gd name="T42" fmla="*/ 2147483646 w 305"/>
                <a:gd name="T43" fmla="*/ 2147483646 h 385"/>
                <a:gd name="T44" fmla="*/ 2147483646 w 305"/>
                <a:gd name="T45" fmla="*/ 2147483646 h 385"/>
                <a:gd name="T46" fmla="*/ 2147483646 w 305"/>
                <a:gd name="T47" fmla="*/ 2147483646 h 385"/>
                <a:gd name="T48" fmla="*/ 2147483646 w 305"/>
                <a:gd name="T49" fmla="*/ 2147483646 h 385"/>
                <a:gd name="T50" fmla="*/ 2147483646 w 305"/>
                <a:gd name="T51" fmla="*/ 2147483646 h 385"/>
                <a:gd name="T52" fmla="*/ 0 w 305"/>
                <a:gd name="T53" fmla="*/ 2147483646 h 385"/>
                <a:gd name="T54" fmla="*/ 2147483646 w 305"/>
                <a:gd name="T55" fmla="*/ 2147483646 h 385"/>
                <a:gd name="T56" fmla="*/ 2147483646 w 305"/>
                <a:gd name="T57" fmla="*/ 2147483646 h 385"/>
                <a:gd name="T58" fmla="*/ 2147483646 w 305"/>
                <a:gd name="T59" fmla="*/ 2147483646 h 385"/>
                <a:gd name="T60" fmla="*/ 2147483646 w 305"/>
                <a:gd name="T61" fmla="*/ 2147483646 h 385"/>
                <a:gd name="T62" fmla="*/ 2147483646 w 305"/>
                <a:gd name="T63" fmla="*/ 2147483646 h 38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305" h="385">
                  <a:moveTo>
                    <a:pt x="80" y="8"/>
                  </a:moveTo>
                  <a:lnTo>
                    <a:pt x="88" y="0"/>
                  </a:lnTo>
                  <a:lnTo>
                    <a:pt x="120" y="8"/>
                  </a:lnTo>
                  <a:lnTo>
                    <a:pt x="128" y="32"/>
                  </a:lnTo>
                  <a:lnTo>
                    <a:pt x="152" y="32"/>
                  </a:lnTo>
                  <a:lnTo>
                    <a:pt x="176" y="64"/>
                  </a:lnTo>
                  <a:lnTo>
                    <a:pt x="184" y="56"/>
                  </a:lnTo>
                  <a:lnTo>
                    <a:pt x="200" y="96"/>
                  </a:lnTo>
                  <a:lnTo>
                    <a:pt x="224" y="136"/>
                  </a:lnTo>
                  <a:lnTo>
                    <a:pt x="240" y="136"/>
                  </a:lnTo>
                  <a:lnTo>
                    <a:pt x="256" y="120"/>
                  </a:lnTo>
                  <a:lnTo>
                    <a:pt x="272" y="144"/>
                  </a:lnTo>
                  <a:lnTo>
                    <a:pt x="256" y="160"/>
                  </a:lnTo>
                  <a:lnTo>
                    <a:pt x="248" y="144"/>
                  </a:lnTo>
                  <a:lnTo>
                    <a:pt x="232" y="144"/>
                  </a:lnTo>
                  <a:lnTo>
                    <a:pt x="232" y="176"/>
                  </a:lnTo>
                  <a:lnTo>
                    <a:pt x="224" y="192"/>
                  </a:lnTo>
                  <a:lnTo>
                    <a:pt x="248" y="224"/>
                  </a:lnTo>
                  <a:lnTo>
                    <a:pt x="248" y="248"/>
                  </a:lnTo>
                  <a:lnTo>
                    <a:pt x="288" y="248"/>
                  </a:lnTo>
                  <a:lnTo>
                    <a:pt x="304" y="264"/>
                  </a:lnTo>
                  <a:lnTo>
                    <a:pt x="288" y="296"/>
                  </a:lnTo>
                  <a:lnTo>
                    <a:pt x="296" y="320"/>
                  </a:lnTo>
                  <a:lnTo>
                    <a:pt x="280" y="320"/>
                  </a:lnTo>
                  <a:lnTo>
                    <a:pt x="280" y="312"/>
                  </a:lnTo>
                  <a:lnTo>
                    <a:pt x="264" y="312"/>
                  </a:lnTo>
                  <a:lnTo>
                    <a:pt x="264" y="328"/>
                  </a:lnTo>
                  <a:lnTo>
                    <a:pt x="272" y="344"/>
                  </a:lnTo>
                  <a:lnTo>
                    <a:pt x="264" y="344"/>
                  </a:lnTo>
                  <a:lnTo>
                    <a:pt x="264" y="360"/>
                  </a:lnTo>
                  <a:lnTo>
                    <a:pt x="232" y="384"/>
                  </a:lnTo>
                  <a:lnTo>
                    <a:pt x="224" y="384"/>
                  </a:lnTo>
                  <a:lnTo>
                    <a:pt x="216" y="376"/>
                  </a:lnTo>
                  <a:lnTo>
                    <a:pt x="184" y="384"/>
                  </a:lnTo>
                  <a:lnTo>
                    <a:pt x="168" y="352"/>
                  </a:lnTo>
                  <a:lnTo>
                    <a:pt x="152" y="368"/>
                  </a:lnTo>
                  <a:lnTo>
                    <a:pt x="152" y="384"/>
                  </a:lnTo>
                  <a:lnTo>
                    <a:pt x="128" y="384"/>
                  </a:lnTo>
                  <a:lnTo>
                    <a:pt x="128" y="368"/>
                  </a:lnTo>
                  <a:lnTo>
                    <a:pt x="136" y="360"/>
                  </a:lnTo>
                  <a:lnTo>
                    <a:pt x="128" y="352"/>
                  </a:lnTo>
                  <a:lnTo>
                    <a:pt x="120" y="368"/>
                  </a:lnTo>
                  <a:lnTo>
                    <a:pt x="88" y="360"/>
                  </a:lnTo>
                  <a:lnTo>
                    <a:pt x="80" y="312"/>
                  </a:lnTo>
                  <a:lnTo>
                    <a:pt x="80" y="296"/>
                  </a:lnTo>
                  <a:lnTo>
                    <a:pt x="72" y="264"/>
                  </a:lnTo>
                  <a:lnTo>
                    <a:pt x="32" y="240"/>
                  </a:lnTo>
                  <a:lnTo>
                    <a:pt x="72" y="216"/>
                  </a:lnTo>
                  <a:lnTo>
                    <a:pt x="80" y="216"/>
                  </a:lnTo>
                  <a:lnTo>
                    <a:pt x="72" y="160"/>
                  </a:lnTo>
                  <a:lnTo>
                    <a:pt x="48" y="168"/>
                  </a:lnTo>
                  <a:lnTo>
                    <a:pt x="24" y="152"/>
                  </a:lnTo>
                  <a:lnTo>
                    <a:pt x="16" y="136"/>
                  </a:lnTo>
                  <a:lnTo>
                    <a:pt x="0" y="136"/>
                  </a:lnTo>
                  <a:lnTo>
                    <a:pt x="8" y="120"/>
                  </a:lnTo>
                  <a:lnTo>
                    <a:pt x="32" y="120"/>
                  </a:lnTo>
                  <a:lnTo>
                    <a:pt x="40" y="88"/>
                  </a:lnTo>
                  <a:lnTo>
                    <a:pt x="40" y="40"/>
                  </a:lnTo>
                  <a:lnTo>
                    <a:pt x="48" y="40"/>
                  </a:lnTo>
                  <a:lnTo>
                    <a:pt x="72" y="56"/>
                  </a:lnTo>
                  <a:lnTo>
                    <a:pt x="80" y="72"/>
                  </a:lnTo>
                  <a:lnTo>
                    <a:pt x="104" y="48"/>
                  </a:lnTo>
                  <a:lnTo>
                    <a:pt x="104" y="32"/>
                  </a:lnTo>
                  <a:lnTo>
                    <a:pt x="80" y="16"/>
                  </a:lnTo>
                  <a:lnTo>
                    <a:pt x="80" y="8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6" name="Freeform 28"/>
            <p:cNvSpPr/>
            <p:nvPr/>
          </p:nvSpPr>
          <p:spPr bwMode="gray">
            <a:xfrm>
              <a:off x="10237278" y="2606821"/>
              <a:ext cx="846700" cy="546927"/>
            </a:xfrm>
            <a:custGeom>
              <a:avLst/>
              <a:gdLst>
                <a:gd name="T0" fmla="*/ 2147483646 w 489"/>
                <a:gd name="T1" fmla="*/ 2147483646 h 321"/>
                <a:gd name="T2" fmla="*/ 2147483646 w 489"/>
                <a:gd name="T3" fmla="*/ 2147483646 h 321"/>
                <a:gd name="T4" fmla="*/ 2147483646 w 489"/>
                <a:gd name="T5" fmla="*/ 2147483646 h 321"/>
                <a:gd name="T6" fmla="*/ 2147483646 w 489"/>
                <a:gd name="T7" fmla="*/ 2147483646 h 321"/>
                <a:gd name="T8" fmla="*/ 2147483646 w 489"/>
                <a:gd name="T9" fmla="*/ 2147483646 h 321"/>
                <a:gd name="T10" fmla="*/ 2147483646 w 489"/>
                <a:gd name="T11" fmla="*/ 2147483646 h 321"/>
                <a:gd name="T12" fmla="*/ 2147483646 w 489"/>
                <a:gd name="T13" fmla="*/ 2147483646 h 321"/>
                <a:gd name="T14" fmla="*/ 2147483646 w 489"/>
                <a:gd name="T15" fmla="*/ 2147483646 h 321"/>
                <a:gd name="T16" fmla="*/ 2147483646 w 489"/>
                <a:gd name="T17" fmla="*/ 2147483646 h 321"/>
                <a:gd name="T18" fmla="*/ 2147483646 w 489"/>
                <a:gd name="T19" fmla="*/ 2147483646 h 321"/>
                <a:gd name="T20" fmla="*/ 2147483646 w 489"/>
                <a:gd name="T21" fmla="*/ 2147483646 h 321"/>
                <a:gd name="T22" fmla="*/ 2147483646 w 489"/>
                <a:gd name="T23" fmla="*/ 2147483646 h 321"/>
                <a:gd name="T24" fmla="*/ 2147483646 w 489"/>
                <a:gd name="T25" fmla="*/ 2147483646 h 321"/>
                <a:gd name="T26" fmla="*/ 2147483646 w 489"/>
                <a:gd name="T27" fmla="*/ 2147483646 h 321"/>
                <a:gd name="T28" fmla="*/ 2147483646 w 489"/>
                <a:gd name="T29" fmla="*/ 2147483646 h 321"/>
                <a:gd name="T30" fmla="*/ 2147483646 w 489"/>
                <a:gd name="T31" fmla="*/ 2147483646 h 321"/>
                <a:gd name="T32" fmla="*/ 2147483646 w 489"/>
                <a:gd name="T33" fmla="*/ 2147483646 h 321"/>
                <a:gd name="T34" fmla="*/ 2147483646 w 489"/>
                <a:gd name="T35" fmla="*/ 2147483646 h 321"/>
                <a:gd name="T36" fmla="*/ 2147483646 w 489"/>
                <a:gd name="T37" fmla="*/ 2147483646 h 321"/>
                <a:gd name="T38" fmla="*/ 2147483646 w 489"/>
                <a:gd name="T39" fmla="*/ 2147483646 h 321"/>
                <a:gd name="T40" fmla="*/ 0 w 489"/>
                <a:gd name="T41" fmla="*/ 2147483646 h 321"/>
                <a:gd name="T42" fmla="*/ 2147483646 w 489"/>
                <a:gd name="T43" fmla="*/ 2147483646 h 321"/>
                <a:gd name="T44" fmla="*/ 2147483646 w 489"/>
                <a:gd name="T45" fmla="*/ 2147483646 h 321"/>
                <a:gd name="T46" fmla="*/ 0 w 489"/>
                <a:gd name="T47" fmla="*/ 2147483646 h 321"/>
                <a:gd name="T48" fmla="*/ 0 w 489"/>
                <a:gd name="T49" fmla="*/ 2147483646 h 321"/>
                <a:gd name="T50" fmla="*/ 2147483646 w 489"/>
                <a:gd name="T51" fmla="*/ 2147483646 h 321"/>
                <a:gd name="T52" fmla="*/ 2147483646 w 489"/>
                <a:gd name="T53" fmla="*/ 2147483646 h 321"/>
                <a:gd name="T54" fmla="*/ 2147483646 w 489"/>
                <a:gd name="T55" fmla="*/ 2147483646 h 321"/>
                <a:gd name="T56" fmla="*/ 2147483646 w 489"/>
                <a:gd name="T57" fmla="*/ 2147483646 h 321"/>
                <a:gd name="T58" fmla="*/ 2147483646 w 489"/>
                <a:gd name="T59" fmla="*/ 2147483646 h 321"/>
                <a:gd name="T60" fmla="*/ 2147483646 w 489"/>
                <a:gd name="T61" fmla="*/ 2147483646 h 321"/>
                <a:gd name="T62" fmla="*/ 2147483646 w 489"/>
                <a:gd name="T63" fmla="*/ 2147483646 h 321"/>
                <a:gd name="T64" fmla="*/ 2147483646 w 489"/>
                <a:gd name="T65" fmla="*/ 2147483646 h 321"/>
                <a:gd name="T66" fmla="*/ 2147483646 w 489"/>
                <a:gd name="T67" fmla="*/ 2147483646 h 321"/>
                <a:gd name="T68" fmla="*/ 2147483646 w 489"/>
                <a:gd name="T69" fmla="*/ 2147483646 h 321"/>
                <a:gd name="T70" fmla="*/ 2147483646 w 489"/>
                <a:gd name="T71" fmla="*/ 2147483646 h 321"/>
                <a:gd name="T72" fmla="*/ 2147483646 w 489"/>
                <a:gd name="T73" fmla="*/ 2147483646 h 321"/>
                <a:gd name="T74" fmla="*/ 2147483646 w 489"/>
                <a:gd name="T75" fmla="*/ 0 h 321"/>
                <a:gd name="T76" fmla="*/ 2147483646 w 489"/>
                <a:gd name="T77" fmla="*/ 2147483646 h 321"/>
                <a:gd name="T78" fmla="*/ 2147483646 w 489"/>
                <a:gd name="T79" fmla="*/ 2147483646 h 321"/>
                <a:gd name="T80" fmla="*/ 2147483646 w 489"/>
                <a:gd name="T81" fmla="*/ 2147483646 h 321"/>
                <a:gd name="T82" fmla="*/ 2147483646 w 489"/>
                <a:gd name="T83" fmla="*/ 2147483646 h 321"/>
                <a:gd name="T84" fmla="*/ 2147483646 w 489"/>
                <a:gd name="T85" fmla="*/ 2147483646 h 321"/>
                <a:gd name="T86" fmla="*/ 2147483646 w 489"/>
                <a:gd name="T87" fmla="*/ 2147483646 h 321"/>
                <a:gd name="T88" fmla="*/ 2147483646 w 489"/>
                <a:gd name="T89" fmla="*/ 2147483646 h 321"/>
                <a:gd name="T90" fmla="*/ 2147483646 w 489"/>
                <a:gd name="T91" fmla="*/ 2147483646 h 321"/>
                <a:gd name="T92" fmla="*/ 2147483646 w 489"/>
                <a:gd name="T93" fmla="*/ 2147483646 h 321"/>
                <a:gd name="T94" fmla="*/ 2147483646 w 489"/>
                <a:gd name="T95" fmla="*/ 2147483646 h 321"/>
                <a:gd name="T96" fmla="*/ 2147483646 w 489"/>
                <a:gd name="T97" fmla="*/ 2147483646 h 321"/>
                <a:gd name="T98" fmla="*/ 2147483646 w 489"/>
                <a:gd name="T99" fmla="*/ 2147483646 h 321"/>
                <a:gd name="T100" fmla="*/ 2147483646 w 489"/>
                <a:gd name="T101" fmla="*/ 2147483646 h 321"/>
                <a:gd name="T102" fmla="*/ 2147483646 w 489"/>
                <a:gd name="T103" fmla="*/ 2147483646 h 321"/>
                <a:gd name="T104" fmla="*/ 2147483646 w 489"/>
                <a:gd name="T105" fmla="*/ 2147483646 h 32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489" h="321">
                  <a:moveTo>
                    <a:pt x="488" y="248"/>
                  </a:moveTo>
                  <a:lnTo>
                    <a:pt x="448" y="264"/>
                  </a:lnTo>
                  <a:lnTo>
                    <a:pt x="392" y="296"/>
                  </a:lnTo>
                  <a:lnTo>
                    <a:pt x="368" y="304"/>
                  </a:lnTo>
                  <a:lnTo>
                    <a:pt x="352" y="320"/>
                  </a:lnTo>
                  <a:lnTo>
                    <a:pt x="328" y="320"/>
                  </a:lnTo>
                  <a:lnTo>
                    <a:pt x="336" y="272"/>
                  </a:lnTo>
                  <a:lnTo>
                    <a:pt x="320" y="272"/>
                  </a:lnTo>
                  <a:lnTo>
                    <a:pt x="288" y="288"/>
                  </a:lnTo>
                  <a:lnTo>
                    <a:pt x="280" y="280"/>
                  </a:lnTo>
                  <a:lnTo>
                    <a:pt x="240" y="280"/>
                  </a:lnTo>
                  <a:lnTo>
                    <a:pt x="224" y="256"/>
                  </a:lnTo>
                  <a:lnTo>
                    <a:pt x="184" y="256"/>
                  </a:lnTo>
                  <a:lnTo>
                    <a:pt x="144" y="240"/>
                  </a:lnTo>
                  <a:lnTo>
                    <a:pt x="128" y="248"/>
                  </a:lnTo>
                  <a:lnTo>
                    <a:pt x="136" y="280"/>
                  </a:lnTo>
                  <a:lnTo>
                    <a:pt x="112" y="272"/>
                  </a:lnTo>
                  <a:lnTo>
                    <a:pt x="80" y="272"/>
                  </a:lnTo>
                  <a:lnTo>
                    <a:pt x="48" y="320"/>
                  </a:lnTo>
                  <a:lnTo>
                    <a:pt x="8" y="272"/>
                  </a:lnTo>
                  <a:lnTo>
                    <a:pt x="0" y="272"/>
                  </a:lnTo>
                  <a:lnTo>
                    <a:pt x="8" y="256"/>
                  </a:lnTo>
                  <a:lnTo>
                    <a:pt x="16" y="248"/>
                  </a:lnTo>
                  <a:lnTo>
                    <a:pt x="0" y="232"/>
                  </a:lnTo>
                  <a:lnTo>
                    <a:pt x="0" y="224"/>
                  </a:lnTo>
                  <a:lnTo>
                    <a:pt x="16" y="208"/>
                  </a:lnTo>
                  <a:lnTo>
                    <a:pt x="72" y="208"/>
                  </a:lnTo>
                  <a:lnTo>
                    <a:pt x="96" y="192"/>
                  </a:lnTo>
                  <a:lnTo>
                    <a:pt x="112" y="184"/>
                  </a:lnTo>
                  <a:lnTo>
                    <a:pt x="112" y="160"/>
                  </a:lnTo>
                  <a:lnTo>
                    <a:pt x="80" y="120"/>
                  </a:lnTo>
                  <a:lnTo>
                    <a:pt x="72" y="80"/>
                  </a:lnTo>
                  <a:lnTo>
                    <a:pt x="88" y="56"/>
                  </a:lnTo>
                  <a:lnTo>
                    <a:pt x="88" y="40"/>
                  </a:lnTo>
                  <a:lnTo>
                    <a:pt x="72" y="8"/>
                  </a:lnTo>
                  <a:lnTo>
                    <a:pt x="128" y="8"/>
                  </a:lnTo>
                  <a:lnTo>
                    <a:pt x="144" y="16"/>
                  </a:lnTo>
                  <a:lnTo>
                    <a:pt x="168" y="0"/>
                  </a:lnTo>
                  <a:lnTo>
                    <a:pt x="208" y="72"/>
                  </a:lnTo>
                  <a:lnTo>
                    <a:pt x="280" y="72"/>
                  </a:lnTo>
                  <a:lnTo>
                    <a:pt x="296" y="80"/>
                  </a:lnTo>
                  <a:lnTo>
                    <a:pt x="312" y="72"/>
                  </a:lnTo>
                  <a:lnTo>
                    <a:pt x="336" y="88"/>
                  </a:lnTo>
                  <a:lnTo>
                    <a:pt x="336" y="112"/>
                  </a:lnTo>
                  <a:lnTo>
                    <a:pt x="352" y="128"/>
                  </a:lnTo>
                  <a:lnTo>
                    <a:pt x="360" y="112"/>
                  </a:lnTo>
                  <a:lnTo>
                    <a:pt x="376" y="128"/>
                  </a:lnTo>
                  <a:lnTo>
                    <a:pt x="408" y="128"/>
                  </a:lnTo>
                  <a:lnTo>
                    <a:pt x="416" y="120"/>
                  </a:lnTo>
                  <a:lnTo>
                    <a:pt x="464" y="152"/>
                  </a:lnTo>
                  <a:lnTo>
                    <a:pt x="472" y="192"/>
                  </a:lnTo>
                  <a:lnTo>
                    <a:pt x="472" y="216"/>
                  </a:lnTo>
                  <a:lnTo>
                    <a:pt x="488" y="248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7" name="Freeform 27"/>
            <p:cNvSpPr/>
            <p:nvPr/>
          </p:nvSpPr>
          <p:spPr bwMode="gray">
            <a:xfrm>
              <a:off x="10290647" y="3014699"/>
              <a:ext cx="611586" cy="716877"/>
            </a:xfrm>
            <a:custGeom>
              <a:avLst/>
              <a:gdLst>
                <a:gd name="T0" fmla="*/ 2147483646 w 353"/>
                <a:gd name="T1" fmla="*/ 2147483646 h 417"/>
                <a:gd name="T2" fmla="*/ 2147483646 w 353"/>
                <a:gd name="T3" fmla="*/ 2147483646 h 417"/>
                <a:gd name="T4" fmla="*/ 2147483646 w 353"/>
                <a:gd name="T5" fmla="*/ 2147483646 h 417"/>
                <a:gd name="T6" fmla="*/ 2147483646 w 353"/>
                <a:gd name="T7" fmla="*/ 2147483646 h 417"/>
                <a:gd name="T8" fmla="*/ 2147483646 w 353"/>
                <a:gd name="T9" fmla="*/ 2147483646 h 417"/>
                <a:gd name="T10" fmla="*/ 2147483646 w 353"/>
                <a:gd name="T11" fmla="*/ 2147483646 h 417"/>
                <a:gd name="T12" fmla="*/ 2147483646 w 353"/>
                <a:gd name="T13" fmla="*/ 2147483646 h 417"/>
                <a:gd name="T14" fmla="*/ 2147483646 w 353"/>
                <a:gd name="T15" fmla="*/ 2147483646 h 417"/>
                <a:gd name="T16" fmla="*/ 2147483646 w 353"/>
                <a:gd name="T17" fmla="*/ 2147483646 h 417"/>
                <a:gd name="T18" fmla="*/ 2147483646 w 353"/>
                <a:gd name="T19" fmla="*/ 2147483646 h 417"/>
                <a:gd name="T20" fmla="*/ 2147483646 w 353"/>
                <a:gd name="T21" fmla="*/ 2147483646 h 417"/>
                <a:gd name="T22" fmla="*/ 2147483646 w 353"/>
                <a:gd name="T23" fmla="*/ 2147483646 h 417"/>
                <a:gd name="T24" fmla="*/ 2147483646 w 353"/>
                <a:gd name="T25" fmla="*/ 2147483646 h 417"/>
                <a:gd name="T26" fmla="*/ 2147483646 w 353"/>
                <a:gd name="T27" fmla="*/ 2147483646 h 417"/>
                <a:gd name="T28" fmla="*/ 2147483646 w 353"/>
                <a:gd name="T29" fmla="*/ 2147483646 h 417"/>
                <a:gd name="T30" fmla="*/ 2147483646 w 353"/>
                <a:gd name="T31" fmla="*/ 2147483646 h 417"/>
                <a:gd name="T32" fmla="*/ 2147483646 w 353"/>
                <a:gd name="T33" fmla="*/ 2147483646 h 417"/>
                <a:gd name="T34" fmla="*/ 2147483646 w 353"/>
                <a:gd name="T35" fmla="*/ 2147483646 h 417"/>
                <a:gd name="T36" fmla="*/ 2147483646 w 353"/>
                <a:gd name="T37" fmla="*/ 2147483646 h 417"/>
                <a:gd name="T38" fmla="*/ 2147483646 w 353"/>
                <a:gd name="T39" fmla="*/ 2147483646 h 417"/>
                <a:gd name="T40" fmla="*/ 2147483646 w 353"/>
                <a:gd name="T41" fmla="*/ 2147483646 h 417"/>
                <a:gd name="T42" fmla="*/ 2147483646 w 353"/>
                <a:gd name="T43" fmla="*/ 2147483646 h 417"/>
                <a:gd name="T44" fmla="*/ 2147483646 w 353"/>
                <a:gd name="T45" fmla="*/ 2147483646 h 417"/>
                <a:gd name="T46" fmla="*/ 2147483646 w 353"/>
                <a:gd name="T47" fmla="*/ 2147483646 h 417"/>
                <a:gd name="T48" fmla="*/ 0 w 353"/>
                <a:gd name="T49" fmla="*/ 2147483646 h 417"/>
                <a:gd name="T50" fmla="*/ 2147483646 w 353"/>
                <a:gd name="T51" fmla="*/ 2147483646 h 417"/>
                <a:gd name="T52" fmla="*/ 2147483646 w 353"/>
                <a:gd name="T53" fmla="*/ 2147483646 h 417"/>
                <a:gd name="T54" fmla="*/ 2147483646 w 353"/>
                <a:gd name="T55" fmla="*/ 2147483646 h 417"/>
                <a:gd name="T56" fmla="*/ 2147483646 w 353"/>
                <a:gd name="T57" fmla="*/ 2147483646 h 417"/>
                <a:gd name="T58" fmla="*/ 2147483646 w 353"/>
                <a:gd name="T59" fmla="*/ 2147483646 h 417"/>
                <a:gd name="T60" fmla="*/ 2147483646 w 353"/>
                <a:gd name="T61" fmla="*/ 0 h 417"/>
                <a:gd name="T62" fmla="*/ 2147483646 w 353"/>
                <a:gd name="T63" fmla="*/ 2147483646 h 417"/>
                <a:gd name="T64" fmla="*/ 2147483646 w 353"/>
                <a:gd name="T65" fmla="*/ 2147483646 h 417"/>
                <a:gd name="T66" fmla="*/ 2147483646 w 353"/>
                <a:gd name="T67" fmla="*/ 2147483646 h 417"/>
                <a:gd name="T68" fmla="*/ 2147483646 w 353"/>
                <a:gd name="T69" fmla="*/ 2147483646 h 41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53" h="417">
                  <a:moveTo>
                    <a:pt x="320" y="80"/>
                  </a:moveTo>
                  <a:lnTo>
                    <a:pt x="336" y="104"/>
                  </a:lnTo>
                  <a:lnTo>
                    <a:pt x="328" y="120"/>
                  </a:lnTo>
                  <a:lnTo>
                    <a:pt x="344" y="128"/>
                  </a:lnTo>
                  <a:lnTo>
                    <a:pt x="328" y="152"/>
                  </a:lnTo>
                  <a:lnTo>
                    <a:pt x="312" y="176"/>
                  </a:lnTo>
                  <a:lnTo>
                    <a:pt x="304" y="200"/>
                  </a:lnTo>
                  <a:lnTo>
                    <a:pt x="320" y="216"/>
                  </a:lnTo>
                  <a:lnTo>
                    <a:pt x="320" y="248"/>
                  </a:lnTo>
                  <a:lnTo>
                    <a:pt x="320" y="264"/>
                  </a:lnTo>
                  <a:lnTo>
                    <a:pt x="336" y="272"/>
                  </a:lnTo>
                  <a:lnTo>
                    <a:pt x="328" y="288"/>
                  </a:lnTo>
                  <a:lnTo>
                    <a:pt x="352" y="288"/>
                  </a:lnTo>
                  <a:lnTo>
                    <a:pt x="352" y="312"/>
                  </a:lnTo>
                  <a:lnTo>
                    <a:pt x="344" y="312"/>
                  </a:lnTo>
                  <a:lnTo>
                    <a:pt x="328" y="320"/>
                  </a:lnTo>
                  <a:lnTo>
                    <a:pt x="328" y="360"/>
                  </a:lnTo>
                  <a:lnTo>
                    <a:pt x="320" y="368"/>
                  </a:lnTo>
                  <a:lnTo>
                    <a:pt x="264" y="368"/>
                  </a:lnTo>
                  <a:lnTo>
                    <a:pt x="272" y="400"/>
                  </a:lnTo>
                  <a:lnTo>
                    <a:pt x="248" y="400"/>
                  </a:lnTo>
                  <a:lnTo>
                    <a:pt x="224" y="376"/>
                  </a:lnTo>
                  <a:lnTo>
                    <a:pt x="216" y="384"/>
                  </a:lnTo>
                  <a:lnTo>
                    <a:pt x="216" y="408"/>
                  </a:lnTo>
                  <a:lnTo>
                    <a:pt x="200" y="408"/>
                  </a:lnTo>
                  <a:lnTo>
                    <a:pt x="192" y="416"/>
                  </a:lnTo>
                  <a:lnTo>
                    <a:pt x="168" y="416"/>
                  </a:lnTo>
                  <a:lnTo>
                    <a:pt x="168" y="384"/>
                  </a:lnTo>
                  <a:lnTo>
                    <a:pt x="152" y="384"/>
                  </a:lnTo>
                  <a:lnTo>
                    <a:pt x="152" y="400"/>
                  </a:lnTo>
                  <a:lnTo>
                    <a:pt x="136" y="400"/>
                  </a:lnTo>
                  <a:lnTo>
                    <a:pt x="144" y="352"/>
                  </a:lnTo>
                  <a:lnTo>
                    <a:pt x="152" y="336"/>
                  </a:lnTo>
                  <a:lnTo>
                    <a:pt x="152" y="312"/>
                  </a:lnTo>
                  <a:lnTo>
                    <a:pt x="152" y="296"/>
                  </a:lnTo>
                  <a:lnTo>
                    <a:pt x="144" y="288"/>
                  </a:lnTo>
                  <a:lnTo>
                    <a:pt x="96" y="296"/>
                  </a:lnTo>
                  <a:lnTo>
                    <a:pt x="96" y="312"/>
                  </a:lnTo>
                  <a:lnTo>
                    <a:pt x="72" y="320"/>
                  </a:lnTo>
                  <a:lnTo>
                    <a:pt x="64" y="304"/>
                  </a:lnTo>
                  <a:lnTo>
                    <a:pt x="56" y="320"/>
                  </a:lnTo>
                  <a:lnTo>
                    <a:pt x="32" y="312"/>
                  </a:lnTo>
                  <a:lnTo>
                    <a:pt x="32" y="304"/>
                  </a:lnTo>
                  <a:lnTo>
                    <a:pt x="24" y="304"/>
                  </a:lnTo>
                  <a:lnTo>
                    <a:pt x="24" y="288"/>
                  </a:lnTo>
                  <a:lnTo>
                    <a:pt x="16" y="264"/>
                  </a:lnTo>
                  <a:lnTo>
                    <a:pt x="32" y="256"/>
                  </a:lnTo>
                  <a:lnTo>
                    <a:pt x="24" y="240"/>
                  </a:lnTo>
                  <a:lnTo>
                    <a:pt x="0" y="240"/>
                  </a:lnTo>
                  <a:lnTo>
                    <a:pt x="0" y="224"/>
                  </a:lnTo>
                  <a:lnTo>
                    <a:pt x="24" y="192"/>
                  </a:lnTo>
                  <a:lnTo>
                    <a:pt x="24" y="168"/>
                  </a:lnTo>
                  <a:lnTo>
                    <a:pt x="32" y="160"/>
                  </a:lnTo>
                  <a:lnTo>
                    <a:pt x="24" y="136"/>
                  </a:lnTo>
                  <a:lnTo>
                    <a:pt x="16" y="136"/>
                  </a:lnTo>
                  <a:lnTo>
                    <a:pt x="24" y="120"/>
                  </a:lnTo>
                  <a:lnTo>
                    <a:pt x="16" y="80"/>
                  </a:lnTo>
                  <a:lnTo>
                    <a:pt x="48" y="32"/>
                  </a:lnTo>
                  <a:lnTo>
                    <a:pt x="80" y="32"/>
                  </a:lnTo>
                  <a:lnTo>
                    <a:pt x="104" y="40"/>
                  </a:lnTo>
                  <a:lnTo>
                    <a:pt x="96" y="8"/>
                  </a:lnTo>
                  <a:lnTo>
                    <a:pt x="112" y="0"/>
                  </a:lnTo>
                  <a:lnTo>
                    <a:pt x="152" y="16"/>
                  </a:lnTo>
                  <a:lnTo>
                    <a:pt x="184" y="16"/>
                  </a:lnTo>
                  <a:lnTo>
                    <a:pt x="208" y="40"/>
                  </a:lnTo>
                  <a:lnTo>
                    <a:pt x="248" y="40"/>
                  </a:lnTo>
                  <a:lnTo>
                    <a:pt x="256" y="48"/>
                  </a:lnTo>
                  <a:lnTo>
                    <a:pt x="288" y="32"/>
                  </a:lnTo>
                  <a:lnTo>
                    <a:pt x="304" y="32"/>
                  </a:lnTo>
                  <a:lnTo>
                    <a:pt x="304" y="80"/>
                  </a:lnTo>
                  <a:lnTo>
                    <a:pt x="320" y="80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8" name="Freeform 19"/>
            <p:cNvSpPr/>
            <p:nvPr/>
          </p:nvSpPr>
          <p:spPr bwMode="gray">
            <a:xfrm>
              <a:off x="10374306" y="3632696"/>
              <a:ext cx="875550" cy="658168"/>
            </a:xfrm>
            <a:custGeom>
              <a:avLst/>
              <a:gdLst>
                <a:gd name="T0" fmla="*/ 2147483646 w 505"/>
                <a:gd name="T1" fmla="*/ 2147483646 h 385"/>
                <a:gd name="T2" fmla="*/ 2147483646 w 505"/>
                <a:gd name="T3" fmla="*/ 2147483646 h 385"/>
                <a:gd name="T4" fmla="*/ 2147483646 w 505"/>
                <a:gd name="T5" fmla="*/ 2147483646 h 385"/>
                <a:gd name="T6" fmla="*/ 2147483646 w 505"/>
                <a:gd name="T7" fmla="*/ 2147483646 h 385"/>
                <a:gd name="T8" fmla="*/ 2147483646 w 505"/>
                <a:gd name="T9" fmla="*/ 2147483646 h 385"/>
                <a:gd name="T10" fmla="*/ 2147483646 w 505"/>
                <a:gd name="T11" fmla="*/ 0 h 385"/>
                <a:gd name="T12" fmla="*/ 2147483646 w 505"/>
                <a:gd name="T13" fmla="*/ 0 h 385"/>
                <a:gd name="T14" fmla="*/ 2147483646 w 505"/>
                <a:gd name="T15" fmla="*/ 2147483646 h 385"/>
                <a:gd name="T16" fmla="*/ 2147483646 w 505"/>
                <a:gd name="T17" fmla="*/ 2147483646 h 385"/>
                <a:gd name="T18" fmla="*/ 2147483646 w 505"/>
                <a:gd name="T19" fmla="*/ 2147483646 h 385"/>
                <a:gd name="T20" fmla="*/ 2147483646 w 505"/>
                <a:gd name="T21" fmla="*/ 2147483646 h 385"/>
                <a:gd name="T22" fmla="*/ 2147483646 w 505"/>
                <a:gd name="T23" fmla="*/ 2147483646 h 385"/>
                <a:gd name="T24" fmla="*/ 2147483646 w 505"/>
                <a:gd name="T25" fmla="*/ 2147483646 h 385"/>
                <a:gd name="T26" fmla="*/ 2147483646 w 505"/>
                <a:gd name="T27" fmla="*/ 2147483646 h 385"/>
                <a:gd name="T28" fmla="*/ 2147483646 w 505"/>
                <a:gd name="T29" fmla="*/ 2147483646 h 385"/>
                <a:gd name="T30" fmla="*/ 2147483646 w 505"/>
                <a:gd name="T31" fmla="*/ 2147483646 h 385"/>
                <a:gd name="T32" fmla="*/ 0 w 505"/>
                <a:gd name="T33" fmla="*/ 2147483646 h 385"/>
                <a:gd name="T34" fmla="*/ 2147483646 w 505"/>
                <a:gd name="T35" fmla="*/ 2147483646 h 385"/>
                <a:gd name="T36" fmla="*/ 2147483646 w 505"/>
                <a:gd name="T37" fmla="*/ 2147483646 h 385"/>
                <a:gd name="T38" fmla="*/ 2147483646 w 505"/>
                <a:gd name="T39" fmla="*/ 2147483646 h 385"/>
                <a:gd name="T40" fmla="*/ 2147483646 w 505"/>
                <a:gd name="T41" fmla="*/ 2147483646 h 385"/>
                <a:gd name="T42" fmla="*/ 2147483646 w 505"/>
                <a:gd name="T43" fmla="*/ 2147483646 h 385"/>
                <a:gd name="T44" fmla="*/ 2147483646 w 505"/>
                <a:gd name="T45" fmla="*/ 2147483646 h 385"/>
                <a:gd name="T46" fmla="*/ 2147483646 w 505"/>
                <a:gd name="T47" fmla="*/ 2147483646 h 385"/>
                <a:gd name="T48" fmla="*/ 2147483646 w 505"/>
                <a:gd name="T49" fmla="*/ 2147483646 h 385"/>
                <a:gd name="T50" fmla="*/ 2147483646 w 505"/>
                <a:gd name="T51" fmla="*/ 2147483646 h 385"/>
                <a:gd name="T52" fmla="*/ 2147483646 w 505"/>
                <a:gd name="T53" fmla="*/ 2147483646 h 385"/>
                <a:gd name="T54" fmla="*/ 2147483646 w 505"/>
                <a:gd name="T55" fmla="*/ 2147483646 h 385"/>
                <a:gd name="T56" fmla="*/ 2147483646 w 505"/>
                <a:gd name="T57" fmla="*/ 2147483646 h 385"/>
                <a:gd name="T58" fmla="*/ 2147483646 w 505"/>
                <a:gd name="T59" fmla="*/ 2147483646 h 385"/>
                <a:gd name="T60" fmla="*/ 2147483646 w 505"/>
                <a:gd name="T61" fmla="*/ 2147483646 h 385"/>
                <a:gd name="T62" fmla="*/ 2147483646 w 505"/>
                <a:gd name="T63" fmla="*/ 2147483646 h 385"/>
                <a:gd name="T64" fmla="*/ 2147483646 w 505"/>
                <a:gd name="T65" fmla="*/ 2147483646 h 385"/>
                <a:gd name="T66" fmla="*/ 2147483646 w 505"/>
                <a:gd name="T67" fmla="*/ 2147483646 h 385"/>
                <a:gd name="T68" fmla="*/ 2147483646 w 505"/>
                <a:gd name="T69" fmla="*/ 2147483646 h 38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505" h="385">
                  <a:moveTo>
                    <a:pt x="504" y="128"/>
                  </a:moveTo>
                  <a:lnTo>
                    <a:pt x="496" y="96"/>
                  </a:lnTo>
                  <a:lnTo>
                    <a:pt x="472" y="40"/>
                  </a:lnTo>
                  <a:lnTo>
                    <a:pt x="424" y="40"/>
                  </a:lnTo>
                  <a:lnTo>
                    <a:pt x="416" y="32"/>
                  </a:lnTo>
                  <a:lnTo>
                    <a:pt x="408" y="56"/>
                  </a:lnTo>
                  <a:lnTo>
                    <a:pt x="392" y="56"/>
                  </a:lnTo>
                  <a:lnTo>
                    <a:pt x="376" y="40"/>
                  </a:lnTo>
                  <a:lnTo>
                    <a:pt x="320" y="64"/>
                  </a:lnTo>
                  <a:lnTo>
                    <a:pt x="312" y="56"/>
                  </a:lnTo>
                  <a:lnTo>
                    <a:pt x="336" y="8"/>
                  </a:lnTo>
                  <a:lnTo>
                    <a:pt x="312" y="0"/>
                  </a:lnTo>
                  <a:lnTo>
                    <a:pt x="296" y="16"/>
                  </a:lnTo>
                  <a:lnTo>
                    <a:pt x="280" y="0"/>
                  </a:lnTo>
                  <a:lnTo>
                    <a:pt x="272" y="8"/>
                  </a:lnTo>
                  <a:lnTo>
                    <a:pt x="216" y="8"/>
                  </a:lnTo>
                  <a:lnTo>
                    <a:pt x="224" y="40"/>
                  </a:lnTo>
                  <a:lnTo>
                    <a:pt x="208" y="40"/>
                  </a:lnTo>
                  <a:lnTo>
                    <a:pt x="176" y="16"/>
                  </a:lnTo>
                  <a:lnTo>
                    <a:pt x="168" y="24"/>
                  </a:lnTo>
                  <a:lnTo>
                    <a:pt x="168" y="48"/>
                  </a:lnTo>
                  <a:lnTo>
                    <a:pt x="144" y="48"/>
                  </a:lnTo>
                  <a:lnTo>
                    <a:pt x="144" y="72"/>
                  </a:lnTo>
                  <a:lnTo>
                    <a:pt x="152" y="88"/>
                  </a:lnTo>
                  <a:lnTo>
                    <a:pt x="144" y="96"/>
                  </a:lnTo>
                  <a:lnTo>
                    <a:pt x="144" y="112"/>
                  </a:lnTo>
                  <a:lnTo>
                    <a:pt x="112" y="144"/>
                  </a:lnTo>
                  <a:lnTo>
                    <a:pt x="112" y="168"/>
                  </a:lnTo>
                  <a:lnTo>
                    <a:pt x="104" y="200"/>
                  </a:lnTo>
                  <a:lnTo>
                    <a:pt x="72" y="224"/>
                  </a:lnTo>
                  <a:lnTo>
                    <a:pt x="48" y="256"/>
                  </a:lnTo>
                  <a:lnTo>
                    <a:pt x="32" y="272"/>
                  </a:lnTo>
                  <a:lnTo>
                    <a:pt x="8" y="280"/>
                  </a:lnTo>
                  <a:lnTo>
                    <a:pt x="0" y="296"/>
                  </a:lnTo>
                  <a:lnTo>
                    <a:pt x="16" y="304"/>
                  </a:lnTo>
                  <a:lnTo>
                    <a:pt x="8" y="312"/>
                  </a:lnTo>
                  <a:lnTo>
                    <a:pt x="8" y="352"/>
                  </a:lnTo>
                  <a:lnTo>
                    <a:pt x="16" y="360"/>
                  </a:lnTo>
                  <a:lnTo>
                    <a:pt x="16" y="384"/>
                  </a:lnTo>
                  <a:lnTo>
                    <a:pt x="56" y="384"/>
                  </a:lnTo>
                  <a:lnTo>
                    <a:pt x="56" y="360"/>
                  </a:lnTo>
                  <a:lnTo>
                    <a:pt x="40" y="344"/>
                  </a:lnTo>
                  <a:lnTo>
                    <a:pt x="48" y="312"/>
                  </a:lnTo>
                  <a:lnTo>
                    <a:pt x="80" y="304"/>
                  </a:lnTo>
                  <a:lnTo>
                    <a:pt x="104" y="304"/>
                  </a:lnTo>
                  <a:lnTo>
                    <a:pt x="152" y="280"/>
                  </a:lnTo>
                  <a:lnTo>
                    <a:pt x="184" y="280"/>
                  </a:lnTo>
                  <a:lnTo>
                    <a:pt x="192" y="296"/>
                  </a:lnTo>
                  <a:lnTo>
                    <a:pt x="208" y="264"/>
                  </a:lnTo>
                  <a:lnTo>
                    <a:pt x="240" y="248"/>
                  </a:lnTo>
                  <a:lnTo>
                    <a:pt x="248" y="224"/>
                  </a:lnTo>
                  <a:lnTo>
                    <a:pt x="264" y="240"/>
                  </a:lnTo>
                  <a:lnTo>
                    <a:pt x="272" y="240"/>
                  </a:lnTo>
                  <a:lnTo>
                    <a:pt x="264" y="216"/>
                  </a:lnTo>
                  <a:lnTo>
                    <a:pt x="264" y="184"/>
                  </a:lnTo>
                  <a:lnTo>
                    <a:pt x="280" y="208"/>
                  </a:lnTo>
                  <a:lnTo>
                    <a:pt x="288" y="232"/>
                  </a:lnTo>
                  <a:lnTo>
                    <a:pt x="336" y="232"/>
                  </a:lnTo>
                  <a:lnTo>
                    <a:pt x="320" y="216"/>
                  </a:lnTo>
                  <a:lnTo>
                    <a:pt x="336" y="200"/>
                  </a:lnTo>
                  <a:lnTo>
                    <a:pt x="360" y="208"/>
                  </a:lnTo>
                  <a:lnTo>
                    <a:pt x="376" y="192"/>
                  </a:lnTo>
                  <a:lnTo>
                    <a:pt x="392" y="192"/>
                  </a:lnTo>
                  <a:lnTo>
                    <a:pt x="392" y="200"/>
                  </a:lnTo>
                  <a:lnTo>
                    <a:pt x="400" y="200"/>
                  </a:lnTo>
                  <a:lnTo>
                    <a:pt x="400" y="184"/>
                  </a:lnTo>
                  <a:lnTo>
                    <a:pt x="424" y="192"/>
                  </a:lnTo>
                  <a:lnTo>
                    <a:pt x="448" y="176"/>
                  </a:lnTo>
                  <a:lnTo>
                    <a:pt x="472" y="168"/>
                  </a:lnTo>
                  <a:lnTo>
                    <a:pt x="480" y="136"/>
                  </a:lnTo>
                  <a:lnTo>
                    <a:pt x="504" y="128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9" name="Freeform 20"/>
            <p:cNvSpPr/>
            <p:nvPr/>
          </p:nvSpPr>
          <p:spPr bwMode="gray">
            <a:xfrm>
              <a:off x="9791569" y="3509095"/>
              <a:ext cx="862568" cy="658168"/>
            </a:xfrm>
            <a:custGeom>
              <a:avLst/>
              <a:gdLst>
                <a:gd name="T0" fmla="*/ 2147483646 w 497"/>
                <a:gd name="T1" fmla="*/ 2147483646 h 385"/>
                <a:gd name="T2" fmla="*/ 2147483646 w 497"/>
                <a:gd name="T3" fmla="*/ 2147483646 h 385"/>
                <a:gd name="T4" fmla="*/ 2147483646 w 497"/>
                <a:gd name="T5" fmla="*/ 2147483646 h 385"/>
                <a:gd name="T6" fmla="*/ 2147483646 w 497"/>
                <a:gd name="T7" fmla="*/ 2147483646 h 385"/>
                <a:gd name="T8" fmla="*/ 2147483646 w 497"/>
                <a:gd name="T9" fmla="*/ 2147483646 h 385"/>
                <a:gd name="T10" fmla="*/ 2147483646 w 497"/>
                <a:gd name="T11" fmla="*/ 2147483646 h 385"/>
                <a:gd name="T12" fmla="*/ 2147483646 w 497"/>
                <a:gd name="T13" fmla="*/ 2147483646 h 385"/>
                <a:gd name="T14" fmla="*/ 2147483646 w 497"/>
                <a:gd name="T15" fmla="*/ 2147483646 h 385"/>
                <a:gd name="T16" fmla="*/ 2147483646 w 497"/>
                <a:gd name="T17" fmla="*/ 2147483646 h 385"/>
                <a:gd name="T18" fmla="*/ 2147483646 w 497"/>
                <a:gd name="T19" fmla="*/ 2147483646 h 385"/>
                <a:gd name="T20" fmla="*/ 2147483646 w 497"/>
                <a:gd name="T21" fmla="*/ 2147483646 h 385"/>
                <a:gd name="T22" fmla="*/ 2147483646 w 497"/>
                <a:gd name="T23" fmla="*/ 2147483646 h 385"/>
                <a:gd name="T24" fmla="*/ 2147483646 w 497"/>
                <a:gd name="T25" fmla="*/ 2147483646 h 385"/>
                <a:gd name="T26" fmla="*/ 2147483646 w 497"/>
                <a:gd name="T27" fmla="*/ 2147483646 h 385"/>
                <a:gd name="T28" fmla="*/ 2147483646 w 497"/>
                <a:gd name="T29" fmla="*/ 2147483646 h 385"/>
                <a:gd name="T30" fmla="*/ 2147483646 w 497"/>
                <a:gd name="T31" fmla="*/ 2147483646 h 385"/>
                <a:gd name="T32" fmla="*/ 2147483646 w 497"/>
                <a:gd name="T33" fmla="*/ 2147483646 h 385"/>
                <a:gd name="T34" fmla="*/ 2147483646 w 497"/>
                <a:gd name="T35" fmla="*/ 2147483646 h 385"/>
                <a:gd name="T36" fmla="*/ 2147483646 w 497"/>
                <a:gd name="T37" fmla="*/ 2147483646 h 385"/>
                <a:gd name="T38" fmla="*/ 2147483646 w 497"/>
                <a:gd name="T39" fmla="*/ 2147483646 h 385"/>
                <a:gd name="T40" fmla="*/ 2147483646 w 497"/>
                <a:gd name="T41" fmla="*/ 2147483646 h 385"/>
                <a:gd name="T42" fmla="*/ 2147483646 w 497"/>
                <a:gd name="T43" fmla="*/ 2147483646 h 385"/>
                <a:gd name="T44" fmla="*/ 2147483646 w 497"/>
                <a:gd name="T45" fmla="*/ 2147483646 h 385"/>
                <a:gd name="T46" fmla="*/ 0 w 497"/>
                <a:gd name="T47" fmla="*/ 2147483646 h 385"/>
                <a:gd name="T48" fmla="*/ 2147483646 w 497"/>
                <a:gd name="T49" fmla="*/ 2147483646 h 385"/>
                <a:gd name="T50" fmla="*/ 2147483646 w 497"/>
                <a:gd name="T51" fmla="*/ 2147483646 h 385"/>
                <a:gd name="T52" fmla="*/ 2147483646 w 497"/>
                <a:gd name="T53" fmla="*/ 2147483646 h 385"/>
                <a:gd name="T54" fmla="*/ 2147483646 w 497"/>
                <a:gd name="T55" fmla="*/ 2147483646 h 385"/>
                <a:gd name="T56" fmla="*/ 2147483646 w 497"/>
                <a:gd name="T57" fmla="*/ 2147483646 h 385"/>
                <a:gd name="T58" fmla="*/ 2147483646 w 497"/>
                <a:gd name="T59" fmla="*/ 2147483646 h 385"/>
                <a:gd name="T60" fmla="*/ 2147483646 w 497"/>
                <a:gd name="T61" fmla="*/ 2147483646 h 385"/>
                <a:gd name="T62" fmla="*/ 2147483646 w 497"/>
                <a:gd name="T63" fmla="*/ 2147483646 h 385"/>
                <a:gd name="T64" fmla="*/ 2147483646 w 497"/>
                <a:gd name="T65" fmla="*/ 2147483646 h 385"/>
                <a:gd name="T66" fmla="*/ 2147483646 w 497"/>
                <a:gd name="T67" fmla="*/ 2147483646 h 385"/>
                <a:gd name="T68" fmla="*/ 2147483646 w 497"/>
                <a:gd name="T69" fmla="*/ 2147483646 h 385"/>
                <a:gd name="T70" fmla="*/ 2147483646 w 497"/>
                <a:gd name="T71" fmla="*/ 2147483646 h 38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97" h="385">
                  <a:moveTo>
                    <a:pt x="336" y="368"/>
                  </a:moveTo>
                  <a:lnTo>
                    <a:pt x="344" y="344"/>
                  </a:lnTo>
                  <a:lnTo>
                    <a:pt x="368" y="344"/>
                  </a:lnTo>
                  <a:lnTo>
                    <a:pt x="416" y="296"/>
                  </a:lnTo>
                  <a:lnTo>
                    <a:pt x="440" y="272"/>
                  </a:lnTo>
                  <a:lnTo>
                    <a:pt x="448" y="240"/>
                  </a:lnTo>
                  <a:lnTo>
                    <a:pt x="448" y="216"/>
                  </a:lnTo>
                  <a:lnTo>
                    <a:pt x="480" y="184"/>
                  </a:lnTo>
                  <a:lnTo>
                    <a:pt x="480" y="168"/>
                  </a:lnTo>
                  <a:lnTo>
                    <a:pt x="496" y="160"/>
                  </a:lnTo>
                  <a:lnTo>
                    <a:pt x="480" y="152"/>
                  </a:lnTo>
                  <a:lnTo>
                    <a:pt x="480" y="128"/>
                  </a:lnTo>
                  <a:lnTo>
                    <a:pt x="456" y="128"/>
                  </a:lnTo>
                  <a:lnTo>
                    <a:pt x="456" y="96"/>
                  </a:lnTo>
                  <a:lnTo>
                    <a:pt x="440" y="96"/>
                  </a:lnTo>
                  <a:lnTo>
                    <a:pt x="440" y="112"/>
                  </a:lnTo>
                  <a:lnTo>
                    <a:pt x="424" y="112"/>
                  </a:lnTo>
                  <a:lnTo>
                    <a:pt x="424" y="104"/>
                  </a:lnTo>
                  <a:lnTo>
                    <a:pt x="432" y="64"/>
                  </a:lnTo>
                  <a:lnTo>
                    <a:pt x="440" y="56"/>
                  </a:lnTo>
                  <a:lnTo>
                    <a:pt x="440" y="40"/>
                  </a:lnTo>
                  <a:lnTo>
                    <a:pt x="440" y="16"/>
                  </a:lnTo>
                  <a:lnTo>
                    <a:pt x="432" y="0"/>
                  </a:lnTo>
                  <a:lnTo>
                    <a:pt x="408" y="8"/>
                  </a:lnTo>
                  <a:lnTo>
                    <a:pt x="392" y="8"/>
                  </a:lnTo>
                  <a:lnTo>
                    <a:pt x="376" y="24"/>
                  </a:lnTo>
                  <a:lnTo>
                    <a:pt x="360" y="32"/>
                  </a:lnTo>
                  <a:lnTo>
                    <a:pt x="360" y="24"/>
                  </a:lnTo>
                  <a:lnTo>
                    <a:pt x="344" y="32"/>
                  </a:lnTo>
                  <a:lnTo>
                    <a:pt x="320" y="32"/>
                  </a:lnTo>
                  <a:lnTo>
                    <a:pt x="304" y="40"/>
                  </a:lnTo>
                  <a:lnTo>
                    <a:pt x="288" y="64"/>
                  </a:lnTo>
                  <a:lnTo>
                    <a:pt x="272" y="56"/>
                  </a:lnTo>
                  <a:lnTo>
                    <a:pt x="264" y="72"/>
                  </a:lnTo>
                  <a:lnTo>
                    <a:pt x="232" y="72"/>
                  </a:lnTo>
                  <a:lnTo>
                    <a:pt x="224" y="96"/>
                  </a:lnTo>
                  <a:lnTo>
                    <a:pt x="200" y="104"/>
                  </a:lnTo>
                  <a:lnTo>
                    <a:pt x="184" y="88"/>
                  </a:lnTo>
                  <a:lnTo>
                    <a:pt x="176" y="64"/>
                  </a:lnTo>
                  <a:lnTo>
                    <a:pt x="160" y="72"/>
                  </a:lnTo>
                  <a:lnTo>
                    <a:pt x="160" y="88"/>
                  </a:lnTo>
                  <a:lnTo>
                    <a:pt x="144" y="88"/>
                  </a:lnTo>
                  <a:lnTo>
                    <a:pt x="104" y="112"/>
                  </a:lnTo>
                  <a:lnTo>
                    <a:pt x="96" y="128"/>
                  </a:lnTo>
                  <a:lnTo>
                    <a:pt x="48" y="112"/>
                  </a:lnTo>
                  <a:lnTo>
                    <a:pt x="32" y="112"/>
                  </a:lnTo>
                  <a:lnTo>
                    <a:pt x="24" y="120"/>
                  </a:lnTo>
                  <a:lnTo>
                    <a:pt x="0" y="128"/>
                  </a:lnTo>
                  <a:lnTo>
                    <a:pt x="0" y="144"/>
                  </a:lnTo>
                  <a:lnTo>
                    <a:pt x="32" y="144"/>
                  </a:lnTo>
                  <a:lnTo>
                    <a:pt x="40" y="160"/>
                  </a:lnTo>
                  <a:lnTo>
                    <a:pt x="88" y="168"/>
                  </a:lnTo>
                  <a:lnTo>
                    <a:pt x="96" y="176"/>
                  </a:lnTo>
                  <a:lnTo>
                    <a:pt x="104" y="208"/>
                  </a:lnTo>
                  <a:lnTo>
                    <a:pt x="64" y="208"/>
                  </a:lnTo>
                  <a:lnTo>
                    <a:pt x="56" y="224"/>
                  </a:lnTo>
                  <a:lnTo>
                    <a:pt x="64" y="240"/>
                  </a:lnTo>
                  <a:lnTo>
                    <a:pt x="88" y="248"/>
                  </a:lnTo>
                  <a:lnTo>
                    <a:pt x="136" y="264"/>
                  </a:lnTo>
                  <a:lnTo>
                    <a:pt x="136" y="280"/>
                  </a:lnTo>
                  <a:lnTo>
                    <a:pt x="120" y="288"/>
                  </a:lnTo>
                  <a:lnTo>
                    <a:pt x="136" y="304"/>
                  </a:lnTo>
                  <a:lnTo>
                    <a:pt x="136" y="328"/>
                  </a:lnTo>
                  <a:lnTo>
                    <a:pt x="208" y="360"/>
                  </a:lnTo>
                  <a:lnTo>
                    <a:pt x="224" y="360"/>
                  </a:lnTo>
                  <a:lnTo>
                    <a:pt x="248" y="360"/>
                  </a:lnTo>
                  <a:lnTo>
                    <a:pt x="256" y="368"/>
                  </a:lnTo>
                  <a:lnTo>
                    <a:pt x="256" y="344"/>
                  </a:lnTo>
                  <a:lnTo>
                    <a:pt x="288" y="352"/>
                  </a:lnTo>
                  <a:lnTo>
                    <a:pt x="296" y="376"/>
                  </a:lnTo>
                  <a:lnTo>
                    <a:pt x="312" y="384"/>
                  </a:lnTo>
                  <a:lnTo>
                    <a:pt x="336" y="368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" name="Freeform 30"/>
            <p:cNvSpPr/>
            <p:nvPr/>
          </p:nvSpPr>
          <p:spPr bwMode="gray">
            <a:xfrm>
              <a:off x="10444987" y="2208212"/>
              <a:ext cx="653417" cy="616452"/>
            </a:xfrm>
            <a:custGeom>
              <a:avLst/>
              <a:gdLst>
                <a:gd name="T0" fmla="*/ 2147483646 w 377"/>
                <a:gd name="T1" fmla="*/ 2147483646 h 361"/>
                <a:gd name="T2" fmla="*/ 2147483646 w 377"/>
                <a:gd name="T3" fmla="*/ 0 h 361"/>
                <a:gd name="T4" fmla="*/ 2147483646 w 377"/>
                <a:gd name="T5" fmla="*/ 2147483646 h 361"/>
                <a:gd name="T6" fmla="*/ 2147483646 w 377"/>
                <a:gd name="T7" fmla="*/ 2147483646 h 361"/>
                <a:gd name="T8" fmla="*/ 2147483646 w 377"/>
                <a:gd name="T9" fmla="*/ 2147483646 h 361"/>
                <a:gd name="T10" fmla="*/ 2147483646 w 377"/>
                <a:gd name="T11" fmla="*/ 2147483646 h 361"/>
                <a:gd name="T12" fmla="*/ 2147483646 w 377"/>
                <a:gd name="T13" fmla="*/ 2147483646 h 361"/>
                <a:gd name="T14" fmla="*/ 2147483646 w 377"/>
                <a:gd name="T15" fmla="*/ 2147483646 h 361"/>
                <a:gd name="T16" fmla="*/ 2147483646 w 377"/>
                <a:gd name="T17" fmla="*/ 2147483646 h 361"/>
                <a:gd name="T18" fmla="*/ 2147483646 w 377"/>
                <a:gd name="T19" fmla="*/ 2147483646 h 361"/>
                <a:gd name="T20" fmla="*/ 2147483646 w 377"/>
                <a:gd name="T21" fmla="*/ 2147483646 h 361"/>
                <a:gd name="T22" fmla="*/ 2147483646 w 377"/>
                <a:gd name="T23" fmla="*/ 2147483646 h 361"/>
                <a:gd name="T24" fmla="*/ 2147483646 w 377"/>
                <a:gd name="T25" fmla="*/ 2147483646 h 361"/>
                <a:gd name="T26" fmla="*/ 2147483646 w 377"/>
                <a:gd name="T27" fmla="*/ 2147483646 h 361"/>
                <a:gd name="T28" fmla="*/ 2147483646 w 377"/>
                <a:gd name="T29" fmla="*/ 2147483646 h 361"/>
                <a:gd name="T30" fmla="*/ 2147483646 w 377"/>
                <a:gd name="T31" fmla="*/ 2147483646 h 361"/>
                <a:gd name="T32" fmla="*/ 2147483646 w 377"/>
                <a:gd name="T33" fmla="*/ 2147483646 h 361"/>
                <a:gd name="T34" fmla="*/ 2147483646 w 377"/>
                <a:gd name="T35" fmla="*/ 2147483646 h 361"/>
                <a:gd name="T36" fmla="*/ 2147483646 w 377"/>
                <a:gd name="T37" fmla="*/ 2147483646 h 361"/>
                <a:gd name="T38" fmla="*/ 2147483646 w 377"/>
                <a:gd name="T39" fmla="*/ 2147483646 h 361"/>
                <a:gd name="T40" fmla="*/ 2147483646 w 377"/>
                <a:gd name="T41" fmla="*/ 2147483646 h 361"/>
                <a:gd name="T42" fmla="*/ 2147483646 w 377"/>
                <a:gd name="T43" fmla="*/ 2147483646 h 361"/>
                <a:gd name="T44" fmla="*/ 2147483646 w 377"/>
                <a:gd name="T45" fmla="*/ 2147483646 h 361"/>
                <a:gd name="T46" fmla="*/ 2147483646 w 377"/>
                <a:gd name="T47" fmla="*/ 2147483646 h 361"/>
                <a:gd name="T48" fmla="*/ 2147483646 w 377"/>
                <a:gd name="T49" fmla="*/ 2147483646 h 361"/>
                <a:gd name="T50" fmla="*/ 2147483646 w 377"/>
                <a:gd name="T51" fmla="*/ 2147483646 h 361"/>
                <a:gd name="T52" fmla="*/ 2147483646 w 377"/>
                <a:gd name="T53" fmla="*/ 2147483646 h 361"/>
                <a:gd name="T54" fmla="*/ 2147483646 w 377"/>
                <a:gd name="T55" fmla="*/ 2147483646 h 361"/>
                <a:gd name="T56" fmla="*/ 2147483646 w 377"/>
                <a:gd name="T57" fmla="*/ 2147483646 h 361"/>
                <a:gd name="T58" fmla="*/ 2147483646 w 377"/>
                <a:gd name="T59" fmla="*/ 2147483646 h 361"/>
                <a:gd name="T60" fmla="*/ 2147483646 w 377"/>
                <a:gd name="T61" fmla="*/ 2147483646 h 361"/>
                <a:gd name="T62" fmla="*/ 2147483646 w 377"/>
                <a:gd name="T63" fmla="*/ 2147483646 h 361"/>
                <a:gd name="T64" fmla="*/ 2147483646 w 377"/>
                <a:gd name="T65" fmla="*/ 2147483646 h 361"/>
                <a:gd name="T66" fmla="*/ 2147483646 w 377"/>
                <a:gd name="T67" fmla="*/ 2147483646 h 361"/>
                <a:gd name="T68" fmla="*/ 2147483646 w 377"/>
                <a:gd name="T69" fmla="*/ 2147483646 h 361"/>
                <a:gd name="T70" fmla="*/ 2147483646 w 377"/>
                <a:gd name="T71" fmla="*/ 2147483646 h 361"/>
                <a:gd name="T72" fmla="*/ 2147483646 w 377"/>
                <a:gd name="T73" fmla="*/ 2147483646 h 361"/>
                <a:gd name="T74" fmla="*/ 2147483646 w 377"/>
                <a:gd name="T75" fmla="*/ 2147483646 h 361"/>
                <a:gd name="T76" fmla="*/ 2147483646 w 377"/>
                <a:gd name="T77" fmla="*/ 2147483646 h 361"/>
                <a:gd name="T78" fmla="*/ 2147483646 w 377"/>
                <a:gd name="T79" fmla="*/ 2147483646 h 361"/>
                <a:gd name="T80" fmla="*/ 2147483646 w 377"/>
                <a:gd name="T81" fmla="*/ 2147483646 h 361"/>
                <a:gd name="T82" fmla="*/ 2147483646 w 377"/>
                <a:gd name="T83" fmla="*/ 2147483646 h 361"/>
                <a:gd name="T84" fmla="*/ 0 w 377"/>
                <a:gd name="T85" fmla="*/ 2147483646 h 361"/>
                <a:gd name="T86" fmla="*/ 2147483646 w 377"/>
                <a:gd name="T87" fmla="*/ 2147483646 h 361"/>
                <a:gd name="T88" fmla="*/ 2147483646 w 377"/>
                <a:gd name="T89" fmla="*/ 2147483646 h 361"/>
                <a:gd name="T90" fmla="*/ 2147483646 w 377"/>
                <a:gd name="T91" fmla="*/ 2147483646 h 361"/>
                <a:gd name="T92" fmla="*/ 2147483646 w 377"/>
                <a:gd name="T93" fmla="*/ 2147483646 h 361"/>
                <a:gd name="T94" fmla="*/ 2147483646 w 377"/>
                <a:gd name="T95" fmla="*/ 2147483646 h 361"/>
                <a:gd name="T96" fmla="*/ 2147483646 w 377"/>
                <a:gd name="T97" fmla="*/ 2147483646 h 36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377" h="361">
                  <a:moveTo>
                    <a:pt x="200" y="8"/>
                  </a:moveTo>
                  <a:lnTo>
                    <a:pt x="248" y="0"/>
                  </a:lnTo>
                  <a:lnTo>
                    <a:pt x="264" y="16"/>
                  </a:lnTo>
                  <a:lnTo>
                    <a:pt x="304" y="24"/>
                  </a:lnTo>
                  <a:lnTo>
                    <a:pt x="320" y="16"/>
                  </a:lnTo>
                  <a:lnTo>
                    <a:pt x="336" y="16"/>
                  </a:lnTo>
                  <a:lnTo>
                    <a:pt x="280" y="64"/>
                  </a:lnTo>
                  <a:lnTo>
                    <a:pt x="272" y="88"/>
                  </a:lnTo>
                  <a:lnTo>
                    <a:pt x="280" y="96"/>
                  </a:lnTo>
                  <a:lnTo>
                    <a:pt x="288" y="96"/>
                  </a:lnTo>
                  <a:lnTo>
                    <a:pt x="320" y="128"/>
                  </a:lnTo>
                  <a:lnTo>
                    <a:pt x="352" y="128"/>
                  </a:lnTo>
                  <a:lnTo>
                    <a:pt x="352" y="144"/>
                  </a:lnTo>
                  <a:lnTo>
                    <a:pt x="376" y="152"/>
                  </a:lnTo>
                  <a:lnTo>
                    <a:pt x="376" y="168"/>
                  </a:lnTo>
                  <a:lnTo>
                    <a:pt x="352" y="192"/>
                  </a:lnTo>
                  <a:lnTo>
                    <a:pt x="352" y="176"/>
                  </a:lnTo>
                  <a:lnTo>
                    <a:pt x="328" y="160"/>
                  </a:lnTo>
                  <a:lnTo>
                    <a:pt x="312" y="160"/>
                  </a:lnTo>
                  <a:lnTo>
                    <a:pt x="312" y="208"/>
                  </a:lnTo>
                  <a:lnTo>
                    <a:pt x="304" y="240"/>
                  </a:lnTo>
                  <a:lnTo>
                    <a:pt x="280" y="240"/>
                  </a:lnTo>
                  <a:lnTo>
                    <a:pt x="272" y="248"/>
                  </a:lnTo>
                  <a:lnTo>
                    <a:pt x="288" y="256"/>
                  </a:lnTo>
                  <a:lnTo>
                    <a:pt x="296" y="272"/>
                  </a:lnTo>
                  <a:lnTo>
                    <a:pt x="320" y="288"/>
                  </a:lnTo>
                  <a:lnTo>
                    <a:pt x="344" y="280"/>
                  </a:lnTo>
                  <a:lnTo>
                    <a:pt x="352" y="336"/>
                  </a:lnTo>
                  <a:lnTo>
                    <a:pt x="304" y="360"/>
                  </a:lnTo>
                  <a:lnTo>
                    <a:pt x="296" y="352"/>
                  </a:lnTo>
                  <a:lnTo>
                    <a:pt x="288" y="360"/>
                  </a:lnTo>
                  <a:lnTo>
                    <a:pt x="256" y="360"/>
                  </a:lnTo>
                  <a:lnTo>
                    <a:pt x="240" y="344"/>
                  </a:lnTo>
                  <a:lnTo>
                    <a:pt x="232" y="360"/>
                  </a:lnTo>
                  <a:lnTo>
                    <a:pt x="216" y="344"/>
                  </a:lnTo>
                  <a:lnTo>
                    <a:pt x="216" y="320"/>
                  </a:lnTo>
                  <a:lnTo>
                    <a:pt x="192" y="304"/>
                  </a:lnTo>
                  <a:lnTo>
                    <a:pt x="176" y="312"/>
                  </a:lnTo>
                  <a:lnTo>
                    <a:pt x="160" y="304"/>
                  </a:lnTo>
                  <a:lnTo>
                    <a:pt x="88" y="296"/>
                  </a:lnTo>
                  <a:lnTo>
                    <a:pt x="48" y="232"/>
                  </a:lnTo>
                  <a:lnTo>
                    <a:pt x="16" y="184"/>
                  </a:lnTo>
                  <a:lnTo>
                    <a:pt x="0" y="128"/>
                  </a:lnTo>
                  <a:lnTo>
                    <a:pt x="32" y="128"/>
                  </a:lnTo>
                  <a:lnTo>
                    <a:pt x="112" y="80"/>
                  </a:lnTo>
                  <a:lnTo>
                    <a:pt x="136" y="80"/>
                  </a:lnTo>
                  <a:lnTo>
                    <a:pt x="168" y="80"/>
                  </a:lnTo>
                  <a:lnTo>
                    <a:pt x="192" y="48"/>
                  </a:lnTo>
                  <a:lnTo>
                    <a:pt x="200" y="8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" name="Freeform 31"/>
            <p:cNvSpPr/>
            <p:nvPr/>
          </p:nvSpPr>
          <p:spPr bwMode="invGray">
            <a:xfrm>
              <a:off x="10434788" y="1648400"/>
              <a:ext cx="431576" cy="783381"/>
            </a:xfrm>
            <a:custGeom>
              <a:avLst/>
              <a:gdLst>
                <a:gd name="T0" fmla="*/ 2147483646 w 249"/>
                <a:gd name="T1" fmla="*/ 2147483646 h 457"/>
                <a:gd name="T2" fmla="*/ 2147483646 w 249"/>
                <a:gd name="T3" fmla="*/ 2147483646 h 457"/>
                <a:gd name="T4" fmla="*/ 2147483646 w 249"/>
                <a:gd name="T5" fmla="*/ 2147483646 h 457"/>
                <a:gd name="T6" fmla="*/ 2147483646 w 249"/>
                <a:gd name="T7" fmla="*/ 2147483646 h 457"/>
                <a:gd name="T8" fmla="*/ 2147483646 w 249"/>
                <a:gd name="T9" fmla="*/ 2147483646 h 457"/>
                <a:gd name="T10" fmla="*/ 2147483646 w 249"/>
                <a:gd name="T11" fmla="*/ 2147483646 h 457"/>
                <a:gd name="T12" fmla="*/ 2147483646 w 249"/>
                <a:gd name="T13" fmla="*/ 2147483646 h 457"/>
                <a:gd name="T14" fmla="*/ 0 w 249"/>
                <a:gd name="T15" fmla="*/ 2147483646 h 457"/>
                <a:gd name="T16" fmla="*/ 2147483646 w 249"/>
                <a:gd name="T17" fmla="*/ 2147483646 h 457"/>
                <a:gd name="T18" fmla="*/ 2147483646 w 249"/>
                <a:gd name="T19" fmla="*/ 2147483646 h 457"/>
                <a:gd name="T20" fmla="*/ 2147483646 w 249"/>
                <a:gd name="T21" fmla="*/ 2147483646 h 457"/>
                <a:gd name="T22" fmla="*/ 2147483646 w 249"/>
                <a:gd name="T23" fmla="*/ 2147483646 h 457"/>
                <a:gd name="T24" fmla="*/ 2147483646 w 249"/>
                <a:gd name="T25" fmla="*/ 2147483646 h 457"/>
                <a:gd name="T26" fmla="*/ 2147483646 w 249"/>
                <a:gd name="T27" fmla="*/ 2147483646 h 457"/>
                <a:gd name="T28" fmla="*/ 2147483646 w 249"/>
                <a:gd name="T29" fmla="*/ 2147483646 h 457"/>
                <a:gd name="T30" fmla="*/ 2147483646 w 249"/>
                <a:gd name="T31" fmla="*/ 2147483646 h 457"/>
                <a:gd name="T32" fmla="*/ 2147483646 w 249"/>
                <a:gd name="T33" fmla="*/ 2147483646 h 457"/>
                <a:gd name="T34" fmla="*/ 2147483646 w 249"/>
                <a:gd name="T35" fmla="*/ 2147483646 h 457"/>
                <a:gd name="T36" fmla="*/ 2147483646 w 249"/>
                <a:gd name="T37" fmla="*/ 2147483646 h 457"/>
                <a:gd name="T38" fmla="*/ 2147483646 w 249"/>
                <a:gd name="T39" fmla="*/ 2147483646 h 457"/>
                <a:gd name="T40" fmla="*/ 2147483646 w 249"/>
                <a:gd name="T41" fmla="*/ 2147483646 h 457"/>
                <a:gd name="T42" fmla="*/ 2147483646 w 249"/>
                <a:gd name="T43" fmla="*/ 0 h 457"/>
                <a:gd name="T44" fmla="*/ 2147483646 w 249"/>
                <a:gd name="T45" fmla="*/ 2147483646 h 457"/>
                <a:gd name="T46" fmla="*/ 2147483646 w 249"/>
                <a:gd name="T47" fmla="*/ 0 h 457"/>
                <a:gd name="T48" fmla="*/ 2147483646 w 249"/>
                <a:gd name="T49" fmla="*/ 2147483646 h 457"/>
                <a:gd name="T50" fmla="*/ 2147483646 w 249"/>
                <a:gd name="T51" fmla="*/ 2147483646 h 457"/>
                <a:gd name="T52" fmla="*/ 2147483646 w 249"/>
                <a:gd name="T53" fmla="*/ 2147483646 h 457"/>
                <a:gd name="T54" fmla="*/ 2147483646 w 249"/>
                <a:gd name="T55" fmla="*/ 2147483646 h 457"/>
                <a:gd name="T56" fmla="*/ 2147483646 w 249"/>
                <a:gd name="T57" fmla="*/ 2147483646 h 457"/>
                <a:gd name="T58" fmla="*/ 2147483646 w 249"/>
                <a:gd name="T59" fmla="*/ 2147483646 h 457"/>
                <a:gd name="T60" fmla="*/ 2147483646 w 249"/>
                <a:gd name="T61" fmla="*/ 2147483646 h 457"/>
                <a:gd name="T62" fmla="*/ 2147483646 w 249"/>
                <a:gd name="T63" fmla="*/ 2147483646 h 457"/>
                <a:gd name="T64" fmla="*/ 2147483646 w 249"/>
                <a:gd name="T65" fmla="*/ 2147483646 h 457"/>
                <a:gd name="T66" fmla="*/ 2147483646 w 249"/>
                <a:gd name="T67" fmla="*/ 2147483646 h 457"/>
                <a:gd name="T68" fmla="*/ 2147483646 w 249"/>
                <a:gd name="T69" fmla="*/ 2147483646 h 457"/>
                <a:gd name="T70" fmla="*/ 2147483646 w 249"/>
                <a:gd name="T71" fmla="*/ 2147483646 h 457"/>
                <a:gd name="T72" fmla="*/ 2147483646 w 249"/>
                <a:gd name="T73" fmla="*/ 2147483646 h 45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249" h="457">
                  <a:moveTo>
                    <a:pt x="208" y="336"/>
                  </a:moveTo>
                  <a:lnTo>
                    <a:pt x="200" y="376"/>
                  </a:lnTo>
                  <a:lnTo>
                    <a:pt x="176" y="408"/>
                  </a:lnTo>
                  <a:lnTo>
                    <a:pt x="136" y="400"/>
                  </a:lnTo>
                  <a:lnTo>
                    <a:pt x="80" y="432"/>
                  </a:lnTo>
                  <a:lnTo>
                    <a:pt x="40" y="456"/>
                  </a:lnTo>
                  <a:lnTo>
                    <a:pt x="8" y="456"/>
                  </a:lnTo>
                  <a:lnTo>
                    <a:pt x="0" y="448"/>
                  </a:lnTo>
                  <a:lnTo>
                    <a:pt x="16" y="384"/>
                  </a:lnTo>
                  <a:lnTo>
                    <a:pt x="24" y="368"/>
                  </a:lnTo>
                  <a:lnTo>
                    <a:pt x="8" y="328"/>
                  </a:lnTo>
                  <a:lnTo>
                    <a:pt x="16" y="264"/>
                  </a:lnTo>
                  <a:lnTo>
                    <a:pt x="24" y="224"/>
                  </a:lnTo>
                  <a:lnTo>
                    <a:pt x="32" y="208"/>
                  </a:lnTo>
                  <a:lnTo>
                    <a:pt x="16" y="192"/>
                  </a:lnTo>
                  <a:lnTo>
                    <a:pt x="32" y="160"/>
                  </a:lnTo>
                  <a:lnTo>
                    <a:pt x="56" y="112"/>
                  </a:lnTo>
                  <a:lnTo>
                    <a:pt x="56" y="80"/>
                  </a:lnTo>
                  <a:lnTo>
                    <a:pt x="72" y="80"/>
                  </a:lnTo>
                  <a:lnTo>
                    <a:pt x="120" y="24"/>
                  </a:lnTo>
                  <a:lnTo>
                    <a:pt x="144" y="16"/>
                  </a:lnTo>
                  <a:lnTo>
                    <a:pt x="168" y="0"/>
                  </a:lnTo>
                  <a:lnTo>
                    <a:pt x="176" y="8"/>
                  </a:lnTo>
                  <a:lnTo>
                    <a:pt x="216" y="0"/>
                  </a:lnTo>
                  <a:lnTo>
                    <a:pt x="240" y="24"/>
                  </a:lnTo>
                  <a:lnTo>
                    <a:pt x="216" y="32"/>
                  </a:lnTo>
                  <a:lnTo>
                    <a:pt x="208" y="48"/>
                  </a:lnTo>
                  <a:lnTo>
                    <a:pt x="240" y="48"/>
                  </a:lnTo>
                  <a:lnTo>
                    <a:pt x="248" y="88"/>
                  </a:lnTo>
                  <a:lnTo>
                    <a:pt x="232" y="120"/>
                  </a:lnTo>
                  <a:lnTo>
                    <a:pt x="216" y="104"/>
                  </a:lnTo>
                  <a:lnTo>
                    <a:pt x="192" y="120"/>
                  </a:lnTo>
                  <a:lnTo>
                    <a:pt x="200" y="136"/>
                  </a:lnTo>
                  <a:lnTo>
                    <a:pt x="184" y="160"/>
                  </a:lnTo>
                  <a:lnTo>
                    <a:pt x="224" y="216"/>
                  </a:lnTo>
                  <a:lnTo>
                    <a:pt x="192" y="304"/>
                  </a:lnTo>
                  <a:lnTo>
                    <a:pt x="208" y="336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" name="Freeform 35"/>
            <p:cNvSpPr/>
            <p:nvPr/>
          </p:nvSpPr>
          <p:spPr bwMode="invGray">
            <a:xfrm>
              <a:off x="9252104" y="-64471"/>
              <a:ext cx="2467982" cy="2124364"/>
            </a:xfrm>
            <a:custGeom>
              <a:avLst/>
              <a:gdLst>
                <a:gd name="T0" fmla="*/ 2147483646 w 1425"/>
                <a:gd name="T1" fmla="*/ 2147483646 h 1241"/>
                <a:gd name="T2" fmla="*/ 2147483646 w 1425"/>
                <a:gd name="T3" fmla="*/ 2147483646 h 1241"/>
                <a:gd name="T4" fmla="*/ 2147483646 w 1425"/>
                <a:gd name="T5" fmla="*/ 2147483646 h 1241"/>
                <a:gd name="T6" fmla="*/ 2147483646 w 1425"/>
                <a:gd name="T7" fmla="*/ 2147483646 h 1241"/>
                <a:gd name="T8" fmla="*/ 2147483646 w 1425"/>
                <a:gd name="T9" fmla="*/ 2147483646 h 1241"/>
                <a:gd name="T10" fmla="*/ 2147483646 w 1425"/>
                <a:gd name="T11" fmla="*/ 2147483646 h 1241"/>
                <a:gd name="T12" fmla="*/ 2147483646 w 1425"/>
                <a:gd name="T13" fmla="*/ 2147483646 h 1241"/>
                <a:gd name="T14" fmla="*/ 2147483646 w 1425"/>
                <a:gd name="T15" fmla="*/ 2147483646 h 1241"/>
                <a:gd name="T16" fmla="*/ 2147483646 w 1425"/>
                <a:gd name="T17" fmla="*/ 2147483646 h 1241"/>
                <a:gd name="T18" fmla="*/ 2147483646 w 1425"/>
                <a:gd name="T19" fmla="*/ 2147483646 h 1241"/>
                <a:gd name="T20" fmla="*/ 2147483646 w 1425"/>
                <a:gd name="T21" fmla="*/ 2147483646 h 1241"/>
                <a:gd name="T22" fmla="*/ 2147483646 w 1425"/>
                <a:gd name="T23" fmla="*/ 2147483646 h 1241"/>
                <a:gd name="T24" fmla="*/ 2147483646 w 1425"/>
                <a:gd name="T25" fmla="*/ 2147483646 h 1241"/>
                <a:gd name="T26" fmla="*/ 2147483646 w 1425"/>
                <a:gd name="T27" fmla="*/ 2147483646 h 1241"/>
                <a:gd name="T28" fmla="*/ 2147483646 w 1425"/>
                <a:gd name="T29" fmla="*/ 2147483646 h 1241"/>
                <a:gd name="T30" fmla="*/ 2147483646 w 1425"/>
                <a:gd name="T31" fmla="*/ 2147483646 h 1241"/>
                <a:gd name="T32" fmla="*/ 2147483646 w 1425"/>
                <a:gd name="T33" fmla="*/ 2147483646 h 1241"/>
                <a:gd name="T34" fmla="*/ 2147483646 w 1425"/>
                <a:gd name="T35" fmla="*/ 2147483646 h 1241"/>
                <a:gd name="T36" fmla="*/ 2147483646 w 1425"/>
                <a:gd name="T37" fmla="*/ 2147483646 h 1241"/>
                <a:gd name="T38" fmla="*/ 2147483646 w 1425"/>
                <a:gd name="T39" fmla="*/ 2147483646 h 1241"/>
                <a:gd name="T40" fmla="*/ 2147483646 w 1425"/>
                <a:gd name="T41" fmla="*/ 2147483646 h 1241"/>
                <a:gd name="T42" fmla="*/ 2147483646 w 1425"/>
                <a:gd name="T43" fmla="*/ 2147483646 h 1241"/>
                <a:gd name="T44" fmla="*/ 2147483646 w 1425"/>
                <a:gd name="T45" fmla="*/ 2147483646 h 1241"/>
                <a:gd name="T46" fmla="*/ 2147483646 w 1425"/>
                <a:gd name="T47" fmla="*/ 2147483646 h 1241"/>
                <a:gd name="T48" fmla="*/ 2147483646 w 1425"/>
                <a:gd name="T49" fmla="*/ 2147483646 h 1241"/>
                <a:gd name="T50" fmla="*/ 2147483646 w 1425"/>
                <a:gd name="T51" fmla="*/ 2147483646 h 1241"/>
                <a:gd name="T52" fmla="*/ 2147483646 w 1425"/>
                <a:gd name="T53" fmla="*/ 2147483646 h 1241"/>
                <a:gd name="T54" fmla="*/ 2147483646 w 1425"/>
                <a:gd name="T55" fmla="*/ 2147483646 h 1241"/>
                <a:gd name="T56" fmla="*/ 2147483646 w 1425"/>
                <a:gd name="T57" fmla="*/ 2147483646 h 1241"/>
                <a:gd name="T58" fmla="*/ 2147483646 w 1425"/>
                <a:gd name="T59" fmla="*/ 2147483646 h 1241"/>
                <a:gd name="T60" fmla="*/ 2147483646 w 1425"/>
                <a:gd name="T61" fmla="*/ 2147483646 h 1241"/>
                <a:gd name="T62" fmla="*/ 2147483646 w 1425"/>
                <a:gd name="T63" fmla="*/ 2147483646 h 1241"/>
                <a:gd name="T64" fmla="*/ 2147483646 w 1425"/>
                <a:gd name="T65" fmla="*/ 2147483646 h 1241"/>
                <a:gd name="T66" fmla="*/ 2147483646 w 1425"/>
                <a:gd name="T67" fmla="*/ 2147483646 h 1241"/>
                <a:gd name="T68" fmla="*/ 2147483646 w 1425"/>
                <a:gd name="T69" fmla="*/ 2147483646 h 1241"/>
                <a:gd name="T70" fmla="*/ 2147483646 w 1425"/>
                <a:gd name="T71" fmla="*/ 2147483646 h 1241"/>
                <a:gd name="T72" fmla="*/ 2147483646 w 1425"/>
                <a:gd name="T73" fmla="*/ 0 h 1241"/>
                <a:gd name="T74" fmla="*/ 2147483646 w 1425"/>
                <a:gd name="T75" fmla="*/ 2147483646 h 1241"/>
                <a:gd name="T76" fmla="*/ 2147483646 w 1425"/>
                <a:gd name="T77" fmla="*/ 2147483646 h 1241"/>
                <a:gd name="T78" fmla="*/ 2147483646 w 1425"/>
                <a:gd name="T79" fmla="*/ 2147483646 h 1241"/>
                <a:gd name="T80" fmla="*/ 2147483646 w 1425"/>
                <a:gd name="T81" fmla="*/ 2147483646 h 1241"/>
                <a:gd name="T82" fmla="*/ 2147483646 w 1425"/>
                <a:gd name="T83" fmla="*/ 2147483646 h 1241"/>
                <a:gd name="T84" fmla="*/ 2147483646 w 1425"/>
                <a:gd name="T85" fmla="*/ 2147483646 h 1241"/>
                <a:gd name="T86" fmla="*/ 2147483646 w 1425"/>
                <a:gd name="T87" fmla="*/ 2147483646 h 1241"/>
                <a:gd name="T88" fmla="*/ 2147483646 w 1425"/>
                <a:gd name="T89" fmla="*/ 2147483646 h 1241"/>
                <a:gd name="T90" fmla="*/ 2147483646 w 1425"/>
                <a:gd name="T91" fmla="*/ 2147483646 h 1241"/>
                <a:gd name="T92" fmla="*/ 2147483646 w 1425"/>
                <a:gd name="T93" fmla="*/ 2147483646 h 1241"/>
                <a:gd name="T94" fmla="*/ 2147483646 w 1425"/>
                <a:gd name="T95" fmla="*/ 2147483646 h 1241"/>
                <a:gd name="T96" fmla="*/ 2147483646 w 1425"/>
                <a:gd name="T97" fmla="*/ 2147483646 h 1241"/>
                <a:gd name="T98" fmla="*/ 2147483646 w 1425"/>
                <a:gd name="T99" fmla="*/ 2147483646 h 1241"/>
                <a:gd name="T100" fmla="*/ 2147483646 w 1425"/>
                <a:gd name="T101" fmla="*/ 2147483646 h 1241"/>
                <a:gd name="T102" fmla="*/ 2147483646 w 1425"/>
                <a:gd name="T103" fmla="*/ 2147483646 h 1241"/>
                <a:gd name="T104" fmla="*/ 2147483646 w 1425"/>
                <a:gd name="T105" fmla="*/ 2147483646 h 1241"/>
                <a:gd name="T106" fmla="*/ 2147483646 w 1425"/>
                <a:gd name="T107" fmla="*/ 2147483646 h 1241"/>
                <a:gd name="T108" fmla="*/ 2147483646 w 1425"/>
                <a:gd name="T109" fmla="*/ 2147483646 h 124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425" h="1241">
                  <a:moveTo>
                    <a:pt x="0" y="784"/>
                  </a:moveTo>
                  <a:lnTo>
                    <a:pt x="16" y="848"/>
                  </a:lnTo>
                  <a:lnTo>
                    <a:pt x="16" y="896"/>
                  </a:lnTo>
                  <a:lnTo>
                    <a:pt x="40" y="928"/>
                  </a:lnTo>
                  <a:lnTo>
                    <a:pt x="48" y="968"/>
                  </a:lnTo>
                  <a:lnTo>
                    <a:pt x="64" y="968"/>
                  </a:lnTo>
                  <a:lnTo>
                    <a:pt x="64" y="944"/>
                  </a:lnTo>
                  <a:lnTo>
                    <a:pt x="136" y="952"/>
                  </a:lnTo>
                  <a:lnTo>
                    <a:pt x="136" y="976"/>
                  </a:lnTo>
                  <a:lnTo>
                    <a:pt x="136" y="992"/>
                  </a:lnTo>
                  <a:lnTo>
                    <a:pt x="112" y="1016"/>
                  </a:lnTo>
                  <a:lnTo>
                    <a:pt x="112" y="1032"/>
                  </a:lnTo>
                  <a:lnTo>
                    <a:pt x="160" y="1080"/>
                  </a:lnTo>
                  <a:lnTo>
                    <a:pt x="160" y="1104"/>
                  </a:lnTo>
                  <a:lnTo>
                    <a:pt x="216" y="1128"/>
                  </a:lnTo>
                  <a:lnTo>
                    <a:pt x="224" y="1120"/>
                  </a:lnTo>
                  <a:lnTo>
                    <a:pt x="216" y="1088"/>
                  </a:lnTo>
                  <a:lnTo>
                    <a:pt x="256" y="1096"/>
                  </a:lnTo>
                  <a:lnTo>
                    <a:pt x="264" y="1096"/>
                  </a:lnTo>
                  <a:lnTo>
                    <a:pt x="336" y="1088"/>
                  </a:lnTo>
                  <a:lnTo>
                    <a:pt x="352" y="1104"/>
                  </a:lnTo>
                  <a:lnTo>
                    <a:pt x="312" y="1144"/>
                  </a:lnTo>
                  <a:lnTo>
                    <a:pt x="296" y="1192"/>
                  </a:lnTo>
                  <a:lnTo>
                    <a:pt x="328" y="1240"/>
                  </a:lnTo>
                  <a:lnTo>
                    <a:pt x="376" y="1232"/>
                  </a:lnTo>
                  <a:lnTo>
                    <a:pt x="400" y="1208"/>
                  </a:lnTo>
                  <a:lnTo>
                    <a:pt x="424" y="1200"/>
                  </a:lnTo>
                  <a:lnTo>
                    <a:pt x="432" y="1136"/>
                  </a:lnTo>
                  <a:lnTo>
                    <a:pt x="488" y="1088"/>
                  </a:lnTo>
                  <a:lnTo>
                    <a:pt x="496" y="1112"/>
                  </a:lnTo>
                  <a:lnTo>
                    <a:pt x="480" y="1176"/>
                  </a:lnTo>
                  <a:lnTo>
                    <a:pt x="520" y="1192"/>
                  </a:lnTo>
                  <a:lnTo>
                    <a:pt x="560" y="1224"/>
                  </a:lnTo>
                  <a:lnTo>
                    <a:pt x="576" y="1224"/>
                  </a:lnTo>
                  <a:lnTo>
                    <a:pt x="592" y="1224"/>
                  </a:lnTo>
                  <a:lnTo>
                    <a:pt x="600" y="1200"/>
                  </a:lnTo>
                  <a:lnTo>
                    <a:pt x="616" y="1200"/>
                  </a:lnTo>
                  <a:lnTo>
                    <a:pt x="608" y="1168"/>
                  </a:lnTo>
                  <a:lnTo>
                    <a:pt x="664" y="1112"/>
                  </a:lnTo>
                  <a:lnTo>
                    <a:pt x="664" y="1096"/>
                  </a:lnTo>
                  <a:lnTo>
                    <a:pt x="696" y="1096"/>
                  </a:lnTo>
                  <a:lnTo>
                    <a:pt x="704" y="1096"/>
                  </a:lnTo>
                  <a:lnTo>
                    <a:pt x="712" y="1080"/>
                  </a:lnTo>
                  <a:lnTo>
                    <a:pt x="720" y="1080"/>
                  </a:lnTo>
                  <a:lnTo>
                    <a:pt x="736" y="1096"/>
                  </a:lnTo>
                  <a:lnTo>
                    <a:pt x="736" y="1072"/>
                  </a:lnTo>
                  <a:lnTo>
                    <a:pt x="760" y="1080"/>
                  </a:lnTo>
                  <a:lnTo>
                    <a:pt x="800" y="1024"/>
                  </a:lnTo>
                  <a:lnTo>
                    <a:pt x="832" y="1016"/>
                  </a:lnTo>
                  <a:lnTo>
                    <a:pt x="848" y="1000"/>
                  </a:lnTo>
                  <a:lnTo>
                    <a:pt x="864" y="1008"/>
                  </a:lnTo>
                  <a:lnTo>
                    <a:pt x="896" y="1000"/>
                  </a:lnTo>
                  <a:lnTo>
                    <a:pt x="872" y="928"/>
                  </a:lnTo>
                  <a:lnTo>
                    <a:pt x="896" y="920"/>
                  </a:lnTo>
                  <a:lnTo>
                    <a:pt x="896" y="888"/>
                  </a:lnTo>
                  <a:lnTo>
                    <a:pt x="928" y="872"/>
                  </a:lnTo>
                  <a:lnTo>
                    <a:pt x="944" y="912"/>
                  </a:lnTo>
                  <a:lnTo>
                    <a:pt x="984" y="888"/>
                  </a:lnTo>
                  <a:lnTo>
                    <a:pt x="1000" y="896"/>
                  </a:lnTo>
                  <a:lnTo>
                    <a:pt x="1008" y="872"/>
                  </a:lnTo>
                  <a:lnTo>
                    <a:pt x="1040" y="880"/>
                  </a:lnTo>
                  <a:lnTo>
                    <a:pt x="1040" y="840"/>
                  </a:lnTo>
                  <a:lnTo>
                    <a:pt x="1088" y="824"/>
                  </a:lnTo>
                  <a:lnTo>
                    <a:pt x="1112" y="864"/>
                  </a:lnTo>
                  <a:lnTo>
                    <a:pt x="1112" y="904"/>
                  </a:lnTo>
                  <a:lnTo>
                    <a:pt x="1128" y="920"/>
                  </a:lnTo>
                  <a:lnTo>
                    <a:pt x="1160" y="912"/>
                  </a:lnTo>
                  <a:lnTo>
                    <a:pt x="1176" y="912"/>
                  </a:lnTo>
                  <a:lnTo>
                    <a:pt x="1176" y="888"/>
                  </a:lnTo>
                  <a:lnTo>
                    <a:pt x="1176" y="864"/>
                  </a:lnTo>
                  <a:lnTo>
                    <a:pt x="1160" y="832"/>
                  </a:lnTo>
                  <a:lnTo>
                    <a:pt x="1176" y="840"/>
                  </a:lnTo>
                  <a:lnTo>
                    <a:pt x="1200" y="872"/>
                  </a:lnTo>
                  <a:lnTo>
                    <a:pt x="1328" y="776"/>
                  </a:lnTo>
                  <a:lnTo>
                    <a:pt x="1352" y="784"/>
                  </a:lnTo>
                  <a:lnTo>
                    <a:pt x="1392" y="752"/>
                  </a:lnTo>
                  <a:lnTo>
                    <a:pt x="1392" y="728"/>
                  </a:lnTo>
                  <a:lnTo>
                    <a:pt x="1376" y="728"/>
                  </a:lnTo>
                  <a:lnTo>
                    <a:pt x="1376" y="688"/>
                  </a:lnTo>
                  <a:lnTo>
                    <a:pt x="1352" y="640"/>
                  </a:lnTo>
                  <a:lnTo>
                    <a:pt x="1312" y="672"/>
                  </a:lnTo>
                  <a:lnTo>
                    <a:pt x="1288" y="616"/>
                  </a:lnTo>
                  <a:lnTo>
                    <a:pt x="1296" y="592"/>
                  </a:lnTo>
                  <a:lnTo>
                    <a:pt x="1264" y="560"/>
                  </a:lnTo>
                  <a:lnTo>
                    <a:pt x="1272" y="536"/>
                  </a:lnTo>
                  <a:lnTo>
                    <a:pt x="1312" y="560"/>
                  </a:lnTo>
                  <a:lnTo>
                    <a:pt x="1336" y="560"/>
                  </a:lnTo>
                  <a:lnTo>
                    <a:pt x="1328" y="512"/>
                  </a:lnTo>
                  <a:lnTo>
                    <a:pt x="1328" y="488"/>
                  </a:lnTo>
                  <a:lnTo>
                    <a:pt x="1352" y="472"/>
                  </a:lnTo>
                  <a:lnTo>
                    <a:pt x="1352" y="456"/>
                  </a:lnTo>
                  <a:lnTo>
                    <a:pt x="1320" y="472"/>
                  </a:lnTo>
                  <a:lnTo>
                    <a:pt x="1296" y="432"/>
                  </a:lnTo>
                  <a:lnTo>
                    <a:pt x="1368" y="336"/>
                  </a:lnTo>
                  <a:lnTo>
                    <a:pt x="1384" y="360"/>
                  </a:lnTo>
                  <a:lnTo>
                    <a:pt x="1392" y="296"/>
                  </a:lnTo>
                  <a:lnTo>
                    <a:pt x="1408" y="272"/>
                  </a:lnTo>
                  <a:lnTo>
                    <a:pt x="1400" y="216"/>
                  </a:lnTo>
                  <a:lnTo>
                    <a:pt x="1424" y="128"/>
                  </a:lnTo>
                  <a:lnTo>
                    <a:pt x="1384" y="88"/>
                  </a:lnTo>
                  <a:lnTo>
                    <a:pt x="1360" y="120"/>
                  </a:lnTo>
                  <a:lnTo>
                    <a:pt x="1344" y="128"/>
                  </a:lnTo>
                  <a:lnTo>
                    <a:pt x="1296" y="144"/>
                  </a:lnTo>
                  <a:lnTo>
                    <a:pt x="1280" y="120"/>
                  </a:lnTo>
                  <a:lnTo>
                    <a:pt x="1264" y="72"/>
                  </a:lnTo>
                  <a:lnTo>
                    <a:pt x="1240" y="56"/>
                  </a:lnTo>
                  <a:lnTo>
                    <a:pt x="1224" y="72"/>
                  </a:lnTo>
                  <a:lnTo>
                    <a:pt x="1192" y="64"/>
                  </a:lnTo>
                  <a:lnTo>
                    <a:pt x="1208" y="32"/>
                  </a:lnTo>
                  <a:lnTo>
                    <a:pt x="1200" y="0"/>
                  </a:lnTo>
                  <a:lnTo>
                    <a:pt x="1168" y="0"/>
                  </a:lnTo>
                  <a:lnTo>
                    <a:pt x="1128" y="40"/>
                  </a:lnTo>
                  <a:lnTo>
                    <a:pt x="1128" y="56"/>
                  </a:lnTo>
                  <a:lnTo>
                    <a:pt x="1160" y="64"/>
                  </a:lnTo>
                  <a:lnTo>
                    <a:pt x="1168" y="88"/>
                  </a:lnTo>
                  <a:lnTo>
                    <a:pt x="1136" y="136"/>
                  </a:lnTo>
                  <a:lnTo>
                    <a:pt x="1128" y="168"/>
                  </a:lnTo>
                  <a:lnTo>
                    <a:pt x="1112" y="200"/>
                  </a:lnTo>
                  <a:lnTo>
                    <a:pt x="1112" y="232"/>
                  </a:lnTo>
                  <a:lnTo>
                    <a:pt x="1120" y="240"/>
                  </a:lnTo>
                  <a:lnTo>
                    <a:pt x="1056" y="288"/>
                  </a:lnTo>
                  <a:lnTo>
                    <a:pt x="1016" y="280"/>
                  </a:lnTo>
                  <a:lnTo>
                    <a:pt x="992" y="280"/>
                  </a:lnTo>
                  <a:lnTo>
                    <a:pt x="944" y="416"/>
                  </a:lnTo>
                  <a:lnTo>
                    <a:pt x="960" y="432"/>
                  </a:lnTo>
                  <a:lnTo>
                    <a:pt x="992" y="432"/>
                  </a:lnTo>
                  <a:lnTo>
                    <a:pt x="1032" y="432"/>
                  </a:lnTo>
                  <a:lnTo>
                    <a:pt x="1040" y="440"/>
                  </a:lnTo>
                  <a:lnTo>
                    <a:pt x="1056" y="416"/>
                  </a:lnTo>
                  <a:lnTo>
                    <a:pt x="1080" y="408"/>
                  </a:lnTo>
                  <a:lnTo>
                    <a:pt x="1104" y="416"/>
                  </a:lnTo>
                  <a:lnTo>
                    <a:pt x="1136" y="448"/>
                  </a:lnTo>
                  <a:lnTo>
                    <a:pt x="1160" y="480"/>
                  </a:lnTo>
                  <a:lnTo>
                    <a:pt x="1160" y="512"/>
                  </a:lnTo>
                  <a:lnTo>
                    <a:pt x="1136" y="504"/>
                  </a:lnTo>
                  <a:lnTo>
                    <a:pt x="1088" y="520"/>
                  </a:lnTo>
                  <a:lnTo>
                    <a:pt x="1048" y="520"/>
                  </a:lnTo>
                  <a:lnTo>
                    <a:pt x="1040" y="536"/>
                  </a:lnTo>
                  <a:lnTo>
                    <a:pt x="1016" y="536"/>
                  </a:lnTo>
                  <a:lnTo>
                    <a:pt x="992" y="560"/>
                  </a:lnTo>
                  <a:lnTo>
                    <a:pt x="992" y="592"/>
                  </a:lnTo>
                  <a:lnTo>
                    <a:pt x="968" y="608"/>
                  </a:lnTo>
                  <a:lnTo>
                    <a:pt x="912" y="616"/>
                  </a:lnTo>
                  <a:lnTo>
                    <a:pt x="864" y="664"/>
                  </a:lnTo>
                  <a:lnTo>
                    <a:pt x="800" y="664"/>
                  </a:lnTo>
                  <a:lnTo>
                    <a:pt x="784" y="648"/>
                  </a:lnTo>
                  <a:lnTo>
                    <a:pt x="760" y="648"/>
                  </a:lnTo>
                  <a:lnTo>
                    <a:pt x="752" y="680"/>
                  </a:lnTo>
                  <a:lnTo>
                    <a:pt x="728" y="704"/>
                  </a:lnTo>
                  <a:lnTo>
                    <a:pt x="768" y="752"/>
                  </a:lnTo>
                  <a:lnTo>
                    <a:pt x="720" y="784"/>
                  </a:lnTo>
                  <a:lnTo>
                    <a:pt x="696" y="824"/>
                  </a:lnTo>
                  <a:lnTo>
                    <a:pt x="640" y="848"/>
                  </a:lnTo>
                  <a:lnTo>
                    <a:pt x="560" y="856"/>
                  </a:lnTo>
                  <a:lnTo>
                    <a:pt x="496" y="864"/>
                  </a:lnTo>
                  <a:lnTo>
                    <a:pt x="456" y="880"/>
                  </a:lnTo>
                  <a:lnTo>
                    <a:pt x="408" y="912"/>
                  </a:lnTo>
                  <a:lnTo>
                    <a:pt x="384" y="912"/>
                  </a:lnTo>
                  <a:lnTo>
                    <a:pt x="352" y="888"/>
                  </a:lnTo>
                  <a:lnTo>
                    <a:pt x="312" y="888"/>
                  </a:lnTo>
                  <a:lnTo>
                    <a:pt x="280" y="864"/>
                  </a:lnTo>
                  <a:lnTo>
                    <a:pt x="248" y="864"/>
                  </a:lnTo>
                  <a:lnTo>
                    <a:pt x="224" y="824"/>
                  </a:lnTo>
                  <a:lnTo>
                    <a:pt x="160" y="816"/>
                  </a:lnTo>
                  <a:lnTo>
                    <a:pt x="96" y="816"/>
                  </a:lnTo>
                  <a:lnTo>
                    <a:pt x="64" y="792"/>
                  </a:lnTo>
                  <a:lnTo>
                    <a:pt x="0" y="784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3" name="Freeform 32"/>
            <p:cNvSpPr/>
            <p:nvPr/>
          </p:nvSpPr>
          <p:spPr bwMode="gray">
            <a:xfrm>
              <a:off x="9973314" y="1783342"/>
              <a:ext cx="556775" cy="1041325"/>
            </a:xfrm>
            <a:custGeom>
              <a:avLst/>
              <a:gdLst>
                <a:gd name="T0" fmla="*/ 2147483646 w 321"/>
                <a:gd name="T1" fmla="*/ 2147483646 h 609"/>
                <a:gd name="T2" fmla="*/ 2147483646 w 321"/>
                <a:gd name="T3" fmla="*/ 2147483646 h 609"/>
                <a:gd name="T4" fmla="*/ 2147483646 w 321"/>
                <a:gd name="T5" fmla="*/ 2147483646 h 609"/>
                <a:gd name="T6" fmla="*/ 2147483646 w 321"/>
                <a:gd name="T7" fmla="*/ 2147483646 h 609"/>
                <a:gd name="T8" fmla="*/ 2147483646 w 321"/>
                <a:gd name="T9" fmla="*/ 2147483646 h 609"/>
                <a:gd name="T10" fmla="*/ 2147483646 w 321"/>
                <a:gd name="T11" fmla="*/ 2147483646 h 609"/>
                <a:gd name="T12" fmla="*/ 2147483646 w 321"/>
                <a:gd name="T13" fmla="*/ 2147483646 h 609"/>
                <a:gd name="T14" fmla="*/ 2147483646 w 321"/>
                <a:gd name="T15" fmla="*/ 2147483646 h 609"/>
                <a:gd name="T16" fmla="*/ 2147483646 w 321"/>
                <a:gd name="T17" fmla="*/ 2147483646 h 609"/>
                <a:gd name="T18" fmla="*/ 2147483646 w 321"/>
                <a:gd name="T19" fmla="*/ 2147483646 h 609"/>
                <a:gd name="T20" fmla="*/ 2147483646 w 321"/>
                <a:gd name="T21" fmla="*/ 2147483646 h 609"/>
                <a:gd name="T22" fmla="*/ 2147483646 w 321"/>
                <a:gd name="T23" fmla="*/ 2147483646 h 609"/>
                <a:gd name="T24" fmla="*/ 2147483646 w 321"/>
                <a:gd name="T25" fmla="*/ 2147483646 h 609"/>
                <a:gd name="T26" fmla="*/ 0 w 321"/>
                <a:gd name="T27" fmla="*/ 2147483646 h 609"/>
                <a:gd name="T28" fmla="*/ 2147483646 w 321"/>
                <a:gd name="T29" fmla="*/ 2147483646 h 609"/>
                <a:gd name="T30" fmla="*/ 2147483646 w 321"/>
                <a:gd name="T31" fmla="*/ 2147483646 h 609"/>
                <a:gd name="T32" fmla="*/ 0 w 321"/>
                <a:gd name="T33" fmla="*/ 2147483646 h 609"/>
                <a:gd name="T34" fmla="*/ 2147483646 w 321"/>
                <a:gd name="T35" fmla="*/ 2147483646 h 609"/>
                <a:gd name="T36" fmla="*/ 2147483646 w 321"/>
                <a:gd name="T37" fmla="*/ 2147483646 h 609"/>
                <a:gd name="T38" fmla="*/ 2147483646 w 321"/>
                <a:gd name="T39" fmla="*/ 2147483646 h 609"/>
                <a:gd name="T40" fmla="*/ 2147483646 w 321"/>
                <a:gd name="T41" fmla="*/ 2147483646 h 609"/>
                <a:gd name="T42" fmla="*/ 2147483646 w 321"/>
                <a:gd name="T43" fmla="*/ 2147483646 h 609"/>
                <a:gd name="T44" fmla="*/ 2147483646 w 321"/>
                <a:gd name="T45" fmla="*/ 2147483646 h 609"/>
                <a:gd name="T46" fmla="*/ 2147483646 w 321"/>
                <a:gd name="T47" fmla="*/ 2147483646 h 609"/>
                <a:gd name="T48" fmla="*/ 2147483646 w 321"/>
                <a:gd name="T49" fmla="*/ 2147483646 h 609"/>
                <a:gd name="T50" fmla="*/ 2147483646 w 321"/>
                <a:gd name="T51" fmla="*/ 2147483646 h 609"/>
                <a:gd name="T52" fmla="*/ 2147483646 w 321"/>
                <a:gd name="T53" fmla="*/ 2147483646 h 609"/>
                <a:gd name="T54" fmla="*/ 2147483646 w 321"/>
                <a:gd name="T55" fmla="*/ 2147483646 h 609"/>
                <a:gd name="T56" fmla="*/ 2147483646 w 321"/>
                <a:gd name="T57" fmla="*/ 2147483646 h 609"/>
                <a:gd name="T58" fmla="*/ 2147483646 w 321"/>
                <a:gd name="T59" fmla="*/ 2147483646 h 609"/>
                <a:gd name="T60" fmla="*/ 2147483646 w 321"/>
                <a:gd name="T61" fmla="*/ 2147483646 h 609"/>
                <a:gd name="T62" fmla="*/ 2147483646 w 321"/>
                <a:gd name="T63" fmla="*/ 2147483646 h 609"/>
                <a:gd name="T64" fmla="*/ 2147483646 w 321"/>
                <a:gd name="T65" fmla="*/ 2147483646 h 609"/>
                <a:gd name="T66" fmla="*/ 2147483646 w 321"/>
                <a:gd name="T67" fmla="*/ 2147483646 h 609"/>
                <a:gd name="T68" fmla="*/ 2147483646 w 321"/>
                <a:gd name="T69" fmla="*/ 2147483646 h 609"/>
                <a:gd name="T70" fmla="*/ 2147483646 w 321"/>
                <a:gd name="T71" fmla="*/ 2147483646 h 609"/>
                <a:gd name="T72" fmla="*/ 2147483646 w 321"/>
                <a:gd name="T73" fmla="*/ 2147483646 h 609"/>
                <a:gd name="T74" fmla="*/ 2147483646 w 321"/>
                <a:gd name="T75" fmla="*/ 2147483646 h 609"/>
                <a:gd name="T76" fmla="*/ 2147483646 w 321"/>
                <a:gd name="T77" fmla="*/ 2147483646 h 609"/>
                <a:gd name="T78" fmla="*/ 2147483646 w 321"/>
                <a:gd name="T79" fmla="*/ 2147483646 h 609"/>
                <a:gd name="T80" fmla="*/ 2147483646 w 321"/>
                <a:gd name="T81" fmla="*/ 2147483646 h 609"/>
                <a:gd name="T82" fmla="*/ 2147483646 w 321"/>
                <a:gd name="T83" fmla="*/ 2147483646 h 609"/>
                <a:gd name="T84" fmla="*/ 2147483646 w 321"/>
                <a:gd name="T85" fmla="*/ 0 h 609"/>
                <a:gd name="T86" fmla="*/ 2147483646 w 321"/>
                <a:gd name="T87" fmla="*/ 2147483646 h 609"/>
                <a:gd name="T88" fmla="*/ 2147483646 w 321"/>
                <a:gd name="T89" fmla="*/ 2147483646 h 609"/>
                <a:gd name="T90" fmla="*/ 2147483646 w 321"/>
                <a:gd name="T91" fmla="*/ 2147483646 h 609"/>
                <a:gd name="T92" fmla="*/ 2147483646 w 321"/>
                <a:gd name="T93" fmla="*/ 2147483646 h 609"/>
                <a:gd name="T94" fmla="*/ 2147483646 w 321"/>
                <a:gd name="T95" fmla="*/ 2147483646 h 609"/>
                <a:gd name="T96" fmla="*/ 2147483646 w 321"/>
                <a:gd name="T97" fmla="*/ 2147483646 h 609"/>
                <a:gd name="T98" fmla="*/ 2147483646 w 321"/>
                <a:gd name="T99" fmla="*/ 2147483646 h 609"/>
                <a:gd name="T100" fmla="*/ 2147483646 w 321"/>
                <a:gd name="T101" fmla="*/ 2147483646 h 609"/>
                <a:gd name="T102" fmla="*/ 2147483646 w 321"/>
                <a:gd name="T103" fmla="*/ 2147483646 h 609"/>
                <a:gd name="T104" fmla="*/ 2147483646 w 321"/>
                <a:gd name="T105" fmla="*/ 2147483646 h 609"/>
                <a:gd name="T106" fmla="*/ 2147483646 w 321"/>
                <a:gd name="T107" fmla="*/ 2147483646 h 60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321" h="609">
                  <a:moveTo>
                    <a:pt x="320" y="480"/>
                  </a:moveTo>
                  <a:lnTo>
                    <a:pt x="296" y="496"/>
                  </a:lnTo>
                  <a:lnTo>
                    <a:pt x="280" y="488"/>
                  </a:lnTo>
                  <a:lnTo>
                    <a:pt x="224" y="488"/>
                  </a:lnTo>
                  <a:lnTo>
                    <a:pt x="240" y="520"/>
                  </a:lnTo>
                  <a:lnTo>
                    <a:pt x="224" y="560"/>
                  </a:lnTo>
                  <a:lnTo>
                    <a:pt x="232" y="608"/>
                  </a:lnTo>
                  <a:lnTo>
                    <a:pt x="200" y="600"/>
                  </a:lnTo>
                  <a:lnTo>
                    <a:pt x="152" y="568"/>
                  </a:lnTo>
                  <a:lnTo>
                    <a:pt x="96" y="552"/>
                  </a:lnTo>
                  <a:lnTo>
                    <a:pt x="56" y="520"/>
                  </a:lnTo>
                  <a:lnTo>
                    <a:pt x="16" y="520"/>
                  </a:lnTo>
                  <a:lnTo>
                    <a:pt x="16" y="512"/>
                  </a:lnTo>
                  <a:lnTo>
                    <a:pt x="0" y="504"/>
                  </a:lnTo>
                  <a:lnTo>
                    <a:pt x="8" y="496"/>
                  </a:lnTo>
                  <a:lnTo>
                    <a:pt x="8" y="472"/>
                  </a:lnTo>
                  <a:lnTo>
                    <a:pt x="0" y="464"/>
                  </a:lnTo>
                  <a:lnTo>
                    <a:pt x="16" y="456"/>
                  </a:lnTo>
                  <a:lnTo>
                    <a:pt x="48" y="456"/>
                  </a:lnTo>
                  <a:lnTo>
                    <a:pt x="48" y="344"/>
                  </a:lnTo>
                  <a:lnTo>
                    <a:pt x="88" y="344"/>
                  </a:lnTo>
                  <a:lnTo>
                    <a:pt x="88" y="360"/>
                  </a:lnTo>
                  <a:lnTo>
                    <a:pt x="112" y="360"/>
                  </a:lnTo>
                  <a:lnTo>
                    <a:pt x="112" y="328"/>
                  </a:lnTo>
                  <a:lnTo>
                    <a:pt x="160" y="328"/>
                  </a:lnTo>
                  <a:lnTo>
                    <a:pt x="168" y="280"/>
                  </a:lnTo>
                  <a:lnTo>
                    <a:pt x="168" y="248"/>
                  </a:lnTo>
                  <a:lnTo>
                    <a:pt x="144" y="232"/>
                  </a:lnTo>
                  <a:lnTo>
                    <a:pt x="112" y="208"/>
                  </a:lnTo>
                  <a:lnTo>
                    <a:pt x="96" y="184"/>
                  </a:lnTo>
                  <a:lnTo>
                    <a:pt x="104" y="144"/>
                  </a:lnTo>
                  <a:lnTo>
                    <a:pt x="120" y="128"/>
                  </a:lnTo>
                  <a:lnTo>
                    <a:pt x="144" y="144"/>
                  </a:lnTo>
                  <a:lnTo>
                    <a:pt x="176" y="144"/>
                  </a:lnTo>
                  <a:lnTo>
                    <a:pt x="184" y="120"/>
                  </a:lnTo>
                  <a:lnTo>
                    <a:pt x="200" y="120"/>
                  </a:lnTo>
                  <a:lnTo>
                    <a:pt x="192" y="88"/>
                  </a:lnTo>
                  <a:lnTo>
                    <a:pt x="248" y="32"/>
                  </a:lnTo>
                  <a:lnTo>
                    <a:pt x="248" y="16"/>
                  </a:lnTo>
                  <a:lnTo>
                    <a:pt x="280" y="16"/>
                  </a:lnTo>
                  <a:lnTo>
                    <a:pt x="288" y="24"/>
                  </a:lnTo>
                  <a:lnTo>
                    <a:pt x="296" y="8"/>
                  </a:lnTo>
                  <a:lnTo>
                    <a:pt x="304" y="0"/>
                  </a:lnTo>
                  <a:lnTo>
                    <a:pt x="320" y="24"/>
                  </a:lnTo>
                  <a:lnTo>
                    <a:pt x="320" y="32"/>
                  </a:lnTo>
                  <a:lnTo>
                    <a:pt x="280" y="112"/>
                  </a:lnTo>
                  <a:lnTo>
                    <a:pt x="296" y="128"/>
                  </a:lnTo>
                  <a:lnTo>
                    <a:pt x="280" y="184"/>
                  </a:lnTo>
                  <a:lnTo>
                    <a:pt x="272" y="248"/>
                  </a:lnTo>
                  <a:lnTo>
                    <a:pt x="288" y="288"/>
                  </a:lnTo>
                  <a:lnTo>
                    <a:pt x="264" y="360"/>
                  </a:lnTo>
                  <a:lnTo>
                    <a:pt x="272" y="376"/>
                  </a:lnTo>
                  <a:lnTo>
                    <a:pt x="288" y="432"/>
                  </a:lnTo>
                  <a:lnTo>
                    <a:pt x="320" y="480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4" name="Freeform 33"/>
            <p:cNvSpPr/>
            <p:nvPr/>
          </p:nvSpPr>
          <p:spPr bwMode="invGray">
            <a:xfrm>
              <a:off x="9874004" y="1797246"/>
              <a:ext cx="304350" cy="536113"/>
            </a:xfrm>
            <a:custGeom>
              <a:avLst/>
              <a:gdLst>
                <a:gd name="T0" fmla="*/ 2147483646 w 177"/>
                <a:gd name="T1" fmla="*/ 2147483646 h 313"/>
                <a:gd name="T2" fmla="*/ 2147483646 w 177"/>
                <a:gd name="T3" fmla="*/ 2147483646 h 313"/>
                <a:gd name="T4" fmla="*/ 2147483646 w 177"/>
                <a:gd name="T5" fmla="*/ 2147483646 h 313"/>
                <a:gd name="T6" fmla="*/ 2147483646 w 177"/>
                <a:gd name="T7" fmla="*/ 2147483646 h 313"/>
                <a:gd name="T8" fmla="*/ 2147483646 w 177"/>
                <a:gd name="T9" fmla="*/ 0 h 313"/>
                <a:gd name="T10" fmla="*/ 2147483646 w 177"/>
                <a:gd name="T11" fmla="*/ 2147483646 h 313"/>
                <a:gd name="T12" fmla="*/ 2147483646 w 177"/>
                <a:gd name="T13" fmla="*/ 2147483646 h 313"/>
                <a:gd name="T14" fmla="*/ 2147483646 w 177"/>
                <a:gd name="T15" fmla="*/ 2147483646 h 313"/>
                <a:gd name="T16" fmla="*/ 2147483646 w 177"/>
                <a:gd name="T17" fmla="*/ 2147483646 h 313"/>
                <a:gd name="T18" fmla="*/ 0 w 177"/>
                <a:gd name="T19" fmla="*/ 2147483646 h 313"/>
                <a:gd name="T20" fmla="*/ 2147483646 w 177"/>
                <a:gd name="T21" fmla="*/ 2147483646 h 313"/>
                <a:gd name="T22" fmla="*/ 2147483646 w 177"/>
                <a:gd name="T23" fmla="*/ 2147483646 h 313"/>
                <a:gd name="T24" fmla="*/ 2147483646 w 177"/>
                <a:gd name="T25" fmla="*/ 2147483646 h 313"/>
                <a:gd name="T26" fmla="*/ 2147483646 w 177"/>
                <a:gd name="T27" fmla="*/ 2147483646 h 313"/>
                <a:gd name="T28" fmla="*/ 2147483646 w 177"/>
                <a:gd name="T29" fmla="*/ 2147483646 h 313"/>
                <a:gd name="T30" fmla="*/ 2147483646 w 177"/>
                <a:gd name="T31" fmla="*/ 2147483646 h 313"/>
                <a:gd name="T32" fmla="*/ 2147483646 w 177"/>
                <a:gd name="T33" fmla="*/ 2147483646 h 313"/>
                <a:gd name="T34" fmla="*/ 2147483646 w 177"/>
                <a:gd name="T35" fmla="*/ 2147483646 h 313"/>
                <a:gd name="T36" fmla="*/ 2147483646 w 177"/>
                <a:gd name="T37" fmla="*/ 2147483646 h 313"/>
                <a:gd name="T38" fmla="*/ 2147483646 w 177"/>
                <a:gd name="T39" fmla="*/ 2147483646 h 313"/>
                <a:gd name="T40" fmla="*/ 2147483646 w 177"/>
                <a:gd name="T41" fmla="*/ 2147483646 h 313"/>
                <a:gd name="T42" fmla="*/ 2147483646 w 177"/>
                <a:gd name="T43" fmla="*/ 2147483646 h 313"/>
                <a:gd name="T44" fmla="*/ 2147483646 w 177"/>
                <a:gd name="T45" fmla="*/ 2147483646 h 313"/>
                <a:gd name="T46" fmla="*/ 2147483646 w 177"/>
                <a:gd name="T47" fmla="*/ 2147483646 h 313"/>
                <a:gd name="T48" fmla="*/ 2147483646 w 177"/>
                <a:gd name="T49" fmla="*/ 2147483646 h 313"/>
                <a:gd name="T50" fmla="*/ 2147483646 w 177"/>
                <a:gd name="T51" fmla="*/ 2147483646 h 313"/>
                <a:gd name="T52" fmla="*/ 2147483646 w 177"/>
                <a:gd name="T53" fmla="*/ 2147483646 h 313"/>
                <a:gd name="T54" fmla="*/ 2147483646 w 177"/>
                <a:gd name="T55" fmla="*/ 2147483646 h 31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77" h="313">
                  <a:moveTo>
                    <a:pt x="176" y="120"/>
                  </a:moveTo>
                  <a:lnTo>
                    <a:pt x="160" y="104"/>
                  </a:lnTo>
                  <a:lnTo>
                    <a:pt x="120" y="88"/>
                  </a:lnTo>
                  <a:lnTo>
                    <a:pt x="136" y="32"/>
                  </a:lnTo>
                  <a:lnTo>
                    <a:pt x="128" y="0"/>
                  </a:lnTo>
                  <a:lnTo>
                    <a:pt x="72" y="56"/>
                  </a:lnTo>
                  <a:lnTo>
                    <a:pt x="64" y="112"/>
                  </a:lnTo>
                  <a:lnTo>
                    <a:pt x="40" y="120"/>
                  </a:lnTo>
                  <a:lnTo>
                    <a:pt x="8" y="144"/>
                  </a:lnTo>
                  <a:lnTo>
                    <a:pt x="0" y="168"/>
                  </a:lnTo>
                  <a:lnTo>
                    <a:pt x="40" y="192"/>
                  </a:lnTo>
                  <a:lnTo>
                    <a:pt x="40" y="224"/>
                  </a:lnTo>
                  <a:lnTo>
                    <a:pt x="48" y="240"/>
                  </a:lnTo>
                  <a:lnTo>
                    <a:pt x="40" y="264"/>
                  </a:lnTo>
                  <a:lnTo>
                    <a:pt x="48" y="280"/>
                  </a:lnTo>
                  <a:lnTo>
                    <a:pt x="96" y="312"/>
                  </a:lnTo>
                  <a:lnTo>
                    <a:pt x="112" y="312"/>
                  </a:lnTo>
                  <a:lnTo>
                    <a:pt x="112" y="296"/>
                  </a:lnTo>
                  <a:lnTo>
                    <a:pt x="128" y="272"/>
                  </a:lnTo>
                  <a:lnTo>
                    <a:pt x="120" y="240"/>
                  </a:lnTo>
                  <a:lnTo>
                    <a:pt x="112" y="240"/>
                  </a:lnTo>
                  <a:lnTo>
                    <a:pt x="104" y="208"/>
                  </a:lnTo>
                  <a:lnTo>
                    <a:pt x="120" y="208"/>
                  </a:lnTo>
                  <a:lnTo>
                    <a:pt x="120" y="176"/>
                  </a:lnTo>
                  <a:lnTo>
                    <a:pt x="136" y="176"/>
                  </a:lnTo>
                  <a:lnTo>
                    <a:pt x="152" y="184"/>
                  </a:lnTo>
                  <a:lnTo>
                    <a:pt x="160" y="136"/>
                  </a:lnTo>
                  <a:lnTo>
                    <a:pt x="176" y="120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5" name="Freeform 34"/>
            <p:cNvSpPr/>
            <p:nvPr/>
          </p:nvSpPr>
          <p:spPr bwMode="invGray">
            <a:xfrm>
              <a:off x="8780432" y="1264223"/>
              <a:ext cx="1485692" cy="1438386"/>
            </a:xfrm>
            <a:custGeom>
              <a:avLst/>
              <a:gdLst>
                <a:gd name="T0" fmla="*/ 2147483646 w 857"/>
                <a:gd name="T1" fmla="*/ 2147483646 h 841"/>
                <a:gd name="T2" fmla="*/ 2147483646 w 857"/>
                <a:gd name="T3" fmla="*/ 2147483646 h 841"/>
                <a:gd name="T4" fmla="*/ 2147483646 w 857"/>
                <a:gd name="T5" fmla="*/ 2147483646 h 841"/>
                <a:gd name="T6" fmla="*/ 2147483646 w 857"/>
                <a:gd name="T7" fmla="*/ 2147483646 h 841"/>
                <a:gd name="T8" fmla="*/ 2147483646 w 857"/>
                <a:gd name="T9" fmla="*/ 2147483646 h 841"/>
                <a:gd name="T10" fmla="*/ 2147483646 w 857"/>
                <a:gd name="T11" fmla="*/ 2147483646 h 841"/>
                <a:gd name="T12" fmla="*/ 2147483646 w 857"/>
                <a:gd name="T13" fmla="*/ 2147483646 h 841"/>
                <a:gd name="T14" fmla="*/ 2147483646 w 857"/>
                <a:gd name="T15" fmla="*/ 2147483646 h 841"/>
                <a:gd name="T16" fmla="*/ 2147483646 w 857"/>
                <a:gd name="T17" fmla="*/ 2147483646 h 841"/>
                <a:gd name="T18" fmla="*/ 2147483646 w 857"/>
                <a:gd name="T19" fmla="*/ 2147483646 h 841"/>
                <a:gd name="T20" fmla="*/ 2147483646 w 857"/>
                <a:gd name="T21" fmla="*/ 2147483646 h 841"/>
                <a:gd name="T22" fmla="*/ 2147483646 w 857"/>
                <a:gd name="T23" fmla="*/ 2147483646 h 841"/>
                <a:gd name="T24" fmla="*/ 2147483646 w 857"/>
                <a:gd name="T25" fmla="*/ 2147483646 h 841"/>
                <a:gd name="T26" fmla="*/ 2147483646 w 857"/>
                <a:gd name="T27" fmla="*/ 2147483646 h 841"/>
                <a:gd name="T28" fmla="*/ 2147483646 w 857"/>
                <a:gd name="T29" fmla="*/ 2147483646 h 841"/>
                <a:gd name="T30" fmla="*/ 2147483646 w 857"/>
                <a:gd name="T31" fmla="*/ 2147483646 h 841"/>
                <a:gd name="T32" fmla="*/ 2147483646 w 857"/>
                <a:gd name="T33" fmla="*/ 2147483646 h 841"/>
                <a:gd name="T34" fmla="*/ 2147483646 w 857"/>
                <a:gd name="T35" fmla="*/ 2147483646 h 841"/>
                <a:gd name="T36" fmla="*/ 2147483646 w 857"/>
                <a:gd name="T37" fmla="*/ 2147483646 h 841"/>
                <a:gd name="T38" fmla="*/ 2147483646 w 857"/>
                <a:gd name="T39" fmla="*/ 2147483646 h 841"/>
                <a:gd name="T40" fmla="*/ 2147483646 w 857"/>
                <a:gd name="T41" fmla="*/ 2147483646 h 841"/>
                <a:gd name="T42" fmla="*/ 2147483646 w 857"/>
                <a:gd name="T43" fmla="*/ 2147483646 h 841"/>
                <a:gd name="T44" fmla="*/ 2147483646 w 857"/>
                <a:gd name="T45" fmla="*/ 2147483646 h 841"/>
                <a:gd name="T46" fmla="*/ 2147483646 w 857"/>
                <a:gd name="T47" fmla="*/ 2147483646 h 841"/>
                <a:gd name="T48" fmla="*/ 2147483646 w 857"/>
                <a:gd name="T49" fmla="*/ 2147483646 h 841"/>
                <a:gd name="T50" fmla="*/ 2147483646 w 857"/>
                <a:gd name="T51" fmla="*/ 2147483646 h 841"/>
                <a:gd name="T52" fmla="*/ 2147483646 w 857"/>
                <a:gd name="T53" fmla="*/ 2147483646 h 841"/>
                <a:gd name="T54" fmla="*/ 2147483646 w 857"/>
                <a:gd name="T55" fmla="*/ 2147483646 h 841"/>
                <a:gd name="T56" fmla="*/ 2147483646 w 857"/>
                <a:gd name="T57" fmla="*/ 2147483646 h 841"/>
                <a:gd name="T58" fmla="*/ 2147483646 w 857"/>
                <a:gd name="T59" fmla="*/ 2147483646 h 841"/>
                <a:gd name="T60" fmla="*/ 2147483646 w 857"/>
                <a:gd name="T61" fmla="*/ 2147483646 h 841"/>
                <a:gd name="T62" fmla="*/ 2147483646 w 857"/>
                <a:gd name="T63" fmla="*/ 2147483646 h 841"/>
                <a:gd name="T64" fmla="*/ 2147483646 w 857"/>
                <a:gd name="T65" fmla="*/ 2147483646 h 841"/>
                <a:gd name="T66" fmla="*/ 2147483646 w 857"/>
                <a:gd name="T67" fmla="*/ 2147483646 h 841"/>
                <a:gd name="T68" fmla="*/ 2147483646 w 857"/>
                <a:gd name="T69" fmla="*/ 2147483646 h 841"/>
                <a:gd name="T70" fmla="*/ 2147483646 w 857"/>
                <a:gd name="T71" fmla="*/ 2147483646 h 841"/>
                <a:gd name="T72" fmla="*/ 2147483646 w 857"/>
                <a:gd name="T73" fmla="*/ 2147483646 h 841"/>
                <a:gd name="T74" fmla="*/ 2147483646 w 857"/>
                <a:gd name="T75" fmla="*/ 2147483646 h 841"/>
                <a:gd name="T76" fmla="*/ 2147483646 w 857"/>
                <a:gd name="T77" fmla="*/ 2147483646 h 841"/>
                <a:gd name="T78" fmla="*/ 2147483646 w 857"/>
                <a:gd name="T79" fmla="*/ 2147483646 h 841"/>
                <a:gd name="T80" fmla="*/ 2147483646 w 857"/>
                <a:gd name="T81" fmla="*/ 2147483646 h 841"/>
                <a:gd name="T82" fmla="*/ 2147483646 w 857"/>
                <a:gd name="T83" fmla="*/ 2147483646 h 841"/>
                <a:gd name="T84" fmla="*/ 2147483646 w 857"/>
                <a:gd name="T85" fmla="*/ 0 h 841"/>
                <a:gd name="T86" fmla="*/ 2147483646 w 857"/>
                <a:gd name="T87" fmla="*/ 2147483646 h 841"/>
                <a:gd name="T88" fmla="*/ 2147483646 w 857"/>
                <a:gd name="T89" fmla="*/ 2147483646 h 841"/>
                <a:gd name="T90" fmla="*/ 2147483646 w 857"/>
                <a:gd name="T91" fmla="*/ 2147483646 h 841"/>
                <a:gd name="T92" fmla="*/ 2147483646 w 857"/>
                <a:gd name="T93" fmla="*/ 2147483646 h 841"/>
                <a:gd name="T94" fmla="*/ 2147483646 w 857"/>
                <a:gd name="T95" fmla="*/ 2147483646 h 841"/>
                <a:gd name="T96" fmla="*/ 2147483646 w 857"/>
                <a:gd name="T97" fmla="*/ 2147483646 h 841"/>
                <a:gd name="T98" fmla="*/ 2147483646 w 857"/>
                <a:gd name="T99" fmla="*/ 2147483646 h 841"/>
                <a:gd name="T100" fmla="*/ 2147483646 w 857"/>
                <a:gd name="T101" fmla="*/ 2147483646 h 841"/>
                <a:gd name="T102" fmla="*/ 2147483646 w 857"/>
                <a:gd name="T103" fmla="*/ 2147483646 h 841"/>
                <a:gd name="T104" fmla="*/ 2147483646 w 857"/>
                <a:gd name="T105" fmla="*/ 2147483646 h 841"/>
                <a:gd name="T106" fmla="*/ 2147483646 w 857"/>
                <a:gd name="T107" fmla="*/ 2147483646 h 841"/>
                <a:gd name="T108" fmla="*/ 2147483646 w 857"/>
                <a:gd name="T109" fmla="*/ 2147483646 h 841"/>
                <a:gd name="T110" fmla="*/ 2147483646 w 857"/>
                <a:gd name="T111" fmla="*/ 2147483646 h 841"/>
                <a:gd name="T112" fmla="*/ 2147483646 w 857"/>
                <a:gd name="T113" fmla="*/ 2147483646 h 84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857" h="841">
                  <a:moveTo>
                    <a:pt x="640" y="456"/>
                  </a:moveTo>
                  <a:lnTo>
                    <a:pt x="632" y="480"/>
                  </a:lnTo>
                  <a:lnTo>
                    <a:pt x="680" y="504"/>
                  </a:lnTo>
                  <a:lnTo>
                    <a:pt x="672" y="536"/>
                  </a:lnTo>
                  <a:lnTo>
                    <a:pt x="680" y="544"/>
                  </a:lnTo>
                  <a:lnTo>
                    <a:pt x="672" y="568"/>
                  </a:lnTo>
                  <a:lnTo>
                    <a:pt x="680" y="592"/>
                  </a:lnTo>
                  <a:lnTo>
                    <a:pt x="736" y="624"/>
                  </a:lnTo>
                  <a:lnTo>
                    <a:pt x="744" y="624"/>
                  </a:lnTo>
                  <a:lnTo>
                    <a:pt x="744" y="600"/>
                  </a:lnTo>
                  <a:lnTo>
                    <a:pt x="760" y="584"/>
                  </a:lnTo>
                  <a:lnTo>
                    <a:pt x="752" y="552"/>
                  </a:lnTo>
                  <a:lnTo>
                    <a:pt x="736" y="544"/>
                  </a:lnTo>
                  <a:lnTo>
                    <a:pt x="736" y="520"/>
                  </a:lnTo>
                  <a:lnTo>
                    <a:pt x="752" y="520"/>
                  </a:lnTo>
                  <a:lnTo>
                    <a:pt x="752" y="488"/>
                  </a:lnTo>
                  <a:lnTo>
                    <a:pt x="784" y="496"/>
                  </a:lnTo>
                  <a:lnTo>
                    <a:pt x="800" y="512"/>
                  </a:lnTo>
                  <a:lnTo>
                    <a:pt x="840" y="536"/>
                  </a:lnTo>
                  <a:lnTo>
                    <a:pt x="856" y="552"/>
                  </a:lnTo>
                  <a:lnTo>
                    <a:pt x="848" y="632"/>
                  </a:lnTo>
                  <a:lnTo>
                    <a:pt x="800" y="632"/>
                  </a:lnTo>
                  <a:lnTo>
                    <a:pt x="800" y="664"/>
                  </a:lnTo>
                  <a:lnTo>
                    <a:pt x="776" y="664"/>
                  </a:lnTo>
                  <a:lnTo>
                    <a:pt x="776" y="648"/>
                  </a:lnTo>
                  <a:lnTo>
                    <a:pt x="736" y="648"/>
                  </a:lnTo>
                  <a:lnTo>
                    <a:pt x="736" y="760"/>
                  </a:lnTo>
                  <a:lnTo>
                    <a:pt x="704" y="752"/>
                  </a:lnTo>
                  <a:lnTo>
                    <a:pt x="688" y="768"/>
                  </a:lnTo>
                  <a:lnTo>
                    <a:pt x="696" y="776"/>
                  </a:lnTo>
                  <a:lnTo>
                    <a:pt x="704" y="800"/>
                  </a:lnTo>
                  <a:lnTo>
                    <a:pt x="688" y="808"/>
                  </a:lnTo>
                  <a:lnTo>
                    <a:pt x="664" y="840"/>
                  </a:lnTo>
                  <a:lnTo>
                    <a:pt x="632" y="840"/>
                  </a:lnTo>
                  <a:lnTo>
                    <a:pt x="608" y="816"/>
                  </a:lnTo>
                  <a:lnTo>
                    <a:pt x="592" y="760"/>
                  </a:lnTo>
                  <a:lnTo>
                    <a:pt x="592" y="752"/>
                  </a:lnTo>
                  <a:lnTo>
                    <a:pt x="576" y="752"/>
                  </a:lnTo>
                  <a:lnTo>
                    <a:pt x="544" y="736"/>
                  </a:lnTo>
                  <a:lnTo>
                    <a:pt x="528" y="696"/>
                  </a:lnTo>
                  <a:lnTo>
                    <a:pt x="512" y="704"/>
                  </a:lnTo>
                  <a:lnTo>
                    <a:pt x="496" y="712"/>
                  </a:lnTo>
                  <a:lnTo>
                    <a:pt x="488" y="712"/>
                  </a:lnTo>
                  <a:lnTo>
                    <a:pt x="488" y="728"/>
                  </a:lnTo>
                  <a:lnTo>
                    <a:pt x="496" y="752"/>
                  </a:lnTo>
                  <a:lnTo>
                    <a:pt x="480" y="776"/>
                  </a:lnTo>
                  <a:lnTo>
                    <a:pt x="448" y="768"/>
                  </a:lnTo>
                  <a:lnTo>
                    <a:pt x="464" y="744"/>
                  </a:lnTo>
                  <a:lnTo>
                    <a:pt x="448" y="736"/>
                  </a:lnTo>
                  <a:lnTo>
                    <a:pt x="416" y="728"/>
                  </a:lnTo>
                  <a:lnTo>
                    <a:pt x="400" y="704"/>
                  </a:lnTo>
                  <a:lnTo>
                    <a:pt x="408" y="688"/>
                  </a:lnTo>
                  <a:lnTo>
                    <a:pt x="424" y="688"/>
                  </a:lnTo>
                  <a:lnTo>
                    <a:pt x="456" y="696"/>
                  </a:lnTo>
                  <a:lnTo>
                    <a:pt x="480" y="680"/>
                  </a:lnTo>
                  <a:lnTo>
                    <a:pt x="488" y="672"/>
                  </a:lnTo>
                  <a:lnTo>
                    <a:pt x="464" y="664"/>
                  </a:lnTo>
                  <a:lnTo>
                    <a:pt x="464" y="640"/>
                  </a:lnTo>
                  <a:lnTo>
                    <a:pt x="496" y="632"/>
                  </a:lnTo>
                  <a:lnTo>
                    <a:pt x="504" y="600"/>
                  </a:lnTo>
                  <a:lnTo>
                    <a:pt x="528" y="600"/>
                  </a:lnTo>
                  <a:lnTo>
                    <a:pt x="536" y="568"/>
                  </a:lnTo>
                  <a:lnTo>
                    <a:pt x="520" y="480"/>
                  </a:lnTo>
                  <a:lnTo>
                    <a:pt x="480" y="408"/>
                  </a:lnTo>
                  <a:lnTo>
                    <a:pt x="480" y="432"/>
                  </a:lnTo>
                  <a:lnTo>
                    <a:pt x="408" y="360"/>
                  </a:lnTo>
                  <a:lnTo>
                    <a:pt x="392" y="368"/>
                  </a:lnTo>
                  <a:lnTo>
                    <a:pt x="344" y="336"/>
                  </a:lnTo>
                  <a:lnTo>
                    <a:pt x="336" y="304"/>
                  </a:lnTo>
                  <a:lnTo>
                    <a:pt x="280" y="312"/>
                  </a:lnTo>
                  <a:lnTo>
                    <a:pt x="224" y="288"/>
                  </a:lnTo>
                  <a:lnTo>
                    <a:pt x="208" y="336"/>
                  </a:lnTo>
                  <a:lnTo>
                    <a:pt x="136" y="280"/>
                  </a:lnTo>
                  <a:lnTo>
                    <a:pt x="48" y="240"/>
                  </a:lnTo>
                  <a:lnTo>
                    <a:pt x="0" y="248"/>
                  </a:lnTo>
                  <a:lnTo>
                    <a:pt x="8" y="160"/>
                  </a:lnTo>
                  <a:lnTo>
                    <a:pt x="24" y="144"/>
                  </a:lnTo>
                  <a:lnTo>
                    <a:pt x="48" y="152"/>
                  </a:lnTo>
                  <a:lnTo>
                    <a:pt x="72" y="112"/>
                  </a:lnTo>
                  <a:lnTo>
                    <a:pt x="112" y="96"/>
                  </a:lnTo>
                  <a:lnTo>
                    <a:pt x="136" y="80"/>
                  </a:lnTo>
                  <a:lnTo>
                    <a:pt x="136" y="64"/>
                  </a:lnTo>
                  <a:lnTo>
                    <a:pt x="200" y="64"/>
                  </a:lnTo>
                  <a:lnTo>
                    <a:pt x="216" y="32"/>
                  </a:lnTo>
                  <a:lnTo>
                    <a:pt x="216" y="8"/>
                  </a:lnTo>
                  <a:lnTo>
                    <a:pt x="232" y="0"/>
                  </a:lnTo>
                  <a:lnTo>
                    <a:pt x="272" y="8"/>
                  </a:lnTo>
                  <a:lnTo>
                    <a:pt x="288" y="72"/>
                  </a:lnTo>
                  <a:lnTo>
                    <a:pt x="288" y="104"/>
                  </a:lnTo>
                  <a:lnTo>
                    <a:pt x="296" y="128"/>
                  </a:lnTo>
                  <a:lnTo>
                    <a:pt x="312" y="152"/>
                  </a:lnTo>
                  <a:lnTo>
                    <a:pt x="312" y="176"/>
                  </a:lnTo>
                  <a:lnTo>
                    <a:pt x="320" y="192"/>
                  </a:lnTo>
                  <a:lnTo>
                    <a:pt x="336" y="192"/>
                  </a:lnTo>
                  <a:lnTo>
                    <a:pt x="336" y="168"/>
                  </a:lnTo>
                  <a:lnTo>
                    <a:pt x="408" y="176"/>
                  </a:lnTo>
                  <a:lnTo>
                    <a:pt x="408" y="200"/>
                  </a:lnTo>
                  <a:lnTo>
                    <a:pt x="408" y="216"/>
                  </a:lnTo>
                  <a:lnTo>
                    <a:pt x="384" y="240"/>
                  </a:lnTo>
                  <a:lnTo>
                    <a:pt x="384" y="256"/>
                  </a:lnTo>
                  <a:lnTo>
                    <a:pt x="432" y="304"/>
                  </a:lnTo>
                  <a:lnTo>
                    <a:pt x="432" y="328"/>
                  </a:lnTo>
                  <a:lnTo>
                    <a:pt x="488" y="352"/>
                  </a:lnTo>
                  <a:lnTo>
                    <a:pt x="496" y="344"/>
                  </a:lnTo>
                  <a:lnTo>
                    <a:pt x="488" y="312"/>
                  </a:lnTo>
                  <a:lnTo>
                    <a:pt x="528" y="320"/>
                  </a:lnTo>
                  <a:lnTo>
                    <a:pt x="536" y="320"/>
                  </a:lnTo>
                  <a:lnTo>
                    <a:pt x="584" y="320"/>
                  </a:lnTo>
                  <a:lnTo>
                    <a:pt x="608" y="312"/>
                  </a:lnTo>
                  <a:lnTo>
                    <a:pt x="624" y="336"/>
                  </a:lnTo>
                  <a:lnTo>
                    <a:pt x="584" y="368"/>
                  </a:lnTo>
                  <a:lnTo>
                    <a:pt x="576" y="392"/>
                  </a:lnTo>
                  <a:lnTo>
                    <a:pt x="568" y="416"/>
                  </a:lnTo>
                  <a:lnTo>
                    <a:pt x="600" y="456"/>
                  </a:lnTo>
                  <a:lnTo>
                    <a:pt x="640" y="456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6" name="Freeform 25"/>
            <p:cNvSpPr/>
            <p:nvPr/>
          </p:nvSpPr>
          <p:spPr bwMode="invGray">
            <a:xfrm>
              <a:off x="8352034" y="1673646"/>
              <a:ext cx="1360203" cy="1056775"/>
            </a:xfrm>
            <a:custGeom>
              <a:avLst/>
              <a:gdLst>
                <a:gd name="T0" fmla="*/ 2147483646 w 785"/>
                <a:gd name="T1" fmla="*/ 2147483646 h 617"/>
                <a:gd name="T2" fmla="*/ 2147483646 w 785"/>
                <a:gd name="T3" fmla="*/ 2147483646 h 617"/>
                <a:gd name="T4" fmla="*/ 2147483646 w 785"/>
                <a:gd name="T5" fmla="*/ 2147483646 h 617"/>
                <a:gd name="T6" fmla="*/ 2147483646 w 785"/>
                <a:gd name="T7" fmla="*/ 2147483646 h 617"/>
                <a:gd name="T8" fmla="*/ 2147483646 w 785"/>
                <a:gd name="T9" fmla="*/ 2147483646 h 617"/>
                <a:gd name="T10" fmla="*/ 2147483646 w 785"/>
                <a:gd name="T11" fmla="*/ 2147483646 h 617"/>
                <a:gd name="T12" fmla="*/ 2147483646 w 785"/>
                <a:gd name="T13" fmla="*/ 2147483646 h 617"/>
                <a:gd name="T14" fmla="*/ 2147483646 w 785"/>
                <a:gd name="T15" fmla="*/ 2147483646 h 617"/>
                <a:gd name="T16" fmla="*/ 2147483646 w 785"/>
                <a:gd name="T17" fmla="*/ 2147483646 h 617"/>
                <a:gd name="T18" fmla="*/ 2147483646 w 785"/>
                <a:gd name="T19" fmla="*/ 2147483646 h 617"/>
                <a:gd name="T20" fmla="*/ 2147483646 w 785"/>
                <a:gd name="T21" fmla="*/ 2147483646 h 617"/>
                <a:gd name="T22" fmla="*/ 2147483646 w 785"/>
                <a:gd name="T23" fmla="*/ 2147483646 h 617"/>
                <a:gd name="T24" fmla="*/ 2147483646 w 785"/>
                <a:gd name="T25" fmla="*/ 2147483646 h 617"/>
                <a:gd name="T26" fmla="*/ 2147483646 w 785"/>
                <a:gd name="T27" fmla="*/ 2147483646 h 617"/>
                <a:gd name="T28" fmla="*/ 2147483646 w 785"/>
                <a:gd name="T29" fmla="*/ 2147483646 h 617"/>
                <a:gd name="T30" fmla="*/ 2147483646 w 785"/>
                <a:gd name="T31" fmla="*/ 2147483646 h 617"/>
                <a:gd name="T32" fmla="*/ 2147483646 w 785"/>
                <a:gd name="T33" fmla="*/ 2147483646 h 617"/>
                <a:gd name="T34" fmla="*/ 2147483646 w 785"/>
                <a:gd name="T35" fmla="*/ 2147483646 h 617"/>
                <a:gd name="T36" fmla="*/ 2147483646 w 785"/>
                <a:gd name="T37" fmla="*/ 2147483646 h 617"/>
                <a:gd name="T38" fmla="*/ 2147483646 w 785"/>
                <a:gd name="T39" fmla="*/ 2147483646 h 617"/>
                <a:gd name="T40" fmla="*/ 0 w 785"/>
                <a:gd name="T41" fmla="*/ 2147483646 h 617"/>
                <a:gd name="T42" fmla="*/ 2147483646 w 785"/>
                <a:gd name="T43" fmla="*/ 2147483646 h 617"/>
                <a:gd name="T44" fmla="*/ 2147483646 w 785"/>
                <a:gd name="T45" fmla="*/ 2147483646 h 617"/>
                <a:gd name="T46" fmla="*/ 2147483646 w 785"/>
                <a:gd name="T47" fmla="*/ 2147483646 h 617"/>
                <a:gd name="T48" fmla="*/ 2147483646 w 785"/>
                <a:gd name="T49" fmla="*/ 2147483646 h 617"/>
                <a:gd name="T50" fmla="*/ 2147483646 w 785"/>
                <a:gd name="T51" fmla="*/ 2147483646 h 617"/>
                <a:gd name="T52" fmla="*/ 2147483646 w 785"/>
                <a:gd name="T53" fmla="*/ 2147483646 h 617"/>
                <a:gd name="T54" fmla="*/ 2147483646 w 785"/>
                <a:gd name="T55" fmla="*/ 2147483646 h 617"/>
                <a:gd name="T56" fmla="*/ 2147483646 w 785"/>
                <a:gd name="T57" fmla="*/ 2147483646 h 617"/>
                <a:gd name="T58" fmla="*/ 2147483646 w 785"/>
                <a:gd name="T59" fmla="*/ 2147483646 h 617"/>
                <a:gd name="T60" fmla="*/ 2147483646 w 785"/>
                <a:gd name="T61" fmla="*/ 0 h 617"/>
                <a:gd name="T62" fmla="*/ 2147483646 w 785"/>
                <a:gd name="T63" fmla="*/ 2147483646 h 617"/>
                <a:gd name="T64" fmla="*/ 2147483646 w 785"/>
                <a:gd name="T65" fmla="*/ 2147483646 h 617"/>
                <a:gd name="T66" fmla="*/ 2147483646 w 785"/>
                <a:gd name="T67" fmla="*/ 2147483646 h 617"/>
                <a:gd name="T68" fmla="*/ 2147483646 w 785"/>
                <a:gd name="T69" fmla="*/ 2147483646 h 617"/>
                <a:gd name="T70" fmla="*/ 2147483646 w 785"/>
                <a:gd name="T71" fmla="*/ 2147483646 h 617"/>
                <a:gd name="T72" fmla="*/ 2147483646 w 785"/>
                <a:gd name="T73" fmla="*/ 2147483646 h 617"/>
                <a:gd name="T74" fmla="*/ 2147483646 w 785"/>
                <a:gd name="T75" fmla="*/ 2147483646 h 617"/>
                <a:gd name="T76" fmla="*/ 2147483646 w 785"/>
                <a:gd name="T77" fmla="*/ 2147483646 h 617"/>
                <a:gd name="T78" fmla="*/ 2147483646 w 785"/>
                <a:gd name="T79" fmla="*/ 2147483646 h 617"/>
                <a:gd name="T80" fmla="*/ 2147483646 w 785"/>
                <a:gd name="T81" fmla="*/ 2147483646 h 617"/>
                <a:gd name="T82" fmla="*/ 2147483646 w 785"/>
                <a:gd name="T83" fmla="*/ 2147483646 h 617"/>
                <a:gd name="T84" fmla="*/ 2147483646 w 785"/>
                <a:gd name="T85" fmla="*/ 2147483646 h 617"/>
                <a:gd name="T86" fmla="*/ 2147483646 w 785"/>
                <a:gd name="T87" fmla="*/ 2147483646 h 617"/>
                <a:gd name="T88" fmla="*/ 2147483646 w 785"/>
                <a:gd name="T89" fmla="*/ 2147483646 h 617"/>
                <a:gd name="T90" fmla="*/ 2147483646 w 785"/>
                <a:gd name="T91" fmla="*/ 2147483646 h 617"/>
                <a:gd name="T92" fmla="*/ 2147483646 w 785"/>
                <a:gd name="T93" fmla="*/ 2147483646 h 61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785" h="617">
                  <a:moveTo>
                    <a:pt x="704" y="528"/>
                  </a:moveTo>
                  <a:lnTo>
                    <a:pt x="672" y="536"/>
                  </a:lnTo>
                  <a:lnTo>
                    <a:pt x="656" y="568"/>
                  </a:lnTo>
                  <a:lnTo>
                    <a:pt x="616" y="568"/>
                  </a:lnTo>
                  <a:lnTo>
                    <a:pt x="608" y="552"/>
                  </a:lnTo>
                  <a:lnTo>
                    <a:pt x="592" y="544"/>
                  </a:lnTo>
                  <a:lnTo>
                    <a:pt x="592" y="552"/>
                  </a:lnTo>
                  <a:lnTo>
                    <a:pt x="568" y="560"/>
                  </a:lnTo>
                  <a:lnTo>
                    <a:pt x="544" y="520"/>
                  </a:lnTo>
                  <a:lnTo>
                    <a:pt x="528" y="520"/>
                  </a:lnTo>
                  <a:lnTo>
                    <a:pt x="528" y="480"/>
                  </a:lnTo>
                  <a:lnTo>
                    <a:pt x="504" y="456"/>
                  </a:lnTo>
                  <a:lnTo>
                    <a:pt x="488" y="456"/>
                  </a:lnTo>
                  <a:lnTo>
                    <a:pt x="472" y="440"/>
                  </a:lnTo>
                  <a:lnTo>
                    <a:pt x="456" y="440"/>
                  </a:lnTo>
                  <a:lnTo>
                    <a:pt x="456" y="456"/>
                  </a:lnTo>
                  <a:lnTo>
                    <a:pt x="456" y="472"/>
                  </a:lnTo>
                  <a:lnTo>
                    <a:pt x="464" y="480"/>
                  </a:lnTo>
                  <a:lnTo>
                    <a:pt x="448" y="496"/>
                  </a:lnTo>
                  <a:lnTo>
                    <a:pt x="440" y="536"/>
                  </a:lnTo>
                  <a:lnTo>
                    <a:pt x="448" y="552"/>
                  </a:lnTo>
                  <a:lnTo>
                    <a:pt x="456" y="552"/>
                  </a:lnTo>
                  <a:lnTo>
                    <a:pt x="440" y="560"/>
                  </a:lnTo>
                  <a:lnTo>
                    <a:pt x="424" y="584"/>
                  </a:lnTo>
                  <a:lnTo>
                    <a:pt x="400" y="584"/>
                  </a:lnTo>
                  <a:lnTo>
                    <a:pt x="400" y="600"/>
                  </a:lnTo>
                  <a:lnTo>
                    <a:pt x="384" y="608"/>
                  </a:lnTo>
                  <a:lnTo>
                    <a:pt x="376" y="592"/>
                  </a:lnTo>
                  <a:lnTo>
                    <a:pt x="360" y="592"/>
                  </a:lnTo>
                  <a:lnTo>
                    <a:pt x="368" y="608"/>
                  </a:lnTo>
                  <a:lnTo>
                    <a:pt x="352" y="616"/>
                  </a:lnTo>
                  <a:lnTo>
                    <a:pt x="336" y="600"/>
                  </a:lnTo>
                  <a:lnTo>
                    <a:pt x="312" y="600"/>
                  </a:lnTo>
                  <a:lnTo>
                    <a:pt x="320" y="568"/>
                  </a:lnTo>
                  <a:lnTo>
                    <a:pt x="264" y="520"/>
                  </a:lnTo>
                  <a:lnTo>
                    <a:pt x="232" y="536"/>
                  </a:lnTo>
                  <a:lnTo>
                    <a:pt x="168" y="496"/>
                  </a:lnTo>
                  <a:lnTo>
                    <a:pt x="136" y="496"/>
                  </a:lnTo>
                  <a:lnTo>
                    <a:pt x="88" y="440"/>
                  </a:lnTo>
                  <a:lnTo>
                    <a:pt x="40" y="440"/>
                  </a:lnTo>
                  <a:lnTo>
                    <a:pt x="16" y="416"/>
                  </a:lnTo>
                  <a:lnTo>
                    <a:pt x="0" y="368"/>
                  </a:lnTo>
                  <a:lnTo>
                    <a:pt x="8" y="352"/>
                  </a:lnTo>
                  <a:lnTo>
                    <a:pt x="16" y="304"/>
                  </a:lnTo>
                  <a:lnTo>
                    <a:pt x="8" y="280"/>
                  </a:lnTo>
                  <a:lnTo>
                    <a:pt x="32" y="248"/>
                  </a:lnTo>
                  <a:lnTo>
                    <a:pt x="32" y="224"/>
                  </a:lnTo>
                  <a:lnTo>
                    <a:pt x="8" y="216"/>
                  </a:lnTo>
                  <a:lnTo>
                    <a:pt x="16" y="208"/>
                  </a:lnTo>
                  <a:lnTo>
                    <a:pt x="48" y="208"/>
                  </a:lnTo>
                  <a:lnTo>
                    <a:pt x="56" y="200"/>
                  </a:lnTo>
                  <a:lnTo>
                    <a:pt x="104" y="224"/>
                  </a:lnTo>
                  <a:lnTo>
                    <a:pt x="104" y="192"/>
                  </a:lnTo>
                  <a:lnTo>
                    <a:pt x="96" y="184"/>
                  </a:lnTo>
                  <a:lnTo>
                    <a:pt x="96" y="160"/>
                  </a:lnTo>
                  <a:lnTo>
                    <a:pt x="128" y="136"/>
                  </a:lnTo>
                  <a:lnTo>
                    <a:pt x="120" y="112"/>
                  </a:lnTo>
                  <a:lnTo>
                    <a:pt x="88" y="72"/>
                  </a:lnTo>
                  <a:lnTo>
                    <a:pt x="96" y="32"/>
                  </a:lnTo>
                  <a:lnTo>
                    <a:pt x="152" y="16"/>
                  </a:lnTo>
                  <a:lnTo>
                    <a:pt x="256" y="8"/>
                  </a:lnTo>
                  <a:lnTo>
                    <a:pt x="288" y="0"/>
                  </a:lnTo>
                  <a:lnTo>
                    <a:pt x="344" y="24"/>
                  </a:lnTo>
                  <a:lnTo>
                    <a:pt x="384" y="40"/>
                  </a:lnTo>
                  <a:lnTo>
                    <a:pt x="424" y="64"/>
                  </a:lnTo>
                  <a:lnTo>
                    <a:pt x="456" y="104"/>
                  </a:lnTo>
                  <a:lnTo>
                    <a:pt x="472" y="56"/>
                  </a:lnTo>
                  <a:lnTo>
                    <a:pt x="472" y="48"/>
                  </a:lnTo>
                  <a:lnTo>
                    <a:pt x="504" y="64"/>
                  </a:lnTo>
                  <a:lnTo>
                    <a:pt x="528" y="72"/>
                  </a:lnTo>
                  <a:lnTo>
                    <a:pt x="584" y="64"/>
                  </a:lnTo>
                  <a:lnTo>
                    <a:pt x="592" y="96"/>
                  </a:lnTo>
                  <a:lnTo>
                    <a:pt x="640" y="128"/>
                  </a:lnTo>
                  <a:lnTo>
                    <a:pt x="656" y="120"/>
                  </a:lnTo>
                  <a:lnTo>
                    <a:pt x="728" y="192"/>
                  </a:lnTo>
                  <a:lnTo>
                    <a:pt x="728" y="176"/>
                  </a:lnTo>
                  <a:lnTo>
                    <a:pt x="760" y="208"/>
                  </a:lnTo>
                  <a:lnTo>
                    <a:pt x="768" y="232"/>
                  </a:lnTo>
                  <a:lnTo>
                    <a:pt x="776" y="288"/>
                  </a:lnTo>
                  <a:lnTo>
                    <a:pt x="784" y="336"/>
                  </a:lnTo>
                  <a:lnTo>
                    <a:pt x="776" y="360"/>
                  </a:lnTo>
                  <a:lnTo>
                    <a:pt x="752" y="360"/>
                  </a:lnTo>
                  <a:lnTo>
                    <a:pt x="744" y="392"/>
                  </a:lnTo>
                  <a:lnTo>
                    <a:pt x="712" y="408"/>
                  </a:lnTo>
                  <a:lnTo>
                    <a:pt x="712" y="424"/>
                  </a:lnTo>
                  <a:lnTo>
                    <a:pt x="736" y="432"/>
                  </a:lnTo>
                  <a:lnTo>
                    <a:pt x="728" y="440"/>
                  </a:lnTo>
                  <a:lnTo>
                    <a:pt x="704" y="456"/>
                  </a:lnTo>
                  <a:lnTo>
                    <a:pt x="672" y="448"/>
                  </a:lnTo>
                  <a:lnTo>
                    <a:pt x="656" y="448"/>
                  </a:lnTo>
                  <a:lnTo>
                    <a:pt x="648" y="464"/>
                  </a:lnTo>
                  <a:lnTo>
                    <a:pt x="664" y="488"/>
                  </a:lnTo>
                  <a:lnTo>
                    <a:pt x="696" y="496"/>
                  </a:lnTo>
                  <a:lnTo>
                    <a:pt x="712" y="504"/>
                  </a:lnTo>
                  <a:lnTo>
                    <a:pt x="704" y="528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7" name="Freeform 21"/>
            <p:cNvSpPr/>
            <p:nvPr/>
          </p:nvSpPr>
          <p:spPr bwMode="invGray">
            <a:xfrm>
              <a:off x="9709349" y="3139844"/>
              <a:ext cx="640435" cy="605636"/>
            </a:xfrm>
            <a:custGeom>
              <a:avLst/>
              <a:gdLst>
                <a:gd name="T0" fmla="*/ 2147483646 w 369"/>
                <a:gd name="T1" fmla="*/ 2147483646 h 353"/>
                <a:gd name="T2" fmla="*/ 2147483646 w 369"/>
                <a:gd name="T3" fmla="*/ 2147483646 h 353"/>
                <a:gd name="T4" fmla="*/ 2147483646 w 369"/>
                <a:gd name="T5" fmla="*/ 2147483646 h 353"/>
                <a:gd name="T6" fmla="*/ 2147483646 w 369"/>
                <a:gd name="T7" fmla="*/ 2147483646 h 353"/>
                <a:gd name="T8" fmla="*/ 2147483646 w 369"/>
                <a:gd name="T9" fmla="*/ 2147483646 h 353"/>
                <a:gd name="T10" fmla="*/ 2147483646 w 369"/>
                <a:gd name="T11" fmla="*/ 2147483646 h 353"/>
                <a:gd name="T12" fmla="*/ 2147483646 w 369"/>
                <a:gd name="T13" fmla="*/ 2147483646 h 353"/>
                <a:gd name="T14" fmla="*/ 2147483646 w 369"/>
                <a:gd name="T15" fmla="*/ 2147483646 h 353"/>
                <a:gd name="T16" fmla="*/ 2147483646 w 369"/>
                <a:gd name="T17" fmla="*/ 2147483646 h 353"/>
                <a:gd name="T18" fmla="*/ 2147483646 w 369"/>
                <a:gd name="T19" fmla="*/ 2147483646 h 353"/>
                <a:gd name="T20" fmla="*/ 2147483646 w 369"/>
                <a:gd name="T21" fmla="*/ 2147483646 h 353"/>
                <a:gd name="T22" fmla="*/ 2147483646 w 369"/>
                <a:gd name="T23" fmla="*/ 2147483646 h 353"/>
                <a:gd name="T24" fmla="*/ 2147483646 w 369"/>
                <a:gd name="T25" fmla="*/ 2147483646 h 353"/>
                <a:gd name="T26" fmla="*/ 2147483646 w 369"/>
                <a:gd name="T27" fmla="*/ 0 h 353"/>
                <a:gd name="T28" fmla="*/ 2147483646 w 369"/>
                <a:gd name="T29" fmla="*/ 2147483646 h 353"/>
                <a:gd name="T30" fmla="*/ 2147483646 w 369"/>
                <a:gd name="T31" fmla="*/ 2147483646 h 353"/>
                <a:gd name="T32" fmla="*/ 2147483646 w 369"/>
                <a:gd name="T33" fmla="*/ 2147483646 h 353"/>
                <a:gd name="T34" fmla="*/ 2147483646 w 369"/>
                <a:gd name="T35" fmla="*/ 2147483646 h 353"/>
                <a:gd name="T36" fmla="*/ 2147483646 w 369"/>
                <a:gd name="T37" fmla="*/ 2147483646 h 353"/>
                <a:gd name="T38" fmla="*/ 2147483646 w 369"/>
                <a:gd name="T39" fmla="*/ 2147483646 h 353"/>
                <a:gd name="T40" fmla="*/ 2147483646 w 369"/>
                <a:gd name="T41" fmla="*/ 2147483646 h 353"/>
                <a:gd name="T42" fmla="*/ 2147483646 w 369"/>
                <a:gd name="T43" fmla="*/ 2147483646 h 353"/>
                <a:gd name="T44" fmla="*/ 2147483646 w 369"/>
                <a:gd name="T45" fmla="*/ 2147483646 h 353"/>
                <a:gd name="T46" fmla="*/ 2147483646 w 369"/>
                <a:gd name="T47" fmla="*/ 2147483646 h 353"/>
                <a:gd name="T48" fmla="*/ 2147483646 w 369"/>
                <a:gd name="T49" fmla="*/ 2147483646 h 353"/>
                <a:gd name="T50" fmla="*/ 2147483646 w 369"/>
                <a:gd name="T51" fmla="*/ 2147483646 h 353"/>
                <a:gd name="T52" fmla="*/ 2147483646 w 369"/>
                <a:gd name="T53" fmla="*/ 2147483646 h 353"/>
                <a:gd name="T54" fmla="*/ 2147483646 w 369"/>
                <a:gd name="T55" fmla="*/ 2147483646 h 353"/>
                <a:gd name="T56" fmla="*/ 2147483646 w 369"/>
                <a:gd name="T57" fmla="*/ 2147483646 h 353"/>
                <a:gd name="T58" fmla="*/ 2147483646 w 369"/>
                <a:gd name="T59" fmla="*/ 2147483646 h 353"/>
                <a:gd name="T60" fmla="*/ 2147483646 w 369"/>
                <a:gd name="T61" fmla="*/ 2147483646 h 353"/>
                <a:gd name="T62" fmla="*/ 2147483646 w 369"/>
                <a:gd name="T63" fmla="*/ 2147483646 h 353"/>
                <a:gd name="T64" fmla="*/ 2147483646 w 369"/>
                <a:gd name="T65" fmla="*/ 2147483646 h 35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69" h="353">
                  <a:moveTo>
                    <a:pt x="48" y="344"/>
                  </a:moveTo>
                  <a:lnTo>
                    <a:pt x="48" y="320"/>
                  </a:lnTo>
                  <a:lnTo>
                    <a:pt x="64" y="296"/>
                  </a:lnTo>
                  <a:lnTo>
                    <a:pt x="32" y="264"/>
                  </a:lnTo>
                  <a:lnTo>
                    <a:pt x="56" y="224"/>
                  </a:lnTo>
                  <a:lnTo>
                    <a:pt x="56" y="192"/>
                  </a:lnTo>
                  <a:lnTo>
                    <a:pt x="8" y="200"/>
                  </a:lnTo>
                  <a:lnTo>
                    <a:pt x="8" y="160"/>
                  </a:lnTo>
                  <a:lnTo>
                    <a:pt x="0" y="152"/>
                  </a:lnTo>
                  <a:lnTo>
                    <a:pt x="16" y="136"/>
                  </a:lnTo>
                  <a:lnTo>
                    <a:pt x="32" y="144"/>
                  </a:lnTo>
                  <a:lnTo>
                    <a:pt x="48" y="136"/>
                  </a:lnTo>
                  <a:lnTo>
                    <a:pt x="96" y="136"/>
                  </a:lnTo>
                  <a:lnTo>
                    <a:pt x="104" y="120"/>
                  </a:lnTo>
                  <a:lnTo>
                    <a:pt x="112" y="112"/>
                  </a:lnTo>
                  <a:lnTo>
                    <a:pt x="168" y="112"/>
                  </a:lnTo>
                  <a:lnTo>
                    <a:pt x="160" y="80"/>
                  </a:lnTo>
                  <a:lnTo>
                    <a:pt x="136" y="80"/>
                  </a:lnTo>
                  <a:lnTo>
                    <a:pt x="128" y="56"/>
                  </a:lnTo>
                  <a:lnTo>
                    <a:pt x="144" y="40"/>
                  </a:lnTo>
                  <a:lnTo>
                    <a:pt x="168" y="48"/>
                  </a:lnTo>
                  <a:lnTo>
                    <a:pt x="184" y="40"/>
                  </a:lnTo>
                  <a:lnTo>
                    <a:pt x="192" y="56"/>
                  </a:lnTo>
                  <a:lnTo>
                    <a:pt x="208" y="48"/>
                  </a:lnTo>
                  <a:lnTo>
                    <a:pt x="208" y="24"/>
                  </a:lnTo>
                  <a:lnTo>
                    <a:pt x="232" y="40"/>
                  </a:lnTo>
                  <a:lnTo>
                    <a:pt x="240" y="8"/>
                  </a:lnTo>
                  <a:lnTo>
                    <a:pt x="248" y="0"/>
                  </a:lnTo>
                  <a:lnTo>
                    <a:pt x="264" y="16"/>
                  </a:lnTo>
                  <a:lnTo>
                    <a:pt x="288" y="16"/>
                  </a:lnTo>
                  <a:lnTo>
                    <a:pt x="312" y="72"/>
                  </a:lnTo>
                  <a:lnTo>
                    <a:pt x="320" y="72"/>
                  </a:lnTo>
                  <a:lnTo>
                    <a:pt x="328" y="88"/>
                  </a:lnTo>
                  <a:lnTo>
                    <a:pt x="344" y="88"/>
                  </a:lnTo>
                  <a:lnTo>
                    <a:pt x="352" y="72"/>
                  </a:lnTo>
                  <a:lnTo>
                    <a:pt x="360" y="64"/>
                  </a:lnTo>
                  <a:lnTo>
                    <a:pt x="368" y="88"/>
                  </a:lnTo>
                  <a:lnTo>
                    <a:pt x="360" y="96"/>
                  </a:lnTo>
                  <a:lnTo>
                    <a:pt x="360" y="112"/>
                  </a:lnTo>
                  <a:lnTo>
                    <a:pt x="360" y="128"/>
                  </a:lnTo>
                  <a:lnTo>
                    <a:pt x="336" y="152"/>
                  </a:lnTo>
                  <a:lnTo>
                    <a:pt x="336" y="168"/>
                  </a:lnTo>
                  <a:lnTo>
                    <a:pt x="360" y="168"/>
                  </a:lnTo>
                  <a:lnTo>
                    <a:pt x="368" y="184"/>
                  </a:lnTo>
                  <a:lnTo>
                    <a:pt x="360" y="192"/>
                  </a:lnTo>
                  <a:lnTo>
                    <a:pt x="360" y="208"/>
                  </a:lnTo>
                  <a:lnTo>
                    <a:pt x="360" y="232"/>
                  </a:lnTo>
                  <a:lnTo>
                    <a:pt x="368" y="232"/>
                  </a:lnTo>
                  <a:lnTo>
                    <a:pt x="368" y="248"/>
                  </a:lnTo>
                  <a:lnTo>
                    <a:pt x="344" y="256"/>
                  </a:lnTo>
                  <a:lnTo>
                    <a:pt x="344" y="272"/>
                  </a:lnTo>
                  <a:lnTo>
                    <a:pt x="344" y="280"/>
                  </a:lnTo>
                  <a:lnTo>
                    <a:pt x="320" y="272"/>
                  </a:lnTo>
                  <a:lnTo>
                    <a:pt x="312" y="288"/>
                  </a:lnTo>
                  <a:lnTo>
                    <a:pt x="280" y="288"/>
                  </a:lnTo>
                  <a:lnTo>
                    <a:pt x="272" y="312"/>
                  </a:lnTo>
                  <a:lnTo>
                    <a:pt x="248" y="320"/>
                  </a:lnTo>
                  <a:lnTo>
                    <a:pt x="232" y="304"/>
                  </a:lnTo>
                  <a:lnTo>
                    <a:pt x="224" y="280"/>
                  </a:lnTo>
                  <a:lnTo>
                    <a:pt x="208" y="288"/>
                  </a:lnTo>
                  <a:lnTo>
                    <a:pt x="208" y="304"/>
                  </a:lnTo>
                  <a:lnTo>
                    <a:pt x="192" y="304"/>
                  </a:lnTo>
                  <a:lnTo>
                    <a:pt x="152" y="328"/>
                  </a:lnTo>
                  <a:lnTo>
                    <a:pt x="144" y="352"/>
                  </a:lnTo>
                  <a:lnTo>
                    <a:pt x="96" y="328"/>
                  </a:lnTo>
                  <a:lnTo>
                    <a:pt x="80" y="328"/>
                  </a:lnTo>
                  <a:lnTo>
                    <a:pt x="48" y="344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8" name="Freeform 22"/>
            <p:cNvSpPr/>
            <p:nvPr/>
          </p:nvSpPr>
          <p:spPr bwMode="invGray">
            <a:xfrm>
              <a:off x="8986699" y="3098127"/>
              <a:ext cx="986616" cy="1055231"/>
            </a:xfrm>
            <a:custGeom>
              <a:avLst/>
              <a:gdLst>
                <a:gd name="T0" fmla="*/ 2147483646 w 569"/>
                <a:gd name="T1" fmla="*/ 2147483646 h 617"/>
                <a:gd name="T2" fmla="*/ 2147483646 w 569"/>
                <a:gd name="T3" fmla="*/ 2147483646 h 617"/>
                <a:gd name="T4" fmla="*/ 2147483646 w 569"/>
                <a:gd name="T5" fmla="*/ 2147483646 h 617"/>
                <a:gd name="T6" fmla="*/ 2147483646 w 569"/>
                <a:gd name="T7" fmla="*/ 2147483646 h 617"/>
                <a:gd name="T8" fmla="*/ 2147483646 w 569"/>
                <a:gd name="T9" fmla="*/ 2147483646 h 617"/>
                <a:gd name="T10" fmla="*/ 2147483646 w 569"/>
                <a:gd name="T11" fmla="*/ 2147483646 h 617"/>
                <a:gd name="T12" fmla="*/ 2147483646 w 569"/>
                <a:gd name="T13" fmla="*/ 2147483646 h 617"/>
                <a:gd name="T14" fmla="*/ 2147483646 w 569"/>
                <a:gd name="T15" fmla="*/ 2147483646 h 617"/>
                <a:gd name="T16" fmla="*/ 2147483646 w 569"/>
                <a:gd name="T17" fmla="*/ 2147483646 h 617"/>
                <a:gd name="T18" fmla="*/ 2147483646 w 569"/>
                <a:gd name="T19" fmla="*/ 2147483646 h 617"/>
                <a:gd name="T20" fmla="*/ 2147483646 w 569"/>
                <a:gd name="T21" fmla="*/ 2147483646 h 617"/>
                <a:gd name="T22" fmla="*/ 2147483646 w 569"/>
                <a:gd name="T23" fmla="*/ 2147483646 h 617"/>
                <a:gd name="T24" fmla="*/ 2147483646 w 569"/>
                <a:gd name="T25" fmla="*/ 2147483646 h 617"/>
                <a:gd name="T26" fmla="*/ 2147483646 w 569"/>
                <a:gd name="T27" fmla="*/ 2147483646 h 617"/>
                <a:gd name="T28" fmla="*/ 2147483646 w 569"/>
                <a:gd name="T29" fmla="*/ 2147483646 h 617"/>
                <a:gd name="T30" fmla="*/ 2147483646 w 569"/>
                <a:gd name="T31" fmla="*/ 2147483646 h 617"/>
                <a:gd name="T32" fmla="*/ 2147483646 w 569"/>
                <a:gd name="T33" fmla="*/ 2147483646 h 617"/>
                <a:gd name="T34" fmla="*/ 2147483646 w 569"/>
                <a:gd name="T35" fmla="*/ 2147483646 h 617"/>
                <a:gd name="T36" fmla="*/ 2147483646 w 569"/>
                <a:gd name="T37" fmla="*/ 2147483646 h 617"/>
                <a:gd name="T38" fmla="*/ 2147483646 w 569"/>
                <a:gd name="T39" fmla="*/ 2147483646 h 617"/>
                <a:gd name="T40" fmla="*/ 2147483646 w 569"/>
                <a:gd name="T41" fmla="*/ 2147483646 h 617"/>
                <a:gd name="T42" fmla="*/ 2147483646 w 569"/>
                <a:gd name="T43" fmla="*/ 2147483646 h 617"/>
                <a:gd name="T44" fmla="*/ 2147483646 w 569"/>
                <a:gd name="T45" fmla="*/ 2147483646 h 617"/>
                <a:gd name="T46" fmla="*/ 2147483646 w 569"/>
                <a:gd name="T47" fmla="*/ 2147483646 h 617"/>
                <a:gd name="T48" fmla="*/ 2147483646 w 569"/>
                <a:gd name="T49" fmla="*/ 2147483646 h 617"/>
                <a:gd name="T50" fmla="*/ 2147483646 w 569"/>
                <a:gd name="T51" fmla="*/ 0 h 617"/>
                <a:gd name="T52" fmla="*/ 2147483646 w 569"/>
                <a:gd name="T53" fmla="*/ 0 h 617"/>
                <a:gd name="T54" fmla="*/ 2147483646 w 569"/>
                <a:gd name="T55" fmla="*/ 2147483646 h 617"/>
                <a:gd name="T56" fmla="*/ 2147483646 w 569"/>
                <a:gd name="T57" fmla="*/ 2147483646 h 617"/>
                <a:gd name="T58" fmla="*/ 2147483646 w 569"/>
                <a:gd name="T59" fmla="*/ 2147483646 h 617"/>
                <a:gd name="T60" fmla="*/ 2147483646 w 569"/>
                <a:gd name="T61" fmla="*/ 2147483646 h 617"/>
                <a:gd name="T62" fmla="*/ 2147483646 w 569"/>
                <a:gd name="T63" fmla="*/ 2147483646 h 617"/>
                <a:gd name="T64" fmla="*/ 2147483646 w 569"/>
                <a:gd name="T65" fmla="*/ 2147483646 h 617"/>
                <a:gd name="T66" fmla="*/ 2147483646 w 569"/>
                <a:gd name="T67" fmla="*/ 2147483646 h 617"/>
                <a:gd name="T68" fmla="*/ 0 w 569"/>
                <a:gd name="T69" fmla="*/ 2147483646 h 617"/>
                <a:gd name="T70" fmla="*/ 2147483646 w 569"/>
                <a:gd name="T71" fmla="*/ 2147483646 h 617"/>
                <a:gd name="T72" fmla="*/ 2147483646 w 569"/>
                <a:gd name="T73" fmla="*/ 2147483646 h 617"/>
                <a:gd name="T74" fmla="*/ 2147483646 w 569"/>
                <a:gd name="T75" fmla="*/ 2147483646 h 617"/>
                <a:gd name="T76" fmla="*/ 2147483646 w 569"/>
                <a:gd name="T77" fmla="*/ 2147483646 h 617"/>
                <a:gd name="T78" fmla="*/ 2147483646 w 569"/>
                <a:gd name="T79" fmla="*/ 2147483646 h 617"/>
                <a:gd name="T80" fmla="*/ 2147483646 w 569"/>
                <a:gd name="T81" fmla="*/ 2147483646 h 617"/>
                <a:gd name="T82" fmla="*/ 2147483646 w 569"/>
                <a:gd name="T83" fmla="*/ 2147483646 h 617"/>
                <a:gd name="T84" fmla="*/ 2147483646 w 569"/>
                <a:gd name="T85" fmla="*/ 2147483646 h 617"/>
                <a:gd name="T86" fmla="*/ 2147483646 w 569"/>
                <a:gd name="T87" fmla="*/ 2147483646 h 617"/>
                <a:gd name="T88" fmla="*/ 2147483646 w 569"/>
                <a:gd name="T89" fmla="*/ 2147483646 h 617"/>
                <a:gd name="T90" fmla="*/ 2147483646 w 569"/>
                <a:gd name="T91" fmla="*/ 2147483646 h 617"/>
                <a:gd name="T92" fmla="*/ 2147483646 w 569"/>
                <a:gd name="T93" fmla="*/ 2147483646 h 617"/>
                <a:gd name="T94" fmla="*/ 2147483646 w 569"/>
                <a:gd name="T95" fmla="*/ 2147483646 h 617"/>
                <a:gd name="T96" fmla="*/ 2147483646 w 569"/>
                <a:gd name="T97" fmla="*/ 2147483646 h 617"/>
                <a:gd name="T98" fmla="*/ 2147483646 w 569"/>
                <a:gd name="T99" fmla="*/ 2147483646 h 617"/>
                <a:gd name="T100" fmla="*/ 2147483646 w 569"/>
                <a:gd name="T101" fmla="*/ 2147483646 h 617"/>
                <a:gd name="T102" fmla="*/ 2147483646 w 569"/>
                <a:gd name="T103" fmla="*/ 2147483646 h 617"/>
                <a:gd name="T104" fmla="*/ 2147483646 w 569"/>
                <a:gd name="T105" fmla="*/ 2147483646 h 617"/>
                <a:gd name="T106" fmla="*/ 2147483646 w 569"/>
                <a:gd name="T107" fmla="*/ 2147483646 h 617"/>
                <a:gd name="T108" fmla="*/ 2147483646 w 569"/>
                <a:gd name="T109" fmla="*/ 2147483646 h 61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569" h="617">
                  <a:moveTo>
                    <a:pt x="520" y="464"/>
                  </a:moveTo>
                  <a:lnTo>
                    <a:pt x="528" y="448"/>
                  </a:lnTo>
                  <a:lnTo>
                    <a:pt x="568" y="448"/>
                  </a:lnTo>
                  <a:lnTo>
                    <a:pt x="560" y="416"/>
                  </a:lnTo>
                  <a:lnTo>
                    <a:pt x="552" y="400"/>
                  </a:lnTo>
                  <a:lnTo>
                    <a:pt x="528" y="408"/>
                  </a:lnTo>
                  <a:lnTo>
                    <a:pt x="504" y="400"/>
                  </a:lnTo>
                  <a:lnTo>
                    <a:pt x="496" y="384"/>
                  </a:lnTo>
                  <a:lnTo>
                    <a:pt x="464" y="384"/>
                  </a:lnTo>
                  <a:lnTo>
                    <a:pt x="464" y="360"/>
                  </a:lnTo>
                  <a:lnTo>
                    <a:pt x="464" y="344"/>
                  </a:lnTo>
                  <a:lnTo>
                    <a:pt x="480" y="320"/>
                  </a:lnTo>
                  <a:lnTo>
                    <a:pt x="448" y="288"/>
                  </a:lnTo>
                  <a:lnTo>
                    <a:pt x="472" y="248"/>
                  </a:lnTo>
                  <a:lnTo>
                    <a:pt x="472" y="216"/>
                  </a:lnTo>
                  <a:lnTo>
                    <a:pt x="424" y="224"/>
                  </a:lnTo>
                  <a:lnTo>
                    <a:pt x="424" y="184"/>
                  </a:lnTo>
                  <a:lnTo>
                    <a:pt x="416" y="176"/>
                  </a:lnTo>
                  <a:lnTo>
                    <a:pt x="432" y="160"/>
                  </a:lnTo>
                  <a:lnTo>
                    <a:pt x="448" y="168"/>
                  </a:lnTo>
                  <a:lnTo>
                    <a:pt x="464" y="152"/>
                  </a:lnTo>
                  <a:lnTo>
                    <a:pt x="512" y="160"/>
                  </a:lnTo>
                  <a:lnTo>
                    <a:pt x="528" y="136"/>
                  </a:lnTo>
                  <a:lnTo>
                    <a:pt x="512" y="112"/>
                  </a:lnTo>
                  <a:lnTo>
                    <a:pt x="488" y="128"/>
                  </a:lnTo>
                  <a:lnTo>
                    <a:pt x="464" y="112"/>
                  </a:lnTo>
                  <a:lnTo>
                    <a:pt x="464" y="64"/>
                  </a:lnTo>
                  <a:lnTo>
                    <a:pt x="432" y="64"/>
                  </a:lnTo>
                  <a:lnTo>
                    <a:pt x="424" y="96"/>
                  </a:lnTo>
                  <a:lnTo>
                    <a:pt x="408" y="96"/>
                  </a:lnTo>
                  <a:lnTo>
                    <a:pt x="408" y="120"/>
                  </a:lnTo>
                  <a:lnTo>
                    <a:pt x="384" y="144"/>
                  </a:lnTo>
                  <a:lnTo>
                    <a:pt x="368" y="144"/>
                  </a:lnTo>
                  <a:lnTo>
                    <a:pt x="368" y="240"/>
                  </a:lnTo>
                  <a:lnTo>
                    <a:pt x="344" y="240"/>
                  </a:lnTo>
                  <a:lnTo>
                    <a:pt x="336" y="224"/>
                  </a:lnTo>
                  <a:lnTo>
                    <a:pt x="320" y="240"/>
                  </a:lnTo>
                  <a:lnTo>
                    <a:pt x="288" y="240"/>
                  </a:lnTo>
                  <a:lnTo>
                    <a:pt x="288" y="232"/>
                  </a:lnTo>
                  <a:lnTo>
                    <a:pt x="272" y="224"/>
                  </a:lnTo>
                  <a:lnTo>
                    <a:pt x="272" y="192"/>
                  </a:lnTo>
                  <a:lnTo>
                    <a:pt x="232" y="104"/>
                  </a:lnTo>
                  <a:lnTo>
                    <a:pt x="216" y="104"/>
                  </a:lnTo>
                  <a:lnTo>
                    <a:pt x="216" y="112"/>
                  </a:lnTo>
                  <a:lnTo>
                    <a:pt x="200" y="88"/>
                  </a:lnTo>
                  <a:lnTo>
                    <a:pt x="208" y="72"/>
                  </a:lnTo>
                  <a:lnTo>
                    <a:pt x="176" y="32"/>
                  </a:lnTo>
                  <a:lnTo>
                    <a:pt x="160" y="40"/>
                  </a:lnTo>
                  <a:lnTo>
                    <a:pt x="152" y="80"/>
                  </a:lnTo>
                  <a:lnTo>
                    <a:pt x="136" y="80"/>
                  </a:lnTo>
                  <a:lnTo>
                    <a:pt x="136" y="64"/>
                  </a:lnTo>
                  <a:lnTo>
                    <a:pt x="136" y="0"/>
                  </a:lnTo>
                  <a:lnTo>
                    <a:pt x="120" y="16"/>
                  </a:lnTo>
                  <a:lnTo>
                    <a:pt x="112" y="0"/>
                  </a:lnTo>
                  <a:lnTo>
                    <a:pt x="96" y="16"/>
                  </a:lnTo>
                  <a:lnTo>
                    <a:pt x="96" y="32"/>
                  </a:lnTo>
                  <a:lnTo>
                    <a:pt x="104" y="64"/>
                  </a:lnTo>
                  <a:lnTo>
                    <a:pt x="88" y="64"/>
                  </a:lnTo>
                  <a:lnTo>
                    <a:pt x="72" y="64"/>
                  </a:lnTo>
                  <a:lnTo>
                    <a:pt x="80" y="96"/>
                  </a:lnTo>
                  <a:lnTo>
                    <a:pt x="80" y="112"/>
                  </a:lnTo>
                  <a:lnTo>
                    <a:pt x="104" y="112"/>
                  </a:lnTo>
                  <a:lnTo>
                    <a:pt x="104" y="168"/>
                  </a:lnTo>
                  <a:lnTo>
                    <a:pt x="88" y="240"/>
                  </a:lnTo>
                  <a:lnTo>
                    <a:pt x="40" y="272"/>
                  </a:lnTo>
                  <a:lnTo>
                    <a:pt x="24" y="280"/>
                  </a:lnTo>
                  <a:lnTo>
                    <a:pt x="16" y="288"/>
                  </a:lnTo>
                  <a:lnTo>
                    <a:pt x="8" y="312"/>
                  </a:lnTo>
                  <a:lnTo>
                    <a:pt x="8" y="360"/>
                  </a:lnTo>
                  <a:lnTo>
                    <a:pt x="0" y="376"/>
                  </a:lnTo>
                  <a:lnTo>
                    <a:pt x="32" y="376"/>
                  </a:lnTo>
                  <a:lnTo>
                    <a:pt x="48" y="368"/>
                  </a:lnTo>
                  <a:lnTo>
                    <a:pt x="88" y="376"/>
                  </a:lnTo>
                  <a:lnTo>
                    <a:pt x="80" y="392"/>
                  </a:lnTo>
                  <a:lnTo>
                    <a:pt x="72" y="392"/>
                  </a:lnTo>
                  <a:lnTo>
                    <a:pt x="88" y="408"/>
                  </a:lnTo>
                  <a:lnTo>
                    <a:pt x="80" y="432"/>
                  </a:lnTo>
                  <a:lnTo>
                    <a:pt x="96" y="448"/>
                  </a:lnTo>
                  <a:lnTo>
                    <a:pt x="120" y="448"/>
                  </a:lnTo>
                  <a:lnTo>
                    <a:pt x="120" y="464"/>
                  </a:lnTo>
                  <a:lnTo>
                    <a:pt x="112" y="472"/>
                  </a:lnTo>
                  <a:lnTo>
                    <a:pt x="112" y="504"/>
                  </a:lnTo>
                  <a:lnTo>
                    <a:pt x="96" y="504"/>
                  </a:lnTo>
                  <a:lnTo>
                    <a:pt x="104" y="528"/>
                  </a:lnTo>
                  <a:lnTo>
                    <a:pt x="144" y="528"/>
                  </a:lnTo>
                  <a:lnTo>
                    <a:pt x="144" y="560"/>
                  </a:lnTo>
                  <a:lnTo>
                    <a:pt x="160" y="568"/>
                  </a:lnTo>
                  <a:lnTo>
                    <a:pt x="200" y="576"/>
                  </a:lnTo>
                  <a:lnTo>
                    <a:pt x="216" y="560"/>
                  </a:lnTo>
                  <a:lnTo>
                    <a:pt x="224" y="568"/>
                  </a:lnTo>
                  <a:lnTo>
                    <a:pt x="216" y="592"/>
                  </a:lnTo>
                  <a:lnTo>
                    <a:pt x="232" y="600"/>
                  </a:lnTo>
                  <a:lnTo>
                    <a:pt x="264" y="616"/>
                  </a:lnTo>
                  <a:lnTo>
                    <a:pt x="264" y="592"/>
                  </a:lnTo>
                  <a:lnTo>
                    <a:pt x="264" y="520"/>
                  </a:lnTo>
                  <a:lnTo>
                    <a:pt x="272" y="512"/>
                  </a:lnTo>
                  <a:lnTo>
                    <a:pt x="320" y="512"/>
                  </a:lnTo>
                  <a:lnTo>
                    <a:pt x="328" y="504"/>
                  </a:lnTo>
                  <a:lnTo>
                    <a:pt x="344" y="504"/>
                  </a:lnTo>
                  <a:lnTo>
                    <a:pt x="352" y="512"/>
                  </a:lnTo>
                  <a:lnTo>
                    <a:pt x="376" y="504"/>
                  </a:lnTo>
                  <a:lnTo>
                    <a:pt x="384" y="512"/>
                  </a:lnTo>
                  <a:lnTo>
                    <a:pt x="392" y="504"/>
                  </a:lnTo>
                  <a:lnTo>
                    <a:pt x="416" y="520"/>
                  </a:lnTo>
                  <a:lnTo>
                    <a:pt x="416" y="504"/>
                  </a:lnTo>
                  <a:lnTo>
                    <a:pt x="440" y="504"/>
                  </a:lnTo>
                  <a:lnTo>
                    <a:pt x="480" y="496"/>
                  </a:lnTo>
                  <a:lnTo>
                    <a:pt x="488" y="472"/>
                  </a:lnTo>
                  <a:lnTo>
                    <a:pt x="504" y="464"/>
                  </a:lnTo>
                  <a:lnTo>
                    <a:pt x="520" y="464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9" name="Freeform 23"/>
            <p:cNvSpPr/>
            <p:nvPr/>
          </p:nvSpPr>
          <p:spPr bwMode="invGray">
            <a:xfrm>
              <a:off x="7144728" y="1877584"/>
              <a:ext cx="2097280" cy="1344144"/>
            </a:xfrm>
            <a:custGeom>
              <a:avLst/>
              <a:gdLst>
                <a:gd name="T0" fmla="*/ 2147483646 w 1209"/>
                <a:gd name="T1" fmla="*/ 2147483646 h 785"/>
                <a:gd name="T2" fmla="*/ 2147483646 w 1209"/>
                <a:gd name="T3" fmla="*/ 2147483646 h 785"/>
                <a:gd name="T4" fmla="*/ 2147483646 w 1209"/>
                <a:gd name="T5" fmla="*/ 2147483646 h 785"/>
                <a:gd name="T6" fmla="*/ 2147483646 w 1209"/>
                <a:gd name="T7" fmla="*/ 2147483646 h 785"/>
                <a:gd name="T8" fmla="*/ 2147483646 w 1209"/>
                <a:gd name="T9" fmla="*/ 2147483646 h 785"/>
                <a:gd name="T10" fmla="*/ 2147483646 w 1209"/>
                <a:gd name="T11" fmla="*/ 2147483646 h 785"/>
                <a:gd name="T12" fmla="*/ 2147483646 w 1209"/>
                <a:gd name="T13" fmla="*/ 2147483646 h 785"/>
                <a:gd name="T14" fmla="*/ 2147483646 w 1209"/>
                <a:gd name="T15" fmla="*/ 2147483646 h 785"/>
                <a:gd name="T16" fmla="*/ 2147483646 w 1209"/>
                <a:gd name="T17" fmla="*/ 2147483646 h 785"/>
                <a:gd name="T18" fmla="*/ 2147483646 w 1209"/>
                <a:gd name="T19" fmla="*/ 2147483646 h 785"/>
                <a:gd name="T20" fmla="*/ 2147483646 w 1209"/>
                <a:gd name="T21" fmla="*/ 2147483646 h 785"/>
                <a:gd name="T22" fmla="*/ 2147483646 w 1209"/>
                <a:gd name="T23" fmla="*/ 2147483646 h 785"/>
                <a:gd name="T24" fmla="*/ 2147483646 w 1209"/>
                <a:gd name="T25" fmla="*/ 2147483646 h 785"/>
                <a:gd name="T26" fmla="*/ 2147483646 w 1209"/>
                <a:gd name="T27" fmla="*/ 2147483646 h 785"/>
                <a:gd name="T28" fmla="*/ 2147483646 w 1209"/>
                <a:gd name="T29" fmla="*/ 2147483646 h 785"/>
                <a:gd name="T30" fmla="*/ 2147483646 w 1209"/>
                <a:gd name="T31" fmla="*/ 2147483646 h 785"/>
                <a:gd name="T32" fmla="*/ 2147483646 w 1209"/>
                <a:gd name="T33" fmla="*/ 2147483646 h 785"/>
                <a:gd name="T34" fmla="*/ 2147483646 w 1209"/>
                <a:gd name="T35" fmla="*/ 2147483646 h 785"/>
                <a:gd name="T36" fmla="*/ 2147483646 w 1209"/>
                <a:gd name="T37" fmla="*/ 2147483646 h 785"/>
                <a:gd name="T38" fmla="*/ 2147483646 w 1209"/>
                <a:gd name="T39" fmla="*/ 2147483646 h 785"/>
                <a:gd name="T40" fmla="*/ 2147483646 w 1209"/>
                <a:gd name="T41" fmla="*/ 2147483646 h 785"/>
                <a:gd name="T42" fmla="*/ 2147483646 w 1209"/>
                <a:gd name="T43" fmla="*/ 2147483646 h 785"/>
                <a:gd name="T44" fmla="*/ 2147483646 w 1209"/>
                <a:gd name="T45" fmla="*/ 2147483646 h 785"/>
                <a:gd name="T46" fmla="*/ 2147483646 w 1209"/>
                <a:gd name="T47" fmla="*/ 2147483646 h 785"/>
                <a:gd name="T48" fmla="*/ 2147483646 w 1209"/>
                <a:gd name="T49" fmla="*/ 2147483646 h 785"/>
                <a:gd name="T50" fmla="*/ 2147483646 w 1209"/>
                <a:gd name="T51" fmla="*/ 2147483646 h 785"/>
                <a:gd name="T52" fmla="*/ 2147483646 w 1209"/>
                <a:gd name="T53" fmla="*/ 2147483646 h 785"/>
                <a:gd name="T54" fmla="*/ 2147483646 w 1209"/>
                <a:gd name="T55" fmla="*/ 2147483646 h 785"/>
                <a:gd name="T56" fmla="*/ 2147483646 w 1209"/>
                <a:gd name="T57" fmla="*/ 2147483646 h 785"/>
                <a:gd name="T58" fmla="*/ 0 w 1209"/>
                <a:gd name="T59" fmla="*/ 2147483646 h 785"/>
                <a:gd name="T60" fmla="*/ 2147483646 w 1209"/>
                <a:gd name="T61" fmla="*/ 2147483646 h 785"/>
                <a:gd name="T62" fmla="*/ 2147483646 w 1209"/>
                <a:gd name="T63" fmla="*/ 2147483646 h 785"/>
                <a:gd name="T64" fmla="*/ 2147483646 w 1209"/>
                <a:gd name="T65" fmla="*/ 2147483646 h 785"/>
                <a:gd name="T66" fmla="*/ 2147483646 w 1209"/>
                <a:gd name="T67" fmla="*/ 2147483646 h 785"/>
                <a:gd name="T68" fmla="*/ 2147483646 w 1209"/>
                <a:gd name="T69" fmla="*/ 2147483646 h 785"/>
                <a:gd name="T70" fmla="*/ 2147483646 w 1209"/>
                <a:gd name="T71" fmla="*/ 2147483646 h 785"/>
                <a:gd name="T72" fmla="*/ 2147483646 w 1209"/>
                <a:gd name="T73" fmla="*/ 2147483646 h 785"/>
                <a:gd name="T74" fmla="*/ 2147483646 w 1209"/>
                <a:gd name="T75" fmla="*/ 2147483646 h 785"/>
                <a:gd name="T76" fmla="*/ 2147483646 w 1209"/>
                <a:gd name="T77" fmla="*/ 2147483646 h 785"/>
                <a:gd name="T78" fmla="*/ 2147483646 w 1209"/>
                <a:gd name="T79" fmla="*/ 2147483646 h 785"/>
                <a:gd name="T80" fmla="*/ 2147483646 w 1209"/>
                <a:gd name="T81" fmla="*/ 2147483646 h 785"/>
                <a:gd name="T82" fmla="*/ 2147483646 w 1209"/>
                <a:gd name="T83" fmla="*/ 2147483646 h 785"/>
                <a:gd name="T84" fmla="*/ 2147483646 w 1209"/>
                <a:gd name="T85" fmla="*/ 2147483646 h 785"/>
                <a:gd name="T86" fmla="*/ 2147483646 w 1209"/>
                <a:gd name="T87" fmla="*/ 2147483646 h 785"/>
                <a:gd name="T88" fmla="*/ 2147483646 w 1209"/>
                <a:gd name="T89" fmla="*/ 2147483646 h 785"/>
                <a:gd name="T90" fmla="*/ 2147483646 w 1209"/>
                <a:gd name="T91" fmla="*/ 2147483646 h 785"/>
                <a:gd name="T92" fmla="*/ 2147483646 w 1209"/>
                <a:gd name="T93" fmla="*/ 2147483646 h 785"/>
                <a:gd name="T94" fmla="*/ 2147483646 w 1209"/>
                <a:gd name="T95" fmla="*/ 2147483646 h 785"/>
                <a:gd name="T96" fmla="*/ 2147483646 w 1209"/>
                <a:gd name="T97" fmla="*/ 2147483646 h 785"/>
                <a:gd name="T98" fmla="*/ 2147483646 w 1209"/>
                <a:gd name="T99" fmla="*/ 2147483646 h 785"/>
                <a:gd name="T100" fmla="*/ 2147483646 w 1209"/>
                <a:gd name="T101" fmla="*/ 2147483646 h 785"/>
                <a:gd name="T102" fmla="*/ 2147483646 w 1209"/>
                <a:gd name="T103" fmla="*/ 2147483646 h 785"/>
                <a:gd name="T104" fmla="*/ 2147483646 w 1209"/>
                <a:gd name="T105" fmla="*/ 2147483646 h 785"/>
                <a:gd name="T106" fmla="*/ 2147483646 w 1209"/>
                <a:gd name="T107" fmla="*/ 2147483646 h 785"/>
                <a:gd name="T108" fmla="*/ 2147483646 w 1209"/>
                <a:gd name="T109" fmla="*/ 2147483646 h 785"/>
                <a:gd name="T110" fmla="*/ 2147483646 w 1209"/>
                <a:gd name="T111" fmla="*/ 2147483646 h 785"/>
                <a:gd name="T112" fmla="*/ 2147483646 w 1209"/>
                <a:gd name="T113" fmla="*/ 2147483646 h 785"/>
                <a:gd name="T114" fmla="*/ 2147483646 w 1209"/>
                <a:gd name="T115" fmla="*/ 2147483646 h 785"/>
                <a:gd name="T116" fmla="*/ 2147483646 w 1209"/>
                <a:gd name="T117" fmla="*/ 2147483646 h 785"/>
                <a:gd name="T118" fmla="*/ 2147483646 w 1209"/>
                <a:gd name="T119" fmla="*/ 2147483646 h 785"/>
                <a:gd name="T120" fmla="*/ 2147483646 w 1209"/>
                <a:gd name="T121" fmla="*/ 2147483646 h 785"/>
                <a:gd name="T122" fmla="*/ 2147483646 w 1209"/>
                <a:gd name="T123" fmla="*/ 2147483646 h 78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209" h="785">
                  <a:moveTo>
                    <a:pt x="1200" y="712"/>
                  </a:moveTo>
                  <a:lnTo>
                    <a:pt x="1184" y="728"/>
                  </a:lnTo>
                  <a:lnTo>
                    <a:pt x="1176" y="712"/>
                  </a:lnTo>
                  <a:lnTo>
                    <a:pt x="1160" y="728"/>
                  </a:lnTo>
                  <a:lnTo>
                    <a:pt x="1168" y="776"/>
                  </a:lnTo>
                  <a:lnTo>
                    <a:pt x="1160" y="784"/>
                  </a:lnTo>
                  <a:lnTo>
                    <a:pt x="1136" y="776"/>
                  </a:lnTo>
                  <a:lnTo>
                    <a:pt x="1112" y="760"/>
                  </a:lnTo>
                  <a:lnTo>
                    <a:pt x="1112" y="744"/>
                  </a:lnTo>
                  <a:lnTo>
                    <a:pt x="1088" y="752"/>
                  </a:lnTo>
                  <a:lnTo>
                    <a:pt x="1024" y="728"/>
                  </a:lnTo>
                  <a:lnTo>
                    <a:pt x="1024" y="720"/>
                  </a:lnTo>
                  <a:lnTo>
                    <a:pt x="1040" y="712"/>
                  </a:lnTo>
                  <a:lnTo>
                    <a:pt x="1040" y="696"/>
                  </a:lnTo>
                  <a:lnTo>
                    <a:pt x="1024" y="688"/>
                  </a:lnTo>
                  <a:lnTo>
                    <a:pt x="1032" y="680"/>
                  </a:lnTo>
                  <a:lnTo>
                    <a:pt x="1016" y="656"/>
                  </a:lnTo>
                  <a:lnTo>
                    <a:pt x="1000" y="664"/>
                  </a:lnTo>
                  <a:lnTo>
                    <a:pt x="984" y="672"/>
                  </a:lnTo>
                  <a:lnTo>
                    <a:pt x="976" y="680"/>
                  </a:lnTo>
                  <a:lnTo>
                    <a:pt x="960" y="680"/>
                  </a:lnTo>
                  <a:lnTo>
                    <a:pt x="928" y="648"/>
                  </a:lnTo>
                  <a:lnTo>
                    <a:pt x="864" y="696"/>
                  </a:lnTo>
                  <a:lnTo>
                    <a:pt x="832" y="696"/>
                  </a:lnTo>
                  <a:lnTo>
                    <a:pt x="824" y="720"/>
                  </a:lnTo>
                  <a:lnTo>
                    <a:pt x="808" y="720"/>
                  </a:lnTo>
                  <a:lnTo>
                    <a:pt x="760" y="744"/>
                  </a:lnTo>
                  <a:lnTo>
                    <a:pt x="728" y="736"/>
                  </a:lnTo>
                  <a:lnTo>
                    <a:pt x="712" y="712"/>
                  </a:lnTo>
                  <a:lnTo>
                    <a:pt x="656" y="712"/>
                  </a:lnTo>
                  <a:lnTo>
                    <a:pt x="664" y="688"/>
                  </a:lnTo>
                  <a:lnTo>
                    <a:pt x="632" y="680"/>
                  </a:lnTo>
                  <a:lnTo>
                    <a:pt x="600" y="680"/>
                  </a:lnTo>
                  <a:lnTo>
                    <a:pt x="584" y="704"/>
                  </a:lnTo>
                  <a:lnTo>
                    <a:pt x="552" y="728"/>
                  </a:lnTo>
                  <a:lnTo>
                    <a:pt x="536" y="728"/>
                  </a:lnTo>
                  <a:lnTo>
                    <a:pt x="544" y="680"/>
                  </a:lnTo>
                  <a:lnTo>
                    <a:pt x="456" y="672"/>
                  </a:lnTo>
                  <a:lnTo>
                    <a:pt x="424" y="640"/>
                  </a:lnTo>
                  <a:lnTo>
                    <a:pt x="408" y="640"/>
                  </a:lnTo>
                  <a:lnTo>
                    <a:pt x="392" y="648"/>
                  </a:lnTo>
                  <a:lnTo>
                    <a:pt x="360" y="624"/>
                  </a:lnTo>
                  <a:lnTo>
                    <a:pt x="336" y="600"/>
                  </a:lnTo>
                  <a:lnTo>
                    <a:pt x="320" y="592"/>
                  </a:lnTo>
                  <a:lnTo>
                    <a:pt x="280" y="544"/>
                  </a:lnTo>
                  <a:lnTo>
                    <a:pt x="272" y="520"/>
                  </a:lnTo>
                  <a:lnTo>
                    <a:pt x="264" y="512"/>
                  </a:lnTo>
                  <a:lnTo>
                    <a:pt x="248" y="512"/>
                  </a:lnTo>
                  <a:lnTo>
                    <a:pt x="224" y="464"/>
                  </a:lnTo>
                  <a:lnTo>
                    <a:pt x="208" y="456"/>
                  </a:lnTo>
                  <a:lnTo>
                    <a:pt x="192" y="424"/>
                  </a:lnTo>
                  <a:lnTo>
                    <a:pt x="160" y="384"/>
                  </a:lnTo>
                  <a:lnTo>
                    <a:pt x="144" y="384"/>
                  </a:lnTo>
                  <a:lnTo>
                    <a:pt x="120" y="408"/>
                  </a:lnTo>
                  <a:lnTo>
                    <a:pt x="96" y="376"/>
                  </a:lnTo>
                  <a:lnTo>
                    <a:pt x="64" y="328"/>
                  </a:lnTo>
                  <a:lnTo>
                    <a:pt x="40" y="304"/>
                  </a:lnTo>
                  <a:lnTo>
                    <a:pt x="32" y="272"/>
                  </a:lnTo>
                  <a:lnTo>
                    <a:pt x="8" y="280"/>
                  </a:lnTo>
                  <a:lnTo>
                    <a:pt x="0" y="256"/>
                  </a:lnTo>
                  <a:lnTo>
                    <a:pt x="8" y="248"/>
                  </a:lnTo>
                  <a:lnTo>
                    <a:pt x="16" y="176"/>
                  </a:lnTo>
                  <a:lnTo>
                    <a:pt x="32" y="168"/>
                  </a:lnTo>
                  <a:lnTo>
                    <a:pt x="48" y="192"/>
                  </a:lnTo>
                  <a:lnTo>
                    <a:pt x="64" y="184"/>
                  </a:lnTo>
                  <a:lnTo>
                    <a:pt x="80" y="184"/>
                  </a:lnTo>
                  <a:lnTo>
                    <a:pt x="72" y="144"/>
                  </a:lnTo>
                  <a:lnTo>
                    <a:pt x="80" y="128"/>
                  </a:lnTo>
                  <a:lnTo>
                    <a:pt x="56" y="120"/>
                  </a:lnTo>
                  <a:lnTo>
                    <a:pt x="56" y="96"/>
                  </a:lnTo>
                  <a:lnTo>
                    <a:pt x="64" y="56"/>
                  </a:lnTo>
                  <a:lnTo>
                    <a:pt x="80" y="48"/>
                  </a:lnTo>
                  <a:lnTo>
                    <a:pt x="120" y="56"/>
                  </a:lnTo>
                  <a:lnTo>
                    <a:pt x="152" y="40"/>
                  </a:lnTo>
                  <a:lnTo>
                    <a:pt x="176" y="0"/>
                  </a:lnTo>
                  <a:lnTo>
                    <a:pt x="208" y="8"/>
                  </a:lnTo>
                  <a:lnTo>
                    <a:pt x="272" y="32"/>
                  </a:lnTo>
                  <a:lnTo>
                    <a:pt x="288" y="16"/>
                  </a:lnTo>
                  <a:lnTo>
                    <a:pt x="336" y="24"/>
                  </a:lnTo>
                  <a:lnTo>
                    <a:pt x="344" y="56"/>
                  </a:lnTo>
                  <a:lnTo>
                    <a:pt x="408" y="72"/>
                  </a:lnTo>
                  <a:lnTo>
                    <a:pt x="432" y="56"/>
                  </a:lnTo>
                  <a:lnTo>
                    <a:pt x="504" y="56"/>
                  </a:lnTo>
                  <a:lnTo>
                    <a:pt x="528" y="40"/>
                  </a:lnTo>
                  <a:lnTo>
                    <a:pt x="640" y="32"/>
                  </a:lnTo>
                  <a:lnTo>
                    <a:pt x="664" y="56"/>
                  </a:lnTo>
                  <a:lnTo>
                    <a:pt x="696" y="64"/>
                  </a:lnTo>
                  <a:lnTo>
                    <a:pt x="712" y="72"/>
                  </a:lnTo>
                  <a:lnTo>
                    <a:pt x="720" y="88"/>
                  </a:lnTo>
                  <a:lnTo>
                    <a:pt x="704" y="96"/>
                  </a:lnTo>
                  <a:lnTo>
                    <a:pt x="728" y="104"/>
                  </a:lnTo>
                  <a:lnTo>
                    <a:pt x="728" y="136"/>
                  </a:lnTo>
                  <a:lnTo>
                    <a:pt x="704" y="168"/>
                  </a:lnTo>
                  <a:lnTo>
                    <a:pt x="712" y="184"/>
                  </a:lnTo>
                  <a:lnTo>
                    <a:pt x="704" y="232"/>
                  </a:lnTo>
                  <a:lnTo>
                    <a:pt x="696" y="248"/>
                  </a:lnTo>
                  <a:lnTo>
                    <a:pt x="712" y="296"/>
                  </a:lnTo>
                  <a:lnTo>
                    <a:pt x="736" y="320"/>
                  </a:lnTo>
                  <a:lnTo>
                    <a:pt x="784" y="320"/>
                  </a:lnTo>
                  <a:lnTo>
                    <a:pt x="832" y="368"/>
                  </a:lnTo>
                  <a:lnTo>
                    <a:pt x="864" y="376"/>
                  </a:lnTo>
                  <a:lnTo>
                    <a:pt x="936" y="416"/>
                  </a:lnTo>
                  <a:lnTo>
                    <a:pt x="968" y="400"/>
                  </a:lnTo>
                  <a:lnTo>
                    <a:pt x="992" y="424"/>
                  </a:lnTo>
                  <a:lnTo>
                    <a:pt x="1016" y="448"/>
                  </a:lnTo>
                  <a:lnTo>
                    <a:pt x="1008" y="480"/>
                  </a:lnTo>
                  <a:lnTo>
                    <a:pt x="1040" y="480"/>
                  </a:lnTo>
                  <a:lnTo>
                    <a:pt x="1040" y="496"/>
                  </a:lnTo>
                  <a:lnTo>
                    <a:pt x="1064" y="496"/>
                  </a:lnTo>
                  <a:lnTo>
                    <a:pt x="1056" y="472"/>
                  </a:lnTo>
                  <a:lnTo>
                    <a:pt x="1072" y="472"/>
                  </a:lnTo>
                  <a:lnTo>
                    <a:pt x="1080" y="480"/>
                  </a:lnTo>
                  <a:lnTo>
                    <a:pt x="1096" y="480"/>
                  </a:lnTo>
                  <a:lnTo>
                    <a:pt x="1096" y="464"/>
                  </a:lnTo>
                  <a:lnTo>
                    <a:pt x="1120" y="464"/>
                  </a:lnTo>
                  <a:lnTo>
                    <a:pt x="1136" y="440"/>
                  </a:lnTo>
                  <a:lnTo>
                    <a:pt x="1152" y="432"/>
                  </a:lnTo>
                  <a:lnTo>
                    <a:pt x="1176" y="456"/>
                  </a:lnTo>
                  <a:lnTo>
                    <a:pt x="1176" y="480"/>
                  </a:lnTo>
                  <a:lnTo>
                    <a:pt x="1208" y="536"/>
                  </a:lnTo>
                  <a:lnTo>
                    <a:pt x="1192" y="544"/>
                  </a:lnTo>
                  <a:lnTo>
                    <a:pt x="1208" y="576"/>
                  </a:lnTo>
                  <a:lnTo>
                    <a:pt x="1208" y="608"/>
                  </a:lnTo>
                  <a:lnTo>
                    <a:pt x="1200" y="712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0" name="Freeform 36"/>
            <p:cNvSpPr/>
            <p:nvPr/>
          </p:nvSpPr>
          <p:spPr bwMode="invGray">
            <a:xfrm>
              <a:off x="6972300" y="283151"/>
              <a:ext cx="2205461" cy="1767471"/>
            </a:xfrm>
            <a:custGeom>
              <a:avLst/>
              <a:gdLst>
                <a:gd name="T0" fmla="*/ 2147483646 w 1273"/>
                <a:gd name="T1" fmla="*/ 2147483646 h 1033"/>
                <a:gd name="T2" fmla="*/ 2147483646 w 1273"/>
                <a:gd name="T3" fmla="*/ 2147483646 h 1033"/>
                <a:gd name="T4" fmla="*/ 2147483646 w 1273"/>
                <a:gd name="T5" fmla="*/ 2147483646 h 1033"/>
                <a:gd name="T6" fmla="*/ 2147483646 w 1273"/>
                <a:gd name="T7" fmla="*/ 2147483646 h 1033"/>
                <a:gd name="T8" fmla="*/ 2147483646 w 1273"/>
                <a:gd name="T9" fmla="*/ 2147483646 h 1033"/>
                <a:gd name="T10" fmla="*/ 2147483646 w 1273"/>
                <a:gd name="T11" fmla="*/ 2147483646 h 1033"/>
                <a:gd name="T12" fmla="*/ 2147483646 w 1273"/>
                <a:gd name="T13" fmla="*/ 2147483646 h 1033"/>
                <a:gd name="T14" fmla="*/ 2147483646 w 1273"/>
                <a:gd name="T15" fmla="*/ 2147483646 h 1033"/>
                <a:gd name="T16" fmla="*/ 2147483646 w 1273"/>
                <a:gd name="T17" fmla="*/ 2147483646 h 1033"/>
                <a:gd name="T18" fmla="*/ 2147483646 w 1273"/>
                <a:gd name="T19" fmla="*/ 2147483646 h 1033"/>
                <a:gd name="T20" fmla="*/ 2147483646 w 1273"/>
                <a:gd name="T21" fmla="*/ 2147483646 h 1033"/>
                <a:gd name="T22" fmla="*/ 2147483646 w 1273"/>
                <a:gd name="T23" fmla="*/ 2147483646 h 1033"/>
                <a:gd name="T24" fmla="*/ 2147483646 w 1273"/>
                <a:gd name="T25" fmla="*/ 2147483646 h 1033"/>
                <a:gd name="T26" fmla="*/ 2147483646 w 1273"/>
                <a:gd name="T27" fmla="*/ 2147483646 h 1033"/>
                <a:gd name="T28" fmla="*/ 2147483646 w 1273"/>
                <a:gd name="T29" fmla="*/ 2147483646 h 1033"/>
                <a:gd name="T30" fmla="*/ 2147483646 w 1273"/>
                <a:gd name="T31" fmla="*/ 2147483646 h 1033"/>
                <a:gd name="T32" fmla="*/ 2147483646 w 1273"/>
                <a:gd name="T33" fmla="*/ 2147483646 h 1033"/>
                <a:gd name="T34" fmla="*/ 2147483646 w 1273"/>
                <a:gd name="T35" fmla="*/ 2147483646 h 1033"/>
                <a:gd name="T36" fmla="*/ 2147483646 w 1273"/>
                <a:gd name="T37" fmla="*/ 2147483646 h 1033"/>
                <a:gd name="T38" fmla="*/ 2147483646 w 1273"/>
                <a:gd name="T39" fmla="*/ 2147483646 h 1033"/>
                <a:gd name="T40" fmla="*/ 2147483646 w 1273"/>
                <a:gd name="T41" fmla="*/ 2147483646 h 1033"/>
                <a:gd name="T42" fmla="*/ 2147483646 w 1273"/>
                <a:gd name="T43" fmla="*/ 2147483646 h 1033"/>
                <a:gd name="T44" fmla="*/ 2147483646 w 1273"/>
                <a:gd name="T45" fmla="*/ 2147483646 h 1033"/>
                <a:gd name="T46" fmla="*/ 2147483646 w 1273"/>
                <a:gd name="T47" fmla="*/ 2147483646 h 1033"/>
                <a:gd name="T48" fmla="*/ 2147483646 w 1273"/>
                <a:gd name="T49" fmla="*/ 2147483646 h 1033"/>
                <a:gd name="T50" fmla="*/ 0 w 1273"/>
                <a:gd name="T51" fmla="*/ 2147483646 h 1033"/>
                <a:gd name="T52" fmla="*/ 2147483646 w 1273"/>
                <a:gd name="T53" fmla="*/ 2147483646 h 1033"/>
                <a:gd name="T54" fmla="*/ 2147483646 w 1273"/>
                <a:gd name="T55" fmla="*/ 2147483646 h 1033"/>
                <a:gd name="T56" fmla="*/ 2147483646 w 1273"/>
                <a:gd name="T57" fmla="*/ 2147483646 h 1033"/>
                <a:gd name="T58" fmla="*/ 0 w 1273"/>
                <a:gd name="T59" fmla="*/ 2147483646 h 1033"/>
                <a:gd name="T60" fmla="*/ 2147483646 w 1273"/>
                <a:gd name="T61" fmla="*/ 2147483646 h 1033"/>
                <a:gd name="T62" fmla="*/ 2147483646 w 1273"/>
                <a:gd name="T63" fmla="*/ 2147483646 h 1033"/>
                <a:gd name="T64" fmla="*/ 2147483646 w 1273"/>
                <a:gd name="T65" fmla="*/ 2147483646 h 1033"/>
                <a:gd name="T66" fmla="*/ 2147483646 w 1273"/>
                <a:gd name="T67" fmla="*/ 2147483646 h 1033"/>
                <a:gd name="T68" fmla="*/ 2147483646 w 1273"/>
                <a:gd name="T69" fmla="*/ 2147483646 h 1033"/>
                <a:gd name="T70" fmla="*/ 2147483646 w 1273"/>
                <a:gd name="T71" fmla="*/ 2147483646 h 1033"/>
                <a:gd name="T72" fmla="*/ 2147483646 w 1273"/>
                <a:gd name="T73" fmla="*/ 2147483646 h 1033"/>
                <a:gd name="T74" fmla="*/ 2147483646 w 1273"/>
                <a:gd name="T75" fmla="*/ 2147483646 h 1033"/>
                <a:gd name="T76" fmla="*/ 2147483646 w 1273"/>
                <a:gd name="T77" fmla="*/ 2147483646 h 1033"/>
                <a:gd name="T78" fmla="*/ 2147483646 w 1273"/>
                <a:gd name="T79" fmla="*/ 2147483646 h 1033"/>
                <a:gd name="T80" fmla="*/ 2147483646 w 1273"/>
                <a:gd name="T81" fmla="*/ 2147483646 h 1033"/>
                <a:gd name="T82" fmla="*/ 2147483646 w 1273"/>
                <a:gd name="T83" fmla="*/ 2147483646 h 1033"/>
                <a:gd name="T84" fmla="*/ 2147483646 w 1273"/>
                <a:gd name="T85" fmla="*/ 2147483646 h 1033"/>
                <a:gd name="T86" fmla="*/ 2147483646 w 1273"/>
                <a:gd name="T87" fmla="*/ 2147483646 h 1033"/>
                <a:gd name="T88" fmla="*/ 2147483646 w 1273"/>
                <a:gd name="T89" fmla="*/ 0 h 1033"/>
                <a:gd name="T90" fmla="*/ 2147483646 w 1273"/>
                <a:gd name="T91" fmla="*/ 2147483646 h 1033"/>
                <a:gd name="T92" fmla="*/ 2147483646 w 1273"/>
                <a:gd name="T93" fmla="*/ 2147483646 h 1033"/>
                <a:gd name="T94" fmla="*/ 2147483646 w 1273"/>
                <a:gd name="T95" fmla="*/ 2147483646 h 1033"/>
                <a:gd name="T96" fmla="*/ 2147483646 w 1273"/>
                <a:gd name="T97" fmla="*/ 2147483646 h 1033"/>
                <a:gd name="T98" fmla="*/ 2147483646 w 1273"/>
                <a:gd name="T99" fmla="*/ 2147483646 h 1033"/>
                <a:gd name="T100" fmla="*/ 2147483646 w 1273"/>
                <a:gd name="T101" fmla="*/ 2147483646 h 1033"/>
                <a:gd name="T102" fmla="*/ 2147483646 w 1273"/>
                <a:gd name="T103" fmla="*/ 2147483646 h 1033"/>
                <a:gd name="T104" fmla="*/ 2147483646 w 1273"/>
                <a:gd name="T105" fmla="*/ 2147483646 h 1033"/>
                <a:gd name="T106" fmla="*/ 2147483646 w 1273"/>
                <a:gd name="T107" fmla="*/ 2147483646 h 1033"/>
                <a:gd name="T108" fmla="*/ 2147483646 w 1273"/>
                <a:gd name="T109" fmla="*/ 2147483646 h 103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273" h="1033">
                  <a:moveTo>
                    <a:pt x="1272" y="568"/>
                  </a:moveTo>
                  <a:lnTo>
                    <a:pt x="1256" y="576"/>
                  </a:lnTo>
                  <a:lnTo>
                    <a:pt x="1256" y="600"/>
                  </a:lnTo>
                  <a:lnTo>
                    <a:pt x="1240" y="632"/>
                  </a:lnTo>
                  <a:lnTo>
                    <a:pt x="1208" y="632"/>
                  </a:lnTo>
                  <a:lnTo>
                    <a:pt x="1176" y="632"/>
                  </a:lnTo>
                  <a:lnTo>
                    <a:pt x="1176" y="648"/>
                  </a:lnTo>
                  <a:lnTo>
                    <a:pt x="1152" y="664"/>
                  </a:lnTo>
                  <a:lnTo>
                    <a:pt x="1112" y="680"/>
                  </a:lnTo>
                  <a:lnTo>
                    <a:pt x="1080" y="720"/>
                  </a:lnTo>
                  <a:lnTo>
                    <a:pt x="1064" y="712"/>
                  </a:lnTo>
                  <a:lnTo>
                    <a:pt x="1048" y="728"/>
                  </a:lnTo>
                  <a:lnTo>
                    <a:pt x="1040" y="816"/>
                  </a:lnTo>
                  <a:lnTo>
                    <a:pt x="936" y="824"/>
                  </a:lnTo>
                  <a:lnTo>
                    <a:pt x="888" y="840"/>
                  </a:lnTo>
                  <a:lnTo>
                    <a:pt x="880" y="880"/>
                  </a:lnTo>
                  <a:lnTo>
                    <a:pt x="920" y="928"/>
                  </a:lnTo>
                  <a:lnTo>
                    <a:pt x="920" y="944"/>
                  </a:lnTo>
                  <a:lnTo>
                    <a:pt x="888" y="968"/>
                  </a:lnTo>
                  <a:lnTo>
                    <a:pt x="888" y="992"/>
                  </a:lnTo>
                  <a:lnTo>
                    <a:pt x="896" y="1000"/>
                  </a:lnTo>
                  <a:lnTo>
                    <a:pt x="896" y="1032"/>
                  </a:lnTo>
                  <a:lnTo>
                    <a:pt x="840" y="1008"/>
                  </a:lnTo>
                  <a:lnTo>
                    <a:pt x="840" y="1016"/>
                  </a:lnTo>
                  <a:lnTo>
                    <a:pt x="816" y="1016"/>
                  </a:lnTo>
                  <a:lnTo>
                    <a:pt x="808" y="1000"/>
                  </a:lnTo>
                  <a:lnTo>
                    <a:pt x="760" y="976"/>
                  </a:lnTo>
                  <a:lnTo>
                    <a:pt x="736" y="960"/>
                  </a:lnTo>
                  <a:lnTo>
                    <a:pt x="624" y="968"/>
                  </a:lnTo>
                  <a:lnTo>
                    <a:pt x="600" y="984"/>
                  </a:lnTo>
                  <a:lnTo>
                    <a:pt x="528" y="984"/>
                  </a:lnTo>
                  <a:lnTo>
                    <a:pt x="512" y="992"/>
                  </a:lnTo>
                  <a:lnTo>
                    <a:pt x="440" y="984"/>
                  </a:lnTo>
                  <a:lnTo>
                    <a:pt x="432" y="952"/>
                  </a:lnTo>
                  <a:lnTo>
                    <a:pt x="384" y="944"/>
                  </a:lnTo>
                  <a:lnTo>
                    <a:pt x="368" y="960"/>
                  </a:lnTo>
                  <a:lnTo>
                    <a:pt x="296" y="928"/>
                  </a:lnTo>
                  <a:lnTo>
                    <a:pt x="272" y="928"/>
                  </a:lnTo>
                  <a:lnTo>
                    <a:pt x="248" y="968"/>
                  </a:lnTo>
                  <a:lnTo>
                    <a:pt x="216" y="984"/>
                  </a:lnTo>
                  <a:lnTo>
                    <a:pt x="176" y="976"/>
                  </a:lnTo>
                  <a:lnTo>
                    <a:pt x="152" y="944"/>
                  </a:lnTo>
                  <a:lnTo>
                    <a:pt x="152" y="872"/>
                  </a:lnTo>
                  <a:lnTo>
                    <a:pt x="104" y="864"/>
                  </a:lnTo>
                  <a:lnTo>
                    <a:pt x="72" y="816"/>
                  </a:lnTo>
                  <a:lnTo>
                    <a:pt x="56" y="800"/>
                  </a:lnTo>
                  <a:lnTo>
                    <a:pt x="48" y="784"/>
                  </a:lnTo>
                  <a:lnTo>
                    <a:pt x="64" y="776"/>
                  </a:lnTo>
                  <a:lnTo>
                    <a:pt x="64" y="752"/>
                  </a:lnTo>
                  <a:lnTo>
                    <a:pt x="40" y="712"/>
                  </a:lnTo>
                  <a:lnTo>
                    <a:pt x="16" y="704"/>
                  </a:lnTo>
                  <a:lnTo>
                    <a:pt x="0" y="688"/>
                  </a:lnTo>
                  <a:lnTo>
                    <a:pt x="16" y="680"/>
                  </a:lnTo>
                  <a:lnTo>
                    <a:pt x="32" y="688"/>
                  </a:lnTo>
                  <a:lnTo>
                    <a:pt x="40" y="672"/>
                  </a:lnTo>
                  <a:lnTo>
                    <a:pt x="32" y="616"/>
                  </a:lnTo>
                  <a:lnTo>
                    <a:pt x="48" y="592"/>
                  </a:lnTo>
                  <a:lnTo>
                    <a:pt x="24" y="568"/>
                  </a:lnTo>
                  <a:lnTo>
                    <a:pt x="0" y="568"/>
                  </a:lnTo>
                  <a:lnTo>
                    <a:pt x="0" y="520"/>
                  </a:lnTo>
                  <a:lnTo>
                    <a:pt x="48" y="464"/>
                  </a:lnTo>
                  <a:lnTo>
                    <a:pt x="88" y="464"/>
                  </a:lnTo>
                  <a:lnTo>
                    <a:pt x="112" y="448"/>
                  </a:lnTo>
                  <a:lnTo>
                    <a:pt x="136" y="456"/>
                  </a:lnTo>
                  <a:lnTo>
                    <a:pt x="144" y="448"/>
                  </a:lnTo>
                  <a:lnTo>
                    <a:pt x="152" y="480"/>
                  </a:lnTo>
                  <a:lnTo>
                    <a:pt x="168" y="472"/>
                  </a:lnTo>
                  <a:lnTo>
                    <a:pt x="200" y="480"/>
                  </a:lnTo>
                  <a:lnTo>
                    <a:pt x="208" y="456"/>
                  </a:lnTo>
                  <a:lnTo>
                    <a:pt x="304" y="456"/>
                  </a:lnTo>
                  <a:lnTo>
                    <a:pt x="320" y="432"/>
                  </a:lnTo>
                  <a:lnTo>
                    <a:pt x="416" y="424"/>
                  </a:lnTo>
                  <a:lnTo>
                    <a:pt x="424" y="408"/>
                  </a:lnTo>
                  <a:lnTo>
                    <a:pt x="424" y="376"/>
                  </a:lnTo>
                  <a:lnTo>
                    <a:pt x="464" y="352"/>
                  </a:lnTo>
                  <a:lnTo>
                    <a:pt x="472" y="232"/>
                  </a:lnTo>
                  <a:lnTo>
                    <a:pt x="456" y="224"/>
                  </a:lnTo>
                  <a:lnTo>
                    <a:pt x="456" y="200"/>
                  </a:lnTo>
                  <a:lnTo>
                    <a:pt x="576" y="208"/>
                  </a:lnTo>
                  <a:lnTo>
                    <a:pt x="592" y="224"/>
                  </a:lnTo>
                  <a:lnTo>
                    <a:pt x="608" y="176"/>
                  </a:lnTo>
                  <a:lnTo>
                    <a:pt x="664" y="96"/>
                  </a:lnTo>
                  <a:lnTo>
                    <a:pt x="744" y="136"/>
                  </a:lnTo>
                  <a:lnTo>
                    <a:pt x="784" y="128"/>
                  </a:lnTo>
                  <a:lnTo>
                    <a:pt x="792" y="104"/>
                  </a:lnTo>
                  <a:lnTo>
                    <a:pt x="784" y="80"/>
                  </a:lnTo>
                  <a:lnTo>
                    <a:pt x="816" y="48"/>
                  </a:lnTo>
                  <a:lnTo>
                    <a:pt x="840" y="40"/>
                  </a:lnTo>
                  <a:lnTo>
                    <a:pt x="872" y="24"/>
                  </a:lnTo>
                  <a:lnTo>
                    <a:pt x="880" y="0"/>
                  </a:lnTo>
                  <a:lnTo>
                    <a:pt x="928" y="8"/>
                  </a:lnTo>
                  <a:lnTo>
                    <a:pt x="928" y="16"/>
                  </a:lnTo>
                  <a:lnTo>
                    <a:pt x="912" y="32"/>
                  </a:lnTo>
                  <a:lnTo>
                    <a:pt x="928" y="48"/>
                  </a:lnTo>
                  <a:lnTo>
                    <a:pt x="936" y="72"/>
                  </a:lnTo>
                  <a:lnTo>
                    <a:pt x="960" y="112"/>
                  </a:lnTo>
                  <a:lnTo>
                    <a:pt x="984" y="120"/>
                  </a:lnTo>
                  <a:lnTo>
                    <a:pt x="1024" y="144"/>
                  </a:lnTo>
                  <a:lnTo>
                    <a:pt x="1024" y="200"/>
                  </a:lnTo>
                  <a:lnTo>
                    <a:pt x="1040" y="248"/>
                  </a:lnTo>
                  <a:lnTo>
                    <a:pt x="1008" y="304"/>
                  </a:lnTo>
                  <a:lnTo>
                    <a:pt x="1016" y="336"/>
                  </a:lnTo>
                  <a:lnTo>
                    <a:pt x="1048" y="360"/>
                  </a:lnTo>
                  <a:lnTo>
                    <a:pt x="1112" y="368"/>
                  </a:lnTo>
                  <a:lnTo>
                    <a:pt x="1160" y="392"/>
                  </a:lnTo>
                  <a:lnTo>
                    <a:pt x="1208" y="440"/>
                  </a:lnTo>
                  <a:lnTo>
                    <a:pt x="1232" y="440"/>
                  </a:lnTo>
                  <a:lnTo>
                    <a:pt x="1232" y="480"/>
                  </a:lnTo>
                  <a:lnTo>
                    <a:pt x="1248" y="520"/>
                  </a:lnTo>
                  <a:lnTo>
                    <a:pt x="1272" y="568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1" name="Freeform 15"/>
            <p:cNvSpPr/>
            <p:nvPr/>
          </p:nvSpPr>
          <p:spPr bwMode="gray">
            <a:xfrm>
              <a:off x="11071933" y="2333252"/>
              <a:ext cx="623516" cy="548609"/>
            </a:xfrm>
            <a:custGeom>
              <a:avLst/>
              <a:gdLst>
                <a:gd name="T0" fmla="*/ 2147483646 w 361"/>
                <a:gd name="T1" fmla="*/ 0 h 321"/>
                <a:gd name="T2" fmla="*/ 2147483646 w 361"/>
                <a:gd name="T3" fmla="*/ 0 h 321"/>
                <a:gd name="T4" fmla="*/ 2147483646 w 361"/>
                <a:gd name="T5" fmla="*/ 2147483646 h 321"/>
                <a:gd name="T6" fmla="*/ 2147483646 w 361"/>
                <a:gd name="T7" fmla="*/ 2147483646 h 321"/>
                <a:gd name="T8" fmla="*/ 2147483646 w 361"/>
                <a:gd name="T9" fmla="*/ 2147483646 h 321"/>
                <a:gd name="T10" fmla="*/ 2147483646 w 361"/>
                <a:gd name="T11" fmla="*/ 2147483646 h 321"/>
                <a:gd name="T12" fmla="*/ 2147483646 w 361"/>
                <a:gd name="T13" fmla="*/ 2147483646 h 321"/>
                <a:gd name="T14" fmla="*/ 2147483646 w 361"/>
                <a:gd name="T15" fmla="*/ 2147483646 h 321"/>
                <a:gd name="T16" fmla="*/ 2147483646 w 361"/>
                <a:gd name="T17" fmla="*/ 2147483646 h 321"/>
                <a:gd name="T18" fmla="*/ 2147483646 w 361"/>
                <a:gd name="T19" fmla="*/ 2147483646 h 321"/>
                <a:gd name="T20" fmla="*/ 2147483646 w 361"/>
                <a:gd name="T21" fmla="*/ 2147483646 h 321"/>
                <a:gd name="T22" fmla="*/ 0 w 361"/>
                <a:gd name="T23" fmla="*/ 2147483646 h 321"/>
                <a:gd name="T24" fmla="*/ 2147483646 w 361"/>
                <a:gd name="T25" fmla="*/ 2147483646 h 321"/>
                <a:gd name="T26" fmla="*/ 2147483646 w 361"/>
                <a:gd name="T27" fmla="*/ 2147483646 h 321"/>
                <a:gd name="T28" fmla="*/ 2147483646 w 361"/>
                <a:gd name="T29" fmla="*/ 2147483646 h 321"/>
                <a:gd name="T30" fmla="*/ 2147483646 w 361"/>
                <a:gd name="T31" fmla="*/ 2147483646 h 321"/>
                <a:gd name="T32" fmla="*/ 2147483646 w 361"/>
                <a:gd name="T33" fmla="*/ 2147483646 h 321"/>
                <a:gd name="T34" fmla="*/ 2147483646 w 361"/>
                <a:gd name="T35" fmla="*/ 2147483646 h 321"/>
                <a:gd name="T36" fmla="*/ 2147483646 w 361"/>
                <a:gd name="T37" fmla="*/ 2147483646 h 321"/>
                <a:gd name="T38" fmla="*/ 2147483646 w 361"/>
                <a:gd name="T39" fmla="*/ 2147483646 h 321"/>
                <a:gd name="T40" fmla="*/ 2147483646 w 361"/>
                <a:gd name="T41" fmla="*/ 2147483646 h 321"/>
                <a:gd name="T42" fmla="*/ 2147483646 w 361"/>
                <a:gd name="T43" fmla="*/ 2147483646 h 321"/>
                <a:gd name="T44" fmla="*/ 2147483646 w 361"/>
                <a:gd name="T45" fmla="*/ 2147483646 h 321"/>
                <a:gd name="T46" fmla="*/ 2147483646 w 361"/>
                <a:gd name="T47" fmla="*/ 2147483646 h 321"/>
                <a:gd name="T48" fmla="*/ 2147483646 w 361"/>
                <a:gd name="T49" fmla="*/ 2147483646 h 321"/>
                <a:gd name="T50" fmla="*/ 2147483646 w 361"/>
                <a:gd name="T51" fmla="*/ 2147483646 h 321"/>
                <a:gd name="T52" fmla="*/ 2147483646 w 361"/>
                <a:gd name="T53" fmla="*/ 2147483646 h 321"/>
                <a:gd name="T54" fmla="*/ 2147483646 w 361"/>
                <a:gd name="T55" fmla="*/ 2147483646 h 321"/>
                <a:gd name="T56" fmla="*/ 2147483646 w 361"/>
                <a:gd name="T57" fmla="*/ 2147483646 h 321"/>
                <a:gd name="T58" fmla="*/ 2147483646 w 361"/>
                <a:gd name="T59" fmla="*/ 2147483646 h 321"/>
                <a:gd name="T60" fmla="*/ 2147483646 w 361"/>
                <a:gd name="T61" fmla="*/ 2147483646 h 321"/>
                <a:gd name="T62" fmla="*/ 2147483646 w 361"/>
                <a:gd name="T63" fmla="*/ 2147483646 h 321"/>
                <a:gd name="T64" fmla="*/ 2147483646 w 361"/>
                <a:gd name="T65" fmla="*/ 2147483646 h 321"/>
                <a:gd name="T66" fmla="*/ 2147483646 w 361"/>
                <a:gd name="T67" fmla="*/ 2147483646 h 321"/>
                <a:gd name="T68" fmla="*/ 2147483646 w 361"/>
                <a:gd name="T69" fmla="*/ 2147483646 h 321"/>
                <a:gd name="T70" fmla="*/ 2147483646 w 361"/>
                <a:gd name="T71" fmla="*/ 2147483646 h 321"/>
                <a:gd name="T72" fmla="*/ 2147483646 w 361"/>
                <a:gd name="T73" fmla="*/ 2147483646 h 321"/>
                <a:gd name="T74" fmla="*/ 2147483646 w 361"/>
                <a:gd name="T75" fmla="*/ 2147483646 h 321"/>
                <a:gd name="T76" fmla="*/ 2147483646 w 361"/>
                <a:gd name="T77" fmla="*/ 2147483646 h 321"/>
                <a:gd name="T78" fmla="*/ 2147483646 w 361"/>
                <a:gd name="T79" fmla="*/ 2147483646 h 321"/>
                <a:gd name="T80" fmla="*/ 2147483646 w 361"/>
                <a:gd name="T81" fmla="*/ 2147483646 h 321"/>
                <a:gd name="T82" fmla="*/ 2147483646 w 361"/>
                <a:gd name="T83" fmla="*/ 2147483646 h 321"/>
                <a:gd name="T84" fmla="*/ 2147483646 w 361"/>
                <a:gd name="T85" fmla="*/ 2147483646 h 321"/>
                <a:gd name="T86" fmla="*/ 2147483646 w 361"/>
                <a:gd name="T87" fmla="*/ 2147483646 h 321"/>
                <a:gd name="T88" fmla="*/ 2147483646 w 361"/>
                <a:gd name="T89" fmla="*/ 2147483646 h 321"/>
                <a:gd name="T90" fmla="*/ 2147483646 w 361"/>
                <a:gd name="T91" fmla="*/ 2147483646 h 321"/>
                <a:gd name="T92" fmla="*/ 2147483646 w 361"/>
                <a:gd name="T93" fmla="*/ 2147483646 h 321"/>
                <a:gd name="T94" fmla="*/ 2147483646 w 361"/>
                <a:gd name="T95" fmla="*/ 2147483646 h 321"/>
                <a:gd name="T96" fmla="*/ 2147483646 w 361"/>
                <a:gd name="T97" fmla="*/ 2147483646 h 321"/>
                <a:gd name="T98" fmla="*/ 2147483646 w 361"/>
                <a:gd name="T99" fmla="*/ 0 h 32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361" h="321">
                  <a:moveTo>
                    <a:pt x="168" y="0"/>
                  </a:moveTo>
                  <a:lnTo>
                    <a:pt x="152" y="0"/>
                  </a:lnTo>
                  <a:lnTo>
                    <a:pt x="120" y="48"/>
                  </a:lnTo>
                  <a:lnTo>
                    <a:pt x="96" y="56"/>
                  </a:lnTo>
                  <a:lnTo>
                    <a:pt x="96" y="40"/>
                  </a:lnTo>
                  <a:lnTo>
                    <a:pt x="80" y="40"/>
                  </a:lnTo>
                  <a:lnTo>
                    <a:pt x="64" y="56"/>
                  </a:lnTo>
                  <a:lnTo>
                    <a:pt x="32" y="40"/>
                  </a:lnTo>
                  <a:lnTo>
                    <a:pt x="24" y="32"/>
                  </a:lnTo>
                  <a:lnTo>
                    <a:pt x="8" y="24"/>
                  </a:lnTo>
                  <a:lnTo>
                    <a:pt x="8" y="40"/>
                  </a:lnTo>
                  <a:lnTo>
                    <a:pt x="0" y="48"/>
                  </a:lnTo>
                  <a:lnTo>
                    <a:pt x="32" y="56"/>
                  </a:lnTo>
                  <a:lnTo>
                    <a:pt x="40" y="80"/>
                  </a:lnTo>
                  <a:lnTo>
                    <a:pt x="56" y="80"/>
                  </a:lnTo>
                  <a:lnTo>
                    <a:pt x="80" y="112"/>
                  </a:lnTo>
                  <a:lnTo>
                    <a:pt x="104" y="104"/>
                  </a:lnTo>
                  <a:lnTo>
                    <a:pt x="104" y="144"/>
                  </a:lnTo>
                  <a:lnTo>
                    <a:pt x="136" y="184"/>
                  </a:lnTo>
                  <a:lnTo>
                    <a:pt x="152" y="184"/>
                  </a:lnTo>
                  <a:lnTo>
                    <a:pt x="160" y="168"/>
                  </a:lnTo>
                  <a:lnTo>
                    <a:pt x="184" y="192"/>
                  </a:lnTo>
                  <a:lnTo>
                    <a:pt x="168" y="208"/>
                  </a:lnTo>
                  <a:lnTo>
                    <a:pt x="160" y="200"/>
                  </a:lnTo>
                  <a:lnTo>
                    <a:pt x="144" y="192"/>
                  </a:lnTo>
                  <a:lnTo>
                    <a:pt x="144" y="224"/>
                  </a:lnTo>
                  <a:lnTo>
                    <a:pt x="136" y="240"/>
                  </a:lnTo>
                  <a:lnTo>
                    <a:pt x="160" y="272"/>
                  </a:lnTo>
                  <a:lnTo>
                    <a:pt x="160" y="296"/>
                  </a:lnTo>
                  <a:lnTo>
                    <a:pt x="200" y="296"/>
                  </a:lnTo>
                  <a:lnTo>
                    <a:pt x="216" y="312"/>
                  </a:lnTo>
                  <a:lnTo>
                    <a:pt x="240" y="304"/>
                  </a:lnTo>
                  <a:lnTo>
                    <a:pt x="272" y="320"/>
                  </a:lnTo>
                  <a:lnTo>
                    <a:pt x="296" y="296"/>
                  </a:lnTo>
                  <a:lnTo>
                    <a:pt x="320" y="256"/>
                  </a:lnTo>
                  <a:lnTo>
                    <a:pt x="288" y="240"/>
                  </a:lnTo>
                  <a:lnTo>
                    <a:pt x="320" y="232"/>
                  </a:lnTo>
                  <a:lnTo>
                    <a:pt x="328" y="240"/>
                  </a:lnTo>
                  <a:lnTo>
                    <a:pt x="360" y="232"/>
                  </a:lnTo>
                  <a:lnTo>
                    <a:pt x="360" y="224"/>
                  </a:lnTo>
                  <a:lnTo>
                    <a:pt x="320" y="200"/>
                  </a:lnTo>
                  <a:lnTo>
                    <a:pt x="320" y="184"/>
                  </a:lnTo>
                  <a:lnTo>
                    <a:pt x="304" y="176"/>
                  </a:lnTo>
                  <a:lnTo>
                    <a:pt x="288" y="168"/>
                  </a:lnTo>
                  <a:lnTo>
                    <a:pt x="272" y="128"/>
                  </a:lnTo>
                  <a:lnTo>
                    <a:pt x="232" y="64"/>
                  </a:lnTo>
                  <a:lnTo>
                    <a:pt x="232" y="40"/>
                  </a:lnTo>
                  <a:lnTo>
                    <a:pt x="192" y="32"/>
                  </a:lnTo>
                  <a:lnTo>
                    <a:pt x="176" y="24"/>
                  </a:lnTo>
                  <a:lnTo>
                    <a:pt x="168" y="0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2" name="Freeform 17"/>
            <p:cNvSpPr/>
            <p:nvPr/>
          </p:nvSpPr>
          <p:spPr bwMode="gray">
            <a:xfrm>
              <a:off x="11304669" y="2837026"/>
              <a:ext cx="415418" cy="508303"/>
            </a:xfrm>
            <a:custGeom>
              <a:avLst/>
              <a:gdLst>
                <a:gd name="T0" fmla="*/ 2147483646 w 241"/>
                <a:gd name="T1" fmla="*/ 2147483646 h 297"/>
                <a:gd name="T2" fmla="*/ 2147483646 w 241"/>
                <a:gd name="T3" fmla="*/ 0 h 297"/>
                <a:gd name="T4" fmla="*/ 2147483646 w 241"/>
                <a:gd name="T5" fmla="*/ 2147483646 h 297"/>
                <a:gd name="T6" fmla="*/ 2147483646 w 241"/>
                <a:gd name="T7" fmla="*/ 2147483646 h 297"/>
                <a:gd name="T8" fmla="*/ 2147483646 w 241"/>
                <a:gd name="T9" fmla="*/ 2147483646 h 297"/>
                <a:gd name="T10" fmla="*/ 2147483646 w 241"/>
                <a:gd name="T11" fmla="*/ 2147483646 h 297"/>
                <a:gd name="T12" fmla="*/ 2147483646 w 241"/>
                <a:gd name="T13" fmla="*/ 2147483646 h 297"/>
                <a:gd name="T14" fmla="*/ 2147483646 w 241"/>
                <a:gd name="T15" fmla="*/ 2147483646 h 297"/>
                <a:gd name="T16" fmla="*/ 2147483646 w 241"/>
                <a:gd name="T17" fmla="*/ 2147483646 h 297"/>
                <a:gd name="T18" fmla="*/ 2147483646 w 241"/>
                <a:gd name="T19" fmla="*/ 2147483646 h 297"/>
                <a:gd name="T20" fmla="*/ 2147483646 w 241"/>
                <a:gd name="T21" fmla="*/ 2147483646 h 297"/>
                <a:gd name="T22" fmla="*/ 2147483646 w 241"/>
                <a:gd name="T23" fmla="*/ 2147483646 h 297"/>
                <a:gd name="T24" fmla="*/ 2147483646 w 241"/>
                <a:gd name="T25" fmla="*/ 2147483646 h 297"/>
                <a:gd name="T26" fmla="*/ 2147483646 w 241"/>
                <a:gd name="T27" fmla="*/ 2147483646 h 297"/>
                <a:gd name="T28" fmla="*/ 2147483646 w 241"/>
                <a:gd name="T29" fmla="*/ 2147483646 h 297"/>
                <a:gd name="T30" fmla="*/ 2147483646 w 241"/>
                <a:gd name="T31" fmla="*/ 2147483646 h 297"/>
                <a:gd name="T32" fmla="*/ 0 w 241"/>
                <a:gd name="T33" fmla="*/ 2147483646 h 297"/>
                <a:gd name="T34" fmla="*/ 0 w 241"/>
                <a:gd name="T35" fmla="*/ 2147483646 h 297"/>
                <a:gd name="T36" fmla="*/ 2147483646 w 241"/>
                <a:gd name="T37" fmla="*/ 2147483646 h 297"/>
                <a:gd name="T38" fmla="*/ 2147483646 w 241"/>
                <a:gd name="T39" fmla="*/ 2147483646 h 297"/>
                <a:gd name="T40" fmla="*/ 2147483646 w 241"/>
                <a:gd name="T41" fmla="*/ 2147483646 h 297"/>
                <a:gd name="T42" fmla="*/ 2147483646 w 241"/>
                <a:gd name="T43" fmla="*/ 2147483646 h 297"/>
                <a:gd name="T44" fmla="*/ 2147483646 w 241"/>
                <a:gd name="T45" fmla="*/ 2147483646 h 297"/>
                <a:gd name="T46" fmla="*/ 2147483646 w 241"/>
                <a:gd name="T47" fmla="*/ 2147483646 h 297"/>
                <a:gd name="T48" fmla="*/ 2147483646 w 241"/>
                <a:gd name="T49" fmla="*/ 2147483646 h 297"/>
                <a:gd name="T50" fmla="*/ 2147483646 w 241"/>
                <a:gd name="T51" fmla="*/ 2147483646 h 297"/>
                <a:gd name="T52" fmla="*/ 2147483646 w 241"/>
                <a:gd name="T53" fmla="*/ 2147483646 h 297"/>
                <a:gd name="T54" fmla="*/ 2147483646 w 241"/>
                <a:gd name="T55" fmla="*/ 2147483646 h 297"/>
                <a:gd name="T56" fmla="*/ 2147483646 w 241"/>
                <a:gd name="T57" fmla="*/ 2147483646 h 297"/>
                <a:gd name="T58" fmla="*/ 2147483646 w 241"/>
                <a:gd name="T59" fmla="*/ 2147483646 h 297"/>
                <a:gd name="T60" fmla="*/ 2147483646 w 241"/>
                <a:gd name="T61" fmla="*/ 2147483646 h 297"/>
                <a:gd name="T62" fmla="*/ 2147483646 w 241"/>
                <a:gd name="T63" fmla="*/ 2147483646 h 297"/>
                <a:gd name="T64" fmla="*/ 2147483646 w 241"/>
                <a:gd name="T65" fmla="*/ 2147483646 h 297"/>
                <a:gd name="T66" fmla="*/ 2147483646 w 241"/>
                <a:gd name="T67" fmla="*/ 2147483646 h 297"/>
                <a:gd name="T68" fmla="*/ 2147483646 w 241"/>
                <a:gd name="T69" fmla="*/ 2147483646 h 297"/>
                <a:gd name="T70" fmla="*/ 2147483646 w 241"/>
                <a:gd name="T71" fmla="*/ 2147483646 h 297"/>
                <a:gd name="T72" fmla="*/ 2147483646 w 241"/>
                <a:gd name="T73" fmla="*/ 2147483646 h 297"/>
                <a:gd name="T74" fmla="*/ 2147483646 w 241"/>
                <a:gd name="T75" fmla="*/ 2147483646 h 297"/>
                <a:gd name="T76" fmla="*/ 2147483646 w 241"/>
                <a:gd name="T77" fmla="*/ 2147483646 h 297"/>
                <a:gd name="T78" fmla="*/ 2147483646 w 241"/>
                <a:gd name="T79" fmla="*/ 2147483646 h 297"/>
                <a:gd name="T80" fmla="*/ 2147483646 w 241"/>
                <a:gd name="T81" fmla="*/ 2147483646 h 297"/>
                <a:gd name="T82" fmla="*/ 2147483646 w 241"/>
                <a:gd name="T83" fmla="*/ 2147483646 h 297"/>
                <a:gd name="T84" fmla="*/ 2147483646 w 241"/>
                <a:gd name="T85" fmla="*/ 2147483646 h 297"/>
                <a:gd name="T86" fmla="*/ 2147483646 w 241"/>
                <a:gd name="T87" fmla="*/ 2147483646 h 297"/>
                <a:gd name="T88" fmla="*/ 2147483646 w 241"/>
                <a:gd name="T89" fmla="*/ 2147483646 h 297"/>
                <a:gd name="T90" fmla="*/ 2147483646 w 241"/>
                <a:gd name="T91" fmla="*/ 2147483646 h 297"/>
                <a:gd name="T92" fmla="*/ 2147483646 w 241"/>
                <a:gd name="T93" fmla="*/ 2147483646 h 297"/>
                <a:gd name="T94" fmla="*/ 2147483646 w 241"/>
                <a:gd name="T95" fmla="*/ 2147483646 h 297"/>
                <a:gd name="T96" fmla="*/ 2147483646 w 241"/>
                <a:gd name="T97" fmla="*/ 2147483646 h 297"/>
                <a:gd name="T98" fmla="*/ 2147483646 w 241"/>
                <a:gd name="T99" fmla="*/ 2147483646 h 297"/>
                <a:gd name="T100" fmla="*/ 2147483646 w 241"/>
                <a:gd name="T101" fmla="*/ 2147483646 h 297"/>
                <a:gd name="T102" fmla="*/ 2147483646 w 241"/>
                <a:gd name="T103" fmla="*/ 2147483646 h 297"/>
                <a:gd name="T104" fmla="*/ 2147483646 w 241"/>
                <a:gd name="T105" fmla="*/ 2147483646 h 297"/>
                <a:gd name="T106" fmla="*/ 2147483646 w 241"/>
                <a:gd name="T107" fmla="*/ 2147483646 h 297"/>
                <a:gd name="T108" fmla="*/ 2147483646 w 241"/>
                <a:gd name="T109" fmla="*/ 2147483646 h 297"/>
                <a:gd name="T110" fmla="*/ 2147483646 w 241"/>
                <a:gd name="T111" fmla="*/ 2147483646 h 297"/>
                <a:gd name="T112" fmla="*/ 2147483646 w 241"/>
                <a:gd name="T113" fmla="*/ 2147483646 h 29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41" h="297">
                  <a:moveTo>
                    <a:pt x="184" y="16"/>
                  </a:moveTo>
                  <a:lnTo>
                    <a:pt x="160" y="0"/>
                  </a:lnTo>
                  <a:lnTo>
                    <a:pt x="136" y="24"/>
                  </a:lnTo>
                  <a:lnTo>
                    <a:pt x="104" y="8"/>
                  </a:lnTo>
                  <a:lnTo>
                    <a:pt x="80" y="16"/>
                  </a:lnTo>
                  <a:lnTo>
                    <a:pt x="72" y="32"/>
                  </a:lnTo>
                  <a:lnTo>
                    <a:pt x="64" y="48"/>
                  </a:lnTo>
                  <a:lnTo>
                    <a:pt x="72" y="72"/>
                  </a:lnTo>
                  <a:lnTo>
                    <a:pt x="56" y="72"/>
                  </a:lnTo>
                  <a:lnTo>
                    <a:pt x="48" y="64"/>
                  </a:lnTo>
                  <a:lnTo>
                    <a:pt x="40" y="64"/>
                  </a:lnTo>
                  <a:lnTo>
                    <a:pt x="40" y="80"/>
                  </a:lnTo>
                  <a:lnTo>
                    <a:pt x="40" y="96"/>
                  </a:lnTo>
                  <a:lnTo>
                    <a:pt x="40" y="112"/>
                  </a:lnTo>
                  <a:lnTo>
                    <a:pt x="8" y="136"/>
                  </a:lnTo>
                  <a:lnTo>
                    <a:pt x="0" y="144"/>
                  </a:lnTo>
                  <a:lnTo>
                    <a:pt x="0" y="176"/>
                  </a:lnTo>
                  <a:lnTo>
                    <a:pt x="24" y="192"/>
                  </a:lnTo>
                  <a:lnTo>
                    <a:pt x="24" y="232"/>
                  </a:lnTo>
                  <a:lnTo>
                    <a:pt x="48" y="232"/>
                  </a:lnTo>
                  <a:lnTo>
                    <a:pt x="48" y="248"/>
                  </a:lnTo>
                  <a:lnTo>
                    <a:pt x="56" y="264"/>
                  </a:lnTo>
                  <a:lnTo>
                    <a:pt x="64" y="288"/>
                  </a:lnTo>
                  <a:lnTo>
                    <a:pt x="88" y="288"/>
                  </a:lnTo>
                  <a:lnTo>
                    <a:pt x="104" y="264"/>
                  </a:lnTo>
                  <a:lnTo>
                    <a:pt x="112" y="264"/>
                  </a:lnTo>
                  <a:lnTo>
                    <a:pt x="112" y="280"/>
                  </a:lnTo>
                  <a:lnTo>
                    <a:pt x="120" y="288"/>
                  </a:lnTo>
                  <a:lnTo>
                    <a:pt x="136" y="288"/>
                  </a:lnTo>
                  <a:lnTo>
                    <a:pt x="136" y="280"/>
                  </a:lnTo>
                  <a:lnTo>
                    <a:pt x="152" y="280"/>
                  </a:lnTo>
                  <a:lnTo>
                    <a:pt x="152" y="288"/>
                  </a:lnTo>
                  <a:lnTo>
                    <a:pt x="160" y="296"/>
                  </a:lnTo>
                  <a:lnTo>
                    <a:pt x="176" y="288"/>
                  </a:lnTo>
                  <a:lnTo>
                    <a:pt x="184" y="256"/>
                  </a:lnTo>
                  <a:lnTo>
                    <a:pt x="184" y="224"/>
                  </a:lnTo>
                  <a:lnTo>
                    <a:pt x="200" y="224"/>
                  </a:lnTo>
                  <a:lnTo>
                    <a:pt x="200" y="216"/>
                  </a:lnTo>
                  <a:lnTo>
                    <a:pt x="200" y="200"/>
                  </a:lnTo>
                  <a:lnTo>
                    <a:pt x="216" y="216"/>
                  </a:lnTo>
                  <a:lnTo>
                    <a:pt x="232" y="192"/>
                  </a:lnTo>
                  <a:lnTo>
                    <a:pt x="216" y="176"/>
                  </a:lnTo>
                  <a:lnTo>
                    <a:pt x="216" y="168"/>
                  </a:lnTo>
                  <a:lnTo>
                    <a:pt x="232" y="160"/>
                  </a:lnTo>
                  <a:lnTo>
                    <a:pt x="224" y="136"/>
                  </a:lnTo>
                  <a:lnTo>
                    <a:pt x="216" y="128"/>
                  </a:lnTo>
                  <a:lnTo>
                    <a:pt x="240" y="136"/>
                  </a:lnTo>
                  <a:lnTo>
                    <a:pt x="240" y="104"/>
                  </a:lnTo>
                  <a:lnTo>
                    <a:pt x="216" y="120"/>
                  </a:lnTo>
                  <a:lnTo>
                    <a:pt x="240" y="80"/>
                  </a:lnTo>
                  <a:lnTo>
                    <a:pt x="200" y="56"/>
                  </a:lnTo>
                  <a:lnTo>
                    <a:pt x="176" y="56"/>
                  </a:lnTo>
                  <a:lnTo>
                    <a:pt x="160" y="72"/>
                  </a:lnTo>
                  <a:lnTo>
                    <a:pt x="152" y="48"/>
                  </a:lnTo>
                  <a:lnTo>
                    <a:pt x="160" y="40"/>
                  </a:lnTo>
                  <a:lnTo>
                    <a:pt x="184" y="16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3" name="Freeform 37"/>
            <p:cNvSpPr/>
            <p:nvPr/>
          </p:nvSpPr>
          <p:spPr bwMode="invGray">
            <a:xfrm>
              <a:off x="11568634" y="3536907"/>
              <a:ext cx="220689" cy="441867"/>
            </a:xfrm>
            <a:custGeom>
              <a:avLst/>
              <a:gdLst>
                <a:gd name="T0" fmla="*/ 2147483646 w 129"/>
                <a:gd name="T1" fmla="*/ 2147483646 h 257"/>
                <a:gd name="T2" fmla="*/ 2147483646 w 129"/>
                <a:gd name="T3" fmla="*/ 2147483646 h 257"/>
                <a:gd name="T4" fmla="*/ 2147483646 w 129"/>
                <a:gd name="T5" fmla="*/ 2147483646 h 257"/>
                <a:gd name="T6" fmla="*/ 2147483646 w 129"/>
                <a:gd name="T7" fmla="*/ 2147483646 h 257"/>
                <a:gd name="T8" fmla="*/ 2147483646 w 129"/>
                <a:gd name="T9" fmla="*/ 2147483646 h 257"/>
                <a:gd name="T10" fmla="*/ 2147483646 w 129"/>
                <a:gd name="T11" fmla="*/ 2147483646 h 257"/>
                <a:gd name="T12" fmla="*/ 2147483646 w 129"/>
                <a:gd name="T13" fmla="*/ 2147483646 h 257"/>
                <a:gd name="T14" fmla="*/ 2147483646 w 129"/>
                <a:gd name="T15" fmla="*/ 2147483646 h 257"/>
                <a:gd name="T16" fmla="*/ 2147483646 w 129"/>
                <a:gd name="T17" fmla="*/ 2147483646 h 257"/>
                <a:gd name="T18" fmla="*/ 2147483646 w 129"/>
                <a:gd name="T19" fmla="*/ 0 h 257"/>
                <a:gd name="T20" fmla="*/ 2147483646 w 129"/>
                <a:gd name="T21" fmla="*/ 2147483646 h 257"/>
                <a:gd name="T22" fmla="*/ 2147483646 w 129"/>
                <a:gd name="T23" fmla="*/ 2147483646 h 257"/>
                <a:gd name="T24" fmla="*/ 2147483646 w 129"/>
                <a:gd name="T25" fmla="*/ 2147483646 h 257"/>
                <a:gd name="T26" fmla="*/ 2147483646 w 129"/>
                <a:gd name="T27" fmla="*/ 2147483646 h 257"/>
                <a:gd name="T28" fmla="*/ 2147483646 w 129"/>
                <a:gd name="T29" fmla="*/ 2147483646 h 257"/>
                <a:gd name="T30" fmla="*/ 0 w 129"/>
                <a:gd name="T31" fmla="*/ 2147483646 h 257"/>
                <a:gd name="T32" fmla="*/ 2147483646 w 129"/>
                <a:gd name="T33" fmla="*/ 2147483646 h 257"/>
                <a:gd name="T34" fmla="*/ 2147483646 w 129"/>
                <a:gd name="T35" fmla="*/ 2147483646 h 257"/>
                <a:gd name="T36" fmla="*/ 2147483646 w 129"/>
                <a:gd name="T37" fmla="*/ 2147483646 h 25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29" h="257">
                  <a:moveTo>
                    <a:pt x="24" y="232"/>
                  </a:moveTo>
                  <a:lnTo>
                    <a:pt x="32" y="248"/>
                  </a:lnTo>
                  <a:lnTo>
                    <a:pt x="56" y="256"/>
                  </a:lnTo>
                  <a:lnTo>
                    <a:pt x="64" y="224"/>
                  </a:lnTo>
                  <a:lnTo>
                    <a:pt x="104" y="184"/>
                  </a:lnTo>
                  <a:lnTo>
                    <a:pt x="104" y="128"/>
                  </a:lnTo>
                  <a:lnTo>
                    <a:pt x="120" y="96"/>
                  </a:lnTo>
                  <a:lnTo>
                    <a:pt x="128" y="72"/>
                  </a:lnTo>
                  <a:lnTo>
                    <a:pt x="112" y="56"/>
                  </a:lnTo>
                  <a:lnTo>
                    <a:pt x="104" y="0"/>
                  </a:lnTo>
                  <a:lnTo>
                    <a:pt x="64" y="24"/>
                  </a:lnTo>
                  <a:lnTo>
                    <a:pt x="48" y="24"/>
                  </a:lnTo>
                  <a:lnTo>
                    <a:pt x="56" y="40"/>
                  </a:lnTo>
                  <a:lnTo>
                    <a:pt x="24" y="72"/>
                  </a:lnTo>
                  <a:lnTo>
                    <a:pt x="24" y="112"/>
                  </a:lnTo>
                  <a:lnTo>
                    <a:pt x="0" y="136"/>
                  </a:lnTo>
                  <a:lnTo>
                    <a:pt x="8" y="168"/>
                  </a:lnTo>
                  <a:lnTo>
                    <a:pt x="16" y="224"/>
                  </a:lnTo>
                  <a:lnTo>
                    <a:pt x="24" y="232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4" name="Freeform 13"/>
            <p:cNvSpPr/>
            <p:nvPr/>
          </p:nvSpPr>
          <p:spPr bwMode="gray">
            <a:xfrm>
              <a:off x="11053689" y="1687553"/>
              <a:ext cx="59140" cy="69525"/>
            </a:xfrm>
            <a:custGeom>
              <a:avLst/>
              <a:gdLst>
                <a:gd name="T0" fmla="*/ 2147483646 w 33"/>
                <a:gd name="T1" fmla="*/ 2147483646 h 41"/>
                <a:gd name="T2" fmla="*/ 2147483646 w 33"/>
                <a:gd name="T3" fmla="*/ 2147483646 h 41"/>
                <a:gd name="T4" fmla="*/ 2147483646 w 33"/>
                <a:gd name="T5" fmla="*/ 2147483646 h 41"/>
                <a:gd name="T6" fmla="*/ 0 w 33"/>
                <a:gd name="T7" fmla="*/ 0 h 41"/>
                <a:gd name="T8" fmla="*/ 2147483646 w 33"/>
                <a:gd name="T9" fmla="*/ 2147483646 h 41"/>
                <a:gd name="T10" fmla="*/ 2147483646 w 33"/>
                <a:gd name="T11" fmla="*/ 2147483646 h 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3" h="41">
                  <a:moveTo>
                    <a:pt x="32" y="40"/>
                  </a:moveTo>
                  <a:lnTo>
                    <a:pt x="8" y="40"/>
                  </a:lnTo>
                  <a:lnTo>
                    <a:pt x="8" y="24"/>
                  </a:lnTo>
                  <a:lnTo>
                    <a:pt x="0" y="0"/>
                  </a:lnTo>
                  <a:lnTo>
                    <a:pt x="24" y="8"/>
                  </a:lnTo>
                  <a:lnTo>
                    <a:pt x="32" y="40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5" name="Freeform 11"/>
            <p:cNvSpPr/>
            <p:nvPr/>
          </p:nvSpPr>
          <p:spPr bwMode="gray">
            <a:xfrm>
              <a:off x="10928203" y="1565497"/>
              <a:ext cx="196169" cy="219389"/>
            </a:xfrm>
            <a:custGeom>
              <a:avLst/>
              <a:gdLst>
                <a:gd name="T0" fmla="*/ 2147483646 w 113"/>
                <a:gd name="T1" fmla="*/ 2147483646 h 129"/>
                <a:gd name="T2" fmla="*/ 2147483646 w 113"/>
                <a:gd name="T3" fmla="*/ 2147483646 h 129"/>
                <a:gd name="T4" fmla="*/ 2147483646 w 113"/>
                <a:gd name="T5" fmla="*/ 2147483646 h 129"/>
                <a:gd name="T6" fmla="*/ 2147483646 w 113"/>
                <a:gd name="T7" fmla="*/ 2147483646 h 129"/>
                <a:gd name="T8" fmla="*/ 2147483646 w 113"/>
                <a:gd name="T9" fmla="*/ 0 h 129"/>
                <a:gd name="T10" fmla="*/ 2147483646 w 113"/>
                <a:gd name="T11" fmla="*/ 0 h 129"/>
                <a:gd name="T12" fmla="*/ 2147483646 w 113"/>
                <a:gd name="T13" fmla="*/ 2147483646 h 129"/>
                <a:gd name="T14" fmla="*/ 2147483646 w 113"/>
                <a:gd name="T15" fmla="*/ 2147483646 h 129"/>
                <a:gd name="T16" fmla="*/ 0 w 113"/>
                <a:gd name="T17" fmla="*/ 2147483646 h 129"/>
                <a:gd name="T18" fmla="*/ 0 w 113"/>
                <a:gd name="T19" fmla="*/ 2147483646 h 129"/>
                <a:gd name="T20" fmla="*/ 2147483646 w 113"/>
                <a:gd name="T21" fmla="*/ 2147483646 h 129"/>
                <a:gd name="T22" fmla="*/ 2147483646 w 113"/>
                <a:gd name="T23" fmla="*/ 2147483646 h 129"/>
                <a:gd name="T24" fmla="*/ 2147483646 w 113"/>
                <a:gd name="T25" fmla="*/ 2147483646 h 129"/>
                <a:gd name="T26" fmla="*/ 2147483646 w 113"/>
                <a:gd name="T27" fmla="*/ 2147483646 h 129"/>
                <a:gd name="T28" fmla="*/ 2147483646 w 113"/>
                <a:gd name="T29" fmla="*/ 2147483646 h 129"/>
                <a:gd name="T30" fmla="*/ 2147483646 w 113"/>
                <a:gd name="T31" fmla="*/ 2147483646 h 129"/>
                <a:gd name="T32" fmla="*/ 2147483646 w 113"/>
                <a:gd name="T33" fmla="*/ 2147483646 h 1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29">
                  <a:moveTo>
                    <a:pt x="112" y="64"/>
                  </a:moveTo>
                  <a:lnTo>
                    <a:pt x="96" y="40"/>
                  </a:lnTo>
                  <a:lnTo>
                    <a:pt x="112" y="16"/>
                  </a:lnTo>
                  <a:lnTo>
                    <a:pt x="80" y="16"/>
                  </a:lnTo>
                  <a:lnTo>
                    <a:pt x="72" y="0"/>
                  </a:lnTo>
                  <a:lnTo>
                    <a:pt x="56" y="0"/>
                  </a:lnTo>
                  <a:lnTo>
                    <a:pt x="48" y="32"/>
                  </a:lnTo>
                  <a:lnTo>
                    <a:pt x="32" y="32"/>
                  </a:lnTo>
                  <a:lnTo>
                    <a:pt x="0" y="88"/>
                  </a:lnTo>
                  <a:lnTo>
                    <a:pt x="0" y="120"/>
                  </a:lnTo>
                  <a:lnTo>
                    <a:pt x="32" y="120"/>
                  </a:lnTo>
                  <a:lnTo>
                    <a:pt x="48" y="128"/>
                  </a:lnTo>
                  <a:lnTo>
                    <a:pt x="80" y="112"/>
                  </a:lnTo>
                  <a:lnTo>
                    <a:pt x="80" y="96"/>
                  </a:lnTo>
                  <a:lnTo>
                    <a:pt x="72" y="80"/>
                  </a:lnTo>
                  <a:lnTo>
                    <a:pt x="96" y="80"/>
                  </a:lnTo>
                  <a:lnTo>
                    <a:pt x="112" y="64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6" name="Freeform 12"/>
            <p:cNvSpPr/>
            <p:nvPr/>
          </p:nvSpPr>
          <p:spPr bwMode="gray">
            <a:xfrm>
              <a:off x="11053690" y="1673645"/>
              <a:ext cx="154340" cy="207028"/>
            </a:xfrm>
            <a:custGeom>
              <a:avLst/>
              <a:gdLst>
                <a:gd name="T0" fmla="*/ 2147483646 w 89"/>
                <a:gd name="T1" fmla="*/ 2147483646 h 121"/>
                <a:gd name="T2" fmla="*/ 2147483646 w 89"/>
                <a:gd name="T3" fmla="*/ 2147483646 h 121"/>
                <a:gd name="T4" fmla="*/ 2147483646 w 89"/>
                <a:gd name="T5" fmla="*/ 2147483646 h 121"/>
                <a:gd name="T6" fmla="*/ 2147483646 w 89"/>
                <a:gd name="T7" fmla="*/ 2147483646 h 121"/>
                <a:gd name="T8" fmla="*/ 2147483646 w 89"/>
                <a:gd name="T9" fmla="*/ 0 h 121"/>
                <a:gd name="T10" fmla="*/ 2147483646 w 89"/>
                <a:gd name="T11" fmla="*/ 2147483646 h 121"/>
                <a:gd name="T12" fmla="*/ 2147483646 w 89"/>
                <a:gd name="T13" fmla="*/ 2147483646 h 121"/>
                <a:gd name="T14" fmla="*/ 2147483646 w 89"/>
                <a:gd name="T15" fmla="*/ 2147483646 h 121"/>
                <a:gd name="T16" fmla="*/ 0 w 89"/>
                <a:gd name="T17" fmla="*/ 2147483646 h 121"/>
                <a:gd name="T18" fmla="*/ 2147483646 w 89"/>
                <a:gd name="T19" fmla="*/ 2147483646 h 121"/>
                <a:gd name="T20" fmla="*/ 2147483646 w 89"/>
                <a:gd name="T21" fmla="*/ 2147483646 h 121"/>
                <a:gd name="T22" fmla="*/ 2147483646 w 89"/>
                <a:gd name="T23" fmla="*/ 2147483646 h 121"/>
                <a:gd name="T24" fmla="*/ 2147483646 w 89"/>
                <a:gd name="T25" fmla="*/ 2147483646 h 1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9" h="121">
                  <a:moveTo>
                    <a:pt x="88" y="80"/>
                  </a:moveTo>
                  <a:lnTo>
                    <a:pt x="80" y="56"/>
                  </a:lnTo>
                  <a:lnTo>
                    <a:pt x="56" y="40"/>
                  </a:lnTo>
                  <a:lnTo>
                    <a:pt x="48" y="8"/>
                  </a:lnTo>
                  <a:lnTo>
                    <a:pt x="32" y="0"/>
                  </a:lnTo>
                  <a:lnTo>
                    <a:pt x="24" y="8"/>
                  </a:lnTo>
                  <a:lnTo>
                    <a:pt x="32" y="48"/>
                  </a:lnTo>
                  <a:lnTo>
                    <a:pt x="8" y="48"/>
                  </a:lnTo>
                  <a:lnTo>
                    <a:pt x="0" y="112"/>
                  </a:lnTo>
                  <a:lnTo>
                    <a:pt x="16" y="120"/>
                  </a:lnTo>
                  <a:lnTo>
                    <a:pt x="56" y="112"/>
                  </a:lnTo>
                  <a:lnTo>
                    <a:pt x="56" y="80"/>
                  </a:lnTo>
                  <a:lnTo>
                    <a:pt x="88" y="80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7" name="Freeform 16"/>
            <p:cNvSpPr/>
            <p:nvPr/>
          </p:nvSpPr>
          <p:spPr bwMode="invGray">
            <a:xfrm>
              <a:off x="11581607" y="2770584"/>
              <a:ext cx="111066" cy="94246"/>
            </a:xfrm>
            <a:custGeom>
              <a:avLst/>
              <a:gdLst>
                <a:gd name="T0" fmla="*/ 2147483646 w 65"/>
                <a:gd name="T1" fmla="*/ 0 h 57"/>
                <a:gd name="T2" fmla="*/ 0 w 65"/>
                <a:gd name="T3" fmla="*/ 2147483646 h 57"/>
                <a:gd name="T4" fmla="*/ 2147483646 w 65"/>
                <a:gd name="T5" fmla="*/ 2147483646 h 57"/>
                <a:gd name="T6" fmla="*/ 2147483646 w 65"/>
                <a:gd name="T7" fmla="*/ 2147483646 h 57"/>
                <a:gd name="T8" fmla="*/ 2147483646 w 65"/>
                <a:gd name="T9" fmla="*/ 2147483646 h 57"/>
                <a:gd name="T10" fmla="*/ 2147483646 w 65"/>
                <a:gd name="T11" fmla="*/ 0 h 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5" h="57">
                  <a:moveTo>
                    <a:pt x="24" y="0"/>
                  </a:moveTo>
                  <a:lnTo>
                    <a:pt x="0" y="40"/>
                  </a:lnTo>
                  <a:lnTo>
                    <a:pt x="24" y="56"/>
                  </a:lnTo>
                  <a:lnTo>
                    <a:pt x="64" y="40"/>
                  </a:lnTo>
                  <a:lnTo>
                    <a:pt x="64" y="24"/>
                  </a:lnTo>
                  <a:lnTo>
                    <a:pt x="24" y="0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11124"/>
            <a:ext cx="10515600" cy="867049"/>
          </a:xfrm>
        </p:spPr>
        <p:txBody>
          <a:bodyPr/>
          <a:lstStyle>
            <a:lvl1pPr algn="ctr">
              <a:defRPr>
                <a:solidFill>
                  <a:srgbClr val="FF6600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81482"/>
            <a:ext cx="10515600" cy="4895481"/>
          </a:xfrm>
        </p:spPr>
        <p:txBody>
          <a:bodyPr/>
          <a:lstStyle>
            <a:lvl1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n"/>
              <a:defRPr sz="3200" b="1"/>
            </a:lvl1pPr>
            <a:lvl2pPr marL="687705" indent="-228600">
              <a:buClr>
                <a:srgbClr val="00B0F0"/>
              </a:buClr>
              <a:buFont typeface="Wingdings" panose="05000000000000000000" pitchFamily="2" charset="2"/>
              <a:buChar char="l"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 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2B03-8B1D-435A-8239-B1B7C1A59085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D139-F786-4568-ADCC-715A780593E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8"/>
          <p:cNvSpPr/>
          <p:nvPr userDrawn="1"/>
        </p:nvSpPr>
        <p:spPr>
          <a:xfrm rot="10800000">
            <a:off x="11076384" y="6280716"/>
            <a:ext cx="1115616" cy="440759"/>
          </a:xfrm>
          <a:custGeom>
            <a:avLst/>
            <a:gdLst>
              <a:gd name="connsiteX0" fmla="*/ 0 w 1224136"/>
              <a:gd name="connsiteY0" fmla="*/ 0 h 432048"/>
              <a:gd name="connsiteX1" fmla="*/ 1224136 w 1224136"/>
              <a:gd name="connsiteY1" fmla="*/ 0 h 432048"/>
              <a:gd name="connsiteX2" fmla="*/ 1224136 w 1224136"/>
              <a:gd name="connsiteY2" fmla="*/ 432048 h 432048"/>
              <a:gd name="connsiteX3" fmla="*/ 0 w 1224136"/>
              <a:gd name="connsiteY3" fmla="*/ 432048 h 432048"/>
              <a:gd name="connsiteX4" fmla="*/ 0 w 1224136"/>
              <a:gd name="connsiteY4" fmla="*/ 0 h 432048"/>
              <a:gd name="connsiteX0-1" fmla="*/ 0 w 1224136"/>
              <a:gd name="connsiteY0-2" fmla="*/ 28575 h 460623"/>
              <a:gd name="connsiteX1-3" fmla="*/ 1024111 w 1224136"/>
              <a:gd name="connsiteY1-4" fmla="*/ 0 h 460623"/>
              <a:gd name="connsiteX2-5" fmla="*/ 1224136 w 1224136"/>
              <a:gd name="connsiteY2-6" fmla="*/ 460623 h 460623"/>
              <a:gd name="connsiteX3-7" fmla="*/ 0 w 1224136"/>
              <a:gd name="connsiteY3-8" fmla="*/ 460623 h 460623"/>
              <a:gd name="connsiteX4-9" fmla="*/ 0 w 1224136"/>
              <a:gd name="connsiteY4-10" fmla="*/ 28575 h 460623"/>
              <a:gd name="connsiteX0-11" fmla="*/ 0 w 1224136"/>
              <a:gd name="connsiteY0-12" fmla="*/ 0 h 432048"/>
              <a:gd name="connsiteX1-13" fmla="*/ 1024111 w 1224136"/>
              <a:gd name="connsiteY1-14" fmla="*/ 0 h 432048"/>
              <a:gd name="connsiteX2-15" fmla="*/ 1224136 w 1224136"/>
              <a:gd name="connsiteY2-16" fmla="*/ 432048 h 432048"/>
              <a:gd name="connsiteX3-17" fmla="*/ 0 w 1224136"/>
              <a:gd name="connsiteY3-18" fmla="*/ 432048 h 432048"/>
              <a:gd name="connsiteX4-19" fmla="*/ 0 w 1224136"/>
              <a:gd name="connsiteY4-20" fmla="*/ 0 h 432048"/>
              <a:gd name="connsiteX0-21" fmla="*/ 0 w 1224136"/>
              <a:gd name="connsiteY0-22" fmla="*/ 0 h 432048"/>
              <a:gd name="connsiteX1-23" fmla="*/ 1014586 w 1224136"/>
              <a:gd name="connsiteY1-24" fmla="*/ 0 h 432048"/>
              <a:gd name="connsiteX2-25" fmla="*/ 1224136 w 1224136"/>
              <a:gd name="connsiteY2-26" fmla="*/ 432048 h 432048"/>
              <a:gd name="connsiteX3-27" fmla="*/ 0 w 1224136"/>
              <a:gd name="connsiteY3-28" fmla="*/ 432048 h 432048"/>
              <a:gd name="connsiteX4-29" fmla="*/ 0 w 1224136"/>
              <a:gd name="connsiteY4-30" fmla="*/ 0 h 43204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24136" h="432048">
                <a:moveTo>
                  <a:pt x="0" y="0"/>
                </a:moveTo>
                <a:lnTo>
                  <a:pt x="1014586" y="0"/>
                </a:lnTo>
                <a:lnTo>
                  <a:pt x="1224136" y="432048"/>
                </a:lnTo>
                <a:lnTo>
                  <a:pt x="0" y="432048"/>
                </a:lnTo>
                <a:lnTo>
                  <a:pt x="0" y="0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灯片编号占位符 5"/>
          <p:cNvSpPr txBox="1"/>
          <p:nvPr userDrawn="1"/>
        </p:nvSpPr>
        <p:spPr>
          <a:xfrm>
            <a:off x="11267380" y="6348694"/>
            <a:ext cx="888460" cy="304800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defPPr>
              <a:defRPr lang="zh-CN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000" kern="1200">
                <a:solidFill>
                  <a:schemeClr val="bg1"/>
                </a:solidFill>
                <a:latin typeface="华文宋体" panose="02010600040101010101" pitchFamily="2" charset="-122"/>
                <a:ea typeface="华文宋体" panose="0201060004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r>
              <a:rPr lang="zh-CN" altLang="en-US" sz="1400" dirty="0">
                <a:effectLst/>
                <a:latin typeface="微软雅黑" panose="020B0503020204020204" charset="-122"/>
                <a:ea typeface="微软雅黑" panose="020B0503020204020204" charset="-122"/>
              </a:rPr>
              <a:t> </a:t>
            </a:r>
            <a:fld id="{2EEF1883-7A0E-4F66-9932-E581691AD397}" type="slidenum">
              <a:rPr lang="zh-CN" altLang="en-US" sz="1600" dirty="0" smtClean="0">
                <a:effectLst/>
                <a:latin typeface="微软雅黑" panose="020B0503020204020204" charset="-122"/>
                <a:ea typeface="微软雅黑" panose="020B0503020204020204" charset="-122"/>
              </a:rPr>
              <a:t>‹#›</a:t>
            </a:fld>
            <a:r>
              <a:rPr lang="zh-CN" altLang="en-US" sz="1400" dirty="0">
                <a:effectLst/>
              </a:rPr>
              <a:t>  </a:t>
            </a:r>
            <a:endParaRPr lang="zh-CN" altLang="en-US" sz="1400" dirty="0"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0" y="1078173"/>
            <a:ext cx="12192000" cy="127674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0" y="1081051"/>
            <a:ext cx="1501254" cy="1247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1.xml"/><Relationship Id="rId13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4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9"/>
            </p:custDataLst>
          </p:nvPr>
        </p:nvSpPr>
        <p:spPr>
          <a:xfrm>
            <a:off x="669882" y="961398"/>
            <a:ext cx="10852237" cy="5388907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0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1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2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14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10" Type="http://schemas.openxmlformats.org/officeDocument/2006/relationships/image" Target="../media/image2.emf"/><Relationship Id="rId4" Type="http://schemas.openxmlformats.org/officeDocument/2006/relationships/tags" Target="../tags/tag15.xml"/><Relationship Id="rId9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4o28b0625501ad13015501ad2bfc0056"/>
          <p:cNvPicPr>
            <a:picLocks noChangeAspect="1"/>
          </p:cNvPicPr>
          <p:nvPr userDrawn="1"/>
        </p:nvPicPr>
        <p:blipFill>
          <a:blip r:embed="rId9"/>
          <a:srcRect/>
          <a:stretch>
            <a:fillRect/>
          </a:stretch>
        </p:blipFill>
        <p:spPr>
          <a:xfrm>
            <a:off x="504190" y="-36830"/>
            <a:ext cx="10902950" cy="681609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24128" y="-48610"/>
            <a:ext cx="12191365" cy="6915150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2" name="矩形 111"/>
          <p:cNvSpPr/>
          <p:nvPr>
            <p:custDataLst>
              <p:tags r:id="rId2"/>
            </p:custDataLst>
          </p:nvPr>
        </p:nvSpPr>
        <p:spPr>
          <a:xfrm>
            <a:off x="13970" y="-28575"/>
            <a:ext cx="12191365" cy="238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Object 901"/>
          <p:cNvSpPr txBox="1"/>
          <p:nvPr>
            <p:custDataLst>
              <p:tags r:id="rId3"/>
            </p:custDataLst>
          </p:nvPr>
        </p:nvSpPr>
        <p:spPr>
          <a:xfrm>
            <a:off x="656589" y="2402115"/>
            <a:ext cx="10926445" cy="2612572"/>
          </a:xfrm>
          <a:prstGeom prst="rect">
            <a:avLst/>
          </a:prstGeom>
        </p:spPr>
        <p:txBody>
          <a:bodyPr vert="horz" lIns="63500" tIns="25400" rIns="63500" bIns="25400" rtlCol="0" anchor="b" anchorCtr="0"/>
          <a:lstStyle/>
          <a:p>
            <a:pPr marL="0" indent="0" algn="ctr" fontAlgn="auto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en-US" altLang="zh-CN" sz="4800" b="1" i="0" dirty="0">
              <a:solidFill>
                <a:srgbClr val="0070C0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ctr" fontAlgn="auto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en-US" altLang="zh-CN" sz="48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ctr" fontAlgn="auto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en-US" altLang="zh-CN" sz="4800" b="1" i="0" dirty="0">
              <a:solidFill>
                <a:srgbClr val="0070C0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ctr" fontAlgn="auto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en-US" altLang="zh-CN" sz="48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ctr" fontAlgn="auto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en-US" altLang="zh-CN" sz="4800" b="1" i="0" dirty="0">
              <a:solidFill>
                <a:srgbClr val="0070C0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ctr" fontAlgn="auto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zh-CN" altLang="en-US" sz="48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工 作 </a:t>
            </a:r>
            <a:r>
              <a:rPr lang="zh-CN" sz="4800" b="1" dirty="0">
                <a:solidFill>
                  <a:srgbClr val="0070C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报</a:t>
            </a:r>
            <a:r>
              <a:rPr lang="en-US" altLang="zh-CN" sz="4800" b="1" dirty="0">
                <a:solidFill>
                  <a:srgbClr val="0070C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sz="4800" b="1" dirty="0">
                <a:solidFill>
                  <a:srgbClr val="0070C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告</a:t>
            </a:r>
            <a:endParaRPr lang="en-US" altLang="zh-CN" sz="4800" b="1" dirty="0">
              <a:solidFill>
                <a:srgbClr val="0070C0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ctr" fontAlgn="auto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en-US" altLang="zh-CN" b="1" dirty="0">
              <a:solidFill>
                <a:srgbClr val="0070C0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ctr" fontAlgn="auto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zh-CN" altLang="en-US" sz="32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王贻芳</a:t>
            </a:r>
            <a:endParaRPr lang="en-US" altLang="zh-CN" sz="32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ctr" fontAlgn="auto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zh-CN" altLang="en-US" sz="3200" b="1" dirty="0">
                <a:solidFill>
                  <a:srgbClr val="0070C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3200" b="1" dirty="0">
                <a:solidFill>
                  <a:srgbClr val="0070C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2024.08-2026.07</a:t>
            </a:r>
            <a:r>
              <a:rPr lang="zh-CN" altLang="en-US" sz="3200" b="1" dirty="0">
                <a:solidFill>
                  <a:srgbClr val="0070C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sz="3200" b="1" i="0" dirty="0">
              <a:solidFill>
                <a:srgbClr val="0070C0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Title 6"/>
          <p:cNvSpPr txBox="1"/>
          <p:nvPr>
            <p:custDataLst>
              <p:tags r:id="rId4"/>
            </p:custDataLst>
          </p:nvPr>
        </p:nvSpPr>
        <p:spPr>
          <a:xfrm>
            <a:off x="3831771" y="5390515"/>
            <a:ext cx="7345499" cy="85661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 indent="-285750" algn="r" fontAlgn="ctr">
              <a:lnSpc>
                <a:spcPct val="130000"/>
              </a:lnSpc>
              <a:spcBef>
                <a:spcPts val="0"/>
              </a:spcBef>
              <a:buSzPct val="100000"/>
            </a:pPr>
            <a:r>
              <a:rPr lang="zh-CN" altLang="en-US" sz="1700" b="1" spc="100" dirty="0">
                <a:ln w="3175">
                  <a:noFill/>
                  <a:prstDash val="dash"/>
                </a:ln>
                <a:solidFill>
                  <a:srgbClr val="005DA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中国物理学会高能物理分会第十二届全国会员代表大会暨学术年会</a:t>
            </a:r>
            <a:r>
              <a:rPr lang="en-US" altLang="zh-CN" sz="1700" b="1" spc="100" dirty="0">
                <a:ln w="3175">
                  <a:noFill/>
                  <a:prstDash val="dash"/>
                </a:ln>
                <a:solidFill>
                  <a:srgbClr val="005DA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2026.7.15 </a:t>
            </a:r>
            <a:r>
              <a:rPr lang="zh-CN" altLang="en-US" sz="1700" b="1" spc="100" dirty="0">
                <a:ln w="3175">
                  <a:noFill/>
                  <a:prstDash val="dash"/>
                </a:ln>
                <a:solidFill>
                  <a:srgbClr val="005DA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华南师范大学 广州</a:t>
            </a:r>
            <a:endParaRPr lang="en-US" altLang="zh-CN" sz="1700" b="1" spc="100" dirty="0">
              <a:ln w="3175">
                <a:noFill/>
                <a:prstDash val="dash"/>
              </a:ln>
              <a:solidFill>
                <a:srgbClr val="005DA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>
            <a:off x="635" y="6690360"/>
            <a:ext cx="12191365" cy="22352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连接符 7"/>
          <p:cNvCxnSpPr/>
          <p:nvPr>
            <p:custDataLst>
              <p:tags r:id="rId6"/>
            </p:custDataLst>
          </p:nvPr>
        </p:nvCxnSpPr>
        <p:spPr>
          <a:xfrm>
            <a:off x="-5712" y="5309150"/>
            <a:ext cx="12191997" cy="0"/>
          </a:xfrm>
          <a:prstGeom prst="line">
            <a:avLst/>
          </a:prstGeom>
          <a:ln w="12700">
            <a:solidFill>
              <a:srgbClr val="000000">
                <a:alpha val="20000"/>
              </a:srgb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49735" y="410956"/>
            <a:ext cx="7673978" cy="139101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1"/>
          <p:cNvSpPr txBox="1">
            <a:spLocks/>
          </p:cNvSpPr>
          <p:nvPr/>
        </p:nvSpPr>
        <p:spPr>
          <a:xfrm>
            <a:off x="1107500" y="92058"/>
            <a:ext cx="10510125" cy="659643"/>
          </a:xfrm>
          <a:prstGeom prst="rect">
            <a:avLst/>
          </a:prstGeom>
        </p:spPr>
        <p:txBody>
          <a:bodyPr vert="horz" wrap="square" lIns="91418" tIns="45709" rIns="91418" bIns="45709" rtlCol="0" anchor="ctr" anchorCtr="0">
            <a:normAutofit fontScale="97500" lnSpcReduction="1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000" b="1" u="none" strike="noStrike" kern="1200" cap="none" spc="200" normalizeH="0">
                <a:solidFill>
                  <a:srgbClr val="005DA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en-US" altLang="zh-CN" dirty="0"/>
              <a:t>2. </a:t>
            </a:r>
            <a:r>
              <a:rPr lang="zh-CN" altLang="en-US" dirty="0"/>
              <a:t>分会工作组织实施和完成情况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08594" y="1294268"/>
            <a:ext cx="7878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/>
              <a:t>分会</a:t>
            </a:r>
            <a:r>
              <a:rPr lang="zh-CN" altLang="zh-CN" sz="2400" b="1" dirty="0"/>
              <a:t>第十</a:t>
            </a:r>
            <a:r>
              <a:rPr lang="zh-CN" altLang="en-US" sz="2400" b="1" dirty="0"/>
              <a:t>一</a:t>
            </a:r>
            <a:r>
              <a:rPr lang="zh-CN" altLang="zh-CN" sz="2400" b="1" dirty="0"/>
              <a:t>届委员会</a:t>
            </a:r>
            <a:r>
              <a:rPr lang="zh-CN" altLang="en-US" sz="2400" b="1" dirty="0">
                <a:solidFill>
                  <a:srgbClr val="C00000"/>
                </a:solidFill>
              </a:rPr>
              <a:t>第九次会议</a:t>
            </a:r>
            <a:r>
              <a:rPr lang="zh-CN" altLang="en-US" sz="2400" b="1" dirty="0"/>
              <a:t>（</a:t>
            </a:r>
            <a:r>
              <a:rPr lang="en-US" altLang="zh-CN" sz="2400" dirty="0"/>
              <a:t>2025</a:t>
            </a:r>
            <a:r>
              <a:rPr lang="zh-CN" altLang="en-US" sz="2400" dirty="0"/>
              <a:t>年</a:t>
            </a:r>
            <a:r>
              <a:rPr lang="en-US" altLang="zh-CN" sz="2400" dirty="0"/>
              <a:t>12</a:t>
            </a:r>
            <a:r>
              <a:rPr lang="zh-CN" altLang="en-US" sz="2400" dirty="0"/>
              <a:t>月</a:t>
            </a:r>
            <a:r>
              <a:rPr lang="en-US" altLang="zh-CN" sz="2400" dirty="0"/>
              <a:t>23</a:t>
            </a:r>
            <a:r>
              <a:rPr lang="zh-CN" altLang="en-US" sz="2400" dirty="0"/>
              <a:t>日</a:t>
            </a:r>
            <a:r>
              <a:rPr lang="zh-CN" altLang="en-US" sz="2400" b="1" dirty="0"/>
              <a:t>）：</a:t>
            </a:r>
            <a:endParaRPr lang="en-US" altLang="zh-CN" sz="2400" b="1" dirty="0"/>
          </a:p>
        </p:txBody>
      </p:sp>
      <p:grpSp>
        <p:nvGrpSpPr>
          <p:cNvPr id="11" name="组合 10"/>
          <p:cNvGrpSpPr/>
          <p:nvPr/>
        </p:nvGrpSpPr>
        <p:grpSpPr>
          <a:xfrm>
            <a:off x="475663" y="2162316"/>
            <a:ext cx="8743913" cy="3555311"/>
            <a:chOff x="538615" y="1621612"/>
            <a:chExt cx="2983819" cy="4682034"/>
          </a:xfrm>
        </p:grpSpPr>
        <p:grpSp>
          <p:nvGrpSpPr>
            <p:cNvPr id="12" name="组合 11"/>
            <p:cNvGrpSpPr/>
            <p:nvPr/>
          </p:nvGrpSpPr>
          <p:grpSpPr>
            <a:xfrm>
              <a:off x="538616" y="1621612"/>
              <a:ext cx="2983817" cy="4682034"/>
              <a:chOff x="5094288" y="2879725"/>
              <a:chExt cx="1812925" cy="3338251"/>
            </a:xfrm>
          </p:grpSpPr>
          <p:sp>
            <p:nvSpPr>
              <p:cNvPr id="15" name="矩形 37"/>
              <p:cNvSpPr/>
              <p:nvPr>
                <p:custDataLst>
                  <p:tags r:id="rId2"/>
                </p:custDataLst>
              </p:nvPr>
            </p:nvSpPr>
            <p:spPr>
              <a:xfrm>
                <a:off x="5094288" y="2879725"/>
                <a:ext cx="1812925" cy="3338251"/>
              </a:xfrm>
              <a:prstGeom prst="rect">
                <a:avLst/>
              </a:prstGeom>
              <a:solidFill>
                <a:srgbClr val="E1F2FF"/>
              </a:solidFill>
              <a:ln w="28575" cmpd="sng"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3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7" name="矩形 39"/>
              <p:cNvSpPr/>
              <p:nvPr>
                <p:custDataLst>
                  <p:tags r:id="rId3"/>
                </p:custDataLst>
              </p:nvPr>
            </p:nvSpPr>
            <p:spPr>
              <a:xfrm>
                <a:off x="5094288" y="2879725"/>
                <a:ext cx="1812925" cy="789398"/>
              </a:xfrm>
              <a:prstGeom prst="rect">
                <a:avLst/>
              </a:prstGeom>
              <a:solidFill>
                <a:srgbClr val="367EC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3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矩形 24"/>
            <p:cNvSpPr/>
            <p:nvPr>
              <p:custDataLst>
                <p:tags r:id="rId1"/>
              </p:custDataLst>
            </p:nvPr>
          </p:nvSpPr>
          <p:spPr>
            <a:xfrm>
              <a:off x="538615" y="1734064"/>
              <a:ext cx="2983819" cy="78718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会议审议内容包括：</a:t>
              </a:r>
            </a:p>
          </p:txBody>
        </p:sp>
      </p:grpSp>
      <p:sp>
        <p:nvSpPr>
          <p:cNvPr id="18" name="矩形 17"/>
          <p:cNvSpPr/>
          <p:nvPr/>
        </p:nvSpPr>
        <p:spPr>
          <a:xfrm>
            <a:off x="582378" y="3029247"/>
            <a:ext cx="8384951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  <a:defRPr/>
            </a:pPr>
            <a:r>
              <a:rPr lang="zh-CN" altLang="en-US" sz="2000" b="1" dirty="0"/>
              <a:t>确定华南师范大学承办</a:t>
            </a:r>
            <a:r>
              <a:rPr lang="en-US" altLang="zh-CN" sz="2000" b="1" dirty="0"/>
              <a:t>2026</a:t>
            </a:r>
            <a:r>
              <a:rPr lang="zh-CN" altLang="en-US" sz="2000" b="1" dirty="0"/>
              <a:t>年高能物理大会。</a:t>
            </a:r>
            <a:endParaRPr lang="en-US" altLang="zh-CN" sz="2000" b="1" dirty="0"/>
          </a:p>
          <a:p>
            <a:pPr marL="457200" indent="-457200">
              <a:lnSpc>
                <a:spcPct val="150000"/>
              </a:lnSpc>
              <a:buAutoNum type="arabicPeriod"/>
              <a:defRPr/>
            </a:pPr>
            <a:r>
              <a:rPr lang="zh-CN" altLang="en-US" sz="2000" b="1" dirty="0"/>
              <a:t>确定 </a:t>
            </a:r>
            <a:r>
              <a:rPr lang="en-US" altLang="zh-CN" sz="2000" b="1" dirty="0"/>
              <a:t>2026 </a:t>
            </a:r>
            <a:r>
              <a:rPr lang="zh-CN" altLang="en-US" sz="2000" b="1" dirty="0"/>
              <a:t>大会报告主题、分会召集人与晨光杯评委。</a:t>
            </a:r>
            <a:endParaRPr lang="en-US" altLang="zh-CN" sz="2000" b="1" dirty="0"/>
          </a:p>
          <a:p>
            <a:pPr marL="457200" indent="-457200">
              <a:lnSpc>
                <a:spcPct val="150000"/>
              </a:lnSpc>
              <a:buAutoNum type="arabicPeriod"/>
              <a:defRPr/>
            </a:pPr>
            <a:r>
              <a:rPr lang="zh-CN" altLang="en-US" sz="2000" b="1" dirty="0"/>
              <a:t>批准新会员单位华中科技大学、暨南大学、烟台大学、郑州大学各获</a:t>
            </a:r>
            <a:r>
              <a:rPr lang="en-US" altLang="zh-CN" sz="2000" b="1" dirty="0"/>
              <a:t>1</a:t>
            </a:r>
            <a:r>
              <a:rPr lang="zh-CN" altLang="en-US" sz="2000" b="1" dirty="0"/>
              <a:t>名委员名额，批准国科大增加</a:t>
            </a:r>
            <a:r>
              <a:rPr lang="en-US" altLang="zh-CN" sz="2000" b="1" dirty="0"/>
              <a:t>1</a:t>
            </a:r>
            <a:r>
              <a:rPr lang="zh-CN" altLang="en-US" sz="2000" b="1" dirty="0"/>
              <a:t>名委员名额。</a:t>
            </a:r>
            <a:endParaRPr lang="en-US" altLang="zh-CN" sz="2000" b="1" dirty="0"/>
          </a:p>
          <a:p>
            <a:pPr marL="457200" indent="-457200">
              <a:lnSpc>
                <a:spcPct val="150000"/>
              </a:lnSpc>
              <a:buAutoNum type="arabicPeriod"/>
              <a:defRPr/>
            </a:pPr>
            <a:r>
              <a:rPr lang="zh-CN" altLang="en-US" sz="2000" b="1" dirty="0"/>
              <a:t>组建换届委员会，启动第十一届委员会换届筹备工作。</a:t>
            </a:r>
            <a:endParaRPr lang="en-US" altLang="zh-CN" sz="2000" b="1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7329" y="1971984"/>
            <a:ext cx="3063405" cy="410299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460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1"/>
          <p:cNvSpPr txBox="1">
            <a:spLocks/>
          </p:cNvSpPr>
          <p:nvPr/>
        </p:nvSpPr>
        <p:spPr>
          <a:xfrm>
            <a:off x="1107500" y="92058"/>
            <a:ext cx="10510125" cy="659643"/>
          </a:xfrm>
          <a:prstGeom prst="rect">
            <a:avLst/>
          </a:prstGeom>
        </p:spPr>
        <p:txBody>
          <a:bodyPr vert="horz" wrap="square" lIns="91418" tIns="45709" rIns="91418" bIns="45709" rtlCol="0" anchor="ctr" anchorCtr="0">
            <a:normAutofit fontScale="97500" lnSpcReduction="1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000" b="1" u="none" strike="noStrike" kern="1200" cap="none" spc="200" normalizeH="0">
                <a:solidFill>
                  <a:srgbClr val="005DA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en-US" altLang="zh-CN" dirty="0"/>
              <a:t>2. </a:t>
            </a:r>
            <a:r>
              <a:rPr lang="zh-CN" altLang="en-US" dirty="0"/>
              <a:t>分会工作组织实施和完成情况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08594" y="1294268"/>
            <a:ext cx="7878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/>
              <a:t>分会</a:t>
            </a:r>
            <a:r>
              <a:rPr lang="zh-CN" altLang="zh-CN" sz="2400" b="1" dirty="0"/>
              <a:t>第十</a:t>
            </a:r>
            <a:r>
              <a:rPr lang="zh-CN" altLang="en-US" sz="2400" b="1" dirty="0"/>
              <a:t>一</a:t>
            </a:r>
            <a:r>
              <a:rPr lang="zh-CN" altLang="zh-CN" sz="2400" b="1" dirty="0"/>
              <a:t>届委员会</a:t>
            </a:r>
            <a:r>
              <a:rPr lang="zh-CN" altLang="en-US" sz="2400" b="1" dirty="0">
                <a:solidFill>
                  <a:srgbClr val="C00000"/>
                </a:solidFill>
              </a:rPr>
              <a:t>第十次会议</a:t>
            </a:r>
            <a:r>
              <a:rPr lang="zh-CN" altLang="en-US" sz="2400" b="1" dirty="0"/>
              <a:t>（</a:t>
            </a:r>
            <a:r>
              <a:rPr lang="en-US" altLang="zh-CN" sz="2400" dirty="0"/>
              <a:t>2026</a:t>
            </a:r>
            <a:r>
              <a:rPr lang="zh-CN" altLang="en-US" sz="2400" dirty="0"/>
              <a:t>年</a:t>
            </a:r>
            <a:r>
              <a:rPr lang="en-US" altLang="zh-CN" sz="2400" dirty="0"/>
              <a:t>4</a:t>
            </a:r>
            <a:r>
              <a:rPr lang="zh-CN" altLang="en-US" sz="2400" dirty="0"/>
              <a:t>月</a:t>
            </a:r>
            <a:r>
              <a:rPr lang="en-US" altLang="zh-CN" sz="2400" dirty="0"/>
              <a:t>16</a:t>
            </a:r>
            <a:r>
              <a:rPr lang="zh-CN" altLang="en-US" sz="2400" dirty="0"/>
              <a:t>日</a:t>
            </a:r>
            <a:r>
              <a:rPr lang="zh-CN" altLang="en-US" sz="2400" b="1" dirty="0"/>
              <a:t>）：</a:t>
            </a:r>
            <a:endParaRPr lang="en-US" altLang="zh-CN" sz="2400" b="1" dirty="0"/>
          </a:p>
        </p:txBody>
      </p:sp>
      <p:grpSp>
        <p:nvGrpSpPr>
          <p:cNvPr id="11" name="组合 10"/>
          <p:cNvGrpSpPr/>
          <p:nvPr/>
        </p:nvGrpSpPr>
        <p:grpSpPr>
          <a:xfrm>
            <a:off x="908594" y="2195480"/>
            <a:ext cx="7906212" cy="3627251"/>
            <a:chOff x="538615" y="1621612"/>
            <a:chExt cx="2983819" cy="4226151"/>
          </a:xfrm>
        </p:grpSpPr>
        <p:grpSp>
          <p:nvGrpSpPr>
            <p:cNvPr id="12" name="组合 11"/>
            <p:cNvGrpSpPr/>
            <p:nvPr/>
          </p:nvGrpSpPr>
          <p:grpSpPr>
            <a:xfrm>
              <a:off x="538616" y="1621612"/>
              <a:ext cx="2983817" cy="4226151"/>
              <a:chOff x="5094288" y="2879725"/>
              <a:chExt cx="1812925" cy="3013210"/>
            </a:xfrm>
          </p:grpSpPr>
          <p:sp>
            <p:nvSpPr>
              <p:cNvPr id="15" name="矩形 37"/>
              <p:cNvSpPr/>
              <p:nvPr>
                <p:custDataLst>
                  <p:tags r:id="rId2"/>
                </p:custDataLst>
              </p:nvPr>
            </p:nvSpPr>
            <p:spPr>
              <a:xfrm>
                <a:off x="5094288" y="2879726"/>
                <a:ext cx="1812925" cy="3013209"/>
              </a:xfrm>
              <a:prstGeom prst="rect">
                <a:avLst/>
              </a:prstGeom>
              <a:solidFill>
                <a:srgbClr val="E1F2FF"/>
              </a:solidFill>
              <a:ln w="28575" cmpd="sng"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3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7" name="矩形 39"/>
              <p:cNvSpPr/>
              <p:nvPr>
                <p:custDataLst>
                  <p:tags r:id="rId3"/>
                </p:custDataLst>
              </p:nvPr>
            </p:nvSpPr>
            <p:spPr>
              <a:xfrm>
                <a:off x="5094288" y="2879725"/>
                <a:ext cx="1812925" cy="641431"/>
              </a:xfrm>
              <a:prstGeom prst="rect">
                <a:avLst/>
              </a:prstGeom>
              <a:solidFill>
                <a:srgbClr val="367EC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3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矩形 24"/>
            <p:cNvSpPr/>
            <p:nvPr>
              <p:custDataLst>
                <p:tags r:id="rId1"/>
              </p:custDataLst>
            </p:nvPr>
          </p:nvSpPr>
          <p:spPr>
            <a:xfrm>
              <a:off x="538615" y="1734064"/>
              <a:ext cx="2983819" cy="78718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会议审议内容包括：</a:t>
              </a:r>
            </a:p>
          </p:txBody>
        </p:sp>
      </p:grpSp>
      <p:sp>
        <p:nvSpPr>
          <p:cNvPr id="18" name="矩形 17"/>
          <p:cNvSpPr/>
          <p:nvPr/>
        </p:nvSpPr>
        <p:spPr>
          <a:xfrm>
            <a:off x="988512" y="2914384"/>
            <a:ext cx="759923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  <a:buAutoNum type="arabicPeriod"/>
              <a:defRPr/>
            </a:pPr>
            <a:r>
              <a:rPr lang="zh-CN" altLang="en-US" sz="2000" b="1" dirty="0"/>
              <a:t>确定</a:t>
            </a:r>
            <a:r>
              <a:rPr lang="en-US" altLang="zh-CN" sz="2000" b="1" dirty="0"/>
              <a:t>2026</a:t>
            </a:r>
            <a:r>
              <a:rPr lang="zh-CN" altLang="en-US" sz="2000" b="1" dirty="0"/>
              <a:t>年高能物理大会报告及报告人。</a:t>
            </a:r>
            <a:endParaRPr lang="en-US" altLang="zh-CN" sz="2000" b="1" dirty="0"/>
          </a:p>
          <a:p>
            <a:pPr marL="457200" indent="-457200">
              <a:lnSpc>
                <a:spcPct val="200000"/>
              </a:lnSpc>
              <a:buAutoNum type="arabicPeriod"/>
              <a:defRPr/>
            </a:pPr>
            <a:r>
              <a:rPr lang="zh-CN" altLang="en-US" sz="2000" b="1" dirty="0"/>
              <a:t>投票通过复旦大学新增常委、贵州民族大学新增委员申请。</a:t>
            </a:r>
            <a:endParaRPr lang="en-US" altLang="zh-CN" sz="2000" b="1" dirty="0"/>
          </a:p>
          <a:p>
            <a:pPr marL="457200" indent="-457200">
              <a:lnSpc>
                <a:spcPct val="200000"/>
              </a:lnSpc>
              <a:buAutoNum type="arabicPeriod"/>
              <a:defRPr/>
            </a:pPr>
            <a:r>
              <a:rPr lang="zh-CN" altLang="en-US" sz="2000" b="1" dirty="0"/>
              <a:t>修订分会章程，明确新增常委、委员席位审批规则。</a:t>
            </a:r>
            <a:endParaRPr lang="en-US" altLang="zh-CN" sz="2000" b="1" dirty="0"/>
          </a:p>
          <a:p>
            <a:pPr marL="457200" indent="-457200">
              <a:lnSpc>
                <a:spcPct val="200000"/>
              </a:lnSpc>
              <a:buAutoNum type="arabicPeriod"/>
              <a:defRPr/>
            </a:pPr>
            <a:r>
              <a:rPr lang="zh-CN" altLang="en-US" sz="2000" b="1" dirty="0"/>
              <a:t>部署高能物理战略研讨会安排。</a:t>
            </a:r>
            <a:endParaRPr lang="en-US" altLang="zh-CN" sz="2000" b="1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2239" y="1803395"/>
            <a:ext cx="2957512" cy="4019336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0507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1"/>
          <p:cNvSpPr txBox="1">
            <a:spLocks/>
          </p:cNvSpPr>
          <p:nvPr/>
        </p:nvSpPr>
        <p:spPr>
          <a:xfrm>
            <a:off x="1107500" y="92058"/>
            <a:ext cx="10510125" cy="659643"/>
          </a:xfrm>
          <a:prstGeom prst="rect">
            <a:avLst/>
          </a:prstGeom>
        </p:spPr>
        <p:txBody>
          <a:bodyPr vert="horz" wrap="square" lIns="91418" tIns="45709" rIns="91418" bIns="45709" rtlCol="0" anchor="ctr" anchorCtr="0">
            <a:normAutofit fontScale="97500" lnSpcReduction="1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000" b="1" u="none" strike="noStrike" kern="1200" cap="none" spc="200" normalizeH="0">
                <a:solidFill>
                  <a:srgbClr val="005DA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en-US" altLang="zh-CN" dirty="0"/>
              <a:t>2. </a:t>
            </a:r>
            <a:r>
              <a:rPr lang="zh-CN" altLang="en-US" dirty="0"/>
              <a:t>分会工作组织实施和完成情况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08594" y="1294268"/>
            <a:ext cx="7878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/>
              <a:t>分会</a:t>
            </a:r>
            <a:r>
              <a:rPr lang="zh-CN" altLang="zh-CN" sz="2400" b="1" dirty="0"/>
              <a:t>第十</a:t>
            </a:r>
            <a:r>
              <a:rPr lang="zh-CN" altLang="en-US" sz="2400" b="1" dirty="0"/>
              <a:t>一</a:t>
            </a:r>
            <a:r>
              <a:rPr lang="zh-CN" altLang="zh-CN" sz="2400" b="1" dirty="0"/>
              <a:t>届委员会</a:t>
            </a:r>
            <a:r>
              <a:rPr lang="zh-CN" altLang="en-US" sz="2400" b="1" dirty="0">
                <a:solidFill>
                  <a:srgbClr val="C00000"/>
                </a:solidFill>
              </a:rPr>
              <a:t>第十一次会议</a:t>
            </a:r>
            <a:r>
              <a:rPr lang="zh-CN" altLang="en-US" sz="2400" b="1" dirty="0"/>
              <a:t>（</a:t>
            </a:r>
            <a:r>
              <a:rPr lang="en-US" altLang="zh-CN" sz="2400" dirty="0"/>
              <a:t>2026</a:t>
            </a:r>
            <a:r>
              <a:rPr lang="zh-CN" altLang="en-US" sz="2400" dirty="0"/>
              <a:t>年</a:t>
            </a:r>
            <a:r>
              <a:rPr lang="en-US" altLang="zh-CN" sz="2400" dirty="0"/>
              <a:t>6</a:t>
            </a:r>
            <a:r>
              <a:rPr lang="zh-CN" altLang="en-US" sz="2400" dirty="0"/>
              <a:t>月</a:t>
            </a:r>
            <a:r>
              <a:rPr lang="en-US" altLang="zh-CN" sz="2400" dirty="0"/>
              <a:t>23</a:t>
            </a:r>
            <a:r>
              <a:rPr lang="zh-CN" altLang="en-US" sz="2400" dirty="0"/>
              <a:t>日</a:t>
            </a:r>
            <a:r>
              <a:rPr lang="zh-CN" altLang="en-US" sz="2400" b="1" dirty="0"/>
              <a:t>）：</a:t>
            </a:r>
            <a:endParaRPr lang="en-US" altLang="zh-CN" sz="2400" b="1" dirty="0"/>
          </a:p>
        </p:txBody>
      </p:sp>
      <p:grpSp>
        <p:nvGrpSpPr>
          <p:cNvPr id="11" name="组合 10"/>
          <p:cNvGrpSpPr/>
          <p:nvPr/>
        </p:nvGrpSpPr>
        <p:grpSpPr>
          <a:xfrm>
            <a:off x="561753" y="2360829"/>
            <a:ext cx="8390883" cy="2933569"/>
            <a:chOff x="493709" y="1621610"/>
            <a:chExt cx="3028724" cy="4226152"/>
          </a:xfrm>
        </p:grpSpPr>
        <p:grpSp>
          <p:nvGrpSpPr>
            <p:cNvPr id="12" name="组合 11"/>
            <p:cNvGrpSpPr/>
            <p:nvPr/>
          </p:nvGrpSpPr>
          <p:grpSpPr>
            <a:xfrm>
              <a:off x="538616" y="1621610"/>
              <a:ext cx="2983817" cy="4226152"/>
              <a:chOff x="5094288" y="2879724"/>
              <a:chExt cx="1812925" cy="3013211"/>
            </a:xfrm>
          </p:grpSpPr>
          <p:sp>
            <p:nvSpPr>
              <p:cNvPr id="15" name="矩形 37"/>
              <p:cNvSpPr/>
              <p:nvPr>
                <p:custDataLst>
                  <p:tags r:id="rId2"/>
                </p:custDataLst>
              </p:nvPr>
            </p:nvSpPr>
            <p:spPr>
              <a:xfrm>
                <a:off x="5094288" y="2879726"/>
                <a:ext cx="1812925" cy="3013209"/>
              </a:xfrm>
              <a:prstGeom prst="rect">
                <a:avLst/>
              </a:prstGeom>
              <a:solidFill>
                <a:srgbClr val="E1F2FF"/>
              </a:solidFill>
              <a:ln w="28575" cmpd="sng"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3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7" name="矩形 39"/>
              <p:cNvSpPr/>
              <p:nvPr>
                <p:custDataLst>
                  <p:tags r:id="rId3"/>
                </p:custDataLst>
              </p:nvPr>
            </p:nvSpPr>
            <p:spPr>
              <a:xfrm>
                <a:off x="5094288" y="2879724"/>
                <a:ext cx="1812925" cy="690892"/>
              </a:xfrm>
              <a:prstGeom prst="rect">
                <a:avLst/>
              </a:prstGeom>
              <a:solidFill>
                <a:srgbClr val="367EC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3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矩形 24"/>
            <p:cNvSpPr/>
            <p:nvPr>
              <p:custDataLst>
                <p:tags r:id="rId1"/>
              </p:custDataLst>
            </p:nvPr>
          </p:nvSpPr>
          <p:spPr>
            <a:xfrm>
              <a:off x="493709" y="1682218"/>
              <a:ext cx="2983819" cy="7303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会议审议内容包括：</a:t>
              </a:r>
            </a:p>
          </p:txBody>
        </p:sp>
      </p:grpSp>
      <p:sp>
        <p:nvSpPr>
          <p:cNvPr id="18" name="矩形 17"/>
          <p:cNvSpPr/>
          <p:nvPr/>
        </p:nvSpPr>
        <p:spPr>
          <a:xfrm>
            <a:off x="680744" y="3033462"/>
            <a:ext cx="827189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  <a:buAutoNum type="arabicPeriod"/>
              <a:defRPr/>
            </a:pPr>
            <a:r>
              <a:rPr lang="zh-CN" altLang="en-US" sz="2000" b="1" dirty="0"/>
              <a:t>确定</a:t>
            </a:r>
            <a:r>
              <a:rPr lang="en-US" altLang="zh-CN" sz="2000" b="1" dirty="0"/>
              <a:t>2026</a:t>
            </a:r>
            <a:r>
              <a:rPr lang="zh-CN" altLang="en-US" sz="2000" b="1" dirty="0"/>
              <a:t>年高能物理战略研讨会议程与报告。</a:t>
            </a:r>
            <a:endParaRPr lang="en-US" altLang="zh-CN" sz="2000" b="1" dirty="0"/>
          </a:p>
          <a:p>
            <a:pPr marL="457200" indent="-457200">
              <a:lnSpc>
                <a:spcPct val="200000"/>
              </a:lnSpc>
              <a:buAutoNum type="arabicPeriod"/>
              <a:defRPr/>
            </a:pPr>
            <a:r>
              <a:rPr lang="zh-CN" altLang="en-US" sz="2000" b="1" dirty="0"/>
              <a:t>投票通过华南师范大学、山东大学新增常委，清华大学新增委员申请。</a:t>
            </a:r>
            <a:endParaRPr lang="en-US" altLang="zh-CN" sz="2000" b="1" dirty="0"/>
          </a:p>
          <a:p>
            <a:pPr marL="457200" indent="-457200">
              <a:lnSpc>
                <a:spcPct val="200000"/>
              </a:lnSpc>
              <a:buAutoNum type="arabicPeriod"/>
              <a:defRPr/>
            </a:pPr>
            <a:r>
              <a:rPr lang="zh-CN" altLang="en-US" sz="2000" b="1" dirty="0"/>
              <a:t>审议分会换届选举工作流程。</a:t>
            </a:r>
            <a:endParaRPr lang="en-US" altLang="zh-CN" sz="2000" b="1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7048" y="2057716"/>
            <a:ext cx="2945073" cy="408691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65839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2. </a:t>
            </a:r>
            <a:r>
              <a:rPr lang="zh-CN" altLang="en-US" dirty="0"/>
              <a:t>分会工作组织实施和完成情况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1134" y="993485"/>
            <a:ext cx="114114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/>
              <a:t>    </a:t>
            </a:r>
            <a:r>
              <a:rPr lang="en-US" altLang="zh-CN" sz="2400" b="1" dirty="0"/>
              <a:t>2</a:t>
            </a:r>
            <a:r>
              <a:rPr lang="zh-CN" altLang="en-US" sz="2800" b="1" dirty="0"/>
              <a:t>）组织申报科协</a:t>
            </a:r>
            <a:r>
              <a:rPr lang="en-US" altLang="zh-CN" sz="2800" b="1" dirty="0"/>
              <a:t>2025</a:t>
            </a:r>
            <a:r>
              <a:rPr lang="zh-CN" altLang="en-US" sz="2800" b="1" dirty="0"/>
              <a:t>年重大科学问题并成功入选</a:t>
            </a:r>
            <a:endParaRPr lang="en-US" altLang="zh-CN" sz="1400" b="1" dirty="0"/>
          </a:p>
        </p:txBody>
      </p:sp>
      <p:sp>
        <p:nvSpPr>
          <p:cNvPr id="7" name="圆角矩形 6"/>
          <p:cNvSpPr/>
          <p:nvPr/>
        </p:nvSpPr>
        <p:spPr>
          <a:xfrm>
            <a:off x="748146" y="2223314"/>
            <a:ext cx="9559637" cy="33277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5DA2"/>
                </a:solidFill>
              </a:rPr>
              <a:t> 组织申报科协开展的</a:t>
            </a:r>
            <a:r>
              <a:rPr lang="en-US" altLang="zh-CN" sz="2400" b="1" dirty="0">
                <a:solidFill>
                  <a:srgbClr val="005DA2"/>
                </a:solidFill>
              </a:rPr>
              <a:t>2025</a:t>
            </a:r>
            <a:r>
              <a:rPr lang="zh-CN" altLang="en-US" sz="2400" b="1" dirty="0">
                <a:solidFill>
                  <a:srgbClr val="005DA2"/>
                </a:solidFill>
              </a:rPr>
              <a:t>年重大科学问题难题征集发布活动；</a:t>
            </a:r>
            <a:endParaRPr lang="en-US" altLang="zh-CN" sz="2400" b="1" dirty="0">
              <a:solidFill>
                <a:srgbClr val="005DA2"/>
              </a:solidFill>
            </a:endParaRPr>
          </a:p>
          <a:p>
            <a:pPr lvl="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5DA2"/>
                </a:solidFill>
              </a:rPr>
              <a:t> 组织领域内专家撰写问题难题；</a:t>
            </a:r>
            <a:endParaRPr lang="en-US" altLang="zh-CN" sz="2400" b="1" dirty="0">
              <a:solidFill>
                <a:srgbClr val="005DA2"/>
              </a:solidFill>
            </a:endParaRPr>
          </a:p>
          <a:p>
            <a:pPr lvl="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5DA2"/>
                </a:solidFill>
              </a:rPr>
              <a:t> 战略科学家组成评审委员终选；</a:t>
            </a:r>
            <a:endParaRPr lang="en-US" altLang="zh-CN" sz="2400" b="1" dirty="0">
              <a:solidFill>
                <a:srgbClr val="FF0000"/>
              </a:solidFill>
            </a:endParaRPr>
          </a:p>
          <a:p>
            <a:pPr lvl="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en-US" altLang="zh-CN" sz="2400" b="1" dirty="0">
                <a:solidFill>
                  <a:srgbClr val="C00000"/>
                </a:solidFill>
              </a:rPr>
              <a:t>“</a:t>
            </a:r>
            <a:r>
              <a:rPr lang="zh-CN" altLang="en-US" sz="2400" b="1" dirty="0">
                <a:solidFill>
                  <a:srgbClr val="C00000"/>
                </a:solidFill>
              </a:rPr>
              <a:t>希格斯粒子性质和质量起源”</a:t>
            </a:r>
            <a:r>
              <a:rPr lang="zh-CN" altLang="en-US" sz="2400" b="1" dirty="0">
                <a:solidFill>
                  <a:srgbClr val="005DA2"/>
                </a:solidFill>
              </a:rPr>
              <a:t>成功入选</a:t>
            </a:r>
            <a:r>
              <a:rPr lang="en-US" altLang="zh-CN" sz="2400" b="1" dirty="0">
                <a:solidFill>
                  <a:srgbClr val="005DA2"/>
                </a:solidFill>
              </a:rPr>
              <a:t>2025</a:t>
            </a:r>
            <a:r>
              <a:rPr lang="zh-CN" altLang="en-US" sz="2400" b="1" dirty="0">
                <a:solidFill>
                  <a:srgbClr val="005DA2"/>
                </a:solidFill>
              </a:rPr>
              <a:t>年十大重大科学问题。</a:t>
            </a:r>
            <a:endParaRPr lang="en-US" altLang="zh-CN" sz="2400" b="1" dirty="0">
              <a:solidFill>
                <a:srgbClr val="005DA2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614" y="1242866"/>
            <a:ext cx="2618386" cy="1963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912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2. </a:t>
            </a:r>
            <a:r>
              <a:rPr lang="zh-CN" altLang="en-US" dirty="0"/>
              <a:t>分会工作组织实施和完成情况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1134" y="993485"/>
            <a:ext cx="114114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/>
              <a:t>    </a:t>
            </a:r>
            <a:r>
              <a:rPr lang="en-US" altLang="zh-CN" sz="2400" b="1" dirty="0"/>
              <a:t>3</a:t>
            </a:r>
            <a:r>
              <a:rPr lang="zh-CN" altLang="en-US" sz="2800" b="1" dirty="0"/>
              <a:t>）组织</a:t>
            </a:r>
            <a:r>
              <a:rPr lang="en-US" altLang="zh-CN" sz="2800" b="1" dirty="0"/>
              <a:t>2025</a:t>
            </a:r>
            <a:r>
              <a:rPr lang="zh-CN" altLang="en-US" sz="2800" b="1" dirty="0"/>
              <a:t>年数理学部院士候选人推选</a:t>
            </a:r>
            <a:endParaRPr lang="en-US" altLang="zh-CN" sz="1400" b="1" dirty="0"/>
          </a:p>
        </p:txBody>
      </p:sp>
      <p:sp>
        <p:nvSpPr>
          <p:cNvPr id="7" name="圆角矩形 6"/>
          <p:cNvSpPr/>
          <p:nvPr/>
        </p:nvSpPr>
        <p:spPr>
          <a:xfrm>
            <a:off x="692304" y="1900040"/>
            <a:ext cx="11185660" cy="471319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5DA2"/>
                </a:solidFill>
              </a:rPr>
              <a:t>   分会委员提名产生</a:t>
            </a:r>
            <a:r>
              <a:rPr lang="en-US" altLang="zh-CN" sz="2400" b="1" dirty="0">
                <a:solidFill>
                  <a:srgbClr val="005DA2"/>
                </a:solidFill>
              </a:rPr>
              <a:t>4</a:t>
            </a:r>
            <a:r>
              <a:rPr lang="zh-CN" altLang="en-US" sz="2400" b="1" dirty="0">
                <a:solidFill>
                  <a:srgbClr val="005DA2"/>
                </a:solidFill>
              </a:rPr>
              <a:t>名有效候选人；</a:t>
            </a:r>
            <a:endParaRPr lang="en-US" altLang="zh-CN" sz="2400" b="1" dirty="0">
              <a:solidFill>
                <a:srgbClr val="005DA2"/>
              </a:solidFill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5DA2"/>
                </a:solidFill>
              </a:rPr>
              <a:t>  按照</a:t>
            </a:r>
            <a:r>
              <a:rPr lang="en-US" altLang="zh-CN" sz="2400" b="1" dirty="0">
                <a:solidFill>
                  <a:srgbClr val="005DA2"/>
                </a:solidFill>
              </a:rPr>
              <a:t>2024</a:t>
            </a:r>
            <a:r>
              <a:rPr lang="zh-CN" altLang="en-US" sz="2400" b="1" dirty="0">
                <a:solidFill>
                  <a:srgbClr val="005DA2"/>
                </a:solidFill>
              </a:rPr>
              <a:t>年</a:t>
            </a:r>
            <a:r>
              <a:rPr lang="en-US" altLang="zh-CN" sz="2400" b="1" dirty="0">
                <a:solidFill>
                  <a:srgbClr val="005DA2"/>
                </a:solidFill>
              </a:rPr>
              <a:t>8</a:t>
            </a:r>
            <a:r>
              <a:rPr lang="zh-CN" altLang="en-US" sz="2400" b="1" dirty="0">
                <a:solidFill>
                  <a:srgbClr val="005DA2"/>
                </a:solidFill>
              </a:rPr>
              <a:t>月</a:t>
            </a:r>
            <a:r>
              <a:rPr lang="en-US" altLang="zh-CN" sz="2400" b="1" dirty="0">
                <a:solidFill>
                  <a:srgbClr val="005DA2"/>
                </a:solidFill>
              </a:rPr>
              <a:t>15</a:t>
            </a:r>
            <a:r>
              <a:rPr lang="zh-CN" altLang="en-US" sz="2400" b="1" dirty="0">
                <a:solidFill>
                  <a:srgbClr val="005DA2"/>
                </a:solidFill>
              </a:rPr>
              <a:t>日修订的</a:t>
            </a:r>
            <a:r>
              <a:rPr lang="en-US" altLang="zh-CN" sz="2400" b="1" dirty="0">
                <a:solidFill>
                  <a:srgbClr val="005DA2"/>
                </a:solidFill>
              </a:rPr>
              <a:t>《</a:t>
            </a:r>
            <a:r>
              <a:rPr lang="zh-CN" altLang="en-US" sz="2400" b="1" dirty="0">
                <a:solidFill>
                  <a:srgbClr val="005DA2"/>
                </a:solidFill>
              </a:rPr>
              <a:t>高能物理分会有关推选数理学部院士候选人的试行办法</a:t>
            </a:r>
            <a:r>
              <a:rPr lang="en-US" altLang="zh-CN" sz="2400" b="1" dirty="0">
                <a:solidFill>
                  <a:srgbClr val="005DA2"/>
                </a:solidFill>
              </a:rPr>
              <a:t>》</a:t>
            </a:r>
            <a:r>
              <a:rPr lang="zh-CN" altLang="en-US" sz="2400" b="1" dirty="0">
                <a:solidFill>
                  <a:srgbClr val="005DA2"/>
                </a:solidFill>
              </a:rPr>
              <a:t>，进行了</a:t>
            </a:r>
            <a:r>
              <a:rPr lang="en-US" altLang="zh-CN" sz="2400" b="1" dirty="0">
                <a:solidFill>
                  <a:srgbClr val="005DA2"/>
                </a:solidFill>
              </a:rPr>
              <a:t>2025</a:t>
            </a:r>
            <a:r>
              <a:rPr lang="zh-CN" altLang="en-US" sz="2400" b="1" dirty="0">
                <a:solidFill>
                  <a:srgbClr val="005DA2"/>
                </a:solidFill>
              </a:rPr>
              <a:t>年数理学部院士候选人的推选；</a:t>
            </a:r>
            <a:endParaRPr lang="en-US" altLang="zh-CN" sz="2400" b="1" dirty="0">
              <a:solidFill>
                <a:srgbClr val="005DA2"/>
              </a:solidFill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en-US" altLang="zh-CN" sz="2400" b="1" dirty="0">
                <a:solidFill>
                  <a:srgbClr val="005DA2"/>
                </a:solidFill>
              </a:rPr>
              <a:t>  </a:t>
            </a:r>
            <a:r>
              <a:rPr lang="zh-CN" altLang="zh-CN" sz="2400" b="1" dirty="0">
                <a:solidFill>
                  <a:srgbClr val="005DA2"/>
                </a:solidFill>
              </a:rPr>
              <a:t>会上对</a:t>
            </a:r>
            <a:r>
              <a:rPr lang="en-US" altLang="zh-CN" sz="2400" b="1" dirty="0">
                <a:solidFill>
                  <a:srgbClr val="005DA2"/>
                </a:solidFill>
              </a:rPr>
              <a:t>4</a:t>
            </a:r>
            <a:r>
              <a:rPr lang="zh-CN" altLang="zh-CN" sz="2400" b="1" dirty="0">
                <a:solidFill>
                  <a:srgbClr val="005DA2"/>
                </a:solidFill>
              </a:rPr>
              <a:t>名候选人进行了</a:t>
            </a:r>
            <a:r>
              <a:rPr lang="en-US" altLang="zh-CN" sz="2400" b="1" dirty="0">
                <a:solidFill>
                  <a:srgbClr val="005DA2"/>
                </a:solidFill>
              </a:rPr>
              <a:t>5</a:t>
            </a:r>
            <a:r>
              <a:rPr lang="zh-CN" altLang="zh-CN" sz="2400" b="1" dirty="0">
                <a:solidFill>
                  <a:srgbClr val="005DA2"/>
                </a:solidFill>
              </a:rPr>
              <a:t>轮无记名投票</a:t>
            </a:r>
            <a:r>
              <a:rPr lang="zh-CN" altLang="en-US" sz="2400" b="1" dirty="0">
                <a:solidFill>
                  <a:srgbClr val="005DA2"/>
                </a:solidFill>
              </a:rPr>
              <a:t>，产生高能物理分会的两位候选人；</a:t>
            </a:r>
            <a:endParaRPr lang="en-US" altLang="zh-CN" sz="2400" b="1" dirty="0">
              <a:solidFill>
                <a:srgbClr val="005DA2"/>
              </a:solidFill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5DA2"/>
                </a:solidFill>
              </a:rPr>
              <a:t>  分会将推选结果和推选工作报告上报物理学会。</a:t>
            </a:r>
            <a:endParaRPr lang="en-US" altLang="zh-CN" sz="2400" b="1" dirty="0">
              <a:solidFill>
                <a:srgbClr val="005D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235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2. </a:t>
            </a:r>
            <a:r>
              <a:rPr lang="zh-CN" altLang="en-US" dirty="0"/>
              <a:t>分会工作组织实施和完成情况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1134" y="690353"/>
            <a:ext cx="114114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/>
              <a:t>    </a:t>
            </a:r>
            <a:r>
              <a:rPr lang="en-US" altLang="zh-CN" sz="2400" b="1" dirty="0"/>
              <a:t>5</a:t>
            </a:r>
            <a:r>
              <a:rPr lang="zh-CN" altLang="en-US" sz="2800" b="1" dirty="0"/>
              <a:t>）会员单位开展学术活动</a:t>
            </a:r>
            <a:endParaRPr lang="en-US" altLang="zh-CN" sz="1400" b="1" dirty="0"/>
          </a:p>
        </p:txBody>
      </p:sp>
      <p:pic>
        <p:nvPicPr>
          <p:cNvPr id="6" name="图片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72" y="1530166"/>
            <a:ext cx="3313411" cy="17782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341745" y="3446877"/>
            <a:ext cx="4230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1200" b="1" dirty="0">
                <a:solidFill>
                  <a:srgbClr val="C00000"/>
                </a:solidFill>
              </a:rPr>
              <a:t>第十一届环形正负电子对撞机国际顾问委员会年会召开</a:t>
            </a:r>
            <a:endParaRPr lang="zh-CN" altLang="en-US" sz="1200" dirty="0">
              <a:solidFill>
                <a:srgbClr val="C00000"/>
              </a:solidFill>
            </a:endParaRPr>
          </a:p>
        </p:txBody>
      </p:sp>
      <p:pic>
        <p:nvPicPr>
          <p:cNvPr id="8" name="图片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611" y="1538440"/>
            <a:ext cx="5032526" cy="141844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4676537" y="2824221"/>
            <a:ext cx="4230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1200" b="1" dirty="0">
                <a:solidFill>
                  <a:srgbClr val="C00000"/>
                </a:solidFill>
              </a:rPr>
              <a:t>环形正负电子对撞机</a:t>
            </a:r>
            <a:r>
              <a:rPr lang="en-US" altLang="zh-CN" sz="1200" b="1" dirty="0">
                <a:solidFill>
                  <a:srgbClr val="C00000"/>
                </a:solidFill>
              </a:rPr>
              <a:t>2025</a:t>
            </a:r>
            <a:r>
              <a:rPr lang="zh-CN" altLang="zh-CN" sz="1200" b="1" dirty="0">
                <a:solidFill>
                  <a:srgbClr val="C00000"/>
                </a:solidFill>
              </a:rPr>
              <a:t>国际研讨会在广州召开</a:t>
            </a:r>
            <a:endParaRPr lang="zh-CN" altLang="en-US" sz="1000" dirty="0">
              <a:solidFill>
                <a:srgbClr val="C00000"/>
              </a:solidFill>
            </a:endParaRPr>
          </a:p>
        </p:txBody>
      </p:sp>
      <p:pic>
        <p:nvPicPr>
          <p:cNvPr id="10" name="图片 9" descr="图片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28" y="4431450"/>
            <a:ext cx="4318109" cy="21468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矩形 10"/>
          <p:cNvSpPr/>
          <p:nvPr/>
        </p:nvSpPr>
        <p:spPr>
          <a:xfrm>
            <a:off x="1372322" y="6461449"/>
            <a:ext cx="22503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1200" b="1" dirty="0">
                <a:solidFill>
                  <a:srgbClr val="C00000"/>
                </a:solidFill>
              </a:rPr>
              <a:t>第十二届国际粲物理研讨会</a:t>
            </a:r>
            <a:endParaRPr lang="zh-CN" altLang="en-US" sz="1200" b="1" dirty="0">
              <a:solidFill>
                <a:srgbClr val="C00000"/>
              </a:solidFill>
            </a:endParaRPr>
          </a:p>
        </p:txBody>
      </p:sp>
      <p:pic>
        <p:nvPicPr>
          <p:cNvPr id="12" name="图片 1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926" y="4639698"/>
            <a:ext cx="2969895" cy="1979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图片 12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359" y="4639698"/>
            <a:ext cx="2903717" cy="1843433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9515053" y="6470515"/>
            <a:ext cx="20393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1200" b="1" dirty="0">
                <a:solidFill>
                  <a:srgbClr val="C00000"/>
                </a:solidFill>
              </a:rPr>
              <a:t>第十一届中国</a:t>
            </a:r>
            <a:r>
              <a:rPr lang="en-US" altLang="zh-CN" sz="1200" b="1" dirty="0">
                <a:solidFill>
                  <a:srgbClr val="C00000"/>
                </a:solidFill>
              </a:rPr>
              <a:t>LHC</a:t>
            </a:r>
            <a:r>
              <a:rPr lang="zh-CN" altLang="zh-CN" sz="1200" b="1" dirty="0">
                <a:solidFill>
                  <a:srgbClr val="C00000"/>
                </a:solidFill>
              </a:rPr>
              <a:t>物理会议</a:t>
            </a:r>
            <a:endParaRPr lang="zh-CN" altLang="en-US" sz="1200" b="1" dirty="0">
              <a:solidFill>
                <a:srgbClr val="C00000"/>
              </a:solidFill>
            </a:endParaRPr>
          </a:p>
        </p:txBody>
      </p:sp>
      <p:pic>
        <p:nvPicPr>
          <p:cNvPr id="16" name="图片 1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166" y="1516242"/>
            <a:ext cx="2914246" cy="168128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矩形 16"/>
          <p:cNvSpPr/>
          <p:nvPr/>
        </p:nvSpPr>
        <p:spPr>
          <a:xfrm>
            <a:off x="9581746" y="3256070"/>
            <a:ext cx="22108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 err="1">
                <a:solidFill>
                  <a:srgbClr val="C00000"/>
                </a:solidFill>
              </a:rPr>
              <a:t>PandaX-xT</a:t>
            </a:r>
            <a:r>
              <a:rPr lang="zh-CN" altLang="zh-CN" sz="1200" b="1" dirty="0">
                <a:solidFill>
                  <a:srgbClr val="C00000"/>
                </a:solidFill>
              </a:rPr>
              <a:t>项目国际公开会议</a:t>
            </a:r>
            <a:endParaRPr lang="zh-CN" altLang="en-US" sz="1200" b="1" dirty="0">
              <a:solidFill>
                <a:srgbClr val="C00000"/>
              </a:solidFill>
            </a:endParaRPr>
          </a:p>
        </p:txBody>
      </p:sp>
      <p:pic>
        <p:nvPicPr>
          <p:cNvPr id="18" name="Picture 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535" y="3110752"/>
            <a:ext cx="4905209" cy="984573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4205895" y="4110002"/>
            <a:ext cx="472595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b="1" dirty="0">
                <a:solidFill>
                  <a:srgbClr val="C00000"/>
                </a:solidFill>
              </a:rPr>
              <a:t>2024</a:t>
            </a:r>
            <a:r>
              <a:rPr lang="zh-CN" altLang="zh-CN" sz="1200" b="1" dirty="0">
                <a:solidFill>
                  <a:srgbClr val="C00000"/>
                </a:solidFill>
              </a:rPr>
              <a:t>年高能环形正负电子对撞机（</a:t>
            </a:r>
            <a:r>
              <a:rPr lang="en-US" altLang="zh-CN" sz="1200" b="1" dirty="0">
                <a:solidFill>
                  <a:srgbClr val="C00000"/>
                </a:solidFill>
              </a:rPr>
              <a:t>CEPC</a:t>
            </a:r>
            <a:r>
              <a:rPr lang="zh-CN" altLang="zh-CN" sz="1200" b="1" dirty="0">
                <a:solidFill>
                  <a:srgbClr val="C00000"/>
                </a:solidFill>
              </a:rPr>
              <a:t>）国际研讨会</a:t>
            </a:r>
            <a:r>
              <a:rPr lang="zh-CN" altLang="en-US" sz="1200" b="1" dirty="0">
                <a:solidFill>
                  <a:srgbClr val="C00000"/>
                </a:solidFill>
              </a:rPr>
              <a:t>在杭州召开</a:t>
            </a:r>
          </a:p>
        </p:txBody>
      </p:sp>
    </p:spTree>
    <p:extLst>
      <p:ext uri="{BB962C8B-B14F-4D97-AF65-F5344CB8AC3E}">
        <p14:creationId xmlns:p14="http://schemas.microsoft.com/office/powerpoint/2010/main" val="409680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551236" y="1077975"/>
            <a:ext cx="3420399" cy="1707919"/>
          </a:xfrm>
          <a:prstGeom prst="rect">
            <a:avLst/>
          </a:prstGeom>
        </p:spPr>
      </p:pic>
      <p:pic>
        <p:nvPicPr>
          <p:cNvPr id="4" name="图片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790" y="998891"/>
            <a:ext cx="3055938" cy="1616617"/>
          </a:xfrm>
          <a:prstGeom prst="rect">
            <a:avLst/>
          </a:prstGeom>
        </p:spPr>
      </p:pic>
      <p:pic>
        <p:nvPicPr>
          <p:cNvPr id="5" name="图片 4" descr="C:\Users\yokoyang\AppData\Local\Microsoft\Windows\INetCache\Content.Word\Group Photo大合照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3441" y="3372081"/>
            <a:ext cx="5050790" cy="12776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矩形 5"/>
          <p:cNvSpPr/>
          <p:nvPr/>
        </p:nvSpPr>
        <p:spPr>
          <a:xfrm>
            <a:off x="0" y="4649701"/>
            <a:ext cx="6096000" cy="3363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zh-CN" altLang="zh-CN" sz="1200" b="1" dirty="0">
                <a:solidFill>
                  <a:srgbClr val="C00000"/>
                </a:solidFill>
              </a:rPr>
              <a:t>“从宇称破缺到</a:t>
            </a:r>
            <a:r>
              <a:rPr lang="en-US" altLang="zh-CN" sz="1200" b="1" dirty="0">
                <a:solidFill>
                  <a:srgbClr val="C00000"/>
                </a:solidFill>
              </a:rPr>
              <a:t>CP</a:t>
            </a:r>
            <a:r>
              <a:rPr lang="zh-CN" altLang="zh-CN" sz="1200" b="1" dirty="0">
                <a:solidFill>
                  <a:srgbClr val="C00000"/>
                </a:solidFill>
              </a:rPr>
              <a:t>破缺研讨会</a:t>
            </a:r>
            <a:r>
              <a:rPr lang="en-US" altLang="zh-CN" sz="1200" b="1" dirty="0">
                <a:solidFill>
                  <a:srgbClr val="C00000"/>
                </a:solidFill>
              </a:rPr>
              <a:t>--</a:t>
            </a:r>
            <a:r>
              <a:rPr lang="zh-CN" altLang="zh-CN" sz="1200" b="1" dirty="0">
                <a:solidFill>
                  <a:srgbClr val="C00000"/>
                </a:solidFill>
              </a:rPr>
              <a:t>纪念李政道先生”学术会议</a:t>
            </a:r>
          </a:p>
        </p:txBody>
      </p:sp>
      <p:pic>
        <p:nvPicPr>
          <p:cNvPr id="9" name="图片 8"/>
          <p:cNvPicPr/>
          <p:nvPr/>
        </p:nvPicPr>
        <p:blipFill>
          <a:blip r:embed="rId5"/>
          <a:stretch>
            <a:fillRect/>
          </a:stretch>
        </p:blipFill>
        <p:spPr>
          <a:xfrm>
            <a:off x="7404995" y="998891"/>
            <a:ext cx="4724804" cy="1673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图片 9"/>
          <p:cNvPicPr/>
          <p:nvPr/>
        </p:nvPicPr>
        <p:blipFill>
          <a:blip r:embed="rId6"/>
          <a:stretch>
            <a:fillRect/>
          </a:stretch>
        </p:blipFill>
        <p:spPr>
          <a:xfrm>
            <a:off x="633441" y="5149842"/>
            <a:ext cx="5258435" cy="1471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图片 1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86" y="5218546"/>
            <a:ext cx="4523423" cy="136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图片 11" descr="http://ihep.cas.cn/xwdt2022/gnxw/hotnews/2024/202410/W020241008343221765046_ORIGIN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72" y="2862698"/>
            <a:ext cx="5274310" cy="196532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矩形 12"/>
          <p:cNvSpPr/>
          <p:nvPr/>
        </p:nvSpPr>
        <p:spPr>
          <a:xfrm>
            <a:off x="7961397" y="4783074"/>
            <a:ext cx="25090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1200" b="1" dirty="0">
                <a:solidFill>
                  <a:srgbClr val="C00000"/>
                </a:solidFill>
              </a:rPr>
              <a:t>第</a:t>
            </a:r>
            <a:r>
              <a:rPr lang="en-US" altLang="zh-CN" sz="1200" b="1" dirty="0">
                <a:solidFill>
                  <a:srgbClr val="C00000"/>
                </a:solidFill>
              </a:rPr>
              <a:t>23</a:t>
            </a:r>
            <a:r>
              <a:rPr lang="zh-CN" altLang="zh-CN" sz="1200" b="1" dirty="0">
                <a:solidFill>
                  <a:srgbClr val="C00000"/>
                </a:solidFill>
              </a:rPr>
              <a:t>届国际少体物理大会在京召开</a:t>
            </a:r>
            <a:endParaRPr lang="zh-CN" altLang="en-US" sz="1200" b="1" dirty="0">
              <a:solidFill>
                <a:srgbClr val="C00000"/>
              </a:solidFill>
            </a:endParaRPr>
          </a:p>
        </p:txBody>
      </p:sp>
      <p:sp>
        <p:nvSpPr>
          <p:cNvPr id="14" name="标题 1"/>
          <p:cNvSpPr>
            <a:spLocks noGrp="1"/>
          </p:cNvSpPr>
          <p:nvPr>
            <p:ph type="title"/>
          </p:nvPr>
        </p:nvSpPr>
        <p:spPr>
          <a:xfrm>
            <a:off x="1107500" y="92058"/>
            <a:ext cx="10510125" cy="659643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2. </a:t>
            </a:r>
            <a:r>
              <a:rPr lang="zh-CN" altLang="en-US" dirty="0"/>
              <a:t>分会工作组织实施和完成情况</a:t>
            </a:r>
          </a:p>
        </p:txBody>
      </p:sp>
    </p:spTree>
    <p:extLst>
      <p:ext uri="{BB962C8B-B14F-4D97-AF65-F5344CB8AC3E}">
        <p14:creationId xmlns:p14="http://schemas.microsoft.com/office/powerpoint/2010/main" val="3341455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2. </a:t>
            </a:r>
            <a:r>
              <a:rPr lang="zh-CN" altLang="en-US" dirty="0"/>
              <a:t>分会工作组织实施和完成情况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83124" y="789493"/>
            <a:ext cx="114114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</a:t>
            </a:r>
            <a:r>
              <a:rPr lang="en-US" altLang="zh-CN" sz="2800" b="1" kern="0" noProof="0" dirty="0">
                <a:solidFill>
                  <a:sysClr val="windowText" lastClr="000000"/>
                </a:solidFill>
              </a:rPr>
              <a:t>6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）</a:t>
            </a:r>
            <a:r>
              <a:rPr lang="zh-CN" altLang="en-US" sz="2800" b="1" kern="0" dirty="0">
                <a:solidFill>
                  <a:sysClr val="windowText" lastClr="000000"/>
                </a:solidFill>
              </a:rPr>
              <a:t>分会期刊</a:t>
            </a:r>
            <a:endParaRPr kumimoji="0" lang="en-US" altLang="zh-CN" sz="1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A60CC9A-18CC-4565-A40D-12292EAC1346}"/>
              </a:ext>
            </a:extLst>
          </p:cNvPr>
          <p:cNvSpPr txBox="1"/>
          <p:nvPr/>
        </p:nvSpPr>
        <p:spPr>
          <a:xfrm>
            <a:off x="4500655" y="3195459"/>
            <a:ext cx="7598979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1600" b="1" i="0" dirty="0">
                <a:solidFill>
                  <a:srgbClr val="1A1A1A"/>
                </a:solidFill>
                <a:effectLst/>
                <a:latin typeface="Inter"/>
              </a:rPr>
              <a:t>影响力持续领先，发文量再创新高</a:t>
            </a:r>
            <a:endParaRPr lang="zh-CN" altLang="en-US" sz="1600" b="0" i="0" dirty="0">
              <a:solidFill>
                <a:srgbClr val="1A1A1A"/>
              </a:solidFill>
              <a:effectLst/>
              <a:latin typeface="Inter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zh-CN" altLang="en-US" sz="1600" b="0" i="0" dirty="0">
                <a:solidFill>
                  <a:srgbClr val="1A1A1A"/>
                </a:solidFill>
                <a:effectLst/>
                <a:latin typeface="Inter"/>
              </a:rPr>
              <a:t>最新影响因子 </a:t>
            </a:r>
            <a:r>
              <a:rPr lang="en-US" altLang="zh-CN" sz="1600" b="0" i="0" dirty="0">
                <a:solidFill>
                  <a:srgbClr val="1A1A1A"/>
                </a:solidFill>
                <a:effectLst/>
                <a:latin typeface="Inter"/>
              </a:rPr>
              <a:t>3.0</a:t>
            </a:r>
            <a:r>
              <a:rPr lang="zh-CN" altLang="en-US" sz="1600" b="0" i="0" dirty="0">
                <a:solidFill>
                  <a:srgbClr val="1A1A1A"/>
                </a:solidFill>
                <a:effectLst/>
                <a:latin typeface="Inter"/>
              </a:rPr>
              <a:t>，连续 </a:t>
            </a:r>
            <a:r>
              <a:rPr lang="en-US" altLang="zh-CN" sz="1600" b="0" i="0" dirty="0">
                <a:solidFill>
                  <a:srgbClr val="1A1A1A"/>
                </a:solidFill>
                <a:effectLst/>
                <a:latin typeface="Inter"/>
              </a:rPr>
              <a:t>5 </a:t>
            </a:r>
            <a:r>
              <a:rPr lang="zh-CN" altLang="en-US" sz="1600" b="0" i="0" dirty="0">
                <a:solidFill>
                  <a:srgbClr val="1A1A1A"/>
                </a:solidFill>
                <a:effectLst/>
                <a:latin typeface="Inter"/>
              </a:rPr>
              <a:t>年稳居粒子物理与核物理领域 </a:t>
            </a:r>
            <a:r>
              <a:rPr lang="en-US" altLang="zh-CN" sz="1600" b="0" i="0" dirty="0">
                <a:solidFill>
                  <a:srgbClr val="1A1A1A"/>
                </a:solidFill>
                <a:effectLst/>
                <a:latin typeface="Inter"/>
              </a:rPr>
              <a:t>Q2 </a:t>
            </a:r>
            <a:r>
              <a:rPr lang="zh-CN" altLang="en-US" sz="1600" b="0" i="0" dirty="0">
                <a:solidFill>
                  <a:srgbClr val="1A1A1A"/>
                </a:solidFill>
                <a:effectLst/>
                <a:latin typeface="Inter"/>
              </a:rPr>
              <a:t>区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sz="1600" b="0" i="0" dirty="0">
                <a:solidFill>
                  <a:srgbClr val="1A1A1A"/>
                </a:solidFill>
                <a:effectLst/>
                <a:latin typeface="Inter"/>
              </a:rPr>
              <a:t>2025 </a:t>
            </a:r>
            <a:r>
              <a:rPr lang="zh-CN" altLang="en-US" sz="1600" b="0" i="0" dirty="0">
                <a:solidFill>
                  <a:srgbClr val="1A1A1A"/>
                </a:solidFill>
                <a:effectLst/>
                <a:latin typeface="Inter"/>
              </a:rPr>
              <a:t>年发文量达 </a:t>
            </a:r>
            <a:r>
              <a:rPr lang="en-US" altLang="zh-CN" sz="1600" b="0" i="0" dirty="0">
                <a:solidFill>
                  <a:srgbClr val="1A1A1A"/>
                </a:solidFill>
                <a:effectLst/>
                <a:latin typeface="Inter"/>
              </a:rPr>
              <a:t>362 </a:t>
            </a:r>
            <a:r>
              <a:rPr lang="zh-CN" altLang="en-US" sz="1600" b="0" i="0" dirty="0">
                <a:solidFill>
                  <a:srgbClr val="1A1A1A"/>
                </a:solidFill>
                <a:effectLst/>
                <a:latin typeface="Inter"/>
              </a:rPr>
              <a:t>篇，</a:t>
            </a:r>
            <a:r>
              <a:rPr lang="zh-CN" altLang="en-US" sz="1600" dirty="0">
                <a:solidFill>
                  <a:srgbClr val="1A1A1A"/>
                </a:solidFill>
                <a:latin typeface="Inter"/>
              </a:rPr>
              <a:t>创 </a:t>
            </a:r>
            <a:r>
              <a:rPr lang="en-US" altLang="zh-CN" sz="1600" b="0" i="0" dirty="0">
                <a:solidFill>
                  <a:srgbClr val="1A1A1A"/>
                </a:solidFill>
                <a:effectLst/>
                <a:latin typeface="Inter"/>
              </a:rPr>
              <a:t>15 </a:t>
            </a:r>
            <a:r>
              <a:rPr lang="zh-CN" altLang="en-US" sz="1600" b="0" i="0" dirty="0">
                <a:solidFill>
                  <a:srgbClr val="1A1A1A"/>
                </a:solidFill>
                <a:effectLst/>
                <a:latin typeface="Inter"/>
              </a:rPr>
              <a:t>年来新高</a:t>
            </a:r>
          </a:p>
          <a:p>
            <a:pPr algn="l"/>
            <a:r>
              <a:rPr lang="zh-CN" altLang="en-US" sz="1600" b="1" i="0" dirty="0">
                <a:solidFill>
                  <a:srgbClr val="1A1A1A"/>
                </a:solidFill>
                <a:effectLst/>
                <a:latin typeface="Inter"/>
              </a:rPr>
              <a:t>国际影响与领域引领</a:t>
            </a:r>
            <a:endParaRPr lang="zh-CN" altLang="en-US" sz="1600" b="0" i="0" dirty="0">
              <a:solidFill>
                <a:srgbClr val="1A1A1A"/>
              </a:solidFill>
              <a:effectLst/>
              <a:latin typeface="Inter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zh-CN" altLang="en-US" sz="1600" b="0" i="0" dirty="0">
                <a:solidFill>
                  <a:srgbClr val="1A1A1A"/>
                </a:solidFill>
                <a:effectLst/>
                <a:latin typeface="Inter"/>
              </a:rPr>
              <a:t>总被引频次达 </a:t>
            </a:r>
            <a:r>
              <a:rPr lang="en-US" altLang="zh-CN" sz="1600" b="0" i="0" dirty="0">
                <a:solidFill>
                  <a:srgbClr val="1A1A1A"/>
                </a:solidFill>
                <a:effectLst/>
                <a:latin typeface="Inter"/>
              </a:rPr>
              <a:t>6909 </a:t>
            </a:r>
            <a:r>
              <a:rPr lang="zh-CN" altLang="en-US" sz="1600" b="0" i="0" dirty="0">
                <a:solidFill>
                  <a:srgbClr val="1A1A1A"/>
                </a:solidFill>
                <a:effectLst/>
                <a:latin typeface="Inter"/>
              </a:rPr>
              <a:t>次，</a:t>
            </a:r>
            <a:r>
              <a:rPr lang="en-US" altLang="zh-CN" sz="1600" b="0" i="0" dirty="0">
                <a:solidFill>
                  <a:srgbClr val="1A1A1A"/>
                </a:solidFill>
                <a:effectLst/>
                <a:latin typeface="Inter"/>
              </a:rPr>
              <a:t>90% </a:t>
            </a:r>
            <a:r>
              <a:rPr lang="zh-CN" altLang="en-US" sz="1600" b="0" i="0" dirty="0">
                <a:solidFill>
                  <a:srgbClr val="1A1A1A"/>
                </a:solidFill>
                <a:effectLst/>
                <a:latin typeface="Inter"/>
              </a:rPr>
              <a:t>来自国际主流期刊，国际化程度突出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zh-CN" altLang="en-US" sz="1600" b="0" i="0" dirty="0">
                <a:solidFill>
                  <a:srgbClr val="1A1A1A"/>
                </a:solidFill>
                <a:effectLst/>
                <a:latin typeface="Inter"/>
              </a:rPr>
              <a:t>中国唯一加入 </a:t>
            </a:r>
            <a:r>
              <a:rPr lang="en-US" altLang="zh-CN" sz="1600" b="0" i="0" dirty="0">
                <a:solidFill>
                  <a:srgbClr val="1A1A1A"/>
                </a:solidFill>
                <a:effectLst/>
                <a:latin typeface="Inter"/>
              </a:rPr>
              <a:t>SCOAP3 </a:t>
            </a:r>
            <a:r>
              <a:rPr lang="zh-CN" altLang="en-US" sz="1600" b="0" i="0" dirty="0">
                <a:solidFill>
                  <a:srgbClr val="1A1A1A"/>
                </a:solidFill>
                <a:effectLst/>
                <a:latin typeface="Inter"/>
              </a:rPr>
              <a:t>的期刊，为</a:t>
            </a:r>
            <a:r>
              <a:rPr lang="en-US" altLang="zh-CN" sz="1600" b="0" i="0" dirty="0">
                <a:solidFill>
                  <a:srgbClr val="1A1A1A"/>
                </a:solidFill>
                <a:effectLst/>
                <a:latin typeface="Inter"/>
              </a:rPr>
              <a:t>121</a:t>
            </a:r>
            <a:r>
              <a:rPr lang="zh-CN" altLang="en-US" sz="1600" b="0" i="0" dirty="0">
                <a:solidFill>
                  <a:srgbClr val="1A1A1A"/>
                </a:solidFill>
                <a:effectLst/>
                <a:latin typeface="Inter"/>
              </a:rPr>
              <a:t>篇高质量论文</a:t>
            </a:r>
            <a:r>
              <a:rPr lang="zh-CN" altLang="en-US" sz="1600" dirty="0">
                <a:solidFill>
                  <a:srgbClr val="1A1A1A"/>
                </a:solidFill>
                <a:latin typeface="Inter"/>
              </a:rPr>
              <a:t>提供免费</a:t>
            </a:r>
            <a:r>
              <a:rPr lang="en-US" altLang="zh-CN" sz="1600" dirty="0">
                <a:solidFill>
                  <a:srgbClr val="1A1A1A"/>
                </a:solidFill>
                <a:latin typeface="Inter"/>
              </a:rPr>
              <a:t>OA</a:t>
            </a:r>
            <a:r>
              <a:rPr lang="zh-CN" altLang="en-US" sz="1600" b="0" i="0" dirty="0">
                <a:solidFill>
                  <a:srgbClr val="1A1A1A"/>
                </a:solidFill>
                <a:effectLst/>
                <a:latin typeface="Inter"/>
              </a:rPr>
              <a:t>，引领高能物理领域开放获取</a:t>
            </a:r>
            <a:endParaRPr lang="en-US" altLang="zh-CN" sz="1600" b="0" i="0" dirty="0">
              <a:solidFill>
                <a:srgbClr val="1A1A1A"/>
              </a:solidFill>
              <a:effectLst/>
              <a:latin typeface="Inter"/>
            </a:endParaRPr>
          </a:p>
          <a:p>
            <a:pPr algn="l"/>
            <a:r>
              <a:rPr lang="zh-CN" altLang="en-US" sz="1600" b="1" i="0" dirty="0">
                <a:solidFill>
                  <a:srgbClr val="1A1A1A"/>
                </a:solidFill>
                <a:effectLst/>
                <a:latin typeface="Inter"/>
              </a:rPr>
              <a:t>刊发重要研究成果</a:t>
            </a:r>
            <a:endParaRPr lang="en-US" altLang="zh-CN" sz="1600" b="1" i="0" dirty="0">
              <a:solidFill>
                <a:srgbClr val="1A1A1A"/>
              </a:solidFill>
              <a:effectLst/>
              <a:latin typeface="Inter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rgbClr val="1A1A1A"/>
                </a:solidFill>
                <a:latin typeface="Inter"/>
              </a:rPr>
              <a:t>发表</a:t>
            </a:r>
            <a:r>
              <a:rPr lang="en-US" altLang="zh-CN" sz="1600" dirty="0">
                <a:solidFill>
                  <a:srgbClr val="1A1A1A"/>
                </a:solidFill>
                <a:latin typeface="Inter"/>
              </a:rPr>
              <a:t>CEPC</a:t>
            </a:r>
            <a:r>
              <a:rPr lang="zh-CN" altLang="en-US" sz="1600" dirty="0">
                <a:solidFill>
                  <a:srgbClr val="1A1A1A"/>
                </a:solidFill>
                <a:latin typeface="Inter"/>
              </a:rPr>
              <a:t>味物理、</a:t>
            </a:r>
            <a:r>
              <a:rPr lang="en-US" altLang="zh-CN" sz="1600" dirty="0">
                <a:solidFill>
                  <a:srgbClr val="1A1A1A"/>
                </a:solidFill>
                <a:latin typeface="Inter"/>
              </a:rPr>
              <a:t>CEPC</a:t>
            </a:r>
            <a:r>
              <a:rPr lang="zh-CN" altLang="en-US" sz="1600" dirty="0">
                <a:solidFill>
                  <a:srgbClr val="1A1A1A"/>
                </a:solidFill>
                <a:latin typeface="Inter"/>
              </a:rPr>
              <a:t>新物理专刊</a:t>
            </a:r>
            <a:endParaRPr lang="en-US" altLang="zh-CN" sz="1600" dirty="0">
              <a:solidFill>
                <a:srgbClr val="1A1A1A"/>
              </a:solidFill>
              <a:latin typeface="Inter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rgbClr val="1A1A1A"/>
                </a:solidFill>
                <a:latin typeface="Inter"/>
              </a:rPr>
              <a:t>发表合作组论文</a:t>
            </a:r>
            <a:r>
              <a:rPr lang="en-US" altLang="zh-CN" sz="1600" dirty="0">
                <a:solidFill>
                  <a:srgbClr val="1A1A1A"/>
                </a:solidFill>
                <a:latin typeface="Inter"/>
              </a:rPr>
              <a:t>17</a:t>
            </a:r>
            <a:r>
              <a:rPr lang="zh-CN" altLang="en-US" sz="1600" dirty="0">
                <a:solidFill>
                  <a:srgbClr val="1A1A1A"/>
                </a:solidFill>
                <a:latin typeface="Inter"/>
              </a:rPr>
              <a:t>篇</a:t>
            </a:r>
            <a:endParaRPr lang="zh-CN" altLang="en-US" sz="1600" b="0" i="0" dirty="0">
              <a:solidFill>
                <a:srgbClr val="1A1A1A"/>
              </a:solidFill>
              <a:effectLst/>
              <a:latin typeface="Inter"/>
            </a:endParaRPr>
          </a:p>
          <a:p>
            <a:pPr algn="l"/>
            <a:r>
              <a:rPr lang="zh-CN" altLang="en-US" sz="1600" b="1" i="0" dirty="0">
                <a:solidFill>
                  <a:srgbClr val="1A1A1A"/>
                </a:solidFill>
                <a:effectLst/>
                <a:latin typeface="Inter"/>
              </a:rPr>
              <a:t>荣誉奖项</a:t>
            </a:r>
            <a:endParaRPr lang="zh-CN" altLang="en-US" sz="1600" b="0" i="0" dirty="0">
              <a:solidFill>
                <a:srgbClr val="1A1A1A"/>
              </a:solidFill>
              <a:effectLst/>
              <a:latin typeface="Inter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sz="1600" b="0" i="0" dirty="0">
                <a:solidFill>
                  <a:srgbClr val="1A1A1A"/>
                </a:solidFill>
                <a:effectLst/>
                <a:latin typeface="Inter"/>
              </a:rPr>
              <a:t>2025 </a:t>
            </a:r>
            <a:r>
              <a:rPr lang="zh-CN" altLang="en-US" sz="1600" b="0" i="0" dirty="0">
                <a:solidFill>
                  <a:srgbClr val="1A1A1A"/>
                </a:solidFill>
                <a:effectLst/>
                <a:latin typeface="Inter"/>
              </a:rPr>
              <a:t>年度最具国际影响力中国科技期刊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sz="1600" b="0" i="0" dirty="0">
                <a:solidFill>
                  <a:srgbClr val="1A1A1A"/>
                </a:solidFill>
                <a:effectLst/>
                <a:latin typeface="Inter"/>
              </a:rPr>
              <a:t>2025 </a:t>
            </a:r>
            <a:r>
              <a:rPr lang="zh-CN" altLang="en-US" sz="1600" b="0" i="0" dirty="0">
                <a:solidFill>
                  <a:srgbClr val="1A1A1A"/>
                </a:solidFill>
                <a:effectLst/>
                <a:latin typeface="Inter"/>
              </a:rPr>
              <a:t>年度学术影响力卓越期刊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sz="1600" b="0" i="0" dirty="0">
                <a:solidFill>
                  <a:srgbClr val="1A1A1A"/>
                </a:solidFill>
                <a:effectLst/>
                <a:latin typeface="Inter"/>
              </a:rPr>
              <a:t>2025 </a:t>
            </a:r>
            <a:r>
              <a:rPr lang="zh-CN" altLang="en-US" sz="1600" b="0" i="0" dirty="0">
                <a:solidFill>
                  <a:srgbClr val="1A1A1A"/>
                </a:solidFill>
                <a:effectLst/>
                <a:latin typeface="Inter"/>
              </a:rPr>
              <a:t>年度科学出版社最美期刊封面奖</a:t>
            </a:r>
          </a:p>
        </p:txBody>
      </p:sp>
      <p:graphicFrame>
        <p:nvGraphicFramePr>
          <p:cNvPr id="8" name="图表 7">
            <a:extLst>
              <a:ext uri="{FF2B5EF4-FFF2-40B4-BE49-F238E27FC236}">
                <a16:creationId xmlns:a16="http://schemas.microsoft.com/office/drawing/2014/main" id="{00AB40A2-936B-445A-8473-5E11C60776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5050896"/>
              </p:ext>
            </p:extLst>
          </p:nvPr>
        </p:nvGraphicFramePr>
        <p:xfrm>
          <a:off x="4672639" y="931476"/>
          <a:ext cx="6440752" cy="2255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图片 5">
            <a:extLst>
              <a:ext uri="{FF2B5EF4-FFF2-40B4-BE49-F238E27FC236}">
                <a16:creationId xmlns:a16="http://schemas.microsoft.com/office/drawing/2014/main" id="{D397381E-00DA-440C-88F7-C9F49737E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41" y="1565949"/>
            <a:ext cx="3708481" cy="505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556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2. </a:t>
            </a:r>
            <a:r>
              <a:rPr lang="zh-CN" altLang="en-US" dirty="0"/>
              <a:t>分会工作组织实施和完成情况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83124" y="789493"/>
            <a:ext cx="114114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</a:t>
            </a:r>
            <a:r>
              <a:rPr lang="en-US" altLang="zh-CN" sz="2800" b="1" kern="0" noProof="0" dirty="0">
                <a:solidFill>
                  <a:sysClr val="windowText" lastClr="000000"/>
                </a:solidFill>
              </a:rPr>
              <a:t>6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）</a:t>
            </a:r>
            <a:r>
              <a:rPr lang="zh-CN" altLang="en-US" sz="2800" b="1" kern="0" dirty="0">
                <a:solidFill>
                  <a:sysClr val="windowText" lastClr="000000"/>
                </a:solidFill>
              </a:rPr>
              <a:t>分会期刊</a:t>
            </a:r>
            <a:endParaRPr kumimoji="0" lang="en-US" altLang="zh-CN" sz="1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EC427A53-0EBA-095B-124B-EF96A8A7B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483" y="1679067"/>
            <a:ext cx="3344369" cy="4467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4">
            <a:extLst>
              <a:ext uri="{FF2B5EF4-FFF2-40B4-BE49-F238E27FC236}">
                <a16:creationId xmlns:a16="http://schemas.microsoft.com/office/drawing/2014/main" id="{5D554F88-B187-9213-A453-3385210EA577}"/>
              </a:ext>
            </a:extLst>
          </p:cNvPr>
          <p:cNvSpPr txBox="1"/>
          <p:nvPr/>
        </p:nvSpPr>
        <p:spPr>
          <a:xfrm>
            <a:off x="5091505" y="1853613"/>
            <a:ext cx="6132618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2000" b="1" dirty="0"/>
              <a:t>发文量与重要研究成果刊发</a:t>
            </a:r>
            <a:endParaRPr lang="en-US" altLang="zh-CN" sz="2000" b="1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altLang="zh-CN" sz="2000" dirty="0"/>
              <a:t>2025</a:t>
            </a:r>
            <a:r>
              <a:rPr lang="zh-CN" altLang="en-US" sz="2000" dirty="0"/>
              <a:t>年出版量保持稳定：全年出版</a:t>
            </a:r>
            <a:r>
              <a:rPr lang="en-US" altLang="zh-CN" sz="2000" dirty="0"/>
              <a:t>73</a:t>
            </a:r>
            <a:r>
              <a:rPr lang="zh-CN" altLang="en-US" sz="2000" dirty="0"/>
              <a:t>篇文章</a:t>
            </a:r>
            <a:endParaRPr lang="en-US" altLang="zh-CN" sz="20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zh-CN" altLang="en-US" sz="2000" dirty="0"/>
              <a:t>出版</a:t>
            </a:r>
            <a:r>
              <a:rPr lang="en-US" altLang="zh-CN" sz="2000" dirty="0"/>
              <a:t>HEPS</a:t>
            </a:r>
            <a:r>
              <a:rPr lang="zh-CN" altLang="en-US" sz="2000" dirty="0"/>
              <a:t>专刊、</a:t>
            </a:r>
            <a:r>
              <a:rPr lang="en-US" altLang="zh-CN" sz="2000" dirty="0"/>
              <a:t>EP</a:t>
            </a:r>
            <a:r>
              <a:rPr lang="zh-CN" altLang="en-US" sz="2000" dirty="0"/>
              <a:t>卫星专刊等重要成果</a:t>
            </a:r>
            <a:endParaRPr lang="en-US" altLang="zh-CN" sz="2000" dirty="0"/>
          </a:p>
          <a:p>
            <a:pPr algn="just">
              <a:lnSpc>
                <a:spcPct val="200000"/>
              </a:lnSpc>
            </a:pPr>
            <a:r>
              <a:rPr lang="zh-CN" altLang="en-US" sz="2000" b="1" dirty="0"/>
              <a:t>影响力持续攀升</a:t>
            </a:r>
            <a:endParaRPr lang="en-US" altLang="zh-CN" sz="2000" b="1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altLang="zh-CN" sz="2000" dirty="0"/>
              <a:t>2025</a:t>
            </a:r>
            <a:r>
              <a:rPr lang="zh-CN" altLang="en-US" sz="2000" dirty="0"/>
              <a:t>年影响因子</a:t>
            </a:r>
            <a:r>
              <a:rPr lang="en-US" altLang="zh-CN" sz="2000" dirty="0"/>
              <a:t>2.0</a:t>
            </a:r>
            <a:r>
              <a:rPr lang="zh-CN" altLang="en-US" sz="2000" dirty="0"/>
              <a:t>，相比</a:t>
            </a:r>
            <a:r>
              <a:rPr lang="en-US" altLang="zh-CN" sz="2000" dirty="0"/>
              <a:t>2024</a:t>
            </a:r>
            <a:r>
              <a:rPr lang="zh-CN" altLang="en-US" sz="2000" dirty="0"/>
              <a:t>年</a:t>
            </a:r>
            <a:r>
              <a:rPr lang="en-US" altLang="zh-CN" sz="2000" dirty="0"/>
              <a:t>1.1</a:t>
            </a:r>
            <a:r>
              <a:rPr lang="zh-CN" altLang="en-US" sz="2000" dirty="0"/>
              <a:t>上升了</a:t>
            </a:r>
            <a:r>
              <a:rPr lang="en-US" altLang="zh-CN" sz="2000" dirty="0"/>
              <a:t>0.9</a:t>
            </a:r>
            <a:r>
              <a:rPr lang="zh-CN" altLang="en-US" sz="2000" dirty="0"/>
              <a:t>；位于核科学与技术</a:t>
            </a:r>
            <a:r>
              <a:rPr lang="en-US" altLang="zh-CN" sz="2000" dirty="0"/>
              <a:t>Q2</a:t>
            </a:r>
            <a:r>
              <a:rPr lang="zh-CN" altLang="en-US" sz="2000" dirty="0"/>
              <a:t>区</a:t>
            </a:r>
            <a:endParaRPr lang="en-US" altLang="zh-CN" sz="20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altLang="zh-CN" sz="2000" dirty="0"/>
              <a:t>2025</a:t>
            </a:r>
            <a:r>
              <a:rPr lang="zh-CN" altLang="en-US" sz="2000" dirty="0"/>
              <a:t>年获得</a:t>
            </a:r>
            <a:r>
              <a:rPr lang="en-US" altLang="zh-CN" sz="2000" dirty="0" err="1"/>
              <a:t>CiteScore</a:t>
            </a:r>
            <a:r>
              <a:rPr lang="en-US" altLang="zh-CN" sz="2000" dirty="0"/>
              <a:t> 2.6</a:t>
            </a:r>
            <a:r>
              <a:rPr lang="zh-CN" altLang="en-US" sz="2000" dirty="0"/>
              <a:t>，比去年上升</a:t>
            </a:r>
            <a:r>
              <a:rPr lang="en-US" altLang="zh-CN" sz="2000" dirty="0"/>
              <a:t>0.8</a:t>
            </a:r>
            <a:r>
              <a:rPr lang="zh-CN" altLang="en-US" sz="2000" dirty="0"/>
              <a:t>；</a:t>
            </a:r>
            <a:endParaRPr lang="en-US" altLang="zh-CN" sz="2000" dirty="0"/>
          </a:p>
          <a:p>
            <a:pPr algn="just">
              <a:lnSpc>
                <a:spcPct val="200000"/>
              </a:lnSpc>
              <a:spcBef>
                <a:spcPts val="600"/>
              </a:spcBef>
            </a:pPr>
            <a:r>
              <a:rPr lang="zh-CN" altLang="en-US" sz="2000" b="1" dirty="0">
                <a:solidFill>
                  <a:srgbClr val="FF0000"/>
                </a:solidFill>
                <a:latin typeface="Inter"/>
              </a:rPr>
              <a:t>数据论文</a:t>
            </a:r>
            <a:r>
              <a:rPr lang="zh-CN" altLang="en-US" sz="2000" b="1" dirty="0">
                <a:solidFill>
                  <a:srgbClr val="1A1A1A"/>
                </a:solidFill>
                <a:latin typeface="Inter"/>
              </a:rPr>
              <a:t>始发</a:t>
            </a:r>
            <a:endParaRPr lang="en-US" altLang="zh-CN" sz="2000" b="1" dirty="0">
              <a:solidFill>
                <a:srgbClr val="1A1A1A"/>
              </a:solidFill>
              <a:latin typeface="Inter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zh-CN" altLang="en-US" sz="2000" dirty="0"/>
              <a:t>获得中国科学院设立数据论文专栏期刊专项资助 </a:t>
            </a:r>
            <a:endParaRPr lang="en-US" altLang="zh-CN" sz="20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25370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2. </a:t>
            </a:r>
            <a:r>
              <a:rPr lang="zh-CN" altLang="en-US" dirty="0"/>
              <a:t>分会工作组织实施和完成情况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83124" y="789493"/>
            <a:ext cx="114114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</a:t>
            </a:r>
            <a:r>
              <a:rPr lang="en-US" altLang="zh-CN" sz="2800" b="1" kern="0" noProof="0" dirty="0">
                <a:solidFill>
                  <a:sysClr val="windowText" lastClr="000000"/>
                </a:solidFill>
              </a:rPr>
              <a:t>6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）</a:t>
            </a:r>
            <a:r>
              <a:rPr lang="zh-CN" altLang="en-US" sz="2800" b="1" kern="0" dirty="0">
                <a:solidFill>
                  <a:sysClr val="windowText" lastClr="000000"/>
                </a:solidFill>
              </a:rPr>
              <a:t>分会期刊</a:t>
            </a:r>
            <a:endParaRPr kumimoji="0" lang="en-US" altLang="zh-CN" sz="1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8A7EAF3-F588-306D-ED2E-C185BB6EB7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373" y="1713751"/>
            <a:ext cx="3271928" cy="4114165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379329A-D258-FCCF-7F52-759399C5061C}"/>
              </a:ext>
            </a:extLst>
          </p:cNvPr>
          <p:cNvSpPr txBox="1"/>
          <p:nvPr/>
        </p:nvSpPr>
        <p:spPr>
          <a:xfrm>
            <a:off x="4323963" y="1251612"/>
            <a:ext cx="7145973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2000" b="1" dirty="0"/>
              <a:t>《现代物理知识》：高能物理重要科普宣传平台</a:t>
            </a:r>
          </a:p>
          <a:p>
            <a:pPr algn="just">
              <a:lnSpc>
                <a:spcPct val="200000"/>
              </a:lnSpc>
            </a:pPr>
            <a:r>
              <a:rPr lang="zh-CN" altLang="en-US" b="1" dirty="0">
                <a:solidFill>
                  <a:srgbClr val="1A1A1A"/>
                </a:solidFill>
                <a:latin typeface="Inter"/>
              </a:rPr>
              <a:t>重要成果科普文章刊发</a:t>
            </a:r>
            <a:endParaRPr lang="zh-CN" altLang="en-US" dirty="0"/>
          </a:p>
          <a:p>
            <a:pPr marL="342900" indent="-342900" algn="just">
              <a:buSzPct val="50000"/>
              <a:buFont typeface="Wingdings" panose="05000000000000000000" pitchFamily="2" charset="2"/>
              <a:buChar char="l"/>
            </a:pPr>
            <a:r>
              <a:rPr lang="zh-CN" altLang="en-US" dirty="0"/>
              <a:t>刊登</a:t>
            </a:r>
            <a:r>
              <a:rPr lang="zh-CN" altLang="en-US" dirty="0">
                <a:solidFill>
                  <a:srgbClr val="FF0000"/>
                </a:solidFill>
              </a:rPr>
              <a:t>江门中微子实验、硼中子俘获治疗、阿里原初引力波实验、高海拔宇宙线观测站</a:t>
            </a:r>
            <a:r>
              <a:rPr lang="zh-CN" altLang="en-US" dirty="0"/>
              <a:t>等专题或文章</a:t>
            </a:r>
          </a:p>
          <a:p>
            <a:pPr algn="just">
              <a:lnSpc>
                <a:spcPct val="200000"/>
              </a:lnSpc>
            </a:pPr>
            <a:r>
              <a:rPr lang="zh-CN" altLang="en-US" b="1" dirty="0"/>
              <a:t>品牌科普活动</a:t>
            </a:r>
          </a:p>
          <a:p>
            <a:pPr marL="342900" indent="-342900" algn="just">
              <a:buClrTx/>
              <a:buSzPct val="50000"/>
              <a:buFont typeface="Wingdings" panose="05000000000000000000" pitchFamily="2" charset="2"/>
              <a:buChar char="l"/>
            </a:pPr>
            <a:r>
              <a:rPr lang="zh-CN" altLang="en-US" dirty="0"/>
              <a:t>校园宇宙线观测联盟：扩大至</a:t>
            </a:r>
            <a:r>
              <a:rPr lang="en-US" altLang="zh-CN" dirty="0">
                <a:solidFill>
                  <a:srgbClr val="FF0000"/>
                </a:solidFill>
              </a:rPr>
              <a:t>36</a:t>
            </a:r>
            <a:r>
              <a:rPr lang="zh-CN" altLang="en-US" dirty="0">
                <a:solidFill>
                  <a:srgbClr val="FF0000"/>
                </a:solidFill>
              </a:rPr>
              <a:t>家成员单位</a:t>
            </a:r>
            <a:r>
              <a:rPr lang="zh-CN" altLang="en-US" dirty="0"/>
              <a:t>，组织联盟单位参加国内外赛事</a:t>
            </a:r>
            <a:r>
              <a:rPr lang="en-US" altLang="zh-CN" dirty="0"/>
              <a:t>—</a:t>
            </a:r>
            <a:r>
              <a:rPr lang="zh-CN" altLang="en-US" dirty="0">
                <a:solidFill>
                  <a:srgbClr val="FF0000"/>
                </a:solidFill>
              </a:rPr>
              <a:t>国际宇宙日</a:t>
            </a:r>
            <a:r>
              <a:rPr lang="zh-CN" altLang="en-US" dirty="0"/>
              <a:t>、</a:t>
            </a:r>
            <a:r>
              <a:rPr lang="zh-CN" altLang="en-US" dirty="0">
                <a:solidFill>
                  <a:srgbClr val="FF0000"/>
                </a:solidFill>
                <a:sym typeface="Symbol" panose="05050102010706020507" pitchFamily="18" charset="2"/>
              </a:rPr>
              <a:t>NuSEP数智仿真物理实验设计大赛</a:t>
            </a:r>
            <a:r>
              <a:rPr lang="zh-CN" altLang="en-US" dirty="0">
                <a:sym typeface="Symbol" panose="05050102010706020507" pitchFamily="18" charset="2"/>
              </a:rPr>
              <a:t>等。</a:t>
            </a:r>
            <a:r>
              <a:rPr lang="zh-CN" altLang="en-US" dirty="0">
                <a:sym typeface="+mn-ea"/>
              </a:rPr>
              <a:t>将于今年</a:t>
            </a:r>
            <a:r>
              <a:rPr lang="en-US" altLang="zh-CN" dirty="0">
                <a:sym typeface="+mn-ea"/>
              </a:rPr>
              <a:t>8</a:t>
            </a:r>
            <a:r>
              <a:rPr lang="zh-CN" altLang="en-US" dirty="0">
                <a:sym typeface="+mn-ea"/>
              </a:rPr>
              <a:t>月在河北省石家庄市举办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第六届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“CCOC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暑期学校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”</a:t>
            </a:r>
          </a:p>
          <a:p>
            <a:pPr algn="just">
              <a:lnSpc>
                <a:spcPct val="200000"/>
              </a:lnSpc>
              <a:buSzPct val="50000"/>
            </a:pPr>
            <a:r>
              <a:rPr lang="zh-CN" altLang="en-US" b="1" dirty="0"/>
              <a:t>本年度特色科普活动</a:t>
            </a:r>
          </a:p>
          <a:p>
            <a:pPr marL="342900" indent="-342900" algn="just">
              <a:buClrTx/>
              <a:buSzPct val="50000"/>
              <a:buFont typeface="Wingdings" panose="05000000000000000000" pitchFamily="2" charset="2"/>
              <a:buChar char="l"/>
            </a:pPr>
            <a:r>
              <a:rPr lang="en-US" kern="0" noProof="0" dirty="0">
                <a:ln>
                  <a:noFill/>
                </a:ln>
                <a:effectLst/>
                <a:uLnTx/>
                <a:uFillTx/>
                <a:cs typeface="微软雅黑" panose="020B0503020204020204" charset="-122"/>
                <a:sym typeface="+mn-ea"/>
              </a:rPr>
              <a:t>JUNO</a:t>
            </a:r>
            <a:r>
              <a:rPr lang="zh-CN" altLang="en-US" kern="0" noProof="0" dirty="0">
                <a:ln>
                  <a:noFill/>
                </a:ln>
                <a:effectLst/>
                <a:uLnTx/>
                <a:uFillTx/>
                <a:cs typeface="微软雅黑" panose="020B0503020204020204" charset="-122"/>
                <a:sym typeface="+mn-ea"/>
              </a:rPr>
              <a:t>摄影展：已布展单位有高能所、院文献情报中心、石景山图书馆等</a:t>
            </a:r>
            <a:endParaRPr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7F65DC15-B739-A372-D4C3-2A158497F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5493" y="4976162"/>
            <a:ext cx="3203232" cy="179776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CB2D2D1F-F54F-EAAD-B8C6-86713A8A0C15}"/>
              </a:ext>
            </a:extLst>
          </p:cNvPr>
          <p:cNvSpPr txBox="1"/>
          <p:nvPr/>
        </p:nvSpPr>
        <p:spPr>
          <a:xfrm>
            <a:off x="10977494" y="4976162"/>
            <a:ext cx="492443" cy="1703509"/>
          </a:xfrm>
          <a:prstGeom prst="rect">
            <a:avLst/>
          </a:prstGeom>
          <a:noFill/>
        </p:spPr>
        <p:txBody>
          <a:bodyPr vert="eaVert" wrap="square" rtlCol="0" anchor="t">
            <a:spAutoFit/>
          </a:bodyPr>
          <a:lstStyle/>
          <a:p>
            <a:r>
              <a:rPr lang="en-US" sz="2000" kern="0" noProof="0" dirty="0">
                <a:ln>
                  <a:noFill/>
                </a:ln>
                <a:effectLst/>
                <a:uLnTx/>
                <a:uFillTx/>
                <a:cs typeface="微软雅黑" panose="020B0503020204020204" charset="-122"/>
                <a:sym typeface="+mn-ea"/>
              </a:rPr>
              <a:t>JUNO</a:t>
            </a:r>
            <a:r>
              <a:rPr lang="zh-CN" altLang="en-US" sz="2000" kern="0" noProof="0" dirty="0">
                <a:ln>
                  <a:noFill/>
                </a:ln>
                <a:effectLst/>
                <a:uLnTx/>
                <a:uFillTx/>
                <a:cs typeface="微软雅黑" panose="020B0503020204020204" charset="-122"/>
                <a:sym typeface="+mn-ea"/>
              </a:rPr>
              <a:t>摄影展</a:t>
            </a:r>
          </a:p>
        </p:txBody>
      </p:sp>
    </p:spTree>
    <p:extLst>
      <p:ext uri="{BB962C8B-B14F-4D97-AF65-F5344CB8AC3E}">
        <p14:creationId xmlns:p14="http://schemas.microsoft.com/office/powerpoint/2010/main" val="3887453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报告内容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07500" y="1465942"/>
            <a:ext cx="997857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zh-CN" altLang="en-US" sz="3200" b="1" dirty="0">
                <a:solidFill>
                  <a:srgbClr val="005DA2"/>
                </a:solidFill>
              </a:rPr>
              <a:t> 分会基本情况</a:t>
            </a:r>
            <a:endParaRPr lang="en-US" altLang="zh-CN" sz="3200" b="1" dirty="0">
              <a:solidFill>
                <a:srgbClr val="005DA2"/>
              </a:solidFill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zh-CN" altLang="en-US" sz="3200" b="1" dirty="0">
                <a:solidFill>
                  <a:srgbClr val="005DA2"/>
                </a:solidFill>
              </a:rPr>
              <a:t> 分会工作实施和完成情况</a:t>
            </a:r>
            <a:endParaRPr lang="en-US" altLang="zh-CN" sz="3200" b="1" dirty="0">
              <a:solidFill>
                <a:srgbClr val="005DA2"/>
              </a:solidFill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zh-CN" altLang="en-US" sz="3200" b="1" dirty="0">
                <a:solidFill>
                  <a:srgbClr val="005DA2"/>
                </a:solidFill>
              </a:rPr>
              <a:t> 各大科学装置进展情况</a:t>
            </a:r>
            <a:endParaRPr lang="en-US" altLang="zh-CN" sz="3200" b="1" dirty="0">
              <a:solidFill>
                <a:srgbClr val="005DA2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3200" b="1" dirty="0">
                <a:solidFill>
                  <a:srgbClr val="005DA2"/>
                </a:solidFill>
              </a:rPr>
              <a:t>4. </a:t>
            </a:r>
            <a:r>
              <a:rPr lang="zh-CN" altLang="en-US" sz="3200" b="1" dirty="0">
                <a:solidFill>
                  <a:srgbClr val="005DA2"/>
                </a:solidFill>
              </a:rPr>
              <a:t>我国高能物理发展面临的机遇和挑战</a:t>
            </a:r>
            <a:endParaRPr lang="en-US" altLang="zh-CN" sz="3200" b="1" dirty="0">
              <a:solidFill>
                <a:srgbClr val="005DA2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3200" b="1" dirty="0">
                <a:solidFill>
                  <a:srgbClr val="005DA2"/>
                </a:solidFill>
              </a:rPr>
              <a:t>5. </a:t>
            </a:r>
            <a:r>
              <a:rPr lang="zh-CN" altLang="en-US" sz="3200" b="1" dirty="0">
                <a:solidFill>
                  <a:srgbClr val="005DA2"/>
                </a:solidFill>
              </a:rPr>
              <a:t>本次大会组织情况</a:t>
            </a:r>
            <a:endParaRPr lang="en-US" altLang="zh-CN" sz="3200" b="1" dirty="0">
              <a:solidFill>
                <a:srgbClr val="005D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308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107500" y="92058"/>
            <a:ext cx="10510125" cy="659643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3. </a:t>
            </a:r>
            <a:r>
              <a:rPr lang="zh-CN" altLang="en-US" dirty="0"/>
              <a:t>各大科学装置进展</a:t>
            </a:r>
          </a:p>
        </p:txBody>
      </p:sp>
      <p:pic>
        <p:nvPicPr>
          <p:cNvPr id="5" name="Picture 2" descr="https://www.ihep.cas.cn/xwdt2022/rd/202606/W020260611320963251623_ORIGIN.png">
            <a:extLst>
              <a:ext uri="{FF2B5EF4-FFF2-40B4-BE49-F238E27FC236}">
                <a16:creationId xmlns:a16="http://schemas.microsoft.com/office/drawing/2014/main" id="{5509E5F9-3EDC-4871-B6F2-AF37A3659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45" y="3916636"/>
            <a:ext cx="2052868" cy="272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C0720FAA-D572-4C13-83EA-39682610DB4D}"/>
              </a:ext>
            </a:extLst>
          </p:cNvPr>
          <p:cNvSpPr/>
          <p:nvPr/>
        </p:nvSpPr>
        <p:spPr>
          <a:xfrm>
            <a:off x="530352" y="949190"/>
            <a:ext cx="11173969" cy="461665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</a:rPr>
              <a:t>江门中微子实验完成建设，获得首批数据和物理成果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DBD3B12-AC55-46CF-854B-AF07F1481FAD}"/>
              </a:ext>
            </a:extLst>
          </p:cNvPr>
          <p:cNvSpPr/>
          <p:nvPr/>
        </p:nvSpPr>
        <p:spPr>
          <a:xfrm>
            <a:off x="530353" y="1493812"/>
            <a:ext cx="840333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2000" indent="-2520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000" dirty="0"/>
              <a:t>2025</a:t>
            </a:r>
            <a:r>
              <a:rPr lang="zh-CN" altLang="en-US" sz="2000" dirty="0"/>
              <a:t>年</a:t>
            </a:r>
            <a:r>
              <a:rPr lang="en-US" altLang="zh-CN" sz="2000" dirty="0"/>
              <a:t>8</a:t>
            </a:r>
            <a:r>
              <a:rPr lang="zh-CN" altLang="en-US" sz="2000" dirty="0"/>
              <a:t>月</a:t>
            </a:r>
            <a:r>
              <a:rPr lang="en-US" altLang="zh-CN" sz="2000" dirty="0"/>
              <a:t>26</a:t>
            </a:r>
            <a:r>
              <a:rPr lang="zh-CN" altLang="en-US" sz="2000" dirty="0"/>
              <a:t>日完成全部液闪灌注，开始取数</a:t>
            </a:r>
            <a:endParaRPr lang="en-US" altLang="zh-CN" sz="2000" dirty="0"/>
          </a:p>
          <a:p>
            <a:pPr marL="252000" indent="-2520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000" dirty="0"/>
              <a:t>运行稳定正常，各项指标达到设计要求</a:t>
            </a:r>
            <a:endParaRPr lang="en-US" altLang="zh-CN" sz="2000" dirty="0"/>
          </a:p>
          <a:p>
            <a:pPr marL="252000" indent="-2520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000" dirty="0"/>
              <a:t>以</a:t>
            </a:r>
            <a:r>
              <a:rPr lang="en-US" altLang="zh-CN" sz="2000" dirty="0"/>
              <a:t>59</a:t>
            </a:r>
            <a:r>
              <a:rPr lang="zh-CN" altLang="en-US" sz="2000" dirty="0"/>
              <a:t>天数据获得振荡参数</a:t>
            </a:r>
            <a:r>
              <a:rPr lang="en-US" altLang="zh-CN" sz="2000" dirty="0">
                <a:latin typeface="Symbol" panose="05050102010706020507" pitchFamily="18" charset="2"/>
              </a:rPr>
              <a:t>q</a:t>
            </a:r>
            <a:r>
              <a:rPr lang="en-US" altLang="zh-CN" sz="2000" baseline="-25000" dirty="0"/>
              <a:t>12</a:t>
            </a:r>
            <a:r>
              <a:rPr lang="zh-CN" altLang="en-US" sz="2000" dirty="0"/>
              <a:t>、</a:t>
            </a:r>
            <a:r>
              <a:rPr lang="en-US" altLang="zh-CN" sz="2000" dirty="0">
                <a:latin typeface="Symbol" panose="05050102010706020507" pitchFamily="18" charset="2"/>
                <a:cs typeface="Calibri" panose="020F0502020204030204" pitchFamily="34" charset="0"/>
              </a:rPr>
              <a:t>D</a:t>
            </a:r>
            <a:r>
              <a:rPr lang="en-US" altLang="zh-CN" sz="2000" dirty="0"/>
              <a:t>M</a:t>
            </a:r>
            <a:r>
              <a:rPr lang="en-US" altLang="zh-CN" sz="2000" baseline="30000" dirty="0"/>
              <a:t>2</a:t>
            </a:r>
            <a:r>
              <a:rPr lang="en-US" altLang="zh-CN" sz="2000" baseline="-25000" dirty="0"/>
              <a:t>21</a:t>
            </a:r>
            <a:r>
              <a:rPr lang="zh-CN" altLang="en-US" sz="2000" dirty="0"/>
              <a:t>的国际最精确测量</a:t>
            </a:r>
            <a:endParaRPr lang="en-US" altLang="zh-CN" sz="2000" dirty="0"/>
          </a:p>
          <a:p>
            <a:pPr marL="252000" indent="-2520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000" dirty="0"/>
              <a:t>以</a:t>
            </a:r>
            <a:r>
              <a:rPr lang="en-US" altLang="zh-CN" sz="2000" dirty="0"/>
              <a:t>207</a:t>
            </a:r>
            <a:r>
              <a:rPr lang="zh-CN" altLang="en-US" sz="2000" dirty="0"/>
              <a:t>天数据除继续提高</a:t>
            </a:r>
            <a:r>
              <a:rPr lang="en-US" altLang="zh-CN" sz="2000" dirty="0">
                <a:latin typeface="Symbol" panose="05050102010706020507" pitchFamily="18" charset="2"/>
              </a:rPr>
              <a:t>q</a:t>
            </a:r>
            <a:r>
              <a:rPr lang="en-US" altLang="zh-CN" sz="2000" baseline="-25000" dirty="0"/>
              <a:t>12</a:t>
            </a:r>
            <a:r>
              <a:rPr lang="zh-CN" altLang="en-US" sz="2000" dirty="0"/>
              <a:t>、</a:t>
            </a:r>
            <a:r>
              <a:rPr lang="en-US" altLang="zh-CN" sz="2000" dirty="0">
                <a:latin typeface="Symbol" panose="05050102010706020507" pitchFamily="18" charset="2"/>
                <a:cs typeface="Calibri" panose="020F0502020204030204" pitchFamily="34" charset="0"/>
              </a:rPr>
              <a:t>D</a:t>
            </a:r>
            <a:r>
              <a:rPr lang="en-US" altLang="zh-CN" sz="2000" dirty="0"/>
              <a:t>M</a:t>
            </a:r>
            <a:r>
              <a:rPr lang="en-US" altLang="zh-CN" sz="2000" baseline="30000" dirty="0"/>
              <a:t>2</a:t>
            </a:r>
            <a:r>
              <a:rPr lang="en-US" altLang="zh-CN" sz="2000" baseline="-25000" dirty="0"/>
              <a:t>21</a:t>
            </a:r>
            <a:r>
              <a:rPr lang="zh-CN" altLang="en-US" sz="2000" dirty="0"/>
              <a:t>的精度之外，也高精度测得</a:t>
            </a:r>
            <a:r>
              <a:rPr lang="en-US" altLang="zh-CN" sz="2000" dirty="0">
                <a:latin typeface="Symbol" panose="05050102010706020507" pitchFamily="18" charset="2"/>
                <a:cs typeface="Calibri" panose="020F0502020204030204" pitchFamily="34" charset="0"/>
              </a:rPr>
              <a:t>D</a:t>
            </a:r>
            <a:r>
              <a:rPr lang="en-US" altLang="zh-CN" sz="2000" dirty="0"/>
              <a:t>M</a:t>
            </a:r>
            <a:r>
              <a:rPr lang="en-US" altLang="zh-CN" sz="2000" baseline="30000" dirty="0"/>
              <a:t>2</a:t>
            </a:r>
            <a:r>
              <a:rPr lang="en-US" altLang="zh-CN" sz="2000" baseline="-25000" dirty="0"/>
              <a:t>31</a:t>
            </a:r>
            <a:r>
              <a:rPr lang="zh-CN" altLang="en-US" sz="2000" baseline="-25000" dirty="0"/>
              <a:t>，</a:t>
            </a:r>
            <a:r>
              <a:rPr lang="zh-CN" altLang="en-US" sz="2000" dirty="0"/>
              <a:t>首次在</a:t>
            </a:r>
            <a:r>
              <a:rPr lang="en-US" altLang="zh-CN" sz="2000" dirty="0"/>
              <a:t>2.3</a:t>
            </a:r>
            <a:r>
              <a:rPr lang="en-US" altLang="zh-CN" sz="2000" dirty="0">
                <a:latin typeface="Symbol" panose="05050102010706020507" pitchFamily="18" charset="2"/>
              </a:rPr>
              <a:t>s</a:t>
            </a:r>
            <a:r>
              <a:rPr lang="zh-CN" altLang="en-US" sz="2000" dirty="0"/>
              <a:t>水平上，测得正质量顺序的迹象</a:t>
            </a:r>
            <a:endParaRPr lang="en-US" altLang="zh-CN" sz="2000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5B59A29-290D-4D2C-AD32-5569BA7A5BE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"/>
          <a:stretch/>
        </p:blipFill>
        <p:spPr>
          <a:xfrm>
            <a:off x="4515386" y="3843484"/>
            <a:ext cx="2722220" cy="286145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2175C64-B506-4D26-A0ED-0B2B254640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306" y="4133088"/>
            <a:ext cx="4639799" cy="2571850"/>
          </a:xfrm>
          <a:prstGeom prst="rect">
            <a:avLst/>
          </a:prstGeom>
        </p:spPr>
      </p:pic>
      <p:pic>
        <p:nvPicPr>
          <p:cNvPr id="14" name="Picture 4" descr="https://www.ihep.cas.cn/xwdt2022/rd/202606/W020260611320963962831_ORIGIN.jpg">
            <a:extLst>
              <a:ext uri="{FF2B5EF4-FFF2-40B4-BE49-F238E27FC236}">
                <a16:creationId xmlns:a16="http://schemas.microsoft.com/office/drawing/2014/main" id="{8F0D5077-407A-4B36-AB39-7F6B37D2C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986" y="3916636"/>
            <a:ext cx="2005700" cy="272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Liquid Level">
            <a:extLst>
              <a:ext uri="{FF2B5EF4-FFF2-40B4-BE49-F238E27FC236}">
                <a16:creationId xmlns:a16="http://schemas.microsoft.com/office/drawing/2014/main" id="{4A43D914-3064-44B9-B8E2-71DE220083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t="4716" r="2067" b="7480"/>
          <a:stretch/>
        </p:blipFill>
        <p:spPr bwMode="auto">
          <a:xfrm>
            <a:off x="9001062" y="1420320"/>
            <a:ext cx="3028043" cy="278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A407B4D8-40E9-4DEA-9701-09A0885BDB83}"/>
              </a:ext>
            </a:extLst>
          </p:cNvPr>
          <p:cNvSpPr/>
          <p:nvPr/>
        </p:nvSpPr>
        <p:spPr>
          <a:xfrm>
            <a:off x="9868039" y="2550564"/>
            <a:ext cx="1372616" cy="44281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SzPct val="75000"/>
              <a:defRPr/>
            </a:pPr>
            <a:r>
              <a:rPr lang="en-US" altLang="zh-CN" sz="1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LS: </a:t>
            </a:r>
            <a:r>
              <a:rPr lang="en-US" altLang="zh-CN" sz="12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23231.6 m</a:t>
            </a:r>
            <a:r>
              <a:rPr lang="en-US" altLang="zh-CN" sz="1200" kern="0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3</a:t>
            </a:r>
            <a:r>
              <a:rPr lang="en-US" altLang="zh-CN" sz="12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</a:t>
            </a:r>
          </a:p>
          <a:p>
            <a:pPr lvl="0" eaLnBrk="0" fontAlgn="base" hangingPunct="0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SzPct val="75000"/>
              <a:defRPr/>
            </a:pPr>
            <a:r>
              <a:rPr lang="en-US" altLang="zh-CN" sz="1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Water: </a:t>
            </a:r>
            <a:r>
              <a:rPr lang="en-US" altLang="zh-CN" sz="12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41225.1 m</a:t>
            </a:r>
            <a:r>
              <a:rPr lang="en-US" altLang="zh-CN" sz="1200" kern="0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3</a:t>
            </a:r>
            <a:endParaRPr lang="zh-CN" altLang="en-US" sz="1200" kern="0" baseline="30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71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C6FC4-4572-3CCF-144C-C4C2F8C56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72A65F-8D1F-B33C-8724-D175FACD1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3. </a:t>
            </a:r>
            <a:r>
              <a:rPr lang="zh-CN" altLang="en-US" dirty="0"/>
              <a:t>各大科学装置进展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74AEA56-4428-044E-BD2D-8D49AE3D5C64}"/>
              </a:ext>
            </a:extLst>
          </p:cNvPr>
          <p:cNvSpPr txBox="1"/>
          <p:nvPr/>
        </p:nvSpPr>
        <p:spPr>
          <a:xfrm>
            <a:off x="494231" y="942602"/>
            <a:ext cx="11469807" cy="461665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PandaX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实验在暗物质、中微子等方面取得重要成果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sym typeface="Symbol" panose="05050102010706020507" pitchFamily="18" charset="2"/>
              </a:rPr>
              <a:t>，成为“多科学目标”研究平台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F2046E9-C2F7-CFE7-0E4D-017AD18ADE35}"/>
              </a:ext>
            </a:extLst>
          </p:cNvPr>
          <p:cNvSpPr/>
          <p:nvPr/>
        </p:nvSpPr>
        <p:spPr>
          <a:xfrm>
            <a:off x="494231" y="1562582"/>
            <a:ext cx="3688121" cy="5147976"/>
          </a:xfrm>
          <a:prstGeom prst="roundRect">
            <a:avLst>
              <a:gd name="adj" fmla="val 3916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N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4A4F4D8-B89D-0321-7A90-E944F3C5D53A}"/>
              </a:ext>
            </a:extLst>
          </p:cNvPr>
          <p:cNvSpPr/>
          <p:nvPr/>
        </p:nvSpPr>
        <p:spPr>
          <a:xfrm>
            <a:off x="4365399" y="1562796"/>
            <a:ext cx="3688121" cy="5147976"/>
          </a:xfrm>
          <a:prstGeom prst="roundRect">
            <a:avLst>
              <a:gd name="adj" fmla="val 3916"/>
            </a:avLst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N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F37879F-3493-544F-85A3-9DBFF18F9E2C}"/>
              </a:ext>
            </a:extLst>
          </p:cNvPr>
          <p:cNvSpPr/>
          <p:nvPr/>
        </p:nvSpPr>
        <p:spPr>
          <a:xfrm>
            <a:off x="8236567" y="1543244"/>
            <a:ext cx="3688121" cy="5147976"/>
          </a:xfrm>
          <a:prstGeom prst="roundRect">
            <a:avLst>
              <a:gd name="adj" fmla="val 3916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N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04DC7BC6-A913-4CFC-A969-0CB472A0F9B2}"/>
              </a:ext>
            </a:extLst>
          </p:cNvPr>
          <p:cNvGrpSpPr/>
          <p:nvPr/>
        </p:nvGrpSpPr>
        <p:grpSpPr>
          <a:xfrm>
            <a:off x="8473652" y="1713267"/>
            <a:ext cx="3213950" cy="3220780"/>
            <a:chOff x="6267571" y="1714463"/>
            <a:chExt cx="5750543" cy="4921641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900AB724-F075-47EC-830B-649207F4AC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646"/>
            <a:stretch/>
          </p:blipFill>
          <p:spPr>
            <a:xfrm>
              <a:off x="6267571" y="1714463"/>
              <a:ext cx="5736186" cy="2571334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1440CFC6-914C-4FDD-B6DB-1E029DDEC7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57"/>
            <a:stretch/>
          </p:blipFill>
          <p:spPr>
            <a:xfrm>
              <a:off x="6281928" y="3831335"/>
              <a:ext cx="5736186" cy="2804769"/>
            </a:xfrm>
            <a:prstGeom prst="rect">
              <a:avLst/>
            </a:prstGeom>
          </p:spPr>
        </p:pic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53B8DC6E-6EA2-45C2-A920-4F1AC9EB8146}"/>
              </a:ext>
            </a:extLst>
          </p:cNvPr>
          <p:cNvSpPr/>
          <p:nvPr/>
        </p:nvSpPr>
        <p:spPr>
          <a:xfrm>
            <a:off x="8332315" y="5073024"/>
            <a:ext cx="3444049" cy="1099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lvl="0" indent="-180000" defTabSz="959937">
              <a:lnSpc>
                <a:spcPct val="125000"/>
              </a:lnSpc>
              <a:buFont typeface="Arial" panose="020B0604020202020204" pitchFamily="34" charset="0"/>
              <a:buChar char="•"/>
              <a:tabLst>
                <a:tab pos="373309" algn="l"/>
                <a:tab pos="746618" algn="l"/>
                <a:tab pos="1119927" algn="l"/>
                <a:tab pos="1493236" algn="l"/>
                <a:tab pos="1866544" algn="l"/>
                <a:tab pos="2239853" algn="l"/>
                <a:tab pos="2613162" algn="l"/>
                <a:tab pos="2986471" algn="l"/>
                <a:tab pos="3359780" algn="l"/>
                <a:tab pos="3733089" algn="l"/>
                <a:tab pos="4106398" algn="l"/>
                <a:tab pos="4479707" algn="l"/>
              </a:tabLst>
              <a:defRPr/>
            </a:pPr>
            <a:r>
              <a:rPr lang="en-US" altLang="zh-CN" b="1" spc="150" dirty="0">
                <a:solidFill>
                  <a:srgbClr val="133984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PandaX-4T</a:t>
            </a:r>
            <a:r>
              <a:rPr lang="zh-CN" altLang="en-US" b="1" spc="150" dirty="0">
                <a:solidFill>
                  <a:srgbClr val="133984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结束运行</a:t>
            </a:r>
            <a:endParaRPr lang="en-US" altLang="zh-CN" b="1" spc="150" dirty="0">
              <a:solidFill>
                <a:srgbClr val="133984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180000" lvl="0" indent="-180000" defTabSz="959937">
              <a:lnSpc>
                <a:spcPct val="125000"/>
              </a:lnSpc>
              <a:buFont typeface="Arial" panose="020B0604020202020204" pitchFamily="34" charset="0"/>
              <a:buChar char="•"/>
              <a:tabLst>
                <a:tab pos="373309" algn="l"/>
                <a:tab pos="746618" algn="l"/>
                <a:tab pos="1119927" algn="l"/>
                <a:tab pos="1493236" algn="l"/>
                <a:tab pos="1866544" algn="l"/>
                <a:tab pos="2239853" algn="l"/>
                <a:tab pos="2613162" algn="l"/>
                <a:tab pos="2986471" algn="l"/>
                <a:tab pos="3359780" algn="l"/>
                <a:tab pos="3733089" algn="l"/>
                <a:tab pos="4106398" algn="l"/>
                <a:tab pos="4479707" algn="l"/>
              </a:tabLst>
              <a:defRPr/>
            </a:pPr>
            <a:r>
              <a:rPr lang="en-US" altLang="zh-CN" b="1" spc="15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PandaX-20T</a:t>
            </a:r>
            <a:r>
              <a:rPr lang="zh-CN" altLang="en-US" b="1" spc="15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预期</a:t>
            </a:r>
            <a:r>
              <a:rPr lang="en-US" altLang="zh-CN" b="1" spc="15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2027.1</a:t>
            </a:r>
            <a:r>
              <a:rPr lang="zh-CN" altLang="en-US" b="1" spc="15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完成安装，</a:t>
            </a:r>
            <a:r>
              <a:rPr lang="en-US" altLang="zh-CN" b="1" spc="15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2028.1</a:t>
            </a:r>
            <a:r>
              <a:rPr lang="zh-CN" altLang="en-US" b="1" spc="15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开始取数</a:t>
            </a:r>
            <a:endParaRPr lang="en-US" altLang="zh-CN" b="1" spc="150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7" name="Picture 7">
            <a:extLst>
              <a:ext uri="{FF2B5EF4-FFF2-40B4-BE49-F238E27FC236}">
                <a16:creationId xmlns:a16="http://schemas.microsoft.com/office/drawing/2014/main" id="{05A2BA79-0B1F-40CD-9245-BE41A2301E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829" y="4352951"/>
            <a:ext cx="3052925" cy="2213601"/>
          </a:xfrm>
          <a:prstGeom prst="rect">
            <a:avLst/>
          </a:prstGeom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C3FDCAD9-9783-4380-9C85-560E284C5B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633" y="1796394"/>
            <a:ext cx="3513318" cy="2396312"/>
          </a:xfrm>
          <a:prstGeom prst="rect">
            <a:avLst/>
          </a:prstGeom>
        </p:spPr>
      </p:pic>
      <p:pic>
        <p:nvPicPr>
          <p:cNvPr id="19" name="Picture 5">
            <a:extLst>
              <a:ext uri="{FF2B5EF4-FFF2-40B4-BE49-F238E27FC236}">
                <a16:creationId xmlns:a16="http://schemas.microsoft.com/office/drawing/2014/main" id="{B8F5268D-330F-43D6-BA8C-FAC704CA7E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1327" y="1713267"/>
            <a:ext cx="3160161" cy="2356096"/>
          </a:xfrm>
          <a:prstGeom prst="rect">
            <a:avLst/>
          </a:prstGeom>
        </p:spPr>
      </p:pic>
      <p:pic>
        <p:nvPicPr>
          <p:cNvPr id="20" name="Picture 6">
            <a:extLst>
              <a:ext uri="{FF2B5EF4-FFF2-40B4-BE49-F238E27FC236}">
                <a16:creationId xmlns:a16="http://schemas.microsoft.com/office/drawing/2014/main" id="{1D0A1835-A4D8-477B-8117-8793AD288F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7431" y="4314246"/>
            <a:ext cx="3304057" cy="235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7025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500" y="889755"/>
            <a:ext cx="10578848" cy="5929723"/>
          </a:xfrm>
          <a:prstGeom prst="rect">
            <a:avLst/>
          </a:prstGeom>
        </p:spPr>
      </p:pic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1107500" y="92058"/>
            <a:ext cx="10510125" cy="659643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3. </a:t>
            </a:r>
            <a:r>
              <a:rPr lang="zh-CN" altLang="en-US" dirty="0"/>
              <a:t>各大科学装置进展</a:t>
            </a:r>
          </a:p>
        </p:txBody>
      </p:sp>
    </p:spTree>
    <p:extLst>
      <p:ext uri="{BB962C8B-B14F-4D97-AF65-F5344CB8AC3E}">
        <p14:creationId xmlns:p14="http://schemas.microsoft.com/office/powerpoint/2010/main" val="1819927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1241428" y="185716"/>
            <a:ext cx="10510125" cy="659643"/>
          </a:xfrm>
          <a:prstGeom prst="rect">
            <a:avLst/>
          </a:prstGeom>
        </p:spPr>
        <p:txBody>
          <a:bodyPr vert="horz" wrap="square" lIns="91418" tIns="45709" rIns="91418" bIns="45709" rtlCol="0" anchor="ctr" anchorCtr="0">
            <a:normAutofit fontScale="97500" lnSpcReduction="1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000" b="1" u="none" strike="noStrike" kern="1200" cap="none" spc="200" normalizeH="0">
                <a:solidFill>
                  <a:srgbClr val="005DA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en-US" altLang="zh-CN" dirty="0"/>
              <a:t>3. </a:t>
            </a:r>
            <a:r>
              <a:rPr lang="zh-CN" altLang="en-US" dirty="0"/>
              <a:t>各大科学装置进展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A5AA2BD-A823-4AAF-A347-E4FA0677920C}"/>
              </a:ext>
            </a:extLst>
          </p:cNvPr>
          <p:cNvSpPr txBox="1"/>
          <p:nvPr/>
        </p:nvSpPr>
        <p:spPr>
          <a:xfrm>
            <a:off x="494230" y="942602"/>
            <a:ext cx="11365261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BEPCII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完成升级，稳定运行，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BESIII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持续取得重大成果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6FB189D-ACFD-4715-8E6A-3FD5FAB9DF26}"/>
              </a:ext>
            </a:extLst>
          </p:cNvPr>
          <p:cNvSpPr/>
          <p:nvPr/>
        </p:nvSpPr>
        <p:spPr>
          <a:xfrm>
            <a:off x="411480" y="1606196"/>
            <a:ext cx="7349863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2000" indent="-2520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000" dirty="0"/>
              <a:t>完成</a:t>
            </a:r>
            <a:r>
              <a:rPr lang="en-US" altLang="zh-CN" sz="2000" dirty="0"/>
              <a:t>BEPCII-U</a:t>
            </a:r>
            <a:r>
              <a:rPr lang="zh-CN" altLang="en-US" sz="2000" dirty="0"/>
              <a:t>升级，</a:t>
            </a:r>
            <a:r>
              <a:rPr lang="en-US" altLang="zh-CN" sz="2000" dirty="0"/>
              <a:t>4.0GeV</a:t>
            </a:r>
            <a:r>
              <a:rPr lang="zh-CN" altLang="en-US" sz="2000" dirty="0"/>
              <a:t>时亮度提高</a:t>
            </a:r>
            <a:r>
              <a:rPr lang="en-US" altLang="zh-CN" sz="2000" dirty="0"/>
              <a:t>3</a:t>
            </a:r>
            <a:r>
              <a:rPr lang="zh-CN" altLang="en-US" sz="2000" dirty="0"/>
              <a:t>倍，达到设计指标</a:t>
            </a:r>
            <a:endParaRPr lang="en-US" altLang="zh-CN" sz="2000" dirty="0"/>
          </a:p>
          <a:p>
            <a:pPr marL="252000" indent="-2520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000" dirty="0"/>
              <a:t>发现一系列新粒子，特别是新型强子，如胶球候选者</a:t>
            </a:r>
            <a:r>
              <a:rPr lang="en-US" altLang="zh-CN" sz="2000" dirty="0"/>
              <a:t>X(2370)</a:t>
            </a:r>
            <a:r>
              <a:rPr lang="zh-CN" altLang="en-US" sz="2000" dirty="0"/>
              <a:t>、混合态、多夸克态等</a:t>
            </a:r>
            <a:endParaRPr lang="en-US" altLang="zh-CN" sz="2000" dirty="0"/>
          </a:p>
          <a:p>
            <a:pPr marL="252000" indent="-2520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000" dirty="0"/>
              <a:t>完成一系列精确测量，如衰变常数、</a:t>
            </a:r>
            <a:r>
              <a:rPr lang="en-US" altLang="zh-CN" sz="2000" dirty="0"/>
              <a:t>CKM</a:t>
            </a:r>
            <a:r>
              <a:rPr lang="zh-CN" altLang="en-US" sz="2000" dirty="0"/>
              <a:t>矩阵元、粲重子研究、</a:t>
            </a:r>
            <a:r>
              <a:rPr lang="en-US" altLang="zh-CN" sz="2000" dirty="0"/>
              <a:t>CP</a:t>
            </a:r>
            <a:r>
              <a:rPr lang="zh-CN" altLang="en-US" sz="2000" dirty="0"/>
              <a:t>破坏的寻找、贝尔不等式检验等</a:t>
            </a:r>
            <a:endParaRPr lang="en-US" altLang="zh-CN" sz="2000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9A9E148-3364-4ECC-9216-C30F7F4E02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060" t="61433" r="26858" b="1588"/>
          <a:stretch/>
        </p:blipFill>
        <p:spPr>
          <a:xfrm>
            <a:off x="8134834" y="1493812"/>
            <a:ext cx="3962401" cy="2223439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9C4585D6-E37C-43A3-8A01-64EB6DDFCC27}"/>
              </a:ext>
            </a:extLst>
          </p:cNvPr>
          <p:cNvGrpSpPr/>
          <p:nvPr/>
        </p:nvGrpSpPr>
        <p:grpSpPr>
          <a:xfrm>
            <a:off x="8014304" y="3950208"/>
            <a:ext cx="3962401" cy="2722076"/>
            <a:chOff x="7662672" y="3950208"/>
            <a:chExt cx="4314033" cy="2988828"/>
          </a:xfrm>
        </p:grpSpPr>
        <p:graphicFrame>
          <p:nvGraphicFramePr>
            <p:cNvPr id="9" name="图表 8">
              <a:extLst>
                <a:ext uri="{FF2B5EF4-FFF2-40B4-BE49-F238E27FC236}">
                  <a16:creationId xmlns:a16="http://schemas.microsoft.com/office/drawing/2014/main" id="{44F20E18-73BC-4F6A-909C-3B2222A5F59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1134715"/>
                </p:ext>
              </p:extLst>
            </p:nvPr>
          </p:nvGraphicFramePr>
          <p:xfrm>
            <a:off x="7662672" y="3950208"/>
            <a:ext cx="4314033" cy="298882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0" name="文本框 12">
              <a:extLst>
                <a:ext uri="{FF2B5EF4-FFF2-40B4-BE49-F238E27FC236}">
                  <a16:creationId xmlns:a16="http://schemas.microsoft.com/office/drawing/2014/main" id="{517385DE-8209-4E9D-AD88-CBEBBC775B2F}"/>
                </a:ext>
              </a:extLst>
            </p:cNvPr>
            <p:cNvSpPr txBox="1"/>
            <p:nvPr/>
          </p:nvSpPr>
          <p:spPr>
            <a:xfrm>
              <a:off x="8134834" y="4355592"/>
              <a:ext cx="1438934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zh-CN" sz="1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&gt; 840 papers </a:t>
              </a:r>
            </a:p>
            <a:p>
              <a:r>
                <a:rPr kumimoji="1" lang="en-US" altLang="zh-CN" sz="1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&gt; 150 at PRL </a:t>
              </a:r>
              <a:endParaRPr kumimoji="1" lang="zh-CN" altLang="en-US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1" name="Picture 2">
            <a:extLst>
              <a:ext uri="{FF2B5EF4-FFF2-40B4-BE49-F238E27FC236}">
                <a16:creationId xmlns:a16="http://schemas.microsoft.com/office/drawing/2014/main" id="{0D18F2D6-5E5B-4786-BEEE-9817A44C44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8" t="2025" r="3681"/>
          <a:stretch/>
        </p:blipFill>
        <p:spPr bwMode="auto">
          <a:xfrm>
            <a:off x="3829990" y="3897547"/>
            <a:ext cx="4184326" cy="2933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9BDD8D8C-466E-4858-8E53-89031E20F428}"/>
              </a:ext>
            </a:extLst>
          </p:cNvPr>
          <p:cNvGrpSpPr/>
          <p:nvPr/>
        </p:nvGrpSpPr>
        <p:grpSpPr>
          <a:xfrm>
            <a:off x="82297" y="3950208"/>
            <a:ext cx="3747694" cy="2875250"/>
            <a:chOff x="514701" y="1583451"/>
            <a:chExt cx="3630279" cy="3345490"/>
          </a:xfrm>
        </p:grpSpPr>
        <p:sp>
          <p:nvSpPr>
            <p:cNvPr id="14" name="灯片编号占位符 3">
              <a:extLst>
                <a:ext uri="{FF2B5EF4-FFF2-40B4-BE49-F238E27FC236}">
                  <a16:creationId xmlns:a16="http://schemas.microsoft.com/office/drawing/2014/main" id="{7FFC79C0-1186-41F0-B8E6-F49B29E877DB}"/>
                </a:ext>
              </a:extLst>
            </p:cNvPr>
            <p:cNvSpPr txBox="1">
              <a:spLocks/>
            </p:cNvSpPr>
            <p:nvPr/>
          </p:nvSpPr>
          <p:spPr>
            <a:xfrm>
              <a:off x="954247" y="4563816"/>
              <a:ext cx="2743200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zh-CN"/>
              </a:defPPr>
              <a:lvl1pPr marL="0" algn="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7CC77FD0-F4F8-F744-AD71-435F23000AAD}" type="slidenum">
                <a:rPr kumimoji="1" lang="zh-CN" altLang="en-US" smtClean="0">
                  <a:solidFill>
                    <a:prstClr val="black">
                      <a:tint val="75000"/>
                    </a:prstClr>
                  </a:solidFill>
                  <a:latin typeface="等线"/>
                  <a:ea typeface="等线" panose="02010600030101010101" pitchFamily="2" charset="-122"/>
                </a:rPr>
                <a:pPr>
                  <a:defRPr/>
                </a:pPr>
                <a:t>23</a:t>
              </a:fld>
              <a:endParaRPr kumimoji="1" lang="zh-CN" altLang="en-US">
                <a:solidFill>
                  <a:prstClr val="black">
                    <a:tint val="75000"/>
                  </a:prstClr>
                </a:solidFill>
                <a:latin typeface="等线"/>
                <a:ea typeface="等线" panose="02010600030101010101" pitchFamily="2" charset="-122"/>
              </a:endParaRPr>
            </a:p>
          </p:txBody>
        </p:sp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3AA2BAF5-2804-44F5-9EC9-EA17FCC62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4701" y="1831123"/>
              <a:ext cx="3453009" cy="3026027"/>
            </a:xfrm>
            <a:prstGeom prst="rect">
              <a:avLst/>
            </a:prstGeom>
          </p:spPr>
        </p:pic>
        <p:sp>
          <p:nvSpPr>
            <p:cNvPr id="16" name="下箭头 12">
              <a:extLst>
                <a:ext uri="{FF2B5EF4-FFF2-40B4-BE49-F238E27FC236}">
                  <a16:creationId xmlns:a16="http://schemas.microsoft.com/office/drawing/2014/main" id="{D48F0BB2-5506-4EFA-A352-F46FE445D57C}"/>
                </a:ext>
              </a:extLst>
            </p:cNvPr>
            <p:cNvSpPr/>
            <p:nvPr/>
          </p:nvSpPr>
          <p:spPr>
            <a:xfrm>
              <a:off x="2241205" y="3283646"/>
              <a:ext cx="123661" cy="365126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1EE6DB28-4230-4EF8-B760-CF2DF54EFB1E}"/>
                </a:ext>
              </a:extLst>
            </p:cNvPr>
            <p:cNvSpPr/>
            <p:nvPr/>
          </p:nvSpPr>
          <p:spPr>
            <a:xfrm>
              <a:off x="2746153" y="2811630"/>
              <a:ext cx="833717" cy="17481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" name="PRL 132 (2024) 181901">
              <a:extLst>
                <a:ext uri="{FF2B5EF4-FFF2-40B4-BE49-F238E27FC236}">
                  <a16:creationId xmlns:a16="http://schemas.microsoft.com/office/drawing/2014/main" id="{BDAC4CB5-5538-4FA9-90C7-303CD1ECC7DD}"/>
                </a:ext>
              </a:extLst>
            </p:cNvPr>
            <p:cNvSpPr txBox="1"/>
            <p:nvPr/>
          </p:nvSpPr>
          <p:spPr>
            <a:xfrm>
              <a:off x="2296497" y="1583451"/>
              <a:ext cx="1848483" cy="31803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 defTabSz="584200">
                <a:defRPr sz="3100" u="sng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rPr sz="1400" dirty="0">
                  <a:latin typeface="Calibri" panose="020F0502020204030204" pitchFamily="34" charset="0"/>
                  <a:cs typeface="Calibri" panose="020F0502020204030204" pitchFamily="34" charset="0"/>
                </a:rPr>
                <a:t>PRL 132 (2024) 181901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8598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259" y="907412"/>
            <a:ext cx="10651366" cy="5950588"/>
          </a:xfrm>
          <a:prstGeom prst="rect">
            <a:avLst/>
          </a:prstGeom>
        </p:spPr>
      </p:pic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1107500" y="92058"/>
            <a:ext cx="10510125" cy="659643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3. </a:t>
            </a:r>
            <a:r>
              <a:rPr lang="zh-CN" altLang="en-US" dirty="0"/>
              <a:t>各大科学装置进展</a:t>
            </a:r>
          </a:p>
        </p:txBody>
      </p:sp>
    </p:spTree>
    <p:extLst>
      <p:ext uri="{BB962C8B-B14F-4D97-AF65-F5344CB8AC3E}">
        <p14:creationId xmlns:p14="http://schemas.microsoft.com/office/powerpoint/2010/main" val="22828682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4. </a:t>
            </a:r>
            <a:r>
              <a:rPr lang="zh-CN" altLang="en-US" dirty="0"/>
              <a:t>我国高能物理发展规划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55905FD-ED92-45A7-968A-86DF240FEFBD}"/>
              </a:ext>
            </a:extLst>
          </p:cNvPr>
          <p:cNvSpPr/>
          <p:nvPr/>
        </p:nvSpPr>
        <p:spPr>
          <a:xfrm>
            <a:off x="709563" y="1002709"/>
            <a:ext cx="1051012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2000" indent="-2520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没有高能物理项目进入发改委十五五项目清单</a:t>
            </a:r>
            <a:endParaRPr lang="en-US" altLang="zh-CN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52000" indent="-2520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本次战略规划会介绍讨论了下一步设想</a:t>
            </a:r>
            <a:endParaRPr lang="en-US" altLang="zh-CN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9200" lvl="1" indent="-2520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高能量前沿</a:t>
            </a:r>
            <a:endParaRPr lang="en-US" altLang="zh-CN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66400" lvl="2" indent="-2520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CEPC 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en-US" altLang="zh-CN" sz="200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FCC_ee</a:t>
            </a:r>
            <a:r>
              <a:rPr lang="zh-CN" alt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， 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2030-2060 </a:t>
            </a:r>
          </a:p>
          <a:p>
            <a:pPr marL="1166400" lvl="2" indent="-2520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铁基高场磁体（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~20 T)  SPPC/</a:t>
            </a:r>
            <a:r>
              <a:rPr lang="en-US" altLang="zh-CN" sz="200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FCC_hh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, 2040</a:t>
            </a:r>
            <a:r>
              <a:rPr lang="zh-CN" alt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年之后</a:t>
            </a:r>
            <a:endParaRPr lang="en-US" altLang="zh-CN" sz="200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166400" lvl="2" indent="-2520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束流驱动等离子体加速 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(1-10) </a:t>
            </a:r>
            <a:r>
              <a:rPr lang="en-US" altLang="zh-CN" sz="200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TeV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200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e+e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- </a:t>
            </a:r>
            <a:r>
              <a:rPr lang="zh-CN" alt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对撞机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, 2040</a:t>
            </a:r>
            <a:r>
              <a:rPr lang="zh-CN" alt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年之后</a:t>
            </a:r>
            <a:endParaRPr lang="en-US" altLang="zh-CN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9200" lvl="1" indent="-2520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高亮度前沿</a:t>
            </a:r>
            <a:endParaRPr lang="en-US" altLang="zh-CN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66400" lvl="2" indent="-2520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BEPCII 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BEPCII-U</a:t>
            </a:r>
            <a:r>
              <a:rPr lang="zh-CN" alt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（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2025-2030</a:t>
            </a:r>
            <a:r>
              <a:rPr lang="zh-CN" alt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）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BEPCII-UP</a:t>
            </a:r>
            <a:r>
              <a:rPr lang="zh-CN" alt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（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2030-2035</a:t>
            </a:r>
            <a:r>
              <a:rPr lang="zh-CN" alt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之后）</a:t>
            </a:r>
            <a:endParaRPr lang="en-US" altLang="zh-CN" sz="200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166400" lvl="2" indent="-2520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STCF</a:t>
            </a:r>
            <a:endParaRPr lang="en-US" altLang="zh-CN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09200" lvl="1" indent="-2520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非加速器物理</a:t>
            </a:r>
            <a:endParaRPr lang="en-US" altLang="zh-CN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66400" lvl="2" indent="-2520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JUNO 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JUNO-</a:t>
            </a:r>
            <a:r>
              <a:rPr lang="en-US" altLang="zh-CN" sz="2000" dirty="0">
                <a:latin typeface="Symbol" panose="05050102010706020507" pitchFamily="18" charset="2"/>
                <a:cs typeface="Calibri" panose="020F0502020204030204" pitchFamily="34" charset="0"/>
                <a:sym typeface="Wingdings" panose="05000000000000000000" pitchFamily="2" charset="2"/>
              </a:rPr>
              <a:t>bb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zh-CN" alt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（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2030</a:t>
            </a:r>
            <a:r>
              <a:rPr lang="zh-CN" alt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之后）</a:t>
            </a:r>
            <a:endParaRPr lang="en-US" altLang="zh-CN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66400" lvl="2" indent="-2520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锦屏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: PandaX-20T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, CDEX-1T, others</a:t>
            </a:r>
          </a:p>
          <a:p>
            <a:pPr marL="1166400" lvl="2" indent="-2520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Other astrophysics: HERD, </a:t>
            </a:r>
            <a:r>
              <a:rPr lang="en-US" altLang="zh-CN" sz="200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eXTP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, </a:t>
            </a:r>
            <a:r>
              <a:rPr lang="en-US" altLang="zh-CN" sz="200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AliCPT</a:t>
            </a: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, HUNT, Trident,… </a:t>
            </a:r>
            <a:endParaRPr lang="en-US" altLang="zh-CN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123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5. </a:t>
            </a:r>
            <a:r>
              <a:rPr lang="zh-CN" altLang="en-US" dirty="0"/>
              <a:t>本次大会组织情况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62151" y="1046908"/>
            <a:ext cx="4603532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</a:rPr>
              <a:t>本次大会涵盖主题：</a:t>
            </a:r>
            <a:endParaRPr lang="en-US" altLang="zh-CN" sz="2400" b="1" dirty="0">
              <a:solidFill>
                <a:srgbClr val="C00000"/>
              </a:solidFill>
            </a:endParaRPr>
          </a:p>
          <a:p>
            <a:endParaRPr lang="en-US" altLang="zh-CN" sz="6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b="1" dirty="0"/>
              <a:t>1. </a:t>
            </a:r>
            <a:r>
              <a:rPr lang="en-US" altLang="zh-CN" b="1" dirty="0" err="1"/>
              <a:t>TeV</a:t>
            </a:r>
            <a:r>
              <a:rPr lang="zh-CN" altLang="en-US" b="1" dirty="0"/>
              <a:t>物理和超出标准模型新物理</a:t>
            </a:r>
          </a:p>
          <a:p>
            <a:pPr>
              <a:lnSpc>
                <a:spcPct val="150000"/>
              </a:lnSpc>
            </a:pPr>
            <a:r>
              <a:rPr lang="en-US" altLang="zh-CN" b="1" dirty="0"/>
              <a:t>2. </a:t>
            </a:r>
            <a:r>
              <a:rPr lang="zh-CN" altLang="en-US" b="1" dirty="0"/>
              <a:t>强子物理与味物理</a:t>
            </a:r>
          </a:p>
          <a:p>
            <a:pPr>
              <a:lnSpc>
                <a:spcPct val="150000"/>
              </a:lnSpc>
            </a:pPr>
            <a:r>
              <a:rPr lang="en-US" altLang="zh-CN" b="1" dirty="0"/>
              <a:t>3. </a:t>
            </a:r>
            <a:r>
              <a:rPr lang="zh-CN" altLang="en-US" b="1" dirty="0"/>
              <a:t>重离子物理</a:t>
            </a:r>
          </a:p>
          <a:p>
            <a:pPr>
              <a:lnSpc>
                <a:spcPct val="150000"/>
              </a:lnSpc>
            </a:pPr>
            <a:r>
              <a:rPr lang="en-US" altLang="zh-CN" b="1" dirty="0"/>
              <a:t>4. </a:t>
            </a:r>
            <a:r>
              <a:rPr lang="zh-CN" altLang="en-US" b="1" dirty="0"/>
              <a:t>中微子物理、粒子天体物理与宇宙学</a:t>
            </a:r>
          </a:p>
          <a:p>
            <a:pPr>
              <a:lnSpc>
                <a:spcPct val="150000"/>
              </a:lnSpc>
            </a:pPr>
            <a:r>
              <a:rPr lang="en-US" altLang="zh-CN" b="1" dirty="0"/>
              <a:t>5. </a:t>
            </a:r>
            <a:r>
              <a:rPr lang="zh-CN" altLang="en-US" b="1" dirty="0"/>
              <a:t>粒子物理实验技术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381297" y="994856"/>
            <a:ext cx="67092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</a:rPr>
              <a:t>大会邀请报告：</a:t>
            </a:r>
            <a:endParaRPr lang="en-US" altLang="zh-CN" sz="2400" b="1" dirty="0">
              <a:solidFill>
                <a:srgbClr val="C00000"/>
              </a:solidFill>
            </a:endParaRPr>
          </a:p>
          <a:p>
            <a:endParaRPr lang="en-US" altLang="zh-CN" sz="9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416266"/>
              </p:ext>
            </p:extLst>
          </p:nvPr>
        </p:nvGraphicFramePr>
        <p:xfrm>
          <a:off x="5265683" y="1518135"/>
          <a:ext cx="6657975" cy="320040"/>
        </p:xfrm>
        <a:graphic>
          <a:graphicData uri="http://schemas.openxmlformats.org/drawingml/2006/table">
            <a:tbl>
              <a:tblPr/>
              <a:tblGrid>
                <a:gridCol w="4148897">
                  <a:extLst>
                    <a:ext uri="{9D8B030D-6E8A-4147-A177-3AD203B41FA5}">
                      <a16:colId xmlns:a16="http://schemas.microsoft.com/office/drawing/2014/main" val="1460077086"/>
                    </a:ext>
                  </a:extLst>
                </a:gridCol>
                <a:gridCol w="2509078">
                  <a:extLst>
                    <a:ext uri="{9D8B030D-6E8A-4147-A177-3AD203B41FA5}">
                      <a16:colId xmlns:a16="http://schemas.microsoft.com/office/drawing/2014/main" val="19546723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1" dirty="0">
                          <a:solidFill>
                            <a:srgbClr val="FFFFFF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报告题目</a:t>
                      </a:r>
                      <a:endParaRPr lang="zh-CN" altLang="en-US" b="1" dirty="0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1" dirty="0">
                          <a:solidFill>
                            <a:srgbClr val="FFFFFF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报告人</a:t>
                      </a:r>
                      <a:endParaRPr lang="zh-CN" altLang="en-US" b="1" dirty="0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784329"/>
                  </a:ext>
                </a:extLst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123147"/>
              </p:ext>
            </p:extLst>
          </p:nvPr>
        </p:nvGraphicFramePr>
        <p:xfrm>
          <a:off x="5265683" y="1890227"/>
          <a:ext cx="6657975" cy="4389120"/>
        </p:xfrm>
        <a:graphic>
          <a:graphicData uri="http://schemas.openxmlformats.org/drawingml/2006/table">
            <a:tbl>
              <a:tblPr/>
              <a:tblGrid>
                <a:gridCol w="447040">
                  <a:extLst>
                    <a:ext uri="{9D8B030D-6E8A-4147-A177-3AD203B41FA5}">
                      <a16:colId xmlns:a16="http://schemas.microsoft.com/office/drawing/2014/main" val="3316279743"/>
                    </a:ext>
                  </a:extLst>
                </a:gridCol>
                <a:gridCol w="3870325">
                  <a:extLst>
                    <a:ext uri="{9D8B030D-6E8A-4147-A177-3AD203B41FA5}">
                      <a16:colId xmlns:a16="http://schemas.microsoft.com/office/drawing/2014/main" val="1233422634"/>
                    </a:ext>
                  </a:extLst>
                </a:gridCol>
                <a:gridCol w="2340610">
                  <a:extLst>
                    <a:ext uri="{9D8B030D-6E8A-4147-A177-3AD203B41FA5}">
                      <a16:colId xmlns:a16="http://schemas.microsoft.com/office/drawing/2014/main" val="3084178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高能物理分会工作报告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王贻芳 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</a:t>
                      </a:r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高能所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)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7853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中微子实验研究进展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zh-CN" altLang="en-US" sz="1200" b="1" dirty="0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贾 怡（高能所）</a:t>
                      </a:r>
                      <a:endParaRPr lang="zh-CN" altLang="en-US" b="1" dirty="0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62138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格点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QCD</a:t>
                      </a:r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研究进展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季向东 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</a:t>
                      </a:r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上海交大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)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12262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1200" b="1" dirty="0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STCF</a:t>
                      </a:r>
                      <a:r>
                        <a:rPr lang="zh-CN" altLang="en-US" sz="1200" b="1" dirty="0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研究进展</a:t>
                      </a:r>
                      <a:endParaRPr lang="zh-CN" altLang="en-US" b="1" dirty="0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郑阳恒 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</a:t>
                      </a:r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国科大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)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582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高能量前沿及探测器进展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何 苗 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</a:t>
                      </a:r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高能所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)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74709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altLang="zh-CN" sz="1200" b="1" dirty="0" err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TeV</a:t>
                      </a:r>
                      <a:r>
                        <a:rPr lang="zh-CN" altLang="en-US" sz="1200" b="1" dirty="0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物理实验进展综述</a:t>
                      </a:r>
                      <a:endParaRPr lang="zh-CN" altLang="en-US" b="1" dirty="0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肖 朦 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</a:t>
                      </a:r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浙江大学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0878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AI</a:t>
                      </a:r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在高能物理中的应用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朱华星 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</a:t>
                      </a:r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北京大学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)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0505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8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zh-CN" altLang="en-US" sz="1200" b="1" dirty="0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暗能量研究进展</a:t>
                      </a:r>
                      <a:endParaRPr lang="zh-CN" altLang="en-US" b="1" dirty="0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张新民 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</a:t>
                      </a:r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高能所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)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7931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9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暗物质探测和双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beta</a:t>
                      </a:r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衰变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林 箐 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</a:t>
                      </a:r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中科大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)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91610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10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中微子理论进展、超出标准模型新物理研究进展综述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于江浩 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</a:t>
                      </a:r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理论所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)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858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11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高能重离子碰撞物理综述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叶早晨 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</a:t>
                      </a:r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华南师大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)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87559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12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强子物理与味物理实验研究进展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柯百谦 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</a:t>
                      </a:r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郑州大学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)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079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13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强子物理与味物理理论研究进展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孟璐 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</a:t>
                      </a:r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东南大学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)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6503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14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国际高能宇宙线探测进展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张寿山 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</a:t>
                      </a:r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高能所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)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23478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15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阿尔法磁谱仪实验最新成果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许伟伟 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</a:t>
                      </a:r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山东高等技术研究院</a:t>
                      </a:r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)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44381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16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zh-CN" altLang="en-US" sz="1200" b="1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加速器最新原理和技术研究进展</a:t>
                      </a:r>
                      <a:endParaRPr lang="zh-CN" altLang="en-US" b="1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zh-CN" altLang="en-US" sz="1200" b="1" dirty="0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鲁巍 </a:t>
                      </a:r>
                      <a:r>
                        <a:rPr lang="en-US" altLang="zh-CN" sz="1200" b="1" dirty="0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</a:t>
                      </a:r>
                      <a:r>
                        <a:rPr lang="zh-CN" altLang="en-US" sz="1200" b="1" dirty="0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高能所</a:t>
                      </a:r>
                      <a:r>
                        <a:rPr lang="en-US" altLang="zh-CN" sz="1200" b="1" dirty="0">
                          <a:solidFill>
                            <a:srgbClr val="555555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)</a:t>
                      </a:r>
                      <a:endParaRPr lang="zh-CN" altLang="en-US" b="1" dirty="0">
                        <a:solidFill>
                          <a:srgbClr val="555555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36041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39792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5. </a:t>
            </a:r>
            <a:r>
              <a:rPr lang="zh-CN" altLang="en-US" dirty="0"/>
              <a:t>本次大会组织情况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9996" y="891205"/>
            <a:ext cx="1097279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zh-CN" sz="2400" b="1" dirty="0">
                <a:solidFill>
                  <a:srgbClr val="005DA2"/>
                </a:solidFill>
              </a:rPr>
              <a:t>第十</a:t>
            </a:r>
            <a:r>
              <a:rPr lang="zh-CN" altLang="en-US" sz="2400" b="1" dirty="0">
                <a:solidFill>
                  <a:srgbClr val="005DA2"/>
                </a:solidFill>
              </a:rPr>
              <a:t>四</a:t>
            </a:r>
            <a:r>
              <a:rPr lang="zh-CN" altLang="zh-CN" sz="2400" b="1" dirty="0">
                <a:solidFill>
                  <a:srgbClr val="005DA2"/>
                </a:solidFill>
              </a:rPr>
              <a:t>届</a:t>
            </a:r>
            <a:r>
              <a:rPr lang="en-US" altLang="zh-CN" sz="2400" b="1" dirty="0">
                <a:solidFill>
                  <a:srgbClr val="005DA2"/>
                </a:solidFill>
              </a:rPr>
              <a:t>“</a:t>
            </a:r>
            <a:r>
              <a:rPr lang="zh-CN" altLang="zh-CN" sz="2400" b="1" dirty="0">
                <a:solidFill>
                  <a:srgbClr val="005DA2"/>
                </a:solidFill>
              </a:rPr>
              <a:t>晨光杯</a:t>
            </a:r>
            <a:r>
              <a:rPr lang="en-US" altLang="zh-CN" sz="2400" b="1" dirty="0">
                <a:solidFill>
                  <a:srgbClr val="005DA2"/>
                </a:solidFill>
              </a:rPr>
              <a:t>”</a:t>
            </a:r>
            <a:r>
              <a:rPr lang="zh-CN" altLang="zh-CN" sz="2400" b="1" dirty="0">
                <a:solidFill>
                  <a:srgbClr val="005DA2"/>
                </a:solidFill>
              </a:rPr>
              <a:t>青年优秀论文评选</a:t>
            </a:r>
            <a:endParaRPr lang="en-US" altLang="zh-CN" b="1" dirty="0"/>
          </a:p>
          <a:p>
            <a:endParaRPr lang="en-US" altLang="zh-CN" dirty="0"/>
          </a:p>
          <a:p>
            <a:endParaRPr lang="zh-CN" altLang="zh-CN" dirty="0"/>
          </a:p>
          <a:p>
            <a:endParaRPr lang="en-US" altLang="zh-CN" b="1" dirty="0"/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878595" y="1449291"/>
            <a:ext cx="10515600" cy="87043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l"/>
            </a:pPr>
            <a:r>
              <a:rPr lang="zh-CN" altLang="en-US" sz="1800" b="1" dirty="0">
                <a:latin typeface="+mn-ea"/>
                <a:ea typeface="+mn-ea"/>
              </a:rPr>
              <a:t>评选活动</a:t>
            </a:r>
            <a:r>
              <a:rPr lang="zh-CN" altLang="zh-CN" sz="1800" b="1" dirty="0">
                <a:latin typeface="+mn-ea"/>
                <a:ea typeface="+mn-ea"/>
              </a:rPr>
              <a:t>于</a:t>
            </a:r>
            <a:r>
              <a:rPr lang="en-US" altLang="zh-CN" sz="1800" b="1" dirty="0">
                <a:latin typeface="+mn-ea"/>
                <a:ea typeface="+mn-ea"/>
              </a:rPr>
              <a:t>2026</a:t>
            </a:r>
            <a:r>
              <a:rPr lang="zh-CN" altLang="en-US" sz="1800" b="1" dirty="0">
                <a:latin typeface="+mn-ea"/>
                <a:ea typeface="+mn-ea"/>
              </a:rPr>
              <a:t>年</a:t>
            </a:r>
            <a:r>
              <a:rPr lang="en-US" altLang="zh-CN" sz="1800" b="1" dirty="0">
                <a:latin typeface="+mn-ea"/>
                <a:ea typeface="+mn-ea"/>
              </a:rPr>
              <a:t>2</a:t>
            </a:r>
            <a:r>
              <a:rPr lang="zh-CN" altLang="en-US" sz="1800" b="1" dirty="0">
                <a:latin typeface="+mn-ea"/>
                <a:ea typeface="+mn-ea"/>
              </a:rPr>
              <a:t>月</a:t>
            </a:r>
            <a:r>
              <a:rPr lang="en-US" altLang="zh-CN" sz="1800" b="1" dirty="0">
                <a:latin typeface="+mn-ea"/>
                <a:ea typeface="+mn-ea"/>
              </a:rPr>
              <a:t>11</a:t>
            </a:r>
            <a:r>
              <a:rPr lang="zh-CN" altLang="en-US" sz="1800" b="1" dirty="0">
                <a:latin typeface="+mn-ea"/>
                <a:ea typeface="+mn-ea"/>
              </a:rPr>
              <a:t>日启动，论文申请于</a:t>
            </a:r>
            <a:r>
              <a:rPr lang="en-US" altLang="zh-CN" sz="1800" b="1" dirty="0">
                <a:latin typeface="+mn-ea"/>
                <a:ea typeface="+mn-ea"/>
              </a:rPr>
              <a:t>2026</a:t>
            </a:r>
            <a:r>
              <a:rPr lang="zh-CN" altLang="en-US" sz="1800" b="1" dirty="0">
                <a:latin typeface="+mn-ea"/>
                <a:ea typeface="+mn-ea"/>
              </a:rPr>
              <a:t>年</a:t>
            </a:r>
            <a:r>
              <a:rPr lang="en-US" altLang="zh-CN" sz="1800" b="1" dirty="0">
                <a:latin typeface="+mn-ea"/>
                <a:ea typeface="+mn-ea"/>
              </a:rPr>
              <a:t>4</a:t>
            </a:r>
            <a:r>
              <a:rPr lang="zh-CN" altLang="en-US" sz="1800" b="1" dirty="0">
                <a:latin typeface="+mn-ea"/>
                <a:ea typeface="+mn-ea"/>
              </a:rPr>
              <a:t>月</a:t>
            </a:r>
            <a:r>
              <a:rPr lang="en-US" altLang="zh-CN" sz="1800" b="1" dirty="0">
                <a:latin typeface="+mn-ea"/>
                <a:ea typeface="+mn-ea"/>
              </a:rPr>
              <a:t>30</a:t>
            </a:r>
            <a:r>
              <a:rPr lang="zh-CN" altLang="en-US" sz="1800" b="1" dirty="0">
                <a:latin typeface="+mn-ea"/>
                <a:ea typeface="+mn-ea"/>
              </a:rPr>
              <a:t>日截止</a:t>
            </a:r>
            <a:endParaRPr lang="en-US" altLang="zh-CN" sz="1800" b="1" dirty="0">
              <a:latin typeface="+mn-ea"/>
              <a:ea typeface="+mn-ea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l"/>
            </a:pPr>
            <a:r>
              <a:rPr lang="zh-CN" altLang="en-US" sz="1800" b="1" dirty="0">
                <a:latin typeface="+mn-ea"/>
                <a:ea typeface="+mn-ea"/>
              </a:rPr>
              <a:t>共收到</a:t>
            </a:r>
            <a:r>
              <a:rPr lang="en-US" altLang="zh-CN" sz="1800" b="1" dirty="0">
                <a:solidFill>
                  <a:srgbClr val="FF0000"/>
                </a:solidFill>
                <a:latin typeface="+mn-ea"/>
                <a:ea typeface="+mn-ea"/>
              </a:rPr>
              <a:t>16</a:t>
            </a:r>
            <a:r>
              <a:rPr lang="zh-CN" altLang="en-US" sz="1800" b="1" dirty="0">
                <a:latin typeface="+mn-ea"/>
                <a:ea typeface="+mn-ea"/>
              </a:rPr>
              <a:t>家单位</a:t>
            </a:r>
            <a:r>
              <a:rPr lang="en-US" altLang="zh-CN" sz="1800" b="1" dirty="0">
                <a:solidFill>
                  <a:srgbClr val="FF0000"/>
                </a:solidFill>
                <a:latin typeface="+mn-ea"/>
                <a:ea typeface="+mn-ea"/>
              </a:rPr>
              <a:t>41</a:t>
            </a:r>
            <a:r>
              <a:rPr lang="zh-CN" altLang="en-US" sz="1800" b="1" dirty="0">
                <a:latin typeface="+mn-ea"/>
                <a:ea typeface="+mn-ea"/>
              </a:rPr>
              <a:t>篇参赛论文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95994"/>
              </p:ext>
            </p:extLst>
          </p:nvPr>
        </p:nvGraphicFramePr>
        <p:xfrm>
          <a:off x="760166" y="2305054"/>
          <a:ext cx="5827924" cy="4385330"/>
        </p:xfrm>
        <a:graphic>
          <a:graphicData uri="http://schemas.openxmlformats.org/drawingml/2006/table">
            <a:tbl>
              <a:tblPr/>
              <a:tblGrid>
                <a:gridCol w="429657">
                  <a:extLst>
                    <a:ext uri="{9D8B030D-6E8A-4147-A177-3AD203B41FA5}">
                      <a16:colId xmlns:a16="http://schemas.microsoft.com/office/drawing/2014/main" val="42791647"/>
                    </a:ext>
                  </a:extLst>
                </a:gridCol>
                <a:gridCol w="2607571">
                  <a:extLst>
                    <a:ext uri="{9D8B030D-6E8A-4147-A177-3AD203B41FA5}">
                      <a16:colId xmlns:a16="http://schemas.microsoft.com/office/drawing/2014/main" val="3663562045"/>
                    </a:ext>
                  </a:extLst>
                </a:gridCol>
                <a:gridCol w="1083080">
                  <a:extLst>
                    <a:ext uri="{9D8B030D-6E8A-4147-A177-3AD203B41FA5}">
                      <a16:colId xmlns:a16="http://schemas.microsoft.com/office/drawing/2014/main" val="1539832860"/>
                    </a:ext>
                  </a:extLst>
                </a:gridCol>
                <a:gridCol w="1707616">
                  <a:extLst>
                    <a:ext uri="{9D8B030D-6E8A-4147-A177-3AD203B41FA5}">
                      <a16:colId xmlns:a16="http://schemas.microsoft.com/office/drawing/2014/main" val="129938647"/>
                    </a:ext>
                  </a:extLst>
                </a:gridCol>
              </a:tblGrid>
              <a:tr h="250859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序号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论文题目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论文作者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单位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0153996"/>
                  </a:ext>
                </a:extLst>
              </a:tr>
              <a:tr h="4230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Dispersive determination of nucleon gravitational form factors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曹雄辉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中科院理论所                           （</a:t>
                      </a: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2023</a:t>
                      </a: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年博士毕业）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182318"/>
                  </a:ext>
                </a:extLst>
              </a:tr>
              <a:tr h="4230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Fluctuations and Correlations of Quark Spin in Hot and Dense QCD Matter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陈浩磊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上海大学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2020</a:t>
                      </a: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年博士毕业）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0136165"/>
                  </a:ext>
                </a:extLst>
              </a:tr>
              <a:tr h="38099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Measurement of reactor neutrino oscillation with the first JUNO data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陈志源、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Iwan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Morton-Blake、</a:t>
                      </a: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孙明霞、王明远、张涵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高能所等</a:t>
                      </a:r>
                      <a:b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（博士毕业、博士毕业、博士在读、博士在读、博士在读）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9197572"/>
                  </a:ext>
                </a:extLst>
              </a:tr>
              <a:tr h="3654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K</a:t>
                      </a:r>
                      <a:r>
                        <a:rPr lang="en-US" altLang="zh-CN" sz="10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</a:t>
                      </a:r>
                      <a:r>
                        <a:rPr lang="en-US" altLang="zh-CN" sz="10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</a:t>
                      </a:r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介子不可见衰变和粲重子弱衰变研究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丁晓萱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北京大学 </a:t>
                      </a:r>
                      <a:b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（博士在读）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6408061"/>
                  </a:ext>
                </a:extLst>
              </a:tr>
              <a:tr h="3654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Multiplicity distributions in QCD jets and jet topics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段香盼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复旦大学</a:t>
                      </a:r>
                      <a:b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（博士在读）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265058"/>
                  </a:ext>
                </a:extLst>
              </a:tr>
              <a:tr h="3654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Nucleon Tomography with 0-jettiness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方申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复旦大学</a:t>
                      </a:r>
                      <a:b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（博士在读）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6832276"/>
                  </a:ext>
                </a:extLst>
              </a:tr>
              <a:tr h="3654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q</a:t>
                      </a:r>
                      <a:r>
                        <a:rPr lang="en-US" sz="11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T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 Slicing with Multiple Jets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符荣峻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复旦大学 </a:t>
                      </a:r>
                      <a:b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（博士在读）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815594"/>
                  </a:ext>
                </a:extLst>
              </a:tr>
              <a:tr h="3654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Directly determine the electron-neutrino mass with sub-eVsensitivity by the decay of </a:t>
                      </a:r>
                      <a:r>
                        <a:rPr lang="en-US" sz="11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159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Dy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付颖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中科院高能所 </a:t>
                      </a:r>
                      <a:b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2020</a:t>
                      </a: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年博士毕业）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5007883"/>
                  </a:ext>
                </a:extLst>
              </a:tr>
              <a:tr h="3654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Baryon Electric Charge Correlation as a Magnetometer of QCD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顾锦彪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华中师范大学</a:t>
                      </a:r>
                      <a:b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（博士在读）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8972953"/>
                  </a:ext>
                </a:extLst>
              </a:tr>
              <a:tr h="41668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Establishing CP violation in b-baryon decays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韩佳杰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兰州大学</a:t>
                      </a:r>
                      <a:b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（博士后）</a:t>
                      </a:r>
                    </a:p>
                  </a:txBody>
                  <a:tcPr marL="8607" marR="8607" marT="8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7959665"/>
                  </a:ext>
                </a:extLst>
              </a:tr>
            </a:tbl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354508"/>
              </p:ext>
            </p:extLst>
          </p:nvPr>
        </p:nvGraphicFramePr>
        <p:xfrm>
          <a:off x="6852492" y="2305054"/>
          <a:ext cx="5166911" cy="4517566"/>
        </p:xfrm>
        <a:graphic>
          <a:graphicData uri="http://schemas.openxmlformats.org/drawingml/2006/table">
            <a:tbl>
              <a:tblPr/>
              <a:tblGrid>
                <a:gridCol w="433995">
                  <a:extLst>
                    <a:ext uri="{9D8B030D-6E8A-4147-A177-3AD203B41FA5}">
                      <a16:colId xmlns:a16="http://schemas.microsoft.com/office/drawing/2014/main" val="1318299459"/>
                    </a:ext>
                  </a:extLst>
                </a:gridCol>
                <a:gridCol w="2639711">
                  <a:extLst>
                    <a:ext uri="{9D8B030D-6E8A-4147-A177-3AD203B41FA5}">
                      <a16:colId xmlns:a16="http://schemas.microsoft.com/office/drawing/2014/main" val="1812973536"/>
                    </a:ext>
                  </a:extLst>
                </a:gridCol>
                <a:gridCol w="732831">
                  <a:extLst>
                    <a:ext uri="{9D8B030D-6E8A-4147-A177-3AD203B41FA5}">
                      <a16:colId xmlns:a16="http://schemas.microsoft.com/office/drawing/2014/main" val="501556286"/>
                    </a:ext>
                  </a:extLst>
                </a:gridCol>
                <a:gridCol w="1360374">
                  <a:extLst>
                    <a:ext uri="{9D8B030D-6E8A-4147-A177-3AD203B41FA5}">
                      <a16:colId xmlns:a16="http://schemas.microsoft.com/office/drawing/2014/main" val="531937307"/>
                    </a:ext>
                  </a:extLst>
                </a:gridCol>
              </a:tblGrid>
              <a:tr h="250859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序号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论文题目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论文作者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单位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382682"/>
                  </a:ext>
                </a:extLst>
              </a:tr>
              <a:tr h="35312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11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Accessing nucleon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transversity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 with one-point energy correlators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李婉辰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复旦大学</a:t>
                      </a:r>
                      <a:b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（博士后）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3718512"/>
                  </a:ext>
                </a:extLst>
              </a:tr>
              <a:tr h="35312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Observation of a rare beta decay of the charmed baryon with a Graph Neural Network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李彦谷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中科院大学</a:t>
                      </a:r>
                      <a:b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（博士后）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923078"/>
                  </a:ext>
                </a:extLst>
              </a:tr>
              <a:tr h="37234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13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First Indication of Solar </a:t>
                      </a:r>
                      <a:r>
                        <a:rPr lang="en-US" sz="11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8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B Neutrinos via Coherent Elastic Neutrino-Nucleus</a:t>
                      </a:r>
                      <a:b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</a:b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Scattering with XENONnT 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刘可欣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清华大学</a:t>
                      </a:r>
                      <a:b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（在读博士）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6503822"/>
                  </a:ext>
                </a:extLst>
              </a:tr>
              <a:tr h="494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14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Search for dark matter produced in association with a dark Higgs boson in the b6 final state using Pp collisions at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√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s = 13 TeV with the ATLAS detector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刘齐斌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上海交通大学</a:t>
                      </a:r>
                      <a:b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2025</a:t>
                      </a:r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年博士毕业）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9199870"/>
                  </a:ext>
                </a:extLst>
              </a:tr>
              <a:tr h="35312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Strong and Weak CP Tests in Sequential Decays of Polarized Σ</a:t>
                      </a:r>
                      <a:r>
                        <a:rPr lang="en-US" sz="10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0 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Hyperons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沈宏飞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高能所</a:t>
                      </a:r>
                      <a:b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（博士后）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5504219"/>
                  </a:ext>
                </a:extLst>
              </a:tr>
              <a:tr h="35312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16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Meson properties and symmetry emergence based on the deep neural network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童鑫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西北工业大学</a:t>
                      </a:r>
                      <a:b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2026</a:t>
                      </a:r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年硕士毕业）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3559479"/>
                  </a:ext>
                </a:extLst>
              </a:tr>
              <a:tr h="35312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17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CP violation of baryon decays with Nπ re-scatterings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汪建鹏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兰州大学                                  （</a:t>
                      </a:r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2025</a:t>
                      </a:r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年博士毕业）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2856637"/>
                  </a:ext>
                </a:extLst>
              </a:tr>
              <a:tr h="44604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18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Relativistic spin hydrodynamics with antisymmetric spin tensors and an extension of the Bargmann-Michel-Telegdi equation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王栋林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中国科学技术大学（在读博士）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5102187"/>
                  </a:ext>
                </a:extLst>
              </a:tr>
              <a:tr h="44604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19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Precise Measurement of the Cosmic Ray Helium Spectrum above 0.1 PeV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王利苹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高能所</a:t>
                      </a:r>
                      <a:b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（博士后）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556857"/>
                  </a:ext>
                </a:extLst>
              </a:tr>
              <a:tr h="35312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Precision Measurement of the Branching Fraction of D</a:t>
                      </a:r>
                      <a:r>
                        <a:rPr lang="en-US" sz="10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+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 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→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 μ </a:t>
                      </a:r>
                      <a:r>
                        <a:rPr lang="en-US" sz="10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+ 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ν</a:t>
                      </a:r>
                      <a:r>
                        <a:rPr lang="en-US" sz="10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μ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王腾蛟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高能所</a:t>
                      </a:r>
                      <a:b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（助理研究员）</a:t>
                      </a:r>
                    </a:p>
                  </a:txBody>
                  <a:tcPr marL="8509" marR="8509" marT="8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4473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59008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5. </a:t>
            </a:r>
            <a:r>
              <a:rPr lang="zh-CN" altLang="en-US" dirty="0"/>
              <a:t>本次大会组织情况</a:t>
            </a:r>
          </a:p>
        </p:txBody>
      </p:sp>
      <p:sp>
        <p:nvSpPr>
          <p:cNvPr id="11" name="内容占位符 2"/>
          <p:cNvSpPr txBox="1">
            <a:spLocks/>
          </p:cNvSpPr>
          <p:nvPr/>
        </p:nvSpPr>
        <p:spPr>
          <a:xfrm>
            <a:off x="553111" y="875196"/>
            <a:ext cx="10515600" cy="40443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l"/>
            </a:pPr>
            <a:r>
              <a:rPr lang="zh-CN" altLang="en-US" sz="1800" b="1" dirty="0">
                <a:latin typeface="+mn-ea"/>
                <a:ea typeface="+mn-ea"/>
              </a:rPr>
              <a:t>共收到</a:t>
            </a:r>
            <a:r>
              <a:rPr lang="en-US" altLang="zh-CN" sz="1800" b="1" dirty="0">
                <a:solidFill>
                  <a:srgbClr val="FF0000"/>
                </a:solidFill>
                <a:latin typeface="+mn-ea"/>
                <a:ea typeface="+mn-ea"/>
              </a:rPr>
              <a:t>16</a:t>
            </a:r>
            <a:r>
              <a:rPr lang="zh-CN" altLang="en-US" sz="1800" b="1" dirty="0">
                <a:latin typeface="+mn-ea"/>
                <a:ea typeface="+mn-ea"/>
              </a:rPr>
              <a:t>家单位</a:t>
            </a:r>
            <a:r>
              <a:rPr lang="en-US" altLang="zh-CN" sz="1800" b="1" dirty="0">
                <a:solidFill>
                  <a:srgbClr val="FF0000"/>
                </a:solidFill>
                <a:latin typeface="+mn-ea"/>
                <a:ea typeface="+mn-ea"/>
              </a:rPr>
              <a:t>41</a:t>
            </a:r>
            <a:r>
              <a:rPr lang="zh-CN" altLang="en-US" sz="1800" b="1" dirty="0">
                <a:latin typeface="+mn-ea"/>
                <a:ea typeface="+mn-ea"/>
              </a:rPr>
              <a:t>篇参赛论文</a:t>
            </a:r>
            <a:endParaRPr lang="en-US" altLang="zh-CN" sz="1800" b="1" dirty="0">
              <a:latin typeface="+mn-ea"/>
              <a:ea typeface="+mn-ea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8459378"/>
              </p:ext>
            </p:extLst>
          </p:nvPr>
        </p:nvGraphicFramePr>
        <p:xfrm>
          <a:off x="428750" y="1403129"/>
          <a:ext cx="5806796" cy="5125231"/>
        </p:xfrm>
        <a:graphic>
          <a:graphicData uri="http://schemas.openxmlformats.org/drawingml/2006/table">
            <a:tbl>
              <a:tblPr/>
              <a:tblGrid>
                <a:gridCol w="334966">
                  <a:extLst>
                    <a:ext uri="{9D8B030D-6E8A-4147-A177-3AD203B41FA5}">
                      <a16:colId xmlns:a16="http://schemas.microsoft.com/office/drawing/2014/main" val="212344878"/>
                    </a:ext>
                  </a:extLst>
                </a:gridCol>
                <a:gridCol w="2915917">
                  <a:extLst>
                    <a:ext uri="{9D8B030D-6E8A-4147-A177-3AD203B41FA5}">
                      <a16:colId xmlns:a16="http://schemas.microsoft.com/office/drawing/2014/main" val="3982617366"/>
                    </a:ext>
                  </a:extLst>
                </a:gridCol>
                <a:gridCol w="782197">
                  <a:extLst>
                    <a:ext uri="{9D8B030D-6E8A-4147-A177-3AD203B41FA5}">
                      <a16:colId xmlns:a16="http://schemas.microsoft.com/office/drawing/2014/main" val="3815834791"/>
                    </a:ext>
                  </a:extLst>
                </a:gridCol>
                <a:gridCol w="1773716">
                  <a:extLst>
                    <a:ext uri="{9D8B030D-6E8A-4147-A177-3AD203B41FA5}">
                      <a16:colId xmlns:a16="http://schemas.microsoft.com/office/drawing/2014/main" val="1888674886"/>
                    </a:ext>
                  </a:extLst>
                </a:gridCol>
              </a:tblGrid>
              <a:tr h="24490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序号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论文题目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论文作者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单位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160511"/>
                  </a:ext>
                </a:extLst>
              </a:tr>
              <a:tr h="7230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21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1. Determination of the spin and parity of all-charm tetraquarks </a:t>
                      </a:r>
                      <a:b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</a:b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Review </a:t>
                      </a:r>
                      <a:b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</a:b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2. Experimental road of the J/ψϕ mass spectrum, current status, and implications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王晰宁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清华大学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（博士在读）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9788127"/>
                  </a:ext>
                </a:extLst>
              </a:tr>
              <a:tr h="35896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22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Observation of Orbitally Excited Bc+ States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王禹昊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北京大学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（博士在读）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8489282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23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B anomalies in a two-Higgs-doublet model with flavor symmetry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温侨毅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暨南大学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（博士在读）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0567828"/>
                  </a:ext>
                </a:extLst>
              </a:tr>
              <a:tr h="37195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24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Observation of the antimatter hypernucleus </a:t>
                      </a:r>
                      <a:r>
                        <a:rPr lang="en-US" sz="11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4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H</a:t>
                      </a:r>
                      <a:b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</a:b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吴俊霖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中国科学院大学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（博士后）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4562648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Stringent Tests of Lorentz Invariance Violation from LHAASO Observations of GRB 221009A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项光漫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高能所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（博士后）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6672269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26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The electromagnetic form factors of pseudoscalar mesons within the light-front quark model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徐帅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周口师范学院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（讲师）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6749039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27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1. ω Meson from Lattice QCD                                     2. Emergence of the πð1300Þ Resonance from Lattice QCD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燕浩波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北京大学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（博士在读）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4824599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28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First Extraction of Transverse-Momentum Dependent Helicity Distributions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杨科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山东大学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（博士后）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799460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29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Gluon Polarimetry with Energy-Energy Correlators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杨磊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山东大学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（博士在读）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3982148"/>
                  </a:ext>
                </a:extLst>
              </a:tr>
              <a:tr h="4653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30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Observation ofcharge-parity symmetry breaking in baryon decays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杨雪婷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北京大学</a:t>
                      </a:r>
                      <a:b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（博士在读）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974609"/>
                  </a:ext>
                </a:extLst>
              </a:tr>
            </a:tbl>
          </a:graphicData>
        </a:graphic>
      </p:graphicFrame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3075552"/>
              </p:ext>
            </p:extLst>
          </p:nvPr>
        </p:nvGraphicFramePr>
        <p:xfrm>
          <a:off x="6362562" y="1392112"/>
          <a:ext cx="5722941" cy="5423350"/>
        </p:xfrm>
        <a:graphic>
          <a:graphicData uri="http://schemas.openxmlformats.org/drawingml/2006/table">
            <a:tbl>
              <a:tblPr/>
              <a:tblGrid>
                <a:gridCol w="333431">
                  <a:extLst>
                    <a:ext uri="{9D8B030D-6E8A-4147-A177-3AD203B41FA5}">
                      <a16:colId xmlns:a16="http://schemas.microsoft.com/office/drawing/2014/main" val="1888611695"/>
                    </a:ext>
                  </a:extLst>
                </a:gridCol>
                <a:gridCol w="2789530">
                  <a:extLst>
                    <a:ext uri="{9D8B030D-6E8A-4147-A177-3AD203B41FA5}">
                      <a16:colId xmlns:a16="http://schemas.microsoft.com/office/drawing/2014/main" val="2756871979"/>
                    </a:ext>
                  </a:extLst>
                </a:gridCol>
                <a:gridCol w="1101687">
                  <a:extLst>
                    <a:ext uri="{9D8B030D-6E8A-4147-A177-3AD203B41FA5}">
                      <a16:colId xmlns:a16="http://schemas.microsoft.com/office/drawing/2014/main" val="402013155"/>
                    </a:ext>
                  </a:extLst>
                </a:gridCol>
                <a:gridCol w="1498293">
                  <a:extLst>
                    <a:ext uri="{9D8B030D-6E8A-4147-A177-3AD203B41FA5}">
                      <a16:colId xmlns:a16="http://schemas.microsoft.com/office/drawing/2014/main" val="3549126302"/>
                    </a:ext>
                  </a:extLst>
                </a:gridCol>
              </a:tblGrid>
              <a:tr h="238384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序号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论文题目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论文作者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单位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614569"/>
                  </a:ext>
                </a:extLst>
              </a:tr>
              <a:tr h="29939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31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Direct observation of the Migdal effect induced by neutron bombardment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易涤凡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中科院大学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（博士在读）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6970790"/>
                  </a:ext>
                </a:extLst>
              </a:tr>
              <a:tr h="36070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32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Precise measurements of the cosmic ray proton energy spectrum in the“knee”region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游智勇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高能所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（助理研究员）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7990092"/>
                  </a:ext>
                </a:extLst>
              </a:tr>
              <a:tr h="43995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33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Precise measurement of matter-antimatter asymmetry withentangled hyperon antihyperon pairs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张景旭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兰州大学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（在读博士）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4486628"/>
                  </a:ext>
                </a:extLst>
              </a:tr>
              <a:tr h="43995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34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First Indication of Solar </a:t>
                      </a:r>
                      <a:r>
                        <a:rPr lang="en-US" sz="11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8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B Neutrinos through Coherent Elastic Neutrino-Nucleus Scattering in PandaX-4T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张敏祯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上海交通大学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（博士后）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918081"/>
                  </a:ext>
                </a:extLst>
              </a:tr>
              <a:tr h="3409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35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Photon reconstruction using the Hough transform in imaging calorimeters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张洋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高能所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（博士后）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4352191"/>
                  </a:ext>
                </a:extLst>
              </a:tr>
              <a:tr h="32628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36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Energy Independence of the Collins Asymmetry in p↑p Collisions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张宜新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山东大学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（博士在读）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3150954"/>
                  </a:ext>
                </a:extLst>
              </a:tr>
              <a:tr h="58441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37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Search for non-resonant Higgs boson pair production in final states with leptons, taus, and photons in pp collisions at 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√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s=13 TeV with the ATLAS detector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张宇雷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上海交通大学</a:t>
                      </a:r>
                      <a:b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2024</a:t>
                      </a: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年博士毕业）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2134062"/>
                  </a:ext>
                </a:extLst>
              </a:tr>
              <a:tr h="52147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38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Initial performance results ofthe JUNO detector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惠加琪、李佳俊、王耀光、张恩泽、赵润泽</a:t>
                      </a:r>
                    </a:p>
                  </a:txBody>
                  <a:tcPr marL="7643" marR="7643" marT="76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高能所等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（博士毕业、博士在读、博士毕业、博士毕业、博士毕业）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0459918"/>
                  </a:ext>
                </a:extLst>
              </a:tr>
              <a:tr h="37537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39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Conceptual design ofthe muonium-to-antimuonium conversion experiment (MACE)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赵诗涵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中山大学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（博士在读）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1889078"/>
                  </a:ext>
                </a:extLst>
              </a:tr>
              <a:tr h="36437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40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Suppression of Spin Transfer to Λ Hyperon in Dcep-Inelastic Scattering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赵晓燕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山东大学</a:t>
                      </a:r>
                      <a:b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2026</a:t>
                      </a: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年博士毕业）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3107007"/>
                  </a:ext>
                </a:extLst>
              </a:tr>
              <a:tr h="58441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41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1. Extracting the femtometer structure of strange baryons using the vacuum polarization effect                    2. Observation of the Electromagnetic Radiative Decays of the Λ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1520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 and Λ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1690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 to γΣ</a:t>
                      </a:r>
                      <a:r>
                        <a:rPr lang="en-US" sz="11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郑文静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高能所</a:t>
                      </a:r>
                      <a:b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（博士后）</a:t>
                      </a:r>
                    </a:p>
                  </a:txBody>
                  <a:tcPr marL="7643" marR="7643" marT="76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97177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14167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5. </a:t>
            </a:r>
            <a:r>
              <a:rPr lang="zh-CN" altLang="en-US" dirty="0"/>
              <a:t>本次大会组织情况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10146" y="923879"/>
            <a:ext cx="6720668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zh-CN" sz="2400" b="1" dirty="0">
                <a:solidFill>
                  <a:srgbClr val="005DA2"/>
                </a:solidFill>
              </a:rPr>
              <a:t>第十</a:t>
            </a:r>
            <a:r>
              <a:rPr lang="zh-CN" altLang="en-US" sz="2400" b="1" dirty="0">
                <a:solidFill>
                  <a:srgbClr val="005DA2"/>
                </a:solidFill>
              </a:rPr>
              <a:t>四</a:t>
            </a:r>
            <a:r>
              <a:rPr lang="zh-CN" altLang="zh-CN" sz="2400" b="1" dirty="0">
                <a:solidFill>
                  <a:srgbClr val="005DA2"/>
                </a:solidFill>
              </a:rPr>
              <a:t>届</a:t>
            </a:r>
            <a:r>
              <a:rPr lang="en-US" altLang="zh-CN" sz="2400" b="1" dirty="0">
                <a:solidFill>
                  <a:srgbClr val="005DA2"/>
                </a:solidFill>
              </a:rPr>
              <a:t>“</a:t>
            </a:r>
            <a:r>
              <a:rPr lang="zh-CN" altLang="zh-CN" sz="2400" b="1" dirty="0">
                <a:solidFill>
                  <a:srgbClr val="005DA2"/>
                </a:solidFill>
              </a:rPr>
              <a:t>晨光杯</a:t>
            </a:r>
            <a:r>
              <a:rPr lang="en-US" altLang="zh-CN" sz="2400" b="1" dirty="0">
                <a:solidFill>
                  <a:srgbClr val="005DA2"/>
                </a:solidFill>
              </a:rPr>
              <a:t>”</a:t>
            </a:r>
            <a:r>
              <a:rPr lang="zh-CN" altLang="zh-CN" sz="2400" b="1" dirty="0">
                <a:solidFill>
                  <a:srgbClr val="005DA2"/>
                </a:solidFill>
              </a:rPr>
              <a:t>青年优秀论文评选</a:t>
            </a:r>
            <a:endParaRPr lang="en-US" altLang="zh-CN" kern="0" dirty="0">
              <a:latin typeface="Times New Roman" panose="02020603050405020304" pitchFamily="18" charset="0"/>
              <a:ea typeface="仿宋_GB231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b="1" dirty="0"/>
              <a:t>截止</a:t>
            </a:r>
            <a:r>
              <a:rPr lang="en-US" altLang="zh-CN" b="1" dirty="0"/>
              <a:t>2026</a:t>
            </a:r>
            <a:r>
              <a:rPr lang="zh-CN" altLang="en-US" b="1" dirty="0"/>
              <a:t>年</a:t>
            </a:r>
            <a:r>
              <a:rPr lang="en-US" altLang="zh-CN" b="1" dirty="0"/>
              <a:t>6</a:t>
            </a:r>
            <a:r>
              <a:rPr lang="zh-CN" altLang="en-US" b="1" dirty="0"/>
              <a:t>月</a:t>
            </a:r>
            <a:r>
              <a:rPr lang="en-US" altLang="zh-CN" b="1" dirty="0"/>
              <a:t>30</a:t>
            </a:r>
            <a:r>
              <a:rPr lang="zh-CN" altLang="en-US" b="1" dirty="0"/>
              <a:t>日，</a:t>
            </a:r>
            <a:r>
              <a:rPr lang="en-US" altLang="zh-CN" b="1" dirty="0"/>
              <a:t>18</a:t>
            </a:r>
            <a:r>
              <a:rPr lang="zh-CN" altLang="en-US" b="1" dirty="0"/>
              <a:t>位初评评委对论文进行了评分；</a:t>
            </a:r>
            <a:endParaRPr lang="en-US" altLang="zh-CN" b="1" dirty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b="1" spc="150" dirty="0">
                <a:latin typeface="+mn-ea"/>
              </a:rPr>
              <a:t>根据初评得分，排名前</a:t>
            </a:r>
            <a:r>
              <a:rPr lang="en-US" altLang="zh-CN" b="1" spc="150" dirty="0">
                <a:solidFill>
                  <a:srgbClr val="C00000"/>
                </a:solidFill>
                <a:latin typeface="+mn-ea"/>
              </a:rPr>
              <a:t>15</a:t>
            </a:r>
            <a:r>
              <a:rPr lang="zh-CN" altLang="en-US" b="1" spc="150" dirty="0">
                <a:latin typeface="+mn-ea"/>
              </a:rPr>
              <a:t>位的论文进入终评；</a:t>
            </a:r>
            <a:endParaRPr lang="en-US" altLang="zh-CN" b="1" dirty="0">
              <a:latin typeface="+mn-ea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b="1" dirty="0">
                <a:latin typeface="+mn-ea"/>
              </a:rPr>
              <a:t>本次大会期间将进行论文终评报告答辩，评选出</a:t>
            </a:r>
            <a:r>
              <a:rPr lang="zh-CN" altLang="en-US" b="1" dirty="0">
                <a:solidFill>
                  <a:srgbClr val="C00000"/>
                </a:solidFill>
                <a:latin typeface="+mn-ea"/>
              </a:rPr>
              <a:t>一等</a:t>
            </a:r>
            <a:r>
              <a:rPr lang="zh-CN" altLang="en-US" b="1" dirty="0">
                <a:latin typeface="+mn-ea"/>
              </a:rPr>
              <a:t>优秀论文</a:t>
            </a:r>
            <a:r>
              <a:rPr lang="en-US" altLang="zh-CN" b="1" dirty="0">
                <a:solidFill>
                  <a:srgbClr val="C00000"/>
                </a:solidFill>
                <a:latin typeface="+mn-ea"/>
              </a:rPr>
              <a:t>1-3</a:t>
            </a:r>
            <a:r>
              <a:rPr lang="zh-CN" altLang="zh-CN" b="1" dirty="0">
                <a:solidFill>
                  <a:srgbClr val="C00000"/>
                </a:solidFill>
                <a:latin typeface="+mn-ea"/>
              </a:rPr>
              <a:t>名</a:t>
            </a:r>
            <a:r>
              <a:rPr lang="zh-CN" altLang="zh-CN" b="1" dirty="0">
                <a:latin typeface="+mn-ea"/>
              </a:rPr>
              <a:t>，</a:t>
            </a:r>
            <a:r>
              <a:rPr lang="zh-CN" altLang="en-US" b="1" dirty="0">
                <a:solidFill>
                  <a:srgbClr val="C00000"/>
                </a:solidFill>
                <a:latin typeface="+mn-ea"/>
              </a:rPr>
              <a:t>二等</a:t>
            </a:r>
            <a:r>
              <a:rPr lang="zh-CN" altLang="en-US" b="1" dirty="0">
                <a:latin typeface="+mn-ea"/>
              </a:rPr>
              <a:t>优秀论文</a:t>
            </a:r>
            <a:r>
              <a:rPr lang="en-US" altLang="zh-CN" b="1" dirty="0">
                <a:solidFill>
                  <a:srgbClr val="C00000"/>
                </a:solidFill>
                <a:latin typeface="+mn-ea"/>
              </a:rPr>
              <a:t>3-6</a:t>
            </a:r>
            <a:r>
              <a:rPr lang="zh-CN" altLang="zh-CN" b="1" dirty="0">
                <a:solidFill>
                  <a:srgbClr val="C00000"/>
                </a:solidFill>
                <a:latin typeface="+mn-ea"/>
              </a:rPr>
              <a:t>名</a:t>
            </a:r>
            <a:r>
              <a:rPr lang="zh-CN" altLang="en-US" b="1" dirty="0">
                <a:solidFill>
                  <a:srgbClr val="C00000"/>
                </a:solidFill>
                <a:latin typeface="+mn-ea"/>
              </a:rPr>
              <a:t>，提名</a:t>
            </a:r>
            <a:r>
              <a:rPr lang="zh-CN" altLang="en-US" b="1" dirty="0">
                <a:latin typeface="+mn-ea"/>
              </a:rPr>
              <a:t>优秀论文</a:t>
            </a:r>
            <a:r>
              <a:rPr lang="en-US" altLang="zh-CN" b="1" dirty="0">
                <a:solidFill>
                  <a:srgbClr val="C00000"/>
                </a:solidFill>
                <a:latin typeface="+mn-ea"/>
              </a:rPr>
              <a:t>3-6</a:t>
            </a:r>
            <a:r>
              <a:rPr lang="zh-CN" altLang="en-US" b="1" dirty="0">
                <a:solidFill>
                  <a:srgbClr val="C00000"/>
                </a:solidFill>
                <a:latin typeface="+mn-ea"/>
              </a:rPr>
              <a:t>名</a:t>
            </a:r>
            <a:endParaRPr lang="zh-CN" altLang="zh-CN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06226" y="3712554"/>
            <a:ext cx="5007287" cy="290848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．初评委员会（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人）</a:t>
            </a:r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（按姓氏拼音排序）</a:t>
            </a:r>
            <a:r>
              <a:rPr lang="zh-CN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 </a:t>
            </a:r>
            <a:endParaRPr lang="en-US" altLang="zh-CN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zh-CN" sz="9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陈明君、黄庆国、黄燕萍、李新强、李一鸣、刘佐伟、罗晓峰、钱文斌、孙小虎、王倩、王喆、吴佳俊、徐东莲、岩斌、袁丽、占亮、赵振华、周小蓉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．终评委员会（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  <a:r>
              <a:rPr lang="zh-CN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（按姓氏拼音排序） </a:t>
            </a:r>
            <a:r>
              <a:rPr lang="zh-CN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 </a:t>
            </a:r>
            <a:endParaRPr lang="en-US" altLang="zh-CN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zh-CN" sz="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曹庆宏、常钦、陈明水、郭奉坤、何吉波、黄性涛、李海波、李强、李数、廖益、刘北江、刘建北、秦广友、王青、王群、温良剑、吴雨生、庄胥爱</a:t>
            </a:r>
            <a:endParaRPr lang="zh-CN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073669" y="800036"/>
            <a:ext cx="3868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/>
            </a:lvl1pPr>
          </a:lstStyle>
          <a:p>
            <a:pPr>
              <a:lnSpc>
                <a:spcPct val="100000"/>
              </a:lnSpc>
            </a:pPr>
            <a:r>
              <a:rPr lang="zh-CN" altLang="en-US" dirty="0"/>
              <a:t>初评得分排名前</a:t>
            </a:r>
            <a:r>
              <a:rPr lang="en-US" altLang="zh-CN" dirty="0">
                <a:solidFill>
                  <a:srgbClr val="C00000"/>
                </a:solidFill>
              </a:rPr>
              <a:t>15</a:t>
            </a:r>
            <a:r>
              <a:rPr lang="zh-CN" altLang="en-US" dirty="0"/>
              <a:t>位的论文（进入终评）</a:t>
            </a:r>
            <a:endParaRPr lang="en-US" altLang="zh-CN" dirty="0"/>
          </a:p>
          <a:p>
            <a:pPr algn="ctr">
              <a:lnSpc>
                <a:spcPct val="100000"/>
              </a:lnSpc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（按姓氏拼音排序）</a:t>
            </a:r>
            <a:endParaRPr lang="en-US" altLang="zh-CN" sz="1200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433584"/>
              </p:ext>
            </p:extLst>
          </p:nvPr>
        </p:nvGraphicFramePr>
        <p:xfrm>
          <a:off x="7507933" y="1308936"/>
          <a:ext cx="4519448" cy="5456423"/>
        </p:xfrm>
        <a:graphic>
          <a:graphicData uri="http://schemas.openxmlformats.org/drawingml/2006/table">
            <a:tbl>
              <a:tblPr/>
              <a:tblGrid>
                <a:gridCol w="424212">
                  <a:extLst>
                    <a:ext uri="{9D8B030D-6E8A-4147-A177-3AD203B41FA5}">
                      <a16:colId xmlns:a16="http://schemas.microsoft.com/office/drawing/2014/main" val="1253457563"/>
                    </a:ext>
                  </a:extLst>
                </a:gridCol>
                <a:gridCol w="1850833">
                  <a:extLst>
                    <a:ext uri="{9D8B030D-6E8A-4147-A177-3AD203B41FA5}">
                      <a16:colId xmlns:a16="http://schemas.microsoft.com/office/drawing/2014/main" val="1461080268"/>
                    </a:ext>
                  </a:extLst>
                </a:gridCol>
                <a:gridCol w="844942">
                  <a:extLst>
                    <a:ext uri="{9D8B030D-6E8A-4147-A177-3AD203B41FA5}">
                      <a16:colId xmlns:a16="http://schemas.microsoft.com/office/drawing/2014/main" val="3313130265"/>
                    </a:ext>
                  </a:extLst>
                </a:gridCol>
                <a:gridCol w="1399461">
                  <a:extLst>
                    <a:ext uri="{9D8B030D-6E8A-4147-A177-3AD203B41FA5}">
                      <a16:colId xmlns:a16="http://schemas.microsoft.com/office/drawing/2014/main" val="2472450179"/>
                    </a:ext>
                  </a:extLst>
                </a:gridCol>
              </a:tblGrid>
              <a:tr h="153934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论文序号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论文题目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论文作者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单位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430150"/>
                  </a:ext>
                </a:extLst>
              </a:tr>
              <a:tr h="33865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Dispersive determination of nucleon gravitational form factors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曹雄辉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中科院理论所                           （</a:t>
                      </a:r>
                      <a:r>
                        <a:rPr lang="en-US" altLang="zh-C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2023</a:t>
                      </a: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年博士毕业）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4158916"/>
                  </a:ext>
                </a:extLst>
              </a:tr>
              <a:tr h="51881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Measurement of reactor neutrino oscillation with the first JUNO data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陈志源、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Iwan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Morton-Blake、</a:t>
                      </a: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孙明霞、王明远、张涵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高能所等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（博士毕业、博士毕业、博士在读、博士在读、博士在读）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834256"/>
                  </a:ext>
                </a:extLst>
              </a:tr>
              <a:tr h="29247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Baryon Electric Charge Correlation as a Magnetometer of QCD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顾锦彪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华中师范大学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（博士在读）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5520727"/>
                  </a:ext>
                </a:extLst>
              </a:tr>
              <a:tr h="33352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Establishing CP violation in b-baryon decays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韩佳杰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兰州大学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（博士后）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033448"/>
                  </a:ext>
                </a:extLst>
              </a:tr>
              <a:tr h="34244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First Indication of Solar </a:t>
                      </a:r>
                      <a:r>
                        <a:rPr lang="en-US" sz="8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8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B Neutrinos via Coherent Elastic Neutrino-Nucleus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Scattering with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XENONnT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 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刘可欣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清华大学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（在读博士）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0310223"/>
                  </a:ext>
                </a:extLst>
              </a:tr>
              <a:tr h="29247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Strong and Weak CP Tests in Sequential Decays of Polarized Σ</a:t>
                      </a:r>
                      <a:r>
                        <a:rPr lang="en-US" sz="7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0 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Hyperons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沈宏飞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高能所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（博士后）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4673847"/>
                  </a:ext>
                </a:extLst>
              </a:tr>
              <a:tr h="55416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1. Determination of the spin and parity of all-charm tetraquarks 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Review 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2. Experimental road of the J/ψϕ mass spectrum, current status, and implications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王晰宁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清华大学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（博士在读）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200581"/>
                  </a:ext>
                </a:extLst>
              </a:tr>
              <a:tr h="29247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Observation of the antimatter hypernucleus </a:t>
                      </a:r>
                      <a:r>
                        <a:rPr lang="en-US" sz="7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4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H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</a:b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吴俊霖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中国科学院大学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（博士后）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8278720"/>
                  </a:ext>
                </a:extLst>
              </a:tr>
              <a:tr h="29434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1. ω Meson from Lattice QCD                                     2. Emergence of the πð1300Þ Resonance from Lattice QCD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燕浩波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北京大学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（博士在读）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6568185"/>
                  </a:ext>
                </a:extLst>
              </a:tr>
              <a:tr h="29247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Observation ofcharge-parity symmetry breaking in baryon decays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杨雪婷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北京大学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（博士在读）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86029"/>
                  </a:ext>
                </a:extLst>
              </a:tr>
              <a:tr h="29247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11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Direct observation of the Migdal effect induced by neutron bombardment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易涤凡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中科院大学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（博士在读）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8713050"/>
                  </a:ext>
                </a:extLst>
              </a:tr>
              <a:tr h="29247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Precise measurement of matter-antimatter asymmetry withentangled hyperon antihyperon pairs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张景旭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兰州大学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（在读博士）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2468962"/>
                  </a:ext>
                </a:extLst>
              </a:tr>
              <a:tr h="29434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13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First Indication of Solar </a:t>
                      </a:r>
                      <a:r>
                        <a:rPr lang="en-US" sz="7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8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B Neutrinos through Coherent Elastic Neutrino-Nucleus Scattering in PandaX-4T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张敏祯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上海交通大学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（博士后）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583041"/>
                  </a:ext>
                </a:extLst>
              </a:tr>
              <a:tr h="23569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14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Suppression of Spin Transfer to Λ Hyperon in Dcep-Inelastic Scattering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赵晓燕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山东大学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2026</a:t>
                      </a: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年博士毕业）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2789180"/>
                  </a:ext>
                </a:extLst>
              </a:tr>
              <a:tr h="39509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1. Extracting the </a:t>
                      </a:r>
                      <a:r>
                        <a:rPr 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femtometer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 structure of strange baryons using the vacuum polarization effect                    2. Observation of the Electromagnetic Radiative Decays of the Λ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1520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 and Λ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1690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 to γΣ</a:t>
                      </a:r>
                      <a:r>
                        <a:rPr lang="en-US" sz="7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</a:rPr>
                        <a:t>0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郑文静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高能所</a:t>
                      </a:r>
                      <a:b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</a:br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（博士后）</a:t>
                      </a:r>
                    </a:p>
                  </a:txBody>
                  <a:tcPr marL="5461" marR="5461" marT="5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934290"/>
                  </a:ext>
                </a:extLst>
              </a:tr>
            </a:tbl>
          </a:graphicData>
        </a:graphic>
      </p:graphicFrame>
      <p:sp>
        <p:nvSpPr>
          <p:cNvPr id="11" name="文本框 10"/>
          <p:cNvSpPr txBox="1"/>
          <p:nvPr/>
        </p:nvSpPr>
        <p:spPr>
          <a:xfrm>
            <a:off x="2243050" y="3226248"/>
            <a:ext cx="2933637" cy="418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600" b="1" dirty="0"/>
              <a:t>第十四届晨光杯评委名单</a:t>
            </a:r>
            <a:endParaRPr lang="en-US" altLang="zh-CN" sz="12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58033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1.</a:t>
            </a:r>
            <a:r>
              <a:rPr lang="zh-CN" altLang="en-US" dirty="0"/>
              <a:t>分会基本情况</a:t>
            </a:r>
            <a:r>
              <a:rPr lang="en-US" altLang="zh-CN" dirty="0"/>
              <a:t>——</a:t>
            </a:r>
            <a:r>
              <a:rPr lang="zh-CN" altLang="en-US" sz="3600" dirty="0"/>
              <a:t>分会委员会组成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035258" y="732394"/>
            <a:ext cx="10582367" cy="920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000" b="1" dirty="0"/>
              <a:t>  </a:t>
            </a:r>
            <a:r>
              <a:rPr lang="zh-CN" altLang="zh-CN" sz="2000" b="1" dirty="0"/>
              <a:t>中国物理学会高能物理分会第十</a:t>
            </a:r>
            <a:r>
              <a:rPr lang="zh-CN" altLang="en-US" sz="2000" b="1" dirty="0"/>
              <a:t>一</a:t>
            </a:r>
            <a:r>
              <a:rPr lang="zh-CN" altLang="zh-CN" sz="2000" b="1" dirty="0"/>
              <a:t>届委员会</a:t>
            </a:r>
            <a:endParaRPr lang="en-US" altLang="zh-CN" sz="2000" b="1" dirty="0"/>
          </a:p>
          <a:p>
            <a:pPr algn="ctr">
              <a:lnSpc>
                <a:spcPct val="150000"/>
              </a:lnSpc>
            </a:pPr>
            <a:r>
              <a:rPr lang="zh-CN" altLang="en-US" dirty="0"/>
              <a:t>  </a:t>
            </a:r>
            <a:r>
              <a:rPr lang="en-US" altLang="zh-CN" dirty="0"/>
              <a:t> </a:t>
            </a:r>
            <a:r>
              <a:rPr lang="zh-CN" altLang="en-US" dirty="0"/>
              <a:t>共有委员</a:t>
            </a:r>
            <a:r>
              <a:rPr lang="en-US" altLang="zh-CN" dirty="0">
                <a:solidFill>
                  <a:srgbClr val="FF0000"/>
                </a:solidFill>
              </a:rPr>
              <a:t>62</a:t>
            </a:r>
            <a:r>
              <a:rPr lang="zh-CN" altLang="en-US" dirty="0"/>
              <a:t>人，其中常务委员</a:t>
            </a:r>
            <a:r>
              <a:rPr lang="en-US" altLang="zh-CN" dirty="0">
                <a:solidFill>
                  <a:srgbClr val="FF0000"/>
                </a:solidFill>
              </a:rPr>
              <a:t>24</a:t>
            </a:r>
            <a:r>
              <a:rPr lang="zh-CN" altLang="en-US" dirty="0"/>
              <a:t>人；列席青年常委</a:t>
            </a:r>
            <a:r>
              <a:rPr lang="en-US" altLang="zh-CN" dirty="0">
                <a:solidFill>
                  <a:srgbClr val="FF0000"/>
                </a:solidFill>
              </a:rPr>
              <a:t>4</a:t>
            </a:r>
            <a:r>
              <a:rPr lang="zh-CN" altLang="en-US" dirty="0"/>
              <a:t>人</a:t>
            </a:r>
            <a:endParaRPr lang="en-US" altLang="zh-CN" dirty="0"/>
          </a:p>
        </p:txBody>
      </p: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779313" y="1696271"/>
            <a:ext cx="10715534" cy="48761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prstDash val="sysDash"/>
            <a:miter lim="800000"/>
          </a:ln>
        </p:spPr>
        <p:txBody>
          <a:bodyPr wrap="square" lIns="91418" tIns="45709" rIns="91418" bIns="45709">
            <a:spAutoFit/>
          </a:bodyPr>
          <a:lstStyle>
            <a:lvl1pPr>
              <a:spcBef>
                <a:spcPct val="20000"/>
              </a:spcBef>
              <a:buClr>
                <a:srgbClr val="FFC000"/>
              </a:buClr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>
              <a:buNone/>
            </a:pPr>
            <a:endParaRPr lang="en-US" altLang="zh-CN" sz="200" b="1" dirty="0"/>
          </a:p>
          <a:p>
            <a:r>
              <a:rPr lang="en-US" altLang="zh-CN" sz="1600" b="1" dirty="0"/>
              <a:t> </a:t>
            </a:r>
            <a:r>
              <a:rPr lang="zh-CN" altLang="zh-CN" sz="1600" b="1" dirty="0"/>
              <a:t>主任：</a:t>
            </a:r>
            <a:r>
              <a:rPr lang="zh-CN" altLang="zh-CN" sz="1600" dirty="0"/>
              <a:t>王贻芳</a:t>
            </a:r>
            <a:r>
              <a:rPr lang="en-US" altLang="zh-CN" sz="1600" dirty="0"/>
              <a:t>           </a:t>
            </a:r>
            <a:r>
              <a:rPr lang="zh-CN" altLang="zh-CN" sz="1600" b="1" dirty="0"/>
              <a:t>副主任：</a:t>
            </a:r>
            <a:r>
              <a:rPr lang="zh-CN" altLang="zh-CN" sz="1600" dirty="0"/>
              <a:t>高原宁</a:t>
            </a:r>
            <a:r>
              <a:rPr lang="zh-CN" altLang="en-US" sz="1600" dirty="0"/>
              <a:t>、</a:t>
            </a:r>
            <a:r>
              <a:rPr lang="zh-CN" altLang="zh-CN" sz="1600" dirty="0"/>
              <a:t>赵政国</a:t>
            </a:r>
          </a:p>
          <a:p>
            <a:pPr>
              <a:spcBef>
                <a:spcPts val="0"/>
              </a:spcBef>
              <a:buNone/>
            </a:pPr>
            <a:r>
              <a:rPr lang="en-US" altLang="zh-CN" sz="1600" b="1" dirty="0"/>
              <a:t> </a:t>
            </a:r>
            <a:endParaRPr lang="zh-CN" altLang="zh-CN" sz="1600" dirty="0"/>
          </a:p>
          <a:p>
            <a:r>
              <a:rPr lang="en-US" altLang="zh-CN" sz="1600" b="1" dirty="0"/>
              <a:t> </a:t>
            </a:r>
            <a:r>
              <a:rPr lang="zh-CN" altLang="zh-CN" sz="1600" b="1" dirty="0"/>
              <a:t>秘书长：</a:t>
            </a:r>
            <a:r>
              <a:rPr lang="zh-CN" altLang="zh-CN" sz="1600" dirty="0"/>
              <a:t>赵</a:t>
            </a:r>
            <a:r>
              <a:rPr lang="en-US" altLang="zh-CN" sz="1600" dirty="0"/>
              <a:t>  </a:t>
            </a:r>
            <a:r>
              <a:rPr lang="zh-CN" altLang="zh-CN" sz="1600" dirty="0"/>
              <a:t>强</a:t>
            </a:r>
            <a:r>
              <a:rPr lang="en-US" altLang="zh-CN" sz="1600" dirty="0"/>
              <a:t>          </a:t>
            </a:r>
            <a:r>
              <a:rPr lang="zh-CN" altLang="zh-CN" sz="1600" b="1" dirty="0"/>
              <a:t>副秘书长：</a:t>
            </a:r>
            <a:r>
              <a:rPr lang="zh-CN" altLang="zh-CN" sz="1600" dirty="0"/>
              <a:t>曹庆宏、</a:t>
            </a:r>
            <a:r>
              <a:rPr lang="zh-CN" altLang="en-US" sz="1600" dirty="0"/>
              <a:t>黄性涛</a:t>
            </a:r>
            <a:endParaRPr lang="en-US" altLang="zh-CN" sz="1600" dirty="0"/>
          </a:p>
          <a:p>
            <a:pPr>
              <a:spcBef>
                <a:spcPts val="0"/>
              </a:spcBef>
              <a:buNone/>
            </a:pPr>
            <a:r>
              <a:rPr lang="en-US" altLang="zh-CN" sz="1600" b="1" dirty="0"/>
              <a:t> </a:t>
            </a:r>
            <a:endParaRPr lang="zh-CN" altLang="zh-CN" sz="1600" dirty="0"/>
          </a:p>
          <a:p>
            <a:r>
              <a:rPr lang="en-US" altLang="zh-CN" sz="1600" b="1" dirty="0"/>
              <a:t> </a:t>
            </a:r>
            <a:r>
              <a:rPr lang="zh-CN" altLang="zh-CN" sz="1600" b="1" dirty="0"/>
              <a:t>常务委员</a:t>
            </a:r>
            <a:r>
              <a:rPr lang="en-US" altLang="zh-CN" sz="1600" b="1" dirty="0">
                <a:solidFill>
                  <a:srgbClr val="FF0000"/>
                </a:solidFill>
              </a:rPr>
              <a:t>24</a:t>
            </a:r>
            <a:r>
              <a:rPr lang="zh-CN" altLang="zh-CN" sz="1600" b="1" dirty="0"/>
              <a:t>人（按姓氏拼音排序）：</a:t>
            </a:r>
            <a:endParaRPr lang="en-US" altLang="zh-CN" sz="1600" b="1" dirty="0"/>
          </a:p>
          <a:p>
            <a:pPr>
              <a:spcBef>
                <a:spcPts val="0"/>
              </a:spcBef>
              <a:buNone/>
            </a:pPr>
            <a:endParaRPr lang="en-US" altLang="zh-CN" sz="1600" dirty="0"/>
          </a:p>
          <a:p>
            <a:pPr>
              <a:spcBef>
                <a:spcPts val="200"/>
              </a:spcBef>
              <a:buNone/>
            </a:pPr>
            <a:r>
              <a:rPr lang="zh-CN" altLang="en-US" sz="1600" dirty="0"/>
              <a:t>    曹  俊、曹  臻、常  钦、陈少敏、高原宁、郭奉坤、何小刚、黄性涛、金  山、 刘建北、刘玉斌、娄辛丑、冒亚军、 沈肖雁、王  青、王贻芳、谢跃红、杨李林、 岳崇兴、赵  强、赵政国、郑阳恒、周宇峰、朱世琳</a:t>
            </a:r>
            <a:endParaRPr lang="zh-CN" altLang="zh-CN" sz="1600" dirty="0"/>
          </a:p>
          <a:p>
            <a:pPr>
              <a:spcBef>
                <a:spcPts val="0"/>
              </a:spcBef>
              <a:buNone/>
            </a:pPr>
            <a:r>
              <a:rPr lang="en-US" altLang="zh-CN" sz="1600" b="1" dirty="0"/>
              <a:t> </a:t>
            </a:r>
          </a:p>
          <a:p>
            <a:r>
              <a:rPr lang="en-US" altLang="zh-CN" sz="1600" b="1" dirty="0"/>
              <a:t> </a:t>
            </a:r>
            <a:r>
              <a:rPr lang="zh-CN" altLang="zh-CN" sz="1600" b="1" dirty="0"/>
              <a:t>委员</a:t>
            </a:r>
            <a:r>
              <a:rPr lang="en-US" altLang="zh-CN" sz="1600" b="1" dirty="0">
                <a:solidFill>
                  <a:srgbClr val="FF0000"/>
                </a:solidFill>
              </a:rPr>
              <a:t>62</a:t>
            </a:r>
            <a:r>
              <a:rPr lang="zh-CN" altLang="zh-CN" sz="1600" b="1" dirty="0"/>
              <a:t>人（按姓氏拼音排序）：</a:t>
            </a:r>
            <a:endParaRPr lang="en-US" altLang="zh-CN" sz="1600" b="1" dirty="0"/>
          </a:p>
          <a:p>
            <a:pPr>
              <a:spcBef>
                <a:spcPts val="0"/>
              </a:spcBef>
              <a:buNone/>
            </a:pPr>
            <a:endParaRPr lang="en-US" altLang="zh-CN" sz="1600" dirty="0"/>
          </a:p>
          <a:p>
            <a:pPr>
              <a:buNone/>
            </a:pPr>
            <a:r>
              <a:rPr lang="zh-CN" altLang="en-US" sz="1600" dirty="0"/>
              <a:t>    蔡翔舟、曹  俊、曹  臻、曹庆宏、常  钦、陈华星、陈少敏、陈天禄、陈 新、 戴凌云、冯  旭、高原宁、耿立升、郭奉坤、何小刚、衡月昆、黄光顺、黄性涛、黄燕萍、金  山、康现伟、李刚、李海波、李笑梅、廖益、刘建北、刘滔、刘翔、刘永录、 刘玉斌、娄辛丑、买买提艾力</a:t>
            </a:r>
            <a:r>
              <a:rPr lang="en-US" altLang="zh-CN" sz="1600" dirty="0"/>
              <a:t>·</a:t>
            </a:r>
            <a:r>
              <a:rPr lang="zh-CN" altLang="en-US" sz="1600" dirty="0"/>
              <a:t>巴克、冒亚军、平加伦、秦思学、沈成平、沈肖雁、宋维民、孙  亮、王  青、王祥高、王贻芳、魏代会、温良剑、吴雨生、谢跃红、徐庆华、许怒、杨海军、杨海棠、杨李林、于江浩、岳崇兴、张宏浩、张鹏飞、张寿山、赵  强、赵政国、郑阳恒、周  顺、周宇峰、朱世琳</a:t>
            </a:r>
            <a:endParaRPr lang="en-US" altLang="zh-CN" sz="1600" dirty="0"/>
          </a:p>
          <a:p>
            <a:pPr>
              <a:spcBef>
                <a:spcPts val="0"/>
              </a:spcBef>
              <a:buNone/>
            </a:pPr>
            <a:endParaRPr lang="en-US" altLang="zh-CN" sz="1600" b="1" dirty="0"/>
          </a:p>
          <a:p>
            <a:pPr marL="285750" indent="-285750"/>
            <a:r>
              <a:rPr lang="zh-CN" altLang="en-US" sz="1600" b="1" dirty="0"/>
              <a:t>列席青年常委</a:t>
            </a:r>
            <a:r>
              <a:rPr lang="en-US" altLang="zh-CN" sz="1600" b="1" dirty="0">
                <a:solidFill>
                  <a:srgbClr val="FF0000"/>
                </a:solidFill>
              </a:rPr>
              <a:t>4</a:t>
            </a:r>
            <a:r>
              <a:rPr lang="zh-CN" altLang="en-US" sz="1600" b="1" dirty="0"/>
              <a:t>人</a:t>
            </a:r>
            <a:r>
              <a:rPr lang="zh-CN" altLang="zh-CN" sz="1600" b="1" dirty="0"/>
              <a:t>（按姓氏拼音排序）</a:t>
            </a:r>
            <a:r>
              <a:rPr lang="zh-CN" altLang="en-US" sz="1600" b="1" dirty="0"/>
              <a:t>：</a:t>
            </a:r>
            <a:r>
              <a:rPr lang="zh-CN" altLang="en-US" sz="1600" dirty="0"/>
              <a:t>孙小虎、王  倩、吴佳俊、周小蓉</a:t>
            </a:r>
            <a:endParaRPr lang="en-US" altLang="zh-CN" sz="1600" dirty="0"/>
          </a:p>
        </p:txBody>
      </p:sp>
    </p:spTree>
    <p:extLst>
      <p:ext uri="{BB962C8B-B14F-4D97-AF65-F5344CB8AC3E}">
        <p14:creationId xmlns:p14="http://schemas.microsoft.com/office/powerpoint/2010/main" val="9262924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《</a:t>
            </a:r>
            <a:r>
              <a:rPr lang="zh-CN" altLang="en-US" dirty="0"/>
              <a:t>李政道与中国科学</a:t>
            </a:r>
            <a:r>
              <a:rPr lang="en-US" altLang="zh-CN" dirty="0"/>
              <a:t>》</a:t>
            </a:r>
            <a:r>
              <a:rPr lang="zh-CN" altLang="en-US" dirty="0"/>
              <a:t>正式出版</a:t>
            </a:r>
          </a:p>
        </p:txBody>
      </p:sp>
      <p:pic>
        <p:nvPicPr>
          <p:cNvPr id="3" name="图片 2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228" y="858786"/>
            <a:ext cx="9768772" cy="5999214"/>
          </a:xfrm>
          <a:prstGeom prst="rect">
            <a:avLst/>
          </a:prstGeom>
        </p:spPr>
      </p:pic>
      <p:sp>
        <p:nvSpPr>
          <p:cNvPr id="4" name="矩形 3">
            <a:extLst/>
          </p:cNvPr>
          <p:cNvSpPr/>
          <p:nvPr/>
        </p:nvSpPr>
        <p:spPr>
          <a:xfrm>
            <a:off x="279527" y="1688346"/>
            <a:ext cx="3495866" cy="499681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                           </a:t>
            </a:r>
            <a:r>
              <a:rPr kumimoji="0" lang="zh-CN" altLang="en-US" sz="18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编写</a:t>
            </a:r>
            <a:endParaRPr kumimoji="0" lang="en-US" altLang="zh-CN" sz="1800" b="1" i="0" u="none" strike="noStrike" kern="1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                       </a:t>
            </a:r>
            <a:r>
              <a:rPr kumimoji="0" lang="en-US" altLang="zh-CN" sz="14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kumimoji="0" lang="en-US" altLang="zh-CN" sz="16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kumimoji="0" lang="en-US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zh-CN" altLang="en-US" sz="18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出版</a:t>
            </a:r>
            <a:endParaRPr kumimoji="0" lang="en-US" altLang="zh-CN" sz="1800" b="1" i="0" u="none" strike="noStrike" kern="1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00" cap="none" spc="15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2024</a:t>
            </a:r>
            <a:r>
              <a:rPr kumimoji="0" lang="zh-CN" altLang="en-US" sz="1800" b="1" i="0" u="none" strike="noStrike" kern="100" cap="none" spc="15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年主题出版重点出版物</a:t>
            </a:r>
            <a:endParaRPr kumimoji="0" lang="en-US" altLang="zh-CN" sz="2000" b="1" i="0" u="none" strike="noStrike" kern="100" cap="none" spc="15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编辑</a:t>
            </a:r>
            <a:r>
              <a:rPr kumimoji="0" lang="zh-CN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委</a:t>
            </a:r>
            <a:r>
              <a:rPr kumimoji="0" lang="zh-CN" altLang="en-US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员</a:t>
            </a:r>
            <a:r>
              <a:rPr kumimoji="0" lang="zh-CN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会</a:t>
            </a:r>
            <a:endParaRPr kumimoji="0" lang="zh-CN" altLang="zh-CN" sz="2000" b="1" i="0" u="none" strike="noStrike" kern="1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主  </a:t>
            </a:r>
            <a:r>
              <a:rPr kumimoji="0" lang="en-US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kumimoji="0" lang="zh-CN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任</a:t>
            </a:r>
            <a:r>
              <a:rPr kumimoji="0" lang="en-US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kumimoji="0" lang="zh-CN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王贻芳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副主任</a:t>
            </a:r>
            <a:r>
              <a:rPr kumimoji="0" lang="en-US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kumimoji="0" lang="zh-CN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曹  俊</a:t>
            </a:r>
            <a:r>
              <a:rPr kumimoji="0" lang="en-US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kumimoji="0" lang="zh-CN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张 闯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委  员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（按姓氏笔画顺序）</a:t>
            </a:r>
            <a:r>
              <a:rPr kumimoji="0" lang="en-US" altLang="zh-CN" sz="18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</a:t>
            </a:r>
            <a:endParaRPr kumimoji="0" lang="zh-CN" altLang="zh-CN" sz="2000" b="1" i="0" u="none" strike="noStrike" kern="1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马余刚</a:t>
            </a:r>
            <a:r>
              <a:rPr kumimoji="0" lang="en-US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kumimoji="0" lang="zh-CN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吴岳良</a:t>
            </a:r>
            <a:r>
              <a:rPr kumimoji="0" lang="en-US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kumimoji="0" lang="zh-CN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张 杰</a:t>
            </a:r>
            <a:r>
              <a:rPr kumimoji="0" lang="en-US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kumimoji="0" lang="zh-CN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陈和生</a:t>
            </a:r>
            <a:r>
              <a:rPr kumimoji="0" lang="en-US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陈森玉</a:t>
            </a:r>
            <a:r>
              <a:rPr kumimoji="0" lang="en-US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kumimoji="0" lang="zh-CN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欧阳钟灿</a:t>
            </a:r>
            <a:r>
              <a:rPr kumimoji="0" lang="en-US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kumimoji="0" lang="zh-CN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郑文莉</a:t>
            </a:r>
            <a:r>
              <a:rPr kumimoji="0" lang="en-US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郑志鹏</a:t>
            </a:r>
            <a:r>
              <a:rPr kumimoji="0" lang="en-US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kumimoji="0" lang="zh-CN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赵振堂</a:t>
            </a:r>
            <a:r>
              <a:rPr kumimoji="0" lang="en-US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kumimoji="0" lang="zh-CN" altLang="zh-CN" sz="20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柳怀祖</a:t>
            </a:r>
          </a:p>
        </p:txBody>
      </p:sp>
      <p:pic>
        <p:nvPicPr>
          <p:cNvPr id="5" name="Picture 5" descr="邓体所名">
            <a:extLst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59" t="-11179" r="-2959"/>
          <a:stretch>
            <a:fillRect/>
          </a:stretch>
        </p:blipFill>
        <p:spPr bwMode="auto">
          <a:xfrm>
            <a:off x="248521" y="1689103"/>
            <a:ext cx="258229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pic>
      <p:pic>
        <p:nvPicPr>
          <p:cNvPr id="6" name="图片 5">
            <a:extLst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3" t="58437"/>
          <a:stretch/>
        </p:blipFill>
        <p:spPr>
          <a:xfrm>
            <a:off x="302089" y="2208436"/>
            <a:ext cx="2451039" cy="259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矩形 6">
            <a:extLst/>
          </p:cNvPr>
          <p:cNvSpPr/>
          <p:nvPr/>
        </p:nvSpPr>
        <p:spPr>
          <a:xfrm>
            <a:off x="0" y="986533"/>
            <a:ext cx="3775393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隶书" panose="02010800040101010101" pitchFamily="2" charset="-122"/>
                <a:ea typeface="华文隶书" panose="02010800040101010101" pitchFamily="2" charset="-122"/>
                <a:cs typeface="+mn-cs"/>
              </a:rPr>
              <a:t>《</a:t>
            </a:r>
            <a:r>
              <a: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隶书" panose="02010800040101010101" pitchFamily="2" charset="-122"/>
                <a:ea typeface="华文隶书" panose="02010800040101010101" pitchFamily="2" charset="-122"/>
                <a:cs typeface="+mn-cs"/>
              </a:rPr>
              <a:t>李政道与中国科学</a:t>
            </a:r>
            <a:r>
              <a:rPr kumimoji="0" lang="en-US" altLang="zh-CN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隶书" panose="02010800040101010101" pitchFamily="2" charset="-122"/>
                <a:ea typeface="华文隶书" panose="02010800040101010101" pitchFamily="2" charset="-122"/>
                <a:cs typeface="+mn-cs"/>
              </a:rPr>
              <a:t>》</a:t>
            </a: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华文隶书" panose="02010800040101010101" pitchFamily="2" charset="-122"/>
              <a:ea typeface="华文隶书" panose="0201080004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24904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151755" y="2432047"/>
            <a:ext cx="276034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dirty="0">
                <a:solidFill>
                  <a:srgbClr val="0070C0"/>
                </a:solidFill>
              </a:rPr>
              <a:t>谢 谢！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3352165" y="3649977"/>
            <a:ext cx="5810250" cy="1079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>
            <a:off x="3267075" y="3772532"/>
            <a:ext cx="5756910" cy="1196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altLang="zh-CN" sz="44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Thanks!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1972" y="232282"/>
            <a:ext cx="7430814" cy="1346934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3460" y="-28575"/>
            <a:ext cx="12191365" cy="238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39031" y="344305"/>
            <a:ext cx="10380307" cy="659643"/>
          </a:xfrm>
        </p:spPr>
        <p:txBody>
          <a:bodyPr>
            <a:noAutofit/>
          </a:bodyPr>
          <a:lstStyle/>
          <a:p>
            <a:r>
              <a:rPr lang="en-US" altLang="zh-CN" sz="3600" dirty="0"/>
              <a:t>1.</a:t>
            </a:r>
            <a:r>
              <a:rPr lang="zh-CN" altLang="en-US" sz="3600" dirty="0"/>
              <a:t>分会基本情况</a:t>
            </a:r>
            <a:r>
              <a:rPr lang="en-US" altLang="zh-CN" sz="3600" dirty="0"/>
              <a:t>——</a:t>
            </a:r>
            <a:r>
              <a:rPr lang="zh-CN" altLang="en-US" sz="3200" dirty="0"/>
              <a:t>分会常委及委员单位分布</a:t>
            </a:r>
            <a:br>
              <a:rPr lang="zh-CN" altLang="zh-CN" sz="3600" dirty="0"/>
            </a:br>
            <a:endParaRPr lang="zh-CN" altLang="en-US" sz="3600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684377"/>
              </p:ext>
            </p:extLst>
          </p:nvPr>
        </p:nvGraphicFramePr>
        <p:xfrm>
          <a:off x="348477" y="2191612"/>
          <a:ext cx="3550861" cy="37101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3882">
                  <a:extLst>
                    <a:ext uri="{9D8B030D-6E8A-4147-A177-3AD203B41FA5}">
                      <a16:colId xmlns:a16="http://schemas.microsoft.com/office/drawing/2014/main" val="3104333693"/>
                    </a:ext>
                  </a:extLst>
                </a:gridCol>
                <a:gridCol w="1415519">
                  <a:extLst>
                    <a:ext uri="{9D8B030D-6E8A-4147-A177-3AD203B41FA5}">
                      <a16:colId xmlns:a16="http://schemas.microsoft.com/office/drawing/2014/main" val="3227692281"/>
                    </a:ext>
                  </a:extLst>
                </a:gridCol>
                <a:gridCol w="1611460">
                  <a:extLst>
                    <a:ext uri="{9D8B030D-6E8A-4147-A177-3AD203B41FA5}">
                      <a16:colId xmlns:a16="http://schemas.microsoft.com/office/drawing/2014/main" val="2942874142"/>
                    </a:ext>
                  </a:extLst>
                </a:gridCol>
              </a:tblGrid>
              <a:tr h="2732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effectLst/>
                        </a:rPr>
                        <a:t>序号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effectLst/>
                        </a:rPr>
                        <a:t>单位名称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altLang="en-US" sz="12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任职类别</a:t>
                      </a:r>
                      <a:endParaRPr lang="zh-CN" sz="1200" b="1" kern="1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386567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1 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北京大学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常务委员</a:t>
                      </a:r>
                      <a:r>
                        <a:rPr lang="zh-CN" altLang="en-US" sz="1200" b="1" kern="100" dirty="0">
                          <a:effectLst/>
                        </a:rPr>
                        <a:t>单位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214910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2 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河南师范大学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zh-CN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常务委员</a:t>
                      </a:r>
                      <a:r>
                        <a:rPr kumimoji="0" lang="zh-CN" altLang="en-US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单位</a:t>
                      </a:r>
                      <a:endParaRPr kumimoji="0" lang="zh-CN" altLang="zh-CN" sz="105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505224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3 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华中师范大学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zh-CN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常务委员</a:t>
                      </a:r>
                      <a:r>
                        <a:rPr kumimoji="0" lang="zh-CN" altLang="en-US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单位</a:t>
                      </a:r>
                      <a:endParaRPr kumimoji="0" lang="zh-CN" altLang="zh-CN" sz="105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987520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CN" sz="1000" kern="100" dirty="0"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辽宁师范大学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zh-CN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常务委员</a:t>
                      </a:r>
                      <a:r>
                        <a:rPr kumimoji="0" lang="zh-CN" altLang="en-US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单位</a:t>
                      </a:r>
                      <a:endParaRPr kumimoji="0" lang="zh-CN" altLang="zh-CN" sz="105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28113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5 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南京大学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zh-CN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常务委员</a:t>
                      </a:r>
                      <a:r>
                        <a:rPr kumimoji="0" lang="zh-CN" altLang="en-US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单位</a:t>
                      </a:r>
                      <a:endParaRPr kumimoji="0" lang="zh-CN" altLang="zh-CN" sz="105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149673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CN" sz="1000" kern="100" dirty="0"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南开大学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zh-CN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常务委员</a:t>
                      </a:r>
                      <a:r>
                        <a:rPr kumimoji="0" lang="zh-CN" altLang="en-US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单位</a:t>
                      </a:r>
                      <a:endParaRPr kumimoji="0" lang="zh-CN" altLang="zh-CN" sz="105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837634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7 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清华大学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zh-CN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常务委员</a:t>
                      </a:r>
                      <a:r>
                        <a:rPr kumimoji="0" lang="zh-CN" altLang="en-US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单位</a:t>
                      </a:r>
                      <a:endParaRPr kumimoji="0" lang="zh-CN" altLang="zh-CN" sz="105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611427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8 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山东大学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zh-CN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常务委员</a:t>
                      </a:r>
                      <a:r>
                        <a:rPr kumimoji="0" lang="zh-CN" altLang="en-US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单位</a:t>
                      </a:r>
                      <a:endParaRPr kumimoji="0" lang="zh-CN" altLang="zh-CN" sz="105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568458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9 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上海交通大学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zh-CN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常务委员</a:t>
                      </a:r>
                      <a:r>
                        <a:rPr kumimoji="0" lang="zh-CN" altLang="en-US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单位</a:t>
                      </a:r>
                      <a:endParaRPr kumimoji="0" lang="zh-CN" altLang="zh-CN" sz="105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295714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10 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浙江大学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zh-CN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常务委员</a:t>
                      </a:r>
                      <a:r>
                        <a:rPr kumimoji="0" lang="zh-CN" altLang="en-US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单位</a:t>
                      </a:r>
                      <a:endParaRPr kumimoji="0" lang="zh-CN" altLang="zh-CN" sz="105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845055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CN" sz="1000" kern="100" dirty="0"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中国科学技术大学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zh-CN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常务委员</a:t>
                      </a:r>
                      <a:r>
                        <a:rPr kumimoji="0" lang="zh-CN" altLang="en-US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单位</a:t>
                      </a:r>
                      <a:endParaRPr kumimoji="0" lang="zh-CN" altLang="zh-CN" sz="105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39184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12 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中国科学院大学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zh-CN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常务委员</a:t>
                      </a:r>
                      <a:r>
                        <a:rPr kumimoji="0" lang="zh-CN" altLang="en-US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单位</a:t>
                      </a:r>
                      <a:endParaRPr kumimoji="0" lang="zh-CN" altLang="zh-CN" sz="105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49576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13 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中科院高能物理所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zh-CN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常务委员</a:t>
                      </a:r>
                      <a:r>
                        <a:rPr kumimoji="0" lang="zh-CN" altLang="en-US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单位</a:t>
                      </a:r>
                      <a:endParaRPr kumimoji="0" lang="zh-CN" altLang="zh-CN" sz="105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85344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14 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中科院理论物理所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zh-CN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常务委员</a:t>
                      </a: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单位</a:t>
                      </a:r>
                      <a:endParaRPr kumimoji="0" lang="zh-CN" altLang="zh-CN" sz="105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6044697"/>
                  </a:ext>
                </a:extLst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232835"/>
              </p:ext>
            </p:extLst>
          </p:nvPr>
        </p:nvGraphicFramePr>
        <p:xfrm>
          <a:off x="4103972" y="2191612"/>
          <a:ext cx="3505521" cy="42104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8542">
                  <a:extLst>
                    <a:ext uri="{9D8B030D-6E8A-4147-A177-3AD203B41FA5}">
                      <a16:colId xmlns:a16="http://schemas.microsoft.com/office/drawing/2014/main" val="3129245344"/>
                    </a:ext>
                  </a:extLst>
                </a:gridCol>
                <a:gridCol w="1390902">
                  <a:extLst>
                    <a:ext uri="{9D8B030D-6E8A-4147-A177-3AD203B41FA5}">
                      <a16:colId xmlns:a16="http://schemas.microsoft.com/office/drawing/2014/main" val="2514172591"/>
                    </a:ext>
                  </a:extLst>
                </a:gridCol>
                <a:gridCol w="1636077">
                  <a:extLst>
                    <a:ext uri="{9D8B030D-6E8A-4147-A177-3AD203B41FA5}">
                      <a16:colId xmlns:a16="http://schemas.microsoft.com/office/drawing/2014/main" val="2806168778"/>
                    </a:ext>
                  </a:extLst>
                </a:gridCol>
              </a:tblGrid>
              <a:tr h="2462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effectLst/>
                        </a:rPr>
                        <a:t>序号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effectLst/>
                        </a:rPr>
                        <a:t>单位名称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12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任职类别</a:t>
                      </a:r>
                      <a:endParaRPr lang="zh-CN" sz="1200" b="1" kern="1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36788472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15 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北京航空航天大学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2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委员单位</a:t>
                      </a:r>
                      <a:endParaRPr lang="zh-CN" sz="1200" b="1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7743457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16 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北京师范大学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6747871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CN" sz="10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17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2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东南大学</a:t>
                      </a:r>
                      <a:endParaRPr lang="zh-CN" sz="1200" b="1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E9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E9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801856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CN" sz="10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18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2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复旦大学</a:t>
                      </a:r>
                      <a:endParaRPr lang="zh-CN" sz="1200" b="1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2198711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19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广西大学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750660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20 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广西师范大学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4410004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CN" sz="1000" kern="100" dirty="0">
                          <a:effectLst/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国防科学技术大学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7629275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CN" sz="10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22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2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湖南大学</a:t>
                      </a:r>
                      <a:endParaRPr lang="zh-CN" sz="1200" b="1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F5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F5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247879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CN" sz="10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23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2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华南理工大学</a:t>
                      </a:r>
                      <a:endParaRPr lang="zh-CN" sz="1200" b="1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E9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E9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4325973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CN" sz="10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24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2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吉林大学</a:t>
                      </a:r>
                      <a:endParaRPr lang="zh-CN" sz="1200" b="1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F5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F5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4736986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 25 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兰州大学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1979962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26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南京师范大学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2317455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CN" sz="10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27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2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曲阜师范大学</a:t>
                      </a:r>
                      <a:endParaRPr lang="zh-CN" sz="1200" b="1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E9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E9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040304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CN" sz="1000" kern="100" dirty="0"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四川大学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0701828"/>
                  </a:ext>
                </a:extLst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861646" y="779579"/>
            <a:ext cx="1073540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/>
              <a:t>中国物理学会</a:t>
            </a:r>
            <a:r>
              <a:rPr lang="zh-CN" altLang="zh-CN" sz="2800" b="1" dirty="0"/>
              <a:t>高能物理分会第十</a:t>
            </a:r>
            <a:r>
              <a:rPr lang="zh-CN" altLang="en-US" sz="2800" b="1" dirty="0"/>
              <a:t>一</a:t>
            </a:r>
            <a:r>
              <a:rPr lang="zh-CN" altLang="zh-CN" sz="2800" b="1" dirty="0"/>
              <a:t>届委员会</a:t>
            </a:r>
            <a:r>
              <a:rPr lang="en-US" altLang="zh-CN" sz="2800" b="1" dirty="0"/>
              <a:t>   </a:t>
            </a:r>
          </a:p>
          <a:p>
            <a:pPr algn="ctr">
              <a:lnSpc>
                <a:spcPct val="150000"/>
              </a:lnSpc>
            </a:pPr>
            <a:r>
              <a:rPr lang="zh-CN" altLang="en-US" sz="2400" b="1" dirty="0"/>
              <a:t>共</a:t>
            </a:r>
            <a:r>
              <a:rPr lang="en-US" altLang="zh-CN" sz="2400" b="1" dirty="0">
                <a:solidFill>
                  <a:srgbClr val="FF0000"/>
                </a:solidFill>
              </a:rPr>
              <a:t>38</a:t>
            </a:r>
            <a:r>
              <a:rPr lang="zh-CN" altLang="en-US" sz="2400" b="1" dirty="0"/>
              <a:t>家委员单位，其中</a:t>
            </a:r>
            <a:r>
              <a:rPr lang="en-US" altLang="zh-CN" sz="2400" b="1" dirty="0">
                <a:solidFill>
                  <a:srgbClr val="FF0000"/>
                </a:solidFill>
              </a:rPr>
              <a:t>14</a:t>
            </a:r>
            <a:r>
              <a:rPr lang="zh-CN" altLang="en-US" sz="2400" b="1" dirty="0"/>
              <a:t>家常务委员单位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1910539"/>
              </p:ext>
            </p:extLst>
          </p:nvPr>
        </p:nvGraphicFramePr>
        <p:xfrm>
          <a:off x="7814127" y="2191612"/>
          <a:ext cx="4188693" cy="31147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2668">
                  <a:extLst>
                    <a:ext uri="{9D8B030D-6E8A-4147-A177-3AD203B41FA5}">
                      <a16:colId xmlns:a16="http://schemas.microsoft.com/office/drawing/2014/main" val="152154980"/>
                    </a:ext>
                  </a:extLst>
                </a:gridCol>
                <a:gridCol w="2587682">
                  <a:extLst>
                    <a:ext uri="{9D8B030D-6E8A-4147-A177-3AD203B41FA5}">
                      <a16:colId xmlns:a16="http://schemas.microsoft.com/office/drawing/2014/main" val="2892077639"/>
                    </a:ext>
                  </a:extLst>
                </a:gridCol>
                <a:gridCol w="1148343">
                  <a:extLst>
                    <a:ext uri="{9D8B030D-6E8A-4147-A177-3AD203B41FA5}">
                      <a16:colId xmlns:a16="http://schemas.microsoft.com/office/drawing/2014/main" val="793456575"/>
                    </a:ext>
                  </a:extLst>
                </a:gridCol>
              </a:tblGrid>
              <a:tr h="2831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effectLst/>
                        </a:rPr>
                        <a:t>序号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effectLst/>
                        </a:rPr>
                        <a:t>单位名称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altLang="en-US" sz="12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任职类别</a:t>
                      </a:r>
                      <a:endParaRPr lang="zh-CN" sz="1200" b="1" kern="1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3992184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CN" sz="1000" kern="100" dirty="0">
                          <a:effectLst/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武汉大学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6171355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 30 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西藏大学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3425309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31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香港科技大学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5880380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CN" sz="1000" kern="100" dirty="0">
                          <a:effectLst/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新疆大学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7368491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33 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云南大学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0164892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34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中国原子能科学研究院核物理研究所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7752970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35 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中科院近代物理研究所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33739692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36 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中科院上海应用物理所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75837507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37 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重庆大学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9480119"/>
                  </a:ext>
                </a:extLst>
              </a:tr>
              <a:tr h="2831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00" kern="100" dirty="0">
                          <a:effectLst/>
                        </a:rPr>
                        <a:t>38 </a:t>
                      </a:r>
                      <a:endParaRPr lang="zh-CN" sz="10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effectLst/>
                        </a:rPr>
                        <a:t>中山大学</a:t>
                      </a:r>
                      <a:endParaRPr lang="zh-CN" sz="105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委员单位</a:t>
                      </a:r>
                      <a:endParaRPr kumimoji="0" lang="zh-CN" altLang="zh-CN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5479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9015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39031" y="404447"/>
            <a:ext cx="11231746" cy="581917"/>
          </a:xfrm>
        </p:spPr>
        <p:txBody>
          <a:bodyPr>
            <a:noAutofit/>
          </a:bodyPr>
          <a:lstStyle/>
          <a:p>
            <a:r>
              <a:rPr lang="en-US" altLang="zh-CN" sz="3600" dirty="0"/>
              <a:t>1.</a:t>
            </a:r>
            <a:r>
              <a:rPr lang="zh-CN" altLang="en-US" sz="3600" dirty="0"/>
              <a:t>分会基本情况</a:t>
            </a:r>
            <a:r>
              <a:rPr lang="en-US" altLang="zh-CN" sz="3600" dirty="0"/>
              <a:t>——</a:t>
            </a:r>
            <a:r>
              <a:rPr lang="zh-CN" altLang="en-US" sz="3200" dirty="0"/>
              <a:t>会员、委员、常委单位申请规则</a:t>
            </a:r>
            <a:br>
              <a:rPr lang="zh-CN" altLang="zh-CN" sz="3600" dirty="0"/>
            </a:br>
            <a:endParaRPr lang="zh-CN" altLang="en-US" sz="3600" dirty="0"/>
          </a:p>
        </p:txBody>
      </p:sp>
      <p:sp>
        <p:nvSpPr>
          <p:cNvPr id="7" name="文本框 6"/>
          <p:cNvSpPr txBox="1"/>
          <p:nvPr/>
        </p:nvSpPr>
        <p:spPr>
          <a:xfrm>
            <a:off x="668213" y="1210401"/>
            <a:ext cx="10981592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solidFill>
                  <a:srgbClr val="005DA2"/>
                </a:solidFill>
              </a:rPr>
              <a:t>申请成为会员单位</a:t>
            </a:r>
            <a:endParaRPr lang="en-US" altLang="zh-CN" sz="2800" b="1" dirty="0">
              <a:solidFill>
                <a:srgbClr val="005DA2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       根据高能物理分会章程</a:t>
            </a:r>
            <a:r>
              <a:rPr lang="zh-CN" altLang="en-US" dirty="0"/>
              <a:t>（第八条 与高能物理学科有关，具有一定数量的学会会员，并愿意参加学会有关活动，支持学会工作，按期缴纳会费的科研、教学、生产、设计等企、事业单位以及依法成立的有关学术性社会团体，可以成为学会的会员单位。），</a:t>
            </a:r>
            <a:r>
              <a:rPr lang="zh-CN" altLang="en-US" sz="2000" b="1" dirty="0"/>
              <a:t>拟申请单位可以</a:t>
            </a:r>
            <a:r>
              <a:rPr lang="zh-CN" altLang="en-US" sz="2000" b="1" dirty="0">
                <a:solidFill>
                  <a:srgbClr val="C00000"/>
                </a:solidFill>
              </a:rPr>
              <a:t>向分会提出书面申请</a:t>
            </a:r>
            <a:r>
              <a:rPr lang="zh-CN" altLang="en-US" sz="2000" dirty="0"/>
              <a:t>（</a:t>
            </a:r>
            <a:r>
              <a:rPr lang="zh-CN" altLang="en-US" dirty="0"/>
              <a:t>说明学科发展、人员规模情况），</a:t>
            </a:r>
            <a:r>
              <a:rPr lang="zh-CN" altLang="en-US" sz="2000" b="1" dirty="0">
                <a:solidFill>
                  <a:srgbClr val="C00000"/>
                </a:solidFill>
              </a:rPr>
              <a:t>经常委会会议审议通过</a:t>
            </a:r>
            <a:r>
              <a:rPr lang="zh-CN" altLang="en-US" sz="2000" b="1" dirty="0"/>
              <a:t>，即可成为会员单位。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endParaRPr lang="en-US" altLang="zh-CN" sz="2000" b="1" dirty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solidFill>
                  <a:srgbClr val="005DA2"/>
                </a:solidFill>
              </a:rPr>
              <a:t>会员单位申请成为委员、常委单位</a:t>
            </a:r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       会员单位申请成为委员、常委单位，需在</a:t>
            </a:r>
            <a:r>
              <a:rPr lang="zh-CN" altLang="en-US" sz="2000" b="1" dirty="0">
                <a:solidFill>
                  <a:srgbClr val="C00000"/>
                </a:solidFill>
              </a:rPr>
              <a:t>委员会下一次换届前提出</a:t>
            </a:r>
            <a:r>
              <a:rPr lang="zh-CN" altLang="en-US" sz="2000" b="1" dirty="0"/>
              <a:t>成为委员、常委单位的</a:t>
            </a:r>
            <a:r>
              <a:rPr lang="zh-CN" altLang="en-US" sz="2000" b="1" dirty="0">
                <a:solidFill>
                  <a:srgbClr val="C00000"/>
                </a:solidFill>
              </a:rPr>
              <a:t>申请，经常委会议通过</a:t>
            </a:r>
            <a:r>
              <a:rPr lang="zh-CN" altLang="en-US" sz="2000" b="1" dirty="0"/>
              <a:t>后，在新一届委员会换届时将获</a:t>
            </a:r>
            <a:r>
              <a:rPr lang="zh-CN" altLang="en-US" sz="2000" b="1" dirty="0">
                <a:solidFill>
                  <a:srgbClr val="C00000"/>
                </a:solidFill>
              </a:rPr>
              <a:t>委员席位</a:t>
            </a:r>
            <a:r>
              <a:rPr lang="zh-CN" altLang="en-US" sz="2000" b="1" dirty="0"/>
              <a:t>；经过</a:t>
            </a:r>
            <a:r>
              <a:rPr lang="zh-CN" altLang="en-US" sz="2000" b="1" dirty="0">
                <a:solidFill>
                  <a:srgbClr val="C00000"/>
                </a:solidFill>
              </a:rPr>
              <a:t>常委投票且获三分之二票数</a:t>
            </a:r>
            <a:r>
              <a:rPr lang="zh-CN" altLang="en-US" sz="2000" b="1" dirty="0"/>
              <a:t>及以上，在新一届委员会换届时将获</a:t>
            </a:r>
            <a:r>
              <a:rPr lang="zh-CN" altLang="en-US" sz="2000" b="1" dirty="0">
                <a:solidFill>
                  <a:srgbClr val="C00000"/>
                </a:solidFill>
              </a:rPr>
              <a:t>常委席位</a:t>
            </a:r>
            <a:r>
              <a:rPr lang="zh-CN" altLang="en-US" sz="2000" b="1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857255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07500" y="1013175"/>
            <a:ext cx="94869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1</a:t>
            </a:r>
            <a:r>
              <a:rPr lang="zh-CN" altLang="en-US" sz="2800" b="1" dirty="0"/>
              <a:t>）分会委员会召开会议情况</a:t>
            </a:r>
            <a:endParaRPr lang="en-US" altLang="zh-CN" sz="2800" b="1" dirty="0"/>
          </a:p>
          <a:p>
            <a:endParaRPr lang="en-US" altLang="zh-CN" sz="2400" b="1" dirty="0"/>
          </a:p>
          <a:p>
            <a:r>
              <a:rPr lang="en-US" altLang="zh-CN" sz="2000" b="1" dirty="0"/>
              <a:t>    </a:t>
            </a:r>
            <a:r>
              <a:rPr lang="en-US" altLang="zh-CN" sz="2400" b="1" dirty="0"/>
              <a:t>2024</a:t>
            </a:r>
            <a:r>
              <a:rPr lang="zh-CN" altLang="en-US" sz="2400" b="1" dirty="0"/>
              <a:t>年</a:t>
            </a:r>
            <a:r>
              <a:rPr lang="en-US" altLang="zh-CN" sz="2400" b="1" dirty="0"/>
              <a:t>8</a:t>
            </a:r>
            <a:r>
              <a:rPr lang="zh-CN" altLang="en-US" sz="2400" b="1" dirty="0"/>
              <a:t>月至今，分会</a:t>
            </a:r>
            <a:r>
              <a:rPr lang="zh-CN" altLang="zh-CN" sz="2400" b="1" dirty="0"/>
              <a:t>第十</a:t>
            </a:r>
            <a:r>
              <a:rPr lang="zh-CN" altLang="en-US" sz="2400" b="1" dirty="0"/>
              <a:t>一</a:t>
            </a:r>
            <a:r>
              <a:rPr lang="zh-CN" altLang="zh-CN" sz="2400" b="1" dirty="0"/>
              <a:t>届委员会</a:t>
            </a:r>
            <a:r>
              <a:rPr lang="zh-CN" altLang="en-US" sz="2400" b="1" dirty="0"/>
              <a:t>共组织召开</a:t>
            </a:r>
            <a:r>
              <a:rPr lang="en-US" altLang="zh-CN" sz="2400" b="1" dirty="0">
                <a:solidFill>
                  <a:srgbClr val="FF0000"/>
                </a:solidFill>
              </a:rPr>
              <a:t>6</a:t>
            </a:r>
            <a:r>
              <a:rPr lang="zh-CN" altLang="en-US" sz="2400" b="1" dirty="0"/>
              <a:t>次委员会会议</a:t>
            </a:r>
            <a:endParaRPr lang="en-US" altLang="zh-CN" sz="2400" b="1" dirty="0"/>
          </a:p>
        </p:txBody>
      </p:sp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412143"/>
              </p:ext>
            </p:extLst>
          </p:nvPr>
        </p:nvGraphicFramePr>
        <p:xfrm>
          <a:off x="1754059" y="2536533"/>
          <a:ext cx="7648027" cy="3977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706">
                  <a:extLst>
                    <a:ext uri="{9D8B030D-6E8A-4147-A177-3AD203B41FA5}">
                      <a16:colId xmlns:a16="http://schemas.microsoft.com/office/drawing/2014/main" val="2230206491"/>
                    </a:ext>
                  </a:extLst>
                </a:gridCol>
                <a:gridCol w="1949107">
                  <a:extLst>
                    <a:ext uri="{9D8B030D-6E8A-4147-A177-3AD203B41FA5}">
                      <a16:colId xmlns:a16="http://schemas.microsoft.com/office/drawing/2014/main" val="1804151858"/>
                    </a:ext>
                  </a:extLst>
                </a:gridCol>
                <a:gridCol w="1949107">
                  <a:extLst>
                    <a:ext uri="{9D8B030D-6E8A-4147-A177-3AD203B41FA5}">
                      <a16:colId xmlns:a16="http://schemas.microsoft.com/office/drawing/2014/main" val="1218652184"/>
                    </a:ext>
                  </a:extLst>
                </a:gridCol>
                <a:gridCol w="1949107">
                  <a:extLst>
                    <a:ext uri="{9D8B030D-6E8A-4147-A177-3AD203B41FA5}">
                      <a16:colId xmlns:a16="http://schemas.microsoft.com/office/drawing/2014/main" val="38399832"/>
                    </a:ext>
                  </a:extLst>
                </a:gridCol>
              </a:tblGrid>
              <a:tr h="54379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/>
                        <a:t>会议名称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/>
                        <a:t>召开时间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/>
                        <a:t>召开地点</a:t>
                      </a:r>
                      <a:r>
                        <a:rPr lang="en-US" altLang="zh-CN" sz="1800" dirty="0"/>
                        <a:t>/</a:t>
                      </a:r>
                      <a:r>
                        <a:rPr lang="zh-CN" altLang="en-US" sz="1800" dirty="0"/>
                        <a:t>方式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/>
                        <a:t>参会人数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143807"/>
                  </a:ext>
                </a:extLst>
              </a:tr>
              <a:tr h="57220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第六次会议</a:t>
                      </a:r>
                      <a:endParaRPr lang="en-US" altLang="zh-CN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2024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en-US" altLang="zh-CN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青岛</a:t>
                      </a:r>
                      <a:endParaRPr lang="en-US" altLang="zh-CN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委员、常委共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人</a:t>
                      </a:r>
                      <a:endParaRPr lang="en-US" altLang="zh-CN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278319"/>
                  </a:ext>
                </a:extLst>
              </a:tr>
              <a:tr h="5722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第七次会议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2025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腾讯会议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常委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220312"/>
                  </a:ext>
                </a:extLst>
              </a:tr>
              <a:tr h="5722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第八次会议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2025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腾讯会议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常委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9629406"/>
                  </a:ext>
                </a:extLst>
              </a:tr>
              <a:tr h="5722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第九次会议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/>
                        <a:t>2025</a:t>
                      </a:r>
                      <a:r>
                        <a:rPr lang="zh-CN" altLang="en-US" sz="1600" b="0" dirty="0"/>
                        <a:t>年</a:t>
                      </a:r>
                      <a:r>
                        <a:rPr lang="en-US" altLang="zh-CN" sz="1600" b="0" dirty="0"/>
                        <a:t>12</a:t>
                      </a:r>
                      <a:r>
                        <a:rPr lang="zh-CN" altLang="en-US" sz="1600" b="0" dirty="0"/>
                        <a:t>月</a:t>
                      </a:r>
                      <a:r>
                        <a:rPr lang="en-US" altLang="zh-CN" sz="1600" b="0" dirty="0"/>
                        <a:t>25</a:t>
                      </a:r>
                      <a:r>
                        <a:rPr lang="zh-CN" altLang="en-US" sz="1600" b="0" dirty="0"/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腾讯会议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常委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513096"/>
                  </a:ext>
                </a:extLst>
              </a:tr>
              <a:tr h="5722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第十次会议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腾讯会议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常委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0027786"/>
                  </a:ext>
                </a:extLst>
              </a:tr>
              <a:tr h="5722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第十一次会议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腾讯会议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常委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789860"/>
                  </a:ext>
                </a:extLst>
              </a:tr>
            </a:tbl>
          </a:graphicData>
        </a:graphic>
      </p:graphicFrame>
      <p:sp>
        <p:nvSpPr>
          <p:cNvPr id="14" name="标题 1"/>
          <p:cNvSpPr txBox="1">
            <a:spLocks/>
          </p:cNvSpPr>
          <p:nvPr/>
        </p:nvSpPr>
        <p:spPr>
          <a:xfrm>
            <a:off x="1107500" y="92058"/>
            <a:ext cx="10510125" cy="659643"/>
          </a:xfrm>
          <a:prstGeom prst="rect">
            <a:avLst/>
          </a:prstGeom>
        </p:spPr>
        <p:txBody>
          <a:bodyPr vert="horz" wrap="square" lIns="91418" tIns="45709" rIns="91418" bIns="45709" rtlCol="0" anchor="ctr" anchorCtr="0">
            <a:normAutofit fontScale="97500" lnSpcReduction="1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000" b="1" u="none" strike="noStrike" kern="1200" cap="none" spc="200" normalizeH="0">
                <a:solidFill>
                  <a:srgbClr val="005DA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en-US" altLang="zh-CN" dirty="0"/>
              <a:t>2. </a:t>
            </a:r>
            <a:r>
              <a:rPr lang="zh-CN" altLang="en-US" dirty="0"/>
              <a:t>分会工作组织实施和完成情况</a:t>
            </a:r>
          </a:p>
        </p:txBody>
      </p:sp>
    </p:spTree>
    <p:extLst>
      <p:ext uri="{BB962C8B-B14F-4D97-AF65-F5344CB8AC3E}">
        <p14:creationId xmlns:p14="http://schemas.microsoft.com/office/powerpoint/2010/main" val="18370194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1"/>
          <p:cNvSpPr txBox="1">
            <a:spLocks/>
          </p:cNvSpPr>
          <p:nvPr/>
        </p:nvSpPr>
        <p:spPr>
          <a:xfrm>
            <a:off x="1107500" y="92058"/>
            <a:ext cx="10510125" cy="659643"/>
          </a:xfrm>
          <a:prstGeom prst="rect">
            <a:avLst/>
          </a:prstGeom>
        </p:spPr>
        <p:txBody>
          <a:bodyPr vert="horz" wrap="square" lIns="91418" tIns="45709" rIns="91418" bIns="45709" rtlCol="0" anchor="ctr" anchorCtr="0">
            <a:normAutofit fontScale="97500" lnSpcReduction="1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000" b="1" u="none" strike="noStrike" kern="1200" cap="none" spc="200" normalizeH="0">
                <a:solidFill>
                  <a:srgbClr val="005DA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en-US" altLang="zh-CN" dirty="0"/>
              <a:t>2. </a:t>
            </a:r>
            <a:r>
              <a:rPr lang="zh-CN" altLang="en-US" dirty="0"/>
              <a:t>分会工作组织实施和完成情况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67962" y="1313501"/>
            <a:ext cx="10709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/>
              <a:t>分会</a:t>
            </a:r>
            <a:r>
              <a:rPr lang="zh-CN" altLang="zh-CN" sz="2400" b="1" dirty="0"/>
              <a:t>第十</a:t>
            </a:r>
            <a:r>
              <a:rPr lang="zh-CN" altLang="en-US" sz="2400" b="1" dirty="0"/>
              <a:t>一</a:t>
            </a:r>
            <a:r>
              <a:rPr lang="zh-CN" altLang="zh-CN" sz="2400" b="1" dirty="0"/>
              <a:t>届委员会</a:t>
            </a:r>
            <a:r>
              <a:rPr lang="zh-CN" altLang="en-US" sz="2400" b="1" dirty="0">
                <a:solidFill>
                  <a:srgbClr val="C00000"/>
                </a:solidFill>
              </a:rPr>
              <a:t>第六次会议</a:t>
            </a:r>
            <a:r>
              <a:rPr lang="zh-CN" altLang="en-US" sz="2400" b="1" dirty="0"/>
              <a:t>（</a:t>
            </a:r>
            <a:r>
              <a:rPr lang="en-US" altLang="zh-CN" sz="2400" dirty="0"/>
              <a:t>2024</a:t>
            </a:r>
            <a:r>
              <a:rPr lang="zh-CN" altLang="en-US" sz="2400" dirty="0"/>
              <a:t>年</a:t>
            </a:r>
            <a:r>
              <a:rPr lang="en-US" altLang="zh-CN" sz="2400" dirty="0"/>
              <a:t>8</a:t>
            </a:r>
            <a:r>
              <a:rPr lang="zh-CN" altLang="en-US" sz="2400" dirty="0"/>
              <a:t>月</a:t>
            </a:r>
            <a:r>
              <a:rPr lang="en-US" altLang="zh-CN" sz="2400" dirty="0"/>
              <a:t>15</a:t>
            </a:r>
            <a:r>
              <a:rPr lang="zh-CN" altLang="en-US" sz="2400" dirty="0"/>
              <a:t>日 青岛</a:t>
            </a:r>
            <a:r>
              <a:rPr lang="zh-CN" altLang="en-US" sz="2400" b="1" dirty="0"/>
              <a:t>）：</a:t>
            </a:r>
            <a:endParaRPr lang="en-US" altLang="zh-CN" sz="2400" b="1" dirty="0"/>
          </a:p>
        </p:txBody>
      </p:sp>
      <p:grpSp>
        <p:nvGrpSpPr>
          <p:cNvPr id="4" name="组合 3"/>
          <p:cNvGrpSpPr/>
          <p:nvPr/>
        </p:nvGrpSpPr>
        <p:grpSpPr>
          <a:xfrm>
            <a:off x="350589" y="2061976"/>
            <a:ext cx="8741377" cy="3392893"/>
            <a:chOff x="538616" y="1179787"/>
            <a:chExt cx="2983817" cy="5123860"/>
          </a:xfrm>
        </p:grpSpPr>
        <p:grpSp>
          <p:nvGrpSpPr>
            <p:cNvPr id="5" name="组合 4"/>
            <p:cNvGrpSpPr/>
            <p:nvPr/>
          </p:nvGrpSpPr>
          <p:grpSpPr>
            <a:xfrm>
              <a:off x="538616" y="1319696"/>
              <a:ext cx="2983817" cy="4983951"/>
              <a:chOff x="5094288" y="2664461"/>
              <a:chExt cx="1812925" cy="3553515"/>
            </a:xfrm>
          </p:grpSpPr>
          <p:sp>
            <p:nvSpPr>
              <p:cNvPr id="7" name="矩形 37"/>
              <p:cNvSpPr/>
              <p:nvPr>
                <p:custDataLst>
                  <p:tags r:id="rId2"/>
                </p:custDataLst>
              </p:nvPr>
            </p:nvSpPr>
            <p:spPr>
              <a:xfrm>
                <a:off x="5094288" y="2879725"/>
                <a:ext cx="1812925" cy="3338251"/>
              </a:xfrm>
              <a:prstGeom prst="rect">
                <a:avLst/>
              </a:prstGeom>
              <a:solidFill>
                <a:srgbClr val="E1F2FF"/>
              </a:solidFill>
              <a:ln w="28575" cmpd="sng"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3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矩形 39"/>
              <p:cNvSpPr/>
              <p:nvPr>
                <p:custDataLst>
                  <p:tags r:id="rId3"/>
                </p:custDataLst>
              </p:nvPr>
            </p:nvSpPr>
            <p:spPr>
              <a:xfrm>
                <a:off x="5094288" y="2664461"/>
                <a:ext cx="1812925" cy="666758"/>
              </a:xfrm>
              <a:prstGeom prst="rect">
                <a:avLst/>
              </a:prstGeom>
              <a:solidFill>
                <a:srgbClr val="367EC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3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6" name="矩形 24"/>
            <p:cNvSpPr/>
            <p:nvPr>
              <p:custDataLst>
                <p:tags r:id="rId1"/>
              </p:custDataLst>
            </p:nvPr>
          </p:nvSpPr>
          <p:spPr>
            <a:xfrm>
              <a:off x="649656" y="1179787"/>
              <a:ext cx="2639846" cy="121497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会议审议内容包括：</a:t>
              </a:r>
            </a:p>
          </p:txBody>
        </p:sp>
      </p:grpSp>
      <p:sp>
        <p:nvSpPr>
          <p:cNvPr id="11" name="矩形 10"/>
          <p:cNvSpPr/>
          <p:nvPr/>
        </p:nvSpPr>
        <p:spPr>
          <a:xfrm>
            <a:off x="350589" y="2782086"/>
            <a:ext cx="8958757" cy="2461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审议通过</a:t>
            </a: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华中科技大学、烟台大学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新增会员单位申请。</a:t>
            </a:r>
            <a:endParaRPr lang="en-US" altLang="zh-C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  <a:defRPr/>
            </a:pP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修订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《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分会关于院士候选人推选办法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》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《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王淦昌物理奖候选人遴选办法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》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C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  <a:defRPr/>
            </a:pP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对科普宣传、国际合作、高能物理大会组织方式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提出建议。</a:t>
            </a:r>
            <a:endParaRPr lang="en-US" altLang="zh-C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200000"/>
              </a:lnSpc>
              <a:defRPr/>
            </a:pP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调整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第十三届</a:t>
            </a: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“晨光杯”优秀论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文</a:t>
            </a: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名额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zh-C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158" y="4872760"/>
            <a:ext cx="3342807" cy="187990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6558" y="2061976"/>
            <a:ext cx="2853930" cy="384935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3579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1"/>
          <p:cNvSpPr txBox="1">
            <a:spLocks/>
          </p:cNvSpPr>
          <p:nvPr/>
        </p:nvSpPr>
        <p:spPr>
          <a:xfrm>
            <a:off x="1107500" y="92058"/>
            <a:ext cx="10510125" cy="659643"/>
          </a:xfrm>
          <a:prstGeom prst="rect">
            <a:avLst/>
          </a:prstGeom>
        </p:spPr>
        <p:txBody>
          <a:bodyPr vert="horz" wrap="square" lIns="91418" tIns="45709" rIns="91418" bIns="45709" rtlCol="0" anchor="ctr" anchorCtr="0">
            <a:normAutofit fontScale="97500" lnSpcReduction="1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000" b="1" u="none" strike="noStrike" kern="1200" cap="none" spc="200" normalizeH="0">
                <a:solidFill>
                  <a:srgbClr val="005DA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en-US" altLang="zh-CN" dirty="0"/>
              <a:t>2. </a:t>
            </a:r>
            <a:r>
              <a:rPr lang="zh-CN" altLang="en-US" dirty="0"/>
              <a:t>分会工作组织实施和完成情况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08594" y="1294268"/>
            <a:ext cx="10709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/>
              <a:t>分会</a:t>
            </a:r>
            <a:r>
              <a:rPr lang="zh-CN" altLang="zh-CN" sz="2400" b="1" dirty="0"/>
              <a:t>第十</a:t>
            </a:r>
            <a:r>
              <a:rPr lang="zh-CN" altLang="en-US" sz="2400" b="1" dirty="0"/>
              <a:t>一</a:t>
            </a:r>
            <a:r>
              <a:rPr lang="zh-CN" altLang="zh-CN" sz="2400" b="1" dirty="0"/>
              <a:t>届委员会</a:t>
            </a:r>
            <a:r>
              <a:rPr lang="zh-CN" altLang="en-US" sz="2400" b="1" dirty="0">
                <a:solidFill>
                  <a:srgbClr val="C00000"/>
                </a:solidFill>
              </a:rPr>
              <a:t>第七次会议</a:t>
            </a:r>
            <a:r>
              <a:rPr lang="zh-CN" altLang="en-US" sz="2400" b="1" dirty="0"/>
              <a:t>（</a:t>
            </a:r>
            <a:r>
              <a:rPr lang="en-US" altLang="zh-CN" sz="2400" dirty="0"/>
              <a:t>2025</a:t>
            </a:r>
            <a:r>
              <a:rPr lang="zh-CN" altLang="en-US" sz="2400" dirty="0"/>
              <a:t>年</a:t>
            </a:r>
            <a:r>
              <a:rPr lang="en-US" altLang="zh-CN" sz="2400" dirty="0"/>
              <a:t>5</a:t>
            </a:r>
            <a:r>
              <a:rPr lang="zh-CN" altLang="en-US" sz="2400" dirty="0"/>
              <a:t>月</a:t>
            </a:r>
            <a:r>
              <a:rPr lang="en-US" altLang="zh-CN" sz="2400" dirty="0"/>
              <a:t>9</a:t>
            </a:r>
            <a:r>
              <a:rPr lang="zh-CN" altLang="en-US" sz="2400" dirty="0"/>
              <a:t>日</a:t>
            </a:r>
            <a:r>
              <a:rPr lang="zh-CN" altLang="en-US" sz="2400" b="1" dirty="0"/>
              <a:t>）：</a:t>
            </a:r>
            <a:endParaRPr lang="en-US" altLang="zh-CN" sz="2400" b="1" dirty="0"/>
          </a:p>
        </p:txBody>
      </p:sp>
      <p:grpSp>
        <p:nvGrpSpPr>
          <p:cNvPr id="11" name="组合 10"/>
          <p:cNvGrpSpPr/>
          <p:nvPr/>
        </p:nvGrpSpPr>
        <p:grpSpPr>
          <a:xfrm>
            <a:off x="477670" y="2397173"/>
            <a:ext cx="8435103" cy="2804701"/>
            <a:chOff x="538615" y="1621612"/>
            <a:chExt cx="2983819" cy="3614976"/>
          </a:xfrm>
        </p:grpSpPr>
        <p:grpSp>
          <p:nvGrpSpPr>
            <p:cNvPr id="12" name="组合 11"/>
            <p:cNvGrpSpPr/>
            <p:nvPr/>
          </p:nvGrpSpPr>
          <p:grpSpPr>
            <a:xfrm>
              <a:off x="538616" y="1621612"/>
              <a:ext cx="2983817" cy="3614976"/>
              <a:chOff x="5094288" y="2879725"/>
              <a:chExt cx="1812925" cy="2577448"/>
            </a:xfrm>
          </p:grpSpPr>
          <p:sp>
            <p:nvSpPr>
              <p:cNvPr id="15" name="矩形 37"/>
              <p:cNvSpPr/>
              <p:nvPr>
                <p:custDataLst>
                  <p:tags r:id="rId2"/>
                </p:custDataLst>
              </p:nvPr>
            </p:nvSpPr>
            <p:spPr>
              <a:xfrm>
                <a:off x="5094288" y="2879725"/>
                <a:ext cx="1812925" cy="2577448"/>
              </a:xfrm>
              <a:prstGeom prst="rect">
                <a:avLst/>
              </a:prstGeom>
              <a:solidFill>
                <a:srgbClr val="E1F2FF"/>
              </a:solidFill>
              <a:ln w="28575" cmpd="sng"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3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7" name="矩形 39"/>
              <p:cNvSpPr/>
              <p:nvPr>
                <p:custDataLst>
                  <p:tags r:id="rId3"/>
                </p:custDataLst>
              </p:nvPr>
            </p:nvSpPr>
            <p:spPr>
              <a:xfrm>
                <a:off x="5094288" y="2879726"/>
                <a:ext cx="1812925" cy="641194"/>
              </a:xfrm>
              <a:prstGeom prst="rect">
                <a:avLst/>
              </a:prstGeom>
              <a:solidFill>
                <a:srgbClr val="367EC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3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矩形 24"/>
            <p:cNvSpPr/>
            <p:nvPr>
              <p:custDataLst>
                <p:tags r:id="rId1"/>
              </p:custDataLst>
            </p:nvPr>
          </p:nvSpPr>
          <p:spPr>
            <a:xfrm>
              <a:off x="538615" y="1680094"/>
              <a:ext cx="2983819" cy="78718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会议审议内容包括：</a:t>
              </a:r>
            </a:p>
          </p:txBody>
        </p:sp>
      </p:grpSp>
      <p:sp>
        <p:nvSpPr>
          <p:cNvPr id="18" name="矩形 17"/>
          <p:cNvSpPr/>
          <p:nvPr/>
        </p:nvSpPr>
        <p:spPr>
          <a:xfrm>
            <a:off x="641670" y="3094902"/>
            <a:ext cx="81071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altLang="zh-CN" sz="2000" b="1" dirty="0"/>
              <a:t>1. </a:t>
            </a:r>
            <a:r>
              <a:rPr lang="zh-CN" altLang="en-US" sz="2000" b="1" dirty="0"/>
              <a:t>开展 </a:t>
            </a:r>
            <a:r>
              <a:rPr lang="en-US" altLang="zh-CN" sz="2000" b="1" dirty="0"/>
              <a:t>2025 </a:t>
            </a:r>
            <a:r>
              <a:rPr lang="zh-CN" altLang="en-US" sz="2000" b="1" dirty="0"/>
              <a:t>数理学部院士候选人推选，共</a:t>
            </a:r>
            <a:r>
              <a:rPr lang="en-US" altLang="zh-CN" sz="2000" b="1" dirty="0"/>
              <a:t>4 </a:t>
            </a:r>
            <a:r>
              <a:rPr lang="zh-CN" altLang="en-US" sz="2000" b="1" dirty="0"/>
              <a:t>人为有效候选人。</a:t>
            </a:r>
            <a:endParaRPr lang="en-US" altLang="zh-CN" sz="2000" b="1" dirty="0"/>
          </a:p>
          <a:p>
            <a:pPr>
              <a:lnSpc>
                <a:spcPct val="200000"/>
              </a:lnSpc>
              <a:defRPr/>
            </a:pPr>
            <a:r>
              <a:rPr lang="en-US" altLang="zh-CN" sz="2000" b="1" dirty="0"/>
              <a:t>2. </a:t>
            </a:r>
            <a:r>
              <a:rPr lang="zh-CN" altLang="en-US" sz="2000" b="1" dirty="0"/>
              <a:t>进行多轮无记名投票，确定分会院士推荐候选人</a:t>
            </a:r>
            <a:r>
              <a:rPr lang="en-US" altLang="zh-CN" sz="2000" b="1" dirty="0"/>
              <a:t>2</a:t>
            </a:r>
            <a:r>
              <a:rPr lang="zh-CN" altLang="en-US" sz="2000" b="1" dirty="0"/>
              <a:t>名。</a:t>
            </a:r>
            <a:endParaRPr lang="en-US" altLang="zh-CN" sz="2000" b="1" dirty="0"/>
          </a:p>
          <a:p>
            <a:pPr>
              <a:lnSpc>
                <a:spcPct val="200000"/>
              </a:lnSpc>
              <a:defRPr/>
            </a:pPr>
            <a:r>
              <a:rPr lang="en-US" altLang="zh-CN" sz="2000" b="1" dirty="0"/>
              <a:t>3. </a:t>
            </a:r>
            <a:r>
              <a:rPr lang="zh-CN" altLang="en-US" sz="2000" b="1" dirty="0"/>
              <a:t>会后将推选材料上报中国物理学会。</a:t>
            </a:r>
            <a:endParaRPr lang="zh-CN" altLang="zh-CN" sz="2000" b="1" dirty="0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2080" y="1734913"/>
            <a:ext cx="3264820" cy="445957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3710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1"/>
          <p:cNvSpPr txBox="1">
            <a:spLocks/>
          </p:cNvSpPr>
          <p:nvPr/>
        </p:nvSpPr>
        <p:spPr>
          <a:xfrm>
            <a:off x="1107500" y="92058"/>
            <a:ext cx="10510125" cy="659643"/>
          </a:xfrm>
          <a:prstGeom prst="rect">
            <a:avLst/>
          </a:prstGeom>
        </p:spPr>
        <p:txBody>
          <a:bodyPr vert="horz" wrap="square" lIns="91418" tIns="45709" rIns="91418" bIns="45709" rtlCol="0" anchor="ctr" anchorCtr="0">
            <a:normAutofit fontScale="97500" lnSpcReduction="1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000" b="1" u="none" strike="noStrike" kern="1200" cap="none" spc="200" normalizeH="0">
                <a:solidFill>
                  <a:srgbClr val="005DA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en-US" altLang="zh-CN" dirty="0"/>
              <a:t>2. </a:t>
            </a:r>
            <a:r>
              <a:rPr lang="zh-CN" altLang="en-US" dirty="0"/>
              <a:t>分会工作组织实施和完成情况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08594" y="1294268"/>
            <a:ext cx="10709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/>
              <a:t>分会</a:t>
            </a:r>
            <a:r>
              <a:rPr lang="zh-CN" altLang="zh-CN" sz="2400" b="1" dirty="0"/>
              <a:t>第十</a:t>
            </a:r>
            <a:r>
              <a:rPr lang="zh-CN" altLang="en-US" sz="2400" b="1" dirty="0"/>
              <a:t>一</a:t>
            </a:r>
            <a:r>
              <a:rPr lang="zh-CN" altLang="zh-CN" sz="2400" b="1" dirty="0"/>
              <a:t>届委员会</a:t>
            </a:r>
            <a:r>
              <a:rPr lang="zh-CN" altLang="en-US" sz="2400" b="1" dirty="0">
                <a:solidFill>
                  <a:srgbClr val="C00000"/>
                </a:solidFill>
              </a:rPr>
              <a:t>第八次会议</a:t>
            </a:r>
            <a:r>
              <a:rPr lang="zh-CN" altLang="en-US" sz="2400" b="1" dirty="0"/>
              <a:t>（</a:t>
            </a:r>
            <a:r>
              <a:rPr lang="en-US" altLang="zh-CN" sz="2400" dirty="0"/>
              <a:t>2025</a:t>
            </a:r>
            <a:r>
              <a:rPr lang="zh-CN" altLang="en-US" sz="2400" dirty="0"/>
              <a:t>年</a:t>
            </a:r>
            <a:r>
              <a:rPr lang="en-US" altLang="zh-CN" sz="2400" dirty="0"/>
              <a:t>9</a:t>
            </a:r>
            <a:r>
              <a:rPr lang="zh-CN" altLang="en-US" sz="2400" dirty="0"/>
              <a:t>月</a:t>
            </a:r>
            <a:r>
              <a:rPr lang="en-US" altLang="zh-CN" sz="2400" dirty="0"/>
              <a:t>18</a:t>
            </a:r>
            <a:r>
              <a:rPr lang="zh-CN" altLang="en-US" sz="2400" dirty="0"/>
              <a:t>日</a:t>
            </a:r>
            <a:r>
              <a:rPr lang="zh-CN" altLang="en-US" sz="2400" b="1" dirty="0"/>
              <a:t>）：</a:t>
            </a:r>
            <a:endParaRPr lang="en-US" altLang="zh-CN" sz="2400" b="1" dirty="0"/>
          </a:p>
        </p:txBody>
      </p:sp>
      <p:grpSp>
        <p:nvGrpSpPr>
          <p:cNvPr id="12" name="组合 11"/>
          <p:cNvGrpSpPr/>
          <p:nvPr/>
        </p:nvGrpSpPr>
        <p:grpSpPr>
          <a:xfrm>
            <a:off x="1020198" y="2298500"/>
            <a:ext cx="7671856" cy="2473197"/>
            <a:chOff x="538616" y="1621614"/>
            <a:chExt cx="3007170" cy="3868967"/>
          </a:xfrm>
        </p:grpSpPr>
        <p:grpSp>
          <p:nvGrpSpPr>
            <p:cNvPr id="13" name="组合 12"/>
            <p:cNvGrpSpPr/>
            <p:nvPr/>
          </p:nvGrpSpPr>
          <p:grpSpPr>
            <a:xfrm>
              <a:off x="538616" y="1621614"/>
              <a:ext cx="2983817" cy="3868967"/>
              <a:chOff x="5094288" y="2879726"/>
              <a:chExt cx="1812925" cy="2758541"/>
            </a:xfrm>
          </p:grpSpPr>
          <p:sp>
            <p:nvSpPr>
              <p:cNvPr id="16" name="矩形 37"/>
              <p:cNvSpPr/>
              <p:nvPr>
                <p:custDataLst>
                  <p:tags r:id="rId2"/>
                </p:custDataLst>
              </p:nvPr>
            </p:nvSpPr>
            <p:spPr>
              <a:xfrm>
                <a:off x="5094288" y="2879726"/>
                <a:ext cx="1812925" cy="2758541"/>
              </a:xfrm>
              <a:prstGeom prst="rect">
                <a:avLst/>
              </a:prstGeom>
              <a:solidFill>
                <a:srgbClr val="E1F2FF"/>
              </a:solidFill>
              <a:ln w="28575" cmpd="sng"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3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8" name="矩形 39"/>
              <p:cNvSpPr/>
              <p:nvPr>
                <p:custDataLst>
                  <p:tags r:id="rId3"/>
                </p:custDataLst>
              </p:nvPr>
            </p:nvSpPr>
            <p:spPr>
              <a:xfrm>
                <a:off x="5094288" y="2879726"/>
                <a:ext cx="1812925" cy="691007"/>
              </a:xfrm>
              <a:prstGeom prst="rect">
                <a:avLst/>
              </a:prstGeom>
              <a:solidFill>
                <a:srgbClr val="367EC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3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矩形 24"/>
            <p:cNvSpPr/>
            <p:nvPr>
              <p:custDataLst>
                <p:tags r:id="rId1"/>
              </p:custDataLst>
            </p:nvPr>
          </p:nvSpPr>
          <p:spPr>
            <a:xfrm>
              <a:off x="561967" y="1670510"/>
              <a:ext cx="2983819" cy="78718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会议审议内容包括：</a:t>
              </a:r>
            </a:p>
          </p:txBody>
        </p:sp>
      </p:grpSp>
      <p:sp>
        <p:nvSpPr>
          <p:cNvPr id="19" name="矩形 18"/>
          <p:cNvSpPr/>
          <p:nvPr/>
        </p:nvSpPr>
        <p:spPr>
          <a:xfrm>
            <a:off x="1180032" y="3028971"/>
            <a:ext cx="7452444" cy="1422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000" b="1" dirty="0"/>
              <a:t>1. </a:t>
            </a:r>
            <a:r>
              <a:rPr lang="zh-CN" altLang="en-US" sz="2000" b="1" dirty="0"/>
              <a:t>专题讨论 </a:t>
            </a:r>
            <a:r>
              <a:rPr lang="en-US" altLang="zh-CN" sz="2000" b="1" dirty="0"/>
              <a:t>CEPC</a:t>
            </a:r>
            <a:r>
              <a:rPr lang="zh-CN" altLang="en-US" sz="2000" b="1" dirty="0"/>
              <a:t>、</a:t>
            </a:r>
            <a:r>
              <a:rPr lang="en-US" altLang="zh-CN" sz="2000" b="1" dirty="0"/>
              <a:t>STCF </a:t>
            </a:r>
            <a:r>
              <a:rPr lang="zh-CN" altLang="en-US" sz="2000" b="1" dirty="0"/>
              <a:t>申报中科院 “十五五” 规划事宜。</a:t>
            </a:r>
            <a:endParaRPr lang="en-US" altLang="zh-CN" sz="2000" b="1" dirty="0"/>
          </a:p>
          <a:p>
            <a:pPr>
              <a:lnSpc>
                <a:spcPct val="150000"/>
              </a:lnSpc>
              <a:defRPr/>
            </a:pPr>
            <a:r>
              <a:rPr lang="en-US" altLang="zh-CN" sz="2000" b="1" dirty="0"/>
              <a:t>2. </a:t>
            </a:r>
            <a:r>
              <a:rPr lang="zh-CN" altLang="en-US" sz="2000" b="1" dirty="0"/>
              <a:t>形成</a:t>
            </a:r>
            <a:r>
              <a:rPr lang="en-US" altLang="zh-CN" sz="2000" b="1" dirty="0"/>
              <a:t>《</a:t>
            </a:r>
            <a:r>
              <a:rPr lang="zh-CN" altLang="en-US" sz="2000" b="1" dirty="0"/>
              <a:t>高能物理分会对申报中国科学院“十五五规划”大科学装置项目的决议 </a:t>
            </a:r>
            <a:r>
              <a:rPr lang="en-US" altLang="zh-CN" sz="2000" b="1" dirty="0"/>
              <a:t>》</a:t>
            </a:r>
            <a:r>
              <a:rPr lang="zh-CN" altLang="en-US" sz="2000" b="1" dirty="0"/>
              <a:t>，上报中科院。</a:t>
            </a:r>
            <a:endParaRPr lang="en-US" altLang="zh-CN" sz="2000" b="1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1627" y="1902243"/>
            <a:ext cx="3111068" cy="426053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16782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30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69675f553136823a5e620c"/>
  <p:tag name="KSO_WM_CHIP_FILLPROP" val="[[{&quot;text_align&quot;:&quot;ct&quot;,&quot;text_direction&quot;:&quot;horizontal&quot;,&quot;support_big_font&quot;:false,&quot;fill_id&quot;:&quot;deca2c856a2c479fa3af2fcbe1e54fdb&quot;,&quot;fill_align&quot;:&quot;ct&quot;,&quot;chip_types&quot;:[&quot;header&quot;]},{&quot;text_align&quot;:&quot;lm&quot;,&quot;text_direction&quot;:&quot;horizontal&quot;,&quot;support_features&quot;:[&quot;collage&quot;,&quot;carousel&quot;],&quot;support_big_font&quot;:false,&quot;fill_id&quot;:&quot;841bd522af0d4af0ba09947cc92c0c6f&quot;,&quot;fill_align&quot;:&quot;cm&quot;,&quot;chip_types&quot;:[&quot;diagram&quot;,&quot;picture&quot;,&quot;chart&quot;,&quot;table&quot;,&quot;video&quot;]},{&quot;text_align&quot;:&quot;lm&quot;,&quot;text_direction&quot;:&quot;horizontal&quot;,&quot;support_big_font&quot;:false,&quot;fill_id&quot;:&quot;266c8afa1b1d4ad286999c33ab59c18d&quot;,&quot;fill_align&quot;:&quot;cm&quot;,&quot;chip_types&quot;:[&quot;text&quot;]}]]"/>
  <p:tag name="KSO_WM_SLIDE_ID" val="diagram20213752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444"/>
  <p:tag name="KSO_WM_SLIDE_POSITION" val="0*48"/>
  <p:tag name="KSO_WM_TAG_VERSION" val="1.0"/>
  <p:tag name="KSO_WM_BEAUTIFY_FLAG" val="#wm#"/>
  <p:tag name="KSO_WM_TEMPLATE_CATEGORY" val="custom"/>
  <p:tag name="KSO_WM_TEMPLATE_INDEX" val="20204307"/>
  <p:tag name="KSO_WM_SLIDE_LAYOUT" val="a_b_d_f"/>
  <p:tag name="KSO_WM_SLIDE_LAYOUT_CNT" val="1_1_1_1"/>
  <p:tag name="KSO_WM_CHIP_GROUPID" val="5f5ee1ca4d6848d78f644aed"/>
  <p:tag name="KSO_WM_SLIDE_BK_DARK_LIGHT" val="2"/>
  <p:tag name="KSO_WM_SLIDE_BACKGROUND_TYPE" val="general"/>
  <p:tag name="KSO_WM_SLIDE_SUPPORT_FEATURE_TYPE" val="3"/>
  <p:tag name="KSO_WM_TEMPLATE_MASTER_THUMB_INDEX" val="13"/>
  <p:tag name="KSO_WM_TEMPLATE_ASSEMBLE_XID" val="5fd0c09e1fa9d42129dd6100"/>
  <p:tag name="KSO_WM_TEMPLATE_ASSEMBLE_GROUPID" val="5fd0c09e1fa9d42129dd6100"/>
  <p:tag name="KSO_WM_TEMPLATE_THUMBS_INDEX" val="1、4、7、12、13、14、15、16、17、18、20、24、25、28、33、36、40、43、44"/>
  <p:tag name="KSO_WM_FULL_TEXT_BEAUTIFY_COPY_ID" val="150995218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0-12-09T20:18:38&quot;,&quot;maxSize&quot;:{&quot;size1&quot;:29.999599311052375},&quot;minSize&quot;:{&quot;size1&quot;:18.999599311052375},&quot;normalSize&quot;:{&quot;size1&quot;:26.819969681422752},&quot;subLayout&quot;:[{&quot;id&quot;:&quot;2020-12-09T20:18:38&quot;,&quot;margin&quot;:{&quot;bottom&quot;:0.026000002399086952,&quot;left&quot;:1.6929999589920044,&quot;right&quot;:1.6929999589920044,&quot;top&quot;:1.6929999589920044},&quot;type&quot;:0},{&quot;id&quot;:&quot;2020-12-09T20:18:38&quot;,&quot;maxSize&quot;:{&quot;size1&quot;:69.999427590494221},&quot;minSize&quot;:{&quot;size1&quot;:50.799427590494219},&quot;normalSize&quot;:{&quot;size1&quot;:62.298017364412246},&quot;subLayout&quot;:[{&quot;id&quot;:&quot;2020-12-09T20:18:38&quot;,&quot;margin&quot;:{&quot;bottom&quot;:0.026000002399086952,&quot;left&quot;:1.6929999589920044,&quot;right&quot;:1.6929999589920044,&quot;top&quot;:0.60900002717971802},&quot;type&quot;:0},{&quot;id&quot;:&quot;2020-12-09T20:18:38&quot;,&quot;margin&quot;:{&quot;bottom&quot;:1.6929999589920044,&quot;left&quot;:1.6929999589920044,&quot;right&quot;:1.6929999589920044,&quot;top&quot;:1.2439998388290405},&quot;type&quot;:0}],&quot;type&quot;:0}],&quot;type&quot;:0}"/>
  <p:tag name="KSO_WM_SLIDE_BACKGROUND" val="[&quot;general&quot;]"/>
  <p:tag name="KSO_WM_SLIDE_RATIO" val="1.777778"/>
  <p:tag name="FIXED_XID_TMP" val="5f5ee1ca4d6848d78f644aed"/>
  <p:tag name="KSO_WM_CHIP_DECFILLPROP" val="[]"/>
  <p:tag name="KSO_WM_UNIT_FLASH_PICTURE_TYPE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103_2*i*1"/>
  <p:tag name="KSO_WM_TEMPLATE_CATEGORY" val="custom"/>
  <p:tag name="KSO_WM_TEMPLATE_INDEX" val="20189103"/>
  <p:tag name="KSO_WM_UNIT_INDEX" val="1"/>
  <p:tag name="KSO_WM_FULL_TEXT_BEAUTIFY_COPY_ID" val="1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此处添加大标题内容"/>
  <p:tag name="KSO_WM_UNIT_NOCLEAR" val="0"/>
  <p:tag name="KSO_WM_UNIT_VALUE" val="2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3752_1*a*1"/>
  <p:tag name="KSO_WM_TEMPLATE_CATEGORY" val="diagram"/>
  <p:tag name="KSO_WM_TEMPLATE_INDEX" val="20213752"/>
  <p:tag name="KSO_WM_UNIT_LAYERLEVEL" val="1"/>
  <p:tag name="KSO_WM_TAG_VERSION" val="1.0"/>
  <p:tag name="KSO_WM_BEAUTIFY_FLAG" val="#wm#"/>
  <p:tag name="KSO_WM_UNIT_SHOW_EDIT_AREA_INDICATION" val="1"/>
  <p:tag name="KSO_WM_UNIT_DEFAULT_FONT" val="24;44;4"/>
  <p:tag name="KSO_WM_UNIT_BLOCK" val="0"/>
  <p:tag name="KSO_WM_UNIT_DEC_AREA_ID" val="ec06a5a6cb4e43799ca7f36c73c4e160"/>
  <p:tag name="KSO_WM_CHIP_GROUPID" val="5f0681562c9c209bb8bb14eb"/>
  <p:tag name="KSO_WM_CHIP_XID" val="5f0681562c9c209bb8bb14ec"/>
  <p:tag name="KSO_WM_CHIP_FILLAREA_FILL_RULE" val="{&quot;fill_align&quot;:&quot;ct&quot;,&quot;fill_mode&quot;:&quot;full&quot;,&quot;sacle_strategy&quot;:&quot;smart&quot;}"/>
  <p:tag name="KSO_WM_ASSEMBLE_CHIP_INDEX" val="4178fc1da42746c4b3fb58f501c19a5c"/>
  <p:tag name="KSO_WM_UNIT_TEXT_FILL_FORE_SCHEMECOLOR_INDEX_BRIGHTNESS" val="0"/>
  <p:tag name="KSO_WM_UNIT_TEXT_FILL_FORE_SCHEMECOLOR_INDEX" val="13"/>
  <p:tag name="KSO_WM_UNIT_TEXT_FILL_TYPE" val="1"/>
  <p:tag name="KSO_WM_TEMPLATE_ASSEMBLE_XID" val="5fd0c09e1fa9d42129dd6100"/>
  <p:tag name="KSO_WM_TEMPLATE_ASSEMBLE_GROUPID" val="5fd0c09e1fa9d42129dd610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3752_1*f*1"/>
  <p:tag name="KSO_WM_TEMPLATE_CATEGORY" val="diagram"/>
  <p:tag name="KSO_WM_TEMPLATE_INDEX" val="2021375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6"/>
  <p:tag name="KSO_WM_UNIT_SHOW_EDIT_AREA_INDICATION" val="1"/>
  <p:tag name="KSO_WM_CHIP_GROUPID" val="5e6b05596848fb12bee65ac8"/>
  <p:tag name="KSO_WM_CHIP_XID" val="5e6b05596848fb12bee65aca"/>
  <p:tag name="KSO_WM_UNIT_DEC_AREA_ID" val="eacf17354ddf435aa6f2726e032ba67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3a822e620d7d49858eb27c566e02997e"/>
  <p:tag name="KSO_WM_UNIT_TEXT_FILL_FORE_SCHEMECOLOR_INDEX_BRIGHTNESS" val="0.25"/>
  <p:tag name="KSO_WM_UNIT_TEXT_FILL_FORE_SCHEMECOLOR_INDEX" val="13"/>
  <p:tag name="KSO_WM_UNIT_TEXT_FILL_TYPE" val="1"/>
  <p:tag name="KSO_WM_TEMPLATE_ASSEMBLE_XID" val="5fd0c09e1fa9d42129dd6100"/>
  <p:tag name="KSO_WM_TEMPLATE_ASSEMBLE_GROUPID" val="5fd0c09e1fa9d42129dd610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103_2*i*1"/>
  <p:tag name="KSO_WM_TEMPLATE_CATEGORY" val="custom"/>
  <p:tag name="KSO_WM_TEMPLATE_INDEX" val="20189103"/>
  <p:tag name="KSO_WM_UNIT_INDEX" val="1"/>
  <p:tag name="KSO_WM_FULL_TEXT_BEAUTIFY_COPY_ID" val="11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3752_1*i*1"/>
  <p:tag name="KSO_WM_TEMPLATE_CATEGORY" val="diagram"/>
  <p:tag name="KSO_WM_TEMPLATE_INDEX" val="20213752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c261a620512c4bd2968e46a926f23d28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0},&quot;ReferentInfo&quot;:{&quot;Id&quot;:&quot;2d8a8a18e0584cb0985008fe8fe9bacf&quot;,&quot;X&quot;:{&quot;Pos&quot;:1},&quot;Y&quot;:{&quot;Pos&quot;:2}},&quot;whChangeMode&quot;:0}"/>
  <p:tag name="KSO_WM_CHIP_GROUPID" val="5f5ee1ca4d6848d78f644aed"/>
  <p:tag name="KSO_WM_CHIP_XID" val="5f69675f553136823a5e620c"/>
  <p:tag name="KSO_WM_UNIT_LINE_FORE_SCHEMECOLOR_INDEX_BRIGHTNESS" val="0"/>
  <p:tag name="KSO_WM_UNIT_LINE_FORE_SCHEMECOLOR_INDEX" val="13"/>
  <p:tag name="KSO_WM_UNIT_LINE_FILL_TYPE" val="2"/>
  <p:tag name="KSO_WM_TEMPLATE_ASSEMBLE_XID" val="5fd0c09e1fa9d42129dd6100"/>
  <p:tag name="KSO_WM_TEMPLATE_ASSEMBLE_GROUPID" val="5fd0c09e1fa9d42129dd610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30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103_2*i*1"/>
  <p:tag name="KSO_WM_TEMPLATE_CATEGORY" val="custom"/>
  <p:tag name="KSO_WM_TEMPLATE_INDEX" val="20189103"/>
  <p:tag name="KSO_WM_UNIT_INDEX" val="1"/>
  <p:tag name="KSO_WM_FULL_TEXT_BEAUTIFY_COPY_ID" val="11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20204307"/>
  <p:tag name="KSO_WM_TEMPLATE_SUBCATEGORY" val="0"/>
  <p:tag name="KSO_WM_TEMPLATE_MASTER_TYPE" val="1"/>
  <p:tag name="KSO_WM_TEMPLATE_COLOR_TYPE" val="1"/>
  <p:tag name="KSO_WM_TEMPLATE_MASTER_THUMB_INDEX" val="12"/>
  <p:tag name="KSO_WM_TEMPLATE_THUMBS_INDEX" val="1、4、7、9、12、15、16、20、23、24、25、26、27、30、35、3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5_Office 主题​​">
  <a:themeElements>
    <a:clrScheme name="年会">
      <a:dk1>
        <a:sysClr val="windowText" lastClr="000000"/>
      </a:dk1>
      <a:lt1>
        <a:sysClr val="window" lastClr="FFFFFF"/>
      </a:lt1>
      <a:dk2>
        <a:srgbClr val="F0E9E9"/>
      </a:dk2>
      <a:lt2>
        <a:srgbClr val="FCFBFB"/>
      </a:lt2>
      <a:accent1>
        <a:srgbClr val="C30000"/>
      </a:accent1>
      <a:accent2>
        <a:srgbClr val="CD2B1B"/>
      </a:accent2>
      <a:accent3>
        <a:srgbClr val="D85636"/>
      </a:accent3>
      <a:accent4>
        <a:srgbClr val="E28052"/>
      </a:accent4>
      <a:accent5>
        <a:srgbClr val="EDAB6D"/>
      </a:accent5>
      <a:accent6>
        <a:srgbClr val="F7D688"/>
      </a:accent6>
      <a:hlink>
        <a:srgbClr val="658BD5"/>
      </a:hlink>
      <a:folHlink>
        <a:srgbClr val="A16AA5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年会">
    <a:dk1>
      <a:sysClr val="windowText" lastClr="000000"/>
    </a:dk1>
    <a:lt1>
      <a:sysClr val="window" lastClr="FFFFFF"/>
    </a:lt1>
    <a:dk2>
      <a:srgbClr val="F0E9E9"/>
    </a:dk2>
    <a:lt2>
      <a:srgbClr val="FCFBFB"/>
    </a:lt2>
    <a:accent1>
      <a:srgbClr val="C30000"/>
    </a:accent1>
    <a:accent2>
      <a:srgbClr val="CD2B1B"/>
    </a:accent2>
    <a:accent3>
      <a:srgbClr val="D85636"/>
    </a:accent3>
    <a:accent4>
      <a:srgbClr val="E28052"/>
    </a:accent4>
    <a:accent5>
      <a:srgbClr val="EDAB6D"/>
    </a:accent5>
    <a:accent6>
      <a:srgbClr val="F7D688"/>
    </a:accent6>
    <a:hlink>
      <a:srgbClr val="658BD5"/>
    </a:hlink>
    <a:folHlink>
      <a:srgbClr val="A16AA5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67473</TotalTime>
  <Words>4370</Words>
  <Application>Microsoft Office PowerPoint</Application>
  <PresentationFormat>宽屏</PresentationFormat>
  <Paragraphs>670</Paragraphs>
  <Slides>31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6" baseType="lpstr">
      <vt:lpstr>Inter</vt:lpstr>
      <vt:lpstr>等线</vt:lpstr>
      <vt:lpstr>仿宋_GB2312</vt:lpstr>
      <vt:lpstr>黑体</vt:lpstr>
      <vt:lpstr>华文隶书</vt:lpstr>
      <vt:lpstr>华文宋体</vt:lpstr>
      <vt:lpstr>隶书</vt:lpstr>
      <vt:lpstr>宋体</vt:lpstr>
      <vt:lpstr>微软雅黑</vt:lpstr>
      <vt:lpstr>Arial</vt:lpstr>
      <vt:lpstr>Calibri</vt:lpstr>
      <vt:lpstr>Symbol</vt:lpstr>
      <vt:lpstr>Times New Roman</vt:lpstr>
      <vt:lpstr>Wingdings</vt:lpstr>
      <vt:lpstr>5_Office 主题​​</vt:lpstr>
      <vt:lpstr>PowerPoint 演示文稿</vt:lpstr>
      <vt:lpstr>报告内容</vt:lpstr>
      <vt:lpstr>1.分会基本情况——分会委员会组成</vt:lpstr>
      <vt:lpstr>1.分会基本情况——分会常委及委员单位分布 </vt:lpstr>
      <vt:lpstr>1.分会基本情况——会员、委员、常委单位申请规则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2. 分会工作组织实施和完成情况</vt:lpstr>
      <vt:lpstr>2. 分会工作组织实施和完成情况</vt:lpstr>
      <vt:lpstr>2. 分会工作组织实施和完成情况</vt:lpstr>
      <vt:lpstr>2. 分会工作组织实施和完成情况</vt:lpstr>
      <vt:lpstr>2. 分会工作组织实施和完成情况</vt:lpstr>
      <vt:lpstr>2. 分会工作组织实施和完成情况</vt:lpstr>
      <vt:lpstr>2. 分会工作组织实施和完成情况</vt:lpstr>
      <vt:lpstr>3. 各大科学装置进展</vt:lpstr>
      <vt:lpstr>3. 各大科学装置进展</vt:lpstr>
      <vt:lpstr>3. 各大科学装置进展</vt:lpstr>
      <vt:lpstr>PowerPoint 演示文稿</vt:lpstr>
      <vt:lpstr>3. 各大科学装置进展</vt:lpstr>
      <vt:lpstr>4. 我国高能物理发展规划</vt:lpstr>
      <vt:lpstr>5. 本次大会组织情况</vt:lpstr>
      <vt:lpstr>5. 本次大会组织情况</vt:lpstr>
      <vt:lpstr>5. 本次大会组织情况</vt:lpstr>
      <vt:lpstr>5. 本次大会组织情况</vt:lpstr>
      <vt:lpstr>《李政道与中国科学》正式出版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yfwang</cp:lastModifiedBy>
  <cp:revision>485</cp:revision>
  <dcterms:created xsi:type="dcterms:W3CDTF">2019-06-19T02:08:00Z</dcterms:created>
  <dcterms:modified xsi:type="dcterms:W3CDTF">2026-07-14T15:08:38Z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2052-11.3.0.9228</vt:lpwstr>
  </property>
  <property fmtid="{D5CDD505-2E9C-101B-9397-08002B2CF9AE}" pid="3" name="ICV">
    <vt:lpwstr>4CB8CA55334E43DE82F2C748A06B2BE2</vt:lpwstr>
  </property>
</Properties>
</file>