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631" r:id="rId2"/>
    <p:sldId id="10623" r:id="rId3"/>
    <p:sldId id="10640" r:id="rId4"/>
    <p:sldId id="10589" r:id="rId5"/>
    <p:sldId id="568" r:id="rId6"/>
    <p:sldId id="10550" r:id="rId7"/>
    <p:sldId id="10618" r:id="rId8"/>
    <p:sldId id="689" r:id="rId9"/>
    <p:sldId id="10628" r:id="rId10"/>
    <p:sldId id="795" r:id="rId11"/>
    <p:sldId id="10637" r:id="rId12"/>
    <p:sldId id="908" r:id="rId13"/>
    <p:sldId id="10639" r:id="rId14"/>
    <p:sldId id="10654" r:id="rId15"/>
    <p:sldId id="10545" r:id="rId16"/>
    <p:sldId id="10557" r:id="rId17"/>
    <p:sldId id="10613" r:id="rId18"/>
    <p:sldId id="10619" r:id="rId19"/>
    <p:sldId id="10647" r:id="rId20"/>
    <p:sldId id="10649" r:id="rId21"/>
    <p:sldId id="10554" r:id="rId22"/>
    <p:sldId id="10558" r:id="rId23"/>
    <p:sldId id="10559" r:id="rId24"/>
    <p:sldId id="10560" r:id="rId25"/>
    <p:sldId id="10653" r:id="rId26"/>
    <p:sldId id="1065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wan Morton-Blake" initials="IMB" lastIdx="2" clrIdx="0">
    <p:extLst>
      <p:ext uri="{19B8F6BF-5375-455C-9EA6-DF929625EA0E}">
        <p15:presenceInfo xmlns:p15="http://schemas.microsoft.com/office/powerpoint/2012/main" userId="Iwan Morton-Blak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E9B1"/>
    <a:srgbClr val="DEEBF7"/>
    <a:srgbClr val="FFCCCC"/>
    <a:srgbClr val="00B0F0"/>
    <a:srgbClr val="E65355"/>
    <a:srgbClr val="ED7D31"/>
    <a:srgbClr val="684F00"/>
    <a:srgbClr val="FF66FF"/>
    <a:srgbClr val="81AB6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49" autoAdjust="0"/>
    <p:restoredTop sz="94660"/>
  </p:normalViewPr>
  <p:slideViewPr>
    <p:cSldViewPr snapToGrid="0">
      <p:cViewPr>
        <p:scale>
          <a:sx n="100" d="100"/>
          <a:sy n="100" d="100"/>
        </p:scale>
        <p:origin x="178" y="1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07iwa\OneDrive\Documents\PhDDocuments\Excels\reactor_monitoring\AntinuPlottingThesis.od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07iwa\OneDrive\Documents\PhDDocuments\Excels\reactor_monitoring\AntinuPlottingThesis.od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07iwa\OneDrive\Documents\PhDDocuments\Excels\reactor_monitoring\AntinuPlottingThesis.od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4.6776239461335779E-2"/>
          <c:y val="1.9904396207193791E-2"/>
          <c:w val="0.91134653031595758"/>
          <c:h val="0.93903299114489458"/>
        </c:manualLayout>
      </c:layout>
      <c:scatterChart>
        <c:scatterStyle val="lineMarker"/>
        <c:varyColors val="0"/>
        <c:ser>
          <c:idx val="0"/>
          <c:order val="0"/>
          <c:spPr>
            <a:ln w="36000">
              <a:solidFill>
                <a:srgbClr val="000000"/>
              </a:solidFill>
            </a:ln>
          </c:spPr>
          <c:marker>
            <c:symbol val="none"/>
          </c:marker>
          <c:xVal>
            <c:numRef>
              <c:f>Sheet1!$DU$10:$DU$210</c:f>
              <c:numCache>
                <c:formatCode>General</c:formatCode>
                <c:ptCount val="201"/>
                <c:pt idx="0">
                  <c:v>0.1</c:v>
                </c:pt>
                <c:pt idx="1">
                  <c:v>0.10715193052376064</c:v>
                </c:pt>
                <c:pt idx="2">
                  <c:v>0.11481536214968829</c:v>
                </c:pt>
                <c:pt idx="3">
                  <c:v>0.12302687708123815</c:v>
                </c:pt>
                <c:pt idx="4">
                  <c:v>0.1318256738556407</c:v>
                </c:pt>
                <c:pt idx="5">
                  <c:v>0.14125375446227542</c:v>
                </c:pt>
                <c:pt idx="6">
                  <c:v>0.15135612484362079</c:v>
                </c:pt>
                <c:pt idx="7">
                  <c:v>0.16218100973589297</c:v>
                </c:pt>
                <c:pt idx="8">
                  <c:v>0.17378008287493749</c:v>
                </c:pt>
                <c:pt idx="9">
                  <c:v>0.18620871366628672</c:v>
                </c:pt>
                <c:pt idx="10">
                  <c:v>0.19952623149688795</c:v>
                </c:pt>
                <c:pt idx="11">
                  <c:v>0.21379620895022314</c:v>
                </c:pt>
                <c:pt idx="12">
                  <c:v>0.22908676527677729</c:v>
                </c:pt>
                <c:pt idx="13">
                  <c:v>0.24547089156850299</c:v>
                </c:pt>
                <c:pt idx="14">
                  <c:v>0.2630267991895382</c:v>
                </c:pt>
                <c:pt idx="15">
                  <c:v>0.28183829312644532</c:v>
                </c:pt>
                <c:pt idx="16">
                  <c:v>0.30199517204020154</c:v>
                </c:pt>
                <c:pt idx="17">
                  <c:v>0.32359365692962827</c:v>
                </c:pt>
                <c:pt idx="18">
                  <c:v>0.34673685045253166</c:v>
                </c:pt>
                <c:pt idx="19">
                  <c:v>0.37153522909717251</c:v>
                </c:pt>
                <c:pt idx="20">
                  <c:v>0.3981071705534972</c:v>
                </c:pt>
                <c:pt idx="21">
                  <c:v>0.42657951880159267</c:v>
                </c:pt>
                <c:pt idx="22">
                  <c:v>0.45708818961487502</c:v>
                </c:pt>
                <c:pt idx="23">
                  <c:v>0.48977881936844614</c:v>
                </c:pt>
                <c:pt idx="24">
                  <c:v>0.52480746024977254</c:v>
                </c:pt>
                <c:pt idx="25">
                  <c:v>0.56234132519034907</c:v>
                </c:pt>
                <c:pt idx="26">
                  <c:v>0.60255958607435778</c:v>
                </c:pt>
                <c:pt idx="27">
                  <c:v>0.64565422903465541</c:v>
                </c:pt>
                <c:pt idx="28">
                  <c:v>0.69183097091893653</c:v>
                </c:pt>
                <c:pt idx="29">
                  <c:v>0.74131024130091738</c:v>
                </c:pt>
                <c:pt idx="30">
                  <c:v>0.79432823472428149</c:v>
                </c:pt>
                <c:pt idx="31">
                  <c:v>0.85113803820237632</c:v>
                </c:pt>
                <c:pt idx="32">
                  <c:v>0.91201083935590965</c:v>
                </c:pt>
                <c:pt idx="33">
                  <c:v>0.97723722095581067</c:v>
                </c:pt>
                <c:pt idx="34">
                  <c:v>1.0471285480508996</c:v>
                </c:pt>
                <c:pt idx="35">
                  <c:v>1.1220184543019636</c:v>
                </c:pt>
                <c:pt idx="36">
                  <c:v>1.2022644346174132</c:v>
                </c:pt>
                <c:pt idx="37">
                  <c:v>1.288249551693134</c:v>
                </c:pt>
                <c:pt idx="38">
                  <c:v>1.380384264602885</c:v>
                </c:pt>
                <c:pt idx="39">
                  <c:v>1.4791083881682074</c:v>
                </c:pt>
                <c:pt idx="40">
                  <c:v>1.5848931924611136</c:v>
                </c:pt>
                <c:pt idx="41">
                  <c:v>1.6982436524617444</c:v>
                </c:pt>
                <c:pt idx="42">
                  <c:v>1.8197008586099837</c:v>
                </c:pt>
                <c:pt idx="43">
                  <c:v>1.9498445997580454</c:v>
                </c:pt>
                <c:pt idx="44">
                  <c:v>2.0892961308540396</c:v>
                </c:pt>
                <c:pt idx="45">
                  <c:v>2.2387211385683394</c:v>
                </c:pt>
                <c:pt idx="46">
                  <c:v>2.3988329190194908</c:v>
                </c:pt>
                <c:pt idx="47">
                  <c:v>2.5703957827688639</c:v>
                </c:pt>
                <c:pt idx="48">
                  <c:v>2.7542287033381663</c:v>
                </c:pt>
                <c:pt idx="49">
                  <c:v>2.9512092266663856</c:v>
                </c:pt>
                <c:pt idx="50">
                  <c:v>3.1622776601683795</c:v>
                </c:pt>
                <c:pt idx="51">
                  <c:v>3.3884415613920265</c:v>
                </c:pt>
                <c:pt idx="52">
                  <c:v>3.630780547701014</c:v>
                </c:pt>
                <c:pt idx="53">
                  <c:v>3.8904514499428067</c:v>
                </c:pt>
                <c:pt idx="54">
                  <c:v>4.1686938347033546</c:v>
                </c:pt>
                <c:pt idx="55">
                  <c:v>4.4668359215096318</c:v>
                </c:pt>
                <c:pt idx="56">
                  <c:v>4.786300923226384</c:v>
                </c:pt>
                <c:pt idx="57">
                  <c:v>5.1286138399136494</c:v>
                </c:pt>
                <c:pt idx="58">
                  <c:v>5.4954087385762458</c:v>
                </c:pt>
                <c:pt idx="59">
                  <c:v>5.8884365535558905</c:v>
                </c:pt>
                <c:pt idx="60">
                  <c:v>6.3095734448019343</c:v>
                </c:pt>
                <c:pt idx="61">
                  <c:v>6.7608297539198183</c:v>
                </c:pt>
                <c:pt idx="62">
                  <c:v>7.2443596007499025</c:v>
                </c:pt>
                <c:pt idx="63">
                  <c:v>7.7624711662869199</c:v>
                </c:pt>
                <c:pt idx="64">
                  <c:v>8.3176377110267108</c:v>
                </c:pt>
                <c:pt idx="65">
                  <c:v>8.9125093813374576</c:v>
                </c:pt>
                <c:pt idx="66">
                  <c:v>9.5499258602143584</c:v>
                </c:pt>
                <c:pt idx="67">
                  <c:v>10.232929922807543</c:v>
                </c:pt>
                <c:pt idx="68">
                  <c:v>10.964781961431854</c:v>
                </c:pt>
                <c:pt idx="69">
                  <c:v>11.748975549395301</c:v>
                </c:pt>
                <c:pt idx="70">
                  <c:v>12.58925411794168</c:v>
                </c:pt>
                <c:pt idx="71">
                  <c:v>13.489628825916535</c:v>
                </c:pt>
                <c:pt idx="72">
                  <c:v>14.454397707459275</c:v>
                </c:pt>
                <c:pt idx="73">
                  <c:v>15.488166189124817</c:v>
                </c:pt>
                <c:pt idx="74">
                  <c:v>16.595869074375614</c:v>
                </c:pt>
                <c:pt idx="75">
                  <c:v>17.782794100389236</c:v>
                </c:pt>
                <c:pt idx="76">
                  <c:v>19.054607179632477</c:v>
                </c:pt>
                <c:pt idx="77">
                  <c:v>20.4173794466953</c:v>
                </c:pt>
                <c:pt idx="78">
                  <c:v>21.877616239495538</c:v>
                </c:pt>
                <c:pt idx="79">
                  <c:v>23.442288153199236</c:v>
                </c:pt>
                <c:pt idx="80">
                  <c:v>25.118864315095799</c:v>
                </c:pt>
                <c:pt idx="81">
                  <c:v>26.915348039269158</c:v>
                </c:pt>
                <c:pt idx="82">
                  <c:v>28.840315031266066</c:v>
                </c:pt>
                <c:pt idx="83">
                  <c:v>30.902954325135919</c:v>
                </c:pt>
                <c:pt idx="84">
                  <c:v>33.113112148259127</c:v>
                </c:pt>
                <c:pt idx="85">
                  <c:v>35.481338923357555</c:v>
                </c:pt>
                <c:pt idx="86">
                  <c:v>38.018939632056139</c:v>
                </c:pt>
                <c:pt idx="87">
                  <c:v>40.738027780411301</c:v>
                </c:pt>
                <c:pt idx="88">
                  <c:v>43.651583224016612</c:v>
                </c:pt>
                <c:pt idx="89">
                  <c:v>46.773514128719818</c:v>
                </c:pt>
                <c:pt idx="90">
                  <c:v>50.118723362727238</c:v>
                </c:pt>
                <c:pt idx="91">
                  <c:v>53.703179637025293</c:v>
                </c:pt>
                <c:pt idx="92">
                  <c:v>57.543993733715695</c:v>
                </c:pt>
                <c:pt idx="93">
                  <c:v>61.659500186148257</c:v>
                </c:pt>
                <c:pt idx="94">
                  <c:v>66.069344800759623</c:v>
                </c:pt>
                <c:pt idx="95">
                  <c:v>70.794578438413865</c:v>
                </c:pt>
                <c:pt idx="96">
                  <c:v>75.857757502918361</c:v>
                </c:pt>
                <c:pt idx="97">
                  <c:v>81.283051616409963</c:v>
                </c:pt>
                <c:pt idx="98">
                  <c:v>87.096358995608071</c:v>
                </c:pt>
                <c:pt idx="99">
                  <c:v>93.325430079699174</c:v>
                </c:pt>
                <c:pt idx="100">
                  <c:v>100</c:v>
                </c:pt>
                <c:pt idx="101">
                  <c:v>107.15193052376065</c:v>
                </c:pt>
                <c:pt idx="102">
                  <c:v>114.81536214968835</c:v>
                </c:pt>
                <c:pt idx="103">
                  <c:v>123.02687708123821</c:v>
                </c:pt>
                <c:pt idx="104">
                  <c:v>131.82567385564084</c:v>
                </c:pt>
                <c:pt idx="105">
                  <c:v>141.25375446227542</c:v>
                </c:pt>
                <c:pt idx="106">
                  <c:v>151.3561248436209</c:v>
                </c:pt>
                <c:pt idx="107">
                  <c:v>162.18100973589304</c:v>
                </c:pt>
                <c:pt idx="108">
                  <c:v>173.78008287493768</c:v>
                </c:pt>
                <c:pt idx="109">
                  <c:v>186.20871366628685</c:v>
                </c:pt>
                <c:pt idx="110">
                  <c:v>199.52623149688802</c:v>
                </c:pt>
                <c:pt idx="111">
                  <c:v>213.79620895022339</c:v>
                </c:pt>
                <c:pt idx="112">
                  <c:v>229.08676527677744</c:v>
                </c:pt>
                <c:pt idx="113">
                  <c:v>245.4708915685033</c:v>
                </c:pt>
                <c:pt idx="114">
                  <c:v>263.02679918953817</c:v>
                </c:pt>
                <c:pt idx="115">
                  <c:v>281.83829312644554</c:v>
                </c:pt>
                <c:pt idx="116">
                  <c:v>301.99517204020168</c:v>
                </c:pt>
                <c:pt idx="117">
                  <c:v>323.59365692962825</c:v>
                </c:pt>
                <c:pt idx="118">
                  <c:v>346.73685045253183</c:v>
                </c:pt>
                <c:pt idx="119">
                  <c:v>371.53522909717265</c:v>
                </c:pt>
                <c:pt idx="120">
                  <c:v>398.10717055349761</c:v>
                </c:pt>
                <c:pt idx="121">
                  <c:v>426.57951880159294</c:v>
                </c:pt>
                <c:pt idx="122">
                  <c:v>457.0881896148756</c:v>
                </c:pt>
                <c:pt idx="123">
                  <c:v>489.77881936844625</c:v>
                </c:pt>
                <c:pt idx="124">
                  <c:v>524.80746024977293</c:v>
                </c:pt>
                <c:pt idx="125">
                  <c:v>562.34132519034927</c:v>
                </c:pt>
                <c:pt idx="126">
                  <c:v>602.55958607435775</c:v>
                </c:pt>
                <c:pt idx="127">
                  <c:v>645.65422903465594</c:v>
                </c:pt>
                <c:pt idx="128">
                  <c:v>691.83097091893671</c:v>
                </c:pt>
                <c:pt idx="129">
                  <c:v>741.31024130091828</c:v>
                </c:pt>
                <c:pt idx="130">
                  <c:v>794.32823472428208</c:v>
                </c:pt>
                <c:pt idx="131">
                  <c:v>851.13803820237763</c:v>
                </c:pt>
                <c:pt idx="132">
                  <c:v>912.01083935590987</c:v>
                </c:pt>
                <c:pt idx="133">
                  <c:v>977.23722095581138</c:v>
                </c:pt>
                <c:pt idx="134">
                  <c:v>1047.1285480509</c:v>
                </c:pt>
              </c:numCache>
            </c:numRef>
          </c:xVal>
          <c:yVal>
            <c:numRef>
              <c:f>Sheet1!$DW$10:$DW$210</c:f>
              <c:numCache>
                <c:formatCode>General</c:formatCode>
                <c:ptCount val="201"/>
                <c:pt idx="0">
                  <c:v>0.99943059294500003</c:v>
                </c:pt>
                <c:pt idx="1">
                  <c:v>0.99934648741099996</c:v>
                </c:pt>
                <c:pt idx="2">
                  <c:v>0.99925000208199999</c:v>
                </c:pt>
                <c:pt idx="3">
                  <c:v>0.99913932846599995</c:v>
                </c:pt>
                <c:pt idx="4">
                  <c:v>0.99901239825099997</c:v>
                </c:pt>
                <c:pt idx="5">
                  <c:v>0.998866847374</c:v>
                </c:pt>
                <c:pt idx="6">
                  <c:v>0.99869997556900003</c:v>
                </c:pt>
                <c:pt idx="7">
                  <c:v>0.99850870098300004</c:v>
                </c:pt>
                <c:pt idx="8">
                  <c:v>0.99828950944499995</c:v>
                </c:pt>
                <c:pt idx="9">
                  <c:v>0.99803839804299999</c:v>
                </c:pt>
                <c:pt idx="10">
                  <c:v>0.99775081269699994</c:v>
                </c:pt>
                <c:pt idx="11">
                  <c:v>0.99742157959400002</c:v>
                </c:pt>
                <c:pt idx="12">
                  <c:v>0.99704483050100001</c:v>
                </c:pt>
                <c:pt idx="13">
                  <c:v>0.99661392228199996</c:v>
                </c:pt>
                <c:pt idx="14">
                  <c:v>0.99612135133699997</c:v>
                </c:pt>
                <c:pt idx="15">
                  <c:v>0.99555866426299999</c:v>
                </c:pt>
                <c:pt idx="16">
                  <c:v>0.99491636677399997</c:v>
                </c:pt>
                <c:pt idx="17">
                  <c:v>0.99418383399499999</c:v>
                </c:pt>
                <c:pt idx="18">
                  <c:v>0.99334922657199998</c:v>
                </c:pt>
                <c:pt idx="19">
                  <c:v>0.99239941884100003</c:v>
                </c:pt>
                <c:pt idx="20">
                  <c:v>0.99131994759999997</c:v>
                </c:pt>
                <c:pt idx="21">
                  <c:v>0.99009499291199998</c:v>
                </c:pt>
                <c:pt idx="22">
                  <c:v>0.98870740598600004</c:v>
                </c:pt>
                <c:pt idx="23">
                  <c:v>0.98713880361600004</c:v>
                </c:pt>
                <c:pt idx="24">
                  <c:v>0.98536975386900005</c:v>
                </c:pt>
                <c:pt idx="25">
                  <c:v>0.983380083834</c:v>
                </c:pt>
                <c:pt idx="26">
                  <c:v>0.98114934690800004</c:v>
                </c:pt>
                <c:pt idx="27">
                  <c:v>0.97865749410000002</c:v>
                </c:pt>
                <c:pt idx="28">
                  <c:v>0.97588580031000005</c:v>
                </c:pt>
                <c:pt idx="29">
                  <c:v>0.97281810128400004</c:v>
                </c:pt>
                <c:pt idx="30">
                  <c:v>0.96944239807300003</c:v>
                </c:pt>
                <c:pt idx="31">
                  <c:v>0.96575288035100004</c:v>
                </c:pt>
                <c:pt idx="32">
                  <c:v>0.96175240384299998</c:v>
                </c:pt>
                <c:pt idx="33">
                  <c:v>0.95745542512199999</c:v>
                </c:pt>
                <c:pt idx="34">
                  <c:v>0.95289134231200001</c:v>
                </c:pt>
                <c:pt idx="35">
                  <c:v>0.94810810572600002</c:v>
                </c:pt>
                <c:pt idx="36">
                  <c:v>0.94317584117599995</c:v>
                </c:pt>
                <c:pt idx="37">
                  <c:v>0.93819006731800003</c:v>
                </c:pt>
                <c:pt idx="38">
                  <c:v>0.93327389080199996</c:v>
                </c:pt>
                <c:pt idx="39">
                  <c:v>0.92857834764900005</c:v>
                </c:pt>
                <c:pt idx="40">
                  <c:v>0.92427986696599995</c:v>
                </c:pt>
                <c:pt idx="41">
                  <c:v>0.92057373651999996</c:v>
                </c:pt>
                <c:pt idx="42">
                  <c:v>0.91766255779999995</c:v>
                </c:pt>
                <c:pt idx="43">
                  <c:v>0.91573912919900002</c:v>
                </c:pt>
                <c:pt idx="44">
                  <c:v>0.91496412478400002</c:v>
                </c:pt>
                <c:pt idx="45">
                  <c:v>0.91544040271600002</c:v>
                </c:pt>
                <c:pt idx="46">
                  <c:v>0.91718764728500002</c:v>
                </c:pt>
                <c:pt idx="47">
                  <c:v>0.920122848647</c:v>
                </c:pt>
                <c:pt idx="48">
                  <c:v>0.924052952594</c:v>
                </c:pt>
                <c:pt idx="49">
                  <c:v>0.92868467105700003</c:v>
                </c:pt>
                <c:pt idx="50">
                  <c:v>0.93365201982199997</c:v>
                </c:pt>
                <c:pt idx="51">
                  <c:v>0.93855515642300003</c:v>
                </c:pt>
                <c:pt idx="52">
                  <c:v>0.94299776650400002</c:v>
                </c:pt>
                <c:pt idx="53">
                  <c:v>0.94661060447599998</c:v>
                </c:pt>
                <c:pt idx="54">
                  <c:v>0.94906112931800002</c:v>
                </c:pt>
                <c:pt idx="55">
                  <c:v>0.95006995614</c:v>
                </c:pt>
                <c:pt idx="56">
                  <c:v>0.94946407186600001</c:v>
                </c:pt>
                <c:pt idx="57">
                  <c:v>0.94726589557100005</c:v>
                </c:pt>
                <c:pt idx="58">
                  <c:v>0.94374730306800003</c:v>
                </c:pt>
                <c:pt idx="59">
                  <c:v>0.93934431989</c:v>
                </c:pt>
                <c:pt idx="60">
                  <c:v>0.93444098803200004</c:v>
                </c:pt>
                <c:pt idx="61">
                  <c:v>0.92923844046899995</c:v>
                </c:pt>
                <c:pt idx="62">
                  <c:v>0.92389177194500005</c:v>
                </c:pt>
                <c:pt idx="63">
                  <c:v>0.91865629457200004</c:v>
                </c:pt>
                <c:pt idx="64">
                  <c:v>0.91364800379800004</c:v>
                </c:pt>
                <c:pt idx="65">
                  <c:v>0.90863559308099995</c:v>
                </c:pt>
                <c:pt idx="66">
                  <c:v>0.90344861347200001</c:v>
                </c:pt>
                <c:pt idx="67">
                  <c:v>0.89803926815199997</c:v>
                </c:pt>
                <c:pt idx="68">
                  <c:v>0.89193910648100005</c:v>
                </c:pt>
                <c:pt idx="69">
                  <c:v>0.88476452900799996</c:v>
                </c:pt>
                <c:pt idx="70">
                  <c:v>0.876201447307</c:v>
                </c:pt>
                <c:pt idx="71">
                  <c:v>0.86572759725699999</c:v>
                </c:pt>
                <c:pt idx="72">
                  <c:v>0.85338117176200001</c:v>
                </c:pt>
                <c:pt idx="73">
                  <c:v>0.83908529742899995</c:v>
                </c:pt>
                <c:pt idx="74">
                  <c:v>0.82328296721600003</c:v>
                </c:pt>
                <c:pt idx="75">
                  <c:v>0.80605405865699997</c:v>
                </c:pt>
                <c:pt idx="76">
                  <c:v>0.78735214135999998</c:v>
                </c:pt>
                <c:pt idx="77">
                  <c:v>0.76672067710900005</c:v>
                </c:pt>
                <c:pt idx="78">
                  <c:v>0.743431288844</c:v>
                </c:pt>
                <c:pt idx="79">
                  <c:v>0.71717348960299998</c:v>
                </c:pt>
                <c:pt idx="80">
                  <c:v>0.68822826054999997</c:v>
                </c:pt>
                <c:pt idx="81">
                  <c:v>0.65711002060699997</c:v>
                </c:pt>
                <c:pt idx="82">
                  <c:v>0.62396638780799996</c:v>
                </c:pt>
                <c:pt idx="83">
                  <c:v>0.58846227920799998</c:v>
                </c:pt>
                <c:pt idx="84">
                  <c:v>0.550578929444</c:v>
                </c:pt>
                <c:pt idx="85">
                  <c:v>0.51133692650499996</c:v>
                </c:pt>
                <c:pt idx="86">
                  <c:v>0.471964122436</c:v>
                </c:pt>
                <c:pt idx="87">
                  <c:v>0.43229245798100002</c:v>
                </c:pt>
                <c:pt idx="88">
                  <c:v>0.393041237195</c:v>
                </c:pt>
                <c:pt idx="89">
                  <c:v>0.35865313552799999</c:v>
                </c:pt>
                <c:pt idx="90">
                  <c:v>0.32549405647700003</c:v>
                </c:pt>
                <c:pt idx="91">
                  <c:v>0.30169651448899998</c:v>
                </c:pt>
                <c:pt idx="92">
                  <c:v>0.28115607717199997</c:v>
                </c:pt>
                <c:pt idx="93">
                  <c:v>0.27410192019899998</c:v>
                </c:pt>
                <c:pt idx="94">
                  <c:v>0.27577802547399999</c:v>
                </c:pt>
                <c:pt idx="95">
                  <c:v>0.28427943970300001</c:v>
                </c:pt>
                <c:pt idx="96">
                  <c:v>0.30618261567299998</c:v>
                </c:pt>
                <c:pt idx="97">
                  <c:v>0.34008629299400001</c:v>
                </c:pt>
                <c:pt idx="98">
                  <c:v>0.380976563544</c:v>
                </c:pt>
                <c:pt idx="99">
                  <c:v>0.425087368066</c:v>
                </c:pt>
                <c:pt idx="100">
                  <c:v>0.47067337952600002</c:v>
                </c:pt>
                <c:pt idx="101">
                  <c:v>0.51566909548399997</c:v>
                </c:pt>
                <c:pt idx="102">
                  <c:v>0.55631966391200005</c:v>
                </c:pt>
                <c:pt idx="103">
                  <c:v>0.58988373076099998</c:v>
                </c:pt>
                <c:pt idx="104">
                  <c:v>0.61398241768499995</c:v>
                </c:pt>
                <c:pt idx="105">
                  <c:v>0.626859474009</c:v>
                </c:pt>
                <c:pt idx="106">
                  <c:v>0.62799607257099999</c:v>
                </c:pt>
                <c:pt idx="107">
                  <c:v>0.61880939160299997</c:v>
                </c:pt>
                <c:pt idx="108">
                  <c:v>0.60262179131899996</c:v>
                </c:pt>
                <c:pt idx="109">
                  <c:v>0.58332308773399999</c:v>
                </c:pt>
                <c:pt idx="110">
                  <c:v>0.563660647987</c:v>
                </c:pt>
                <c:pt idx="111">
                  <c:v>0.54523717065199995</c:v>
                </c:pt>
                <c:pt idx="112">
                  <c:v>0.53017945903599994</c:v>
                </c:pt>
                <c:pt idx="113">
                  <c:v>0.52091907167999996</c:v>
                </c:pt>
                <c:pt idx="114">
                  <c:v>0.51745859722599996</c:v>
                </c:pt>
                <c:pt idx="115">
                  <c:v>0.51822403273999995</c:v>
                </c:pt>
                <c:pt idx="116">
                  <c:v>0.52353978435600002</c:v>
                </c:pt>
                <c:pt idx="117">
                  <c:v>0.53230561281900002</c:v>
                </c:pt>
                <c:pt idx="118">
                  <c:v>0.54100881791199995</c:v>
                </c:pt>
                <c:pt idx="119">
                  <c:v>0.548698993568</c:v>
                </c:pt>
                <c:pt idx="120">
                  <c:v>0.55210806905200005</c:v>
                </c:pt>
                <c:pt idx="121">
                  <c:v>0.55064338220999998</c:v>
                </c:pt>
                <c:pt idx="122">
                  <c:v>0.54520801791399998</c:v>
                </c:pt>
                <c:pt idx="123">
                  <c:v>0.53890353034899996</c:v>
                </c:pt>
                <c:pt idx="124">
                  <c:v>0.53494745400199994</c:v>
                </c:pt>
                <c:pt idx="125">
                  <c:v>0.53617623555899996</c:v>
                </c:pt>
                <c:pt idx="126">
                  <c:v>0.54035981390700005</c:v>
                </c:pt>
                <c:pt idx="127">
                  <c:v>0.54417121036100002</c:v>
                </c:pt>
                <c:pt idx="128">
                  <c:v>0.54454285431799998</c:v>
                </c:pt>
                <c:pt idx="129">
                  <c:v>0.54149110583399995</c:v>
                </c:pt>
                <c:pt idx="130">
                  <c:v>0.53889939103200002</c:v>
                </c:pt>
                <c:pt idx="131">
                  <c:v>0.53999318254100004</c:v>
                </c:pt>
                <c:pt idx="132">
                  <c:v>0.54289057966599996</c:v>
                </c:pt>
                <c:pt idx="133">
                  <c:v>0.54314093323199997</c:v>
                </c:pt>
                <c:pt idx="134">
                  <c:v>0.54088295353299998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D9F-4888-83A5-3131C0116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43077232"/>
        <c:axId val="1539295616"/>
      </c:scatterChart>
      <c:valAx>
        <c:axId val="1539295616"/>
        <c:scaling>
          <c:orientation val="minMax"/>
          <c:max val="1.1000000000000001"/>
          <c:min val="0"/>
        </c:scaling>
        <c:delete val="0"/>
        <c:axPos val="l"/>
        <c:numFmt formatCode="General" sourceLinked="1"/>
        <c:majorTickMark val="in"/>
        <c:minorTickMark val="in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1543077232"/>
        <c:crossesAt val="0"/>
        <c:crossBetween val="midCat"/>
      </c:valAx>
      <c:valAx>
        <c:axId val="1543077232"/>
        <c:scaling>
          <c:logBase val="10"/>
          <c:orientation val="minMax"/>
          <c:max val="250"/>
          <c:min val="5.000000000000001E-2"/>
        </c:scaling>
        <c:delete val="0"/>
        <c:axPos val="b"/>
        <c:numFmt formatCode="General" sourceLinked="1"/>
        <c:majorTickMark val="in"/>
        <c:minorTickMark val="in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600" b="0"/>
            </a:pPr>
            <a:endParaRPr lang="en-US"/>
          </a:p>
        </c:txPr>
        <c:crossAx val="1539295616"/>
        <c:crossesAt val="0"/>
        <c:crossBetween val="midCat"/>
        <c:majorUnit val="10"/>
      </c:valAx>
      <c:spPr>
        <a:noFill/>
        <a:ln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4.6776239461335779E-2"/>
          <c:y val="1.9904396207193791E-2"/>
          <c:w val="0.91134653031595758"/>
          <c:h val="0.93903299114489458"/>
        </c:manualLayout>
      </c:layout>
      <c:scatterChart>
        <c:scatterStyle val="lineMarker"/>
        <c:varyColors val="0"/>
        <c:ser>
          <c:idx val="0"/>
          <c:order val="0"/>
          <c:spPr>
            <a:ln w="36000">
              <a:solidFill>
                <a:srgbClr val="000000"/>
              </a:solidFill>
            </a:ln>
          </c:spPr>
          <c:marker>
            <c:symbol val="none"/>
          </c:marker>
          <c:xVal>
            <c:numRef>
              <c:f>Sheet1!$DU$10:$DU$210</c:f>
              <c:numCache>
                <c:formatCode>General</c:formatCode>
                <c:ptCount val="201"/>
                <c:pt idx="0">
                  <c:v>0.1</c:v>
                </c:pt>
                <c:pt idx="1">
                  <c:v>0.10715193052376064</c:v>
                </c:pt>
                <c:pt idx="2">
                  <c:v>0.11481536214968829</c:v>
                </c:pt>
                <c:pt idx="3">
                  <c:v>0.12302687708123815</c:v>
                </c:pt>
                <c:pt idx="4">
                  <c:v>0.1318256738556407</c:v>
                </c:pt>
                <c:pt idx="5">
                  <c:v>0.14125375446227542</c:v>
                </c:pt>
                <c:pt idx="6">
                  <c:v>0.15135612484362079</c:v>
                </c:pt>
                <c:pt idx="7">
                  <c:v>0.16218100973589297</c:v>
                </c:pt>
                <c:pt idx="8">
                  <c:v>0.17378008287493749</c:v>
                </c:pt>
                <c:pt idx="9">
                  <c:v>0.18620871366628672</c:v>
                </c:pt>
                <c:pt idx="10">
                  <c:v>0.19952623149688795</c:v>
                </c:pt>
                <c:pt idx="11">
                  <c:v>0.21379620895022314</c:v>
                </c:pt>
                <c:pt idx="12">
                  <c:v>0.22908676527677729</c:v>
                </c:pt>
                <c:pt idx="13">
                  <c:v>0.24547089156850299</c:v>
                </c:pt>
                <c:pt idx="14">
                  <c:v>0.2630267991895382</c:v>
                </c:pt>
                <c:pt idx="15">
                  <c:v>0.28183829312644532</c:v>
                </c:pt>
                <c:pt idx="16">
                  <c:v>0.30199517204020154</c:v>
                </c:pt>
                <c:pt idx="17">
                  <c:v>0.32359365692962827</c:v>
                </c:pt>
                <c:pt idx="18">
                  <c:v>0.34673685045253166</c:v>
                </c:pt>
                <c:pt idx="19">
                  <c:v>0.37153522909717251</c:v>
                </c:pt>
                <c:pt idx="20">
                  <c:v>0.3981071705534972</c:v>
                </c:pt>
                <c:pt idx="21">
                  <c:v>0.42657951880159267</c:v>
                </c:pt>
                <c:pt idx="22">
                  <c:v>0.45708818961487502</c:v>
                </c:pt>
                <c:pt idx="23">
                  <c:v>0.48977881936844614</c:v>
                </c:pt>
                <c:pt idx="24">
                  <c:v>0.52480746024977254</c:v>
                </c:pt>
                <c:pt idx="25">
                  <c:v>0.56234132519034907</c:v>
                </c:pt>
                <c:pt idx="26">
                  <c:v>0.60255958607435778</c:v>
                </c:pt>
                <c:pt idx="27">
                  <c:v>0.64565422903465541</c:v>
                </c:pt>
                <c:pt idx="28">
                  <c:v>0.69183097091893653</c:v>
                </c:pt>
                <c:pt idx="29">
                  <c:v>0.74131024130091738</c:v>
                </c:pt>
                <c:pt idx="30">
                  <c:v>0.79432823472428149</c:v>
                </c:pt>
                <c:pt idx="31">
                  <c:v>0.85113803820237632</c:v>
                </c:pt>
                <c:pt idx="32">
                  <c:v>0.91201083935590965</c:v>
                </c:pt>
                <c:pt idx="33">
                  <c:v>0.97723722095581067</c:v>
                </c:pt>
                <c:pt idx="34">
                  <c:v>1.0471285480508996</c:v>
                </c:pt>
                <c:pt idx="35">
                  <c:v>1.1220184543019636</c:v>
                </c:pt>
                <c:pt idx="36">
                  <c:v>1.2022644346174132</c:v>
                </c:pt>
                <c:pt idx="37">
                  <c:v>1.288249551693134</c:v>
                </c:pt>
                <c:pt idx="38">
                  <c:v>1.380384264602885</c:v>
                </c:pt>
                <c:pt idx="39">
                  <c:v>1.4791083881682074</c:v>
                </c:pt>
                <c:pt idx="40">
                  <c:v>1.5848931924611136</c:v>
                </c:pt>
                <c:pt idx="41">
                  <c:v>1.6982436524617444</c:v>
                </c:pt>
                <c:pt idx="42">
                  <c:v>1.8197008586099837</c:v>
                </c:pt>
                <c:pt idx="43">
                  <c:v>1.9498445997580454</c:v>
                </c:pt>
                <c:pt idx="44">
                  <c:v>2.0892961308540396</c:v>
                </c:pt>
                <c:pt idx="45">
                  <c:v>2.2387211385683394</c:v>
                </c:pt>
                <c:pt idx="46">
                  <c:v>2.3988329190194908</c:v>
                </c:pt>
                <c:pt idx="47">
                  <c:v>2.5703957827688639</c:v>
                </c:pt>
                <c:pt idx="48">
                  <c:v>2.7542287033381663</c:v>
                </c:pt>
                <c:pt idx="49">
                  <c:v>2.9512092266663856</c:v>
                </c:pt>
                <c:pt idx="50">
                  <c:v>3.1622776601683795</c:v>
                </c:pt>
                <c:pt idx="51">
                  <c:v>3.3884415613920265</c:v>
                </c:pt>
                <c:pt idx="52">
                  <c:v>3.630780547701014</c:v>
                </c:pt>
                <c:pt idx="53">
                  <c:v>3.8904514499428067</c:v>
                </c:pt>
                <c:pt idx="54">
                  <c:v>4.1686938347033546</c:v>
                </c:pt>
                <c:pt idx="55">
                  <c:v>4.4668359215096318</c:v>
                </c:pt>
                <c:pt idx="56">
                  <c:v>4.786300923226384</c:v>
                </c:pt>
                <c:pt idx="57">
                  <c:v>5.1286138399136494</c:v>
                </c:pt>
                <c:pt idx="58">
                  <c:v>5.4954087385762458</c:v>
                </c:pt>
                <c:pt idx="59">
                  <c:v>5.8884365535558905</c:v>
                </c:pt>
                <c:pt idx="60">
                  <c:v>6.3095734448019343</c:v>
                </c:pt>
                <c:pt idx="61">
                  <c:v>6.7608297539198183</c:v>
                </c:pt>
                <c:pt idx="62">
                  <c:v>7.2443596007499025</c:v>
                </c:pt>
                <c:pt idx="63">
                  <c:v>7.7624711662869199</c:v>
                </c:pt>
                <c:pt idx="64">
                  <c:v>8.3176377110267108</c:v>
                </c:pt>
                <c:pt idx="65">
                  <c:v>8.9125093813374576</c:v>
                </c:pt>
                <c:pt idx="66">
                  <c:v>9.5499258602143584</c:v>
                </c:pt>
                <c:pt idx="67">
                  <c:v>10.232929922807543</c:v>
                </c:pt>
                <c:pt idx="68">
                  <c:v>10.964781961431854</c:v>
                </c:pt>
                <c:pt idx="69">
                  <c:v>11.748975549395301</c:v>
                </c:pt>
                <c:pt idx="70">
                  <c:v>12.58925411794168</c:v>
                </c:pt>
                <c:pt idx="71">
                  <c:v>13.489628825916535</c:v>
                </c:pt>
                <c:pt idx="72">
                  <c:v>14.454397707459275</c:v>
                </c:pt>
                <c:pt idx="73">
                  <c:v>15.488166189124817</c:v>
                </c:pt>
                <c:pt idx="74">
                  <c:v>16.595869074375614</c:v>
                </c:pt>
                <c:pt idx="75">
                  <c:v>17.782794100389236</c:v>
                </c:pt>
                <c:pt idx="76">
                  <c:v>19.054607179632477</c:v>
                </c:pt>
                <c:pt idx="77">
                  <c:v>20.4173794466953</c:v>
                </c:pt>
                <c:pt idx="78">
                  <c:v>21.877616239495538</c:v>
                </c:pt>
                <c:pt idx="79">
                  <c:v>23.442288153199236</c:v>
                </c:pt>
                <c:pt idx="80">
                  <c:v>25.118864315095799</c:v>
                </c:pt>
                <c:pt idx="81">
                  <c:v>26.915348039269158</c:v>
                </c:pt>
                <c:pt idx="82">
                  <c:v>28.840315031266066</c:v>
                </c:pt>
                <c:pt idx="83">
                  <c:v>30.902954325135919</c:v>
                </c:pt>
                <c:pt idx="84">
                  <c:v>33.113112148259127</c:v>
                </c:pt>
                <c:pt idx="85">
                  <c:v>35.481338923357555</c:v>
                </c:pt>
                <c:pt idx="86">
                  <c:v>38.018939632056139</c:v>
                </c:pt>
                <c:pt idx="87">
                  <c:v>40.738027780411301</c:v>
                </c:pt>
                <c:pt idx="88">
                  <c:v>43.651583224016612</c:v>
                </c:pt>
                <c:pt idx="89">
                  <c:v>46.773514128719818</c:v>
                </c:pt>
                <c:pt idx="90">
                  <c:v>50.118723362727238</c:v>
                </c:pt>
                <c:pt idx="91">
                  <c:v>53.703179637025293</c:v>
                </c:pt>
                <c:pt idx="92">
                  <c:v>57.543993733715695</c:v>
                </c:pt>
                <c:pt idx="93">
                  <c:v>61.659500186148257</c:v>
                </c:pt>
                <c:pt idx="94">
                  <c:v>66.069344800759623</c:v>
                </c:pt>
                <c:pt idx="95">
                  <c:v>70.794578438413865</c:v>
                </c:pt>
                <c:pt idx="96">
                  <c:v>75.857757502918361</c:v>
                </c:pt>
                <c:pt idx="97">
                  <c:v>81.283051616409963</c:v>
                </c:pt>
                <c:pt idx="98">
                  <c:v>87.096358995608071</c:v>
                </c:pt>
                <c:pt idx="99">
                  <c:v>93.325430079699174</c:v>
                </c:pt>
                <c:pt idx="100">
                  <c:v>100</c:v>
                </c:pt>
                <c:pt idx="101">
                  <c:v>107.15193052376065</c:v>
                </c:pt>
                <c:pt idx="102">
                  <c:v>114.81536214968835</c:v>
                </c:pt>
                <c:pt idx="103">
                  <c:v>123.02687708123821</c:v>
                </c:pt>
                <c:pt idx="104">
                  <c:v>131.82567385564084</c:v>
                </c:pt>
                <c:pt idx="105">
                  <c:v>141.25375446227542</c:v>
                </c:pt>
                <c:pt idx="106">
                  <c:v>151.3561248436209</c:v>
                </c:pt>
                <c:pt idx="107">
                  <c:v>162.18100973589304</c:v>
                </c:pt>
                <c:pt idx="108">
                  <c:v>173.78008287493768</c:v>
                </c:pt>
                <c:pt idx="109">
                  <c:v>186.20871366628685</c:v>
                </c:pt>
                <c:pt idx="110">
                  <c:v>199.52623149688802</c:v>
                </c:pt>
                <c:pt idx="111">
                  <c:v>213.79620895022339</c:v>
                </c:pt>
                <c:pt idx="112">
                  <c:v>229.08676527677744</c:v>
                </c:pt>
                <c:pt idx="113">
                  <c:v>245.4708915685033</c:v>
                </c:pt>
                <c:pt idx="114">
                  <c:v>263.02679918953817</c:v>
                </c:pt>
                <c:pt idx="115">
                  <c:v>281.83829312644554</c:v>
                </c:pt>
                <c:pt idx="116">
                  <c:v>301.99517204020168</c:v>
                </c:pt>
                <c:pt idx="117">
                  <c:v>323.59365692962825</c:v>
                </c:pt>
                <c:pt idx="118">
                  <c:v>346.73685045253183</c:v>
                </c:pt>
                <c:pt idx="119">
                  <c:v>371.53522909717265</c:v>
                </c:pt>
                <c:pt idx="120">
                  <c:v>398.10717055349761</c:v>
                </c:pt>
                <c:pt idx="121">
                  <c:v>426.57951880159294</c:v>
                </c:pt>
                <c:pt idx="122">
                  <c:v>457.0881896148756</c:v>
                </c:pt>
                <c:pt idx="123">
                  <c:v>489.77881936844625</c:v>
                </c:pt>
                <c:pt idx="124">
                  <c:v>524.80746024977293</c:v>
                </c:pt>
                <c:pt idx="125">
                  <c:v>562.34132519034927</c:v>
                </c:pt>
                <c:pt idx="126">
                  <c:v>602.55958607435775</c:v>
                </c:pt>
                <c:pt idx="127">
                  <c:v>645.65422903465594</c:v>
                </c:pt>
                <c:pt idx="128">
                  <c:v>691.83097091893671</c:v>
                </c:pt>
                <c:pt idx="129">
                  <c:v>741.31024130091828</c:v>
                </c:pt>
                <c:pt idx="130">
                  <c:v>794.32823472428208</c:v>
                </c:pt>
                <c:pt idx="131">
                  <c:v>851.13803820237763</c:v>
                </c:pt>
                <c:pt idx="132">
                  <c:v>912.01083935590987</c:v>
                </c:pt>
                <c:pt idx="133">
                  <c:v>977.23722095581138</c:v>
                </c:pt>
                <c:pt idx="134">
                  <c:v>1047.1285480509</c:v>
                </c:pt>
              </c:numCache>
            </c:numRef>
          </c:xVal>
          <c:yVal>
            <c:numRef>
              <c:f>Sheet1!$DW$10:$DW$210</c:f>
              <c:numCache>
                <c:formatCode>General</c:formatCode>
                <c:ptCount val="201"/>
                <c:pt idx="0">
                  <c:v>0.99943059294500003</c:v>
                </c:pt>
                <c:pt idx="1">
                  <c:v>0.99934648741099996</c:v>
                </c:pt>
                <c:pt idx="2">
                  <c:v>0.99925000208199999</c:v>
                </c:pt>
                <c:pt idx="3">
                  <c:v>0.99913932846599995</c:v>
                </c:pt>
                <c:pt idx="4">
                  <c:v>0.99901239825099997</c:v>
                </c:pt>
                <c:pt idx="5">
                  <c:v>0.998866847374</c:v>
                </c:pt>
                <c:pt idx="6">
                  <c:v>0.99869997556900003</c:v>
                </c:pt>
                <c:pt idx="7">
                  <c:v>0.99850870098300004</c:v>
                </c:pt>
                <c:pt idx="8">
                  <c:v>0.99828950944499995</c:v>
                </c:pt>
                <c:pt idx="9">
                  <c:v>0.99803839804299999</c:v>
                </c:pt>
                <c:pt idx="10">
                  <c:v>0.99775081269699994</c:v>
                </c:pt>
                <c:pt idx="11">
                  <c:v>0.99742157959400002</c:v>
                </c:pt>
                <c:pt idx="12">
                  <c:v>0.99704483050100001</c:v>
                </c:pt>
                <c:pt idx="13">
                  <c:v>0.99661392228199996</c:v>
                </c:pt>
                <c:pt idx="14">
                  <c:v>0.99612135133699997</c:v>
                </c:pt>
                <c:pt idx="15">
                  <c:v>0.99555866426299999</c:v>
                </c:pt>
                <c:pt idx="16">
                  <c:v>0.99491636677399997</c:v>
                </c:pt>
                <c:pt idx="17">
                  <c:v>0.99418383399499999</c:v>
                </c:pt>
                <c:pt idx="18">
                  <c:v>0.99334922657199998</c:v>
                </c:pt>
                <c:pt idx="19">
                  <c:v>0.99239941884100003</c:v>
                </c:pt>
                <c:pt idx="20">
                  <c:v>0.99131994759999997</c:v>
                </c:pt>
                <c:pt idx="21">
                  <c:v>0.99009499291199998</c:v>
                </c:pt>
                <c:pt idx="22">
                  <c:v>0.98870740598600004</c:v>
                </c:pt>
                <c:pt idx="23">
                  <c:v>0.98713880361600004</c:v>
                </c:pt>
                <c:pt idx="24">
                  <c:v>0.98536975386900005</c:v>
                </c:pt>
                <c:pt idx="25">
                  <c:v>0.983380083834</c:v>
                </c:pt>
                <c:pt idx="26">
                  <c:v>0.98114934690800004</c:v>
                </c:pt>
                <c:pt idx="27">
                  <c:v>0.97865749410000002</c:v>
                </c:pt>
                <c:pt idx="28">
                  <c:v>0.97588580031000005</c:v>
                </c:pt>
                <c:pt idx="29">
                  <c:v>0.97281810128400004</c:v>
                </c:pt>
                <c:pt idx="30">
                  <c:v>0.96944239807300003</c:v>
                </c:pt>
                <c:pt idx="31">
                  <c:v>0.96575288035100004</c:v>
                </c:pt>
                <c:pt idx="32">
                  <c:v>0.96175240384299998</c:v>
                </c:pt>
                <c:pt idx="33">
                  <c:v>0.95745542512199999</c:v>
                </c:pt>
                <c:pt idx="34">
                  <c:v>0.95289134231200001</c:v>
                </c:pt>
                <c:pt idx="35">
                  <c:v>0.94810810572600002</c:v>
                </c:pt>
                <c:pt idx="36">
                  <c:v>0.94317584117599995</c:v>
                </c:pt>
                <c:pt idx="37">
                  <c:v>0.93819006731800003</c:v>
                </c:pt>
                <c:pt idx="38">
                  <c:v>0.93327389080199996</c:v>
                </c:pt>
                <c:pt idx="39">
                  <c:v>0.92857834764900005</c:v>
                </c:pt>
                <c:pt idx="40">
                  <c:v>0.92427986696599995</c:v>
                </c:pt>
                <c:pt idx="41">
                  <c:v>0.92057373651999996</c:v>
                </c:pt>
                <c:pt idx="42">
                  <c:v>0.91766255779999995</c:v>
                </c:pt>
                <c:pt idx="43">
                  <c:v>0.91573912919900002</c:v>
                </c:pt>
                <c:pt idx="44">
                  <c:v>0.91496412478400002</c:v>
                </c:pt>
                <c:pt idx="45">
                  <c:v>0.91544040271600002</c:v>
                </c:pt>
                <c:pt idx="46">
                  <c:v>0.91718764728500002</c:v>
                </c:pt>
                <c:pt idx="47">
                  <c:v>0.920122848647</c:v>
                </c:pt>
                <c:pt idx="48">
                  <c:v>0.924052952594</c:v>
                </c:pt>
                <c:pt idx="49">
                  <c:v>0.92868467105700003</c:v>
                </c:pt>
                <c:pt idx="50">
                  <c:v>0.93365201982199997</c:v>
                </c:pt>
                <c:pt idx="51">
                  <c:v>0.93855515642300003</c:v>
                </c:pt>
                <c:pt idx="52">
                  <c:v>0.94299776650400002</c:v>
                </c:pt>
                <c:pt idx="53">
                  <c:v>0.94661060447599998</c:v>
                </c:pt>
                <c:pt idx="54">
                  <c:v>0.94906112931800002</c:v>
                </c:pt>
                <c:pt idx="55">
                  <c:v>0.95006995614</c:v>
                </c:pt>
                <c:pt idx="56">
                  <c:v>0.94946407186600001</c:v>
                </c:pt>
                <c:pt idx="57">
                  <c:v>0.94726589557100005</c:v>
                </c:pt>
                <c:pt idx="58">
                  <c:v>0.94374730306800003</c:v>
                </c:pt>
                <c:pt idx="59">
                  <c:v>0.93934431989</c:v>
                </c:pt>
                <c:pt idx="60">
                  <c:v>0.93444098803200004</c:v>
                </c:pt>
                <c:pt idx="61">
                  <c:v>0.92923844046899995</c:v>
                </c:pt>
                <c:pt idx="62">
                  <c:v>0.92389177194500005</c:v>
                </c:pt>
                <c:pt idx="63">
                  <c:v>0.91865629457200004</c:v>
                </c:pt>
                <c:pt idx="64">
                  <c:v>0.91364800379800004</c:v>
                </c:pt>
                <c:pt idx="65">
                  <c:v>0.90863559308099995</c:v>
                </c:pt>
                <c:pt idx="66">
                  <c:v>0.90344861347200001</c:v>
                </c:pt>
                <c:pt idx="67">
                  <c:v>0.89803926815199997</c:v>
                </c:pt>
                <c:pt idx="68">
                  <c:v>0.89193910648100005</c:v>
                </c:pt>
                <c:pt idx="69">
                  <c:v>0.88476452900799996</c:v>
                </c:pt>
                <c:pt idx="70">
                  <c:v>0.876201447307</c:v>
                </c:pt>
                <c:pt idx="71">
                  <c:v>0.86572759725699999</c:v>
                </c:pt>
                <c:pt idx="72">
                  <c:v>0.85338117176200001</c:v>
                </c:pt>
                <c:pt idx="73">
                  <c:v>0.83908529742899995</c:v>
                </c:pt>
                <c:pt idx="74">
                  <c:v>0.82328296721600003</c:v>
                </c:pt>
                <c:pt idx="75">
                  <c:v>0.80605405865699997</c:v>
                </c:pt>
                <c:pt idx="76">
                  <c:v>0.78735214135999998</c:v>
                </c:pt>
                <c:pt idx="77">
                  <c:v>0.76672067710900005</c:v>
                </c:pt>
                <c:pt idx="78">
                  <c:v>0.743431288844</c:v>
                </c:pt>
                <c:pt idx="79">
                  <c:v>0.71717348960299998</c:v>
                </c:pt>
                <c:pt idx="80">
                  <c:v>0.68822826054999997</c:v>
                </c:pt>
                <c:pt idx="81">
                  <c:v>0.65711002060699997</c:v>
                </c:pt>
                <c:pt idx="82">
                  <c:v>0.62396638780799996</c:v>
                </c:pt>
                <c:pt idx="83">
                  <c:v>0.58846227920799998</c:v>
                </c:pt>
                <c:pt idx="84">
                  <c:v>0.550578929444</c:v>
                </c:pt>
                <c:pt idx="85">
                  <c:v>0.51133692650499996</c:v>
                </c:pt>
                <c:pt idx="86">
                  <c:v>0.471964122436</c:v>
                </c:pt>
                <c:pt idx="87">
                  <c:v>0.43229245798100002</c:v>
                </c:pt>
                <c:pt idx="88">
                  <c:v>0.393041237195</c:v>
                </c:pt>
                <c:pt idx="89">
                  <c:v>0.35865313552799999</c:v>
                </c:pt>
                <c:pt idx="90">
                  <c:v>0.32549405647700003</c:v>
                </c:pt>
                <c:pt idx="91">
                  <c:v>0.30169651448899998</c:v>
                </c:pt>
                <c:pt idx="92">
                  <c:v>0.28115607717199997</c:v>
                </c:pt>
                <c:pt idx="93">
                  <c:v>0.27410192019899998</c:v>
                </c:pt>
                <c:pt idx="94">
                  <c:v>0.27577802547399999</c:v>
                </c:pt>
                <c:pt idx="95">
                  <c:v>0.28427943970300001</c:v>
                </c:pt>
                <c:pt idx="96">
                  <c:v>0.30618261567299998</c:v>
                </c:pt>
                <c:pt idx="97">
                  <c:v>0.34008629299400001</c:v>
                </c:pt>
                <c:pt idx="98">
                  <c:v>0.380976563544</c:v>
                </c:pt>
                <c:pt idx="99">
                  <c:v>0.425087368066</c:v>
                </c:pt>
                <c:pt idx="100">
                  <c:v>0.47067337952600002</c:v>
                </c:pt>
                <c:pt idx="101">
                  <c:v>0.51566909548399997</c:v>
                </c:pt>
                <c:pt idx="102">
                  <c:v>0.55631966391200005</c:v>
                </c:pt>
                <c:pt idx="103">
                  <c:v>0.58988373076099998</c:v>
                </c:pt>
                <c:pt idx="104">
                  <c:v>0.61398241768499995</c:v>
                </c:pt>
                <c:pt idx="105">
                  <c:v>0.626859474009</c:v>
                </c:pt>
                <c:pt idx="106">
                  <c:v>0.62799607257099999</c:v>
                </c:pt>
                <c:pt idx="107">
                  <c:v>0.61880939160299997</c:v>
                </c:pt>
                <c:pt idx="108">
                  <c:v>0.60262179131899996</c:v>
                </c:pt>
                <c:pt idx="109">
                  <c:v>0.58332308773399999</c:v>
                </c:pt>
                <c:pt idx="110">
                  <c:v>0.563660647987</c:v>
                </c:pt>
                <c:pt idx="111">
                  <c:v>0.54523717065199995</c:v>
                </c:pt>
                <c:pt idx="112">
                  <c:v>0.53017945903599994</c:v>
                </c:pt>
                <c:pt idx="113">
                  <c:v>0.52091907167999996</c:v>
                </c:pt>
                <c:pt idx="114">
                  <c:v>0.51745859722599996</c:v>
                </c:pt>
                <c:pt idx="115">
                  <c:v>0.51822403273999995</c:v>
                </c:pt>
                <c:pt idx="116">
                  <c:v>0.52353978435600002</c:v>
                </c:pt>
                <c:pt idx="117">
                  <c:v>0.53230561281900002</c:v>
                </c:pt>
                <c:pt idx="118">
                  <c:v>0.54100881791199995</c:v>
                </c:pt>
                <c:pt idx="119">
                  <c:v>0.548698993568</c:v>
                </c:pt>
                <c:pt idx="120">
                  <c:v>0.55210806905200005</c:v>
                </c:pt>
                <c:pt idx="121">
                  <c:v>0.55064338220999998</c:v>
                </c:pt>
                <c:pt idx="122">
                  <c:v>0.54520801791399998</c:v>
                </c:pt>
                <c:pt idx="123">
                  <c:v>0.53890353034899996</c:v>
                </c:pt>
                <c:pt idx="124">
                  <c:v>0.53494745400199994</c:v>
                </c:pt>
                <c:pt idx="125">
                  <c:v>0.53617623555899996</c:v>
                </c:pt>
                <c:pt idx="126">
                  <c:v>0.54035981390700005</c:v>
                </c:pt>
                <c:pt idx="127">
                  <c:v>0.54417121036100002</c:v>
                </c:pt>
                <c:pt idx="128">
                  <c:v>0.54454285431799998</c:v>
                </c:pt>
                <c:pt idx="129">
                  <c:v>0.54149110583399995</c:v>
                </c:pt>
                <c:pt idx="130">
                  <c:v>0.53889939103200002</c:v>
                </c:pt>
                <c:pt idx="131">
                  <c:v>0.53999318254100004</c:v>
                </c:pt>
                <c:pt idx="132">
                  <c:v>0.54289057966599996</c:v>
                </c:pt>
                <c:pt idx="133">
                  <c:v>0.54314093323199997</c:v>
                </c:pt>
                <c:pt idx="134">
                  <c:v>0.54088295353299998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D04-4627-BD14-1532BF325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43077232"/>
        <c:axId val="1539295616"/>
      </c:scatterChart>
      <c:valAx>
        <c:axId val="1539295616"/>
        <c:scaling>
          <c:orientation val="minMax"/>
          <c:max val="1.1000000000000001"/>
          <c:min val="0"/>
        </c:scaling>
        <c:delete val="0"/>
        <c:axPos val="l"/>
        <c:numFmt formatCode="General" sourceLinked="1"/>
        <c:majorTickMark val="in"/>
        <c:minorTickMark val="in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1543077232"/>
        <c:crossesAt val="0"/>
        <c:crossBetween val="midCat"/>
      </c:valAx>
      <c:valAx>
        <c:axId val="1543077232"/>
        <c:scaling>
          <c:logBase val="10"/>
          <c:orientation val="minMax"/>
          <c:max val="250"/>
          <c:min val="5.000000000000001E-2"/>
        </c:scaling>
        <c:delete val="0"/>
        <c:axPos val="b"/>
        <c:numFmt formatCode="General" sourceLinked="1"/>
        <c:majorTickMark val="in"/>
        <c:minorTickMark val="in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600" b="0"/>
            </a:pPr>
            <a:endParaRPr lang="en-US"/>
          </a:p>
        </c:txPr>
        <c:crossAx val="1539295616"/>
        <c:crossesAt val="0"/>
        <c:crossBetween val="midCat"/>
        <c:majorUnit val="10"/>
      </c:valAx>
      <c:spPr>
        <a:noFill/>
        <a:ln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xMode val="edge"/>
          <c:yMode val="edge"/>
          <c:x val="4.6776239461335779E-2"/>
          <c:y val="1.9904396207193791E-2"/>
          <c:w val="0.91134653031595758"/>
          <c:h val="0.93903299114489458"/>
        </c:manualLayout>
      </c:layout>
      <c:scatterChart>
        <c:scatterStyle val="lineMarker"/>
        <c:varyColors val="0"/>
        <c:ser>
          <c:idx val="0"/>
          <c:order val="0"/>
          <c:spPr>
            <a:ln w="36000">
              <a:solidFill>
                <a:srgbClr val="000000"/>
              </a:solidFill>
            </a:ln>
          </c:spPr>
          <c:marker>
            <c:symbol val="none"/>
          </c:marker>
          <c:xVal>
            <c:numRef>
              <c:f>Sheet1!$DU$10:$DU$210</c:f>
              <c:numCache>
                <c:formatCode>General</c:formatCode>
                <c:ptCount val="201"/>
                <c:pt idx="0">
                  <c:v>0.1</c:v>
                </c:pt>
                <c:pt idx="1">
                  <c:v>0.10715193052376064</c:v>
                </c:pt>
                <c:pt idx="2">
                  <c:v>0.11481536214968829</c:v>
                </c:pt>
                <c:pt idx="3">
                  <c:v>0.12302687708123815</c:v>
                </c:pt>
                <c:pt idx="4">
                  <c:v>0.1318256738556407</c:v>
                </c:pt>
                <c:pt idx="5">
                  <c:v>0.14125375446227542</c:v>
                </c:pt>
                <c:pt idx="6">
                  <c:v>0.15135612484362079</c:v>
                </c:pt>
                <c:pt idx="7">
                  <c:v>0.16218100973589297</c:v>
                </c:pt>
                <c:pt idx="8">
                  <c:v>0.17378008287493749</c:v>
                </c:pt>
                <c:pt idx="9">
                  <c:v>0.18620871366628672</c:v>
                </c:pt>
                <c:pt idx="10">
                  <c:v>0.19952623149688795</c:v>
                </c:pt>
                <c:pt idx="11">
                  <c:v>0.21379620895022314</c:v>
                </c:pt>
                <c:pt idx="12">
                  <c:v>0.22908676527677729</c:v>
                </c:pt>
                <c:pt idx="13">
                  <c:v>0.24547089156850299</c:v>
                </c:pt>
                <c:pt idx="14">
                  <c:v>0.2630267991895382</c:v>
                </c:pt>
                <c:pt idx="15">
                  <c:v>0.28183829312644532</c:v>
                </c:pt>
                <c:pt idx="16">
                  <c:v>0.30199517204020154</c:v>
                </c:pt>
                <c:pt idx="17">
                  <c:v>0.32359365692962827</c:v>
                </c:pt>
                <c:pt idx="18">
                  <c:v>0.34673685045253166</c:v>
                </c:pt>
                <c:pt idx="19">
                  <c:v>0.37153522909717251</c:v>
                </c:pt>
                <c:pt idx="20">
                  <c:v>0.3981071705534972</c:v>
                </c:pt>
                <c:pt idx="21">
                  <c:v>0.42657951880159267</c:v>
                </c:pt>
                <c:pt idx="22">
                  <c:v>0.45708818961487502</c:v>
                </c:pt>
                <c:pt idx="23">
                  <c:v>0.48977881936844614</c:v>
                </c:pt>
                <c:pt idx="24">
                  <c:v>0.52480746024977254</c:v>
                </c:pt>
                <c:pt idx="25">
                  <c:v>0.56234132519034907</c:v>
                </c:pt>
                <c:pt idx="26">
                  <c:v>0.60255958607435778</c:v>
                </c:pt>
                <c:pt idx="27">
                  <c:v>0.64565422903465541</c:v>
                </c:pt>
                <c:pt idx="28">
                  <c:v>0.69183097091893653</c:v>
                </c:pt>
                <c:pt idx="29">
                  <c:v>0.74131024130091738</c:v>
                </c:pt>
                <c:pt idx="30">
                  <c:v>0.79432823472428149</c:v>
                </c:pt>
                <c:pt idx="31">
                  <c:v>0.85113803820237632</c:v>
                </c:pt>
                <c:pt idx="32">
                  <c:v>0.91201083935590965</c:v>
                </c:pt>
                <c:pt idx="33">
                  <c:v>0.97723722095581067</c:v>
                </c:pt>
                <c:pt idx="34">
                  <c:v>1.0471285480508996</c:v>
                </c:pt>
                <c:pt idx="35">
                  <c:v>1.1220184543019636</c:v>
                </c:pt>
                <c:pt idx="36">
                  <c:v>1.2022644346174132</c:v>
                </c:pt>
                <c:pt idx="37">
                  <c:v>1.288249551693134</c:v>
                </c:pt>
                <c:pt idx="38">
                  <c:v>1.380384264602885</c:v>
                </c:pt>
                <c:pt idx="39">
                  <c:v>1.4791083881682074</c:v>
                </c:pt>
                <c:pt idx="40">
                  <c:v>1.5848931924611136</c:v>
                </c:pt>
                <c:pt idx="41">
                  <c:v>1.6982436524617444</c:v>
                </c:pt>
                <c:pt idx="42">
                  <c:v>1.8197008586099837</c:v>
                </c:pt>
                <c:pt idx="43">
                  <c:v>1.9498445997580454</c:v>
                </c:pt>
                <c:pt idx="44">
                  <c:v>2.0892961308540396</c:v>
                </c:pt>
                <c:pt idx="45">
                  <c:v>2.2387211385683394</c:v>
                </c:pt>
                <c:pt idx="46">
                  <c:v>2.3988329190194908</c:v>
                </c:pt>
                <c:pt idx="47">
                  <c:v>2.5703957827688639</c:v>
                </c:pt>
                <c:pt idx="48">
                  <c:v>2.7542287033381663</c:v>
                </c:pt>
                <c:pt idx="49">
                  <c:v>2.9512092266663856</c:v>
                </c:pt>
                <c:pt idx="50">
                  <c:v>3.1622776601683795</c:v>
                </c:pt>
                <c:pt idx="51">
                  <c:v>3.3884415613920265</c:v>
                </c:pt>
                <c:pt idx="52">
                  <c:v>3.630780547701014</c:v>
                </c:pt>
                <c:pt idx="53">
                  <c:v>3.8904514499428067</c:v>
                </c:pt>
                <c:pt idx="54">
                  <c:v>4.1686938347033546</c:v>
                </c:pt>
                <c:pt idx="55">
                  <c:v>4.4668359215096318</c:v>
                </c:pt>
                <c:pt idx="56">
                  <c:v>4.786300923226384</c:v>
                </c:pt>
                <c:pt idx="57">
                  <c:v>5.1286138399136494</c:v>
                </c:pt>
                <c:pt idx="58">
                  <c:v>5.4954087385762458</c:v>
                </c:pt>
                <c:pt idx="59">
                  <c:v>5.8884365535558905</c:v>
                </c:pt>
                <c:pt idx="60">
                  <c:v>6.3095734448019343</c:v>
                </c:pt>
                <c:pt idx="61">
                  <c:v>6.7608297539198183</c:v>
                </c:pt>
                <c:pt idx="62">
                  <c:v>7.2443596007499025</c:v>
                </c:pt>
                <c:pt idx="63">
                  <c:v>7.7624711662869199</c:v>
                </c:pt>
                <c:pt idx="64">
                  <c:v>8.3176377110267108</c:v>
                </c:pt>
                <c:pt idx="65">
                  <c:v>8.9125093813374576</c:v>
                </c:pt>
                <c:pt idx="66">
                  <c:v>9.5499258602143584</c:v>
                </c:pt>
                <c:pt idx="67">
                  <c:v>10.232929922807543</c:v>
                </c:pt>
                <c:pt idx="68">
                  <c:v>10.964781961431854</c:v>
                </c:pt>
                <c:pt idx="69">
                  <c:v>11.748975549395301</c:v>
                </c:pt>
                <c:pt idx="70">
                  <c:v>12.58925411794168</c:v>
                </c:pt>
                <c:pt idx="71">
                  <c:v>13.489628825916535</c:v>
                </c:pt>
                <c:pt idx="72">
                  <c:v>14.454397707459275</c:v>
                </c:pt>
                <c:pt idx="73">
                  <c:v>15.488166189124817</c:v>
                </c:pt>
                <c:pt idx="74">
                  <c:v>16.595869074375614</c:v>
                </c:pt>
                <c:pt idx="75">
                  <c:v>17.782794100389236</c:v>
                </c:pt>
                <c:pt idx="76">
                  <c:v>19.054607179632477</c:v>
                </c:pt>
                <c:pt idx="77">
                  <c:v>20.4173794466953</c:v>
                </c:pt>
                <c:pt idx="78">
                  <c:v>21.877616239495538</c:v>
                </c:pt>
                <c:pt idx="79">
                  <c:v>23.442288153199236</c:v>
                </c:pt>
                <c:pt idx="80">
                  <c:v>25.118864315095799</c:v>
                </c:pt>
                <c:pt idx="81">
                  <c:v>26.915348039269158</c:v>
                </c:pt>
                <c:pt idx="82">
                  <c:v>28.840315031266066</c:v>
                </c:pt>
                <c:pt idx="83">
                  <c:v>30.902954325135919</c:v>
                </c:pt>
                <c:pt idx="84">
                  <c:v>33.113112148259127</c:v>
                </c:pt>
                <c:pt idx="85">
                  <c:v>35.481338923357555</c:v>
                </c:pt>
                <c:pt idx="86">
                  <c:v>38.018939632056139</c:v>
                </c:pt>
                <c:pt idx="87">
                  <c:v>40.738027780411301</c:v>
                </c:pt>
                <c:pt idx="88">
                  <c:v>43.651583224016612</c:v>
                </c:pt>
                <c:pt idx="89">
                  <c:v>46.773514128719818</c:v>
                </c:pt>
                <c:pt idx="90">
                  <c:v>50.118723362727238</c:v>
                </c:pt>
                <c:pt idx="91">
                  <c:v>53.703179637025293</c:v>
                </c:pt>
                <c:pt idx="92">
                  <c:v>57.543993733715695</c:v>
                </c:pt>
                <c:pt idx="93">
                  <c:v>61.659500186148257</c:v>
                </c:pt>
                <c:pt idx="94">
                  <c:v>66.069344800759623</c:v>
                </c:pt>
                <c:pt idx="95">
                  <c:v>70.794578438413865</c:v>
                </c:pt>
                <c:pt idx="96">
                  <c:v>75.857757502918361</c:v>
                </c:pt>
                <c:pt idx="97">
                  <c:v>81.283051616409963</c:v>
                </c:pt>
                <c:pt idx="98">
                  <c:v>87.096358995608071</c:v>
                </c:pt>
                <c:pt idx="99">
                  <c:v>93.325430079699174</c:v>
                </c:pt>
                <c:pt idx="100">
                  <c:v>100</c:v>
                </c:pt>
                <c:pt idx="101">
                  <c:v>107.15193052376065</c:v>
                </c:pt>
                <c:pt idx="102">
                  <c:v>114.81536214968835</c:v>
                </c:pt>
                <c:pt idx="103">
                  <c:v>123.02687708123821</c:v>
                </c:pt>
                <c:pt idx="104">
                  <c:v>131.82567385564084</c:v>
                </c:pt>
                <c:pt idx="105">
                  <c:v>141.25375446227542</c:v>
                </c:pt>
                <c:pt idx="106">
                  <c:v>151.3561248436209</c:v>
                </c:pt>
                <c:pt idx="107">
                  <c:v>162.18100973589304</c:v>
                </c:pt>
                <c:pt idx="108">
                  <c:v>173.78008287493768</c:v>
                </c:pt>
                <c:pt idx="109">
                  <c:v>186.20871366628685</c:v>
                </c:pt>
                <c:pt idx="110">
                  <c:v>199.52623149688802</c:v>
                </c:pt>
                <c:pt idx="111">
                  <c:v>213.79620895022339</c:v>
                </c:pt>
                <c:pt idx="112">
                  <c:v>229.08676527677744</c:v>
                </c:pt>
                <c:pt idx="113">
                  <c:v>245.4708915685033</c:v>
                </c:pt>
                <c:pt idx="114">
                  <c:v>263.02679918953817</c:v>
                </c:pt>
                <c:pt idx="115">
                  <c:v>281.83829312644554</c:v>
                </c:pt>
                <c:pt idx="116">
                  <c:v>301.99517204020168</c:v>
                </c:pt>
                <c:pt idx="117">
                  <c:v>323.59365692962825</c:v>
                </c:pt>
                <c:pt idx="118">
                  <c:v>346.73685045253183</c:v>
                </c:pt>
                <c:pt idx="119">
                  <c:v>371.53522909717265</c:v>
                </c:pt>
                <c:pt idx="120">
                  <c:v>398.10717055349761</c:v>
                </c:pt>
                <c:pt idx="121">
                  <c:v>426.57951880159294</c:v>
                </c:pt>
                <c:pt idx="122">
                  <c:v>457.0881896148756</c:v>
                </c:pt>
                <c:pt idx="123">
                  <c:v>489.77881936844625</c:v>
                </c:pt>
                <c:pt idx="124">
                  <c:v>524.80746024977293</c:v>
                </c:pt>
                <c:pt idx="125">
                  <c:v>562.34132519034927</c:v>
                </c:pt>
                <c:pt idx="126">
                  <c:v>602.55958607435775</c:v>
                </c:pt>
                <c:pt idx="127">
                  <c:v>645.65422903465594</c:v>
                </c:pt>
                <c:pt idx="128">
                  <c:v>691.83097091893671</c:v>
                </c:pt>
                <c:pt idx="129">
                  <c:v>741.31024130091828</c:v>
                </c:pt>
                <c:pt idx="130">
                  <c:v>794.32823472428208</c:v>
                </c:pt>
                <c:pt idx="131">
                  <c:v>851.13803820237763</c:v>
                </c:pt>
                <c:pt idx="132">
                  <c:v>912.01083935590987</c:v>
                </c:pt>
                <c:pt idx="133">
                  <c:v>977.23722095581138</c:v>
                </c:pt>
                <c:pt idx="134">
                  <c:v>1047.1285480509</c:v>
                </c:pt>
              </c:numCache>
            </c:numRef>
          </c:xVal>
          <c:yVal>
            <c:numRef>
              <c:f>Sheet1!$DW$10:$DW$210</c:f>
              <c:numCache>
                <c:formatCode>General</c:formatCode>
                <c:ptCount val="201"/>
                <c:pt idx="0">
                  <c:v>0.99943059294500003</c:v>
                </c:pt>
                <c:pt idx="1">
                  <c:v>0.99934648741099996</c:v>
                </c:pt>
                <c:pt idx="2">
                  <c:v>0.99925000208199999</c:v>
                </c:pt>
                <c:pt idx="3">
                  <c:v>0.99913932846599995</c:v>
                </c:pt>
                <c:pt idx="4">
                  <c:v>0.99901239825099997</c:v>
                </c:pt>
                <c:pt idx="5">
                  <c:v>0.998866847374</c:v>
                </c:pt>
                <c:pt idx="6">
                  <c:v>0.99869997556900003</c:v>
                </c:pt>
                <c:pt idx="7">
                  <c:v>0.99850870098300004</c:v>
                </c:pt>
                <c:pt idx="8">
                  <c:v>0.99828950944499995</c:v>
                </c:pt>
                <c:pt idx="9">
                  <c:v>0.99803839804299999</c:v>
                </c:pt>
                <c:pt idx="10">
                  <c:v>0.99775081269699994</c:v>
                </c:pt>
                <c:pt idx="11">
                  <c:v>0.99742157959400002</c:v>
                </c:pt>
                <c:pt idx="12">
                  <c:v>0.99704483050100001</c:v>
                </c:pt>
                <c:pt idx="13">
                  <c:v>0.99661392228199996</c:v>
                </c:pt>
                <c:pt idx="14">
                  <c:v>0.99612135133699997</c:v>
                </c:pt>
                <c:pt idx="15">
                  <c:v>0.99555866426299999</c:v>
                </c:pt>
                <c:pt idx="16">
                  <c:v>0.99491636677399997</c:v>
                </c:pt>
                <c:pt idx="17">
                  <c:v>0.99418383399499999</c:v>
                </c:pt>
                <c:pt idx="18">
                  <c:v>0.99334922657199998</c:v>
                </c:pt>
                <c:pt idx="19">
                  <c:v>0.99239941884100003</c:v>
                </c:pt>
                <c:pt idx="20">
                  <c:v>0.99131994759999997</c:v>
                </c:pt>
                <c:pt idx="21">
                  <c:v>0.99009499291199998</c:v>
                </c:pt>
                <c:pt idx="22">
                  <c:v>0.98870740598600004</c:v>
                </c:pt>
                <c:pt idx="23">
                  <c:v>0.98713880361600004</c:v>
                </c:pt>
                <c:pt idx="24">
                  <c:v>0.98536975386900005</c:v>
                </c:pt>
                <c:pt idx="25">
                  <c:v>0.983380083834</c:v>
                </c:pt>
                <c:pt idx="26">
                  <c:v>0.98114934690800004</c:v>
                </c:pt>
                <c:pt idx="27">
                  <c:v>0.97865749410000002</c:v>
                </c:pt>
                <c:pt idx="28">
                  <c:v>0.97588580031000005</c:v>
                </c:pt>
                <c:pt idx="29">
                  <c:v>0.97281810128400004</c:v>
                </c:pt>
                <c:pt idx="30">
                  <c:v>0.96944239807300003</c:v>
                </c:pt>
                <c:pt idx="31">
                  <c:v>0.96575288035100004</c:v>
                </c:pt>
                <c:pt idx="32">
                  <c:v>0.96175240384299998</c:v>
                </c:pt>
                <c:pt idx="33">
                  <c:v>0.95745542512199999</c:v>
                </c:pt>
                <c:pt idx="34">
                  <c:v>0.95289134231200001</c:v>
                </c:pt>
                <c:pt idx="35">
                  <c:v>0.94810810572600002</c:v>
                </c:pt>
                <c:pt idx="36">
                  <c:v>0.94317584117599995</c:v>
                </c:pt>
                <c:pt idx="37">
                  <c:v>0.93819006731800003</c:v>
                </c:pt>
                <c:pt idx="38">
                  <c:v>0.93327389080199996</c:v>
                </c:pt>
                <c:pt idx="39">
                  <c:v>0.92857834764900005</c:v>
                </c:pt>
                <c:pt idx="40">
                  <c:v>0.92427986696599995</c:v>
                </c:pt>
                <c:pt idx="41">
                  <c:v>0.92057373651999996</c:v>
                </c:pt>
                <c:pt idx="42">
                  <c:v>0.91766255779999995</c:v>
                </c:pt>
                <c:pt idx="43">
                  <c:v>0.91573912919900002</c:v>
                </c:pt>
                <c:pt idx="44">
                  <c:v>0.91496412478400002</c:v>
                </c:pt>
                <c:pt idx="45">
                  <c:v>0.91544040271600002</c:v>
                </c:pt>
                <c:pt idx="46">
                  <c:v>0.91718764728500002</c:v>
                </c:pt>
                <c:pt idx="47">
                  <c:v>0.920122848647</c:v>
                </c:pt>
                <c:pt idx="48">
                  <c:v>0.924052952594</c:v>
                </c:pt>
                <c:pt idx="49">
                  <c:v>0.92868467105700003</c:v>
                </c:pt>
                <c:pt idx="50">
                  <c:v>0.93365201982199997</c:v>
                </c:pt>
                <c:pt idx="51">
                  <c:v>0.93855515642300003</c:v>
                </c:pt>
                <c:pt idx="52">
                  <c:v>0.94299776650400002</c:v>
                </c:pt>
                <c:pt idx="53">
                  <c:v>0.94661060447599998</c:v>
                </c:pt>
                <c:pt idx="54">
                  <c:v>0.94906112931800002</c:v>
                </c:pt>
                <c:pt idx="55">
                  <c:v>0.95006995614</c:v>
                </c:pt>
                <c:pt idx="56">
                  <c:v>0.94946407186600001</c:v>
                </c:pt>
                <c:pt idx="57">
                  <c:v>0.94726589557100005</c:v>
                </c:pt>
                <c:pt idx="58">
                  <c:v>0.94374730306800003</c:v>
                </c:pt>
                <c:pt idx="59">
                  <c:v>0.93934431989</c:v>
                </c:pt>
                <c:pt idx="60">
                  <c:v>0.93444098803200004</c:v>
                </c:pt>
                <c:pt idx="61">
                  <c:v>0.92923844046899995</c:v>
                </c:pt>
                <c:pt idx="62">
                  <c:v>0.92389177194500005</c:v>
                </c:pt>
                <c:pt idx="63">
                  <c:v>0.91865629457200004</c:v>
                </c:pt>
                <c:pt idx="64">
                  <c:v>0.91364800379800004</c:v>
                </c:pt>
                <c:pt idx="65">
                  <c:v>0.90863559308099995</c:v>
                </c:pt>
                <c:pt idx="66">
                  <c:v>0.90344861347200001</c:v>
                </c:pt>
                <c:pt idx="67">
                  <c:v>0.89803926815199997</c:v>
                </c:pt>
                <c:pt idx="68">
                  <c:v>0.89193910648100005</c:v>
                </c:pt>
                <c:pt idx="69">
                  <c:v>0.88476452900799996</c:v>
                </c:pt>
                <c:pt idx="70">
                  <c:v>0.876201447307</c:v>
                </c:pt>
                <c:pt idx="71">
                  <c:v>0.86572759725699999</c:v>
                </c:pt>
                <c:pt idx="72">
                  <c:v>0.85338117176200001</c:v>
                </c:pt>
                <c:pt idx="73">
                  <c:v>0.83908529742899995</c:v>
                </c:pt>
                <c:pt idx="74">
                  <c:v>0.82328296721600003</c:v>
                </c:pt>
                <c:pt idx="75">
                  <c:v>0.80605405865699997</c:v>
                </c:pt>
                <c:pt idx="76">
                  <c:v>0.78735214135999998</c:v>
                </c:pt>
                <c:pt idx="77">
                  <c:v>0.76672067710900005</c:v>
                </c:pt>
                <c:pt idx="78">
                  <c:v>0.743431288844</c:v>
                </c:pt>
                <c:pt idx="79">
                  <c:v>0.71717348960299998</c:v>
                </c:pt>
                <c:pt idx="80">
                  <c:v>0.68822826054999997</c:v>
                </c:pt>
                <c:pt idx="81">
                  <c:v>0.65711002060699997</c:v>
                </c:pt>
                <c:pt idx="82">
                  <c:v>0.62396638780799996</c:v>
                </c:pt>
                <c:pt idx="83">
                  <c:v>0.58846227920799998</c:v>
                </c:pt>
                <c:pt idx="84">
                  <c:v>0.550578929444</c:v>
                </c:pt>
                <c:pt idx="85">
                  <c:v>0.51133692650499996</c:v>
                </c:pt>
                <c:pt idx="86">
                  <c:v>0.471964122436</c:v>
                </c:pt>
                <c:pt idx="87">
                  <c:v>0.43229245798100002</c:v>
                </c:pt>
                <c:pt idx="88">
                  <c:v>0.393041237195</c:v>
                </c:pt>
                <c:pt idx="89">
                  <c:v>0.35865313552799999</c:v>
                </c:pt>
                <c:pt idx="90">
                  <c:v>0.32549405647700003</c:v>
                </c:pt>
                <c:pt idx="91">
                  <c:v>0.30169651448899998</c:v>
                </c:pt>
                <c:pt idx="92">
                  <c:v>0.28115607717199997</c:v>
                </c:pt>
                <c:pt idx="93">
                  <c:v>0.27410192019899998</c:v>
                </c:pt>
                <c:pt idx="94">
                  <c:v>0.27577802547399999</c:v>
                </c:pt>
                <c:pt idx="95">
                  <c:v>0.28427943970300001</c:v>
                </c:pt>
                <c:pt idx="96">
                  <c:v>0.30618261567299998</c:v>
                </c:pt>
                <c:pt idx="97">
                  <c:v>0.34008629299400001</c:v>
                </c:pt>
                <c:pt idx="98">
                  <c:v>0.380976563544</c:v>
                </c:pt>
                <c:pt idx="99">
                  <c:v>0.425087368066</c:v>
                </c:pt>
                <c:pt idx="100">
                  <c:v>0.47067337952600002</c:v>
                </c:pt>
                <c:pt idx="101">
                  <c:v>0.51566909548399997</c:v>
                </c:pt>
                <c:pt idx="102">
                  <c:v>0.55631966391200005</c:v>
                </c:pt>
                <c:pt idx="103">
                  <c:v>0.58988373076099998</c:v>
                </c:pt>
                <c:pt idx="104">
                  <c:v>0.61398241768499995</c:v>
                </c:pt>
                <c:pt idx="105">
                  <c:v>0.626859474009</c:v>
                </c:pt>
                <c:pt idx="106">
                  <c:v>0.62799607257099999</c:v>
                </c:pt>
                <c:pt idx="107">
                  <c:v>0.61880939160299997</c:v>
                </c:pt>
                <c:pt idx="108">
                  <c:v>0.60262179131899996</c:v>
                </c:pt>
                <c:pt idx="109">
                  <c:v>0.58332308773399999</c:v>
                </c:pt>
                <c:pt idx="110">
                  <c:v>0.563660647987</c:v>
                </c:pt>
                <c:pt idx="111">
                  <c:v>0.54523717065199995</c:v>
                </c:pt>
                <c:pt idx="112">
                  <c:v>0.53017945903599994</c:v>
                </c:pt>
                <c:pt idx="113">
                  <c:v>0.52091907167999996</c:v>
                </c:pt>
                <c:pt idx="114">
                  <c:v>0.51745859722599996</c:v>
                </c:pt>
                <c:pt idx="115">
                  <c:v>0.51822403273999995</c:v>
                </c:pt>
                <c:pt idx="116">
                  <c:v>0.52353978435600002</c:v>
                </c:pt>
                <c:pt idx="117">
                  <c:v>0.53230561281900002</c:v>
                </c:pt>
                <c:pt idx="118">
                  <c:v>0.54100881791199995</c:v>
                </c:pt>
                <c:pt idx="119">
                  <c:v>0.548698993568</c:v>
                </c:pt>
                <c:pt idx="120">
                  <c:v>0.55210806905200005</c:v>
                </c:pt>
                <c:pt idx="121">
                  <c:v>0.55064338220999998</c:v>
                </c:pt>
                <c:pt idx="122">
                  <c:v>0.54520801791399998</c:v>
                </c:pt>
                <c:pt idx="123">
                  <c:v>0.53890353034899996</c:v>
                </c:pt>
                <c:pt idx="124">
                  <c:v>0.53494745400199994</c:v>
                </c:pt>
                <c:pt idx="125">
                  <c:v>0.53617623555899996</c:v>
                </c:pt>
                <c:pt idx="126">
                  <c:v>0.54035981390700005</c:v>
                </c:pt>
                <c:pt idx="127">
                  <c:v>0.54417121036100002</c:v>
                </c:pt>
                <c:pt idx="128">
                  <c:v>0.54454285431799998</c:v>
                </c:pt>
                <c:pt idx="129">
                  <c:v>0.54149110583399995</c:v>
                </c:pt>
                <c:pt idx="130">
                  <c:v>0.53889939103200002</c:v>
                </c:pt>
                <c:pt idx="131">
                  <c:v>0.53999318254100004</c:v>
                </c:pt>
                <c:pt idx="132">
                  <c:v>0.54289057966599996</c:v>
                </c:pt>
                <c:pt idx="133">
                  <c:v>0.54314093323199997</c:v>
                </c:pt>
                <c:pt idx="134">
                  <c:v>0.54088295353299998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739-4322-A966-73F9936AD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43077232"/>
        <c:axId val="1539295616"/>
      </c:scatterChart>
      <c:valAx>
        <c:axId val="1539295616"/>
        <c:scaling>
          <c:orientation val="minMax"/>
          <c:max val="1.1000000000000001"/>
          <c:min val="0"/>
        </c:scaling>
        <c:delete val="0"/>
        <c:axPos val="l"/>
        <c:numFmt formatCode="General" sourceLinked="1"/>
        <c:majorTickMark val="in"/>
        <c:minorTickMark val="in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600"/>
            </a:pPr>
            <a:endParaRPr lang="en-US"/>
          </a:p>
        </c:txPr>
        <c:crossAx val="1543077232"/>
        <c:crossesAt val="0"/>
        <c:crossBetween val="midCat"/>
      </c:valAx>
      <c:valAx>
        <c:axId val="1543077232"/>
        <c:scaling>
          <c:logBase val="10"/>
          <c:orientation val="minMax"/>
          <c:max val="250"/>
          <c:min val="5.000000000000001E-2"/>
        </c:scaling>
        <c:delete val="0"/>
        <c:axPos val="b"/>
        <c:numFmt formatCode="General" sourceLinked="1"/>
        <c:majorTickMark val="in"/>
        <c:minorTickMark val="in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600" b="0"/>
            </a:pPr>
            <a:endParaRPr lang="en-US"/>
          </a:p>
        </c:txPr>
        <c:crossAx val="1539295616"/>
        <c:crossesAt val="0"/>
        <c:crossBetween val="midCat"/>
        <c:majorUnit val="10"/>
      </c:valAx>
      <c:spPr>
        <a:noFill/>
        <a:ln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0.8833</cdr:x>
      <cdr:y>0.41374</cdr:y>
    </cdr:from>
    <cdr:to>
      <cdr:x>0.91322</cdr:x>
      <cdr:y>0.46314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59B83986-CC9F-4059-8D3A-466073C1365C}"/>
            </a:ext>
          </a:extLst>
        </cdr:cNvPr>
        <cdr:cNvSpPr/>
      </cdr:nvSpPr>
      <cdr:spPr>
        <a:xfrm xmlns:a="http://schemas.openxmlformats.org/drawingml/2006/main">
          <a:off x="4908467" y="1358164"/>
          <a:ext cx="166236" cy="162165"/>
        </a:xfrm>
        <a:prstGeom xmlns:a="http://schemas.openxmlformats.org/drawingml/2006/main" prst="ellipse">
          <a:avLst/>
        </a:prstGeom>
        <a:solidFill xmlns:a="http://schemas.openxmlformats.org/drawingml/2006/main">
          <a:srgbClr val="F2E9B1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0.7706</cdr:x>
      <cdr:y>0.61405</cdr:y>
    </cdr:from>
    <cdr:to>
      <cdr:x>0.80052</cdr:x>
      <cdr:y>0.66345</cdr:y>
    </cdr:to>
    <cdr:sp macro="" textlink="">
      <cdr:nvSpPr>
        <cdr:cNvPr id="3" name="Oval 2">
          <a:extLst xmlns:a="http://schemas.openxmlformats.org/drawingml/2006/main">
            <a:ext uri="{FF2B5EF4-FFF2-40B4-BE49-F238E27FC236}">
              <a16:creationId xmlns:a16="http://schemas.microsoft.com/office/drawing/2014/main" id="{833252FE-88CA-4BCF-A80E-DD55C95720A4}"/>
            </a:ext>
          </a:extLst>
        </cdr:cNvPr>
        <cdr:cNvSpPr/>
      </cdr:nvSpPr>
      <cdr:spPr>
        <a:xfrm xmlns:a="http://schemas.openxmlformats.org/drawingml/2006/main">
          <a:off x="4282197" y="2015696"/>
          <a:ext cx="166236" cy="16216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0.43877</cdr:x>
      <cdr:y>0.15863</cdr:y>
    </cdr:from>
    <cdr:to>
      <cdr:x>0.46868</cdr:x>
      <cdr:y>0.20803</cdr:y>
    </cdr:to>
    <cdr:sp macro="" textlink="">
      <cdr:nvSpPr>
        <cdr:cNvPr id="4" name="Oval 3">
          <a:extLst xmlns:a="http://schemas.openxmlformats.org/drawingml/2006/main">
            <a:ext uri="{FF2B5EF4-FFF2-40B4-BE49-F238E27FC236}">
              <a16:creationId xmlns:a16="http://schemas.microsoft.com/office/drawing/2014/main" id="{7879EF68-F8A4-4289-83FF-026A9C8B7212}"/>
            </a:ext>
          </a:extLst>
        </cdr:cNvPr>
        <cdr:cNvSpPr/>
      </cdr:nvSpPr>
      <cdr:spPr>
        <a:xfrm xmlns:a="http://schemas.openxmlformats.org/drawingml/2006/main">
          <a:off x="2438203" y="520714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0.32352</cdr:x>
      <cdr:y>0.10475</cdr:y>
    </cdr:from>
    <cdr:to>
      <cdr:x>0.35344</cdr:x>
      <cdr:y>0.15415</cdr:y>
    </cdr:to>
    <cdr:sp macro="" textlink="">
      <cdr:nvSpPr>
        <cdr:cNvPr id="5" name="Oval 4">
          <a:extLst xmlns:a="http://schemas.openxmlformats.org/drawingml/2006/main">
            <a:ext uri="{FF2B5EF4-FFF2-40B4-BE49-F238E27FC236}">
              <a16:creationId xmlns:a16="http://schemas.microsoft.com/office/drawing/2014/main" id="{A46F8513-94BF-4B88-9C1A-B26928E0400C}"/>
            </a:ext>
          </a:extLst>
        </cdr:cNvPr>
        <cdr:cNvSpPr/>
      </cdr:nvSpPr>
      <cdr:spPr>
        <a:xfrm xmlns:a="http://schemas.openxmlformats.org/drawingml/2006/main">
          <a:off x="1797803" y="343841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0.8833</cdr:x>
      <cdr:y>0.41374</cdr:y>
    </cdr:from>
    <cdr:to>
      <cdr:x>0.91322</cdr:x>
      <cdr:y>0.46314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59B83986-CC9F-4059-8D3A-466073C1365C}"/>
            </a:ext>
          </a:extLst>
        </cdr:cNvPr>
        <cdr:cNvSpPr/>
      </cdr:nvSpPr>
      <cdr:spPr>
        <a:xfrm xmlns:a="http://schemas.openxmlformats.org/drawingml/2006/main">
          <a:off x="4908467" y="1358164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0.7706</cdr:x>
      <cdr:y>0.61405</cdr:y>
    </cdr:from>
    <cdr:to>
      <cdr:x>0.80052</cdr:x>
      <cdr:y>0.66345</cdr:y>
    </cdr:to>
    <cdr:sp macro="" textlink="">
      <cdr:nvSpPr>
        <cdr:cNvPr id="3" name="Oval 2">
          <a:extLst xmlns:a="http://schemas.openxmlformats.org/drawingml/2006/main">
            <a:ext uri="{FF2B5EF4-FFF2-40B4-BE49-F238E27FC236}">
              <a16:creationId xmlns:a16="http://schemas.microsoft.com/office/drawing/2014/main" id="{833252FE-88CA-4BCF-A80E-DD55C95720A4}"/>
            </a:ext>
          </a:extLst>
        </cdr:cNvPr>
        <cdr:cNvSpPr/>
      </cdr:nvSpPr>
      <cdr:spPr>
        <a:xfrm xmlns:a="http://schemas.openxmlformats.org/drawingml/2006/main">
          <a:off x="4282197" y="2015696"/>
          <a:ext cx="166236" cy="16216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0.43877</cdr:x>
      <cdr:y>0.15863</cdr:y>
    </cdr:from>
    <cdr:to>
      <cdr:x>0.46868</cdr:x>
      <cdr:y>0.20803</cdr:y>
    </cdr:to>
    <cdr:sp macro="" textlink="">
      <cdr:nvSpPr>
        <cdr:cNvPr id="4" name="Oval 3">
          <a:extLst xmlns:a="http://schemas.openxmlformats.org/drawingml/2006/main">
            <a:ext uri="{FF2B5EF4-FFF2-40B4-BE49-F238E27FC236}">
              <a16:creationId xmlns:a16="http://schemas.microsoft.com/office/drawing/2014/main" id="{7879EF68-F8A4-4289-83FF-026A9C8B7212}"/>
            </a:ext>
          </a:extLst>
        </cdr:cNvPr>
        <cdr:cNvSpPr/>
      </cdr:nvSpPr>
      <cdr:spPr>
        <a:xfrm xmlns:a="http://schemas.openxmlformats.org/drawingml/2006/main">
          <a:off x="2438203" y="520714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0.32352</cdr:x>
      <cdr:y>0.10475</cdr:y>
    </cdr:from>
    <cdr:to>
      <cdr:x>0.35344</cdr:x>
      <cdr:y>0.15415</cdr:y>
    </cdr:to>
    <cdr:sp macro="" textlink="">
      <cdr:nvSpPr>
        <cdr:cNvPr id="5" name="Oval 4">
          <a:extLst xmlns:a="http://schemas.openxmlformats.org/drawingml/2006/main">
            <a:ext uri="{FF2B5EF4-FFF2-40B4-BE49-F238E27FC236}">
              <a16:creationId xmlns:a16="http://schemas.microsoft.com/office/drawing/2014/main" id="{A46F8513-94BF-4B88-9C1A-B26928E0400C}"/>
            </a:ext>
          </a:extLst>
        </cdr:cNvPr>
        <cdr:cNvSpPr/>
      </cdr:nvSpPr>
      <cdr:spPr>
        <a:xfrm xmlns:a="http://schemas.openxmlformats.org/drawingml/2006/main">
          <a:off x="1797803" y="343841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0.8833</cdr:x>
      <cdr:y>0.41374</cdr:y>
    </cdr:from>
    <cdr:to>
      <cdr:x>0.91322</cdr:x>
      <cdr:y>0.46314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59B83986-CC9F-4059-8D3A-466073C1365C}"/>
            </a:ext>
          </a:extLst>
        </cdr:cNvPr>
        <cdr:cNvSpPr/>
      </cdr:nvSpPr>
      <cdr:spPr>
        <a:xfrm xmlns:a="http://schemas.openxmlformats.org/drawingml/2006/main">
          <a:off x="4908467" y="1358164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0.7706</cdr:x>
      <cdr:y>0.61405</cdr:y>
    </cdr:from>
    <cdr:to>
      <cdr:x>0.80052</cdr:x>
      <cdr:y>0.66345</cdr:y>
    </cdr:to>
    <cdr:sp macro="" textlink="">
      <cdr:nvSpPr>
        <cdr:cNvPr id="3" name="Oval 2">
          <a:extLst xmlns:a="http://schemas.openxmlformats.org/drawingml/2006/main">
            <a:ext uri="{FF2B5EF4-FFF2-40B4-BE49-F238E27FC236}">
              <a16:creationId xmlns:a16="http://schemas.microsoft.com/office/drawing/2014/main" id="{833252FE-88CA-4BCF-A80E-DD55C95720A4}"/>
            </a:ext>
          </a:extLst>
        </cdr:cNvPr>
        <cdr:cNvSpPr/>
      </cdr:nvSpPr>
      <cdr:spPr>
        <a:xfrm xmlns:a="http://schemas.openxmlformats.org/drawingml/2006/main">
          <a:off x="4282197" y="2015696"/>
          <a:ext cx="166236" cy="16216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0.43877</cdr:x>
      <cdr:y>0.15863</cdr:y>
    </cdr:from>
    <cdr:to>
      <cdr:x>0.46868</cdr:x>
      <cdr:y>0.20803</cdr:y>
    </cdr:to>
    <cdr:sp macro="" textlink="">
      <cdr:nvSpPr>
        <cdr:cNvPr id="4" name="Oval 3">
          <a:extLst xmlns:a="http://schemas.openxmlformats.org/drawingml/2006/main">
            <a:ext uri="{FF2B5EF4-FFF2-40B4-BE49-F238E27FC236}">
              <a16:creationId xmlns:a16="http://schemas.microsoft.com/office/drawing/2014/main" id="{7879EF68-F8A4-4289-83FF-026A9C8B7212}"/>
            </a:ext>
          </a:extLst>
        </cdr:cNvPr>
        <cdr:cNvSpPr/>
      </cdr:nvSpPr>
      <cdr:spPr>
        <a:xfrm xmlns:a="http://schemas.openxmlformats.org/drawingml/2006/main">
          <a:off x="2438203" y="520714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0.32352</cdr:x>
      <cdr:y>0.10475</cdr:y>
    </cdr:from>
    <cdr:to>
      <cdr:x>0.35344</cdr:x>
      <cdr:y>0.15415</cdr:y>
    </cdr:to>
    <cdr:sp macro="" textlink="">
      <cdr:nvSpPr>
        <cdr:cNvPr id="5" name="Oval 4">
          <a:extLst xmlns:a="http://schemas.openxmlformats.org/drawingml/2006/main">
            <a:ext uri="{FF2B5EF4-FFF2-40B4-BE49-F238E27FC236}">
              <a16:creationId xmlns:a16="http://schemas.microsoft.com/office/drawing/2014/main" id="{A46F8513-94BF-4B88-9C1A-B26928E0400C}"/>
            </a:ext>
          </a:extLst>
        </cdr:cNvPr>
        <cdr:cNvSpPr/>
      </cdr:nvSpPr>
      <cdr:spPr>
        <a:xfrm xmlns:a="http://schemas.openxmlformats.org/drawingml/2006/main">
          <a:off x="1797803" y="343841"/>
          <a:ext cx="166236" cy="162165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B0A53-A005-4091-B82A-78E2711A4DBB}" type="datetimeFigureOut">
              <a:rPr lang="en-IE" smtClean="0"/>
              <a:t>12/07/2026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0EF1C-3245-4731-88E7-8C24E5B3556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4663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190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1043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92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81400" y="6356350"/>
            <a:ext cx="5029200" cy="365125"/>
          </a:xfrm>
        </p:spPr>
        <p:txBody>
          <a:bodyPr/>
          <a:lstStyle>
            <a:lvl1pPr>
              <a:defRPr sz="1100"/>
            </a:lvl1pPr>
          </a:lstStyle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579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12299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104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524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6602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2985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0796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5865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7/15/2026</a:t>
            </a:r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1F7AE-DBD1-4DCA-8D8C-00ED467B62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605071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gif"/><Relationship Id="rId5" Type="http://schemas.openxmlformats.org/officeDocument/2006/relationships/image" Target="../media/image48.gif"/><Relationship Id="rId4" Type="http://schemas.openxmlformats.org/officeDocument/2006/relationships/image" Target="../media/image47.emf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1.jpeg"/><Relationship Id="rId7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6.png"/><Relationship Id="rId10" Type="http://schemas.openxmlformats.org/officeDocument/2006/relationships/image" Target="../media/image54.jpeg"/><Relationship Id="rId4" Type="http://schemas.openxmlformats.org/officeDocument/2006/relationships/image" Target="../media/image6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6.png"/><Relationship Id="rId7" Type="http://schemas.openxmlformats.org/officeDocument/2006/relationships/image" Target="../media/image37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microsoft.com/office/2007/relationships/hdphoto" Target="../media/hdphoto2.wdp"/><Relationship Id="rId4" Type="http://schemas.openxmlformats.org/officeDocument/2006/relationships/image" Target="../media/image57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6.png"/><Relationship Id="rId7" Type="http://schemas.openxmlformats.org/officeDocument/2006/relationships/image" Target="../media/image37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hyperlink" Target="https://indico.global/event/15740/contributions/155563/attachments/72452/141000/JUNO-Neutrino2026-Vfinal.pdf" TargetMode="External"/><Relationship Id="rId5" Type="http://schemas.openxmlformats.org/officeDocument/2006/relationships/image" Target="../media/image58.png"/><Relationship Id="rId10" Type="http://schemas.microsoft.com/office/2007/relationships/hdphoto" Target="../media/hdphoto2.wdp"/><Relationship Id="rId4" Type="http://schemas.openxmlformats.org/officeDocument/2006/relationships/image" Target="../media/image57.png"/><Relationship Id="rId9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g"/><Relationship Id="rId4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114.png"/><Relationship Id="rId4" Type="http://schemas.openxmlformats.org/officeDocument/2006/relationships/image" Target="../media/image6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enodo.org/records/17587229" TargetMode="External"/><Relationship Id="rId4" Type="http://schemas.openxmlformats.org/officeDocument/2006/relationships/image" Target="../media/image8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g"/><Relationship Id="rId4" Type="http://schemas.openxmlformats.org/officeDocument/2006/relationships/image" Target="../media/image9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93.png"/><Relationship Id="rId7" Type="http://schemas.openxmlformats.org/officeDocument/2006/relationships/image" Target="../media/image82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87.jpg"/><Relationship Id="rId4" Type="http://schemas.openxmlformats.org/officeDocument/2006/relationships/image" Target="../media/image94.png"/><Relationship Id="rId9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ndico.global/event/15740/contributions/155563/attachments/72452/141000/JUNO-Neutrino2026-Vfinal.pdf" TargetMode="External"/><Relationship Id="rId4" Type="http://schemas.openxmlformats.org/officeDocument/2006/relationships/image" Target="../media/image9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chart" Target="../charts/chart1.xml"/><Relationship Id="rId7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jpeg"/><Relationship Id="rId4" Type="http://schemas.openxmlformats.org/officeDocument/2006/relationships/image" Target="../media/image29.png"/><Relationship Id="rId9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3.png"/><Relationship Id="rId7" Type="http://schemas.openxmlformats.org/officeDocument/2006/relationships/image" Target="../media/image1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journals.aps.org/prd/abstract/10.1103/PhysRevD.88.013008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3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9.png"/><Relationship Id="rId7" Type="http://schemas.openxmlformats.org/officeDocument/2006/relationships/chart" Target="../charts/chart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hyperlink" Target="https://iopscience.iop.org/article/10.1088/1674-1137/ad83aa" TargetMode="External"/><Relationship Id="rId4" Type="http://schemas.openxmlformats.org/officeDocument/2006/relationships/hyperlink" Target="https://iopscience.iop.org/article/10.1088/1674-1137/ac8bc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1396496-3351-450D-A664-95DB00642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292" y="2134008"/>
            <a:ext cx="4388726" cy="12621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IE" sz="1800" dirty="0" err="1"/>
              <a:t>Zhiyuan</a:t>
            </a:r>
            <a:r>
              <a:rPr lang="en-IE" sz="1800" dirty="0"/>
              <a:t> Chen</a:t>
            </a:r>
            <a:r>
              <a:rPr lang="en-IE" sz="1800" baseline="30000" dirty="0"/>
              <a:t>a</a:t>
            </a:r>
            <a:r>
              <a:rPr lang="en-IE" sz="1800" dirty="0"/>
              <a:t>, Iwan Morton-</a:t>
            </a:r>
            <a:r>
              <a:rPr lang="en-IE" sz="1800" dirty="0" err="1"/>
              <a:t>Blake</a:t>
            </a:r>
            <a:r>
              <a:rPr lang="en-IE" sz="1800" baseline="30000" dirty="0" err="1"/>
              <a:t>b</a:t>
            </a:r>
            <a:r>
              <a:rPr lang="en-IE" sz="1800" dirty="0"/>
              <a:t>, Mingxia </a:t>
            </a:r>
            <a:r>
              <a:rPr lang="en-IE" sz="1800" dirty="0" err="1"/>
              <a:t>Sun</a:t>
            </a:r>
            <a:r>
              <a:rPr lang="en-IE" sz="1800" baseline="30000" dirty="0" err="1"/>
              <a:t>a</a:t>
            </a:r>
            <a:r>
              <a:rPr lang="en-IE" sz="1800" dirty="0"/>
              <a:t>, </a:t>
            </a:r>
            <a:r>
              <a:rPr lang="en-IE" sz="1800" dirty="0" err="1"/>
              <a:t>Mingyuan</a:t>
            </a:r>
            <a:r>
              <a:rPr lang="en-IE" sz="1800" dirty="0"/>
              <a:t> Wang</a:t>
            </a:r>
            <a:r>
              <a:rPr lang="en-IE" sz="1800" baseline="30000" dirty="0"/>
              <a:t>a</a:t>
            </a:r>
            <a:r>
              <a:rPr lang="en-IE" sz="1800" dirty="0"/>
              <a:t>, Han </a:t>
            </a:r>
            <a:r>
              <a:rPr lang="en-IE" sz="1800" dirty="0" err="1"/>
              <a:t>Zhang</a:t>
            </a:r>
            <a:r>
              <a:rPr lang="en-IE" sz="1800" baseline="30000" dirty="0" err="1"/>
              <a:t>a</a:t>
            </a:r>
            <a:endParaRPr lang="en-IE" sz="1800" dirty="0"/>
          </a:p>
          <a:p>
            <a:r>
              <a:rPr lang="en-IE" sz="1800" dirty="0"/>
              <a:t>On behalf of the JUNO collaboration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F56C4A-5004-4EFD-868A-51CC79D3DB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010" y="305471"/>
            <a:ext cx="5145290" cy="1630490"/>
          </a:xfrm>
          <a:prstGeom prst="roundRect">
            <a:avLst/>
          </a:prstGeom>
          <a:solidFill>
            <a:schemeClr val="bg1"/>
          </a:solidFill>
          <a:ln>
            <a:solidFill>
              <a:srgbClr val="F2E9B1"/>
            </a:solidFill>
          </a:ln>
        </p:spPr>
        <p:txBody>
          <a:bodyPr anchor="ctr">
            <a:noAutofit/>
          </a:bodyPr>
          <a:lstStyle/>
          <a:p>
            <a:r>
              <a:rPr lang="en-US" sz="3600" b="1" dirty="0">
                <a:solidFill>
                  <a:srgbClr val="F2E9B1"/>
                </a:solidFill>
              </a:rPr>
              <a:t>Measurement of reactor neutrino oscillation with the first JUNO data</a:t>
            </a:r>
            <a:endParaRPr lang="en-IE" sz="3600" b="1" dirty="0">
              <a:solidFill>
                <a:srgbClr val="F2E9B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3D297C6-7552-449C-BFEE-A076585F47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473674" y="139675"/>
            <a:ext cx="6851701" cy="658495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85741B2-7E89-4FEC-8A9C-747A189444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62449" y="5773642"/>
            <a:ext cx="926424" cy="947833"/>
          </a:xfrm>
          <a:prstGeom prst="ellipse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B67D8E-89AD-4510-B84A-517195676E92}"/>
              </a:ext>
            </a:extLst>
          </p:cNvPr>
          <p:cNvSpPr txBox="1"/>
          <p:nvPr/>
        </p:nvSpPr>
        <p:spPr>
          <a:xfrm>
            <a:off x="119747" y="3304597"/>
            <a:ext cx="538992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600" baseline="30000" dirty="0"/>
              <a:t>a </a:t>
            </a:r>
            <a:r>
              <a:rPr lang="en-IE" sz="1600" dirty="0"/>
              <a:t>Institute of High Energy Physics, Chinese Academy of Sciences</a:t>
            </a:r>
          </a:p>
          <a:p>
            <a:pPr algn="ctr"/>
            <a:r>
              <a:rPr lang="en-IE" sz="1600" baseline="30000" dirty="0"/>
              <a:t>b </a:t>
            </a:r>
            <a:r>
              <a:rPr lang="en-IE" sz="1600" dirty="0"/>
              <a:t>Tsung-Dao Lee Institute / Shanghai Jiao Tong University</a:t>
            </a:r>
          </a:p>
          <a:p>
            <a:pPr algn="ctr"/>
            <a:endParaRPr lang="en-IE" sz="2000" dirty="0"/>
          </a:p>
          <a:p>
            <a:pPr algn="ctr"/>
            <a:r>
              <a:rPr lang="en-US" sz="2000" dirty="0"/>
              <a:t>14th </a:t>
            </a:r>
            <a:r>
              <a:rPr lang="en-US" sz="2000" dirty="0" err="1"/>
              <a:t>Chenguang</a:t>
            </a:r>
            <a:r>
              <a:rPr lang="en-US" sz="2000" dirty="0"/>
              <a:t> Cup, </a:t>
            </a:r>
          </a:p>
          <a:p>
            <a:pPr algn="ctr"/>
            <a:r>
              <a:rPr lang="en-US" sz="2000" dirty="0"/>
              <a:t>12</a:t>
            </a:r>
            <a:r>
              <a:rPr lang="en-US" sz="2000" baseline="30000" dirty="0"/>
              <a:t>th</a:t>
            </a:r>
            <a:r>
              <a:rPr lang="en-US" sz="2000" dirty="0"/>
              <a:t> CHEP Annual Meeting</a:t>
            </a:r>
          </a:p>
          <a:p>
            <a:pPr algn="ctr"/>
            <a:endParaRPr lang="en-IE" sz="2000" dirty="0"/>
          </a:p>
          <a:p>
            <a:pPr algn="ctr"/>
            <a:r>
              <a:rPr lang="en-IE" sz="2000" dirty="0"/>
              <a:t>15</a:t>
            </a:r>
            <a:r>
              <a:rPr lang="en-IE" sz="2000" baseline="30000" dirty="0"/>
              <a:t>th</a:t>
            </a:r>
            <a:r>
              <a:rPr lang="en-IE" sz="2000" dirty="0"/>
              <a:t> July 2026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00BB2F8-6CD3-46E0-BE84-FA82D4CEEA7A}"/>
              </a:ext>
            </a:extLst>
          </p:cNvPr>
          <p:cNvCxnSpPr/>
          <p:nvPr/>
        </p:nvCxnSpPr>
        <p:spPr>
          <a:xfrm>
            <a:off x="5607049" y="0"/>
            <a:ext cx="0" cy="6858000"/>
          </a:xfrm>
          <a:prstGeom prst="line">
            <a:avLst/>
          </a:prstGeom>
          <a:ln w="28575">
            <a:solidFill>
              <a:srgbClr val="F2E9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9248D-D21F-47FE-8C9D-40AC2AED8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68B86-A7EE-4C79-BA7D-A72DF4A0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7500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A4D8C3-0C25-4E03-8CA4-FCDD8E384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CB6601-D068-4652-9ADE-E696A62FC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712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ln w="25400">
                  <a:solidFill>
                    <a:schemeClr val="bg1"/>
                  </a:solidFill>
                </a:ln>
                <a:solidFill>
                  <a:srgbClr val="F2E9B1"/>
                </a:solidFill>
                <a:latin typeface="Haettenschweiler" panose="020B0706040902060204" pitchFamily="34" charset="0"/>
              </a:rPr>
              <a:t>JUNO Start</a:t>
            </a:r>
            <a:endParaRPr lang="en-IE" sz="8000" dirty="0">
              <a:ln w="25400">
                <a:solidFill>
                  <a:schemeClr val="bg1"/>
                </a:solidFill>
              </a:ln>
              <a:solidFill>
                <a:srgbClr val="F2E9B1"/>
              </a:solidFill>
              <a:latin typeface="Haettenschweiler" panose="020B070604090206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5E23F4-6856-406B-B5B5-2CFFDB3D0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DE6775-E347-4631-9A16-94045ED45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3F503-1BE5-4DB9-A0F1-5871E6EB8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9304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B22E-1CF2-4009-8AF5-1713D61A4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512E3-813D-4830-9848-4CF51214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59169-3393-4B70-B39D-ED5781BFA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11</a:t>
            </a:fld>
            <a:endParaRPr lang="en-IE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5FDD6AD-E072-431F-A93D-CDDAD4D7B375}"/>
              </a:ext>
            </a:extLst>
          </p:cNvPr>
          <p:cNvSpPr/>
          <p:nvPr/>
        </p:nvSpPr>
        <p:spPr>
          <a:xfrm>
            <a:off x="1866581" y="1015193"/>
            <a:ext cx="747912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2015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2FF868-2EE0-4C9D-A643-3F69079DEED3}"/>
              </a:ext>
            </a:extLst>
          </p:cNvPr>
          <p:cNvCxnSpPr>
            <a:cxnSpLocks/>
            <a:stCxn id="15" idx="3"/>
            <a:endCxn id="11" idx="1"/>
          </p:cNvCxnSpPr>
          <p:nvPr/>
        </p:nvCxnSpPr>
        <p:spPr>
          <a:xfrm>
            <a:off x="1187711" y="1350678"/>
            <a:ext cx="678870" cy="0"/>
          </a:xfrm>
          <a:prstGeom prst="straightConnector1">
            <a:avLst/>
          </a:prstGeom>
          <a:ln w="76200" cap="rnd">
            <a:solidFill>
              <a:schemeClr val="accent3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A92A1729-C76C-4A3E-808F-D8367E677787}"/>
              </a:ext>
            </a:extLst>
          </p:cNvPr>
          <p:cNvSpPr/>
          <p:nvPr/>
        </p:nvSpPr>
        <p:spPr>
          <a:xfrm>
            <a:off x="455316" y="1015193"/>
            <a:ext cx="732395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2013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F44ABC2-A435-41EB-B04B-965F95427AD9}"/>
              </a:ext>
            </a:extLst>
          </p:cNvPr>
          <p:cNvSpPr/>
          <p:nvPr/>
        </p:nvSpPr>
        <p:spPr>
          <a:xfrm>
            <a:off x="3293363" y="1015193"/>
            <a:ext cx="747912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2022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7301518-E9B3-4A19-9869-1F2A9C3FFE36}"/>
              </a:ext>
            </a:extLst>
          </p:cNvPr>
          <p:cNvSpPr/>
          <p:nvPr/>
        </p:nvSpPr>
        <p:spPr>
          <a:xfrm>
            <a:off x="4720145" y="1015191"/>
            <a:ext cx="747913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2024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726DD83-A9E9-4526-9BC1-B2521F6D8CDB}"/>
              </a:ext>
            </a:extLst>
          </p:cNvPr>
          <p:cNvCxnSpPr>
            <a:cxnSpLocks/>
            <a:stCxn id="11" idx="3"/>
            <a:endCxn id="18" idx="1"/>
          </p:cNvCxnSpPr>
          <p:nvPr/>
        </p:nvCxnSpPr>
        <p:spPr>
          <a:xfrm>
            <a:off x="2614493" y="1350678"/>
            <a:ext cx="678870" cy="0"/>
          </a:xfrm>
          <a:prstGeom prst="straightConnector1">
            <a:avLst/>
          </a:prstGeom>
          <a:ln w="76200" cap="flat">
            <a:solidFill>
              <a:srgbClr val="FFCC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CE3E60-CF75-4925-A0C0-D25B80EA0DC8}"/>
              </a:ext>
            </a:extLst>
          </p:cNvPr>
          <p:cNvCxnSpPr>
            <a:cxnSpLocks/>
            <a:stCxn id="18" idx="3"/>
            <a:endCxn id="21" idx="1"/>
          </p:cNvCxnSpPr>
          <p:nvPr/>
        </p:nvCxnSpPr>
        <p:spPr>
          <a:xfrm flipV="1">
            <a:off x="4041275" y="1350676"/>
            <a:ext cx="678870" cy="2"/>
          </a:xfrm>
          <a:prstGeom prst="straightConnector1">
            <a:avLst/>
          </a:prstGeom>
          <a:ln w="76200" cap="flat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20">
            <a:extLst>
              <a:ext uri="{FF2B5EF4-FFF2-40B4-BE49-F238E27FC236}">
                <a16:creationId xmlns:a16="http://schemas.microsoft.com/office/drawing/2014/main" id="{08A2CC9F-7F23-4D38-8310-436BA69CF7C8}"/>
              </a:ext>
            </a:extLst>
          </p:cNvPr>
          <p:cNvSpPr/>
          <p:nvPr/>
        </p:nvSpPr>
        <p:spPr>
          <a:xfrm>
            <a:off x="6146928" y="1015193"/>
            <a:ext cx="912573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Dec 18 2024</a:t>
            </a:r>
          </a:p>
        </p:txBody>
      </p:sp>
      <p:sp>
        <p:nvSpPr>
          <p:cNvPr id="41" name="Oval 20">
            <a:extLst>
              <a:ext uri="{FF2B5EF4-FFF2-40B4-BE49-F238E27FC236}">
                <a16:creationId xmlns:a16="http://schemas.microsoft.com/office/drawing/2014/main" id="{CCFEC934-52AE-4FA9-837E-A16D59ED3803}"/>
              </a:ext>
            </a:extLst>
          </p:cNvPr>
          <p:cNvSpPr/>
          <p:nvPr/>
        </p:nvSpPr>
        <p:spPr>
          <a:xfrm>
            <a:off x="7738371" y="1015193"/>
            <a:ext cx="753292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Feb 1 2025</a:t>
            </a:r>
          </a:p>
        </p:txBody>
      </p:sp>
      <p:sp>
        <p:nvSpPr>
          <p:cNvPr id="42" name="Oval 20">
            <a:extLst>
              <a:ext uri="{FF2B5EF4-FFF2-40B4-BE49-F238E27FC236}">
                <a16:creationId xmlns:a16="http://schemas.microsoft.com/office/drawing/2014/main" id="{696B5A0D-BD19-4C5A-A64A-561B89943B0D}"/>
              </a:ext>
            </a:extLst>
          </p:cNvPr>
          <p:cNvSpPr/>
          <p:nvPr/>
        </p:nvSpPr>
        <p:spPr>
          <a:xfrm>
            <a:off x="9170533" y="1015193"/>
            <a:ext cx="753292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Feb 8 2025 </a:t>
            </a:r>
          </a:p>
        </p:txBody>
      </p:sp>
      <p:sp>
        <p:nvSpPr>
          <p:cNvPr id="43" name="Oval 20">
            <a:extLst>
              <a:ext uri="{FF2B5EF4-FFF2-40B4-BE49-F238E27FC236}">
                <a16:creationId xmlns:a16="http://schemas.microsoft.com/office/drawing/2014/main" id="{230A997F-46E6-4BDF-862C-762FEA45A277}"/>
              </a:ext>
            </a:extLst>
          </p:cNvPr>
          <p:cNvSpPr/>
          <p:nvPr/>
        </p:nvSpPr>
        <p:spPr>
          <a:xfrm>
            <a:off x="10602692" y="1015192"/>
            <a:ext cx="912572" cy="670969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Aug 26 2025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F9F3F55-E930-4196-9DC5-43DD8FC3AAE6}"/>
              </a:ext>
            </a:extLst>
          </p:cNvPr>
          <p:cNvCxnSpPr>
            <a:cxnSpLocks/>
            <a:stCxn id="21" idx="3"/>
            <a:endCxn id="40" idx="1"/>
          </p:cNvCxnSpPr>
          <p:nvPr/>
        </p:nvCxnSpPr>
        <p:spPr>
          <a:xfrm>
            <a:off x="5468058" y="1350676"/>
            <a:ext cx="678870" cy="2"/>
          </a:xfrm>
          <a:prstGeom prst="straightConnector1">
            <a:avLst/>
          </a:prstGeom>
          <a:ln w="76200" cap="flat">
            <a:solidFill>
              <a:srgbClr val="DEEBF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0548375B-0539-4500-8D24-C724B95CA190}"/>
              </a:ext>
            </a:extLst>
          </p:cNvPr>
          <p:cNvCxnSpPr>
            <a:cxnSpLocks/>
            <a:stCxn id="40" idx="3"/>
            <a:endCxn id="41" idx="1"/>
          </p:cNvCxnSpPr>
          <p:nvPr/>
        </p:nvCxnSpPr>
        <p:spPr>
          <a:xfrm>
            <a:off x="7059501" y="1350678"/>
            <a:ext cx="678870" cy="0"/>
          </a:xfrm>
          <a:prstGeom prst="straightConnector1">
            <a:avLst/>
          </a:prstGeom>
          <a:ln w="76200" cap="flat">
            <a:solidFill>
              <a:srgbClr val="DEEBF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AADE5369-7663-49E4-9198-DD0885D55E87}"/>
              </a:ext>
            </a:extLst>
          </p:cNvPr>
          <p:cNvCxnSpPr>
            <a:cxnSpLocks/>
            <a:stCxn id="41" idx="3"/>
            <a:endCxn id="42" idx="1"/>
          </p:cNvCxnSpPr>
          <p:nvPr/>
        </p:nvCxnSpPr>
        <p:spPr>
          <a:xfrm>
            <a:off x="8491663" y="1350678"/>
            <a:ext cx="678870" cy="0"/>
          </a:xfrm>
          <a:prstGeom prst="straightConnector1">
            <a:avLst/>
          </a:prstGeom>
          <a:ln w="76200" cap="flat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3BF52B1C-FF51-4F17-B5E7-3CB99BF5B2C9}"/>
              </a:ext>
            </a:extLst>
          </p:cNvPr>
          <p:cNvCxnSpPr>
            <a:cxnSpLocks/>
            <a:stCxn id="42" idx="3"/>
            <a:endCxn id="43" idx="1"/>
          </p:cNvCxnSpPr>
          <p:nvPr/>
        </p:nvCxnSpPr>
        <p:spPr>
          <a:xfrm flipV="1">
            <a:off x="9923825" y="1350677"/>
            <a:ext cx="678867" cy="1"/>
          </a:xfrm>
          <a:prstGeom prst="straightConnector1">
            <a:avLst/>
          </a:prstGeom>
          <a:ln w="76200" cap="flat">
            <a:solidFill>
              <a:schemeClr val="accent6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95E34F5B-66BA-4ED0-91E1-B921C6AD2BAA}"/>
              </a:ext>
            </a:extLst>
          </p:cNvPr>
          <p:cNvSpPr txBox="1"/>
          <p:nvPr/>
        </p:nvSpPr>
        <p:spPr>
          <a:xfrm>
            <a:off x="-219209" y="549977"/>
            <a:ext cx="20857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Project starts</a:t>
            </a:r>
            <a:endParaRPr lang="en-IE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AD3B3D2-4095-4C8A-94EC-40E58A9EB532}"/>
              </a:ext>
            </a:extLst>
          </p:cNvPr>
          <p:cNvSpPr txBox="1"/>
          <p:nvPr/>
        </p:nvSpPr>
        <p:spPr>
          <a:xfrm>
            <a:off x="831893" y="1749833"/>
            <a:ext cx="2864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Civil construction starts</a:t>
            </a:r>
            <a:endParaRPr lang="en-IE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C3DE14A-0CC8-4ABA-B3CE-96FC8107BA89}"/>
              </a:ext>
            </a:extLst>
          </p:cNvPr>
          <p:cNvSpPr txBox="1"/>
          <p:nvPr/>
        </p:nvSpPr>
        <p:spPr>
          <a:xfrm>
            <a:off x="2335711" y="564051"/>
            <a:ext cx="274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Detector installation</a:t>
            </a:r>
            <a:endParaRPr lang="en-IE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D3D8566-9E67-40B8-AB3B-0A30C9B1DF91}"/>
              </a:ext>
            </a:extLst>
          </p:cNvPr>
          <p:cNvSpPr txBox="1"/>
          <p:nvPr/>
        </p:nvSpPr>
        <p:spPr>
          <a:xfrm>
            <a:off x="3843696" y="1746047"/>
            <a:ext cx="2467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Installation complete</a:t>
            </a:r>
            <a:endParaRPr lang="en-IE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DDA5868-3ACF-441F-8E9B-13F595A3F34E}"/>
              </a:ext>
            </a:extLst>
          </p:cNvPr>
          <p:cNvSpPr txBox="1"/>
          <p:nvPr/>
        </p:nvSpPr>
        <p:spPr>
          <a:xfrm>
            <a:off x="5369318" y="542684"/>
            <a:ext cx="2467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Water filling starts</a:t>
            </a:r>
            <a:endParaRPr lang="en-IE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291A19F-7904-4870-8D41-5E3E6D41C472}"/>
              </a:ext>
            </a:extLst>
          </p:cNvPr>
          <p:cNvSpPr txBox="1"/>
          <p:nvPr/>
        </p:nvSpPr>
        <p:spPr>
          <a:xfrm>
            <a:off x="6924664" y="1746047"/>
            <a:ext cx="2380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Water filling complete</a:t>
            </a:r>
            <a:endParaRPr lang="en-IE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E0FAAFC-9524-48DC-9DEE-84B9E1A3ECA0}"/>
              </a:ext>
            </a:extLst>
          </p:cNvPr>
          <p:cNvSpPr txBox="1"/>
          <p:nvPr/>
        </p:nvSpPr>
        <p:spPr>
          <a:xfrm>
            <a:off x="8350295" y="561731"/>
            <a:ext cx="23937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LS/Water exchange</a:t>
            </a:r>
            <a:endParaRPr lang="en-IE" dirty="0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4FAF50BE-64F5-40F3-B6B9-59FA569FED06}"/>
              </a:ext>
            </a:extLst>
          </p:cNvPr>
          <p:cNvSpPr txBox="1"/>
          <p:nvPr/>
        </p:nvSpPr>
        <p:spPr>
          <a:xfrm>
            <a:off x="9987280" y="1746047"/>
            <a:ext cx="21433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Physics data begins</a:t>
            </a:r>
            <a:endParaRPr lang="en-IE" dirty="0"/>
          </a:p>
        </p:txBody>
      </p:sp>
      <p:pic>
        <p:nvPicPr>
          <p:cNvPr id="133" name="Picture 132">
            <a:extLst>
              <a:ext uri="{FF2B5EF4-FFF2-40B4-BE49-F238E27FC236}">
                <a16:creationId xmlns:a16="http://schemas.microsoft.com/office/drawing/2014/main" id="{7481597C-8EFE-4773-8A57-AA616BA00B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104" y="4470012"/>
            <a:ext cx="2830613" cy="1886338"/>
          </a:xfrm>
          <a:prstGeom prst="round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17882F76-EE78-4B84-8690-613B75950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1690" y="2253058"/>
            <a:ext cx="3079420" cy="2050894"/>
          </a:xfrm>
          <a:prstGeom prst="round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C319313F-1AA3-447C-92DD-18099AD868B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9000" y="4381777"/>
            <a:ext cx="3524856" cy="1974573"/>
          </a:xfrm>
          <a:prstGeom prst="round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C122A88B-405E-4E5C-9573-478CEE895E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379177"/>
            <a:ext cx="3424866" cy="1924775"/>
          </a:xfrm>
          <a:prstGeom prst="round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66D6EA42-9395-4A12-8E91-D1C00D5803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283" y="3894692"/>
            <a:ext cx="2461657" cy="246165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8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40" grpId="0" animBg="1"/>
      <p:bldP spid="41" grpId="0" animBg="1"/>
      <p:bldP spid="42" grpId="0" animBg="1"/>
      <p:bldP spid="43" grpId="0" animBg="1"/>
      <p:bldP spid="99" grpId="0"/>
      <p:bldP spid="101" grpId="0"/>
      <p:bldP spid="103" grpId="0"/>
      <p:bldP spid="105" grpId="0"/>
      <p:bldP spid="107" grpId="0"/>
      <p:bldP spid="1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3262D-6B99-45F6-9544-A4250991F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Rapid Results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445BF-E83C-4172-8594-76BB7C698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AC5F6-EE10-4BB4-BFDE-993526A7E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179FE9-16A4-4D17-8813-537850F6DA8D}"/>
              </a:ext>
            </a:extLst>
          </p:cNvPr>
          <p:cNvSpPr txBox="1"/>
          <p:nvPr/>
        </p:nvSpPr>
        <p:spPr>
          <a:xfrm>
            <a:off x="1138379" y="1716735"/>
            <a:ext cx="4028194" cy="1328023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E" sz="2400" dirty="0">
                <a:solidFill>
                  <a:srgbClr val="F2E9B1"/>
                </a:solidFill>
              </a:rPr>
              <a:t>Aug 26 2025</a:t>
            </a:r>
          </a:p>
          <a:p>
            <a:pPr algn="ctr"/>
            <a:r>
              <a:rPr lang="en-IE" sz="2400" dirty="0"/>
              <a:t>JUNO was fully filled with LS</a:t>
            </a:r>
            <a:endParaRPr lang="en-IE" sz="2400" dirty="0">
              <a:solidFill>
                <a:srgbClr val="FF0000"/>
              </a:solidFill>
            </a:endParaRPr>
          </a:p>
          <a:p>
            <a:pPr algn="ctr"/>
            <a:r>
              <a:rPr lang="en-IE" sz="2400" u="sng" dirty="0"/>
              <a:t>Physics begins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67CD5E-6E52-45B2-B0B5-A9EF51A7F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7320-A876-4EC8-B33B-1E04D9997FA4}" type="slidenum">
              <a:rPr lang="en-IE" smtClean="0"/>
              <a:t>12</a:t>
            </a:fld>
            <a:endParaRPr lang="en-IE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2D04279-C659-417C-9AC4-5F1DB2446637}"/>
              </a:ext>
            </a:extLst>
          </p:cNvPr>
          <p:cNvGrpSpPr/>
          <p:nvPr/>
        </p:nvGrpSpPr>
        <p:grpSpPr>
          <a:xfrm>
            <a:off x="509122" y="3509680"/>
            <a:ext cx="5476028" cy="2258495"/>
            <a:chOff x="608914" y="3495973"/>
            <a:chExt cx="5476028" cy="22584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1589DCC-D3D7-45E9-9E2A-C5CC68029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73356" y="3495973"/>
              <a:ext cx="2511586" cy="2258495"/>
            </a:xfrm>
            <a:prstGeom prst="flowChartAlternateProcess">
              <a:avLst/>
            </a:prstGeom>
          </p:spPr>
        </p:pic>
        <p:pic>
          <p:nvPicPr>
            <p:cNvPr id="9" name="Picture 8" descr="Vogtle 3 nuclear reactor is finally, seriously — for… | Canary Media">
              <a:extLst>
                <a:ext uri="{FF2B5EF4-FFF2-40B4-BE49-F238E27FC236}">
                  <a16:creationId xmlns:a16="http://schemas.microsoft.com/office/drawing/2014/main" id="{892EF093-8627-46F6-9497-077ECCAF9D5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08914" y="3733632"/>
              <a:ext cx="1465034" cy="1662437"/>
            </a:xfrm>
            <a:prstGeom prst="roundRect">
              <a:avLst/>
            </a:prstGeom>
            <a:noFill/>
            <a:ln w="190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309D1D5-0186-425F-951A-9A02D4F32E4F}"/>
                    </a:ext>
                  </a:extLst>
                </p:cNvPr>
                <p:cNvSpPr txBox="1"/>
                <p:nvPr/>
              </p:nvSpPr>
              <p:spPr>
                <a:xfrm>
                  <a:off x="4659203" y="4331444"/>
                  <a:ext cx="189504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en-IE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E309D1D5-0186-425F-951A-9A02D4F32E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9203" y="4331444"/>
                  <a:ext cx="189504" cy="492443"/>
                </a:xfrm>
                <a:prstGeom prst="rect">
                  <a:avLst/>
                </a:prstGeom>
                <a:blipFill>
                  <a:blip r:embed="rId4"/>
                  <a:stretch>
                    <a:fillRect r="-122581"/>
                  </a:stretch>
                </a:blipFill>
              </p:spPr>
              <p:txBody>
                <a:bodyPr/>
                <a:lstStyle/>
                <a:p>
                  <a:r>
                    <a:rPr lang="en-I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D2F0953-6DD6-4768-8F21-C9C9827E9A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3253" y="4849934"/>
              <a:ext cx="289519" cy="99528"/>
            </a:xfrm>
            <a:prstGeom prst="straightConnector1">
              <a:avLst/>
            </a:prstGeom>
            <a:ln w="76200" cap="rnd">
              <a:solidFill>
                <a:srgbClr val="FF0000"/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52EE3CF-719E-4B24-909B-FB78D30C3C37}"/>
                    </a:ext>
                  </a:extLst>
                </p:cNvPr>
                <p:cNvSpPr txBox="1"/>
                <p:nvPr/>
              </p:nvSpPr>
              <p:spPr>
                <a:xfrm>
                  <a:off x="1709950" y="4362375"/>
                  <a:ext cx="252183" cy="49244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bar>
                              <m:barPr>
                                <m:pos m:val="top"/>
                                <m:ctrlP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𝜈</m:t>
                                </m:r>
                              </m:e>
                            </m:bar>
                          </m:e>
                          <m:sub>
                            <m:r>
                              <a:rPr lang="en-US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en-IE" sz="32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52EE3CF-719E-4B24-909B-FB78D30C3C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09950" y="4362375"/>
                  <a:ext cx="252183" cy="492443"/>
                </a:xfrm>
                <a:prstGeom prst="rect">
                  <a:avLst/>
                </a:prstGeom>
                <a:blipFill>
                  <a:blip r:embed="rId5"/>
                  <a:stretch>
                    <a:fillRect r="-40476"/>
                  </a:stretch>
                </a:blipFill>
              </p:spPr>
              <p:txBody>
                <a:bodyPr/>
                <a:lstStyle/>
                <a:p>
                  <a:r>
                    <a:rPr lang="en-I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7EF0F84-6F2B-4FF1-93FE-EDD4D92AB756}"/>
                </a:ext>
              </a:extLst>
            </p:cNvPr>
            <p:cNvCxnSpPr>
              <a:cxnSpLocks/>
            </p:cNvCxnSpPr>
            <p:nvPr/>
          </p:nvCxnSpPr>
          <p:spPr>
            <a:xfrm>
              <a:off x="1394885" y="4962789"/>
              <a:ext cx="3277127" cy="0"/>
            </a:xfrm>
            <a:prstGeom prst="straightConnector1">
              <a:avLst/>
            </a:prstGeom>
            <a:ln w="76200">
              <a:solidFill>
                <a:srgbClr val="FF0000">
                  <a:alpha val="50000"/>
                </a:srgb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09665EC-4778-4A47-9C00-6F847356F1BD}"/>
                </a:ext>
              </a:extLst>
            </p:cNvPr>
            <p:cNvGrpSpPr/>
            <p:nvPr/>
          </p:nvGrpSpPr>
          <p:grpSpPr>
            <a:xfrm>
              <a:off x="2102918" y="4602330"/>
              <a:ext cx="1308917" cy="701929"/>
              <a:chOff x="3911277" y="4042651"/>
              <a:chExt cx="3265035" cy="1827829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5564CBB-EF9B-4385-98B1-A6BFB2E129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4539" r="886"/>
              <a:stretch/>
            </p:blipFill>
            <p:spPr>
              <a:xfrm>
                <a:off x="3978769" y="5179639"/>
                <a:ext cx="3178830" cy="690841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8EF1785-51F3-4F3E-AFF9-45870E675B6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 r="872"/>
              <a:stretch/>
            </p:blipFill>
            <p:spPr>
              <a:xfrm>
                <a:off x="3911277" y="4042651"/>
                <a:ext cx="3265035" cy="690838"/>
              </a:xfrm>
              <a:prstGeom prst="rect">
                <a:avLst/>
              </a:prstGeom>
              <a:noFill/>
            </p:spPr>
          </p:pic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06C23EB-3E17-49EB-BD89-73F9899BFE94}"/>
                  </a:ext>
                </a:extLst>
              </p:cNvPr>
              <p:cNvGrpSpPr/>
              <p:nvPr/>
            </p:nvGrpSpPr>
            <p:grpSpPr>
              <a:xfrm>
                <a:off x="3946648" y="4619586"/>
                <a:ext cx="3178831" cy="719566"/>
                <a:chOff x="3979305" y="3627745"/>
                <a:chExt cx="3218440" cy="719566"/>
              </a:xfrm>
            </p:grpSpPr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357C3E2C-D564-40D6-AC0B-0F12001A7F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duotone>
                    <a:prstClr val="black"/>
                    <a:schemeClr val="accent6">
                      <a:tint val="45000"/>
                      <a:satMod val="400000"/>
                    </a:schemeClr>
                  </a:duotone>
                </a:blip>
                <a:srcRect r="34713"/>
                <a:stretch/>
              </p:blipFill>
              <p:spPr>
                <a:xfrm>
                  <a:off x="5210291" y="3656470"/>
                  <a:ext cx="1987454" cy="690841"/>
                </a:xfrm>
                <a:prstGeom prst="rect">
                  <a:avLst/>
                </a:prstGeom>
              </p:spPr>
            </p:pic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4BE298A6-34A0-4CA9-8C17-9EFAD1D2A6A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duotone>
                    <a:prstClr val="black"/>
                    <a:schemeClr val="accent6">
                      <a:tint val="45000"/>
                      <a:satMod val="400000"/>
                    </a:schemeClr>
                  </a:duotone>
                </a:blip>
                <a:srcRect l="2488" r="1092"/>
                <a:stretch/>
              </p:blipFill>
              <p:spPr>
                <a:xfrm>
                  <a:off x="3979305" y="3627745"/>
                  <a:ext cx="2935191" cy="690841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258D5FF-F664-4BC9-A913-C416E1EB10FD}"/>
              </a:ext>
            </a:extLst>
          </p:cNvPr>
          <p:cNvSpPr txBox="1"/>
          <p:nvPr/>
        </p:nvSpPr>
        <p:spPr>
          <a:xfrm>
            <a:off x="7279426" y="1761806"/>
            <a:ext cx="3973521" cy="1225868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srgbClr val="F2E9B1"/>
                </a:solidFill>
                <a:latin typeface="+mn-lt"/>
              </a:rPr>
              <a:t>November 19 2025</a:t>
            </a:r>
          </a:p>
          <a:p>
            <a:pPr algn="ctr"/>
            <a:r>
              <a:rPr lang="en-US" altLang="zh-CN" sz="2400" dirty="0">
                <a:latin typeface="+mn-lt"/>
              </a:rPr>
              <a:t>First 59 day result announced</a:t>
            </a:r>
          </a:p>
          <a:p>
            <a:pPr algn="ctr"/>
            <a:r>
              <a:rPr lang="en-US" altLang="zh-CN" dirty="0"/>
              <a:t>Recently published to Nature</a:t>
            </a:r>
            <a:endParaRPr lang="en-US" altLang="zh-CN" dirty="0">
              <a:latin typeface="+mn-lt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C23946-C4ED-46C2-88C0-A4864A8604E1}"/>
              </a:ext>
            </a:extLst>
          </p:cNvPr>
          <p:cNvGrpSpPr/>
          <p:nvPr/>
        </p:nvGrpSpPr>
        <p:grpSpPr>
          <a:xfrm>
            <a:off x="7117429" y="3282185"/>
            <a:ext cx="4236371" cy="2713487"/>
            <a:chOff x="2703611" y="1532856"/>
            <a:chExt cx="6724696" cy="4338602"/>
          </a:xfrm>
        </p:grpSpPr>
        <p:pic>
          <p:nvPicPr>
            <p:cNvPr id="25" name="Picture 2" descr="https://www.ihep.cas.cn/xwdt2022/rd/202606/W020260611320963251623_ORIGIN.png">
              <a:extLst>
                <a:ext uri="{FF2B5EF4-FFF2-40B4-BE49-F238E27FC236}">
                  <a16:creationId xmlns:a16="http://schemas.microsoft.com/office/drawing/2014/main" id="{9ECEE587-F2A9-4C21-8DDC-763933C996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3611" y="1532856"/>
              <a:ext cx="3265715" cy="4338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4" descr="https://www.ihep.cas.cn/xwdt2022/rd/202606/W020260611320963962831_ORIGIN.jpg">
              <a:extLst>
                <a:ext uri="{FF2B5EF4-FFF2-40B4-BE49-F238E27FC236}">
                  <a16:creationId xmlns:a16="http://schemas.microsoft.com/office/drawing/2014/main" id="{5D0FB4AB-4CEE-4B4B-BA9E-BE228189B5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7628" y="1532856"/>
              <a:ext cx="3190679" cy="4338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48418DD-733F-4F13-8AFC-4087AF0254A4}"/>
              </a:ext>
            </a:extLst>
          </p:cNvPr>
          <p:cNvSpPr/>
          <p:nvPr/>
        </p:nvSpPr>
        <p:spPr>
          <a:xfrm>
            <a:off x="5985150" y="2103074"/>
            <a:ext cx="475699" cy="563452"/>
          </a:xfrm>
          <a:prstGeom prst="rightArrow">
            <a:avLst/>
          </a:prstGeom>
          <a:solidFill>
            <a:schemeClr val="tx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2820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5EB4453D-9C8B-4A8B-B197-5BB082A3FD95}"/>
              </a:ext>
            </a:extLst>
          </p:cNvPr>
          <p:cNvGrpSpPr/>
          <p:nvPr/>
        </p:nvGrpSpPr>
        <p:grpSpPr>
          <a:xfrm>
            <a:off x="1005998" y="1724092"/>
            <a:ext cx="10347802" cy="1209075"/>
            <a:chOff x="1051402" y="1562941"/>
            <a:chExt cx="10347802" cy="1209075"/>
          </a:xfrm>
        </p:grpSpPr>
        <p:pic>
          <p:nvPicPr>
            <p:cNvPr id="9" name="Picture 2" descr="Red bright neon left abstract directional icon vector arrow direction neon  glowing arrows direction banner futuristic light on black background |  Premium Vector">
              <a:extLst>
                <a:ext uri="{FF2B5EF4-FFF2-40B4-BE49-F238E27FC236}">
                  <a16:creationId xmlns:a16="http://schemas.microsoft.com/office/drawing/2014/main" id="{E6A47712-E444-4CEE-9CA3-1685931901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610600" y="1743882"/>
              <a:ext cx="1040480" cy="980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Red bright neon left abstract directional icon vector arrow direction neon  glowing arrows direction banner futuristic light on black background |  Premium Vector">
              <a:extLst>
                <a:ext uri="{FF2B5EF4-FFF2-40B4-BE49-F238E27FC236}">
                  <a16:creationId xmlns:a16="http://schemas.microsoft.com/office/drawing/2014/main" id="{9F8A9B5A-C2DC-43AA-9E03-65D3D24BAE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821996" y="1764968"/>
              <a:ext cx="1040480" cy="980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Red bright neon left abstract directional icon vector arrow direction neon  glowing arrows direction banner futuristic light on black background |  Premium Vector">
              <a:extLst>
                <a:ext uri="{FF2B5EF4-FFF2-40B4-BE49-F238E27FC236}">
                  <a16:creationId xmlns:a16="http://schemas.microsoft.com/office/drawing/2014/main" id="{A909266C-4498-4393-9938-9BB6329EF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791623" y="1746238"/>
              <a:ext cx="1040480" cy="980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ECF3B4-C5DF-4259-B7C0-FAAF2A7176D2}"/>
                </a:ext>
              </a:extLst>
            </p:cNvPr>
            <p:cNvSpPr txBox="1"/>
            <p:nvPr/>
          </p:nvSpPr>
          <p:spPr>
            <a:xfrm>
              <a:off x="3311865" y="1571687"/>
              <a:ext cx="31309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Calibration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 + 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Reconstruction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1AD351-32F9-4522-884B-9BF3F0303CE0}"/>
                </a:ext>
              </a:extLst>
            </p:cNvPr>
            <p:cNvSpPr txBox="1"/>
            <p:nvPr/>
          </p:nvSpPr>
          <p:spPr>
            <a:xfrm>
              <a:off x="6607193" y="1562941"/>
              <a:ext cx="259498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Signal 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+ 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Backgrounds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760A25-2517-48CD-8A23-49F98A5ABD00}"/>
                </a:ext>
              </a:extLst>
            </p:cNvPr>
            <p:cNvSpPr txBox="1"/>
            <p:nvPr/>
          </p:nvSpPr>
          <p:spPr>
            <a:xfrm>
              <a:off x="9622864" y="2003170"/>
              <a:ext cx="177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Spectral Fit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8FA479-9420-4740-87BB-D06A7AFD8A8D}"/>
                </a:ext>
              </a:extLst>
            </p:cNvPr>
            <p:cNvSpPr txBox="1"/>
            <p:nvPr/>
          </p:nvSpPr>
          <p:spPr>
            <a:xfrm>
              <a:off x="1051402" y="2003171"/>
              <a:ext cx="199136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Input data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3DC5F2-B14E-413F-8906-33D804FA7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Oscillation Analysis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4618A-AD3D-4FAF-AC09-2F841763E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48C13-B28F-436D-B374-EAB60813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716C9-C25D-401D-8507-6105E2B5A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13</a:t>
            </a:fld>
            <a:endParaRPr lang="en-IE"/>
          </a:p>
        </p:txBody>
      </p:sp>
      <p:pic>
        <p:nvPicPr>
          <p:cNvPr id="21" name="图片 11">
            <a:extLst>
              <a:ext uri="{FF2B5EF4-FFF2-40B4-BE49-F238E27FC236}">
                <a16:creationId xmlns:a16="http://schemas.microsoft.com/office/drawing/2014/main" id="{E701A435-3DB3-4175-91DE-7D746B57A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98" y="4540038"/>
            <a:ext cx="1953039" cy="15495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2815745-40C5-46F0-B782-1DE55CB58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50" y="3269907"/>
            <a:ext cx="2234416" cy="1214002"/>
          </a:xfrm>
          <a:prstGeom prst="round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BDF5BF8-2072-42EE-BC6C-C1261C0BD4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013" t="44042" r="33282" b="22557"/>
          <a:stretch/>
        </p:blipFill>
        <p:spPr>
          <a:xfrm>
            <a:off x="6441345" y="3372862"/>
            <a:ext cx="2228635" cy="2552406"/>
          </a:xfrm>
          <a:prstGeom prst="roundRect">
            <a:avLst/>
          </a:prstGeom>
        </p:spPr>
      </p:pic>
      <p:pic>
        <p:nvPicPr>
          <p:cNvPr id="25" name="图片 8">
            <a:extLst>
              <a:ext uri="{FF2B5EF4-FFF2-40B4-BE49-F238E27FC236}">
                <a16:creationId xmlns:a16="http://schemas.microsoft.com/office/drawing/2014/main" id="{B2FDE0C8-8257-4035-956D-249C0D6103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489"/>
          <a:stretch/>
        </p:blipFill>
        <p:spPr>
          <a:xfrm>
            <a:off x="3493234" y="3178590"/>
            <a:ext cx="1844257" cy="1598541"/>
          </a:xfrm>
          <a:prstGeom prst="round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C1ACB6-2F03-4D21-A341-D15210A9F6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9142" y="3702684"/>
            <a:ext cx="3011122" cy="1913849"/>
          </a:xfrm>
          <a:prstGeom prst="round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C47B216C-D7D8-456B-9751-9BFC5D7F658A}"/>
              </a:ext>
            </a:extLst>
          </p:cNvPr>
          <p:cNvGrpSpPr/>
          <p:nvPr/>
        </p:nvGrpSpPr>
        <p:grpSpPr>
          <a:xfrm>
            <a:off x="4250602" y="4548666"/>
            <a:ext cx="1844257" cy="1689916"/>
            <a:chOff x="4523658" y="4442604"/>
            <a:chExt cx="1844257" cy="168991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CCAC683-A06D-40F6-8A74-EB30D3878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6342" t="16158" r="15379" b="14829"/>
            <a:stretch/>
          </p:blipFill>
          <p:spPr>
            <a:xfrm>
              <a:off x="4523658" y="4442604"/>
              <a:ext cx="1844257" cy="1689916"/>
            </a:xfrm>
            <a:prstGeom prst="flowChartAlternateProcess">
              <a:avLst/>
            </a:prstGeom>
          </p:spPr>
        </p:pic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DD1A0430-7088-4320-8E0E-4FA2E40078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0223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7752" y="5022981"/>
              <a:ext cx="556962" cy="590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643650B-100D-4107-8B31-283B9F40FEC1}"/>
              </a:ext>
            </a:extLst>
          </p:cNvPr>
          <p:cNvSpPr txBox="1"/>
          <p:nvPr/>
        </p:nvSpPr>
        <p:spPr>
          <a:xfrm>
            <a:off x="4396574" y="1401586"/>
            <a:ext cx="3800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(to </a:t>
            </a:r>
            <a:r>
              <a:rPr lang="en-US" sz="1600" i="1" dirty="0" err="1"/>
              <a:t>summarise</a:t>
            </a:r>
            <a:r>
              <a:rPr lang="en-US" sz="1600" i="1" dirty="0"/>
              <a:t> things simply):</a:t>
            </a:r>
            <a:endParaRPr lang="en-IE" sz="1600" i="1" dirty="0"/>
          </a:p>
        </p:txBody>
      </p:sp>
    </p:spTree>
    <p:extLst>
      <p:ext uri="{BB962C8B-B14F-4D97-AF65-F5344CB8AC3E}">
        <p14:creationId xmlns:p14="http://schemas.microsoft.com/office/powerpoint/2010/main" val="129224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5EB4453D-9C8B-4A8B-B197-5BB082A3FD95}"/>
              </a:ext>
            </a:extLst>
          </p:cNvPr>
          <p:cNvGrpSpPr/>
          <p:nvPr/>
        </p:nvGrpSpPr>
        <p:grpSpPr>
          <a:xfrm>
            <a:off x="1005998" y="1724092"/>
            <a:ext cx="10347802" cy="1209075"/>
            <a:chOff x="1051402" y="1562941"/>
            <a:chExt cx="10347802" cy="1209075"/>
          </a:xfrm>
        </p:grpSpPr>
        <p:pic>
          <p:nvPicPr>
            <p:cNvPr id="9" name="Picture 2" descr="Red bright neon left abstract directional icon vector arrow direction neon  glowing arrows direction banner futuristic light on black background |  Premium Vector">
              <a:extLst>
                <a:ext uri="{FF2B5EF4-FFF2-40B4-BE49-F238E27FC236}">
                  <a16:creationId xmlns:a16="http://schemas.microsoft.com/office/drawing/2014/main" id="{E6A47712-E444-4CEE-9CA3-1685931901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8610600" y="1743882"/>
              <a:ext cx="1040480" cy="980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Red bright neon left abstract directional icon vector arrow direction neon  glowing arrows direction banner futuristic light on black background |  Premium Vector">
              <a:extLst>
                <a:ext uri="{FF2B5EF4-FFF2-40B4-BE49-F238E27FC236}">
                  <a16:creationId xmlns:a16="http://schemas.microsoft.com/office/drawing/2014/main" id="{9F8A9B5A-C2DC-43AA-9E03-65D3D24BAE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5821996" y="1764968"/>
              <a:ext cx="1040480" cy="980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Red bright neon left abstract directional icon vector arrow direction neon  glowing arrows direction banner futuristic light on black background |  Premium Vector">
              <a:extLst>
                <a:ext uri="{FF2B5EF4-FFF2-40B4-BE49-F238E27FC236}">
                  <a16:creationId xmlns:a16="http://schemas.microsoft.com/office/drawing/2014/main" id="{A909266C-4498-4393-9938-9BB6329EF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791623" y="1746238"/>
              <a:ext cx="1040480" cy="980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ECF3B4-C5DF-4259-B7C0-FAAF2A7176D2}"/>
                </a:ext>
              </a:extLst>
            </p:cNvPr>
            <p:cNvSpPr txBox="1"/>
            <p:nvPr/>
          </p:nvSpPr>
          <p:spPr>
            <a:xfrm>
              <a:off x="3311865" y="1571687"/>
              <a:ext cx="31309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Calibration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 + 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Reconstruction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1AD351-32F9-4522-884B-9BF3F0303CE0}"/>
                </a:ext>
              </a:extLst>
            </p:cNvPr>
            <p:cNvSpPr txBox="1"/>
            <p:nvPr/>
          </p:nvSpPr>
          <p:spPr>
            <a:xfrm>
              <a:off x="6607193" y="1562941"/>
              <a:ext cx="259498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Signal 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+ </a:t>
              </a:r>
            </a:p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Backgrounds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760A25-2517-48CD-8A23-49F98A5ABD00}"/>
                </a:ext>
              </a:extLst>
            </p:cNvPr>
            <p:cNvSpPr txBox="1"/>
            <p:nvPr/>
          </p:nvSpPr>
          <p:spPr>
            <a:xfrm>
              <a:off x="9622864" y="2003170"/>
              <a:ext cx="177634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Spectral Fit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8FA479-9420-4740-87BB-D06A7AFD8A8D}"/>
                </a:ext>
              </a:extLst>
            </p:cNvPr>
            <p:cNvSpPr txBox="1"/>
            <p:nvPr/>
          </p:nvSpPr>
          <p:spPr>
            <a:xfrm>
              <a:off x="1051402" y="2003171"/>
              <a:ext cx="199136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>
                  <a:cs typeface="Aharoni" panose="02010803020104030203" pitchFamily="2" charset="-79"/>
                </a:rPr>
                <a:t>Input data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3DC5F2-B14E-413F-8906-33D804FA7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Oscillation Analysis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4618A-AD3D-4FAF-AC09-2F841763E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48C13-B28F-436D-B374-EAB60813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716C9-C25D-401D-8507-6105E2B5A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14</a:t>
            </a:fld>
            <a:endParaRPr lang="en-IE"/>
          </a:p>
        </p:txBody>
      </p:sp>
      <p:pic>
        <p:nvPicPr>
          <p:cNvPr id="21" name="图片 11">
            <a:extLst>
              <a:ext uri="{FF2B5EF4-FFF2-40B4-BE49-F238E27FC236}">
                <a16:creationId xmlns:a16="http://schemas.microsoft.com/office/drawing/2014/main" id="{E701A435-3DB3-4175-91DE-7D746B57A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998" y="4540038"/>
            <a:ext cx="1953039" cy="154953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2815745-40C5-46F0-B782-1DE55CB58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50" y="3269907"/>
            <a:ext cx="2234416" cy="1214002"/>
          </a:xfrm>
          <a:prstGeom prst="round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BDF5BF8-2072-42EE-BC6C-C1261C0BD4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013" t="44042" r="33282" b="22557"/>
          <a:stretch/>
        </p:blipFill>
        <p:spPr>
          <a:xfrm>
            <a:off x="6441345" y="3372862"/>
            <a:ext cx="2228635" cy="2552406"/>
          </a:xfrm>
          <a:prstGeom prst="roundRect">
            <a:avLst/>
          </a:prstGeom>
        </p:spPr>
      </p:pic>
      <p:pic>
        <p:nvPicPr>
          <p:cNvPr id="25" name="图片 8">
            <a:extLst>
              <a:ext uri="{FF2B5EF4-FFF2-40B4-BE49-F238E27FC236}">
                <a16:creationId xmlns:a16="http://schemas.microsoft.com/office/drawing/2014/main" id="{B2FDE0C8-8257-4035-956D-249C0D61039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489"/>
          <a:stretch/>
        </p:blipFill>
        <p:spPr>
          <a:xfrm>
            <a:off x="3493234" y="3178590"/>
            <a:ext cx="1844257" cy="1598541"/>
          </a:xfrm>
          <a:prstGeom prst="round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C1ACB6-2F03-4D21-A341-D15210A9F6D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9142" y="3702684"/>
            <a:ext cx="3011122" cy="1913849"/>
          </a:xfrm>
          <a:prstGeom prst="round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C47B216C-D7D8-456B-9751-9BFC5D7F658A}"/>
              </a:ext>
            </a:extLst>
          </p:cNvPr>
          <p:cNvGrpSpPr/>
          <p:nvPr/>
        </p:nvGrpSpPr>
        <p:grpSpPr>
          <a:xfrm>
            <a:off x="4250602" y="4548666"/>
            <a:ext cx="1844257" cy="1689916"/>
            <a:chOff x="4523658" y="4442604"/>
            <a:chExt cx="1844257" cy="1689916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CCAC683-A06D-40F6-8A74-EB30D38787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6342" t="16158" r="15379" b="14829"/>
            <a:stretch/>
          </p:blipFill>
          <p:spPr>
            <a:xfrm>
              <a:off x="4523658" y="4442604"/>
              <a:ext cx="1844257" cy="1689916"/>
            </a:xfrm>
            <a:prstGeom prst="flowChartAlternateProcess">
              <a:avLst/>
            </a:prstGeom>
          </p:spPr>
        </p:pic>
        <p:pic>
          <p:nvPicPr>
            <p:cNvPr id="33" name="Picture 2">
              <a:extLst>
                <a:ext uri="{FF2B5EF4-FFF2-40B4-BE49-F238E27FC236}">
                  <a16:creationId xmlns:a16="http://schemas.microsoft.com/office/drawing/2014/main" id="{DD1A0430-7088-4320-8E0E-4FA2E40078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0223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7752" y="5022981"/>
              <a:ext cx="556962" cy="5907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643650B-100D-4107-8B31-283B9F40FEC1}"/>
              </a:ext>
            </a:extLst>
          </p:cNvPr>
          <p:cNvSpPr txBox="1"/>
          <p:nvPr/>
        </p:nvSpPr>
        <p:spPr>
          <a:xfrm>
            <a:off x="4396574" y="1401586"/>
            <a:ext cx="3800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(to </a:t>
            </a:r>
            <a:r>
              <a:rPr lang="en-US" sz="1600" i="1" dirty="0" err="1"/>
              <a:t>summarise</a:t>
            </a:r>
            <a:r>
              <a:rPr lang="en-US" sz="1600" i="1" dirty="0"/>
              <a:t> things simply):</a:t>
            </a:r>
            <a:endParaRPr lang="en-IE" sz="1600" i="1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4835AF1-DBA8-4813-B162-7427D1E0E2DD}"/>
              </a:ext>
            </a:extLst>
          </p:cNvPr>
          <p:cNvSpPr/>
          <p:nvPr/>
        </p:nvSpPr>
        <p:spPr>
          <a:xfrm>
            <a:off x="251137" y="3066916"/>
            <a:ext cx="11855003" cy="3331044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2213B67-C053-488A-B76F-D1B27711CAE3}"/>
              </a:ext>
            </a:extLst>
          </p:cNvPr>
          <p:cNvSpPr txBox="1"/>
          <p:nvPr/>
        </p:nvSpPr>
        <p:spPr>
          <a:xfrm>
            <a:off x="6817072" y="3739557"/>
            <a:ext cx="4379638" cy="132802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Updated oscillation and detector performance results recently shared at </a:t>
            </a:r>
            <a:r>
              <a:rPr lang="en-US" sz="2400" i="1" dirty="0">
                <a:solidFill>
                  <a:srgbClr val="00B0F0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Neutrino 2026</a:t>
            </a:r>
            <a:endParaRPr lang="en-IE" sz="2400" i="1" dirty="0">
              <a:solidFill>
                <a:srgbClr val="00B0F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11C0606-88E8-4611-9B21-36BB6E0E7766}"/>
              </a:ext>
            </a:extLst>
          </p:cNvPr>
          <p:cNvSpPr txBox="1"/>
          <p:nvPr/>
        </p:nvSpPr>
        <p:spPr>
          <a:xfrm>
            <a:off x="745555" y="3467143"/>
            <a:ext cx="5595087" cy="1872853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Focusing here on the contributions of five nominated analyzers</a:t>
            </a:r>
          </a:p>
          <a:p>
            <a:pPr algn="ctr"/>
            <a:endParaRPr lang="en-US" sz="800" i="1" dirty="0"/>
          </a:p>
          <a:p>
            <a:pPr algn="ctr"/>
            <a:r>
              <a:rPr lang="en-US" sz="2400" i="1" dirty="0"/>
              <a:t>Many other contributions/methods not shown here, essential for this result</a:t>
            </a:r>
            <a:endParaRPr lang="en-IE" sz="2400" i="1" dirty="0"/>
          </a:p>
        </p:txBody>
      </p:sp>
    </p:spTree>
    <p:extLst>
      <p:ext uri="{BB962C8B-B14F-4D97-AF65-F5344CB8AC3E}">
        <p14:creationId xmlns:p14="http://schemas.microsoft.com/office/powerpoint/2010/main" val="1025033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7FA468C-9423-473F-B2C4-870F226566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3" r="15223"/>
          <a:stretch/>
        </p:blipFill>
        <p:spPr>
          <a:xfrm>
            <a:off x="10406745" y="231342"/>
            <a:ext cx="1548490" cy="1908277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469459-9F63-45FB-9BBE-8ABBFA4C7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15400" cy="1325563"/>
          </a:xfrm>
        </p:spPr>
        <p:txBody>
          <a:bodyPr/>
          <a:lstStyle/>
          <a:p>
            <a:r>
              <a:rPr lang="en-US" dirty="0"/>
              <a:t>Efficient data-taking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BB413-6D8D-436F-BD53-2CE2CF434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9B2C7-4B4C-403A-A26E-152C2F705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F309-2D8E-488E-AD72-233E8DBBA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15</a:t>
            </a:fld>
            <a:endParaRPr lang="en-IE"/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A18D0D97-A1A1-4C44-B8D7-9A1CDD2A4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187" y="3346417"/>
            <a:ext cx="8315777" cy="28876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801657-F663-4EFB-8CFF-BB7599CE8828}"/>
              </a:ext>
            </a:extLst>
          </p:cNvPr>
          <p:cNvSpPr txBox="1"/>
          <p:nvPr/>
        </p:nvSpPr>
        <p:spPr>
          <a:xfrm>
            <a:off x="2001689" y="2175895"/>
            <a:ext cx="8188621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Detector live for 97.8% of the time from 30</a:t>
            </a:r>
            <a:r>
              <a:rPr lang="en-US" sz="2000" baseline="30000" dirty="0"/>
              <a:t>th</a:t>
            </a:r>
            <a:r>
              <a:rPr lang="en-US" sz="2000" dirty="0"/>
              <a:t> August to 2</a:t>
            </a:r>
            <a:r>
              <a:rPr lang="en-US" sz="2000" baseline="30000" dirty="0"/>
              <a:t>nd</a:t>
            </a:r>
            <a:r>
              <a:rPr lang="en-US" sz="2000" dirty="0"/>
              <a:t> November 2025</a:t>
            </a:r>
            <a:br>
              <a:rPr lang="en-US" sz="2000" dirty="0"/>
            </a:br>
            <a:r>
              <a:rPr lang="en-US" sz="2000" u="sng" dirty="0"/>
              <a:t>59.1</a:t>
            </a:r>
            <a:r>
              <a:rPr lang="en-US" sz="2000" dirty="0"/>
              <a:t> days high quality physics data for the first result</a:t>
            </a:r>
            <a:endParaRPr lang="en-I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61D282-A604-4635-B9F4-E53B70225CB3}"/>
              </a:ext>
            </a:extLst>
          </p:cNvPr>
          <p:cNvSpPr txBox="1"/>
          <p:nvPr/>
        </p:nvSpPr>
        <p:spPr>
          <a:xfrm>
            <a:off x="5810081" y="422444"/>
            <a:ext cx="2943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IE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Designed efficient offline data monitoring systems to ensure high quality data.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IE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Established criteria for good electronic channels and data.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46B8C0-0362-495B-887B-1567DEC583AC}"/>
              </a:ext>
            </a:extLst>
          </p:cNvPr>
          <p:cNvSpPr txBox="1"/>
          <p:nvPr/>
        </p:nvSpPr>
        <p:spPr>
          <a:xfrm>
            <a:off x="8538030" y="831538"/>
            <a:ext cx="1868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Zhiyuan</a:t>
            </a:r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Chen</a:t>
            </a:r>
          </a:p>
          <a:p>
            <a:pPr algn="ctr"/>
            <a:r>
              <a:rPr lang="en-US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(IHEP)</a:t>
            </a:r>
          </a:p>
        </p:txBody>
      </p:sp>
    </p:spTree>
    <p:extLst>
      <p:ext uri="{BB962C8B-B14F-4D97-AF65-F5344CB8AC3E}">
        <p14:creationId xmlns:p14="http://schemas.microsoft.com/office/powerpoint/2010/main" val="93798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3BB53982-0023-42A8-97E9-8240FDFCC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931" y="136525"/>
            <a:ext cx="1292398" cy="1723197"/>
          </a:xfrm>
          <a:prstGeom prst="round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BF7014-243C-4A8E-BD84-B7831794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675145" cy="1325563"/>
          </a:xfrm>
        </p:spPr>
        <p:txBody>
          <a:bodyPr>
            <a:normAutofit/>
          </a:bodyPr>
          <a:lstStyle/>
          <a:p>
            <a:r>
              <a:rPr lang="en-US" sz="3200" dirty="0"/>
              <a:t>Light Collection and Reconstruction</a:t>
            </a:r>
            <a:endParaRPr lang="en-IE" sz="3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4EF06-1BEB-49FA-899F-3F551C658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62190-8906-45A6-9589-A19C3E3D3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56E202-72EB-4987-BAD3-99AC8264F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16</a:t>
            </a:fld>
            <a:endParaRPr lang="en-IE"/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40D473CC-604B-4E29-8E01-57E336CCC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766" y="2111732"/>
            <a:ext cx="4957229" cy="26986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EE82AF-D9A1-4709-AA31-3A23270F7D2C}"/>
              </a:ext>
            </a:extLst>
          </p:cNvPr>
          <p:cNvSpPr txBox="1"/>
          <p:nvPr/>
        </p:nvSpPr>
        <p:spPr>
          <a:xfrm>
            <a:off x="314157" y="5030619"/>
            <a:ext cx="7152545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Measured light yield along the z-axis</a:t>
            </a:r>
          </a:p>
          <a:p>
            <a:pPr algn="ctr"/>
            <a:endParaRPr lang="en-US" sz="1100" dirty="0"/>
          </a:p>
          <a:p>
            <a:pPr algn="ctr"/>
            <a:r>
              <a:rPr lang="en-US" sz="2000" dirty="0"/>
              <a:t>Light yield found to be better than expectation</a:t>
            </a:r>
          </a:p>
          <a:p>
            <a:pPr algn="ctr"/>
            <a:r>
              <a:rPr lang="en-US" sz="2000" dirty="0"/>
              <a:t>~</a:t>
            </a:r>
            <a:r>
              <a:rPr lang="en-US" sz="2000" b="1" dirty="0"/>
              <a:t>1600</a:t>
            </a:r>
            <a:r>
              <a:rPr lang="en-US" sz="2000" dirty="0"/>
              <a:t> PE/MeV for </a:t>
            </a:r>
            <a:r>
              <a:rPr lang="en-US" sz="2000" baseline="30000" dirty="0"/>
              <a:t>68</a:t>
            </a:r>
            <a:r>
              <a:rPr lang="en-US" sz="2000" dirty="0"/>
              <a:t>Ge and ~</a:t>
            </a:r>
            <a:r>
              <a:rPr lang="en-US" sz="2000" b="1" dirty="0"/>
              <a:t>1780</a:t>
            </a:r>
            <a:r>
              <a:rPr lang="en-US" sz="2000" dirty="0"/>
              <a:t> PE/MeV for neutrons</a:t>
            </a:r>
            <a:endParaRPr lang="en-IE" sz="2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4FE1517-7EC6-4E8D-B384-9BD7987705CA}"/>
              </a:ext>
            </a:extLst>
          </p:cNvPr>
          <p:cNvGrpSpPr/>
          <p:nvPr/>
        </p:nvGrpSpPr>
        <p:grpSpPr>
          <a:xfrm>
            <a:off x="240162" y="2152262"/>
            <a:ext cx="2300224" cy="2079492"/>
            <a:chOff x="342292" y="1580559"/>
            <a:chExt cx="4586832" cy="414602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6A66863-CAB0-4825-8458-E9520DA89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2292" y="1580559"/>
              <a:ext cx="4586832" cy="4146020"/>
            </a:xfrm>
            <a:prstGeom prst="flowChartAlternateProcess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DFD9F1F-64E9-4CC3-87C4-0E8E7ECA4E97}"/>
                </a:ext>
              </a:extLst>
            </p:cNvPr>
            <p:cNvGrpSpPr/>
            <p:nvPr/>
          </p:nvGrpSpPr>
          <p:grpSpPr>
            <a:xfrm>
              <a:off x="2597605" y="2234733"/>
              <a:ext cx="131305" cy="2594442"/>
              <a:chOff x="2610005" y="2320459"/>
              <a:chExt cx="96079" cy="187607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0E3F2A2A-4FA3-44EA-B42A-B09D22F9CF7E}"/>
                  </a:ext>
                </a:extLst>
              </p:cNvPr>
              <p:cNvCxnSpPr>
                <a:cxnSpLocks/>
                <a:stCxn id="19" idx="0"/>
              </p:cNvCxnSpPr>
              <p:nvPr/>
            </p:nvCxnSpPr>
            <p:spPr>
              <a:xfrm flipV="1">
                <a:off x="2658792" y="2320459"/>
                <a:ext cx="2" cy="56453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ACDB382-FDA0-43AE-BB7E-57872FCB4890}"/>
                  </a:ext>
                </a:extLst>
              </p:cNvPr>
              <p:cNvSpPr/>
              <p:nvPr/>
            </p:nvSpPr>
            <p:spPr>
              <a:xfrm>
                <a:off x="2611500" y="2884993"/>
                <a:ext cx="94583" cy="7956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60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537ACBA-861C-4BEA-9B11-C79B33BCCFE3}"/>
                  </a:ext>
                </a:extLst>
              </p:cNvPr>
              <p:cNvSpPr/>
              <p:nvPr/>
            </p:nvSpPr>
            <p:spPr>
              <a:xfrm>
                <a:off x="2611501" y="3351164"/>
                <a:ext cx="94583" cy="79569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6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A776405-D913-42C0-84E6-8016D704A2D9}"/>
                  </a:ext>
                </a:extLst>
              </p:cNvPr>
              <p:cNvSpPr/>
              <p:nvPr/>
            </p:nvSpPr>
            <p:spPr>
              <a:xfrm>
                <a:off x="2611046" y="4116960"/>
                <a:ext cx="94583" cy="79569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60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EA2DB557-64FB-4D83-B69F-E116426DE90B}"/>
                  </a:ext>
                </a:extLst>
              </p:cNvPr>
              <p:cNvSpPr/>
              <p:nvPr/>
            </p:nvSpPr>
            <p:spPr>
              <a:xfrm>
                <a:off x="2610005" y="3817334"/>
                <a:ext cx="94583" cy="79569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6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25083D1-FEB0-472C-B6C0-75980F271AC7}"/>
                  </a:ext>
                </a:extLst>
              </p:cNvPr>
              <p:cNvSpPr/>
              <p:nvPr/>
            </p:nvSpPr>
            <p:spPr>
              <a:xfrm>
                <a:off x="2611500" y="2586028"/>
                <a:ext cx="94583" cy="79569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600"/>
              </a:p>
            </p:txBody>
          </p: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AF6E196-CF92-46B0-8433-C19F06760839}"/>
              </a:ext>
            </a:extLst>
          </p:cNvPr>
          <p:cNvSpPr txBox="1"/>
          <p:nvPr/>
        </p:nvSpPr>
        <p:spPr>
          <a:xfrm>
            <a:off x="118183" y="4321640"/>
            <a:ext cx="2544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Deploying calibration sources along the z-axis</a:t>
            </a:r>
            <a:endParaRPr lang="en-I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1DBD03-6A51-4AE1-ADA6-67A69CBF8CC6}"/>
                  </a:ext>
                </a:extLst>
              </p:cNvPr>
              <p:cNvSpPr txBox="1"/>
              <p:nvPr/>
            </p:nvSpPr>
            <p:spPr>
              <a:xfrm>
                <a:off x="7854550" y="3250479"/>
                <a:ext cx="4255299" cy="2893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900" u="sng" dirty="0"/>
                  <a:t>Energy and Vertex Reconstruction</a:t>
                </a:r>
                <a:r>
                  <a:rPr lang="en-US" sz="1900" dirty="0"/>
                  <a:t>:</a:t>
                </a:r>
              </a:p>
              <a:p>
                <a:pPr marL="285750" indent="-285750"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sz="1900" dirty="0"/>
                  <a:t>Likelihood-based algorithms use PMT hit times and charges, time of flight</a:t>
                </a:r>
              </a:p>
              <a:p>
                <a:pPr marL="285750" indent="-285750"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sz="1900" dirty="0"/>
                  <a:t>With calibration sources </a:t>
                </a:r>
                <a:r>
                  <a:rPr lang="en-US" sz="1900" u="sng" dirty="0"/>
                  <a:t>and</a:t>
                </a:r>
                <a:r>
                  <a:rPr lang="en-US" sz="1900" dirty="0"/>
                  <a:t> naturally-present </a:t>
                </a:r>
                <a:r>
                  <a:rPr lang="en-US" sz="1900" dirty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rPr>
                  <a:t>radioactivity</a:t>
                </a:r>
                <a:r>
                  <a:rPr lang="en-US" sz="1900" dirty="0"/>
                  <a:t> (e.g. </a:t>
                </a:r>
                <a:r>
                  <a:rPr lang="en-US" sz="1900" baseline="30000" dirty="0"/>
                  <a:t>214</a:t>
                </a:r>
                <a:r>
                  <a:rPr lang="en-US" sz="1900" dirty="0"/>
                  <a:t>Po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900" b="0" i="0" smtClean="0"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en-US" sz="1900" dirty="0"/>
                  <a:t>s):</a:t>
                </a:r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Ø"/>
                </a:pPr>
                <a:r>
                  <a:rPr lang="en-US" sz="1900" dirty="0"/>
                  <a:t>Calc. the expected charge seen (and not seen) by each PMT, versus position in the detector</a:t>
                </a:r>
                <a:endParaRPr lang="en-IE" sz="1900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91DBD03-6A51-4AE1-ADA6-67A69CBF8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550" y="3250479"/>
                <a:ext cx="4255299" cy="2893100"/>
              </a:xfrm>
              <a:prstGeom prst="rect">
                <a:avLst/>
              </a:prstGeom>
              <a:blipFill>
                <a:blip r:embed="rId5"/>
                <a:stretch>
                  <a:fillRect l="-1001" t="-1053" r="-1288" b="-273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1A76001-8867-4183-AB6C-3F0A9D9E5F10}"/>
              </a:ext>
            </a:extLst>
          </p:cNvPr>
          <p:cNvSpPr txBox="1"/>
          <p:nvPr/>
        </p:nvSpPr>
        <p:spPr>
          <a:xfrm>
            <a:off x="7854550" y="212375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Lead detailed studies quantifying the  detector response</a:t>
            </a:r>
            <a:endParaRPr lang="en-IE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B054DAF8-BF30-4FBC-A8E0-98B6026C36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17202" r="30635" b="13468"/>
          <a:stretch/>
        </p:blipFill>
        <p:spPr>
          <a:xfrm>
            <a:off x="10206915" y="374318"/>
            <a:ext cx="1719380" cy="1392259"/>
          </a:xfrm>
          <a:prstGeom prst="roundRect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30435D0-211A-43E4-AB55-A0A7D63F400A}"/>
              </a:ext>
            </a:extLst>
          </p:cNvPr>
          <p:cNvSpPr txBox="1"/>
          <p:nvPr/>
        </p:nvSpPr>
        <p:spPr>
          <a:xfrm>
            <a:off x="6809638" y="388759"/>
            <a:ext cx="18687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Mingxia Sun</a:t>
            </a:r>
          </a:p>
          <a:p>
            <a:pPr algn="ctr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(IHEP)</a:t>
            </a:r>
            <a:endParaRPr lang="en-US" sz="16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445262-6A37-413F-87AC-7497D490E538}"/>
              </a:ext>
            </a:extLst>
          </p:cNvPr>
          <p:cNvSpPr txBox="1"/>
          <p:nvPr/>
        </p:nvSpPr>
        <p:spPr>
          <a:xfrm>
            <a:off x="6649660" y="1047643"/>
            <a:ext cx="21886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Iwan Morton-Blake</a:t>
            </a:r>
          </a:p>
          <a:p>
            <a:pPr algn="ctr"/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(TDLI/SJTU)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E753DFA-89C0-47D3-86DA-DC69D3722A3E}"/>
              </a:ext>
            </a:extLst>
          </p:cNvPr>
          <p:cNvSpPr txBox="1"/>
          <p:nvPr/>
        </p:nvSpPr>
        <p:spPr>
          <a:xfrm>
            <a:off x="9875433" y="1979348"/>
            <a:ext cx="23165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Contributed vertex reconstruction methods, calibration methods with BiPo214</a:t>
            </a:r>
            <a:endParaRPr lang="en-IE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1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A03222CB-8309-4EE1-A316-D229215DA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79" y="214271"/>
            <a:ext cx="1471134" cy="1961512"/>
          </a:xfrm>
          <a:prstGeom prst="round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2B486D-E8F4-434F-AC6F-6BD691501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Resolution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76192-6125-49E5-9769-4DBE23E19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B54E7-344F-4836-9B56-6C0F6D731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ED2FB-77E4-469C-854E-1E89D090C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17</a:t>
            </a:fld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0B1B99-2A88-4454-9511-2F85BD123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60" y="1841542"/>
            <a:ext cx="4662056" cy="33610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8F013DD-6F82-4C8E-B82F-EE85E52C8806}"/>
              </a:ext>
            </a:extLst>
          </p:cNvPr>
          <p:cNvSpPr txBox="1"/>
          <p:nvPr/>
        </p:nvSpPr>
        <p:spPr>
          <a:xfrm>
            <a:off x="1325042" y="5360665"/>
            <a:ext cx="8583791" cy="965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Energy resolution is approaching design level </a:t>
            </a:r>
          </a:p>
          <a:p>
            <a:pPr algn="ctr">
              <a:lnSpc>
                <a:spcPct val="150000"/>
              </a:lnSpc>
            </a:pPr>
            <a:r>
              <a:rPr lang="en-US" sz="2000" dirty="0">
                <a:sym typeface="Wingdings" panose="05000000000000000000" pitchFamily="2" charset="2"/>
              </a:rPr>
              <a:t> Expecting improvements with more comprehensive calibration</a:t>
            </a:r>
            <a:endParaRPr lang="en-IE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2A599F-69B4-4969-9317-3E1CF2BEC4F2}"/>
              </a:ext>
            </a:extLst>
          </p:cNvPr>
          <p:cNvSpPr txBox="1"/>
          <p:nvPr/>
        </p:nvSpPr>
        <p:spPr>
          <a:xfrm>
            <a:off x="8716502" y="798677"/>
            <a:ext cx="1868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Mingxia Sun</a:t>
            </a:r>
          </a:p>
          <a:p>
            <a:pPr algn="ctr"/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(IHEP)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84873DE-3DF8-406B-AD42-D4DFD04F1D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952" y="1841542"/>
            <a:ext cx="4273083" cy="336101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C0D816-3D7F-4A36-AC16-A2643A0DF2E8}"/>
              </a:ext>
            </a:extLst>
          </p:cNvPr>
          <p:cNvSpPr txBox="1"/>
          <p:nvPr/>
        </p:nvSpPr>
        <p:spPr>
          <a:xfrm>
            <a:off x="5848873" y="687752"/>
            <a:ext cx="3070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Established detector modelling and performance, achieving a precise scale uncertainty </a:t>
            </a:r>
            <a:endParaRPr lang="en-IE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2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AE4CB-B1FA-408A-B48C-E4C7E1E9B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Non-linearity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FB8CE-B42C-42B0-AED0-7F49F8610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B8164-A181-4B26-8E66-1DB7E71FC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A43DF-CB51-44CD-9ED5-503E6C0C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18</a:t>
            </a:fld>
            <a:endParaRPr lang="en-I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51ECAFE-535A-4462-BD2E-757883506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8873" y="2044634"/>
            <a:ext cx="4364511" cy="42508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FB9E92-E1B9-4147-89F2-7C5987D2B8E8}"/>
              </a:ext>
            </a:extLst>
          </p:cNvPr>
          <p:cNvSpPr txBox="1"/>
          <p:nvPr/>
        </p:nvSpPr>
        <p:spPr>
          <a:xfrm>
            <a:off x="10120527" y="3508360"/>
            <a:ext cx="1959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dirty="0"/>
              <a:t>Energy non-linearity </a:t>
            </a:r>
            <a:r>
              <a:rPr lang="en-US" sz="2000" dirty="0" err="1"/>
              <a:t>characterised</a:t>
            </a:r>
            <a:r>
              <a:rPr lang="en-US" sz="2000" dirty="0"/>
              <a:t> within 1%</a:t>
            </a:r>
            <a:endParaRPr lang="en-IE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A1CEC0-30E7-4E26-B572-3A976BE0D609}"/>
                  </a:ext>
                </a:extLst>
              </p:cNvPr>
              <p:cNvSpPr txBox="1"/>
              <p:nvPr/>
            </p:nvSpPr>
            <p:spPr>
              <a:xfrm>
                <a:off x="6403934" y="1651503"/>
                <a:ext cx="32543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/>
                  <a:t>E</a:t>
                </a:r>
                <a:r>
                  <a:rPr lang="en-US" baseline="-25000" dirty="0" err="1"/>
                  <a:t>rec</a:t>
                </a:r>
                <a:r>
                  <a:rPr lang="en-US" dirty="0"/>
                  <a:t> modelling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)</a:t>
                </a:r>
                <a:endParaRPr lang="en-IE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A1CEC0-30E7-4E26-B572-3A976BE0D6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3934" y="1651503"/>
                <a:ext cx="3254388" cy="369332"/>
              </a:xfrm>
              <a:prstGeom prst="rect">
                <a:avLst/>
              </a:prstGeom>
              <a:blipFill>
                <a:blip r:embed="rId3"/>
                <a:stretch>
                  <a:fillRect t="-9836" b="-24590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79A1B608-6FF0-4AF0-9A47-88DFE724D6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9835"/>
          <a:stretch/>
        </p:blipFill>
        <p:spPr>
          <a:xfrm>
            <a:off x="692645" y="2058782"/>
            <a:ext cx="4866434" cy="293643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63D749B-1E5E-437A-9E03-321F75081EAA}"/>
              </a:ext>
            </a:extLst>
          </p:cNvPr>
          <p:cNvSpPr txBox="1"/>
          <p:nvPr/>
        </p:nvSpPr>
        <p:spPr>
          <a:xfrm>
            <a:off x="1123815" y="5266378"/>
            <a:ext cx="4057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sz="2000" dirty="0"/>
              <a:t>Energy scale certainty essential for precision. Non-uniformity within ±0.5% for r &lt; 16.5m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EB7084-F360-4AB1-962D-B836A4673043}"/>
              </a:ext>
            </a:extLst>
          </p:cNvPr>
          <p:cNvSpPr txBox="1"/>
          <p:nvPr/>
        </p:nvSpPr>
        <p:spPr>
          <a:xfrm>
            <a:off x="1663245" y="1640893"/>
            <a:ext cx="2925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E</a:t>
            </a:r>
            <a:r>
              <a:rPr lang="en-US" sz="2000" baseline="-25000" dirty="0" err="1"/>
              <a:t>rec</a:t>
            </a:r>
            <a:r>
              <a:rPr lang="en-US" sz="2000" dirty="0"/>
              <a:t> against radius</a:t>
            </a:r>
            <a:endParaRPr lang="en-IE" sz="2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96BBB10-2C31-4663-A150-D7A1E361A9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79" y="214271"/>
            <a:ext cx="1471134" cy="1961512"/>
          </a:xfrm>
          <a:prstGeom prst="round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180963E-705D-4E39-ADAE-40B53ED65463}"/>
              </a:ext>
            </a:extLst>
          </p:cNvPr>
          <p:cNvSpPr txBox="1"/>
          <p:nvPr/>
        </p:nvSpPr>
        <p:spPr>
          <a:xfrm>
            <a:off x="8716502" y="798677"/>
            <a:ext cx="1868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Mingxia Sun</a:t>
            </a:r>
          </a:p>
          <a:p>
            <a:pPr algn="ctr"/>
            <a:r>
              <a:rPr lang="en-US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(IHEP)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64ED6D-541E-421D-B1C6-CB8F4146F00C}"/>
              </a:ext>
            </a:extLst>
          </p:cNvPr>
          <p:cNvSpPr txBox="1"/>
          <p:nvPr/>
        </p:nvSpPr>
        <p:spPr>
          <a:xfrm>
            <a:off x="5848873" y="687752"/>
            <a:ext cx="3070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Established detector modelling and performance, achieving a precise scale uncertainty </a:t>
            </a:r>
            <a:endParaRPr lang="en-IE" i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03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7D8BC569-5A1B-48CD-8236-7BFE5918A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122" y="136525"/>
            <a:ext cx="1370017" cy="1688336"/>
          </a:xfrm>
          <a:prstGeom prst="round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9A9D0-39F2-49FB-8EE2-EA924DB7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extraction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C3C4A-5ECA-4B63-B7D5-BE866832C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ED76E-6333-41F8-ACA1-2533A7B1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82A74-36E3-4B26-B9F7-7A5B5B9C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19</a:t>
            </a:fld>
            <a:endParaRPr lang="en-I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C90B80-5797-41A1-A6E0-C52FE9459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" t="30041" r="25007" b="858"/>
          <a:stretch/>
        </p:blipFill>
        <p:spPr>
          <a:xfrm>
            <a:off x="336850" y="1639577"/>
            <a:ext cx="4262390" cy="4555118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195ADE-BFB9-4EC4-842B-FE470E5302C3}"/>
              </a:ext>
            </a:extLst>
          </p:cNvPr>
          <p:cNvSpPr txBox="1"/>
          <p:nvPr/>
        </p:nvSpPr>
        <p:spPr>
          <a:xfrm>
            <a:off x="1683091" y="6231135"/>
            <a:ext cx="2382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(cartoons not to scale)</a:t>
            </a:r>
            <a:endParaRPr lang="en-IE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04FDAF-D92A-49AF-8CE3-C78824028B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17202" r="30635" b="13468"/>
          <a:stretch/>
        </p:blipFill>
        <p:spPr>
          <a:xfrm>
            <a:off x="10206915" y="374318"/>
            <a:ext cx="1719380" cy="1392259"/>
          </a:xfrm>
          <a:prstGeom prst="roundRect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748E0ADC-5279-4994-97BD-D678FBF988DA}"/>
              </a:ext>
            </a:extLst>
          </p:cNvPr>
          <p:cNvSpPr/>
          <p:nvPr/>
        </p:nvSpPr>
        <p:spPr>
          <a:xfrm>
            <a:off x="1045632" y="2778696"/>
            <a:ext cx="2878667" cy="2872803"/>
          </a:xfrm>
          <a:prstGeom prst="donut">
            <a:avLst>
              <a:gd name="adj" fmla="val 4499"/>
            </a:avLst>
          </a:prstGeom>
          <a:solidFill>
            <a:srgbClr val="DD5462">
              <a:alpha val="50000"/>
            </a:srgbClr>
          </a:solidFill>
          <a:ln w="3810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6EE708-ADB2-4344-AA5B-9DEDDD62B07F}"/>
              </a:ext>
            </a:extLst>
          </p:cNvPr>
          <p:cNvSpPr/>
          <p:nvPr/>
        </p:nvSpPr>
        <p:spPr>
          <a:xfrm>
            <a:off x="1178222" y="2915073"/>
            <a:ext cx="2633975" cy="260427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97F56A-9591-47EF-AF4D-F8211C491A74}"/>
              </a:ext>
            </a:extLst>
          </p:cNvPr>
          <p:cNvSpPr txBox="1"/>
          <p:nvPr/>
        </p:nvSpPr>
        <p:spPr>
          <a:xfrm>
            <a:off x="6646429" y="369204"/>
            <a:ext cx="18687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Mingyuan</a:t>
            </a:r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Wang</a:t>
            </a:r>
          </a:p>
          <a:p>
            <a:pPr algn="ctr"/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(IHEP)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693EFC-4569-4771-B8F1-EEE81F7EBCBD}"/>
              </a:ext>
            </a:extLst>
          </p:cNvPr>
          <p:cNvSpPr txBox="1"/>
          <p:nvPr/>
        </p:nvSpPr>
        <p:spPr>
          <a:xfrm>
            <a:off x="6486451" y="1028088"/>
            <a:ext cx="21886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Iwan Morton-Blake</a:t>
            </a:r>
          </a:p>
          <a:p>
            <a:pPr algn="ctr"/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(TDLI/SJTU)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5E450B-4AC5-4379-82BE-DD07F0990B21}"/>
              </a:ext>
            </a:extLst>
          </p:cNvPr>
          <p:cNvSpPr txBox="1"/>
          <p:nvPr/>
        </p:nvSpPr>
        <p:spPr>
          <a:xfrm>
            <a:off x="4739745" y="3360997"/>
            <a:ext cx="2995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FFCCCC"/>
                </a:solidFill>
              </a:rPr>
              <a:t>Fiducial volume</a:t>
            </a:r>
            <a:r>
              <a:rPr lang="en-US" dirty="0"/>
              <a:t>: Remove events near the edge (higher backgrounds, worse energy resolution)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ED0CC9D-5DEA-4E96-9D02-AE1082B8435E}"/>
              </a:ext>
            </a:extLst>
          </p:cNvPr>
          <p:cNvGrpSpPr/>
          <p:nvPr/>
        </p:nvGrpSpPr>
        <p:grpSpPr>
          <a:xfrm>
            <a:off x="8014953" y="3427941"/>
            <a:ext cx="3700297" cy="2219156"/>
            <a:chOff x="7039517" y="2849451"/>
            <a:chExt cx="3561818" cy="2120721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7972BD2-341C-486B-85BD-9C62439B5E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23421"/>
            <a:stretch/>
          </p:blipFill>
          <p:spPr>
            <a:xfrm>
              <a:off x="7039517" y="2849451"/>
              <a:ext cx="3561818" cy="212072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28E97D-6E89-4052-9EFB-9B92FC455DE2}"/>
                </a:ext>
              </a:extLst>
            </p:cNvPr>
            <p:cNvSpPr txBox="1"/>
            <p:nvPr/>
          </p:nvSpPr>
          <p:spPr>
            <a:xfrm>
              <a:off x="8706126" y="3366700"/>
              <a:ext cx="1287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irreducible!</a:t>
              </a:r>
              <a:endParaRPr lang="en-IE" sz="1200" dirty="0">
                <a:solidFill>
                  <a:srgbClr val="FF0000"/>
                </a:solidFill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575E53D5-3C7B-4E45-9FE3-88D300BC168B}"/>
                </a:ext>
              </a:extLst>
            </p:cNvPr>
            <p:cNvCxnSpPr>
              <a:cxnSpLocks/>
              <a:stCxn id="26" idx="1"/>
            </p:cNvCxnSpPr>
            <p:nvPr/>
          </p:nvCxnSpPr>
          <p:spPr>
            <a:xfrm flipH="1" flipV="1">
              <a:off x="8409548" y="3424708"/>
              <a:ext cx="296578" cy="804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E264CFD-CB6C-4F4A-8FEC-C9D371D833F3}"/>
                </a:ext>
              </a:extLst>
            </p:cNvPr>
            <p:cNvCxnSpPr>
              <a:cxnSpLocks/>
              <a:stCxn id="26" idx="1"/>
            </p:cNvCxnSpPr>
            <p:nvPr/>
          </p:nvCxnSpPr>
          <p:spPr>
            <a:xfrm flipH="1">
              <a:off x="8469648" y="3505200"/>
              <a:ext cx="236478" cy="9122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095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1FF146AE-685C-48BF-A16E-7CE441B71421}"/>
              </a:ext>
            </a:extLst>
          </p:cNvPr>
          <p:cNvSpPr/>
          <p:nvPr/>
        </p:nvSpPr>
        <p:spPr>
          <a:xfrm>
            <a:off x="3384917" y="2291015"/>
            <a:ext cx="4402508" cy="3852207"/>
          </a:xfrm>
          <a:prstGeom prst="roundRect">
            <a:avLst/>
          </a:prstGeom>
          <a:noFill/>
          <a:ln w="38100"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5F4A05-818E-44A5-9BB7-7EE78DF49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Antineutrino Detection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E199A-33AA-436C-9F68-A8EAC77D0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A35B7-931D-4273-9B6F-A2F56C0A6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DCBDE-8AA4-4760-8471-45F6294FC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</a:t>
            </a:fld>
            <a:endParaRPr lang="en-I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070A6F-D81B-4BA0-A09C-F3B208FB517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3657" y="2291015"/>
            <a:ext cx="2350468" cy="1586061"/>
          </a:xfrm>
          <a:prstGeom prst="round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27F21B6-62DD-476D-BD68-82A201F412BE}"/>
                  </a:ext>
                </a:extLst>
              </p:cNvPr>
              <p:cNvSpPr txBox="1"/>
              <p:nvPr/>
            </p:nvSpPr>
            <p:spPr>
              <a:xfrm>
                <a:off x="3578630" y="2837818"/>
                <a:ext cx="300665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pos m:val="top"/>
                              <m:ctrlP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</m:bar>
                        </m:e>
                        <m:sub>
                          <m:r>
                            <a:rPr lang="en-US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IE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27F21B6-62DD-476D-BD68-82A201F41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8630" y="2837818"/>
                <a:ext cx="300665" cy="492443"/>
              </a:xfrm>
              <a:prstGeom prst="rect">
                <a:avLst/>
              </a:prstGeom>
              <a:blipFill>
                <a:blip r:embed="rId3"/>
                <a:stretch>
                  <a:fillRect r="-20408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8368E1DF-72FB-49AD-89C6-C007964DA563}"/>
              </a:ext>
            </a:extLst>
          </p:cNvPr>
          <p:cNvCxnSpPr>
            <a:cxnSpLocks/>
            <a:endCxn id="81" idx="1"/>
          </p:cNvCxnSpPr>
          <p:nvPr/>
        </p:nvCxnSpPr>
        <p:spPr>
          <a:xfrm flipV="1">
            <a:off x="2045329" y="3460231"/>
            <a:ext cx="2551093" cy="26906"/>
          </a:xfrm>
          <a:prstGeom prst="straightConnector1">
            <a:avLst/>
          </a:prstGeom>
          <a:ln w="76200">
            <a:solidFill>
              <a:srgbClr val="FF0000">
                <a:alpha val="50000"/>
              </a:srgb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60">
            <a:extLst>
              <a:ext uri="{FF2B5EF4-FFF2-40B4-BE49-F238E27FC236}">
                <a16:creationId xmlns:a16="http://schemas.microsoft.com/office/drawing/2014/main" id="{2CB8AE79-D6BC-4884-9CB0-B29C794BE5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488" t="12728" r="2581" b="12225"/>
          <a:stretch/>
        </p:blipFill>
        <p:spPr>
          <a:xfrm rot="888915">
            <a:off x="5876326" y="4957264"/>
            <a:ext cx="860239" cy="425703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52F16FF-B37B-4C8E-BD0A-21C7148BFB8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488" t="12728" r="2581" b="12225"/>
          <a:stretch/>
        </p:blipFill>
        <p:spPr>
          <a:xfrm rot="2317097" flipV="1">
            <a:off x="5135855" y="3201806"/>
            <a:ext cx="860239" cy="387969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07379C5-C0C0-439A-91F6-384C4FF970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 l="2488" t="18026" r="2581" b="12225"/>
          <a:stretch/>
        </p:blipFill>
        <p:spPr>
          <a:xfrm rot="2317097">
            <a:off x="4405653" y="2633002"/>
            <a:ext cx="860239" cy="395654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791BA69-9154-4D86-B511-31D7513DCE82}"/>
              </a:ext>
            </a:extLst>
          </p:cNvPr>
          <p:cNvSpPr/>
          <p:nvPr/>
        </p:nvSpPr>
        <p:spPr>
          <a:xfrm rot="19058283">
            <a:off x="4422887" y="2965805"/>
            <a:ext cx="1015350" cy="779175"/>
          </a:xfrm>
          <a:prstGeom prst="roundRect">
            <a:avLst/>
          </a:prstGeom>
          <a:solidFill>
            <a:srgbClr val="FFFF00">
              <a:alpha val="88000"/>
            </a:srgb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20E0FBC-A4B9-4579-AB17-1BF98AAD7F35}"/>
              </a:ext>
            </a:extLst>
          </p:cNvPr>
          <p:cNvCxnSpPr>
            <a:cxnSpLocks/>
          </p:cNvCxnSpPr>
          <p:nvPr/>
        </p:nvCxnSpPr>
        <p:spPr>
          <a:xfrm flipV="1">
            <a:off x="4802499" y="3184980"/>
            <a:ext cx="335203" cy="268287"/>
          </a:xfrm>
          <a:prstGeom prst="straightConnector1">
            <a:avLst/>
          </a:prstGeom>
          <a:ln w="57150">
            <a:solidFill>
              <a:srgbClr val="FFCC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1E1CC1F-AA89-452B-8B00-DA691C8C3BDF}"/>
              </a:ext>
            </a:extLst>
          </p:cNvPr>
          <p:cNvCxnSpPr>
            <a:cxnSpLocks/>
            <a:stCxn id="77" idx="4"/>
          </p:cNvCxnSpPr>
          <p:nvPr/>
        </p:nvCxnSpPr>
        <p:spPr>
          <a:xfrm>
            <a:off x="4750485" y="3601334"/>
            <a:ext cx="117095" cy="479010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6717A0A-C147-4C9B-8292-3E093AF8CE87}"/>
              </a:ext>
            </a:extLst>
          </p:cNvPr>
          <p:cNvCxnSpPr>
            <a:cxnSpLocks/>
          </p:cNvCxnSpPr>
          <p:nvPr/>
        </p:nvCxnSpPr>
        <p:spPr>
          <a:xfrm flipV="1">
            <a:off x="4867580" y="3875762"/>
            <a:ext cx="311100" cy="204582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5845A66-426F-482E-8A00-590796B836D1}"/>
              </a:ext>
            </a:extLst>
          </p:cNvPr>
          <p:cNvCxnSpPr>
            <a:cxnSpLocks/>
          </p:cNvCxnSpPr>
          <p:nvPr/>
        </p:nvCxnSpPr>
        <p:spPr>
          <a:xfrm flipH="1">
            <a:off x="5126136" y="3912800"/>
            <a:ext cx="11566" cy="426936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7876B8B-05C6-4B72-8A9F-8ED4C08E887E}"/>
              </a:ext>
            </a:extLst>
          </p:cNvPr>
          <p:cNvCxnSpPr>
            <a:cxnSpLocks/>
          </p:cNvCxnSpPr>
          <p:nvPr/>
        </p:nvCxnSpPr>
        <p:spPr>
          <a:xfrm flipV="1">
            <a:off x="5118700" y="4217267"/>
            <a:ext cx="1008823" cy="122469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787F96D-E80F-42E4-9DBF-898E5F753566}"/>
              </a:ext>
            </a:extLst>
          </p:cNvPr>
          <p:cNvCxnSpPr>
            <a:cxnSpLocks/>
          </p:cNvCxnSpPr>
          <p:nvPr/>
        </p:nvCxnSpPr>
        <p:spPr>
          <a:xfrm>
            <a:off x="5623112" y="3917707"/>
            <a:ext cx="504411" cy="299561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1AF6B26-53FC-4F77-AF82-71DABF2585C1}"/>
              </a:ext>
            </a:extLst>
          </p:cNvPr>
          <p:cNvCxnSpPr>
            <a:cxnSpLocks/>
          </p:cNvCxnSpPr>
          <p:nvPr/>
        </p:nvCxnSpPr>
        <p:spPr>
          <a:xfrm>
            <a:off x="5623112" y="3917707"/>
            <a:ext cx="220082" cy="1099135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xplosion: 8 Points 58">
            <a:extLst>
              <a:ext uri="{FF2B5EF4-FFF2-40B4-BE49-F238E27FC236}">
                <a16:creationId xmlns:a16="http://schemas.microsoft.com/office/drawing/2014/main" id="{BDAFDA13-D1EC-4A18-9FA8-45CEB03556D6}"/>
              </a:ext>
            </a:extLst>
          </p:cNvPr>
          <p:cNvSpPr/>
          <p:nvPr/>
        </p:nvSpPr>
        <p:spPr>
          <a:xfrm rot="10566775">
            <a:off x="5842952" y="4959359"/>
            <a:ext cx="184355" cy="192656"/>
          </a:xfrm>
          <a:prstGeom prst="irregularSeal1">
            <a:avLst/>
          </a:prstGeom>
          <a:solidFill>
            <a:srgbClr val="FF0000"/>
          </a:solidFill>
          <a:ln>
            <a:solidFill>
              <a:srgbClr val="81AB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887D27A8-6F38-4EC8-AC98-2D2E8B99E2A4}"/>
              </a:ext>
            </a:extLst>
          </p:cNvPr>
          <p:cNvSpPr/>
          <p:nvPr/>
        </p:nvSpPr>
        <p:spPr>
          <a:xfrm rot="13043044">
            <a:off x="4239445" y="2472338"/>
            <a:ext cx="1260421" cy="709064"/>
          </a:xfrm>
          <a:prstGeom prst="roundRect">
            <a:avLst/>
          </a:prstGeom>
          <a:solidFill>
            <a:srgbClr val="FFFF00">
              <a:alpha val="88000"/>
            </a:srgb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F235E6C6-CF65-4525-93E2-DA0AD0103CBA}"/>
              </a:ext>
            </a:extLst>
          </p:cNvPr>
          <p:cNvSpPr/>
          <p:nvPr/>
        </p:nvSpPr>
        <p:spPr>
          <a:xfrm rot="13043044">
            <a:off x="4946710" y="3008343"/>
            <a:ext cx="1260421" cy="709064"/>
          </a:xfrm>
          <a:prstGeom prst="roundRect">
            <a:avLst/>
          </a:prstGeom>
          <a:solidFill>
            <a:srgbClr val="FFFF00">
              <a:alpha val="88000"/>
            </a:srgb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F8ABEF1D-700B-40C4-8E11-00CC7B3E3521}"/>
              </a:ext>
            </a:extLst>
          </p:cNvPr>
          <p:cNvSpPr/>
          <p:nvPr/>
        </p:nvSpPr>
        <p:spPr>
          <a:xfrm rot="11670687">
            <a:off x="5652877" y="4800695"/>
            <a:ext cx="1260421" cy="709064"/>
          </a:xfrm>
          <a:prstGeom prst="roundRect">
            <a:avLst/>
          </a:prstGeom>
          <a:solidFill>
            <a:srgbClr val="FFFF00">
              <a:alpha val="88000"/>
            </a:srgb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F88BE3A-E167-4BC8-9902-4D515E920C85}"/>
                  </a:ext>
                </a:extLst>
              </p:cNvPr>
              <p:cNvSpPr txBox="1"/>
              <p:nvPr/>
            </p:nvSpPr>
            <p:spPr>
              <a:xfrm>
                <a:off x="4473846" y="2960173"/>
                <a:ext cx="27331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FFCC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FFCCCC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FFCC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IE" sz="2800" dirty="0">
                  <a:solidFill>
                    <a:srgbClr val="FFCCCC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F88BE3A-E167-4BC8-9902-4D515E920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3846" y="2960173"/>
                <a:ext cx="273310" cy="430887"/>
              </a:xfrm>
              <a:prstGeom prst="rect">
                <a:avLst/>
              </a:prstGeom>
              <a:blipFill>
                <a:blip r:embed="rId5"/>
                <a:stretch>
                  <a:fillRect r="-31111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0FC4CF1D-B106-46CE-955A-4FF7C192D777}"/>
                  </a:ext>
                </a:extLst>
              </p:cNvPr>
              <p:cNvSpPr txBox="1"/>
              <p:nvPr/>
            </p:nvSpPr>
            <p:spPr>
              <a:xfrm>
                <a:off x="5096223" y="4466839"/>
                <a:ext cx="273310" cy="5554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IE" sz="3200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0FC4CF1D-B106-46CE-955A-4FF7C192D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6223" y="4466839"/>
                <a:ext cx="273310" cy="5554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F89F098-22E1-4BD8-BBB3-11B2A820F9C2}"/>
                  </a:ext>
                </a:extLst>
              </p:cNvPr>
              <p:cNvSpPr txBox="1"/>
              <p:nvPr/>
            </p:nvSpPr>
            <p:spPr>
              <a:xfrm>
                <a:off x="5694788" y="2939746"/>
                <a:ext cx="273310" cy="3124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IE" sz="2000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F89F098-22E1-4BD8-BBB3-11B2A820F9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788" y="2939746"/>
                <a:ext cx="273310" cy="312431"/>
              </a:xfrm>
              <a:prstGeom prst="rect">
                <a:avLst/>
              </a:prstGeom>
              <a:blipFill>
                <a:blip r:embed="rId7"/>
                <a:stretch>
                  <a:fillRect l="-6667" r="-6667" b="-21569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1E7BE80-BBF4-4AAC-B8AB-2AAB8C64DDCE}"/>
                  </a:ext>
                </a:extLst>
              </p:cNvPr>
              <p:cNvSpPr txBox="1"/>
              <p:nvPr/>
            </p:nvSpPr>
            <p:spPr>
              <a:xfrm>
                <a:off x="4993187" y="2407126"/>
                <a:ext cx="273310" cy="3124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IE" sz="2000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1E7BE80-BBF4-4AAC-B8AB-2AAB8C64DD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187" y="2407126"/>
                <a:ext cx="273310" cy="312431"/>
              </a:xfrm>
              <a:prstGeom prst="rect">
                <a:avLst/>
              </a:prstGeom>
              <a:blipFill>
                <a:blip r:embed="rId8"/>
                <a:stretch>
                  <a:fillRect l="-6667" r="-6667" b="-19608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C14CD73-5E99-4D79-A0E4-CA75CBB68586}"/>
                  </a:ext>
                </a:extLst>
              </p:cNvPr>
              <p:cNvSpPr txBox="1"/>
              <p:nvPr/>
            </p:nvSpPr>
            <p:spPr>
              <a:xfrm>
                <a:off x="6042962" y="5317415"/>
                <a:ext cx="273310" cy="3124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IE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C14CD73-5E99-4D79-A0E4-CA75CBB68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962" y="5317415"/>
                <a:ext cx="273310" cy="312431"/>
              </a:xfrm>
              <a:prstGeom prst="rect">
                <a:avLst/>
              </a:prstGeom>
              <a:blipFill>
                <a:blip r:embed="rId9"/>
                <a:stretch>
                  <a:fillRect l="-2222" r="-2222" b="-7692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Oval 96">
            <a:extLst>
              <a:ext uri="{FF2B5EF4-FFF2-40B4-BE49-F238E27FC236}">
                <a16:creationId xmlns:a16="http://schemas.microsoft.com/office/drawing/2014/main" id="{8F38E9AE-D68C-429D-A5F1-5EA25D146F1F}"/>
              </a:ext>
            </a:extLst>
          </p:cNvPr>
          <p:cNvSpPr/>
          <p:nvPr/>
        </p:nvSpPr>
        <p:spPr>
          <a:xfrm>
            <a:off x="4659745" y="3430984"/>
            <a:ext cx="243472" cy="228393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FAA1FABD-3BB0-4653-9D75-6FEF5043AC5B}"/>
              </a:ext>
            </a:extLst>
          </p:cNvPr>
          <p:cNvSpPr/>
          <p:nvPr/>
        </p:nvSpPr>
        <p:spPr>
          <a:xfrm>
            <a:off x="4628749" y="3372941"/>
            <a:ext cx="243472" cy="22839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F8183DB-2C84-4BBD-B26C-AA8AC079482A}"/>
              </a:ext>
            </a:extLst>
          </p:cNvPr>
          <p:cNvSpPr/>
          <p:nvPr/>
        </p:nvSpPr>
        <p:spPr>
          <a:xfrm>
            <a:off x="5753580" y="4902645"/>
            <a:ext cx="243472" cy="228393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FEDF98B-669C-4F57-8D79-D4761FB45DAA}"/>
              </a:ext>
            </a:extLst>
          </p:cNvPr>
          <p:cNvSpPr txBox="1"/>
          <p:nvPr/>
        </p:nvSpPr>
        <p:spPr>
          <a:xfrm>
            <a:off x="4596422" y="3260176"/>
            <a:ext cx="222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</a:t>
            </a:r>
            <a:endParaRPr lang="en-IE" sz="2000" dirty="0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3C7EC4D-C0F0-45CD-A845-0FAC70006F98}"/>
              </a:ext>
            </a:extLst>
          </p:cNvPr>
          <p:cNvSpPr txBox="1"/>
          <p:nvPr/>
        </p:nvSpPr>
        <p:spPr>
          <a:xfrm>
            <a:off x="5954305" y="4512451"/>
            <a:ext cx="172914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/>
              <a:t>n-capture (e.g. on H)</a:t>
            </a:r>
          </a:p>
          <a:p>
            <a:pPr algn="ctr"/>
            <a:r>
              <a:rPr lang="en-US" sz="1600" dirty="0"/>
              <a:t>~100 </a:t>
            </a:r>
            <a:r>
              <a:rPr lang="en-US" sz="1600" dirty="0" err="1"/>
              <a:t>μs</a:t>
            </a:r>
            <a:r>
              <a:rPr lang="en-US" sz="1600" dirty="0"/>
              <a:t> </a:t>
            </a:r>
            <a:r>
              <a:rPr lang="en-IE" sz="1600" dirty="0"/>
              <a:t>later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E6650FF-B03B-4473-AB49-8B73DB1806CB}"/>
                  </a:ext>
                </a:extLst>
              </p:cNvPr>
              <p:cNvSpPr txBox="1"/>
              <p:nvPr/>
            </p:nvSpPr>
            <p:spPr>
              <a:xfrm>
                <a:off x="8041004" y="2026609"/>
                <a:ext cx="4029953" cy="2921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u="sng" dirty="0"/>
                  <a:t>Inverse Beta Decay</a:t>
                </a:r>
                <a:r>
                  <a:rPr lang="en-US" sz="2400" dirty="0"/>
                  <a:t> (IBD)</a:t>
                </a:r>
              </a:p>
              <a:p>
                <a:pPr algn="ctr"/>
                <a:endParaRPr lang="en-US" dirty="0"/>
              </a:p>
              <a:p>
                <a:pPr algn="ctr"/>
                <a:r>
                  <a:rPr lang="en-US" sz="2000" dirty="0"/>
                  <a:t>Distinct coincident event pair correlated in </a:t>
                </a:r>
                <a:r>
                  <a:rPr lang="en-US" sz="2000" u="sng" dirty="0"/>
                  <a:t>time</a:t>
                </a:r>
                <a:r>
                  <a:rPr lang="en-US" sz="2000" dirty="0"/>
                  <a:t> and </a:t>
                </a:r>
                <a:r>
                  <a:rPr lang="en-US" sz="2000" u="sng" dirty="0"/>
                  <a:t>space</a:t>
                </a:r>
              </a:p>
              <a:p>
                <a:pPr algn="ctr"/>
                <a:endParaRPr lang="en-IE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IE" sz="2000" dirty="0">
                    <a:sym typeface="Wingdings" panose="05000000000000000000" pitchFamily="2" charset="2"/>
                  </a:rPr>
                  <a:t>Powerful background reduction</a:t>
                </a:r>
              </a:p>
              <a:p>
                <a:pPr marL="285750" indent="-285750">
                  <a:buFont typeface="Wingdings" panose="05000000000000000000" pitchFamily="2" charset="2"/>
                  <a:buChar char="à"/>
                </a:pPr>
                <a:endParaRPr lang="en-IE" sz="2000" dirty="0"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IE" sz="2000" dirty="0">
                    <a:sym typeface="Wingdings" panose="05000000000000000000" pitchFamily="2" charset="2"/>
                  </a:rPr>
                  <a:t>Energy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acc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IE" sz="2000" dirty="0"/>
                  <a:t> measured from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IE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+0.78 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𝑀𝑒𝑉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IE" sz="20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E6650FF-B03B-4473-AB49-8B73DB180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1004" y="2026609"/>
                <a:ext cx="4029953" cy="2921056"/>
              </a:xfrm>
              <a:prstGeom prst="rect">
                <a:avLst/>
              </a:prstGeom>
              <a:blipFill>
                <a:blip r:embed="rId10"/>
                <a:stretch>
                  <a:fillRect l="-1362" t="-1667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Explosion: 8 Points 38">
            <a:extLst>
              <a:ext uri="{FF2B5EF4-FFF2-40B4-BE49-F238E27FC236}">
                <a16:creationId xmlns:a16="http://schemas.microsoft.com/office/drawing/2014/main" id="{1D85D7D4-B923-438B-98D9-384CCE52B9E5}"/>
              </a:ext>
            </a:extLst>
          </p:cNvPr>
          <p:cNvSpPr/>
          <p:nvPr/>
        </p:nvSpPr>
        <p:spPr>
          <a:xfrm>
            <a:off x="5107410" y="3018778"/>
            <a:ext cx="184355" cy="192656"/>
          </a:xfrm>
          <a:prstGeom prst="irregularSeal1">
            <a:avLst/>
          </a:prstGeom>
          <a:solidFill>
            <a:srgbClr val="FF0000"/>
          </a:solidFill>
          <a:ln>
            <a:solidFill>
              <a:srgbClr val="81AB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442021D-25DC-40B7-8C41-D0933B10599A}"/>
                  </a:ext>
                </a:extLst>
              </p:cNvPr>
              <p:cNvSpPr txBox="1"/>
              <p:nvPr/>
            </p:nvSpPr>
            <p:spPr>
              <a:xfrm>
                <a:off x="4143186" y="1551031"/>
                <a:ext cx="295984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FFCC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FFCCCC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FFCC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IE" sz="32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442021D-25DC-40B7-8C41-D0933B105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3186" y="1551031"/>
                <a:ext cx="2959849" cy="4924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299BADD5-71C5-4A9E-8928-B15DEB779B6A}"/>
              </a:ext>
            </a:extLst>
          </p:cNvPr>
          <p:cNvSpPr/>
          <p:nvPr/>
        </p:nvSpPr>
        <p:spPr>
          <a:xfrm>
            <a:off x="3446168" y="5320162"/>
            <a:ext cx="1015350" cy="779175"/>
          </a:xfrm>
          <a:prstGeom prst="roundRect">
            <a:avLst/>
          </a:prstGeom>
          <a:solidFill>
            <a:srgbClr val="FFFF00">
              <a:alpha val="88000"/>
            </a:srgbClr>
          </a:solidFill>
          <a:ln>
            <a:noFill/>
          </a:ln>
          <a:effectLst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0A8A73A-16C0-479D-B608-A03E49237947}"/>
              </a:ext>
            </a:extLst>
          </p:cNvPr>
          <p:cNvSpPr txBox="1"/>
          <p:nvPr/>
        </p:nvSpPr>
        <p:spPr>
          <a:xfrm>
            <a:off x="4362172" y="5466739"/>
            <a:ext cx="1733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Charged particle energy deposition</a:t>
            </a:r>
            <a:endParaRPr lang="en-IE" sz="140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E736BAD-6E26-4D04-B44D-FB509B0281BB}"/>
              </a:ext>
            </a:extLst>
          </p:cNvPr>
          <p:cNvSpPr txBox="1"/>
          <p:nvPr/>
        </p:nvSpPr>
        <p:spPr>
          <a:xfrm>
            <a:off x="3573139" y="5536326"/>
            <a:ext cx="1733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=</a:t>
            </a:r>
            <a:endParaRPr lang="en-IE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31597B4-7038-43E3-8E82-DA14AAFC1E21}"/>
              </a:ext>
            </a:extLst>
          </p:cNvPr>
          <p:cNvSpPr txBox="1"/>
          <p:nvPr/>
        </p:nvSpPr>
        <p:spPr>
          <a:xfrm>
            <a:off x="8164134" y="5170115"/>
            <a:ext cx="37836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B0F0"/>
                </a:solidFill>
              </a:rPr>
              <a:t>C. L. Cowan, F. </a:t>
            </a:r>
            <a:r>
              <a:rPr lang="en-US" sz="1400" dirty="0" err="1">
                <a:solidFill>
                  <a:srgbClr val="00B0F0"/>
                </a:solidFill>
              </a:rPr>
              <a:t>Reines</a:t>
            </a:r>
            <a:r>
              <a:rPr lang="en-US" sz="1400" dirty="0">
                <a:solidFill>
                  <a:srgbClr val="00B0F0"/>
                </a:solidFill>
              </a:rPr>
              <a:t> et al., </a:t>
            </a:r>
            <a:r>
              <a:rPr lang="en-US" sz="1400" i="1" dirty="0">
                <a:solidFill>
                  <a:srgbClr val="00B0F0"/>
                </a:solidFill>
              </a:rPr>
              <a:t>Detection of the free neutrino: A confirmation</a:t>
            </a:r>
            <a:r>
              <a:rPr lang="en-US" sz="1400" dirty="0">
                <a:solidFill>
                  <a:srgbClr val="00B0F0"/>
                </a:solidFill>
              </a:rPr>
              <a:t>, Science 124 (1956) 103</a:t>
            </a:r>
          </a:p>
        </p:txBody>
      </p:sp>
    </p:spTree>
    <p:extLst>
      <p:ext uri="{BB962C8B-B14F-4D97-AF65-F5344CB8AC3E}">
        <p14:creationId xmlns:p14="http://schemas.microsoft.com/office/powerpoint/2010/main" val="398927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9" grpId="0" animBg="1"/>
      <p:bldP spid="63" grpId="0" animBg="1"/>
      <p:bldP spid="64" grpId="0" animBg="1"/>
      <p:bldP spid="65" grpId="0" animBg="1"/>
      <p:bldP spid="66" grpId="0"/>
      <p:bldP spid="68" grpId="0"/>
      <p:bldP spid="69" grpId="0"/>
      <p:bldP spid="70" grpId="0"/>
      <p:bldP spid="71" grpId="0"/>
      <p:bldP spid="97" grpId="0" animBg="1"/>
      <p:bldP spid="80" grpId="0" animBg="1"/>
      <p:bldP spid="83" grpId="0"/>
      <p:bldP spid="39" grpId="0" animBg="1"/>
      <p:bldP spid="90" grpId="0" animBg="1"/>
      <p:bldP spid="91" grpId="0"/>
      <p:bldP spid="92" grpId="0"/>
      <p:bldP spid="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7D8BC569-5A1B-48CD-8236-7BFE5918A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122" y="136525"/>
            <a:ext cx="1370017" cy="1688336"/>
          </a:xfrm>
          <a:prstGeom prst="round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19A9D0-39F2-49FB-8EE2-EA924DB7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extraction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C3C4A-5ECA-4B63-B7D5-BE866832C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ED76E-6333-41F8-ACA1-2533A7B1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82A74-36E3-4B26-B9F7-7A5B5B9C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20</a:t>
            </a:fld>
            <a:endParaRPr lang="en-I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1C90B80-5797-41A1-A6E0-C52FE9459D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" t="30041" r="25007" b="858"/>
          <a:stretch/>
        </p:blipFill>
        <p:spPr>
          <a:xfrm>
            <a:off x="336850" y="1639577"/>
            <a:ext cx="4262390" cy="4555118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195ADE-BFB9-4EC4-842B-FE470E5302C3}"/>
              </a:ext>
            </a:extLst>
          </p:cNvPr>
          <p:cNvSpPr txBox="1"/>
          <p:nvPr/>
        </p:nvSpPr>
        <p:spPr>
          <a:xfrm>
            <a:off x="1683091" y="6231135"/>
            <a:ext cx="2382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(cartoons not to scale)</a:t>
            </a:r>
            <a:endParaRPr lang="en-IE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04FDAF-D92A-49AF-8CE3-C78824028B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17202" r="30635" b="13468"/>
          <a:stretch/>
        </p:blipFill>
        <p:spPr>
          <a:xfrm>
            <a:off x="10206915" y="374318"/>
            <a:ext cx="1719380" cy="1392259"/>
          </a:xfrm>
          <a:prstGeom prst="roundRect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B7F3AF8-B19B-4D77-852D-89F3EADEE04C}"/>
              </a:ext>
            </a:extLst>
          </p:cNvPr>
          <p:cNvGrpSpPr/>
          <p:nvPr/>
        </p:nvGrpSpPr>
        <p:grpSpPr>
          <a:xfrm>
            <a:off x="-94510" y="1738539"/>
            <a:ext cx="3051977" cy="4468010"/>
            <a:chOff x="299" y="1640870"/>
            <a:chExt cx="3051977" cy="44680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D76DCA6-8A80-41AE-A6EC-7E02B2B90550}"/>
                </a:ext>
              </a:extLst>
            </p:cNvPr>
            <p:cNvGrpSpPr/>
            <p:nvPr/>
          </p:nvGrpSpPr>
          <p:grpSpPr>
            <a:xfrm rot="1505077">
              <a:off x="299" y="1841290"/>
              <a:ext cx="3051977" cy="4076792"/>
              <a:chOff x="8031762" y="2507008"/>
              <a:chExt cx="2538895" cy="3131174"/>
            </a:xfrm>
            <a:noFill/>
          </p:grpSpPr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id="{63F55098-94B8-4C16-B1CB-46D7D76CBD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16778" y="2507008"/>
                <a:ext cx="2188182" cy="3131174"/>
              </a:xfrm>
              <a:prstGeom prst="straightConnector1">
                <a:avLst/>
              </a:prstGeom>
              <a:grpFill/>
              <a:ln w="762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2D4DC725-BE44-43C0-85EC-A3B0FAAEFF19}"/>
                  </a:ext>
                </a:extLst>
              </p:cNvPr>
              <p:cNvGrpSpPr/>
              <p:nvPr/>
            </p:nvGrpSpPr>
            <p:grpSpPr>
              <a:xfrm>
                <a:off x="8031762" y="2542352"/>
                <a:ext cx="2538895" cy="3048346"/>
                <a:chOff x="2152006" y="2725421"/>
                <a:chExt cx="2538895" cy="3048346"/>
              </a:xfrm>
              <a:grpFill/>
            </p:grpSpPr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C4AD5037-BEC9-459B-A694-5C6393918BA3}"/>
                    </a:ext>
                  </a:extLst>
                </p:cNvPr>
                <p:cNvSpPr/>
                <p:nvPr/>
              </p:nvSpPr>
              <p:spPr>
                <a:xfrm rot="19887901">
                  <a:off x="2152007" y="2762656"/>
                  <a:ext cx="704095" cy="261871"/>
                </a:xfrm>
                <a:prstGeom prst="ellipse">
                  <a:avLst/>
                </a:prstGeom>
                <a:grpFill/>
                <a:ln w="28575">
                  <a:solidFill>
                    <a:srgbClr val="C0000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E" dirty="0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84A012C2-57AA-4AF3-90CC-26735E6F4AA3}"/>
                    </a:ext>
                  </a:extLst>
                </p:cNvPr>
                <p:cNvSpPr/>
                <p:nvPr/>
              </p:nvSpPr>
              <p:spPr>
                <a:xfrm rot="19887901">
                  <a:off x="3986806" y="5474660"/>
                  <a:ext cx="704095" cy="261871"/>
                </a:xfrm>
                <a:prstGeom prst="ellipse">
                  <a:avLst/>
                </a:prstGeom>
                <a:grpFill/>
                <a:ln w="28575">
                  <a:solidFill>
                    <a:srgbClr val="C0000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E"/>
                </a:p>
              </p:txBody>
            </p: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1D3D3356-345A-407D-8CEA-AA1D2E42BE62}"/>
                    </a:ext>
                  </a:extLst>
                </p:cNvPr>
                <p:cNvCxnSpPr>
                  <a:stCxn id="69" idx="2"/>
                  <a:endCxn id="70" idx="2"/>
                </p:cNvCxnSpPr>
                <p:nvPr/>
              </p:nvCxnSpPr>
              <p:spPr>
                <a:xfrm>
                  <a:off x="2194772" y="3061763"/>
                  <a:ext cx="1834799" cy="2712004"/>
                </a:xfrm>
                <a:prstGeom prst="line">
                  <a:avLst/>
                </a:prstGeom>
                <a:grpFill/>
                <a:ln w="28575">
                  <a:solidFill>
                    <a:srgbClr val="C0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C3B1A2CC-A901-48D6-92BC-C3F1B657A70D}"/>
                    </a:ext>
                  </a:extLst>
                </p:cNvPr>
                <p:cNvCxnSpPr>
                  <a:cxnSpLocks/>
                  <a:stCxn id="69" idx="6"/>
                  <a:endCxn id="70" idx="6"/>
                </p:cNvCxnSpPr>
                <p:nvPr/>
              </p:nvCxnSpPr>
              <p:spPr>
                <a:xfrm>
                  <a:off x="2813337" y="2725421"/>
                  <a:ext cx="1834799" cy="2712004"/>
                </a:xfrm>
                <a:prstGeom prst="line">
                  <a:avLst/>
                </a:prstGeom>
                <a:grpFill/>
                <a:ln w="28575">
                  <a:solidFill>
                    <a:srgbClr val="C0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A9FF498-88FD-4CCA-90B6-EE73FC5B85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96090" y="5178977"/>
                <a:ext cx="114300" cy="168592"/>
              </a:xfrm>
              <a:prstGeom prst="line">
                <a:avLst/>
              </a:prstGeom>
              <a:grpFill/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6AACCB2C-6AA2-4180-B182-A06A430509DB}"/>
                  </a:ext>
                </a:extLst>
              </p:cNvPr>
              <p:cNvSpPr/>
              <p:nvPr/>
            </p:nvSpPr>
            <p:spPr>
              <a:xfrm>
                <a:off x="8608680" y="2974794"/>
                <a:ext cx="245268" cy="119645"/>
              </a:xfrm>
              <a:custGeom>
                <a:avLst/>
                <a:gdLst>
                  <a:gd name="connsiteX0" fmla="*/ 0 w 245268"/>
                  <a:gd name="connsiteY0" fmla="*/ 48208 h 119645"/>
                  <a:gd name="connsiteX1" fmla="*/ 14287 w 245268"/>
                  <a:gd name="connsiteY1" fmla="*/ 38683 h 119645"/>
                  <a:gd name="connsiteX2" fmla="*/ 66675 w 245268"/>
                  <a:gd name="connsiteY2" fmla="*/ 22014 h 119645"/>
                  <a:gd name="connsiteX3" fmla="*/ 88106 w 245268"/>
                  <a:gd name="connsiteY3" fmla="*/ 14870 h 119645"/>
                  <a:gd name="connsiteX4" fmla="*/ 128587 w 245268"/>
                  <a:gd name="connsiteY4" fmla="*/ 7726 h 119645"/>
                  <a:gd name="connsiteX5" fmla="*/ 150018 w 245268"/>
                  <a:gd name="connsiteY5" fmla="*/ 583 h 119645"/>
                  <a:gd name="connsiteX6" fmla="*/ 152400 w 245268"/>
                  <a:gd name="connsiteY6" fmla="*/ 14870 h 119645"/>
                  <a:gd name="connsiteX7" fmla="*/ 154781 w 245268"/>
                  <a:gd name="connsiteY7" fmla="*/ 31539 h 119645"/>
                  <a:gd name="connsiteX8" fmla="*/ 161925 w 245268"/>
                  <a:gd name="connsiteY8" fmla="*/ 50589 h 119645"/>
                  <a:gd name="connsiteX9" fmla="*/ 171450 w 245268"/>
                  <a:gd name="connsiteY9" fmla="*/ 91070 h 119645"/>
                  <a:gd name="connsiteX10" fmla="*/ 176212 w 245268"/>
                  <a:gd name="connsiteY10" fmla="*/ 119645 h 119645"/>
                  <a:gd name="connsiteX11" fmla="*/ 197643 w 245268"/>
                  <a:gd name="connsiteY11" fmla="*/ 117264 h 119645"/>
                  <a:gd name="connsiteX12" fmla="*/ 228600 w 245268"/>
                  <a:gd name="connsiteY12" fmla="*/ 107739 h 119645"/>
                  <a:gd name="connsiteX13" fmla="*/ 245268 w 245268"/>
                  <a:gd name="connsiteY13" fmla="*/ 105358 h 119645"/>
                  <a:gd name="connsiteX14" fmla="*/ 240506 w 245268"/>
                  <a:gd name="connsiteY14" fmla="*/ 14870 h 119645"/>
                  <a:gd name="connsiteX15" fmla="*/ 230981 w 245268"/>
                  <a:gd name="connsiteY15" fmla="*/ 10108 h 119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5268" h="119645">
                    <a:moveTo>
                      <a:pt x="0" y="48208"/>
                    </a:moveTo>
                    <a:cubicBezTo>
                      <a:pt x="4762" y="45033"/>
                      <a:pt x="9108" y="41120"/>
                      <a:pt x="14287" y="38683"/>
                    </a:cubicBezTo>
                    <a:cubicBezTo>
                      <a:pt x="33000" y="29877"/>
                      <a:pt x="47090" y="27890"/>
                      <a:pt x="66675" y="22014"/>
                    </a:cubicBezTo>
                    <a:cubicBezTo>
                      <a:pt x="73888" y="19850"/>
                      <a:pt x="80851" y="16885"/>
                      <a:pt x="88106" y="14870"/>
                    </a:cubicBezTo>
                    <a:cubicBezTo>
                      <a:pt x="105713" y="9979"/>
                      <a:pt x="111083" y="9915"/>
                      <a:pt x="128587" y="7726"/>
                    </a:cubicBezTo>
                    <a:cubicBezTo>
                      <a:pt x="131273" y="6383"/>
                      <a:pt x="146556" y="-2302"/>
                      <a:pt x="150018" y="583"/>
                    </a:cubicBezTo>
                    <a:cubicBezTo>
                      <a:pt x="153727" y="3674"/>
                      <a:pt x="151666" y="10098"/>
                      <a:pt x="152400" y="14870"/>
                    </a:cubicBezTo>
                    <a:cubicBezTo>
                      <a:pt x="153254" y="20417"/>
                      <a:pt x="153335" y="26116"/>
                      <a:pt x="154781" y="31539"/>
                    </a:cubicBezTo>
                    <a:cubicBezTo>
                      <a:pt x="156528" y="38092"/>
                      <a:pt x="159883" y="44122"/>
                      <a:pt x="161925" y="50589"/>
                    </a:cubicBezTo>
                    <a:cubicBezTo>
                      <a:pt x="171994" y="82477"/>
                      <a:pt x="166696" y="67303"/>
                      <a:pt x="171450" y="91070"/>
                    </a:cubicBezTo>
                    <a:cubicBezTo>
                      <a:pt x="176692" y="117276"/>
                      <a:pt x="170866" y="76869"/>
                      <a:pt x="176212" y="119645"/>
                    </a:cubicBezTo>
                    <a:cubicBezTo>
                      <a:pt x="183356" y="118851"/>
                      <a:pt x="190578" y="118589"/>
                      <a:pt x="197643" y="117264"/>
                    </a:cubicBezTo>
                    <a:cubicBezTo>
                      <a:pt x="224271" y="112271"/>
                      <a:pt x="204372" y="113330"/>
                      <a:pt x="228600" y="107739"/>
                    </a:cubicBezTo>
                    <a:cubicBezTo>
                      <a:pt x="234069" y="106477"/>
                      <a:pt x="239712" y="106152"/>
                      <a:pt x="245268" y="105358"/>
                    </a:cubicBezTo>
                    <a:cubicBezTo>
                      <a:pt x="243681" y="75195"/>
                      <a:pt x="244986" y="44740"/>
                      <a:pt x="240506" y="14870"/>
                    </a:cubicBezTo>
                    <a:cubicBezTo>
                      <a:pt x="239979" y="11360"/>
                      <a:pt x="230981" y="10108"/>
                      <a:pt x="230981" y="10108"/>
                    </a:cubicBezTo>
                  </a:path>
                </a:pathLst>
              </a:custGeom>
              <a:grp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3ACC26C8-DE0C-43E3-BED2-5C7BFB8E5EA9}"/>
                  </a:ext>
                </a:extLst>
              </p:cNvPr>
              <p:cNvSpPr/>
              <p:nvPr/>
            </p:nvSpPr>
            <p:spPr>
              <a:xfrm>
                <a:off x="8620201" y="3275862"/>
                <a:ext cx="152383" cy="342900"/>
              </a:xfrm>
              <a:custGeom>
                <a:avLst/>
                <a:gdLst>
                  <a:gd name="connsiteX0" fmla="*/ 152383 w 152383"/>
                  <a:gd name="connsiteY0" fmla="*/ 0 h 342900"/>
                  <a:gd name="connsiteX1" fmla="*/ 147620 w 152383"/>
                  <a:gd name="connsiteY1" fmla="*/ 14288 h 342900"/>
                  <a:gd name="connsiteX2" fmla="*/ 145239 w 152383"/>
                  <a:gd name="connsiteY2" fmla="*/ 28575 h 342900"/>
                  <a:gd name="connsiteX3" fmla="*/ 140476 w 152383"/>
                  <a:gd name="connsiteY3" fmla="*/ 61913 h 342900"/>
                  <a:gd name="connsiteX4" fmla="*/ 133333 w 152383"/>
                  <a:gd name="connsiteY4" fmla="*/ 100013 h 342900"/>
                  <a:gd name="connsiteX5" fmla="*/ 128570 w 152383"/>
                  <a:gd name="connsiteY5" fmla="*/ 150019 h 342900"/>
                  <a:gd name="connsiteX6" fmla="*/ 123808 w 152383"/>
                  <a:gd name="connsiteY6" fmla="*/ 159544 h 342900"/>
                  <a:gd name="connsiteX7" fmla="*/ 121426 w 152383"/>
                  <a:gd name="connsiteY7" fmla="*/ 185738 h 342900"/>
                  <a:gd name="connsiteX8" fmla="*/ 119045 w 152383"/>
                  <a:gd name="connsiteY8" fmla="*/ 192881 h 342900"/>
                  <a:gd name="connsiteX9" fmla="*/ 90470 w 152383"/>
                  <a:gd name="connsiteY9" fmla="*/ 173831 h 342900"/>
                  <a:gd name="connsiteX10" fmla="*/ 73801 w 152383"/>
                  <a:gd name="connsiteY10" fmla="*/ 164306 h 342900"/>
                  <a:gd name="connsiteX11" fmla="*/ 71420 w 152383"/>
                  <a:gd name="connsiteY11" fmla="*/ 157163 h 342900"/>
                  <a:gd name="connsiteX12" fmla="*/ 69039 w 152383"/>
                  <a:gd name="connsiteY12" fmla="*/ 114300 h 342900"/>
                  <a:gd name="connsiteX13" fmla="*/ 47608 w 152383"/>
                  <a:gd name="connsiteY13" fmla="*/ 104775 h 342900"/>
                  <a:gd name="connsiteX14" fmla="*/ 4745 w 152383"/>
                  <a:gd name="connsiteY14" fmla="*/ 119063 h 342900"/>
                  <a:gd name="connsiteX15" fmla="*/ 7126 w 152383"/>
                  <a:gd name="connsiteY15" fmla="*/ 173831 h 342900"/>
                  <a:gd name="connsiteX16" fmla="*/ 28558 w 152383"/>
                  <a:gd name="connsiteY16" fmla="*/ 195263 h 342900"/>
                  <a:gd name="connsiteX17" fmla="*/ 45226 w 152383"/>
                  <a:gd name="connsiteY17" fmla="*/ 207169 h 342900"/>
                  <a:gd name="connsiteX18" fmla="*/ 80945 w 152383"/>
                  <a:gd name="connsiteY18" fmla="*/ 204788 h 342900"/>
                  <a:gd name="connsiteX19" fmla="*/ 90470 w 152383"/>
                  <a:gd name="connsiteY19" fmla="*/ 202406 h 342900"/>
                  <a:gd name="connsiteX20" fmla="*/ 88089 w 152383"/>
                  <a:gd name="connsiteY20" fmla="*/ 323850 h 342900"/>
                  <a:gd name="connsiteX21" fmla="*/ 71420 w 152383"/>
                  <a:gd name="connsiteY21" fmla="*/ 326231 h 342900"/>
                  <a:gd name="connsiteX22" fmla="*/ 47608 w 152383"/>
                  <a:gd name="connsiteY22" fmla="*/ 330994 h 342900"/>
                  <a:gd name="connsiteX23" fmla="*/ 26176 w 152383"/>
                  <a:gd name="connsiteY23" fmla="*/ 338138 h 342900"/>
                  <a:gd name="connsiteX24" fmla="*/ 2364 w 152383"/>
                  <a:gd name="connsiteY24" fmla="*/ 342900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52383" h="342900">
                    <a:moveTo>
                      <a:pt x="152383" y="0"/>
                    </a:moveTo>
                    <a:cubicBezTo>
                      <a:pt x="150795" y="4763"/>
                      <a:pt x="148838" y="9418"/>
                      <a:pt x="147620" y="14288"/>
                    </a:cubicBezTo>
                    <a:cubicBezTo>
                      <a:pt x="146449" y="18972"/>
                      <a:pt x="145955" y="23800"/>
                      <a:pt x="145239" y="28575"/>
                    </a:cubicBezTo>
                    <a:cubicBezTo>
                      <a:pt x="143574" y="39676"/>
                      <a:pt x="143198" y="51023"/>
                      <a:pt x="140476" y="61913"/>
                    </a:cubicBezTo>
                    <a:cubicBezTo>
                      <a:pt x="135794" y="80642"/>
                      <a:pt x="134930" y="80852"/>
                      <a:pt x="133333" y="100013"/>
                    </a:cubicBezTo>
                    <a:cubicBezTo>
                      <a:pt x="132936" y="104773"/>
                      <a:pt x="132735" y="137524"/>
                      <a:pt x="128570" y="150019"/>
                    </a:cubicBezTo>
                    <a:cubicBezTo>
                      <a:pt x="127448" y="153387"/>
                      <a:pt x="125395" y="156369"/>
                      <a:pt x="123808" y="159544"/>
                    </a:cubicBezTo>
                    <a:cubicBezTo>
                      <a:pt x="123014" y="168275"/>
                      <a:pt x="122666" y="177059"/>
                      <a:pt x="121426" y="185738"/>
                    </a:cubicBezTo>
                    <a:cubicBezTo>
                      <a:pt x="121071" y="188223"/>
                      <a:pt x="121539" y="193158"/>
                      <a:pt x="119045" y="192881"/>
                    </a:cubicBezTo>
                    <a:cubicBezTo>
                      <a:pt x="103597" y="191164"/>
                      <a:pt x="100197" y="182168"/>
                      <a:pt x="90470" y="173831"/>
                    </a:cubicBezTo>
                    <a:cubicBezTo>
                      <a:pt x="85761" y="169795"/>
                      <a:pt x="79202" y="167007"/>
                      <a:pt x="73801" y="164306"/>
                    </a:cubicBezTo>
                    <a:cubicBezTo>
                      <a:pt x="73007" y="161925"/>
                      <a:pt x="71658" y="159661"/>
                      <a:pt x="71420" y="157163"/>
                    </a:cubicBezTo>
                    <a:cubicBezTo>
                      <a:pt x="70063" y="142918"/>
                      <a:pt x="74960" y="127327"/>
                      <a:pt x="69039" y="114300"/>
                    </a:cubicBezTo>
                    <a:cubicBezTo>
                      <a:pt x="65804" y="107183"/>
                      <a:pt x="54752" y="107950"/>
                      <a:pt x="47608" y="104775"/>
                    </a:cubicBezTo>
                    <a:cubicBezTo>
                      <a:pt x="33320" y="109538"/>
                      <a:pt x="12362" y="106070"/>
                      <a:pt x="4745" y="119063"/>
                    </a:cubicBezTo>
                    <a:cubicBezTo>
                      <a:pt x="-4496" y="134827"/>
                      <a:pt x="1675" y="156390"/>
                      <a:pt x="7126" y="173831"/>
                    </a:cubicBezTo>
                    <a:cubicBezTo>
                      <a:pt x="10140" y="183474"/>
                      <a:pt x="21134" y="188410"/>
                      <a:pt x="28558" y="195263"/>
                    </a:cubicBezTo>
                    <a:cubicBezTo>
                      <a:pt x="32390" y="198800"/>
                      <a:pt x="40537" y="204043"/>
                      <a:pt x="45226" y="207169"/>
                    </a:cubicBezTo>
                    <a:cubicBezTo>
                      <a:pt x="57132" y="206375"/>
                      <a:pt x="69078" y="206037"/>
                      <a:pt x="80945" y="204788"/>
                    </a:cubicBezTo>
                    <a:cubicBezTo>
                      <a:pt x="84200" y="204445"/>
                      <a:pt x="90274" y="199139"/>
                      <a:pt x="90470" y="202406"/>
                    </a:cubicBezTo>
                    <a:cubicBezTo>
                      <a:pt x="92895" y="242822"/>
                      <a:pt x="94246" y="283832"/>
                      <a:pt x="88089" y="323850"/>
                    </a:cubicBezTo>
                    <a:cubicBezTo>
                      <a:pt x="87236" y="329397"/>
                      <a:pt x="76967" y="325377"/>
                      <a:pt x="71420" y="326231"/>
                    </a:cubicBezTo>
                    <a:cubicBezTo>
                      <a:pt x="63234" y="327491"/>
                      <a:pt x="55493" y="328568"/>
                      <a:pt x="47608" y="330994"/>
                    </a:cubicBezTo>
                    <a:cubicBezTo>
                      <a:pt x="40411" y="333209"/>
                      <a:pt x="33459" y="336222"/>
                      <a:pt x="26176" y="338138"/>
                    </a:cubicBezTo>
                    <a:cubicBezTo>
                      <a:pt x="18348" y="340198"/>
                      <a:pt x="10301" y="341313"/>
                      <a:pt x="2364" y="342900"/>
                    </a:cubicBezTo>
                  </a:path>
                </a:pathLst>
              </a:custGeom>
              <a:grp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356025B8-9874-41DE-A097-E3275A15CE3F}"/>
                  </a:ext>
                </a:extLst>
              </p:cNvPr>
              <p:cNvSpPr/>
              <p:nvPr/>
            </p:nvSpPr>
            <p:spPr>
              <a:xfrm>
                <a:off x="8890099" y="3515944"/>
                <a:ext cx="381000" cy="295275"/>
              </a:xfrm>
              <a:custGeom>
                <a:avLst/>
                <a:gdLst>
                  <a:gd name="connsiteX0" fmla="*/ 40482 w 381000"/>
                  <a:gd name="connsiteY0" fmla="*/ 0 h 295275"/>
                  <a:gd name="connsiteX1" fmla="*/ 23813 w 381000"/>
                  <a:gd name="connsiteY1" fmla="*/ 28575 h 295275"/>
                  <a:gd name="connsiteX2" fmla="*/ 30957 w 381000"/>
                  <a:gd name="connsiteY2" fmla="*/ 61912 h 295275"/>
                  <a:gd name="connsiteX3" fmla="*/ 19050 w 381000"/>
                  <a:gd name="connsiteY3" fmla="*/ 138112 h 295275"/>
                  <a:gd name="connsiteX4" fmla="*/ 4763 w 381000"/>
                  <a:gd name="connsiteY4" fmla="*/ 150018 h 295275"/>
                  <a:gd name="connsiteX5" fmla="*/ 0 w 381000"/>
                  <a:gd name="connsiteY5" fmla="*/ 161925 h 295275"/>
                  <a:gd name="connsiteX6" fmla="*/ 7144 w 381000"/>
                  <a:gd name="connsiteY6" fmla="*/ 209550 h 295275"/>
                  <a:gd name="connsiteX7" fmla="*/ 28575 w 381000"/>
                  <a:gd name="connsiteY7" fmla="*/ 226218 h 295275"/>
                  <a:gd name="connsiteX8" fmla="*/ 73819 w 381000"/>
                  <a:gd name="connsiteY8" fmla="*/ 242887 h 295275"/>
                  <a:gd name="connsiteX9" fmla="*/ 80963 w 381000"/>
                  <a:gd name="connsiteY9" fmla="*/ 278606 h 295275"/>
                  <a:gd name="connsiteX10" fmla="*/ 85725 w 381000"/>
                  <a:gd name="connsiteY10" fmla="*/ 288131 h 295275"/>
                  <a:gd name="connsiteX11" fmla="*/ 116682 w 381000"/>
                  <a:gd name="connsiteY11" fmla="*/ 295275 h 295275"/>
                  <a:gd name="connsiteX12" fmla="*/ 133350 w 381000"/>
                  <a:gd name="connsiteY12" fmla="*/ 242887 h 295275"/>
                  <a:gd name="connsiteX13" fmla="*/ 142875 w 381000"/>
                  <a:gd name="connsiteY13" fmla="*/ 221456 h 295275"/>
                  <a:gd name="connsiteX14" fmla="*/ 202407 w 381000"/>
                  <a:gd name="connsiteY14" fmla="*/ 219075 h 295275"/>
                  <a:gd name="connsiteX15" fmla="*/ 171450 w 381000"/>
                  <a:gd name="connsiteY15" fmla="*/ 147637 h 295275"/>
                  <a:gd name="connsiteX16" fmla="*/ 178594 w 381000"/>
                  <a:gd name="connsiteY16" fmla="*/ 130968 h 295275"/>
                  <a:gd name="connsiteX17" fmla="*/ 230982 w 381000"/>
                  <a:gd name="connsiteY17" fmla="*/ 109537 h 295275"/>
                  <a:gd name="connsiteX18" fmla="*/ 240507 w 381000"/>
                  <a:gd name="connsiteY18" fmla="*/ 104775 h 295275"/>
                  <a:gd name="connsiteX19" fmla="*/ 247650 w 381000"/>
                  <a:gd name="connsiteY19" fmla="*/ 90487 h 295275"/>
                  <a:gd name="connsiteX20" fmla="*/ 252413 w 381000"/>
                  <a:gd name="connsiteY20" fmla="*/ 78581 h 295275"/>
                  <a:gd name="connsiteX21" fmla="*/ 304800 w 381000"/>
                  <a:gd name="connsiteY21" fmla="*/ 126206 h 295275"/>
                  <a:gd name="connsiteX22" fmla="*/ 316707 w 381000"/>
                  <a:gd name="connsiteY22" fmla="*/ 154781 h 295275"/>
                  <a:gd name="connsiteX23" fmla="*/ 319088 w 381000"/>
                  <a:gd name="connsiteY23" fmla="*/ 164306 h 295275"/>
                  <a:gd name="connsiteX24" fmla="*/ 350044 w 381000"/>
                  <a:gd name="connsiteY24" fmla="*/ 190500 h 295275"/>
                  <a:gd name="connsiteX25" fmla="*/ 359569 w 381000"/>
                  <a:gd name="connsiteY25" fmla="*/ 219075 h 295275"/>
                  <a:gd name="connsiteX26" fmla="*/ 381000 w 381000"/>
                  <a:gd name="connsiteY26" fmla="*/ 221456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81000" h="295275">
                    <a:moveTo>
                      <a:pt x="40482" y="0"/>
                    </a:moveTo>
                    <a:cubicBezTo>
                      <a:pt x="37747" y="3829"/>
                      <a:pt x="23813" y="20544"/>
                      <a:pt x="23813" y="28575"/>
                    </a:cubicBezTo>
                    <a:cubicBezTo>
                      <a:pt x="23813" y="33988"/>
                      <a:pt x="28796" y="53271"/>
                      <a:pt x="30957" y="61912"/>
                    </a:cubicBezTo>
                    <a:cubicBezTo>
                      <a:pt x="26988" y="87312"/>
                      <a:pt x="26376" y="113470"/>
                      <a:pt x="19050" y="138112"/>
                    </a:cubicBezTo>
                    <a:cubicBezTo>
                      <a:pt x="17283" y="144054"/>
                      <a:pt x="8636" y="145177"/>
                      <a:pt x="4763" y="150018"/>
                    </a:cubicBezTo>
                    <a:cubicBezTo>
                      <a:pt x="2093" y="153356"/>
                      <a:pt x="1588" y="157956"/>
                      <a:pt x="0" y="161925"/>
                    </a:cubicBezTo>
                    <a:cubicBezTo>
                      <a:pt x="2381" y="177800"/>
                      <a:pt x="624" y="194881"/>
                      <a:pt x="7144" y="209550"/>
                    </a:cubicBezTo>
                    <a:cubicBezTo>
                      <a:pt x="10820" y="217820"/>
                      <a:pt x="21117" y="221091"/>
                      <a:pt x="28575" y="226218"/>
                    </a:cubicBezTo>
                    <a:cubicBezTo>
                      <a:pt x="47085" y="238943"/>
                      <a:pt x="49290" y="236755"/>
                      <a:pt x="73819" y="242887"/>
                    </a:cubicBezTo>
                    <a:cubicBezTo>
                      <a:pt x="85248" y="260029"/>
                      <a:pt x="73790" y="240348"/>
                      <a:pt x="80963" y="278606"/>
                    </a:cubicBezTo>
                    <a:cubicBezTo>
                      <a:pt x="81617" y="282095"/>
                      <a:pt x="82508" y="286630"/>
                      <a:pt x="85725" y="288131"/>
                    </a:cubicBezTo>
                    <a:cubicBezTo>
                      <a:pt x="95322" y="292609"/>
                      <a:pt x="106363" y="292894"/>
                      <a:pt x="116682" y="295275"/>
                    </a:cubicBezTo>
                    <a:cubicBezTo>
                      <a:pt x="152389" y="209577"/>
                      <a:pt x="110336" y="315768"/>
                      <a:pt x="133350" y="242887"/>
                    </a:cubicBezTo>
                    <a:cubicBezTo>
                      <a:pt x="135704" y="235432"/>
                      <a:pt x="135485" y="224004"/>
                      <a:pt x="142875" y="221456"/>
                    </a:cubicBezTo>
                    <a:cubicBezTo>
                      <a:pt x="161650" y="214982"/>
                      <a:pt x="182563" y="219869"/>
                      <a:pt x="202407" y="219075"/>
                    </a:cubicBezTo>
                    <a:cubicBezTo>
                      <a:pt x="171236" y="159330"/>
                      <a:pt x="176745" y="184691"/>
                      <a:pt x="171450" y="147637"/>
                    </a:cubicBezTo>
                    <a:cubicBezTo>
                      <a:pt x="173831" y="142081"/>
                      <a:pt x="174509" y="135424"/>
                      <a:pt x="178594" y="130968"/>
                    </a:cubicBezTo>
                    <a:cubicBezTo>
                      <a:pt x="191352" y="117050"/>
                      <a:pt x="215281" y="114770"/>
                      <a:pt x="230982" y="109537"/>
                    </a:cubicBezTo>
                    <a:cubicBezTo>
                      <a:pt x="234350" y="108415"/>
                      <a:pt x="237332" y="106362"/>
                      <a:pt x="240507" y="104775"/>
                    </a:cubicBezTo>
                    <a:cubicBezTo>
                      <a:pt x="242888" y="100012"/>
                      <a:pt x="245447" y="95334"/>
                      <a:pt x="247650" y="90487"/>
                    </a:cubicBezTo>
                    <a:cubicBezTo>
                      <a:pt x="249419" y="86596"/>
                      <a:pt x="248788" y="76316"/>
                      <a:pt x="252413" y="78581"/>
                    </a:cubicBezTo>
                    <a:cubicBezTo>
                      <a:pt x="272426" y="91089"/>
                      <a:pt x="304800" y="126206"/>
                      <a:pt x="304800" y="126206"/>
                    </a:cubicBezTo>
                    <a:cubicBezTo>
                      <a:pt x="308769" y="135731"/>
                      <a:pt x="313084" y="145119"/>
                      <a:pt x="316707" y="154781"/>
                    </a:cubicBezTo>
                    <a:cubicBezTo>
                      <a:pt x="317856" y="157845"/>
                      <a:pt x="316855" y="161913"/>
                      <a:pt x="319088" y="164306"/>
                    </a:cubicBezTo>
                    <a:cubicBezTo>
                      <a:pt x="328311" y="174188"/>
                      <a:pt x="350044" y="190500"/>
                      <a:pt x="350044" y="190500"/>
                    </a:cubicBezTo>
                    <a:cubicBezTo>
                      <a:pt x="350790" y="197213"/>
                      <a:pt x="348283" y="215313"/>
                      <a:pt x="359569" y="219075"/>
                    </a:cubicBezTo>
                    <a:cubicBezTo>
                      <a:pt x="366388" y="221348"/>
                      <a:pt x="381000" y="221456"/>
                      <a:pt x="381000" y="221456"/>
                    </a:cubicBezTo>
                  </a:path>
                </a:pathLst>
              </a:custGeom>
              <a:grp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36BC0D0-64C7-4CA3-9277-8249C0864203}"/>
                  </a:ext>
                </a:extLst>
              </p:cNvPr>
              <p:cNvSpPr/>
              <p:nvPr/>
            </p:nvSpPr>
            <p:spPr>
              <a:xfrm>
                <a:off x="8965401" y="3878476"/>
                <a:ext cx="216943" cy="266811"/>
              </a:xfrm>
              <a:custGeom>
                <a:avLst/>
                <a:gdLst>
                  <a:gd name="connsiteX0" fmla="*/ 216943 w 216943"/>
                  <a:gd name="connsiteY0" fmla="*/ 4762 h 266811"/>
                  <a:gd name="connsiteX1" fmla="*/ 181224 w 216943"/>
                  <a:gd name="connsiteY1" fmla="*/ 100012 h 266811"/>
                  <a:gd name="connsiteX2" fmla="*/ 164555 w 216943"/>
                  <a:gd name="connsiteY2" fmla="*/ 138112 h 266811"/>
                  <a:gd name="connsiteX3" fmla="*/ 105024 w 216943"/>
                  <a:gd name="connsiteY3" fmla="*/ 114300 h 266811"/>
                  <a:gd name="connsiteX4" fmla="*/ 95499 w 216943"/>
                  <a:gd name="connsiteY4" fmla="*/ 119062 h 266811"/>
                  <a:gd name="connsiteX5" fmla="*/ 88355 w 216943"/>
                  <a:gd name="connsiteY5" fmla="*/ 85725 h 266811"/>
                  <a:gd name="connsiteX6" fmla="*/ 90736 w 216943"/>
                  <a:gd name="connsiteY6" fmla="*/ 47625 h 266811"/>
                  <a:gd name="connsiteX7" fmla="*/ 140743 w 216943"/>
                  <a:gd name="connsiteY7" fmla="*/ 35719 h 266811"/>
                  <a:gd name="connsiteX8" fmla="*/ 119311 w 216943"/>
                  <a:gd name="connsiteY8" fmla="*/ 28575 h 266811"/>
                  <a:gd name="connsiteX9" fmla="*/ 55018 w 216943"/>
                  <a:gd name="connsiteY9" fmla="*/ 14287 h 266811"/>
                  <a:gd name="connsiteX10" fmla="*/ 19299 w 216943"/>
                  <a:gd name="connsiteY10" fmla="*/ 0 h 266811"/>
                  <a:gd name="connsiteX11" fmla="*/ 14536 w 216943"/>
                  <a:gd name="connsiteY11" fmla="*/ 95250 h 266811"/>
                  <a:gd name="connsiteX12" fmla="*/ 47874 w 216943"/>
                  <a:gd name="connsiteY12" fmla="*/ 135731 h 266811"/>
                  <a:gd name="connsiteX13" fmla="*/ 76449 w 216943"/>
                  <a:gd name="connsiteY13" fmla="*/ 145256 h 266811"/>
                  <a:gd name="connsiteX14" fmla="*/ 83593 w 216943"/>
                  <a:gd name="connsiteY14" fmla="*/ 252412 h 266811"/>
                  <a:gd name="connsiteX15" fmla="*/ 97880 w 216943"/>
                  <a:gd name="connsiteY15" fmla="*/ 264319 h 266811"/>
                  <a:gd name="connsiteX16" fmla="*/ 147886 w 216943"/>
                  <a:gd name="connsiteY16" fmla="*/ 266700 h 266811"/>
                  <a:gd name="connsiteX17" fmla="*/ 174080 w 216943"/>
                  <a:gd name="connsiteY17" fmla="*/ 261937 h 266811"/>
                  <a:gd name="connsiteX18" fmla="*/ 188368 w 216943"/>
                  <a:gd name="connsiteY18" fmla="*/ 264319 h 266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16943" h="266811">
                    <a:moveTo>
                      <a:pt x="216943" y="4762"/>
                    </a:moveTo>
                    <a:cubicBezTo>
                      <a:pt x="202532" y="47993"/>
                      <a:pt x="216914" y="5537"/>
                      <a:pt x="181224" y="100012"/>
                    </a:cubicBezTo>
                    <a:cubicBezTo>
                      <a:pt x="168951" y="132499"/>
                      <a:pt x="177060" y="117271"/>
                      <a:pt x="164555" y="138112"/>
                    </a:cubicBezTo>
                    <a:cubicBezTo>
                      <a:pt x="145521" y="128595"/>
                      <a:pt x="126529" y="117696"/>
                      <a:pt x="105024" y="114300"/>
                    </a:cubicBezTo>
                    <a:cubicBezTo>
                      <a:pt x="101518" y="113746"/>
                      <a:pt x="98674" y="117475"/>
                      <a:pt x="95499" y="119062"/>
                    </a:cubicBezTo>
                    <a:cubicBezTo>
                      <a:pt x="93118" y="107950"/>
                      <a:pt x="91949" y="96506"/>
                      <a:pt x="88355" y="85725"/>
                    </a:cubicBezTo>
                    <a:cubicBezTo>
                      <a:pt x="82527" y="68241"/>
                      <a:pt x="63275" y="58812"/>
                      <a:pt x="90736" y="47625"/>
                    </a:cubicBezTo>
                    <a:cubicBezTo>
                      <a:pt x="106605" y="41160"/>
                      <a:pt x="124074" y="39688"/>
                      <a:pt x="140743" y="35719"/>
                    </a:cubicBezTo>
                    <a:cubicBezTo>
                      <a:pt x="133599" y="33338"/>
                      <a:pt x="126617" y="30401"/>
                      <a:pt x="119311" y="28575"/>
                    </a:cubicBezTo>
                    <a:cubicBezTo>
                      <a:pt x="98013" y="23250"/>
                      <a:pt x="76127" y="20318"/>
                      <a:pt x="55018" y="14287"/>
                    </a:cubicBezTo>
                    <a:cubicBezTo>
                      <a:pt x="42688" y="10764"/>
                      <a:pt x="31205" y="4762"/>
                      <a:pt x="19299" y="0"/>
                    </a:cubicBezTo>
                    <a:cubicBezTo>
                      <a:pt x="-16857" y="12050"/>
                      <a:pt x="7582" y="1374"/>
                      <a:pt x="14536" y="95250"/>
                    </a:cubicBezTo>
                    <a:cubicBezTo>
                      <a:pt x="18028" y="142390"/>
                      <a:pt x="13675" y="126810"/>
                      <a:pt x="47874" y="135731"/>
                    </a:cubicBezTo>
                    <a:cubicBezTo>
                      <a:pt x="57589" y="138265"/>
                      <a:pt x="66924" y="142081"/>
                      <a:pt x="76449" y="145256"/>
                    </a:cubicBezTo>
                    <a:cubicBezTo>
                      <a:pt x="78830" y="180975"/>
                      <a:pt x="56093" y="229493"/>
                      <a:pt x="83593" y="252412"/>
                    </a:cubicBezTo>
                    <a:cubicBezTo>
                      <a:pt x="88355" y="256381"/>
                      <a:pt x="91828" y="262974"/>
                      <a:pt x="97880" y="264319"/>
                    </a:cubicBezTo>
                    <a:cubicBezTo>
                      <a:pt x="114170" y="267939"/>
                      <a:pt x="131217" y="265906"/>
                      <a:pt x="147886" y="266700"/>
                    </a:cubicBezTo>
                    <a:cubicBezTo>
                      <a:pt x="156617" y="265112"/>
                      <a:pt x="165205" y="261937"/>
                      <a:pt x="174080" y="261937"/>
                    </a:cubicBezTo>
                    <a:cubicBezTo>
                      <a:pt x="192210" y="261937"/>
                      <a:pt x="181602" y="271082"/>
                      <a:pt x="188368" y="264319"/>
                    </a:cubicBezTo>
                  </a:path>
                </a:pathLst>
              </a:custGeom>
              <a:grp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10D571EE-B9F1-41A8-AD0A-E1A25553321B}"/>
                  </a:ext>
                </a:extLst>
              </p:cNvPr>
              <p:cNvSpPr/>
              <p:nvPr/>
            </p:nvSpPr>
            <p:spPr>
              <a:xfrm>
                <a:off x="9725475" y="4496087"/>
                <a:ext cx="278606" cy="202407"/>
              </a:xfrm>
              <a:custGeom>
                <a:avLst/>
                <a:gdLst>
                  <a:gd name="connsiteX0" fmla="*/ 0 w 278606"/>
                  <a:gd name="connsiteY0" fmla="*/ 97632 h 202407"/>
                  <a:gd name="connsiteX1" fmla="*/ 73819 w 278606"/>
                  <a:gd name="connsiteY1" fmla="*/ 116682 h 202407"/>
                  <a:gd name="connsiteX2" fmla="*/ 85725 w 278606"/>
                  <a:gd name="connsiteY2" fmla="*/ 164307 h 202407"/>
                  <a:gd name="connsiteX3" fmla="*/ 90487 w 278606"/>
                  <a:gd name="connsiteY3" fmla="*/ 178594 h 202407"/>
                  <a:gd name="connsiteX4" fmla="*/ 109537 w 278606"/>
                  <a:gd name="connsiteY4" fmla="*/ 166688 h 202407"/>
                  <a:gd name="connsiteX5" fmla="*/ 119062 w 278606"/>
                  <a:gd name="connsiteY5" fmla="*/ 157163 h 202407"/>
                  <a:gd name="connsiteX6" fmla="*/ 161925 w 278606"/>
                  <a:gd name="connsiteY6" fmla="*/ 202407 h 202407"/>
                  <a:gd name="connsiteX7" fmla="*/ 180975 w 278606"/>
                  <a:gd name="connsiteY7" fmla="*/ 173832 h 202407"/>
                  <a:gd name="connsiteX8" fmla="*/ 207169 w 278606"/>
                  <a:gd name="connsiteY8" fmla="*/ 197644 h 202407"/>
                  <a:gd name="connsiteX9" fmla="*/ 140494 w 278606"/>
                  <a:gd name="connsiteY9" fmla="*/ 80963 h 202407"/>
                  <a:gd name="connsiteX10" fmla="*/ 147637 w 278606"/>
                  <a:gd name="connsiteY10" fmla="*/ 40482 h 202407"/>
                  <a:gd name="connsiteX11" fmla="*/ 152400 w 278606"/>
                  <a:gd name="connsiteY11" fmla="*/ 21432 h 202407"/>
                  <a:gd name="connsiteX12" fmla="*/ 200025 w 278606"/>
                  <a:gd name="connsiteY12" fmla="*/ 0 h 202407"/>
                  <a:gd name="connsiteX13" fmla="*/ 219075 w 278606"/>
                  <a:gd name="connsiteY13" fmla="*/ 23813 h 202407"/>
                  <a:gd name="connsiteX14" fmla="*/ 233362 w 278606"/>
                  <a:gd name="connsiteY14" fmla="*/ 40482 h 202407"/>
                  <a:gd name="connsiteX15" fmla="*/ 242887 w 278606"/>
                  <a:gd name="connsiteY15" fmla="*/ 64294 h 202407"/>
                  <a:gd name="connsiteX16" fmla="*/ 247650 w 278606"/>
                  <a:gd name="connsiteY16" fmla="*/ 121444 h 202407"/>
                  <a:gd name="connsiteX17" fmla="*/ 278606 w 278606"/>
                  <a:gd name="connsiteY17" fmla="*/ 116682 h 202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78606" h="202407">
                    <a:moveTo>
                      <a:pt x="0" y="97632"/>
                    </a:moveTo>
                    <a:cubicBezTo>
                      <a:pt x="21901" y="101282"/>
                      <a:pt x="63899" y="107754"/>
                      <a:pt x="73819" y="116682"/>
                    </a:cubicBezTo>
                    <a:cubicBezTo>
                      <a:pt x="85982" y="127629"/>
                      <a:pt x="81471" y="148506"/>
                      <a:pt x="85725" y="164307"/>
                    </a:cubicBezTo>
                    <a:cubicBezTo>
                      <a:pt x="87030" y="169154"/>
                      <a:pt x="88900" y="173832"/>
                      <a:pt x="90487" y="178594"/>
                    </a:cubicBezTo>
                    <a:cubicBezTo>
                      <a:pt x="96837" y="174625"/>
                      <a:pt x="103546" y="171181"/>
                      <a:pt x="109537" y="166688"/>
                    </a:cubicBezTo>
                    <a:cubicBezTo>
                      <a:pt x="113129" y="163994"/>
                      <a:pt x="115352" y="154634"/>
                      <a:pt x="119062" y="157163"/>
                    </a:cubicBezTo>
                    <a:cubicBezTo>
                      <a:pt x="136227" y="168866"/>
                      <a:pt x="161925" y="202407"/>
                      <a:pt x="161925" y="202407"/>
                    </a:cubicBezTo>
                    <a:cubicBezTo>
                      <a:pt x="168275" y="192882"/>
                      <a:pt x="169590" y="175031"/>
                      <a:pt x="180975" y="173832"/>
                    </a:cubicBezTo>
                    <a:cubicBezTo>
                      <a:pt x="192710" y="172597"/>
                      <a:pt x="210274" y="209028"/>
                      <a:pt x="207169" y="197644"/>
                    </a:cubicBezTo>
                    <a:cubicBezTo>
                      <a:pt x="182703" y="107932"/>
                      <a:pt x="184069" y="113643"/>
                      <a:pt x="140494" y="80963"/>
                    </a:cubicBezTo>
                    <a:cubicBezTo>
                      <a:pt x="142875" y="67469"/>
                      <a:pt x="144950" y="53918"/>
                      <a:pt x="147637" y="40482"/>
                    </a:cubicBezTo>
                    <a:cubicBezTo>
                      <a:pt x="148921" y="34064"/>
                      <a:pt x="146431" y="24118"/>
                      <a:pt x="152400" y="21432"/>
                    </a:cubicBezTo>
                    <a:lnTo>
                      <a:pt x="200025" y="0"/>
                    </a:lnTo>
                    <a:cubicBezTo>
                      <a:pt x="222822" y="4561"/>
                      <a:pt x="204126" y="-2763"/>
                      <a:pt x="219075" y="23813"/>
                    </a:cubicBezTo>
                    <a:cubicBezTo>
                      <a:pt x="222663" y="30191"/>
                      <a:pt x="228600" y="34926"/>
                      <a:pt x="233362" y="40482"/>
                    </a:cubicBezTo>
                    <a:cubicBezTo>
                      <a:pt x="236537" y="48419"/>
                      <a:pt x="241526" y="55854"/>
                      <a:pt x="242887" y="64294"/>
                    </a:cubicBezTo>
                    <a:cubicBezTo>
                      <a:pt x="256956" y="151514"/>
                      <a:pt x="238253" y="93248"/>
                      <a:pt x="247650" y="121444"/>
                    </a:cubicBezTo>
                    <a:cubicBezTo>
                      <a:pt x="270523" y="110007"/>
                      <a:pt x="260108" y="109282"/>
                      <a:pt x="278606" y="116682"/>
                    </a:cubicBezTo>
                  </a:path>
                </a:pathLst>
              </a:custGeom>
              <a:grpFill/>
              <a:ln w="38100"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dirty="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FC250B-3309-4AC2-B6D0-6E283675CD23}"/>
                </a:ext>
              </a:extLst>
            </p:cNvPr>
            <p:cNvGrpSpPr/>
            <p:nvPr/>
          </p:nvGrpSpPr>
          <p:grpSpPr>
            <a:xfrm>
              <a:off x="853321" y="1640870"/>
              <a:ext cx="1341054" cy="4468010"/>
              <a:chOff x="853321" y="1640870"/>
              <a:chExt cx="1341054" cy="4468010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D2B7B9B3-0ECA-44A5-9FB6-3A4E48F07441}"/>
                  </a:ext>
                </a:extLst>
              </p:cNvPr>
              <p:cNvSpPr/>
              <p:nvPr/>
            </p:nvSpPr>
            <p:spPr>
              <a:xfrm rot="21178468">
                <a:off x="1107958" y="1795869"/>
                <a:ext cx="822073" cy="4098726"/>
              </a:xfrm>
              <a:prstGeom prst="rect">
                <a:avLst/>
              </a:prstGeom>
              <a:solidFill>
                <a:srgbClr val="DD5462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dirty="0"/>
              </a:p>
            </p:txBody>
          </p:sp>
          <p:sp>
            <p:nvSpPr>
              <p:cNvPr id="58" name="Partial Circle 57">
                <a:extLst>
                  <a:ext uri="{FF2B5EF4-FFF2-40B4-BE49-F238E27FC236}">
                    <a16:creationId xmlns:a16="http://schemas.microsoft.com/office/drawing/2014/main" id="{DBEF6D02-C5FA-4D24-A5BD-A47DB34F2FD3}"/>
                  </a:ext>
                </a:extLst>
              </p:cNvPr>
              <p:cNvSpPr/>
              <p:nvPr/>
            </p:nvSpPr>
            <p:spPr>
              <a:xfrm rot="21392978">
                <a:off x="853321" y="1640870"/>
                <a:ext cx="846385" cy="340956"/>
              </a:xfrm>
              <a:prstGeom prst="pie">
                <a:avLst>
                  <a:gd name="adj1" fmla="val 10590256"/>
                  <a:gd name="adj2" fmla="val 21409094"/>
                </a:avLst>
              </a:prstGeom>
              <a:solidFill>
                <a:srgbClr val="DD5462">
                  <a:alpha val="49000"/>
                </a:srgbClr>
              </a:solidFill>
              <a:ln w="28575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dirty="0"/>
              </a:p>
            </p:txBody>
          </p:sp>
          <p:sp>
            <p:nvSpPr>
              <p:cNvPr id="59" name="Partial Circle 58">
                <a:extLst>
                  <a:ext uri="{FF2B5EF4-FFF2-40B4-BE49-F238E27FC236}">
                    <a16:creationId xmlns:a16="http://schemas.microsoft.com/office/drawing/2014/main" id="{744347DD-F1C1-4269-A5DF-67ADDAEE4AB0}"/>
                  </a:ext>
                </a:extLst>
              </p:cNvPr>
              <p:cNvSpPr/>
              <p:nvPr/>
            </p:nvSpPr>
            <p:spPr>
              <a:xfrm rot="10692190">
                <a:off x="1347990" y="5644626"/>
                <a:ext cx="846385" cy="464254"/>
              </a:xfrm>
              <a:prstGeom prst="pie">
                <a:avLst>
                  <a:gd name="adj1" fmla="val 10519061"/>
                  <a:gd name="adj2" fmla="val 21297004"/>
                </a:avLst>
              </a:prstGeom>
              <a:solidFill>
                <a:srgbClr val="DD5462">
                  <a:alpha val="49000"/>
                </a:srgbClr>
              </a:solidFill>
              <a:ln w="28575">
                <a:noFill/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dirty="0"/>
              </a:p>
            </p:txBody>
          </p:sp>
        </p:grpSp>
      </p:grp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FD872515-8721-40EF-B911-35058884115B}"/>
              </a:ext>
            </a:extLst>
          </p:cNvPr>
          <p:cNvSpPr/>
          <p:nvPr/>
        </p:nvSpPr>
        <p:spPr>
          <a:xfrm>
            <a:off x="2068423" y="2809915"/>
            <a:ext cx="1772873" cy="2031109"/>
          </a:xfrm>
          <a:custGeom>
            <a:avLst/>
            <a:gdLst>
              <a:gd name="connsiteX0" fmla="*/ 712634 w 1833096"/>
              <a:gd name="connsiteY0" fmla="*/ 38667 h 2150802"/>
              <a:gd name="connsiteX1" fmla="*/ 712634 w 1833096"/>
              <a:gd name="connsiteY1" fmla="*/ 38667 h 2150802"/>
              <a:gd name="connsiteX2" fmla="*/ 665412 w 1833096"/>
              <a:gd name="connsiteY2" fmla="*/ 12909 h 2150802"/>
              <a:gd name="connsiteX3" fmla="*/ 81570 w 1833096"/>
              <a:gd name="connsiteY3" fmla="*/ 12909 h 2150802"/>
              <a:gd name="connsiteX4" fmla="*/ 51519 w 1833096"/>
              <a:gd name="connsiteY4" fmla="*/ 51546 h 2150802"/>
              <a:gd name="connsiteX5" fmla="*/ 21468 w 1833096"/>
              <a:gd name="connsiteY5" fmla="*/ 150284 h 2150802"/>
              <a:gd name="connsiteX6" fmla="*/ 4296 w 1833096"/>
              <a:gd name="connsiteY6" fmla="*/ 223264 h 2150802"/>
              <a:gd name="connsiteX7" fmla="*/ 17175 w 1833096"/>
              <a:gd name="connsiteY7" fmla="*/ 446498 h 2150802"/>
              <a:gd name="connsiteX8" fmla="*/ 68691 w 1833096"/>
              <a:gd name="connsiteY8" fmla="*/ 553822 h 2150802"/>
              <a:gd name="connsiteX9" fmla="*/ 85862 w 1833096"/>
              <a:gd name="connsiteY9" fmla="*/ 570993 h 2150802"/>
              <a:gd name="connsiteX10" fmla="*/ 115913 w 1833096"/>
              <a:gd name="connsiteY10" fmla="*/ 613923 h 2150802"/>
              <a:gd name="connsiteX11" fmla="*/ 145964 w 1833096"/>
              <a:gd name="connsiteY11" fmla="*/ 648267 h 2150802"/>
              <a:gd name="connsiteX12" fmla="*/ 171722 w 1833096"/>
              <a:gd name="connsiteY12" fmla="*/ 682610 h 2150802"/>
              <a:gd name="connsiteX13" fmla="*/ 188893 w 1833096"/>
              <a:gd name="connsiteY13" fmla="*/ 708368 h 2150802"/>
              <a:gd name="connsiteX14" fmla="*/ 218944 w 1833096"/>
              <a:gd name="connsiteY14" fmla="*/ 734126 h 2150802"/>
              <a:gd name="connsiteX15" fmla="*/ 240409 w 1833096"/>
              <a:gd name="connsiteY15" fmla="*/ 747005 h 2150802"/>
              <a:gd name="connsiteX16" fmla="*/ 347733 w 1833096"/>
              <a:gd name="connsiteY16" fmla="*/ 794227 h 2150802"/>
              <a:gd name="connsiteX17" fmla="*/ 493693 w 1833096"/>
              <a:gd name="connsiteY17" fmla="*/ 880086 h 2150802"/>
              <a:gd name="connsiteX18" fmla="*/ 545209 w 1833096"/>
              <a:gd name="connsiteY18" fmla="*/ 918723 h 2150802"/>
              <a:gd name="connsiteX19" fmla="*/ 635361 w 1833096"/>
              <a:gd name="connsiteY19" fmla="*/ 1030340 h 2150802"/>
              <a:gd name="connsiteX20" fmla="*/ 734099 w 1833096"/>
              <a:gd name="connsiteY20" fmla="*/ 1210644 h 2150802"/>
              <a:gd name="connsiteX21" fmla="*/ 755564 w 1833096"/>
              <a:gd name="connsiteY21" fmla="*/ 1283624 h 2150802"/>
              <a:gd name="connsiteX22" fmla="*/ 811372 w 1833096"/>
              <a:gd name="connsiteY22" fmla="*/ 1451050 h 2150802"/>
              <a:gd name="connsiteX23" fmla="*/ 845716 w 1833096"/>
              <a:gd name="connsiteY23" fmla="*/ 1528323 h 2150802"/>
              <a:gd name="connsiteX24" fmla="*/ 901524 w 1833096"/>
              <a:gd name="connsiteY24" fmla="*/ 1665698 h 2150802"/>
              <a:gd name="connsiteX25" fmla="*/ 931575 w 1833096"/>
              <a:gd name="connsiteY25" fmla="*/ 1730092 h 2150802"/>
              <a:gd name="connsiteX26" fmla="*/ 957333 w 1833096"/>
              <a:gd name="connsiteY26" fmla="*/ 1807365 h 2150802"/>
              <a:gd name="connsiteX27" fmla="*/ 983091 w 1833096"/>
              <a:gd name="connsiteY27" fmla="*/ 1863174 h 2150802"/>
              <a:gd name="connsiteX28" fmla="*/ 1004555 w 1833096"/>
              <a:gd name="connsiteY28" fmla="*/ 1923275 h 2150802"/>
              <a:gd name="connsiteX29" fmla="*/ 1077536 w 1833096"/>
              <a:gd name="connsiteY29" fmla="*/ 2052064 h 2150802"/>
              <a:gd name="connsiteX30" fmla="*/ 1099001 w 1833096"/>
              <a:gd name="connsiteY30" fmla="*/ 2073529 h 2150802"/>
              <a:gd name="connsiteX31" fmla="*/ 1137637 w 1833096"/>
              <a:gd name="connsiteY31" fmla="*/ 2107872 h 2150802"/>
              <a:gd name="connsiteX32" fmla="*/ 1236375 w 1833096"/>
              <a:gd name="connsiteY32" fmla="*/ 2150802 h 2150802"/>
              <a:gd name="connsiteX33" fmla="*/ 1399508 w 1833096"/>
              <a:gd name="connsiteY33" fmla="*/ 2137923 h 2150802"/>
              <a:gd name="connsiteX34" fmla="*/ 1524003 w 1833096"/>
              <a:gd name="connsiteY34" fmla="*/ 2086407 h 2150802"/>
              <a:gd name="connsiteX35" fmla="*/ 1588398 w 1833096"/>
              <a:gd name="connsiteY35" fmla="*/ 2026306 h 2150802"/>
              <a:gd name="connsiteX36" fmla="*/ 1622741 w 1833096"/>
              <a:gd name="connsiteY36" fmla="*/ 1966205 h 2150802"/>
              <a:gd name="connsiteX37" fmla="*/ 1631327 w 1833096"/>
              <a:gd name="connsiteY37" fmla="*/ 1940447 h 2150802"/>
              <a:gd name="connsiteX38" fmla="*/ 1652792 w 1833096"/>
              <a:gd name="connsiteY38" fmla="*/ 1901810 h 2150802"/>
              <a:gd name="connsiteX39" fmla="*/ 1665671 w 1833096"/>
              <a:gd name="connsiteY39" fmla="*/ 1876053 h 2150802"/>
              <a:gd name="connsiteX40" fmla="*/ 1691429 w 1833096"/>
              <a:gd name="connsiteY40" fmla="*/ 1846002 h 2150802"/>
              <a:gd name="connsiteX41" fmla="*/ 1755823 w 1833096"/>
              <a:gd name="connsiteY41" fmla="*/ 1708627 h 2150802"/>
              <a:gd name="connsiteX42" fmla="*/ 1768702 w 1833096"/>
              <a:gd name="connsiteY42" fmla="*/ 1652819 h 2150802"/>
              <a:gd name="connsiteX43" fmla="*/ 1772995 w 1833096"/>
              <a:gd name="connsiteY43" fmla="*/ 1614182 h 2150802"/>
              <a:gd name="connsiteX44" fmla="*/ 1798753 w 1833096"/>
              <a:gd name="connsiteY44" fmla="*/ 1502565 h 2150802"/>
              <a:gd name="connsiteX45" fmla="*/ 1803046 w 1833096"/>
              <a:gd name="connsiteY45" fmla="*/ 1472515 h 2150802"/>
              <a:gd name="connsiteX46" fmla="*/ 1811632 w 1833096"/>
              <a:gd name="connsiteY46" fmla="*/ 1420999 h 2150802"/>
              <a:gd name="connsiteX47" fmla="*/ 1820217 w 1833096"/>
              <a:gd name="connsiteY47" fmla="*/ 1390948 h 2150802"/>
              <a:gd name="connsiteX48" fmla="*/ 1833096 w 1833096"/>
              <a:gd name="connsiteY48" fmla="*/ 1313675 h 2150802"/>
              <a:gd name="connsiteX49" fmla="*/ 1828803 w 1833096"/>
              <a:gd name="connsiteY49" fmla="*/ 1021754 h 2150802"/>
              <a:gd name="connsiteX50" fmla="*/ 1824510 w 1833096"/>
              <a:gd name="connsiteY50" fmla="*/ 995996 h 2150802"/>
              <a:gd name="connsiteX51" fmla="*/ 1815924 w 1833096"/>
              <a:gd name="connsiteY51" fmla="*/ 970238 h 2150802"/>
              <a:gd name="connsiteX52" fmla="*/ 1807339 w 1833096"/>
              <a:gd name="connsiteY52" fmla="*/ 918723 h 2150802"/>
              <a:gd name="connsiteX53" fmla="*/ 1803046 w 1833096"/>
              <a:gd name="connsiteY53" fmla="*/ 901551 h 2150802"/>
              <a:gd name="connsiteX54" fmla="*/ 1760116 w 1833096"/>
              <a:gd name="connsiteY54" fmla="*/ 807106 h 2150802"/>
              <a:gd name="connsiteX55" fmla="*/ 1747237 w 1833096"/>
              <a:gd name="connsiteY55" fmla="*/ 789934 h 2150802"/>
              <a:gd name="connsiteX56" fmla="*/ 1738651 w 1833096"/>
              <a:gd name="connsiteY56" fmla="*/ 772762 h 2150802"/>
              <a:gd name="connsiteX57" fmla="*/ 1691429 w 1833096"/>
              <a:gd name="connsiteY57" fmla="*/ 716954 h 2150802"/>
              <a:gd name="connsiteX58" fmla="*/ 1652792 w 1833096"/>
              <a:gd name="connsiteY58" fmla="*/ 669731 h 2150802"/>
              <a:gd name="connsiteX59" fmla="*/ 1631327 w 1833096"/>
              <a:gd name="connsiteY59" fmla="*/ 652560 h 2150802"/>
              <a:gd name="connsiteX60" fmla="*/ 1618448 w 1833096"/>
              <a:gd name="connsiteY60" fmla="*/ 631095 h 2150802"/>
              <a:gd name="connsiteX61" fmla="*/ 1596984 w 1833096"/>
              <a:gd name="connsiteY61" fmla="*/ 613923 h 2150802"/>
              <a:gd name="connsiteX62" fmla="*/ 1575519 w 1833096"/>
              <a:gd name="connsiteY62" fmla="*/ 592458 h 2150802"/>
              <a:gd name="connsiteX63" fmla="*/ 1554054 w 1833096"/>
              <a:gd name="connsiteY63" fmla="*/ 562407 h 2150802"/>
              <a:gd name="connsiteX64" fmla="*/ 1532589 w 1833096"/>
              <a:gd name="connsiteY64" fmla="*/ 545236 h 2150802"/>
              <a:gd name="connsiteX65" fmla="*/ 1502539 w 1833096"/>
              <a:gd name="connsiteY65" fmla="*/ 506599 h 2150802"/>
              <a:gd name="connsiteX66" fmla="*/ 1476781 w 1833096"/>
              <a:gd name="connsiteY66" fmla="*/ 485134 h 2150802"/>
              <a:gd name="connsiteX67" fmla="*/ 1451023 w 1833096"/>
              <a:gd name="connsiteY67" fmla="*/ 459376 h 2150802"/>
              <a:gd name="connsiteX68" fmla="*/ 1390922 w 1833096"/>
              <a:gd name="connsiteY68" fmla="*/ 407861 h 2150802"/>
              <a:gd name="connsiteX69" fmla="*/ 1356578 w 1833096"/>
              <a:gd name="connsiteY69" fmla="*/ 377810 h 2150802"/>
              <a:gd name="connsiteX70" fmla="*/ 1326527 w 1833096"/>
              <a:gd name="connsiteY70" fmla="*/ 352053 h 2150802"/>
              <a:gd name="connsiteX71" fmla="*/ 1305062 w 1833096"/>
              <a:gd name="connsiteY71" fmla="*/ 339174 h 2150802"/>
              <a:gd name="connsiteX72" fmla="*/ 1253547 w 1833096"/>
              <a:gd name="connsiteY72" fmla="*/ 300537 h 2150802"/>
              <a:gd name="connsiteX73" fmla="*/ 1146223 w 1833096"/>
              <a:gd name="connsiteY73" fmla="*/ 240436 h 2150802"/>
              <a:gd name="connsiteX74" fmla="*/ 1103293 w 1833096"/>
              <a:gd name="connsiteY74" fmla="*/ 214678 h 2150802"/>
              <a:gd name="connsiteX75" fmla="*/ 1060364 w 1833096"/>
              <a:gd name="connsiteY75" fmla="*/ 193213 h 2150802"/>
              <a:gd name="connsiteX76" fmla="*/ 974505 w 1833096"/>
              <a:gd name="connsiteY76" fmla="*/ 141698 h 2150802"/>
              <a:gd name="connsiteX77" fmla="*/ 944454 w 1833096"/>
              <a:gd name="connsiteY77" fmla="*/ 133112 h 2150802"/>
              <a:gd name="connsiteX78" fmla="*/ 918696 w 1833096"/>
              <a:gd name="connsiteY78" fmla="*/ 120233 h 2150802"/>
              <a:gd name="connsiteX79" fmla="*/ 858595 w 1833096"/>
              <a:gd name="connsiteY79" fmla="*/ 103061 h 2150802"/>
              <a:gd name="connsiteX80" fmla="*/ 798493 w 1833096"/>
              <a:gd name="connsiteY80" fmla="*/ 77303 h 2150802"/>
              <a:gd name="connsiteX81" fmla="*/ 725513 w 1833096"/>
              <a:gd name="connsiteY81" fmla="*/ 47253 h 2150802"/>
              <a:gd name="connsiteX82" fmla="*/ 712634 w 1833096"/>
              <a:gd name="connsiteY82" fmla="*/ 42960 h 2150802"/>
              <a:gd name="connsiteX83" fmla="*/ 691170 w 1833096"/>
              <a:gd name="connsiteY83" fmla="*/ 34374 h 2150802"/>
              <a:gd name="connsiteX84" fmla="*/ 712634 w 1833096"/>
              <a:gd name="connsiteY84" fmla="*/ 38667 h 2150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833096" h="2150802">
                <a:moveTo>
                  <a:pt x="712634" y="38667"/>
                </a:moveTo>
                <a:lnTo>
                  <a:pt x="712634" y="38667"/>
                </a:lnTo>
                <a:cubicBezTo>
                  <a:pt x="696893" y="30081"/>
                  <a:pt x="683130" y="15658"/>
                  <a:pt x="665412" y="12909"/>
                </a:cubicBezTo>
                <a:cubicBezTo>
                  <a:pt x="495548" y="-13450"/>
                  <a:pt x="230210" y="7899"/>
                  <a:pt x="81570" y="12909"/>
                </a:cubicBezTo>
                <a:cubicBezTo>
                  <a:pt x="68192" y="26287"/>
                  <a:pt x="60505" y="32290"/>
                  <a:pt x="51519" y="51546"/>
                </a:cubicBezTo>
                <a:cubicBezTo>
                  <a:pt x="44632" y="66303"/>
                  <a:pt x="23060" y="144116"/>
                  <a:pt x="21468" y="150284"/>
                </a:cubicBezTo>
                <a:cubicBezTo>
                  <a:pt x="15223" y="174482"/>
                  <a:pt x="4296" y="223264"/>
                  <a:pt x="4296" y="223264"/>
                </a:cubicBezTo>
                <a:cubicBezTo>
                  <a:pt x="-526" y="329347"/>
                  <a:pt x="-6138" y="329936"/>
                  <a:pt x="17175" y="446498"/>
                </a:cubicBezTo>
                <a:cubicBezTo>
                  <a:pt x="21956" y="470403"/>
                  <a:pt x="60914" y="541508"/>
                  <a:pt x="68691" y="553822"/>
                </a:cubicBezTo>
                <a:cubicBezTo>
                  <a:pt x="73013" y="560666"/>
                  <a:pt x="80861" y="564628"/>
                  <a:pt x="85862" y="570993"/>
                </a:cubicBezTo>
                <a:cubicBezTo>
                  <a:pt x="96654" y="584728"/>
                  <a:pt x="105189" y="600135"/>
                  <a:pt x="115913" y="613923"/>
                </a:cubicBezTo>
                <a:cubicBezTo>
                  <a:pt x="125252" y="625930"/>
                  <a:pt x="136372" y="636461"/>
                  <a:pt x="145964" y="648267"/>
                </a:cubicBezTo>
                <a:cubicBezTo>
                  <a:pt x="154988" y="659373"/>
                  <a:pt x="163405" y="670966"/>
                  <a:pt x="171722" y="682610"/>
                </a:cubicBezTo>
                <a:cubicBezTo>
                  <a:pt x="177720" y="691007"/>
                  <a:pt x="181920" y="700761"/>
                  <a:pt x="188893" y="708368"/>
                </a:cubicBezTo>
                <a:cubicBezTo>
                  <a:pt x="197808" y="718093"/>
                  <a:pt x="208389" y="726210"/>
                  <a:pt x="218944" y="734126"/>
                </a:cubicBezTo>
                <a:cubicBezTo>
                  <a:pt x="225619" y="739132"/>
                  <a:pt x="232848" y="743476"/>
                  <a:pt x="240409" y="747005"/>
                </a:cubicBezTo>
                <a:cubicBezTo>
                  <a:pt x="275827" y="763533"/>
                  <a:pt x="314045" y="774410"/>
                  <a:pt x="347733" y="794227"/>
                </a:cubicBezTo>
                <a:cubicBezTo>
                  <a:pt x="396386" y="822847"/>
                  <a:pt x="448536" y="846218"/>
                  <a:pt x="493693" y="880086"/>
                </a:cubicBezTo>
                <a:cubicBezTo>
                  <a:pt x="510865" y="892965"/>
                  <a:pt x="530484" y="903105"/>
                  <a:pt x="545209" y="918723"/>
                </a:cubicBezTo>
                <a:cubicBezTo>
                  <a:pt x="578018" y="953521"/>
                  <a:pt x="608138" y="991018"/>
                  <a:pt x="635361" y="1030340"/>
                </a:cubicBezTo>
                <a:cubicBezTo>
                  <a:pt x="647934" y="1048501"/>
                  <a:pt x="719052" y="1172448"/>
                  <a:pt x="734099" y="1210644"/>
                </a:cubicBezTo>
                <a:cubicBezTo>
                  <a:pt x="743393" y="1234236"/>
                  <a:pt x="747805" y="1259483"/>
                  <a:pt x="755564" y="1283624"/>
                </a:cubicBezTo>
                <a:cubicBezTo>
                  <a:pt x="773566" y="1339629"/>
                  <a:pt x="791035" y="1395850"/>
                  <a:pt x="811372" y="1451050"/>
                </a:cubicBezTo>
                <a:cubicBezTo>
                  <a:pt x="821116" y="1477499"/>
                  <a:pt x="834801" y="1502335"/>
                  <a:pt x="845716" y="1528323"/>
                </a:cubicBezTo>
                <a:cubicBezTo>
                  <a:pt x="864855" y="1573893"/>
                  <a:pt x="880622" y="1620909"/>
                  <a:pt x="901524" y="1665698"/>
                </a:cubicBezTo>
                <a:cubicBezTo>
                  <a:pt x="911541" y="1687163"/>
                  <a:pt x="922893" y="1708053"/>
                  <a:pt x="931575" y="1730092"/>
                </a:cubicBezTo>
                <a:cubicBezTo>
                  <a:pt x="941527" y="1755353"/>
                  <a:pt x="947532" y="1782045"/>
                  <a:pt x="957333" y="1807365"/>
                </a:cubicBezTo>
                <a:cubicBezTo>
                  <a:pt x="964729" y="1826472"/>
                  <a:pt x="975361" y="1844199"/>
                  <a:pt x="983091" y="1863174"/>
                </a:cubicBezTo>
                <a:cubicBezTo>
                  <a:pt x="991117" y="1882875"/>
                  <a:pt x="996529" y="1903574"/>
                  <a:pt x="1004555" y="1923275"/>
                </a:cubicBezTo>
                <a:cubicBezTo>
                  <a:pt x="1019481" y="1959912"/>
                  <a:pt x="1051673" y="2026201"/>
                  <a:pt x="1077536" y="2052064"/>
                </a:cubicBezTo>
                <a:cubicBezTo>
                  <a:pt x="1084691" y="2059219"/>
                  <a:pt x="1091586" y="2066644"/>
                  <a:pt x="1099001" y="2073529"/>
                </a:cubicBezTo>
                <a:cubicBezTo>
                  <a:pt x="1111628" y="2085254"/>
                  <a:pt x="1123400" y="2098165"/>
                  <a:pt x="1137637" y="2107872"/>
                </a:cubicBezTo>
                <a:cubicBezTo>
                  <a:pt x="1180707" y="2137238"/>
                  <a:pt x="1191517" y="2137344"/>
                  <a:pt x="1236375" y="2150802"/>
                </a:cubicBezTo>
                <a:cubicBezTo>
                  <a:pt x="1290753" y="2146509"/>
                  <a:pt x="1345677" y="2146732"/>
                  <a:pt x="1399508" y="2137923"/>
                </a:cubicBezTo>
                <a:cubicBezTo>
                  <a:pt x="1428111" y="2133242"/>
                  <a:pt x="1495913" y="2103261"/>
                  <a:pt x="1524003" y="2086407"/>
                </a:cubicBezTo>
                <a:cubicBezTo>
                  <a:pt x="1548593" y="2071653"/>
                  <a:pt x="1572229" y="2050021"/>
                  <a:pt x="1588398" y="2026306"/>
                </a:cubicBezTo>
                <a:cubicBezTo>
                  <a:pt x="1601396" y="2007242"/>
                  <a:pt x="1615444" y="1988095"/>
                  <a:pt x="1622741" y="1966205"/>
                </a:cubicBezTo>
                <a:cubicBezTo>
                  <a:pt x="1625603" y="1957619"/>
                  <a:pt x="1627500" y="1948648"/>
                  <a:pt x="1631327" y="1940447"/>
                </a:cubicBezTo>
                <a:cubicBezTo>
                  <a:pt x="1637557" y="1927096"/>
                  <a:pt x="1645859" y="1914810"/>
                  <a:pt x="1652792" y="1901810"/>
                </a:cubicBezTo>
                <a:cubicBezTo>
                  <a:pt x="1657309" y="1893340"/>
                  <a:pt x="1660207" y="1883945"/>
                  <a:pt x="1665671" y="1876053"/>
                </a:cubicBezTo>
                <a:cubicBezTo>
                  <a:pt x="1673181" y="1865206"/>
                  <a:pt x="1684757" y="1857384"/>
                  <a:pt x="1691429" y="1846002"/>
                </a:cubicBezTo>
                <a:cubicBezTo>
                  <a:pt x="1701118" y="1829473"/>
                  <a:pt x="1745032" y="1744083"/>
                  <a:pt x="1755823" y="1708627"/>
                </a:cubicBezTo>
                <a:cubicBezTo>
                  <a:pt x="1761382" y="1690363"/>
                  <a:pt x="1764409" y="1671422"/>
                  <a:pt x="1768702" y="1652819"/>
                </a:cubicBezTo>
                <a:cubicBezTo>
                  <a:pt x="1770133" y="1639940"/>
                  <a:pt x="1770775" y="1626949"/>
                  <a:pt x="1772995" y="1614182"/>
                </a:cubicBezTo>
                <a:cubicBezTo>
                  <a:pt x="1787106" y="1533046"/>
                  <a:pt x="1783045" y="1577178"/>
                  <a:pt x="1798753" y="1502565"/>
                </a:cubicBezTo>
                <a:cubicBezTo>
                  <a:pt x="1800838" y="1492664"/>
                  <a:pt x="1801468" y="1482510"/>
                  <a:pt x="1803046" y="1472515"/>
                </a:cubicBezTo>
                <a:cubicBezTo>
                  <a:pt x="1805761" y="1455319"/>
                  <a:pt x="1808046" y="1438034"/>
                  <a:pt x="1811632" y="1420999"/>
                </a:cubicBezTo>
                <a:cubicBezTo>
                  <a:pt x="1813778" y="1410805"/>
                  <a:pt x="1817690" y="1401055"/>
                  <a:pt x="1820217" y="1390948"/>
                </a:cubicBezTo>
                <a:cubicBezTo>
                  <a:pt x="1825009" y="1371779"/>
                  <a:pt x="1831636" y="1323164"/>
                  <a:pt x="1833096" y="1313675"/>
                </a:cubicBezTo>
                <a:cubicBezTo>
                  <a:pt x="1831665" y="1216368"/>
                  <a:pt x="1831432" y="1119036"/>
                  <a:pt x="1828803" y="1021754"/>
                </a:cubicBezTo>
                <a:cubicBezTo>
                  <a:pt x="1828568" y="1013053"/>
                  <a:pt x="1826621" y="1004441"/>
                  <a:pt x="1824510" y="995996"/>
                </a:cubicBezTo>
                <a:cubicBezTo>
                  <a:pt x="1822315" y="987216"/>
                  <a:pt x="1818786" y="978824"/>
                  <a:pt x="1815924" y="970238"/>
                </a:cubicBezTo>
                <a:cubicBezTo>
                  <a:pt x="1813062" y="953066"/>
                  <a:pt x="1811561" y="935612"/>
                  <a:pt x="1807339" y="918723"/>
                </a:cubicBezTo>
                <a:cubicBezTo>
                  <a:pt x="1805908" y="912999"/>
                  <a:pt x="1805237" y="907029"/>
                  <a:pt x="1803046" y="901551"/>
                </a:cubicBezTo>
                <a:cubicBezTo>
                  <a:pt x="1802916" y="901225"/>
                  <a:pt x="1771200" y="825580"/>
                  <a:pt x="1760116" y="807106"/>
                </a:cubicBezTo>
                <a:cubicBezTo>
                  <a:pt x="1756435" y="800971"/>
                  <a:pt x="1751029" y="796001"/>
                  <a:pt x="1747237" y="789934"/>
                </a:cubicBezTo>
                <a:cubicBezTo>
                  <a:pt x="1743845" y="784507"/>
                  <a:pt x="1742538" y="777846"/>
                  <a:pt x="1738651" y="772762"/>
                </a:cubicBezTo>
                <a:cubicBezTo>
                  <a:pt x="1723848" y="753405"/>
                  <a:pt x="1707029" y="735674"/>
                  <a:pt x="1691429" y="716954"/>
                </a:cubicBezTo>
                <a:cubicBezTo>
                  <a:pt x="1686663" y="711235"/>
                  <a:pt x="1656474" y="672677"/>
                  <a:pt x="1652792" y="669731"/>
                </a:cubicBezTo>
                <a:lnTo>
                  <a:pt x="1631327" y="652560"/>
                </a:lnTo>
                <a:cubicBezTo>
                  <a:pt x="1627034" y="645405"/>
                  <a:pt x="1623991" y="637332"/>
                  <a:pt x="1618448" y="631095"/>
                </a:cubicBezTo>
                <a:cubicBezTo>
                  <a:pt x="1612361" y="624247"/>
                  <a:pt x="1603794" y="620053"/>
                  <a:pt x="1596984" y="613923"/>
                </a:cubicBezTo>
                <a:cubicBezTo>
                  <a:pt x="1589463" y="607154"/>
                  <a:pt x="1581997" y="600231"/>
                  <a:pt x="1575519" y="592458"/>
                </a:cubicBezTo>
                <a:cubicBezTo>
                  <a:pt x="1567638" y="583001"/>
                  <a:pt x="1562335" y="571516"/>
                  <a:pt x="1554054" y="562407"/>
                </a:cubicBezTo>
                <a:cubicBezTo>
                  <a:pt x="1547890" y="555627"/>
                  <a:pt x="1538804" y="551969"/>
                  <a:pt x="1532589" y="545236"/>
                </a:cubicBezTo>
                <a:cubicBezTo>
                  <a:pt x="1521522" y="533247"/>
                  <a:pt x="1513641" y="518555"/>
                  <a:pt x="1502539" y="506599"/>
                </a:cubicBezTo>
                <a:cubicBezTo>
                  <a:pt x="1494934" y="498409"/>
                  <a:pt x="1485020" y="492686"/>
                  <a:pt x="1476781" y="485134"/>
                </a:cubicBezTo>
                <a:cubicBezTo>
                  <a:pt x="1467830" y="476929"/>
                  <a:pt x="1460048" y="467499"/>
                  <a:pt x="1451023" y="459376"/>
                </a:cubicBezTo>
                <a:cubicBezTo>
                  <a:pt x="1431411" y="441725"/>
                  <a:pt x="1410891" y="425107"/>
                  <a:pt x="1390922" y="407861"/>
                </a:cubicBezTo>
                <a:cubicBezTo>
                  <a:pt x="1379409" y="397918"/>
                  <a:pt x="1368073" y="387773"/>
                  <a:pt x="1356578" y="377810"/>
                </a:cubicBezTo>
                <a:cubicBezTo>
                  <a:pt x="1346608" y="369170"/>
                  <a:pt x="1337840" y="358841"/>
                  <a:pt x="1326527" y="352053"/>
                </a:cubicBezTo>
                <a:cubicBezTo>
                  <a:pt x="1319372" y="347760"/>
                  <a:pt x="1311810" y="344082"/>
                  <a:pt x="1305062" y="339174"/>
                </a:cubicBezTo>
                <a:cubicBezTo>
                  <a:pt x="1269285" y="313154"/>
                  <a:pt x="1290536" y="322014"/>
                  <a:pt x="1253547" y="300537"/>
                </a:cubicBezTo>
                <a:cubicBezTo>
                  <a:pt x="1218089" y="279948"/>
                  <a:pt x="1181823" y="260779"/>
                  <a:pt x="1146223" y="240436"/>
                </a:cubicBezTo>
                <a:cubicBezTo>
                  <a:pt x="1131734" y="232156"/>
                  <a:pt x="1118219" y="222141"/>
                  <a:pt x="1103293" y="214678"/>
                </a:cubicBezTo>
                <a:cubicBezTo>
                  <a:pt x="1088983" y="207523"/>
                  <a:pt x="1074210" y="201229"/>
                  <a:pt x="1060364" y="193213"/>
                </a:cubicBezTo>
                <a:cubicBezTo>
                  <a:pt x="1011307" y="164811"/>
                  <a:pt x="1030105" y="166409"/>
                  <a:pt x="974505" y="141698"/>
                </a:cubicBezTo>
                <a:cubicBezTo>
                  <a:pt x="964985" y="137467"/>
                  <a:pt x="954177" y="136852"/>
                  <a:pt x="944454" y="133112"/>
                </a:cubicBezTo>
                <a:cubicBezTo>
                  <a:pt x="935494" y="129666"/>
                  <a:pt x="927756" y="123404"/>
                  <a:pt x="918696" y="120233"/>
                </a:cubicBezTo>
                <a:cubicBezTo>
                  <a:pt x="899030" y="113350"/>
                  <a:pt x="877231" y="112379"/>
                  <a:pt x="858595" y="103061"/>
                </a:cubicBezTo>
                <a:cubicBezTo>
                  <a:pt x="780418" y="63972"/>
                  <a:pt x="861664" y="102572"/>
                  <a:pt x="798493" y="77303"/>
                </a:cubicBezTo>
                <a:cubicBezTo>
                  <a:pt x="704946" y="39884"/>
                  <a:pt x="810997" y="78336"/>
                  <a:pt x="725513" y="47253"/>
                </a:cubicBezTo>
                <a:cubicBezTo>
                  <a:pt x="721260" y="45707"/>
                  <a:pt x="716871" y="44549"/>
                  <a:pt x="712634" y="42960"/>
                </a:cubicBezTo>
                <a:cubicBezTo>
                  <a:pt x="705419" y="40254"/>
                  <a:pt x="698385" y="37080"/>
                  <a:pt x="691170" y="34374"/>
                </a:cubicBezTo>
                <a:cubicBezTo>
                  <a:pt x="678516" y="29628"/>
                  <a:pt x="709057" y="37952"/>
                  <a:pt x="712634" y="38667"/>
                </a:cubicBezTo>
                <a:close/>
              </a:path>
            </a:pathLst>
          </a:custGeom>
          <a:solidFill>
            <a:srgbClr val="F0E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B51FF21-E867-41F3-B1E7-876B3A024286}"/>
              </a:ext>
            </a:extLst>
          </p:cNvPr>
          <p:cNvGrpSpPr/>
          <p:nvPr/>
        </p:nvGrpSpPr>
        <p:grpSpPr>
          <a:xfrm>
            <a:off x="1246110" y="2135741"/>
            <a:ext cx="4101008" cy="3117335"/>
            <a:chOff x="945125" y="2015152"/>
            <a:chExt cx="4240315" cy="3301039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227D19EB-68D7-4674-AAF4-C6769DAC9FDD}"/>
                </a:ext>
              </a:extLst>
            </p:cNvPr>
            <p:cNvCxnSpPr>
              <a:cxnSpLocks/>
            </p:cNvCxnSpPr>
            <p:nvPr/>
          </p:nvCxnSpPr>
          <p:spPr>
            <a:xfrm rot="3243087">
              <a:off x="1691783" y="1822534"/>
              <a:ext cx="2746999" cy="4240315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8F7328D-1A41-4E25-832D-8BEC394D3B28}"/>
                </a:ext>
              </a:extLst>
            </p:cNvPr>
            <p:cNvSpPr/>
            <p:nvPr/>
          </p:nvSpPr>
          <p:spPr>
            <a:xfrm rot="1530988">
              <a:off x="2821669" y="2685468"/>
              <a:ext cx="440119" cy="439609"/>
            </a:xfrm>
            <a:prstGeom prst="ellipse">
              <a:avLst/>
            </a:prstGeom>
            <a:solidFill>
              <a:srgbClr val="DD5462">
                <a:alpha val="51000"/>
              </a:srgbClr>
            </a:solidFill>
            <a:ln w="2857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60D9654E-CEC5-48A0-BCFF-AAAD2EFB606F}"/>
                    </a:ext>
                  </a:extLst>
                </p:cNvPr>
                <p:cNvSpPr txBox="1"/>
                <p:nvPr/>
              </p:nvSpPr>
              <p:spPr>
                <a:xfrm>
                  <a:off x="3286272" y="2015152"/>
                  <a:ext cx="362230" cy="58351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oMath>
                    </m:oMathPara>
                  </a14:m>
                  <a:endParaRPr lang="en-IE" sz="2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7CCB2E2-CCD3-4123-A06E-F1EFB95BEB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6272" y="2015152"/>
                  <a:ext cx="362230" cy="58351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I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E20F87A-2DC7-4B22-87AA-8C6AB62FBBF0}"/>
                </a:ext>
              </a:extLst>
            </p:cNvPr>
            <p:cNvSpPr/>
            <p:nvPr/>
          </p:nvSpPr>
          <p:spPr>
            <a:xfrm rot="3243087">
              <a:off x="2957937" y="4109570"/>
              <a:ext cx="307904" cy="162026"/>
            </a:xfrm>
            <a:custGeom>
              <a:avLst/>
              <a:gdLst>
                <a:gd name="connsiteX0" fmla="*/ 0 w 245268"/>
                <a:gd name="connsiteY0" fmla="*/ 48208 h 119645"/>
                <a:gd name="connsiteX1" fmla="*/ 14287 w 245268"/>
                <a:gd name="connsiteY1" fmla="*/ 38683 h 119645"/>
                <a:gd name="connsiteX2" fmla="*/ 66675 w 245268"/>
                <a:gd name="connsiteY2" fmla="*/ 22014 h 119645"/>
                <a:gd name="connsiteX3" fmla="*/ 88106 w 245268"/>
                <a:gd name="connsiteY3" fmla="*/ 14870 h 119645"/>
                <a:gd name="connsiteX4" fmla="*/ 128587 w 245268"/>
                <a:gd name="connsiteY4" fmla="*/ 7726 h 119645"/>
                <a:gd name="connsiteX5" fmla="*/ 150018 w 245268"/>
                <a:gd name="connsiteY5" fmla="*/ 583 h 119645"/>
                <a:gd name="connsiteX6" fmla="*/ 152400 w 245268"/>
                <a:gd name="connsiteY6" fmla="*/ 14870 h 119645"/>
                <a:gd name="connsiteX7" fmla="*/ 154781 w 245268"/>
                <a:gd name="connsiteY7" fmla="*/ 31539 h 119645"/>
                <a:gd name="connsiteX8" fmla="*/ 161925 w 245268"/>
                <a:gd name="connsiteY8" fmla="*/ 50589 h 119645"/>
                <a:gd name="connsiteX9" fmla="*/ 171450 w 245268"/>
                <a:gd name="connsiteY9" fmla="*/ 91070 h 119645"/>
                <a:gd name="connsiteX10" fmla="*/ 176212 w 245268"/>
                <a:gd name="connsiteY10" fmla="*/ 119645 h 119645"/>
                <a:gd name="connsiteX11" fmla="*/ 197643 w 245268"/>
                <a:gd name="connsiteY11" fmla="*/ 117264 h 119645"/>
                <a:gd name="connsiteX12" fmla="*/ 228600 w 245268"/>
                <a:gd name="connsiteY12" fmla="*/ 107739 h 119645"/>
                <a:gd name="connsiteX13" fmla="*/ 245268 w 245268"/>
                <a:gd name="connsiteY13" fmla="*/ 105358 h 119645"/>
                <a:gd name="connsiteX14" fmla="*/ 240506 w 245268"/>
                <a:gd name="connsiteY14" fmla="*/ 14870 h 119645"/>
                <a:gd name="connsiteX15" fmla="*/ 230981 w 245268"/>
                <a:gd name="connsiteY15" fmla="*/ 10108 h 119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5268" h="119645">
                  <a:moveTo>
                    <a:pt x="0" y="48208"/>
                  </a:moveTo>
                  <a:cubicBezTo>
                    <a:pt x="4762" y="45033"/>
                    <a:pt x="9108" y="41120"/>
                    <a:pt x="14287" y="38683"/>
                  </a:cubicBezTo>
                  <a:cubicBezTo>
                    <a:pt x="33000" y="29877"/>
                    <a:pt x="47090" y="27890"/>
                    <a:pt x="66675" y="22014"/>
                  </a:cubicBezTo>
                  <a:cubicBezTo>
                    <a:pt x="73888" y="19850"/>
                    <a:pt x="80851" y="16885"/>
                    <a:pt x="88106" y="14870"/>
                  </a:cubicBezTo>
                  <a:cubicBezTo>
                    <a:pt x="105713" y="9979"/>
                    <a:pt x="111083" y="9915"/>
                    <a:pt x="128587" y="7726"/>
                  </a:cubicBezTo>
                  <a:cubicBezTo>
                    <a:pt x="131273" y="6383"/>
                    <a:pt x="146556" y="-2302"/>
                    <a:pt x="150018" y="583"/>
                  </a:cubicBezTo>
                  <a:cubicBezTo>
                    <a:pt x="153727" y="3674"/>
                    <a:pt x="151666" y="10098"/>
                    <a:pt x="152400" y="14870"/>
                  </a:cubicBezTo>
                  <a:cubicBezTo>
                    <a:pt x="153254" y="20417"/>
                    <a:pt x="153335" y="26116"/>
                    <a:pt x="154781" y="31539"/>
                  </a:cubicBezTo>
                  <a:cubicBezTo>
                    <a:pt x="156528" y="38092"/>
                    <a:pt x="159883" y="44122"/>
                    <a:pt x="161925" y="50589"/>
                  </a:cubicBezTo>
                  <a:cubicBezTo>
                    <a:pt x="171994" y="82477"/>
                    <a:pt x="166696" y="67303"/>
                    <a:pt x="171450" y="91070"/>
                  </a:cubicBezTo>
                  <a:cubicBezTo>
                    <a:pt x="176692" y="117276"/>
                    <a:pt x="170866" y="76869"/>
                    <a:pt x="176212" y="119645"/>
                  </a:cubicBezTo>
                  <a:cubicBezTo>
                    <a:pt x="183356" y="118851"/>
                    <a:pt x="190578" y="118589"/>
                    <a:pt x="197643" y="117264"/>
                  </a:cubicBezTo>
                  <a:cubicBezTo>
                    <a:pt x="224271" y="112271"/>
                    <a:pt x="204372" y="113330"/>
                    <a:pt x="228600" y="107739"/>
                  </a:cubicBezTo>
                  <a:cubicBezTo>
                    <a:pt x="234069" y="106477"/>
                    <a:pt x="239712" y="106152"/>
                    <a:pt x="245268" y="105358"/>
                  </a:cubicBezTo>
                  <a:cubicBezTo>
                    <a:pt x="243681" y="75195"/>
                    <a:pt x="244986" y="44740"/>
                    <a:pt x="240506" y="14870"/>
                  </a:cubicBezTo>
                  <a:cubicBezTo>
                    <a:pt x="239979" y="11360"/>
                    <a:pt x="230981" y="10108"/>
                    <a:pt x="230981" y="10108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31A6AED-E951-43C8-B794-E439152F105F}"/>
                </a:ext>
              </a:extLst>
            </p:cNvPr>
            <p:cNvSpPr/>
            <p:nvPr/>
          </p:nvSpPr>
          <p:spPr>
            <a:xfrm rot="3243087">
              <a:off x="3202277" y="2588920"/>
              <a:ext cx="191299" cy="464364"/>
            </a:xfrm>
            <a:custGeom>
              <a:avLst/>
              <a:gdLst>
                <a:gd name="connsiteX0" fmla="*/ 152383 w 152383"/>
                <a:gd name="connsiteY0" fmla="*/ 0 h 342900"/>
                <a:gd name="connsiteX1" fmla="*/ 147620 w 152383"/>
                <a:gd name="connsiteY1" fmla="*/ 14288 h 342900"/>
                <a:gd name="connsiteX2" fmla="*/ 145239 w 152383"/>
                <a:gd name="connsiteY2" fmla="*/ 28575 h 342900"/>
                <a:gd name="connsiteX3" fmla="*/ 140476 w 152383"/>
                <a:gd name="connsiteY3" fmla="*/ 61913 h 342900"/>
                <a:gd name="connsiteX4" fmla="*/ 133333 w 152383"/>
                <a:gd name="connsiteY4" fmla="*/ 100013 h 342900"/>
                <a:gd name="connsiteX5" fmla="*/ 128570 w 152383"/>
                <a:gd name="connsiteY5" fmla="*/ 150019 h 342900"/>
                <a:gd name="connsiteX6" fmla="*/ 123808 w 152383"/>
                <a:gd name="connsiteY6" fmla="*/ 159544 h 342900"/>
                <a:gd name="connsiteX7" fmla="*/ 121426 w 152383"/>
                <a:gd name="connsiteY7" fmla="*/ 185738 h 342900"/>
                <a:gd name="connsiteX8" fmla="*/ 119045 w 152383"/>
                <a:gd name="connsiteY8" fmla="*/ 192881 h 342900"/>
                <a:gd name="connsiteX9" fmla="*/ 90470 w 152383"/>
                <a:gd name="connsiteY9" fmla="*/ 173831 h 342900"/>
                <a:gd name="connsiteX10" fmla="*/ 73801 w 152383"/>
                <a:gd name="connsiteY10" fmla="*/ 164306 h 342900"/>
                <a:gd name="connsiteX11" fmla="*/ 71420 w 152383"/>
                <a:gd name="connsiteY11" fmla="*/ 157163 h 342900"/>
                <a:gd name="connsiteX12" fmla="*/ 69039 w 152383"/>
                <a:gd name="connsiteY12" fmla="*/ 114300 h 342900"/>
                <a:gd name="connsiteX13" fmla="*/ 47608 w 152383"/>
                <a:gd name="connsiteY13" fmla="*/ 104775 h 342900"/>
                <a:gd name="connsiteX14" fmla="*/ 4745 w 152383"/>
                <a:gd name="connsiteY14" fmla="*/ 119063 h 342900"/>
                <a:gd name="connsiteX15" fmla="*/ 7126 w 152383"/>
                <a:gd name="connsiteY15" fmla="*/ 173831 h 342900"/>
                <a:gd name="connsiteX16" fmla="*/ 28558 w 152383"/>
                <a:gd name="connsiteY16" fmla="*/ 195263 h 342900"/>
                <a:gd name="connsiteX17" fmla="*/ 45226 w 152383"/>
                <a:gd name="connsiteY17" fmla="*/ 207169 h 342900"/>
                <a:gd name="connsiteX18" fmla="*/ 80945 w 152383"/>
                <a:gd name="connsiteY18" fmla="*/ 204788 h 342900"/>
                <a:gd name="connsiteX19" fmla="*/ 90470 w 152383"/>
                <a:gd name="connsiteY19" fmla="*/ 202406 h 342900"/>
                <a:gd name="connsiteX20" fmla="*/ 88089 w 152383"/>
                <a:gd name="connsiteY20" fmla="*/ 323850 h 342900"/>
                <a:gd name="connsiteX21" fmla="*/ 71420 w 152383"/>
                <a:gd name="connsiteY21" fmla="*/ 326231 h 342900"/>
                <a:gd name="connsiteX22" fmla="*/ 47608 w 152383"/>
                <a:gd name="connsiteY22" fmla="*/ 330994 h 342900"/>
                <a:gd name="connsiteX23" fmla="*/ 26176 w 152383"/>
                <a:gd name="connsiteY23" fmla="*/ 338138 h 342900"/>
                <a:gd name="connsiteX24" fmla="*/ 2364 w 152383"/>
                <a:gd name="connsiteY24" fmla="*/ 34290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52383" h="342900">
                  <a:moveTo>
                    <a:pt x="152383" y="0"/>
                  </a:moveTo>
                  <a:cubicBezTo>
                    <a:pt x="150795" y="4763"/>
                    <a:pt x="148838" y="9418"/>
                    <a:pt x="147620" y="14288"/>
                  </a:cubicBezTo>
                  <a:cubicBezTo>
                    <a:pt x="146449" y="18972"/>
                    <a:pt x="145955" y="23800"/>
                    <a:pt x="145239" y="28575"/>
                  </a:cubicBezTo>
                  <a:cubicBezTo>
                    <a:pt x="143574" y="39676"/>
                    <a:pt x="143198" y="51023"/>
                    <a:pt x="140476" y="61913"/>
                  </a:cubicBezTo>
                  <a:cubicBezTo>
                    <a:pt x="135794" y="80642"/>
                    <a:pt x="134930" y="80852"/>
                    <a:pt x="133333" y="100013"/>
                  </a:cubicBezTo>
                  <a:cubicBezTo>
                    <a:pt x="132936" y="104773"/>
                    <a:pt x="132735" y="137524"/>
                    <a:pt x="128570" y="150019"/>
                  </a:cubicBezTo>
                  <a:cubicBezTo>
                    <a:pt x="127448" y="153387"/>
                    <a:pt x="125395" y="156369"/>
                    <a:pt x="123808" y="159544"/>
                  </a:cubicBezTo>
                  <a:cubicBezTo>
                    <a:pt x="123014" y="168275"/>
                    <a:pt x="122666" y="177059"/>
                    <a:pt x="121426" y="185738"/>
                  </a:cubicBezTo>
                  <a:cubicBezTo>
                    <a:pt x="121071" y="188223"/>
                    <a:pt x="121539" y="193158"/>
                    <a:pt x="119045" y="192881"/>
                  </a:cubicBezTo>
                  <a:cubicBezTo>
                    <a:pt x="103597" y="191164"/>
                    <a:pt x="100197" y="182168"/>
                    <a:pt x="90470" y="173831"/>
                  </a:cubicBezTo>
                  <a:cubicBezTo>
                    <a:pt x="85761" y="169795"/>
                    <a:pt x="79202" y="167007"/>
                    <a:pt x="73801" y="164306"/>
                  </a:cubicBezTo>
                  <a:cubicBezTo>
                    <a:pt x="73007" y="161925"/>
                    <a:pt x="71658" y="159661"/>
                    <a:pt x="71420" y="157163"/>
                  </a:cubicBezTo>
                  <a:cubicBezTo>
                    <a:pt x="70063" y="142918"/>
                    <a:pt x="74960" y="127327"/>
                    <a:pt x="69039" y="114300"/>
                  </a:cubicBezTo>
                  <a:cubicBezTo>
                    <a:pt x="65804" y="107183"/>
                    <a:pt x="54752" y="107950"/>
                    <a:pt x="47608" y="104775"/>
                  </a:cubicBezTo>
                  <a:cubicBezTo>
                    <a:pt x="33320" y="109538"/>
                    <a:pt x="12362" y="106070"/>
                    <a:pt x="4745" y="119063"/>
                  </a:cubicBezTo>
                  <a:cubicBezTo>
                    <a:pt x="-4496" y="134827"/>
                    <a:pt x="1675" y="156390"/>
                    <a:pt x="7126" y="173831"/>
                  </a:cubicBezTo>
                  <a:cubicBezTo>
                    <a:pt x="10140" y="183474"/>
                    <a:pt x="21134" y="188410"/>
                    <a:pt x="28558" y="195263"/>
                  </a:cubicBezTo>
                  <a:cubicBezTo>
                    <a:pt x="32390" y="198800"/>
                    <a:pt x="40537" y="204043"/>
                    <a:pt x="45226" y="207169"/>
                  </a:cubicBezTo>
                  <a:cubicBezTo>
                    <a:pt x="57132" y="206375"/>
                    <a:pt x="69078" y="206037"/>
                    <a:pt x="80945" y="204788"/>
                  </a:cubicBezTo>
                  <a:cubicBezTo>
                    <a:pt x="84200" y="204445"/>
                    <a:pt x="90274" y="199139"/>
                    <a:pt x="90470" y="202406"/>
                  </a:cubicBezTo>
                  <a:cubicBezTo>
                    <a:pt x="92895" y="242822"/>
                    <a:pt x="94246" y="283832"/>
                    <a:pt x="88089" y="323850"/>
                  </a:cubicBezTo>
                  <a:cubicBezTo>
                    <a:pt x="87236" y="329397"/>
                    <a:pt x="76967" y="325377"/>
                    <a:pt x="71420" y="326231"/>
                  </a:cubicBezTo>
                  <a:cubicBezTo>
                    <a:pt x="63234" y="327491"/>
                    <a:pt x="55493" y="328568"/>
                    <a:pt x="47608" y="330994"/>
                  </a:cubicBezTo>
                  <a:cubicBezTo>
                    <a:pt x="40411" y="333209"/>
                    <a:pt x="33459" y="336222"/>
                    <a:pt x="26176" y="338138"/>
                  </a:cubicBezTo>
                  <a:cubicBezTo>
                    <a:pt x="18348" y="340198"/>
                    <a:pt x="10301" y="341313"/>
                    <a:pt x="2364" y="342900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8D34BE1-C2A4-46E9-8B84-45FA0016F1E2}"/>
                </a:ext>
              </a:extLst>
            </p:cNvPr>
            <p:cNvSpPr/>
            <p:nvPr/>
          </p:nvSpPr>
          <p:spPr>
            <a:xfrm rot="3243087">
              <a:off x="3104832" y="3183567"/>
              <a:ext cx="478300" cy="399869"/>
            </a:xfrm>
            <a:custGeom>
              <a:avLst/>
              <a:gdLst>
                <a:gd name="connsiteX0" fmla="*/ 40482 w 381000"/>
                <a:gd name="connsiteY0" fmla="*/ 0 h 295275"/>
                <a:gd name="connsiteX1" fmla="*/ 23813 w 381000"/>
                <a:gd name="connsiteY1" fmla="*/ 28575 h 295275"/>
                <a:gd name="connsiteX2" fmla="*/ 30957 w 381000"/>
                <a:gd name="connsiteY2" fmla="*/ 61912 h 295275"/>
                <a:gd name="connsiteX3" fmla="*/ 19050 w 381000"/>
                <a:gd name="connsiteY3" fmla="*/ 138112 h 295275"/>
                <a:gd name="connsiteX4" fmla="*/ 4763 w 381000"/>
                <a:gd name="connsiteY4" fmla="*/ 150018 h 295275"/>
                <a:gd name="connsiteX5" fmla="*/ 0 w 381000"/>
                <a:gd name="connsiteY5" fmla="*/ 161925 h 295275"/>
                <a:gd name="connsiteX6" fmla="*/ 7144 w 381000"/>
                <a:gd name="connsiteY6" fmla="*/ 209550 h 295275"/>
                <a:gd name="connsiteX7" fmla="*/ 28575 w 381000"/>
                <a:gd name="connsiteY7" fmla="*/ 226218 h 295275"/>
                <a:gd name="connsiteX8" fmla="*/ 73819 w 381000"/>
                <a:gd name="connsiteY8" fmla="*/ 242887 h 295275"/>
                <a:gd name="connsiteX9" fmla="*/ 80963 w 381000"/>
                <a:gd name="connsiteY9" fmla="*/ 278606 h 295275"/>
                <a:gd name="connsiteX10" fmla="*/ 85725 w 381000"/>
                <a:gd name="connsiteY10" fmla="*/ 288131 h 295275"/>
                <a:gd name="connsiteX11" fmla="*/ 116682 w 381000"/>
                <a:gd name="connsiteY11" fmla="*/ 295275 h 295275"/>
                <a:gd name="connsiteX12" fmla="*/ 133350 w 381000"/>
                <a:gd name="connsiteY12" fmla="*/ 242887 h 295275"/>
                <a:gd name="connsiteX13" fmla="*/ 142875 w 381000"/>
                <a:gd name="connsiteY13" fmla="*/ 221456 h 295275"/>
                <a:gd name="connsiteX14" fmla="*/ 202407 w 381000"/>
                <a:gd name="connsiteY14" fmla="*/ 219075 h 295275"/>
                <a:gd name="connsiteX15" fmla="*/ 171450 w 381000"/>
                <a:gd name="connsiteY15" fmla="*/ 147637 h 295275"/>
                <a:gd name="connsiteX16" fmla="*/ 178594 w 381000"/>
                <a:gd name="connsiteY16" fmla="*/ 130968 h 295275"/>
                <a:gd name="connsiteX17" fmla="*/ 230982 w 381000"/>
                <a:gd name="connsiteY17" fmla="*/ 109537 h 295275"/>
                <a:gd name="connsiteX18" fmla="*/ 240507 w 381000"/>
                <a:gd name="connsiteY18" fmla="*/ 104775 h 295275"/>
                <a:gd name="connsiteX19" fmla="*/ 247650 w 381000"/>
                <a:gd name="connsiteY19" fmla="*/ 90487 h 295275"/>
                <a:gd name="connsiteX20" fmla="*/ 252413 w 381000"/>
                <a:gd name="connsiteY20" fmla="*/ 78581 h 295275"/>
                <a:gd name="connsiteX21" fmla="*/ 304800 w 381000"/>
                <a:gd name="connsiteY21" fmla="*/ 126206 h 295275"/>
                <a:gd name="connsiteX22" fmla="*/ 316707 w 381000"/>
                <a:gd name="connsiteY22" fmla="*/ 154781 h 295275"/>
                <a:gd name="connsiteX23" fmla="*/ 319088 w 381000"/>
                <a:gd name="connsiteY23" fmla="*/ 164306 h 295275"/>
                <a:gd name="connsiteX24" fmla="*/ 350044 w 381000"/>
                <a:gd name="connsiteY24" fmla="*/ 190500 h 295275"/>
                <a:gd name="connsiteX25" fmla="*/ 359569 w 381000"/>
                <a:gd name="connsiteY25" fmla="*/ 219075 h 295275"/>
                <a:gd name="connsiteX26" fmla="*/ 381000 w 381000"/>
                <a:gd name="connsiteY26" fmla="*/ 221456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1000" h="295275">
                  <a:moveTo>
                    <a:pt x="40482" y="0"/>
                  </a:moveTo>
                  <a:cubicBezTo>
                    <a:pt x="37747" y="3829"/>
                    <a:pt x="23813" y="20544"/>
                    <a:pt x="23813" y="28575"/>
                  </a:cubicBezTo>
                  <a:cubicBezTo>
                    <a:pt x="23813" y="33988"/>
                    <a:pt x="28796" y="53271"/>
                    <a:pt x="30957" y="61912"/>
                  </a:cubicBezTo>
                  <a:cubicBezTo>
                    <a:pt x="26988" y="87312"/>
                    <a:pt x="26376" y="113470"/>
                    <a:pt x="19050" y="138112"/>
                  </a:cubicBezTo>
                  <a:cubicBezTo>
                    <a:pt x="17283" y="144054"/>
                    <a:pt x="8636" y="145177"/>
                    <a:pt x="4763" y="150018"/>
                  </a:cubicBezTo>
                  <a:cubicBezTo>
                    <a:pt x="2093" y="153356"/>
                    <a:pt x="1588" y="157956"/>
                    <a:pt x="0" y="161925"/>
                  </a:cubicBezTo>
                  <a:cubicBezTo>
                    <a:pt x="2381" y="177800"/>
                    <a:pt x="624" y="194881"/>
                    <a:pt x="7144" y="209550"/>
                  </a:cubicBezTo>
                  <a:cubicBezTo>
                    <a:pt x="10820" y="217820"/>
                    <a:pt x="21117" y="221091"/>
                    <a:pt x="28575" y="226218"/>
                  </a:cubicBezTo>
                  <a:cubicBezTo>
                    <a:pt x="47085" y="238943"/>
                    <a:pt x="49290" y="236755"/>
                    <a:pt x="73819" y="242887"/>
                  </a:cubicBezTo>
                  <a:cubicBezTo>
                    <a:pt x="85248" y="260029"/>
                    <a:pt x="73790" y="240348"/>
                    <a:pt x="80963" y="278606"/>
                  </a:cubicBezTo>
                  <a:cubicBezTo>
                    <a:pt x="81617" y="282095"/>
                    <a:pt x="82508" y="286630"/>
                    <a:pt x="85725" y="288131"/>
                  </a:cubicBezTo>
                  <a:cubicBezTo>
                    <a:pt x="95322" y="292609"/>
                    <a:pt x="106363" y="292894"/>
                    <a:pt x="116682" y="295275"/>
                  </a:cubicBezTo>
                  <a:cubicBezTo>
                    <a:pt x="152389" y="209577"/>
                    <a:pt x="110336" y="315768"/>
                    <a:pt x="133350" y="242887"/>
                  </a:cubicBezTo>
                  <a:cubicBezTo>
                    <a:pt x="135704" y="235432"/>
                    <a:pt x="135485" y="224004"/>
                    <a:pt x="142875" y="221456"/>
                  </a:cubicBezTo>
                  <a:cubicBezTo>
                    <a:pt x="161650" y="214982"/>
                    <a:pt x="182563" y="219869"/>
                    <a:pt x="202407" y="219075"/>
                  </a:cubicBezTo>
                  <a:cubicBezTo>
                    <a:pt x="171236" y="159330"/>
                    <a:pt x="176745" y="184691"/>
                    <a:pt x="171450" y="147637"/>
                  </a:cubicBezTo>
                  <a:cubicBezTo>
                    <a:pt x="173831" y="142081"/>
                    <a:pt x="174509" y="135424"/>
                    <a:pt x="178594" y="130968"/>
                  </a:cubicBezTo>
                  <a:cubicBezTo>
                    <a:pt x="191352" y="117050"/>
                    <a:pt x="215281" y="114770"/>
                    <a:pt x="230982" y="109537"/>
                  </a:cubicBezTo>
                  <a:cubicBezTo>
                    <a:pt x="234350" y="108415"/>
                    <a:pt x="237332" y="106362"/>
                    <a:pt x="240507" y="104775"/>
                  </a:cubicBezTo>
                  <a:cubicBezTo>
                    <a:pt x="242888" y="100012"/>
                    <a:pt x="245447" y="95334"/>
                    <a:pt x="247650" y="90487"/>
                  </a:cubicBezTo>
                  <a:cubicBezTo>
                    <a:pt x="249419" y="86596"/>
                    <a:pt x="248788" y="76316"/>
                    <a:pt x="252413" y="78581"/>
                  </a:cubicBezTo>
                  <a:cubicBezTo>
                    <a:pt x="272426" y="91089"/>
                    <a:pt x="304800" y="126206"/>
                    <a:pt x="304800" y="126206"/>
                  </a:cubicBezTo>
                  <a:cubicBezTo>
                    <a:pt x="308769" y="135731"/>
                    <a:pt x="313084" y="145119"/>
                    <a:pt x="316707" y="154781"/>
                  </a:cubicBezTo>
                  <a:cubicBezTo>
                    <a:pt x="317856" y="157845"/>
                    <a:pt x="316855" y="161913"/>
                    <a:pt x="319088" y="164306"/>
                  </a:cubicBezTo>
                  <a:cubicBezTo>
                    <a:pt x="328311" y="174188"/>
                    <a:pt x="350044" y="190500"/>
                    <a:pt x="350044" y="190500"/>
                  </a:cubicBezTo>
                  <a:cubicBezTo>
                    <a:pt x="350790" y="197213"/>
                    <a:pt x="348283" y="215313"/>
                    <a:pt x="359569" y="219075"/>
                  </a:cubicBezTo>
                  <a:cubicBezTo>
                    <a:pt x="366388" y="221348"/>
                    <a:pt x="381000" y="221456"/>
                    <a:pt x="381000" y="221456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617C619-B749-440A-A789-CC3437F9C698}"/>
                </a:ext>
              </a:extLst>
            </p:cNvPr>
            <p:cNvSpPr/>
            <p:nvPr/>
          </p:nvSpPr>
          <p:spPr>
            <a:xfrm rot="3243087">
              <a:off x="2821009" y="3472906"/>
              <a:ext cx="272346" cy="361322"/>
            </a:xfrm>
            <a:custGeom>
              <a:avLst/>
              <a:gdLst>
                <a:gd name="connsiteX0" fmla="*/ 216943 w 216943"/>
                <a:gd name="connsiteY0" fmla="*/ 4762 h 266811"/>
                <a:gd name="connsiteX1" fmla="*/ 181224 w 216943"/>
                <a:gd name="connsiteY1" fmla="*/ 100012 h 266811"/>
                <a:gd name="connsiteX2" fmla="*/ 164555 w 216943"/>
                <a:gd name="connsiteY2" fmla="*/ 138112 h 266811"/>
                <a:gd name="connsiteX3" fmla="*/ 105024 w 216943"/>
                <a:gd name="connsiteY3" fmla="*/ 114300 h 266811"/>
                <a:gd name="connsiteX4" fmla="*/ 95499 w 216943"/>
                <a:gd name="connsiteY4" fmla="*/ 119062 h 266811"/>
                <a:gd name="connsiteX5" fmla="*/ 88355 w 216943"/>
                <a:gd name="connsiteY5" fmla="*/ 85725 h 266811"/>
                <a:gd name="connsiteX6" fmla="*/ 90736 w 216943"/>
                <a:gd name="connsiteY6" fmla="*/ 47625 h 266811"/>
                <a:gd name="connsiteX7" fmla="*/ 140743 w 216943"/>
                <a:gd name="connsiteY7" fmla="*/ 35719 h 266811"/>
                <a:gd name="connsiteX8" fmla="*/ 119311 w 216943"/>
                <a:gd name="connsiteY8" fmla="*/ 28575 h 266811"/>
                <a:gd name="connsiteX9" fmla="*/ 55018 w 216943"/>
                <a:gd name="connsiteY9" fmla="*/ 14287 h 266811"/>
                <a:gd name="connsiteX10" fmla="*/ 19299 w 216943"/>
                <a:gd name="connsiteY10" fmla="*/ 0 h 266811"/>
                <a:gd name="connsiteX11" fmla="*/ 14536 w 216943"/>
                <a:gd name="connsiteY11" fmla="*/ 95250 h 266811"/>
                <a:gd name="connsiteX12" fmla="*/ 47874 w 216943"/>
                <a:gd name="connsiteY12" fmla="*/ 135731 h 266811"/>
                <a:gd name="connsiteX13" fmla="*/ 76449 w 216943"/>
                <a:gd name="connsiteY13" fmla="*/ 145256 h 266811"/>
                <a:gd name="connsiteX14" fmla="*/ 83593 w 216943"/>
                <a:gd name="connsiteY14" fmla="*/ 252412 h 266811"/>
                <a:gd name="connsiteX15" fmla="*/ 97880 w 216943"/>
                <a:gd name="connsiteY15" fmla="*/ 264319 h 266811"/>
                <a:gd name="connsiteX16" fmla="*/ 147886 w 216943"/>
                <a:gd name="connsiteY16" fmla="*/ 266700 h 266811"/>
                <a:gd name="connsiteX17" fmla="*/ 174080 w 216943"/>
                <a:gd name="connsiteY17" fmla="*/ 261937 h 266811"/>
                <a:gd name="connsiteX18" fmla="*/ 188368 w 216943"/>
                <a:gd name="connsiteY18" fmla="*/ 264319 h 26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6943" h="266811">
                  <a:moveTo>
                    <a:pt x="216943" y="4762"/>
                  </a:moveTo>
                  <a:cubicBezTo>
                    <a:pt x="202532" y="47993"/>
                    <a:pt x="216914" y="5537"/>
                    <a:pt x="181224" y="100012"/>
                  </a:cubicBezTo>
                  <a:cubicBezTo>
                    <a:pt x="168951" y="132499"/>
                    <a:pt x="177060" y="117271"/>
                    <a:pt x="164555" y="138112"/>
                  </a:cubicBezTo>
                  <a:cubicBezTo>
                    <a:pt x="145521" y="128595"/>
                    <a:pt x="126529" y="117696"/>
                    <a:pt x="105024" y="114300"/>
                  </a:cubicBezTo>
                  <a:cubicBezTo>
                    <a:pt x="101518" y="113746"/>
                    <a:pt x="98674" y="117475"/>
                    <a:pt x="95499" y="119062"/>
                  </a:cubicBezTo>
                  <a:cubicBezTo>
                    <a:pt x="93118" y="107950"/>
                    <a:pt x="91949" y="96506"/>
                    <a:pt x="88355" y="85725"/>
                  </a:cubicBezTo>
                  <a:cubicBezTo>
                    <a:pt x="82527" y="68241"/>
                    <a:pt x="63275" y="58812"/>
                    <a:pt x="90736" y="47625"/>
                  </a:cubicBezTo>
                  <a:cubicBezTo>
                    <a:pt x="106605" y="41160"/>
                    <a:pt x="124074" y="39688"/>
                    <a:pt x="140743" y="35719"/>
                  </a:cubicBezTo>
                  <a:cubicBezTo>
                    <a:pt x="133599" y="33338"/>
                    <a:pt x="126617" y="30401"/>
                    <a:pt x="119311" y="28575"/>
                  </a:cubicBezTo>
                  <a:cubicBezTo>
                    <a:pt x="98013" y="23250"/>
                    <a:pt x="76127" y="20318"/>
                    <a:pt x="55018" y="14287"/>
                  </a:cubicBezTo>
                  <a:cubicBezTo>
                    <a:pt x="42688" y="10764"/>
                    <a:pt x="31205" y="4762"/>
                    <a:pt x="19299" y="0"/>
                  </a:cubicBezTo>
                  <a:cubicBezTo>
                    <a:pt x="-16857" y="12050"/>
                    <a:pt x="7582" y="1374"/>
                    <a:pt x="14536" y="95250"/>
                  </a:cubicBezTo>
                  <a:cubicBezTo>
                    <a:pt x="18028" y="142390"/>
                    <a:pt x="13675" y="126810"/>
                    <a:pt x="47874" y="135731"/>
                  </a:cubicBezTo>
                  <a:cubicBezTo>
                    <a:pt x="57589" y="138265"/>
                    <a:pt x="66924" y="142081"/>
                    <a:pt x="76449" y="145256"/>
                  </a:cubicBezTo>
                  <a:cubicBezTo>
                    <a:pt x="78830" y="180975"/>
                    <a:pt x="56093" y="229493"/>
                    <a:pt x="83593" y="252412"/>
                  </a:cubicBezTo>
                  <a:cubicBezTo>
                    <a:pt x="88355" y="256381"/>
                    <a:pt x="91828" y="262974"/>
                    <a:pt x="97880" y="264319"/>
                  </a:cubicBezTo>
                  <a:cubicBezTo>
                    <a:pt x="114170" y="267939"/>
                    <a:pt x="131217" y="265906"/>
                    <a:pt x="147886" y="266700"/>
                  </a:cubicBezTo>
                  <a:cubicBezTo>
                    <a:pt x="156617" y="265112"/>
                    <a:pt x="165205" y="261937"/>
                    <a:pt x="174080" y="261937"/>
                  </a:cubicBezTo>
                  <a:cubicBezTo>
                    <a:pt x="192210" y="261937"/>
                    <a:pt x="181602" y="271082"/>
                    <a:pt x="188368" y="264319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1EEE1C9-0099-48A0-9E00-4072241670F7}"/>
                </a:ext>
              </a:extLst>
            </p:cNvPr>
            <p:cNvSpPr/>
            <p:nvPr/>
          </p:nvSpPr>
          <p:spPr>
            <a:xfrm rot="3243087">
              <a:off x="2723399" y="4785707"/>
              <a:ext cx="349756" cy="274105"/>
            </a:xfrm>
            <a:custGeom>
              <a:avLst/>
              <a:gdLst>
                <a:gd name="connsiteX0" fmla="*/ 0 w 278606"/>
                <a:gd name="connsiteY0" fmla="*/ 97632 h 202407"/>
                <a:gd name="connsiteX1" fmla="*/ 73819 w 278606"/>
                <a:gd name="connsiteY1" fmla="*/ 116682 h 202407"/>
                <a:gd name="connsiteX2" fmla="*/ 85725 w 278606"/>
                <a:gd name="connsiteY2" fmla="*/ 164307 h 202407"/>
                <a:gd name="connsiteX3" fmla="*/ 90487 w 278606"/>
                <a:gd name="connsiteY3" fmla="*/ 178594 h 202407"/>
                <a:gd name="connsiteX4" fmla="*/ 109537 w 278606"/>
                <a:gd name="connsiteY4" fmla="*/ 166688 h 202407"/>
                <a:gd name="connsiteX5" fmla="*/ 119062 w 278606"/>
                <a:gd name="connsiteY5" fmla="*/ 157163 h 202407"/>
                <a:gd name="connsiteX6" fmla="*/ 161925 w 278606"/>
                <a:gd name="connsiteY6" fmla="*/ 202407 h 202407"/>
                <a:gd name="connsiteX7" fmla="*/ 180975 w 278606"/>
                <a:gd name="connsiteY7" fmla="*/ 173832 h 202407"/>
                <a:gd name="connsiteX8" fmla="*/ 207169 w 278606"/>
                <a:gd name="connsiteY8" fmla="*/ 197644 h 202407"/>
                <a:gd name="connsiteX9" fmla="*/ 140494 w 278606"/>
                <a:gd name="connsiteY9" fmla="*/ 80963 h 202407"/>
                <a:gd name="connsiteX10" fmla="*/ 147637 w 278606"/>
                <a:gd name="connsiteY10" fmla="*/ 40482 h 202407"/>
                <a:gd name="connsiteX11" fmla="*/ 152400 w 278606"/>
                <a:gd name="connsiteY11" fmla="*/ 21432 h 202407"/>
                <a:gd name="connsiteX12" fmla="*/ 200025 w 278606"/>
                <a:gd name="connsiteY12" fmla="*/ 0 h 202407"/>
                <a:gd name="connsiteX13" fmla="*/ 219075 w 278606"/>
                <a:gd name="connsiteY13" fmla="*/ 23813 h 202407"/>
                <a:gd name="connsiteX14" fmla="*/ 233362 w 278606"/>
                <a:gd name="connsiteY14" fmla="*/ 40482 h 202407"/>
                <a:gd name="connsiteX15" fmla="*/ 242887 w 278606"/>
                <a:gd name="connsiteY15" fmla="*/ 64294 h 202407"/>
                <a:gd name="connsiteX16" fmla="*/ 247650 w 278606"/>
                <a:gd name="connsiteY16" fmla="*/ 121444 h 202407"/>
                <a:gd name="connsiteX17" fmla="*/ 278606 w 278606"/>
                <a:gd name="connsiteY17" fmla="*/ 116682 h 20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8606" h="202407">
                  <a:moveTo>
                    <a:pt x="0" y="97632"/>
                  </a:moveTo>
                  <a:cubicBezTo>
                    <a:pt x="21901" y="101282"/>
                    <a:pt x="63899" y="107754"/>
                    <a:pt x="73819" y="116682"/>
                  </a:cubicBezTo>
                  <a:cubicBezTo>
                    <a:pt x="85982" y="127629"/>
                    <a:pt x="81471" y="148506"/>
                    <a:pt x="85725" y="164307"/>
                  </a:cubicBezTo>
                  <a:cubicBezTo>
                    <a:pt x="87030" y="169154"/>
                    <a:pt x="88900" y="173832"/>
                    <a:pt x="90487" y="178594"/>
                  </a:cubicBezTo>
                  <a:cubicBezTo>
                    <a:pt x="96837" y="174625"/>
                    <a:pt x="103546" y="171181"/>
                    <a:pt x="109537" y="166688"/>
                  </a:cubicBezTo>
                  <a:cubicBezTo>
                    <a:pt x="113129" y="163994"/>
                    <a:pt x="115352" y="154634"/>
                    <a:pt x="119062" y="157163"/>
                  </a:cubicBezTo>
                  <a:cubicBezTo>
                    <a:pt x="136227" y="168866"/>
                    <a:pt x="161925" y="202407"/>
                    <a:pt x="161925" y="202407"/>
                  </a:cubicBezTo>
                  <a:cubicBezTo>
                    <a:pt x="168275" y="192882"/>
                    <a:pt x="169590" y="175031"/>
                    <a:pt x="180975" y="173832"/>
                  </a:cubicBezTo>
                  <a:cubicBezTo>
                    <a:pt x="192710" y="172597"/>
                    <a:pt x="210274" y="209028"/>
                    <a:pt x="207169" y="197644"/>
                  </a:cubicBezTo>
                  <a:cubicBezTo>
                    <a:pt x="182703" y="107932"/>
                    <a:pt x="184069" y="113643"/>
                    <a:pt x="140494" y="80963"/>
                  </a:cubicBezTo>
                  <a:cubicBezTo>
                    <a:pt x="142875" y="67469"/>
                    <a:pt x="144950" y="53918"/>
                    <a:pt x="147637" y="40482"/>
                  </a:cubicBezTo>
                  <a:cubicBezTo>
                    <a:pt x="148921" y="34064"/>
                    <a:pt x="146431" y="24118"/>
                    <a:pt x="152400" y="21432"/>
                  </a:cubicBezTo>
                  <a:lnTo>
                    <a:pt x="200025" y="0"/>
                  </a:lnTo>
                  <a:cubicBezTo>
                    <a:pt x="222822" y="4561"/>
                    <a:pt x="204126" y="-2763"/>
                    <a:pt x="219075" y="23813"/>
                  </a:cubicBezTo>
                  <a:cubicBezTo>
                    <a:pt x="222663" y="30191"/>
                    <a:pt x="228600" y="34926"/>
                    <a:pt x="233362" y="40482"/>
                  </a:cubicBezTo>
                  <a:cubicBezTo>
                    <a:pt x="236537" y="48419"/>
                    <a:pt x="241526" y="55854"/>
                    <a:pt x="242887" y="64294"/>
                  </a:cubicBezTo>
                  <a:cubicBezTo>
                    <a:pt x="256956" y="151514"/>
                    <a:pt x="238253" y="93248"/>
                    <a:pt x="247650" y="121444"/>
                  </a:cubicBezTo>
                  <a:cubicBezTo>
                    <a:pt x="270523" y="110007"/>
                    <a:pt x="260108" y="109282"/>
                    <a:pt x="278606" y="116682"/>
                  </a:cubicBezTo>
                </a:path>
              </a:pathLst>
            </a:custGeom>
            <a:noFill/>
            <a:ln w="381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dirty="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F8F0F438-82DC-4A47-BCFA-4FFE788F10CF}"/>
                </a:ext>
              </a:extLst>
            </p:cNvPr>
            <p:cNvSpPr/>
            <p:nvPr/>
          </p:nvSpPr>
          <p:spPr>
            <a:xfrm rot="1530988">
              <a:off x="3180460" y="3417888"/>
              <a:ext cx="440119" cy="439609"/>
            </a:xfrm>
            <a:prstGeom prst="ellipse">
              <a:avLst/>
            </a:prstGeom>
            <a:solidFill>
              <a:srgbClr val="DD5462">
                <a:alpha val="51000"/>
              </a:srgbClr>
            </a:solidFill>
            <a:ln w="2857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9DD0140-A63D-432C-98B9-F4E80174CE1A}"/>
                </a:ext>
              </a:extLst>
            </p:cNvPr>
            <p:cNvSpPr/>
            <p:nvPr/>
          </p:nvSpPr>
          <p:spPr>
            <a:xfrm rot="1530988">
              <a:off x="2660996" y="3660554"/>
              <a:ext cx="440119" cy="439609"/>
            </a:xfrm>
            <a:prstGeom prst="ellipse">
              <a:avLst/>
            </a:prstGeom>
            <a:solidFill>
              <a:srgbClr val="DD5462">
                <a:alpha val="51000"/>
              </a:srgbClr>
            </a:solidFill>
            <a:ln w="2857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D4152D5-59E7-47BF-A3FF-CE596B6456CB}"/>
                </a:ext>
              </a:extLst>
            </p:cNvPr>
            <p:cNvSpPr/>
            <p:nvPr/>
          </p:nvSpPr>
          <p:spPr>
            <a:xfrm rot="1530988">
              <a:off x="3043753" y="4068123"/>
              <a:ext cx="440119" cy="439609"/>
            </a:xfrm>
            <a:prstGeom prst="ellipse">
              <a:avLst/>
            </a:prstGeom>
            <a:solidFill>
              <a:srgbClr val="DD5462">
                <a:alpha val="51000"/>
              </a:srgbClr>
            </a:solidFill>
            <a:ln w="2857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B2F2846-CD08-44E3-AF43-3C5134E1CF00}"/>
                </a:ext>
              </a:extLst>
            </p:cNvPr>
            <p:cNvSpPr/>
            <p:nvPr/>
          </p:nvSpPr>
          <p:spPr>
            <a:xfrm rot="1530988">
              <a:off x="2832873" y="4819402"/>
              <a:ext cx="440119" cy="439609"/>
            </a:xfrm>
            <a:prstGeom prst="ellipse">
              <a:avLst/>
            </a:prstGeom>
            <a:solidFill>
              <a:srgbClr val="DD5462">
                <a:alpha val="51000"/>
              </a:srgbClr>
            </a:solidFill>
            <a:ln w="28575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4755CF9-A879-467B-A4EB-F57637D5B05F}"/>
                </a:ext>
              </a:extLst>
            </p:cNvPr>
            <p:cNvSpPr/>
            <p:nvPr/>
          </p:nvSpPr>
          <p:spPr>
            <a:xfrm>
              <a:off x="2961562" y="2825929"/>
              <a:ext cx="160337" cy="1534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n</a:t>
              </a:r>
              <a:endParaRPr lang="en-IE" sz="1200" dirty="0">
                <a:solidFill>
                  <a:schemeClr val="bg1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885D8F1-E1B9-4C79-9C1A-EEBE50A31609}"/>
                </a:ext>
              </a:extLst>
            </p:cNvPr>
            <p:cNvSpPr/>
            <p:nvPr/>
          </p:nvSpPr>
          <p:spPr>
            <a:xfrm>
              <a:off x="3307050" y="3553874"/>
              <a:ext cx="160337" cy="1534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n</a:t>
              </a:r>
              <a:endParaRPr lang="en-IE" sz="1200" dirty="0">
                <a:solidFill>
                  <a:schemeClr val="bg1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E7FC6F6-DF7E-426D-AEF2-2793183B8AD2}"/>
                </a:ext>
              </a:extLst>
            </p:cNvPr>
            <p:cNvSpPr/>
            <p:nvPr/>
          </p:nvSpPr>
          <p:spPr>
            <a:xfrm>
              <a:off x="2814264" y="3802580"/>
              <a:ext cx="160337" cy="1534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n</a:t>
              </a:r>
              <a:endParaRPr lang="en-IE" sz="1200" dirty="0">
                <a:solidFill>
                  <a:schemeClr val="bg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6901F32-BF51-48C8-96D9-066D71FEE65A}"/>
                </a:ext>
              </a:extLst>
            </p:cNvPr>
            <p:cNvSpPr/>
            <p:nvPr/>
          </p:nvSpPr>
          <p:spPr>
            <a:xfrm>
              <a:off x="3183645" y="4208897"/>
              <a:ext cx="160337" cy="1534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n</a:t>
              </a:r>
              <a:endParaRPr lang="en-IE" sz="1200" dirty="0">
                <a:solidFill>
                  <a:schemeClr val="bg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1F291D6C-B173-409F-90DD-31EED890BD32}"/>
                </a:ext>
              </a:extLst>
            </p:cNvPr>
            <p:cNvSpPr/>
            <p:nvPr/>
          </p:nvSpPr>
          <p:spPr>
            <a:xfrm>
              <a:off x="2961561" y="4973024"/>
              <a:ext cx="160337" cy="15343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</a:rPr>
                <a:t>n</a:t>
              </a:r>
              <a:endParaRPr lang="en-IE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3A410A52-596A-467B-9F4B-7FA0D5AA5143}"/>
              </a:ext>
            </a:extLst>
          </p:cNvPr>
          <p:cNvSpPr txBox="1"/>
          <p:nvPr/>
        </p:nvSpPr>
        <p:spPr>
          <a:xfrm>
            <a:off x="6646429" y="369204"/>
            <a:ext cx="18687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Mingyuan</a:t>
            </a:r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Wang</a:t>
            </a:r>
          </a:p>
          <a:p>
            <a:pPr algn="ctr"/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(IHEP)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29A2CBC-9DDD-4569-9C8B-7D0120E87A6A}"/>
              </a:ext>
            </a:extLst>
          </p:cNvPr>
          <p:cNvSpPr txBox="1"/>
          <p:nvPr/>
        </p:nvSpPr>
        <p:spPr>
          <a:xfrm>
            <a:off x="6486451" y="1028088"/>
            <a:ext cx="21886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Iwan Morton-Blake</a:t>
            </a:r>
          </a:p>
          <a:p>
            <a:pPr algn="ctr"/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(TDLI/SJTU)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298361D-57B9-48E7-A0B5-0A1C9237C7A3}"/>
              </a:ext>
            </a:extLst>
          </p:cNvPr>
          <p:cNvSpPr txBox="1"/>
          <p:nvPr/>
        </p:nvSpPr>
        <p:spPr>
          <a:xfrm>
            <a:off x="4816129" y="2992305"/>
            <a:ext cx="303569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IE" dirty="0">
                <a:solidFill>
                  <a:srgbClr val="CCFFFF"/>
                </a:solidFill>
              </a:rPr>
              <a:t>Reconstruct muons </a:t>
            </a:r>
            <a:r>
              <a:rPr lang="en-IE" dirty="0"/>
              <a:t>and their spallation products: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E" dirty="0"/>
              <a:t>Removing </a:t>
            </a:r>
            <a:r>
              <a:rPr lang="en-IE" u="sng" dirty="0"/>
              <a:t>spallation neutrons</a:t>
            </a:r>
            <a:r>
              <a:rPr lang="en-IE" dirty="0"/>
              <a:t> and long-lived </a:t>
            </a:r>
            <a:r>
              <a:rPr lang="en-IE" u="sng" baseline="30000" dirty="0"/>
              <a:t>9</a:t>
            </a:r>
            <a:r>
              <a:rPr lang="en-IE" u="sng" dirty="0"/>
              <a:t>Li/</a:t>
            </a:r>
            <a:r>
              <a:rPr lang="en-IE" u="sng" baseline="30000" dirty="0"/>
              <a:t>8</a:t>
            </a:r>
            <a:r>
              <a:rPr lang="en-IE" u="sng" dirty="0"/>
              <a:t>He </a:t>
            </a:r>
            <a:r>
              <a:rPr lang="en-IE" u="sng" dirty="0">
                <a:sym typeface="Wingdings" panose="05000000000000000000" pitchFamily="2" charset="2"/>
              </a:rPr>
              <a:t> e</a:t>
            </a:r>
            <a:r>
              <a:rPr lang="en-IE" u="sng" baseline="30000" dirty="0">
                <a:sym typeface="Wingdings" panose="05000000000000000000" pitchFamily="2" charset="2"/>
              </a:rPr>
              <a:t>-</a:t>
            </a:r>
            <a:r>
              <a:rPr lang="en-IE" u="sng" dirty="0">
                <a:sym typeface="Wingdings" panose="05000000000000000000" pitchFamily="2" charset="2"/>
              </a:rPr>
              <a:t> + 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E" dirty="0">
                <a:sym typeface="Wingdings" panose="05000000000000000000" pitchFamily="2" charset="2"/>
              </a:rPr>
              <a:t>Cut out spheres/cylinders of data in the detector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DF77095-E93A-4672-BC41-CB4E3DF83762}"/>
              </a:ext>
            </a:extLst>
          </p:cNvPr>
          <p:cNvSpPr txBox="1"/>
          <p:nvPr/>
        </p:nvSpPr>
        <p:spPr>
          <a:xfrm>
            <a:off x="7036783" y="1973509"/>
            <a:ext cx="48832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Development of signal selection analysis cuts, prediction of background rates and spectra from in-situ sideband measurements</a:t>
            </a:r>
            <a:endParaRPr lang="en-IE" i="1" dirty="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31EA433-99B1-4DBA-B6CA-D77FB4C253F3}"/>
              </a:ext>
            </a:extLst>
          </p:cNvPr>
          <p:cNvGrpSpPr/>
          <p:nvPr/>
        </p:nvGrpSpPr>
        <p:grpSpPr>
          <a:xfrm>
            <a:off x="8014953" y="3427941"/>
            <a:ext cx="3700297" cy="2219156"/>
            <a:chOff x="7039517" y="2849451"/>
            <a:chExt cx="3561818" cy="2120721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3351E654-CAA7-4469-8D54-41A150E48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23421"/>
            <a:stretch/>
          </p:blipFill>
          <p:spPr>
            <a:xfrm>
              <a:off x="7039517" y="2849451"/>
              <a:ext cx="3561818" cy="2120721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5025D56-32B5-45E1-AA11-A0681C187DFE}"/>
                </a:ext>
              </a:extLst>
            </p:cNvPr>
            <p:cNvSpPr txBox="1"/>
            <p:nvPr/>
          </p:nvSpPr>
          <p:spPr>
            <a:xfrm>
              <a:off x="8706126" y="3366700"/>
              <a:ext cx="12875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FF0000"/>
                  </a:solidFill>
                </a:rPr>
                <a:t>irreducible!</a:t>
              </a:r>
              <a:endParaRPr lang="en-IE" sz="1200" dirty="0">
                <a:solidFill>
                  <a:srgbClr val="FF0000"/>
                </a:solidFill>
              </a:endParaRPr>
            </a:p>
          </p:txBody>
        </p: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ECB4ABBE-DBC3-4A5B-B1E6-7B8C23AF2C95}"/>
                </a:ext>
              </a:extLst>
            </p:cNvPr>
            <p:cNvCxnSpPr>
              <a:cxnSpLocks/>
              <a:stCxn id="81" idx="1"/>
            </p:cNvCxnSpPr>
            <p:nvPr/>
          </p:nvCxnSpPr>
          <p:spPr>
            <a:xfrm flipH="1" flipV="1">
              <a:off x="8409548" y="3424708"/>
              <a:ext cx="296578" cy="8049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376ACB2F-8192-4EAA-A04D-13520A8F9B32}"/>
                </a:ext>
              </a:extLst>
            </p:cNvPr>
            <p:cNvCxnSpPr>
              <a:cxnSpLocks/>
              <a:stCxn id="81" idx="1"/>
            </p:cNvCxnSpPr>
            <p:nvPr/>
          </p:nvCxnSpPr>
          <p:spPr>
            <a:xfrm flipH="1">
              <a:off x="8469648" y="3505200"/>
              <a:ext cx="236478" cy="9122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5E9CA9B6-ECC9-4937-9E85-6FFAEBE67B70}"/>
              </a:ext>
            </a:extLst>
          </p:cNvPr>
          <p:cNvSpPr/>
          <p:nvPr/>
        </p:nvSpPr>
        <p:spPr>
          <a:xfrm>
            <a:off x="7978416" y="3388979"/>
            <a:ext cx="3776870" cy="2298119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027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9E050B0-FE94-4F5F-BC07-D49510C9C27A}"/>
              </a:ext>
            </a:extLst>
          </p:cNvPr>
          <p:cNvGrpSpPr/>
          <p:nvPr/>
        </p:nvGrpSpPr>
        <p:grpSpPr>
          <a:xfrm>
            <a:off x="7681912" y="231837"/>
            <a:ext cx="4274337" cy="1537488"/>
            <a:chOff x="7170874" y="193700"/>
            <a:chExt cx="4799663" cy="1708913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D0481F19-4A25-40E6-8F04-0C5FB8957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23" r="15223"/>
            <a:stretch/>
          </p:blipFill>
          <p:spPr>
            <a:xfrm>
              <a:off x="10583823" y="193700"/>
              <a:ext cx="1386714" cy="1708913"/>
            </a:xfrm>
            <a:prstGeom prst="roundRect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4AFB7F7-8009-4A0C-A36A-D5EA86878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874" y="193700"/>
              <a:ext cx="1370017" cy="1688336"/>
            </a:xfrm>
            <a:prstGeom prst="roundRect">
              <a:avLst/>
            </a:prstGeom>
            <a:ln w="28575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A55B78D-7ABD-4E90-8C0A-67548BEFA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3" t="17202" r="30635" b="13468"/>
            <a:stretch/>
          </p:blipFill>
          <p:spPr>
            <a:xfrm>
              <a:off x="8702667" y="352923"/>
              <a:ext cx="1719380" cy="1392259"/>
            </a:xfrm>
            <a:prstGeom prst="roundRect">
              <a:avLst/>
            </a:prstGeom>
            <a:ln w="19050">
              <a:solidFill>
                <a:schemeClr val="accent3">
                  <a:lumMod val="60000"/>
                  <a:lumOff val="40000"/>
                </a:schemeClr>
              </a:solidFill>
            </a:ln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E971C26-E88D-4F6F-8AA4-9F25097F05BB}"/>
              </a:ext>
            </a:extLst>
          </p:cNvPr>
          <p:cNvSpPr txBox="1"/>
          <p:nvPr/>
        </p:nvSpPr>
        <p:spPr>
          <a:xfrm>
            <a:off x="5408818" y="573378"/>
            <a:ext cx="2147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Mingyuan</a:t>
            </a:r>
            <a:r>
              <a:rPr lang="en-US" sz="16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Wang (IHEP)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A207FB-4006-49A8-9A8A-FEE733AF56AC}"/>
              </a:ext>
            </a:extLst>
          </p:cNvPr>
          <p:cNvSpPr txBox="1"/>
          <p:nvPr/>
        </p:nvSpPr>
        <p:spPr>
          <a:xfrm>
            <a:off x="5311754" y="869794"/>
            <a:ext cx="23419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Iwan Morton-Blake (TDLI)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19A9D0-39F2-49FB-8EE2-EA924DB7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extraction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C3C4A-5ECA-4B63-B7D5-BE866832C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ED76E-6333-41F8-ACA1-2533A7B1A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82A74-36E3-4B26-B9F7-7A5B5B9C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21</a:t>
            </a:fld>
            <a:endParaRPr lang="en-IE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6C9E563-95CC-479E-89AA-BEDC31634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482" y="2844869"/>
            <a:ext cx="8045464" cy="25571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D566B5-D458-475F-BC53-62415DB326F0}"/>
              </a:ext>
            </a:extLst>
          </p:cNvPr>
          <p:cNvSpPr txBox="1"/>
          <p:nvPr/>
        </p:nvSpPr>
        <p:spPr>
          <a:xfrm>
            <a:off x="408399" y="2329264"/>
            <a:ext cx="2753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</a:t>
            </a:r>
            <a:r>
              <a:rPr lang="en-US" u="sng" baseline="30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+</a:t>
            </a:r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vs neutron Energy</a:t>
            </a:r>
            <a:endParaRPr lang="en-IE" u="sng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463F576-CDB2-4E60-9C41-08CB059DADD4}"/>
              </a:ext>
            </a:extLst>
          </p:cNvPr>
          <p:cNvSpPr txBox="1"/>
          <p:nvPr/>
        </p:nvSpPr>
        <p:spPr>
          <a:xfrm>
            <a:off x="3776996" y="2133830"/>
            <a:ext cx="177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</a:t>
            </a:r>
            <a:r>
              <a:rPr lang="en-US" u="sng" baseline="30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+</a:t>
            </a:r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- Neutron</a:t>
            </a:r>
          </a:p>
          <a:p>
            <a:pPr algn="ctr"/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Time difference</a:t>
            </a:r>
            <a:endParaRPr lang="en-IE" u="sng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B1E7064-AE6F-46D3-8A4E-7ACA1A165FB8}"/>
              </a:ext>
            </a:extLst>
          </p:cNvPr>
          <p:cNvSpPr txBox="1"/>
          <p:nvPr/>
        </p:nvSpPr>
        <p:spPr>
          <a:xfrm>
            <a:off x="5876438" y="2298536"/>
            <a:ext cx="231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e</a:t>
            </a:r>
            <a:r>
              <a:rPr lang="en-US" u="sng" baseline="30000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+</a:t>
            </a:r>
            <a:r>
              <a:rPr lang="en-US" u="sng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 - Neutron distance</a:t>
            </a:r>
            <a:endParaRPr lang="en-IE" u="sng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D429957-A79A-4D0C-99C5-BBA5C5250E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0381" y="2939800"/>
            <a:ext cx="3620888" cy="246220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EDEAA23-F6B5-4AC2-AC2B-FF06765F5A51}"/>
              </a:ext>
            </a:extLst>
          </p:cNvPr>
          <p:cNvSpPr txBox="1"/>
          <p:nvPr/>
        </p:nvSpPr>
        <p:spPr>
          <a:xfrm>
            <a:off x="2763302" y="5665040"/>
            <a:ext cx="36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/>
              <a:t>Energy</a:t>
            </a:r>
            <a:r>
              <a:rPr lang="en-US" dirty="0"/>
              <a:t>, </a:t>
            </a:r>
            <a:r>
              <a:rPr lang="en-US" u="sng" dirty="0"/>
              <a:t>distance</a:t>
            </a:r>
            <a:r>
              <a:rPr lang="en-US" dirty="0"/>
              <a:t> and </a:t>
            </a:r>
            <a:r>
              <a:rPr lang="en-US" u="sng" dirty="0"/>
              <a:t>time</a:t>
            </a:r>
            <a:r>
              <a:rPr lang="en-US" dirty="0"/>
              <a:t> coincidence cuts to isolate IBD signal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A841A3-0E04-43CE-8782-6EF5F0500F85}"/>
              </a:ext>
            </a:extLst>
          </p:cNvPr>
          <p:cNvSpPr txBox="1"/>
          <p:nvPr/>
        </p:nvSpPr>
        <p:spPr>
          <a:xfrm>
            <a:off x="8203809" y="1844694"/>
            <a:ext cx="3620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Calculation of analysis selection efficiencies and uncertainties, implementing a variety of 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B84329-6D75-4709-9945-D434B7334B26}"/>
              </a:ext>
            </a:extLst>
          </p:cNvPr>
          <p:cNvSpPr txBox="1"/>
          <p:nvPr/>
        </p:nvSpPr>
        <p:spPr>
          <a:xfrm>
            <a:off x="5142087" y="1148100"/>
            <a:ext cx="26812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Zhiyuan</a:t>
            </a:r>
            <a:r>
              <a:rPr lang="en-US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Chen (IHEP)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915B64-1210-46B1-845F-A477B60592DE}"/>
              </a:ext>
            </a:extLst>
          </p:cNvPr>
          <p:cNvSpPr txBox="1"/>
          <p:nvPr/>
        </p:nvSpPr>
        <p:spPr>
          <a:xfrm>
            <a:off x="8795326" y="5556010"/>
            <a:ext cx="27687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~70% signal efficiency</a:t>
            </a:r>
          </a:p>
          <a:p>
            <a:pPr algn="ctr"/>
            <a:r>
              <a:rPr lang="en-US" dirty="0"/>
              <a:t>1.6% uncertainty</a:t>
            </a:r>
            <a:endParaRPr lang="en-IE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814B6FC-1D67-4DF2-B5CE-F7EAC5E7F733}"/>
              </a:ext>
            </a:extLst>
          </p:cNvPr>
          <p:cNvCxnSpPr>
            <a:cxnSpLocks/>
          </p:cNvCxnSpPr>
          <p:nvPr/>
        </p:nvCxnSpPr>
        <p:spPr>
          <a:xfrm flipH="1" flipV="1">
            <a:off x="3461197" y="5548277"/>
            <a:ext cx="240406" cy="16162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9B84A01-4E20-4F58-A763-61AC9D334172}"/>
              </a:ext>
            </a:extLst>
          </p:cNvPr>
          <p:cNvCxnSpPr>
            <a:cxnSpLocks/>
          </p:cNvCxnSpPr>
          <p:nvPr/>
        </p:nvCxnSpPr>
        <p:spPr>
          <a:xfrm flipV="1">
            <a:off x="5551291" y="5556010"/>
            <a:ext cx="274253" cy="1524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3FE832F-5B5E-4E2C-B52C-532F449BE6AD}"/>
              </a:ext>
            </a:extLst>
          </p:cNvPr>
          <p:cNvCxnSpPr>
            <a:cxnSpLocks/>
          </p:cNvCxnSpPr>
          <p:nvPr/>
        </p:nvCxnSpPr>
        <p:spPr>
          <a:xfrm flipV="1">
            <a:off x="4595426" y="5464117"/>
            <a:ext cx="0" cy="28180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560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5">
            <a:extLst>
              <a:ext uri="{FF2B5EF4-FFF2-40B4-BE49-F238E27FC236}">
                <a16:creationId xmlns:a16="http://schemas.microsoft.com/office/drawing/2014/main" id="{30698464-D650-4ED1-93C4-A671352D9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547" y="189610"/>
            <a:ext cx="1506357" cy="2010833"/>
          </a:xfrm>
          <a:prstGeom prst="round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FFCB6-EB32-48CB-80E9-F5065A18E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Oscillated energy spectral fit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9E82A7-20F9-4E76-9362-AB3E7302F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7D6FE-DA79-4750-B919-5875362EA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9BC75-A2DC-4DDE-B73B-0E8DB0E53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22</a:t>
            </a:fld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2D823A-457F-408B-87BC-3E81F5845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905" y="1460074"/>
            <a:ext cx="4747402" cy="48514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AED2AC-E886-4ABC-94A6-9D8624A9F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5399" y="2676401"/>
            <a:ext cx="4651156" cy="212072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68DF836-FE2B-41D6-9CAA-223CCCC8AAFF}"/>
              </a:ext>
            </a:extLst>
          </p:cNvPr>
          <p:cNvSpPr txBox="1"/>
          <p:nvPr/>
        </p:nvSpPr>
        <p:spPr>
          <a:xfrm>
            <a:off x="8706126" y="841083"/>
            <a:ext cx="1868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Han Zhang</a:t>
            </a:r>
          </a:p>
          <a:p>
            <a:pPr algn="ctr"/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(IHEP)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3F4557-C67C-46E1-880A-1B306FCD8BED}"/>
              </a:ext>
            </a:extLst>
          </p:cNvPr>
          <p:cNvSpPr txBox="1"/>
          <p:nvPr/>
        </p:nvSpPr>
        <p:spPr>
          <a:xfrm>
            <a:off x="6437427" y="1627512"/>
            <a:ext cx="38224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Statistical analysis and neutrino oscillation parameter fitting, combined JUNO and </a:t>
            </a:r>
            <a:r>
              <a:rPr lang="en-US" i="1" dirty="0" err="1"/>
              <a:t>Daya</a:t>
            </a:r>
            <a:r>
              <a:rPr lang="en-US" i="1" dirty="0"/>
              <a:t> Bay spectral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191DBD-5153-4655-8A37-5235C09E5963}"/>
              </a:ext>
            </a:extLst>
          </p:cNvPr>
          <p:cNvSpPr txBox="1"/>
          <p:nvPr/>
        </p:nvSpPr>
        <p:spPr>
          <a:xfrm>
            <a:off x="6480290" y="4768823"/>
            <a:ext cx="5592648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E" sz="1800" u="sng" dirty="0"/>
              <a:t>Nuclear power plant data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/>
              <a:t>Accurate reactor core baseline measurements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/>
              <a:t>Time-varying reactor operational data incorporated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1800" dirty="0"/>
              <a:t>Constrained reactor spectrum using </a:t>
            </a:r>
            <a:r>
              <a:rPr lang="en-IE" sz="18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published </a:t>
            </a:r>
            <a:r>
              <a:rPr lang="en-IE" sz="1800" dirty="0" err="1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Daya</a:t>
            </a:r>
            <a:r>
              <a:rPr lang="en-IE" sz="18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Bay</a:t>
            </a:r>
            <a:r>
              <a:rPr lang="en-IE" sz="1800" dirty="0"/>
              <a:t> near hall data</a:t>
            </a:r>
          </a:p>
        </p:txBody>
      </p:sp>
    </p:spTree>
    <p:extLst>
      <p:ext uri="{BB962C8B-B14F-4D97-AF65-F5344CB8AC3E}">
        <p14:creationId xmlns:p14="http://schemas.microsoft.com/office/powerpoint/2010/main" val="324043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E05DD-CD9B-4490-9D26-676A82289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Oscillation parameters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7FD24-439E-4080-8936-B72F44D0E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0546F-765B-4603-B545-7FC2A381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B168A-93C1-4AE4-850C-D27390DFB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23</a:t>
            </a:fld>
            <a:endParaRPr lang="en-IE"/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080BECEE-B140-4EAF-B646-19978EDAA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13" y="1420969"/>
            <a:ext cx="4926430" cy="4832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5D1ADF1A-65C6-4634-8D6F-32496CE31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221" y="4533721"/>
            <a:ext cx="4824536" cy="958975"/>
          </a:xfrm>
          <a:prstGeom prst="rect">
            <a:avLst/>
          </a:prstGeom>
          <a:ln w="25400"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11">
            <a:extLst>
              <a:ext uri="{FF2B5EF4-FFF2-40B4-BE49-F238E27FC236}">
                <a16:creationId xmlns:a16="http://schemas.microsoft.com/office/drawing/2014/main" id="{A08BCA68-2F18-4F90-84B9-CDD864560F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988" y="3061943"/>
            <a:ext cx="3533402" cy="908973"/>
          </a:xfrm>
          <a:prstGeom prst="rect">
            <a:avLst/>
          </a:prstGeom>
        </p:spPr>
      </p:pic>
      <p:pic>
        <p:nvPicPr>
          <p:cNvPr id="13" name="Content Placeholder 5">
            <a:extLst>
              <a:ext uri="{FF2B5EF4-FFF2-40B4-BE49-F238E27FC236}">
                <a16:creationId xmlns:a16="http://schemas.microsoft.com/office/drawing/2014/main" id="{ED85EEE3-5975-4E29-90A7-F32D199ECE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547" y="189610"/>
            <a:ext cx="1506357" cy="2010833"/>
          </a:xfrm>
          <a:prstGeom prst="round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08702EB-C710-423E-B0E5-74912DC973E7}"/>
              </a:ext>
            </a:extLst>
          </p:cNvPr>
          <p:cNvSpPr txBox="1"/>
          <p:nvPr/>
        </p:nvSpPr>
        <p:spPr>
          <a:xfrm>
            <a:off x="8706126" y="841083"/>
            <a:ext cx="18687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Han Zhang</a:t>
            </a:r>
          </a:p>
          <a:p>
            <a:pPr algn="ctr"/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(IHEP)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3C77E8-D867-46F8-AFC6-126FCFD4B850}"/>
              </a:ext>
            </a:extLst>
          </p:cNvPr>
          <p:cNvSpPr txBox="1"/>
          <p:nvPr/>
        </p:nvSpPr>
        <p:spPr>
          <a:xfrm>
            <a:off x="6437427" y="1627512"/>
            <a:ext cx="38224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Statistical analysis and neutrino oscillation parameter fitting, combined JUNO and </a:t>
            </a:r>
            <a:r>
              <a:rPr lang="en-US" i="1" dirty="0" err="1"/>
              <a:t>Daya</a:t>
            </a:r>
            <a:r>
              <a:rPr lang="en-US" i="1" dirty="0"/>
              <a:t> Bay spectral analysis</a:t>
            </a:r>
          </a:p>
        </p:txBody>
      </p:sp>
    </p:spTree>
    <p:extLst>
      <p:ext uri="{BB962C8B-B14F-4D97-AF65-F5344CB8AC3E}">
        <p14:creationId xmlns:p14="http://schemas.microsoft.com/office/powerpoint/2010/main" val="1628548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93BCD-35C3-4398-81F2-E2985A36F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precision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AE73E-3B1F-4CAB-873B-9943C52D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170BC-232C-4144-B5A0-E052E221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B50B6-9C6B-4B21-925D-8FD0CE8F9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24</a:t>
            </a:fld>
            <a:endParaRPr lang="en-IE"/>
          </a:p>
        </p:txBody>
      </p:sp>
      <p:grpSp>
        <p:nvGrpSpPr>
          <p:cNvPr id="7" name="组合 20">
            <a:extLst>
              <a:ext uri="{FF2B5EF4-FFF2-40B4-BE49-F238E27FC236}">
                <a16:creationId xmlns:a16="http://schemas.microsoft.com/office/drawing/2014/main" id="{097BAD90-7A37-4E80-B366-44A195D2FF68}"/>
              </a:ext>
            </a:extLst>
          </p:cNvPr>
          <p:cNvGrpSpPr/>
          <p:nvPr/>
        </p:nvGrpSpPr>
        <p:grpSpPr>
          <a:xfrm>
            <a:off x="6518927" y="1984835"/>
            <a:ext cx="5302067" cy="3182477"/>
            <a:chOff x="6194609" y="3486884"/>
            <a:chExt cx="5742958" cy="3371116"/>
          </a:xfrm>
        </p:grpSpPr>
        <p:pic>
          <p:nvPicPr>
            <p:cNvPr id="8" name="图片 19">
              <a:extLst>
                <a:ext uri="{FF2B5EF4-FFF2-40B4-BE49-F238E27FC236}">
                  <a16:creationId xmlns:a16="http://schemas.microsoft.com/office/drawing/2014/main" id="{775DE4FC-32F6-4F3C-9F6A-AF1E1481B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4609" y="3486884"/>
              <a:ext cx="5742958" cy="3371116"/>
            </a:xfrm>
            <a:prstGeom prst="rect">
              <a:avLst/>
            </a:prstGeom>
          </p:spPr>
        </p:pic>
        <p:sp>
          <p:nvSpPr>
            <p:cNvPr id="9" name="椭圆 14">
              <a:extLst>
                <a:ext uri="{FF2B5EF4-FFF2-40B4-BE49-F238E27FC236}">
                  <a16:creationId xmlns:a16="http://schemas.microsoft.com/office/drawing/2014/main" id="{2EECFA5E-DCAB-479C-9970-9F36809DAC57}"/>
                </a:ext>
              </a:extLst>
            </p:cNvPr>
            <p:cNvSpPr/>
            <p:nvPr/>
          </p:nvSpPr>
          <p:spPr bwMode="auto">
            <a:xfrm>
              <a:off x="11154316" y="5984792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0" name="椭圆 15">
              <a:extLst>
                <a:ext uri="{FF2B5EF4-FFF2-40B4-BE49-F238E27FC236}">
                  <a16:creationId xmlns:a16="http://schemas.microsoft.com/office/drawing/2014/main" id="{AC8FCD3C-F2B1-470D-B935-201E5D027C4F}"/>
                </a:ext>
              </a:extLst>
            </p:cNvPr>
            <p:cNvSpPr/>
            <p:nvPr/>
          </p:nvSpPr>
          <p:spPr bwMode="auto">
            <a:xfrm>
              <a:off x="11136560" y="5094533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E1AE79B-FBD2-425F-BC86-D34847FF1B8E}"/>
              </a:ext>
            </a:extLst>
          </p:cNvPr>
          <p:cNvGrpSpPr>
            <a:grpSpLocks noChangeAspect="1"/>
          </p:cNvGrpSpPr>
          <p:nvPr/>
        </p:nvGrpSpPr>
        <p:grpSpPr>
          <a:xfrm>
            <a:off x="352494" y="1984835"/>
            <a:ext cx="5982099" cy="3182476"/>
            <a:chOff x="263352" y="3368735"/>
            <a:chExt cx="6231353" cy="3315080"/>
          </a:xfrm>
        </p:grpSpPr>
        <p:pic>
          <p:nvPicPr>
            <p:cNvPr id="12" name="图片 3">
              <a:extLst>
                <a:ext uri="{FF2B5EF4-FFF2-40B4-BE49-F238E27FC236}">
                  <a16:creationId xmlns:a16="http://schemas.microsoft.com/office/drawing/2014/main" id="{7301FDF5-EDF4-4639-ABB5-FAF7E7692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352" y="3368735"/>
              <a:ext cx="6231353" cy="3315080"/>
            </a:xfrm>
            <a:prstGeom prst="rect">
              <a:avLst/>
            </a:prstGeom>
          </p:spPr>
        </p:pic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70DF148F-3179-411D-9F31-BAF065E7B1B1}"/>
                </a:ext>
              </a:extLst>
            </p:cNvPr>
            <p:cNvSpPr/>
            <p:nvPr/>
          </p:nvSpPr>
          <p:spPr bwMode="auto">
            <a:xfrm>
              <a:off x="5742413" y="4869160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D51D7EAE-7800-4802-A00A-392913F52389}"/>
                </a:ext>
              </a:extLst>
            </p:cNvPr>
            <p:cNvSpPr/>
            <p:nvPr/>
          </p:nvSpPr>
          <p:spPr bwMode="auto">
            <a:xfrm>
              <a:off x="5747327" y="5844974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CE3A0E-7A35-46E3-92BD-FF2DF8FBE469}"/>
                  </a:ext>
                </a:extLst>
              </p:cNvPr>
              <p:cNvSpPr txBox="1"/>
              <p:nvPr/>
            </p:nvSpPr>
            <p:spPr>
              <a:xfrm>
                <a:off x="1241009" y="5123015"/>
                <a:ext cx="9601360" cy="1150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dirty="0"/>
                  <a:t>JUNO reaches world’s best precision in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400" dirty="0"/>
                  <a:t> in 59.1 days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/>
                  <a:t>Factor of ~1.6 improvement in precision over the existing global knowledge</a:t>
                </a:r>
                <a:endParaRPr lang="en-IE" sz="24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1CE3A0E-7A35-46E3-92BD-FF2DF8FBE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009" y="5123015"/>
                <a:ext cx="9601360" cy="1150571"/>
              </a:xfrm>
              <a:prstGeom prst="rect">
                <a:avLst/>
              </a:prstGeom>
              <a:blipFill>
                <a:blip r:embed="rId4"/>
                <a:stretch>
                  <a:fillRect l="-317" r="-254" b="-11111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943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93BCD-35C3-4398-81F2-E2985A36F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precision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FAE73E-3B1F-4CAB-873B-9943C52D1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170BC-232C-4144-B5A0-E052E221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1B50B6-9C6B-4B21-925D-8FD0CE8F9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25</a:t>
            </a:fld>
            <a:endParaRPr lang="en-IE"/>
          </a:p>
        </p:txBody>
      </p:sp>
      <p:grpSp>
        <p:nvGrpSpPr>
          <p:cNvPr id="7" name="组合 20">
            <a:extLst>
              <a:ext uri="{FF2B5EF4-FFF2-40B4-BE49-F238E27FC236}">
                <a16:creationId xmlns:a16="http://schemas.microsoft.com/office/drawing/2014/main" id="{097BAD90-7A37-4E80-B366-44A195D2FF68}"/>
              </a:ext>
            </a:extLst>
          </p:cNvPr>
          <p:cNvGrpSpPr/>
          <p:nvPr/>
        </p:nvGrpSpPr>
        <p:grpSpPr>
          <a:xfrm>
            <a:off x="6518927" y="1984835"/>
            <a:ext cx="5302067" cy="3182477"/>
            <a:chOff x="6194609" y="3486884"/>
            <a:chExt cx="5742958" cy="3371116"/>
          </a:xfrm>
        </p:grpSpPr>
        <p:pic>
          <p:nvPicPr>
            <p:cNvPr id="8" name="图片 19">
              <a:extLst>
                <a:ext uri="{FF2B5EF4-FFF2-40B4-BE49-F238E27FC236}">
                  <a16:creationId xmlns:a16="http://schemas.microsoft.com/office/drawing/2014/main" id="{775DE4FC-32F6-4F3C-9F6A-AF1E1481B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4609" y="3486884"/>
              <a:ext cx="5742958" cy="3371116"/>
            </a:xfrm>
            <a:prstGeom prst="rect">
              <a:avLst/>
            </a:prstGeom>
          </p:spPr>
        </p:pic>
        <p:sp>
          <p:nvSpPr>
            <p:cNvPr id="9" name="椭圆 14">
              <a:extLst>
                <a:ext uri="{FF2B5EF4-FFF2-40B4-BE49-F238E27FC236}">
                  <a16:creationId xmlns:a16="http://schemas.microsoft.com/office/drawing/2014/main" id="{2EECFA5E-DCAB-479C-9970-9F36809DAC57}"/>
                </a:ext>
              </a:extLst>
            </p:cNvPr>
            <p:cNvSpPr/>
            <p:nvPr/>
          </p:nvSpPr>
          <p:spPr bwMode="auto">
            <a:xfrm>
              <a:off x="11154316" y="5984792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0" name="椭圆 15">
              <a:extLst>
                <a:ext uri="{FF2B5EF4-FFF2-40B4-BE49-F238E27FC236}">
                  <a16:creationId xmlns:a16="http://schemas.microsoft.com/office/drawing/2014/main" id="{AC8FCD3C-F2B1-470D-B935-201E5D027C4F}"/>
                </a:ext>
              </a:extLst>
            </p:cNvPr>
            <p:cNvSpPr/>
            <p:nvPr/>
          </p:nvSpPr>
          <p:spPr bwMode="auto">
            <a:xfrm>
              <a:off x="11136560" y="5094533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DE1AE79B-FBD2-425F-BC86-D34847FF1B8E}"/>
              </a:ext>
            </a:extLst>
          </p:cNvPr>
          <p:cNvGrpSpPr>
            <a:grpSpLocks noChangeAspect="1"/>
          </p:cNvGrpSpPr>
          <p:nvPr/>
        </p:nvGrpSpPr>
        <p:grpSpPr>
          <a:xfrm>
            <a:off x="352494" y="1984835"/>
            <a:ext cx="5982099" cy="3182476"/>
            <a:chOff x="263352" y="3368735"/>
            <a:chExt cx="6231353" cy="3315080"/>
          </a:xfrm>
        </p:grpSpPr>
        <p:pic>
          <p:nvPicPr>
            <p:cNvPr id="12" name="图片 3">
              <a:extLst>
                <a:ext uri="{FF2B5EF4-FFF2-40B4-BE49-F238E27FC236}">
                  <a16:creationId xmlns:a16="http://schemas.microsoft.com/office/drawing/2014/main" id="{7301FDF5-EDF4-4639-ABB5-FAF7E7692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352" y="3368735"/>
              <a:ext cx="6231353" cy="3315080"/>
            </a:xfrm>
            <a:prstGeom prst="rect">
              <a:avLst/>
            </a:prstGeom>
          </p:spPr>
        </p:pic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70DF148F-3179-411D-9F31-BAF065E7B1B1}"/>
                </a:ext>
              </a:extLst>
            </p:cNvPr>
            <p:cNvSpPr/>
            <p:nvPr/>
          </p:nvSpPr>
          <p:spPr bwMode="auto">
            <a:xfrm>
              <a:off x="5742413" y="4869160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id="{D51D7EAE-7800-4802-A00A-392913F52389}"/>
                </a:ext>
              </a:extLst>
            </p:cNvPr>
            <p:cNvSpPr/>
            <p:nvPr/>
          </p:nvSpPr>
          <p:spPr bwMode="auto">
            <a:xfrm>
              <a:off x="5747327" y="5844974"/>
              <a:ext cx="707174" cy="422699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square" lIns="91440" tIns="45720" rIns="91440" bIns="45720" numCol="1" rtlCol="0" anchor="t" anchorCtr="0" compatLnSpc="1"/>
            <a:lstStyle/>
            <a:p>
              <a:pPr marL="812800" marR="0" indent="-8128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9900"/>
                </a:buClr>
                <a:buSzPct val="75000"/>
                <a:buFont typeface="Wingdings" panose="05000000000000000000" pitchFamily="2" charset="2"/>
                <a:buNone/>
              </a:pPr>
              <a:endParaRPr kumimoji="0" lang="zh-CN" altLang="en-US" sz="2000" b="1" i="0" u="none" strike="noStrike" cap="none" normalizeH="0" baseline="0" dirty="0">
                <a:ln>
                  <a:noFill/>
                </a:ln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1F01A4-5DDD-40D1-A305-0D7D30E6E51A}"/>
                  </a:ext>
                </a:extLst>
              </p:cNvPr>
              <p:cNvSpPr txBox="1"/>
              <p:nvPr/>
            </p:nvSpPr>
            <p:spPr>
              <a:xfrm>
                <a:off x="1241009" y="5123015"/>
                <a:ext cx="9601360" cy="1150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400" dirty="0"/>
                  <a:t>JUNO reaches world’s best precision in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400" dirty="0"/>
                  <a:t> in 59.1 days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2400" dirty="0"/>
                  <a:t>Factor of ~1.6 improvement in precision over the existing global knowledge</a:t>
                </a:r>
                <a:endParaRPr lang="en-IE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71F01A4-5DDD-40D1-A305-0D7D30E6E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009" y="5123015"/>
                <a:ext cx="9601360" cy="1150571"/>
              </a:xfrm>
              <a:prstGeom prst="rect">
                <a:avLst/>
              </a:prstGeom>
              <a:blipFill>
                <a:blip r:embed="rId4"/>
                <a:stretch>
                  <a:fillRect l="-317" r="-254" b="-11111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Content Placeholder 5">
            <a:extLst>
              <a:ext uri="{FF2B5EF4-FFF2-40B4-BE49-F238E27FC236}">
                <a16:creationId xmlns:a16="http://schemas.microsoft.com/office/drawing/2014/main" id="{89362581-7D63-4CBE-B208-25856BA30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157" y="415758"/>
            <a:ext cx="911277" cy="1216461"/>
          </a:xfrm>
          <a:prstGeom prst="round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0B2CECD-A91A-42EF-A58B-478762AAA9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342" y="415757"/>
            <a:ext cx="912347" cy="1216462"/>
          </a:xfrm>
          <a:prstGeom prst="roundRect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5FB4C9-6F62-40A1-AAEC-F6D3EA087A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902" y="415758"/>
            <a:ext cx="987109" cy="1216461"/>
          </a:xfrm>
          <a:prstGeom prst="round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064782A-3ED1-4D33-BBB1-A7BEFE514EE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3" r="15223"/>
          <a:stretch/>
        </p:blipFill>
        <p:spPr>
          <a:xfrm>
            <a:off x="8364479" y="415758"/>
            <a:ext cx="987109" cy="1216461"/>
          </a:xfrm>
          <a:prstGeom prst="roundRect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E039A08-B4A3-4969-B9C9-D396A6F28EE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17202" r="30635" b="13468"/>
          <a:stretch/>
        </p:blipFill>
        <p:spPr>
          <a:xfrm>
            <a:off x="9493055" y="522421"/>
            <a:ext cx="1238829" cy="1003135"/>
          </a:xfrm>
          <a:prstGeom prst="roundRect">
            <a:avLst/>
          </a:prstGeom>
          <a:ln w="28575"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EBD7C9-1741-454E-8B67-A9B712ECECB7}"/>
              </a:ext>
            </a:extLst>
          </p:cNvPr>
          <p:cNvSpPr txBox="1"/>
          <p:nvPr/>
        </p:nvSpPr>
        <p:spPr>
          <a:xfrm>
            <a:off x="10854905" y="793155"/>
            <a:ext cx="11504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+ many</a:t>
            </a:r>
            <a:endParaRPr lang="en-IE" sz="2400" dirty="0"/>
          </a:p>
        </p:txBody>
      </p:sp>
    </p:spTree>
    <p:extLst>
      <p:ext uri="{BB962C8B-B14F-4D97-AF65-F5344CB8AC3E}">
        <p14:creationId xmlns:p14="http://schemas.microsoft.com/office/powerpoint/2010/main" val="487775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E41A0-8094-4979-9132-7AAB1D84F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  <a:endParaRPr lang="en-I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1A7312-BDF1-480A-BBBF-F59AAAF6483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39887"/>
                <a:ext cx="10907486" cy="4351338"/>
              </a:xfrm>
            </p:spPr>
            <p:txBody>
              <a:bodyPr>
                <a:norm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200" dirty="0"/>
                  <a:t>Over ~12 years, with &gt;700 scientists and &gt;1000 contractors, JUNO’s first result established the detector as the largest and most precise detector of its kind.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200" dirty="0"/>
                  <a:t>World-leading measurements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2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21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2200" dirty="0"/>
                  <a:t> were made in ~60 days of data. The first results were a clear, early demonstration that the detector is performing to expectation.</a:t>
                </a:r>
              </a:p>
              <a:p>
                <a:pPr>
                  <a:spcAft>
                    <a:spcPts val="600"/>
                  </a:spcAft>
                </a:pPr>
                <a:endParaRPr lang="en-IE" sz="22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A1A7312-BDF1-480A-BBBF-F59AAAF6483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39887"/>
                <a:ext cx="10907486" cy="4351338"/>
              </a:xfrm>
              <a:blipFill>
                <a:blip r:embed="rId2"/>
                <a:stretch>
                  <a:fillRect l="-671" t="-1821" r="-671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79C81-9CD3-4271-B992-3E2E79976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13C75-BBD0-4A1A-BD7E-9DCA7E31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C5618-F129-4DB5-AD12-4DADCD39C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26</a:t>
            </a:fld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166226-4832-4BD5-95EF-8DB52336E6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3326784"/>
            <a:ext cx="2786716" cy="2822997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05A87A-7710-4299-A5FF-19B19C17A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1431" y="3438774"/>
            <a:ext cx="3949137" cy="2631729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201F64-010E-4BB1-AB57-FFE80411E7D3}"/>
              </a:ext>
            </a:extLst>
          </p:cNvPr>
          <p:cNvSpPr txBox="1"/>
          <p:nvPr/>
        </p:nvSpPr>
        <p:spPr>
          <a:xfrm>
            <a:off x="8640776" y="5051827"/>
            <a:ext cx="3091579" cy="91940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Updated oscillation and detector performance results recently shared at </a:t>
            </a:r>
            <a:r>
              <a:rPr lang="en-US" sz="1600" i="1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Neutrino 2026</a:t>
            </a:r>
            <a:endParaRPr lang="en-IE" sz="1600" i="1" dirty="0">
              <a:solidFill>
                <a:srgbClr val="00B0F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1F4470-CE65-4F9B-936C-335A39CFD065}"/>
              </a:ext>
            </a:extLst>
          </p:cNvPr>
          <p:cNvSpPr txBox="1"/>
          <p:nvPr/>
        </p:nvSpPr>
        <p:spPr>
          <a:xfrm>
            <a:off x="8377074" y="3629698"/>
            <a:ext cx="3618984" cy="127694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Focusing here on the contributions of five nominated analyzers</a:t>
            </a:r>
          </a:p>
          <a:p>
            <a:pPr algn="ctr"/>
            <a:endParaRPr lang="en-US" sz="500" i="1" dirty="0"/>
          </a:p>
          <a:p>
            <a:pPr algn="ctr"/>
            <a:r>
              <a:rPr lang="en-US" sz="1600" i="1" dirty="0"/>
              <a:t>Many other contributions/methods not shown here, essential for this result</a:t>
            </a:r>
            <a:endParaRPr lang="en-IE" sz="1600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F8250B-C521-4160-B289-4BF6BB118F97}"/>
              </a:ext>
            </a:extLst>
          </p:cNvPr>
          <p:cNvSpPr txBox="1"/>
          <p:nvPr/>
        </p:nvSpPr>
        <p:spPr>
          <a:xfrm>
            <a:off x="8737912" y="3240369"/>
            <a:ext cx="28973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As mentioned before:</a:t>
            </a:r>
            <a:endParaRPr lang="en-IE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7FB1DC-E104-4E13-ADC1-B29C865775C8}"/>
              </a:ext>
            </a:extLst>
          </p:cNvPr>
          <p:cNvSpPr txBox="1"/>
          <p:nvPr/>
        </p:nvSpPr>
        <p:spPr>
          <a:xfrm>
            <a:off x="8511228" y="6028517"/>
            <a:ext cx="3350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Looking forward to more updates!</a:t>
            </a: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4230191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48D94-19F1-4CA9-8AD8-0C7A6ADB4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Reactor Oscillation Measurements</a:t>
            </a:r>
            <a:endParaRPr lang="en-I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98E57-B8CD-4CBB-8FF2-8A07F4BB3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A85AA-9334-449A-B45E-6DE8D6454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4391" y="5239668"/>
            <a:ext cx="5029200" cy="365125"/>
          </a:xfrm>
        </p:spPr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E0B59-4547-4428-8DF7-0BA3D930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3</a:t>
            </a:fld>
            <a:endParaRPr lang="en-IE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789F8F-5589-47F3-8321-A76F8A7AE1E5}"/>
              </a:ext>
            </a:extLst>
          </p:cNvPr>
          <p:cNvGrpSpPr/>
          <p:nvPr/>
        </p:nvGrpSpPr>
        <p:grpSpPr>
          <a:xfrm>
            <a:off x="107052" y="2305720"/>
            <a:ext cx="5283878" cy="3435598"/>
            <a:chOff x="221052" y="3040952"/>
            <a:chExt cx="5283878" cy="343559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D0E21F0-828F-4F12-8C50-2AFE227951B4}"/>
                </a:ext>
              </a:extLst>
            </p:cNvPr>
            <p:cNvGrpSpPr/>
            <p:nvPr/>
          </p:nvGrpSpPr>
          <p:grpSpPr>
            <a:xfrm>
              <a:off x="272747" y="3099173"/>
              <a:ext cx="5232183" cy="3134577"/>
              <a:chOff x="2133592" y="2603929"/>
              <a:chExt cx="4668810" cy="288047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D44AB7B-608A-4B33-A8CD-651E42EEF9BA}"/>
                  </a:ext>
                </a:extLst>
              </p:cNvPr>
              <p:cNvSpPr/>
              <p:nvPr/>
            </p:nvSpPr>
            <p:spPr>
              <a:xfrm>
                <a:off x="2133592" y="2680126"/>
                <a:ext cx="4402334" cy="2795365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40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5B30940-411A-4CA3-BE7C-8FE35001933C}"/>
                  </a:ext>
                </a:extLst>
              </p:cNvPr>
              <p:cNvSpPr/>
              <p:nvPr/>
            </p:nvSpPr>
            <p:spPr>
              <a:xfrm>
                <a:off x="2345259" y="2680931"/>
                <a:ext cx="4190670" cy="2684104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4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graphicFrame>
                <p:nvGraphicFramePr>
                  <p:cNvPr id="10" name="Chart 9">
                    <a:extLst>
                      <a:ext uri="{FF2B5EF4-FFF2-40B4-BE49-F238E27FC236}">
                        <a16:creationId xmlns:a16="http://schemas.microsoft.com/office/drawing/2014/main" id="{C0D3DEDA-D4E2-46D2-99AD-D42F75E43884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102856833"/>
                      </p:ext>
                    </p:extLst>
                  </p:nvPr>
                </p:nvGraphicFramePr>
                <p:xfrm>
                  <a:off x="2278167" y="2603929"/>
                  <a:ext cx="4524235" cy="2761107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</mc:Choice>
            <mc:Fallback xmlns="">
              <p:graphicFrame>
                <p:nvGraphicFramePr>
                  <p:cNvPr id="10" name="Chart 9">
                    <a:extLst>
                      <a:ext uri="{FF2B5EF4-FFF2-40B4-BE49-F238E27FC236}">
                        <a16:creationId xmlns:a16="http://schemas.microsoft.com/office/drawing/2014/main" id="{C0D3DEDA-D4E2-46D2-99AD-D42F75E43884}"/>
                      </a:ext>
                    </a:extLst>
                  </p:cNvPr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848416420"/>
                      </p:ext>
                    </p:extLst>
                  </p:nvPr>
                </p:nvGraphicFramePr>
                <p:xfrm>
                  <a:off x="2278167" y="2603929"/>
                  <a:ext cx="4524235" cy="2761107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</mc:Fallback>
          </mc:AlternateContent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CC89735-9E60-44B1-A95B-D046323908C5}"/>
                  </a:ext>
                </a:extLst>
              </p:cNvPr>
              <p:cNvSpPr txBox="1"/>
              <p:nvPr/>
            </p:nvSpPr>
            <p:spPr>
              <a:xfrm>
                <a:off x="4014957" y="3572819"/>
                <a:ext cx="1153795" cy="369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E" dirty="0">
                    <a:solidFill>
                      <a:schemeClr val="bg1"/>
                    </a:solidFill>
                  </a:rPr>
                  <a:t>Daya Bay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BD8E20-B881-4C79-B4CD-02E219A9215C}"/>
                  </a:ext>
                </a:extLst>
              </p:cNvPr>
              <p:cNvSpPr txBox="1"/>
              <p:nvPr/>
            </p:nvSpPr>
            <p:spPr>
              <a:xfrm>
                <a:off x="5136919" y="2801395"/>
                <a:ext cx="1293336" cy="3693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E" dirty="0">
                    <a:solidFill>
                      <a:schemeClr val="bg1"/>
                    </a:solidFill>
                  </a:rPr>
                  <a:t>KamLAND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0E579A71-2012-4802-AEDB-86B2FE0E7E0B}"/>
                  </a:ext>
                </a:extLst>
              </p:cNvPr>
              <p:cNvCxnSpPr>
                <a:cxnSpLocks/>
                <a:stCxn id="12" idx="2"/>
              </p:cNvCxnSpPr>
              <p:nvPr/>
            </p:nvCxnSpPr>
            <p:spPr>
              <a:xfrm>
                <a:off x="5783589" y="3170738"/>
                <a:ext cx="449270" cy="463018"/>
              </a:xfrm>
              <a:prstGeom prst="straightConnector1">
                <a:avLst/>
              </a:prstGeom>
              <a:ln w="571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7BB6AD06-90FD-42C7-AA0B-ED07E0762B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390526" y="3221846"/>
                <a:ext cx="50067" cy="411909"/>
              </a:xfrm>
              <a:prstGeom prst="straightConnector1">
                <a:avLst/>
              </a:prstGeom>
              <a:ln w="57150" cap="rnd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A5448347-A431-4BAC-81CF-89A19D6476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827552" y="3118284"/>
                <a:ext cx="613041" cy="515471"/>
              </a:xfrm>
              <a:prstGeom prst="straightConnector1">
                <a:avLst/>
              </a:prstGeom>
              <a:ln w="57150" cap="rnd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EF96CC8-F0B3-438B-871B-50CE87F8450E}"/>
                  </a:ext>
                </a:extLst>
              </p:cNvPr>
              <p:cNvSpPr txBox="1"/>
              <p:nvPr/>
            </p:nvSpPr>
            <p:spPr>
              <a:xfrm>
                <a:off x="3472958" y="5117409"/>
                <a:ext cx="2759901" cy="366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E" sz="1600" dirty="0">
                    <a:solidFill>
                      <a:schemeClr val="bg1"/>
                    </a:solidFill>
                  </a:rPr>
                  <a:t>Distance to reactor [km]</a:t>
                </a: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A18194B-7170-41DC-A147-76E74B2C4E47}"/>
                  </a:ext>
                </a:extLst>
              </p:cNvPr>
              <p:cNvSpPr/>
              <p:nvPr/>
            </p:nvSpPr>
            <p:spPr>
              <a:xfrm>
                <a:off x="2963115" y="2963288"/>
                <a:ext cx="286929" cy="6008"/>
              </a:xfrm>
              <a:custGeom>
                <a:avLst/>
                <a:gdLst>
                  <a:gd name="connsiteX0" fmla="*/ 352425 w 352425"/>
                  <a:gd name="connsiteY0" fmla="*/ 1190 h 7143"/>
                  <a:gd name="connsiteX1" fmla="*/ 135731 w 352425"/>
                  <a:gd name="connsiteY1" fmla="*/ 0 h 7143"/>
                  <a:gd name="connsiteX2" fmla="*/ 0 w 352425"/>
                  <a:gd name="connsiteY2" fmla="*/ 7143 h 7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52425" h="7143">
                    <a:moveTo>
                      <a:pt x="352425" y="1190"/>
                    </a:moveTo>
                    <a:lnTo>
                      <a:pt x="135731" y="0"/>
                    </a:lnTo>
                    <a:cubicBezTo>
                      <a:pt x="76994" y="992"/>
                      <a:pt x="38497" y="4067"/>
                      <a:pt x="0" y="7143"/>
                    </a:cubicBezTo>
                  </a:path>
                </a:pathLst>
              </a:custGeom>
              <a:noFill/>
              <a:ln w="38100" cap="rnd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 sz="1400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71A90AB-3E28-4F1A-8122-96C62342E28A}"/>
                    </a:ext>
                  </a:extLst>
                </p:cNvPr>
                <p:cNvSpPr txBox="1"/>
                <p:nvPr/>
              </p:nvSpPr>
              <p:spPr>
                <a:xfrm>
                  <a:off x="221052" y="6214940"/>
                  <a:ext cx="3360348" cy="2616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IE" sz="1100" i="1" dirty="0"/>
                    <a:t>*(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100" b="0" i="1" smtClean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lang="en-US" sz="1100" b="0" i="1" dirty="0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en-US" sz="11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IE" sz="1100" i="1" dirty="0"/>
                    <a:t>survival averaged over reactor energy spectrum)</a:t>
                  </a: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871A90AB-3E28-4F1A-8122-96C62342E2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1052" y="6214940"/>
                  <a:ext cx="3360348" cy="261610"/>
                </a:xfrm>
                <a:prstGeom prst="rect">
                  <a:avLst/>
                </a:prstGeom>
                <a:blipFill>
                  <a:blip r:embed="rId4"/>
                  <a:stretch>
                    <a:fillRect b="-16279"/>
                  </a:stretch>
                </a:blipFill>
              </p:spPr>
              <p:txBody>
                <a:bodyPr/>
                <a:lstStyle/>
                <a:p>
                  <a:r>
                    <a:rPr lang="en-I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379BC7-6A4C-442B-B1CC-2661246AF9D4}"/>
                </a:ext>
              </a:extLst>
            </p:cNvPr>
            <p:cNvSpPr txBox="1"/>
            <p:nvPr/>
          </p:nvSpPr>
          <p:spPr>
            <a:xfrm rot="16200000">
              <a:off x="-1140291" y="4539770"/>
              <a:ext cx="33361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IE" sz="1600" dirty="0">
                  <a:solidFill>
                    <a:schemeClr val="bg1"/>
                  </a:solidFill>
                </a:rPr>
                <a:t>Avg.* Oscillation Survival Probability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E21B07C-B7D5-45D3-A95D-5501853EA9C1}"/>
              </a:ext>
            </a:extLst>
          </p:cNvPr>
          <p:cNvSpPr txBox="1"/>
          <p:nvPr/>
        </p:nvSpPr>
        <p:spPr>
          <a:xfrm>
            <a:off x="5259360" y="2781999"/>
            <a:ext cx="4304272" cy="1191816"/>
          </a:xfrm>
          <a:prstGeom prst="roundRect">
            <a:avLst/>
          </a:prstGeom>
          <a:noFill/>
          <a:ln w="28575"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1000 tons of </a:t>
            </a:r>
            <a:r>
              <a:rPr lang="en-US" dirty="0">
                <a:solidFill>
                  <a:srgbClr val="00FF00"/>
                </a:solidFill>
              </a:rPr>
              <a:t>liquid scintillator (LS)</a:t>
            </a:r>
            <a:endParaRPr lang="en-US" dirty="0">
              <a:solidFill>
                <a:srgbClr val="F2E9B1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First clear demonstration of L/E dependence in neutrino oscillations (2003)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2632669-7CDE-41EC-8C28-ED3A232E4350}"/>
                  </a:ext>
                </a:extLst>
              </p:cNvPr>
              <p:cNvSpPr txBox="1"/>
              <p:nvPr/>
            </p:nvSpPr>
            <p:spPr>
              <a:xfrm>
                <a:off x="8650490" y="4600707"/>
                <a:ext cx="3360349" cy="1739413"/>
              </a:xfrm>
              <a:prstGeom prst="roundRect">
                <a:avLst/>
              </a:prstGeom>
              <a:noFill/>
              <a:ln w="28575">
                <a:solidFill>
                  <a:schemeClr val="accent5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u="sng" dirty="0"/>
                  <a:t>Daya Bay</a:t>
                </a:r>
                <a:r>
                  <a:rPr lang="en-US" dirty="0"/>
                  <a:t> </a:t>
                </a:r>
                <a:r>
                  <a:rPr lang="en-US" sz="1600" dirty="0"/>
                  <a:t>(+Double </a:t>
                </a:r>
                <a:r>
                  <a:rPr lang="en-US" sz="1600" dirty="0" err="1"/>
                  <a:t>Chooz</a:t>
                </a:r>
                <a:r>
                  <a:rPr lang="en-US" sz="1600" dirty="0"/>
                  <a:t> + RENO)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dirty="0"/>
                  <a:t> 8x 20 ton </a:t>
                </a:r>
                <a:r>
                  <a:rPr lang="en-US" dirty="0">
                    <a:solidFill>
                      <a:srgbClr val="00FF00"/>
                    </a:solidFill>
                  </a:rPr>
                  <a:t>LS </a:t>
                </a:r>
                <a:r>
                  <a:rPr lang="en-US" dirty="0"/>
                  <a:t>detectors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dirty="0"/>
                  <a:t>Measured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13</m:t>
                        </m:r>
                      </m:sub>
                    </m:sSub>
                  </m:oMath>
                </a14:m>
                <a:r>
                  <a:rPr lang="en-US" dirty="0"/>
                  <a:t>~ 9° </a:t>
                </a:r>
                <a:r>
                  <a:rPr lang="en-US" dirty="0">
                    <a:sym typeface="Wingdings" panose="05000000000000000000" pitchFamily="2" charset="2"/>
                  </a:rPr>
                  <a:t> makes NMO,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𝐶𝑃</m:t>
                        </m:r>
                      </m:sub>
                    </m:sSub>
                  </m:oMath>
                </a14:m>
                <a:r>
                  <a:rPr lang="en-US" dirty="0"/>
                  <a:t> accessible</a:t>
                </a: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2632669-7CDE-41EC-8C28-ED3A232E43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490" y="4600707"/>
                <a:ext cx="3360349" cy="173941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>
            <a:extLst>
              <a:ext uri="{FF2B5EF4-FFF2-40B4-BE49-F238E27FC236}">
                <a16:creationId xmlns:a16="http://schemas.microsoft.com/office/drawing/2014/main" id="{A2422D67-885C-4736-8E12-4CDC2AAEBDD4}"/>
              </a:ext>
            </a:extLst>
          </p:cNvPr>
          <p:cNvSpPr/>
          <p:nvPr/>
        </p:nvSpPr>
        <p:spPr>
          <a:xfrm>
            <a:off x="9669823" y="2198314"/>
            <a:ext cx="2404305" cy="13662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D239CA8-49F9-4271-B0A8-D4E011412C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828" t="-3147"/>
          <a:stretch/>
        </p:blipFill>
        <p:spPr>
          <a:xfrm>
            <a:off x="9669823" y="2573725"/>
            <a:ext cx="2359458" cy="36310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C909EDF-B4C2-43A2-9709-E138E8D57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0193" y="3090019"/>
            <a:ext cx="2339088" cy="30819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904DB02-886D-4A01-94AA-097A8495A3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" r="80986" b="2580"/>
          <a:stretch/>
        </p:blipFill>
        <p:spPr>
          <a:xfrm>
            <a:off x="10513356" y="2219651"/>
            <a:ext cx="650440" cy="3329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C49FF86-28B5-4C74-8104-2CAB31972477}"/>
                  </a:ext>
                </a:extLst>
              </p:cNvPr>
              <p:cNvSpPr txBox="1"/>
              <p:nvPr/>
            </p:nvSpPr>
            <p:spPr>
              <a:xfrm>
                <a:off x="10859737" y="2183276"/>
                <a:ext cx="8070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IE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C49FF86-28B5-4C74-8104-2CAB31972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9737" y="2183276"/>
                <a:ext cx="80700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3C9B95F7-5019-480B-980F-8C4B16081553}"/>
              </a:ext>
            </a:extLst>
          </p:cNvPr>
          <p:cNvSpPr txBox="1"/>
          <p:nvPr/>
        </p:nvSpPr>
        <p:spPr>
          <a:xfrm>
            <a:off x="9701747" y="1825780"/>
            <a:ext cx="2327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~10 years data-taking:</a:t>
            </a:r>
            <a:endParaRPr lang="en-IE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0C40AB6-393B-435B-B10D-D48A57296732}"/>
              </a:ext>
            </a:extLst>
          </p:cNvPr>
          <p:cNvGrpSpPr/>
          <p:nvPr/>
        </p:nvGrpSpPr>
        <p:grpSpPr>
          <a:xfrm>
            <a:off x="5608730" y="1421307"/>
            <a:ext cx="3605532" cy="1223540"/>
            <a:chOff x="435956" y="1384585"/>
            <a:chExt cx="5650839" cy="164072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29276FC5-C2C2-4E66-BA73-A4899B62A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0388" y="1384585"/>
              <a:ext cx="2436407" cy="1640729"/>
            </a:xfrm>
            <a:prstGeom prst="roundRect">
              <a:avLst/>
            </a:prstGeom>
          </p:spPr>
        </p:pic>
        <p:pic>
          <p:nvPicPr>
            <p:cNvPr id="35" name="Picture 8" descr="Vogtle 3 nuclear reactor is finally, seriously — for… | Canary Media">
              <a:extLst>
                <a:ext uri="{FF2B5EF4-FFF2-40B4-BE49-F238E27FC236}">
                  <a16:creationId xmlns:a16="http://schemas.microsoft.com/office/drawing/2014/main" id="{F242798B-8B36-4B50-AB7A-F5DB196703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731"/>
            <a:stretch/>
          </p:blipFill>
          <p:spPr bwMode="auto">
            <a:xfrm>
              <a:off x="435956" y="1767152"/>
              <a:ext cx="843018" cy="964158"/>
            </a:xfrm>
            <a:prstGeom prst="roundRect">
              <a:avLst/>
            </a:prstGeom>
            <a:noFill/>
            <a:ln w="190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2031431A-9882-455C-A096-9CEA5E41BFA9}"/>
                </a:ext>
              </a:extLst>
            </p:cNvPr>
            <p:cNvCxnSpPr>
              <a:cxnSpLocks/>
            </p:cNvCxnSpPr>
            <p:nvPr/>
          </p:nvCxnSpPr>
          <p:spPr>
            <a:xfrm>
              <a:off x="1391825" y="2249231"/>
              <a:ext cx="2050874" cy="0"/>
            </a:xfrm>
            <a:prstGeom prst="straightConnector1">
              <a:avLst/>
            </a:prstGeom>
            <a:ln w="762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6BFE796-2666-4089-8FD4-38C64901630E}"/>
                </a:ext>
              </a:extLst>
            </p:cNvPr>
            <p:cNvSpPr txBox="1"/>
            <p:nvPr/>
          </p:nvSpPr>
          <p:spPr>
            <a:xfrm>
              <a:off x="1630121" y="1657677"/>
              <a:ext cx="1574280" cy="495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~180 km </a:t>
              </a:r>
              <a:endParaRPr lang="en-IE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7FC4C82-EBEC-42C0-BE4A-300CC80C1148}"/>
              </a:ext>
            </a:extLst>
          </p:cNvPr>
          <p:cNvGrpSpPr/>
          <p:nvPr/>
        </p:nvGrpSpPr>
        <p:grpSpPr>
          <a:xfrm>
            <a:off x="5275674" y="4741153"/>
            <a:ext cx="3551446" cy="1615197"/>
            <a:chOff x="435956" y="1461056"/>
            <a:chExt cx="3551446" cy="1615197"/>
          </a:xfrm>
        </p:grpSpPr>
        <p:sp>
          <p:nvSpPr>
            <p:cNvPr id="39" name="Cylinder 38">
              <a:extLst>
                <a:ext uri="{FF2B5EF4-FFF2-40B4-BE49-F238E27FC236}">
                  <a16:creationId xmlns:a16="http://schemas.microsoft.com/office/drawing/2014/main" id="{33A30E89-8686-41FA-BA82-0148F660BF48}"/>
                </a:ext>
              </a:extLst>
            </p:cNvPr>
            <p:cNvSpPr/>
            <p:nvPr/>
          </p:nvSpPr>
          <p:spPr>
            <a:xfrm>
              <a:off x="2125654" y="2283607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0" name="Cylinder 39">
              <a:extLst>
                <a:ext uri="{FF2B5EF4-FFF2-40B4-BE49-F238E27FC236}">
                  <a16:creationId xmlns:a16="http://schemas.microsoft.com/office/drawing/2014/main" id="{A1F1BB91-B23F-465F-AAE4-D4A678E30787}"/>
                </a:ext>
              </a:extLst>
            </p:cNvPr>
            <p:cNvSpPr/>
            <p:nvPr/>
          </p:nvSpPr>
          <p:spPr>
            <a:xfrm>
              <a:off x="2162166" y="2354176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1" name="Cylinder 40">
              <a:extLst>
                <a:ext uri="{FF2B5EF4-FFF2-40B4-BE49-F238E27FC236}">
                  <a16:creationId xmlns:a16="http://schemas.microsoft.com/office/drawing/2014/main" id="{5B98E2F0-FFF7-4E7C-8D70-652D1843D99B}"/>
                </a:ext>
              </a:extLst>
            </p:cNvPr>
            <p:cNvSpPr/>
            <p:nvPr/>
          </p:nvSpPr>
          <p:spPr>
            <a:xfrm>
              <a:off x="2363230" y="2285374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2" name="Cylinder 41">
              <a:extLst>
                <a:ext uri="{FF2B5EF4-FFF2-40B4-BE49-F238E27FC236}">
                  <a16:creationId xmlns:a16="http://schemas.microsoft.com/office/drawing/2014/main" id="{7FE9AC24-6EB0-44DA-AAEF-154435CA8613}"/>
                </a:ext>
              </a:extLst>
            </p:cNvPr>
            <p:cNvSpPr/>
            <p:nvPr/>
          </p:nvSpPr>
          <p:spPr>
            <a:xfrm>
              <a:off x="2399742" y="2355943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3" name="Cylinder 42">
              <a:extLst>
                <a:ext uri="{FF2B5EF4-FFF2-40B4-BE49-F238E27FC236}">
                  <a16:creationId xmlns:a16="http://schemas.microsoft.com/office/drawing/2014/main" id="{A3306BD5-2915-48D0-8206-6DC022529FC9}"/>
                </a:ext>
              </a:extLst>
            </p:cNvPr>
            <p:cNvSpPr/>
            <p:nvPr/>
          </p:nvSpPr>
          <p:spPr>
            <a:xfrm>
              <a:off x="2203023" y="2430349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4" name="Cylinder 43">
              <a:extLst>
                <a:ext uri="{FF2B5EF4-FFF2-40B4-BE49-F238E27FC236}">
                  <a16:creationId xmlns:a16="http://schemas.microsoft.com/office/drawing/2014/main" id="{CD9FB113-4DC2-49C9-A34C-EE4E83F87ABA}"/>
                </a:ext>
              </a:extLst>
            </p:cNvPr>
            <p:cNvSpPr/>
            <p:nvPr/>
          </p:nvSpPr>
          <p:spPr>
            <a:xfrm>
              <a:off x="2239535" y="2500918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5" name="Cylinder 44">
              <a:extLst>
                <a:ext uri="{FF2B5EF4-FFF2-40B4-BE49-F238E27FC236}">
                  <a16:creationId xmlns:a16="http://schemas.microsoft.com/office/drawing/2014/main" id="{6E56FE42-14F9-441A-9E7C-ED9FB5F7F0C0}"/>
                </a:ext>
              </a:extLst>
            </p:cNvPr>
            <p:cNvSpPr/>
            <p:nvPr/>
          </p:nvSpPr>
          <p:spPr>
            <a:xfrm>
              <a:off x="2440599" y="2432116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6" name="Cylinder 45">
              <a:extLst>
                <a:ext uri="{FF2B5EF4-FFF2-40B4-BE49-F238E27FC236}">
                  <a16:creationId xmlns:a16="http://schemas.microsoft.com/office/drawing/2014/main" id="{8550BEEE-03BC-4BAF-8CB0-C1DA781EBBB4}"/>
                </a:ext>
              </a:extLst>
            </p:cNvPr>
            <p:cNvSpPr/>
            <p:nvPr/>
          </p:nvSpPr>
          <p:spPr>
            <a:xfrm>
              <a:off x="2477111" y="2502685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7" name="Cylinder 46">
              <a:extLst>
                <a:ext uri="{FF2B5EF4-FFF2-40B4-BE49-F238E27FC236}">
                  <a16:creationId xmlns:a16="http://schemas.microsoft.com/office/drawing/2014/main" id="{BFC9562F-626B-485B-AC8A-DC5C14CE49AC}"/>
                </a:ext>
              </a:extLst>
            </p:cNvPr>
            <p:cNvSpPr/>
            <p:nvPr/>
          </p:nvSpPr>
          <p:spPr>
            <a:xfrm>
              <a:off x="2844697" y="1461056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8" name="Cylinder 47">
              <a:extLst>
                <a:ext uri="{FF2B5EF4-FFF2-40B4-BE49-F238E27FC236}">
                  <a16:creationId xmlns:a16="http://schemas.microsoft.com/office/drawing/2014/main" id="{4F7E798F-ACCE-4088-9CDC-D3909F7309BC}"/>
                </a:ext>
              </a:extLst>
            </p:cNvPr>
            <p:cNvSpPr/>
            <p:nvPr/>
          </p:nvSpPr>
          <p:spPr>
            <a:xfrm>
              <a:off x="2881209" y="1531625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49" name="Cylinder 48">
              <a:extLst>
                <a:ext uri="{FF2B5EF4-FFF2-40B4-BE49-F238E27FC236}">
                  <a16:creationId xmlns:a16="http://schemas.microsoft.com/office/drawing/2014/main" id="{5759DFA6-7655-4629-B1DF-8903925C1CC1}"/>
                </a:ext>
              </a:extLst>
            </p:cNvPr>
            <p:cNvSpPr/>
            <p:nvPr/>
          </p:nvSpPr>
          <p:spPr>
            <a:xfrm>
              <a:off x="3082273" y="1462823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0" name="Cylinder 49">
              <a:extLst>
                <a:ext uri="{FF2B5EF4-FFF2-40B4-BE49-F238E27FC236}">
                  <a16:creationId xmlns:a16="http://schemas.microsoft.com/office/drawing/2014/main" id="{67C08AD5-BB13-4D5C-B17D-B0357F77667C}"/>
                </a:ext>
              </a:extLst>
            </p:cNvPr>
            <p:cNvSpPr/>
            <p:nvPr/>
          </p:nvSpPr>
          <p:spPr>
            <a:xfrm>
              <a:off x="3118785" y="1533392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1" name="Cylinder 50">
              <a:extLst>
                <a:ext uri="{FF2B5EF4-FFF2-40B4-BE49-F238E27FC236}">
                  <a16:creationId xmlns:a16="http://schemas.microsoft.com/office/drawing/2014/main" id="{BECDDD17-66FB-4334-8FE1-C4792512216F}"/>
                </a:ext>
              </a:extLst>
            </p:cNvPr>
            <p:cNvSpPr/>
            <p:nvPr/>
          </p:nvSpPr>
          <p:spPr>
            <a:xfrm>
              <a:off x="2922066" y="1607798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2" name="Cylinder 51">
              <a:extLst>
                <a:ext uri="{FF2B5EF4-FFF2-40B4-BE49-F238E27FC236}">
                  <a16:creationId xmlns:a16="http://schemas.microsoft.com/office/drawing/2014/main" id="{1C9B0C03-B1B4-4AD0-ADA3-3F0CE033B957}"/>
                </a:ext>
              </a:extLst>
            </p:cNvPr>
            <p:cNvSpPr/>
            <p:nvPr/>
          </p:nvSpPr>
          <p:spPr>
            <a:xfrm>
              <a:off x="2958578" y="1678367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3" name="Cylinder 52">
              <a:extLst>
                <a:ext uri="{FF2B5EF4-FFF2-40B4-BE49-F238E27FC236}">
                  <a16:creationId xmlns:a16="http://schemas.microsoft.com/office/drawing/2014/main" id="{EBDBF66D-B3B5-401D-B73D-18A0956FCDBF}"/>
                </a:ext>
              </a:extLst>
            </p:cNvPr>
            <p:cNvSpPr/>
            <p:nvPr/>
          </p:nvSpPr>
          <p:spPr>
            <a:xfrm>
              <a:off x="3159642" y="1609565"/>
              <a:ext cx="208548" cy="288758"/>
            </a:xfrm>
            <a:prstGeom prst="can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sp>
          <p:nvSpPr>
            <p:cNvPr id="54" name="Cylinder 53">
              <a:extLst>
                <a:ext uri="{FF2B5EF4-FFF2-40B4-BE49-F238E27FC236}">
                  <a16:creationId xmlns:a16="http://schemas.microsoft.com/office/drawing/2014/main" id="{D649FB8B-A863-4468-8F0E-C2DB75C5EAB2}"/>
                </a:ext>
              </a:extLst>
            </p:cNvPr>
            <p:cNvSpPr/>
            <p:nvPr/>
          </p:nvSpPr>
          <p:spPr>
            <a:xfrm>
              <a:off x="3196154" y="1680134"/>
              <a:ext cx="134192" cy="185331"/>
            </a:xfrm>
            <a:prstGeom prst="can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10888574-3D39-4B39-9217-93C545D8BBCF}"/>
                </a:ext>
              </a:extLst>
            </p:cNvPr>
            <p:cNvCxnSpPr>
              <a:cxnSpLocks/>
            </p:cNvCxnSpPr>
            <p:nvPr/>
          </p:nvCxnSpPr>
          <p:spPr>
            <a:xfrm>
              <a:off x="1474571" y="2025885"/>
              <a:ext cx="169594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667DFC33-8819-405A-8B93-293BB97DD446}"/>
                </a:ext>
              </a:extLst>
            </p:cNvPr>
            <p:cNvCxnSpPr>
              <a:cxnSpLocks/>
            </p:cNvCxnSpPr>
            <p:nvPr/>
          </p:nvCxnSpPr>
          <p:spPr>
            <a:xfrm>
              <a:off x="1474571" y="2190317"/>
              <a:ext cx="59856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CC4A1D9-220D-41F7-80D2-A02BF21B85C7}"/>
                </a:ext>
              </a:extLst>
            </p:cNvPr>
            <p:cNvSpPr txBox="1"/>
            <p:nvPr/>
          </p:nvSpPr>
          <p:spPr>
            <a:xfrm>
              <a:off x="1640980" y="1631373"/>
              <a:ext cx="1334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1.5 km </a:t>
              </a:r>
              <a:endParaRPr lang="en-IE" sz="16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E88EE31-CC92-4411-B67A-7E1738145D1D}"/>
                </a:ext>
              </a:extLst>
            </p:cNvPr>
            <p:cNvSpPr txBox="1"/>
            <p:nvPr/>
          </p:nvSpPr>
          <p:spPr>
            <a:xfrm>
              <a:off x="1027685" y="2236725"/>
              <a:ext cx="13342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0.5 km </a:t>
              </a:r>
              <a:endParaRPr lang="en-IE" sz="16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69D9585-BD0C-421E-AECD-D27BB38E26BC}"/>
                </a:ext>
              </a:extLst>
            </p:cNvPr>
            <p:cNvSpPr txBox="1"/>
            <p:nvPr/>
          </p:nvSpPr>
          <p:spPr>
            <a:xfrm>
              <a:off x="1680811" y="2737699"/>
              <a:ext cx="12691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Near Halls</a:t>
              </a:r>
              <a:endParaRPr lang="en-IE" sz="1600" i="1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CA6595D-9579-4E9F-A7B0-78D30C376A4C}"/>
                </a:ext>
              </a:extLst>
            </p:cNvPr>
            <p:cNvSpPr txBox="1"/>
            <p:nvPr/>
          </p:nvSpPr>
          <p:spPr>
            <a:xfrm>
              <a:off x="2718263" y="2060123"/>
              <a:ext cx="126913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solidFill>
                    <a:schemeClr val="accent4">
                      <a:lumMod val="20000"/>
                      <a:lumOff val="80000"/>
                    </a:schemeClr>
                  </a:solidFill>
                </a:rPr>
                <a:t>Far Hall</a:t>
              </a:r>
              <a:endParaRPr lang="en-IE" sz="1600" i="1" dirty="0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61" name="Picture 8" descr="Vogtle 3 nuclear reactor is finally, seriously — for… | Canary Media">
              <a:extLst>
                <a:ext uri="{FF2B5EF4-FFF2-40B4-BE49-F238E27FC236}">
                  <a16:creationId xmlns:a16="http://schemas.microsoft.com/office/drawing/2014/main" id="{38323913-908E-4B48-A32A-0B054521BC7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731"/>
            <a:stretch/>
          </p:blipFill>
          <p:spPr bwMode="auto">
            <a:xfrm>
              <a:off x="435956" y="1767152"/>
              <a:ext cx="843018" cy="964158"/>
            </a:xfrm>
            <a:prstGeom prst="roundRect">
              <a:avLst/>
            </a:prstGeom>
            <a:noFill/>
            <a:ln w="190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57EDFAFD-5B9F-4019-A6B2-EB56C0F46A0F}"/>
              </a:ext>
            </a:extLst>
          </p:cNvPr>
          <p:cNvCxnSpPr>
            <a:cxnSpLocks/>
          </p:cNvCxnSpPr>
          <p:nvPr/>
        </p:nvCxnSpPr>
        <p:spPr>
          <a:xfrm>
            <a:off x="6480698" y="4266388"/>
            <a:ext cx="4154645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559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aya Bay Experiment | Institute of Particle and Nuclear Physics">
            <a:extLst>
              <a:ext uri="{FF2B5EF4-FFF2-40B4-BE49-F238E27FC236}">
                <a16:creationId xmlns:a16="http://schemas.microsoft.com/office/drawing/2014/main" id="{9DA87180-66B8-49E6-A050-B106AEA644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2" r="18505"/>
          <a:stretch/>
        </p:blipFill>
        <p:spPr bwMode="auto">
          <a:xfrm>
            <a:off x="1002606" y="4134207"/>
            <a:ext cx="1768606" cy="245198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D25AE992-CA41-47D4-AC9C-82004A1E0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7" y="5419379"/>
            <a:ext cx="790572" cy="116681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Scientists get closest glimpse yet of what causes the sun to shine | The  Independent | The Independent">
            <a:extLst>
              <a:ext uri="{FF2B5EF4-FFF2-40B4-BE49-F238E27FC236}">
                <a16:creationId xmlns:a16="http://schemas.microsoft.com/office/drawing/2014/main" id="{8BF379F8-A096-4589-BB7A-3D0917B74C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2" r="7849"/>
          <a:stretch/>
        </p:blipFill>
        <p:spPr bwMode="auto">
          <a:xfrm>
            <a:off x="2921865" y="3660311"/>
            <a:ext cx="2041343" cy="292587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SNO | SNOLAB">
            <a:extLst>
              <a:ext uri="{FF2B5EF4-FFF2-40B4-BE49-F238E27FC236}">
                <a16:creationId xmlns:a16="http://schemas.microsoft.com/office/drawing/2014/main" id="{A02410BC-EBD4-4751-9D92-A5E3122F1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6" t="1" r="14053" b="2325"/>
          <a:stretch/>
        </p:blipFill>
        <p:spPr bwMode="auto">
          <a:xfrm>
            <a:off x="5038070" y="323174"/>
            <a:ext cx="2195191" cy="301674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hina's JUNO neutrino detector will help us watch stars explode | Popular  Science">
            <a:extLst>
              <a:ext uri="{FF2B5EF4-FFF2-40B4-BE49-F238E27FC236}">
                <a16:creationId xmlns:a16="http://schemas.microsoft.com/office/drawing/2014/main" id="{187014D6-6963-454F-B724-63B4B1F2AC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1" r="37259"/>
          <a:stretch/>
        </p:blipFill>
        <p:spPr bwMode="auto">
          <a:xfrm>
            <a:off x="7355846" y="323174"/>
            <a:ext cx="4714258" cy="626392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660C5C7-08D9-4B6F-B4D4-A9A9B139B35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637"/>
          <a:stretch/>
        </p:blipFill>
        <p:spPr>
          <a:xfrm rot="16200000">
            <a:off x="4581295" y="3938691"/>
            <a:ext cx="3177089" cy="2117909"/>
          </a:xfrm>
          <a:prstGeom prst="round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7B24E1-FC68-4ECE-96D8-B0283389D009}"/>
              </a:ext>
            </a:extLst>
          </p:cNvPr>
          <p:cNvCxnSpPr>
            <a:cxnSpLocks/>
          </p:cNvCxnSpPr>
          <p:nvPr/>
        </p:nvCxnSpPr>
        <p:spPr>
          <a:xfrm flipV="1">
            <a:off x="589164" y="1972907"/>
            <a:ext cx="4099588" cy="1994237"/>
          </a:xfrm>
          <a:prstGeom prst="straightConnector1">
            <a:avLst/>
          </a:prstGeom>
          <a:ln w="127000" cap="rnd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4A2C5A9-79F7-4DA2-AAE1-5F879CB95251}"/>
              </a:ext>
            </a:extLst>
          </p:cNvPr>
          <p:cNvSpPr txBox="1"/>
          <p:nvPr/>
        </p:nvSpPr>
        <p:spPr>
          <a:xfrm rot="20103210">
            <a:off x="772901" y="1852812"/>
            <a:ext cx="2909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Stepping into the next generation</a:t>
            </a:r>
            <a:endParaRPr lang="en-IE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0F504E-FA73-4CC2-9B0F-CB091F39DFB8}"/>
              </a:ext>
            </a:extLst>
          </p:cNvPr>
          <p:cNvSpPr txBox="1"/>
          <p:nvPr/>
        </p:nvSpPr>
        <p:spPr>
          <a:xfrm>
            <a:off x="162226" y="5084098"/>
            <a:ext cx="71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300 L</a:t>
            </a:r>
            <a:endParaRPr lang="en-IE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FA8B8B-3F1F-4C7F-8708-D5C3532A5972}"/>
              </a:ext>
            </a:extLst>
          </p:cNvPr>
          <p:cNvSpPr txBox="1"/>
          <p:nvPr/>
        </p:nvSpPr>
        <p:spPr>
          <a:xfrm>
            <a:off x="1331959" y="3782101"/>
            <a:ext cx="1267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8 x 20 tons</a:t>
            </a:r>
            <a:endParaRPr lang="en-IE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98E35A-DAF6-4016-BD57-864143229040}"/>
              </a:ext>
            </a:extLst>
          </p:cNvPr>
          <p:cNvSpPr txBox="1"/>
          <p:nvPr/>
        </p:nvSpPr>
        <p:spPr>
          <a:xfrm>
            <a:off x="3309028" y="3290979"/>
            <a:ext cx="1267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300 t</a:t>
            </a:r>
            <a:endParaRPr lang="en-IE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94A2C0-E31F-418B-A4B5-84C5B712C5CE}"/>
              </a:ext>
            </a:extLst>
          </p:cNvPr>
          <p:cNvSpPr txBox="1"/>
          <p:nvPr/>
        </p:nvSpPr>
        <p:spPr>
          <a:xfrm>
            <a:off x="5502157" y="3182307"/>
            <a:ext cx="1267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1,000 t</a:t>
            </a:r>
            <a:endParaRPr lang="en-IE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59CEC81-8782-44E9-9B98-15A86F888808}"/>
              </a:ext>
            </a:extLst>
          </p:cNvPr>
          <p:cNvSpPr txBox="1"/>
          <p:nvPr/>
        </p:nvSpPr>
        <p:spPr>
          <a:xfrm>
            <a:off x="9206467" y="0"/>
            <a:ext cx="1267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20,000 t</a:t>
            </a:r>
            <a:endParaRPr lang="en-IE" b="1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C08748-C6F9-4488-AA80-1A05BF97A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5A84F1-3A10-429B-B1AE-98089E392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76E111-F12A-4CB4-9A2A-54843E88E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4</a:t>
            </a:fld>
            <a:endParaRPr lang="en-IE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CF2C04A-5166-4483-B4EB-847F48CA6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8579" y="4697416"/>
            <a:ext cx="2542789" cy="1325563"/>
          </a:xfrm>
        </p:spPr>
        <p:txBody>
          <a:bodyPr>
            <a:normAutofit/>
          </a:bodyPr>
          <a:lstStyle/>
          <a:p>
            <a:pPr algn="ctr"/>
            <a:r>
              <a:rPr lang="en-US" sz="7200" dirty="0">
                <a:ln w="25400">
                  <a:solidFill>
                    <a:schemeClr val="bg1"/>
                  </a:solidFill>
                </a:ln>
                <a:solidFill>
                  <a:srgbClr val="F2E9B1"/>
                </a:solidFill>
                <a:latin typeface="Haettenschweiler" panose="020B0706040902060204" pitchFamily="34" charset="0"/>
              </a:rPr>
              <a:t>JUNO</a:t>
            </a:r>
            <a:endParaRPr lang="en-IE" sz="7200" dirty="0">
              <a:ln w="25400">
                <a:solidFill>
                  <a:schemeClr val="bg1"/>
                </a:solidFill>
              </a:ln>
              <a:solidFill>
                <a:srgbClr val="F2E9B1"/>
              </a:solidFill>
              <a:latin typeface="Haettenschweiler" panose="020B07060409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871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BAD2C7C-64EF-48B8-9DE8-9145BF3980AC}"/>
                  </a:ext>
                </a:extLst>
              </p:cNvPr>
              <p:cNvSpPr txBox="1"/>
              <p:nvPr/>
            </p:nvSpPr>
            <p:spPr>
              <a:xfrm>
                <a:off x="7314117" y="2367229"/>
                <a:ext cx="4358371" cy="2561482"/>
              </a:xfrm>
              <a:prstGeom prst="roundRect">
                <a:avLst/>
              </a:prstGeom>
              <a:noFill/>
              <a:ln w="28575">
                <a:solidFill>
                  <a:srgbClr val="00B0F0"/>
                </a:solidFill>
              </a:ln>
            </p:spPr>
            <p:txBody>
              <a:bodyPr wrap="square">
                <a:spAutoFit/>
              </a:bodyPr>
              <a:lstStyle/>
              <a:p>
                <a:pPr marL="457200" indent="-457200" algn="ctr">
                  <a:buFont typeface="+mj-lt"/>
                  <a:buAutoNum type="arabicParenR"/>
                </a:pPr>
                <a:r>
                  <a:rPr lang="en-IE" sz="2400" dirty="0"/>
                  <a:t>Determine Neutrino Mass Ordering (NMO)</a:t>
                </a:r>
              </a:p>
              <a:p>
                <a:pPr marL="457200" indent="-457200" algn="ctr">
                  <a:buFont typeface="+mj-lt"/>
                  <a:buAutoNum type="arabicParenR"/>
                </a:pPr>
                <a:endParaRPr lang="en-IE" sz="2400" dirty="0"/>
              </a:p>
              <a:p>
                <a:pPr marL="457200" indent="-457200" algn="ctr">
                  <a:buFont typeface="+mj-lt"/>
                  <a:buAutoNum type="arabicParenR"/>
                </a:pPr>
                <a:r>
                  <a:rPr lang="en-IE" sz="2400" dirty="0"/>
                  <a:t>Precisely determine oscillation parameters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E" sz="2400" b="0" i="0" smtClean="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IE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IE" sz="2400" b="0" i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IE" sz="24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IE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IE" sz="240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IE" sz="2400">
                        <a:latin typeface="Cambria Math" panose="02040503050406030204" pitchFamily="18" charset="0"/>
                      </a:rPr>
                      <m:t>Δ</m:t>
                    </m:r>
                    <m:sSubSup>
                      <m:sSubSupPr>
                        <m:ctrlPr>
                          <a:rPr lang="en-IE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IE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IE" sz="240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IE" sz="24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IE" sz="2400" dirty="0"/>
                  <a:t>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b="0" i="0" baseline="30000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I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IE" sz="2400">
                            <a:latin typeface="Cambria Math" panose="02040503050406030204" pitchFamily="18" charset="0"/>
                          </a:rPr>
                          <m:t>θ</m:t>
                        </m:r>
                      </m:e>
                      <m:sub>
                        <m:r>
                          <a:rPr lang="en-IE" sz="240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n-IE" sz="2400" dirty="0"/>
                  <a:t> </a:t>
                </a: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BAD2C7C-64EF-48B8-9DE8-9145BF398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117" y="2367229"/>
                <a:ext cx="4358371" cy="2561482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7">
            <a:extLst>
              <a:ext uri="{FF2B5EF4-FFF2-40B4-BE49-F238E27FC236}">
                <a16:creationId xmlns:a16="http://schemas.microsoft.com/office/drawing/2014/main" id="{0FEDD278-2270-411C-992E-21EEAB01B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24850" cy="1325563"/>
          </a:xfrm>
        </p:spPr>
        <p:txBody>
          <a:bodyPr/>
          <a:lstStyle/>
          <a:p>
            <a:r>
              <a:rPr lang="en-IE" b="1" dirty="0"/>
              <a:t>JUNO’s Primary Physics Goals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C6C666-55BB-4A7C-AE18-5E92BE917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067F0A5-6D5B-432A-BAA6-D419C0C9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24A9A10-7092-48F8-A8EE-9396EB848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5</a:t>
            </a:fld>
            <a:endParaRPr lang="en-I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48D04E-6CC4-40A6-BA99-39D9C4C41FB5}"/>
              </a:ext>
            </a:extLst>
          </p:cNvPr>
          <p:cNvGrpSpPr/>
          <p:nvPr/>
        </p:nvGrpSpPr>
        <p:grpSpPr>
          <a:xfrm>
            <a:off x="628980" y="1690688"/>
            <a:ext cx="6421943" cy="4612201"/>
            <a:chOff x="628980" y="1690688"/>
            <a:chExt cx="6421943" cy="461220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1F68FD0-9350-4BFD-B371-7472AB99DA9F}"/>
                </a:ext>
              </a:extLst>
            </p:cNvPr>
            <p:cNvGrpSpPr/>
            <p:nvPr/>
          </p:nvGrpSpPr>
          <p:grpSpPr>
            <a:xfrm>
              <a:off x="628980" y="1690688"/>
              <a:ext cx="6421943" cy="4612201"/>
              <a:chOff x="628980" y="1690688"/>
              <a:chExt cx="6421943" cy="4612201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3B867583-B0A9-474A-92FF-7591EFC746CA}"/>
                  </a:ext>
                </a:extLst>
              </p:cNvPr>
              <p:cNvSpPr/>
              <p:nvPr/>
            </p:nvSpPr>
            <p:spPr>
              <a:xfrm>
                <a:off x="628980" y="1690688"/>
                <a:ext cx="6421943" cy="3776707"/>
              </a:xfrm>
              <a:prstGeom prst="round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E"/>
              </a:p>
            </p:txBody>
          </p: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100E05E-BE14-4626-B973-F83BA4965FB2}"/>
                  </a:ext>
                </a:extLst>
              </p:cNvPr>
              <p:cNvGrpSpPr/>
              <p:nvPr/>
            </p:nvGrpSpPr>
            <p:grpSpPr>
              <a:xfrm>
                <a:off x="892174" y="1881570"/>
                <a:ext cx="5915026" cy="4421319"/>
                <a:chOff x="1019174" y="2072453"/>
                <a:chExt cx="4900953" cy="389867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6" name="TextBox 75">
                      <a:extLst>
                        <a:ext uri="{FF2B5EF4-FFF2-40B4-BE49-F238E27FC236}">
                          <a16:creationId xmlns:a16="http://schemas.microsoft.com/office/drawing/2014/main" id="{34063EB3-9CDC-4B17-8ECB-B4FA0BFBC1C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20800" y="5355574"/>
                      <a:ext cx="1863715" cy="61555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r>
                        <a:rPr lang="en-IE" sz="2000" b="0" dirty="0">
                          <a:latin typeface="Cambria Math" panose="02040503050406030204" pitchFamily="18" charset="0"/>
                        </a:rPr>
                        <a:t>Normal Ordering</a:t>
                      </a:r>
                    </a:p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E" sz="2000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IE" sz="2000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oMath>
                        </m:oMathPara>
                      </a14:m>
                      <a:endParaRPr lang="en-IE" sz="2000" dirty="0"/>
                    </a:p>
                  </p:txBody>
                </p:sp>
              </mc:Choice>
              <mc:Fallback xmlns="">
                <p:sp>
                  <p:nvSpPr>
                    <p:cNvPr id="76" name="TextBox 75">
                      <a:extLst>
                        <a:ext uri="{FF2B5EF4-FFF2-40B4-BE49-F238E27FC236}">
                          <a16:creationId xmlns:a16="http://schemas.microsoft.com/office/drawing/2014/main" id="{34063EB3-9CDC-4B17-8ECB-B4FA0BFBC1C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20800" y="5355574"/>
                      <a:ext cx="1863715" cy="615553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l="-6775" t="-1130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I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78" name="TextBox 77">
                      <a:extLst>
                        <a:ext uri="{FF2B5EF4-FFF2-40B4-BE49-F238E27FC236}">
                          <a16:creationId xmlns:a16="http://schemas.microsoft.com/office/drawing/2014/main" id="{54101383-B042-479C-9601-FFAEFD04CA5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3860801" y="5355574"/>
                      <a:ext cx="1968488" cy="615553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r>
                        <a:rPr lang="en-IE" sz="2000" b="0" dirty="0">
                          <a:latin typeface="Cambria Math" panose="02040503050406030204" pitchFamily="18" charset="0"/>
                        </a:rPr>
                        <a:t>Inverted Ordering</a:t>
                      </a:r>
                    </a:p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  <m:r>
                              <a:rPr lang="en-IE" sz="2000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IE" sz="2000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sSub>
                              <m:sSubPr>
                                <m:ctrlP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IE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oMath>
                        </m:oMathPara>
                      </a14:m>
                      <a:endParaRPr lang="en-IE" sz="2000" dirty="0"/>
                    </a:p>
                  </p:txBody>
                </p:sp>
              </mc:Choice>
              <mc:Fallback xmlns="">
                <p:sp>
                  <p:nvSpPr>
                    <p:cNvPr id="78" name="TextBox 77">
                      <a:extLst>
                        <a:ext uri="{FF2B5EF4-FFF2-40B4-BE49-F238E27FC236}">
                          <a16:creationId xmlns:a16="http://schemas.microsoft.com/office/drawing/2014/main" id="{54101383-B042-479C-9601-FFAEFD04CA5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860801" y="5355574"/>
                      <a:ext cx="1968488" cy="615553"/>
                    </a:xfrm>
                    <a:prstGeom prst="rect">
                      <a:avLst/>
                    </a:prstGeom>
                    <a:blipFill>
                      <a:blip r:embed="rId4"/>
                      <a:stretch>
                        <a:fillRect l="-6667" t="-1130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IE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6B23E258-01A9-4260-A7C4-4F9A1FF3E09D}"/>
                    </a:ext>
                  </a:extLst>
                </p:cNvPr>
                <p:cNvGrpSpPr/>
                <p:nvPr/>
              </p:nvGrpSpPr>
              <p:grpSpPr>
                <a:xfrm>
                  <a:off x="1019174" y="2072453"/>
                  <a:ext cx="4900953" cy="2984952"/>
                  <a:chOff x="1019174" y="2308568"/>
                  <a:chExt cx="4900953" cy="2984952"/>
                </a:xfrm>
              </p:grpSpPr>
              <p:pic>
                <p:nvPicPr>
                  <p:cNvPr id="9" name="Picture 8">
                    <a:extLst>
                      <a:ext uri="{FF2B5EF4-FFF2-40B4-BE49-F238E27FC236}">
                        <a16:creationId xmlns:a16="http://schemas.microsoft.com/office/drawing/2014/main" id="{89850653-E06B-445D-83A7-4995663B90D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-2"/>
                  <a:stretch/>
                </p:blipFill>
                <p:spPr>
                  <a:xfrm>
                    <a:off x="1043189" y="2619722"/>
                    <a:ext cx="2480987" cy="2647741"/>
                  </a:xfrm>
                  <a:prstGeom prst="rect">
                    <a:avLst/>
                  </a:prstGeom>
                </p:spPr>
              </p:pic>
              <p:pic>
                <p:nvPicPr>
                  <p:cNvPr id="10" name="Picture 9">
                    <a:extLst>
                      <a:ext uri="{FF2B5EF4-FFF2-40B4-BE49-F238E27FC236}">
                        <a16:creationId xmlns:a16="http://schemas.microsoft.com/office/drawing/2014/main" id="{059492D3-31E9-4EE5-B8BC-35A0B38DA7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r="-3129"/>
                  <a:stretch/>
                </p:blipFill>
                <p:spPr>
                  <a:xfrm>
                    <a:off x="3533700" y="2619722"/>
                    <a:ext cx="2386427" cy="2647740"/>
                  </a:xfrm>
                  <a:prstGeom prst="rect">
                    <a:avLst/>
                  </a:prstGeom>
                </p:spPr>
              </p:pic>
              <p:pic>
                <p:nvPicPr>
                  <p:cNvPr id="11" name="Picture 10">
                    <a:extLst>
                      <a:ext uri="{FF2B5EF4-FFF2-40B4-BE49-F238E27FC236}">
                        <a16:creationId xmlns:a16="http://schemas.microsoft.com/office/drawing/2014/main" id="{F5F11F94-66E1-435C-99CB-630AD0B9560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7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l="-1" r="-614" b="-8361"/>
                  <a:stretch/>
                </p:blipFill>
                <p:spPr>
                  <a:xfrm>
                    <a:off x="1039946" y="2308568"/>
                    <a:ext cx="4843391" cy="352023"/>
                  </a:xfrm>
                  <a:prstGeom prst="rect">
                    <a:avLst/>
                  </a:prstGeom>
                </p:spPr>
              </p:pic>
              <p:sp>
                <p:nvSpPr>
                  <p:cNvPr id="2" name="Rectangle 1">
                    <a:extLst>
                      <a:ext uri="{FF2B5EF4-FFF2-40B4-BE49-F238E27FC236}">
                        <a16:creationId xmlns:a16="http://schemas.microsoft.com/office/drawing/2014/main" id="{7C34683C-C9B0-4679-8D40-3805EB5A1B3D}"/>
                      </a:ext>
                    </a:extLst>
                  </p:cNvPr>
                  <p:cNvSpPr/>
                  <p:nvPr/>
                </p:nvSpPr>
                <p:spPr>
                  <a:xfrm>
                    <a:off x="1019174" y="2308568"/>
                    <a:ext cx="4854641" cy="2984952"/>
                  </a:xfrm>
                  <a:prstGeom prst="rect">
                    <a:avLst/>
                  </a:prstGeom>
                  <a:noFill/>
                  <a:ln w="571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IE"/>
                  </a:p>
                </p:txBody>
              </p:sp>
              <p:cxnSp>
                <p:nvCxnSpPr>
                  <p:cNvPr id="6" name="Straight Connector 5">
                    <a:extLst>
                      <a:ext uri="{FF2B5EF4-FFF2-40B4-BE49-F238E27FC236}">
                        <a16:creationId xmlns:a16="http://schemas.microsoft.com/office/drawing/2014/main" id="{2973DF0B-D76F-4625-9FC2-53E3B3E779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33700" y="2628899"/>
                    <a:ext cx="0" cy="2638563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E9C279C1-E642-41D9-9CFC-EE177D6F3317}"/>
                    </a:ext>
                  </a:extLst>
                </p:cNvPr>
                <p:cNvSpPr txBox="1"/>
                <p:nvPr/>
              </p:nvSpPr>
              <p:spPr>
                <a:xfrm>
                  <a:off x="4252118" y="3874966"/>
                  <a:ext cx="1185854" cy="325673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atmospheric:</a:t>
                  </a:r>
                  <a:endParaRPr lang="en-IE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D23B042-577E-48CF-AFAC-20346ED0DD82}"/>
                    </a:ext>
                  </a:extLst>
                </p:cNvPr>
                <p:cNvSpPr txBox="1"/>
                <p:nvPr/>
              </p:nvSpPr>
              <p:spPr>
                <a:xfrm>
                  <a:off x="1956278" y="3304373"/>
                  <a:ext cx="1185854" cy="325673"/>
                </a:xfrm>
                <a:prstGeom prst="rect">
                  <a:avLst/>
                </a:prstGeom>
                <a:solidFill>
                  <a:schemeClr val="tx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atmospheric:</a:t>
                  </a:r>
                  <a:endParaRPr lang="en-IE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B514EBB-882D-4BED-A197-662981B6E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75064" y="3735976"/>
              <a:ext cx="102195" cy="153293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20DF8EF-75EE-40EB-B388-39F1A774E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65453" y="4392295"/>
              <a:ext cx="102195" cy="1532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3837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C9F43FB8-4E1C-464E-BF16-711853E222A8}"/>
              </a:ext>
            </a:extLst>
          </p:cNvPr>
          <p:cNvSpPr/>
          <p:nvPr/>
        </p:nvSpPr>
        <p:spPr>
          <a:xfrm>
            <a:off x="6314781" y="1487167"/>
            <a:ext cx="5596048" cy="35529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A921306-29AB-4CCE-8DB3-0C0094B5910F}"/>
              </a:ext>
            </a:extLst>
          </p:cNvPr>
          <p:cNvSpPr/>
          <p:nvPr/>
        </p:nvSpPr>
        <p:spPr>
          <a:xfrm>
            <a:off x="6583842" y="1488191"/>
            <a:ext cx="5326989" cy="34115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90" name="Chart 89">
            <a:extLst>
              <a:ext uri="{FF2B5EF4-FFF2-40B4-BE49-F238E27FC236}">
                <a16:creationId xmlns:a16="http://schemas.microsoft.com/office/drawing/2014/main" id="{C4D888C5-F171-4383-B3E4-B6BF31D7C8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0899702"/>
              </p:ext>
            </p:extLst>
          </p:nvPr>
        </p:nvGraphicFramePr>
        <p:xfrm>
          <a:off x="6489297" y="1424938"/>
          <a:ext cx="5656871" cy="3474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" name="Title 7">
            <a:extLst>
              <a:ext uri="{FF2B5EF4-FFF2-40B4-BE49-F238E27FC236}">
                <a16:creationId xmlns:a16="http://schemas.microsoft.com/office/drawing/2014/main" id="{F21EFE6C-A8FF-4B7F-8FA7-D6E0A9B1C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525383" cy="1325563"/>
          </a:xfrm>
        </p:spPr>
        <p:txBody>
          <a:bodyPr/>
          <a:lstStyle/>
          <a:p>
            <a:r>
              <a:rPr lang="en-IE" b="1" dirty="0"/>
              <a:t>JUNO : Reactor Neutrinos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A474500-8841-44FF-BDB1-7B2264599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7CD0A4-FA2A-44CD-A8BB-3838C0D2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F835F6B-3589-43B2-8FCE-97D5FD39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6</a:t>
            </a:fld>
            <a:endParaRPr lang="en-IE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9220E9-0B9A-4344-814A-9A9D45E36A9E}"/>
              </a:ext>
            </a:extLst>
          </p:cNvPr>
          <p:cNvSpPr txBox="1"/>
          <p:nvPr/>
        </p:nvSpPr>
        <p:spPr>
          <a:xfrm>
            <a:off x="8685100" y="2433725"/>
            <a:ext cx="1466652" cy="493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Daya Bay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F3901B8-9221-47A6-AC76-47DCAF6A7376}"/>
              </a:ext>
            </a:extLst>
          </p:cNvPr>
          <p:cNvSpPr txBox="1"/>
          <p:nvPr/>
        </p:nvSpPr>
        <p:spPr>
          <a:xfrm>
            <a:off x="8923367" y="3127582"/>
            <a:ext cx="10596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solidFill>
                  <a:schemeClr val="bg1"/>
                </a:solidFill>
              </a:rPr>
              <a:t>JUNO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BD3B3A-1A93-4ECD-A100-B2DBB16E04A8}"/>
              </a:ext>
            </a:extLst>
          </p:cNvPr>
          <p:cNvSpPr txBox="1"/>
          <p:nvPr/>
        </p:nvSpPr>
        <p:spPr>
          <a:xfrm>
            <a:off x="10342197" y="1828629"/>
            <a:ext cx="1644031" cy="493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KamLAND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7BBCD0C2-111D-448D-98BF-9D030D1B6280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9983005" y="3389192"/>
            <a:ext cx="793852" cy="2616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644F413-D6DD-4716-A22A-0BD9E6FD7E39}"/>
              </a:ext>
            </a:extLst>
          </p:cNvPr>
          <p:cNvCxnSpPr>
            <a:cxnSpLocks/>
          </p:cNvCxnSpPr>
          <p:nvPr/>
        </p:nvCxnSpPr>
        <p:spPr>
          <a:xfrm>
            <a:off x="11105756" y="2231992"/>
            <a:ext cx="394287" cy="547018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59E4123-D2C3-406A-BA0C-F6EC98DCB096}"/>
              </a:ext>
            </a:extLst>
          </p:cNvPr>
          <p:cNvCxnSpPr>
            <a:cxnSpLocks/>
          </p:cNvCxnSpPr>
          <p:nvPr/>
        </p:nvCxnSpPr>
        <p:spPr>
          <a:xfrm flipH="1" flipV="1">
            <a:off x="9165640" y="2184400"/>
            <a:ext cx="109670" cy="340541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7AE0E87-BAB9-4F25-BDFB-C1D25F83AE3D}"/>
              </a:ext>
            </a:extLst>
          </p:cNvPr>
          <p:cNvCxnSpPr>
            <a:cxnSpLocks/>
          </p:cNvCxnSpPr>
          <p:nvPr/>
        </p:nvCxnSpPr>
        <p:spPr>
          <a:xfrm flipH="1" flipV="1">
            <a:off x="8449761" y="2024700"/>
            <a:ext cx="836306" cy="500242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4304EB2C-C241-4CFE-8F6E-90F1A2BC71E4}"/>
              </a:ext>
            </a:extLst>
          </p:cNvPr>
          <p:cNvSpPr txBox="1"/>
          <p:nvPr/>
        </p:nvSpPr>
        <p:spPr>
          <a:xfrm>
            <a:off x="8017321" y="4632380"/>
            <a:ext cx="2934402" cy="42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/>
                </a:solidFill>
              </a:rPr>
              <a:t>Distance to reactor [km]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1D16E06-B691-4A61-8F0A-414EDDCA9BE8}"/>
              </a:ext>
            </a:extLst>
          </p:cNvPr>
          <p:cNvSpPr txBox="1"/>
          <p:nvPr/>
        </p:nvSpPr>
        <p:spPr>
          <a:xfrm rot="16200000">
            <a:off x="4773869" y="3086034"/>
            <a:ext cx="3578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Avg.* Oscillation Survival Probability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A68E710-B21C-4564-B703-2E434C99C789}"/>
                  </a:ext>
                </a:extLst>
              </p:cNvPr>
              <p:cNvSpPr txBox="1"/>
              <p:nvPr/>
            </p:nvSpPr>
            <p:spPr>
              <a:xfrm>
                <a:off x="7733841" y="3759339"/>
                <a:ext cx="38129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E" dirty="0">
                    <a:solidFill>
                      <a:schemeClr val="bg1"/>
                    </a:solidFill>
                  </a:rPr>
                  <a:t>Optimal distance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E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I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I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IE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IE" dirty="0">
                    <a:solidFill>
                      <a:schemeClr val="bg1"/>
                    </a:solidFill>
                  </a:rPr>
                  <a:t> disappearence</a:t>
                </a:r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A68E710-B21C-4564-B703-2E434C99C7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3841" y="3759339"/>
                <a:ext cx="3812973" cy="369332"/>
              </a:xfrm>
              <a:prstGeom prst="rect">
                <a:avLst/>
              </a:prstGeom>
              <a:blipFill>
                <a:blip r:embed="rId3"/>
                <a:stretch>
                  <a:fillRect l="-1440" t="-10000" r="-160" b="-26667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Oval 58">
            <a:extLst>
              <a:ext uri="{FF2B5EF4-FFF2-40B4-BE49-F238E27FC236}">
                <a16:creationId xmlns:a16="http://schemas.microsoft.com/office/drawing/2014/main" id="{D265C785-81CE-44C7-B362-EA28543884D3}"/>
              </a:ext>
            </a:extLst>
          </p:cNvPr>
          <p:cNvSpPr/>
          <p:nvPr/>
        </p:nvSpPr>
        <p:spPr>
          <a:xfrm>
            <a:off x="7155963" y="1786979"/>
            <a:ext cx="172041" cy="173367"/>
          </a:xfrm>
          <a:prstGeom prst="ellipse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BCE3C9B-0A8C-4E01-B25E-58FA4675453B}"/>
              </a:ext>
            </a:extLst>
          </p:cNvPr>
          <p:cNvSpPr txBox="1"/>
          <p:nvPr/>
        </p:nvSpPr>
        <p:spPr>
          <a:xfrm>
            <a:off x="7363582" y="2258257"/>
            <a:ext cx="1059638" cy="559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solidFill>
                  <a:schemeClr val="bg1"/>
                </a:solidFill>
              </a:rPr>
              <a:t>TAO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A9408DBD-4F04-4C8C-9627-56CA20735A63}"/>
              </a:ext>
            </a:extLst>
          </p:cNvPr>
          <p:cNvCxnSpPr>
            <a:cxnSpLocks/>
            <a:stCxn id="60" idx="0"/>
            <a:endCxn id="59" idx="5"/>
          </p:cNvCxnSpPr>
          <p:nvPr/>
        </p:nvCxnSpPr>
        <p:spPr>
          <a:xfrm flipH="1" flipV="1">
            <a:off x="7302809" y="1934957"/>
            <a:ext cx="590592" cy="3233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3785C9C-94DD-4F19-8FA5-127531AACB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550" y="1483365"/>
            <a:ext cx="5336675" cy="3578851"/>
          </a:xfrm>
          <a:prstGeom prst="roundRect">
            <a:avLst/>
          </a:prstGeom>
        </p:spPr>
      </p:pic>
      <p:pic>
        <p:nvPicPr>
          <p:cNvPr id="29" name="Picture 2" descr="Nuclear Reactor Icon On Black And White Vector Backgrounds Stock  Illustration - Download Image Now - iStock">
            <a:extLst>
              <a:ext uri="{FF2B5EF4-FFF2-40B4-BE49-F238E27FC236}">
                <a16:creationId xmlns:a16="http://schemas.microsoft.com/office/drawing/2014/main" id="{B0FCB399-D7A6-4835-9511-EC92647FD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6035" y="3674024"/>
            <a:ext cx="461322" cy="4623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84CC4B1-43B2-458C-B1B0-62D28587D80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6244" y="1879534"/>
            <a:ext cx="982955" cy="1008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" descr="Nuclear Reactor Icon On Black And White Vector Backgrounds Stock  Illustration - Download Image Now - iStock">
            <a:extLst>
              <a:ext uri="{FF2B5EF4-FFF2-40B4-BE49-F238E27FC236}">
                <a16:creationId xmlns:a16="http://schemas.microsoft.com/office/drawing/2014/main" id="{4F694A4D-53CD-4B3A-9E9B-1D89676F11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5186" y="4045236"/>
            <a:ext cx="461322" cy="4623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B05E4764-0E54-4DA8-AEAF-9021A46ED498}"/>
              </a:ext>
            </a:extLst>
          </p:cNvPr>
          <p:cNvCxnSpPr>
            <a:cxnSpLocks/>
            <a:stCxn id="41" idx="0"/>
            <a:endCxn id="13" idx="3"/>
          </p:cNvCxnSpPr>
          <p:nvPr/>
        </p:nvCxnSpPr>
        <p:spPr>
          <a:xfrm flipV="1">
            <a:off x="1290444" y="3076284"/>
            <a:ext cx="244258" cy="800753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2388317-F6C4-4F2C-B8DC-EB5F02612A1A}"/>
              </a:ext>
            </a:extLst>
          </p:cNvPr>
          <p:cNvCxnSpPr>
            <a:cxnSpLocks/>
            <a:stCxn id="42" idx="1"/>
            <a:endCxn id="13" idx="6"/>
          </p:cNvCxnSpPr>
          <p:nvPr/>
        </p:nvCxnSpPr>
        <p:spPr>
          <a:xfrm flipH="1" flipV="1">
            <a:off x="1699617" y="3011114"/>
            <a:ext cx="681353" cy="538181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5C4E015-2345-42D2-8633-99C3C0555B78}"/>
              </a:ext>
            </a:extLst>
          </p:cNvPr>
          <p:cNvSpPr txBox="1"/>
          <p:nvPr/>
        </p:nvSpPr>
        <p:spPr>
          <a:xfrm>
            <a:off x="694250" y="3302037"/>
            <a:ext cx="823154" cy="393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53km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8E422C9-706D-4CFC-BC38-94172FB2CB88}"/>
              </a:ext>
            </a:extLst>
          </p:cNvPr>
          <p:cNvSpPr txBox="1"/>
          <p:nvPr/>
        </p:nvSpPr>
        <p:spPr>
          <a:xfrm>
            <a:off x="1942631" y="2949587"/>
            <a:ext cx="823154" cy="3938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53km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8876FA-4FF3-45DA-8624-AE4EF2B8629F}"/>
              </a:ext>
            </a:extLst>
          </p:cNvPr>
          <p:cNvSpPr txBox="1"/>
          <p:nvPr/>
        </p:nvSpPr>
        <p:spPr>
          <a:xfrm>
            <a:off x="3168786" y="4615700"/>
            <a:ext cx="2760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Screenshot Google Earth</a:t>
            </a:r>
            <a:endParaRPr lang="en-IE" i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647DE37-357D-42CF-B1A2-B3E07D83B516}"/>
              </a:ext>
            </a:extLst>
          </p:cNvPr>
          <p:cNvSpPr/>
          <p:nvPr/>
        </p:nvSpPr>
        <p:spPr>
          <a:xfrm>
            <a:off x="1506407" y="2918948"/>
            <a:ext cx="193210" cy="184331"/>
          </a:xfrm>
          <a:prstGeom prst="ellipse">
            <a:avLst/>
          </a:prstGeom>
          <a:solidFill>
            <a:srgbClr val="00FF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44A694F-3427-4336-BE21-81F43FE7C4BB}"/>
              </a:ext>
            </a:extLst>
          </p:cNvPr>
          <p:cNvSpPr/>
          <p:nvPr/>
        </p:nvSpPr>
        <p:spPr>
          <a:xfrm rot="967678">
            <a:off x="1197961" y="3874163"/>
            <a:ext cx="144395" cy="1460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24EBDF4-160B-4297-805C-F1AB5035FCB2}"/>
              </a:ext>
            </a:extLst>
          </p:cNvPr>
          <p:cNvSpPr/>
          <p:nvPr/>
        </p:nvSpPr>
        <p:spPr>
          <a:xfrm rot="20400381">
            <a:off x="2374402" y="3507340"/>
            <a:ext cx="144395" cy="1460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D1B7845-A9D5-474B-8959-CD454AC9A0ED}"/>
              </a:ext>
            </a:extLst>
          </p:cNvPr>
          <p:cNvSpPr txBox="1"/>
          <p:nvPr/>
        </p:nvSpPr>
        <p:spPr>
          <a:xfrm>
            <a:off x="1203492" y="1556254"/>
            <a:ext cx="799040" cy="347666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JUNO</a:t>
            </a:r>
            <a:endParaRPr lang="en-IE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C07230-2FF5-44FA-AD2B-68195EAE9451}"/>
              </a:ext>
            </a:extLst>
          </p:cNvPr>
          <p:cNvSpPr txBox="1"/>
          <p:nvPr/>
        </p:nvSpPr>
        <p:spPr>
          <a:xfrm>
            <a:off x="2537121" y="2542211"/>
            <a:ext cx="1177291" cy="369332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JUNO </a:t>
            </a:r>
            <a:r>
              <a:rPr lang="en-US" dirty="0"/>
              <a:t>TAO</a:t>
            </a:r>
            <a:endParaRPr lang="en-IE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55A099F-D4DC-4105-87A7-7E7075ECFA0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4465" y="2894721"/>
            <a:ext cx="886980" cy="666165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DADF9DF9-F243-49BF-B8BB-7B04959D7E36}"/>
              </a:ext>
            </a:extLst>
          </p:cNvPr>
          <p:cNvSpPr/>
          <p:nvPr/>
        </p:nvSpPr>
        <p:spPr>
          <a:xfrm>
            <a:off x="2430887" y="3419574"/>
            <a:ext cx="128328" cy="129974"/>
          </a:xfrm>
          <a:prstGeom prst="ellipse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2AA815-693B-4239-89AB-A0AEEF236F38}"/>
              </a:ext>
            </a:extLst>
          </p:cNvPr>
          <p:cNvSpPr txBox="1"/>
          <p:nvPr/>
        </p:nvSpPr>
        <p:spPr>
          <a:xfrm>
            <a:off x="3364383" y="5274427"/>
            <a:ext cx="5910926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ym typeface="Wingdings" panose="05000000000000000000" pitchFamily="2" charset="2"/>
              </a:rPr>
              <a:t>Maximal sensitivity found at a baseline of ~53km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ym typeface="Wingdings" panose="05000000000000000000" pitchFamily="2" charset="2"/>
              </a:rPr>
              <a:t>Need 20,000 ton detector for enough statistics!</a:t>
            </a:r>
            <a:endParaRPr lang="en-IE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DC282AD-DF9C-4C88-8219-BDA03152D4D6}"/>
              </a:ext>
            </a:extLst>
          </p:cNvPr>
          <p:cNvSpPr txBox="1"/>
          <p:nvPr/>
        </p:nvSpPr>
        <p:spPr>
          <a:xfrm>
            <a:off x="9220475" y="5502014"/>
            <a:ext cx="2661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B0F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“Unambiguous determination of the neutrino mass hierarchy using reactor neutrinos,” </a:t>
            </a:r>
            <a:r>
              <a:rPr lang="en-US" sz="1200" i="1" dirty="0">
                <a:solidFill>
                  <a:srgbClr val="00B0F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PRD</a:t>
            </a:r>
            <a:r>
              <a:rPr lang="en-US" sz="1200" dirty="0">
                <a:solidFill>
                  <a:srgbClr val="00B0F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88, 013008 (2013).</a:t>
            </a:r>
            <a:endParaRPr lang="en-IE" sz="1200" dirty="0">
              <a:solidFill>
                <a:srgbClr val="00B0F0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534492-70A4-4A66-985A-68A80E07DDD2}"/>
              </a:ext>
            </a:extLst>
          </p:cNvPr>
          <p:cNvSpPr txBox="1"/>
          <p:nvPr/>
        </p:nvSpPr>
        <p:spPr>
          <a:xfrm>
            <a:off x="1355610" y="3375990"/>
            <a:ext cx="945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700" b="1" dirty="0"/>
              <a:t>Need &lt; 0.5km baseline difference!</a:t>
            </a:r>
          </a:p>
        </p:txBody>
      </p:sp>
      <p:pic>
        <p:nvPicPr>
          <p:cNvPr id="66" name="Picture 2" descr="Nuclear Reactor Icon On Black And White Vector Backgrounds Stock  Illustration - Download Image Now - iStock">
            <a:extLst>
              <a:ext uri="{FF2B5EF4-FFF2-40B4-BE49-F238E27FC236}">
                <a16:creationId xmlns:a16="http://schemas.microsoft.com/office/drawing/2014/main" id="{513414ED-CBA0-494D-BDAE-70D5CFF02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2306" y="4051222"/>
            <a:ext cx="461322" cy="4623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Nuclear Reactor Icon On Black And White Vector Backgrounds Stock  Illustration - Download Image Now - iStock">
            <a:extLst>
              <a:ext uri="{FF2B5EF4-FFF2-40B4-BE49-F238E27FC236}">
                <a16:creationId xmlns:a16="http://schemas.microsoft.com/office/drawing/2014/main" id="{3E845B8A-7AC5-4103-A7A2-6D3B8E8FA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4741" y="4048643"/>
            <a:ext cx="461322" cy="46234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Oval 60">
            <a:extLst>
              <a:ext uri="{FF2B5EF4-FFF2-40B4-BE49-F238E27FC236}">
                <a16:creationId xmlns:a16="http://schemas.microsoft.com/office/drawing/2014/main" id="{6960C210-5070-48BC-987F-3F4D647056EA}"/>
              </a:ext>
            </a:extLst>
          </p:cNvPr>
          <p:cNvSpPr/>
          <p:nvPr/>
        </p:nvSpPr>
        <p:spPr>
          <a:xfrm>
            <a:off x="10847221" y="3553635"/>
            <a:ext cx="172041" cy="173367"/>
          </a:xfrm>
          <a:prstGeom prst="ellipse">
            <a:avLst/>
          </a:prstGeom>
          <a:solidFill>
            <a:srgbClr val="00FF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444ED74-0B6D-4B79-B57E-A0335A8297DD}"/>
                  </a:ext>
                </a:extLst>
              </p:cNvPr>
              <p:cNvSpPr txBox="1"/>
              <p:nvPr/>
            </p:nvSpPr>
            <p:spPr>
              <a:xfrm>
                <a:off x="6314779" y="5043574"/>
                <a:ext cx="358721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E" sz="1200" i="1" dirty="0"/>
                  <a:t>*(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12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E" sz="1200" i="1" dirty="0"/>
                  <a:t>survival averaged over reactor energy spectrum)</a:t>
                </a:r>
              </a:p>
            </p:txBody>
          </p:sp>
        </mc:Choice>
        <mc:Fallback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6444ED74-0B6D-4B79-B57E-A0335A8297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779" y="5043574"/>
                <a:ext cx="3587215" cy="276999"/>
              </a:xfrm>
              <a:prstGeom prst="rect">
                <a:avLst/>
              </a:prstGeom>
              <a:blipFill>
                <a:blip r:embed="rId9"/>
                <a:stretch>
                  <a:fillRect l="-170" b="-15217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916A8B7-A857-4AB3-9FB7-13D161953558}"/>
              </a:ext>
            </a:extLst>
          </p:cNvPr>
          <p:cNvCxnSpPr/>
          <p:nvPr/>
        </p:nvCxnSpPr>
        <p:spPr>
          <a:xfrm flipH="1">
            <a:off x="7233557" y="1866900"/>
            <a:ext cx="342900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2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le 7">
            <a:extLst>
              <a:ext uri="{FF2B5EF4-FFF2-40B4-BE49-F238E27FC236}">
                <a16:creationId xmlns:a16="http://schemas.microsoft.com/office/drawing/2014/main" id="{F21EFE6C-A8FF-4B7F-8FA7-D6E0A9B1C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675255" cy="1325563"/>
          </a:xfrm>
        </p:spPr>
        <p:txBody>
          <a:bodyPr/>
          <a:lstStyle/>
          <a:p>
            <a:r>
              <a:rPr lang="en-IE" b="1" dirty="0"/>
              <a:t>JUNO : Reactor Neutrinos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3A474500-8841-44FF-BDB1-7B2264599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7CD0A4-FA2A-44CD-A8BB-3838C0D2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F835F6B-3589-43B2-8FCE-97D5FD39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7</a:t>
            </a:fld>
            <a:endParaRPr lang="en-IE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F5E5EA05-8DA3-4C10-AC27-E33550D735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677" y="1949733"/>
            <a:ext cx="3820370" cy="3498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38C5EE5-754F-40B0-AF7A-0FF795A34C1D}"/>
                  </a:ext>
                </a:extLst>
              </p:cNvPr>
              <p:cNvSpPr txBox="1"/>
              <p:nvPr/>
            </p:nvSpPr>
            <p:spPr>
              <a:xfrm>
                <a:off x="1565013" y="1479223"/>
                <a:ext cx="3293139" cy="40011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E" sz="2000" dirty="0">
                    <a:solidFill>
                      <a:schemeClr val="tx1"/>
                    </a:solidFill>
                  </a:rPr>
                  <a:t>Reactor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E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IE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IE" sz="2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ν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IE" sz="20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</m:oMath>
                </a14:m>
                <a:r>
                  <a:rPr lang="en-IE" sz="2000" dirty="0">
                    <a:solidFill>
                      <a:schemeClr val="tx1"/>
                    </a:solidFill>
                  </a:rPr>
                  <a:t> Energy Spectrum</a:t>
                </a: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538C5EE5-754F-40B0-AF7A-0FF795A34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013" y="1479223"/>
                <a:ext cx="3293139" cy="400110"/>
              </a:xfrm>
              <a:prstGeom prst="rect">
                <a:avLst/>
              </a:prstGeom>
              <a:blipFill>
                <a:blip r:embed="rId3"/>
                <a:stretch>
                  <a:fillRect t="-5714" b="-21429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6918116-9E48-4E02-A523-40233C564209}"/>
                  </a:ext>
                </a:extLst>
              </p:cNvPr>
              <p:cNvSpPr txBox="1"/>
              <p:nvPr/>
            </p:nvSpPr>
            <p:spPr>
              <a:xfrm>
                <a:off x="255226" y="5563860"/>
                <a:ext cx="11681547" cy="410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E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IE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E" sz="2400" b="0" i="1" smtClean="0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IE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b>
                            <m:sSubPr>
                              <m:ctrlPr>
                                <a:rPr lang="en-I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  <m:t>𝜈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IE" sz="2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sub>
                      </m:sSub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=1−</m:t>
                      </m:r>
                      <m:func>
                        <m:funcPr>
                          <m:ctrlPr>
                            <a:rPr lang="en-IE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IE" sz="2400" b="0" i="0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IE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</m:e>
                      </m:func>
                      <m:r>
                        <a:rPr lang="en-IE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IE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IE" sz="2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sSub>
                            <m:sSubPr>
                              <m:ctrlP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IE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E" sz="24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IE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sSub>
                                <m:sSubPr>
                                  <m:ctrlPr>
                                    <a:rPr lang="en-IE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E" sz="2400" b="0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IE" sz="2400" b="0" i="1" smtClean="0">
                                      <a:latin typeface="Cambria Math" panose="02040503050406030204" pitchFamily="18" charset="0"/>
                                    </a:rPr>
                                    <m:t>31</m:t>
                                  </m:r>
                                </m:sub>
                              </m:sSub>
                              <m:r>
                                <a:rPr lang="en-IE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IE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IE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E" sz="24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IE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sSub>
                                    <m:sSubPr>
                                      <m:ctrlPr>
                                        <a:rPr lang="en-IE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E" sz="2400" b="0" i="1" smtClean="0"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IE" sz="2400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sub>
                                  </m:sSub>
                                  <m:func>
                                    <m:funcPr>
                                      <m:ctrlPr>
                                        <a:rPr lang="en-IE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sSup>
                                        <m:sSupPr>
                                          <m:ctrlPr>
                                            <a:rPr lang="en-IE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IE" sz="2400" b="0" i="0" smtClean="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e>
                                        <m:sup>
                                          <m:r>
                                            <a:rPr lang="en-IE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fName>
                                    <m:e>
                                      <m:sSub>
                                        <m:sSubPr>
                                          <m:ctrlPr>
                                            <a:rPr lang="en-IE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IE" sz="2400" b="0" i="0" smtClean="0">
                                              <a:latin typeface="Cambria Math" panose="02040503050406030204" pitchFamily="18" charset="0"/>
                                            </a:rPr>
                                            <m:t>Δ</m:t>
                                          </m:r>
                                        </m:e>
                                        <m:sub>
                                          <m:r>
                                            <a:rPr lang="en-IE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32</m:t>
                                          </m:r>
                                        </m:sub>
                                      </m:sSub>
                                      <m:r>
                                        <a:rPr lang="en-IE" sz="2400" b="0" i="1" smtClean="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  <m:r>
                        <a:rPr lang="en-IE" sz="2400" i="1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IE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I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IE" sz="24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IE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fName>
                        <m:e>
                          <m:sSub>
                            <m:sSubPr>
                              <m:ctrlPr>
                                <a:rPr lang="en-I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E" sz="24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IE" sz="2400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IE" sz="24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IE" sz="240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IE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b>
                                <m:sSubPr>
                                  <m:ctrlP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IE" sz="2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I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E" sz="240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IE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sSub>
                                    <m:sSubPr>
                                      <m:ctrlPr>
                                        <a:rPr lang="en-I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IE" sz="2400">
                                          <a:latin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b>
                                      <m:r>
                                        <a:rPr lang="en-IE" sz="2400" i="1">
                                          <a:latin typeface="Cambria Math" panose="02040503050406030204" pitchFamily="18" charset="0"/>
                                        </a:rPr>
                                        <m:t>21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IE" sz="24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6918116-9E48-4E02-A523-40233C564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26" y="5563860"/>
                <a:ext cx="11681547" cy="410433"/>
              </a:xfrm>
              <a:prstGeom prst="rect">
                <a:avLst/>
              </a:prstGeom>
              <a:blipFill>
                <a:blip r:embed="rId4"/>
                <a:stretch>
                  <a:fillRect l="-313" b="-23881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A557F00F-AAD7-4329-A1DB-F79C96114E40}"/>
                  </a:ext>
                </a:extLst>
              </p:cNvPr>
              <p:cNvSpPr txBox="1"/>
              <p:nvPr/>
            </p:nvSpPr>
            <p:spPr>
              <a:xfrm>
                <a:off x="8610600" y="6006948"/>
                <a:ext cx="1382095" cy="6083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IE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ij</m:t>
                          </m:r>
                        </m:sub>
                      </m:sSub>
                      <m:r>
                        <a:rPr lang="en-US" sz="16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den>
                      </m:f>
                    </m:oMath>
                  </m:oMathPara>
                </a14:m>
                <a:endParaRPr lang="en-IE" sz="16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A557F00F-AAD7-4329-A1DB-F79C96114E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0600" y="6006948"/>
                <a:ext cx="1382095" cy="6083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F9171EB-1210-46EB-AB04-DCDFB646D976}"/>
                  </a:ext>
                </a:extLst>
              </p:cNvPr>
              <p:cNvSpPr txBox="1"/>
              <p:nvPr/>
            </p:nvSpPr>
            <p:spPr>
              <a:xfrm>
                <a:off x="1476761" y="6074522"/>
                <a:ext cx="28760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i="1" dirty="0"/>
                  <a:t>No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𝐶𝑃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IE" i="1" dirty="0"/>
                  <a:t> dependency </a:t>
                </a: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F9171EB-1210-46EB-AB04-DCDFB646D9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761" y="6074522"/>
                <a:ext cx="2876017" cy="369332"/>
              </a:xfrm>
              <a:prstGeom prst="rect">
                <a:avLst/>
              </a:prstGeom>
              <a:blipFill>
                <a:blip r:embed="rId6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Rectangle 108">
            <a:extLst>
              <a:ext uri="{FF2B5EF4-FFF2-40B4-BE49-F238E27FC236}">
                <a16:creationId xmlns:a16="http://schemas.microsoft.com/office/drawing/2014/main" id="{2A4943FF-5B78-4D59-936E-98112DBA0137}"/>
              </a:ext>
            </a:extLst>
          </p:cNvPr>
          <p:cNvSpPr/>
          <p:nvPr/>
        </p:nvSpPr>
        <p:spPr>
          <a:xfrm>
            <a:off x="6314781" y="1487167"/>
            <a:ext cx="5596048" cy="35529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6877692-8F71-43B0-9720-4FC6438D0598}"/>
              </a:ext>
            </a:extLst>
          </p:cNvPr>
          <p:cNvSpPr/>
          <p:nvPr/>
        </p:nvSpPr>
        <p:spPr>
          <a:xfrm>
            <a:off x="6583842" y="1488191"/>
            <a:ext cx="5326989" cy="341152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graphicFrame>
        <p:nvGraphicFramePr>
          <p:cNvPr id="111" name="Chart 110">
            <a:extLst>
              <a:ext uri="{FF2B5EF4-FFF2-40B4-BE49-F238E27FC236}">
                <a16:creationId xmlns:a16="http://schemas.microsoft.com/office/drawing/2014/main" id="{BBBFC455-AE37-4815-8923-0ADC3F6005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350363"/>
              </p:ext>
            </p:extLst>
          </p:nvPr>
        </p:nvGraphicFramePr>
        <p:xfrm>
          <a:off x="6489297" y="1424938"/>
          <a:ext cx="5656871" cy="3474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12" name="TextBox 111">
            <a:extLst>
              <a:ext uri="{FF2B5EF4-FFF2-40B4-BE49-F238E27FC236}">
                <a16:creationId xmlns:a16="http://schemas.microsoft.com/office/drawing/2014/main" id="{6F6658CD-3140-4032-B29D-B360E6204550}"/>
              </a:ext>
            </a:extLst>
          </p:cNvPr>
          <p:cNvSpPr txBox="1"/>
          <p:nvPr/>
        </p:nvSpPr>
        <p:spPr>
          <a:xfrm>
            <a:off x="8685100" y="2433725"/>
            <a:ext cx="1466652" cy="493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Daya Bay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45A64E0-D661-40E2-9458-679B69E4646D}"/>
              </a:ext>
            </a:extLst>
          </p:cNvPr>
          <p:cNvSpPr txBox="1"/>
          <p:nvPr/>
        </p:nvSpPr>
        <p:spPr>
          <a:xfrm>
            <a:off x="8923367" y="3127582"/>
            <a:ext cx="10596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solidFill>
                  <a:schemeClr val="bg1"/>
                </a:solidFill>
              </a:rPr>
              <a:t>JUNO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9B77A27-57DB-46C6-9CB7-10D952A78EF8}"/>
              </a:ext>
            </a:extLst>
          </p:cNvPr>
          <p:cNvSpPr txBox="1"/>
          <p:nvPr/>
        </p:nvSpPr>
        <p:spPr>
          <a:xfrm>
            <a:off x="10342197" y="1828629"/>
            <a:ext cx="1644031" cy="493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KamLAND</a:t>
            </a:r>
          </a:p>
        </p:txBody>
      </p: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4754FDFB-C94B-4CBC-83CD-8404DC97B3E5}"/>
              </a:ext>
            </a:extLst>
          </p:cNvPr>
          <p:cNvCxnSpPr>
            <a:cxnSpLocks/>
            <a:stCxn id="113" idx="3"/>
          </p:cNvCxnSpPr>
          <p:nvPr/>
        </p:nvCxnSpPr>
        <p:spPr>
          <a:xfrm>
            <a:off x="9983005" y="3389192"/>
            <a:ext cx="793852" cy="26161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72961F03-5C3C-43E7-BB5B-6063F549977F}"/>
              </a:ext>
            </a:extLst>
          </p:cNvPr>
          <p:cNvCxnSpPr>
            <a:cxnSpLocks/>
          </p:cNvCxnSpPr>
          <p:nvPr/>
        </p:nvCxnSpPr>
        <p:spPr>
          <a:xfrm>
            <a:off x="11105756" y="2231992"/>
            <a:ext cx="394287" cy="547018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25960A5A-3AEE-4563-8BFA-33C8E18520D5}"/>
              </a:ext>
            </a:extLst>
          </p:cNvPr>
          <p:cNvCxnSpPr>
            <a:cxnSpLocks/>
          </p:cNvCxnSpPr>
          <p:nvPr/>
        </p:nvCxnSpPr>
        <p:spPr>
          <a:xfrm flipH="1" flipV="1">
            <a:off x="9165640" y="2184400"/>
            <a:ext cx="109670" cy="340541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C565E4D6-EB9B-4812-BB81-5407C6D9D4D3}"/>
              </a:ext>
            </a:extLst>
          </p:cNvPr>
          <p:cNvCxnSpPr>
            <a:cxnSpLocks/>
          </p:cNvCxnSpPr>
          <p:nvPr/>
        </p:nvCxnSpPr>
        <p:spPr>
          <a:xfrm flipH="1" flipV="1">
            <a:off x="8449761" y="2024700"/>
            <a:ext cx="836306" cy="500242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58396138-5593-421F-9BBF-47F86E5FE399}"/>
              </a:ext>
            </a:extLst>
          </p:cNvPr>
          <p:cNvSpPr txBox="1"/>
          <p:nvPr/>
        </p:nvSpPr>
        <p:spPr>
          <a:xfrm>
            <a:off x="8017321" y="4632380"/>
            <a:ext cx="2934402" cy="42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chemeClr val="bg1"/>
                </a:solidFill>
              </a:rPr>
              <a:t>Distance to reactor [km]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F079AA13-0460-4FF5-ADC5-3736D6EB5735}"/>
              </a:ext>
            </a:extLst>
          </p:cNvPr>
          <p:cNvSpPr txBox="1"/>
          <p:nvPr/>
        </p:nvSpPr>
        <p:spPr>
          <a:xfrm rot="16200000">
            <a:off x="4773869" y="3086034"/>
            <a:ext cx="3578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>
                <a:solidFill>
                  <a:schemeClr val="bg1"/>
                </a:solidFill>
              </a:rPr>
              <a:t>Avg.* Oscillation Survival Probability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188662A3-F974-429C-B2E5-39363D320845}"/>
                  </a:ext>
                </a:extLst>
              </p:cNvPr>
              <p:cNvSpPr txBox="1"/>
              <p:nvPr/>
            </p:nvSpPr>
            <p:spPr>
              <a:xfrm>
                <a:off x="7733841" y="3759339"/>
                <a:ext cx="381297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E" dirty="0">
                    <a:solidFill>
                      <a:schemeClr val="bg1"/>
                    </a:solidFill>
                  </a:rPr>
                  <a:t>Optimal distance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E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I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IE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IE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IE" dirty="0">
                    <a:solidFill>
                      <a:schemeClr val="bg1"/>
                    </a:solidFill>
                  </a:rPr>
                  <a:t> disappearence</a:t>
                </a:r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188662A3-F974-429C-B2E5-39363D320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3841" y="3759339"/>
                <a:ext cx="3812973" cy="369332"/>
              </a:xfrm>
              <a:prstGeom prst="rect">
                <a:avLst/>
              </a:prstGeom>
              <a:blipFill>
                <a:blip r:embed="rId8"/>
                <a:stretch>
                  <a:fillRect l="-1440" t="-10000" r="-160" b="-26667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2" name="Oval 121">
            <a:extLst>
              <a:ext uri="{FF2B5EF4-FFF2-40B4-BE49-F238E27FC236}">
                <a16:creationId xmlns:a16="http://schemas.microsoft.com/office/drawing/2014/main" id="{330F18FE-DCD5-4A51-B9AA-6B82D57C547C}"/>
              </a:ext>
            </a:extLst>
          </p:cNvPr>
          <p:cNvSpPr/>
          <p:nvPr/>
        </p:nvSpPr>
        <p:spPr>
          <a:xfrm>
            <a:off x="7155963" y="1786979"/>
            <a:ext cx="172041" cy="173367"/>
          </a:xfrm>
          <a:prstGeom prst="ellipse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48A0E30-8D83-4ECD-B161-B63025F2C71D}"/>
              </a:ext>
            </a:extLst>
          </p:cNvPr>
          <p:cNvSpPr txBox="1"/>
          <p:nvPr/>
        </p:nvSpPr>
        <p:spPr>
          <a:xfrm>
            <a:off x="7363582" y="2258257"/>
            <a:ext cx="1059638" cy="559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solidFill>
                  <a:schemeClr val="bg1"/>
                </a:solidFill>
              </a:rPr>
              <a:t>TAO</a:t>
            </a:r>
          </a:p>
        </p:txBody>
      </p: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EF17CC95-3EE9-488B-893B-F3E3205E8C68}"/>
              </a:ext>
            </a:extLst>
          </p:cNvPr>
          <p:cNvCxnSpPr>
            <a:cxnSpLocks/>
            <a:stCxn id="123" idx="0"/>
            <a:endCxn id="122" idx="5"/>
          </p:cNvCxnSpPr>
          <p:nvPr/>
        </p:nvCxnSpPr>
        <p:spPr>
          <a:xfrm flipH="1" flipV="1">
            <a:off x="7302809" y="1934957"/>
            <a:ext cx="590592" cy="3233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Oval 124">
            <a:extLst>
              <a:ext uri="{FF2B5EF4-FFF2-40B4-BE49-F238E27FC236}">
                <a16:creationId xmlns:a16="http://schemas.microsoft.com/office/drawing/2014/main" id="{5E239689-3EE9-48D2-BF50-F36D57D3D840}"/>
              </a:ext>
            </a:extLst>
          </p:cNvPr>
          <p:cNvSpPr/>
          <p:nvPr/>
        </p:nvSpPr>
        <p:spPr>
          <a:xfrm>
            <a:off x="10847221" y="3553635"/>
            <a:ext cx="172041" cy="173367"/>
          </a:xfrm>
          <a:prstGeom prst="ellipse">
            <a:avLst/>
          </a:prstGeom>
          <a:solidFill>
            <a:srgbClr val="00FF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5E1675BC-3FDA-4101-8B8C-18D5B6EC8C72}"/>
                  </a:ext>
                </a:extLst>
              </p:cNvPr>
              <p:cNvSpPr txBox="1"/>
              <p:nvPr/>
            </p:nvSpPr>
            <p:spPr>
              <a:xfrm>
                <a:off x="6314779" y="5043574"/>
                <a:ext cx="3587215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E" sz="1200" i="1" dirty="0"/>
                  <a:t>*(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200" b="0" i="1" smtClean="0">
                                <a:latin typeface="Cambria Math" panose="02040503050406030204" pitchFamily="18" charset="0"/>
                              </a:rPr>
                              <m:t>𝜈</m:t>
                            </m:r>
                          </m:e>
                        </m:acc>
                      </m:e>
                      <m:sub>
                        <m:r>
                          <a:rPr lang="en-US" sz="1200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sz="12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E" sz="1200" i="1" dirty="0"/>
                  <a:t>survival averaged over reactor energy spectrum)</a:t>
                </a:r>
              </a:p>
            </p:txBody>
          </p:sp>
        </mc:Choice>
        <mc:Fallback xmlns=""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5E1675BC-3FDA-4101-8B8C-18D5B6EC8C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779" y="5043574"/>
                <a:ext cx="3587215" cy="276999"/>
              </a:xfrm>
              <a:prstGeom prst="rect">
                <a:avLst/>
              </a:prstGeom>
              <a:blipFill>
                <a:blip r:embed="rId9"/>
                <a:stretch>
                  <a:fillRect l="-170" b="-15217"/>
                </a:stretch>
              </a:blipFill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EE65B6BC-23CE-44B2-916E-2BEDD918F699}"/>
              </a:ext>
            </a:extLst>
          </p:cNvPr>
          <p:cNvCxnSpPr/>
          <p:nvPr/>
        </p:nvCxnSpPr>
        <p:spPr>
          <a:xfrm flipH="1">
            <a:off x="7233557" y="1866900"/>
            <a:ext cx="342900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1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F4C84CD-FC7A-43AB-8253-E20328871D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677" y="1949733"/>
            <a:ext cx="3820370" cy="3498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83F891-FEB0-41C4-AE6E-11BC5F5D20F8}"/>
                  </a:ext>
                </a:extLst>
              </p:cNvPr>
              <p:cNvSpPr txBox="1"/>
              <p:nvPr/>
            </p:nvSpPr>
            <p:spPr>
              <a:xfrm>
                <a:off x="1565013" y="1479223"/>
                <a:ext cx="3293139" cy="40011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E" sz="2000" dirty="0">
                    <a:solidFill>
                      <a:schemeClr val="tx1"/>
                    </a:solidFill>
                  </a:rPr>
                  <a:t>Reactor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E" sz="2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IE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IE" sz="2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ν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IE" sz="2000" b="0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</m:oMath>
                </a14:m>
                <a:r>
                  <a:rPr lang="en-IE" sz="2000" dirty="0">
                    <a:solidFill>
                      <a:schemeClr val="tx1"/>
                    </a:solidFill>
                  </a:rPr>
                  <a:t> Energy Spectrum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483F891-FEB0-41C4-AE6E-11BC5F5D20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013" y="1479223"/>
                <a:ext cx="3293139" cy="400110"/>
              </a:xfrm>
              <a:prstGeom prst="rect">
                <a:avLst/>
              </a:prstGeom>
              <a:blipFill>
                <a:blip r:embed="rId3"/>
                <a:stretch>
                  <a:fillRect t="-5714" b="-21429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I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2672DBF0-829D-4835-AE42-5E3AEF16CD2C}"/>
              </a:ext>
            </a:extLst>
          </p:cNvPr>
          <p:cNvSpPr txBox="1"/>
          <p:nvPr/>
        </p:nvSpPr>
        <p:spPr>
          <a:xfrm>
            <a:off x="7503304" y="828913"/>
            <a:ext cx="38406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i="0" u="none" strike="noStrike" baseline="0" dirty="0">
                <a:solidFill>
                  <a:srgbClr val="00B0F0"/>
                </a:solidFill>
                <a:latin typeface="NimbusSanL-Regu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“Sub-percent precision measurement of neutrino oscillation parameters with JUNO,” Chin. Phys. C </a:t>
            </a:r>
            <a:r>
              <a:rPr lang="en-US" sz="1200" b="1" i="0" u="none" strike="noStrike" baseline="0" dirty="0">
                <a:solidFill>
                  <a:srgbClr val="00B0F0"/>
                </a:solidFill>
                <a:latin typeface="NimbusSanL-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46 </a:t>
            </a:r>
            <a:r>
              <a:rPr lang="en-US" sz="1200" b="0" i="0" u="none" strike="noStrike" baseline="0" dirty="0">
                <a:solidFill>
                  <a:srgbClr val="00B0F0"/>
                </a:solidFill>
                <a:latin typeface="NimbusSanL-Regu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(2022)</a:t>
            </a:r>
            <a:endParaRPr lang="en-IE" sz="1200" dirty="0">
              <a:solidFill>
                <a:srgbClr val="00B0F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ACA778-BCD0-499E-8123-AAE89CE514B7}"/>
              </a:ext>
            </a:extLst>
          </p:cNvPr>
          <p:cNvSpPr txBox="1"/>
          <p:nvPr/>
        </p:nvSpPr>
        <p:spPr>
          <a:xfrm>
            <a:off x="7506569" y="198849"/>
            <a:ext cx="38472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00B0F0"/>
                </a:solidFill>
                <a:latin typeface="NimbusSanL-Regu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</a:t>
            </a:r>
            <a:r>
              <a:rPr lang="en-US" sz="1200" dirty="0">
                <a:solidFill>
                  <a:srgbClr val="00B0F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Potential to Identify the Neutrino Mass Ordering with Reactor Antineutrinos in JUNO</a:t>
            </a:r>
            <a:r>
              <a:rPr lang="en-US" sz="1200" dirty="0">
                <a:solidFill>
                  <a:srgbClr val="00B0F0"/>
                </a:solidFill>
                <a:latin typeface="NimbusSanL-Regu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,” </a:t>
            </a:r>
            <a:r>
              <a:rPr lang="fr-FR" sz="1200" dirty="0" err="1">
                <a:solidFill>
                  <a:srgbClr val="00B0F0"/>
                </a:solidFill>
                <a:latin typeface="NimbusSanL-Regu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Chinese</a:t>
            </a:r>
            <a:r>
              <a:rPr lang="fr-FR" sz="1200" dirty="0">
                <a:solidFill>
                  <a:srgbClr val="00B0F0"/>
                </a:solidFill>
                <a:latin typeface="NimbusSanL-Regu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Phys. C 49, (2025) </a:t>
            </a:r>
            <a:endParaRPr lang="en-IE" sz="1200" dirty="0">
              <a:solidFill>
                <a:srgbClr val="00B0F0"/>
              </a:solidFill>
            </a:endParaRPr>
          </a:p>
        </p:txBody>
      </p:sp>
      <p:sp>
        <p:nvSpPr>
          <p:cNvPr id="36" name="Title 7">
            <a:extLst>
              <a:ext uri="{FF2B5EF4-FFF2-40B4-BE49-F238E27FC236}">
                <a16:creationId xmlns:a16="http://schemas.microsoft.com/office/drawing/2014/main" id="{F21EFE6C-A8FF-4B7F-8FA7-D6E0A9B1C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675255" cy="1325563"/>
          </a:xfrm>
        </p:spPr>
        <p:txBody>
          <a:bodyPr/>
          <a:lstStyle/>
          <a:p>
            <a:r>
              <a:rPr lang="en-IE" b="1" dirty="0"/>
              <a:t>JUNO : Reactor Neutrinos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97A7EE9-99D0-4D7C-AA83-D42B5F6F3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6EE6DE-CACE-4D64-90A0-7B97D2BC0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85CB8-B8FA-418C-BB5A-AFFA8F8B5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8</a:t>
            </a:fld>
            <a:endParaRPr lang="en-I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8A7B4F-6E45-46C6-A2AB-3E2568F861DB}"/>
              </a:ext>
            </a:extLst>
          </p:cNvPr>
          <p:cNvSpPr txBox="1"/>
          <p:nvPr/>
        </p:nvSpPr>
        <p:spPr>
          <a:xfrm>
            <a:off x="3783182" y="5537657"/>
            <a:ext cx="4762501" cy="783193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000" u="sng" dirty="0"/>
              <a:t>Excellent Energy Resolution</a:t>
            </a:r>
          </a:p>
          <a:p>
            <a:pPr algn="ctr"/>
            <a:r>
              <a:rPr lang="en-IE" sz="2000" dirty="0"/>
              <a:t>Needed to resolve fine oscillation structure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A542EB-660E-4A91-B7CC-880D7D80B2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922" y="2018162"/>
            <a:ext cx="5310766" cy="3375487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3A74DDAF-D84D-45ED-B780-71ADEC2ABE70}"/>
              </a:ext>
            </a:extLst>
          </p:cNvPr>
          <p:cNvSpPr txBox="1"/>
          <p:nvPr/>
        </p:nvSpPr>
        <p:spPr>
          <a:xfrm>
            <a:off x="6811943" y="1537082"/>
            <a:ext cx="4934238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000" dirty="0"/>
              <a:t>Expected Reconstructed Energy Spectrum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92A7A39-EDED-4B1E-84F0-352E3CF7EA6C}"/>
              </a:ext>
            </a:extLst>
          </p:cNvPr>
          <p:cNvGrpSpPr/>
          <p:nvPr/>
        </p:nvGrpSpPr>
        <p:grpSpPr>
          <a:xfrm>
            <a:off x="5212935" y="2327236"/>
            <a:ext cx="1247824" cy="1243004"/>
            <a:chOff x="4468545" y="2327236"/>
            <a:chExt cx="1120462" cy="115931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EB81580-8A82-4386-9718-4B56763319DB}"/>
                </a:ext>
              </a:extLst>
            </p:cNvPr>
            <p:cNvSpPr txBox="1"/>
            <p:nvPr/>
          </p:nvSpPr>
          <p:spPr>
            <a:xfrm>
              <a:off x="4468545" y="2327236"/>
              <a:ext cx="1120462" cy="660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Detector Response</a:t>
              </a:r>
              <a:endParaRPr lang="en-IE" sz="2000" dirty="0"/>
            </a:p>
          </p:txBody>
        </p:sp>
        <p:sp>
          <p:nvSpPr>
            <p:cNvPr id="59" name="Arrow: Up 58">
              <a:extLst>
                <a:ext uri="{FF2B5EF4-FFF2-40B4-BE49-F238E27FC236}">
                  <a16:creationId xmlns:a16="http://schemas.microsoft.com/office/drawing/2014/main" id="{8B7CC500-4295-45FE-B062-2535006803D7}"/>
                </a:ext>
              </a:extLst>
            </p:cNvPr>
            <p:cNvSpPr/>
            <p:nvPr/>
          </p:nvSpPr>
          <p:spPr>
            <a:xfrm rot="5400000">
              <a:off x="4817971" y="2777413"/>
              <a:ext cx="421610" cy="996655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 dirty="0"/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33FFAF3D-BAA4-4B41-8F7B-AA6AC43EDB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5756" y="3692711"/>
            <a:ext cx="829714" cy="808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0411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05E57E84-29BB-4C47-B74E-D27A3EF28B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8674" y="846213"/>
            <a:ext cx="2157554" cy="1244081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4021D4-88AF-4E98-9E04-99B829E192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87" y="1961489"/>
            <a:ext cx="2569742" cy="1712492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DC5470-8573-47D6-B6A8-E463B25A74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485" y="3495059"/>
            <a:ext cx="1977018" cy="1307983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95F6A05-9977-47D0-A8BB-9BED75057E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73074" y="1409718"/>
            <a:ext cx="3816920" cy="4800582"/>
          </a:xfrm>
          <a:prstGeom prst="roundRect">
            <a:avLst>
              <a:gd name="adj" fmla="val 9513"/>
            </a:avLst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D1FA9A-4C65-440B-A780-7F69BCB2E314}"/>
              </a:ext>
            </a:extLst>
          </p:cNvPr>
          <p:cNvSpPr txBox="1"/>
          <p:nvPr/>
        </p:nvSpPr>
        <p:spPr>
          <a:xfrm>
            <a:off x="1194814" y="1077843"/>
            <a:ext cx="2969195" cy="783193"/>
          </a:xfrm>
          <a:prstGeom prst="round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000" b="1" u="sng" dirty="0"/>
              <a:t>Top Tracker</a:t>
            </a:r>
          </a:p>
          <a:p>
            <a:pPr algn="ctr"/>
            <a:r>
              <a:rPr lang="en-IE" sz="2000" dirty="0">
                <a:solidFill>
                  <a:srgbClr val="FF66FF"/>
                </a:solidFill>
              </a:rPr>
              <a:t>3</a:t>
            </a:r>
            <a:r>
              <a:rPr lang="en-IE" sz="2000" dirty="0"/>
              <a:t> plastic scintillator layers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99EC60-3342-40F5-BBFB-E9AD129AB614}"/>
              </a:ext>
            </a:extLst>
          </p:cNvPr>
          <p:cNvSpPr txBox="1"/>
          <p:nvPr/>
        </p:nvSpPr>
        <p:spPr>
          <a:xfrm>
            <a:off x="3626756" y="2212805"/>
            <a:ext cx="3143796" cy="1123712"/>
          </a:xfrm>
          <a:prstGeom prst="round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000" b="1" u="sng" dirty="0"/>
              <a:t>Outer Cherenkov Detector</a:t>
            </a:r>
          </a:p>
          <a:p>
            <a:pPr algn="ctr"/>
            <a:r>
              <a:rPr lang="en-IE" sz="2000" dirty="0">
                <a:solidFill>
                  <a:srgbClr val="FF66FF"/>
                </a:solidFill>
              </a:rPr>
              <a:t>35</a:t>
            </a:r>
            <a:r>
              <a:rPr lang="en-IE" sz="2000" dirty="0"/>
              <a:t> kilotons ultrapure water</a:t>
            </a:r>
          </a:p>
          <a:p>
            <a:pPr algn="ctr"/>
            <a:r>
              <a:rPr lang="en-IE" sz="2000" dirty="0">
                <a:solidFill>
                  <a:srgbClr val="FF66FF"/>
                </a:solidFill>
              </a:rPr>
              <a:t>&gt;2500</a:t>
            </a:r>
            <a:r>
              <a:rPr lang="en-IE" sz="2000" dirty="0"/>
              <a:t> 20” PMTs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36479A2-F748-4A9C-8486-E6A1B2A01A05}"/>
              </a:ext>
            </a:extLst>
          </p:cNvPr>
          <p:cNvCxnSpPr>
            <a:cxnSpLocks/>
          </p:cNvCxnSpPr>
          <p:nvPr/>
        </p:nvCxnSpPr>
        <p:spPr>
          <a:xfrm>
            <a:off x="9516332" y="32462"/>
            <a:ext cx="2410525" cy="514731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rrow: Up 15">
            <a:extLst>
              <a:ext uri="{FF2B5EF4-FFF2-40B4-BE49-F238E27FC236}">
                <a16:creationId xmlns:a16="http://schemas.microsoft.com/office/drawing/2014/main" id="{5A85180D-A721-43A4-B267-D776AD8C1BD2}"/>
              </a:ext>
            </a:extLst>
          </p:cNvPr>
          <p:cNvSpPr/>
          <p:nvPr/>
        </p:nvSpPr>
        <p:spPr>
          <a:xfrm>
            <a:off x="10227386" y="250692"/>
            <a:ext cx="373224" cy="951723"/>
          </a:xfrm>
          <a:prstGeom prst="upArrow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153C612-80A3-4C5D-810F-765EBE7BF755}"/>
              </a:ext>
            </a:extLst>
          </p:cNvPr>
          <p:cNvSpPr txBox="1"/>
          <p:nvPr/>
        </p:nvSpPr>
        <p:spPr>
          <a:xfrm>
            <a:off x="10467448" y="309617"/>
            <a:ext cx="1766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dirty="0"/>
              <a:t>~650m </a:t>
            </a:r>
          </a:p>
          <a:p>
            <a:pPr algn="ctr"/>
            <a:r>
              <a:rPr lang="en-IE" sz="2400" dirty="0"/>
              <a:t>overburden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D1A5A6-43AB-40E8-BE42-C4079A4BA666}"/>
              </a:ext>
            </a:extLst>
          </p:cNvPr>
          <p:cNvSpPr txBox="1"/>
          <p:nvPr/>
        </p:nvSpPr>
        <p:spPr>
          <a:xfrm>
            <a:off x="3232491" y="4920415"/>
            <a:ext cx="4071396" cy="1464231"/>
          </a:xfrm>
          <a:prstGeom prst="round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E" sz="2000" b="1" u="sng" dirty="0"/>
              <a:t>Acrylic Vessel</a:t>
            </a:r>
          </a:p>
          <a:p>
            <a:pPr algn="ctr"/>
            <a:r>
              <a:rPr lang="en-IE" sz="2000" dirty="0">
                <a:solidFill>
                  <a:srgbClr val="FF66FF"/>
                </a:solidFill>
              </a:rPr>
              <a:t>17.7 m</a:t>
            </a:r>
            <a:r>
              <a:rPr lang="en-IE" sz="2000" dirty="0"/>
              <a:t> in radius</a:t>
            </a:r>
          </a:p>
          <a:p>
            <a:pPr algn="ctr"/>
            <a:r>
              <a:rPr lang="en-IE" sz="2000" dirty="0">
                <a:solidFill>
                  <a:srgbClr val="FF66FF"/>
                </a:solidFill>
              </a:rPr>
              <a:t>20 kilotons</a:t>
            </a:r>
            <a:r>
              <a:rPr lang="en-IE" sz="2000" dirty="0"/>
              <a:t> of liquid scintillator</a:t>
            </a:r>
          </a:p>
          <a:p>
            <a:pPr algn="ctr"/>
            <a:r>
              <a:rPr lang="en-IE" sz="2000" i="1" dirty="0"/>
              <a:t>LAB + 2.5 g/L PPO + 3 mg/L bis-MSB</a:t>
            </a:r>
            <a:endParaRPr lang="en-IE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0CD32B-46DC-4AD1-803D-368D78C8850F}"/>
              </a:ext>
            </a:extLst>
          </p:cNvPr>
          <p:cNvSpPr txBox="1"/>
          <p:nvPr/>
        </p:nvSpPr>
        <p:spPr>
          <a:xfrm>
            <a:off x="9276096" y="432729"/>
            <a:ext cx="549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200" b="1" dirty="0">
                <a:solidFill>
                  <a:srgbClr val="FF0000"/>
                </a:solidFill>
              </a:rPr>
              <a:t>μ</a:t>
            </a:r>
            <a:endParaRPr lang="en-IE" sz="3200" b="1" dirty="0">
              <a:solidFill>
                <a:srgbClr val="FF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E9B9E95-5E5F-4D95-A328-F1D6BBEBC2D6}"/>
              </a:ext>
            </a:extLst>
          </p:cNvPr>
          <p:cNvSpPr txBox="1"/>
          <p:nvPr/>
        </p:nvSpPr>
        <p:spPr>
          <a:xfrm>
            <a:off x="1264503" y="3791354"/>
            <a:ext cx="3112355" cy="851297"/>
          </a:xfrm>
          <a:prstGeom prst="roundRect">
            <a:avLst/>
          </a:prstGeom>
          <a:noFill/>
          <a:ln w="190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IE" sz="2000" b="1" u="sng" dirty="0"/>
              <a:t>PMTs</a:t>
            </a:r>
            <a:r>
              <a:rPr lang="en-IE" sz="2000" dirty="0"/>
              <a:t> </a:t>
            </a:r>
          </a:p>
          <a:p>
            <a:pPr algn="ctr"/>
            <a:r>
              <a:rPr lang="en-IE" sz="2400" dirty="0">
                <a:solidFill>
                  <a:srgbClr val="FF66FF"/>
                </a:solidFill>
              </a:rPr>
              <a:t>17,596</a:t>
            </a:r>
            <a:r>
              <a:rPr lang="en-IE" sz="2400" dirty="0"/>
              <a:t> 20” + </a:t>
            </a:r>
            <a:r>
              <a:rPr lang="en-IE" sz="2400" dirty="0">
                <a:solidFill>
                  <a:srgbClr val="FF66FF"/>
                </a:solidFill>
              </a:rPr>
              <a:t>25,600</a:t>
            </a:r>
            <a:r>
              <a:rPr lang="en-IE" sz="2400" dirty="0">
                <a:solidFill>
                  <a:srgbClr val="FF0000"/>
                </a:solidFill>
              </a:rPr>
              <a:t> </a:t>
            </a:r>
            <a:r>
              <a:rPr lang="en-IE" sz="2400" dirty="0"/>
              <a:t>3”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E913E9B-9BD7-4AFE-9C41-31D46EDBC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097" y="14368"/>
            <a:ext cx="5998375" cy="1325563"/>
          </a:xfrm>
        </p:spPr>
        <p:txBody>
          <a:bodyPr/>
          <a:lstStyle/>
          <a:p>
            <a:r>
              <a:rPr lang="en-IE" dirty="0"/>
              <a:t>The JUNO Detector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1C0BE64-FAAF-4F35-B5A9-4F3513821607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6506228" y="1468254"/>
            <a:ext cx="2347573" cy="47670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1A1DE81A-C9C1-49E8-BDAB-E7EB29D96FC7}"/>
              </a:ext>
            </a:extLst>
          </p:cNvPr>
          <p:cNvSpPr/>
          <p:nvPr/>
        </p:nvSpPr>
        <p:spPr>
          <a:xfrm>
            <a:off x="8235637" y="2683682"/>
            <a:ext cx="3299540" cy="3047417"/>
          </a:xfrm>
          <a:prstGeom prst="ellipse">
            <a:avLst/>
          </a:prstGeom>
          <a:noFill/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8A004A6-8127-4463-8020-3C2B8CBFCBE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358" y="4781622"/>
            <a:ext cx="2492191" cy="1645353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3223DB-0F6A-4472-AE94-9DAB933E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7/15/2026</a:t>
            </a:r>
            <a:endParaRPr lang="en-IE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94237E2-562C-4D5A-9B17-34417C529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JUNO's First Reactor Oscillation Measurement | CHEP 26 | Iwan Morton-Blake</a:t>
            </a:r>
            <a:endParaRPr lang="en-I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E3B054-C20B-4382-93AA-741EC7297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1F7AE-DBD1-4DCA-8D8C-00ED467B6273}" type="slidenum">
              <a:rPr lang="en-IE" smtClean="0"/>
              <a:t>9</a:t>
            </a:fld>
            <a:endParaRPr lang="en-IE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424C6E-A96A-4271-AA6B-BB8B9D639E85}"/>
              </a:ext>
            </a:extLst>
          </p:cNvPr>
          <p:cNvCxnSpPr>
            <a:cxnSpLocks/>
            <a:endCxn id="27" idx="2"/>
          </p:cNvCxnSpPr>
          <p:nvPr/>
        </p:nvCxnSpPr>
        <p:spPr>
          <a:xfrm flipH="1">
            <a:off x="8235637" y="4207391"/>
            <a:ext cx="1589661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C6FDBA9-A3D9-418F-B55B-AA7AD761AEA6}"/>
              </a:ext>
            </a:extLst>
          </p:cNvPr>
          <p:cNvSpPr txBox="1"/>
          <p:nvPr/>
        </p:nvSpPr>
        <p:spPr>
          <a:xfrm>
            <a:off x="8643546" y="4199970"/>
            <a:ext cx="10104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400" b="1" dirty="0">
                <a:solidFill>
                  <a:srgbClr val="FFFF00"/>
                </a:solidFill>
              </a:rPr>
              <a:t>17.7m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B80CB86-EAB6-4DE4-96E8-BD1522544621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6770552" y="2774661"/>
            <a:ext cx="1670428" cy="18399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0551FEA-3F3B-4B26-9D0F-B7D047FC122F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6599503" y="3534521"/>
            <a:ext cx="2425575" cy="61453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E1A243B-1506-472C-9968-C5601B85E8D3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7303887" y="5313685"/>
            <a:ext cx="2350151" cy="302473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784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90997</TotalTime>
  <Words>1698</Words>
  <Application>Microsoft Office PowerPoint</Application>
  <PresentationFormat>Widescreen</PresentationFormat>
  <Paragraphs>350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NimbusSanL-Bold</vt:lpstr>
      <vt:lpstr>NimbusSanL-Regu</vt:lpstr>
      <vt:lpstr>Arial</vt:lpstr>
      <vt:lpstr>Calibri</vt:lpstr>
      <vt:lpstr>Calibri Light</vt:lpstr>
      <vt:lpstr>Cambria Math</vt:lpstr>
      <vt:lpstr>Haettenschweiler</vt:lpstr>
      <vt:lpstr>Times New Roman</vt:lpstr>
      <vt:lpstr>Wingdings</vt:lpstr>
      <vt:lpstr>Office Theme</vt:lpstr>
      <vt:lpstr>Measurement of reactor neutrino oscillation with the first JUNO data</vt:lpstr>
      <vt:lpstr>Antineutrino Detection</vt:lpstr>
      <vt:lpstr>Previous Reactor Oscillation Measurements</vt:lpstr>
      <vt:lpstr>JUNO</vt:lpstr>
      <vt:lpstr>JUNO’s Primary Physics Goals</vt:lpstr>
      <vt:lpstr>JUNO : Reactor Neutrinos</vt:lpstr>
      <vt:lpstr>JUNO : Reactor Neutrinos</vt:lpstr>
      <vt:lpstr>JUNO : Reactor Neutrinos</vt:lpstr>
      <vt:lpstr>The JUNO Detector</vt:lpstr>
      <vt:lpstr>JUNO Start</vt:lpstr>
      <vt:lpstr>PowerPoint Presentation</vt:lpstr>
      <vt:lpstr>Rapid Results</vt:lpstr>
      <vt:lpstr>First Oscillation Analysis</vt:lpstr>
      <vt:lpstr>First Oscillation Analysis</vt:lpstr>
      <vt:lpstr>Efficient data-taking</vt:lpstr>
      <vt:lpstr>Light Collection and Reconstruction</vt:lpstr>
      <vt:lpstr>Energy Resolution</vt:lpstr>
      <vt:lpstr>Energy Non-linearity</vt:lpstr>
      <vt:lpstr>Signal extraction</vt:lpstr>
      <vt:lpstr>Signal extraction</vt:lpstr>
      <vt:lpstr>Signal extraction</vt:lpstr>
      <vt:lpstr>Oscillated energy spectral fit</vt:lpstr>
      <vt:lpstr>Oscillation parameters</vt:lpstr>
      <vt:lpstr>Fast precision</vt:lpstr>
      <vt:lpstr>Fast precision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JUNO: Status &amp; Prospects</dc:title>
  <dc:creator>Iwan Morton-Blake</dc:creator>
  <cp:lastModifiedBy>Iwan Blake</cp:lastModifiedBy>
  <cp:revision>966</cp:revision>
  <dcterms:created xsi:type="dcterms:W3CDTF">2024-08-19T09:01:09Z</dcterms:created>
  <dcterms:modified xsi:type="dcterms:W3CDTF">2026-07-15T09:17:08Z</dcterms:modified>
</cp:coreProperties>
</file>