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9" r:id="rId2"/>
    <p:sldId id="1492" r:id="rId3"/>
    <p:sldId id="1149" r:id="rId4"/>
    <p:sldId id="1227" r:id="rId5"/>
    <p:sldId id="1175" r:id="rId6"/>
    <p:sldId id="460" r:id="rId7"/>
    <p:sldId id="384" r:id="rId8"/>
    <p:sldId id="1485" r:id="rId9"/>
    <p:sldId id="1174" r:id="rId10"/>
    <p:sldId id="425" r:id="rId11"/>
    <p:sldId id="420" r:id="rId12"/>
    <p:sldId id="1262" r:id="rId13"/>
    <p:sldId id="1491" r:id="rId14"/>
    <p:sldId id="429" r:id="rId15"/>
    <p:sldId id="1487" r:id="rId16"/>
    <p:sldId id="1488" r:id="rId17"/>
    <p:sldId id="1486" r:id="rId18"/>
    <p:sldId id="1490" r:id="rId19"/>
    <p:sldId id="1224" r:id="rId20"/>
    <p:sldId id="380" r:id="rId21"/>
    <p:sldId id="381" r:id="rId22"/>
    <p:sldId id="1138" r:id="rId23"/>
    <p:sldId id="1139" r:id="rId24"/>
    <p:sldId id="387" r:id="rId25"/>
    <p:sldId id="1220" r:id="rId26"/>
    <p:sldId id="452" r:id="rId27"/>
    <p:sldId id="1493" r:id="rId28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8"/>
    <p:restoredTop sz="96327"/>
  </p:normalViewPr>
  <p:slideViewPr>
    <p:cSldViewPr snapToGrid="0">
      <p:cViewPr varScale="1">
        <p:scale>
          <a:sx n="151" d="100"/>
          <a:sy n="151" d="100"/>
        </p:scale>
        <p:origin x="208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0F04C-0CE4-C34D-90F7-2A34AA56FEC9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1ACFD-B387-4949-991D-1C2A6BAFEDC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1146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344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791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596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6DE5C-6C7B-39DC-5A3C-F86CCE3F7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379C774-3B1D-A0DB-9C43-1864DCC20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067E71-0721-1A8A-6634-1B0CF3240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D80353-D678-629C-45B8-5AF24B28EE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911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756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711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035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795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40A2F5-961A-45DC-9B56-8438DF61963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0778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2638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581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5071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34034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1961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96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83009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7284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6065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2229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993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35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207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780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844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855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702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428D1-4268-4076-B652-58BDB0E3BD7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52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1E0B8-8999-4BF9-B933-2893B6D9C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183118-46EF-9817-E9BC-A8E425BF3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7197E-693A-3E08-E2C6-1A17E6775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5D100-FEDF-A4EF-CF43-80F2F7F9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6515D-3DEC-E0A5-EB31-3B917BAF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9775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F313-4174-B9AC-A07E-0761E1AA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5EF7BB-5CF3-7CEB-A652-AB438688D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3FC9-24CD-9AAB-23D6-6037E920F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6F937-1665-B322-9EAA-89CBC1FA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E5846-E821-63B6-7FF0-A5B057E7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1232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D84EF7-5225-0ACB-11CD-FEDF3EE6E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77D9B0-64D6-C35F-B636-85BE542EE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7F1A0-FA7A-6566-DB15-47B5C13BF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96090-0CA0-4BEC-6CFE-0BAD65A85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C3032-5E71-C986-C0FC-075590E5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7910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04193" y="1364994"/>
            <a:ext cx="10783614" cy="200393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4" name="日期占位符 13">
            <a:extLst>
              <a:ext uri="{FF2B5EF4-FFF2-40B4-BE49-F238E27FC236}">
                <a16:creationId xmlns:a16="http://schemas.microsoft.com/office/drawing/2014/main" id="{3B489C3E-7646-114F-BADD-9CE4E2DDCD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solidFill>
            <a:srgbClr val="2980D6"/>
          </a:solidFill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2021/5/9</a:t>
            </a:r>
            <a:endParaRPr lang="zh-CN" altLang="en-US" dirty="0"/>
          </a:p>
        </p:txBody>
      </p:sp>
      <p:sp>
        <p:nvSpPr>
          <p:cNvPr id="15" name="页脚占位符 14">
            <a:extLst>
              <a:ext uri="{FF2B5EF4-FFF2-40B4-BE49-F238E27FC236}">
                <a16:creationId xmlns:a16="http://schemas.microsoft.com/office/drawing/2014/main" id="{77EB01FA-3B3B-0A46-85C1-947D36161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492873"/>
            <a:ext cx="6705600" cy="365125"/>
          </a:xfrm>
          <a:solidFill>
            <a:srgbClr val="4B65AC"/>
          </a:solidFill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6" name="灯片编号占位符 15">
            <a:extLst>
              <a:ext uri="{FF2B5EF4-FFF2-40B4-BE49-F238E27FC236}">
                <a16:creationId xmlns:a16="http://schemas.microsoft.com/office/drawing/2014/main" id="{0253AEA7-941F-AB4E-9872-DD7E9C2B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4"/>
            <a:ext cx="2743200" cy="365125"/>
          </a:xfrm>
          <a:solidFill>
            <a:srgbClr val="2780D6"/>
          </a:solidFill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6C3408FA-6DFC-40ED-B2DA-B29E6E6CB61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65552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33E7D-4DDF-E4FA-DCFE-3C5D4136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F9BAE-572E-10BB-1AA3-41AAE2D51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50B01-394B-CFCD-5A86-FC4100F2B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D1087-3124-AF22-FD84-AE0D69584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EF9F-8695-FEB1-63AC-C0EB1A23A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85831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6C089-9570-BF22-3749-23A11B49C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5D592-9F63-4F87-28BF-EF057FA07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87A41-C781-DC82-1FAA-F45633F6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78D51-A26B-4930-7D08-5BCAC7BD2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8E1FD-19A7-EF19-FD45-A3C3B0D2F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1155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1E39-D39C-1AE0-CA3B-E305126D5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4A2A5-E0F5-D49F-4FC4-BA5D6E217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9919AE-8281-E4D5-9C13-4D79AD062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12265-7CA8-4FFF-19A2-0E9EC3AC7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6F680-7966-9FFC-C9B2-990934286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8811B-FC63-4B12-0E7D-13D47D595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833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08C82-747C-B02F-0045-06ED57476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A7911-D3DA-EEA0-18DA-CB4EE0D22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34A90A-3B74-A337-63F7-318EBADAA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F9A47E-278A-23DA-12F2-EB8F626DC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9B55AE-222B-4F49-A6ED-C71EB62C4E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7A3853-3EA5-F476-FF49-0963BB369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06DA0F-8189-C14E-6DD0-7538A2D24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CD7CB1-65E2-876C-2C8B-44CA856C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1474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ECCAA-3FB8-4C71-CDCC-F83D1C869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0F6A9A-DE78-9016-70FC-6FF7B8837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DA9DB-91E4-9C84-020E-CA87A1202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21B7E-16D2-7FA9-553C-116A3819C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9900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9AB990-645F-F6D3-19A2-919BBBDFE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8F908F-5E92-95F5-2542-7A6142DD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A28A9-A9E0-E3BD-AC3E-00AEA81BC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81202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C91FE-E55F-0705-ED6F-A2A56A7E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82027-10F8-AF7A-2064-0564A138C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F1AE1B-E674-E29C-C973-190A90FEE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2B69D-A9D4-6ACF-B2E6-6E4BF54E3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395889-A771-117A-4D7B-1D429AEB8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FA36B-A394-F6E2-266D-94B65D9B9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7595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AF9C4-C4E4-EDCB-A456-400634D6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40B470-B5FB-EC32-1694-8CEF38F88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CF488F-A3C7-F2F2-49E8-A2881B3E8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E1B84-415D-411A-4DBA-3CE7D7150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9C45A-1FA0-D39E-70F0-9BCB9DF7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87B3A-097C-43C2-AE2D-01CA6EE02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4801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3A7B16-635F-ADD9-D85D-D8E2B10D7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76B7F-4BAC-A978-12E7-FDD48AD05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1316E-1640-9FB0-B675-12D74AF873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F40C-89CE-6F40-8E97-17EA8BD637C3}" type="datetimeFigureOut">
              <a:rPr lang="en-CN" smtClean="0"/>
              <a:t>2026/7/13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1C899-714C-1737-000D-77A6B3CF80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89195-333E-E900-CD6D-B69C6B774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BD201-317F-D44C-BE32-9BFE006839C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33499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oi.org/10.1038/s41586-025-09711-7%20Focus%20to%20learn%20more" TargetMode="External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30.png"/><Relationship Id="rId4" Type="http://schemas.openxmlformats.org/officeDocument/2006/relationships/image" Target="../media/image45.png"/><Relationship Id="rId9" Type="http://schemas.openxmlformats.org/officeDocument/2006/relationships/image" Target="../media/image51.png"/><Relationship Id="rId1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hyperlink" Target="https://doi.org/10.1038/s41586-025-09711-7%20Focus%20to%20learn%20more" TargetMode="External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openxmlformats.org/officeDocument/2006/relationships/image" Target="../media/image62.png"/><Relationship Id="rId5" Type="http://schemas.openxmlformats.org/officeDocument/2006/relationships/image" Target="../media/image53.pn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Relationship Id="rId1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2.png"/><Relationship Id="rId4" Type="http://schemas.openxmlformats.org/officeDocument/2006/relationships/hyperlink" Target="https://www.nature.com/articles/d41586-025-03591-7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71.png"/><Relationship Id="rId12" Type="http://schemas.openxmlformats.org/officeDocument/2006/relationships/hyperlink" Target="https://arxiv.org/abs/2602.02252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67.png"/><Relationship Id="rId4" Type="http://schemas.openxmlformats.org/officeDocument/2006/relationships/image" Target="../media/image58.png"/><Relationship Id="rId9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82.png"/><Relationship Id="rId3" Type="http://schemas.openxmlformats.org/officeDocument/2006/relationships/image" Target="../media/image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11" Type="http://schemas.openxmlformats.org/officeDocument/2006/relationships/image" Target="../media/image80.png"/><Relationship Id="rId5" Type="http://schemas.openxmlformats.org/officeDocument/2006/relationships/image" Target="../media/image73.png"/><Relationship Id="rId15" Type="http://schemas.openxmlformats.org/officeDocument/2006/relationships/image" Target="../media/image84.png"/><Relationship Id="rId10" Type="http://schemas.openxmlformats.org/officeDocument/2006/relationships/hyperlink" Target="https://arxiv.org/abs/2602.02252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65.png"/><Relationship Id="rId1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77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79.png"/><Relationship Id="rId10" Type="http://schemas.openxmlformats.org/officeDocument/2006/relationships/image" Target="../media/image90.png"/><Relationship Id="rId4" Type="http://schemas.openxmlformats.org/officeDocument/2006/relationships/image" Target="../media/image78.png"/><Relationship Id="rId9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hyperlink" Target="https://doi.org/10.1038/s41586-025-09711-7%20Focus%20to%20learn%20mor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nk.aps.org/doi/10.1103/PhysRevLett.132.111901" TargetMode="Externa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5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9.png"/><Relationship Id="rId11" Type="http://schemas.openxmlformats.org/officeDocument/2006/relationships/image" Target="../media/image103.png"/><Relationship Id="rId5" Type="http://schemas.openxmlformats.org/officeDocument/2006/relationships/image" Target="../media/image98.png"/><Relationship Id="rId10" Type="http://schemas.openxmlformats.org/officeDocument/2006/relationships/image" Target="../media/image2.png"/><Relationship Id="rId4" Type="http://schemas.openxmlformats.org/officeDocument/2006/relationships/image" Target="../media/image96.png"/><Relationship Id="rId9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4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1.png"/><Relationship Id="rId5" Type="http://schemas.openxmlformats.org/officeDocument/2006/relationships/image" Target="../media/image108.png"/><Relationship Id="rId4" Type="http://schemas.openxmlformats.org/officeDocument/2006/relationships/image" Target="../media/image1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3" Type="http://schemas.openxmlformats.org/officeDocument/2006/relationships/image" Target="../media/image2.png"/><Relationship Id="rId7" Type="http://schemas.openxmlformats.org/officeDocument/2006/relationships/image" Target="../media/image620.png"/><Relationship Id="rId12" Type="http://schemas.openxmlformats.org/officeDocument/2006/relationships/hyperlink" Target="https://doi.org/10.1038/s41586-025-09711-7%20Focus%20to%20learn%20mor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openxmlformats.org/officeDocument/2006/relationships/image" Target="../media/image660.png"/><Relationship Id="rId5" Type="http://schemas.openxmlformats.org/officeDocument/2006/relationships/image" Target="../media/image113.png"/><Relationship Id="rId10" Type="http://schemas.openxmlformats.org/officeDocument/2006/relationships/image" Target="../media/image650.png"/><Relationship Id="rId4" Type="http://schemas.openxmlformats.org/officeDocument/2006/relationships/image" Target="../media/image112.png"/><Relationship Id="rId9" Type="http://schemas.openxmlformats.org/officeDocument/2006/relationships/image" Target="../media/image6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1850.png"/><Relationship Id="rId3" Type="http://schemas.openxmlformats.org/officeDocument/2006/relationships/image" Target="../media/image2.png"/><Relationship Id="rId7" Type="http://schemas.openxmlformats.org/officeDocument/2006/relationships/image" Target="../media/image241.png"/><Relationship Id="rId12" Type="http://schemas.openxmlformats.org/officeDocument/2006/relationships/image" Target="../media/image29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5" Type="http://schemas.microsoft.com/office/2007/relationships/hdphoto" Target="../media/hdphoto1.wdp"/><Relationship Id="rId10" Type="http://schemas.openxmlformats.org/officeDocument/2006/relationships/image" Target="../media/image270.png"/><Relationship Id="rId4" Type="http://schemas.openxmlformats.org/officeDocument/2006/relationships/image" Target="../media/image1.png"/><Relationship Id="rId9" Type="http://schemas.openxmlformats.org/officeDocument/2006/relationships/image" Target="../media/image260.png"/><Relationship Id="rId14" Type="http://schemas.openxmlformats.org/officeDocument/2006/relationships/image" Target="../media/image3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114.png"/><Relationship Id="rId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arxiv.org/abs/2602.02252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hyperlink" Target="https://link.aps.org/doi/10.1103/PhysRevLett.132.11190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hyperlink" Target="https://arxiv.org/abs/2602.02252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hyperlink" Target="https://doi.org/10.1038/s41586-025-09711-7%20Focus%20to%20learn%20more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3">
            <a:extLst>
              <a:ext uri="{FF2B5EF4-FFF2-40B4-BE49-F238E27FC236}">
                <a16:creationId xmlns:a16="http://schemas.microsoft.com/office/drawing/2014/main" id="{FB2C822F-7598-BB4E-A29C-DE9AF39229F2}"/>
              </a:ext>
            </a:extLst>
          </p:cNvPr>
          <p:cNvCxnSpPr>
            <a:cxnSpLocks/>
          </p:cNvCxnSpPr>
          <p:nvPr/>
        </p:nvCxnSpPr>
        <p:spPr>
          <a:xfrm>
            <a:off x="624680" y="3414545"/>
            <a:ext cx="1078361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1" descr="查看源图像">
            <a:extLst>
              <a:ext uri="{FF2B5EF4-FFF2-40B4-BE49-F238E27FC236}">
                <a16:creationId xmlns:a16="http://schemas.microsoft.com/office/drawing/2014/main" id="{40C6F2F4-FAE1-D948-E101-68B5B9738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85" y="159635"/>
            <a:ext cx="1073615" cy="107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 descr="page1image45887056">
            <a:extLst>
              <a:ext uri="{FF2B5EF4-FFF2-40B4-BE49-F238E27FC236}">
                <a16:creationId xmlns:a16="http://schemas.microsoft.com/office/drawing/2014/main" id="{6864DFBA-1884-B46B-C528-278DCD629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429" y="168792"/>
            <a:ext cx="1020755" cy="102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副标题 2">
            <a:extLst>
              <a:ext uri="{FF2B5EF4-FFF2-40B4-BE49-F238E27FC236}">
                <a16:creationId xmlns:a16="http://schemas.microsoft.com/office/drawing/2014/main" id="{D04B2F92-A917-C990-1E44-62F42CE86721}"/>
              </a:ext>
            </a:extLst>
          </p:cNvPr>
          <p:cNvSpPr txBox="1">
            <a:spLocks/>
          </p:cNvSpPr>
          <p:nvPr/>
        </p:nvSpPr>
        <p:spPr>
          <a:xfrm>
            <a:off x="1524000" y="3618314"/>
            <a:ext cx="9144000" cy="3136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kern="0" dirty="0" err="1">
                <a:latin typeface="Kaiti TC" panose="02010600040101010101" pitchFamily="2" charset="-120"/>
                <a:ea typeface="Kaiti TC" panose="02010600040101010101" pitchFamily="2" charset="-120"/>
                <a:sym typeface="Helvetica"/>
              </a:rPr>
              <a:t>王晰宁</a:t>
            </a:r>
            <a:endParaRPr lang="en-US" sz="3200" kern="0" dirty="0">
              <a:latin typeface="Kaiti TC" panose="02010600040101010101" pitchFamily="2" charset="-120"/>
              <a:ea typeface="Kaiti TC" panose="02010600040101010101" pitchFamily="2" charset="-120"/>
              <a:sym typeface="Helvetica"/>
            </a:endParaRPr>
          </a:p>
          <a:p>
            <a:r>
              <a:rPr lang="en-US" sz="3200" kern="0" dirty="0" err="1">
                <a:latin typeface="Kaiti TC" panose="02010600040101010101" pitchFamily="2" charset="-120"/>
                <a:ea typeface="Kaiti TC" panose="02010600040101010101" pitchFamily="2" charset="-120"/>
                <a:sym typeface="Helvetica"/>
              </a:rPr>
              <a:t>清华大学</a:t>
            </a:r>
            <a:r>
              <a:rPr lang="en-US" altLang="zh-CN" sz="3200" kern="0" dirty="0">
                <a:latin typeface="Kaiti TC" panose="02010600040101010101" pitchFamily="2" charset="-120"/>
                <a:ea typeface="Kaiti TC" panose="02010600040101010101" pitchFamily="2" charset="-120"/>
                <a:sym typeface="Helvetica"/>
              </a:rPr>
              <a:t>/</a:t>
            </a:r>
            <a:r>
              <a:rPr lang="zh-CN" altLang="en-US" sz="3200" kern="0" dirty="0">
                <a:latin typeface="Kaiti TC" panose="02010600040101010101" pitchFamily="2" charset="-120"/>
                <a:ea typeface="Kaiti TC" panose="02010600040101010101" pitchFamily="2" charset="-120"/>
                <a:sym typeface="Helvetica"/>
              </a:rPr>
              <a:t>南京师范大学</a:t>
            </a:r>
            <a:endParaRPr lang="en-US" altLang="zh-CN" sz="3200" kern="0" dirty="0">
              <a:latin typeface="Kaiti TC" panose="02010600040101010101" pitchFamily="2" charset="-120"/>
              <a:ea typeface="Kaiti TC" panose="02010600040101010101" pitchFamily="2" charset="-120"/>
              <a:sym typeface="Helvetica"/>
            </a:endParaRPr>
          </a:p>
          <a:p>
            <a:endParaRPr lang="en-US" sz="3200" kern="0" dirty="0">
              <a:latin typeface="Kaiti TC" panose="02010600040101010101" pitchFamily="2" charset="-120"/>
              <a:ea typeface="Kaiti TC" panose="02010600040101010101" pitchFamily="2" charset="-120"/>
              <a:sym typeface="Helvetica"/>
            </a:endParaRPr>
          </a:p>
          <a:p>
            <a:r>
              <a:rPr lang="zh-CN" altLang="en-US" sz="3200" kern="0" dirty="0">
                <a:latin typeface="Kaiti TC" panose="02010600040101010101" pitchFamily="2" charset="-120"/>
                <a:ea typeface="Kaiti TC" panose="02010600040101010101" pitchFamily="2" charset="-120"/>
                <a:sym typeface="Helvetica"/>
              </a:rPr>
              <a:t>晨光杯</a:t>
            </a:r>
            <a:endParaRPr lang="en-US" altLang="zh-CN" sz="3200" dirty="0"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r>
              <a:rPr lang="en-US" altLang="zh-CN" sz="3200" dirty="0">
                <a:latin typeface="Kaiti TC" panose="02010600040101010101" pitchFamily="2" charset="-120"/>
                <a:ea typeface="Kaiti TC" panose="02010600040101010101" pitchFamily="2" charset="-120"/>
              </a:rPr>
              <a:t>2026</a:t>
            </a:r>
            <a:r>
              <a:rPr lang="zh-CN" altLang="en-US" sz="3200" dirty="0">
                <a:latin typeface="Kaiti TC" panose="02010600040101010101" pitchFamily="2" charset="-120"/>
                <a:ea typeface="Kaiti TC" panose="02010600040101010101" pitchFamily="2" charset="-120"/>
              </a:rPr>
              <a:t>年</a:t>
            </a:r>
            <a:r>
              <a:rPr lang="en-US" altLang="zh-CN" sz="3200" dirty="0">
                <a:latin typeface="Kaiti TC" panose="02010600040101010101" pitchFamily="2" charset="-120"/>
                <a:ea typeface="Kaiti TC" panose="02010600040101010101" pitchFamily="2" charset="-120"/>
              </a:rPr>
              <a:t>7</a:t>
            </a:r>
            <a:r>
              <a:rPr lang="zh-CN" altLang="en-US" sz="3200" dirty="0">
                <a:latin typeface="Kaiti TC" panose="02010600040101010101" pitchFamily="2" charset="-120"/>
                <a:ea typeface="Kaiti TC" panose="02010600040101010101" pitchFamily="2" charset="-120"/>
              </a:rPr>
              <a:t>月</a:t>
            </a:r>
            <a:r>
              <a:rPr lang="en-US" altLang="zh-CN" sz="3200" dirty="0">
                <a:latin typeface="Kaiti TC" panose="02010600040101010101" pitchFamily="2" charset="-120"/>
                <a:ea typeface="Kaiti TC" panose="02010600040101010101" pitchFamily="2" charset="-120"/>
              </a:rPr>
              <a:t>15</a:t>
            </a:r>
            <a:r>
              <a:rPr lang="zh-CN" altLang="en-US" sz="3200" dirty="0">
                <a:latin typeface="Kaiti TC" panose="02010600040101010101" pitchFamily="2" charset="-120"/>
                <a:ea typeface="Kaiti TC" panose="02010600040101010101" pitchFamily="2" charset="-120"/>
              </a:rPr>
              <a:t>日</a:t>
            </a:r>
            <a:endParaRPr lang="fr-FR" altLang="zh-CN" sz="3200" dirty="0">
              <a:latin typeface="Kaiti TC" panose="02010600040101010101" pitchFamily="2" charset="-120"/>
              <a:ea typeface="Kaiti TC" panose="02010600040101010101" pitchFamily="2" charset="-120"/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7F4E6C6B-6D71-B8FC-FCEC-A2D9BE37C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93" y="963144"/>
            <a:ext cx="11745529" cy="2003937"/>
          </a:xfrm>
          <a:solidFill>
            <a:schemeClr val="bg1">
              <a:alpha val="50196"/>
            </a:schemeClr>
          </a:solidFill>
        </p:spPr>
        <p:txBody>
          <a:bodyPr>
            <a:noAutofit/>
          </a:bodyPr>
          <a:lstStyle/>
          <a:p>
            <a:pPr defTabSz="1810423" hangingPunct="0">
              <a:lnSpc>
                <a:spcPct val="100000"/>
              </a:lnSpc>
              <a:spcBef>
                <a:spcPts val="0"/>
              </a:spcBef>
            </a:pPr>
            <a:r>
              <a:rPr lang="en-US" altLang="zh-CN" sz="4000" b="1" dirty="0">
                <a:solidFill>
                  <a:srgbClr val="0000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CMS</a:t>
            </a:r>
            <a:r>
              <a:rPr lang="zh-CN" altLang="en-US" sz="4000" b="1" dirty="0">
                <a:solidFill>
                  <a:srgbClr val="0000FF"/>
                </a:solidFill>
                <a:latin typeface="Kaiti TC" panose="02010600040101010101" pitchFamily="2" charset="-120"/>
                <a:ea typeface="Kaiti TC" panose="02010600040101010101" pitchFamily="2" charset="-120"/>
              </a:rPr>
              <a:t>实验上全粲四夸克态家族自旋宇称的测量</a:t>
            </a:r>
            <a:endParaRPr lang="en-US" sz="4000" i="1" kern="0" dirty="0">
              <a:solidFill>
                <a:srgbClr val="1335FF"/>
              </a:solidFill>
              <a:latin typeface="Kaiti TC" panose="02010600040101010101" pitchFamily="2" charset="-120"/>
              <a:ea typeface="Kaiti TC" panose="02010600040101010101" pitchFamily="2" charset="-120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1BEE84-BA77-E466-21BC-FB909ACECA20}"/>
              </a:ext>
            </a:extLst>
          </p:cNvPr>
          <p:cNvSpPr txBox="1"/>
          <p:nvPr/>
        </p:nvSpPr>
        <p:spPr>
          <a:xfrm>
            <a:off x="10501162" y="77964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N" dirty="0"/>
          </a:p>
        </p:txBody>
      </p:sp>
      <p:pic>
        <p:nvPicPr>
          <p:cNvPr id="3" name="Picture 2" descr="南京師範大學- 維基百科，自由的百科全書">
            <a:extLst>
              <a:ext uri="{FF2B5EF4-FFF2-40B4-BE49-F238E27FC236}">
                <a16:creationId xmlns:a16="http://schemas.microsoft.com/office/drawing/2014/main" id="{C4837190-D1EA-483C-54E1-8179AA943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396" y="108682"/>
            <a:ext cx="1073616" cy="112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A18432-6DB4-DF0A-BC75-FAB1B311A7BA}"/>
              </a:ext>
            </a:extLst>
          </p:cNvPr>
          <p:cNvSpPr txBox="1"/>
          <p:nvPr/>
        </p:nvSpPr>
        <p:spPr>
          <a:xfrm>
            <a:off x="618583" y="2505416"/>
            <a:ext cx="10954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Nature 648 (2025) 58:</a:t>
            </a:r>
            <a:r>
              <a:rPr lang="zh-CN" altLang="en-US" sz="2400" b="1" i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>
                <a:latin typeface="Times New Roman" panose="02020603050405020304" pitchFamily="18" charset="0"/>
                <a:ea typeface="Kaiti TC" panose="02010600040101010101" pitchFamily="2" charset="-120"/>
                <a:cs typeface="Times New Roman" panose="02020603050405020304" pitchFamily="18" charset="0"/>
              </a:rPr>
              <a:t>Determination of the spin and parity of all-charm tetraquarks</a:t>
            </a:r>
            <a:endParaRPr lang="en-CN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08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最优判别量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8C67D3-D216-0CE1-FFEC-74D4FCDDD9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358" t="8652" b="27828"/>
          <a:stretch/>
        </p:blipFill>
        <p:spPr>
          <a:xfrm>
            <a:off x="6010143" y="1535944"/>
            <a:ext cx="4646403" cy="4355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93B139-936F-4521-D859-B7C48BD38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525" y="1657831"/>
            <a:ext cx="4175251" cy="415214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A0EB31-4122-9B27-8C56-D0AB42391E2B}"/>
              </a:ext>
            </a:extLst>
          </p:cNvPr>
          <p:cNvSpPr txBox="1"/>
          <p:nvPr/>
        </p:nvSpPr>
        <p:spPr>
          <a:xfrm>
            <a:off x="3705555" y="5645486"/>
            <a:ext cx="17924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Nature 648 (2025) 58</a:t>
            </a:r>
            <a:endParaRPr lang="en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60D557-4F51-42AA-5519-7A874460F519}"/>
              </a:ext>
            </a:extLst>
          </p:cNvPr>
          <p:cNvSpPr txBox="1"/>
          <p:nvPr/>
        </p:nvSpPr>
        <p:spPr>
          <a:xfrm>
            <a:off x="197962" y="844323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二维参数化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zh-CN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344297-C013-F661-BD75-48A21F90F1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5101" y="657919"/>
            <a:ext cx="3885780" cy="786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CCF72D-D267-A587-88E0-A26874AEE4D1}"/>
                  </a:ext>
                </a:extLst>
              </p:cNvPr>
              <p:cNvSpPr txBox="1"/>
              <p:nvPr/>
            </p:nvSpPr>
            <p:spPr>
              <a:xfrm>
                <a:off x="4229383" y="3880521"/>
                <a:ext cx="1314526" cy="438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N" sz="28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e>
                        <m:sup>
                          <m:r>
                            <a:rPr lang="en-US" altLang="zh-CN" sz="28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sup>
                      </m:sSup>
                      <m:r>
                        <a:rPr lang="en-US" altLang="zh-CN" sz="2800" b="1" i="1" smtClean="0">
                          <a:solidFill>
                            <a:srgbClr val="004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altLang="zh-CN" sz="28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altLang="zh-CN" sz="2800" b="1" dirty="0">
                  <a:solidFill>
                    <a:srgbClr val="0042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CCF72D-D267-A587-88E0-A26874AEE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383" y="3880521"/>
                <a:ext cx="1314526" cy="438582"/>
              </a:xfrm>
              <a:prstGeom prst="rect">
                <a:avLst/>
              </a:prstGeom>
              <a:blipFill>
                <a:blip r:embed="rId8"/>
                <a:stretch>
                  <a:fillRect l="-8654" r="-962" b="-250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46804E-D207-1A4D-5FFC-82DBAF73901F}"/>
                  </a:ext>
                </a:extLst>
              </p:cNvPr>
              <p:cNvSpPr txBox="1"/>
              <p:nvPr/>
            </p:nvSpPr>
            <p:spPr>
              <a:xfrm>
                <a:off x="3349270" y="2177983"/>
                <a:ext cx="1563656" cy="530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N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e>
                        <m:sup>
                          <m:r>
                            <a:rPr lang="en-US" altLang="zh-CN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sup>
                      </m:sSup>
                      <m:r>
                        <a:rPr lang="en-US" altLang="zh-CN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altLang="zh-CN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CN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46804E-D207-1A4D-5FFC-82DBAF739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270" y="2177983"/>
                <a:ext cx="1563656" cy="530915"/>
              </a:xfrm>
              <a:prstGeom prst="rect">
                <a:avLst/>
              </a:prstGeom>
              <a:blipFill>
                <a:blip r:embed="rId9"/>
                <a:stretch>
                  <a:fillRect b="-1395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65BA50BB-FC10-D39C-80E0-FEB061B2A47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1628" t="88394" r="7426" b="3118"/>
          <a:stretch/>
        </p:blipFill>
        <p:spPr>
          <a:xfrm>
            <a:off x="1903772" y="870260"/>
            <a:ext cx="4205683" cy="3794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31A8D6A-6749-7DCA-CD17-900750B0B65B}"/>
                  </a:ext>
                </a:extLst>
              </p:cNvPr>
              <p:cNvSpPr txBox="1"/>
              <p:nvPr/>
            </p:nvSpPr>
            <p:spPr>
              <a:xfrm>
                <a:off x="394774" y="6161246"/>
                <a:ext cx="611328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二维分布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的一维投影 </a:t>
                </a:r>
                <a14:m>
                  <m:oMath xmlns:m="http://schemas.openxmlformats.org/officeDocument/2006/math">
                    <m:r>
                      <a:rPr lang="en-CN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b="1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 </a:t>
                </a:r>
                <a:r>
                  <a:rPr lang="en-CN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有限分辨能力</a:t>
                </a:r>
                <a:endParaRPr lang="en-CN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31A8D6A-6749-7DCA-CD17-900750B0B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74" y="6161246"/>
                <a:ext cx="6113282" cy="369332"/>
              </a:xfrm>
              <a:prstGeom prst="rect">
                <a:avLst/>
              </a:prstGeom>
              <a:blipFill>
                <a:blip r:embed="rId11"/>
                <a:stretch>
                  <a:fillRect l="-1037" t="-16667" b="-1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E1704E2-06A9-B34B-FFF9-9FA88EB1032D}"/>
              </a:ext>
            </a:extLst>
          </p:cNvPr>
          <p:cNvSpPr txBox="1"/>
          <p:nvPr/>
        </p:nvSpPr>
        <p:spPr>
          <a:xfrm>
            <a:off x="6414975" y="844323"/>
            <a:ext cx="1837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最优判别量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CN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847BDA8-646C-B947-0EA0-3C91505560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61955" y="3308809"/>
            <a:ext cx="1521604" cy="4250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A3B0B8D-431C-D9FB-817E-5698A7BE1A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9688" y="3374708"/>
            <a:ext cx="430583" cy="2413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F940F37-87E8-427A-FEFB-05BC8AE87F24}"/>
              </a:ext>
            </a:extLst>
          </p:cNvPr>
          <p:cNvSpPr txBox="1"/>
          <p:nvPr/>
        </p:nvSpPr>
        <p:spPr>
          <a:xfrm>
            <a:off x="2689688" y="3190628"/>
            <a:ext cx="923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8EFC736-3AFF-CF07-9EF2-2CC275C0EC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20983" y="2012883"/>
            <a:ext cx="698500" cy="3302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49CA23-113E-E956-790D-533EC0BE9C74}"/>
              </a:ext>
            </a:extLst>
          </p:cNvPr>
          <p:cNvSpPr txBox="1"/>
          <p:nvPr/>
        </p:nvSpPr>
        <p:spPr>
          <a:xfrm>
            <a:off x="8577737" y="1839394"/>
            <a:ext cx="923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92709AB-4CBD-DE66-ABAF-B1DFCFB0EA1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0366" y="1911790"/>
            <a:ext cx="698500" cy="3302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B3E6B3A-ACFB-6178-FE99-91EFFC115148}"/>
              </a:ext>
            </a:extLst>
          </p:cNvPr>
          <p:cNvSpPr txBox="1"/>
          <p:nvPr/>
        </p:nvSpPr>
        <p:spPr>
          <a:xfrm>
            <a:off x="7468377" y="1848311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</a:t>
            </a:r>
            <a:endParaRPr lang="en-CN" sz="2800" b="1" dirty="0">
              <a:solidFill>
                <a:srgbClr val="8A53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AB972F-0035-6CAD-CA21-45A9C3AAA6D8}"/>
              </a:ext>
            </a:extLst>
          </p:cNvPr>
          <p:cNvSpPr txBox="1"/>
          <p:nvPr/>
        </p:nvSpPr>
        <p:spPr>
          <a:xfrm>
            <a:off x="7822562" y="3282388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42FF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边带区间</a:t>
            </a:r>
            <a:endParaRPr lang="en-CN" sz="2400" b="1" dirty="0">
              <a:solidFill>
                <a:srgbClr val="0042FF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B3D2F6-3F6B-575F-462B-20A089B07D72}"/>
              </a:ext>
            </a:extLst>
          </p:cNvPr>
          <p:cNvSpPr txBox="1"/>
          <p:nvPr/>
        </p:nvSpPr>
        <p:spPr>
          <a:xfrm>
            <a:off x="6825494" y="6118258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边带区间检验本底模型可靠性</a:t>
            </a:r>
            <a:endParaRPr lang="en-CN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0128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8293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统计分析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2D6548-CAB0-F384-50A8-1731CAD1306C}"/>
                  </a:ext>
                </a:extLst>
              </p:cNvPr>
              <p:cNvSpPr txBox="1"/>
              <p:nvPr/>
            </p:nvSpPr>
            <p:spPr>
              <a:xfrm>
                <a:off x="6782577" y="5322143"/>
                <a:ext cx="3607975" cy="120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(rare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nature)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99%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95%</a:t>
                </a:r>
                <a:r>
                  <a:rPr lang="zh-CN" alt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2D6548-CAB0-F384-50A8-1731CAD13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577" y="5322143"/>
                <a:ext cx="3607975" cy="1208664"/>
              </a:xfrm>
              <a:prstGeom prst="rect">
                <a:avLst/>
              </a:prstGeom>
              <a:blipFill>
                <a:blip r:embed="rId4"/>
                <a:stretch>
                  <a:fillRect l="-1408" t="-3125" r="-1761" b="-1041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57960981-0399-C654-F146-5AB14AFC5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8788" y="916446"/>
            <a:ext cx="7435706" cy="37020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8AFCFE-486B-E5AB-E532-A82BE2CBD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933" y="916446"/>
            <a:ext cx="3880428" cy="3702059"/>
          </a:xfrm>
          <a:prstGeom prst="rect">
            <a:avLst/>
          </a:prstGeom>
        </p:spPr>
      </p:pic>
      <p:sp>
        <p:nvSpPr>
          <p:cNvPr id="18" name="Frame 17">
            <a:extLst>
              <a:ext uri="{FF2B5EF4-FFF2-40B4-BE49-F238E27FC236}">
                <a16:creationId xmlns:a16="http://schemas.microsoft.com/office/drawing/2014/main" id="{4FA8B188-9E93-6176-91BF-EC80FB22F8A1}"/>
              </a:ext>
            </a:extLst>
          </p:cNvPr>
          <p:cNvSpPr/>
          <p:nvPr/>
        </p:nvSpPr>
        <p:spPr>
          <a:xfrm>
            <a:off x="5124450" y="1165217"/>
            <a:ext cx="638175" cy="3197234"/>
          </a:xfrm>
          <a:prstGeom prst="frame">
            <a:avLst>
              <a:gd name="adj1" fmla="val 7904"/>
            </a:avLst>
          </a:prstGeom>
          <a:solidFill>
            <a:srgbClr val="FF8071"/>
          </a:solidFill>
          <a:ln>
            <a:solidFill>
              <a:srgbClr val="FF807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FF8071"/>
              </a:solidFill>
            </a:endParaRPr>
          </a:p>
        </p:txBody>
      </p:sp>
      <p:sp>
        <p:nvSpPr>
          <p:cNvPr id="21" name="Curved Up Arrow 20">
            <a:extLst>
              <a:ext uri="{FF2B5EF4-FFF2-40B4-BE49-F238E27FC236}">
                <a16:creationId xmlns:a16="http://schemas.microsoft.com/office/drawing/2014/main" id="{8156F1BA-481C-FCBF-9DCC-66BFDD1F3B82}"/>
              </a:ext>
            </a:extLst>
          </p:cNvPr>
          <p:cNvSpPr/>
          <p:nvPr/>
        </p:nvSpPr>
        <p:spPr>
          <a:xfrm>
            <a:off x="3543300" y="4504188"/>
            <a:ext cx="1676400" cy="533400"/>
          </a:xfrm>
          <a:prstGeom prst="curvedUpArrow">
            <a:avLst/>
          </a:prstGeom>
          <a:solidFill>
            <a:srgbClr val="FF8071"/>
          </a:solidFill>
          <a:ln>
            <a:solidFill>
              <a:srgbClr val="FF8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91530-D834-BC08-06ED-685E0794B12A}"/>
              </a:ext>
            </a:extLst>
          </p:cNvPr>
          <p:cNvSpPr txBox="1"/>
          <p:nvPr/>
        </p:nvSpPr>
        <p:spPr>
          <a:xfrm>
            <a:off x="10314393" y="4679614"/>
            <a:ext cx="17924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Nature 648 (2025) 58</a:t>
            </a:r>
            <a:endParaRPr lang="en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B09F27-B27A-F883-50F0-8CED86105853}"/>
                  </a:ext>
                </a:extLst>
              </p:cNvPr>
              <p:cNvSpPr txBox="1"/>
              <p:nvPr/>
            </p:nvSpPr>
            <p:spPr>
              <a:xfrm>
                <a:off x="222406" y="5177252"/>
                <a:ext cx="6111240" cy="5009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200" b="0" dirty="0">
                    <a:latin typeface="Kaiti TC" panose="02010600040101010101" pitchFamily="2" charset="-120"/>
                    <a:ea typeface="Kaiti TC" panose="02010600040101010101" pitchFamily="2" charset="-120"/>
                  </a:rPr>
                  <a:t>检验统计量：</a:t>
                </a:r>
                <a14:m>
                  <m:oMath xmlns:m="http://schemas.openxmlformats.org/officeDocument/2006/math"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n-US" altLang="zh-CN" sz="2200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sSubSup>
                          <m:sSubSupPr>
                            <m:ctrlP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bSup>
                      </m:sub>
                    </m:sSub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zh-CN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sSubSup>
                          <m:sSubSupPr>
                            <m:ctrlPr>
                              <a:rPr lang="en-US" altLang="zh-CN" sz="220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200" b="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CN" sz="2200" b="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200" b="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bSup>
                      </m:sub>
                    </m:sSub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B09F27-B27A-F883-50F0-8CED86105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06" y="5177252"/>
                <a:ext cx="6111240" cy="500971"/>
              </a:xfrm>
              <a:prstGeom prst="rect">
                <a:avLst/>
              </a:prstGeom>
              <a:blipFill>
                <a:blip r:embed="rId8"/>
                <a:stretch>
                  <a:fillRect l="-1245" t="-5000" b="-125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3B0367-C5E9-6DB3-3A08-C54344E69D92}"/>
                  </a:ext>
                </a:extLst>
              </p:cNvPr>
              <p:cNvSpPr txBox="1"/>
              <p:nvPr/>
            </p:nvSpPr>
            <p:spPr>
              <a:xfrm>
                <a:off x="222406" y="5703284"/>
                <a:ext cx="4186382" cy="8822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CN" sz="2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altLang="zh-CN" sz="2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CN" sz="2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2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2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sub>
                          </m:sSub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bSup>
                            <m:sSubSupPr>
                              <m:ctrlPr>
                                <a:rPr lang="en-US" altLang="zh-CN" sz="2200" i="1" smtClean="0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200" i="1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altLang="zh-CN" sz="2200" b="0" i="1" smtClean="0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2200" i="1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bSup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𝑏𝑘𝑔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altLang="zh-CN" sz="2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sub>
                          </m:sSub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bSup>
                            <m:sSubSupPr>
                              <m:ctrlPr>
                                <a:rPr lang="en-US" altLang="zh-CN" sz="2200" i="1" smtClean="0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200" i="1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altLang="zh-CN" sz="2200" b="0" i="1" smtClean="0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sz="2200" i="1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bSup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𝑏𝑘𝑔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altLang="zh-CN" sz="2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CN" sz="2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3B0367-C5E9-6DB3-3A08-C54344E69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06" y="5703284"/>
                <a:ext cx="4186382" cy="882293"/>
              </a:xfrm>
              <a:prstGeom prst="rect">
                <a:avLst/>
              </a:prstGeom>
              <a:blipFill>
                <a:blip r:embed="rId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A3BF1B9-AD17-26E5-F7E3-2DBA9956BA14}"/>
              </a:ext>
            </a:extLst>
          </p:cNvPr>
          <p:cNvSpPr txBox="1"/>
          <p:nvPr/>
        </p:nvSpPr>
        <p:spPr>
          <a:xfrm>
            <a:off x="1572602" y="731780"/>
            <a:ext cx="1114408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CN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假设检验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D7A623-2231-5055-ED7F-D35DEFCAA34D}"/>
                  </a:ext>
                </a:extLst>
              </p:cNvPr>
              <p:cNvSpPr txBox="1"/>
              <p:nvPr/>
            </p:nvSpPr>
            <p:spPr>
              <a:xfrm>
                <a:off x="854236" y="1610503"/>
                <a:ext cx="78963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4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4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altLang="zh-CN" sz="4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CN" sz="4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D7A623-2231-5055-ED7F-D35DEFCAA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36" y="1610503"/>
                <a:ext cx="789639" cy="677108"/>
              </a:xfrm>
              <a:prstGeom prst="rect">
                <a:avLst/>
              </a:prstGeom>
              <a:blipFill>
                <a:blip r:embed="rId10"/>
                <a:stretch>
                  <a:fillRect l="-15873" b="-555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54BDF0-DF38-ED01-CEFB-C73E2DD17F2F}"/>
                  </a:ext>
                </a:extLst>
              </p:cNvPr>
              <p:cNvSpPr txBox="1"/>
              <p:nvPr/>
            </p:nvSpPr>
            <p:spPr>
              <a:xfrm>
                <a:off x="3278026" y="1610503"/>
                <a:ext cx="78963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44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44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altLang="zh-CN" sz="44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CN" sz="4400" b="1" dirty="0">
                  <a:solidFill>
                    <a:srgbClr val="0042FF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54BDF0-DF38-ED01-CEFB-C73E2DD17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026" y="1610503"/>
                <a:ext cx="789639" cy="677108"/>
              </a:xfrm>
              <a:prstGeom prst="rect">
                <a:avLst/>
              </a:prstGeom>
              <a:blipFill>
                <a:blip r:embed="rId11"/>
                <a:stretch>
                  <a:fillRect l="-15873" r="-4762" b="-555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E1FB041-CA1F-CCAF-F60F-49CC1FC79C24}"/>
                  </a:ext>
                </a:extLst>
              </p:cNvPr>
              <p:cNvSpPr txBox="1"/>
              <p:nvPr/>
            </p:nvSpPr>
            <p:spPr>
              <a:xfrm>
                <a:off x="11085211" y="1165217"/>
                <a:ext cx="78963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44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44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altLang="zh-CN" sz="4400" b="1" i="1" smtClean="0">
                              <a:solidFill>
                                <a:srgbClr val="0042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CN" sz="4400" b="1" dirty="0">
                  <a:solidFill>
                    <a:srgbClr val="0042FF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E1FB041-CA1F-CCAF-F60F-49CC1FC79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5211" y="1165217"/>
                <a:ext cx="789639" cy="677108"/>
              </a:xfrm>
              <a:prstGeom prst="rect">
                <a:avLst/>
              </a:prstGeom>
              <a:blipFill>
                <a:blip r:embed="rId12"/>
                <a:stretch>
                  <a:fillRect l="-14063" r="-3125" b="-555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EE261F-815B-ECC4-295C-36D0AC7BA18E}"/>
                  </a:ext>
                </a:extLst>
              </p:cNvPr>
              <p:cNvSpPr txBox="1"/>
              <p:nvPr/>
            </p:nvSpPr>
            <p:spPr>
              <a:xfrm>
                <a:off x="11143721" y="3563292"/>
                <a:ext cx="672620" cy="6892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4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4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e>
                        <m:sup>
                          <m:r>
                            <a:rPr lang="en-US" altLang="zh-CN" sz="4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sup>
                      </m:sSup>
                    </m:oMath>
                  </m:oMathPara>
                </a14:m>
                <a:endParaRPr lang="en-CN" sz="4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EE261F-815B-ECC4-295C-36D0AC7BA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3721" y="3563292"/>
                <a:ext cx="672620" cy="689228"/>
              </a:xfrm>
              <a:prstGeom prst="rect">
                <a:avLst/>
              </a:prstGeom>
              <a:blipFill>
                <a:blip r:embed="rId13"/>
                <a:stretch>
                  <a:fillRect l="-24074" r="-7407" b="-2678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AEACC89B-378F-8EB4-2EE2-B54386429840}"/>
              </a:ext>
            </a:extLst>
          </p:cNvPr>
          <p:cNvSpPr txBox="1"/>
          <p:nvPr/>
        </p:nvSpPr>
        <p:spPr>
          <a:xfrm>
            <a:off x="3072500" y="3472364"/>
            <a:ext cx="923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BC1B7F6-5DF3-7F39-E01E-A5B855010D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2977" y="3429000"/>
            <a:ext cx="843757" cy="13429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12EF27F-A12F-3F92-39FA-7C212358AD9E}"/>
              </a:ext>
            </a:extLst>
          </p:cNvPr>
          <p:cNvSpPr txBox="1"/>
          <p:nvPr/>
        </p:nvSpPr>
        <p:spPr>
          <a:xfrm>
            <a:off x="7395269" y="3210754"/>
            <a:ext cx="923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477E99-45D7-017C-59B7-B5169D7054C9}"/>
              </a:ext>
            </a:extLst>
          </p:cNvPr>
          <p:cNvSpPr txBox="1"/>
          <p:nvPr/>
        </p:nvSpPr>
        <p:spPr>
          <a:xfrm>
            <a:off x="922128" y="2763834"/>
            <a:ext cx="2973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/>
              <a:t>Toy</a:t>
            </a:r>
            <a:r>
              <a:rPr lang="zh-CN" altLang="en-US" i="1" dirty="0"/>
              <a:t> </a:t>
            </a:r>
            <a:r>
              <a:rPr lang="en-US" altLang="zh-CN" i="1" dirty="0"/>
              <a:t>generated</a:t>
            </a:r>
            <a:r>
              <a:rPr lang="zh-CN" altLang="en-US" i="1" dirty="0"/>
              <a:t> </a:t>
            </a:r>
            <a:r>
              <a:rPr lang="en-US" altLang="zh-CN" i="1" dirty="0"/>
              <a:t>based</a:t>
            </a:r>
            <a:r>
              <a:rPr lang="zh-CN" altLang="en-US" i="1" dirty="0"/>
              <a:t> </a:t>
            </a:r>
            <a:r>
              <a:rPr lang="en-US" altLang="zh-CN" i="1" dirty="0"/>
              <a:t>on</a:t>
            </a:r>
            <a:r>
              <a:rPr lang="zh-CN" altLang="en-US" i="1" dirty="0"/>
              <a:t> </a:t>
            </a:r>
            <a:r>
              <a:rPr lang="en-US" altLang="zh-CN" i="1" dirty="0"/>
              <a:t>hypo.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509715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4B93A-3DAA-56CC-A7C2-4A858D656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7542AB8C-F7FC-3687-8B05-4FD5F29E87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92476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7104F740-C892-2120-0D8A-BC53D079A8E4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文本框 27">
            <a:extLst>
              <a:ext uri="{FF2B5EF4-FFF2-40B4-BE49-F238E27FC236}">
                <a16:creationId xmlns:a16="http://schemas.microsoft.com/office/drawing/2014/main" id="{29A8A0CF-E12D-0EC5-FAF2-963B839C1546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讨论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—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初步物理图像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8E04C9-AAAF-0BEE-16C3-5CDFF3301F4A}"/>
                  </a:ext>
                </a:extLst>
              </p:cNvPr>
              <p:cNvSpPr txBox="1"/>
              <p:nvPr/>
            </p:nvSpPr>
            <p:spPr>
              <a:xfrm>
                <a:off x="6610442" y="6025969"/>
                <a:ext cx="52258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800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同味夸克 </a:t>
                </a:r>
                <a14:m>
                  <m:oMath xmlns:m="http://schemas.openxmlformats.org/officeDocument/2006/math">
                    <m:r>
                      <a:rPr lang="zh-CN" alt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8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自旋</a:t>
                </a:r>
                <a:r>
                  <a:rPr lang="en-US" altLang="zh-CN" sz="28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8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二夸克 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(L=0)</a:t>
                </a:r>
                <a:endParaRPr lang="en-CN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8E04C9-AAAF-0BEE-16C3-5CDFF3301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442" y="6025969"/>
                <a:ext cx="5225867" cy="523220"/>
              </a:xfrm>
              <a:prstGeom prst="rect">
                <a:avLst/>
              </a:prstGeom>
              <a:blipFill>
                <a:blip r:embed="rId3"/>
                <a:stretch>
                  <a:fillRect l="-2421" t="-16667" r="-726" b="-3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DA57160-EFAC-697B-C8FF-36397760F215}"/>
              </a:ext>
            </a:extLst>
          </p:cNvPr>
          <p:cNvSpPr txBox="1"/>
          <p:nvPr/>
        </p:nvSpPr>
        <p:spPr>
          <a:xfrm>
            <a:off x="273473" y="982176"/>
            <a:ext cx="67966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CN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Nature News and View (2025)</a:t>
            </a:r>
            <a:r>
              <a:rPr lang="zh-CN" altLang="en-US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Elena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Santopinto</a:t>
            </a:r>
            <a:r>
              <a:rPr lang="en-US" altLang="zh-CN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CN" altLang="en-US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page1image45887056">
            <a:extLst>
              <a:ext uri="{FF2B5EF4-FFF2-40B4-BE49-F238E27FC236}">
                <a16:creationId xmlns:a16="http://schemas.microsoft.com/office/drawing/2014/main" id="{A330A2AF-7F5B-6DB6-5A5B-FB1919F99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diagram of a spinning cycle&#10;&#10;Description automatically generated">
            <a:extLst>
              <a:ext uri="{FF2B5EF4-FFF2-40B4-BE49-F238E27FC236}">
                <a16:creationId xmlns:a16="http://schemas.microsoft.com/office/drawing/2014/main" id="{DDD7411D-C669-2E34-8B86-2088A203FB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1" t="5617" r="5300" b="10755"/>
          <a:stretch/>
        </p:blipFill>
        <p:spPr>
          <a:xfrm>
            <a:off x="6610442" y="1611235"/>
            <a:ext cx="5376802" cy="41665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0FD159-9C59-59AB-49EA-993EA57490B2}"/>
              </a:ext>
            </a:extLst>
          </p:cNvPr>
          <p:cNvSpPr txBox="1"/>
          <p:nvPr/>
        </p:nvSpPr>
        <p:spPr>
          <a:xfrm>
            <a:off x="412501" y="1870985"/>
            <a:ext cx="588902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N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could be the 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beginning of a golden age of exotic-state research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CN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Although it does not rule out either theory, the 2</a:t>
            </a:r>
            <a:r>
              <a:rPr lang="en-CN" sz="2400" b="0" i="0" baseline="30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CN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result </a:t>
            </a:r>
            <a:r>
              <a:rPr lang="en-CN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favours the compact tetraquark rather than the loosely bound pair of mesons</a:t>
            </a:r>
            <a:r>
              <a:rPr lang="en-CN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… Studying exotic hadrons might improve scientists’ knowledge of the strong force. </a:t>
            </a:r>
            <a:r>
              <a:rPr lang="en-C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knowledge, in turn, could help to explain how hadrons formed a few microseconds after the Big Bang; aid the development of accurate models of neutron stars; and help scientists to search for physics not described in the standard model</a:t>
            </a:r>
            <a:r>
              <a:rPr lang="en-CN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”</a:t>
            </a:r>
          </a:p>
        </p:txBody>
      </p:sp>
      <p:sp>
        <p:nvSpPr>
          <p:cNvPr id="10" name="文本框 53">
            <a:extLst>
              <a:ext uri="{FF2B5EF4-FFF2-40B4-BE49-F238E27FC236}">
                <a16:creationId xmlns:a16="http://schemas.microsoft.com/office/drawing/2014/main" id="{7780C85C-08E2-5C61-ACD1-534B014F4C48}"/>
              </a:ext>
            </a:extLst>
          </p:cNvPr>
          <p:cNvSpPr txBox="1"/>
          <p:nvPr/>
        </p:nvSpPr>
        <p:spPr>
          <a:xfrm>
            <a:off x="100861" y="1740379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8893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92476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7">
            <a:extLst>
              <a:ext uri="{FF2B5EF4-FFF2-40B4-BE49-F238E27FC236}">
                <a16:creationId xmlns:a16="http://schemas.microsoft.com/office/drawing/2014/main" id="{C45C7410-7A9A-5920-772A-27A97AC0FF96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讨论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—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初步物理图像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7A5648-ED0F-2397-7FAC-2905CBE6E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0573" y="976523"/>
            <a:ext cx="3787957" cy="31731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5D9725-6BFE-DC50-49F6-AB92C42927B4}"/>
                  </a:ext>
                </a:extLst>
              </p:cNvPr>
              <p:cNvSpPr txBox="1"/>
              <p:nvPr/>
            </p:nvSpPr>
            <p:spPr>
              <a:xfrm>
                <a:off x="1163053" y="5594673"/>
                <a:ext cx="3175738" cy="10454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zh-CN" altLang="en-US" sz="22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干涉暗示相同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  <m:sup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𝑃𝐶</m:t>
                        </m:r>
                      </m:sup>
                    </m:sSup>
                  </m:oMath>
                </a14:m>
                <a:endParaRPr lang="en-US" altLang="zh-CN" sz="2200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" altLang="zh-CN" sz="2200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&gt; 200 MeV </a:t>
                </a:r>
                <a:r>
                  <a:rPr lang="zh-CN" altLang="en-US" sz="22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质量差别</a:t>
                </a:r>
                <a:endParaRPr lang="en-US" altLang="zh-CN" sz="2200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5D9725-6BFE-DC50-49F6-AB92C4292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53" y="5594673"/>
                <a:ext cx="3175738" cy="1045414"/>
              </a:xfrm>
              <a:prstGeom prst="rect">
                <a:avLst/>
              </a:prstGeom>
              <a:blipFill>
                <a:blip r:embed="rId5"/>
                <a:stretch>
                  <a:fillRect l="-1992" b="-1084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02684260-973E-158E-BCFB-2278FD0FF731}"/>
              </a:ext>
            </a:extLst>
          </p:cNvPr>
          <p:cNvSpPr txBox="1"/>
          <p:nvPr/>
        </p:nvSpPr>
        <p:spPr>
          <a:xfrm>
            <a:off x="14061475" y="1852984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X(6600)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DB0538-2656-AAE4-BC0F-4DC20252B14F}"/>
              </a:ext>
            </a:extLst>
          </p:cNvPr>
          <p:cNvSpPr txBox="1"/>
          <p:nvPr/>
        </p:nvSpPr>
        <p:spPr>
          <a:xfrm>
            <a:off x="14670757" y="2284526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X(6900)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613AAC-798C-9466-51AA-77E759029D19}"/>
              </a:ext>
            </a:extLst>
          </p:cNvPr>
          <p:cNvSpPr txBox="1"/>
          <p:nvPr/>
        </p:nvSpPr>
        <p:spPr>
          <a:xfrm>
            <a:off x="15242536" y="2625324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X(7100)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96DA753-B2D4-383E-D279-C434D5F3D75C}"/>
                  </a:ext>
                </a:extLst>
              </p:cNvPr>
              <p:cNvSpPr txBox="1"/>
              <p:nvPr/>
            </p:nvSpPr>
            <p:spPr>
              <a:xfrm>
                <a:off x="12937656" y="2480430"/>
                <a:ext cx="68035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400" b="1" i="1" smtClean="0">
                          <a:solidFill>
                            <a:srgbClr val="7D277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𝜰</m:t>
                      </m:r>
                      <m:d>
                        <m:dPr>
                          <m:ctrlP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</m:d>
                    </m:oMath>
                  </m:oMathPara>
                </a14:m>
                <a:endParaRPr lang="en-CN" sz="1400" b="1" dirty="0">
                  <a:solidFill>
                    <a:srgbClr val="7D277F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96DA753-B2D4-383E-D279-C434D5F3D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7656" y="2480430"/>
                <a:ext cx="680357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6BFBF7B-6AE1-5D96-D3E1-470F36D5A496}"/>
                  </a:ext>
                </a:extLst>
              </p:cNvPr>
              <p:cNvSpPr txBox="1"/>
              <p:nvPr/>
            </p:nvSpPr>
            <p:spPr>
              <a:xfrm>
                <a:off x="13590631" y="2961800"/>
                <a:ext cx="68035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400" b="1" i="1" smtClean="0">
                          <a:solidFill>
                            <a:srgbClr val="7D277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𝜰</m:t>
                      </m:r>
                      <m:d>
                        <m:dPr>
                          <m:ctrlP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</m:d>
                    </m:oMath>
                  </m:oMathPara>
                </a14:m>
                <a:endParaRPr lang="en-CN" sz="1400" b="1" dirty="0">
                  <a:solidFill>
                    <a:srgbClr val="7D277F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6BFBF7B-6AE1-5D96-D3E1-470F36D5A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0631" y="2961800"/>
                <a:ext cx="680357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E9E893-6CC7-9E16-E611-7E6E327EDA4E}"/>
                  </a:ext>
                </a:extLst>
              </p:cNvPr>
              <p:cNvSpPr txBox="1"/>
              <p:nvPr/>
            </p:nvSpPr>
            <p:spPr>
              <a:xfrm>
                <a:off x="14142865" y="3490153"/>
                <a:ext cx="68035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400" b="1" i="1" smtClean="0">
                          <a:solidFill>
                            <a:srgbClr val="7D277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𝜰</m:t>
                      </m:r>
                      <m:d>
                        <m:dPr>
                          <m:ctrlP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zh-CN" sz="1400" b="1" i="1" smtClean="0">
                              <a:solidFill>
                                <a:srgbClr val="7D277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</m:d>
                    </m:oMath>
                  </m:oMathPara>
                </a14:m>
                <a:endParaRPr lang="en-CN" sz="1400" b="1" dirty="0">
                  <a:solidFill>
                    <a:srgbClr val="7D277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E9E893-6CC7-9E16-E611-7E6E327ED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2865" y="3490153"/>
                <a:ext cx="680357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90C8EE3-7BD4-8EB3-4162-DEC06EFCEA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726" y="849983"/>
            <a:ext cx="4601636" cy="459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85F001-B810-D8BC-F8CA-B805A40785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6100" y="859608"/>
            <a:ext cx="4804502" cy="45016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9E66DF-9B68-5DFB-1213-DC37FB0F3D84}"/>
                  </a:ext>
                </a:extLst>
              </p:cNvPr>
              <p:cNvSpPr txBox="1"/>
              <p:nvPr/>
            </p:nvSpPr>
            <p:spPr>
              <a:xfrm>
                <a:off x="4880107" y="5639204"/>
                <a:ext cx="6645428" cy="10436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zh-CN" altLang="en" sz="22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质量</a:t>
                </a:r>
                <a:r>
                  <a:rPr lang="zh-CN" altLang="en-US" sz="22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平方呈现</a:t>
                </a:r>
                <a:r>
                  <a:rPr lang="en-US" altLang="zh-CN" sz="2200" dirty="0" err="1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Regge</a:t>
                </a:r>
                <a:r>
                  <a:rPr lang="zh-CN" altLang="en-US" sz="22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轨迹 </a:t>
                </a:r>
                <a14:m>
                  <m:oMath xmlns:m="http://schemas.openxmlformats.org/officeDocument/2006/math">
                    <m:r>
                      <a:rPr lang="zh-CN" altLang="en-US" sz="22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zh-CN" altLang="en-US" sz="22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径向激发态家族</a:t>
                </a:r>
                <a:endParaRPr lang="en-US" altLang="zh-CN" sz="2200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altLang="zh-CN" sz="2200" dirty="0" err="1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Regge</a:t>
                </a:r>
                <a:r>
                  <a:rPr lang="zh-CN" altLang="en-US" sz="2200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轨迹与</a:t>
                </a:r>
                <a:r>
                  <a:rPr lang="zh-CN" altLang="en-US" sz="2200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自旋</a:t>
                </a:r>
                <a:r>
                  <a:rPr lang="en-US" altLang="zh-CN" sz="2200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200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二夸克模型一致</a:t>
                </a:r>
                <a:endParaRPr lang="en-US" altLang="zh-CN" sz="2200" dirty="0">
                  <a:solidFill>
                    <a:srgbClr val="151DFF"/>
                  </a:solidFill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9E66DF-9B68-5DFB-1213-DC37FB0F3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107" y="5639204"/>
                <a:ext cx="6645428" cy="1043684"/>
              </a:xfrm>
              <a:prstGeom prst="rect">
                <a:avLst/>
              </a:prstGeom>
              <a:blipFill>
                <a:blip r:embed="rId11"/>
                <a:stretch>
                  <a:fillRect l="-954" b="-963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42534BB-1855-ABCA-A069-37BADC9944CA}"/>
              </a:ext>
            </a:extLst>
          </p:cNvPr>
          <p:cNvSpPr txBox="1"/>
          <p:nvPr/>
        </p:nvSpPr>
        <p:spPr>
          <a:xfrm>
            <a:off x="3828666" y="5137159"/>
            <a:ext cx="42643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u="sng" strike="noStrike" dirty="0">
                <a:solidFill>
                  <a:srgbClr val="0563C1"/>
                </a:solidFill>
                <a:effectLst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</a:t>
            </a:r>
            <a:r>
              <a:rPr 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2602.02252</a:t>
            </a:r>
            <a:r>
              <a:rPr lang="en-US" altLang="zh-CN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,</a:t>
            </a:r>
            <a:r>
              <a:rPr lang="zh-CN" alt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altLang="zh-CN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submitted</a:t>
            </a:r>
            <a:r>
              <a:rPr lang="zh-CN" alt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zh-CN" altLang="en-US" sz="14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Science</a:t>
            </a:r>
            <a:r>
              <a:rPr lang="zh-CN" altLang="en-US" sz="14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Advances</a:t>
            </a:r>
            <a:endParaRPr lang="en-CN" sz="14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86B820-3154-3FBC-9DA9-D2455B1C67C7}"/>
              </a:ext>
            </a:extLst>
          </p:cNvPr>
          <p:cNvSpPr txBox="1"/>
          <p:nvPr/>
        </p:nvSpPr>
        <p:spPr>
          <a:xfrm>
            <a:off x="7851931" y="3090486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X(6600)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015C60-D05D-9C02-CE3D-B5EE2589EFC0}"/>
              </a:ext>
            </a:extLst>
          </p:cNvPr>
          <p:cNvSpPr txBox="1"/>
          <p:nvPr/>
        </p:nvSpPr>
        <p:spPr>
          <a:xfrm>
            <a:off x="8943180" y="2769492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X(6900)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641F59B-F0C3-8808-10E5-1590EA959668}"/>
              </a:ext>
            </a:extLst>
          </p:cNvPr>
          <p:cNvSpPr txBox="1"/>
          <p:nvPr/>
        </p:nvSpPr>
        <p:spPr>
          <a:xfrm>
            <a:off x="10102010" y="2409212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X(7100)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789A7C-6B7E-31F5-56E7-E8CEF77A1EB1}"/>
              </a:ext>
            </a:extLst>
          </p:cNvPr>
          <p:cNvSpPr txBox="1"/>
          <p:nvPr/>
        </p:nvSpPr>
        <p:spPr>
          <a:xfrm>
            <a:off x="1347697" y="2163028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X(6600)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DBE890-828E-0E10-A063-BC574863A65C}"/>
              </a:ext>
            </a:extLst>
          </p:cNvPr>
          <p:cNvSpPr txBox="1"/>
          <p:nvPr/>
        </p:nvSpPr>
        <p:spPr>
          <a:xfrm>
            <a:off x="2227797" y="2794796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X(6900)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6BC36F-C512-BDB0-BC56-CE6169DAD9E5}"/>
              </a:ext>
            </a:extLst>
          </p:cNvPr>
          <p:cNvSpPr txBox="1"/>
          <p:nvPr/>
        </p:nvSpPr>
        <p:spPr>
          <a:xfrm>
            <a:off x="2710876" y="3348296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</a:rPr>
              <a:t>X(7100)</a:t>
            </a:r>
            <a:endParaRPr lang="en-CN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450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92476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7">
            <a:extLst>
              <a:ext uri="{FF2B5EF4-FFF2-40B4-BE49-F238E27FC236}">
                <a16:creationId xmlns:a16="http://schemas.microsoft.com/office/drawing/2014/main" id="{C45C7410-7A9A-5920-772A-27A97AC0FF96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讨论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—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初步物理图像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DBB224-5C52-7E39-8E89-86359A9C2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4456" y="972977"/>
            <a:ext cx="4439318" cy="27784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409CCCD-121E-69FD-93C3-22ED6BC988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009" y="934523"/>
            <a:ext cx="3680147" cy="2889150"/>
          </a:xfrm>
          <a:prstGeom prst="rect">
            <a:avLst/>
          </a:prstGeom>
        </p:spPr>
      </p:pic>
      <p:pic>
        <p:nvPicPr>
          <p:cNvPr id="27" name="Picture 26" descr="A graph with a red line&#10;&#10;Description automatically generated">
            <a:extLst>
              <a:ext uri="{FF2B5EF4-FFF2-40B4-BE49-F238E27FC236}">
                <a16:creationId xmlns:a16="http://schemas.microsoft.com/office/drawing/2014/main" id="{31F55385-7553-FA0F-6B5D-0176FF1382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59"/>
          <a:stretch/>
        </p:blipFill>
        <p:spPr>
          <a:xfrm>
            <a:off x="4425070" y="4166603"/>
            <a:ext cx="3457259" cy="26009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9028B86-7650-6985-17B0-A13F151E16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7230"/>
          <a:stretch/>
        </p:blipFill>
        <p:spPr>
          <a:xfrm>
            <a:off x="8036970" y="4117539"/>
            <a:ext cx="3944227" cy="249552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D4D8AEF-1B90-AD6C-E317-A4F97C95644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689"/>
          <a:stretch/>
        </p:blipFill>
        <p:spPr>
          <a:xfrm>
            <a:off x="356807" y="4166603"/>
            <a:ext cx="2983112" cy="266402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AA97ED7-F4BF-C774-73BD-2F670697D2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745" y="862801"/>
            <a:ext cx="2902002" cy="289690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2684260-973E-158E-BCFB-2278FD0FF731}"/>
              </a:ext>
            </a:extLst>
          </p:cNvPr>
          <p:cNvSpPr txBox="1"/>
          <p:nvPr/>
        </p:nvSpPr>
        <p:spPr>
          <a:xfrm>
            <a:off x="578171" y="196352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X(6600)</a:t>
            </a:r>
            <a:endParaRPr lang="en-C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DB0538-2656-AAE4-BC0F-4DC20252B14F}"/>
              </a:ext>
            </a:extLst>
          </p:cNvPr>
          <p:cNvSpPr txBox="1"/>
          <p:nvPr/>
        </p:nvSpPr>
        <p:spPr>
          <a:xfrm>
            <a:off x="1351845" y="224716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X(6900)</a:t>
            </a:r>
            <a:endParaRPr lang="en-C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613AAC-798C-9466-51AA-77E759029D19}"/>
              </a:ext>
            </a:extLst>
          </p:cNvPr>
          <p:cNvSpPr txBox="1"/>
          <p:nvPr/>
        </p:nvSpPr>
        <p:spPr>
          <a:xfrm>
            <a:off x="1941111" y="251132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X(7100)</a:t>
            </a:r>
            <a:endParaRPr lang="en-C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3E07A8-A326-E6F5-6316-53FA50260B51}"/>
              </a:ext>
            </a:extLst>
          </p:cNvPr>
          <p:cNvSpPr txBox="1"/>
          <p:nvPr/>
        </p:nvSpPr>
        <p:spPr>
          <a:xfrm>
            <a:off x="667604" y="1002549"/>
            <a:ext cx="16523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u="none" strike="noStrike" dirty="0">
                <a:effectLst/>
                <a:hlinkClick r:id="rId10"/>
              </a:rPr>
              <a:t>arXiv:2602.02252</a:t>
            </a:r>
            <a:endParaRPr lang="en-CN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F19319-ED8C-F12A-CAEC-FA9685726743}"/>
              </a:ext>
            </a:extLst>
          </p:cNvPr>
          <p:cNvSpPr txBox="1"/>
          <p:nvPr/>
        </p:nvSpPr>
        <p:spPr>
          <a:xfrm>
            <a:off x="1177725" y="542708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X(6600)</a:t>
            </a:r>
            <a:endParaRPr lang="en-C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7AEFDB-3659-E22C-1177-EB32143B04FD}"/>
              </a:ext>
            </a:extLst>
          </p:cNvPr>
          <p:cNvSpPr txBox="1"/>
          <p:nvPr/>
        </p:nvSpPr>
        <p:spPr>
          <a:xfrm>
            <a:off x="1835355" y="518063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X(6900)</a:t>
            </a:r>
            <a:endParaRPr lang="en-C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B1BF68-63CA-D14C-A59F-C44775470810}"/>
              </a:ext>
            </a:extLst>
          </p:cNvPr>
          <p:cNvSpPr txBox="1"/>
          <p:nvPr/>
        </p:nvSpPr>
        <p:spPr>
          <a:xfrm>
            <a:off x="2436680" y="498522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X(7100)</a:t>
            </a:r>
            <a:endParaRPr lang="en-C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CC39B60-5A62-41B3-0694-80C104B5DB4F}"/>
                  </a:ext>
                </a:extLst>
              </p:cNvPr>
              <p:cNvSpPr txBox="1"/>
              <p:nvPr/>
            </p:nvSpPr>
            <p:spPr>
              <a:xfrm>
                <a:off x="4998500" y="5885023"/>
                <a:ext cx="1245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𝟐𝟎𝟏𝟎</m:t>
                      </m:r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CN" b="1" dirty="0">
                  <a:solidFill>
                    <a:srgbClr val="FF00E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CC39B60-5A62-41B3-0694-80C104B5D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500" y="5885023"/>
                <a:ext cx="1245790" cy="369332"/>
              </a:xfrm>
              <a:prstGeom prst="rect">
                <a:avLst/>
              </a:prstGeom>
              <a:blipFill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99A3EFD-0860-886E-0601-B1351A843286}"/>
                  </a:ext>
                </a:extLst>
              </p:cNvPr>
              <p:cNvSpPr txBox="1"/>
              <p:nvPr/>
            </p:nvSpPr>
            <p:spPr>
              <a:xfrm>
                <a:off x="5703489" y="5173677"/>
                <a:ext cx="1226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𝟐𝟑𝟎𝟎</m:t>
                      </m:r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CN" b="1" dirty="0">
                  <a:solidFill>
                    <a:srgbClr val="FF00E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99A3EFD-0860-886E-0601-B1351A843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89" y="5173677"/>
                <a:ext cx="1226554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B0E6465-7846-0044-EDC4-A8BA926BD970}"/>
                  </a:ext>
                </a:extLst>
              </p:cNvPr>
              <p:cNvSpPr txBox="1"/>
              <p:nvPr/>
            </p:nvSpPr>
            <p:spPr>
              <a:xfrm>
                <a:off x="6810416" y="4811302"/>
                <a:ext cx="1226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rgbClr val="FF00EE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𝟐𝟑𝟒𝟎</m:t>
                      </m:r>
                      <m:r>
                        <a:rPr lang="en-US" altLang="zh-CN" b="1" i="1" smtClean="0">
                          <a:solidFill>
                            <a:srgbClr val="FF00EE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CN" b="1" dirty="0">
                  <a:solidFill>
                    <a:srgbClr val="FF00E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B0E6465-7846-0044-EDC4-A8BA926BD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416" y="4811302"/>
                <a:ext cx="1226554" cy="369332"/>
              </a:xfrm>
              <a:prstGeom prst="rect">
                <a:avLst/>
              </a:prstGeom>
              <a:blipFill>
                <a:blip r:embed="rId13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CFEE1B2A-927F-2133-0E6F-B08732DB77F3}"/>
              </a:ext>
            </a:extLst>
          </p:cNvPr>
          <p:cNvSpPr txBox="1"/>
          <p:nvPr/>
        </p:nvSpPr>
        <p:spPr>
          <a:xfrm>
            <a:off x="8724799" y="588502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4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X(4140)</a:t>
            </a:r>
            <a:endParaRPr lang="en-CN" b="1" dirty="0">
              <a:solidFill>
                <a:srgbClr val="004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C933715-71F4-3FE4-6665-F6A55516A34E}"/>
              </a:ext>
            </a:extLst>
          </p:cNvPr>
          <p:cNvSpPr txBox="1"/>
          <p:nvPr/>
        </p:nvSpPr>
        <p:spPr>
          <a:xfrm>
            <a:off x="9691730" y="5720946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4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X(4274)</a:t>
            </a:r>
            <a:endParaRPr lang="en-CN" b="1" dirty="0">
              <a:solidFill>
                <a:srgbClr val="004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1F298F-0773-F5D6-639D-87D3780F3F70}"/>
              </a:ext>
            </a:extLst>
          </p:cNvPr>
          <p:cNvSpPr txBox="1"/>
          <p:nvPr/>
        </p:nvSpPr>
        <p:spPr>
          <a:xfrm>
            <a:off x="10530809" y="524241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4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X(4685)</a:t>
            </a:r>
            <a:endParaRPr lang="en-CN" b="1" dirty="0">
              <a:solidFill>
                <a:srgbClr val="004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DB91BF7-6213-1B31-47B9-7D1BD6E83114}"/>
                  </a:ext>
                </a:extLst>
              </p:cNvPr>
              <p:cNvSpPr txBox="1"/>
              <p:nvPr/>
            </p:nvSpPr>
            <p:spPr>
              <a:xfrm>
                <a:off x="581093" y="3792333"/>
                <a:ext cx="2534540" cy="374270"/>
              </a:xfrm>
              <a:prstGeom prst="rect">
                <a:avLst/>
              </a:prstGeom>
              <a:solidFill>
                <a:srgbClr val="3F3FFF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𝑱</m:t>
                    </m:r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/</m:t>
                    </m:r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𝝍</m:t>
                    </m:r>
                    <m:r>
                      <a:rPr lang="en-US" altLang="zh-CN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𝑱</m:t>
                    </m:r>
                    <m:r>
                      <a:rPr lang="en-US" altLang="zh-CN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/</m:t>
                    </m:r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CN" b="1" dirty="0">
                    <a:solidFill>
                      <a:srgbClr val="FFFF00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系统</a:t>
                </a:r>
                <a:r>
                  <a:rPr lang="zh-CN" altLang="en-US" b="1" dirty="0">
                    <a:solidFill>
                      <a:srgbClr val="FFFF00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p>
                    </m:sSup>
                    <m:r>
                      <a:rPr lang="en-US" altLang="zh-CN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CN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DB91BF7-6213-1B31-47B9-7D1BD6E83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93" y="3792333"/>
                <a:ext cx="2534540" cy="374270"/>
              </a:xfrm>
              <a:prstGeom prst="rect">
                <a:avLst/>
              </a:prstGeom>
              <a:blipFill>
                <a:blip r:embed="rId14"/>
                <a:stretch>
                  <a:fillRect t="-10000" b="-2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034F664-F48A-4DEA-9FC3-650DCE41B4E4}"/>
                  </a:ext>
                </a:extLst>
              </p:cNvPr>
              <p:cNvSpPr txBox="1"/>
              <p:nvPr/>
            </p:nvSpPr>
            <p:spPr>
              <a:xfrm>
                <a:off x="5085888" y="3792333"/>
                <a:ext cx="2104935" cy="374270"/>
              </a:xfrm>
              <a:prstGeom prst="rect">
                <a:avLst/>
              </a:prstGeom>
              <a:solidFill>
                <a:srgbClr val="3F3FFF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𝝓𝝓</m:t>
                    </m:r>
                  </m:oMath>
                </a14:m>
                <a:r>
                  <a:rPr lang="en-CN" b="1" dirty="0">
                    <a:solidFill>
                      <a:srgbClr val="FFFF00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系统</a:t>
                </a:r>
                <a:r>
                  <a:rPr lang="zh-CN" altLang="en-US" b="1" dirty="0">
                    <a:solidFill>
                      <a:srgbClr val="FFFF00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p>
                    </m:sSup>
                    <m:r>
                      <a:rPr lang="en-US" altLang="zh-CN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CN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034F664-F48A-4DEA-9FC3-650DCE41B4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888" y="3792333"/>
                <a:ext cx="2104935" cy="374270"/>
              </a:xfrm>
              <a:prstGeom prst="rect">
                <a:avLst/>
              </a:prstGeom>
              <a:blipFill>
                <a:blip r:embed="rId15"/>
                <a:stretch>
                  <a:fillRect l="-599" t="-10000" b="-2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EB3F4DA-122F-2978-0E70-5B27860D493A}"/>
                  </a:ext>
                </a:extLst>
              </p:cNvPr>
              <p:cNvSpPr txBox="1"/>
              <p:nvPr/>
            </p:nvSpPr>
            <p:spPr>
              <a:xfrm>
                <a:off x="8849213" y="3811998"/>
                <a:ext cx="2319738" cy="374270"/>
              </a:xfrm>
              <a:prstGeom prst="rect">
                <a:avLst/>
              </a:prstGeom>
              <a:solidFill>
                <a:srgbClr val="3F3FFF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𝑱</m:t>
                    </m:r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/</m:t>
                    </m:r>
                    <m:r>
                      <a:rPr lang="en-US" altLang="zh-CN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𝝍</m:t>
                    </m:r>
                    <m:r>
                      <a:rPr lang="en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𝝓</m:t>
                    </m:r>
                  </m:oMath>
                </a14:m>
                <a:r>
                  <a:rPr lang="en-CN" b="1" dirty="0">
                    <a:solidFill>
                      <a:srgbClr val="FFFF00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系统</a:t>
                </a:r>
                <a:r>
                  <a:rPr lang="zh-CN" altLang="en-US" b="1" dirty="0">
                    <a:solidFill>
                      <a:srgbClr val="FFFF00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p>
                    </m:sSup>
                    <m:r>
                      <a:rPr lang="en-US" altLang="zh-CN" b="1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CN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EB3F4DA-122F-2978-0E70-5B27860D4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213" y="3811998"/>
                <a:ext cx="2319738" cy="374270"/>
              </a:xfrm>
              <a:prstGeom prst="rect">
                <a:avLst/>
              </a:prstGeom>
              <a:blipFill>
                <a:blip r:embed="rId16"/>
                <a:stretch>
                  <a:fillRect t="-10000" b="-200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8611A9E-2318-17F3-CA9F-399DE568B921}"/>
              </a:ext>
            </a:extLst>
          </p:cNvPr>
          <p:cNvSpPr txBox="1"/>
          <p:nvPr/>
        </p:nvSpPr>
        <p:spPr>
          <a:xfrm>
            <a:off x="8430026" y="6564296"/>
            <a:ext cx="21691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N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Chin. Phys. Lett</a:t>
            </a:r>
            <a:r>
              <a:rPr lang="en-US" altLang="zh-CN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en-US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</a:t>
            </a:r>
            <a:r>
              <a:rPr lang="zh-CN" altLang="en-US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(2025)</a:t>
            </a:r>
            <a:r>
              <a:rPr lang="zh-CN" altLang="en-US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1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120202</a:t>
            </a:r>
            <a:endParaRPr lang="en-CN" sz="1100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58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4835981D-F6F5-43C1-17BC-907B45660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78"/>
          <a:stretch/>
        </p:blipFill>
        <p:spPr>
          <a:xfrm>
            <a:off x="48712" y="766730"/>
            <a:ext cx="6040408" cy="1979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4F572FB-E131-5E5D-354E-76C75B74A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" y="2762614"/>
            <a:ext cx="4076292" cy="2330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1ABAC83-9E08-E9E3-E4AD-26F8816EC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0154" y="757357"/>
            <a:ext cx="6237240" cy="1957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E7360E4-64FA-2DBB-5637-688BA8E0FB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96" y="5144674"/>
            <a:ext cx="4481598" cy="1713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DF6702F-B65D-D539-A111-AE1252F822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5316" y="5144674"/>
            <a:ext cx="2295304" cy="1713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79B959B-90E6-F665-B087-C69F6E641A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9951" y="5127978"/>
            <a:ext cx="5282049" cy="1730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F347A4C-E467-854E-1406-AC7F122EED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4599" y="2743828"/>
            <a:ext cx="3980190" cy="2330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D22B63-A659-6722-2A46-0C9FAD941319}"/>
              </a:ext>
            </a:extLst>
          </p:cNvPr>
          <p:cNvSpPr txBox="1"/>
          <p:nvPr/>
        </p:nvSpPr>
        <p:spPr>
          <a:xfrm>
            <a:off x="0" y="7546428"/>
            <a:ext cx="991040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cms.cern</a:t>
            </a:r>
            <a:r>
              <a:rPr lang="en-US" dirty="0"/>
              <a:t>/news/cms-observes-potential-family-tetra-quark-states-composed-only-charm-quarks </a:t>
            </a:r>
          </a:p>
          <a:p>
            <a:r>
              <a:rPr lang="en-US" dirty="0"/>
              <a:t>https://</a:t>
            </a:r>
            <a:r>
              <a:rPr lang="en-US" dirty="0" err="1"/>
              <a:t>www.natureasia.com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/info/press-releases/detail/9171</a:t>
            </a:r>
          </a:p>
          <a:p>
            <a:r>
              <a:rPr lang="en-US" dirty="0"/>
              <a:t>https://</a:t>
            </a:r>
            <a:r>
              <a:rPr lang="en-US" dirty="0" err="1"/>
              <a:t>www.nature.com</a:t>
            </a:r>
            <a:r>
              <a:rPr lang="en-US" dirty="0"/>
              <a:t>/articles/d41586-025-03591-7</a:t>
            </a:r>
          </a:p>
          <a:p>
            <a:r>
              <a:rPr lang="en-US" dirty="0"/>
              <a:t>https://</a:t>
            </a:r>
            <a:r>
              <a:rPr lang="en-US" dirty="0" err="1"/>
              <a:t>phys.org</a:t>
            </a:r>
            <a:r>
              <a:rPr lang="en-US" dirty="0"/>
              <a:t>/news/2024-04-cms-collaboration-heavy-quark.html</a:t>
            </a:r>
          </a:p>
          <a:p>
            <a:r>
              <a:rPr lang="en-US" dirty="0"/>
              <a:t>https://</a:t>
            </a:r>
            <a:r>
              <a:rPr lang="en-US" dirty="0" err="1"/>
              <a:t>news.njnu.edu.cn</a:t>
            </a:r>
            <a:r>
              <a:rPr lang="en-US" dirty="0"/>
              <a:t>/info/1044/113117.htm</a:t>
            </a:r>
            <a:endParaRPr lang="zh-CN" altLang="en-US" dirty="0"/>
          </a:p>
          <a:p>
            <a:r>
              <a:rPr lang="en-US" dirty="0"/>
              <a:t>https://</a:t>
            </a:r>
            <a:r>
              <a:rPr lang="en-US" dirty="0" err="1"/>
              <a:t>www.hepac.org.cn</a:t>
            </a:r>
            <a:r>
              <a:rPr lang="en-US" dirty="0"/>
              <a:t>/</a:t>
            </a:r>
            <a:r>
              <a:rPr lang="en-US" dirty="0" err="1"/>
              <a:t>hotattention_detail?type</a:t>
            </a:r>
            <a:r>
              <a:rPr lang="en-US" dirty="0"/>
              <a:t>=1&amp;id=151</a:t>
            </a:r>
          </a:p>
          <a:p>
            <a:r>
              <a:rPr lang="en-US" dirty="0"/>
              <a:t>http://</a:t>
            </a:r>
            <a:r>
              <a:rPr lang="en-US" dirty="0" err="1"/>
              <a:t>digitalpaper.stdaily.com</a:t>
            </a:r>
            <a:r>
              <a:rPr lang="en-US" dirty="0"/>
              <a:t>/</a:t>
            </a:r>
            <a:r>
              <a:rPr lang="en-US" dirty="0" err="1"/>
              <a:t>http_www.kjrb.com</a:t>
            </a:r>
            <a:r>
              <a:rPr lang="en-US" dirty="0"/>
              <a:t>/</a:t>
            </a:r>
            <a:r>
              <a:rPr lang="en-US" dirty="0" err="1"/>
              <a:t>kjrb</a:t>
            </a:r>
            <a:r>
              <a:rPr lang="en-US" dirty="0"/>
              <a:t>/html/2022-07/11/content_538336.htm?div=-1</a:t>
            </a:r>
          </a:p>
          <a:p>
            <a:r>
              <a:rPr lang="en-US" dirty="0"/>
              <a:t>https://</a:t>
            </a:r>
            <a:r>
              <a:rPr lang="en-US" dirty="0" err="1"/>
              <a:t>epaper.gmw.cn</a:t>
            </a:r>
            <a:r>
              <a:rPr lang="en-US" dirty="0"/>
              <a:t>/</a:t>
            </a:r>
            <a:r>
              <a:rPr lang="en-US" dirty="0" err="1"/>
              <a:t>gmrb</a:t>
            </a:r>
            <a:r>
              <a:rPr lang="en-US" dirty="0"/>
              <a:t>/html/2022-07/12/nw.D110000gmrb_20220712_1-08.htm</a:t>
            </a:r>
          </a:p>
          <a:p>
            <a:r>
              <a:rPr lang="en-US" dirty="0"/>
              <a:t>https://</a:t>
            </a:r>
            <a:r>
              <a:rPr lang="en-US" dirty="0" err="1"/>
              <a:t>news.sciencenet.cn</a:t>
            </a:r>
            <a:r>
              <a:rPr lang="en-US" dirty="0"/>
              <a:t>/</a:t>
            </a:r>
            <a:r>
              <a:rPr lang="en-US" dirty="0" err="1"/>
              <a:t>sbhtmlnews</a:t>
            </a:r>
            <a:r>
              <a:rPr lang="en-US" dirty="0"/>
              <a:t>/2022/7/370291.shtm</a:t>
            </a:r>
          </a:p>
          <a:p>
            <a:r>
              <a:rPr lang="en-US" dirty="0"/>
              <a:t>https://</a:t>
            </a:r>
            <a:r>
              <a:rPr lang="en-US" dirty="0" err="1"/>
              <a:t>baijiahao.baidu.com</a:t>
            </a:r>
            <a:r>
              <a:rPr lang="en-US" dirty="0"/>
              <a:t>/</a:t>
            </a:r>
            <a:r>
              <a:rPr lang="en-US" dirty="0" err="1"/>
              <a:t>s?id</a:t>
            </a:r>
            <a:r>
              <a:rPr lang="en-US" dirty="0"/>
              <a:t>=1738144380542647820</a:t>
            </a:r>
          </a:p>
          <a:p>
            <a:r>
              <a:rPr lang="en-US" dirty="0"/>
              <a:t>https://</a:t>
            </a:r>
            <a:r>
              <a:rPr lang="en-US" dirty="0" err="1"/>
              <a:t>m.thepaper.cn</a:t>
            </a:r>
            <a:r>
              <a:rPr lang="en-US" dirty="0"/>
              <a:t>/newsDetail_forward_18951763</a:t>
            </a:r>
          </a:p>
          <a:p>
            <a:r>
              <a:rPr lang="en-US" dirty="0"/>
              <a:t>https://</a:t>
            </a:r>
            <a:r>
              <a:rPr lang="en-US" dirty="0" err="1"/>
              <a:t>mp.weixin.qq.com</a:t>
            </a:r>
            <a:r>
              <a:rPr lang="en-US" dirty="0"/>
              <a:t>/s/ZowIHuzzcR8UIyE1wL0LdQ</a:t>
            </a:r>
          </a:p>
          <a:p>
            <a:endParaRPr lang="en-US" dirty="0"/>
          </a:p>
        </p:txBody>
      </p:sp>
      <p:grpSp>
        <p:nvGrpSpPr>
          <p:cNvPr id="3" name="组合 24">
            <a:extLst>
              <a:ext uri="{FF2B5EF4-FFF2-40B4-BE49-F238E27FC236}">
                <a16:creationId xmlns:a16="http://schemas.microsoft.com/office/drawing/2014/main" id="{8B58B429-5CAC-B5CF-953D-BD1E29F5CD1D}"/>
              </a:ext>
            </a:extLst>
          </p:cNvPr>
          <p:cNvGrpSpPr/>
          <p:nvPr/>
        </p:nvGrpSpPr>
        <p:grpSpPr>
          <a:xfrm>
            <a:off x="604109" y="194480"/>
            <a:ext cx="1882289" cy="417037"/>
            <a:chOff x="668068" y="202823"/>
            <a:chExt cx="1414556" cy="337529"/>
          </a:xfrm>
          <a:solidFill>
            <a:srgbClr val="703881"/>
          </a:solidFill>
        </p:grpSpPr>
        <p:sp>
          <p:nvSpPr>
            <p:cNvPr id="4" name="箭头: V 形 39">
              <a:extLst>
                <a:ext uri="{FF2B5EF4-FFF2-40B4-BE49-F238E27FC236}">
                  <a16:creationId xmlns:a16="http://schemas.microsoft.com/office/drawing/2014/main" id="{D8023B62-7DBB-F438-43D4-60988F98A365}"/>
                </a:ext>
              </a:extLst>
            </p:cNvPr>
            <p:cNvSpPr/>
            <p:nvPr/>
          </p:nvSpPr>
          <p:spPr>
            <a:xfrm>
              <a:off x="668068" y="202823"/>
              <a:ext cx="411871" cy="329144"/>
            </a:xfrm>
            <a:prstGeom prst="chevron">
              <a:avLst/>
            </a:prstGeom>
            <a:solidFill>
              <a:srgbClr val="D3B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" name="箭头: V 形 40">
              <a:extLst>
                <a:ext uri="{FF2B5EF4-FFF2-40B4-BE49-F238E27FC236}">
                  <a16:creationId xmlns:a16="http://schemas.microsoft.com/office/drawing/2014/main" id="{5FCFF62C-0CF6-E9C6-9C6D-28065281F721}"/>
                </a:ext>
              </a:extLst>
            </p:cNvPr>
            <p:cNvSpPr/>
            <p:nvPr/>
          </p:nvSpPr>
          <p:spPr>
            <a:xfrm>
              <a:off x="1003739" y="202823"/>
              <a:ext cx="411871" cy="329144"/>
            </a:xfrm>
            <a:prstGeom prst="chevron">
              <a:avLst/>
            </a:prstGeom>
            <a:solidFill>
              <a:srgbClr val="BB87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箭头: V 形 41">
              <a:extLst>
                <a:ext uri="{FF2B5EF4-FFF2-40B4-BE49-F238E27FC236}">
                  <a16:creationId xmlns:a16="http://schemas.microsoft.com/office/drawing/2014/main" id="{7FB8DC0A-BABE-F181-7E68-66A985C3BACD}"/>
                </a:ext>
              </a:extLst>
            </p:cNvPr>
            <p:cNvSpPr/>
            <p:nvPr/>
          </p:nvSpPr>
          <p:spPr>
            <a:xfrm>
              <a:off x="1335082" y="211208"/>
              <a:ext cx="411871" cy="329144"/>
            </a:xfrm>
            <a:prstGeom prst="chevron">
              <a:avLst/>
            </a:prstGeom>
            <a:solidFill>
              <a:srgbClr val="A45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箭头: V 形 42">
              <a:extLst>
                <a:ext uri="{FF2B5EF4-FFF2-40B4-BE49-F238E27FC236}">
                  <a16:creationId xmlns:a16="http://schemas.microsoft.com/office/drawing/2014/main" id="{690BDA97-36EC-3F58-0736-63C2336FBDAB}"/>
                </a:ext>
              </a:extLst>
            </p:cNvPr>
            <p:cNvSpPr/>
            <p:nvPr/>
          </p:nvSpPr>
          <p:spPr>
            <a:xfrm>
              <a:off x="1670753" y="211208"/>
              <a:ext cx="411871" cy="32914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FCFFC8DB-8A33-3BD5-01DC-108E200753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0265" y="2743829"/>
            <a:ext cx="3980190" cy="2330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文本框 43">
            <a:extLst>
              <a:ext uri="{FF2B5EF4-FFF2-40B4-BE49-F238E27FC236}">
                <a16:creationId xmlns:a16="http://schemas.microsoft.com/office/drawing/2014/main" id="{255CE6BB-E6DB-2488-4602-CB642417096C}"/>
              </a:ext>
            </a:extLst>
          </p:cNvPr>
          <p:cNvSpPr txBox="1"/>
          <p:nvPr/>
        </p:nvSpPr>
        <p:spPr>
          <a:xfrm>
            <a:off x="2519528" y="118998"/>
            <a:ext cx="5400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国内外媒体报道</a:t>
            </a:r>
            <a:endParaRPr lang="zh-CN" altLang="en-US" sz="2800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E0E0A7F0-B437-056A-0800-44773220CB1C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286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矩形 29">
            <a:extLst>
              <a:ext uri="{FF2B5EF4-FFF2-40B4-BE49-F238E27FC236}">
                <a16:creationId xmlns:a16="http://schemas.microsoft.com/office/drawing/2014/main" id="{E2910755-C57B-3BFF-286D-D2CE5D9DD29E}"/>
              </a:ext>
            </a:extLst>
          </p:cNvPr>
          <p:cNvSpPr/>
          <p:nvPr/>
        </p:nvSpPr>
        <p:spPr>
          <a:xfrm rot="10800000">
            <a:off x="7991286" y="2540517"/>
            <a:ext cx="3858474" cy="1817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gradFill flip="none" rotWithShape="1">
              <a:gsLst>
                <a:gs pos="0">
                  <a:schemeClr val="tx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40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45DFA4F4-CD4B-20DC-E3F5-6AFC61076E0F}"/>
              </a:ext>
            </a:extLst>
          </p:cNvPr>
          <p:cNvSpPr/>
          <p:nvPr/>
        </p:nvSpPr>
        <p:spPr>
          <a:xfrm>
            <a:off x="8074822" y="2606646"/>
            <a:ext cx="3733377" cy="1698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The systems with four heavy quarks</a:t>
            </a:r>
            <a:r>
              <a:rPr lang="zh-CN" altLang="en-US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provide a laboratory </a:t>
            </a:r>
            <a: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to study their</a:t>
            </a:r>
            <a:r>
              <a:rPr lang="zh-CN" altLang="en-US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underlying dynamics, conceivably in the</a:t>
            </a:r>
            <a:r>
              <a:rPr lang="zh-CN" altLang="en-US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framework of non-relativistic QCD. </a:t>
            </a: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美国物理学会会士</a:t>
            </a:r>
            <a:b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</a:br>
            <a:r>
              <a:rPr lang="zh-CN" altLang="en-US" sz="1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韩涛</a:t>
            </a:r>
            <a:endParaRPr lang="en-US" altLang="zh-CN" sz="1400" b="1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矩形 29">
            <a:extLst>
              <a:ext uri="{FF2B5EF4-FFF2-40B4-BE49-F238E27FC236}">
                <a16:creationId xmlns:a16="http://schemas.microsoft.com/office/drawing/2014/main" id="{EDCADEBF-0FB3-2006-2996-9F4B3829A410}"/>
              </a:ext>
            </a:extLst>
          </p:cNvPr>
          <p:cNvSpPr/>
          <p:nvPr/>
        </p:nvSpPr>
        <p:spPr>
          <a:xfrm rot="10800000">
            <a:off x="184058" y="5017476"/>
            <a:ext cx="3612848" cy="1753102"/>
          </a:xfrm>
          <a:prstGeom prst="rect">
            <a:avLst/>
          </a:prstGeom>
          <a:solidFill>
            <a:srgbClr val="F5E1D0"/>
          </a:solidFill>
          <a:ln w="127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20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D6429450-D29B-A939-6502-E0CAEDA9412F}"/>
              </a:ext>
            </a:extLst>
          </p:cNvPr>
          <p:cNvSpPr/>
          <p:nvPr/>
        </p:nvSpPr>
        <p:spPr>
          <a:xfrm>
            <a:off x="342239" y="5162289"/>
            <a:ext cx="3347053" cy="1594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……</a:t>
            </a:r>
            <a:r>
              <a:rPr lang="en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年以来，这是</a:t>
            </a:r>
            <a:r>
              <a:rPr lang="zh-CN" sz="1400" b="1" kern="100" dirty="0">
                <a:solidFill>
                  <a:srgbClr val="FF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第一次</a:t>
            </a:r>
            <a:r>
              <a:rPr 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由一个</a:t>
            </a:r>
            <a:r>
              <a:rPr lang="zh-CN" sz="1400" b="1" kern="100" dirty="0">
                <a:solidFill>
                  <a:srgbClr val="FF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中国</a:t>
            </a:r>
            <a:r>
              <a:rPr lang="en-CN" sz="1400" b="1" kern="100" dirty="0">
                <a:solidFill>
                  <a:srgbClr val="FF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CMS</a:t>
            </a:r>
            <a:r>
              <a:rPr lang="zh-CN" sz="1400" b="1" kern="100" dirty="0">
                <a:solidFill>
                  <a:srgbClr val="FF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团队主导</a:t>
            </a:r>
            <a:r>
              <a:rPr 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发现新粒子</a:t>
            </a:r>
            <a:r>
              <a:rPr lang="zh-CN" altLang="en-US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中国科学院院士、</a:t>
            </a:r>
            <a:endParaRPr lang="en-US" altLang="zh-CN" sz="1400" kern="1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中国</a:t>
            </a:r>
            <a:r>
              <a:rPr lang="en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LHC</a:t>
            </a:r>
            <a:r>
              <a:rPr 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项目的前负责人</a:t>
            </a:r>
            <a:endParaRPr lang="en-US" altLang="zh-CN" sz="1400" kern="1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陈和生</a:t>
            </a:r>
            <a:endParaRPr lang="en-US" altLang="zh-CN" sz="1400" b="1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矩形 29">
            <a:extLst>
              <a:ext uri="{FF2B5EF4-FFF2-40B4-BE49-F238E27FC236}">
                <a16:creationId xmlns:a16="http://schemas.microsoft.com/office/drawing/2014/main" id="{B0CA768F-25C1-971E-FE0E-5A532CA15F5C}"/>
              </a:ext>
            </a:extLst>
          </p:cNvPr>
          <p:cNvSpPr/>
          <p:nvPr/>
        </p:nvSpPr>
        <p:spPr>
          <a:xfrm rot="10800000">
            <a:off x="8005551" y="4640252"/>
            <a:ext cx="3844209" cy="2126429"/>
          </a:xfrm>
          <a:prstGeom prst="rect">
            <a:avLst/>
          </a:prstGeom>
          <a:solidFill>
            <a:srgbClr val="F5E1D0"/>
          </a:solidFill>
          <a:ln w="127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200" dirty="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文本框 53">
            <a:extLst>
              <a:ext uri="{FF2B5EF4-FFF2-40B4-BE49-F238E27FC236}">
                <a16:creationId xmlns:a16="http://schemas.microsoft.com/office/drawing/2014/main" id="{D93BDC47-3F8D-DE92-BE51-DD8A4A8A4F3A}"/>
              </a:ext>
            </a:extLst>
          </p:cNvPr>
          <p:cNvSpPr txBox="1"/>
          <p:nvPr/>
        </p:nvSpPr>
        <p:spPr>
          <a:xfrm>
            <a:off x="8188309" y="4376214"/>
            <a:ext cx="598350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32D62A9D-F1C8-629C-0F16-12835D5FD9B3}"/>
              </a:ext>
            </a:extLst>
          </p:cNvPr>
          <p:cNvSpPr/>
          <p:nvPr/>
        </p:nvSpPr>
        <p:spPr>
          <a:xfrm>
            <a:off x="8139559" y="4800124"/>
            <a:ext cx="3621505" cy="185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In particular, </a:t>
            </a:r>
            <a:r>
              <a:rPr lang="en-US" altLang="zh-CN" sz="1400" b="1" kern="1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the CMS groups from China have made a big difference </a:t>
            </a:r>
            <a:r>
              <a:rPr lang="en-US" altLang="zh-CN" sz="1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by taking leading roles in these analyses. </a:t>
            </a:r>
            <a:endParaRPr lang="en-US" altLang="zh-CN" sz="1400" kern="1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其中一项分析的评审委员会主席</a:t>
            </a:r>
            <a:endParaRPr lang="en-US" altLang="zh-CN" sz="1400" kern="1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CMS</a:t>
            </a:r>
            <a:r>
              <a:rPr lang="zh-CN" altLang="en-US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合作组前发言人</a:t>
            </a:r>
            <a:r>
              <a:rPr lang="en-US" alt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b="1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Joel Butler </a:t>
            </a:r>
            <a:endParaRPr lang="en-US" altLang="zh-CN" sz="1400" b="1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1" name="矩形 29">
            <a:extLst>
              <a:ext uri="{FF2B5EF4-FFF2-40B4-BE49-F238E27FC236}">
                <a16:creationId xmlns:a16="http://schemas.microsoft.com/office/drawing/2014/main" id="{C6178EAB-C357-AF16-AA7E-AEA5E204FF53}"/>
              </a:ext>
            </a:extLst>
          </p:cNvPr>
          <p:cNvSpPr/>
          <p:nvPr/>
        </p:nvSpPr>
        <p:spPr>
          <a:xfrm rot="10800000">
            <a:off x="4002792" y="4183145"/>
            <a:ext cx="3744549" cy="2587432"/>
          </a:xfrm>
          <a:prstGeom prst="rect">
            <a:avLst/>
          </a:prstGeom>
          <a:solidFill>
            <a:srgbClr val="F5E1D0"/>
          </a:solidFill>
          <a:ln w="127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20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文本框 53">
            <a:extLst>
              <a:ext uri="{FF2B5EF4-FFF2-40B4-BE49-F238E27FC236}">
                <a16:creationId xmlns:a16="http://schemas.microsoft.com/office/drawing/2014/main" id="{150379C7-7040-D678-8F6C-8DE417E94018}"/>
              </a:ext>
            </a:extLst>
          </p:cNvPr>
          <p:cNvSpPr txBox="1"/>
          <p:nvPr/>
        </p:nvSpPr>
        <p:spPr>
          <a:xfrm>
            <a:off x="250126" y="4857715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sp>
        <p:nvSpPr>
          <p:cNvPr id="32" name="文本框 53">
            <a:extLst>
              <a:ext uri="{FF2B5EF4-FFF2-40B4-BE49-F238E27FC236}">
                <a16:creationId xmlns:a16="http://schemas.microsoft.com/office/drawing/2014/main" id="{C1504BA8-4A18-651C-F55A-3975C4322002}"/>
              </a:ext>
            </a:extLst>
          </p:cNvPr>
          <p:cNvSpPr txBox="1"/>
          <p:nvPr/>
        </p:nvSpPr>
        <p:spPr>
          <a:xfrm>
            <a:off x="4063417" y="3882143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sp>
        <p:nvSpPr>
          <p:cNvPr id="40" name="矩形 29">
            <a:extLst>
              <a:ext uri="{FF2B5EF4-FFF2-40B4-BE49-F238E27FC236}">
                <a16:creationId xmlns:a16="http://schemas.microsoft.com/office/drawing/2014/main" id="{014681CC-A1D1-766B-D181-F78ED6C3768B}"/>
              </a:ext>
            </a:extLst>
          </p:cNvPr>
          <p:cNvSpPr/>
          <p:nvPr/>
        </p:nvSpPr>
        <p:spPr>
          <a:xfrm rot="10800000">
            <a:off x="3985410" y="1010684"/>
            <a:ext cx="3783585" cy="2866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gradFill flip="none" rotWithShape="1">
              <a:gsLst>
                <a:gs pos="0">
                  <a:schemeClr val="tx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200" dirty="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Rectangle 17">
            <a:extLst>
              <a:ext uri="{FF2B5EF4-FFF2-40B4-BE49-F238E27FC236}">
                <a16:creationId xmlns:a16="http://schemas.microsoft.com/office/drawing/2014/main" id="{217FD1EB-4F1A-B8F6-6D43-B9510ADBACD6}"/>
              </a:ext>
            </a:extLst>
          </p:cNvPr>
          <p:cNvSpPr/>
          <p:nvPr/>
        </p:nvSpPr>
        <p:spPr>
          <a:xfrm>
            <a:off x="4103901" y="4183147"/>
            <a:ext cx="3612849" cy="2628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In particular, </a:t>
            </a:r>
            <a:r>
              <a:rPr lang="en-US" altLang="zh-CN" sz="1400" b="1" kern="1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CMS groups from China made significant contributions </a:t>
            </a:r>
            <a:r>
              <a:rPr lang="en-US" altLang="zh-CN" sz="1400" kern="1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to the CMS detector and took a leading role in this analysis, and I am looking forward to many important contributions from them.</a:t>
            </a:r>
            <a:endParaRPr lang="en-US" altLang="zh-CN" sz="1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该研究</a:t>
            </a:r>
            <a:r>
              <a:rPr lang="en-US" alt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CMS</a:t>
            </a:r>
            <a:r>
              <a:rPr lang="zh-CN" altLang="en-US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内部评审主席</a:t>
            </a:r>
            <a:endParaRPr lang="en-US" altLang="zh-CN" sz="1400" kern="1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CMS</a:t>
            </a:r>
            <a:r>
              <a:rPr lang="zh-CN" altLang="en-US" sz="1400" kern="1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合作组副发言人</a:t>
            </a:r>
            <a:endParaRPr lang="en-US" altLang="zh-CN" sz="1400" kern="1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Wolfgang Adam</a:t>
            </a:r>
            <a:endParaRPr lang="en-US" altLang="zh-CN" sz="1400" b="1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43">
            <a:extLst>
              <a:ext uri="{FF2B5EF4-FFF2-40B4-BE49-F238E27FC236}">
                <a16:creationId xmlns:a16="http://schemas.microsoft.com/office/drawing/2014/main" id="{D9A7F7D9-DC00-3734-F4EE-B40288366DAA}"/>
              </a:ext>
            </a:extLst>
          </p:cNvPr>
          <p:cNvSpPr txBox="1"/>
          <p:nvPr/>
        </p:nvSpPr>
        <p:spPr>
          <a:xfrm>
            <a:off x="2519528" y="118997"/>
            <a:ext cx="5400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国内外专家评价</a:t>
            </a:r>
            <a:endParaRPr lang="zh-CN" altLang="en-US" sz="2800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34" name="矩形 29">
            <a:extLst>
              <a:ext uri="{FF2B5EF4-FFF2-40B4-BE49-F238E27FC236}">
                <a16:creationId xmlns:a16="http://schemas.microsoft.com/office/drawing/2014/main" id="{AF39766C-90F9-479C-5F6D-E75232236236}"/>
              </a:ext>
            </a:extLst>
          </p:cNvPr>
          <p:cNvSpPr/>
          <p:nvPr/>
        </p:nvSpPr>
        <p:spPr>
          <a:xfrm rot="10800000">
            <a:off x="156531" y="1010685"/>
            <a:ext cx="3623732" cy="18561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gradFill flip="none" rotWithShape="1">
              <a:gsLst>
                <a:gs pos="0">
                  <a:schemeClr val="tx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20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5" name="文本框 53">
            <a:extLst>
              <a:ext uri="{FF2B5EF4-FFF2-40B4-BE49-F238E27FC236}">
                <a16:creationId xmlns:a16="http://schemas.microsoft.com/office/drawing/2014/main" id="{15C08B91-FF54-C394-D9D3-F545B0573A79}"/>
              </a:ext>
            </a:extLst>
          </p:cNvPr>
          <p:cNvSpPr txBox="1"/>
          <p:nvPr/>
        </p:nvSpPr>
        <p:spPr>
          <a:xfrm>
            <a:off x="251495" y="814707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sp>
        <p:nvSpPr>
          <p:cNvPr id="16" name="文本框 53">
            <a:extLst>
              <a:ext uri="{FF2B5EF4-FFF2-40B4-BE49-F238E27FC236}">
                <a16:creationId xmlns:a16="http://schemas.microsoft.com/office/drawing/2014/main" id="{5909EA55-1103-A786-C9F2-4AB6448F91D3}"/>
              </a:ext>
            </a:extLst>
          </p:cNvPr>
          <p:cNvSpPr txBox="1"/>
          <p:nvPr/>
        </p:nvSpPr>
        <p:spPr>
          <a:xfrm>
            <a:off x="4044231" y="814706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sp>
        <p:nvSpPr>
          <p:cNvPr id="17" name="矩形 29">
            <a:extLst>
              <a:ext uri="{FF2B5EF4-FFF2-40B4-BE49-F238E27FC236}">
                <a16:creationId xmlns:a16="http://schemas.microsoft.com/office/drawing/2014/main" id="{EE2740C2-CB43-8E50-86B0-60175B07DFF0}"/>
              </a:ext>
            </a:extLst>
          </p:cNvPr>
          <p:cNvSpPr/>
          <p:nvPr/>
        </p:nvSpPr>
        <p:spPr>
          <a:xfrm rot="10800000">
            <a:off x="172335" y="3084148"/>
            <a:ext cx="3623732" cy="17624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gradFill flip="none" rotWithShape="1">
              <a:gsLst>
                <a:gs pos="0">
                  <a:schemeClr val="tx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20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文本框 53">
            <a:extLst>
              <a:ext uri="{FF2B5EF4-FFF2-40B4-BE49-F238E27FC236}">
                <a16:creationId xmlns:a16="http://schemas.microsoft.com/office/drawing/2014/main" id="{E55F4C50-9AAD-E7EF-C8B9-77BD2CD70655}"/>
              </a:ext>
            </a:extLst>
          </p:cNvPr>
          <p:cNvSpPr txBox="1"/>
          <p:nvPr/>
        </p:nvSpPr>
        <p:spPr>
          <a:xfrm>
            <a:off x="256416" y="2811528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sp>
        <p:nvSpPr>
          <p:cNvPr id="42" name="Rectangle 17">
            <a:extLst>
              <a:ext uri="{FF2B5EF4-FFF2-40B4-BE49-F238E27FC236}">
                <a16:creationId xmlns:a16="http://schemas.microsoft.com/office/drawing/2014/main" id="{68E4638F-4365-9366-6500-DF8785185395}"/>
              </a:ext>
            </a:extLst>
          </p:cNvPr>
          <p:cNvSpPr/>
          <p:nvPr/>
        </p:nvSpPr>
        <p:spPr>
          <a:xfrm>
            <a:off x="4044231" y="1129869"/>
            <a:ext cx="3633908" cy="2733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Studying exotic hadrons might improve scientists’ knowledge of the strong force. This knowledge, in turn, could help to </a:t>
            </a:r>
            <a:r>
              <a:rPr lang="en-US" altLang="zh-CN" sz="14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explain how hadrons formed a few microseconds after the Big Bang</a:t>
            </a: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; aid the development of accurate models of </a:t>
            </a:r>
            <a:r>
              <a:rPr lang="en-US" altLang="zh-CN" sz="14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neutron stars</a:t>
            </a: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; and help scientists to search for physics not described in the standard model.</a:t>
            </a: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Elena </a:t>
            </a:r>
            <a:r>
              <a:rPr lang="en-US" altLang="zh-CN" sz="1400" b="1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Santopinto</a:t>
            </a:r>
            <a:endParaRPr lang="en-US" altLang="zh-CN" sz="14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6" name="Rectangle 17">
            <a:extLst>
              <a:ext uri="{FF2B5EF4-FFF2-40B4-BE49-F238E27FC236}">
                <a16:creationId xmlns:a16="http://schemas.microsoft.com/office/drawing/2014/main" id="{1FA75E0F-6AB2-B951-D25F-1BA21BE7BC0A}"/>
              </a:ext>
            </a:extLst>
          </p:cNvPr>
          <p:cNvSpPr/>
          <p:nvPr/>
        </p:nvSpPr>
        <p:spPr>
          <a:xfrm>
            <a:off x="319198" y="1167840"/>
            <a:ext cx="3353450" cy="1698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在这个系统中，由于没有轻夸克组分，不太会形成‘常见’的通过交换轻介子而形成的分子态结构，从而给我们一个</a:t>
            </a:r>
            <a:r>
              <a:rPr lang="zh-CN" altLang="en-US" sz="14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更为简单的物理图像</a:t>
            </a:r>
            <a:r>
              <a:rPr lang="zh-CN" altLang="en-US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帮助理解。</a:t>
            </a:r>
            <a:endParaRPr lang="en-US" altLang="zh-CN" sz="1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院士</a:t>
            </a:r>
            <a:b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</a:br>
            <a:r>
              <a:rPr lang="zh-CN" altLang="en-US" sz="1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赵光达</a:t>
            </a:r>
            <a:endParaRPr lang="en-US" altLang="zh-CN" sz="1400" b="1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6AA78F78-4446-08E5-9F31-2440821B5071}"/>
              </a:ext>
            </a:extLst>
          </p:cNvPr>
          <p:cNvSpPr/>
          <p:nvPr/>
        </p:nvSpPr>
        <p:spPr>
          <a:xfrm>
            <a:off x="307475" y="3109435"/>
            <a:ext cx="3353450" cy="1698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目前观测到的奇特强子态质量都</a:t>
            </a:r>
            <a:r>
              <a:rPr lang="zh-CN" altLang="en-US" sz="14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靠近具有吸引力的一对强子的阈值</a:t>
            </a:r>
            <a:r>
              <a:rPr lang="zh-CN" altLang="en-US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，这表明这些奇特强子态都可能由</a:t>
            </a:r>
            <a:r>
              <a:rPr lang="zh-CN" altLang="en-US" sz="14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强子分子态图像</a:t>
            </a:r>
            <a:r>
              <a:rPr lang="zh-CN" altLang="en-US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来描述。</a:t>
            </a:r>
            <a:endParaRPr lang="en-US" altLang="zh-CN" sz="1400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zh-CN" altLang="en-US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院士</a:t>
            </a:r>
            <a:b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</a:br>
            <a:r>
              <a:rPr lang="zh-CN" altLang="en-US" sz="1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邹冰松</a:t>
            </a:r>
            <a:endParaRPr lang="en-US" altLang="zh-CN" sz="1400" b="1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7" name="矩形 29">
            <a:extLst>
              <a:ext uri="{FF2B5EF4-FFF2-40B4-BE49-F238E27FC236}">
                <a16:creationId xmlns:a16="http://schemas.microsoft.com/office/drawing/2014/main" id="{CD5625F3-7A97-B5A9-D5C4-2D75646AC85D}"/>
              </a:ext>
            </a:extLst>
          </p:cNvPr>
          <p:cNvSpPr/>
          <p:nvPr/>
        </p:nvSpPr>
        <p:spPr>
          <a:xfrm rot="10800000">
            <a:off x="7991286" y="1010679"/>
            <a:ext cx="3858474" cy="13019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gradFill flip="none" rotWithShape="1">
              <a:gsLst>
                <a:gs pos="0">
                  <a:schemeClr val="tx2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400">
              <a:solidFill>
                <a:prstClr val="white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8" name="Rectangle 17">
            <a:extLst>
              <a:ext uri="{FF2B5EF4-FFF2-40B4-BE49-F238E27FC236}">
                <a16:creationId xmlns:a16="http://schemas.microsoft.com/office/drawing/2014/main" id="{DD106094-C614-1FE6-443D-330D156ED0FA}"/>
              </a:ext>
            </a:extLst>
          </p:cNvPr>
          <p:cNvSpPr/>
          <p:nvPr/>
        </p:nvSpPr>
        <p:spPr>
          <a:xfrm>
            <a:off x="8038422" y="1130715"/>
            <a:ext cx="3769777" cy="118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b="0" i="0" u="none" strike="noStrike" dirty="0"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This observation opens up an important </a:t>
            </a:r>
            <a:r>
              <a:rPr lang="en-US" altLang="zh-CN" sz="1400" b="1" i="0" u="none" strike="noStrike" dirty="0">
                <a:solidFill>
                  <a:srgbClr val="FF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new field of doubly-heavy tetraquarks</a:t>
            </a:r>
            <a:r>
              <a:rPr lang="en-US" altLang="zh-CN" sz="1400" b="0" i="0" u="none" strike="noStrike" dirty="0"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… </a:t>
            </a:r>
          </a:p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2007</a:t>
            </a:r>
            <a:r>
              <a:rPr lang="zh-CN" altLang="en-US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年樱井奖得主、斯坦福大学教授</a:t>
            </a:r>
            <a:br>
              <a:rPr lang="en-US" altLang="zh-CN" sz="1400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</a:br>
            <a:r>
              <a:rPr lang="en-US" altLang="zh-CN" sz="1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ea"/>
                <a:sym typeface="+mn-lt"/>
              </a:rPr>
              <a:t>Stanley Brodsky</a:t>
            </a:r>
          </a:p>
        </p:txBody>
      </p:sp>
      <p:sp>
        <p:nvSpPr>
          <p:cNvPr id="39" name="文本框 53">
            <a:extLst>
              <a:ext uri="{FF2B5EF4-FFF2-40B4-BE49-F238E27FC236}">
                <a16:creationId xmlns:a16="http://schemas.microsoft.com/office/drawing/2014/main" id="{9E91B8CC-D712-A9C2-F697-A9ACE73D8590}"/>
              </a:ext>
            </a:extLst>
          </p:cNvPr>
          <p:cNvSpPr txBox="1"/>
          <p:nvPr/>
        </p:nvSpPr>
        <p:spPr>
          <a:xfrm>
            <a:off x="8074822" y="814706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sp>
        <p:nvSpPr>
          <p:cNvPr id="41" name="文本框 53">
            <a:extLst>
              <a:ext uri="{FF2B5EF4-FFF2-40B4-BE49-F238E27FC236}">
                <a16:creationId xmlns:a16="http://schemas.microsoft.com/office/drawing/2014/main" id="{07628490-A0DC-7E11-F6BE-308F17C5659D}"/>
              </a:ext>
            </a:extLst>
          </p:cNvPr>
          <p:cNvSpPr txBox="1"/>
          <p:nvPr/>
        </p:nvSpPr>
        <p:spPr>
          <a:xfrm>
            <a:off x="8184583" y="2323964"/>
            <a:ext cx="584779" cy="350871"/>
          </a:xfrm>
          <a:custGeom>
            <a:avLst/>
            <a:gdLst/>
            <a:ahLst/>
            <a:cxnLst/>
            <a:rect l="l" t="t" r="r" b="b"/>
            <a:pathLst>
              <a:path w="83439" h="50064">
                <a:moveTo>
                  <a:pt x="71552" y="0"/>
                </a:moveTo>
                <a:lnTo>
                  <a:pt x="69037" y="18517"/>
                </a:lnTo>
                <a:cubicBezTo>
                  <a:pt x="73609" y="18364"/>
                  <a:pt x="77152" y="19698"/>
                  <a:pt x="79667" y="22517"/>
                </a:cubicBezTo>
                <a:cubicBezTo>
                  <a:pt x="82181" y="25337"/>
                  <a:pt x="83439" y="28728"/>
                  <a:pt x="83439" y="32690"/>
                </a:cubicBezTo>
                <a:cubicBezTo>
                  <a:pt x="83439" y="37262"/>
                  <a:pt x="81877" y="41301"/>
                  <a:pt x="78752" y="44806"/>
                </a:cubicBezTo>
                <a:cubicBezTo>
                  <a:pt x="75628" y="48311"/>
                  <a:pt x="71399" y="50064"/>
                  <a:pt x="66065" y="50064"/>
                </a:cubicBezTo>
                <a:cubicBezTo>
                  <a:pt x="59055" y="50064"/>
                  <a:pt x="53721" y="48273"/>
                  <a:pt x="50063" y="44692"/>
                </a:cubicBezTo>
                <a:cubicBezTo>
                  <a:pt x="46406" y="41110"/>
                  <a:pt x="44577" y="36652"/>
                  <a:pt x="44577" y="31318"/>
                </a:cubicBezTo>
                <a:cubicBezTo>
                  <a:pt x="44577" y="24918"/>
                  <a:pt x="47015" y="18669"/>
                  <a:pt x="51892" y="12573"/>
                </a:cubicBezTo>
                <a:cubicBezTo>
                  <a:pt x="56769" y="6477"/>
                  <a:pt x="63322" y="2286"/>
                  <a:pt x="71552" y="0"/>
                </a:cubicBezTo>
                <a:close/>
                <a:moveTo>
                  <a:pt x="26975" y="0"/>
                </a:moveTo>
                <a:lnTo>
                  <a:pt x="24460" y="18517"/>
                </a:lnTo>
                <a:cubicBezTo>
                  <a:pt x="29032" y="18364"/>
                  <a:pt x="32575" y="19698"/>
                  <a:pt x="35090" y="22517"/>
                </a:cubicBezTo>
                <a:cubicBezTo>
                  <a:pt x="37604" y="25337"/>
                  <a:pt x="38862" y="28728"/>
                  <a:pt x="38862" y="32690"/>
                </a:cubicBezTo>
                <a:cubicBezTo>
                  <a:pt x="38862" y="37262"/>
                  <a:pt x="37300" y="41301"/>
                  <a:pt x="34175" y="44806"/>
                </a:cubicBezTo>
                <a:cubicBezTo>
                  <a:pt x="31051" y="48311"/>
                  <a:pt x="26822" y="50064"/>
                  <a:pt x="21488" y="50064"/>
                </a:cubicBezTo>
                <a:cubicBezTo>
                  <a:pt x="14478" y="50064"/>
                  <a:pt x="9144" y="48273"/>
                  <a:pt x="5486" y="44692"/>
                </a:cubicBezTo>
                <a:cubicBezTo>
                  <a:pt x="1829" y="41110"/>
                  <a:pt x="0" y="36652"/>
                  <a:pt x="0" y="31318"/>
                </a:cubicBezTo>
                <a:cubicBezTo>
                  <a:pt x="0" y="24918"/>
                  <a:pt x="2438" y="18669"/>
                  <a:pt x="7315" y="12573"/>
                </a:cubicBezTo>
                <a:cubicBezTo>
                  <a:pt x="12192" y="6477"/>
                  <a:pt x="18745" y="2286"/>
                  <a:pt x="269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演示汉楷宋 Heavy" pitchFamily="2" charset="-122"/>
            </a:endParaRPr>
          </a:p>
        </p:txBody>
      </p:sp>
      <p:grpSp>
        <p:nvGrpSpPr>
          <p:cNvPr id="3" name="组合 24">
            <a:extLst>
              <a:ext uri="{FF2B5EF4-FFF2-40B4-BE49-F238E27FC236}">
                <a16:creationId xmlns:a16="http://schemas.microsoft.com/office/drawing/2014/main" id="{41827BC4-47E2-5899-8FBA-628C08627DB7}"/>
              </a:ext>
            </a:extLst>
          </p:cNvPr>
          <p:cNvGrpSpPr/>
          <p:nvPr/>
        </p:nvGrpSpPr>
        <p:grpSpPr>
          <a:xfrm>
            <a:off x="604109" y="194479"/>
            <a:ext cx="1882289" cy="417037"/>
            <a:chOff x="668068" y="202823"/>
            <a:chExt cx="1414556" cy="337529"/>
          </a:xfrm>
          <a:solidFill>
            <a:srgbClr val="703881"/>
          </a:solidFill>
        </p:grpSpPr>
        <p:sp>
          <p:nvSpPr>
            <p:cNvPr id="4" name="箭头: V 形 39">
              <a:extLst>
                <a:ext uri="{FF2B5EF4-FFF2-40B4-BE49-F238E27FC236}">
                  <a16:creationId xmlns:a16="http://schemas.microsoft.com/office/drawing/2014/main" id="{45898C60-B95F-0FB5-968D-95E49DAFB61A}"/>
                </a:ext>
              </a:extLst>
            </p:cNvPr>
            <p:cNvSpPr/>
            <p:nvPr/>
          </p:nvSpPr>
          <p:spPr>
            <a:xfrm>
              <a:off x="668068" y="202823"/>
              <a:ext cx="411871" cy="329144"/>
            </a:xfrm>
            <a:prstGeom prst="chevron">
              <a:avLst/>
            </a:prstGeom>
            <a:solidFill>
              <a:srgbClr val="D3B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" name="箭头: V 形 40">
              <a:extLst>
                <a:ext uri="{FF2B5EF4-FFF2-40B4-BE49-F238E27FC236}">
                  <a16:creationId xmlns:a16="http://schemas.microsoft.com/office/drawing/2014/main" id="{3BC1EB88-4C0E-E6D6-342B-A58F27A75501}"/>
                </a:ext>
              </a:extLst>
            </p:cNvPr>
            <p:cNvSpPr/>
            <p:nvPr/>
          </p:nvSpPr>
          <p:spPr>
            <a:xfrm>
              <a:off x="1003739" y="202823"/>
              <a:ext cx="411871" cy="329144"/>
            </a:xfrm>
            <a:prstGeom prst="chevron">
              <a:avLst/>
            </a:prstGeom>
            <a:solidFill>
              <a:srgbClr val="BB87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箭头: V 形 41">
              <a:extLst>
                <a:ext uri="{FF2B5EF4-FFF2-40B4-BE49-F238E27FC236}">
                  <a16:creationId xmlns:a16="http://schemas.microsoft.com/office/drawing/2014/main" id="{FF505532-1379-38A9-6736-8C75C5CF0345}"/>
                </a:ext>
              </a:extLst>
            </p:cNvPr>
            <p:cNvSpPr/>
            <p:nvPr/>
          </p:nvSpPr>
          <p:spPr>
            <a:xfrm>
              <a:off x="1335082" y="211208"/>
              <a:ext cx="411871" cy="329144"/>
            </a:xfrm>
            <a:prstGeom prst="chevron">
              <a:avLst/>
            </a:prstGeom>
            <a:solidFill>
              <a:srgbClr val="A45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箭头: V 形 42">
              <a:extLst>
                <a:ext uri="{FF2B5EF4-FFF2-40B4-BE49-F238E27FC236}">
                  <a16:creationId xmlns:a16="http://schemas.microsoft.com/office/drawing/2014/main" id="{DD92219E-C53B-53AA-7E8F-3A17B85C72BA}"/>
                </a:ext>
              </a:extLst>
            </p:cNvPr>
            <p:cNvSpPr/>
            <p:nvPr/>
          </p:nvSpPr>
          <p:spPr>
            <a:xfrm>
              <a:off x="1670753" y="211208"/>
              <a:ext cx="411871" cy="32914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712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4">
            <a:extLst>
              <a:ext uri="{FF2B5EF4-FFF2-40B4-BE49-F238E27FC236}">
                <a16:creationId xmlns:a16="http://schemas.microsoft.com/office/drawing/2014/main" id="{B9DEC4B0-66EB-BE76-DE5B-2B585D6D71BA}"/>
              </a:ext>
            </a:extLst>
          </p:cNvPr>
          <p:cNvGrpSpPr/>
          <p:nvPr/>
        </p:nvGrpSpPr>
        <p:grpSpPr>
          <a:xfrm>
            <a:off x="604109" y="368651"/>
            <a:ext cx="1882289" cy="417037"/>
            <a:chOff x="668068" y="202823"/>
            <a:chExt cx="1414556" cy="337529"/>
          </a:xfrm>
          <a:solidFill>
            <a:srgbClr val="703881"/>
          </a:solidFill>
        </p:grpSpPr>
        <p:sp>
          <p:nvSpPr>
            <p:cNvPr id="5" name="箭头: V 形 39">
              <a:extLst>
                <a:ext uri="{FF2B5EF4-FFF2-40B4-BE49-F238E27FC236}">
                  <a16:creationId xmlns:a16="http://schemas.microsoft.com/office/drawing/2014/main" id="{0B2A93C6-4C56-6D4B-8A7A-6822ED9A919D}"/>
                </a:ext>
              </a:extLst>
            </p:cNvPr>
            <p:cNvSpPr/>
            <p:nvPr/>
          </p:nvSpPr>
          <p:spPr>
            <a:xfrm>
              <a:off x="668068" y="202823"/>
              <a:ext cx="411871" cy="329144"/>
            </a:xfrm>
            <a:prstGeom prst="chevron">
              <a:avLst/>
            </a:prstGeom>
            <a:solidFill>
              <a:srgbClr val="D3B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" name="箭头: V 形 40">
              <a:extLst>
                <a:ext uri="{FF2B5EF4-FFF2-40B4-BE49-F238E27FC236}">
                  <a16:creationId xmlns:a16="http://schemas.microsoft.com/office/drawing/2014/main" id="{CD5324EB-492C-2BAF-CF43-249877FE467C}"/>
                </a:ext>
              </a:extLst>
            </p:cNvPr>
            <p:cNvSpPr/>
            <p:nvPr/>
          </p:nvSpPr>
          <p:spPr>
            <a:xfrm>
              <a:off x="1003739" y="202823"/>
              <a:ext cx="411871" cy="329144"/>
            </a:xfrm>
            <a:prstGeom prst="chevron">
              <a:avLst/>
            </a:prstGeom>
            <a:solidFill>
              <a:srgbClr val="BB87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箭头: V 形 41">
              <a:extLst>
                <a:ext uri="{FF2B5EF4-FFF2-40B4-BE49-F238E27FC236}">
                  <a16:creationId xmlns:a16="http://schemas.microsoft.com/office/drawing/2014/main" id="{1136787F-32A7-3C90-08EA-8125B01E14B5}"/>
                </a:ext>
              </a:extLst>
            </p:cNvPr>
            <p:cNvSpPr/>
            <p:nvPr/>
          </p:nvSpPr>
          <p:spPr>
            <a:xfrm>
              <a:off x="1335082" y="211208"/>
              <a:ext cx="411871" cy="329144"/>
            </a:xfrm>
            <a:prstGeom prst="chevron">
              <a:avLst/>
            </a:prstGeom>
            <a:solidFill>
              <a:srgbClr val="A45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8" name="箭头: V 形 42">
              <a:extLst>
                <a:ext uri="{FF2B5EF4-FFF2-40B4-BE49-F238E27FC236}">
                  <a16:creationId xmlns:a16="http://schemas.microsoft.com/office/drawing/2014/main" id="{EA108B5A-9D6F-5265-03CB-EE694F252220}"/>
                </a:ext>
              </a:extLst>
            </p:cNvPr>
            <p:cNvSpPr/>
            <p:nvPr/>
          </p:nvSpPr>
          <p:spPr>
            <a:xfrm>
              <a:off x="1670753" y="211208"/>
              <a:ext cx="411871" cy="32914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文本框 43">
            <a:extLst>
              <a:ext uri="{FF2B5EF4-FFF2-40B4-BE49-F238E27FC236}">
                <a16:creationId xmlns:a16="http://schemas.microsoft.com/office/drawing/2014/main" id="{2B877D72-6786-30CD-27D0-73A9EC08DE59}"/>
              </a:ext>
            </a:extLst>
          </p:cNvPr>
          <p:cNvSpPr txBox="1"/>
          <p:nvPr/>
        </p:nvSpPr>
        <p:spPr>
          <a:xfrm>
            <a:off x="2519528" y="293169"/>
            <a:ext cx="7373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关键个人贡献</a:t>
            </a:r>
            <a:endParaRPr lang="zh-CN" altLang="en-US" sz="2800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6B15C2-86C2-5493-3E17-BBE1EAA7C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1836" y="1660160"/>
            <a:ext cx="6285865" cy="3537679"/>
          </a:xfrm>
          <a:prstGeom prst="rect">
            <a:avLst/>
          </a:prstGeom>
        </p:spPr>
      </p:pic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FAD3A897-F5CA-06DF-A531-E8D2FC446450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FA0696-7289-A267-167D-E2EE817F97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84788" y="-1805975"/>
            <a:ext cx="3351478" cy="31408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E3C7E8-8100-E052-7C68-BF487F278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2534" y="655583"/>
            <a:ext cx="4497726" cy="5992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4397133-F055-EB64-9DCE-A2A79B85DCCB}"/>
              </a:ext>
            </a:extLst>
          </p:cNvPr>
          <p:cNvSpPr txBox="1"/>
          <p:nvPr/>
        </p:nvSpPr>
        <p:spPr>
          <a:xfrm>
            <a:off x="370456" y="1334920"/>
            <a:ext cx="6351419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前序新粒子发现及此分析主要完成人</a:t>
            </a:r>
            <a:endParaRPr lang="en-US" altLang="zh-CN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Phys. Rev. Lett. 132 (2024) 111901</a:t>
            </a:r>
            <a:endParaRPr lang="en-US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Nature 648 (2025) 58</a:t>
            </a:r>
            <a:endParaRPr lang="en-C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率先开展自旋宇称测量可行性研究</a:t>
            </a:r>
            <a:endParaRPr lang="en-US" altLang="zh-CN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b="1" dirty="0" err="1">
                <a:latin typeface="SimSun" panose="02010600030101010101" pitchFamily="2" charset="-122"/>
                <a:ea typeface="SimSun" panose="02010600030101010101" pitchFamily="2" charset="-122"/>
              </a:rPr>
              <a:t>构建全套分析体系</a:t>
            </a: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，完成物理结果量化分析</a:t>
            </a:r>
            <a:endParaRPr lang="en-US" altLang="zh-CN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altLang="zh-CN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负责合作组评审、关键节点汇报及文章撰写</a:t>
            </a:r>
            <a:endParaRPr lang="en-US" altLang="zh-CN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C04DF05-AD07-FA40-C201-CEB01DF60FD1}"/>
              </a:ext>
            </a:extLst>
          </p:cNvPr>
          <p:cNvSpPr/>
          <p:nvPr/>
        </p:nvSpPr>
        <p:spPr>
          <a:xfrm>
            <a:off x="7935874" y="3763623"/>
            <a:ext cx="624595" cy="146050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73DD7D-63FE-64C7-1AF9-70FA4FED4192}"/>
              </a:ext>
            </a:extLst>
          </p:cNvPr>
          <p:cNvSpPr txBox="1"/>
          <p:nvPr/>
        </p:nvSpPr>
        <p:spPr>
          <a:xfrm>
            <a:off x="7318081" y="289710"/>
            <a:ext cx="41531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highlight>
                  <a:srgbClr val="00FFFF"/>
                </a:highlight>
                <a:latin typeface="SimSun" panose="02010600030101010101" pitchFamily="2" charset="-122"/>
                <a:ea typeface="SimSun" panose="02010600030101010101" pitchFamily="2" charset="-122"/>
              </a:rPr>
              <a:t>CMS B</a:t>
            </a:r>
            <a:r>
              <a:rPr lang="zh-CN" altLang="en-US" b="1" dirty="0">
                <a:highlight>
                  <a:srgbClr val="00FFFF"/>
                </a:highlight>
                <a:latin typeface="SimSun" panose="02010600030101010101" pitchFamily="2" charset="-122"/>
                <a:ea typeface="SimSun" panose="02010600030101010101" pitchFamily="2" charset="-122"/>
              </a:rPr>
              <a:t> 物理组召集人对个人贡献的证明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487B76-EF73-0336-6B87-3270C757725F}"/>
              </a:ext>
            </a:extLst>
          </p:cNvPr>
          <p:cNvCxnSpPr>
            <a:cxnSpLocks/>
          </p:cNvCxnSpPr>
          <p:nvPr/>
        </p:nvCxnSpPr>
        <p:spPr>
          <a:xfrm flipH="1">
            <a:off x="6152514" y="4184876"/>
            <a:ext cx="1156288" cy="1841911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50F810E-DD09-E37D-185B-CB41B47841F0}"/>
              </a:ext>
            </a:extLst>
          </p:cNvPr>
          <p:cNvSpPr txBox="1"/>
          <p:nvPr/>
        </p:nvSpPr>
        <p:spPr>
          <a:xfrm>
            <a:off x="667628" y="5973890"/>
            <a:ext cx="5917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i="1" dirty="0">
                <a:solidFill>
                  <a:srgbClr val="3F3FFF"/>
                </a:solidFill>
              </a:rPr>
              <a:t>...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made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significant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contributions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as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a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key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contributor</a:t>
            </a:r>
            <a:r>
              <a:rPr lang="zh-CN" altLang="en-US" sz="2000" i="1" dirty="0">
                <a:solidFill>
                  <a:srgbClr val="3F3FFF"/>
                </a:solidFill>
              </a:rPr>
              <a:t> </a:t>
            </a:r>
            <a:r>
              <a:rPr lang="en-US" altLang="zh-CN" sz="2000" i="1" dirty="0">
                <a:solidFill>
                  <a:srgbClr val="3F3FFF"/>
                </a:solidFill>
              </a:rPr>
              <a:t>…</a:t>
            </a:r>
            <a:endParaRPr lang="en-CN" sz="2000" i="1" dirty="0">
              <a:solidFill>
                <a:srgbClr val="3F3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521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总结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3">
                <a:extLst>
                  <a:ext uri="{FF2B5EF4-FFF2-40B4-BE49-F238E27FC236}">
                    <a16:creationId xmlns:a16="http://schemas.microsoft.com/office/drawing/2014/main" id="{C39E786A-4F6D-1F41-E7F3-64EF38F2B306}"/>
                  </a:ext>
                </a:extLst>
              </p:cNvPr>
              <p:cNvSpPr txBox="1"/>
              <p:nvPr/>
            </p:nvSpPr>
            <p:spPr>
              <a:xfrm>
                <a:off x="522813" y="964635"/>
                <a:ext cx="11375349" cy="5098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3620"/>
                  </a:lnSpc>
                  <a:buFont typeface="Wingdings" pitchFamily="2" charset="2"/>
                  <a:buChar char="v"/>
                </a:pPr>
                <a:r>
                  <a:rPr lang="en-US" sz="2400" b="1" dirty="0" err="1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新里程碑</a:t>
                </a:r>
                <a:r>
                  <a:rPr lang="en-US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: </a:t>
                </a:r>
                <a:r>
                  <a:rPr lang="en-US" sz="2400" b="1" dirty="0" err="1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建立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𝑷𝑪</m:t>
                        </m:r>
                      </m:sup>
                    </m:sSup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lang="zh-CN" altLang="en-US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全粲四夸克态家族</a:t>
                </a:r>
                <a:endParaRPr lang="en-US" altLang="zh-CN" sz="24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ts val="3620"/>
                  </a:lnSpc>
                  <a:buFont typeface="Wingdings" pitchFamily="2" charset="2"/>
                  <a:buChar char="v"/>
                </a:pPr>
                <a:endParaRPr lang="en-US" altLang="zh-CN" sz="24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620"/>
                  </a:lnSpc>
                  <a:buFont typeface="Wingdings" pitchFamily="2" charset="2"/>
                  <a:buChar char="Ø"/>
                </a:pPr>
                <a:r>
                  <a:rPr lang="zh-CN" altLang="en-US" sz="2400" b="1" dirty="0">
                    <a:solidFill>
                      <a:srgbClr val="C00000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全重体系</a:t>
                </a:r>
                <a:r>
                  <a:rPr lang="en-US" altLang="zh-CN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en-US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连接非微扰与微扰</a:t>
                </a:r>
                <a:r>
                  <a:rPr lang="en-US" altLang="zh-CN" sz="2400" b="1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QCD</a:t>
                </a:r>
                <a:r>
                  <a:rPr lang="zh-CN" altLang="en-US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之间的桥梁</a:t>
                </a:r>
                <a:endParaRPr lang="en-US" altLang="zh-CN" sz="24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620"/>
                  </a:lnSpc>
                  <a:buFont typeface="Wingdings" pitchFamily="2" charset="2"/>
                  <a:buChar char="Ø"/>
                </a:pPr>
                <a:endParaRPr lang="en-US" sz="24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620"/>
                  </a:lnSpc>
                  <a:buFont typeface="Wingdings" pitchFamily="2" charset="2"/>
                  <a:buChar char="Ø"/>
                </a:pPr>
                <a:r>
                  <a:rPr lang="zh-CN" altLang="en-US" sz="2400" b="1" dirty="0">
                    <a:solidFill>
                      <a:srgbClr val="C00000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三重态家族：</a:t>
                </a:r>
                <a:r>
                  <a:rPr lang="zh-CN" altLang="en-US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对区分理论模型提供更高鉴别度</a:t>
                </a:r>
                <a:endParaRPr lang="en-US" altLang="zh-CN" sz="24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lvl="1">
                  <a:lnSpc>
                    <a:spcPts val="3620"/>
                  </a:lnSpc>
                </a:pPr>
                <a:endParaRPr lang="en-US" sz="24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62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𝑷𝑪</m:t>
                        </m:r>
                      </m:sup>
                    </m:sSup>
                  </m:oMath>
                </a14:m>
                <a:r>
                  <a:rPr lang="zh-CN" altLang="en-US" sz="2400" b="1" dirty="0">
                    <a:solidFill>
                      <a:srgbClr val="C00000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测量</a:t>
                </a:r>
                <a:r>
                  <a:rPr lang="en-US" altLang="zh-CN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en-US" sz="2400" b="1" dirty="0">
                    <a:solidFill>
                      <a:srgbClr val="C00000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探测内部结构</a:t>
                </a:r>
                <a:endParaRPr lang="en-US" altLang="zh-CN" sz="24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200150" lvl="2" indent="-285750">
                  <a:lnSpc>
                    <a:spcPts val="362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2400" b="1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LHC</a:t>
                </a:r>
                <a:r>
                  <a:rPr lang="zh-CN" altLang="en-US" sz="2400" b="1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首次瞬发奇特强子的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004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rgbClr val="004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𝑱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0042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𝑷𝑪</m:t>
                        </m:r>
                      </m:sup>
                    </m:sSup>
                  </m:oMath>
                </a14:m>
                <a:r>
                  <a:rPr lang="zh-CN" altLang="en-US" sz="2400" b="1" dirty="0">
                    <a:solidFill>
                      <a:srgbClr val="0042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测量</a:t>
                </a:r>
                <a:endParaRPr lang="en-US" altLang="zh-CN" sz="2400" b="1" dirty="0">
                  <a:solidFill>
                    <a:srgbClr val="C00000"/>
                  </a:solidFill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200150" lvl="2" indent="-285750">
                  <a:lnSpc>
                    <a:spcPts val="362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zh-CN" altLang="en-US" sz="2400" b="1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在已确立</a:t>
                </a:r>
                <a:r>
                  <a:rPr lang="en-US" altLang="zh-CN" sz="2400" b="1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b="1" dirty="0">
                    <a:solidFill>
                      <a:srgbClr val="151DFF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&gt;5σ</a:t>
                </a:r>
                <a:r>
                  <a:rPr lang="en-US" altLang="zh-CN" sz="2400" b="1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en-US" sz="2400" b="1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的奇特强子中首个自旋</a:t>
                </a:r>
                <a:r>
                  <a:rPr lang="en-US" altLang="zh-CN" sz="2400" b="1" dirty="0">
                    <a:solidFill>
                      <a:srgbClr val="151DFF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2400" b="1" dirty="0">
                    <a:solidFill>
                      <a:srgbClr val="151DFF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态</a:t>
                </a:r>
                <a:endParaRPr lang="en-US" altLang="zh-CN" sz="2400" b="1" dirty="0">
                  <a:solidFill>
                    <a:srgbClr val="151DFF"/>
                  </a:solidFill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1200150" lvl="2" indent="-285750">
                  <a:lnSpc>
                    <a:spcPts val="3620"/>
                  </a:lnSpc>
                  <a:buFont typeface="Arial" panose="020B0604020202020204" pitchFamily="34" charset="0"/>
                  <a:buChar char="•"/>
                  <a:defRPr/>
                </a:pPr>
                <a:endParaRPr lang="en-US" altLang="zh-CN" sz="2400" b="1" dirty="0">
                  <a:solidFill>
                    <a:srgbClr val="151DFF"/>
                  </a:solidFill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lnSpc>
                    <a:spcPts val="3620"/>
                  </a:lnSpc>
                  <a:buFont typeface="Wingdings" pitchFamily="2" charset="2"/>
                  <a:buChar char="q"/>
                  <a:defRPr/>
                </a:pPr>
                <a:r>
                  <a:rPr lang="zh-CN" altLang="en-US" sz="2400" b="1" dirty="0">
                    <a:solidFill>
                      <a:srgbClr val="F708E0"/>
                    </a:solidFill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理解奇特强子的新平台，勾勒出初步物理图像</a:t>
                </a:r>
                <a:endParaRPr lang="en-US" altLang="zh-CN" sz="2400" b="1" dirty="0">
                  <a:solidFill>
                    <a:srgbClr val="F708E0"/>
                  </a:solidFill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本框 3">
                <a:extLst>
                  <a:ext uri="{FF2B5EF4-FFF2-40B4-BE49-F238E27FC236}">
                    <a16:creationId xmlns:a16="http://schemas.microsoft.com/office/drawing/2014/main" id="{C39E786A-4F6D-1F41-E7F3-64EF38F2B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13" y="964635"/>
                <a:ext cx="11375349" cy="5098512"/>
              </a:xfrm>
              <a:prstGeom prst="rect">
                <a:avLst/>
              </a:prstGeom>
              <a:blipFill>
                <a:blip r:embed="rId3"/>
                <a:stretch>
                  <a:fillRect l="-781" t="-496" b="-198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A3B89D0-7B03-D8F5-8A96-36E93869B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357" y="3999879"/>
            <a:ext cx="3612004" cy="2063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74844927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7948" y="1370031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55CCD8-0B51-21B8-C797-578C4A4E92C9}"/>
              </a:ext>
            </a:extLst>
          </p:cNvPr>
          <p:cNvSpPr txBox="1"/>
          <p:nvPr/>
        </p:nvSpPr>
        <p:spPr>
          <a:xfrm>
            <a:off x="9154217" y="4367450"/>
            <a:ext cx="29451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/>
              <a:t>Many models predict individual tetraquark states</a:t>
            </a:r>
            <a:r>
              <a:rPr lang="en-US" altLang="zh-CN" sz="1600" i="1" dirty="0"/>
              <a:t>,</a:t>
            </a:r>
            <a:r>
              <a:rPr lang="zh-CN" altLang="en-US" sz="1600" i="1" dirty="0"/>
              <a:t> </a:t>
            </a:r>
            <a:r>
              <a:rPr lang="en-US" altLang="zh-CN" sz="1600" i="1" dirty="0"/>
              <a:t>while</a:t>
            </a:r>
            <a:r>
              <a:rPr lang="zh-CN" altLang="en-US" sz="1600" i="1" dirty="0"/>
              <a:t> </a:t>
            </a:r>
            <a:r>
              <a:rPr lang="en-US" altLang="zh-CN" sz="1600" i="1" dirty="0"/>
              <a:t>f</a:t>
            </a:r>
            <a:r>
              <a:rPr lang="en-US" sz="1600" i="1" dirty="0"/>
              <a:t>ew predict a family pattern </a:t>
            </a:r>
          </a:p>
          <a:p>
            <a:endParaRPr lang="en-US" sz="1600" i="1" dirty="0"/>
          </a:p>
          <a:p>
            <a:r>
              <a:rPr lang="en-US" sz="1600" i="1" dirty="0"/>
              <a:t>Available family-level predictions are compared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01F5DE-9545-906D-287F-C39F4C5D2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87" y="925385"/>
            <a:ext cx="2946564" cy="27715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5312786-AA7B-4B0E-273A-002ECC50F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890" y="926440"/>
            <a:ext cx="2885166" cy="27715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F6AE1AF-4A73-1AC8-312F-AF6061407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9578" y="925384"/>
            <a:ext cx="2885868" cy="27715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8502C1-BF81-2F5E-F61F-EE61C4FB2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8822" y="938287"/>
            <a:ext cx="2948365" cy="27715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9676BE9-EC53-CEF0-7EE8-D36A57260E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48" y="3742802"/>
            <a:ext cx="2946564" cy="28189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0978024-67FB-F7E7-E50E-43FB3FEBC2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9867" y="3777634"/>
            <a:ext cx="2945189" cy="278412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E053A1-C7DC-A3F6-D8A5-F3E4F83060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5280" y="3771937"/>
            <a:ext cx="2945189" cy="2807403"/>
          </a:xfrm>
          <a:prstGeom prst="rect">
            <a:avLst/>
          </a:prstGeom>
        </p:spPr>
      </p:pic>
      <p:pic>
        <p:nvPicPr>
          <p:cNvPr id="29" name="Picture 1" descr="page1image45887056">
            <a:extLst>
              <a:ext uri="{FF2B5EF4-FFF2-40B4-BE49-F238E27FC236}">
                <a16:creationId xmlns:a16="http://schemas.microsoft.com/office/drawing/2014/main" id="{B2866311-C78E-D430-6825-77175B044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本框 27">
            <a:extLst>
              <a:ext uri="{FF2B5EF4-FFF2-40B4-BE49-F238E27FC236}">
                <a16:creationId xmlns:a16="http://schemas.microsoft.com/office/drawing/2014/main" id="{16680765-D722-DC69-F4B5-057A301D97DF}"/>
              </a:ext>
            </a:extLst>
          </p:cNvPr>
          <p:cNvSpPr txBox="1"/>
          <p:nvPr/>
        </p:nvSpPr>
        <p:spPr>
          <a:xfrm>
            <a:off x="0" y="100863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讨论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—</a:t>
            </a:r>
            <a:r>
              <a:rPr lang="en-US" altLang="zh-CN" sz="3200" b="1" dirty="0" err="1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Regge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 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轨迹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  <a:p>
            <a:pPr algn="ctr"/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09F2C24-4D85-A548-B8E1-1900D2DE0979}"/>
              </a:ext>
            </a:extLst>
          </p:cNvPr>
          <p:cNvSpPr txBox="1"/>
          <p:nvPr/>
        </p:nvSpPr>
        <p:spPr>
          <a:xfrm>
            <a:off x="853376" y="2157212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L=0</a:t>
            </a:r>
            <a:endParaRPr lang="en-CN" i="1" dirty="0">
              <a:solidFill>
                <a:srgbClr val="E400D4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924E59-61C0-D91D-8312-C4FB90C5674A}"/>
              </a:ext>
            </a:extLst>
          </p:cNvPr>
          <p:cNvSpPr txBox="1"/>
          <p:nvPr/>
        </p:nvSpPr>
        <p:spPr>
          <a:xfrm>
            <a:off x="3648467" y="2139409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L=0</a:t>
            </a:r>
            <a:endParaRPr lang="en-CN" i="1" dirty="0">
              <a:solidFill>
                <a:srgbClr val="151D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2E8B41-B544-52F1-5CB9-D0E21E3FE9D6}"/>
              </a:ext>
            </a:extLst>
          </p:cNvPr>
          <p:cNvSpPr txBox="1"/>
          <p:nvPr/>
        </p:nvSpPr>
        <p:spPr>
          <a:xfrm>
            <a:off x="6425160" y="2157212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L=0</a:t>
            </a:r>
            <a:endParaRPr lang="en-CN" i="1" dirty="0">
              <a:solidFill>
                <a:srgbClr val="151DF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B52F612-23BA-46E0-6524-792A3BF1B6ED}"/>
              </a:ext>
            </a:extLst>
          </p:cNvPr>
          <p:cNvSpPr txBox="1"/>
          <p:nvPr/>
        </p:nvSpPr>
        <p:spPr>
          <a:xfrm>
            <a:off x="640505" y="4985030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L=1</a:t>
            </a:r>
            <a:endParaRPr lang="en-CN" i="1" dirty="0">
              <a:solidFill>
                <a:srgbClr val="151D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771CF00-E5B4-6BAC-2CCA-9B13A2D76AF5}"/>
              </a:ext>
            </a:extLst>
          </p:cNvPr>
          <p:cNvSpPr txBox="1"/>
          <p:nvPr/>
        </p:nvSpPr>
        <p:spPr>
          <a:xfrm>
            <a:off x="3490365" y="4985030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L=1</a:t>
            </a:r>
            <a:endParaRPr lang="en-CN" i="1" dirty="0">
              <a:solidFill>
                <a:srgbClr val="151DFF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6FB98E-CFD3-A65F-CD76-6475D858F0B1}"/>
              </a:ext>
            </a:extLst>
          </p:cNvPr>
          <p:cNvSpPr txBox="1"/>
          <p:nvPr/>
        </p:nvSpPr>
        <p:spPr>
          <a:xfrm>
            <a:off x="9645704" y="2139409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L=1</a:t>
            </a:r>
            <a:endParaRPr lang="en-CN" i="1" dirty="0">
              <a:solidFill>
                <a:srgbClr val="151DF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1D9B0E-F003-3ABC-B857-08F3BB581636}"/>
              </a:ext>
            </a:extLst>
          </p:cNvPr>
          <p:cNvSpPr txBox="1"/>
          <p:nvPr/>
        </p:nvSpPr>
        <p:spPr>
          <a:xfrm>
            <a:off x="6517633" y="4992025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L=2</a:t>
            </a:r>
            <a:endParaRPr lang="en-CN" i="1" dirty="0">
              <a:solidFill>
                <a:srgbClr val="151D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0430CC-E57C-3EF0-028D-DB2C92651D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2475" y="2873374"/>
            <a:ext cx="88900" cy="11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5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奇特强子态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7D668B5A-ABA6-1CD4-7881-28036AD0EE7D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0461AD-E298-9356-B33B-A5DDEE646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04" y="982723"/>
            <a:ext cx="1788086" cy="14960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B5FD90-8A83-7230-3B8A-A2B049B585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414" y="810852"/>
            <a:ext cx="1788086" cy="16895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5D3066-657D-9035-39D6-D70FC96AC8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894" y="2701418"/>
            <a:ext cx="1722746" cy="17574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23B3D1-D204-C2DD-3694-5B58EB15A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8414" y="2812362"/>
            <a:ext cx="1722746" cy="1591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8C25A7-AFEE-6BE6-A121-B5632F09CD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894" y="4458851"/>
            <a:ext cx="1657231" cy="17240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1561C7-712D-9B95-4DC1-ED41C47F82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06260" y="4503998"/>
            <a:ext cx="1487054" cy="1633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CFDB65-571A-804B-A371-EC99DDD0B1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17999" y="1002609"/>
            <a:ext cx="5905058" cy="32805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C19860-73D2-B140-8175-4E86FA04A4B6}"/>
              </a:ext>
            </a:extLst>
          </p:cNvPr>
          <p:cNvSpPr txBox="1"/>
          <p:nvPr/>
        </p:nvSpPr>
        <p:spPr>
          <a:xfrm>
            <a:off x="231623" y="6405592"/>
            <a:ext cx="21567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N" sz="1400" i="1" u="sng" dirty="0">
                <a:solidFill>
                  <a:srgbClr val="0070C0"/>
                </a:solidFill>
              </a:rPr>
              <a:t>arXiv:2204.02649v2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763E99-3569-4967-6BF6-6169EA49C88A}"/>
              </a:ext>
            </a:extLst>
          </p:cNvPr>
          <p:cNvSpPr txBox="1"/>
          <p:nvPr/>
        </p:nvSpPr>
        <p:spPr>
          <a:xfrm>
            <a:off x="5816865" y="4466483"/>
            <a:ext cx="480612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altLang="zh-CN" sz="2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~60</a:t>
            </a:r>
            <a:r>
              <a:rPr lang="zh-CN" altLang="en-US" sz="2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奇特强子态，</a:t>
            </a:r>
            <a:r>
              <a:rPr lang="en-US" altLang="zh-CN" sz="2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24@LHC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CN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现存困境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N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多数</a:t>
            </a:r>
            <a:r>
              <a:rPr lang="zh-CN" altLang="en-US" sz="2000" b="1" kern="100" spc="0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奇特强子态含轻夸克自由度</a:t>
            </a:r>
            <a:endParaRPr lang="en-US" altLang="zh-CN" sz="2000" b="1" kern="100" spc="0" dirty="0">
              <a:effectLst/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sz="2000" b="1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内部</a:t>
            </a:r>
            <a:r>
              <a:rPr lang="zh-CN" altLang="en-US" sz="2000" b="1" kern="100" spc="0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结构尚无定论</a:t>
            </a:r>
            <a:endParaRPr lang="en-CN" sz="2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CN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研究方案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N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聚焦全重奇特强子</a:t>
            </a:r>
            <a:r>
              <a:rPr lang="en-US" altLang="zh-CN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——</a:t>
            </a:r>
            <a:r>
              <a:rPr lang="zh-CN" altLang="en-US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更简单体系</a:t>
            </a:r>
            <a:endParaRPr lang="en-CN" sz="2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imSun" panose="02010600030101010101" pitchFamily="2" charset="-122"/>
                <a:ea typeface="SimSun" panose="02010600030101010101" pitchFamily="2" charset="-122"/>
              </a:rPr>
              <a:t>能否确立内部结构图像</a:t>
            </a:r>
            <a:r>
              <a:rPr lang="zh-CN" altLang="en-US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？</a:t>
            </a:r>
            <a:endParaRPr lang="en-US" sz="2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D75304C-F4F8-AE93-0FB8-A3AC2BB23674}"/>
              </a:ext>
            </a:extLst>
          </p:cNvPr>
          <p:cNvCxnSpPr/>
          <p:nvPr/>
        </p:nvCxnSpPr>
        <p:spPr>
          <a:xfrm>
            <a:off x="96253" y="2608446"/>
            <a:ext cx="434099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018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27">
                <a:extLst>
                  <a:ext uri="{FF2B5EF4-FFF2-40B4-BE49-F238E27FC236}">
                    <a16:creationId xmlns:a16="http://schemas.microsoft.com/office/drawing/2014/main" id="{D50B6C07-C9F5-E68B-4DDB-0085F3CB93FC}"/>
                  </a:ext>
                </a:extLst>
              </p:cNvPr>
              <p:cNvSpPr txBox="1"/>
              <p:nvPr/>
            </p:nvSpPr>
            <p:spPr>
              <a:xfrm>
                <a:off x="3939021" y="100863"/>
                <a:ext cx="4313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zh-CN" sz="3200" b="1" i="1" smtClean="0">
                        <a:solidFill>
                          <a:srgbClr val="703881"/>
                        </a:solidFill>
                        <a:latin typeface="Cambria Math" panose="02040503050406030204" pitchFamily="18" charset="0"/>
                        <a:ea typeface="思源宋体 Heavy" panose="02020900000000000000" pitchFamily="18" charset="-122"/>
                        <a:cs typeface="+mn-ea"/>
                        <a:sym typeface="+mn-lt"/>
                      </a:rPr>
                      <m:t>𝑱</m:t>
                    </m:r>
                    <m:r>
                      <a:rPr lang="en-US" altLang="zh-CN" sz="3200" b="1" i="1" smtClean="0">
                        <a:solidFill>
                          <a:srgbClr val="703881"/>
                        </a:solidFill>
                        <a:latin typeface="Cambria Math" panose="02040503050406030204" pitchFamily="18" charset="0"/>
                        <a:ea typeface="思源宋体 Heavy" panose="02020900000000000000" pitchFamily="18" charset="-122"/>
                        <a:cs typeface="+mn-ea"/>
                        <a:sym typeface="+mn-lt"/>
                      </a:rPr>
                      <m:t>/</m:t>
                    </m:r>
                    <m:r>
                      <a:rPr lang="en-US" altLang="zh-CN" sz="3200" b="1" i="1" smtClean="0">
                        <a:solidFill>
                          <a:srgbClr val="70388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𝝍</m:t>
                    </m:r>
                  </m:oMath>
                </a14:m>
                <a:r>
                  <a:rPr lang="en-US" altLang="zh-CN" sz="3200" b="1" dirty="0">
                    <a:solidFill>
                      <a:srgbClr val="703881"/>
                    </a:solidFill>
                    <a:latin typeface="思源宋体 Heavy" panose="02020900000000000000" pitchFamily="18" charset="-122"/>
                    <a:ea typeface="思源宋体 Heavy" panose="02020900000000000000" pitchFamily="18" charset="-122"/>
                    <a:cs typeface="+mn-ea"/>
                    <a:sym typeface="+mn-lt"/>
                  </a:rPr>
                  <a:t> polarizations</a:t>
                </a:r>
              </a:p>
            </p:txBody>
          </p:sp>
        </mc:Choice>
        <mc:Fallback xmlns="">
          <p:sp>
            <p:nvSpPr>
              <p:cNvPr id="9" name="文本框 27">
                <a:extLst>
                  <a:ext uri="{FF2B5EF4-FFF2-40B4-BE49-F238E27FC236}">
                    <a16:creationId xmlns:a16="http://schemas.microsoft.com/office/drawing/2014/main" id="{D50B6C07-C9F5-E68B-4DDB-0085F3CB93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021" y="100863"/>
                <a:ext cx="4313957" cy="584775"/>
              </a:xfrm>
              <a:prstGeom prst="rect">
                <a:avLst/>
              </a:prstGeom>
              <a:blipFill>
                <a:blip r:embed="rId4"/>
                <a:stretch>
                  <a:fillRect t="-15217" b="-3478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AD14453B-9680-2736-8C6F-8734BD302E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853" t="50521"/>
          <a:stretch/>
        </p:blipFill>
        <p:spPr>
          <a:xfrm>
            <a:off x="2490391" y="3429000"/>
            <a:ext cx="8995930" cy="32843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4F8D00-E770-2FF1-7918-BE284C74A0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858" t="63875" r="4790"/>
          <a:stretch/>
        </p:blipFill>
        <p:spPr>
          <a:xfrm>
            <a:off x="6357318" y="1554672"/>
            <a:ext cx="4967324" cy="17149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AB35E8-40FE-DD39-53B1-2FBF3EB8E82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279" r="79829"/>
          <a:stretch/>
        </p:blipFill>
        <p:spPr>
          <a:xfrm>
            <a:off x="263537" y="3012403"/>
            <a:ext cx="1754106" cy="37902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AC486B-F2BB-8493-464D-5423F6C8E7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857" t="44435" r="8373" b="35428"/>
          <a:stretch/>
        </p:blipFill>
        <p:spPr>
          <a:xfrm>
            <a:off x="786500" y="1724141"/>
            <a:ext cx="4968671" cy="10091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E3E505-2CE4-C3C4-9D1C-B9FFB68AD9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493" t="33279" r="42544" b="60349"/>
          <a:stretch/>
        </p:blipFill>
        <p:spPr>
          <a:xfrm>
            <a:off x="610505" y="1147852"/>
            <a:ext cx="2055843" cy="35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38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3939021" y="100863"/>
            <a:ext cx="431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Angular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 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analysis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4B56B4-AFA4-FC64-3A96-58D87AFA5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98" y="821832"/>
            <a:ext cx="9834337" cy="5938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238EAD-13D1-A391-270A-F1F9AB9F8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1655" y="6433022"/>
            <a:ext cx="1604298" cy="3268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E548B0-A8F5-8307-C7A2-838000613C42}"/>
              </a:ext>
            </a:extLst>
          </p:cNvPr>
          <p:cNvSpPr txBox="1"/>
          <p:nvPr/>
        </p:nvSpPr>
        <p:spPr>
          <a:xfrm>
            <a:off x="10796889" y="5396753"/>
            <a:ext cx="964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Valid</a:t>
            </a:r>
          </a:p>
          <a:p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any</a:t>
            </a:r>
            <a:r>
              <a:rPr lang="zh-CN" altLang="en-US" dirty="0"/>
              <a:t> </a:t>
            </a:r>
            <a:r>
              <a:rPr lang="en-US" altLang="zh-CN" dirty="0"/>
              <a:t>J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438541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Lorentz-Invariant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 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Amplitude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46B62C-73C3-43D0-70A6-15490053A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000" y="5334000"/>
            <a:ext cx="952500" cy="304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8C1D57-5A4A-47B1-CE71-906AE587A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635" y="5372100"/>
            <a:ext cx="952500" cy="30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11AF9-9B78-4521-2D26-0DB3A94D0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364" y="5391150"/>
            <a:ext cx="952500" cy="30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A813A4-5D5C-88A9-0B33-5C92380D4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293" y="5391150"/>
            <a:ext cx="952500" cy="304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566AB1-A4ED-FB73-C45C-FD7E4718B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965" y="786500"/>
            <a:ext cx="9508067" cy="586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14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Lorentz-Invariant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 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Amplitude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0C7162-CDF4-3841-1FA9-FB9DDD8E6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635" y="878153"/>
            <a:ext cx="9506729" cy="57338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46B62C-73C3-43D0-70A6-15490053A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000" y="5334000"/>
            <a:ext cx="952500" cy="304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8C1D57-5A4A-47B1-CE71-906AE587A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635" y="5372100"/>
            <a:ext cx="952500" cy="30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11AF9-9B78-4521-2D26-0DB3A94D0D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64" y="5391150"/>
            <a:ext cx="952500" cy="30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A813A4-5D5C-88A9-0B33-5C92380D4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293" y="5391150"/>
            <a:ext cx="952500" cy="304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E60986-412B-DD54-9A90-6A6C72A760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056" y="3519322"/>
            <a:ext cx="723900" cy="177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105784-C23D-DAB9-89EC-FEDD092BE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1647" y="3491019"/>
            <a:ext cx="723900" cy="177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EB627E-D660-EFD4-AD84-013FD81CBF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47" y="3514968"/>
            <a:ext cx="723900" cy="177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F01E7C-47E6-1CF3-C5AD-9296E8A51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447" y="3516027"/>
            <a:ext cx="723900" cy="177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2066D6-E92D-6E23-4789-5E343D5E6E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0018" y="3491019"/>
            <a:ext cx="723900" cy="88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6CFB19-1859-8C1F-655A-573807409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8318" y="3515934"/>
            <a:ext cx="723900" cy="8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18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8293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Statistical Analysis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2BE5B2-6076-4C7A-5267-87CC915DD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6404" y="3484990"/>
            <a:ext cx="808956" cy="260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C9F30C-D84A-3FF6-64C6-67AC2908D1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959" t="9963" r="16988" b="64532"/>
          <a:stretch/>
        </p:blipFill>
        <p:spPr>
          <a:xfrm>
            <a:off x="5101221" y="4928958"/>
            <a:ext cx="6742546" cy="16018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CB597-571E-D91E-6DB1-5E39A1F6D4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9469" y="786501"/>
            <a:ext cx="4100065" cy="3911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52ECC6-6586-EAED-7B98-7EA2B9AA8EE5}"/>
                  </a:ext>
                </a:extLst>
              </p:cNvPr>
              <p:cNvSpPr txBox="1"/>
              <p:nvPr/>
            </p:nvSpPr>
            <p:spPr>
              <a:xfrm>
                <a:off x="7876333" y="1383222"/>
                <a:ext cx="76399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N" sz="4400" i="1" smtClean="0">
                              <a:solidFill>
                                <a:srgbClr val="F3901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4400" b="0" i="1" smtClean="0">
                              <a:solidFill>
                                <a:srgbClr val="F39017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4400" b="0" i="1" smtClean="0">
                              <a:solidFill>
                                <a:srgbClr val="F39017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CN" sz="4400" dirty="0">
                  <a:solidFill>
                    <a:srgbClr val="F39017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52ECC6-6586-EAED-7B98-7EA2B9AA8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6333" y="1383222"/>
                <a:ext cx="763992" cy="677108"/>
              </a:xfrm>
              <a:prstGeom prst="rect">
                <a:avLst/>
              </a:prstGeom>
              <a:blipFill>
                <a:blip r:embed="rId7"/>
                <a:stretch>
                  <a:fillRect l="-16393" b="-545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9582E4-1A57-FE9C-6925-1C33ABF7F2FC}"/>
                  </a:ext>
                </a:extLst>
              </p:cNvPr>
              <p:cNvSpPr txBox="1"/>
              <p:nvPr/>
            </p:nvSpPr>
            <p:spPr>
              <a:xfrm>
                <a:off x="10211181" y="1253992"/>
                <a:ext cx="104067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N" sz="440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4400" b="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b>
                          <m:r>
                            <a:rPr lang="en-US" altLang="zh-CN" sz="4400" b="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altLang="zh-CN" sz="4400" b="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CN" sz="4400" i="1" dirty="0">
                  <a:solidFill>
                    <a:srgbClr val="4E2EE2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9582E4-1A57-FE9C-6925-1C33ABF7F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1181" y="1253992"/>
                <a:ext cx="1040670" cy="769441"/>
              </a:xfrm>
              <a:prstGeom prst="rect">
                <a:avLst/>
              </a:prstGeom>
              <a:blipFill>
                <a:blip r:embed="rId8"/>
                <a:stretch>
                  <a:fillRect l="-3614" b="-161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A0973D-7F22-FD9F-244C-57DD413629E5}"/>
                  </a:ext>
                </a:extLst>
              </p:cNvPr>
              <p:cNvSpPr txBox="1"/>
              <p:nvPr/>
            </p:nvSpPr>
            <p:spPr>
              <a:xfrm>
                <a:off x="9229159" y="2853377"/>
                <a:ext cx="240739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000" dirty="0"/>
                  <a:t>observed</a:t>
                </a:r>
                <a:r>
                  <a:rPr lang="zh-CN" altLang="en-US" sz="3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3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𝑜𝑏𝑠</m:t>
                        </m:r>
                      </m:sub>
                    </m:sSub>
                  </m:oMath>
                </a14:m>
                <a:endParaRPr lang="en-CN" sz="3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0A0973D-7F22-FD9F-244C-57DD413629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9159" y="2853377"/>
                <a:ext cx="2407390" cy="553998"/>
              </a:xfrm>
              <a:prstGeom prst="rect">
                <a:avLst/>
              </a:prstGeom>
              <a:blipFill>
                <a:blip r:embed="rId9"/>
                <a:stretch>
                  <a:fillRect l="-5759" t="-13333" b="-3111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887CE9B-0CF3-4A80-4450-188B7B8B9877}"/>
                  </a:ext>
                </a:extLst>
              </p:cNvPr>
              <p:cNvSpPr txBox="1"/>
              <p:nvPr/>
            </p:nvSpPr>
            <p:spPr>
              <a:xfrm>
                <a:off x="158786" y="940833"/>
                <a:ext cx="6553119" cy="4920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Hypothesis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test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toy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MC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200" i="1" smtClean="0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200" b="0" i="1" smtClean="0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zh-CN" sz="2200" b="0" i="1" smtClean="0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200" b="0" i="1" smtClean="0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bSup>
                    <m:r>
                      <a:rPr lang="en-US" altLang="zh-CN" sz="2200" b="0" i="1" smtClean="0">
                        <a:solidFill>
                          <a:srgbClr val="4E2EE2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CN" sz="2200" dirty="0">
                    <a:solidFill>
                      <a:srgbClr val="4E2EE2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CN" sz="2200" i="1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b>
                        <m:r>
                          <a:rPr lang="en-US" altLang="zh-CN" sz="2200" i="1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altLang="zh-CN" sz="2200" i="1">
                            <a:solidFill>
                              <a:srgbClr val="4E2EE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vs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200" i="1" smtClean="0">
                            <a:solidFill>
                              <a:srgbClr val="F39017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solidFill>
                              <a:srgbClr val="F39017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zh-CN" sz="2200" b="0" i="1" smtClean="0">
                            <a:solidFill>
                              <a:srgbClr val="F39017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sz="2200" i="1">
                            <a:solidFill>
                              <a:srgbClr val="F39017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bSup>
                    <m:r>
                      <a:rPr lang="en-US" altLang="zh-CN" sz="2200" i="1">
                        <a:solidFill>
                          <a:srgbClr val="F39017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CN" sz="2200" i="1">
                            <a:solidFill>
                              <a:srgbClr val="F3901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i="1">
                            <a:solidFill>
                              <a:srgbClr val="F39017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zh-CN" sz="2200" i="1">
                            <a:solidFill>
                              <a:srgbClr val="F39017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Test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statistic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n-US" altLang="zh-CN" sz="2200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sSubSup>
                          <m:sSubSupPr>
                            <m:ctrlP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CN" sz="2200" b="0" i="1" smtClean="0">
                                <a:solidFill>
                                  <a:srgbClr val="F39017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bSup>
                      </m:sub>
                    </m:sSub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zh-CN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sSubSup>
                          <m:sSubSupPr>
                            <m:ctrlPr>
                              <a:rPr lang="en-US" altLang="zh-CN" sz="220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200" b="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CN" sz="2200" b="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200" b="0" i="1" smtClean="0">
                                <a:solidFill>
                                  <a:srgbClr val="4E2EE2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bSup>
                      </m:sub>
                    </m:sSub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Consistency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p>
                    </m:sSubSup>
                    <m:r>
                      <a:rPr lang="en-US" altLang="zh-CN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p-value: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1" smtClean="0">
                          <a:solidFill>
                            <a:srgbClr val="4E2EE2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altLang="zh-CN" sz="2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CN" sz="2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sub>
                      </m:sSub>
                      <m:r>
                        <a:rPr lang="en-US" altLang="zh-CN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sSubSup>
                        <m:sSubSupPr>
                          <m:ctrlPr>
                            <a:rPr lang="en-US" altLang="zh-CN" sz="2200" b="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200" b="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zh-CN" sz="2200" b="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200" b="0" i="1" smtClean="0">
                              <a:solidFill>
                                <a:srgbClr val="4E2EE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sup>
                      </m:sSubSup>
                      <m:r>
                        <a:rPr lang="en-US" altLang="zh-CN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𝑏𝑘𝑔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1" smtClean="0">
                          <a:solidFill>
                            <a:srgbClr val="F39017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altLang="zh-CN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altLang="zh-CN" sz="2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CN" sz="2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sub>
                      </m:sSub>
                      <m:r>
                        <a:rPr lang="en-US" altLang="zh-CN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sSubSup>
                        <m:sSubSupPr>
                          <m:ctrlPr>
                            <a:rPr lang="en-US" altLang="zh-CN" sz="2200" b="0" i="1" smtClean="0">
                              <a:solidFill>
                                <a:srgbClr val="F3901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200" b="0" i="1" smtClean="0">
                              <a:solidFill>
                                <a:srgbClr val="F3901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zh-CN" sz="2200" b="0" i="1" smtClean="0">
                              <a:solidFill>
                                <a:srgbClr val="F3901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200" b="0" i="1" smtClean="0">
                              <a:solidFill>
                                <a:srgbClr val="F3901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sup>
                      </m:sSubSup>
                      <m:r>
                        <a:rPr lang="en-US" altLang="zh-CN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𝑏𝑘𝑔</m:t>
                      </m:r>
                      <m:r>
                        <a:rPr lang="en-US" altLang="zh-CN" sz="2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Significance: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Converted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p-value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via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Gaussian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one-sided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tail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integral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Confidence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level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887CE9B-0CF3-4A80-4450-188B7B8B9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86" y="940833"/>
                <a:ext cx="6553119" cy="4920834"/>
              </a:xfrm>
              <a:prstGeom prst="rect">
                <a:avLst/>
              </a:prstGeom>
              <a:blipFill>
                <a:blip r:embed="rId10"/>
                <a:stretch>
                  <a:fillRect l="-967" t="-514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259388-4BF4-9EF6-4ADE-3AE38F925F63}"/>
                  </a:ext>
                </a:extLst>
              </p:cNvPr>
              <p:cNvSpPr txBox="1"/>
              <p:nvPr/>
            </p:nvSpPr>
            <p:spPr>
              <a:xfrm>
                <a:off x="536813" y="5487947"/>
                <a:ext cx="4186382" cy="8822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CN" sz="2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altLang="zh-CN" sz="2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CN" sz="2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2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2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sub>
                          </m:sSub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bSup>
                            <m:sSubSupPr>
                              <m:ctrlPr>
                                <a:rPr lang="en-US" altLang="zh-CN" sz="2200" i="1" smtClean="0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200" i="1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altLang="zh-CN" sz="2200" b="0" i="1" smtClean="0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2200" i="1">
                                  <a:solidFill>
                                    <a:srgbClr val="F39017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bSup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𝑏𝑘𝑔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altLang="zh-CN" sz="2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sub>
                          </m:sSub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bSup>
                            <m:sSubSupPr>
                              <m:ctrlPr>
                                <a:rPr lang="en-US" altLang="zh-CN" sz="2200" i="1" smtClean="0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200" i="1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altLang="zh-CN" sz="2200" b="0" i="1" smtClean="0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sz="2200" i="1">
                                  <a:solidFill>
                                    <a:srgbClr val="4E2EE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bSup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𝑏𝑘𝑔</m:t>
                          </m:r>
                          <m:r>
                            <a:rPr lang="en-US" altLang="zh-CN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altLang="zh-CN" sz="2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CN" sz="2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259388-4BF4-9EF6-4ADE-3AE38F925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13" y="5487947"/>
                <a:ext cx="4186382" cy="882293"/>
              </a:xfrm>
              <a:prstGeom prst="rect">
                <a:avLst/>
              </a:prstGeom>
              <a:blipFill>
                <a:blip r:embed="rId11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58F1A21-7D3D-6393-F0DF-547D38EDDCC5}"/>
              </a:ext>
            </a:extLst>
          </p:cNvPr>
          <p:cNvSpPr txBox="1"/>
          <p:nvPr/>
        </p:nvSpPr>
        <p:spPr>
          <a:xfrm>
            <a:off x="10314445" y="4397978"/>
            <a:ext cx="17924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Nature 648 (2025) 58</a:t>
            </a:r>
            <a:endParaRPr lang="en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542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1446649" y="100863"/>
            <a:ext cx="10745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𝑱/𝝍𝑱/𝝍 --Data samples &amp; Event selections at CMS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7D668B5A-ABA6-1CD4-7881-28036AD0EE7D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1" descr="查看源图像">
            <a:extLst>
              <a:ext uri="{FF2B5EF4-FFF2-40B4-BE49-F238E27FC236}">
                <a16:creationId xmlns:a16="http://schemas.microsoft.com/office/drawing/2014/main" id="{2E1C4EE2-5860-0FF8-EE3D-362B41EFE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1" y="1826"/>
            <a:ext cx="786500" cy="79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BEFC75-03C0-7955-55C7-EC851CC181E7}"/>
              </a:ext>
            </a:extLst>
          </p:cNvPr>
          <p:cNvSpPr txBox="1"/>
          <p:nvPr/>
        </p:nvSpPr>
        <p:spPr>
          <a:xfrm>
            <a:off x="687292" y="6443357"/>
            <a:ext cx="102345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Char char="v"/>
            </a:pP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Signal and background</a:t>
            </a:r>
            <a:r>
              <a:rPr lang="zh-CN" altLang="en-US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MC samples produced by </a:t>
            </a:r>
            <a:r>
              <a:rPr lang="en-US" altLang="zh-CN" sz="2000" dirty="0">
                <a:solidFill>
                  <a:srgbClr val="3701F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Pythia8, </a:t>
            </a:r>
            <a:r>
              <a:rPr lang="en-US" altLang="zh-CN" sz="2000" dirty="0" err="1">
                <a:solidFill>
                  <a:srgbClr val="3701F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JHUGen</a:t>
            </a:r>
            <a:r>
              <a:rPr lang="en-US" altLang="zh-CN" sz="2000" dirty="0">
                <a:solidFill>
                  <a:srgbClr val="3701F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HELAC-Onia</a:t>
            </a:r>
            <a:r>
              <a:rPr lang="mr-IN" altLang="zh-CN" sz="2000" dirty="0">
                <a:latin typeface="Calibri" panose="020F0502020204030204" pitchFamily="34" charset="0"/>
                <a:ea typeface="Arial" charset="0"/>
                <a:cs typeface="Arial" charset="0"/>
              </a:rPr>
              <a:t>…</a:t>
            </a:r>
            <a:endParaRPr lang="en-US" altLang="zh-CN" sz="2000" dirty="0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F3B5F9-0AF7-30DC-730C-D214762C2125}"/>
              </a:ext>
            </a:extLst>
          </p:cNvPr>
          <p:cNvSpPr txBox="1"/>
          <p:nvPr/>
        </p:nvSpPr>
        <p:spPr>
          <a:xfrm>
            <a:off x="687292" y="3809853"/>
            <a:ext cx="1152785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Char char="v"/>
            </a:pP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Main selections: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Fire</a:t>
            </a:r>
            <a:r>
              <a:rPr lang="zh-CN" altLang="en-US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corresponding trigger in each year</a:t>
            </a:r>
            <a:r>
              <a:rPr lang="zh-CN" altLang="en-US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&amp;</a:t>
            </a:r>
            <a:r>
              <a:rPr lang="zh-CN" altLang="en-US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offline</a:t>
            </a:r>
            <a:r>
              <a:rPr lang="zh-CN" altLang="en-US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selection</a:t>
            </a:r>
          </a:p>
          <a:p>
            <a:pPr lvl="2" algn="l"/>
            <a:endParaRPr lang="en-US" altLang="zh-CN" dirty="0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0" name="Left Arrow 9">
            <a:extLst>
              <a:ext uri="{FF2B5EF4-FFF2-40B4-BE49-F238E27FC236}">
                <a16:creationId xmlns:a16="http://schemas.microsoft.com/office/drawing/2014/main" id="{788AE357-3C50-B842-CA7B-A0ADC265FD1A}"/>
              </a:ext>
            </a:extLst>
          </p:cNvPr>
          <p:cNvSpPr/>
          <p:nvPr/>
        </p:nvSpPr>
        <p:spPr>
          <a:xfrm rot="10508442">
            <a:off x="1675239" y="3326554"/>
            <a:ext cx="1899821" cy="88776"/>
          </a:xfrm>
          <a:prstGeom prst="leftArrow">
            <a:avLst/>
          </a:prstGeom>
          <a:solidFill>
            <a:srgbClr val="FF40FF"/>
          </a:solidFill>
          <a:ln>
            <a:solidFill>
              <a:srgbClr val="FF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0432FF"/>
              </a:solidFill>
            </a:endParaRPr>
          </a:p>
        </p:txBody>
      </p:sp>
      <p:sp>
        <p:nvSpPr>
          <p:cNvPr id="11" name="Left Arrow 10">
            <a:extLst>
              <a:ext uri="{FF2B5EF4-FFF2-40B4-BE49-F238E27FC236}">
                <a16:creationId xmlns:a16="http://schemas.microsoft.com/office/drawing/2014/main" id="{7C7F16F7-F98A-6C22-83B8-39C7FB3ACACC}"/>
              </a:ext>
            </a:extLst>
          </p:cNvPr>
          <p:cNvSpPr/>
          <p:nvPr/>
        </p:nvSpPr>
        <p:spPr>
          <a:xfrm rot="8950789">
            <a:off x="1563488" y="2906659"/>
            <a:ext cx="1899821" cy="88776"/>
          </a:xfrm>
          <a:prstGeom prst="leftArrow">
            <a:avLst/>
          </a:prstGeom>
          <a:solidFill>
            <a:srgbClr val="0432FF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12" name="Left Arrow 11">
            <a:extLst>
              <a:ext uri="{FF2B5EF4-FFF2-40B4-BE49-F238E27FC236}">
                <a16:creationId xmlns:a16="http://schemas.microsoft.com/office/drawing/2014/main" id="{BD9BA547-B846-77D0-3E3F-205751642A1A}"/>
              </a:ext>
            </a:extLst>
          </p:cNvPr>
          <p:cNvSpPr/>
          <p:nvPr/>
        </p:nvSpPr>
        <p:spPr>
          <a:xfrm rot="9921259">
            <a:off x="1675239" y="3128894"/>
            <a:ext cx="1899821" cy="88776"/>
          </a:xfrm>
          <a:prstGeom prst="leftArrow">
            <a:avLst/>
          </a:prstGeom>
          <a:solidFill>
            <a:srgbClr val="0432FF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3D474D1-9E63-8D7C-1CBE-97967A60207F}"/>
                  </a:ext>
                </a:extLst>
              </p:cNvPr>
              <p:cNvSpPr/>
              <p:nvPr/>
            </p:nvSpPr>
            <p:spPr>
              <a:xfrm>
                <a:off x="3552573" y="3041062"/>
                <a:ext cx="501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3D474D1-9E63-8D7C-1CBE-97967A6020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573" y="3041062"/>
                <a:ext cx="501804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8BF0866-57BA-D77A-0210-23F6090324F3}"/>
                  </a:ext>
                </a:extLst>
              </p:cNvPr>
              <p:cNvSpPr/>
              <p:nvPr/>
            </p:nvSpPr>
            <p:spPr>
              <a:xfrm>
                <a:off x="3563990" y="3418941"/>
                <a:ext cx="501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8BF0866-57BA-D77A-0210-23F6090324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990" y="3418941"/>
                <a:ext cx="501804" cy="369332"/>
              </a:xfrm>
              <a:prstGeom prst="rect">
                <a:avLst/>
              </a:prstGeom>
              <a:blipFill>
                <a:blip r:embed="rId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Left Arrow 14">
            <a:extLst>
              <a:ext uri="{FF2B5EF4-FFF2-40B4-BE49-F238E27FC236}">
                <a16:creationId xmlns:a16="http://schemas.microsoft.com/office/drawing/2014/main" id="{40C1C44B-1DCE-1358-B23F-32AC7951DCD5}"/>
              </a:ext>
            </a:extLst>
          </p:cNvPr>
          <p:cNvSpPr/>
          <p:nvPr/>
        </p:nvSpPr>
        <p:spPr>
          <a:xfrm rot="10963826">
            <a:off x="1675927" y="3475433"/>
            <a:ext cx="1899821" cy="88776"/>
          </a:xfrm>
          <a:prstGeom prst="leftArrow">
            <a:avLst/>
          </a:prstGeom>
          <a:solidFill>
            <a:srgbClr val="FF40FF"/>
          </a:solidFill>
          <a:ln>
            <a:solidFill>
              <a:srgbClr val="FF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9437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7FD869F-4A85-12CA-826E-AE772A21E1C3}"/>
                  </a:ext>
                </a:extLst>
              </p:cNvPr>
              <p:cNvSpPr txBox="1"/>
              <p:nvPr/>
            </p:nvSpPr>
            <p:spPr>
              <a:xfrm>
                <a:off x="1446649" y="2846143"/>
                <a:ext cx="3922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N" i="1" dirty="0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7FD869F-4A85-12CA-826E-AE772A21E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649" y="2846143"/>
                <a:ext cx="39228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2E6EA6B1-EC75-A977-13EC-ABDB9876EBCB}"/>
              </a:ext>
            </a:extLst>
          </p:cNvPr>
          <p:cNvSpPr/>
          <p:nvPr/>
        </p:nvSpPr>
        <p:spPr>
          <a:xfrm>
            <a:off x="1497117" y="3277404"/>
            <a:ext cx="307688" cy="307688"/>
          </a:xfrm>
          <a:prstGeom prst="ellipse">
            <a:avLst/>
          </a:prstGeom>
          <a:gradFill flip="none" rotWithShape="1">
            <a:gsLst>
              <a:gs pos="0">
                <a:srgbClr val="0432FF">
                  <a:tint val="66000"/>
                  <a:satMod val="160000"/>
                </a:srgbClr>
              </a:gs>
              <a:gs pos="50000">
                <a:srgbClr val="0432FF">
                  <a:tint val="44500"/>
                  <a:satMod val="160000"/>
                </a:srgbClr>
              </a:gs>
              <a:gs pos="100000">
                <a:srgbClr val="0432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0432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4833D27-201B-81A9-2250-1A48E8CEE7CE}"/>
                  </a:ext>
                </a:extLst>
              </p:cNvPr>
              <p:cNvSpPr/>
              <p:nvPr/>
            </p:nvSpPr>
            <p:spPr>
              <a:xfrm>
                <a:off x="3312751" y="2180977"/>
                <a:ext cx="501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4833D27-201B-81A9-2250-1A48E8CEE7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751" y="2180977"/>
                <a:ext cx="501804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8297BA-D2CE-A770-1C2B-5B67B767252F}"/>
                  </a:ext>
                </a:extLst>
              </p:cNvPr>
              <p:cNvSpPr/>
              <p:nvPr/>
            </p:nvSpPr>
            <p:spPr>
              <a:xfrm>
                <a:off x="3537151" y="2571883"/>
                <a:ext cx="501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8297BA-D2CE-A770-1C2B-5B67B76725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7151" y="2571883"/>
                <a:ext cx="501804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>
            <a:extLst>
              <a:ext uri="{FF2B5EF4-FFF2-40B4-BE49-F238E27FC236}">
                <a16:creationId xmlns:a16="http://schemas.microsoft.com/office/drawing/2014/main" id="{083FD259-F9F8-52C6-A81B-6BD2E589FFCC}"/>
              </a:ext>
            </a:extLst>
          </p:cNvPr>
          <p:cNvSpPr/>
          <p:nvPr/>
        </p:nvSpPr>
        <p:spPr>
          <a:xfrm>
            <a:off x="4065793" y="2234741"/>
            <a:ext cx="309600" cy="655419"/>
          </a:xfrm>
          <a:prstGeom prst="rightBrace">
            <a:avLst>
              <a:gd name="adj1" fmla="val 40184"/>
              <a:gd name="adj2" fmla="val 50000"/>
            </a:avLst>
          </a:prstGeom>
          <a:noFill/>
          <a:ln w="3810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F411550E-4E9B-6A05-6C33-CF5CB988E139}"/>
              </a:ext>
            </a:extLst>
          </p:cNvPr>
          <p:cNvSpPr/>
          <p:nvPr/>
        </p:nvSpPr>
        <p:spPr>
          <a:xfrm>
            <a:off x="4065794" y="3097990"/>
            <a:ext cx="307803" cy="655419"/>
          </a:xfrm>
          <a:prstGeom prst="rightBrace">
            <a:avLst>
              <a:gd name="adj1" fmla="val 34545"/>
              <a:gd name="adj2" fmla="val 50000"/>
            </a:avLst>
          </a:prstGeom>
          <a:ln w="38100">
            <a:solidFill>
              <a:srgbClr val="FF4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F7E8473-319B-9F15-0741-0A769B504706}"/>
                  </a:ext>
                </a:extLst>
              </p:cNvPr>
              <p:cNvSpPr/>
              <p:nvPr/>
            </p:nvSpPr>
            <p:spPr>
              <a:xfrm>
                <a:off x="4361142" y="2371162"/>
                <a:ext cx="7219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sSub>
                            <m:sSubPr>
                              <m:ctrlPr>
                                <a:rPr lang="en-C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CN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F7E8473-319B-9F15-0741-0A769B5047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142" y="2371162"/>
                <a:ext cx="721928" cy="369332"/>
              </a:xfrm>
              <a:prstGeom prst="rect">
                <a:avLst/>
              </a:prstGeom>
              <a:blipFill>
                <a:blip r:embed="rId11"/>
                <a:stretch>
                  <a:fillRect l="-27586" t="-106452" b="-15806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A70CE5E-38D8-48C3-B080-9D06AA1CF8AC}"/>
                  </a:ext>
                </a:extLst>
              </p:cNvPr>
              <p:cNvSpPr/>
              <p:nvPr/>
            </p:nvSpPr>
            <p:spPr>
              <a:xfrm>
                <a:off x="4367709" y="3248227"/>
                <a:ext cx="7272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sSub>
                            <m:sSubPr>
                              <m:ctrlPr>
                                <a:rPr lang="en-CN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CN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A70CE5E-38D8-48C3-B080-9D06AA1CF8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709" y="3248227"/>
                <a:ext cx="727250" cy="369332"/>
              </a:xfrm>
              <a:prstGeom prst="rect">
                <a:avLst/>
              </a:prstGeom>
              <a:blipFill>
                <a:blip r:embed="rId12"/>
                <a:stretch>
                  <a:fillRect l="-25424" t="-110000" b="-1700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FFD2FA-C533-25F1-7093-FDB83048D2F9}"/>
                  </a:ext>
                </a:extLst>
              </p:cNvPr>
              <p:cNvSpPr/>
              <p:nvPr/>
            </p:nvSpPr>
            <p:spPr>
              <a:xfrm>
                <a:off x="5277302" y="2257114"/>
                <a:ext cx="6755504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N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N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zh-CN" altLang="en-US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(2016)</a:t>
                </a:r>
                <a:r>
                  <a:rPr lang="zh-CN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&amp;</a:t>
                </a:r>
                <a:r>
                  <a:rPr lang="zh-CN" altLang="en-US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N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CN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N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CN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3.5</m:t>
                    </m:r>
                    <m:r>
                      <a:rPr lang="en-CN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N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zh-CN" alt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(2017,</a:t>
                </a:r>
                <a:r>
                  <a:rPr lang="zh-CN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2018)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𝜂</m:t>
                          </m:r>
                          <m:d>
                            <m:dPr>
                              <m:ctrlPr>
                                <a:rPr lang="en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e>
                      </m:d>
                      <m:r>
                        <a:rPr lang="en-CN" i="1">
                          <a:latin typeface="Cambria Math" panose="02040503050406030204" pitchFamily="18" charset="0"/>
                        </a:rPr>
                        <m:t>&lt;2.4</m:t>
                      </m:r>
                    </m:oMath>
                  </m:oMathPara>
                </a14:m>
                <a:endParaRPr lang="en-US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2.95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en-CN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CN" i="1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N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CN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N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lang="en-CN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3.25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𝐺𝑒𝑉</m:t>
                    </m:r>
                  </m:oMath>
                </a14:m>
                <a:r>
                  <a:rPr lang="en-US" altLang="zh-CN" dirty="0">
                    <a:latin typeface="Cambria Math" panose="02040503050406030204" pitchFamily="18" charset="0"/>
                  </a:rPr>
                  <a:t>,</a:t>
                </a:r>
                <a:r>
                  <a:rPr lang="zh-CN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then</a:t>
                </a:r>
                <a:r>
                  <a:rPr lang="zh-CN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constrain</a:t>
                </a:r>
                <a:r>
                  <a:rPr lang="zh-CN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to</a:t>
                </a:r>
                <a:r>
                  <a:rPr lang="zh-CN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Cambria Math" panose="02040503050406030204" pitchFamily="18" charset="0"/>
                  </a:rPr>
                  <a:t>J/𝝍 mass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CN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CN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3.5</m:t>
                      </m:r>
                      <m:r>
                        <a:rPr lang="en-CN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N"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lang="en-US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𝑆𝑜𝑓𝑡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𝑀𝑢𝑜𝑛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𝐼𝐷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𝑣𝑒𝑟𝑦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𝑙𝑜𝑜𝑠𝑒</m:t>
                          </m:r>
                        </m:e>
                      </m:d>
                    </m:oMath>
                  </m:oMathPara>
                </a14:m>
                <a:endParaRPr lang="en-US" altLang="zh-CN" dirty="0">
                  <a:latin typeface="Kaiti TC" panose="02010600040101010101" pitchFamily="2" charset="-120"/>
                  <a:ea typeface="Kaiti TC" panose="02010600040101010101" pitchFamily="2" charset="-120"/>
                  <a:cs typeface="Times New Roman" panose="020206030504050203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CN" i="1" dirty="0">
                          <a:latin typeface="Cambria Math" panose="02040503050406030204" pitchFamily="18" charset="0"/>
                        </a:rPr>
                        <m:t>𝑒𝑟𝑡𝑒𝑥</m:t>
                      </m:r>
                      <m:r>
                        <a:rPr lang="zh-CN" altLang="en-US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N" i="1" dirty="0">
                          <a:latin typeface="Cambria Math" panose="02040503050406030204" pitchFamily="18" charset="0"/>
                        </a:rPr>
                        <m:t>𝑃𝑟𝑜𝑏𝑎𝑏𝑖𝑙𝑖𝑡𝑦</m:t>
                      </m:r>
                      <m:d>
                        <m:dPr>
                          <m:ctrlPr>
                            <a:rPr lang="en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N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CN" i="1" dirty="0">
                          <a:latin typeface="Cambria Math" panose="02040503050406030204" pitchFamily="18" charset="0"/>
                        </a:rPr>
                        <m:t> 0.</m:t>
                      </m:r>
                      <m:r>
                        <a:rPr lang="en-US" altLang="zh-CN" b="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CN" i="1" dirty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  <a:p>
                <a:pPr lvl="1"/>
                <a:endParaRPr lang="en-US" altLang="zh-CN" dirty="0">
                  <a:latin typeface="Kaiti TC" panose="02010600040101010101" pitchFamily="2" charset="-120"/>
                  <a:ea typeface="Kaiti TC" panose="02010600040101010101" pitchFamily="2" charset="-120"/>
                  <a:cs typeface="Times New Roman" panose="02020603050405020304" pitchFamily="18" charset="0"/>
                </a:endParaRPr>
              </a:p>
              <a:p>
                <a:pPr lvl="1"/>
                <a:endParaRPr lang="en-US" altLang="zh-CN" dirty="0">
                  <a:latin typeface="Kaiti TC" panose="02010600040101010101" pitchFamily="2" charset="-120"/>
                  <a:ea typeface="Kaiti TC" panose="02010600040101010101" pitchFamily="2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FFD2FA-C533-25F1-7093-FDB83048D2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302" y="2257114"/>
                <a:ext cx="6755504" cy="2308324"/>
              </a:xfrm>
              <a:prstGeom prst="rect">
                <a:avLst/>
              </a:prstGeom>
              <a:blipFill>
                <a:blip r:embed="rId13"/>
                <a:stretch>
                  <a:fillRect t="-109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AC8DF23-E373-495F-DAA1-ACCF58E87E91}"/>
                  </a:ext>
                </a:extLst>
              </p:cNvPr>
              <p:cNvSpPr txBox="1"/>
              <p:nvPr/>
            </p:nvSpPr>
            <p:spPr>
              <a:xfrm>
                <a:off x="691949" y="4629277"/>
                <a:ext cx="8078770" cy="1569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257300" lvl="2" indent="-342900" algn="l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Multiple candidates’ treatment:</a:t>
                </a:r>
              </a:p>
              <a:p>
                <a:pPr lvl="2" algn="l"/>
                <a:r>
                  <a:rPr lang="en-US" altLang="zh-CN" sz="2000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	Select best combination of same 4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𝜇</m:t>
                    </m:r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 (~0.2%) with</a:t>
                </a:r>
              </a:p>
              <a:p>
                <a:pPr marL="449660" lvl="1" algn="l"/>
                <a:r>
                  <a:rPr lang="en-US" altLang="zh-CN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       		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SupPr>
                      <m:e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𝜒</m:t>
                        </m:r>
                      </m:e>
                      <m:sub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</m:sub>
                      <m:sup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bSup>
                    <m:r>
                      <a:rPr lang="en-US" altLang="zh-CN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1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zh-CN" i="1" smtClean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i="1" smtClean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𝜇</m:t>
                                        </m:r>
                                      </m:e>
                                      <m:sup>
                                        <m:r>
                                          <a:rPr lang="en-US" altLang="zh-CN" i="1" smtClean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altLang="zh-CN" i="1" smtClean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i="1" smtClean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𝜇</m:t>
                                        </m:r>
                                      </m:e>
                                      <m:sup>
                                        <m:r>
                                          <a:rPr lang="en-US" altLang="zh-CN" i="1" smtClean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altLang="zh-CN" i="1" smtClean="0"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𝐽</m:t>
                                    </m:r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/</m:t>
                                    </m:r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𝜓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𝑚</m:t>
                                    </m:r>
                                    <m:r>
                                      <a:rPr lang="en-US" altLang="zh-CN" i="1" baseline="-25000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n-US" altLang="zh-CN" i="1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+</m:t>
                    </m:r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2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𝜇</m:t>
                                        </m:r>
                                      </m:e>
                                      <m:sup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𝜇</m:t>
                                        </m:r>
                                      </m:e>
                                      <m:sup>
                                        <m:r>
                                          <a:rPr lang="en-US" altLang="zh-CN" i="1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charset="0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𝐽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/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𝜓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𝑚</m:t>
                                    </m:r>
                                    <m:r>
                                      <a:rPr lang="en-US" altLang="zh-CN" i="1" baseline="-25000" smtClean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 </a:t>
                </a:r>
              </a:p>
              <a:p>
                <a:pPr lvl="2" algn="l"/>
                <a:r>
                  <a:rPr lang="en-US" sz="2000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	Keep all candidates arising from &gt;</a:t>
                </a:r>
                <a:r>
                  <a:rPr lang="zh-CN" altLang="en-US" sz="2000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 </a:t>
                </a:r>
                <a:r>
                  <a:rPr lang="en-US" sz="2000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charset="0"/>
                        <a:ea typeface="Arial" charset="0"/>
                        <a:cs typeface="Arial" charset="0"/>
                      </a:rPr>
                      <m:t>𝜇</m:t>
                    </m:r>
                    <m:r>
                      <a:rPr lang="en-US" altLang="zh-CN" sz="2000" i="1" baseline="30000" dirty="0" smtClean="0">
                        <a:latin typeface="Cambria Math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(~0.2%)</a:t>
                </a:r>
                <a:endParaRPr lang="en-US" altLang="zh-CN" sz="2000" dirty="0"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AC8DF23-E373-495F-DAA1-ACCF58E87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49" y="4629277"/>
                <a:ext cx="8078770" cy="1569725"/>
              </a:xfrm>
              <a:prstGeom prst="rect">
                <a:avLst/>
              </a:prstGeom>
              <a:blipFill>
                <a:blip r:embed="rId14"/>
                <a:stretch>
                  <a:fillRect t="-2400" b="-56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内容占位符 2">
            <a:extLst>
              <a:ext uri="{FF2B5EF4-FFF2-40B4-BE49-F238E27FC236}">
                <a16:creationId xmlns:a16="http://schemas.microsoft.com/office/drawing/2014/main" id="{B104D57F-FD69-3C27-A878-001C5995D64B}"/>
              </a:ext>
            </a:extLst>
          </p:cNvPr>
          <p:cNvSpPr txBox="1">
            <a:spLocks/>
          </p:cNvSpPr>
          <p:nvPr/>
        </p:nvSpPr>
        <p:spPr>
          <a:xfrm>
            <a:off x="687292" y="952225"/>
            <a:ext cx="12063845" cy="12490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v"/>
            </a:pPr>
            <a:r>
              <a:rPr lang="en-US" altLang="zh-CN" sz="2000" dirty="0">
                <a:solidFill>
                  <a:srgbClr val="F607E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135</a:t>
            </a:r>
            <a:r>
              <a:rPr lang="zh-CN" altLang="en-US" sz="2000" dirty="0">
                <a:solidFill>
                  <a:srgbClr val="F607E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rgbClr val="F607E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fb</a:t>
            </a:r>
            <a:r>
              <a:rPr lang="en-US" altLang="zh-CN" sz="2000" baseline="30000" dirty="0">
                <a:solidFill>
                  <a:srgbClr val="F607E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-1</a:t>
            </a:r>
            <a:r>
              <a:rPr lang="en-US" altLang="zh-CN" sz="2000" dirty="0">
                <a:solidFill>
                  <a:srgbClr val="F607E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CMS data taken in 2016, 2017 and 2018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LHC runs</a:t>
            </a:r>
            <a:endParaRPr lang="en-US" sz="2000" dirty="0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342900" indent="-342900" algn="l">
              <a:buFont typeface="Wingdings" pitchFamily="2" charset="2"/>
              <a:buChar char="v"/>
            </a:pPr>
            <a:r>
              <a:rPr lang="en-US" altLang="zh-CN" sz="2000" dirty="0">
                <a:solidFill>
                  <a:srgbClr val="3701F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Blinded signal region: [6.2,7.8] GeV </a:t>
            </a:r>
          </a:p>
          <a:p>
            <a:pPr algn="l"/>
            <a:r>
              <a:rPr lang="en-US" altLang="zh-CN" sz="2000" dirty="0">
                <a:solidFill>
                  <a:srgbClr val="F607E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  	based on preliminary investigation on data collected in 2011-2012 </a:t>
            </a:r>
          </a:p>
        </p:txBody>
      </p:sp>
    </p:spTree>
    <p:extLst>
      <p:ext uri="{BB962C8B-B14F-4D97-AF65-F5344CB8AC3E}">
        <p14:creationId xmlns:p14="http://schemas.microsoft.com/office/powerpoint/2010/main" val="3823073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5A85E8-CB22-D245-99D8-5ACED24A3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869" y="2820861"/>
            <a:ext cx="721491" cy="246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0C5367-7B74-F12C-D1FB-598BF8244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629" y="2844730"/>
            <a:ext cx="721491" cy="24646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B82F00F-E4C5-DDCD-D906-08ECD4994EBC}"/>
              </a:ext>
            </a:extLst>
          </p:cNvPr>
          <p:cNvSpPr/>
          <p:nvPr/>
        </p:nvSpPr>
        <p:spPr>
          <a:xfrm>
            <a:off x="3945788" y="3928326"/>
            <a:ext cx="702128" cy="2049236"/>
          </a:xfrm>
          <a:prstGeom prst="ellipse">
            <a:avLst/>
          </a:prstGeom>
          <a:solidFill>
            <a:srgbClr val="FF877C"/>
          </a:solidFill>
          <a:ln>
            <a:solidFill>
              <a:srgbClr val="FF87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CF75C5A-CB3D-825D-9211-90E3E5CD09BD}"/>
              </a:ext>
            </a:extLst>
          </p:cNvPr>
          <p:cNvSpPr/>
          <p:nvPr/>
        </p:nvSpPr>
        <p:spPr>
          <a:xfrm>
            <a:off x="7717754" y="3928326"/>
            <a:ext cx="702128" cy="2049236"/>
          </a:xfrm>
          <a:prstGeom prst="ellipse">
            <a:avLst/>
          </a:prstGeom>
          <a:solidFill>
            <a:srgbClr val="FF877C"/>
          </a:solidFill>
          <a:ln>
            <a:solidFill>
              <a:srgbClr val="FF87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27239C96-2975-0C15-F937-04F357A4EA1A}"/>
              </a:ext>
            </a:extLst>
          </p:cNvPr>
          <p:cNvSpPr/>
          <p:nvPr/>
        </p:nvSpPr>
        <p:spPr>
          <a:xfrm>
            <a:off x="1334601" y="4789658"/>
            <a:ext cx="2611187" cy="326571"/>
          </a:xfrm>
          <a:prstGeom prst="rightArrow">
            <a:avLst>
              <a:gd name="adj1" fmla="val 25000"/>
              <a:gd name="adj2" fmla="val 50000"/>
            </a:avLst>
          </a:prstGeom>
          <a:solidFill>
            <a:srgbClr val="FF877C"/>
          </a:solidFill>
          <a:ln>
            <a:solidFill>
              <a:srgbClr val="FF87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5B18BA7C-0692-2E0A-67C5-304E4614EF6D}"/>
              </a:ext>
            </a:extLst>
          </p:cNvPr>
          <p:cNvSpPr/>
          <p:nvPr/>
        </p:nvSpPr>
        <p:spPr>
          <a:xfrm rot="10800000">
            <a:off x="8419881" y="4789656"/>
            <a:ext cx="2808890" cy="326571"/>
          </a:xfrm>
          <a:prstGeom prst="rightArrow">
            <a:avLst>
              <a:gd name="adj1" fmla="val 25000"/>
              <a:gd name="adj2" fmla="val 50000"/>
            </a:avLst>
          </a:prstGeom>
          <a:solidFill>
            <a:srgbClr val="FF877C"/>
          </a:solidFill>
          <a:ln>
            <a:solidFill>
              <a:srgbClr val="FF87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1886D1-1A65-FC82-9586-8E2AD2415F6F}"/>
              </a:ext>
            </a:extLst>
          </p:cNvPr>
          <p:cNvSpPr txBox="1"/>
          <p:nvPr/>
        </p:nvSpPr>
        <p:spPr>
          <a:xfrm>
            <a:off x="706668" y="4229889"/>
            <a:ext cx="3046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C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r>
              <a:rPr lang="en-US" altLang="zh-C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oming</a:t>
            </a:r>
            <a:r>
              <a:rPr lang="zh-CN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endParaRPr lang="en-CN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03F259-CD13-7B58-A8D0-4FEC1FDF2597}"/>
              </a:ext>
            </a:extLst>
          </p:cNvPr>
          <p:cNvSpPr txBox="1"/>
          <p:nvPr/>
        </p:nvSpPr>
        <p:spPr>
          <a:xfrm>
            <a:off x="8796369" y="4229888"/>
            <a:ext cx="3046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C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r>
              <a:rPr lang="en-US" altLang="zh-CN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oming</a:t>
            </a:r>
            <a:r>
              <a:rPr lang="zh-CN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  <a:endParaRPr lang="en-CN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C95A9C71-C19D-10C8-16A2-0D1747FA0512}"/>
              </a:ext>
            </a:extLst>
          </p:cNvPr>
          <p:cNvSpPr/>
          <p:nvPr/>
        </p:nvSpPr>
        <p:spPr>
          <a:xfrm rot="3352093" flipV="1">
            <a:off x="2040941" y="5277654"/>
            <a:ext cx="944713" cy="302034"/>
          </a:xfrm>
          <a:custGeom>
            <a:avLst/>
            <a:gdLst>
              <a:gd name="connsiteX0" fmla="*/ 0 w 1036864"/>
              <a:gd name="connsiteY0" fmla="*/ 213246 h 303061"/>
              <a:gd name="connsiteX1" fmla="*/ 155121 w 1036864"/>
              <a:gd name="connsiteY1" fmla="*/ 9138 h 303061"/>
              <a:gd name="connsiteX2" fmla="*/ 285750 w 1036864"/>
              <a:gd name="connsiteY2" fmla="*/ 245903 h 303061"/>
              <a:gd name="connsiteX3" fmla="*/ 138793 w 1036864"/>
              <a:gd name="connsiteY3" fmla="*/ 254067 h 303061"/>
              <a:gd name="connsiteX4" fmla="*/ 367393 w 1036864"/>
              <a:gd name="connsiteY4" fmla="*/ 9138 h 303061"/>
              <a:gd name="connsiteX5" fmla="*/ 547007 w 1036864"/>
              <a:gd name="connsiteY5" fmla="*/ 254067 h 303061"/>
              <a:gd name="connsiteX6" fmla="*/ 375557 w 1036864"/>
              <a:gd name="connsiteY6" fmla="*/ 254067 h 303061"/>
              <a:gd name="connsiteX7" fmla="*/ 612321 w 1036864"/>
              <a:gd name="connsiteY7" fmla="*/ 17303 h 303061"/>
              <a:gd name="connsiteX8" fmla="*/ 816428 w 1036864"/>
              <a:gd name="connsiteY8" fmla="*/ 270396 h 303061"/>
              <a:gd name="connsiteX9" fmla="*/ 636814 w 1036864"/>
              <a:gd name="connsiteY9" fmla="*/ 270396 h 303061"/>
              <a:gd name="connsiteX10" fmla="*/ 873578 w 1036864"/>
              <a:gd name="connsiteY10" fmla="*/ 974 h 303061"/>
              <a:gd name="connsiteX11" fmla="*/ 1036864 w 1036864"/>
              <a:gd name="connsiteY11" fmla="*/ 180588 h 30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6864" h="303061">
                <a:moveTo>
                  <a:pt x="0" y="213246"/>
                </a:moveTo>
                <a:cubicBezTo>
                  <a:pt x="53748" y="108470"/>
                  <a:pt x="107496" y="3695"/>
                  <a:pt x="155121" y="9138"/>
                </a:cubicBezTo>
                <a:cubicBezTo>
                  <a:pt x="202746" y="14581"/>
                  <a:pt x="288471" y="205082"/>
                  <a:pt x="285750" y="245903"/>
                </a:cubicBezTo>
                <a:cubicBezTo>
                  <a:pt x="283029" y="286724"/>
                  <a:pt x="125186" y="293528"/>
                  <a:pt x="138793" y="254067"/>
                </a:cubicBezTo>
                <a:cubicBezTo>
                  <a:pt x="152400" y="214606"/>
                  <a:pt x="299357" y="9138"/>
                  <a:pt x="367393" y="9138"/>
                </a:cubicBezTo>
                <a:cubicBezTo>
                  <a:pt x="435429" y="9138"/>
                  <a:pt x="545646" y="213246"/>
                  <a:pt x="547007" y="254067"/>
                </a:cubicBezTo>
                <a:cubicBezTo>
                  <a:pt x="548368" y="294888"/>
                  <a:pt x="364671" y="293528"/>
                  <a:pt x="375557" y="254067"/>
                </a:cubicBezTo>
                <a:cubicBezTo>
                  <a:pt x="386443" y="214606"/>
                  <a:pt x="538843" y="14582"/>
                  <a:pt x="612321" y="17303"/>
                </a:cubicBezTo>
                <a:cubicBezTo>
                  <a:pt x="685799" y="20024"/>
                  <a:pt x="812346" y="228214"/>
                  <a:pt x="816428" y="270396"/>
                </a:cubicBezTo>
                <a:cubicBezTo>
                  <a:pt x="820510" y="312578"/>
                  <a:pt x="627289" y="315300"/>
                  <a:pt x="636814" y="270396"/>
                </a:cubicBezTo>
                <a:cubicBezTo>
                  <a:pt x="646339" y="225492"/>
                  <a:pt x="806903" y="15942"/>
                  <a:pt x="873578" y="974"/>
                </a:cubicBezTo>
                <a:cubicBezTo>
                  <a:pt x="940253" y="-13994"/>
                  <a:pt x="1008289" y="147931"/>
                  <a:pt x="1036864" y="180588"/>
                </a:cubicBezTo>
              </a:path>
            </a:pathLst>
          </a:cu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0432FF"/>
              </a:solidFill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91CFBE9C-B5C6-EEB9-24FA-D027919E1A0B}"/>
              </a:ext>
            </a:extLst>
          </p:cNvPr>
          <p:cNvSpPr/>
          <p:nvPr/>
        </p:nvSpPr>
        <p:spPr>
          <a:xfrm rot="2691957" flipV="1">
            <a:off x="6359399" y="3918709"/>
            <a:ext cx="1592037" cy="505467"/>
          </a:xfrm>
          <a:custGeom>
            <a:avLst/>
            <a:gdLst>
              <a:gd name="connsiteX0" fmla="*/ 0 w 1036864"/>
              <a:gd name="connsiteY0" fmla="*/ 213246 h 303061"/>
              <a:gd name="connsiteX1" fmla="*/ 155121 w 1036864"/>
              <a:gd name="connsiteY1" fmla="*/ 9138 h 303061"/>
              <a:gd name="connsiteX2" fmla="*/ 285750 w 1036864"/>
              <a:gd name="connsiteY2" fmla="*/ 245903 h 303061"/>
              <a:gd name="connsiteX3" fmla="*/ 138793 w 1036864"/>
              <a:gd name="connsiteY3" fmla="*/ 254067 h 303061"/>
              <a:gd name="connsiteX4" fmla="*/ 367393 w 1036864"/>
              <a:gd name="connsiteY4" fmla="*/ 9138 h 303061"/>
              <a:gd name="connsiteX5" fmla="*/ 547007 w 1036864"/>
              <a:gd name="connsiteY5" fmla="*/ 254067 h 303061"/>
              <a:gd name="connsiteX6" fmla="*/ 375557 w 1036864"/>
              <a:gd name="connsiteY6" fmla="*/ 254067 h 303061"/>
              <a:gd name="connsiteX7" fmla="*/ 612321 w 1036864"/>
              <a:gd name="connsiteY7" fmla="*/ 17303 h 303061"/>
              <a:gd name="connsiteX8" fmla="*/ 816428 w 1036864"/>
              <a:gd name="connsiteY8" fmla="*/ 270396 h 303061"/>
              <a:gd name="connsiteX9" fmla="*/ 636814 w 1036864"/>
              <a:gd name="connsiteY9" fmla="*/ 270396 h 303061"/>
              <a:gd name="connsiteX10" fmla="*/ 873578 w 1036864"/>
              <a:gd name="connsiteY10" fmla="*/ 974 h 303061"/>
              <a:gd name="connsiteX11" fmla="*/ 1036864 w 1036864"/>
              <a:gd name="connsiteY11" fmla="*/ 180588 h 30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6864" h="303061">
                <a:moveTo>
                  <a:pt x="0" y="213246"/>
                </a:moveTo>
                <a:cubicBezTo>
                  <a:pt x="53748" y="108470"/>
                  <a:pt x="107496" y="3695"/>
                  <a:pt x="155121" y="9138"/>
                </a:cubicBezTo>
                <a:cubicBezTo>
                  <a:pt x="202746" y="14581"/>
                  <a:pt x="288471" y="205082"/>
                  <a:pt x="285750" y="245903"/>
                </a:cubicBezTo>
                <a:cubicBezTo>
                  <a:pt x="283029" y="286724"/>
                  <a:pt x="125186" y="293528"/>
                  <a:pt x="138793" y="254067"/>
                </a:cubicBezTo>
                <a:cubicBezTo>
                  <a:pt x="152400" y="214606"/>
                  <a:pt x="299357" y="9138"/>
                  <a:pt x="367393" y="9138"/>
                </a:cubicBezTo>
                <a:cubicBezTo>
                  <a:pt x="435429" y="9138"/>
                  <a:pt x="545646" y="213246"/>
                  <a:pt x="547007" y="254067"/>
                </a:cubicBezTo>
                <a:cubicBezTo>
                  <a:pt x="548368" y="294888"/>
                  <a:pt x="364671" y="293528"/>
                  <a:pt x="375557" y="254067"/>
                </a:cubicBezTo>
                <a:cubicBezTo>
                  <a:pt x="386443" y="214606"/>
                  <a:pt x="538843" y="14582"/>
                  <a:pt x="612321" y="17303"/>
                </a:cubicBezTo>
                <a:cubicBezTo>
                  <a:pt x="685799" y="20024"/>
                  <a:pt x="812346" y="228214"/>
                  <a:pt x="816428" y="270396"/>
                </a:cubicBezTo>
                <a:cubicBezTo>
                  <a:pt x="820510" y="312578"/>
                  <a:pt x="627289" y="315300"/>
                  <a:pt x="636814" y="270396"/>
                </a:cubicBezTo>
                <a:cubicBezTo>
                  <a:pt x="646339" y="225492"/>
                  <a:pt x="806903" y="15942"/>
                  <a:pt x="873578" y="974"/>
                </a:cubicBezTo>
                <a:cubicBezTo>
                  <a:pt x="940253" y="-13994"/>
                  <a:pt x="1008289" y="147931"/>
                  <a:pt x="1036864" y="18058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0432FF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F924381-39BC-100F-3B05-F18077ECBA44}"/>
              </a:ext>
            </a:extLst>
          </p:cNvPr>
          <p:cNvCxnSpPr>
            <a:cxnSpLocks/>
          </p:cNvCxnSpPr>
          <p:nvPr/>
        </p:nvCxnSpPr>
        <p:spPr>
          <a:xfrm flipV="1">
            <a:off x="4545477" y="3536936"/>
            <a:ext cx="931778" cy="8833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7E39B60-87D7-5526-45B0-75CBF750C374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481163" y="3536936"/>
            <a:ext cx="11826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>
            <a:extLst>
              <a:ext uri="{FF2B5EF4-FFF2-40B4-BE49-F238E27FC236}">
                <a16:creationId xmlns:a16="http://schemas.microsoft.com/office/drawing/2014/main" id="{1783BDF6-2029-28D9-E6BD-D6DCF5326125}"/>
              </a:ext>
            </a:extLst>
          </p:cNvPr>
          <p:cNvSpPr/>
          <p:nvPr/>
        </p:nvSpPr>
        <p:spPr>
          <a:xfrm rot="2691957" flipV="1">
            <a:off x="4085854" y="2765607"/>
            <a:ext cx="1592037" cy="505467"/>
          </a:xfrm>
          <a:custGeom>
            <a:avLst/>
            <a:gdLst>
              <a:gd name="connsiteX0" fmla="*/ 0 w 1036864"/>
              <a:gd name="connsiteY0" fmla="*/ 213246 h 303061"/>
              <a:gd name="connsiteX1" fmla="*/ 155121 w 1036864"/>
              <a:gd name="connsiteY1" fmla="*/ 9138 h 303061"/>
              <a:gd name="connsiteX2" fmla="*/ 285750 w 1036864"/>
              <a:gd name="connsiteY2" fmla="*/ 245903 h 303061"/>
              <a:gd name="connsiteX3" fmla="*/ 138793 w 1036864"/>
              <a:gd name="connsiteY3" fmla="*/ 254067 h 303061"/>
              <a:gd name="connsiteX4" fmla="*/ 367393 w 1036864"/>
              <a:gd name="connsiteY4" fmla="*/ 9138 h 303061"/>
              <a:gd name="connsiteX5" fmla="*/ 547007 w 1036864"/>
              <a:gd name="connsiteY5" fmla="*/ 254067 h 303061"/>
              <a:gd name="connsiteX6" fmla="*/ 375557 w 1036864"/>
              <a:gd name="connsiteY6" fmla="*/ 254067 h 303061"/>
              <a:gd name="connsiteX7" fmla="*/ 612321 w 1036864"/>
              <a:gd name="connsiteY7" fmla="*/ 17303 h 303061"/>
              <a:gd name="connsiteX8" fmla="*/ 816428 w 1036864"/>
              <a:gd name="connsiteY8" fmla="*/ 270396 h 303061"/>
              <a:gd name="connsiteX9" fmla="*/ 636814 w 1036864"/>
              <a:gd name="connsiteY9" fmla="*/ 270396 h 303061"/>
              <a:gd name="connsiteX10" fmla="*/ 873578 w 1036864"/>
              <a:gd name="connsiteY10" fmla="*/ 974 h 303061"/>
              <a:gd name="connsiteX11" fmla="*/ 1036864 w 1036864"/>
              <a:gd name="connsiteY11" fmla="*/ 180588 h 30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6864" h="303061">
                <a:moveTo>
                  <a:pt x="0" y="213246"/>
                </a:moveTo>
                <a:cubicBezTo>
                  <a:pt x="53748" y="108470"/>
                  <a:pt x="107496" y="3695"/>
                  <a:pt x="155121" y="9138"/>
                </a:cubicBezTo>
                <a:cubicBezTo>
                  <a:pt x="202746" y="14581"/>
                  <a:pt x="288471" y="205082"/>
                  <a:pt x="285750" y="245903"/>
                </a:cubicBezTo>
                <a:cubicBezTo>
                  <a:pt x="283029" y="286724"/>
                  <a:pt x="125186" y="293528"/>
                  <a:pt x="138793" y="254067"/>
                </a:cubicBezTo>
                <a:cubicBezTo>
                  <a:pt x="152400" y="214606"/>
                  <a:pt x="299357" y="9138"/>
                  <a:pt x="367393" y="9138"/>
                </a:cubicBezTo>
                <a:cubicBezTo>
                  <a:pt x="435429" y="9138"/>
                  <a:pt x="545646" y="213246"/>
                  <a:pt x="547007" y="254067"/>
                </a:cubicBezTo>
                <a:cubicBezTo>
                  <a:pt x="548368" y="294888"/>
                  <a:pt x="364671" y="293528"/>
                  <a:pt x="375557" y="254067"/>
                </a:cubicBezTo>
                <a:cubicBezTo>
                  <a:pt x="386443" y="214606"/>
                  <a:pt x="538843" y="14582"/>
                  <a:pt x="612321" y="17303"/>
                </a:cubicBezTo>
                <a:cubicBezTo>
                  <a:pt x="685799" y="20024"/>
                  <a:pt x="812346" y="228214"/>
                  <a:pt x="816428" y="270396"/>
                </a:cubicBezTo>
                <a:cubicBezTo>
                  <a:pt x="820510" y="312578"/>
                  <a:pt x="627289" y="315300"/>
                  <a:pt x="636814" y="270396"/>
                </a:cubicBezTo>
                <a:cubicBezTo>
                  <a:pt x="646339" y="225492"/>
                  <a:pt x="806903" y="15942"/>
                  <a:pt x="873578" y="974"/>
                </a:cubicBezTo>
                <a:cubicBezTo>
                  <a:pt x="940253" y="-13994"/>
                  <a:pt x="1008289" y="147931"/>
                  <a:pt x="1036864" y="18058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0432FF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7EE78E3-C84D-C417-7E75-025DB34776E3}"/>
              </a:ext>
            </a:extLst>
          </p:cNvPr>
          <p:cNvCxnSpPr>
            <a:cxnSpLocks/>
          </p:cNvCxnSpPr>
          <p:nvPr/>
        </p:nvCxnSpPr>
        <p:spPr>
          <a:xfrm flipV="1">
            <a:off x="6661466" y="2653548"/>
            <a:ext cx="931778" cy="8833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AC85C95-BF71-721B-735F-EA823625793A}"/>
              </a:ext>
            </a:extLst>
          </p:cNvPr>
          <p:cNvCxnSpPr>
            <a:cxnSpLocks/>
          </p:cNvCxnSpPr>
          <p:nvPr/>
        </p:nvCxnSpPr>
        <p:spPr>
          <a:xfrm flipH="1" flipV="1">
            <a:off x="7480957" y="1524733"/>
            <a:ext cx="112287" cy="112881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7057BD8-905A-E3D5-0947-4895CBA8E3F7}"/>
              </a:ext>
            </a:extLst>
          </p:cNvPr>
          <p:cNvCxnSpPr>
            <a:cxnSpLocks/>
          </p:cNvCxnSpPr>
          <p:nvPr/>
        </p:nvCxnSpPr>
        <p:spPr>
          <a:xfrm flipV="1">
            <a:off x="7593244" y="1524733"/>
            <a:ext cx="412948" cy="112881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9FE15CE-4328-C2FE-DEA9-CF97A7073250}"/>
              </a:ext>
            </a:extLst>
          </p:cNvPr>
          <p:cNvCxnSpPr>
            <a:cxnSpLocks/>
          </p:cNvCxnSpPr>
          <p:nvPr/>
        </p:nvCxnSpPr>
        <p:spPr>
          <a:xfrm flipV="1">
            <a:off x="7593244" y="1926287"/>
            <a:ext cx="891920" cy="72726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2C28FF88-1404-6169-22AF-7D98417F49B3}"/>
              </a:ext>
            </a:extLst>
          </p:cNvPr>
          <p:cNvSpPr txBox="1"/>
          <p:nvPr/>
        </p:nvSpPr>
        <p:spPr>
          <a:xfrm>
            <a:off x="1484481" y="2134749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rgbClr val="5382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Hadronization</a:t>
            </a:r>
            <a:endParaRPr lang="en-CN" sz="3200" b="1" i="1" dirty="0">
              <a:solidFill>
                <a:srgbClr val="5382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B78D248-3984-CB21-9C3B-2F7613CDD6E3}"/>
              </a:ext>
            </a:extLst>
          </p:cNvPr>
          <p:cNvSpPr txBox="1"/>
          <p:nvPr/>
        </p:nvSpPr>
        <p:spPr>
          <a:xfrm>
            <a:off x="1924177" y="5904400"/>
            <a:ext cx="8467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ISR</a:t>
            </a:r>
            <a:endParaRPr lang="en-CN" sz="3200" b="1" i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4D51BB16-BD32-1D69-250E-19E2CD794F56}"/>
              </a:ext>
            </a:extLst>
          </p:cNvPr>
          <p:cNvSpPr/>
          <p:nvPr/>
        </p:nvSpPr>
        <p:spPr>
          <a:xfrm rot="3352093" flipV="1">
            <a:off x="7089967" y="3163913"/>
            <a:ext cx="944713" cy="302034"/>
          </a:xfrm>
          <a:custGeom>
            <a:avLst/>
            <a:gdLst>
              <a:gd name="connsiteX0" fmla="*/ 0 w 1036864"/>
              <a:gd name="connsiteY0" fmla="*/ 213246 h 303061"/>
              <a:gd name="connsiteX1" fmla="*/ 155121 w 1036864"/>
              <a:gd name="connsiteY1" fmla="*/ 9138 h 303061"/>
              <a:gd name="connsiteX2" fmla="*/ 285750 w 1036864"/>
              <a:gd name="connsiteY2" fmla="*/ 245903 h 303061"/>
              <a:gd name="connsiteX3" fmla="*/ 138793 w 1036864"/>
              <a:gd name="connsiteY3" fmla="*/ 254067 h 303061"/>
              <a:gd name="connsiteX4" fmla="*/ 367393 w 1036864"/>
              <a:gd name="connsiteY4" fmla="*/ 9138 h 303061"/>
              <a:gd name="connsiteX5" fmla="*/ 547007 w 1036864"/>
              <a:gd name="connsiteY5" fmla="*/ 254067 h 303061"/>
              <a:gd name="connsiteX6" fmla="*/ 375557 w 1036864"/>
              <a:gd name="connsiteY6" fmla="*/ 254067 h 303061"/>
              <a:gd name="connsiteX7" fmla="*/ 612321 w 1036864"/>
              <a:gd name="connsiteY7" fmla="*/ 17303 h 303061"/>
              <a:gd name="connsiteX8" fmla="*/ 816428 w 1036864"/>
              <a:gd name="connsiteY8" fmla="*/ 270396 h 303061"/>
              <a:gd name="connsiteX9" fmla="*/ 636814 w 1036864"/>
              <a:gd name="connsiteY9" fmla="*/ 270396 h 303061"/>
              <a:gd name="connsiteX10" fmla="*/ 873578 w 1036864"/>
              <a:gd name="connsiteY10" fmla="*/ 974 h 303061"/>
              <a:gd name="connsiteX11" fmla="*/ 1036864 w 1036864"/>
              <a:gd name="connsiteY11" fmla="*/ 180588 h 30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6864" h="303061">
                <a:moveTo>
                  <a:pt x="0" y="213246"/>
                </a:moveTo>
                <a:cubicBezTo>
                  <a:pt x="53748" y="108470"/>
                  <a:pt x="107496" y="3695"/>
                  <a:pt x="155121" y="9138"/>
                </a:cubicBezTo>
                <a:cubicBezTo>
                  <a:pt x="202746" y="14581"/>
                  <a:pt x="288471" y="205082"/>
                  <a:pt x="285750" y="245903"/>
                </a:cubicBezTo>
                <a:cubicBezTo>
                  <a:pt x="283029" y="286724"/>
                  <a:pt x="125186" y="293528"/>
                  <a:pt x="138793" y="254067"/>
                </a:cubicBezTo>
                <a:cubicBezTo>
                  <a:pt x="152400" y="214606"/>
                  <a:pt x="299357" y="9138"/>
                  <a:pt x="367393" y="9138"/>
                </a:cubicBezTo>
                <a:cubicBezTo>
                  <a:pt x="435429" y="9138"/>
                  <a:pt x="545646" y="213246"/>
                  <a:pt x="547007" y="254067"/>
                </a:cubicBezTo>
                <a:cubicBezTo>
                  <a:pt x="548368" y="294888"/>
                  <a:pt x="364671" y="293528"/>
                  <a:pt x="375557" y="254067"/>
                </a:cubicBezTo>
                <a:cubicBezTo>
                  <a:pt x="386443" y="214606"/>
                  <a:pt x="538843" y="14582"/>
                  <a:pt x="612321" y="17303"/>
                </a:cubicBezTo>
                <a:cubicBezTo>
                  <a:pt x="685799" y="20024"/>
                  <a:pt x="812346" y="228214"/>
                  <a:pt x="816428" y="270396"/>
                </a:cubicBezTo>
                <a:cubicBezTo>
                  <a:pt x="820510" y="312578"/>
                  <a:pt x="627289" y="315300"/>
                  <a:pt x="636814" y="270396"/>
                </a:cubicBezTo>
                <a:cubicBezTo>
                  <a:pt x="646339" y="225492"/>
                  <a:pt x="806903" y="15942"/>
                  <a:pt x="873578" y="974"/>
                </a:cubicBezTo>
                <a:cubicBezTo>
                  <a:pt x="940253" y="-13994"/>
                  <a:pt x="1008289" y="147931"/>
                  <a:pt x="1036864" y="180588"/>
                </a:cubicBezTo>
              </a:path>
            </a:pathLst>
          </a:cu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rgbClr val="0432FF"/>
              </a:solidFill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77B0265-FDF4-D026-D06E-D709A9228230}"/>
              </a:ext>
            </a:extLst>
          </p:cNvPr>
          <p:cNvCxnSpPr>
            <a:cxnSpLocks/>
          </p:cNvCxnSpPr>
          <p:nvPr/>
        </p:nvCxnSpPr>
        <p:spPr>
          <a:xfrm flipH="1" flipV="1">
            <a:off x="3102279" y="1268911"/>
            <a:ext cx="1284382" cy="112766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CEFDC114-A622-864F-67BA-C8E75C1B339E}"/>
              </a:ext>
            </a:extLst>
          </p:cNvPr>
          <p:cNvCxnSpPr>
            <a:cxnSpLocks/>
          </p:cNvCxnSpPr>
          <p:nvPr/>
        </p:nvCxnSpPr>
        <p:spPr>
          <a:xfrm flipH="1" flipV="1">
            <a:off x="3401030" y="975835"/>
            <a:ext cx="985631" cy="142074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A539FDB-714C-6F92-5CCF-3D5C6B09C306}"/>
              </a:ext>
            </a:extLst>
          </p:cNvPr>
          <p:cNvCxnSpPr>
            <a:cxnSpLocks/>
          </p:cNvCxnSpPr>
          <p:nvPr/>
        </p:nvCxnSpPr>
        <p:spPr>
          <a:xfrm flipH="1" flipV="1">
            <a:off x="3843115" y="930299"/>
            <a:ext cx="543546" cy="146628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BF17C000-A714-9925-295E-4404AE7A01D3}"/>
              </a:ext>
            </a:extLst>
          </p:cNvPr>
          <p:cNvSpPr txBox="1"/>
          <p:nvPr/>
        </p:nvSpPr>
        <p:spPr>
          <a:xfrm>
            <a:off x="8086681" y="3166995"/>
            <a:ext cx="960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FSR</a:t>
            </a:r>
            <a:endParaRPr lang="en-CN" sz="3200" b="1" i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6" name="Picture 11" descr="查看源图像">
            <a:extLst>
              <a:ext uri="{FF2B5EF4-FFF2-40B4-BE49-F238E27FC236}">
                <a16:creationId xmlns:a16="http://schemas.microsoft.com/office/drawing/2014/main" id="{29163AA3-799F-2444-E4D4-9E1FDCFF1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1" y="1826"/>
            <a:ext cx="786500" cy="79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文本框 27">
            <a:extLst>
              <a:ext uri="{FF2B5EF4-FFF2-40B4-BE49-F238E27FC236}">
                <a16:creationId xmlns:a16="http://schemas.microsoft.com/office/drawing/2014/main" id="{CCCB49E9-7324-52B3-C3F5-B8FA9BDFA797}"/>
              </a:ext>
            </a:extLst>
          </p:cNvPr>
          <p:cNvSpPr txBox="1"/>
          <p:nvPr/>
        </p:nvSpPr>
        <p:spPr>
          <a:xfrm>
            <a:off x="0" y="10086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Hard scattering process</a:t>
            </a:r>
          </a:p>
        </p:txBody>
      </p:sp>
    </p:spTree>
    <p:extLst>
      <p:ext uri="{BB962C8B-B14F-4D97-AF65-F5344CB8AC3E}">
        <p14:creationId xmlns:p14="http://schemas.microsoft.com/office/powerpoint/2010/main" val="2988569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5A85E8-CB22-D245-99D8-5ACED24A3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034" y="1192722"/>
            <a:ext cx="721491" cy="246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0C5367-7B74-F12C-D1FB-598BF8244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794" y="1216591"/>
            <a:ext cx="721491" cy="2464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BC71F9-17DF-1D2C-5B2C-EEF9F5DFD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033" y="4106943"/>
            <a:ext cx="721491" cy="2464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3BA06F-1FB9-E264-A46B-E73011AFF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1349" y="1596435"/>
            <a:ext cx="436970" cy="5479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C090B4-E9D6-9262-E0A3-D748D78195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4692" y="4524403"/>
            <a:ext cx="500102" cy="547955"/>
          </a:xfrm>
          <a:prstGeom prst="rect">
            <a:avLst/>
          </a:prstGeom>
        </p:spPr>
      </p:pic>
      <p:pic>
        <p:nvPicPr>
          <p:cNvPr id="14" name="Picture 11" descr="查看源图像">
            <a:extLst>
              <a:ext uri="{FF2B5EF4-FFF2-40B4-BE49-F238E27FC236}">
                <a16:creationId xmlns:a16="http://schemas.microsoft.com/office/drawing/2014/main" id="{53D9117A-DCF0-1DCF-205B-9373D4447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1" y="1826"/>
            <a:ext cx="786500" cy="79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4B42B5-81E5-0A59-49DB-C017053FFC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4622" y="729822"/>
            <a:ext cx="8858803" cy="50536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B8D6E1-F575-DF1B-6199-1DD7FED17DC6}"/>
              </a:ext>
            </a:extLst>
          </p:cNvPr>
          <p:cNvSpPr txBox="1"/>
          <p:nvPr/>
        </p:nvSpPr>
        <p:spPr>
          <a:xfrm>
            <a:off x="393251" y="5884297"/>
            <a:ext cx="117172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Underlying</a:t>
            </a:r>
            <a:r>
              <a:rPr lang="zh-CN" altLang="en-US" dirty="0"/>
              <a:t> </a:t>
            </a:r>
            <a:r>
              <a:rPr lang="en-US" altLang="zh-CN" dirty="0"/>
              <a:t>event:</a:t>
            </a:r>
            <a:r>
              <a:rPr lang="zh-CN" altLang="en-US" dirty="0"/>
              <a:t> </a:t>
            </a:r>
            <a:r>
              <a:rPr lang="en-US" altLang="zh-CN" dirty="0"/>
              <a:t>any</a:t>
            </a:r>
            <a:r>
              <a:rPr lang="zh-CN" altLang="en-US" dirty="0"/>
              <a:t> </a:t>
            </a:r>
            <a:r>
              <a:rPr lang="en-US" altLang="zh-CN" dirty="0"/>
              <a:t>hadronic</a:t>
            </a:r>
            <a:r>
              <a:rPr lang="zh-CN" altLang="en-US" dirty="0"/>
              <a:t> </a:t>
            </a:r>
            <a:r>
              <a:rPr lang="en-US" altLang="zh-CN" dirty="0"/>
              <a:t>activity</a:t>
            </a:r>
            <a:r>
              <a:rPr lang="zh-CN" altLang="en-US" dirty="0"/>
              <a:t> </a:t>
            </a:r>
            <a:r>
              <a:rPr lang="en-US" altLang="zh-CN" dirty="0"/>
              <a:t>not</a:t>
            </a:r>
            <a:r>
              <a:rPr lang="zh-CN" altLang="en-US" dirty="0"/>
              <a:t> </a:t>
            </a:r>
            <a:r>
              <a:rPr lang="en-US" altLang="zh-CN" dirty="0"/>
              <a:t>associated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hard</a:t>
            </a:r>
            <a:r>
              <a:rPr lang="zh-CN" altLang="en-US" dirty="0"/>
              <a:t> </a:t>
            </a:r>
            <a:r>
              <a:rPr lang="en-US" altLang="zh-CN" dirty="0"/>
              <a:t>scattering</a:t>
            </a:r>
            <a:r>
              <a:rPr lang="zh-CN" altLang="en-US" dirty="0"/>
              <a:t> </a:t>
            </a:r>
            <a:r>
              <a:rPr lang="en-US" altLang="zh-CN" dirty="0"/>
              <a:t>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Contributions</a:t>
            </a:r>
            <a:r>
              <a:rPr lang="zh-CN" altLang="en-US" dirty="0"/>
              <a:t> </a:t>
            </a:r>
            <a:r>
              <a:rPr lang="en-US" altLang="zh-CN" dirty="0"/>
              <a:t>not</a:t>
            </a:r>
            <a:r>
              <a:rPr lang="zh-CN" altLang="en-US" dirty="0"/>
              <a:t> </a:t>
            </a:r>
            <a:r>
              <a:rPr lang="en-US" altLang="zh-CN" dirty="0"/>
              <a:t>always</a:t>
            </a:r>
            <a:r>
              <a:rPr lang="zh-CN" altLang="en-US" dirty="0"/>
              <a:t> </a:t>
            </a:r>
            <a:r>
              <a:rPr lang="en-US" altLang="zh-CN" dirty="0"/>
              <a:t>calculable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perturbative</a:t>
            </a:r>
            <a:r>
              <a:rPr lang="zh-CN" altLang="en-US" dirty="0"/>
              <a:t> </a:t>
            </a:r>
            <a:r>
              <a:rPr lang="en-US" altLang="zh-CN" dirty="0"/>
              <a:t>QCD,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phenomenological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models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in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MC</a:t>
            </a:r>
            <a:r>
              <a:rPr lang="en-US" altLang="zh-CN" dirty="0"/>
              <a:t>,</a:t>
            </a:r>
            <a:r>
              <a:rPr lang="zh-CN" altLang="en-US" dirty="0"/>
              <a:t> </a:t>
            </a:r>
            <a:r>
              <a:rPr lang="en-US" altLang="zh-CN" dirty="0"/>
              <a:t>which</a:t>
            </a:r>
            <a:r>
              <a:rPr lang="zh-CN" altLang="en-US" dirty="0"/>
              <a:t> </a:t>
            </a:r>
            <a:r>
              <a:rPr lang="en-US" altLang="zh-CN" dirty="0"/>
              <a:t>must</a:t>
            </a:r>
            <a:r>
              <a:rPr lang="zh-CN" altLang="en-US" dirty="0"/>
              <a:t> </a:t>
            </a:r>
            <a:r>
              <a:rPr lang="en-US" altLang="zh-CN" dirty="0"/>
              <a:t>be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tuned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to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Typically</a:t>
            </a:r>
            <a:r>
              <a:rPr lang="zh-CN" altLang="en-US" dirty="0"/>
              <a:t> </a:t>
            </a:r>
            <a:r>
              <a:rPr lang="en-US" altLang="zh-CN" dirty="0"/>
              <a:t>modelled</a:t>
            </a:r>
            <a:r>
              <a:rPr lang="zh-CN" altLang="en-US" dirty="0"/>
              <a:t> </a:t>
            </a:r>
            <a:r>
              <a:rPr lang="en-US" altLang="zh-CN" dirty="0"/>
              <a:t>with:</a:t>
            </a:r>
            <a:r>
              <a:rPr lang="zh-CN" altLang="en-US" dirty="0"/>
              <a:t> </a:t>
            </a:r>
            <a:r>
              <a:rPr lang="en-CN" altLang="zh-CN" dirty="0"/>
              <a:t>MP</a:t>
            </a:r>
            <a:r>
              <a:rPr lang="en-US" altLang="zh-CN" dirty="0"/>
              <a:t>I,</a:t>
            </a:r>
            <a:r>
              <a:rPr lang="zh-CN" altLang="en-US" dirty="0"/>
              <a:t> </a:t>
            </a:r>
            <a:r>
              <a:rPr lang="en-US" altLang="zh-CN" dirty="0"/>
              <a:t>ISR,</a:t>
            </a:r>
            <a:r>
              <a:rPr lang="zh-CN" altLang="en-US" dirty="0"/>
              <a:t> </a:t>
            </a:r>
            <a:r>
              <a:rPr lang="en-US" altLang="zh-CN" dirty="0"/>
              <a:t>FSR,</a:t>
            </a:r>
            <a:r>
              <a:rPr lang="zh-CN" altLang="en-US" dirty="0"/>
              <a:t> </a:t>
            </a:r>
            <a:r>
              <a:rPr lang="en-US" altLang="zh-CN" dirty="0"/>
              <a:t>beam</a:t>
            </a:r>
            <a:r>
              <a:rPr lang="zh-CN" altLang="en-US" dirty="0"/>
              <a:t> </a:t>
            </a:r>
            <a:r>
              <a:rPr lang="en-US" altLang="zh-CN" dirty="0"/>
              <a:t>remnants</a:t>
            </a:r>
          </a:p>
        </p:txBody>
      </p:sp>
      <p:sp>
        <p:nvSpPr>
          <p:cNvPr id="21" name="文本框 27">
            <a:extLst>
              <a:ext uri="{FF2B5EF4-FFF2-40B4-BE49-F238E27FC236}">
                <a16:creationId xmlns:a16="http://schemas.microsoft.com/office/drawing/2014/main" id="{C2DF5933-FF07-7D7B-BC75-A5FD2175210B}"/>
              </a:ext>
            </a:extLst>
          </p:cNvPr>
          <p:cNvSpPr txBox="1"/>
          <p:nvPr/>
        </p:nvSpPr>
        <p:spPr>
          <a:xfrm>
            <a:off x="0" y="10086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Underlying event at the LHC</a:t>
            </a:r>
          </a:p>
        </p:txBody>
      </p:sp>
    </p:spTree>
    <p:extLst>
      <p:ext uri="{BB962C8B-B14F-4D97-AF65-F5344CB8AC3E}">
        <p14:creationId xmlns:p14="http://schemas.microsoft.com/office/powerpoint/2010/main" val="1059418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全粲四夸克态的研究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7D668B5A-ABA6-1CD4-7881-28036AD0EE7D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内容占位符 2">
            <a:extLst>
              <a:ext uri="{FF2B5EF4-FFF2-40B4-BE49-F238E27FC236}">
                <a16:creationId xmlns:a16="http://schemas.microsoft.com/office/drawing/2014/main" id="{CD95F0E0-BBB1-E31F-347C-D8ED0F7296D8}"/>
              </a:ext>
            </a:extLst>
          </p:cNvPr>
          <p:cNvSpPr txBox="1">
            <a:spLocks/>
          </p:cNvSpPr>
          <p:nvPr/>
        </p:nvSpPr>
        <p:spPr>
          <a:xfrm>
            <a:off x="1195769" y="846567"/>
            <a:ext cx="6592474" cy="2582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3701FF"/>
                </a:solidFill>
                <a:latin typeface="Kaiti TC" panose="02010600040101010101" pitchFamily="2" charset="-120"/>
                <a:ea typeface="Kaiti TC" panose="02010600040101010101" pitchFamily="2" charset="-120"/>
                <a:cs typeface="Arial" charset="0"/>
              </a:rPr>
              <a:t>全重体系</a:t>
            </a:r>
            <a:endParaRPr lang="en-US" altLang="zh-CN" sz="2000" b="1" dirty="0">
              <a:solidFill>
                <a:srgbClr val="3701FF"/>
              </a:solidFill>
              <a:latin typeface="Kaiti TC" panose="02010600040101010101" pitchFamily="2" charset="-120"/>
              <a:ea typeface="Kaiti TC" panose="02010600040101010101" pitchFamily="2" charset="-120"/>
              <a:cs typeface="Arial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3700FF"/>
                </a:solidFill>
                <a:ea typeface="Arial" charset="0"/>
              </a:rPr>
              <a:t>4c</a:t>
            </a:r>
            <a:r>
              <a:rPr lang="zh-CN" altLang="en-US" sz="2000" b="1" dirty="0">
                <a:solidFill>
                  <a:srgbClr val="3700FF"/>
                </a:solidFill>
                <a:latin typeface="Kaiti TC" panose="02010600040101010101" pitchFamily="2" charset="-120"/>
                <a:ea typeface="Kaiti TC" panose="02010600040101010101" pitchFamily="2" charset="-120"/>
                <a:cs typeface="Arial" charset="0"/>
              </a:rPr>
              <a:t>态的首次提出</a:t>
            </a:r>
            <a:r>
              <a:rPr lang="zh-CN" altLang="en-US" sz="2000" b="1" dirty="0">
                <a:solidFill>
                  <a:srgbClr val="3700FF"/>
                </a:solidFill>
                <a:latin typeface="Arial" charset="0"/>
                <a:ea typeface="Kaiti TC" panose="02010600040101010101" pitchFamily="2" charset="-120"/>
                <a:cs typeface="Arial" charset="0"/>
              </a:rPr>
              <a:t> </a:t>
            </a:r>
            <a:r>
              <a:rPr lang="en-US" altLang="zh-CN" sz="2000" dirty="0">
                <a:ea typeface="Arial" charset="0"/>
              </a:rPr>
              <a:t>6.2 GeV (1975):  </a:t>
            </a:r>
            <a:br>
              <a:rPr lang="en-US" altLang="zh-CN" sz="2000" dirty="0">
                <a:latin typeface="Arial" charset="0"/>
                <a:ea typeface="Arial" charset="0"/>
                <a:cs typeface="Arial" charset="0"/>
              </a:rPr>
            </a:br>
            <a:r>
              <a:rPr lang="en-US" altLang="zh-CN" sz="2000" dirty="0">
                <a:ea typeface="Arial" charset="0"/>
              </a:rPr>
              <a:t>Y. Iwasaki, </a:t>
            </a:r>
            <a:r>
              <a:rPr lang="en-US" sz="2000" dirty="0">
                <a:ea typeface="Arial" charset="0"/>
              </a:rPr>
              <a:t>Prog. of Theo. Phys. Vol. 54, No. 2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1FF"/>
                </a:solidFill>
                <a:effectLst/>
                <a:uLnTx/>
                <a:uFillTx/>
                <a:ea typeface="Arial" charset="0"/>
              </a:rPr>
              <a:t>4c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1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  <a:cs typeface="Arial" charset="0"/>
              </a:rPr>
              <a:t>态的首次计算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1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Arial" charset="0"/>
              </a:rPr>
              <a:t>(1981):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Arial" charset="0"/>
              </a:rPr>
              <a:t>K.-T. Chao, Z. Phys. C 7 (1981) 317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LHC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Run2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各实验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  <a:sym typeface="Symbol" panose="05050102010706020507" pitchFamily="18" charset="2"/>
              </a:rPr>
              <a:t>J/J/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衰变道</a:t>
            </a:r>
            <a:r>
              <a:rPr kumimoji="0" lang="zh-CN" altLang="en-CN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全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粲四夸克态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3700FF"/>
                </a:solidFill>
                <a:effectLst/>
                <a:uLnTx/>
                <a:uFillTx/>
                <a:latin typeface="Kaiti TC" panose="02010600040101010101" pitchFamily="2" charset="-120"/>
                <a:ea typeface="Kaiti TC" panose="02010600040101010101" pitchFamily="2" charset="-120"/>
              </a:rPr>
              <a:t>：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rgbClr val="3700FF"/>
              </a:solidFill>
              <a:effectLst/>
              <a:uLnTx/>
              <a:uFillTx/>
              <a:latin typeface="Kaiti TC" panose="02010600040101010101" pitchFamily="2" charset="-120"/>
              <a:ea typeface="Kaiti TC" panose="02010600040101010101" pitchFamily="2" charset="-12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D83D43C-252C-E318-D9F8-79501DA0D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78" y="3709936"/>
            <a:ext cx="4433075" cy="304720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2CE4157-7AD2-7EB2-DBB3-12C002F00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404" y="3709936"/>
            <a:ext cx="3114839" cy="314806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F2D45F0-2AFE-A304-FD3C-707AC657CD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5245" y="3709936"/>
            <a:ext cx="3926796" cy="314806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7A30CCC-AD48-908C-22BB-228AE9BC81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1435" y="695578"/>
            <a:ext cx="3114839" cy="258921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E34BF8D-1F6A-8BE7-4FBD-80044C0BC2DA}"/>
              </a:ext>
            </a:extLst>
          </p:cNvPr>
          <p:cNvSpPr txBox="1"/>
          <p:nvPr/>
        </p:nvSpPr>
        <p:spPr>
          <a:xfrm>
            <a:off x="1936358" y="3340604"/>
            <a:ext cx="813043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 err="1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LHCb</a:t>
            </a:r>
            <a:endParaRPr lang="en-CN" b="1" dirty="0">
              <a:solidFill>
                <a:srgbClr val="FFFF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C7776E1-A671-14BE-777E-C6BE88DC27DD}"/>
              </a:ext>
            </a:extLst>
          </p:cNvPr>
          <p:cNvSpPr txBox="1"/>
          <p:nvPr/>
        </p:nvSpPr>
        <p:spPr>
          <a:xfrm>
            <a:off x="5829145" y="3340604"/>
            <a:ext cx="936988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ATLAS</a:t>
            </a:r>
            <a:endParaRPr lang="en-CN" b="1" dirty="0">
              <a:solidFill>
                <a:srgbClr val="FFFF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6FC6EF-AC8F-9860-FB36-B28D97CBBA36}"/>
              </a:ext>
            </a:extLst>
          </p:cNvPr>
          <p:cNvSpPr txBox="1"/>
          <p:nvPr/>
        </p:nvSpPr>
        <p:spPr>
          <a:xfrm>
            <a:off x="9641855" y="3340604"/>
            <a:ext cx="697627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CMS</a:t>
            </a:r>
            <a:endParaRPr lang="en-CN" b="1" dirty="0">
              <a:solidFill>
                <a:srgbClr val="FFFF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044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CMS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上发现及确认四粲夸克态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X(6600)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、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X(7100)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7D668B5A-ABA6-1CD4-7881-28036AD0EE7D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B7BF64-5AB6-42F8-6133-1786A61CC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864" y="1725031"/>
            <a:ext cx="3672188" cy="36607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760EF3-7942-B2CB-57A3-C08A6A3E5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5912" y="1725031"/>
            <a:ext cx="3715285" cy="36607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0B06FEE-760D-0BB1-AB5C-0B94166F43D6}"/>
              </a:ext>
            </a:extLst>
          </p:cNvPr>
          <p:cNvSpPr txBox="1"/>
          <p:nvPr/>
        </p:nvSpPr>
        <p:spPr>
          <a:xfrm>
            <a:off x="281941" y="5715429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首次发现全粲四夸克态</a:t>
            </a:r>
            <a:r>
              <a:rPr lang="en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X(6600)</a:t>
            </a:r>
            <a:r>
              <a:rPr lang="zh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X(7100)</a:t>
            </a:r>
            <a:endParaRPr lang="en-US" sz="2000" b="1" dirty="0">
              <a:effectLst/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高精度确认</a:t>
            </a:r>
            <a:r>
              <a:rPr lang="en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X(6900)</a:t>
            </a:r>
            <a:r>
              <a:rPr lang="zh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的存在</a:t>
            </a:r>
            <a:endParaRPr lang="en-US" altLang="zh-CN" sz="2000" b="1" dirty="0">
              <a:effectLst/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B6633B-A9B1-0825-C403-84BA55B19B2D}"/>
              </a:ext>
            </a:extLst>
          </p:cNvPr>
          <p:cNvSpPr/>
          <p:nvPr/>
        </p:nvSpPr>
        <p:spPr>
          <a:xfrm>
            <a:off x="6536101" y="2849042"/>
            <a:ext cx="18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16.7σ</a:t>
            </a:r>
            <a:endParaRPr lang="en-US" sz="2400" b="1" dirty="0">
              <a:solidFill>
                <a:srgbClr val="3F3FFF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4A347BB-B54D-82E7-3569-5E42C45AB793}"/>
              </a:ext>
            </a:extLst>
          </p:cNvPr>
          <p:cNvCxnSpPr>
            <a:cxnSpLocks/>
          </p:cNvCxnSpPr>
          <p:nvPr/>
        </p:nvCxnSpPr>
        <p:spPr>
          <a:xfrm flipH="1">
            <a:off x="5675638" y="3102043"/>
            <a:ext cx="964115" cy="287048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A02955F8-BB2F-3E39-5565-9727393E9FE1}"/>
              </a:ext>
            </a:extLst>
          </p:cNvPr>
          <p:cNvSpPr/>
          <p:nvPr/>
        </p:nvSpPr>
        <p:spPr>
          <a:xfrm>
            <a:off x="6294195" y="3642092"/>
            <a:ext cx="1765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710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7.7σ</a:t>
            </a:r>
            <a:endParaRPr lang="en-US" sz="2400" b="1" dirty="0">
              <a:solidFill>
                <a:srgbClr val="3F3FFF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9C640E3-72BB-93F6-1A11-26478A432F60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6041393" y="3872925"/>
            <a:ext cx="252802" cy="159655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C23AD38-F85B-3A05-84EA-EAC8016FC892}"/>
              </a:ext>
            </a:extLst>
          </p:cNvPr>
          <p:cNvCxnSpPr>
            <a:cxnSpLocks/>
          </p:cNvCxnSpPr>
          <p:nvPr/>
        </p:nvCxnSpPr>
        <p:spPr>
          <a:xfrm flipH="1">
            <a:off x="5332229" y="2264846"/>
            <a:ext cx="121408" cy="735880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EBBF01B9-E884-E82E-87AC-5FAD50240281}"/>
              </a:ext>
            </a:extLst>
          </p:cNvPr>
          <p:cNvSpPr/>
          <p:nvPr/>
        </p:nvSpPr>
        <p:spPr>
          <a:xfrm>
            <a:off x="4511470" y="1831318"/>
            <a:ext cx="18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15.2σ</a:t>
            </a:r>
            <a:endParaRPr lang="en-US" sz="2400" b="1" dirty="0">
              <a:solidFill>
                <a:srgbClr val="3F3FFF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3C1D50A-B2EE-C8B9-0A1F-3FA8CA133CAC}"/>
              </a:ext>
            </a:extLst>
          </p:cNvPr>
          <p:cNvSpPr/>
          <p:nvPr/>
        </p:nvSpPr>
        <p:spPr>
          <a:xfrm>
            <a:off x="8389950" y="1909334"/>
            <a:ext cx="1765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8.1σ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7CF83EB-5129-5C07-B006-4166C95AB64F}"/>
              </a:ext>
            </a:extLst>
          </p:cNvPr>
          <p:cNvCxnSpPr>
            <a:cxnSpLocks/>
          </p:cNvCxnSpPr>
          <p:nvPr/>
        </p:nvCxnSpPr>
        <p:spPr>
          <a:xfrm flipH="1">
            <a:off x="8944469" y="2292983"/>
            <a:ext cx="228022" cy="463784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0A873B7B-EB17-ADD7-E409-56410CACBD94}"/>
              </a:ext>
            </a:extLst>
          </p:cNvPr>
          <p:cNvSpPr/>
          <p:nvPr/>
        </p:nvSpPr>
        <p:spPr>
          <a:xfrm>
            <a:off x="10155177" y="2769893"/>
            <a:ext cx="1765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710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4.3σ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DB3B66F-274E-C7EF-0690-D1B4F28DCA5E}"/>
              </a:ext>
            </a:extLst>
          </p:cNvPr>
          <p:cNvCxnSpPr>
            <a:cxnSpLocks/>
          </p:cNvCxnSpPr>
          <p:nvPr/>
        </p:nvCxnSpPr>
        <p:spPr>
          <a:xfrm flipH="1">
            <a:off x="9512190" y="3140912"/>
            <a:ext cx="630397" cy="366841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89C8704-1C4D-CA0B-3BE0-E5680D92648F}"/>
              </a:ext>
            </a:extLst>
          </p:cNvPr>
          <p:cNvSpPr txBox="1"/>
          <p:nvPr/>
        </p:nvSpPr>
        <p:spPr>
          <a:xfrm>
            <a:off x="5689699" y="5715429"/>
            <a:ext cx="76449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000" b="1" kern="10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新衰变道首次观测</a:t>
            </a:r>
            <a:r>
              <a:rPr lang="en-US" altLang="zh-CN" sz="2000" b="1" kern="10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X(6900)</a:t>
            </a:r>
            <a:r>
              <a:rPr lang="zh-CN" altLang="en-US" sz="2000" b="1" kern="100" dirty="0">
                <a:latin typeface="SimSun" panose="02010600030101010101" pitchFamily="2" charset="-122"/>
                <a:ea typeface="SimSun" panose="02010600030101010101" pitchFamily="2" charset="-122"/>
              </a:rPr>
              <a:t>及</a:t>
            </a:r>
            <a:r>
              <a:rPr lang="en-US" altLang="zh-CN" sz="2000" b="1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X(7100)</a:t>
            </a:r>
            <a:r>
              <a:rPr lang="zh-CN" altLang="en-US" sz="2000" b="1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存在证据</a:t>
            </a:r>
            <a:endParaRPr lang="en-US" altLang="zh-CN" sz="2000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sz="2000" b="1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为全粲多夸克态谱系研究建立了系列关键实验基础</a:t>
            </a:r>
            <a:endParaRPr lang="en-CN" sz="2000" b="1" dirty="0"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B83638-6CA4-880D-B635-56E70419DC5F}"/>
              </a:ext>
            </a:extLst>
          </p:cNvPr>
          <p:cNvSpPr txBox="1"/>
          <p:nvPr/>
        </p:nvSpPr>
        <p:spPr>
          <a:xfrm>
            <a:off x="8389950" y="5385779"/>
            <a:ext cx="42643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u="sng" strike="noStrike" dirty="0">
                <a:solidFill>
                  <a:srgbClr val="0563C1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</a:t>
            </a:r>
            <a:r>
              <a:rPr 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2602.02252</a:t>
            </a:r>
            <a:r>
              <a:rPr lang="en-US" altLang="zh-CN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,</a:t>
            </a:r>
            <a:r>
              <a:rPr lang="zh-CN" alt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altLang="zh-CN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submitted</a:t>
            </a:r>
            <a:r>
              <a:rPr lang="zh-CN" alt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zh-CN" altLang="en-US" sz="14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Science</a:t>
            </a:r>
            <a:r>
              <a:rPr lang="zh-CN" altLang="en-US" sz="14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Advances</a:t>
            </a:r>
            <a:endParaRPr lang="en-CN" sz="14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95BF33A-128B-65D0-F245-5479C403FA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523" y="1869242"/>
            <a:ext cx="4264341" cy="328914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FC65D38A-8319-66E7-67D8-B6C1FFF8F721}"/>
              </a:ext>
            </a:extLst>
          </p:cNvPr>
          <p:cNvSpPr txBox="1"/>
          <p:nvPr/>
        </p:nvSpPr>
        <p:spPr>
          <a:xfrm>
            <a:off x="956078" y="1262929"/>
            <a:ext cx="2688557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CMS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</a:t>
            </a:r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数据独立确认</a:t>
            </a:r>
            <a:endParaRPr lang="en-CN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B33C26F-E929-09D0-A537-A378737C576E}"/>
              </a:ext>
            </a:extLst>
          </p:cNvPr>
          <p:cNvSpPr txBox="1"/>
          <p:nvPr/>
        </p:nvSpPr>
        <p:spPr>
          <a:xfrm>
            <a:off x="4547053" y="1265566"/>
            <a:ext cx="3477234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CMS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Run2+Run3</a:t>
            </a:r>
            <a:r>
              <a:rPr lang="en-CN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精度提高</a:t>
            </a:r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2-3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倍</a:t>
            </a:r>
            <a:endParaRPr lang="en-CN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9BCD818-ABC3-FE87-53BD-C8084977E784}"/>
                  </a:ext>
                </a:extLst>
              </p:cNvPr>
              <p:cNvSpPr txBox="1"/>
              <p:nvPr/>
            </p:nvSpPr>
            <p:spPr>
              <a:xfrm>
                <a:off x="9060259" y="1260826"/>
                <a:ext cx="2479397" cy="369332"/>
              </a:xfrm>
              <a:prstGeom prst="rect">
                <a:avLst/>
              </a:prstGeom>
              <a:solidFill>
                <a:srgbClr val="3F3FFF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CMS</a:t>
                </a:r>
                <a:r>
                  <a:rPr lang="zh-CN" altLang="en-US" b="1" dirty="0">
                    <a:solidFill>
                      <a:srgbClr val="FFFF00"/>
                    </a:solidFill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𝑱</m:t>
                    </m:r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</a:rPr>
                      <m:t>/</m:t>
                    </m:r>
                    <m:r>
                      <a:rPr lang="en-US" altLang="zh-CN" b="1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𝝍𝝍</m:t>
                    </m:r>
                    <m:d>
                      <m:dPr>
                        <m:ctrlPr>
                          <a:rPr lang="en-US" altLang="zh-CN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altLang="zh-CN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</m:d>
                  </m:oMath>
                </a14:m>
                <a:r>
                  <a:rPr lang="en-CN" b="1" dirty="0">
                    <a:solidFill>
                      <a:srgbClr val="FFFF00"/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衰变道</a:t>
                </a: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9BCD818-ABC3-FE87-53BD-C8084977E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259" y="1260826"/>
                <a:ext cx="2479397" cy="369332"/>
              </a:xfrm>
              <a:prstGeom prst="rect">
                <a:avLst/>
              </a:prstGeom>
              <a:blipFill>
                <a:blip r:embed="rId8"/>
                <a:stretch>
                  <a:fillRect l="-2041" t="-13333" r="-1020" b="-2000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Rectangle 67">
            <a:extLst>
              <a:ext uri="{FF2B5EF4-FFF2-40B4-BE49-F238E27FC236}">
                <a16:creationId xmlns:a16="http://schemas.microsoft.com/office/drawing/2014/main" id="{2DF50AE8-07E6-4789-0F68-75AEF5ED9CD1}"/>
              </a:ext>
            </a:extLst>
          </p:cNvPr>
          <p:cNvSpPr/>
          <p:nvPr/>
        </p:nvSpPr>
        <p:spPr>
          <a:xfrm>
            <a:off x="2398911" y="2885082"/>
            <a:ext cx="18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12.9σ</a:t>
            </a:r>
            <a:endParaRPr lang="en-US" sz="2400" b="1" dirty="0">
              <a:solidFill>
                <a:srgbClr val="3F3FFF"/>
              </a:solidFill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155D0C8-2974-86AE-2E94-92A97E5CD052}"/>
              </a:ext>
            </a:extLst>
          </p:cNvPr>
          <p:cNvCxnSpPr>
            <a:cxnSpLocks/>
            <a:stCxn id="68" idx="1"/>
          </p:cNvCxnSpPr>
          <p:nvPr/>
        </p:nvCxnSpPr>
        <p:spPr>
          <a:xfrm flipH="1">
            <a:off x="1538448" y="3115915"/>
            <a:ext cx="860463" cy="309216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88F505C3-0BD0-087F-412E-F18460CC9DB0}"/>
              </a:ext>
            </a:extLst>
          </p:cNvPr>
          <p:cNvSpPr/>
          <p:nvPr/>
        </p:nvSpPr>
        <p:spPr>
          <a:xfrm>
            <a:off x="2179637" y="3631673"/>
            <a:ext cx="1765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710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6.3σ</a:t>
            </a:r>
            <a:endParaRPr lang="en-US" sz="2400" b="1" dirty="0">
              <a:solidFill>
                <a:srgbClr val="3F3FFF"/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0B63FBC-4C36-AD16-8991-1ABB1E1A8308}"/>
              </a:ext>
            </a:extLst>
          </p:cNvPr>
          <p:cNvCxnSpPr>
            <a:cxnSpLocks/>
            <a:stCxn id="70" idx="1"/>
          </p:cNvCxnSpPr>
          <p:nvPr/>
        </p:nvCxnSpPr>
        <p:spPr>
          <a:xfrm flipH="1">
            <a:off x="1926835" y="3862506"/>
            <a:ext cx="252802" cy="159655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2BD9606-C8DC-8431-05E8-0332E0F3C427}"/>
              </a:ext>
            </a:extLst>
          </p:cNvPr>
          <p:cNvCxnSpPr>
            <a:cxnSpLocks/>
          </p:cNvCxnSpPr>
          <p:nvPr/>
        </p:nvCxnSpPr>
        <p:spPr>
          <a:xfrm flipH="1">
            <a:off x="1130769" y="2254427"/>
            <a:ext cx="208310" cy="925007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B37A8E67-448B-DBE6-A813-31439816CD8A}"/>
              </a:ext>
            </a:extLst>
          </p:cNvPr>
          <p:cNvSpPr/>
          <p:nvPr/>
        </p:nvSpPr>
        <p:spPr>
          <a:xfrm>
            <a:off x="665377" y="1902377"/>
            <a:ext cx="1893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00)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3F3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12.7σ</a:t>
            </a:r>
            <a:endParaRPr lang="en-US" sz="2400" b="1" dirty="0">
              <a:solidFill>
                <a:srgbClr val="3F3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1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三重态干涉效应首次提出与验证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1E35FF-0B7F-B150-215C-B3EB76E94A36}"/>
              </a:ext>
            </a:extLst>
          </p:cNvPr>
          <p:cNvSpPr txBox="1"/>
          <p:nvPr/>
        </p:nvSpPr>
        <p:spPr>
          <a:xfrm>
            <a:off x="137508" y="4832800"/>
            <a:ext cx="56930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b="1" kern="10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首次提出并研究全粲四夸克三重态之间的干涉效应</a:t>
            </a:r>
            <a:endParaRPr lang="en-US" altLang="zh-CN" b="1" kern="100" dirty="0"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altLang="zh-CN" b="1" kern="100" dirty="0"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b="1" kern="10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以超过</a:t>
            </a:r>
            <a:r>
              <a:rPr lang="en-US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σ</a:t>
            </a:r>
            <a:r>
              <a:rPr lang="zh-CN" b="1" kern="10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的统计显著</a:t>
            </a:r>
            <a:r>
              <a:rPr lang="zh-CN" altLang="en-US" b="1" kern="10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度</a:t>
            </a:r>
            <a:r>
              <a:rPr lang="zh-CN" b="1" kern="100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证实该现象</a:t>
            </a:r>
            <a:endParaRPr lang="en-US" altLang="zh-CN" b="1" kern="100" dirty="0"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altLang="zh-CN" b="1" kern="100" dirty="0"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b="1" kern="100" dirty="0">
                <a:latin typeface="SimSun" panose="02010600030101010101" pitchFamily="2" charset="-122"/>
                <a:ea typeface="SimSun" panose="02010600030101010101" pitchFamily="2" charset="-122"/>
              </a:rPr>
              <a:t>支持具有相同量子数的四粲夸克态家族</a:t>
            </a:r>
            <a:endParaRPr lang="en-US" altLang="zh-CN" b="1" kern="100" dirty="0"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01333FD1-A19E-D614-6FD4-41143872F4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11759" y="1126666"/>
            <a:ext cx="3745257" cy="2942701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5D96509-F5A7-E227-BE18-379928604F28}"/>
              </a:ext>
            </a:extLst>
          </p:cNvPr>
          <p:cNvSpPr/>
          <p:nvPr/>
        </p:nvSpPr>
        <p:spPr>
          <a:xfrm>
            <a:off x="5215725" y="1892913"/>
            <a:ext cx="131538" cy="457690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3C8305B-F9D7-E082-8464-B4C25B4F2A5D}"/>
              </a:ext>
            </a:extLst>
          </p:cNvPr>
          <p:cNvSpPr/>
          <p:nvPr/>
        </p:nvSpPr>
        <p:spPr>
          <a:xfrm>
            <a:off x="5632762" y="3224021"/>
            <a:ext cx="131538" cy="552799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69B0AD5-C944-BB4A-1245-7E4F99F99575}"/>
              </a:ext>
            </a:extLst>
          </p:cNvPr>
          <p:cNvSpPr/>
          <p:nvPr/>
        </p:nvSpPr>
        <p:spPr>
          <a:xfrm>
            <a:off x="5632762" y="2041063"/>
            <a:ext cx="131538" cy="314074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6C4E53A-527F-35C9-9DE2-33FFCE963505}"/>
              </a:ext>
            </a:extLst>
          </p:cNvPr>
          <p:cNvSpPr/>
          <p:nvPr/>
        </p:nvSpPr>
        <p:spPr>
          <a:xfrm>
            <a:off x="5215725" y="3224021"/>
            <a:ext cx="131538" cy="552799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7859C44-D979-0F45-3693-86316705DF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1466" y="1100913"/>
            <a:ext cx="3829731" cy="29202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7FF0169-F13C-FB67-4EC0-C43D9BCB6B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508" y="1171328"/>
            <a:ext cx="3885231" cy="288500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FA1FE59-42B9-DBE7-3D42-66C02AA3F9BB}"/>
              </a:ext>
            </a:extLst>
          </p:cNvPr>
          <p:cNvSpPr/>
          <p:nvPr/>
        </p:nvSpPr>
        <p:spPr>
          <a:xfrm>
            <a:off x="5305643" y="2355137"/>
            <a:ext cx="792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5FF204-4D5E-2D95-3A92-A5A83A033D78}"/>
              </a:ext>
            </a:extLst>
          </p:cNvPr>
          <p:cNvSpPr/>
          <p:nvPr/>
        </p:nvSpPr>
        <p:spPr>
          <a:xfrm>
            <a:off x="5830306" y="2738143"/>
            <a:ext cx="792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710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033558C-C624-CC18-83E5-9E33345B4C51}"/>
              </a:ext>
            </a:extLst>
          </p:cNvPr>
          <p:cNvSpPr/>
          <p:nvPr/>
        </p:nvSpPr>
        <p:spPr>
          <a:xfrm>
            <a:off x="4632360" y="2299375"/>
            <a:ext cx="792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B0C0DD-6EF6-5042-A64F-EC00848C754D}"/>
              </a:ext>
            </a:extLst>
          </p:cNvPr>
          <p:cNvSpPr txBox="1"/>
          <p:nvPr/>
        </p:nvSpPr>
        <p:spPr>
          <a:xfrm>
            <a:off x="4384822" y="757623"/>
            <a:ext cx="3591048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CMS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Run2+Run3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数据</a:t>
            </a:r>
            <a:r>
              <a:rPr lang="en-CN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非干涉拟合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DB19B2-0873-E67F-CF1C-9D0ED2CD15D9}"/>
              </a:ext>
            </a:extLst>
          </p:cNvPr>
          <p:cNvSpPr txBox="1"/>
          <p:nvPr/>
        </p:nvSpPr>
        <p:spPr>
          <a:xfrm>
            <a:off x="9176064" y="719915"/>
            <a:ext cx="1685077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CMS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CN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干涉拟合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654DC7-95CF-AD97-B4F1-796A431C544E}"/>
              </a:ext>
            </a:extLst>
          </p:cNvPr>
          <p:cNvSpPr txBox="1"/>
          <p:nvPr/>
        </p:nvSpPr>
        <p:spPr>
          <a:xfrm>
            <a:off x="137508" y="4027352"/>
            <a:ext cx="27826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Phys. Rev. Lett. 132 (2024) 111901</a:t>
            </a:r>
            <a:endParaRPr lang="en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27B70AE-D492-641C-CBA6-A78CD33921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8372" y="4614388"/>
            <a:ext cx="6022825" cy="181651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47B650C-9679-1C6A-8C9C-3CD18DA111EC}"/>
              </a:ext>
            </a:extLst>
          </p:cNvPr>
          <p:cNvSpPr txBox="1"/>
          <p:nvPr/>
        </p:nvSpPr>
        <p:spPr>
          <a:xfrm>
            <a:off x="740168" y="802886"/>
            <a:ext cx="2978701" cy="369332"/>
          </a:xfrm>
          <a:prstGeom prst="rect">
            <a:avLst/>
          </a:prstGeom>
          <a:solidFill>
            <a:srgbClr val="3F3FFF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CMS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数据</a:t>
            </a:r>
            <a:r>
              <a:rPr lang="en-CN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非干涉拟合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9CE39C-E27A-D449-3FEB-BDCFDEC6EB38}"/>
              </a:ext>
            </a:extLst>
          </p:cNvPr>
          <p:cNvSpPr txBox="1"/>
          <p:nvPr/>
        </p:nvSpPr>
        <p:spPr>
          <a:xfrm>
            <a:off x="6649735" y="2738143"/>
            <a:ext cx="12533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42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Run2+Run3</a:t>
            </a:r>
            <a:endParaRPr lang="en-CN" sz="1600" dirty="0">
              <a:solidFill>
                <a:srgbClr val="004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3B467B3-22DD-73C7-12A9-2A74B24BF2D8}"/>
              </a:ext>
            </a:extLst>
          </p:cNvPr>
          <p:cNvSpPr txBox="1"/>
          <p:nvPr/>
        </p:nvSpPr>
        <p:spPr>
          <a:xfrm>
            <a:off x="3056478" y="2787045"/>
            <a:ext cx="6643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0042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Run2</a:t>
            </a:r>
            <a:endParaRPr lang="en-CN" sz="1600" dirty="0">
              <a:solidFill>
                <a:srgbClr val="004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FE83200-25D9-2AD2-6D8A-DFD9D96420AD}"/>
              </a:ext>
            </a:extLst>
          </p:cNvPr>
          <p:cNvSpPr/>
          <p:nvPr/>
        </p:nvSpPr>
        <p:spPr>
          <a:xfrm>
            <a:off x="1223964" y="1910538"/>
            <a:ext cx="131538" cy="457690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897E498-1693-E03D-E1D9-A8DA6B1CCAFB}"/>
              </a:ext>
            </a:extLst>
          </p:cNvPr>
          <p:cNvSpPr/>
          <p:nvPr/>
        </p:nvSpPr>
        <p:spPr>
          <a:xfrm>
            <a:off x="1661428" y="2157594"/>
            <a:ext cx="131538" cy="314074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861F8FDA-E7BA-4CA9-9994-FFE1FCCBFA41}"/>
              </a:ext>
            </a:extLst>
          </p:cNvPr>
          <p:cNvSpPr/>
          <p:nvPr/>
        </p:nvSpPr>
        <p:spPr>
          <a:xfrm>
            <a:off x="1661428" y="3186880"/>
            <a:ext cx="131538" cy="552799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A1E7D046-6D3E-0295-3F1C-AA1782DFFBC4}"/>
              </a:ext>
            </a:extLst>
          </p:cNvPr>
          <p:cNvSpPr/>
          <p:nvPr/>
        </p:nvSpPr>
        <p:spPr>
          <a:xfrm>
            <a:off x="1227570" y="3186880"/>
            <a:ext cx="131538" cy="552799"/>
          </a:xfrm>
          <a:prstGeom prst="roundRect">
            <a:avLst/>
          </a:prstGeom>
          <a:solidFill>
            <a:srgbClr val="FFFF00">
              <a:alpha val="47451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3537B1-AC14-DF2B-4186-4C57BACFAFCE}"/>
              </a:ext>
            </a:extLst>
          </p:cNvPr>
          <p:cNvSpPr txBox="1"/>
          <p:nvPr/>
        </p:nvSpPr>
        <p:spPr>
          <a:xfrm>
            <a:off x="8220268" y="4297184"/>
            <a:ext cx="42643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u="sng" strike="noStrike" dirty="0">
                <a:solidFill>
                  <a:srgbClr val="0563C1"/>
                </a:solidFill>
                <a:effectLst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</a:t>
            </a:r>
            <a:r>
              <a:rPr 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2602.02252</a:t>
            </a:r>
            <a:r>
              <a:rPr lang="en-US" altLang="zh-CN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,</a:t>
            </a:r>
            <a:r>
              <a:rPr lang="zh-CN" alt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altLang="zh-CN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submitted</a:t>
            </a:r>
            <a:r>
              <a:rPr lang="zh-CN" altLang="en-US" sz="1400" b="0" u="sng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zh-CN" altLang="en-US" sz="14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Science</a:t>
            </a:r>
            <a:r>
              <a:rPr lang="zh-CN" altLang="en-US" sz="14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1400" u="sng" dirty="0">
                <a:solidFill>
                  <a:schemeClr val="accent1">
                    <a:lumMod val="75000"/>
                  </a:schemeClr>
                </a:solidFill>
              </a:rPr>
              <a:t>Advances</a:t>
            </a:r>
            <a:endParaRPr lang="en-CN" sz="14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6349503-EEF1-7336-C1F5-22533F0D6004}"/>
              </a:ext>
            </a:extLst>
          </p:cNvPr>
          <p:cNvSpPr txBox="1"/>
          <p:nvPr/>
        </p:nvSpPr>
        <p:spPr>
          <a:xfrm>
            <a:off x="10750321" y="3096178"/>
            <a:ext cx="6643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Run2</a:t>
            </a:r>
            <a:endParaRPr lang="en-CN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D8F636-73B8-EB79-EB27-56E9680A9A24}"/>
              </a:ext>
            </a:extLst>
          </p:cNvPr>
          <p:cNvSpPr txBox="1"/>
          <p:nvPr/>
        </p:nvSpPr>
        <p:spPr>
          <a:xfrm>
            <a:off x="10657698" y="2342349"/>
            <a:ext cx="12533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Run2+Run3</a:t>
            </a:r>
            <a:endParaRPr lang="en-CN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2727ABD-2B7D-40D0-9FCD-83780602B9FF}"/>
              </a:ext>
            </a:extLst>
          </p:cNvPr>
          <p:cNvSpPr/>
          <p:nvPr/>
        </p:nvSpPr>
        <p:spPr>
          <a:xfrm>
            <a:off x="1531529" y="2559787"/>
            <a:ext cx="792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X(6900)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5014585-3F43-6A98-4B41-93335B3C6496}"/>
              </a:ext>
            </a:extLst>
          </p:cNvPr>
          <p:cNvSpPr/>
          <p:nvPr/>
        </p:nvSpPr>
        <p:spPr>
          <a:xfrm>
            <a:off x="1949240" y="2817822"/>
            <a:ext cx="792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710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1CC2762-286E-E029-0664-C12FD88E5E12}"/>
              </a:ext>
            </a:extLst>
          </p:cNvPr>
          <p:cNvSpPr/>
          <p:nvPr/>
        </p:nvSpPr>
        <p:spPr>
          <a:xfrm>
            <a:off x="604447" y="2287394"/>
            <a:ext cx="792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X(6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00)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47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1CB3F-2AC2-2BFE-1975-891000ED93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239" y="818201"/>
            <a:ext cx="5558897" cy="27927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4F28B1-6653-8CB9-0363-333693B9DE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7211" r="33058"/>
          <a:stretch/>
        </p:blipFill>
        <p:spPr>
          <a:xfrm>
            <a:off x="8534401" y="-4977"/>
            <a:ext cx="3657598" cy="686297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3939021" y="100863"/>
            <a:ext cx="431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自旋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宇称测量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207333-A9F4-5899-7D69-54C1F50F1D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459" y="3476114"/>
            <a:ext cx="3874095" cy="32372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8880A0-BF43-0A81-5499-1020E670E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7659" y="3657710"/>
            <a:ext cx="866973" cy="2916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2CCD6A-4F9D-5248-26ED-DCF66E9F4A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0775" y="3082995"/>
            <a:ext cx="788791" cy="2346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40FD56-B83A-C532-7897-A4B3E1CCB3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4632" y="4596842"/>
            <a:ext cx="2617355" cy="8343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6A7FA1-A632-6808-469B-6D01993B89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6165" y="6198259"/>
            <a:ext cx="2692349" cy="50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809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8BA0579-21CC-DD43-C96C-BBA319AE0343}"/>
              </a:ext>
            </a:extLst>
          </p:cNvPr>
          <p:cNvSpPr txBox="1"/>
          <p:nvPr/>
        </p:nvSpPr>
        <p:spPr>
          <a:xfrm>
            <a:off x="501165" y="1113541"/>
            <a:ext cx="200888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2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全振幅分析</a:t>
            </a:r>
            <a:endParaRPr lang="en-US" altLang="zh-CN" sz="2200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角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分析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23A95B-B203-E1B4-1D30-31A7FE66CC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70" t="12031" r="57513" b="80201"/>
          <a:stretch/>
        </p:blipFill>
        <p:spPr>
          <a:xfrm>
            <a:off x="2340263" y="1778678"/>
            <a:ext cx="2445026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5910B5-92FB-0F12-0B8C-C80578CE90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28" t="88394" r="7426" b="3118"/>
          <a:stretch/>
        </p:blipFill>
        <p:spPr>
          <a:xfrm>
            <a:off x="1098731" y="5793257"/>
            <a:ext cx="5513674" cy="4974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DD9C3E-D9BC-0E9C-D819-1E1BFFD857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653" y="3878114"/>
            <a:ext cx="5136815" cy="1039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8A6345-D2A9-E258-AA88-FA011AA00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6712" y="426957"/>
            <a:ext cx="4133975" cy="309267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5D81BD-0511-BC7E-3560-3BA643ABA231}"/>
              </a:ext>
            </a:extLst>
          </p:cNvPr>
          <p:cNvSpPr txBox="1"/>
          <p:nvPr/>
        </p:nvSpPr>
        <p:spPr>
          <a:xfrm>
            <a:off x="3525211" y="6346141"/>
            <a:ext cx="104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Empirical</a:t>
            </a:r>
            <a:endParaRPr lang="en-CN" i="1" dirty="0">
              <a:solidFill>
                <a:srgbClr val="151D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ADC3F4-ADCE-8A90-E1AE-B2D4A301415D}"/>
              </a:ext>
            </a:extLst>
          </p:cNvPr>
          <p:cNvSpPr txBox="1"/>
          <p:nvPr/>
        </p:nvSpPr>
        <p:spPr>
          <a:xfrm>
            <a:off x="5232570" y="6346141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151DFF"/>
                </a:solidFill>
              </a:rPr>
              <a:t>Angular</a:t>
            </a:r>
            <a:endParaRPr lang="en-CN" i="1" dirty="0">
              <a:solidFill>
                <a:srgbClr val="151DFF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E6258EB-AE55-66D4-012F-DEFE913F89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6618" y="3773232"/>
            <a:ext cx="3180746" cy="300794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168C291-9A1B-6F49-1D20-327870239D17}"/>
              </a:ext>
            </a:extLst>
          </p:cNvPr>
          <p:cNvSpPr txBox="1"/>
          <p:nvPr/>
        </p:nvSpPr>
        <p:spPr>
          <a:xfrm>
            <a:off x="8292917" y="3622513"/>
            <a:ext cx="35792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Private work (CMS simulation)</a:t>
            </a:r>
            <a:endParaRPr lang="en-CN" sz="1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DC6A8C-11AD-54CB-2BB3-F8539836CDF7}"/>
                  </a:ext>
                </a:extLst>
              </p:cNvPr>
              <p:cNvSpPr txBox="1"/>
              <p:nvPr/>
            </p:nvSpPr>
            <p:spPr>
              <a:xfrm>
                <a:off x="501165" y="2524284"/>
                <a:ext cx="7917180" cy="2124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:r>
                  <a:rPr lang="zh-CN" altLang="en-US" sz="22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简化设计</a:t>
                </a:r>
                <a:endParaRPr lang="en-US" altLang="zh-CN" sz="2200" b="1" dirty="0">
                  <a:latin typeface="SimSun" panose="02010600030101010101" pitchFamily="2" charset="-122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zh-CN" altLang="en-US" sz="22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三个态相同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  <m:sup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𝑃𝐶</m:t>
                        </m:r>
                      </m:sup>
                    </m:sSup>
                  </m:oMath>
                </a14:m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zh-CN" altLang="en-US" sz="22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最优判别量 </a:t>
                </a:r>
                <a:r>
                  <a:rPr lang="en-US" altLang="zh-CN" sz="2200" b="1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zh-CN" altLang="en-US" sz="2200" b="1" dirty="0"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200" b="1" dirty="0">
                    <a:latin typeface="SimSun" panose="02010600030101010101" pitchFamily="2" charset="-122"/>
                    <a:ea typeface="SimSun" panose="02010600030101010101" pitchFamily="2" charset="-122"/>
                    <a:cs typeface="Times New Roman" panose="02020603050405020304" pitchFamily="18" charset="0"/>
                  </a:rPr>
                  <a:t>假设检验</a:t>
                </a:r>
                <a:endParaRPr lang="en-US" altLang="zh-CN" sz="2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DC6A8C-11AD-54CB-2BB3-F8539836CD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65" y="2524284"/>
                <a:ext cx="7917180" cy="2124812"/>
              </a:xfrm>
              <a:prstGeom prst="rect">
                <a:avLst/>
              </a:prstGeom>
              <a:blipFill>
                <a:blip r:embed="rId8"/>
                <a:stretch>
                  <a:fillRect l="-801" t="-177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B80DAEF6-0C40-FA55-1124-DC1D2C9F04DF}"/>
              </a:ext>
            </a:extLst>
          </p:cNvPr>
          <p:cNvSpPr txBox="1"/>
          <p:nvPr/>
        </p:nvSpPr>
        <p:spPr>
          <a:xfrm>
            <a:off x="501165" y="5109694"/>
            <a:ext cx="61112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CN" sz="22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二维</a:t>
            </a:r>
            <a:r>
              <a:rPr lang="zh-CN" altLang="en-US" sz="22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拟合</a:t>
            </a:r>
            <a:endParaRPr lang="en-CN" sz="2200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C6F362-BD65-FA98-FD79-E21824A16942}"/>
              </a:ext>
            </a:extLst>
          </p:cNvPr>
          <p:cNvCxnSpPr>
            <a:cxnSpLocks/>
          </p:cNvCxnSpPr>
          <p:nvPr/>
        </p:nvCxnSpPr>
        <p:spPr>
          <a:xfrm flipH="1" flipV="1">
            <a:off x="7262767" y="2535441"/>
            <a:ext cx="964548" cy="101071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713B75A-1BE1-AAFC-244D-C262D87D5870}"/>
              </a:ext>
            </a:extLst>
          </p:cNvPr>
          <p:cNvSpPr txBox="1"/>
          <p:nvPr/>
        </p:nvSpPr>
        <p:spPr>
          <a:xfrm>
            <a:off x="5210413" y="2350775"/>
            <a:ext cx="212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BW1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BW2</a:t>
            </a:r>
            <a:endParaRPr lang="en-C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9B37BA2-C847-DF37-4D0D-D55D4E7CADF8}"/>
              </a:ext>
            </a:extLst>
          </p:cNvPr>
          <p:cNvCxnSpPr>
            <a:cxnSpLocks/>
          </p:cNvCxnSpPr>
          <p:nvPr/>
        </p:nvCxnSpPr>
        <p:spPr>
          <a:xfrm flipV="1">
            <a:off x="8896310" y="1656042"/>
            <a:ext cx="433990" cy="571868"/>
          </a:xfrm>
          <a:prstGeom prst="line">
            <a:avLst/>
          </a:prstGeom>
          <a:ln w="38100">
            <a:solidFill>
              <a:srgbClr val="FF861C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B5271AF-36B5-9964-2FAB-A6803B2BE855}"/>
              </a:ext>
            </a:extLst>
          </p:cNvPr>
          <p:cNvSpPr txBox="1"/>
          <p:nvPr/>
        </p:nvSpPr>
        <p:spPr>
          <a:xfrm>
            <a:off x="9025776" y="138422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86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BW2</a:t>
            </a:r>
            <a:endParaRPr lang="en-CN" b="1" dirty="0">
              <a:solidFill>
                <a:srgbClr val="FF86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9E55E7-908D-EEA9-D4D5-8B3E0C674CA4}"/>
              </a:ext>
            </a:extLst>
          </p:cNvPr>
          <p:cNvCxnSpPr>
            <a:cxnSpLocks/>
          </p:cNvCxnSpPr>
          <p:nvPr/>
        </p:nvCxnSpPr>
        <p:spPr>
          <a:xfrm flipV="1">
            <a:off x="9494286" y="2414933"/>
            <a:ext cx="413657" cy="194366"/>
          </a:xfrm>
          <a:prstGeom prst="line">
            <a:avLst/>
          </a:prstGeom>
          <a:ln w="38100">
            <a:solidFill>
              <a:srgbClr val="8A5349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EF2C7BF-B296-8C94-95A0-BB602CE98349}"/>
              </a:ext>
            </a:extLst>
          </p:cNvPr>
          <p:cNvSpPr txBox="1"/>
          <p:nvPr/>
        </p:nvSpPr>
        <p:spPr>
          <a:xfrm>
            <a:off x="9853554" y="2227910"/>
            <a:ext cx="212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err="1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</a:t>
            </a:r>
            <a:r>
              <a:rPr lang="zh-CN" altLang="en-US" b="1" dirty="0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BW1</a:t>
            </a:r>
            <a:r>
              <a:rPr lang="zh-CN" altLang="en-US" b="1" dirty="0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zh-CN" altLang="en-US" b="1" dirty="0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8A5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BW3</a:t>
            </a:r>
            <a:endParaRPr lang="en-CN" b="1" dirty="0">
              <a:solidFill>
                <a:srgbClr val="8A53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844313A-10E4-2EFC-AD3D-BE499E3C5CBE}"/>
              </a:ext>
            </a:extLst>
          </p:cNvPr>
          <p:cNvCxnSpPr>
            <a:cxnSpLocks/>
          </p:cNvCxnSpPr>
          <p:nvPr/>
        </p:nvCxnSpPr>
        <p:spPr>
          <a:xfrm flipH="1" flipV="1">
            <a:off x="7334740" y="1702346"/>
            <a:ext cx="964548" cy="101071"/>
          </a:xfrm>
          <a:prstGeom prst="line">
            <a:avLst/>
          </a:prstGeom>
          <a:ln w="38100">
            <a:solidFill>
              <a:srgbClr val="116DAF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302D434-415A-8BDE-7495-FD11DCABE634}"/>
              </a:ext>
            </a:extLst>
          </p:cNvPr>
          <p:cNvSpPr txBox="1"/>
          <p:nvPr/>
        </p:nvSpPr>
        <p:spPr>
          <a:xfrm>
            <a:off x="6746167" y="151403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16D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BW1</a:t>
            </a:r>
            <a:endParaRPr lang="en-CN" b="1" dirty="0">
              <a:solidFill>
                <a:srgbClr val="116DA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FD69724-B62E-6655-30C2-33B8606CFE7A}"/>
              </a:ext>
            </a:extLst>
          </p:cNvPr>
          <p:cNvCxnSpPr>
            <a:cxnSpLocks/>
          </p:cNvCxnSpPr>
          <p:nvPr/>
        </p:nvCxnSpPr>
        <p:spPr>
          <a:xfrm flipH="1">
            <a:off x="7375378" y="2890115"/>
            <a:ext cx="1165795" cy="166141"/>
          </a:xfrm>
          <a:prstGeom prst="line">
            <a:avLst/>
          </a:prstGeom>
          <a:ln w="38100">
            <a:solidFill>
              <a:srgbClr val="9367C2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DBC71FF-4A6A-ADEC-F676-76158AF61A21}"/>
              </a:ext>
            </a:extLst>
          </p:cNvPr>
          <p:cNvSpPr txBox="1"/>
          <p:nvPr/>
        </p:nvSpPr>
        <p:spPr>
          <a:xfrm>
            <a:off x="5318130" y="2842170"/>
            <a:ext cx="212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err="1">
                <a:solidFill>
                  <a:srgbClr val="9367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</a:t>
            </a:r>
            <a:r>
              <a:rPr lang="zh-CN" altLang="en-US" b="1" dirty="0">
                <a:solidFill>
                  <a:srgbClr val="9367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9367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BW2</a:t>
            </a:r>
            <a:r>
              <a:rPr lang="zh-CN" altLang="en-US" b="1" dirty="0">
                <a:solidFill>
                  <a:srgbClr val="9367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9367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zh-CN" altLang="en-US" b="1" dirty="0">
                <a:solidFill>
                  <a:srgbClr val="9367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solidFill>
                  <a:srgbClr val="9367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BW3</a:t>
            </a:r>
            <a:endParaRPr lang="en-CN" b="1" dirty="0">
              <a:solidFill>
                <a:srgbClr val="9367C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2747B4B-3956-0179-396A-E13C05B7C7D0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9370386" y="2676965"/>
            <a:ext cx="397841" cy="295841"/>
          </a:xfrm>
          <a:prstGeom prst="line">
            <a:avLst/>
          </a:prstGeom>
          <a:ln w="38100">
            <a:solidFill>
              <a:srgbClr val="179819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41479C0-06C0-CA4E-2A06-911014892C19}"/>
              </a:ext>
            </a:extLst>
          </p:cNvPr>
          <p:cNvSpPr txBox="1"/>
          <p:nvPr/>
        </p:nvSpPr>
        <p:spPr>
          <a:xfrm>
            <a:off x="9768227" y="278814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1798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BW3</a:t>
            </a:r>
            <a:endParaRPr lang="en-CN" b="1" dirty="0">
              <a:solidFill>
                <a:srgbClr val="17981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FC1F7A5-3610-27DC-DE85-7C75BCA14625}"/>
              </a:ext>
            </a:extLst>
          </p:cNvPr>
          <p:cNvCxnSpPr>
            <a:cxnSpLocks/>
          </p:cNvCxnSpPr>
          <p:nvPr/>
        </p:nvCxnSpPr>
        <p:spPr>
          <a:xfrm>
            <a:off x="6233519" y="4393365"/>
            <a:ext cx="1920667" cy="116284"/>
          </a:xfrm>
          <a:prstGeom prst="line">
            <a:avLst/>
          </a:prstGeom>
          <a:ln w="38100"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56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/>
      <p:bldP spid="27" grpId="0"/>
      <p:bldP spid="29" grpId="0"/>
      <p:bldP spid="15" grpId="0"/>
      <p:bldP spid="31" grpId="0"/>
      <p:bldP spid="34" grpId="0"/>
      <p:bldP spid="36" grpId="0"/>
      <p:bldP spid="42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-7957" y="127158"/>
            <a:ext cx="12191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核心挑战：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MC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与</a:t>
            </a:r>
            <a:r>
              <a:rPr lang="en-US" altLang="zh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data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不一致 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C2F2F-9DBE-9ADF-77F8-8C6E2276318E}"/>
              </a:ext>
            </a:extLst>
          </p:cNvPr>
          <p:cNvSpPr txBox="1"/>
          <p:nvPr/>
        </p:nvSpPr>
        <p:spPr>
          <a:xfrm>
            <a:off x="855800" y="845907"/>
            <a:ext cx="10271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影响</a:t>
            </a:r>
            <a:r>
              <a:rPr lang="zh-CN" altLang="en-US" sz="18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最优判别量的可靠性，制约分析进展</a:t>
            </a:r>
            <a:endParaRPr lang="en-US" altLang="zh-CN" sz="1800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E5DFDA-1AAE-057A-7EB9-99A50F970C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/>
          <a:stretch/>
        </p:blipFill>
        <p:spPr>
          <a:xfrm>
            <a:off x="8119924" y="4325722"/>
            <a:ext cx="3240000" cy="23620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0B526F-8A0D-C475-96D6-3A633DBF36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1168"/>
          <a:stretch/>
        </p:blipFill>
        <p:spPr>
          <a:xfrm>
            <a:off x="4447426" y="1745159"/>
            <a:ext cx="3240000" cy="23901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CAF673F-B889-0D68-A202-679E2B0AB4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000"/>
          <a:stretch/>
        </p:blipFill>
        <p:spPr>
          <a:xfrm>
            <a:off x="721114" y="1739225"/>
            <a:ext cx="3240000" cy="23737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1977E0-C16D-18B5-5910-7D480ABE34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00"/>
          <a:stretch/>
        </p:blipFill>
        <p:spPr>
          <a:xfrm>
            <a:off x="721114" y="4237396"/>
            <a:ext cx="3240000" cy="23737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BFA935E-FEFA-88EC-C6E8-2F4191A698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168"/>
          <a:stretch/>
        </p:blipFill>
        <p:spPr>
          <a:xfrm>
            <a:off x="8173738" y="1716844"/>
            <a:ext cx="3240000" cy="24185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692781-6C83-BF05-7C45-205E08785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7426" y="4296456"/>
            <a:ext cx="3240000" cy="2391292"/>
          </a:xfrm>
          <a:prstGeom prst="rect">
            <a:avLst/>
          </a:prstGeom>
        </p:spPr>
      </p:pic>
      <p:sp>
        <p:nvSpPr>
          <p:cNvPr id="17" name="Down Arrow 16">
            <a:extLst>
              <a:ext uri="{FF2B5EF4-FFF2-40B4-BE49-F238E27FC236}">
                <a16:creationId xmlns:a16="http://schemas.microsoft.com/office/drawing/2014/main" id="{8B6D8370-5DD2-4939-581B-90A5AD7BFC98}"/>
              </a:ext>
            </a:extLst>
          </p:cNvPr>
          <p:cNvSpPr/>
          <p:nvPr/>
        </p:nvSpPr>
        <p:spPr>
          <a:xfrm>
            <a:off x="2222553" y="3986067"/>
            <a:ext cx="237123" cy="274983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84EDF0EB-3EF5-8E83-F874-8AA733F776A0}"/>
              </a:ext>
            </a:extLst>
          </p:cNvPr>
          <p:cNvSpPr/>
          <p:nvPr/>
        </p:nvSpPr>
        <p:spPr>
          <a:xfrm>
            <a:off x="6088042" y="3986067"/>
            <a:ext cx="237123" cy="274983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9565629F-B9E1-BDEF-AF4E-991BA748FD94}"/>
              </a:ext>
            </a:extLst>
          </p:cNvPr>
          <p:cNvSpPr/>
          <p:nvPr/>
        </p:nvSpPr>
        <p:spPr>
          <a:xfrm>
            <a:off x="9716410" y="3986067"/>
            <a:ext cx="237123" cy="274983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1A771E-CF86-7893-BBCD-04F72B40E5E9}"/>
                  </a:ext>
                </a:extLst>
              </p:cNvPr>
              <p:cNvSpPr txBox="1"/>
              <p:nvPr/>
            </p:nvSpPr>
            <p:spPr>
              <a:xfrm>
                <a:off x="1484992" y="3946363"/>
                <a:ext cx="5690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𝐗</m:t>
                    </m:r>
                  </m:oMath>
                </a14:m>
                <a:r>
                  <a:rPr lang="en-US" altLang="zh-CN" b="1" dirty="0"/>
                  <a:t>)</a:t>
                </a:r>
                <a:endParaRPr lang="en-CN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1A771E-CF86-7893-BBCD-04F72B40E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992" y="3946363"/>
                <a:ext cx="569002" cy="276999"/>
              </a:xfrm>
              <a:prstGeom prst="rect">
                <a:avLst/>
              </a:prstGeom>
              <a:blipFill>
                <a:blip r:embed="rId8"/>
                <a:stretch>
                  <a:fillRect l="-15556" t="-26087" r="-24444" b="-52174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0B980FA-2150-FF86-5460-641C07E70DD1}"/>
                  </a:ext>
                </a:extLst>
              </p:cNvPr>
              <p:cNvSpPr txBox="1"/>
              <p:nvPr/>
            </p:nvSpPr>
            <p:spPr>
              <a:xfrm>
                <a:off x="5347278" y="3967417"/>
                <a:ext cx="6443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N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N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0B980FA-2150-FF86-5460-641C07E70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278" y="3967417"/>
                <a:ext cx="644344" cy="276999"/>
              </a:xfrm>
              <a:prstGeom prst="rect">
                <a:avLst/>
              </a:prstGeom>
              <a:blipFill>
                <a:blip r:embed="rId9"/>
                <a:stretch>
                  <a:fillRect l="-7692" r="-13462" b="-3478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85104C-870E-BBFB-018D-4532DA72A22A}"/>
                  </a:ext>
                </a:extLst>
              </p:cNvPr>
              <p:cNvSpPr txBox="1"/>
              <p:nvPr/>
            </p:nvSpPr>
            <p:spPr>
              <a:xfrm>
                <a:off x="9055030" y="3969992"/>
                <a:ext cx="54502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N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85104C-870E-BBFB-018D-4532DA72A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5030" y="3969992"/>
                <a:ext cx="545021" cy="276999"/>
              </a:xfrm>
              <a:prstGeom prst="rect">
                <a:avLst/>
              </a:prstGeom>
              <a:blipFill>
                <a:blip r:embed="rId10"/>
                <a:stretch>
                  <a:fillRect l="-9091" r="-15909" b="-3478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E016CF2-24AB-D5A6-DB87-C74544835A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35970" y="2955986"/>
            <a:ext cx="368300" cy="812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6DDDEF-3B95-6457-AAC0-E3F1678C51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98853" y="4140767"/>
            <a:ext cx="368300" cy="2072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8FD829-6C5F-2D2B-5D98-4C938BDB140F}"/>
              </a:ext>
            </a:extLst>
          </p:cNvPr>
          <p:cNvSpPr txBox="1"/>
          <p:nvPr/>
        </p:nvSpPr>
        <p:spPr>
          <a:xfrm>
            <a:off x="1566734" y="1983309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en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49A155-A415-7271-6965-A0AF0EED65FC}"/>
              </a:ext>
            </a:extLst>
          </p:cNvPr>
          <p:cNvSpPr txBox="1"/>
          <p:nvPr/>
        </p:nvSpPr>
        <p:spPr>
          <a:xfrm>
            <a:off x="2445385" y="2961121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004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</a:t>
            </a:r>
            <a:endParaRPr lang="en-CN" sz="2400" b="1" dirty="0">
              <a:solidFill>
                <a:srgbClr val="004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C961F-96E6-AD3C-974B-69F900CEDBCB}"/>
              </a:ext>
            </a:extLst>
          </p:cNvPr>
          <p:cNvSpPr txBox="1"/>
          <p:nvPr/>
        </p:nvSpPr>
        <p:spPr>
          <a:xfrm>
            <a:off x="855800" y="1202233"/>
            <a:ext cx="6117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产生子调参，数据驱动方法修正残余差异</a:t>
            </a:r>
            <a:endParaRPr lang="en-US" altLang="zh-CN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43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65A6401-6516-D60F-28E2-2130D1096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830" y="717183"/>
            <a:ext cx="8859063" cy="5996186"/>
          </a:xfrm>
          <a:prstGeom prst="rect">
            <a:avLst/>
          </a:prstGeom>
        </p:spPr>
      </p:pic>
      <p:sp>
        <p:nvSpPr>
          <p:cNvPr id="20" name="AutoShape 2" descr="ataQuality &lt; CMSPublic &lt; TWiki">
            <a:extLst>
              <a:ext uri="{FF2B5EF4-FFF2-40B4-BE49-F238E27FC236}">
                <a16:creationId xmlns:a16="http://schemas.microsoft.com/office/drawing/2014/main" id="{D7ABA860-4640-919D-4CAC-5CD133994D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6500" y="525972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847CD213-329B-ED66-25C4-11BFB9C70832}"/>
              </a:ext>
            </a:extLst>
          </p:cNvPr>
          <p:cNvSpPr txBox="1">
            <a:spLocks/>
          </p:cNvSpPr>
          <p:nvPr/>
        </p:nvSpPr>
        <p:spPr>
          <a:xfrm>
            <a:off x="11761064" y="6530807"/>
            <a:ext cx="440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656997-67EF-DA49-A4B2-B9CA2969301D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 descr="page1image45887056">
            <a:extLst>
              <a:ext uri="{FF2B5EF4-FFF2-40B4-BE49-F238E27FC236}">
                <a16:creationId xmlns:a16="http://schemas.microsoft.com/office/drawing/2014/main" id="{558BE136-BA63-400E-2465-FA7F5AAB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86500" cy="7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27">
            <a:extLst>
              <a:ext uri="{FF2B5EF4-FFF2-40B4-BE49-F238E27FC236}">
                <a16:creationId xmlns:a16="http://schemas.microsoft.com/office/drawing/2014/main" id="{D50B6C07-C9F5-E68B-4DDB-0085F3CB93FC}"/>
              </a:ext>
            </a:extLst>
          </p:cNvPr>
          <p:cNvSpPr txBox="1"/>
          <p:nvPr/>
        </p:nvSpPr>
        <p:spPr>
          <a:xfrm>
            <a:off x="0" y="1008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CN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衰变</a:t>
            </a:r>
            <a:r>
              <a:rPr lang="zh-CN" altLang="en-US" sz="3200" b="1" dirty="0">
                <a:solidFill>
                  <a:srgbClr val="70388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+mn-lt"/>
              </a:rPr>
              <a:t>角分布</a:t>
            </a:r>
            <a:endParaRPr lang="en-US" altLang="zh-CN" sz="3200" b="1" dirty="0">
              <a:solidFill>
                <a:srgbClr val="703881"/>
              </a:solidFill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C30179-E105-1B22-DFD5-FE51E72E39CE}"/>
              </a:ext>
            </a:extLst>
          </p:cNvPr>
          <p:cNvSpPr txBox="1"/>
          <p:nvPr/>
        </p:nvSpPr>
        <p:spPr>
          <a:xfrm>
            <a:off x="9367645" y="3222833"/>
            <a:ext cx="17924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Nature 648 (2025) 58</a:t>
            </a:r>
            <a:endParaRPr lang="en-CN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A329A5-1D80-E754-0478-1826DE15D15B}"/>
                  </a:ext>
                </a:extLst>
              </p:cNvPr>
              <p:cNvSpPr txBox="1"/>
              <p:nvPr/>
            </p:nvSpPr>
            <p:spPr>
              <a:xfrm>
                <a:off x="8402114" y="6036260"/>
                <a:ext cx="29370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N" b="1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一维投影</a:t>
                </a:r>
                <a:r>
                  <a:rPr lang="zh-CN" altLang="en-US" b="1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CN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b="1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 </a:t>
                </a:r>
                <a:r>
                  <a:rPr lang="en-CN" b="1" dirty="0">
                    <a:latin typeface="SimSun" panose="02010600030101010101" pitchFamily="2" charset="-122"/>
                    <a:ea typeface="SimSun" panose="02010600030101010101" pitchFamily="2" charset="-122"/>
                  </a:rPr>
                  <a:t>有限</a:t>
                </a:r>
                <a:r>
                  <a:rPr lang="en-US" b="1" dirty="0" err="1">
                    <a:latin typeface="SimSun" panose="02010600030101010101" pitchFamily="2" charset="-122"/>
                    <a:ea typeface="SimSun" panose="02010600030101010101" pitchFamily="2" charset="-122"/>
                  </a:rPr>
                  <a:t>分辨能力</a:t>
                </a:r>
                <a:endParaRPr lang="en-CN" b="1" dirty="0"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A329A5-1D80-E754-0478-1826DE15D1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114" y="6036260"/>
                <a:ext cx="2937022" cy="369332"/>
              </a:xfrm>
              <a:prstGeom prst="rect">
                <a:avLst/>
              </a:prstGeom>
              <a:blipFill>
                <a:blip r:embed="rId6"/>
                <a:stretch>
                  <a:fillRect l="-1724" t="-10000" r="-862" b="-2333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892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4377</TotalTime>
  <Words>2043</Words>
  <Application>Microsoft Macintosh PowerPoint</Application>
  <PresentationFormat>Widescreen</PresentationFormat>
  <Paragraphs>343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Kaiti TC</vt:lpstr>
      <vt:lpstr>Microsoft YaHei UI</vt:lpstr>
      <vt:lpstr>SimSun</vt:lpstr>
      <vt:lpstr>思源宋体 Heavy</vt:lpstr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CMS实验上全粲四夸克态家族自旋宇称的测量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CMS实验上全粲四夸克态家族自旋宇称的测量</dc:title>
  <dc:creator>a6368</dc:creator>
  <cp:lastModifiedBy>a6368</cp:lastModifiedBy>
  <cp:revision>11</cp:revision>
  <dcterms:created xsi:type="dcterms:W3CDTF">2026-07-11T09:29:22Z</dcterms:created>
  <dcterms:modified xsi:type="dcterms:W3CDTF">2026-07-15T07:49:08Z</dcterms:modified>
</cp:coreProperties>
</file>