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tags/tag20.xml" ContentType="application/vnd.openxmlformats-officedocument.presentationml.tags+xml"/>
  <Override PartName="/ppt/notesSlides/notesSlide7.xml" ContentType="application/vnd.openxmlformats-officedocument.presentationml.notesSlide+xml"/>
  <Override PartName="/ppt/tags/tag21.xml" ContentType="application/vnd.openxmlformats-officedocument.presentationml.tags+xml"/>
  <Override PartName="/ppt/notesSlides/notesSlide8.xml" ContentType="application/vnd.openxmlformats-officedocument.presentationml.notesSlide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3.xml" ContentType="application/vnd.openxmlformats-officedocument.presentationml.tags+xml"/>
  <Override PartName="/ppt/notesSlides/notesSlide14.xml" ContentType="application/vnd.openxmlformats-officedocument.presentationml.notesSlide+xml"/>
  <Override PartName="/ppt/tags/tag24.xml" ContentType="application/vnd.openxmlformats-officedocument.presentationml.tags+xml"/>
  <Override PartName="/ppt/notesSlides/notesSlide15.xml" ContentType="application/vnd.openxmlformats-officedocument.presentationml.notesSlide+xml"/>
  <Override PartName="/ppt/tags/tag25.xml" ContentType="application/vnd.openxmlformats-officedocument.presentationml.tags+xml"/>
  <Override PartName="/ppt/notesSlides/notesSlide16.xml" ContentType="application/vnd.openxmlformats-officedocument.presentationml.notesSlide+xml"/>
  <Override PartName="/ppt/tags/tag26.xml" ContentType="application/vnd.openxmlformats-officedocument.presentationml.tags+xml"/>
  <Override PartName="/ppt/notesSlides/notesSlide17.xml" ContentType="application/vnd.openxmlformats-officedocument.presentationml.notesSlide+xml"/>
  <Override PartName="/ppt/tags/tag27.xml" ContentType="application/vnd.openxmlformats-officedocument.presentationml.tags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83" r:id="rId3"/>
    <p:sldId id="373" r:id="rId4"/>
    <p:sldId id="345" r:id="rId5"/>
    <p:sldId id="368" r:id="rId6"/>
    <p:sldId id="356" r:id="rId7"/>
    <p:sldId id="300" r:id="rId8"/>
    <p:sldId id="315" r:id="rId9"/>
    <p:sldId id="317" r:id="rId10"/>
    <p:sldId id="369" r:id="rId11"/>
    <p:sldId id="370" r:id="rId12"/>
    <p:sldId id="366" r:id="rId13"/>
    <p:sldId id="365" r:id="rId14"/>
    <p:sldId id="278" r:id="rId15"/>
    <p:sldId id="287" r:id="rId16"/>
    <p:sldId id="304" r:id="rId17"/>
    <p:sldId id="295" r:id="rId18"/>
    <p:sldId id="329" r:id="rId19"/>
  </p:sldIdLst>
  <p:sldSz cx="12192000" cy="6858000"/>
  <p:notesSz cx="9144000" cy="6858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3" userDrawn="1">
          <p15:clr>
            <a:srgbClr val="A4A3A4"/>
          </p15:clr>
        </p15:guide>
        <p15:guide id="2" pos="37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C8F6E9-AE5F-6B71-5724-B6BB2DC6DC0D}" name="景明" initials="景明" userId="景明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141B"/>
    <a:srgbClr val="5953D9"/>
    <a:srgbClr val="0529E6"/>
    <a:srgbClr val="96141B"/>
    <a:srgbClr val="009966"/>
    <a:srgbClr val="FADBDF"/>
    <a:srgbClr val="008421"/>
    <a:srgbClr val="08358D"/>
    <a:srgbClr val="F5B7BF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42832FA-1A10-4396-B83F-73DDACA6BDD3}" styleName="表样式 1 12">
    <a:wholeTbl>
      <a:tcTxStyle>
        <a:fontRef idx="none">
          <a:schemeClr val="tx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000000"/>
              </a:solidFill>
            </a:ln>
          </a:top>
          <a:bottom>
            <a:ln w="9525" cmpd="sng">
              <a:solidFill>
                <a:srgbClr val="000000"/>
              </a:solidFill>
            </a:ln>
          </a:bottom>
          <a:insideH>
            <a:ln w="9525" cmpd="sng">
              <a:solidFill>
                <a:srgbClr val="000000">
                  <a:lumMod val="40000"/>
                  <a:lumOff val="60000"/>
                </a:srgbClr>
              </a:solidFill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wholeTbl>
    <a:band2H>
      <a:tcStyle>
        <a:tcBdr/>
        <a:fill>
          <a:solidFill>
            <a:srgbClr val="000000">
              <a:alpha val="25000"/>
              <a:lumMod val="40000"/>
              <a:lumOff val="60000"/>
            </a:srgbClr>
          </a:solidFill>
        </a:fill>
      </a:tcStyle>
    </a:band2H>
    <a:band1V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000000"/>
              </a:solidFill>
            </a:ln>
          </a:top>
          <a:bottom>
            <a:ln w="9525" cmpd="sng">
              <a:solidFill>
                <a:srgbClr val="000000"/>
              </a:solidFill>
            </a:ln>
          </a:bottom>
          <a:insideH>
            <a:ln w="9525" cmpd="sng">
              <a:solidFill>
                <a:srgbClr val="000000">
                  <a:lumMod val="40000"/>
                  <a:lumOff val="60000"/>
                </a:srgbClr>
              </a:solidFill>
            </a:ln>
          </a:insideH>
          <a:insideV>
            <a:ln>
              <a:noFill/>
            </a:ln>
          </a:insideV>
        </a:tcBdr>
        <a:fill>
          <a:solidFill>
            <a:srgbClr val="000000">
              <a:alpha val="25000"/>
              <a:lumMod val="40000"/>
              <a:lumOff val="60000"/>
            </a:srgbClr>
          </a:solidFill>
        </a:fill>
      </a:tcStyle>
    </a:band1V>
    <a:lastCol>
      <a:tcTxStyle b="on">
        <a:fontRef idx="none">
          <a:schemeClr val="tx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000000"/>
              </a:solidFill>
            </a:ln>
          </a:top>
          <a:bottom>
            <a:ln w="9525" cmpd="sng">
              <a:solidFill>
                <a:srgbClr val="000000"/>
              </a:solidFill>
            </a:ln>
          </a:bottom>
          <a:insideH>
            <a:ln w="9525" cmpd="sng">
              <a:solidFill>
                <a:srgbClr val="000000">
                  <a:lumMod val="40000"/>
                  <a:lumOff val="60000"/>
                </a:srgbClr>
              </a:solidFill>
            </a:ln>
          </a:insideH>
          <a:insideV>
            <a:ln>
              <a:noFill/>
            </a:ln>
          </a:insideV>
        </a:tcBdr>
        <a:fill>
          <a:solidFill>
            <a:srgbClr val="000000">
              <a:alpha val="40000"/>
              <a:lumMod val="40000"/>
              <a:lumOff val="60000"/>
            </a:srgbClr>
          </a:solidFill>
        </a:fill>
      </a:tcStyle>
    </a:lastCol>
    <a:firstCol>
      <a:tcTxStyle b="on">
        <a:fontRef idx="none">
          <a:schemeClr val="tx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000000"/>
              </a:solidFill>
            </a:ln>
          </a:top>
          <a:bottom>
            <a:ln w="9525" cmpd="sng">
              <a:solidFill>
                <a:srgbClr val="000000"/>
              </a:solidFill>
            </a:ln>
          </a:bottom>
          <a:insideH>
            <a:ln w="9525" cmpd="sng">
              <a:solidFill>
                <a:srgbClr val="000000">
                  <a:lumMod val="40000"/>
                  <a:lumOff val="60000"/>
                </a:srgbClr>
              </a:solidFill>
            </a:ln>
          </a:insideH>
          <a:insideV>
            <a:ln>
              <a:noFill/>
            </a:ln>
          </a:insideV>
        </a:tcBdr>
        <a:fill>
          <a:solidFill>
            <a:srgbClr val="000000">
              <a:alpha val="40000"/>
              <a:lumMod val="40000"/>
              <a:lumOff val="60000"/>
            </a:srgbClr>
          </a:solidFill>
        </a:fill>
      </a:tcStyle>
    </a:firstCol>
    <a:lastRow>
      <a:tcTxStyle b="on">
        <a:fontRef idx="none">
          <a:srgbClr val="000000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000000"/>
              </a:solidFill>
            </a:ln>
          </a:top>
          <a:bottom>
            <a:ln w="9525" cmpd="sng">
              <a:solidFill>
                <a:srgbClr val="000000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lastRow>
    <a:firstRow>
      <a:tcTxStyle b="on">
        <a:fontRef idx="none">
          <a:schemeClr val="bg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000000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9" autoAdjust="0"/>
    <p:restoredTop sz="88378"/>
  </p:normalViewPr>
  <p:slideViewPr>
    <p:cSldViewPr snapToGrid="0" showGuides="1">
      <p:cViewPr varScale="1">
        <p:scale>
          <a:sx n="77" d="100"/>
          <a:sy n="77" d="100"/>
        </p:scale>
        <p:origin x="216" y="312"/>
      </p:cViewPr>
      <p:guideLst>
        <p:guide orient="horz" pos="2153"/>
        <p:guide pos="37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80" d="100"/>
        <a:sy n="18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893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622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dirty="0"/>
                  <a:t>我们的工作也得到了理论同行的认可，其中这篇文章评价</a:t>
                </a:r>
                <a:r>
                  <a:rPr lang="zh-CN" altLang="en-US" b="0" i="0" dirty="0">
                    <a:solidFill>
                      <a:srgbClr val="96141B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l-GR" altLang="zh-CN" i="0" dirty="0">
                    <a:solidFill>
                      <a:srgbClr val="96141B"/>
                    </a:solidFill>
                    <a:latin typeface="Cambria Math" panose="02040503050406030204" pitchFamily="18" charset="0"/>
                  </a:rPr>
                  <a:t>Λ</a:t>
                </a:r>
                <a:r>
                  <a:rPr lang="zh-CN" altLang="en-US" b="0" i="0" dirty="0">
                    <a:solidFill>
                      <a:srgbClr val="96141B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zh-CN" altLang="en-US" dirty="0">
                    <a:solidFill>
                      <a:srgbClr val="96141B"/>
                    </a:solidFill>
                  </a:rPr>
                  <a:t>自旋转移实验和理论的差距是一个长期谜题，并指出本工作提出的靶碎裂机制是解决这一疑难问题的合理方案。 </a:t>
                </a:r>
              </a:p>
              <a:p>
                <a:endParaRPr kumimoji="1"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870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964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altLang="zh-CN" sz="8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328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229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硬横动量区域：被击中的夸克在碎裂前发射了一个高能胶子（</a:t>
            </a:r>
            <a:r>
              <a:rPr lang="en" altLang="zh-CN" dirty="0"/>
              <a:t>Gluon radiation</a:t>
            </a:r>
            <a:r>
              <a:rPr lang="zh-CN" altLang="en" dirty="0"/>
              <a:t>），</a:t>
            </a:r>
            <a:r>
              <a:rPr lang="zh-CN" altLang="en-US" dirty="0"/>
              <a:t>或者发生了光子</a:t>
            </a:r>
            <a:r>
              <a:rPr lang="en-US" altLang="zh-CN" dirty="0"/>
              <a:t>-</a:t>
            </a:r>
            <a:r>
              <a:rPr lang="zh-CN" altLang="en-US" dirty="0"/>
              <a:t>胶子融合。这种“硬反冲”给了夸克巨大的横向动量。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1297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4017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505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721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411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47010-425F-B612-55BC-5337DCF87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DC28C6E-47AB-9822-F0EF-718E9E812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967873F-32C6-0BD7-5A4B-37052F100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E7F01AA-7F09-6378-9B32-FC1FEFC39F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1522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9728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6446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altLang="zh-CN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被击部分子的流碎裂并不是末态</a:t>
                </a:r>
                <a:r>
                  <a:rPr lang="en-US" altLang="zh-CN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Λ</a:t>
                </a:r>
                <a:r>
                  <a:rPr lang="zh-CN" altLang="zh-CN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产生的唯一来源，它也可能来自核子剩余物质的强子化，也就是靶碎裂。</a:t>
                </a:r>
                <a:r>
                  <a:rPr lang="zh-CN" altLang="zh-CN" dirty="0">
                    <a:effectLst/>
                  </a:rPr>
                  <a:t> </a:t>
                </a:r>
                <a:endParaRPr lang="en-US" altLang="zh-CN" dirty="0">
                  <a:effectLst/>
                </a:endParaRPr>
              </a:p>
              <a:p>
                <a:r>
                  <a:rPr kumimoji="1" lang="zh-CN" altLang="en-US" dirty="0">
                    <a:effectLst/>
                  </a:rPr>
                  <a:t>被 </a:t>
                </a:r>
                <a:r>
                  <a:rPr kumimoji="1" lang="zh-CN" altLang="en-US" i="0">
                    <a:effectLst/>
                    <a:latin typeface="Cambria Math" panose="02040503050406030204" pitchFamily="18" charset="0"/>
                  </a:rPr>
                  <a:t>𝛾</a:t>
                </a:r>
                <a:r>
                  <a:rPr kumimoji="1" lang="zh-CN" altLang="en-US" dirty="0"/>
                  <a:t> 击中的部分子获得大动量转移后会继续沿着</a:t>
                </a:r>
                <a:r>
                  <a:rPr kumimoji="1" lang="zh-CN" altLang="en-US" i="0">
                    <a:effectLst/>
                    <a:latin typeface="Cambria Math" panose="02040503050406030204" pitchFamily="18" charset="0"/>
                  </a:rPr>
                  <a:t>𝛾</a:t>
                </a:r>
                <a:r>
                  <a:rPr kumimoji="1" lang="zh-CN" altLang="en-US" dirty="0"/>
                  <a:t>运动，因此</a:t>
                </a:r>
                <a:r>
                  <a:rPr kumimoji="1" lang="en-US" altLang="zh-CN" dirty="0"/>
                  <a:t>CF</a:t>
                </a:r>
                <a:r>
                  <a:rPr kumimoji="1" lang="zh-CN" altLang="en-US" dirty="0"/>
                  <a:t>产生的</a:t>
                </a:r>
                <a:r>
                  <a:rPr lang="en-US" altLang="zh-CN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Λ</a:t>
                </a:r>
                <a:r>
                  <a:rPr lang="zh-CN" alt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主要分布在沿着</a:t>
                </a:r>
                <a:r>
                  <a:rPr kumimoji="1" lang="zh-CN" altLang="en-US" i="0">
                    <a:effectLst/>
                    <a:latin typeface="Cambria Math" panose="02040503050406030204" pitchFamily="18" charset="0"/>
                  </a:rPr>
                  <a:t>𝛾</a:t>
                </a:r>
                <a:r>
                  <a:rPr lang="zh-CN" alt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的前向快度区</a:t>
                </a:r>
                <a:endParaRPr kumimoji="1"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8541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4481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526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kumimoji="1" lang="zh-CN" altLang="en-US" dirty="0"/>
                  <a:t>随着实验能标的升高，流碎裂贡献会逐渐增强。因此在</a:t>
                </a:r>
                <a:r>
                  <a:rPr kumimoji="1" lang="en-US" altLang="zh-CN" dirty="0"/>
                  <a:t>COMPASS</a:t>
                </a:r>
                <a:r>
                  <a:rPr kumimoji="1" lang="zh-CN" altLang="en-US" dirty="0"/>
                  <a:t>实验室，通过红色实线和虚线的对比可以看到，</a:t>
                </a:r>
                <a:r>
                  <a:rPr lang="zh-CN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靶碎裂的压低效应减弱。</a:t>
                </a:r>
                <a:endPara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kumimoji="1" lang="zh-CN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对于 </a:t>
                </a:r>
                <a:r>
                  <a:rPr lang="el-GR" altLang="zh-CN" sz="1200" b="1" i="0" dirty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𝚲</a:t>
                </a:r>
                <a:r>
                  <a:rPr lang="zh-CN" altLang="en-US" sz="1200" b="1" i="0" dirty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 ̅</a:t>
                </a:r>
                <a:r>
                  <a:rPr lang="en-US" altLang="zh-CN" sz="1200" b="1" i="0" dirty="0">
                    <a:solidFill>
                      <a:schemeClr val="accent1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:r>
                  <a:rPr kumimoji="1" lang="zh-CN" altLang="en-US" dirty="0"/>
                  <a:t>超子，因为在靶粒子剩余物质中找到三个反夸克的概率是极低的，这时</a:t>
                </a:r>
                <a:r>
                  <a:rPr lang="zh-CN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靶碎裂不能与流碎裂相竞争，并且仅流碎裂的贡献就能很好地描述 </a:t>
                </a:r>
                <a:r>
                  <a:rPr lang="el-GR" altLang="zh-CN" sz="1200" b="0" i="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Λ</a:t>
                </a:r>
                <a:r>
                  <a:rPr lang="zh-CN" altLang="en-US" sz="1200" b="0" i="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 ̅</a:t>
                </a:r>
                <a:r>
                  <a:rPr lang="zh-CN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超子的数据，这也更加验证了我们的物理图像。</a:t>
                </a:r>
                <a:endParaRPr kumimoji="1"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6970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0911659" y="6500437"/>
            <a:ext cx="965018" cy="25473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3264" y="111452"/>
            <a:ext cx="9437936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0911659" y="6510376"/>
            <a:ext cx="965018" cy="254734"/>
          </a:xfrm>
        </p:spPr>
        <p:txBody>
          <a:bodyPr/>
          <a:lstStyle>
            <a:lvl1pPr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9974" y="121283"/>
            <a:ext cx="9220739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0911659" y="6480313"/>
            <a:ext cx="965018" cy="284797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theme" Target="../theme/theme1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12001" y="211302"/>
            <a:ext cx="8846650" cy="542199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301694" y="1236400"/>
            <a:ext cx="11275905" cy="4913158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10812270" y="6484307"/>
            <a:ext cx="965018" cy="254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1</a:t>
            </a:r>
            <a:endParaRPr lang="zh-CN" altLang="en-US" dirty="0"/>
          </a:p>
        </p:txBody>
      </p: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08E5B790-7651-8D92-2426-56B4B011114D}"/>
              </a:ext>
            </a:extLst>
          </p:cNvPr>
          <p:cNvCxnSpPr>
            <a:cxnSpLocks/>
          </p:cNvCxnSpPr>
          <p:nvPr userDrawn="1"/>
        </p:nvCxnSpPr>
        <p:spPr>
          <a:xfrm>
            <a:off x="0" y="774283"/>
            <a:ext cx="12192000" cy="0"/>
          </a:xfrm>
          <a:prstGeom prst="line">
            <a:avLst/>
          </a:prstGeom>
          <a:ln w="38100">
            <a:solidFill>
              <a:srgbClr val="9614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>
            <a:extLst>
              <a:ext uri="{FF2B5EF4-FFF2-40B4-BE49-F238E27FC236}">
                <a16:creationId xmlns:a16="http://schemas.microsoft.com/office/drawing/2014/main" id="{F31E495A-698F-7DF4-6E44-96D2FA591E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0516" b="31570"/>
          <a:stretch>
            <a:fillRect/>
          </a:stretch>
        </p:blipFill>
        <p:spPr>
          <a:xfrm>
            <a:off x="9451836" y="5356"/>
            <a:ext cx="2733350" cy="748145"/>
          </a:xfrm>
          <a:prstGeom prst="rect">
            <a:avLst/>
          </a:prstGeom>
        </p:spPr>
      </p:pic>
    </p:spTree>
    <p:custDataLst>
      <p:tags r:id="rId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0" r:id="rId3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200" b="0" u="none" strike="noStrike" kern="1200" cap="none" spc="300" normalizeH="0" baseline="0">
          <a:solidFill>
            <a:schemeClr val="bg1"/>
          </a:solidFill>
          <a:uFillTx/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jpe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5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9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29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Relationship Id="rId6" Type="http://schemas.openxmlformats.org/officeDocument/2006/relationships/image" Target="../media/image800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0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9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Relationship Id="rId6" Type="http://schemas.openxmlformats.org/officeDocument/2006/relationships/image" Target="../media/image282.png"/><Relationship Id="rId5" Type="http://schemas.openxmlformats.org/officeDocument/2006/relationships/image" Target="../media/image91.png"/><Relationship Id="rId4" Type="http://schemas.openxmlformats.org/officeDocument/2006/relationships/image" Target="../media/image28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0.png"/><Relationship Id="rId13" Type="http://schemas.openxmlformats.org/officeDocument/2006/relationships/image" Target="../media/image26.png"/><Relationship Id="rId3" Type="http://schemas.openxmlformats.org/officeDocument/2006/relationships/notesSlide" Target="../notesSlides/notesSlide3.xml"/><Relationship Id="rId17" Type="http://schemas.openxmlformats.org/officeDocument/2006/relationships/image" Target="../media/image18.png"/><Relationship Id="rId12" Type="http://schemas.openxmlformats.org/officeDocument/2006/relationships/image" Target="../media/image1410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image" Target="../media/image17.png"/><Relationship Id="rId11" Type="http://schemas.openxmlformats.org/officeDocument/2006/relationships/image" Target="../media/image25.png"/><Relationship Id="rId5" Type="http://schemas.openxmlformats.org/officeDocument/2006/relationships/image" Target="../media/image16.png"/><Relationship Id="rId19" Type="http://schemas.openxmlformats.org/officeDocument/2006/relationships/image" Target="../media/image21.png"/><Relationship Id="rId10" Type="http://schemas.openxmlformats.org/officeDocument/2006/relationships/image" Target="../media/image1210.png"/><Relationship Id="rId4" Type="http://schemas.openxmlformats.org/officeDocument/2006/relationships/image" Target="../media/image15.png"/><Relationship Id="rId14" Type="http://schemas.openxmlformats.org/officeDocument/2006/relationships/image" Target="../media/image1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1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28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5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3.png"/><Relationship Id="rId12" Type="http://schemas.openxmlformats.org/officeDocument/2006/relationships/image" Target="../media/image4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Relationship Id="rId6" Type="http://schemas.openxmlformats.org/officeDocument/2006/relationships/image" Target="../media/image42.png"/><Relationship Id="rId11" Type="http://schemas.openxmlformats.org/officeDocument/2006/relationships/image" Target="../media/image46.png"/><Relationship Id="rId5" Type="http://schemas.openxmlformats.org/officeDocument/2006/relationships/image" Target="../media/image41.png"/><Relationship Id="rId10" Type="http://schemas.openxmlformats.org/officeDocument/2006/relationships/image" Target="../media/image45.png"/><Relationship Id="rId4" Type="http://schemas.openxmlformats.org/officeDocument/2006/relationships/image" Target="../media/image40.png"/><Relationship Id="rId9" Type="http://schemas.openxmlformats.org/officeDocument/2006/relationships/image" Target="../media/image4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Relationship Id="rId6" Type="http://schemas.openxmlformats.org/officeDocument/2006/relationships/image" Target="../media/image49.png"/><Relationship Id="rId5" Type="http://schemas.openxmlformats.org/officeDocument/2006/relationships/image" Target="../media/image41.pn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29449"/>
            <a:ext cx="12192000" cy="682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dirty="0"/>
              <a:t>“晨光杯青年优秀论⽂”终评答辩</a:t>
            </a:r>
          </a:p>
          <a:p>
            <a:pPr algn="ctr"/>
            <a:endParaRPr lang="zh-CN" altLang="en-US" dirty="0"/>
          </a:p>
        </p:txBody>
      </p:sp>
      <p:grpSp>
        <p:nvGrpSpPr>
          <p:cNvPr id="15" name="组合 14"/>
          <p:cNvGrpSpPr/>
          <p:nvPr/>
        </p:nvGrpSpPr>
        <p:grpSpPr>
          <a:xfrm>
            <a:off x="126928" y="5025877"/>
            <a:ext cx="11903075" cy="1802674"/>
            <a:chOff x="1479" y="6667"/>
            <a:chExt cx="18087" cy="1976"/>
          </a:xfrm>
        </p:grpSpPr>
        <p:pic>
          <p:nvPicPr>
            <p:cNvPr id="16" name="图片 15" descr="兴隆山校区"/>
            <p:cNvPicPr>
              <a:picLocks noChangeAspect="1"/>
            </p:cNvPicPr>
            <p:nvPr/>
          </p:nvPicPr>
          <p:blipFill>
            <a:blip r:embed="rId4">
              <a:alphaModFix amt="45000"/>
            </a:blip>
            <a:srcRect b="13222"/>
            <a:stretch>
              <a:fillRect/>
            </a:stretch>
          </p:blipFill>
          <p:spPr>
            <a:xfrm>
              <a:off x="17672" y="7400"/>
              <a:ext cx="1895" cy="1096"/>
            </a:xfrm>
            <a:prstGeom prst="rect">
              <a:avLst/>
            </a:prstGeom>
          </p:spPr>
        </p:pic>
        <p:pic>
          <p:nvPicPr>
            <p:cNvPr id="17" name="图片 16" descr="中心校区"/>
            <p:cNvPicPr>
              <a:picLocks noChangeAspect="1"/>
            </p:cNvPicPr>
            <p:nvPr/>
          </p:nvPicPr>
          <p:blipFill>
            <a:blip r:embed="rId5">
              <a:alphaModFix amt="45000"/>
            </a:blip>
            <a:stretch>
              <a:fillRect/>
            </a:stretch>
          </p:blipFill>
          <p:spPr>
            <a:xfrm>
              <a:off x="7958" y="7482"/>
              <a:ext cx="3425" cy="1085"/>
            </a:xfrm>
            <a:prstGeom prst="rect">
              <a:avLst/>
            </a:prstGeom>
          </p:spPr>
        </p:pic>
        <p:pic>
          <p:nvPicPr>
            <p:cNvPr id="18" name="图片 17" descr="趵突泉校区"/>
            <p:cNvPicPr>
              <a:picLocks noChangeAspect="1"/>
            </p:cNvPicPr>
            <p:nvPr/>
          </p:nvPicPr>
          <p:blipFill>
            <a:blip r:embed="rId6">
              <a:alphaModFix amt="45000"/>
            </a:blip>
            <a:stretch>
              <a:fillRect/>
            </a:stretch>
          </p:blipFill>
          <p:spPr>
            <a:xfrm>
              <a:off x="11408" y="7525"/>
              <a:ext cx="1678" cy="1118"/>
            </a:xfrm>
            <a:prstGeom prst="rect">
              <a:avLst/>
            </a:prstGeom>
          </p:spPr>
        </p:pic>
        <p:pic>
          <p:nvPicPr>
            <p:cNvPr id="19" name="图片 18" descr="洪家楼校区"/>
            <p:cNvPicPr>
              <a:picLocks noChangeAspect="1"/>
            </p:cNvPicPr>
            <p:nvPr/>
          </p:nvPicPr>
          <p:blipFill>
            <a:blip r:embed="rId7">
              <a:alphaModFix amt="45000"/>
            </a:blip>
            <a:srcRect b="17506"/>
            <a:stretch>
              <a:fillRect/>
            </a:stretch>
          </p:blipFill>
          <p:spPr>
            <a:xfrm>
              <a:off x="6108" y="7601"/>
              <a:ext cx="1825" cy="966"/>
            </a:xfrm>
            <a:prstGeom prst="rect">
              <a:avLst/>
            </a:prstGeom>
          </p:spPr>
        </p:pic>
        <p:pic>
          <p:nvPicPr>
            <p:cNvPr id="20" name="图片 19" descr="千佛山校区"/>
            <p:cNvPicPr>
              <a:picLocks noChangeAspect="1"/>
            </p:cNvPicPr>
            <p:nvPr/>
          </p:nvPicPr>
          <p:blipFill>
            <a:blip r:embed="rId8">
              <a:alphaModFix amt="45000"/>
            </a:blip>
            <a:srcRect b="10630"/>
            <a:stretch>
              <a:fillRect/>
            </a:stretch>
          </p:blipFill>
          <p:spPr>
            <a:xfrm>
              <a:off x="12906" y="6667"/>
              <a:ext cx="2835" cy="1900"/>
            </a:xfrm>
            <a:prstGeom prst="rect">
              <a:avLst/>
            </a:prstGeom>
          </p:spPr>
        </p:pic>
        <p:pic>
          <p:nvPicPr>
            <p:cNvPr id="21" name="图片 20" descr="青岛校区"/>
            <p:cNvPicPr>
              <a:picLocks noChangeAspect="1"/>
            </p:cNvPicPr>
            <p:nvPr/>
          </p:nvPicPr>
          <p:blipFill>
            <a:blip r:embed="rId9">
              <a:alphaModFix amt="45000"/>
            </a:blip>
            <a:stretch>
              <a:fillRect/>
            </a:stretch>
          </p:blipFill>
          <p:spPr>
            <a:xfrm>
              <a:off x="4006" y="7400"/>
              <a:ext cx="2077" cy="1167"/>
            </a:xfrm>
            <a:prstGeom prst="rect">
              <a:avLst/>
            </a:prstGeom>
          </p:spPr>
        </p:pic>
        <p:pic>
          <p:nvPicPr>
            <p:cNvPr id="22" name="图片 21" descr="软件园校区"/>
            <p:cNvPicPr>
              <a:picLocks noChangeAspect="1"/>
            </p:cNvPicPr>
            <p:nvPr/>
          </p:nvPicPr>
          <p:blipFill>
            <a:blip r:embed="rId10">
              <a:alphaModFix amt="45000"/>
            </a:blip>
            <a:stretch>
              <a:fillRect/>
            </a:stretch>
          </p:blipFill>
          <p:spPr>
            <a:xfrm>
              <a:off x="1479" y="7437"/>
              <a:ext cx="2502" cy="1130"/>
            </a:xfrm>
            <a:prstGeom prst="rect">
              <a:avLst/>
            </a:prstGeom>
          </p:spPr>
        </p:pic>
        <p:pic>
          <p:nvPicPr>
            <p:cNvPr id="23" name="图片 22" descr="威海校区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5576" y="7594"/>
              <a:ext cx="2096" cy="973"/>
            </a:xfrm>
            <a:prstGeom prst="rect">
              <a:avLst/>
            </a:prstGeom>
          </p:spPr>
        </p:pic>
      </p:grpSp>
      <p:pic>
        <p:nvPicPr>
          <p:cNvPr id="25" name="图片 24" descr="山东大学校徽与中英文校名标准组合（横式）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64871" y="163252"/>
            <a:ext cx="4092321" cy="18243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 25"/>
              <p:cNvSpPr/>
              <p:nvPr/>
            </p:nvSpPr>
            <p:spPr>
              <a:xfrm>
                <a:off x="0" y="1987588"/>
                <a:ext cx="12192000" cy="2266930"/>
              </a:xfrm>
              <a:prstGeom prst="rect">
                <a:avLst/>
              </a:prstGeom>
              <a:solidFill>
                <a:srgbClr val="930D14"/>
              </a:solidFill>
              <a:ln>
                <a:solidFill>
                  <a:srgbClr val="000000">
                    <a:alpha val="0"/>
                  </a:srgb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5400" dirty="0"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SimHei" panose="02010609060101010101" pitchFamily="49" charset="-122"/>
                    <a:cs typeface="Times New Roman" panose="02020603050405020304" pitchFamily="18" charset="0"/>
                  </a:rPr>
                  <a:t>Suppression</a:t>
                </a:r>
                <a:r>
                  <a:rPr lang="zh-CN" altLang="en-US" sz="5400" dirty="0"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SimHei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5400" dirty="0"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SimHei" panose="02010609060101010101" pitchFamily="49" charset="-122"/>
                    <a:cs typeface="Times New Roman" panose="02020603050405020304" pitchFamily="18" charset="0"/>
                  </a:rPr>
                  <a:t>of Spin Transfer to</a:t>
                </a:r>
                <a14:m>
                  <m:oMath xmlns:m="http://schemas.openxmlformats.org/officeDocument/2006/math">
                    <m:r>
                      <a:rPr lang="zh-CN" altLang="en-US" sz="5400" b="0" i="0" dirty="0" smtClean="0"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zh-CN" sz="5400" i="0" dirty="0" smtClean="0"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zh-CN" altLang="en-US" sz="5400" b="0" i="0" dirty="0" smtClean="0"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5400" dirty="0"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SimHei" panose="02010609060101010101" pitchFamily="49" charset="-122"/>
                    <a:cs typeface="Times New Roman" panose="02020603050405020304" pitchFamily="18" charset="0"/>
                  </a:rPr>
                  <a:t>hyperon in Deep-inelastic Scattering</a:t>
                </a:r>
                <a:endParaRPr lang="el-GR" altLang="zh-CN" sz="5400" dirty="0"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ea typeface="SimHei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矩形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87588"/>
                <a:ext cx="12192000" cy="2266930"/>
              </a:xfrm>
              <a:prstGeom prst="rect">
                <a:avLst/>
              </a:prstGeom>
              <a:blipFill>
                <a:blip r:embed="rId13"/>
                <a:stretch>
                  <a:fillRect l="-1247" r="-3119" b="-6667"/>
                </a:stretch>
              </a:blipFill>
              <a:ln>
                <a:solidFill>
                  <a:srgbClr val="000000">
                    <a:alpha val="0"/>
                  </a:srgbClr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A534E70-F9D3-EEEA-1A39-B84F22541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49AE70B2-8BF9-45C0-BB95-33D1B9D3A854}" type="slidenum">
              <a:rPr lang="zh-CN" altLang="en-US" smtClean="0"/>
              <a:t>1</a:t>
            </a:fld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2128476" y="4374879"/>
            <a:ext cx="7377278" cy="11158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+mn-ea"/>
              </a:rPr>
              <a:t>		</a:t>
            </a:r>
            <a:r>
              <a:rPr lang="zh-CN" altLang="en-US" sz="2400" dirty="0">
                <a:latin typeface="+mn-ea"/>
              </a:rPr>
              <a:t>答 辩 人：赵晓燕</a:t>
            </a:r>
            <a:endParaRPr lang="en-US" altLang="zh-CN" sz="2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+mn-ea"/>
              </a:rPr>
              <a:t>		</a:t>
            </a:r>
            <a:r>
              <a:rPr lang="zh-CN" altLang="en-US" sz="2400" dirty="0">
                <a:latin typeface="+mn-ea"/>
              </a:rPr>
              <a:t>合 作 者：梁作堂，刘天博，周雅瑾</a:t>
            </a:r>
            <a:endParaRPr lang="en-US" altLang="zh-CN" sz="2400" dirty="0">
              <a:latin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9203658-1A29-608B-AE09-385212F6D59B}"/>
              </a:ext>
            </a:extLst>
          </p:cNvPr>
          <p:cNvSpPr txBox="1"/>
          <p:nvPr/>
        </p:nvSpPr>
        <p:spPr>
          <a:xfrm>
            <a:off x="4199142" y="560823"/>
            <a:ext cx="6895815" cy="1039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200" dirty="0"/>
              <a:t>第十四届“</a:t>
            </a:r>
            <a:r>
              <a:rPr lang="zh-CN" altLang="zh-CN" sz="2200" dirty="0"/>
              <a:t>晨光杯</a:t>
            </a:r>
            <a:r>
              <a:rPr lang="zh-CN" altLang="en-US" sz="2200" dirty="0"/>
              <a:t>”</a:t>
            </a:r>
            <a:r>
              <a:rPr lang="zh-CN" altLang="zh-CN" sz="2200" dirty="0"/>
              <a:t>青年优秀论</a:t>
            </a:r>
            <a:r>
              <a:rPr lang="zh-CN" altLang="en-US" sz="2200" dirty="0"/>
              <a:t>文评选 </a:t>
            </a:r>
            <a:r>
              <a:rPr lang="zh-CN" altLang="zh-CN" sz="2200" dirty="0"/>
              <a:t>答辩</a:t>
            </a:r>
            <a:r>
              <a:rPr lang="zh-CN" altLang="en-US" sz="2200" dirty="0"/>
              <a:t>报告</a:t>
            </a:r>
            <a:endParaRPr lang="en-US" altLang="zh-CN" sz="2200" dirty="0"/>
          </a:p>
          <a:p>
            <a:pPr algn="ctr">
              <a:lnSpc>
                <a:spcPct val="150000"/>
              </a:lnSpc>
            </a:pPr>
            <a:r>
              <a:rPr lang="en-US" altLang="zh-CN" sz="2200" dirty="0"/>
              <a:t>P</a:t>
            </a:r>
            <a:r>
              <a:rPr lang="zh-CN" altLang="zh-CN" sz="2200" dirty="0"/>
              <a:t>hys. Rev. Lett. 134, 231901 (2025)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45F381D-96E3-7D8B-E109-ECF8315B5A77}"/>
              </a:ext>
            </a:extLst>
          </p:cNvPr>
          <p:cNvSpPr txBox="1"/>
          <p:nvPr/>
        </p:nvSpPr>
        <p:spPr>
          <a:xfrm>
            <a:off x="5078623" y="6480514"/>
            <a:ext cx="2034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+mn-ea"/>
              </a:rPr>
              <a:t>2026.07.15</a:t>
            </a:r>
            <a:r>
              <a:rPr lang="zh-CN" altLang="en-US" dirty="0">
                <a:latin typeface="+mn-ea"/>
              </a:rPr>
              <a:t>  广州</a:t>
            </a:r>
            <a:endParaRPr lang="zh-CN" altLang="zh-CN" dirty="0">
              <a:latin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030A6-95DF-D4C8-2EDE-0436BA509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ACFACA-DCC1-0AB6-2B18-82FF97323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949" y="118595"/>
            <a:ext cx="8136014" cy="705600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Cambria Math" panose="02040503050406030204" pitchFamily="18" charset="0"/>
              </a:rPr>
              <a:t>文章影响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3C61D126-A478-8BC7-CF48-9F85038A2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453" y="5157530"/>
            <a:ext cx="4424038" cy="549273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406D9C98-F4B9-B28E-1F02-34D175D6E1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453" y="2155546"/>
            <a:ext cx="4424038" cy="258463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A1CC3D6-B03B-5F46-1560-4F5E5420F69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114"/>
          <a:stretch>
            <a:fillRect/>
          </a:stretch>
        </p:blipFill>
        <p:spPr>
          <a:xfrm>
            <a:off x="5828401" y="1236384"/>
            <a:ext cx="6236262" cy="461665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DED9F7-63F1-8607-5C7D-2A97C279E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10</a:t>
            </a:fld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B5A87AA-AB97-3252-CB8A-BAA4F5A9E2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0728" y="945389"/>
            <a:ext cx="5809240" cy="23604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87F4CF7C-D3C2-530B-2F8E-D07C356FB248}"/>
              </a:ext>
            </a:extLst>
          </p:cNvPr>
          <p:cNvSpPr/>
          <p:nvPr/>
        </p:nvSpPr>
        <p:spPr>
          <a:xfrm>
            <a:off x="284250" y="939226"/>
            <a:ext cx="4498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altLang="zh-CN" sz="2400" b="1" dirty="0">
                <a:solidFill>
                  <a:srgbClr val="860000"/>
                </a:solidFill>
                <a:latin typeface="+mn-ea"/>
                <a:cs typeface="Times New Roman" panose="02020603050405020304" pitchFamily="18" charset="0"/>
                <a:sym typeface="等线"/>
              </a:rPr>
              <a:t> </a:t>
            </a:r>
            <a:r>
              <a:rPr lang="en-US" altLang="zh-CN" sz="2400" b="1" dirty="0" err="1">
                <a:solidFill>
                  <a:srgbClr val="860000"/>
                </a:solidFill>
                <a:latin typeface="+mn-ea"/>
                <a:cs typeface="Times New Roman" panose="02020603050405020304" pitchFamily="18" charset="0"/>
                <a:sym typeface="等线"/>
              </a:rPr>
              <a:t>JLab</a:t>
            </a:r>
            <a:r>
              <a:rPr lang="en-US" altLang="zh-CN" sz="2400" b="1" dirty="0">
                <a:solidFill>
                  <a:srgbClr val="860000"/>
                </a:solidFill>
                <a:latin typeface="+mn-ea"/>
                <a:cs typeface="Times New Roman" panose="02020603050405020304" pitchFamily="18" charset="0"/>
                <a:sym typeface="等线"/>
              </a:rPr>
              <a:t>-CLAS </a:t>
            </a:r>
            <a:r>
              <a:rPr lang="zh-CN" altLang="en-US" sz="2400" b="1" dirty="0">
                <a:solidFill>
                  <a:srgbClr val="860000"/>
                </a:solidFill>
                <a:latin typeface="+mn-ea"/>
                <a:cs typeface="Times New Roman" panose="02020603050405020304" pitchFamily="18" charset="0"/>
                <a:sym typeface="等线"/>
              </a:rPr>
              <a:t>实验合作组验证</a:t>
            </a:r>
            <a:endParaRPr lang="en-US" altLang="zh-CN" sz="2400" b="1" dirty="0">
              <a:solidFill>
                <a:srgbClr val="860000"/>
              </a:solidFill>
              <a:latin typeface="+mj-ea"/>
              <a:ea typeface="+mj-ea"/>
              <a:sym typeface="等线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5654E25-0241-51AD-1878-357B66FE0D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347" y="1608686"/>
            <a:ext cx="3449599" cy="469124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4831233-9729-B373-BF95-84F11E61C2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2431" y="1624780"/>
            <a:ext cx="3449598" cy="46912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E882AC0-4057-4559-A7BC-F4094F096E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4511" y="2174874"/>
            <a:ext cx="1340715" cy="25412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D34D913-C31C-0420-EF58-94B03000C3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354" y="1822156"/>
            <a:ext cx="1803492" cy="494506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84B68D0-989F-71F7-D7F9-21BF0E5F48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0837" y="4245671"/>
            <a:ext cx="1797010" cy="475888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6A89188-6A27-2218-B57A-0FBBDDA984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9791" y="1745528"/>
            <a:ext cx="1986905" cy="25388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FDB6BB57-3EC7-AD9B-CB77-0B1D26F64364}"/>
              </a:ext>
            </a:extLst>
          </p:cNvPr>
          <p:cNvSpPr txBox="1"/>
          <p:nvPr/>
        </p:nvSpPr>
        <p:spPr>
          <a:xfrm>
            <a:off x="6224869" y="6183628"/>
            <a:ext cx="4262389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0" lang="zh-CN" altLang="en-US" sz="1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CLAS Collaboration</a:t>
            </a:r>
            <a:r>
              <a:rPr lang="en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, Phys.</a:t>
            </a:r>
            <a:r>
              <a:rPr lang="zh-CN" altLang="en-US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 </a:t>
            </a:r>
            <a:r>
              <a:rPr lang="en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Rev.</a:t>
            </a:r>
            <a:r>
              <a:rPr lang="zh-CN" altLang="en-US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 </a:t>
            </a:r>
            <a:r>
              <a:rPr lang="en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D 113 (2026) 9, 092019</a:t>
            </a:r>
            <a:r>
              <a:rPr lang="en-US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         </a:t>
            </a:r>
            <a:r>
              <a:rPr lang="zh-CN" altLang="en-US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 </a:t>
            </a:r>
            <a:endParaRPr lang="en" altLang="zh-CN" sz="1400" dirty="0">
              <a:latin typeface="Times New Roman" panose="02020603050405020304" pitchFamily="18" charset="0"/>
              <a:ea typeface="华文中宋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305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2E03C-0E9A-AD68-3B98-6D9DC20BE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5AB26E-4A5E-4E02-8D87-91910678D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949" y="118595"/>
            <a:ext cx="6689961" cy="705600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Cambria Math" panose="02040503050406030204" pitchFamily="18" charset="0"/>
              </a:rPr>
              <a:t>文章影响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95BD8F-40B2-3957-EB34-BB2524A22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11</a:t>
            </a:fld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E5EC71A-8573-183A-6B3D-8517D6CE152C}"/>
              </a:ext>
            </a:extLst>
          </p:cNvPr>
          <p:cNvSpPr/>
          <p:nvPr/>
        </p:nvSpPr>
        <p:spPr>
          <a:xfrm>
            <a:off x="453864" y="1047434"/>
            <a:ext cx="3916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860000"/>
                </a:solidFill>
                <a:latin typeface="+mn-ea"/>
                <a:cs typeface="Times New Roman" panose="02020603050405020304" pitchFamily="18" charset="0"/>
                <a:sym typeface="等线"/>
              </a:rPr>
              <a:t>获得理论同行的正面评价</a:t>
            </a:r>
            <a:endParaRPr lang="en-US" altLang="zh-CN" sz="2400" b="1" dirty="0">
              <a:solidFill>
                <a:srgbClr val="860000"/>
              </a:solidFill>
              <a:latin typeface="+mj-ea"/>
              <a:ea typeface="+mj-ea"/>
              <a:sym typeface="等线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3D06BD1-D4F7-EDBE-7DC1-CD2261FEDE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523"/>
          <a:stretch>
            <a:fillRect/>
          </a:stretch>
        </p:blipFill>
        <p:spPr>
          <a:xfrm>
            <a:off x="5999736" y="913427"/>
            <a:ext cx="5115100" cy="12548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03BC921-C0B6-54A4-C9EC-AB06F9A4C012}"/>
                  </a:ext>
                </a:extLst>
              </p:cNvPr>
              <p:cNvSpPr txBox="1"/>
              <p:nvPr/>
            </p:nvSpPr>
            <p:spPr>
              <a:xfrm>
                <a:off x="5501326" y="5452506"/>
                <a:ext cx="6164172" cy="760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400" b="0" dirty="0">
                        <a:solidFill>
                          <a:srgbClr val="86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Λ</m:t>
                    </m:r>
                    <m:r>
                      <a:rPr lang="zh-CN" altLang="en-US" sz="2400" b="0" dirty="0">
                        <a:solidFill>
                          <a:srgbClr val="86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en-US" sz="2000" dirty="0">
                    <a:solidFill>
                      <a:srgbClr val="860000"/>
                    </a:solidFill>
                    <a:latin typeface="+mn-ea"/>
                    <a:cs typeface="Times New Roman" panose="02020603050405020304" pitchFamily="18" charset="0"/>
                  </a:rPr>
                  <a:t>自旋转移实验和理论的偏离是一个长期谜题，并评价本工作提出的靶碎裂机制是解决该疑难的合理方案。 </a:t>
                </a: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03BC921-C0B6-54A4-C9EC-AB06F9A4C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326" y="5452506"/>
                <a:ext cx="6164172" cy="760914"/>
              </a:xfrm>
              <a:prstGeom prst="rect">
                <a:avLst/>
              </a:prstGeom>
              <a:blipFill>
                <a:blip r:embed="rId4"/>
                <a:stretch>
                  <a:fillRect l="-821" r="-2875"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图片 35">
            <a:extLst>
              <a:ext uri="{FF2B5EF4-FFF2-40B4-BE49-F238E27FC236}">
                <a16:creationId xmlns:a16="http://schemas.microsoft.com/office/drawing/2014/main" id="{87746C56-CC90-2C10-84FD-16B29C59B5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6268"/>
          <a:stretch>
            <a:fillRect/>
          </a:stretch>
        </p:blipFill>
        <p:spPr>
          <a:xfrm>
            <a:off x="701398" y="1717176"/>
            <a:ext cx="4191780" cy="279342"/>
          </a:xfrm>
          <a:prstGeom prst="rect">
            <a:avLst/>
          </a:prstGeom>
        </p:spPr>
      </p:pic>
      <p:sp>
        <p:nvSpPr>
          <p:cNvPr id="41" name="文本框 40">
            <a:extLst>
              <a:ext uri="{FF2B5EF4-FFF2-40B4-BE49-F238E27FC236}">
                <a16:creationId xmlns:a16="http://schemas.microsoft.com/office/drawing/2014/main" id="{12016E10-0A1A-B45B-CEE3-92853F8CBBCC}"/>
              </a:ext>
            </a:extLst>
          </p:cNvPr>
          <p:cNvSpPr txBox="1"/>
          <p:nvPr/>
        </p:nvSpPr>
        <p:spPr>
          <a:xfrm>
            <a:off x="575988" y="5453227"/>
            <a:ext cx="46284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强调靶碎裂函数对理解强子化过程的重要性。 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CAB6543B-21B0-4B23-B620-162456283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49" y="2746385"/>
            <a:ext cx="4410130" cy="170029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5C72FA-7170-9542-738E-31C33B8E11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88" y="4718557"/>
            <a:ext cx="4438091" cy="40235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13ED88E0-4615-E4D7-D0AC-893A0DF229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9699"/>
          <a:stretch>
            <a:fillRect/>
          </a:stretch>
        </p:blipFill>
        <p:spPr>
          <a:xfrm>
            <a:off x="701398" y="2019752"/>
            <a:ext cx="4191780" cy="474370"/>
          </a:xfrm>
          <a:prstGeom prst="rect">
            <a:avLst/>
          </a:prstGeom>
        </p:spPr>
      </p:pic>
      <p:grpSp>
        <p:nvGrpSpPr>
          <p:cNvPr id="44" name="组合 43">
            <a:extLst>
              <a:ext uri="{FF2B5EF4-FFF2-40B4-BE49-F238E27FC236}">
                <a16:creationId xmlns:a16="http://schemas.microsoft.com/office/drawing/2014/main" id="{EE8D7A71-128F-5432-906A-383110199B29}"/>
              </a:ext>
            </a:extLst>
          </p:cNvPr>
          <p:cNvGrpSpPr/>
          <p:nvPr/>
        </p:nvGrpSpPr>
        <p:grpSpPr>
          <a:xfrm>
            <a:off x="5963491" y="2265444"/>
            <a:ext cx="4438091" cy="2655930"/>
            <a:chOff x="6270171" y="2390008"/>
            <a:chExt cx="4438091" cy="2655930"/>
          </a:xfrm>
        </p:grpSpPr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C2BC1108-3B90-A0DE-6E7E-AC677112A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0171" y="2390008"/>
              <a:ext cx="4438091" cy="648076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97BC4138-8A58-390D-1C68-75275A156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0171" y="3025644"/>
              <a:ext cx="4438091" cy="2020294"/>
            </a:xfrm>
            <a:prstGeom prst="rect">
              <a:avLst/>
            </a:prstGeom>
          </p:spPr>
        </p:pic>
      </p:grpSp>
      <p:pic>
        <p:nvPicPr>
          <p:cNvPr id="46" name="图片 45">
            <a:extLst>
              <a:ext uri="{FF2B5EF4-FFF2-40B4-BE49-F238E27FC236}">
                <a16:creationId xmlns:a16="http://schemas.microsoft.com/office/drawing/2014/main" id="{D75DEEA3-6A08-2D87-1B14-086F2C1D91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672" y="5045008"/>
            <a:ext cx="4499910" cy="36933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9F270D0-FD68-2AC6-DFAF-070C29CC2E9B}"/>
              </a:ext>
            </a:extLst>
          </p:cNvPr>
          <p:cNvSpPr txBox="1"/>
          <p:nvPr/>
        </p:nvSpPr>
        <p:spPr>
          <a:xfrm>
            <a:off x="181767" y="6271799"/>
            <a:ext cx="79409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H. </a:t>
            </a:r>
            <a:r>
              <a:rPr lang="en" altLang="zh-CN" sz="1400" dirty="0" err="1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Mantysaari</a:t>
            </a:r>
            <a:r>
              <a:rPr lang="en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, Y. </a:t>
            </a:r>
            <a:r>
              <a:rPr lang="en" altLang="zh-CN" sz="1400" dirty="0" err="1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Tawabutr</a:t>
            </a:r>
            <a:r>
              <a:rPr lang="en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, X. B. Tong, </a:t>
            </a:r>
            <a:r>
              <a:rPr lang="zh-CN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Phys.</a:t>
            </a:r>
            <a:r>
              <a:rPr lang="en-US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 </a:t>
            </a:r>
            <a:r>
              <a:rPr lang="zh-CN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Rev.</a:t>
            </a:r>
            <a:r>
              <a:rPr lang="en-US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 </a:t>
            </a:r>
            <a:r>
              <a:rPr lang="zh-CN" altLang="zh-CN" sz="1400" dirty="0"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D 112 (2025) 11, 114027</a:t>
            </a:r>
            <a:endParaRPr lang="en-US" altLang="zh-CN" sz="1400" dirty="0">
              <a:latin typeface="Times New Roman" panose="02020603050405020304" pitchFamily="18" charset="0"/>
              <a:ea typeface="华文中宋"/>
              <a:cs typeface="Times New Roman" panose="02020603050405020304" pitchFamily="18" charset="0"/>
            </a:endParaRPr>
          </a:p>
          <a:p>
            <a:r>
              <a:rPr lang="en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X. Q. Xi, K. B. Chen, X. B. Tong, S. Y. Wei, J. Wu, </a:t>
            </a:r>
            <a:r>
              <a:rPr lang="zh-CN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Eur.</a:t>
            </a:r>
            <a:r>
              <a:rPr lang="en-US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 </a:t>
            </a:r>
            <a:r>
              <a:rPr lang="zh-CN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Phys.</a:t>
            </a:r>
            <a:r>
              <a:rPr lang="en-US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 </a:t>
            </a:r>
            <a:r>
              <a:rPr lang="zh-CN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J.</a:t>
            </a:r>
            <a:r>
              <a:rPr lang="en-US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 </a:t>
            </a:r>
            <a:r>
              <a:rPr lang="zh-CN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华文中宋"/>
                <a:cs typeface="Times New Roman" panose="02020603050405020304" pitchFamily="18" charset="0"/>
              </a:rPr>
              <a:t>C 85 (2025) 12, 1458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00565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55864-E716-DAE9-882B-C5F9BDA83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B8602C-90BC-7C94-CB97-12BD60D82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949" y="118595"/>
            <a:ext cx="6689961" cy="705600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Cambria Math" panose="02040503050406030204" pitchFamily="18" charset="0"/>
              </a:rPr>
              <a:t>文章影响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5304CE-F64A-5C3D-0619-0EDD91F21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12</a:t>
            </a:fld>
            <a:endParaRPr lang="zh-CN" altLang="en-US" dirty="0"/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AAFCB19E-DBCF-274F-A485-833686CD84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" t="30965" r="2664"/>
          <a:stretch/>
        </p:blipFill>
        <p:spPr>
          <a:xfrm>
            <a:off x="7006416" y="5409873"/>
            <a:ext cx="2733038" cy="1068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037310CD-F361-B728-DDD0-61140F61DA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7860" y="4216746"/>
            <a:ext cx="1742345" cy="2262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1F6FECDB-2809-9D56-5E29-BAC9D2CB7128}"/>
              </a:ext>
            </a:extLst>
          </p:cNvPr>
          <p:cNvSpPr/>
          <p:nvPr/>
        </p:nvSpPr>
        <p:spPr>
          <a:xfrm>
            <a:off x="6658588" y="4891336"/>
            <a:ext cx="135165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300" b="1" dirty="0">
                <a:solidFill>
                  <a:schemeClr val="bg1"/>
                </a:solidFill>
                <a:latin typeface="+mn-ea"/>
              </a:rPr>
              <a:t>马余刚院士颁奖</a:t>
            </a:r>
            <a:endParaRPr lang="zh-CN" altLang="en-US" sz="1300" b="1" dirty="0">
              <a:solidFill>
                <a:schemeClr val="bg1"/>
              </a:solidFill>
            </a:endParaRPr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EC0A45A5-BB0E-72EF-489E-7AD72DCE222E}"/>
              </a:ext>
            </a:extLst>
          </p:cNvPr>
          <p:cNvGrpSpPr/>
          <p:nvPr/>
        </p:nvGrpSpPr>
        <p:grpSpPr>
          <a:xfrm>
            <a:off x="453864" y="4147382"/>
            <a:ext cx="2555935" cy="2331378"/>
            <a:chOff x="248677" y="3429334"/>
            <a:chExt cx="2494369" cy="1635234"/>
          </a:xfrm>
        </p:grpSpPr>
        <p:pic>
          <p:nvPicPr>
            <p:cNvPr id="53" name="图片 52">
              <a:extLst>
                <a:ext uri="{FF2B5EF4-FFF2-40B4-BE49-F238E27FC236}">
                  <a16:creationId xmlns:a16="http://schemas.microsoft.com/office/drawing/2014/main" id="{D201E6F4-1949-83F4-69E3-A4E62AF50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8677" y="3429334"/>
              <a:ext cx="2494369" cy="16352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7A2857A8-7171-41A4-C032-1291DBD20960}"/>
                </a:ext>
              </a:extLst>
            </p:cNvPr>
            <p:cNvSpPr/>
            <p:nvPr/>
          </p:nvSpPr>
          <p:spPr>
            <a:xfrm>
              <a:off x="268691" y="4394564"/>
              <a:ext cx="2454340" cy="281776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65000"/>
              </a:schemeClr>
            </a:solidFill>
            <a:ln cap="rnd"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solidFill>
                    <a:srgbClr val="0616E6"/>
                  </a:solidFill>
                  <a:latin typeface="+mn-ea"/>
                  <a:cs typeface="Times New Roman" panose="02020603050405020304" pitchFamily="18" charset="0"/>
                </a:rPr>
                <a:t> </a:t>
              </a:r>
              <a:r>
                <a:rPr lang="en-US" altLang="zh-CN" b="1" dirty="0">
                  <a:solidFill>
                    <a:srgbClr val="0513CD"/>
                  </a:solidFill>
                  <a:latin typeface="+mn-ea"/>
                  <a:cs typeface="Times New Roman" panose="02020603050405020304" pitchFamily="18" charset="0"/>
                </a:rPr>
                <a:t>Spin2025</a:t>
              </a:r>
              <a:r>
                <a:rPr lang="zh-CN" altLang="en-US" b="1" dirty="0">
                  <a:solidFill>
                    <a:srgbClr val="0513CD"/>
                  </a:solidFill>
                  <a:latin typeface="+mn-ea"/>
                  <a:cs typeface="Times New Roman" panose="02020603050405020304" pitchFamily="18" charset="0"/>
                </a:rPr>
                <a:t>报告邀请信</a:t>
              </a:r>
            </a:p>
          </p:txBody>
        </p:sp>
      </p:grpSp>
      <p:pic>
        <p:nvPicPr>
          <p:cNvPr id="55" name="图片 54">
            <a:extLst>
              <a:ext uri="{FF2B5EF4-FFF2-40B4-BE49-F238E27FC236}">
                <a16:creationId xmlns:a16="http://schemas.microsoft.com/office/drawing/2014/main" id="{E44F1EB7-7B1F-2713-2FE5-CD9BC72393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1" t="14690" r="20144" b="31961"/>
          <a:stretch/>
        </p:blipFill>
        <p:spPr>
          <a:xfrm>
            <a:off x="7006416" y="4180891"/>
            <a:ext cx="2733038" cy="1163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E0801254-2841-E5AC-1E26-33D2CEE8A4C9}"/>
              </a:ext>
            </a:extLst>
          </p:cNvPr>
          <p:cNvSpPr/>
          <p:nvPr/>
        </p:nvSpPr>
        <p:spPr>
          <a:xfrm>
            <a:off x="1304423" y="1364045"/>
            <a:ext cx="10079194" cy="2505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26th International Symposium on Spin Physics (</a:t>
            </a: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SPIN 2025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</a:p>
          <a:p>
            <a:pPr>
              <a:spcBef>
                <a:spcPts val="700"/>
              </a:spcBef>
            </a:pPr>
            <a:r>
              <a:rPr lang="en-US" altLang="zh-CN" b="1" dirty="0">
                <a:solidFill>
                  <a:srgbClr val="0616E6"/>
                </a:solidFill>
                <a:latin typeface="+mn-ea"/>
                <a:cs typeface="Times New Roman" panose="02020603050405020304" pitchFamily="18" charset="0"/>
              </a:rPr>
              <a:t>		  </a:t>
            </a:r>
            <a:r>
              <a:rPr lang="zh-CN" altLang="en-US" sz="2000" b="1" dirty="0">
                <a:solidFill>
                  <a:srgbClr val="0513CD"/>
                </a:solidFill>
                <a:latin typeface="+mn-ea"/>
                <a:cs typeface="Times New Roman" panose="02020603050405020304" pitchFamily="18" charset="0"/>
              </a:rPr>
              <a:t>邀请报告</a:t>
            </a:r>
            <a:r>
              <a:rPr lang="en-US" altLang="zh-CN" sz="2000" b="1" dirty="0">
                <a:solidFill>
                  <a:srgbClr val="0513CD"/>
                </a:solidFill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en-US" sz="2000" b="1" dirty="0">
                <a:solidFill>
                  <a:srgbClr val="0513CD"/>
                </a:solidFill>
                <a:latin typeface="+mn-ea"/>
                <a:cs typeface="Times New Roman" panose="02020603050405020304" pitchFamily="18" charset="0"/>
              </a:rPr>
              <a:t>分会场</a:t>
            </a:r>
            <a:r>
              <a:rPr lang="en-US" altLang="zh-CN" sz="2000" b="1" dirty="0">
                <a:solidFill>
                  <a:srgbClr val="0513CD"/>
                </a:solidFill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en-US" sz="2000" b="1" dirty="0">
                <a:solidFill>
                  <a:srgbClr val="0513CD"/>
                </a:solidFill>
                <a:latin typeface="+mn-ea"/>
                <a:cs typeface="Times New Roman" panose="02020603050405020304" pitchFamily="18" charset="0"/>
              </a:rPr>
              <a:t>         </a:t>
            </a:r>
            <a:r>
              <a:rPr lang="zh-CN" altLang="en-US" dirty="0">
                <a:latin typeface="+mn-ea"/>
                <a:cs typeface="Times New Roman" panose="02020603050405020304" pitchFamily="18" charset="0"/>
              </a:rPr>
              <a:t>自旋物理领域</a:t>
            </a:r>
            <a:r>
              <a:rPr lang="zh-CN" altLang="en-US" sz="12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+mn-ea"/>
                <a:cs typeface="Times New Roman" panose="02020603050405020304" pitchFamily="18" charset="0"/>
              </a:rPr>
              <a:t>最具权威性</a:t>
            </a:r>
            <a:r>
              <a:rPr lang="zh-CN" altLang="en-US" sz="12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+mn-ea"/>
                <a:cs typeface="Times New Roman" panose="02020603050405020304" pitchFamily="18" charset="0"/>
              </a:rPr>
              <a:t>的国际会议</a:t>
            </a:r>
            <a:endParaRPr lang="en-US" altLang="zh-CN" dirty="0">
              <a:latin typeface="+mn-ea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Anselm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G.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Vossen</a:t>
            </a:r>
            <a:r>
              <a:rPr lang="zh-CN" altLang="en-US" sz="22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en-US" sz="20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 杜克大学教授</a:t>
            </a:r>
            <a:r>
              <a:rPr lang="en-US" altLang="zh-CN" sz="20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/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Career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Award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获得者</a:t>
            </a:r>
            <a:r>
              <a:rPr lang="en-US" altLang="zh-CN" sz="20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)</a:t>
            </a:r>
            <a:r>
              <a:rPr lang="zh-CN" altLang="en-US" sz="20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 在 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SPIN2025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b="1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大会报告</a:t>
            </a:r>
            <a:r>
              <a:rPr lang="zh-CN" altLang="en-US" sz="22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“ </a:t>
            </a:r>
            <a:r>
              <a:rPr lang="zh-CN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SIDIS experiment and fragmentation functions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en-US" sz="20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中介绍并肯定了本工作提出的物理图像；</a:t>
            </a:r>
            <a:endParaRPr lang="en-US" altLang="zh-CN" sz="2000" dirty="0">
              <a:solidFill>
                <a:srgbClr val="000000"/>
              </a:solidFill>
              <a:latin typeface="+mn-ea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第二十届</a:t>
            </a:r>
            <a:r>
              <a:rPr kumimoji="0" lang="zh-CN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全国中高能核物理大会</a:t>
            </a:r>
            <a: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，获得</a:t>
            </a:r>
            <a:r>
              <a:rPr kumimoji="0" lang="zh-CN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513C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优秀海报奖</a:t>
            </a:r>
            <a: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并作</a:t>
            </a:r>
            <a:r>
              <a:rPr kumimoji="0" lang="zh-CN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报告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3F8F6545-1697-EFEC-E0B9-51BC4CC0E3E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8249"/>
          <a:stretch>
            <a:fillRect/>
          </a:stretch>
        </p:blipFill>
        <p:spPr>
          <a:xfrm>
            <a:off x="3300196" y="4147382"/>
            <a:ext cx="3371355" cy="2313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EF3A5828-EDE3-0020-FB11-54E362881181}"/>
              </a:ext>
            </a:extLst>
          </p:cNvPr>
          <p:cNvSpPr/>
          <p:nvPr/>
        </p:nvSpPr>
        <p:spPr>
          <a:xfrm>
            <a:off x="453864" y="870114"/>
            <a:ext cx="45320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860000"/>
                </a:solidFill>
                <a:latin typeface="+mn-ea"/>
                <a:cs typeface="Times New Roman" panose="02020603050405020304" pitchFamily="18" charset="0"/>
                <a:sym typeface="等线"/>
              </a:rPr>
              <a:t>获得国内外重要学术会议认可</a:t>
            </a:r>
            <a:endParaRPr lang="en-US" altLang="zh-CN" sz="2400" b="1" dirty="0">
              <a:solidFill>
                <a:srgbClr val="860000"/>
              </a:solidFill>
              <a:latin typeface="+mj-ea"/>
              <a:ea typeface="+mj-ea"/>
              <a:sym typeface="等线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BF6C6767-D82E-0E54-1E98-B461806DF470}"/>
                  </a:ext>
                </a:extLst>
              </p:cNvPr>
              <p:cNvSpPr txBox="1"/>
              <p:nvPr/>
            </p:nvSpPr>
            <p:spPr>
              <a:xfrm>
                <a:off x="3145591" y="6081089"/>
                <a:ext cx="3570428" cy="369332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  <a:alpha val="65000"/>
                </a:schemeClr>
              </a:solidFill>
              <a:ln cap="rnd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b="1">
                    <a:solidFill>
                      <a:srgbClr val="0616E6"/>
                    </a:solidFill>
                    <a:latin typeface="+mn-ea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 dirty="0"/>
                  <a:t>Anselm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’ </m:t>
                    </m:r>
                  </m:oMath>
                </a14:m>
                <a:r>
                  <a:rPr lang="en-US" altLang="zh-CN" dirty="0"/>
                  <a:t>s slides at SPIN2025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BF6C6767-D82E-0E54-1E98-B461806DF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5591" y="6081089"/>
                <a:ext cx="3570428" cy="369332"/>
              </a:xfrm>
              <a:prstGeom prst="rect">
                <a:avLst/>
              </a:prstGeom>
              <a:blipFill>
                <a:blip r:embed="rId8"/>
                <a:stretch>
                  <a:fillRect l="-1413" t="-6452" b="-19355"/>
                </a:stretch>
              </a:blipFill>
              <a:ln cap="rnd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2881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D69A9-B8B6-24D8-724F-B20444F90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BB0177-C0DD-4716-831D-DA26C5E54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949" y="118595"/>
            <a:ext cx="6689961" cy="705600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Cambria Math" panose="02040503050406030204" pitchFamily="18" charset="0"/>
              </a:rPr>
              <a:t>总结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79298E8-5F5B-2E25-50D6-42B57DD27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13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37FC7E2-E3EB-2394-44F4-F734912121CA}"/>
                  </a:ext>
                </a:extLst>
              </p:cNvPr>
              <p:cNvSpPr txBox="1"/>
              <p:nvPr/>
            </p:nvSpPr>
            <p:spPr>
              <a:xfrm>
                <a:off x="459147" y="1150142"/>
                <a:ext cx="11497042" cy="2683748"/>
              </a:xfrm>
              <a:custGeom>
                <a:avLst/>
                <a:gdLst>
                  <a:gd name="csX0" fmla="*/ 0 w 11497042"/>
                  <a:gd name="csY0" fmla="*/ 0 h 2683748"/>
                  <a:gd name="csX1" fmla="*/ 676297 w 11497042"/>
                  <a:gd name="csY1" fmla="*/ 0 h 2683748"/>
                  <a:gd name="csX2" fmla="*/ 1352593 w 11497042"/>
                  <a:gd name="csY2" fmla="*/ 0 h 2683748"/>
                  <a:gd name="csX3" fmla="*/ 2258831 w 11497042"/>
                  <a:gd name="csY3" fmla="*/ 0 h 2683748"/>
                  <a:gd name="csX4" fmla="*/ 2820157 w 11497042"/>
                  <a:gd name="csY4" fmla="*/ 0 h 2683748"/>
                  <a:gd name="csX5" fmla="*/ 3381483 w 11497042"/>
                  <a:gd name="csY5" fmla="*/ 0 h 2683748"/>
                  <a:gd name="csX6" fmla="*/ 4057780 w 11497042"/>
                  <a:gd name="csY6" fmla="*/ 0 h 2683748"/>
                  <a:gd name="csX7" fmla="*/ 4849047 w 11497042"/>
                  <a:gd name="csY7" fmla="*/ 0 h 2683748"/>
                  <a:gd name="csX8" fmla="*/ 5640314 w 11497042"/>
                  <a:gd name="csY8" fmla="*/ 0 h 2683748"/>
                  <a:gd name="csX9" fmla="*/ 6431581 w 11497042"/>
                  <a:gd name="csY9" fmla="*/ 0 h 2683748"/>
                  <a:gd name="csX10" fmla="*/ 7337818 w 11497042"/>
                  <a:gd name="csY10" fmla="*/ 0 h 2683748"/>
                  <a:gd name="csX11" fmla="*/ 8014115 w 11497042"/>
                  <a:gd name="csY11" fmla="*/ 0 h 2683748"/>
                  <a:gd name="csX12" fmla="*/ 8805382 w 11497042"/>
                  <a:gd name="csY12" fmla="*/ 0 h 2683748"/>
                  <a:gd name="csX13" fmla="*/ 9481678 w 11497042"/>
                  <a:gd name="csY13" fmla="*/ 0 h 2683748"/>
                  <a:gd name="csX14" fmla="*/ 10157975 w 11497042"/>
                  <a:gd name="csY14" fmla="*/ 0 h 2683748"/>
                  <a:gd name="csX15" fmla="*/ 10834271 w 11497042"/>
                  <a:gd name="csY15" fmla="*/ 0 h 2683748"/>
                  <a:gd name="csX16" fmla="*/ 11497042 w 11497042"/>
                  <a:gd name="csY16" fmla="*/ 0 h 2683748"/>
                  <a:gd name="csX17" fmla="*/ 11497042 w 11497042"/>
                  <a:gd name="csY17" fmla="*/ 697774 h 2683748"/>
                  <a:gd name="csX18" fmla="*/ 11497042 w 11497042"/>
                  <a:gd name="csY18" fmla="*/ 1315037 h 2683748"/>
                  <a:gd name="csX19" fmla="*/ 11497042 w 11497042"/>
                  <a:gd name="csY19" fmla="*/ 2012811 h 2683748"/>
                  <a:gd name="csX20" fmla="*/ 11497042 w 11497042"/>
                  <a:gd name="csY20" fmla="*/ 2683748 h 2683748"/>
                  <a:gd name="csX21" fmla="*/ 11050686 w 11497042"/>
                  <a:gd name="csY21" fmla="*/ 2683748 h 2683748"/>
                  <a:gd name="csX22" fmla="*/ 10719301 w 11497042"/>
                  <a:gd name="csY22" fmla="*/ 2683748 h 2683748"/>
                  <a:gd name="csX23" fmla="*/ 10157975 w 11497042"/>
                  <a:gd name="csY23" fmla="*/ 2683748 h 2683748"/>
                  <a:gd name="csX24" fmla="*/ 9366708 w 11497042"/>
                  <a:gd name="csY24" fmla="*/ 2683748 h 2683748"/>
                  <a:gd name="csX25" fmla="*/ 8920352 w 11497042"/>
                  <a:gd name="csY25" fmla="*/ 2683748 h 2683748"/>
                  <a:gd name="csX26" fmla="*/ 8014115 w 11497042"/>
                  <a:gd name="csY26" fmla="*/ 2683748 h 2683748"/>
                  <a:gd name="csX27" fmla="*/ 7107877 w 11497042"/>
                  <a:gd name="csY27" fmla="*/ 2683748 h 2683748"/>
                  <a:gd name="csX28" fmla="*/ 6431581 w 11497042"/>
                  <a:gd name="csY28" fmla="*/ 2683748 h 2683748"/>
                  <a:gd name="csX29" fmla="*/ 5525343 w 11497042"/>
                  <a:gd name="csY29" fmla="*/ 2683748 h 2683748"/>
                  <a:gd name="csX30" fmla="*/ 4849047 w 11497042"/>
                  <a:gd name="csY30" fmla="*/ 2683748 h 2683748"/>
                  <a:gd name="csX31" fmla="*/ 4057780 w 11497042"/>
                  <a:gd name="csY31" fmla="*/ 2683748 h 2683748"/>
                  <a:gd name="csX32" fmla="*/ 3726394 w 11497042"/>
                  <a:gd name="csY32" fmla="*/ 2683748 h 2683748"/>
                  <a:gd name="csX33" fmla="*/ 2820157 w 11497042"/>
                  <a:gd name="csY33" fmla="*/ 2683748 h 2683748"/>
                  <a:gd name="csX34" fmla="*/ 2258831 w 11497042"/>
                  <a:gd name="csY34" fmla="*/ 2683748 h 2683748"/>
                  <a:gd name="csX35" fmla="*/ 1467564 w 11497042"/>
                  <a:gd name="csY35" fmla="*/ 2683748 h 2683748"/>
                  <a:gd name="csX36" fmla="*/ 1136178 w 11497042"/>
                  <a:gd name="csY36" fmla="*/ 2683748 h 2683748"/>
                  <a:gd name="csX37" fmla="*/ 0 w 11497042"/>
                  <a:gd name="csY37" fmla="*/ 2683748 h 2683748"/>
                  <a:gd name="csX38" fmla="*/ 0 w 11497042"/>
                  <a:gd name="csY38" fmla="*/ 2039648 h 2683748"/>
                  <a:gd name="csX39" fmla="*/ 0 w 11497042"/>
                  <a:gd name="csY39" fmla="*/ 1422386 h 2683748"/>
                  <a:gd name="csX40" fmla="*/ 0 w 11497042"/>
                  <a:gd name="csY40" fmla="*/ 831962 h 2683748"/>
                  <a:gd name="csX41" fmla="*/ 0 w 11497042"/>
                  <a:gd name="csY41" fmla="*/ 0 h 26837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</a:cxnLst>
                <a:rect l="l" t="t" r="r" b="b"/>
                <a:pathLst>
                  <a:path w="11497042" h="2683748" fill="none" extrusionOk="0">
                    <a:moveTo>
                      <a:pt x="0" y="0"/>
                    </a:moveTo>
                    <a:cubicBezTo>
                      <a:pt x="177686" y="19250"/>
                      <a:pt x="419602" y="-25917"/>
                      <a:pt x="676297" y="0"/>
                    </a:cubicBezTo>
                    <a:cubicBezTo>
                      <a:pt x="932992" y="25917"/>
                      <a:pt x="1090998" y="-26104"/>
                      <a:pt x="1352593" y="0"/>
                    </a:cubicBezTo>
                    <a:cubicBezTo>
                      <a:pt x="1614188" y="26104"/>
                      <a:pt x="1856887" y="44690"/>
                      <a:pt x="2258831" y="0"/>
                    </a:cubicBezTo>
                    <a:cubicBezTo>
                      <a:pt x="2660775" y="-44690"/>
                      <a:pt x="2574124" y="-9801"/>
                      <a:pt x="2820157" y="0"/>
                    </a:cubicBezTo>
                    <a:cubicBezTo>
                      <a:pt x="3066190" y="9801"/>
                      <a:pt x="3168588" y="-10876"/>
                      <a:pt x="3381483" y="0"/>
                    </a:cubicBezTo>
                    <a:cubicBezTo>
                      <a:pt x="3594378" y="10876"/>
                      <a:pt x="3857024" y="-1270"/>
                      <a:pt x="4057780" y="0"/>
                    </a:cubicBezTo>
                    <a:cubicBezTo>
                      <a:pt x="4258536" y="1270"/>
                      <a:pt x="4519151" y="-7521"/>
                      <a:pt x="4849047" y="0"/>
                    </a:cubicBezTo>
                    <a:cubicBezTo>
                      <a:pt x="5178943" y="7521"/>
                      <a:pt x="5313594" y="39452"/>
                      <a:pt x="5640314" y="0"/>
                    </a:cubicBezTo>
                    <a:cubicBezTo>
                      <a:pt x="5967034" y="-39452"/>
                      <a:pt x="6211336" y="-22394"/>
                      <a:pt x="6431581" y="0"/>
                    </a:cubicBezTo>
                    <a:cubicBezTo>
                      <a:pt x="6651826" y="22394"/>
                      <a:pt x="6946653" y="10211"/>
                      <a:pt x="7337818" y="0"/>
                    </a:cubicBezTo>
                    <a:cubicBezTo>
                      <a:pt x="7728983" y="-10211"/>
                      <a:pt x="7874777" y="-10269"/>
                      <a:pt x="8014115" y="0"/>
                    </a:cubicBezTo>
                    <a:cubicBezTo>
                      <a:pt x="8153453" y="10269"/>
                      <a:pt x="8489139" y="-24225"/>
                      <a:pt x="8805382" y="0"/>
                    </a:cubicBezTo>
                    <a:cubicBezTo>
                      <a:pt x="9121625" y="24225"/>
                      <a:pt x="9179803" y="7833"/>
                      <a:pt x="9481678" y="0"/>
                    </a:cubicBezTo>
                    <a:cubicBezTo>
                      <a:pt x="9783553" y="-7833"/>
                      <a:pt x="10009977" y="-4110"/>
                      <a:pt x="10157975" y="0"/>
                    </a:cubicBezTo>
                    <a:cubicBezTo>
                      <a:pt x="10305973" y="4110"/>
                      <a:pt x="10681802" y="-6126"/>
                      <a:pt x="10834271" y="0"/>
                    </a:cubicBezTo>
                    <a:cubicBezTo>
                      <a:pt x="10986740" y="6126"/>
                      <a:pt x="11228479" y="-8393"/>
                      <a:pt x="11497042" y="0"/>
                    </a:cubicBezTo>
                    <a:cubicBezTo>
                      <a:pt x="11525814" y="154946"/>
                      <a:pt x="11531673" y="394176"/>
                      <a:pt x="11497042" y="697774"/>
                    </a:cubicBezTo>
                    <a:cubicBezTo>
                      <a:pt x="11462411" y="1001372"/>
                      <a:pt x="11489713" y="1017996"/>
                      <a:pt x="11497042" y="1315037"/>
                    </a:cubicBezTo>
                    <a:cubicBezTo>
                      <a:pt x="11504371" y="1612078"/>
                      <a:pt x="11468190" y="1766606"/>
                      <a:pt x="11497042" y="2012811"/>
                    </a:cubicBezTo>
                    <a:cubicBezTo>
                      <a:pt x="11525894" y="2259016"/>
                      <a:pt x="11519524" y="2479272"/>
                      <a:pt x="11497042" y="2683748"/>
                    </a:cubicBezTo>
                    <a:cubicBezTo>
                      <a:pt x="11392831" y="2688744"/>
                      <a:pt x="11247561" y="2677575"/>
                      <a:pt x="11050686" y="2683748"/>
                    </a:cubicBezTo>
                    <a:cubicBezTo>
                      <a:pt x="10853811" y="2689921"/>
                      <a:pt x="10804377" y="2691143"/>
                      <a:pt x="10719301" y="2683748"/>
                    </a:cubicBezTo>
                    <a:cubicBezTo>
                      <a:pt x="10634226" y="2676353"/>
                      <a:pt x="10369143" y="2663309"/>
                      <a:pt x="10157975" y="2683748"/>
                    </a:cubicBezTo>
                    <a:cubicBezTo>
                      <a:pt x="9946807" y="2704187"/>
                      <a:pt x="9584264" y="2648399"/>
                      <a:pt x="9366708" y="2683748"/>
                    </a:cubicBezTo>
                    <a:cubicBezTo>
                      <a:pt x="9149152" y="2719097"/>
                      <a:pt x="9028647" y="2678722"/>
                      <a:pt x="8920352" y="2683748"/>
                    </a:cubicBezTo>
                    <a:cubicBezTo>
                      <a:pt x="8812057" y="2688774"/>
                      <a:pt x="8455953" y="2661558"/>
                      <a:pt x="8014115" y="2683748"/>
                    </a:cubicBezTo>
                    <a:cubicBezTo>
                      <a:pt x="7572277" y="2705938"/>
                      <a:pt x="7411201" y="2661991"/>
                      <a:pt x="7107877" y="2683748"/>
                    </a:cubicBezTo>
                    <a:cubicBezTo>
                      <a:pt x="6804553" y="2705505"/>
                      <a:pt x="6692301" y="2702577"/>
                      <a:pt x="6431581" y="2683748"/>
                    </a:cubicBezTo>
                    <a:cubicBezTo>
                      <a:pt x="6170861" y="2664919"/>
                      <a:pt x="5855658" y="2687002"/>
                      <a:pt x="5525343" y="2683748"/>
                    </a:cubicBezTo>
                    <a:cubicBezTo>
                      <a:pt x="5195028" y="2680494"/>
                      <a:pt x="5125538" y="2659931"/>
                      <a:pt x="4849047" y="2683748"/>
                    </a:cubicBezTo>
                    <a:cubicBezTo>
                      <a:pt x="4572556" y="2707565"/>
                      <a:pt x="4301754" y="2685157"/>
                      <a:pt x="4057780" y="2683748"/>
                    </a:cubicBezTo>
                    <a:cubicBezTo>
                      <a:pt x="3813806" y="2682339"/>
                      <a:pt x="3798402" y="2692400"/>
                      <a:pt x="3726394" y="2683748"/>
                    </a:cubicBezTo>
                    <a:cubicBezTo>
                      <a:pt x="3654386" y="2675096"/>
                      <a:pt x="3256603" y="2660012"/>
                      <a:pt x="2820157" y="2683748"/>
                    </a:cubicBezTo>
                    <a:cubicBezTo>
                      <a:pt x="2383711" y="2707484"/>
                      <a:pt x="2476252" y="2668383"/>
                      <a:pt x="2258831" y="2683748"/>
                    </a:cubicBezTo>
                    <a:cubicBezTo>
                      <a:pt x="2041410" y="2699113"/>
                      <a:pt x="1809472" y="2695619"/>
                      <a:pt x="1467564" y="2683748"/>
                    </a:cubicBezTo>
                    <a:cubicBezTo>
                      <a:pt x="1125656" y="2671877"/>
                      <a:pt x="1254696" y="2673038"/>
                      <a:pt x="1136178" y="2683748"/>
                    </a:cubicBezTo>
                    <a:cubicBezTo>
                      <a:pt x="1017660" y="2694458"/>
                      <a:pt x="258964" y="2677241"/>
                      <a:pt x="0" y="2683748"/>
                    </a:cubicBezTo>
                    <a:cubicBezTo>
                      <a:pt x="-5009" y="2388661"/>
                      <a:pt x="21173" y="2190051"/>
                      <a:pt x="0" y="2039648"/>
                    </a:cubicBezTo>
                    <a:cubicBezTo>
                      <a:pt x="-21173" y="1889245"/>
                      <a:pt x="8031" y="1555330"/>
                      <a:pt x="0" y="1422386"/>
                    </a:cubicBezTo>
                    <a:cubicBezTo>
                      <a:pt x="-8031" y="1289442"/>
                      <a:pt x="16688" y="971004"/>
                      <a:pt x="0" y="831962"/>
                    </a:cubicBezTo>
                    <a:cubicBezTo>
                      <a:pt x="-16688" y="692920"/>
                      <a:pt x="3904" y="358316"/>
                      <a:pt x="0" y="0"/>
                    </a:cubicBezTo>
                    <a:close/>
                  </a:path>
                  <a:path w="11497042" h="2683748" stroke="0" extrusionOk="0">
                    <a:moveTo>
                      <a:pt x="0" y="0"/>
                    </a:moveTo>
                    <a:cubicBezTo>
                      <a:pt x="194201" y="27774"/>
                      <a:pt x="314207" y="-14385"/>
                      <a:pt x="561326" y="0"/>
                    </a:cubicBezTo>
                    <a:cubicBezTo>
                      <a:pt x="808445" y="14385"/>
                      <a:pt x="776928" y="861"/>
                      <a:pt x="892711" y="0"/>
                    </a:cubicBezTo>
                    <a:cubicBezTo>
                      <a:pt x="1008495" y="-861"/>
                      <a:pt x="1419618" y="-33687"/>
                      <a:pt x="1798949" y="0"/>
                    </a:cubicBezTo>
                    <a:cubicBezTo>
                      <a:pt x="2178280" y="33687"/>
                      <a:pt x="2162843" y="-3447"/>
                      <a:pt x="2360275" y="0"/>
                    </a:cubicBezTo>
                    <a:cubicBezTo>
                      <a:pt x="2557707" y="3447"/>
                      <a:pt x="2679736" y="483"/>
                      <a:pt x="2921601" y="0"/>
                    </a:cubicBezTo>
                    <a:cubicBezTo>
                      <a:pt x="3163466" y="-483"/>
                      <a:pt x="3624593" y="-1356"/>
                      <a:pt x="3827839" y="0"/>
                    </a:cubicBezTo>
                    <a:cubicBezTo>
                      <a:pt x="4031085" y="1356"/>
                      <a:pt x="4079168" y="9070"/>
                      <a:pt x="4274194" y="0"/>
                    </a:cubicBezTo>
                    <a:cubicBezTo>
                      <a:pt x="4469221" y="-9070"/>
                      <a:pt x="4833112" y="-13463"/>
                      <a:pt x="5180432" y="0"/>
                    </a:cubicBezTo>
                    <a:cubicBezTo>
                      <a:pt x="5527752" y="13463"/>
                      <a:pt x="5861876" y="-43413"/>
                      <a:pt x="6086669" y="0"/>
                    </a:cubicBezTo>
                    <a:cubicBezTo>
                      <a:pt x="6311462" y="43413"/>
                      <a:pt x="6588822" y="24659"/>
                      <a:pt x="6762966" y="0"/>
                    </a:cubicBezTo>
                    <a:cubicBezTo>
                      <a:pt x="6937110" y="-24659"/>
                      <a:pt x="7480031" y="19916"/>
                      <a:pt x="7669203" y="0"/>
                    </a:cubicBezTo>
                    <a:cubicBezTo>
                      <a:pt x="7858375" y="-19916"/>
                      <a:pt x="7979072" y="25451"/>
                      <a:pt x="8230529" y="0"/>
                    </a:cubicBezTo>
                    <a:cubicBezTo>
                      <a:pt x="8481986" y="-25451"/>
                      <a:pt x="8514347" y="-22415"/>
                      <a:pt x="8791856" y="0"/>
                    </a:cubicBezTo>
                    <a:cubicBezTo>
                      <a:pt x="9069365" y="22415"/>
                      <a:pt x="9205527" y="6544"/>
                      <a:pt x="9583123" y="0"/>
                    </a:cubicBezTo>
                    <a:cubicBezTo>
                      <a:pt x="9960719" y="-6544"/>
                      <a:pt x="9989115" y="13738"/>
                      <a:pt x="10144449" y="0"/>
                    </a:cubicBezTo>
                    <a:cubicBezTo>
                      <a:pt x="10299783" y="-13738"/>
                      <a:pt x="11079654" y="-62376"/>
                      <a:pt x="11497042" y="0"/>
                    </a:cubicBezTo>
                    <a:cubicBezTo>
                      <a:pt x="11474269" y="268139"/>
                      <a:pt x="11477813" y="537231"/>
                      <a:pt x="11497042" y="724612"/>
                    </a:cubicBezTo>
                    <a:cubicBezTo>
                      <a:pt x="11516271" y="911993"/>
                      <a:pt x="11478994" y="1155621"/>
                      <a:pt x="11497042" y="1422386"/>
                    </a:cubicBezTo>
                    <a:cubicBezTo>
                      <a:pt x="11515090" y="1689151"/>
                      <a:pt x="11467849" y="2056941"/>
                      <a:pt x="11497042" y="2683748"/>
                    </a:cubicBezTo>
                    <a:cubicBezTo>
                      <a:pt x="11429761" y="2680750"/>
                      <a:pt x="11271398" y="2694692"/>
                      <a:pt x="11165657" y="2683748"/>
                    </a:cubicBezTo>
                    <a:cubicBezTo>
                      <a:pt x="11059917" y="2672804"/>
                      <a:pt x="10495802" y="2643887"/>
                      <a:pt x="10259419" y="2683748"/>
                    </a:cubicBezTo>
                    <a:cubicBezTo>
                      <a:pt x="10023036" y="2723609"/>
                      <a:pt x="9897457" y="2708744"/>
                      <a:pt x="9583123" y="2683748"/>
                    </a:cubicBezTo>
                    <a:cubicBezTo>
                      <a:pt x="9268789" y="2658752"/>
                      <a:pt x="9304135" y="2689697"/>
                      <a:pt x="9136767" y="2683748"/>
                    </a:cubicBezTo>
                    <a:cubicBezTo>
                      <a:pt x="8969399" y="2677799"/>
                      <a:pt x="8645070" y="2672640"/>
                      <a:pt x="8460470" y="2683748"/>
                    </a:cubicBezTo>
                    <a:cubicBezTo>
                      <a:pt x="8275870" y="2694856"/>
                      <a:pt x="8287346" y="2670265"/>
                      <a:pt x="8129085" y="2683748"/>
                    </a:cubicBezTo>
                    <a:cubicBezTo>
                      <a:pt x="7970824" y="2697231"/>
                      <a:pt x="7946967" y="2674124"/>
                      <a:pt x="7797700" y="2683748"/>
                    </a:cubicBezTo>
                    <a:cubicBezTo>
                      <a:pt x="7648434" y="2693372"/>
                      <a:pt x="7286921" y="2673331"/>
                      <a:pt x="7121403" y="2683748"/>
                    </a:cubicBezTo>
                    <a:cubicBezTo>
                      <a:pt x="6955885" y="2694165"/>
                      <a:pt x="6873554" y="2669422"/>
                      <a:pt x="6675047" y="2683748"/>
                    </a:cubicBezTo>
                    <a:cubicBezTo>
                      <a:pt x="6476540" y="2698074"/>
                      <a:pt x="6170331" y="2656577"/>
                      <a:pt x="5883780" y="2683748"/>
                    </a:cubicBezTo>
                    <a:cubicBezTo>
                      <a:pt x="5597229" y="2710919"/>
                      <a:pt x="5608784" y="2674202"/>
                      <a:pt x="5437425" y="2683748"/>
                    </a:cubicBezTo>
                    <a:cubicBezTo>
                      <a:pt x="5266066" y="2693294"/>
                      <a:pt x="4928635" y="2660635"/>
                      <a:pt x="4646158" y="2683748"/>
                    </a:cubicBezTo>
                    <a:cubicBezTo>
                      <a:pt x="4363681" y="2706861"/>
                      <a:pt x="4479518" y="2677667"/>
                      <a:pt x="4314772" y="2683748"/>
                    </a:cubicBezTo>
                    <a:cubicBezTo>
                      <a:pt x="4150026" y="2689829"/>
                      <a:pt x="3730664" y="2649561"/>
                      <a:pt x="3523505" y="2683748"/>
                    </a:cubicBezTo>
                    <a:cubicBezTo>
                      <a:pt x="3316346" y="2717935"/>
                      <a:pt x="3265640" y="2688875"/>
                      <a:pt x="3077149" y="2683748"/>
                    </a:cubicBezTo>
                    <a:cubicBezTo>
                      <a:pt x="2888658" y="2678621"/>
                      <a:pt x="2865206" y="2698023"/>
                      <a:pt x="2745764" y="2683748"/>
                    </a:cubicBezTo>
                    <a:cubicBezTo>
                      <a:pt x="2626322" y="2669473"/>
                      <a:pt x="2462742" y="2682036"/>
                      <a:pt x="2299408" y="2683748"/>
                    </a:cubicBezTo>
                    <a:cubicBezTo>
                      <a:pt x="2136074" y="2685460"/>
                      <a:pt x="1799284" y="2653463"/>
                      <a:pt x="1508141" y="2683748"/>
                    </a:cubicBezTo>
                    <a:cubicBezTo>
                      <a:pt x="1216998" y="2714033"/>
                      <a:pt x="1191788" y="2672597"/>
                      <a:pt x="1061786" y="2683748"/>
                    </a:cubicBezTo>
                    <a:cubicBezTo>
                      <a:pt x="931785" y="2694899"/>
                      <a:pt x="864908" y="2699965"/>
                      <a:pt x="730400" y="2683748"/>
                    </a:cubicBezTo>
                    <a:cubicBezTo>
                      <a:pt x="595892" y="2667531"/>
                      <a:pt x="311839" y="2679610"/>
                      <a:pt x="0" y="2683748"/>
                    </a:cubicBezTo>
                    <a:cubicBezTo>
                      <a:pt x="-9737" y="2363232"/>
                      <a:pt x="1365" y="2309060"/>
                      <a:pt x="0" y="2039648"/>
                    </a:cubicBezTo>
                    <a:cubicBezTo>
                      <a:pt x="-1365" y="1770236"/>
                      <a:pt x="-11682" y="1618877"/>
                      <a:pt x="0" y="1449224"/>
                    </a:cubicBezTo>
                    <a:cubicBezTo>
                      <a:pt x="11682" y="1279571"/>
                      <a:pt x="-23075" y="961710"/>
                      <a:pt x="0" y="778287"/>
                    </a:cubicBezTo>
                    <a:cubicBezTo>
                      <a:pt x="23075" y="594864"/>
                      <a:pt x="21179" y="217771"/>
                      <a:pt x="0" y="0"/>
                    </a:cubicBezTo>
                    <a:close/>
                  </a:path>
                </a:pathLst>
              </a:custGeom>
              <a:solidFill>
                <a:srgbClr val="F4F2EF"/>
              </a:solidFill>
              <a:ln>
                <a:solidFill>
                  <a:schemeClr val="tx2">
                    <a:lumMod val="75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285750" indent="-285750">
                  <a:lnSpc>
                    <a:spcPts val="6000"/>
                  </a:lnSpc>
                  <a:buFont typeface="Wingdings" panose="05000000000000000000" pitchFamily="2" charset="2"/>
                  <a:buChar char="ü"/>
                </a:pPr>
                <a:r>
                  <a:rPr lang="zh-CN" altLang="en-US" sz="2800" b="1" dirty="0">
                    <a:solidFill>
                      <a:srgbClr val="96141B"/>
                    </a:solidFill>
                  </a:rPr>
                  <a:t> </a:t>
                </a:r>
                <a:r>
                  <a:rPr lang="zh-CN" altLang="en-US" sz="2000" b="1" dirty="0">
                    <a:solidFill>
                      <a:srgbClr val="96141B"/>
                    </a:solidFill>
                  </a:rPr>
                  <a:t>提出</a:t>
                </a:r>
                <a:r>
                  <a:rPr lang="zh-CN" altLang="en-US" sz="2000" dirty="0"/>
                  <a:t>了靶碎裂机制在深度非弹性散射过程中对</a:t>
                </a:r>
                <a14:m>
                  <m:oMath xmlns:m="http://schemas.openxmlformats.org/officeDocument/2006/math">
                    <m:r>
                      <a:rPr lang="zh-CN" altLang="en-US" sz="2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zh-CN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Λ</m:t>
                    </m:r>
                    <m:r>
                      <a:rPr lang="zh-CN" alt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000" dirty="0"/>
                  <a:t>超子产生有</a:t>
                </a:r>
                <a:r>
                  <a:rPr lang="zh-CN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ea"/>
                  </a:rPr>
                  <a:t>显著影响</a:t>
                </a:r>
                <a:r>
                  <a:rPr lang="en-US" altLang="zh-CN" sz="2000" dirty="0"/>
                  <a:t>;</a:t>
                </a:r>
                <a:endParaRPr lang="en-US" altLang="zh-CN" sz="2000" b="1" dirty="0">
                  <a:solidFill>
                    <a:srgbClr val="3F47A3"/>
                  </a:solidFill>
                </a:endParaRPr>
              </a:p>
              <a:p>
                <a:pPr marL="285750" indent="-285750">
                  <a:lnSpc>
                    <a:spcPts val="6000"/>
                  </a:lnSpc>
                  <a:buFont typeface="Wingdings" panose="05000000000000000000" pitchFamily="2" charset="2"/>
                  <a:buChar char="ü"/>
                </a:pPr>
                <a:r>
                  <a:rPr lang="zh-CN" altLang="en-US" sz="2800" b="1" dirty="0">
                    <a:solidFill>
                      <a:srgbClr val="96141B"/>
                    </a:solidFill>
                  </a:rPr>
                  <a:t> </a:t>
                </a:r>
                <a:r>
                  <a:rPr lang="zh-CN" altLang="en-US" sz="2000" b="1" dirty="0">
                    <a:solidFill>
                      <a:srgbClr val="96141B"/>
                    </a:solidFill>
                  </a:rPr>
                  <a:t>成功解决</a:t>
                </a:r>
                <a:r>
                  <a:rPr lang="zh-CN" altLang="en-US" sz="2000" dirty="0">
                    <a:solidFill>
                      <a:schemeClr val="tx1"/>
                    </a:solidFill>
                  </a:rPr>
                  <a:t>了</a:t>
                </a:r>
                <a:r>
                  <a:rPr lang="zh-CN" altLang="en-US" sz="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Λ</m:t>
                    </m:r>
                    <m:r>
                      <a:rPr lang="zh-CN" alt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000" dirty="0">
                    <a:solidFill>
                      <a:schemeClr val="tx1"/>
                    </a:solidFill>
                  </a:rPr>
                  <a:t>自旋转移</a:t>
                </a:r>
                <a:r>
                  <a:rPr lang="zh-CN" altLang="en-US" sz="2000" dirty="0"/>
                  <a:t>实验测量与理论计算的偏离，</a:t>
                </a:r>
                <a:r>
                  <a:rPr lang="zh-CN" altLang="en-US" sz="2000" b="1" dirty="0">
                    <a:solidFill>
                      <a:srgbClr val="96141B"/>
                    </a:solidFill>
                  </a:rPr>
                  <a:t>破解</a:t>
                </a:r>
                <a:r>
                  <a:rPr lang="zh-CN" altLang="en-US" sz="2000" dirty="0"/>
                  <a:t>了困扰领域二十年的超子极化压低之谜</a:t>
                </a:r>
                <a:r>
                  <a:rPr lang="en-US" altLang="zh-CN" sz="2000" dirty="0"/>
                  <a:t>;</a:t>
                </a:r>
              </a:p>
              <a:p>
                <a:pPr marL="285750" lvl="0" indent="-285750">
                  <a:lnSpc>
                    <a:spcPts val="6000"/>
                  </a:lnSpc>
                  <a:buFont typeface="Wingdings" panose="05000000000000000000" pitchFamily="2" charset="2"/>
                  <a:buChar char="ü"/>
                </a:pPr>
                <a:r>
                  <a:rPr lang="zh-CN" altLang="en-US" sz="2800" b="1" dirty="0">
                    <a:solidFill>
                      <a:srgbClr val="96141B"/>
                    </a:solidFill>
                    <a:latin typeface="华文楷体" panose="02010600040101010101" pitchFamily="2" charset="-122"/>
                  </a:rPr>
                  <a:t> </a:t>
                </a:r>
                <a:r>
                  <a:rPr lang="zh-CN" altLang="en-US" sz="2000" b="1" dirty="0">
                    <a:solidFill>
                      <a:srgbClr val="96141B"/>
                    </a:solidFill>
                    <a:latin typeface="华文楷体" panose="02010600040101010101" pitchFamily="2" charset="-122"/>
                  </a:rPr>
                  <a:t>极化转移</a:t>
                </a:r>
                <a:r>
                  <a:rPr lang="zh-CN" altLang="en-US" sz="2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华文楷体" panose="02010600040101010101" pitchFamily="2" charset="-122"/>
                  </a:rPr>
                  <a:t>可以成为探索</a:t>
                </a:r>
                <a14:m>
                  <m:oMath xmlns:m="http://schemas.openxmlformats.org/officeDocument/2006/math">
                    <m:r>
                      <a:rPr lang="en-US" altLang="zh-CN" sz="2000" dirty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zh-CN" sz="2000" dirty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altLang="zh-CN" sz="2000" dirty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华文楷体" panose="02010600040101010101" pitchFamily="2" charset="-122"/>
                  </a:rPr>
                  <a:t>产生机制的一个重要探针，为理解强子化机制提供新的启发！</a:t>
                </a:r>
              </a:p>
              <a:p>
                <a:pPr>
                  <a:lnSpc>
                    <a:spcPct val="200000"/>
                  </a:lnSpc>
                </a:pPr>
                <a:endParaRPr lang="en-US" altLang="zh-CN" sz="1100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37FC7E2-E3EB-2394-44F4-F73491212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47" y="1150142"/>
                <a:ext cx="11497042" cy="2683748"/>
              </a:xfrm>
              <a:prstGeom prst="rect">
                <a:avLst/>
              </a:prstGeom>
              <a:blipFill>
                <a:blip r:embed="rId3"/>
                <a:stretch>
                  <a:fillRect l="-769"/>
                </a:stretch>
              </a:blipFill>
              <a:ln>
                <a:solidFill>
                  <a:schemeClr val="tx2">
                    <a:lumMod val="75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sX0" fmla="*/ 0 w 11497042"/>
                          <a:gd name="csY0" fmla="*/ 0 h 2683748"/>
                          <a:gd name="csX1" fmla="*/ 676297 w 11497042"/>
                          <a:gd name="csY1" fmla="*/ 0 h 2683748"/>
                          <a:gd name="csX2" fmla="*/ 1352593 w 11497042"/>
                          <a:gd name="csY2" fmla="*/ 0 h 2683748"/>
                          <a:gd name="csX3" fmla="*/ 2258831 w 11497042"/>
                          <a:gd name="csY3" fmla="*/ 0 h 2683748"/>
                          <a:gd name="csX4" fmla="*/ 2820157 w 11497042"/>
                          <a:gd name="csY4" fmla="*/ 0 h 2683748"/>
                          <a:gd name="csX5" fmla="*/ 3381483 w 11497042"/>
                          <a:gd name="csY5" fmla="*/ 0 h 2683748"/>
                          <a:gd name="csX6" fmla="*/ 4057780 w 11497042"/>
                          <a:gd name="csY6" fmla="*/ 0 h 2683748"/>
                          <a:gd name="csX7" fmla="*/ 4849047 w 11497042"/>
                          <a:gd name="csY7" fmla="*/ 0 h 2683748"/>
                          <a:gd name="csX8" fmla="*/ 5640314 w 11497042"/>
                          <a:gd name="csY8" fmla="*/ 0 h 2683748"/>
                          <a:gd name="csX9" fmla="*/ 6431581 w 11497042"/>
                          <a:gd name="csY9" fmla="*/ 0 h 2683748"/>
                          <a:gd name="csX10" fmla="*/ 7337818 w 11497042"/>
                          <a:gd name="csY10" fmla="*/ 0 h 2683748"/>
                          <a:gd name="csX11" fmla="*/ 8014115 w 11497042"/>
                          <a:gd name="csY11" fmla="*/ 0 h 2683748"/>
                          <a:gd name="csX12" fmla="*/ 8805382 w 11497042"/>
                          <a:gd name="csY12" fmla="*/ 0 h 2683748"/>
                          <a:gd name="csX13" fmla="*/ 9481678 w 11497042"/>
                          <a:gd name="csY13" fmla="*/ 0 h 2683748"/>
                          <a:gd name="csX14" fmla="*/ 10157975 w 11497042"/>
                          <a:gd name="csY14" fmla="*/ 0 h 2683748"/>
                          <a:gd name="csX15" fmla="*/ 10834271 w 11497042"/>
                          <a:gd name="csY15" fmla="*/ 0 h 2683748"/>
                          <a:gd name="csX16" fmla="*/ 11497042 w 11497042"/>
                          <a:gd name="csY16" fmla="*/ 0 h 2683748"/>
                          <a:gd name="csX17" fmla="*/ 11497042 w 11497042"/>
                          <a:gd name="csY17" fmla="*/ 697774 h 2683748"/>
                          <a:gd name="csX18" fmla="*/ 11497042 w 11497042"/>
                          <a:gd name="csY18" fmla="*/ 1315037 h 2683748"/>
                          <a:gd name="csX19" fmla="*/ 11497042 w 11497042"/>
                          <a:gd name="csY19" fmla="*/ 2012811 h 2683748"/>
                          <a:gd name="csX20" fmla="*/ 11497042 w 11497042"/>
                          <a:gd name="csY20" fmla="*/ 2683748 h 2683748"/>
                          <a:gd name="csX21" fmla="*/ 11050686 w 11497042"/>
                          <a:gd name="csY21" fmla="*/ 2683748 h 2683748"/>
                          <a:gd name="csX22" fmla="*/ 10719301 w 11497042"/>
                          <a:gd name="csY22" fmla="*/ 2683748 h 2683748"/>
                          <a:gd name="csX23" fmla="*/ 10157975 w 11497042"/>
                          <a:gd name="csY23" fmla="*/ 2683748 h 2683748"/>
                          <a:gd name="csX24" fmla="*/ 9366708 w 11497042"/>
                          <a:gd name="csY24" fmla="*/ 2683748 h 2683748"/>
                          <a:gd name="csX25" fmla="*/ 8920352 w 11497042"/>
                          <a:gd name="csY25" fmla="*/ 2683748 h 2683748"/>
                          <a:gd name="csX26" fmla="*/ 8014115 w 11497042"/>
                          <a:gd name="csY26" fmla="*/ 2683748 h 2683748"/>
                          <a:gd name="csX27" fmla="*/ 7107877 w 11497042"/>
                          <a:gd name="csY27" fmla="*/ 2683748 h 2683748"/>
                          <a:gd name="csX28" fmla="*/ 6431581 w 11497042"/>
                          <a:gd name="csY28" fmla="*/ 2683748 h 2683748"/>
                          <a:gd name="csX29" fmla="*/ 5525343 w 11497042"/>
                          <a:gd name="csY29" fmla="*/ 2683748 h 2683748"/>
                          <a:gd name="csX30" fmla="*/ 4849047 w 11497042"/>
                          <a:gd name="csY30" fmla="*/ 2683748 h 2683748"/>
                          <a:gd name="csX31" fmla="*/ 4057780 w 11497042"/>
                          <a:gd name="csY31" fmla="*/ 2683748 h 2683748"/>
                          <a:gd name="csX32" fmla="*/ 3726394 w 11497042"/>
                          <a:gd name="csY32" fmla="*/ 2683748 h 2683748"/>
                          <a:gd name="csX33" fmla="*/ 2820157 w 11497042"/>
                          <a:gd name="csY33" fmla="*/ 2683748 h 2683748"/>
                          <a:gd name="csX34" fmla="*/ 2258831 w 11497042"/>
                          <a:gd name="csY34" fmla="*/ 2683748 h 2683748"/>
                          <a:gd name="csX35" fmla="*/ 1467564 w 11497042"/>
                          <a:gd name="csY35" fmla="*/ 2683748 h 2683748"/>
                          <a:gd name="csX36" fmla="*/ 1136178 w 11497042"/>
                          <a:gd name="csY36" fmla="*/ 2683748 h 2683748"/>
                          <a:gd name="csX37" fmla="*/ 0 w 11497042"/>
                          <a:gd name="csY37" fmla="*/ 2683748 h 2683748"/>
                          <a:gd name="csX38" fmla="*/ 0 w 11497042"/>
                          <a:gd name="csY38" fmla="*/ 2039648 h 2683748"/>
                          <a:gd name="csX39" fmla="*/ 0 w 11497042"/>
                          <a:gd name="csY39" fmla="*/ 1422386 h 2683748"/>
                          <a:gd name="csX40" fmla="*/ 0 w 11497042"/>
                          <a:gd name="csY40" fmla="*/ 831962 h 2683748"/>
                          <a:gd name="csX41" fmla="*/ 0 w 11497042"/>
                          <a:gd name="csY41" fmla="*/ 0 h 2683748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  <a:cxn ang="0">
                            <a:pos x="csX5" y="csY5"/>
                          </a:cxn>
                          <a:cxn ang="0">
                            <a:pos x="csX6" y="csY6"/>
                          </a:cxn>
                          <a:cxn ang="0">
                            <a:pos x="csX7" y="csY7"/>
                          </a:cxn>
                          <a:cxn ang="0">
                            <a:pos x="csX8" y="csY8"/>
                          </a:cxn>
                          <a:cxn ang="0">
                            <a:pos x="csX9" y="csY9"/>
                          </a:cxn>
                          <a:cxn ang="0">
                            <a:pos x="csX10" y="csY10"/>
                          </a:cxn>
                          <a:cxn ang="0">
                            <a:pos x="csX11" y="csY11"/>
                          </a:cxn>
                          <a:cxn ang="0">
                            <a:pos x="csX12" y="csY12"/>
                          </a:cxn>
                          <a:cxn ang="0">
                            <a:pos x="csX13" y="csY13"/>
                          </a:cxn>
                          <a:cxn ang="0">
                            <a:pos x="csX14" y="csY14"/>
                          </a:cxn>
                          <a:cxn ang="0">
                            <a:pos x="csX15" y="csY15"/>
                          </a:cxn>
                          <a:cxn ang="0">
                            <a:pos x="csX16" y="csY16"/>
                          </a:cxn>
                          <a:cxn ang="0">
                            <a:pos x="csX17" y="csY17"/>
                          </a:cxn>
                          <a:cxn ang="0">
                            <a:pos x="csX18" y="csY18"/>
                          </a:cxn>
                          <a:cxn ang="0">
                            <a:pos x="csX19" y="csY19"/>
                          </a:cxn>
                          <a:cxn ang="0">
                            <a:pos x="csX20" y="csY20"/>
                          </a:cxn>
                          <a:cxn ang="0">
                            <a:pos x="csX21" y="csY21"/>
                          </a:cxn>
                          <a:cxn ang="0">
                            <a:pos x="csX22" y="csY22"/>
                          </a:cxn>
                          <a:cxn ang="0">
                            <a:pos x="csX23" y="csY23"/>
                          </a:cxn>
                          <a:cxn ang="0">
                            <a:pos x="csX24" y="csY24"/>
                          </a:cxn>
                          <a:cxn ang="0">
                            <a:pos x="csX25" y="csY25"/>
                          </a:cxn>
                          <a:cxn ang="0">
                            <a:pos x="csX26" y="csY26"/>
                          </a:cxn>
                          <a:cxn ang="0">
                            <a:pos x="csX27" y="csY27"/>
                          </a:cxn>
                          <a:cxn ang="0">
                            <a:pos x="csX28" y="csY28"/>
                          </a:cxn>
                          <a:cxn ang="0">
                            <a:pos x="csX29" y="csY29"/>
                          </a:cxn>
                          <a:cxn ang="0">
                            <a:pos x="csX30" y="csY30"/>
                          </a:cxn>
                          <a:cxn ang="0">
                            <a:pos x="csX31" y="csY31"/>
                          </a:cxn>
                          <a:cxn ang="0">
                            <a:pos x="csX32" y="csY32"/>
                          </a:cxn>
                          <a:cxn ang="0">
                            <a:pos x="csX33" y="csY33"/>
                          </a:cxn>
                          <a:cxn ang="0">
                            <a:pos x="csX34" y="csY34"/>
                          </a:cxn>
                          <a:cxn ang="0">
                            <a:pos x="csX35" y="csY35"/>
                          </a:cxn>
                          <a:cxn ang="0">
                            <a:pos x="csX36" y="csY36"/>
                          </a:cxn>
                          <a:cxn ang="0">
                            <a:pos x="csX37" y="csY37"/>
                          </a:cxn>
                          <a:cxn ang="0">
                            <a:pos x="csX38" y="csY38"/>
                          </a:cxn>
                          <a:cxn ang="0">
                            <a:pos x="csX39" y="csY39"/>
                          </a:cxn>
                          <a:cxn ang="0">
                            <a:pos x="csX40" y="csY40"/>
                          </a:cxn>
                          <a:cxn ang="0">
                            <a:pos x="csX41" y="csY41"/>
                          </a:cxn>
                        </a:cxnLst>
                        <a:rect l="l" t="t" r="r" b="b"/>
                        <a:pathLst>
                          <a:path w="11497042" h="2683748" fill="none" extrusionOk="0">
                            <a:moveTo>
                              <a:pt x="0" y="0"/>
                            </a:moveTo>
                            <a:cubicBezTo>
                              <a:pt x="177686" y="19250"/>
                              <a:pt x="419602" y="-25917"/>
                              <a:pt x="676297" y="0"/>
                            </a:cubicBezTo>
                            <a:cubicBezTo>
                              <a:pt x="932992" y="25917"/>
                              <a:pt x="1090998" y="-26104"/>
                              <a:pt x="1352593" y="0"/>
                            </a:cubicBezTo>
                            <a:cubicBezTo>
                              <a:pt x="1614188" y="26104"/>
                              <a:pt x="1856887" y="44690"/>
                              <a:pt x="2258831" y="0"/>
                            </a:cubicBezTo>
                            <a:cubicBezTo>
                              <a:pt x="2660775" y="-44690"/>
                              <a:pt x="2574124" y="-9801"/>
                              <a:pt x="2820157" y="0"/>
                            </a:cubicBezTo>
                            <a:cubicBezTo>
                              <a:pt x="3066190" y="9801"/>
                              <a:pt x="3168588" y="-10876"/>
                              <a:pt x="3381483" y="0"/>
                            </a:cubicBezTo>
                            <a:cubicBezTo>
                              <a:pt x="3594378" y="10876"/>
                              <a:pt x="3857024" y="-1270"/>
                              <a:pt x="4057780" y="0"/>
                            </a:cubicBezTo>
                            <a:cubicBezTo>
                              <a:pt x="4258536" y="1270"/>
                              <a:pt x="4519151" y="-7521"/>
                              <a:pt x="4849047" y="0"/>
                            </a:cubicBezTo>
                            <a:cubicBezTo>
                              <a:pt x="5178943" y="7521"/>
                              <a:pt x="5313594" y="39452"/>
                              <a:pt x="5640314" y="0"/>
                            </a:cubicBezTo>
                            <a:cubicBezTo>
                              <a:pt x="5967034" y="-39452"/>
                              <a:pt x="6211336" y="-22394"/>
                              <a:pt x="6431581" y="0"/>
                            </a:cubicBezTo>
                            <a:cubicBezTo>
                              <a:pt x="6651826" y="22394"/>
                              <a:pt x="6946653" y="10211"/>
                              <a:pt x="7337818" y="0"/>
                            </a:cubicBezTo>
                            <a:cubicBezTo>
                              <a:pt x="7728983" y="-10211"/>
                              <a:pt x="7874777" y="-10269"/>
                              <a:pt x="8014115" y="0"/>
                            </a:cubicBezTo>
                            <a:cubicBezTo>
                              <a:pt x="8153453" y="10269"/>
                              <a:pt x="8489139" y="-24225"/>
                              <a:pt x="8805382" y="0"/>
                            </a:cubicBezTo>
                            <a:cubicBezTo>
                              <a:pt x="9121625" y="24225"/>
                              <a:pt x="9179803" y="7833"/>
                              <a:pt x="9481678" y="0"/>
                            </a:cubicBezTo>
                            <a:cubicBezTo>
                              <a:pt x="9783553" y="-7833"/>
                              <a:pt x="10009977" y="-4110"/>
                              <a:pt x="10157975" y="0"/>
                            </a:cubicBezTo>
                            <a:cubicBezTo>
                              <a:pt x="10305973" y="4110"/>
                              <a:pt x="10681802" y="-6126"/>
                              <a:pt x="10834271" y="0"/>
                            </a:cubicBezTo>
                            <a:cubicBezTo>
                              <a:pt x="10986740" y="6126"/>
                              <a:pt x="11228479" y="-8393"/>
                              <a:pt x="11497042" y="0"/>
                            </a:cubicBezTo>
                            <a:cubicBezTo>
                              <a:pt x="11525814" y="154946"/>
                              <a:pt x="11531673" y="394176"/>
                              <a:pt x="11497042" y="697774"/>
                            </a:cubicBezTo>
                            <a:cubicBezTo>
                              <a:pt x="11462411" y="1001372"/>
                              <a:pt x="11489713" y="1017996"/>
                              <a:pt x="11497042" y="1315037"/>
                            </a:cubicBezTo>
                            <a:cubicBezTo>
                              <a:pt x="11504371" y="1612078"/>
                              <a:pt x="11468190" y="1766606"/>
                              <a:pt x="11497042" y="2012811"/>
                            </a:cubicBezTo>
                            <a:cubicBezTo>
                              <a:pt x="11525894" y="2259016"/>
                              <a:pt x="11519524" y="2479272"/>
                              <a:pt x="11497042" y="2683748"/>
                            </a:cubicBezTo>
                            <a:cubicBezTo>
                              <a:pt x="11392831" y="2688744"/>
                              <a:pt x="11247561" y="2677575"/>
                              <a:pt x="11050686" y="2683748"/>
                            </a:cubicBezTo>
                            <a:cubicBezTo>
                              <a:pt x="10853811" y="2689921"/>
                              <a:pt x="10804377" y="2691143"/>
                              <a:pt x="10719301" y="2683748"/>
                            </a:cubicBezTo>
                            <a:cubicBezTo>
                              <a:pt x="10634226" y="2676353"/>
                              <a:pt x="10369143" y="2663309"/>
                              <a:pt x="10157975" y="2683748"/>
                            </a:cubicBezTo>
                            <a:cubicBezTo>
                              <a:pt x="9946807" y="2704187"/>
                              <a:pt x="9584264" y="2648399"/>
                              <a:pt x="9366708" y="2683748"/>
                            </a:cubicBezTo>
                            <a:cubicBezTo>
                              <a:pt x="9149152" y="2719097"/>
                              <a:pt x="9028647" y="2678722"/>
                              <a:pt x="8920352" y="2683748"/>
                            </a:cubicBezTo>
                            <a:cubicBezTo>
                              <a:pt x="8812057" y="2688774"/>
                              <a:pt x="8455953" y="2661558"/>
                              <a:pt x="8014115" y="2683748"/>
                            </a:cubicBezTo>
                            <a:cubicBezTo>
                              <a:pt x="7572277" y="2705938"/>
                              <a:pt x="7411201" y="2661991"/>
                              <a:pt x="7107877" y="2683748"/>
                            </a:cubicBezTo>
                            <a:cubicBezTo>
                              <a:pt x="6804553" y="2705505"/>
                              <a:pt x="6692301" y="2702577"/>
                              <a:pt x="6431581" y="2683748"/>
                            </a:cubicBezTo>
                            <a:cubicBezTo>
                              <a:pt x="6170861" y="2664919"/>
                              <a:pt x="5855658" y="2687002"/>
                              <a:pt x="5525343" y="2683748"/>
                            </a:cubicBezTo>
                            <a:cubicBezTo>
                              <a:pt x="5195028" y="2680494"/>
                              <a:pt x="5125538" y="2659931"/>
                              <a:pt x="4849047" y="2683748"/>
                            </a:cubicBezTo>
                            <a:cubicBezTo>
                              <a:pt x="4572556" y="2707565"/>
                              <a:pt x="4301754" y="2685157"/>
                              <a:pt x="4057780" y="2683748"/>
                            </a:cubicBezTo>
                            <a:cubicBezTo>
                              <a:pt x="3813806" y="2682339"/>
                              <a:pt x="3798402" y="2692400"/>
                              <a:pt x="3726394" y="2683748"/>
                            </a:cubicBezTo>
                            <a:cubicBezTo>
                              <a:pt x="3654386" y="2675096"/>
                              <a:pt x="3256603" y="2660012"/>
                              <a:pt x="2820157" y="2683748"/>
                            </a:cubicBezTo>
                            <a:cubicBezTo>
                              <a:pt x="2383711" y="2707484"/>
                              <a:pt x="2476252" y="2668383"/>
                              <a:pt x="2258831" y="2683748"/>
                            </a:cubicBezTo>
                            <a:cubicBezTo>
                              <a:pt x="2041410" y="2699113"/>
                              <a:pt x="1809472" y="2695619"/>
                              <a:pt x="1467564" y="2683748"/>
                            </a:cubicBezTo>
                            <a:cubicBezTo>
                              <a:pt x="1125656" y="2671877"/>
                              <a:pt x="1254696" y="2673038"/>
                              <a:pt x="1136178" y="2683748"/>
                            </a:cubicBezTo>
                            <a:cubicBezTo>
                              <a:pt x="1017660" y="2694458"/>
                              <a:pt x="258964" y="2677241"/>
                              <a:pt x="0" y="2683748"/>
                            </a:cubicBezTo>
                            <a:cubicBezTo>
                              <a:pt x="-5009" y="2388661"/>
                              <a:pt x="21173" y="2190051"/>
                              <a:pt x="0" y="2039648"/>
                            </a:cubicBezTo>
                            <a:cubicBezTo>
                              <a:pt x="-21173" y="1889245"/>
                              <a:pt x="8031" y="1555330"/>
                              <a:pt x="0" y="1422386"/>
                            </a:cubicBezTo>
                            <a:cubicBezTo>
                              <a:pt x="-8031" y="1289442"/>
                              <a:pt x="16688" y="971004"/>
                              <a:pt x="0" y="831962"/>
                            </a:cubicBezTo>
                            <a:cubicBezTo>
                              <a:pt x="-16688" y="692920"/>
                              <a:pt x="3904" y="358316"/>
                              <a:pt x="0" y="0"/>
                            </a:cubicBezTo>
                            <a:close/>
                          </a:path>
                          <a:path w="11497042" h="2683748" stroke="0" extrusionOk="0">
                            <a:moveTo>
                              <a:pt x="0" y="0"/>
                            </a:moveTo>
                            <a:cubicBezTo>
                              <a:pt x="194201" y="27774"/>
                              <a:pt x="314207" y="-14385"/>
                              <a:pt x="561326" y="0"/>
                            </a:cubicBezTo>
                            <a:cubicBezTo>
                              <a:pt x="808445" y="14385"/>
                              <a:pt x="776928" y="861"/>
                              <a:pt x="892711" y="0"/>
                            </a:cubicBezTo>
                            <a:cubicBezTo>
                              <a:pt x="1008495" y="-861"/>
                              <a:pt x="1419618" y="-33687"/>
                              <a:pt x="1798949" y="0"/>
                            </a:cubicBezTo>
                            <a:cubicBezTo>
                              <a:pt x="2178280" y="33687"/>
                              <a:pt x="2162843" y="-3447"/>
                              <a:pt x="2360275" y="0"/>
                            </a:cubicBezTo>
                            <a:cubicBezTo>
                              <a:pt x="2557707" y="3447"/>
                              <a:pt x="2679736" y="483"/>
                              <a:pt x="2921601" y="0"/>
                            </a:cubicBezTo>
                            <a:cubicBezTo>
                              <a:pt x="3163466" y="-483"/>
                              <a:pt x="3624593" y="-1356"/>
                              <a:pt x="3827839" y="0"/>
                            </a:cubicBezTo>
                            <a:cubicBezTo>
                              <a:pt x="4031085" y="1356"/>
                              <a:pt x="4079168" y="9070"/>
                              <a:pt x="4274194" y="0"/>
                            </a:cubicBezTo>
                            <a:cubicBezTo>
                              <a:pt x="4469221" y="-9070"/>
                              <a:pt x="4833112" y="-13463"/>
                              <a:pt x="5180432" y="0"/>
                            </a:cubicBezTo>
                            <a:cubicBezTo>
                              <a:pt x="5527752" y="13463"/>
                              <a:pt x="5861876" y="-43413"/>
                              <a:pt x="6086669" y="0"/>
                            </a:cubicBezTo>
                            <a:cubicBezTo>
                              <a:pt x="6311462" y="43413"/>
                              <a:pt x="6588822" y="24659"/>
                              <a:pt x="6762966" y="0"/>
                            </a:cubicBezTo>
                            <a:cubicBezTo>
                              <a:pt x="6937110" y="-24659"/>
                              <a:pt x="7480031" y="19916"/>
                              <a:pt x="7669203" y="0"/>
                            </a:cubicBezTo>
                            <a:cubicBezTo>
                              <a:pt x="7858375" y="-19916"/>
                              <a:pt x="7979072" y="25451"/>
                              <a:pt x="8230529" y="0"/>
                            </a:cubicBezTo>
                            <a:cubicBezTo>
                              <a:pt x="8481986" y="-25451"/>
                              <a:pt x="8514347" y="-22415"/>
                              <a:pt x="8791856" y="0"/>
                            </a:cubicBezTo>
                            <a:cubicBezTo>
                              <a:pt x="9069365" y="22415"/>
                              <a:pt x="9205527" y="6544"/>
                              <a:pt x="9583123" y="0"/>
                            </a:cubicBezTo>
                            <a:cubicBezTo>
                              <a:pt x="9960719" y="-6544"/>
                              <a:pt x="9989115" y="13738"/>
                              <a:pt x="10144449" y="0"/>
                            </a:cubicBezTo>
                            <a:cubicBezTo>
                              <a:pt x="10299783" y="-13738"/>
                              <a:pt x="11079654" y="-62376"/>
                              <a:pt x="11497042" y="0"/>
                            </a:cubicBezTo>
                            <a:cubicBezTo>
                              <a:pt x="11474269" y="268139"/>
                              <a:pt x="11477813" y="537231"/>
                              <a:pt x="11497042" y="724612"/>
                            </a:cubicBezTo>
                            <a:cubicBezTo>
                              <a:pt x="11516271" y="911993"/>
                              <a:pt x="11478994" y="1155621"/>
                              <a:pt x="11497042" y="1422386"/>
                            </a:cubicBezTo>
                            <a:cubicBezTo>
                              <a:pt x="11515090" y="1689151"/>
                              <a:pt x="11467849" y="2056941"/>
                              <a:pt x="11497042" y="2683748"/>
                            </a:cubicBezTo>
                            <a:cubicBezTo>
                              <a:pt x="11429761" y="2680750"/>
                              <a:pt x="11271398" y="2694692"/>
                              <a:pt x="11165657" y="2683748"/>
                            </a:cubicBezTo>
                            <a:cubicBezTo>
                              <a:pt x="11059917" y="2672804"/>
                              <a:pt x="10495802" y="2643887"/>
                              <a:pt x="10259419" y="2683748"/>
                            </a:cubicBezTo>
                            <a:cubicBezTo>
                              <a:pt x="10023036" y="2723609"/>
                              <a:pt x="9897457" y="2708744"/>
                              <a:pt x="9583123" y="2683748"/>
                            </a:cubicBezTo>
                            <a:cubicBezTo>
                              <a:pt x="9268789" y="2658752"/>
                              <a:pt x="9304135" y="2689697"/>
                              <a:pt x="9136767" y="2683748"/>
                            </a:cubicBezTo>
                            <a:cubicBezTo>
                              <a:pt x="8969399" y="2677799"/>
                              <a:pt x="8645070" y="2672640"/>
                              <a:pt x="8460470" y="2683748"/>
                            </a:cubicBezTo>
                            <a:cubicBezTo>
                              <a:pt x="8275870" y="2694856"/>
                              <a:pt x="8287346" y="2670265"/>
                              <a:pt x="8129085" y="2683748"/>
                            </a:cubicBezTo>
                            <a:cubicBezTo>
                              <a:pt x="7970824" y="2697231"/>
                              <a:pt x="7946967" y="2674124"/>
                              <a:pt x="7797700" y="2683748"/>
                            </a:cubicBezTo>
                            <a:cubicBezTo>
                              <a:pt x="7648434" y="2693372"/>
                              <a:pt x="7286921" y="2673331"/>
                              <a:pt x="7121403" y="2683748"/>
                            </a:cubicBezTo>
                            <a:cubicBezTo>
                              <a:pt x="6955885" y="2694165"/>
                              <a:pt x="6873554" y="2669422"/>
                              <a:pt x="6675047" y="2683748"/>
                            </a:cubicBezTo>
                            <a:cubicBezTo>
                              <a:pt x="6476540" y="2698074"/>
                              <a:pt x="6170331" y="2656577"/>
                              <a:pt x="5883780" y="2683748"/>
                            </a:cubicBezTo>
                            <a:cubicBezTo>
                              <a:pt x="5597229" y="2710919"/>
                              <a:pt x="5608784" y="2674202"/>
                              <a:pt x="5437425" y="2683748"/>
                            </a:cubicBezTo>
                            <a:cubicBezTo>
                              <a:pt x="5266066" y="2693294"/>
                              <a:pt x="4928635" y="2660635"/>
                              <a:pt x="4646158" y="2683748"/>
                            </a:cubicBezTo>
                            <a:cubicBezTo>
                              <a:pt x="4363681" y="2706861"/>
                              <a:pt x="4479518" y="2677667"/>
                              <a:pt x="4314772" y="2683748"/>
                            </a:cubicBezTo>
                            <a:cubicBezTo>
                              <a:pt x="4150026" y="2689829"/>
                              <a:pt x="3730664" y="2649561"/>
                              <a:pt x="3523505" y="2683748"/>
                            </a:cubicBezTo>
                            <a:cubicBezTo>
                              <a:pt x="3316346" y="2717935"/>
                              <a:pt x="3265640" y="2688875"/>
                              <a:pt x="3077149" y="2683748"/>
                            </a:cubicBezTo>
                            <a:cubicBezTo>
                              <a:pt x="2888658" y="2678621"/>
                              <a:pt x="2865206" y="2698023"/>
                              <a:pt x="2745764" y="2683748"/>
                            </a:cubicBezTo>
                            <a:cubicBezTo>
                              <a:pt x="2626322" y="2669473"/>
                              <a:pt x="2462742" y="2682036"/>
                              <a:pt x="2299408" y="2683748"/>
                            </a:cubicBezTo>
                            <a:cubicBezTo>
                              <a:pt x="2136074" y="2685460"/>
                              <a:pt x="1799284" y="2653463"/>
                              <a:pt x="1508141" y="2683748"/>
                            </a:cubicBezTo>
                            <a:cubicBezTo>
                              <a:pt x="1216998" y="2714033"/>
                              <a:pt x="1191788" y="2672597"/>
                              <a:pt x="1061786" y="2683748"/>
                            </a:cubicBezTo>
                            <a:cubicBezTo>
                              <a:pt x="931785" y="2694899"/>
                              <a:pt x="864908" y="2699965"/>
                              <a:pt x="730400" y="2683748"/>
                            </a:cubicBezTo>
                            <a:cubicBezTo>
                              <a:pt x="595892" y="2667531"/>
                              <a:pt x="311839" y="2679610"/>
                              <a:pt x="0" y="2683748"/>
                            </a:cubicBezTo>
                            <a:cubicBezTo>
                              <a:pt x="-9737" y="2363232"/>
                              <a:pt x="1365" y="2309060"/>
                              <a:pt x="0" y="2039648"/>
                            </a:cubicBezTo>
                            <a:cubicBezTo>
                              <a:pt x="-1365" y="1770236"/>
                              <a:pt x="-11682" y="1618877"/>
                              <a:pt x="0" y="1449224"/>
                            </a:cubicBezTo>
                            <a:cubicBezTo>
                              <a:pt x="11682" y="1279571"/>
                              <a:pt x="-23075" y="961710"/>
                              <a:pt x="0" y="778287"/>
                            </a:cubicBezTo>
                            <a:cubicBezTo>
                              <a:pt x="23075" y="594864"/>
                              <a:pt x="21179" y="21777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组合 35">
            <a:extLst>
              <a:ext uri="{FF2B5EF4-FFF2-40B4-BE49-F238E27FC236}">
                <a16:creationId xmlns:a16="http://schemas.microsoft.com/office/drawing/2014/main" id="{438E4F6C-3407-11A0-A007-BD5AF49CDBF5}"/>
              </a:ext>
            </a:extLst>
          </p:cNvPr>
          <p:cNvGrpSpPr/>
          <p:nvPr/>
        </p:nvGrpSpPr>
        <p:grpSpPr>
          <a:xfrm>
            <a:off x="142875" y="5340350"/>
            <a:ext cx="11903075" cy="1426210"/>
            <a:chOff x="1479" y="6667"/>
            <a:chExt cx="18087" cy="1976"/>
          </a:xfrm>
        </p:grpSpPr>
        <p:pic>
          <p:nvPicPr>
            <p:cNvPr id="37" name="图片 36" descr="兴隆山校区">
              <a:extLst>
                <a:ext uri="{FF2B5EF4-FFF2-40B4-BE49-F238E27FC236}">
                  <a16:creationId xmlns:a16="http://schemas.microsoft.com/office/drawing/2014/main" id="{20B1DB63-8980-6B74-2F37-CE01E683E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46000"/>
            </a:blip>
            <a:srcRect b="13222"/>
            <a:stretch>
              <a:fillRect/>
            </a:stretch>
          </p:blipFill>
          <p:spPr>
            <a:xfrm>
              <a:off x="17672" y="7400"/>
              <a:ext cx="1895" cy="1096"/>
            </a:xfrm>
            <a:prstGeom prst="rect">
              <a:avLst/>
            </a:prstGeom>
          </p:spPr>
        </p:pic>
        <p:pic>
          <p:nvPicPr>
            <p:cNvPr id="38" name="图片 37" descr="中心校区">
              <a:extLst>
                <a:ext uri="{FF2B5EF4-FFF2-40B4-BE49-F238E27FC236}">
                  <a16:creationId xmlns:a16="http://schemas.microsoft.com/office/drawing/2014/main" id="{34A96963-D1F5-74A9-4F6F-4C83A68F4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46000"/>
            </a:blip>
            <a:stretch>
              <a:fillRect/>
            </a:stretch>
          </p:blipFill>
          <p:spPr>
            <a:xfrm>
              <a:off x="7958" y="7482"/>
              <a:ext cx="3425" cy="1085"/>
            </a:xfrm>
            <a:prstGeom prst="rect">
              <a:avLst/>
            </a:prstGeom>
          </p:spPr>
        </p:pic>
        <p:pic>
          <p:nvPicPr>
            <p:cNvPr id="39" name="图片 38" descr="趵突泉校区">
              <a:extLst>
                <a:ext uri="{FF2B5EF4-FFF2-40B4-BE49-F238E27FC236}">
                  <a16:creationId xmlns:a16="http://schemas.microsoft.com/office/drawing/2014/main" id="{A18EF5EE-892F-5289-5439-A5D8E8426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46000"/>
            </a:blip>
            <a:stretch>
              <a:fillRect/>
            </a:stretch>
          </p:blipFill>
          <p:spPr>
            <a:xfrm>
              <a:off x="11408" y="7525"/>
              <a:ext cx="1678" cy="1118"/>
            </a:xfrm>
            <a:prstGeom prst="rect">
              <a:avLst/>
            </a:prstGeom>
          </p:spPr>
        </p:pic>
        <p:pic>
          <p:nvPicPr>
            <p:cNvPr id="40" name="图片 39" descr="洪家楼校区">
              <a:extLst>
                <a:ext uri="{FF2B5EF4-FFF2-40B4-BE49-F238E27FC236}">
                  <a16:creationId xmlns:a16="http://schemas.microsoft.com/office/drawing/2014/main" id="{313D3B15-8486-2202-9D5A-1EB3F0E78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46000"/>
            </a:blip>
            <a:srcRect b="17506"/>
            <a:stretch>
              <a:fillRect/>
            </a:stretch>
          </p:blipFill>
          <p:spPr>
            <a:xfrm>
              <a:off x="6108" y="7601"/>
              <a:ext cx="1825" cy="966"/>
            </a:xfrm>
            <a:prstGeom prst="rect">
              <a:avLst/>
            </a:prstGeom>
          </p:spPr>
        </p:pic>
        <p:pic>
          <p:nvPicPr>
            <p:cNvPr id="41" name="图片 40" descr="千佛山校区">
              <a:extLst>
                <a:ext uri="{FF2B5EF4-FFF2-40B4-BE49-F238E27FC236}">
                  <a16:creationId xmlns:a16="http://schemas.microsoft.com/office/drawing/2014/main" id="{41DE8ED7-9A9F-7AA5-2B15-FC71434B8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46000"/>
            </a:blip>
            <a:srcRect b="10630"/>
            <a:stretch>
              <a:fillRect/>
            </a:stretch>
          </p:blipFill>
          <p:spPr>
            <a:xfrm>
              <a:off x="12906" y="6667"/>
              <a:ext cx="2835" cy="1900"/>
            </a:xfrm>
            <a:prstGeom prst="rect">
              <a:avLst/>
            </a:prstGeom>
          </p:spPr>
        </p:pic>
        <p:pic>
          <p:nvPicPr>
            <p:cNvPr id="42" name="图片 41" descr="青岛校区">
              <a:extLst>
                <a:ext uri="{FF2B5EF4-FFF2-40B4-BE49-F238E27FC236}">
                  <a16:creationId xmlns:a16="http://schemas.microsoft.com/office/drawing/2014/main" id="{E422B91B-500A-004B-538D-AE3F708C4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alphaModFix amt="46000"/>
            </a:blip>
            <a:stretch>
              <a:fillRect/>
            </a:stretch>
          </p:blipFill>
          <p:spPr>
            <a:xfrm>
              <a:off x="4006" y="7400"/>
              <a:ext cx="2077" cy="1167"/>
            </a:xfrm>
            <a:prstGeom prst="rect">
              <a:avLst/>
            </a:prstGeom>
          </p:spPr>
        </p:pic>
        <p:pic>
          <p:nvPicPr>
            <p:cNvPr id="43" name="图片 42" descr="软件园校区">
              <a:extLst>
                <a:ext uri="{FF2B5EF4-FFF2-40B4-BE49-F238E27FC236}">
                  <a16:creationId xmlns:a16="http://schemas.microsoft.com/office/drawing/2014/main" id="{C7D02D90-2EED-E961-94D1-8D09DD2BC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alphaModFix amt="46000"/>
            </a:blip>
            <a:stretch>
              <a:fillRect/>
            </a:stretch>
          </p:blipFill>
          <p:spPr>
            <a:xfrm>
              <a:off x="1479" y="7437"/>
              <a:ext cx="2502" cy="1130"/>
            </a:xfrm>
            <a:prstGeom prst="rect">
              <a:avLst/>
            </a:prstGeom>
          </p:spPr>
        </p:pic>
        <p:pic>
          <p:nvPicPr>
            <p:cNvPr id="44" name="图片 43" descr="威海校区">
              <a:extLst>
                <a:ext uri="{FF2B5EF4-FFF2-40B4-BE49-F238E27FC236}">
                  <a16:creationId xmlns:a16="http://schemas.microsoft.com/office/drawing/2014/main" id="{E743E866-B8AC-A50A-96AA-B78776D09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alphaModFix amt="84000"/>
            </a:blip>
            <a:stretch>
              <a:fillRect/>
            </a:stretch>
          </p:blipFill>
          <p:spPr>
            <a:xfrm>
              <a:off x="15576" y="7594"/>
              <a:ext cx="2096" cy="973"/>
            </a:xfrm>
            <a:prstGeom prst="rect">
              <a:avLst/>
            </a:prstGeom>
            <a:effectLst/>
          </p:spPr>
        </p:pic>
      </p:grpSp>
      <p:sp>
        <p:nvSpPr>
          <p:cNvPr id="45" name="文本框 44">
            <a:extLst>
              <a:ext uri="{FF2B5EF4-FFF2-40B4-BE49-F238E27FC236}">
                <a16:creationId xmlns:a16="http://schemas.microsoft.com/office/drawing/2014/main" id="{7C30871C-6716-54E2-584E-EADEC52BB739}"/>
              </a:ext>
            </a:extLst>
          </p:cNvPr>
          <p:cNvSpPr txBox="1"/>
          <p:nvPr/>
        </p:nvSpPr>
        <p:spPr>
          <a:xfrm>
            <a:off x="0" y="5778200"/>
            <a:ext cx="12183745" cy="10191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effectLst>
                  <a:glow rad="477600">
                    <a:schemeClr val="bg1"/>
                  </a:glow>
                </a:effectLst>
                <a:latin typeface="+mn-ea"/>
              </a:rPr>
              <a:t>答辩人：赵晓燕</a:t>
            </a:r>
            <a:endParaRPr lang="en-US" altLang="zh-CN" sz="2000" dirty="0">
              <a:effectLst>
                <a:glow rad="477600">
                  <a:schemeClr val="bg1"/>
                </a:glow>
              </a:effectLst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dirty="0">
                <a:effectLst>
                  <a:glow rad="477600">
                    <a:schemeClr val="bg1"/>
                  </a:glow>
                </a:effectLst>
                <a:latin typeface="+mn-ea"/>
              </a:rPr>
              <a:t>导师：梁作堂 教授，刘天博 教授，周雅瑾 副教授</a:t>
            </a:r>
            <a:endParaRPr lang="en-US" altLang="zh-CN" sz="2400" dirty="0">
              <a:effectLst>
                <a:glow rad="477600">
                  <a:schemeClr val="bg1"/>
                </a:glow>
              </a:effectLst>
              <a:latin typeface="+mn-ea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A3374AD-2028-7A62-F0DF-3BC19DDA8AFA}"/>
              </a:ext>
            </a:extLst>
          </p:cNvPr>
          <p:cNvSpPr/>
          <p:nvPr/>
        </p:nvSpPr>
        <p:spPr>
          <a:xfrm>
            <a:off x="6990" y="4365984"/>
            <a:ext cx="12183745" cy="1057403"/>
          </a:xfrm>
          <a:prstGeom prst="rect">
            <a:avLst/>
          </a:prstGeom>
          <a:solidFill>
            <a:srgbClr val="930D1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>
                <a:latin typeface="SimHei" panose="02010609060101010101" pitchFamily="49" charset="-122"/>
                <a:ea typeface="SimHei" panose="02010609060101010101" pitchFamily="49" charset="-122"/>
              </a:rPr>
              <a:t>感谢各位评委老师！敬请批评指正</a:t>
            </a:r>
            <a:endParaRPr lang="en-US" altLang="zh-CN" sz="54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6620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0"/>
            <a:ext cx="12192000" cy="667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42875" y="5340350"/>
            <a:ext cx="11903075" cy="1426210"/>
            <a:chOff x="1479" y="6667"/>
            <a:chExt cx="18087" cy="1976"/>
          </a:xfrm>
        </p:grpSpPr>
        <p:pic>
          <p:nvPicPr>
            <p:cNvPr id="16" name="图片 15" descr="兴隆山校区"/>
            <p:cNvPicPr>
              <a:picLocks noChangeAspect="1"/>
            </p:cNvPicPr>
            <p:nvPr/>
          </p:nvPicPr>
          <p:blipFill>
            <a:blip r:embed="rId4"/>
            <a:srcRect b="13222"/>
            <a:stretch>
              <a:fillRect/>
            </a:stretch>
          </p:blipFill>
          <p:spPr>
            <a:xfrm>
              <a:off x="17672" y="7400"/>
              <a:ext cx="1895" cy="1096"/>
            </a:xfrm>
            <a:prstGeom prst="rect">
              <a:avLst/>
            </a:prstGeom>
          </p:spPr>
        </p:pic>
        <p:pic>
          <p:nvPicPr>
            <p:cNvPr id="17" name="图片 16" descr="中心校区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58" y="7482"/>
              <a:ext cx="3425" cy="1085"/>
            </a:xfrm>
            <a:prstGeom prst="rect">
              <a:avLst/>
            </a:prstGeom>
          </p:spPr>
        </p:pic>
        <p:pic>
          <p:nvPicPr>
            <p:cNvPr id="18" name="图片 17" descr="趵突泉校区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408" y="7525"/>
              <a:ext cx="1678" cy="1118"/>
            </a:xfrm>
            <a:prstGeom prst="rect">
              <a:avLst/>
            </a:prstGeom>
          </p:spPr>
        </p:pic>
        <p:pic>
          <p:nvPicPr>
            <p:cNvPr id="19" name="图片 18" descr="洪家楼校区"/>
            <p:cNvPicPr>
              <a:picLocks noChangeAspect="1"/>
            </p:cNvPicPr>
            <p:nvPr/>
          </p:nvPicPr>
          <p:blipFill>
            <a:blip r:embed="rId7"/>
            <a:srcRect b="17506"/>
            <a:stretch>
              <a:fillRect/>
            </a:stretch>
          </p:blipFill>
          <p:spPr>
            <a:xfrm>
              <a:off x="6108" y="7601"/>
              <a:ext cx="1825" cy="966"/>
            </a:xfrm>
            <a:prstGeom prst="rect">
              <a:avLst/>
            </a:prstGeom>
          </p:spPr>
        </p:pic>
        <p:pic>
          <p:nvPicPr>
            <p:cNvPr id="20" name="图片 19" descr="千佛山校区"/>
            <p:cNvPicPr>
              <a:picLocks noChangeAspect="1"/>
            </p:cNvPicPr>
            <p:nvPr/>
          </p:nvPicPr>
          <p:blipFill>
            <a:blip r:embed="rId8"/>
            <a:srcRect b="10630"/>
            <a:stretch>
              <a:fillRect/>
            </a:stretch>
          </p:blipFill>
          <p:spPr>
            <a:xfrm>
              <a:off x="12906" y="6667"/>
              <a:ext cx="2835" cy="1900"/>
            </a:xfrm>
            <a:prstGeom prst="rect">
              <a:avLst/>
            </a:prstGeom>
          </p:spPr>
        </p:pic>
        <p:pic>
          <p:nvPicPr>
            <p:cNvPr id="21" name="图片 20" descr="青岛校区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06" y="7400"/>
              <a:ext cx="2077" cy="1167"/>
            </a:xfrm>
            <a:prstGeom prst="rect">
              <a:avLst/>
            </a:prstGeom>
          </p:spPr>
        </p:pic>
        <p:pic>
          <p:nvPicPr>
            <p:cNvPr id="22" name="图片 21" descr="软件园校区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79" y="7437"/>
              <a:ext cx="2502" cy="1130"/>
            </a:xfrm>
            <a:prstGeom prst="rect">
              <a:avLst/>
            </a:prstGeom>
          </p:spPr>
        </p:pic>
        <p:pic>
          <p:nvPicPr>
            <p:cNvPr id="23" name="图片 22" descr="威海校区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5576" y="7594"/>
              <a:ext cx="2096" cy="973"/>
            </a:xfrm>
            <a:prstGeom prst="rect">
              <a:avLst/>
            </a:prstGeom>
            <a:effectLst/>
          </p:spPr>
        </p:pic>
      </p:grpSp>
      <p:pic>
        <p:nvPicPr>
          <p:cNvPr id="25" name="图片 24" descr="山东大学校徽与中英文校名标准组合（横式）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8280" y="280913"/>
            <a:ext cx="3813175" cy="1699895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57420" y="2033527"/>
            <a:ext cx="12060682" cy="1927979"/>
          </a:xfrm>
          <a:prstGeom prst="rect">
            <a:avLst/>
          </a:prstGeom>
          <a:solidFill>
            <a:srgbClr val="930D1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dirty="0">
                <a:latin typeface="SimHei" panose="02010609060101010101" pitchFamily="49" charset="-122"/>
                <a:ea typeface="SimHei" panose="02010609060101010101" pitchFamily="49" charset="-122"/>
              </a:rPr>
              <a:t>Backup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35" y="4393057"/>
            <a:ext cx="12183745" cy="1510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rgbClr val="930D14"/>
                </a:solidFill>
                <a:latin typeface="+mn-ea"/>
              </a:rPr>
              <a:t>答辩人：赵晓燕</a:t>
            </a:r>
            <a:endParaRPr lang="en-US" altLang="zh-CN" sz="2400" dirty="0">
              <a:solidFill>
                <a:srgbClr val="930D14"/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rgbClr val="930D14"/>
                </a:solidFill>
                <a:latin typeface="+mn-ea"/>
              </a:rPr>
              <a:t>导师：梁作堂 教授，刘天博 教授，周雅瑾 副教授</a:t>
            </a:r>
            <a:endParaRPr lang="en-US" altLang="zh-CN" sz="2400" dirty="0">
              <a:solidFill>
                <a:srgbClr val="930D14"/>
              </a:solidFill>
              <a:latin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4099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EC04A-2D0C-2B59-047C-4B1F878E3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03364854-02F9-C93A-00F2-94261883042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SIDIS</a:t>
                </a:r>
                <a:r>
                  <a:rPr lang="zh-CN" altLang="en-US" dirty="0"/>
                  <a:t> 中</a:t>
                </a:r>
                <a14:m>
                  <m:oMath xmlns:m="http://schemas.openxmlformats.org/officeDocument/2006/math">
                    <m:r>
                      <a:rPr lang="zh-CN" altLang="en-US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zh-CN" dirty="0">
                        <a:latin typeface="Cambria Math" panose="02040503050406030204" pitchFamily="18" charset="0"/>
                      </a:rPr>
                      <m:t>Λ</m:t>
                    </m:r>
                    <m:r>
                      <a:rPr lang="zh-CN" altLang="en-US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dirty="0"/>
                  <a:t>的产生机制</a:t>
                </a: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03364854-02F9-C93A-00F2-9426188304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1387" t="-1754" b="-192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447D3BAD-0C16-4E28-BBF9-2BF7611C49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831" y="2410794"/>
            <a:ext cx="5190092" cy="3870488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7524035-30F9-454C-85A1-EB9B9370C5F3}"/>
              </a:ext>
            </a:extLst>
          </p:cNvPr>
          <p:cNvSpPr/>
          <p:nvPr/>
        </p:nvSpPr>
        <p:spPr>
          <a:xfrm>
            <a:off x="6206301" y="1290587"/>
            <a:ext cx="5416868" cy="44292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AF4B4F"/>
                </a:solidFill>
                <a:latin typeface="+mn-ea"/>
              </a:rPr>
              <a:t>硬横动量的流碎裂区域</a:t>
            </a:r>
            <a:endParaRPr lang="en-US" altLang="zh-CN" b="1" dirty="0">
              <a:solidFill>
                <a:srgbClr val="AF4B4F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+mn-ea"/>
              </a:rPr>
              <a:t>	</a:t>
            </a:r>
            <a:r>
              <a:rPr lang="zh-CN" altLang="en-US" sz="1600" dirty="0">
                <a:latin typeface="+mn-ea"/>
              </a:rPr>
              <a:t>被击出的夸克碎裂产生末态强子</a:t>
            </a:r>
            <a:endParaRPr lang="en-US" altLang="zh-CN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+mn-ea"/>
              </a:rPr>
              <a:t>	</a:t>
            </a:r>
            <a:r>
              <a:rPr lang="zh-CN" altLang="en-US" sz="1600" dirty="0">
                <a:latin typeface="+mn-ea"/>
              </a:rPr>
              <a:t>横动量主要来源于硬的微扰 </a:t>
            </a:r>
            <a:r>
              <a:rPr lang="en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QCD</a:t>
            </a:r>
            <a:r>
              <a:rPr lang="en" altLang="zh-CN" sz="1600" dirty="0">
                <a:latin typeface="+mn-ea"/>
              </a:rPr>
              <a:t> </a:t>
            </a:r>
            <a:r>
              <a:rPr lang="zh-CN" altLang="en-US" sz="1600" dirty="0">
                <a:latin typeface="+mn-ea"/>
              </a:rPr>
              <a:t>辐射过程</a:t>
            </a:r>
            <a:endParaRPr lang="en-US" altLang="zh-CN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+mn-ea"/>
              </a:rPr>
              <a:t>	</a:t>
            </a:r>
            <a:r>
              <a:rPr lang="zh-CN" altLang="en-US" sz="1600" dirty="0">
                <a:latin typeface="+mn-ea"/>
              </a:rPr>
              <a:t>共线因子化</a:t>
            </a:r>
            <a:r>
              <a:rPr lang="en-US" altLang="zh-CN" sz="1600" dirty="0">
                <a:latin typeface="+mn-ea"/>
              </a:rPr>
              <a:t>+</a:t>
            </a:r>
            <a:r>
              <a:rPr lang="zh-CN" altLang="en-US" sz="1600" dirty="0">
                <a:latin typeface="+mn-ea"/>
              </a:rPr>
              <a:t>微扰 </a:t>
            </a:r>
            <a:r>
              <a:rPr lang="en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QCD</a:t>
            </a:r>
            <a:r>
              <a:rPr lang="en" altLang="zh-CN" sz="1600" dirty="0">
                <a:latin typeface="+mn-ea"/>
              </a:rPr>
              <a:t> </a:t>
            </a:r>
            <a:r>
              <a:rPr lang="zh-CN" altLang="en-US" sz="1600" dirty="0">
                <a:latin typeface="+mn-ea"/>
              </a:rPr>
              <a:t>计算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横动量依赖的流碎裂区域</a:t>
            </a:r>
            <a:endParaRPr lang="en-US" altLang="zh-CN" b="1" dirty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+mn-ea"/>
              </a:rPr>
              <a:t>	</a:t>
            </a:r>
            <a:r>
              <a:rPr lang="zh-CN" altLang="en-US" sz="1600" dirty="0">
                <a:latin typeface="+mn-ea"/>
              </a:rPr>
              <a:t>被击出的夸克碎裂产生末态强子</a:t>
            </a:r>
            <a:endParaRPr lang="en-US" altLang="zh-CN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+mn-ea"/>
              </a:rPr>
              <a:t>	</a:t>
            </a:r>
            <a:r>
              <a:rPr lang="zh-CN" altLang="en-US" sz="1600" dirty="0">
                <a:latin typeface="+mn-ea"/>
              </a:rPr>
              <a:t>横动量主要来源于夸克在核子内部的内禀横动量</a:t>
            </a:r>
            <a:endParaRPr lang="en-US" altLang="zh-CN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" altLang="zh-CN" sz="1600" dirty="0">
                <a:latin typeface="+mn-ea"/>
              </a:rPr>
              <a:t>	</a:t>
            </a:r>
            <a:r>
              <a:rPr lang="en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TMD</a:t>
            </a:r>
            <a:r>
              <a:rPr lang="en" altLang="zh-CN" sz="1600" dirty="0">
                <a:latin typeface="+mn-ea"/>
              </a:rPr>
              <a:t> </a:t>
            </a:r>
            <a:r>
              <a:rPr lang="zh-CN" altLang="en-US" sz="1600" dirty="0">
                <a:latin typeface="+mn-ea"/>
              </a:rPr>
              <a:t>因子化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7030A0"/>
                </a:solidFill>
                <a:latin typeface="+mn-ea"/>
              </a:rPr>
              <a:t>靶碎裂区域</a:t>
            </a:r>
            <a:endParaRPr lang="en-US" altLang="zh-CN" b="1" dirty="0">
              <a:solidFill>
                <a:srgbClr val="7030A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+mn-ea"/>
              </a:rPr>
              <a:t>	</a:t>
            </a:r>
            <a:r>
              <a:rPr lang="zh-CN" altLang="en-US" sz="1600" dirty="0">
                <a:latin typeface="+mn-ea"/>
              </a:rPr>
              <a:t>核子残余部分碎裂产生末态强子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软区域</a:t>
            </a:r>
            <a:r>
              <a:rPr lang="en-US" altLang="zh-CN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/</a:t>
            </a:r>
            <a:r>
              <a:rPr lang="zh-CN" altLang="en-US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中心区域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7D43CB6-C910-8821-5151-4D3BB7DB3473}"/>
              </a:ext>
            </a:extLst>
          </p:cNvPr>
          <p:cNvSpPr txBox="1"/>
          <p:nvPr/>
        </p:nvSpPr>
        <p:spPr>
          <a:xfrm>
            <a:off x="337579" y="6160621"/>
            <a:ext cx="112139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zh-CN" sz="16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" altLang="zh-CN" sz="16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Boglione</a:t>
            </a:r>
            <a:r>
              <a:rPr lang="en" altLang="zh-CN" sz="16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A. Dotson, L. Gamberg, S. Gordon, J. O. Gonzalez-Hernandez, A. </a:t>
            </a:r>
            <a:r>
              <a:rPr lang="en" altLang="zh-CN" sz="16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Prokudin</a:t>
            </a:r>
            <a:r>
              <a:rPr lang="en" altLang="zh-CN" sz="16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T.C. Rogers, N. Sato, JHEP 10 (2019) 122.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65A920F-F069-88A3-1D2D-6297C2FF9EF5}"/>
              </a:ext>
            </a:extLst>
          </p:cNvPr>
          <p:cNvGrpSpPr/>
          <p:nvPr/>
        </p:nvGrpSpPr>
        <p:grpSpPr>
          <a:xfrm>
            <a:off x="568831" y="948815"/>
            <a:ext cx="4958091" cy="1668310"/>
            <a:chOff x="459974" y="1003244"/>
            <a:chExt cx="4958091" cy="1668310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2D2EF9E1-BF5C-424D-DAE1-48205B8EC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9974" y="1003244"/>
              <a:ext cx="4958091" cy="166831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3802000F-0D13-3959-A5F1-E2CCFD39446F}"/>
                    </a:ext>
                  </a:extLst>
                </p:cNvPr>
                <p:cNvSpPr txBox="1"/>
                <p:nvPr/>
              </p:nvSpPr>
              <p:spPr>
                <a:xfrm>
                  <a:off x="568831" y="1803546"/>
                  <a:ext cx="428771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zh-CN" sz="220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3802000F-0D13-3959-A5F1-E2CCFD3944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831" y="1803546"/>
                  <a:ext cx="428771" cy="430887"/>
                </a:xfrm>
                <a:prstGeom prst="rect">
                  <a:avLst/>
                </a:prstGeom>
                <a:blipFill>
                  <a:blip r:embed="rId7"/>
                  <a:stretch>
                    <a:fillRect t="-8571" r="-22857" b="-2857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D3E2F52D-B7A4-519F-18EC-F08177EF4716}"/>
                    </a:ext>
                  </a:extLst>
                </p:cNvPr>
                <p:cNvSpPr txBox="1"/>
                <p:nvPr/>
              </p:nvSpPr>
              <p:spPr>
                <a:xfrm>
                  <a:off x="4093030" y="1515460"/>
                  <a:ext cx="363305" cy="3512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zh-CN" sz="2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kumimoji="1" lang="en-US" altLang="zh-CN" sz="22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kumimoji="1" lang="zh-CN" altLang="en-US" sz="2200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D3E2F52D-B7A4-519F-18EC-F08177EF47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93030" y="1515460"/>
                  <a:ext cx="363305" cy="351250"/>
                </a:xfrm>
                <a:prstGeom prst="rect">
                  <a:avLst/>
                </a:prstGeom>
                <a:blipFill>
                  <a:blip r:embed="rId8"/>
                  <a:stretch>
                    <a:fillRect l="-10000" b="-25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C46776-9153-A472-6E47-EEE85FE5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15</a:t>
            </a:fld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4238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9EDC7-DD99-5DE5-9151-23F78862A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1C564D-2756-A696-D51B-BB0CD80FF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靶碎裂的结构函数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A36DE2A-A6D9-8764-EA89-61AA439A6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076038"/>
            <a:ext cx="4986241" cy="404552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EE3BFC8-1BE0-C651-12F3-F6C522644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759" y="1066799"/>
            <a:ext cx="4614272" cy="40455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0F8CEB3A-FA99-44EE-B022-914F54AFF4A2}"/>
                  </a:ext>
                </a:extLst>
              </p:cNvPr>
              <p:cNvSpPr txBox="1"/>
              <p:nvPr/>
            </p:nvSpPr>
            <p:spPr>
              <a:xfrm>
                <a:off x="10072508" y="3429000"/>
                <a:ext cx="2368874" cy="4460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kumimoji="1" lang="zh-CN" altLang="en-US" dirty="0">
                    <a:solidFill>
                      <a:schemeClr val="tx1"/>
                    </a:solidFill>
                  </a:rPr>
                  <a:t>动量分数：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𝜁</m:t>
                    </m:r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  <m:sup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num>
                      <m:den>
                        <m:sSup>
                          <m:sSupPr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den>
                    </m:f>
                  </m:oMath>
                </a14:m>
                <a:endParaRPr kumimoji="1" lang="zh-CN" altLang="en-US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0F8CEB3A-FA99-44EE-B022-914F54AFF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2508" y="3429000"/>
                <a:ext cx="2368874" cy="446084"/>
              </a:xfrm>
              <a:prstGeom prst="rect">
                <a:avLst/>
              </a:prstGeom>
              <a:blipFill>
                <a:blip r:embed="rId6"/>
                <a:stretch>
                  <a:fillRect l="-5851"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34A01EA-6403-92D2-BEE1-C332A5206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16</a:t>
            </a:fld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BB0D09E-1518-1317-521E-6C68319CCA91}"/>
              </a:ext>
            </a:extLst>
          </p:cNvPr>
          <p:cNvSpPr txBox="1"/>
          <p:nvPr/>
        </p:nvSpPr>
        <p:spPr>
          <a:xfrm>
            <a:off x="3224645" y="5224570"/>
            <a:ext cx="1814946" cy="1133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结构函数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实验可测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93F1865-E7EB-3DCC-F90E-DFA94DE09177}"/>
              </a:ext>
            </a:extLst>
          </p:cNvPr>
          <p:cNvSpPr txBox="1"/>
          <p:nvPr/>
        </p:nvSpPr>
        <p:spPr>
          <a:xfrm>
            <a:off x="5302016" y="5224570"/>
            <a:ext cx="2875630" cy="1133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/>
              <a:t>靶碎裂函数</a:t>
            </a:r>
            <a:endParaRPr lang="en-US" altLang="zh-CN" sz="2400" dirty="0"/>
          </a:p>
          <a:p>
            <a:pPr algn="ctr">
              <a:lnSpc>
                <a:spcPct val="150000"/>
              </a:lnSpc>
            </a:pPr>
            <a:r>
              <a:rPr lang="zh-CN" altLang="en-US" sz="2400" dirty="0"/>
              <a:t>非微扰  </a:t>
            </a:r>
          </a:p>
        </p:txBody>
      </p:sp>
      <p:sp>
        <p:nvSpPr>
          <p:cNvPr id="12" name="左右箭头 11">
            <a:extLst>
              <a:ext uri="{FF2B5EF4-FFF2-40B4-BE49-F238E27FC236}">
                <a16:creationId xmlns:a16="http://schemas.microsoft.com/office/drawing/2014/main" id="{5E398EB0-F2B3-6FB9-211F-69A49447F52A}"/>
              </a:ext>
            </a:extLst>
          </p:cNvPr>
          <p:cNvSpPr/>
          <p:nvPr/>
        </p:nvSpPr>
        <p:spPr>
          <a:xfrm>
            <a:off x="4723701" y="5428446"/>
            <a:ext cx="1156630" cy="725506"/>
          </a:xfrm>
          <a:prstGeom prst="left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3404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ED682-978F-91D9-0BAC-0A211DEB9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4171E4-6F9F-1503-1BBF-AD5D478F8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SIDIS</a:t>
            </a:r>
            <a:r>
              <a:rPr lang="zh-CN" altLang="en-US" dirty="0"/>
              <a:t> 靶碎裂机制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62E7C97-685D-F4BE-8B17-1A96A6FB2DF6}"/>
              </a:ext>
            </a:extLst>
          </p:cNvPr>
          <p:cNvSpPr txBox="1"/>
          <p:nvPr/>
        </p:nvSpPr>
        <p:spPr>
          <a:xfrm>
            <a:off x="331402" y="987045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靶碎裂部分散射截面</a:t>
            </a:r>
            <a:endParaRPr lang="zh-CN" altLang="en-US" sz="2000" dirty="0">
              <a:solidFill>
                <a:srgbClr val="000000"/>
              </a:solidFill>
              <a:effectLst/>
              <a:latin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041F415-AAAF-4F85-E208-1A6947062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551" y="3439759"/>
            <a:ext cx="4826097" cy="3311336"/>
          </a:xfrm>
          <a:prstGeom prst="rect">
            <a:avLst/>
          </a:prstGeom>
        </p:spPr>
      </p:pic>
      <p:sp>
        <p:nvSpPr>
          <p:cNvPr id="9" name="箭头: 下 32">
            <a:extLst>
              <a:ext uri="{FF2B5EF4-FFF2-40B4-BE49-F238E27FC236}">
                <a16:creationId xmlns:a16="http://schemas.microsoft.com/office/drawing/2014/main" id="{FC8A58B1-1AE9-DD46-C875-06146D10D6DD}"/>
              </a:ext>
            </a:extLst>
          </p:cNvPr>
          <p:cNvSpPr/>
          <p:nvPr/>
        </p:nvSpPr>
        <p:spPr>
          <a:xfrm rot="16200000">
            <a:off x="5477683" y="4565353"/>
            <a:ext cx="998964" cy="904018"/>
          </a:xfrm>
          <a:prstGeom prst="downArrow">
            <a:avLst>
              <a:gd name="adj1" fmla="val 49200"/>
              <a:gd name="adj2" fmla="val 6060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2C9FD90D-27E1-9760-31E7-6CC9FC609806}"/>
              </a:ext>
            </a:extLst>
          </p:cNvPr>
          <p:cNvGrpSpPr/>
          <p:nvPr/>
        </p:nvGrpSpPr>
        <p:grpSpPr>
          <a:xfrm>
            <a:off x="1358080" y="3814701"/>
            <a:ext cx="3772335" cy="2515197"/>
            <a:chOff x="358862" y="995406"/>
            <a:chExt cx="4513256" cy="2946834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8A4B2D4-27B6-67A6-8DAB-D68EF9B4F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8862" y="995406"/>
              <a:ext cx="4375809" cy="2946834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050C0C5-5001-2EA8-6209-464890B8CE79}"/>
                </a:ext>
              </a:extLst>
            </p:cNvPr>
            <p:cNvSpPr/>
            <p:nvPr/>
          </p:nvSpPr>
          <p:spPr>
            <a:xfrm>
              <a:off x="2569814" y="1819259"/>
              <a:ext cx="2302304" cy="4327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b="1" dirty="0">
                  <a:solidFill>
                    <a:schemeClr val="bg2">
                      <a:lumMod val="75000"/>
                    </a:schemeClr>
                  </a:solidFill>
                  <a:latin typeface="Bauhaus 93" panose="04030905020B02020C02" pitchFamily="82" charset="0"/>
                  <a:cs typeface="Times New Roman" panose="02020603050405020304" pitchFamily="18" charset="0"/>
                </a:rPr>
                <a:t>——   </a:t>
              </a: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JR14</a:t>
              </a:r>
              <a:endPara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ED8F32D-62A0-88EF-BD69-559ACBF1B5DE}"/>
              </a:ext>
            </a:extLst>
          </p:cNvPr>
          <p:cNvGrpSpPr/>
          <p:nvPr/>
        </p:nvGrpSpPr>
        <p:grpSpPr>
          <a:xfrm>
            <a:off x="1358080" y="1394295"/>
            <a:ext cx="10045600" cy="1287950"/>
            <a:chOff x="1358080" y="1314436"/>
            <a:chExt cx="10045600" cy="128795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665D52FA-7F27-537E-9DDB-BECE2C3F6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57783"/>
            <a:stretch>
              <a:fillRect/>
            </a:stretch>
          </p:blipFill>
          <p:spPr>
            <a:xfrm>
              <a:off x="1358080" y="1314436"/>
              <a:ext cx="6654450" cy="84244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FB7B8DD7-3ECA-2897-CA73-2F141EBC1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62287" t="41606" r="1013" b="31314"/>
            <a:stretch>
              <a:fillRect/>
            </a:stretch>
          </p:blipFill>
          <p:spPr>
            <a:xfrm>
              <a:off x="3909310" y="2010475"/>
              <a:ext cx="2442210" cy="540384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08ABD74-76C4-8937-B734-6EE34C625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2074" t="44402" r="38000" b="32649"/>
            <a:stretch>
              <a:fillRect/>
            </a:stretch>
          </p:blipFill>
          <p:spPr>
            <a:xfrm>
              <a:off x="7216443" y="1535018"/>
              <a:ext cx="3322314" cy="457944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32646CFE-6C2C-AFA2-1EA1-A265CC38D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2876" t="67351" r="11203" b="-773"/>
            <a:stretch>
              <a:fillRect/>
            </a:stretch>
          </p:blipFill>
          <p:spPr>
            <a:xfrm>
              <a:off x="6351520" y="1935430"/>
              <a:ext cx="5052160" cy="666956"/>
            </a:xfrm>
            <a:prstGeom prst="rect">
              <a:avLst/>
            </a:prstGeom>
          </p:spPr>
        </p:pic>
      </p:grp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614B812-8DBE-3AD3-8442-719CB5236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17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B841C0F2-6CEE-C28D-28F2-1809D0CA46FB}"/>
                  </a:ext>
                </a:extLst>
              </p:cNvPr>
              <p:cNvSpPr txBox="1"/>
              <p:nvPr/>
            </p:nvSpPr>
            <p:spPr>
              <a:xfrm>
                <a:off x="5433716" y="6070123"/>
                <a:ext cx="2880963" cy="392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000" dirty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Λ</m:t>
                    </m:r>
                  </m:oMath>
                </a14:m>
                <a:r>
                  <a:rPr lang="en-US" altLang="zh-CN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非极化靶碎裂函数</a:t>
                </a: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B841C0F2-6CEE-C28D-28F2-1809D0CA4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716" y="6070123"/>
                <a:ext cx="2880963" cy="392993"/>
              </a:xfrm>
              <a:prstGeom prst="rect">
                <a:avLst/>
              </a:prstGeom>
              <a:blipFill>
                <a:blip r:embed="rId7"/>
                <a:stretch>
                  <a:fillRect t="-3226" b="-22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图片 25">
            <a:extLst>
              <a:ext uri="{FF2B5EF4-FFF2-40B4-BE49-F238E27FC236}">
                <a16:creationId xmlns:a16="http://schemas.microsoft.com/office/drawing/2014/main" id="{2BEDCA6E-4C9E-8CAA-845C-3B0874611DE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3020"/>
          <a:stretch>
            <a:fillRect/>
          </a:stretch>
        </p:blipFill>
        <p:spPr>
          <a:xfrm>
            <a:off x="645213" y="3171852"/>
            <a:ext cx="7772400" cy="47549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27557226-34E4-3216-66CF-76927F23A2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5532" y="3308842"/>
            <a:ext cx="3657452" cy="331582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FD5671D-0BBF-A8C2-2547-6FCD5C453F93}"/>
              </a:ext>
            </a:extLst>
          </p:cNvPr>
          <p:cNvSpPr txBox="1"/>
          <p:nvPr/>
        </p:nvSpPr>
        <p:spPr>
          <a:xfrm>
            <a:off x="389842" y="2813119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靶碎裂函数的数值估算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diquark model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zh-CN" alt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7636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2CC50-2F3F-0E7E-3FE0-EA06FF163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2088A52-469B-8A79-B3C7-B2F0AEA64DE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i="1" dirty="0" smtClean="0">
                          <a:latin typeface="Cambria Math" panose="02040503050406030204" pitchFamily="18" charset="0"/>
                        </a:rPr>
                        <m:t>附录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2088A52-469B-8A79-B3C7-B2F0AEA64D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1040" b="-5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A3F666E-08CB-B5B4-CFEB-2F28101BE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18</a:t>
            </a:fld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F103EB6-1EC6-744D-BEF3-88D4EF6A23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954" y="1524428"/>
            <a:ext cx="9934092" cy="29151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E3E5E4D-369E-EB5C-004D-997118FCB514}"/>
                  </a:ext>
                </a:extLst>
              </p:cNvPr>
              <p:cNvSpPr txBox="1"/>
              <p:nvPr/>
            </p:nvSpPr>
            <p:spPr>
              <a:xfrm>
                <a:off x="842304" y="4467094"/>
                <a:ext cx="10586870" cy="2031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中低能量的实验条件下，参与反应的被击碎裂夸克所能获得的喷注相空间十分有限。尤其是在末态强子已经携带了较大比例的动量的情况下，即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</m:ctrlPr>
                      </m:sSubPr>
                      <m:e>
                        <m:r>
                          <a:rPr lang="en" altLang="zh-CN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𝑥</m:t>
                        </m:r>
                      </m:e>
                      <m:sub>
                        <m:r>
                          <a:rPr lang="en-US" altLang="zh-CN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en" altLang="zh-CN" i="1" dirty="0">
                    <a:solidFill>
                      <a:srgbClr val="000000"/>
                    </a:solidFill>
                    <a:effectLst/>
                    <a:latin typeface="Helvetica" pitchFamily="2" charset="0"/>
                    <a:ea typeface="STSong" panose="02010600040101010101" pitchFamily="2" charset="-122"/>
                  </a:rPr>
                  <a:t> </a:t>
                </a:r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或 </a:t>
                </a:r>
                <a14:m>
                  <m:oMath xmlns:m="http://schemas.openxmlformats.org/officeDocument/2006/math">
                    <m:r>
                      <a:rPr lang="en" altLang="zh-CN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STSong" panose="02010600040101010101" pitchFamily="2" charset="-122"/>
                      </a:rPr>
                      <m:t>𝑧</m:t>
                    </m:r>
                  </m:oMath>
                </a14:m>
                <a:r>
                  <a:rPr lang="en" altLang="zh-CN" dirty="0">
                    <a:solidFill>
                      <a:srgbClr val="000000"/>
                    </a:solidFill>
                    <a:effectLst/>
                    <a:latin typeface="Helvetica" pitchFamily="2" charset="0"/>
                    <a:ea typeface="STSong" panose="02010600040101010101" pitchFamily="2" charset="-122"/>
                  </a:rPr>
                  <a:t> </a:t>
                </a:r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的极大值区域，流碎裂过程受到强烈的抑制。</a:t>
                </a:r>
                <a:endParaRPr lang="en-US" altLang="zh-CN" dirty="0">
                  <a:solidFill>
                    <a:srgbClr val="000000"/>
                  </a:solidFill>
                  <a:effectLst/>
                  <a:latin typeface="STSong" panose="02010600040101010101" pitchFamily="2" charset="-122"/>
                  <a:ea typeface="STSong" panose="02010600040101010101" pitchFamily="2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在 </a:t>
                </a:r>
                <a:r>
                  <a:rPr lang="en-US" altLang="zh-CN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CF</a:t>
                </a:r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 中，被击夸克至少需要两个夸克才能形成一个超子。</a:t>
                </a:r>
                <a:r>
                  <a:rPr lang="en-US" altLang="zh-CN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FF</a:t>
                </a:r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 在大 </a:t>
                </a:r>
                <a:r>
                  <a:rPr lang="en-US" altLang="zh-CN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z</a:t>
                </a:r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 处幂次衰减，随着</a:t>
                </a:r>
                <a:r>
                  <a:rPr lang="en-US" altLang="zh-CN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z</a:t>
                </a:r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增大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h</m:t>
                        </m:r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的展宽受到抑制，</a:t>
                </a:r>
                <a:r>
                  <a:rPr lang="en-US" altLang="zh-CN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CF</a:t>
                </a:r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贡献会随着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h</m:t>
                        </m:r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的增加迅速下降。</a:t>
                </a:r>
                <a:endParaRPr lang="en-US" altLang="zh-CN" dirty="0">
                  <a:solidFill>
                    <a:srgbClr val="000000"/>
                  </a:solidFill>
                  <a:effectLst/>
                  <a:latin typeface="STSong" panose="02010600040101010101" pitchFamily="2" charset="-122"/>
                  <a:ea typeface="STSong" panose="02010600040101010101" pitchFamily="2" charset="-122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在 </a:t>
                </a:r>
                <a:r>
                  <a:rPr lang="en-US" altLang="zh-CN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TF</a:t>
                </a:r>
                <a:r>
                  <a:rPr lang="zh-CN" altLang="en-US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 中，大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</m:ctrlPr>
                      </m:sSubPr>
                      <m:e>
                        <m:r>
                          <a:rPr lang="en" altLang="zh-CN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𝑥</m:t>
                        </m:r>
                      </m:e>
                      <m:sub>
                        <m:r>
                          <a:rPr lang="en-US" altLang="zh-CN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en" altLang="zh-CN" i="1" dirty="0">
                    <a:solidFill>
                      <a:srgbClr val="000000"/>
                    </a:solidFill>
                    <a:latin typeface="Helvetica" pitchFamily="2" charset="0"/>
                    <a:ea typeface="STSong" panose="02010600040101010101" pitchFamily="2" charset="-122"/>
                  </a:rPr>
                  <a:t> </a:t>
                </a:r>
                <a:r>
                  <a:rPr lang="zh-CN" altLang="en" dirty="0">
                    <a:solidFill>
                      <a:srgbClr val="000000"/>
                    </a:solidFill>
                    <a:latin typeface="Helvetica" pitchFamily="2" charset="0"/>
                    <a:ea typeface="STSong" panose="02010600040101010101" pitchFamily="2" charset="-122"/>
                  </a:rPr>
                  <a:t>对应</a:t>
                </a:r>
                <a:r>
                  <a:rPr lang="zh-CN" altLang="en-US" dirty="0">
                    <a:solidFill>
                      <a:srgbClr val="000000"/>
                    </a:solidFill>
                    <a:latin typeface="Helvetica" pitchFamily="2" charset="0"/>
                    <a:ea typeface="STSong" panose="02010600040101010101" pitchFamily="2" charset="-122"/>
                  </a:rPr>
                  <a:t>小</a:t>
                </a:r>
                <a14:m>
                  <m:oMath xmlns:m="http://schemas.openxmlformats.org/officeDocument/2006/math">
                    <m:r>
                      <a:rPr lang="zh-CN" alt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STSong" panose="02010600040101010101" pitchFamily="2" charset="-122"/>
                      </a:rPr>
                      <m:t> </m:t>
                    </m:r>
                    <m:r>
                      <a:rPr lang="zh-CN" alt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STSong" panose="02010600040101010101" pitchFamily="2" charset="-122"/>
                      </a:rPr>
                      <m:t>𝜁</m:t>
                    </m:r>
                  </m:oMath>
                </a14:m>
                <a:r>
                  <a:rPr lang="zh-CN" altLang="en-US" dirty="0">
                    <a:solidFill>
                      <a:srgbClr val="000000"/>
                    </a:solidFill>
                    <a:effectLst/>
                    <a:latin typeface="STSong" panose="02010600040101010101" pitchFamily="2" charset="-122"/>
                    <a:ea typeface="STSong" panose="02010600040101010101" pitchFamily="2" charset="-122"/>
                  </a:rPr>
                  <a:t> 区域，即末态超子只携带靶剩余物的小部分动量，从而为横动量留下了相对更多的像空间。因此</a:t>
                </a:r>
                <a:r>
                  <a:rPr lang="zh-CN" altLang="en-US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，</a:t>
                </a:r>
                <a:r>
                  <a:rPr lang="en-US" altLang="zh-CN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TF</a:t>
                </a:r>
                <a:r>
                  <a:rPr lang="zh-CN" altLang="en-US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的贡献随着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h</m:t>
                        </m:r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zh-CN" altLang="en-US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的增加而缓慢下降。</a:t>
                </a:r>
                <a:endParaRPr lang="en-US" altLang="zh-CN" dirty="0">
                  <a:solidFill>
                    <a:srgbClr val="000000"/>
                  </a:solidFill>
                  <a:latin typeface="STSong" panose="02010600040101010101" pitchFamily="2" charset="-122"/>
                  <a:ea typeface="STSong" panose="02010600040101010101" pitchFamily="2" charset="-122"/>
                </a:endParaRPr>
              </a:p>
              <a:p>
                <a:r>
                  <a:rPr lang="zh-CN" altLang="en-US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相对而言，</a:t>
                </a:r>
                <a:r>
                  <a:rPr lang="en-US" altLang="zh-CN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TF</a:t>
                </a:r>
                <a:r>
                  <a:rPr lang="zh-CN" altLang="en-US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对自旋转移的抑制效应会随着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TSong" panose="02010600040101010101" pitchFamily="2" charset="-122"/>
                          </a:rPr>
                          <m:t>h</m:t>
                        </m:r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zh-CN" altLang="en-US" dirty="0">
                    <a:solidFill>
                      <a:srgbClr val="000000"/>
                    </a:solidFill>
                    <a:latin typeface="STSong" panose="02010600040101010101" pitchFamily="2" charset="-122"/>
                    <a:ea typeface="STSong" panose="02010600040101010101" pitchFamily="2" charset="-122"/>
                  </a:rPr>
                  <a:t>的增加而更加显著。</a:t>
                </a:r>
                <a:endParaRPr lang="en-US" altLang="zh-CN" dirty="0">
                  <a:solidFill>
                    <a:srgbClr val="000000"/>
                  </a:solidFill>
                  <a:latin typeface="STSong" panose="02010600040101010101" pitchFamily="2" charset="-122"/>
                  <a:ea typeface="STSong" panose="02010600040101010101" pitchFamily="2" charset="-122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E3E5E4D-369E-EB5C-004D-997118FCB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04" y="4467094"/>
                <a:ext cx="10586870" cy="2031325"/>
              </a:xfrm>
              <a:prstGeom prst="rect">
                <a:avLst/>
              </a:prstGeom>
              <a:blipFill>
                <a:blip r:embed="rId6"/>
                <a:stretch>
                  <a:fillRect l="-479" t="-1242" r="-359" b="-31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485625BA-A922-35DB-0500-C6EDF501EDE9}"/>
              </a:ext>
            </a:extLst>
          </p:cNvPr>
          <p:cNvSpPr txBox="1"/>
          <p:nvPr/>
        </p:nvSpPr>
        <p:spPr>
          <a:xfrm>
            <a:off x="459974" y="1124318"/>
            <a:ext cx="53439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20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纵向自旋转移对超子横动量的依赖行为</a:t>
            </a:r>
            <a:r>
              <a:rPr lang="zh-CN" altLang="en-US" sz="20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endParaRPr lang="zh-CN" altLang="en-US" sz="2000" dirty="0">
              <a:solidFill>
                <a:srgbClr val="00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4787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694F1-DC3E-B903-D9AB-AD9880703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7B74E5A-5FEC-9782-E23F-015E64230848}"/>
              </a:ext>
            </a:extLst>
          </p:cNvPr>
          <p:cNvSpPr/>
          <p:nvPr/>
        </p:nvSpPr>
        <p:spPr>
          <a:xfrm>
            <a:off x="0" y="29449"/>
            <a:ext cx="12192000" cy="682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dirty="0"/>
              <a:t>“晨光杯青年优秀论⽂”终评答辩</a:t>
            </a:r>
          </a:p>
          <a:p>
            <a:pPr algn="ctr"/>
            <a:endParaRPr lang="zh-CN" altLang="en-US" dirty="0"/>
          </a:p>
        </p:txBody>
      </p:sp>
      <p:pic>
        <p:nvPicPr>
          <p:cNvPr id="2" name="图片 1" descr="山">
            <a:extLst>
              <a:ext uri="{FF2B5EF4-FFF2-40B4-BE49-F238E27FC236}">
                <a16:creationId xmlns:a16="http://schemas.microsoft.com/office/drawing/2014/main" id="{C254B7E6-C973-25E5-7C80-32B96F437C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7421621" y="3197335"/>
            <a:ext cx="4881880" cy="3631216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CD6E3041-DE31-9D60-61A9-C042D223B5E6}"/>
              </a:ext>
            </a:extLst>
          </p:cNvPr>
          <p:cNvGrpSpPr/>
          <p:nvPr/>
        </p:nvGrpSpPr>
        <p:grpSpPr>
          <a:xfrm>
            <a:off x="0" y="-120"/>
            <a:ext cx="2705713" cy="3052447"/>
            <a:chOff x="0" y="753045"/>
            <a:chExt cx="2705713" cy="3052447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FE8653E3-2771-9711-32B5-D7498F01767C}"/>
                </a:ext>
              </a:extLst>
            </p:cNvPr>
            <p:cNvSpPr/>
            <p:nvPr/>
          </p:nvSpPr>
          <p:spPr>
            <a:xfrm>
              <a:off x="0" y="753045"/>
              <a:ext cx="2670665" cy="3052447"/>
            </a:xfrm>
            <a:prstGeom prst="rect">
              <a:avLst/>
            </a:prstGeom>
            <a:gradFill flip="none" rotWithShape="1">
              <a:gsLst>
                <a:gs pos="9000">
                  <a:srgbClr val="96141B"/>
                </a:gs>
                <a:gs pos="46000">
                  <a:srgbClr val="B65B5F"/>
                </a:gs>
                <a:gs pos="83000">
                  <a:srgbClr val="D8A8AA"/>
                </a:gs>
              </a:gsLst>
              <a:lin ang="5400000" scaled="1"/>
              <a:tileRect/>
            </a:gra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altLang="zh-CN" sz="6600" dirty="0">
                <a:solidFill>
                  <a:srgbClr val="FF0000"/>
                </a:solidFill>
                <a:latin typeface="SimHei" panose="02010609060101010101" pitchFamily="49" charset="-122"/>
                <a:ea typeface="SimHei" panose="02010609060101010101" pitchFamily="49" charset="-122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B4A43286-D59D-0769-C152-CE566B04DFAB}"/>
                </a:ext>
              </a:extLst>
            </p:cNvPr>
            <p:cNvSpPr txBox="1"/>
            <p:nvPr/>
          </p:nvSpPr>
          <p:spPr>
            <a:xfrm>
              <a:off x="116004" y="1951847"/>
              <a:ext cx="258970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7200" dirty="0">
                  <a:solidFill>
                    <a:schemeClr val="bg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目 录</a:t>
              </a: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60B2F7FD-095D-87C7-7B4C-D8ED88F291C3}"/>
                </a:ext>
              </a:extLst>
            </p:cNvPr>
            <p:cNvSpPr txBox="1"/>
            <p:nvPr/>
          </p:nvSpPr>
          <p:spPr>
            <a:xfrm>
              <a:off x="201579" y="839354"/>
              <a:ext cx="213391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Times New Roman" panose="02020603050405020304" pitchFamily="18" charset="0"/>
                  <a:ea typeface="华文中宋" panose="02010600040101010101" pitchFamily="2" charset="-122"/>
                  <a:cs typeface="Times New Roman" panose="02020603050405020304" pitchFamily="18" charset="0"/>
                </a:rPr>
                <a:t>Content</a:t>
              </a:r>
              <a:endParaRPr lang="zh-CN" altLang="en-US" sz="4800" dirty="0">
                <a:solidFill>
                  <a:schemeClr val="bg1"/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灯片编号占位符 16">
            <a:extLst>
              <a:ext uri="{FF2B5EF4-FFF2-40B4-BE49-F238E27FC236}">
                <a16:creationId xmlns:a16="http://schemas.microsoft.com/office/drawing/2014/main" id="{FFC91397-F658-D0CB-4EA0-738B97683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53216" y="6366862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2</a:t>
            </a:fld>
            <a:endParaRPr lang="zh-CN" altLang="en-US" dirty="0"/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89B03281-A18C-F480-2B12-27673C5658EF}"/>
              </a:ext>
            </a:extLst>
          </p:cNvPr>
          <p:cNvGrpSpPr/>
          <p:nvPr/>
        </p:nvGrpSpPr>
        <p:grpSpPr>
          <a:xfrm>
            <a:off x="3882908" y="2536843"/>
            <a:ext cx="3097333" cy="806808"/>
            <a:chOff x="4929599" y="601940"/>
            <a:chExt cx="2323001" cy="605106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6F4377C3-AECE-AB75-A344-C12918688B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2993" y="676203"/>
              <a:ext cx="1369607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200" dirty="0">
                  <a:solidFill>
                    <a:srgbClr val="950E16"/>
                  </a:solidFill>
                  <a:latin typeface="+mn-ea"/>
                  <a:ea typeface="+mn-ea"/>
                </a:rPr>
                <a:t>研究背景</a:t>
              </a:r>
            </a:p>
          </p:txBody>
        </p: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63D5C4FD-8853-2F23-985A-142411235265}"/>
                </a:ext>
              </a:extLst>
            </p:cNvPr>
            <p:cNvSpPr/>
            <p:nvPr/>
          </p:nvSpPr>
          <p:spPr>
            <a:xfrm>
              <a:off x="4929599" y="601940"/>
              <a:ext cx="605106" cy="605106"/>
            </a:xfrm>
            <a:prstGeom prst="ellipse">
              <a:avLst/>
            </a:prstGeom>
            <a:solidFill>
              <a:srgbClr val="950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3" dirty="0"/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30B62224-EE15-098F-010C-C84295055267}"/>
                </a:ext>
              </a:extLst>
            </p:cNvPr>
            <p:cNvSpPr txBox="1"/>
            <p:nvPr/>
          </p:nvSpPr>
          <p:spPr>
            <a:xfrm>
              <a:off x="4970541" y="601940"/>
              <a:ext cx="523220" cy="5309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000" dirty="0">
                  <a:solidFill>
                    <a:srgbClr val="EEECE8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壹</a:t>
              </a: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2CB79CDE-6EBB-AB87-8306-24265FFC64AB}"/>
              </a:ext>
            </a:extLst>
          </p:cNvPr>
          <p:cNvGrpSpPr/>
          <p:nvPr/>
        </p:nvGrpSpPr>
        <p:grpSpPr>
          <a:xfrm>
            <a:off x="3882912" y="3720627"/>
            <a:ext cx="3097327" cy="806808"/>
            <a:chOff x="5054738" y="1816410"/>
            <a:chExt cx="2322998" cy="605106"/>
          </a:xfrm>
        </p:grpSpPr>
        <p:sp>
          <p:nvSpPr>
            <p:cNvPr id="27" name="文本框 6">
              <a:extLst>
                <a:ext uri="{FF2B5EF4-FFF2-40B4-BE49-F238E27FC236}">
                  <a16:creationId xmlns:a16="http://schemas.microsoft.com/office/drawing/2014/main" id="{75523774-B980-C508-F019-35EE505AA9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8129" y="1906567"/>
              <a:ext cx="1369607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200" dirty="0">
                  <a:solidFill>
                    <a:srgbClr val="950E16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文章介绍</a:t>
              </a:r>
              <a:endParaRPr lang="zh-CN" altLang="en-US" sz="3200" dirty="0">
                <a:solidFill>
                  <a:srgbClr val="950E16"/>
                </a:solidFill>
                <a:latin typeface="+mn-ea"/>
                <a:ea typeface="+mn-ea"/>
              </a:endParaRPr>
            </a:p>
          </p:txBody>
        </p:sp>
        <p:sp>
          <p:nvSpPr>
            <p:cNvPr id="36" name="椭圆 35">
              <a:extLst>
                <a:ext uri="{FF2B5EF4-FFF2-40B4-BE49-F238E27FC236}">
                  <a16:creationId xmlns:a16="http://schemas.microsoft.com/office/drawing/2014/main" id="{FB07C43F-BFA6-3122-72F9-941DA912B325}"/>
                </a:ext>
              </a:extLst>
            </p:cNvPr>
            <p:cNvSpPr/>
            <p:nvPr/>
          </p:nvSpPr>
          <p:spPr>
            <a:xfrm>
              <a:off x="5054738" y="1816410"/>
              <a:ext cx="605106" cy="605106"/>
            </a:xfrm>
            <a:prstGeom prst="ellipse">
              <a:avLst/>
            </a:prstGeom>
            <a:solidFill>
              <a:srgbClr val="950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3"/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FCA7E717-82A0-A9A3-AB56-F11FC6FBC3B2}"/>
                </a:ext>
              </a:extLst>
            </p:cNvPr>
            <p:cNvSpPr txBox="1"/>
            <p:nvPr/>
          </p:nvSpPr>
          <p:spPr>
            <a:xfrm>
              <a:off x="5095681" y="1830764"/>
              <a:ext cx="523220" cy="5309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000">
                  <a:solidFill>
                    <a:srgbClr val="EEECE8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贰</a:t>
              </a: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A93BA932-32E6-7E7C-0206-C3F478E6523D}"/>
              </a:ext>
            </a:extLst>
          </p:cNvPr>
          <p:cNvGrpSpPr/>
          <p:nvPr/>
        </p:nvGrpSpPr>
        <p:grpSpPr>
          <a:xfrm>
            <a:off x="3882914" y="4918881"/>
            <a:ext cx="3199163" cy="806808"/>
            <a:chOff x="506690" y="3201734"/>
            <a:chExt cx="2399375" cy="605106"/>
          </a:xfrm>
        </p:grpSpPr>
        <p:sp>
          <p:nvSpPr>
            <p:cNvPr id="40" name="文本框 6">
              <a:extLst>
                <a:ext uri="{FF2B5EF4-FFF2-40B4-BE49-F238E27FC236}">
                  <a16:creationId xmlns:a16="http://schemas.microsoft.com/office/drawing/2014/main" id="{7F456336-0B11-7924-C288-8A87B3B2CB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7611" y="3296932"/>
              <a:ext cx="1438454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200" dirty="0">
                  <a:solidFill>
                    <a:srgbClr val="950E16"/>
                  </a:solidFill>
                  <a:latin typeface="+mn-ea"/>
                  <a:ea typeface="+mn-ea"/>
                </a:rPr>
                <a:t>文章影响</a:t>
              </a:r>
            </a:p>
          </p:txBody>
        </p: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AD55859C-D415-BC13-6C9B-29BC0D9D8692}"/>
                </a:ext>
              </a:extLst>
            </p:cNvPr>
            <p:cNvSpPr/>
            <p:nvPr/>
          </p:nvSpPr>
          <p:spPr>
            <a:xfrm>
              <a:off x="506690" y="3201734"/>
              <a:ext cx="605106" cy="605106"/>
            </a:xfrm>
            <a:prstGeom prst="ellipse">
              <a:avLst/>
            </a:prstGeom>
            <a:solidFill>
              <a:srgbClr val="950E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3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E94A4A8C-652C-3CE3-7929-EAA7880B0D36}"/>
                </a:ext>
              </a:extLst>
            </p:cNvPr>
            <p:cNvSpPr txBox="1"/>
            <p:nvPr/>
          </p:nvSpPr>
          <p:spPr>
            <a:xfrm>
              <a:off x="547633" y="3216088"/>
              <a:ext cx="523220" cy="5309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000" dirty="0">
                  <a:solidFill>
                    <a:srgbClr val="EEECE8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叁</a:t>
              </a: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888E970E-842E-6360-13F4-5DB137EE41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549"/>
          <a:stretch>
            <a:fillRect/>
          </a:stretch>
        </p:blipFill>
        <p:spPr>
          <a:xfrm>
            <a:off x="3114260" y="387807"/>
            <a:ext cx="8274714" cy="5079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DC26C43-101D-3608-F643-DF6C5D2DBF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5713" y="1024344"/>
            <a:ext cx="9080827" cy="8465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9849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03FE4-637A-E30E-9597-7D07A26E1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CEBF39-F5A3-2547-8621-A2BB2422B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研究背景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F5BD418-EB2B-9604-0871-30D497D86D14}"/>
              </a:ext>
            </a:extLst>
          </p:cNvPr>
          <p:cNvSpPr txBox="1"/>
          <p:nvPr/>
        </p:nvSpPr>
        <p:spPr>
          <a:xfrm>
            <a:off x="6544786" y="873177"/>
            <a:ext cx="4378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kumimoji="1" lang="zh-CN" altLang="en-US" sz="2400" b="1" dirty="0">
                <a:solidFill>
                  <a:srgbClr val="002060"/>
                </a:solidFill>
              </a:rPr>
              <a:t>  正负电子湮灭中的自旋转移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8EE1D6F6-C695-77D2-83E4-E5DD972E66B1}"/>
                  </a:ext>
                </a:extLst>
              </p:cNvPr>
              <p:cNvSpPr/>
              <p:nvPr/>
            </p:nvSpPr>
            <p:spPr>
              <a:xfrm>
                <a:off x="943936" y="842446"/>
                <a:ext cx="2576346" cy="5132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0" lvl="0" indent="-457200">
                  <a:buFont typeface="Wingdings" pitchFamily="2" charset="2"/>
                  <a:buChar char="Ø"/>
                </a:pPr>
                <a:r>
                  <a:rPr lang="zh-CN" alt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zh-CN" sz="2800" b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zh-CN" alt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zh-CN" altLang="en-US" sz="2400" b="1" dirty="0">
                    <a:solidFill>
                      <a:srgbClr val="002060"/>
                    </a:solidFill>
                  </a:rPr>
                  <a:t>超子的特性</a:t>
                </a:r>
                <a:endParaRPr kumimoji="1" lang="en-US" altLang="zh-CN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8EE1D6F6-C695-77D2-83E4-E5DD972E66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936" y="842446"/>
                <a:ext cx="2576346" cy="513282"/>
              </a:xfrm>
              <a:prstGeom prst="rect">
                <a:avLst/>
              </a:prstGeom>
              <a:blipFill>
                <a:blip r:embed="rId4"/>
                <a:stretch>
                  <a:fillRect l="-3448" r="-2956" b="-268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7CC1C99E-58A7-BA4A-439A-2F1D0BF7A826}"/>
                  </a:ext>
                </a:extLst>
              </p:cNvPr>
              <p:cNvSpPr/>
              <p:nvPr/>
            </p:nvSpPr>
            <p:spPr>
              <a:xfrm>
                <a:off x="2241180" y="4214703"/>
                <a:ext cx="3665275" cy="1576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900"/>
                  </a:spcAft>
                </a:pP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衰变产物角分布：</a:t>
                </a: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𝑑𝑁</m:t>
                          </m:r>
                        </m:num>
                        <m:den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func>
                            <m:funcPr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 sz="20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func>
                        </m:den>
                      </m:f>
                      <m:r>
                        <a:rPr lang="en-US" altLang="zh-CN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zh-CN" altLang="en-US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𝒜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(1+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</m:sub>
                      </m:sSub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</m:sub>
                      </m:sSub>
                      <m:func>
                        <m:func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func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20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altLang="zh-CN" dirty="0">
                    <a:ea typeface="Cambria Math" panose="02040503050406030204" pitchFamily="18" charset="0"/>
                  </a:rPr>
                  <a:t>	</a:t>
                </a:r>
                <a:r>
                  <a:rPr lang="zh-CN" altLang="en-US" dirty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sub>
                    </m:sSub>
                    <m:r>
                      <a:rPr lang="en-US" altLang="zh-CN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0.746</m:t>
                    </m:r>
                    <m:r>
                      <a:rPr lang="en-US" altLang="zh-CN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±0.008</m:t>
                    </m:r>
                  </m:oMath>
                </a14:m>
                <a:endParaRPr lang="en-US" altLang="zh-CN" sz="1200" dirty="0"/>
              </a:p>
            </p:txBody>
          </p:sp>
        </mc:Choice>
        <mc:Fallback xmlns=""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7CC1C99E-58A7-BA4A-439A-2F1D0BF7A8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180" y="4214703"/>
                <a:ext cx="3665275" cy="15769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组合 42">
            <a:extLst>
              <a:ext uri="{FF2B5EF4-FFF2-40B4-BE49-F238E27FC236}">
                <a16:creationId xmlns:a16="http://schemas.microsoft.com/office/drawing/2014/main" id="{F41BF209-542B-1CB1-27E6-81604F4A4B0C}"/>
              </a:ext>
            </a:extLst>
          </p:cNvPr>
          <p:cNvGrpSpPr/>
          <p:nvPr/>
        </p:nvGrpSpPr>
        <p:grpSpPr>
          <a:xfrm>
            <a:off x="1210585" y="1371872"/>
            <a:ext cx="3945348" cy="1229507"/>
            <a:chOff x="1769721" y="1406504"/>
            <a:chExt cx="4715528" cy="1823430"/>
          </a:xfrm>
        </p:grpSpPr>
        <p:sp>
          <p:nvSpPr>
            <p:cNvPr id="44" name="圆角矩形 43">
              <a:extLst>
                <a:ext uri="{FF2B5EF4-FFF2-40B4-BE49-F238E27FC236}">
                  <a16:creationId xmlns:a16="http://schemas.microsoft.com/office/drawing/2014/main" id="{BB0D5F5E-BC19-DF12-9220-D19DCD01DCA3}"/>
                </a:ext>
              </a:extLst>
            </p:cNvPr>
            <p:cNvSpPr/>
            <p:nvPr/>
          </p:nvSpPr>
          <p:spPr>
            <a:xfrm>
              <a:off x="1769721" y="1502301"/>
              <a:ext cx="4715528" cy="1727633"/>
            </a:xfrm>
            <a:prstGeom prst="roundRect">
              <a:avLst>
                <a:gd name="adj" fmla="val 0"/>
              </a:avLst>
            </a:prstGeom>
            <a:noFill/>
            <a:ln w="12700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文本框 44">
                  <a:extLst>
                    <a:ext uri="{FF2B5EF4-FFF2-40B4-BE49-F238E27FC236}">
                      <a16:creationId xmlns:a16="http://schemas.microsoft.com/office/drawing/2014/main" id="{EB458F3D-FF83-34C5-CAE3-339D2CC7775B}"/>
                    </a:ext>
                  </a:extLst>
                </p:cNvPr>
                <p:cNvSpPr txBox="1"/>
                <p:nvPr/>
              </p:nvSpPr>
              <p:spPr>
                <a:xfrm>
                  <a:off x="1780851" y="1406504"/>
                  <a:ext cx="2573476" cy="6846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zh-CN" altLang="en-US" sz="2100" dirty="0"/>
                    <a:t>组分：</a:t>
                  </a:r>
                  <a:r>
                    <a:rPr lang="el-GR" altLang="zh-CN" sz="2100" b="1" dirty="0">
                      <a:solidFill>
                        <a:srgbClr val="950E16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CN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Λ</m:t>
                      </m:r>
                    </m:oMath>
                  </a14:m>
                  <a:r>
                    <a:rPr lang="en-US" altLang="zh-CN" sz="2400" dirty="0">
                      <a:solidFill>
                        <a:schemeClr val="tx1"/>
                      </a:solidFill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2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𝑢𝑑𝑠</m:t>
                          </m:r>
                        </m:e>
                      </m:d>
                    </m:oMath>
                  </a14:m>
                  <a:endParaRPr kumimoji="1" lang="zh-CN" altLang="en-US" sz="2200" dirty="0"/>
                </a:p>
              </p:txBody>
            </p:sp>
          </mc:Choice>
          <mc:Fallback xmlns="">
            <p:sp>
              <p:nvSpPr>
                <p:cNvPr id="45" name="文本框 44">
                  <a:extLst>
                    <a:ext uri="{FF2B5EF4-FFF2-40B4-BE49-F238E27FC236}">
                      <a16:creationId xmlns:a16="http://schemas.microsoft.com/office/drawing/2014/main" id="{EB458F3D-FF83-34C5-CAE3-339D2CC777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0851" y="1406504"/>
                  <a:ext cx="2573476" cy="684676"/>
                </a:xfrm>
                <a:prstGeom prst="rect">
                  <a:avLst/>
                </a:prstGeom>
                <a:blipFill>
                  <a:blip r:embed="rId6"/>
                  <a:stretch>
                    <a:fillRect l="-3529" t="-124324" r="-12941" b="-19459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2A26A9BD-8DF2-727C-E802-0BC7F6473C88}"/>
                    </a:ext>
                  </a:extLst>
                </p:cNvPr>
                <p:cNvSpPr txBox="1"/>
                <p:nvPr/>
              </p:nvSpPr>
              <p:spPr>
                <a:xfrm>
                  <a:off x="1769721" y="2010183"/>
                  <a:ext cx="3142015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zh-CN" altLang="en-US" sz="2100" dirty="0"/>
                    <a:t>量子数：</a:t>
                  </a:r>
                  <a:r>
                    <a:rPr lang="en-US" altLang="zh-CN" sz="2100" dirty="0"/>
                    <a:t> </a:t>
                  </a:r>
                  <a14:m>
                    <m:oMath xmlns:m="http://schemas.openxmlformats.org/officeDocument/2006/math">
                      <m:r>
                        <a:rPr lang="en-US" altLang="zh-CN" sz="2200" b="1" i="1" dirty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m:rPr>
                          <m:nor/>
                        </m:rPr>
                        <a:rPr lang="en-US" altLang="zh-CN" sz="22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zh-CN" altLang="en-US" sz="2200" b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200" b="1" dirty="0">
                          <a:latin typeface="Cambria Math" panose="02040503050406030204" pitchFamily="18" charset="0"/>
                        </a:rPr>
                        <m:t>1/2</m:t>
                      </m:r>
                    </m:oMath>
                  </a14:m>
                  <a:r>
                    <a:rPr lang="en-US" altLang="zh-CN" sz="2200" b="1" dirty="0">
                      <a:latin typeface="Cambria Math" panose="02040503050406030204" pitchFamily="18" charset="0"/>
                    </a:rPr>
                    <a:t> </a:t>
                  </a:r>
                  <a:r>
                    <a:rPr lang="en-US" altLang="zh-CN" sz="2200" b="1" i="1" dirty="0">
                      <a:latin typeface="Cambria Math" panose="02040503050406030204" pitchFamily="18" charset="0"/>
                    </a:rPr>
                    <a:t>, </a:t>
                  </a:r>
                  <a:r>
                    <a:rPr lang="zh-CN" altLang="en-US" sz="2200" b="1" i="1" dirty="0">
                      <a:latin typeface="Cambria Math" panose="02040503050406030204" pitchFamily="18" charset="0"/>
                    </a:rPr>
                    <a:t> </a:t>
                  </a:r>
                  <a:r>
                    <a:rPr lang="en-US" altLang="zh-CN" sz="2200" b="1" i="1" dirty="0">
                      <a:latin typeface="Cambria Math" panose="02040503050406030204" pitchFamily="18" charset="0"/>
                    </a:rPr>
                    <a:t>I</a:t>
                  </a:r>
                  <a14:m>
                    <m:oMath xmlns:m="http://schemas.openxmlformats.org/officeDocument/2006/math">
                      <m:r>
                        <a:rPr lang="zh-CN" altLang="en-US" sz="22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2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a14:m>
                  <a:r>
                    <a:rPr lang="en-US" altLang="zh-CN" sz="2200" b="1" i="1" dirty="0">
                      <a:latin typeface="Cambria Math" panose="02040503050406030204" pitchFamily="18" charset="0"/>
                    </a:rPr>
                    <a:t> </a:t>
                  </a:r>
                  <a:endParaRPr kumimoji="1" lang="zh-CN" altLang="en-US" sz="2200" b="1" dirty="0"/>
                </a:p>
              </p:txBody>
            </p:sp>
          </mc:Choice>
          <mc:Fallback xmlns="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3C962BBE-45F9-5711-7938-8AE950017C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9721" y="2010183"/>
                  <a:ext cx="3142015" cy="430887"/>
                </a:xfrm>
                <a:prstGeom prst="rect">
                  <a:avLst/>
                </a:prstGeom>
                <a:blipFill>
                  <a:blip r:embed="rId16"/>
                  <a:stretch>
                    <a:fillRect l="-2885" t="-12500" r="-15865" b="-875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E64840DB-DA77-E8C9-868F-0C42BDFFEAE3}"/>
                    </a:ext>
                  </a:extLst>
                </p:cNvPr>
                <p:cNvSpPr txBox="1"/>
                <p:nvPr/>
              </p:nvSpPr>
              <p:spPr>
                <a:xfrm>
                  <a:off x="1787007" y="2542596"/>
                  <a:ext cx="4698240" cy="6720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zh-CN" altLang="en-US" sz="2100" dirty="0"/>
                    <a:t>关键特征：</a:t>
                  </a:r>
                  <a14:m>
                    <m:oMath xmlns:m="http://schemas.openxmlformats.org/officeDocument/2006/math">
                      <m:r>
                        <a:rPr lang="el-GR" altLang="zh-CN" sz="2400" b="1" i="0" dirty="0">
                          <a:latin typeface="Cambria Math" panose="02040503050406030204" pitchFamily="18" charset="0"/>
                        </a:rPr>
                        <m:t>𝚲</m:t>
                      </m:r>
                      <m:r>
                        <a:rPr lang="zh-CN" altLang="en-US" sz="2400" b="1" dirty="0">
                          <a:solidFill>
                            <a:srgbClr val="950E16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zh-CN" altLang="en-US" sz="2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自旋由 </a:t>
                  </a:r>
                  <a:r>
                    <a:rPr lang="en-US" altLang="zh-CN" sz="2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</a:t>
                  </a:r>
                  <a:r>
                    <a:rPr lang="zh-CN" altLang="en-US" sz="21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夸克主导</a:t>
                  </a:r>
                </a:p>
              </p:txBody>
            </p:sp>
          </mc:Choice>
          <mc:Fallback xmlns="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E64840DB-DA77-E8C9-868F-0C42BDFFEA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7007" y="2542596"/>
                  <a:ext cx="4698240" cy="672028"/>
                </a:xfrm>
                <a:prstGeom prst="rect">
                  <a:avLst/>
                </a:prstGeom>
                <a:blipFill>
                  <a:blip r:embed="rId17"/>
                  <a:stretch>
                    <a:fillRect l="-1929" t="-2703" r="-643" b="-2432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5635B8E8-31E1-0EBB-8FDC-72ED966F92B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33862" y="3761060"/>
            <a:ext cx="2827562" cy="280107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81D6E4E-4FDD-AAA2-D293-0DDD9E7ED64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17234" y="3738528"/>
            <a:ext cx="2817185" cy="2752973"/>
          </a:xfrm>
          <a:prstGeom prst="rect">
            <a:avLst/>
          </a:prstGeom>
        </p:spPr>
      </p:pic>
      <p:grpSp>
        <p:nvGrpSpPr>
          <p:cNvPr id="42" name="组合 41">
            <a:extLst>
              <a:ext uri="{FF2B5EF4-FFF2-40B4-BE49-F238E27FC236}">
                <a16:creationId xmlns:a16="http://schemas.microsoft.com/office/drawing/2014/main" id="{B4E25A93-202D-2E85-D36E-E84DF2B9A666}"/>
              </a:ext>
            </a:extLst>
          </p:cNvPr>
          <p:cNvGrpSpPr/>
          <p:nvPr/>
        </p:nvGrpSpPr>
        <p:grpSpPr>
          <a:xfrm>
            <a:off x="1015137" y="2662875"/>
            <a:ext cx="2584190" cy="3331885"/>
            <a:chOff x="8033371" y="1877782"/>
            <a:chExt cx="2584190" cy="3331885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D36A72F3-5922-25FD-FD82-44BA59FC44CD}"/>
                </a:ext>
              </a:extLst>
            </p:cNvPr>
            <p:cNvGrpSpPr/>
            <p:nvPr/>
          </p:nvGrpSpPr>
          <p:grpSpPr>
            <a:xfrm>
              <a:off x="8033371" y="1877782"/>
              <a:ext cx="2584190" cy="3331885"/>
              <a:chOff x="4984577" y="2423462"/>
              <a:chExt cx="2643376" cy="3436756"/>
            </a:xfrm>
          </p:grpSpPr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6779DEB4-78CF-8655-ABDE-3B348CA7C39A}"/>
                  </a:ext>
                </a:extLst>
              </p:cNvPr>
              <p:cNvSpPr/>
              <p:nvPr/>
            </p:nvSpPr>
            <p:spPr>
              <a:xfrm>
                <a:off x="5002155" y="5256595"/>
                <a:ext cx="425932" cy="415288"/>
              </a:xfrm>
              <a:prstGeom prst="ellipse">
                <a:avLst/>
              </a:prstGeom>
              <a:solidFill>
                <a:srgbClr val="AED7D3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椭圆 23">
                <a:extLst>
                  <a:ext uri="{FF2B5EF4-FFF2-40B4-BE49-F238E27FC236}">
                    <a16:creationId xmlns:a16="http://schemas.microsoft.com/office/drawing/2014/main" id="{DF48A074-2314-446A-6FC6-CA13DCD33C40}"/>
                  </a:ext>
                </a:extLst>
              </p:cNvPr>
              <p:cNvSpPr/>
              <p:nvPr/>
            </p:nvSpPr>
            <p:spPr>
              <a:xfrm>
                <a:off x="7097759" y="2511356"/>
                <a:ext cx="527496" cy="514565"/>
              </a:xfrm>
              <a:prstGeom prst="ellipse">
                <a:avLst/>
              </a:prstGeom>
              <a:gradFill flip="none" rotWithShape="1">
                <a:gsLst>
                  <a:gs pos="77000">
                    <a:srgbClr val="0099CC">
                      <a:shade val="30000"/>
                      <a:satMod val="115000"/>
                    </a:srgbClr>
                  </a:gs>
                  <a:gs pos="50000">
                    <a:srgbClr val="0099CC">
                      <a:shade val="67500"/>
                      <a:satMod val="115000"/>
                    </a:srgbClr>
                  </a:gs>
                  <a:gs pos="100000">
                    <a:srgbClr val="0099CC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solidFill>
                  <a:srgbClr val="2867A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7" name="直接连接符 31">
                <a:extLst>
                  <a:ext uri="{FF2B5EF4-FFF2-40B4-BE49-F238E27FC236}">
                    <a16:creationId xmlns:a16="http://schemas.microsoft.com/office/drawing/2014/main" id="{682F0229-184C-6753-BD50-A3AFEE05CA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27818" y="2511356"/>
                <a:ext cx="45291" cy="3348862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C6CC1DE1-EE71-E101-7249-67A7CE6B0695}"/>
                  </a:ext>
                </a:extLst>
              </p:cNvPr>
              <p:cNvSpPr/>
              <p:nvPr/>
            </p:nvSpPr>
            <p:spPr>
              <a:xfrm>
                <a:off x="5816313" y="3908464"/>
                <a:ext cx="668160" cy="67679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accent1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accent1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9" name="直接箭头连接符 33">
                <a:extLst>
                  <a:ext uri="{FF2B5EF4-FFF2-40B4-BE49-F238E27FC236}">
                    <a16:creationId xmlns:a16="http://schemas.microsoft.com/office/drawing/2014/main" id="{ED05FBEE-24BC-3B07-A1AA-1AEAC95307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151025" y="2750120"/>
                <a:ext cx="1167614" cy="1493852"/>
              </a:xfrm>
              <a:prstGeom prst="straightConnector1">
                <a:avLst/>
              </a:prstGeom>
              <a:ln w="38100">
                <a:solidFill>
                  <a:schemeClr val="accent5">
                    <a:lumMod val="50000"/>
                  </a:schemeClr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箭头连接符 34">
                <a:extLst>
                  <a:ext uri="{FF2B5EF4-FFF2-40B4-BE49-F238E27FC236}">
                    <a16:creationId xmlns:a16="http://schemas.microsoft.com/office/drawing/2014/main" id="{722A1F5F-92C3-5A0E-0878-04F826C0D0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167445" y="4243970"/>
                <a:ext cx="985931" cy="1213018"/>
              </a:xfrm>
              <a:prstGeom prst="straightConnector1">
                <a:avLst/>
              </a:prstGeom>
              <a:ln w="38100">
                <a:solidFill>
                  <a:srgbClr val="5AB5B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弧形 36">
                <a:extLst>
                  <a:ext uri="{FF2B5EF4-FFF2-40B4-BE49-F238E27FC236}">
                    <a16:creationId xmlns:a16="http://schemas.microsoft.com/office/drawing/2014/main" id="{3E685AD1-80DF-1C74-002D-6593BD877CB1}"/>
                  </a:ext>
                </a:extLst>
              </p:cNvPr>
              <p:cNvSpPr/>
              <p:nvPr/>
            </p:nvSpPr>
            <p:spPr>
              <a:xfrm>
                <a:off x="5861568" y="3290931"/>
                <a:ext cx="873264" cy="948288"/>
              </a:xfrm>
              <a:prstGeom prst="arc">
                <a:avLst>
                  <a:gd name="adj1" fmla="val 14906344"/>
                  <a:gd name="adj2" fmla="val 20077208"/>
                </a:avLst>
              </a:prstGeom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文本框 31">
                    <a:extLst>
                      <a:ext uri="{FF2B5EF4-FFF2-40B4-BE49-F238E27FC236}">
                        <a16:creationId xmlns:a16="http://schemas.microsoft.com/office/drawing/2014/main" id="{FF9BB94B-D509-430D-3466-9792E75BE1CF}"/>
                      </a:ext>
                    </a:extLst>
                  </p:cNvPr>
                  <p:cNvSpPr txBox="1"/>
                  <p:nvPr/>
                </p:nvSpPr>
                <p:spPr>
                  <a:xfrm>
                    <a:off x="7321854" y="2423462"/>
                    <a:ext cx="306099" cy="43088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oMath>
                      </m:oMathPara>
                    </a14:m>
                    <a:endParaRPr lang="zh-CN" altLang="en-US" sz="2800" dirty="0"/>
                  </a:p>
                </p:txBody>
              </p:sp>
            </mc:Choice>
            <mc:Fallback xmlns="">
              <p:sp>
                <p:nvSpPr>
                  <p:cNvPr id="38" name="文本框 37">
                    <a:extLst>
                      <a:ext uri="{FF2B5EF4-FFF2-40B4-BE49-F238E27FC236}">
                        <a16:creationId xmlns:a16="http://schemas.microsoft.com/office/drawing/2014/main" id="{622DBD75-D9D8-414C-A59A-9AD0E983DA7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21854" y="2423462"/>
                    <a:ext cx="306099" cy="430887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967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文本框 32">
                    <a:extLst>
                      <a:ext uri="{FF2B5EF4-FFF2-40B4-BE49-F238E27FC236}">
                        <a16:creationId xmlns:a16="http://schemas.microsoft.com/office/drawing/2014/main" id="{85A9CF5D-DA5B-656E-F3F1-F10897417D60}"/>
                      </a:ext>
                    </a:extLst>
                  </p:cNvPr>
                  <p:cNvSpPr txBox="1"/>
                  <p:nvPr/>
                </p:nvSpPr>
                <p:spPr>
                  <a:xfrm>
                    <a:off x="6382766" y="2893696"/>
                    <a:ext cx="498802" cy="44444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80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44" name="文本框 43">
                    <a:extLst>
                      <a:ext uri="{FF2B5EF4-FFF2-40B4-BE49-F238E27FC236}">
                        <a16:creationId xmlns:a16="http://schemas.microsoft.com/office/drawing/2014/main" id="{EA1BA0D4-F5E8-1F3C-4804-F472CFDE836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82766" y="2893696"/>
                    <a:ext cx="498802" cy="444449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10000" b="-857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文本框 33">
                    <a:extLst>
                      <a:ext uri="{FF2B5EF4-FFF2-40B4-BE49-F238E27FC236}">
                        <a16:creationId xmlns:a16="http://schemas.microsoft.com/office/drawing/2014/main" id="{3768072C-5668-B750-3988-DAE2EF7D058D}"/>
                      </a:ext>
                    </a:extLst>
                  </p:cNvPr>
                  <p:cNvSpPr txBox="1"/>
                  <p:nvPr/>
                </p:nvSpPr>
                <p:spPr>
                  <a:xfrm>
                    <a:off x="4984577" y="5353619"/>
                    <a:ext cx="461087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sz="2400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sz="2400" dirty="0"/>
                  </a:p>
                </p:txBody>
              </p:sp>
            </mc:Choice>
            <mc:Fallback xmlns="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9919AF63-5810-4775-A2B7-0687C3CD26A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84577" y="5353619"/>
                    <a:ext cx="461087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15152" r="-4545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文本框 34">
                    <a:extLst>
                      <a:ext uri="{FF2B5EF4-FFF2-40B4-BE49-F238E27FC236}">
                        <a16:creationId xmlns:a16="http://schemas.microsoft.com/office/drawing/2014/main" id="{56B76B8E-212E-17C3-F5E0-FFBDFCA4E44C}"/>
                      </a:ext>
                    </a:extLst>
                  </p:cNvPr>
                  <p:cNvSpPr txBox="1"/>
                  <p:nvPr/>
                </p:nvSpPr>
                <p:spPr>
                  <a:xfrm>
                    <a:off x="5445664" y="2883901"/>
                    <a:ext cx="554486" cy="5079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3200" i="1" dirty="0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3200" b="0" i="1" dirty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altLang="zh-CN" sz="3200" i="1" dirty="0" smtClean="0">
                                  <a:solidFill>
                                    <a:schemeClr val="accent6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sub>
                          </m:sSub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46" name="文本框 45">
                    <a:extLst>
                      <a:ext uri="{FF2B5EF4-FFF2-40B4-BE49-F238E27FC236}">
                        <a16:creationId xmlns:a16="http://schemas.microsoft.com/office/drawing/2014/main" id="{12542952-BCD4-7830-F869-5198A66CF43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45664" y="2883901"/>
                    <a:ext cx="554486" cy="507943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11364" b="-17949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6" name="直接箭头连接符 35">
                <a:extLst>
                  <a:ext uri="{FF2B5EF4-FFF2-40B4-BE49-F238E27FC236}">
                    <a16:creationId xmlns:a16="http://schemas.microsoft.com/office/drawing/2014/main" id="{89DD2814-278E-E6C6-8788-FD043CD6E5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132407" y="2780614"/>
                <a:ext cx="20971" cy="1453855"/>
              </a:xfrm>
              <a:prstGeom prst="straightConnector1">
                <a:avLst/>
              </a:prstGeom>
              <a:ln w="38100">
                <a:solidFill>
                  <a:srgbClr val="A02402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CF41D872-7BCC-9D1C-EDB7-3EA95DE5DABF}"/>
                    </a:ext>
                  </a:extLst>
                </p:cNvPr>
                <p:cNvSpPr txBox="1"/>
                <p:nvPr/>
              </p:nvSpPr>
              <p:spPr>
                <a:xfrm>
                  <a:off x="9168736" y="3480334"/>
                  <a:ext cx="1245416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l-GR" altLang="zh-CN" sz="3200" b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𝚲</m:t>
                      </m:r>
                    </m:oMath>
                  </a14:m>
                  <a:r>
                    <a:rPr lang="en-US" altLang="zh-CN" sz="3200" b="1" dirty="0">
                      <a:solidFill>
                        <a:srgbClr val="860000"/>
                      </a:solidFill>
                      <a:ea typeface="Cambria Math" panose="02040503050406030204" pitchFamily="18" charset="0"/>
                    </a:rPr>
                    <a:t> </a:t>
                  </a:r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8D9F08C3-C8D8-F318-8213-874370220F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8736" y="3480334"/>
                  <a:ext cx="1245416" cy="584775"/>
                </a:xfrm>
                <a:prstGeom prst="rect">
                  <a:avLst/>
                </a:prstGeom>
                <a:blipFill>
                  <a:blip r:embed="rId14"/>
                  <a:stretch>
                    <a:fillRect l="-404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64D621D-6170-0532-B0BC-D41191FD9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560" y="6375546"/>
            <a:ext cx="704163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35B61E84-97F4-0ED2-B9CB-CDDF18EF61BB}"/>
              </a:ext>
            </a:extLst>
          </p:cNvPr>
          <p:cNvSpPr txBox="1"/>
          <p:nvPr/>
        </p:nvSpPr>
        <p:spPr>
          <a:xfrm>
            <a:off x="481490" y="6206824"/>
            <a:ext cx="62943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BESIII, Phys. Rev. Lett. 129 (2022)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13,131801;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Phys. 15 (2019) 631-634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ALEPH, </a:t>
            </a:r>
            <a:r>
              <a:rPr lang="zh-C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Phys.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Lett.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 374 (1996) 319-330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OPAL, </a:t>
            </a:r>
            <a:r>
              <a:rPr lang="zh-C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Eur.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Phys.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 2 (1998) 49-59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3359875-B31A-A8CE-01E9-D34807D45F5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19010" y="1402549"/>
            <a:ext cx="3884828" cy="1952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2656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A99B3-C419-CADF-E9A2-0FDD8E514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52E88F-CC09-D268-51A0-4BF3C03D6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研究背景</a:t>
            </a:r>
            <a:r>
              <a:rPr kumimoji="1" lang="en-US" altLang="zh-CN" sz="2800" dirty="0"/>
              <a:t>: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SIDIS</a:t>
            </a:r>
            <a:r>
              <a:rPr kumimoji="1" lang="zh-CN" altLang="en-US" sz="2800" dirty="0"/>
              <a:t> 中的纵向自旋转移</a:t>
            </a:r>
            <a:endParaRPr lang="zh-CN" altLang="en-US" dirty="0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F9A66A89-9F7E-A92D-29BB-CD88C3FB364D}"/>
              </a:ext>
            </a:extLst>
          </p:cNvPr>
          <p:cNvGrpSpPr/>
          <p:nvPr/>
        </p:nvGrpSpPr>
        <p:grpSpPr>
          <a:xfrm>
            <a:off x="4119367" y="4652205"/>
            <a:ext cx="3828214" cy="1943005"/>
            <a:chOff x="4191465" y="3390934"/>
            <a:chExt cx="4567697" cy="3412265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B0BA9EF-0B39-3319-7F05-390AFFD409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97"/>
            <a:stretch/>
          </p:blipFill>
          <p:spPr>
            <a:xfrm>
              <a:off x="4191465" y="3390934"/>
              <a:ext cx="4567697" cy="3412265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03790D71-051E-09A9-9389-0799CE96EF9A}"/>
                </a:ext>
              </a:extLst>
            </p:cNvPr>
            <p:cNvSpPr txBox="1"/>
            <p:nvPr/>
          </p:nvSpPr>
          <p:spPr>
            <a:xfrm>
              <a:off x="4210878" y="6154582"/>
              <a:ext cx="3035852" cy="648613"/>
            </a:xfrm>
            <a:prstGeom prst="rect">
              <a:avLst/>
            </a:prstGeom>
            <a:solidFill>
              <a:srgbClr val="97141B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bg1"/>
                  </a:solidFill>
                </a:rPr>
                <a:t>COMPASS at CERN</a:t>
              </a:r>
              <a:endParaRPr lang="zh-CN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86F6BBB8-20D2-61E9-AABF-4F91D9CD4C24}"/>
              </a:ext>
            </a:extLst>
          </p:cNvPr>
          <p:cNvGrpSpPr/>
          <p:nvPr/>
        </p:nvGrpSpPr>
        <p:grpSpPr>
          <a:xfrm>
            <a:off x="7956791" y="4641572"/>
            <a:ext cx="4106180" cy="1954416"/>
            <a:chOff x="8174191" y="3899563"/>
            <a:chExt cx="3775191" cy="2719747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7C1DC80B-07DA-CED3-907B-605640FA9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4191" y="3899563"/>
              <a:ext cx="3633759" cy="2683371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6BF8D442-7AA0-6132-B08A-A3AEE4B91501}"/>
                </a:ext>
              </a:extLst>
            </p:cNvPr>
            <p:cNvSpPr txBox="1"/>
            <p:nvPr/>
          </p:nvSpPr>
          <p:spPr>
            <a:xfrm>
              <a:off x="9903186" y="6117837"/>
              <a:ext cx="2046196" cy="501473"/>
            </a:xfrm>
            <a:prstGeom prst="rect">
              <a:avLst/>
            </a:prstGeom>
            <a:solidFill>
              <a:srgbClr val="97141B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bg1"/>
                  </a:solidFill>
                </a:rPr>
                <a:t>CLAS12 at </a:t>
              </a:r>
              <a:r>
                <a:rPr lang="en-US" altLang="zh-CN" b="1" dirty="0" err="1">
                  <a:solidFill>
                    <a:schemeClr val="bg1"/>
                  </a:solidFill>
                </a:rPr>
                <a:t>JLab</a:t>
              </a:r>
              <a:endParaRPr lang="zh-CN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92976BC2-BB83-CFEA-DED0-525DE6159CC9}"/>
              </a:ext>
            </a:extLst>
          </p:cNvPr>
          <p:cNvGrpSpPr/>
          <p:nvPr/>
        </p:nvGrpSpPr>
        <p:grpSpPr>
          <a:xfrm>
            <a:off x="136982" y="4652205"/>
            <a:ext cx="3984863" cy="1943003"/>
            <a:chOff x="7103864" y="4112445"/>
            <a:chExt cx="3907952" cy="2472219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D19ACE22-FCB4-F1EB-4660-07DF538D1E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6" t="16421" r="3367" b="597"/>
            <a:stretch/>
          </p:blipFill>
          <p:spPr>
            <a:xfrm>
              <a:off x="7103864" y="4112445"/>
              <a:ext cx="3907952" cy="2472219"/>
            </a:xfrm>
            <a:prstGeom prst="rect">
              <a:avLst/>
            </a:prstGeom>
          </p:spPr>
        </p:pic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219B8468-A4FA-AB15-DD8F-060422FB4C2D}"/>
                </a:ext>
              </a:extLst>
            </p:cNvPr>
            <p:cNvSpPr txBox="1"/>
            <p:nvPr/>
          </p:nvSpPr>
          <p:spPr>
            <a:xfrm>
              <a:off x="7103864" y="6113616"/>
              <a:ext cx="2361443" cy="469927"/>
            </a:xfrm>
            <a:prstGeom prst="rect">
              <a:avLst/>
            </a:prstGeom>
            <a:solidFill>
              <a:srgbClr val="97141B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bg1"/>
                  </a:solidFill>
                </a:rPr>
                <a:t>HERMES at DESY</a:t>
              </a:r>
              <a:endParaRPr lang="zh-CN" alt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C07A6BB5-9A5F-028F-84EA-FF991B80D8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889045"/>
            <a:ext cx="2535443" cy="1029586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AD50E1D4-4AD1-B826-15A1-B20A011FA58F}"/>
              </a:ext>
            </a:extLst>
          </p:cNvPr>
          <p:cNvGrpSpPr/>
          <p:nvPr/>
        </p:nvGrpSpPr>
        <p:grpSpPr>
          <a:xfrm>
            <a:off x="5403654" y="1980794"/>
            <a:ext cx="6643043" cy="2481507"/>
            <a:chOff x="427890" y="2019746"/>
            <a:chExt cx="6643043" cy="2481507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A85D27AE-53E2-E32B-5BD7-CF1BDD2D984D}"/>
                </a:ext>
              </a:extLst>
            </p:cNvPr>
            <p:cNvGrpSpPr/>
            <p:nvPr/>
          </p:nvGrpSpPr>
          <p:grpSpPr>
            <a:xfrm>
              <a:off x="656927" y="4048116"/>
              <a:ext cx="6095767" cy="453137"/>
              <a:chOff x="2915125" y="3618294"/>
              <a:chExt cx="7812842" cy="442361"/>
            </a:xfrm>
          </p:grpSpPr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E8C0CC9F-E002-F1EE-9BF4-1871F5019425}"/>
                  </a:ext>
                </a:extLst>
              </p:cNvPr>
              <p:cNvSpPr txBox="1"/>
              <p:nvPr/>
            </p:nvSpPr>
            <p:spPr>
              <a:xfrm>
                <a:off x="2915125" y="3639420"/>
                <a:ext cx="29684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spc="-1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发射极化虚光子</a:t>
                </a:r>
                <a:endParaRPr lang="en-US" altLang="zh-CN" sz="2000" spc="-150" dirty="0">
                  <a:latin typeface="Times New Roman" panose="02020603050405020304" pitchFamily="18" charset="0"/>
                  <a:ea typeface="Cambria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667DD007-75C1-A39F-C5A7-D05677C93C61}"/>
                  </a:ext>
                </a:extLst>
              </p:cNvPr>
              <p:cNvSpPr txBox="1"/>
              <p:nvPr/>
            </p:nvSpPr>
            <p:spPr>
              <a:xfrm>
                <a:off x="6328486" y="3650736"/>
                <a:ext cx="147497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spc="-1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夸克极化</a:t>
                </a:r>
                <a:endParaRPr lang="en-US" altLang="zh-CN" sz="2000" spc="-150" dirty="0">
                  <a:latin typeface="Times New Roman" panose="02020603050405020304" pitchFamily="18" charset="0"/>
                  <a:ea typeface="Cambria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文本框 26">
                    <a:extLst>
                      <a:ext uri="{FF2B5EF4-FFF2-40B4-BE49-F238E27FC236}">
                        <a16:creationId xmlns:a16="http://schemas.microsoft.com/office/drawing/2014/main" id="{652C6B9E-6206-A565-07BD-4EFD0AD54B3C}"/>
                      </a:ext>
                    </a:extLst>
                  </p:cNvPr>
                  <p:cNvSpPr txBox="1"/>
                  <p:nvPr/>
                </p:nvSpPr>
                <p:spPr>
                  <a:xfrm>
                    <a:off x="8869602" y="3618294"/>
                    <a:ext cx="1858365" cy="44236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sz="2000" spc="-150" dirty="0">
                        <a:latin typeface="+mn-ea"/>
                        <a:cs typeface="Times New Roman" panose="02020603050405020304" pitchFamily="18" charset="0"/>
                      </a:rPr>
                      <a:t>末态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l-GR" altLang="zh-CN" sz="2400" b="0" i="0" spc="-15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Λ</m:t>
                        </m:r>
                      </m:oMath>
                    </a14:m>
                    <a:r>
                      <a:rPr lang="zh-CN" altLang="en-US" sz="2000" spc="-150" dirty="0">
                        <a:latin typeface="+mn-ea"/>
                        <a:cs typeface="Times New Roman" panose="02020603050405020304" pitchFamily="18" charset="0"/>
                      </a:rPr>
                      <a:t> 极化</a:t>
                    </a:r>
                    <a:endParaRPr lang="en-US" altLang="zh-CN" sz="2000" spc="-150" dirty="0">
                      <a:latin typeface="+mn-ea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7" name="文本框 26">
                    <a:extLst>
                      <a:ext uri="{FF2B5EF4-FFF2-40B4-BE49-F238E27FC236}">
                        <a16:creationId xmlns:a16="http://schemas.microsoft.com/office/drawing/2014/main" id="{652C6B9E-6206-A565-07BD-4EFD0AD54B3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869602" y="3618294"/>
                    <a:ext cx="1858365" cy="44236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5217" r="-870" b="-25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5C4115A3-2F58-15EF-BFE7-C796984B4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27890" y="2019746"/>
              <a:ext cx="6643043" cy="1849399"/>
            </a:xfrm>
            <a:prstGeom prst="rect">
              <a:avLst/>
            </a:prstGeom>
          </p:spPr>
        </p:pic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D041E8CF-5FEC-ADF2-4F58-A4846FA2F0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2535" y="1190068"/>
            <a:ext cx="4905562" cy="32722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EA2FCAE-40D6-6753-2C80-56DA61CEB4E5}"/>
                  </a:ext>
                </a:extLst>
              </p:cNvPr>
              <p:cNvSpPr txBox="1"/>
              <p:nvPr/>
            </p:nvSpPr>
            <p:spPr>
              <a:xfrm>
                <a:off x="9314193" y="955334"/>
                <a:ext cx="2215799" cy="780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zh-CN" altLang="en-US" sz="1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5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zh-CN" sz="15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kumimoji="1" lang="en-US" altLang="zh-CN" sz="1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15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en-US" altLang="zh-CN" sz="1500" dirty="0"/>
                  <a:t>: </a:t>
                </a:r>
                <a:r>
                  <a:rPr kumimoji="1" lang="zh-CN" altLang="en-US" sz="1500" dirty="0"/>
                  <a:t>纵向极化结构函数</a:t>
                </a:r>
                <a:endParaRPr kumimoji="1" lang="en-US" altLang="zh-CN" sz="1500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zh-CN" altLang="en-US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5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kumimoji="1" lang="en-US" altLang="zh-CN" sz="1500" i="1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kumimoji="1" lang="en-US" altLang="zh-CN" sz="15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15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</m:oMath>
                </a14:m>
                <a:r>
                  <a:rPr kumimoji="1" lang="en-US" altLang="zh-CN" sz="1500" dirty="0"/>
                  <a:t>:</a:t>
                </a:r>
                <a:r>
                  <a:rPr kumimoji="1" lang="zh-CN" altLang="en-US" sz="1500" dirty="0"/>
                  <a:t> 非极化结构函数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EA2FCAE-40D6-6753-2C80-56DA61CEB4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4193" y="955334"/>
                <a:ext cx="2215799" cy="780983"/>
              </a:xfrm>
              <a:prstGeom prst="rect">
                <a:avLst/>
              </a:prstGeom>
              <a:blipFill>
                <a:blip r:embed="rId12"/>
                <a:stretch>
                  <a:fillRect r="-571" b="-80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灯片编号占位符 2">
            <a:extLst>
              <a:ext uri="{FF2B5EF4-FFF2-40B4-BE49-F238E27FC236}">
                <a16:creationId xmlns:a16="http://schemas.microsoft.com/office/drawing/2014/main" id="{024BF005-2F39-B3AA-F2EE-6CB604E59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143" y="6607977"/>
            <a:ext cx="965018" cy="254734"/>
          </a:xfrm>
        </p:spPr>
        <p:txBody>
          <a:bodyPr>
            <a:normAutofit lnSpcReduction="10000"/>
          </a:bodyPr>
          <a:lstStyle/>
          <a:p>
            <a:fld id="{49AE70B2-8BF9-45C0-BB95-33D1B9D3A854}" type="slidenum">
              <a:rPr lang="zh-CN" altLang="en-US" smtClean="0"/>
              <a:t>4</a:t>
            </a:fld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0323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3EC2E-77D0-E78F-787E-FDD83FB57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1F9F34-F484-7980-1D31-2EDAF133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研究背景</a:t>
            </a:r>
            <a:r>
              <a:rPr kumimoji="1" lang="en-US" altLang="zh-CN" sz="2800" dirty="0"/>
              <a:t>:</a:t>
            </a:r>
            <a:r>
              <a:rPr kumimoji="1"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SIDIS</a:t>
            </a:r>
            <a:r>
              <a:rPr kumimoji="1" lang="zh-CN" altLang="en-US" sz="2800" dirty="0"/>
              <a:t> 中的纵向自旋转移</a:t>
            </a:r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E611BE21-E4F3-9C41-494E-F32444D00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0033" y="1093477"/>
            <a:ext cx="2239584" cy="909444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85C8F61A-E2EA-F6B4-7D4C-FFB073709B0F}"/>
              </a:ext>
            </a:extLst>
          </p:cNvPr>
          <p:cNvSpPr/>
          <p:nvPr/>
        </p:nvSpPr>
        <p:spPr>
          <a:xfrm>
            <a:off x="2058060" y="5307219"/>
            <a:ext cx="855193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600" dirty="0">
                <a:solidFill>
                  <a:srgbClr val="8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实验测量 </a:t>
            </a:r>
            <a:r>
              <a:rPr lang="en-US" altLang="zh-CN" sz="2600" dirty="0">
                <a:solidFill>
                  <a:srgbClr val="8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600" b="1" dirty="0">
                <a:solidFill>
                  <a:srgbClr val="8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远小于 </a:t>
            </a:r>
            <a:r>
              <a:rPr lang="zh-CN" altLang="en-US" sz="2600" dirty="0">
                <a:solidFill>
                  <a:srgbClr val="8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理论结果，该矛盾存在长达二十年！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9F8B60C-8C77-3144-6933-EE3BBA51831B}"/>
              </a:ext>
            </a:extLst>
          </p:cNvPr>
          <p:cNvSpPr txBox="1"/>
          <p:nvPr/>
        </p:nvSpPr>
        <p:spPr>
          <a:xfrm>
            <a:off x="2090278" y="6083684"/>
            <a:ext cx="71820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HERMES Collaboration, Phys. Rev. D 74 (2006) 072004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J. Phys. Conf. Ser. 295 (2011) 012114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8878E80-DD78-EA93-B01B-C1257C984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143" y="6468277"/>
            <a:ext cx="965018" cy="254734"/>
          </a:xfrm>
        </p:spPr>
        <p:txBody>
          <a:bodyPr>
            <a:normAutofit lnSpcReduction="10000"/>
          </a:bodyPr>
          <a:lstStyle/>
          <a:p>
            <a:fld id="{49AE70B2-8BF9-45C0-BB95-33D1B9D3A854}" type="slidenum">
              <a:rPr lang="zh-CN" altLang="en-US" smtClean="0"/>
              <a:t>5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1F468A0-5596-168A-1920-68876F102E57}"/>
                  </a:ext>
                </a:extLst>
              </p:cNvPr>
              <p:cNvSpPr txBox="1"/>
              <p:nvPr/>
            </p:nvSpPr>
            <p:spPr>
              <a:xfrm>
                <a:off x="1753978" y="2360892"/>
                <a:ext cx="1837759" cy="2756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1" i="0">
                                  <a:latin typeface="Cambria Math" panose="02040503050406030204" pitchFamily="18" charset="0"/>
                                </a:rPr>
                                <m:t>𝐐</m:t>
                              </m:r>
                            </m:e>
                            <m:sup>
                              <m:r>
                                <a:rPr lang="en-US" altLang="zh-CN" sz="16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altLang="zh-CN" sz="16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CN" sz="16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1" i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zh-CN" altLang="en-US" sz="1600" b="1" i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b="1" i="0">
                              <a:latin typeface="Cambria Math" panose="02040503050406030204" pitchFamily="18" charset="0"/>
                            </a:rPr>
                            <m:t>𝐆𝐞𝐕</m:t>
                          </m:r>
                        </m:e>
                        <m:sup>
                          <m:r>
                            <a:rPr lang="en-US" altLang="zh-CN" sz="16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CN" altLang="en-US" sz="2000" b="1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1F468A0-5596-168A-1920-68876F102E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3978" y="2360892"/>
                <a:ext cx="1837759" cy="275653"/>
              </a:xfrm>
              <a:prstGeom prst="rect">
                <a:avLst/>
              </a:prstGeom>
              <a:blipFill>
                <a:blip r:embed="rId5"/>
                <a:stretch>
                  <a:fillRect b="-260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00ABFE64-918F-4787-2106-DFE3481870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0740" y="1145546"/>
            <a:ext cx="2137558" cy="76557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C309E942-7855-850C-A2D4-48D3B17B09C1}"/>
              </a:ext>
            </a:extLst>
          </p:cNvPr>
          <p:cNvSpPr/>
          <p:nvPr/>
        </p:nvSpPr>
        <p:spPr>
          <a:xfrm>
            <a:off x="8769267" y="3653167"/>
            <a:ext cx="2539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+mn-ea"/>
                <a:cs typeface="Times New Roman" panose="02020603050405020304" pitchFamily="18" charset="0"/>
              </a:rPr>
              <a:t>理论预测曲线基于 </a:t>
            </a:r>
            <a:endParaRPr lang="en-US" altLang="zh-CN" sz="1600" dirty="0">
              <a:solidFill>
                <a:schemeClr val="accent1">
                  <a:lumMod val="50000"/>
                </a:schemeClr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JR14 </a:t>
            </a:r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+mn-ea"/>
                <a:cs typeface="Times New Roman" panose="02020603050405020304" pitchFamily="18" charset="0"/>
              </a:rPr>
              <a:t>参数化（分布函数）</a:t>
            </a:r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DSV </a:t>
            </a:r>
            <a:r>
              <a:rPr lang="zh-CN" altLang="en-US" sz="1600" dirty="0">
                <a:solidFill>
                  <a:schemeClr val="accent1">
                    <a:lumMod val="50000"/>
                  </a:schemeClr>
                </a:solidFill>
                <a:latin typeface="+mn-ea"/>
                <a:cs typeface="Times New Roman" panose="02020603050405020304" pitchFamily="18" charset="0"/>
              </a:rPr>
              <a:t>参数化（碎裂函数）</a:t>
            </a:r>
            <a:endParaRPr lang="zh-CN" altLang="en-US" sz="1600" dirty="0">
              <a:latin typeface="+mn-ea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915B96FC-14FA-5482-4637-A3C8E0331C2D}"/>
              </a:ext>
            </a:extLst>
          </p:cNvPr>
          <p:cNvGrpSpPr/>
          <p:nvPr/>
        </p:nvGrpSpPr>
        <p:grpSpPr>
          <a:xfrm>
            <a:off x="946940" y="2300265"/>
            <a:ext cx="7452469" cy="2768618"/>
            <a:chOff x="884846" y="2246023"/>
            <a:chExt cx="7452469" cy="276861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1FF41711-E0DB-3477-7E3E-0785ADA32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84846" y="2246023"/>
              <a:ext cx="7452469" cy="2768618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F332A97-63B9-5781-9648-E0D4F0D1F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00349" y="4773535"/>
              <a:ext cx="1382776" cy="226081"/>
            </a:xfrm>
            <a:prstGeom prst="rect">
              <a:avLst/>
            </a:prstGeom>
          </p:spPr>
        </p:pic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BB135555-FF45-1766-6D16-2DCB2A56D7CE}"/>
              </a:ext>
            </a:extLst>
          </p:cNvPr>
          <p:cNvGrpSpPr/>
          <p:nvPr/>
        </p:nvGrpSpPr>
        <p:grpSpPr>
          <a:xfrm>
            <a:off x="4342459" y="1058338"/>
            <a:ext cx="1505439" cy="873060"/>
            <a:chOff x="4342459" y="1058338"/>
            <a:chExt cx="1505439" cy="873060"/>
          </a:xfrm>
        </p:grpSpPr>
        <p:cxnSp>
          <p:nvCxnSpPr>
            <p:cNvPr id="26" name="直线箭头连接符 25">
              <a:extLst>
                <a:ext uri="{FF2B5EF4-FFF2-40B4-BE49-F238E27FC236}">
                  <a16:creationId xmlns:a16="http://schemas.microsoft.com/office/drawing/2014/main" id="{9180D582-0CC9-70D5-11AD-5FB748AA0C5D}"/>
                </a:ext>
              </a:extLst>
            </p:cNvPr>
            <p:cNvCxnSpPr>
              <a:cxnSpLocks/>
            </p:cNvCxnSpPr>
            <p:nvPr/>
          </p:nvCxnSpPr>
          <p:spPr>
            <a:xfrm>
              <a:off x="4444489" y="1528335"/>
              <a:ext cx="1403409" cy="0"/>
            </a:xfrm>
            <a:prstGeom prst="straightConnector1">
              <a:avLst/>
            </a:prstGeom>
            <a:ln w="41275">
              <a:solidFill>
                <a:srgbClr val="96141B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77489C4A-88E6-7D23-D68E-26E45CD641EB}"/>
                </a:ext>
              </a:extLst>
            </p:cNvPr>
            <p:cNvSpPr txBox="1"/>
            <p:nvPr/>
          </p:nvSpPr>
          <p:spPr>
            <a:xfrm>
              <a:off x="4342459" y="1058338"/>
              <a:ext cx="1338828" cy="8730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zh-CN" altLang="en-US" dirty="0"/>
                <a:t>部分子模型</a:t>
              </a:r>
              <a:endParaRPr kumimoji="1" lang="en-US" altLang="zh-CN" dirty="0"/>
            </a:p>
            <a:p>
              <a:pPr algn="ctr">
                <a:lnSpc>
                  <a:spcPct val="150000"/>
                </a:lnSpc>
              </a:pPr>
              <a:r>
                <a:rPr kumimoji="1" lang="zh-CN" altLang="en-US" dirty="0"/>
                <a:t>因子化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00D6D2F-DFDA-2CAC-847D-DF087D9E6494}"/>
                  </a:ext>
                </a:extLst>
              </p:cNvPr>
              <p:cNvSpPr txBox="1"/>
              <p:nvPr/>
            </p:nvSpPr>
            <p:spPr>
              <a:xfrm>
                <a:off x="8554969" y="1332058"/>
                <a:ext cx="22671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dirty="0"/>
                  <a:t>分布函数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⨂</m:t>
                    </m:r>
                  </m:oMath>
                </a14:m>
                <a:r>
                  <a:rPr kumimoji="1" lang="zh-CN" altLang="en-US" dirty="0"/>
                  <a:t>碎裂函数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00D6D2F-DFDA-2CAC-847D-DF087D9E6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4969" y="1332058"/>
                <a:ext cx="2267174" cy="369332"/>
              </a:xfrm>
              <a:prstGeom prst="rect">
                <a:avLst/>
              </a:prstGeom>
              <a:blipFill>
                <a:blip r:embed="rId9"/>
                <a:stretch>
                  <a:fillRect l="-2222" t="-10345" b="-241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图片 39">
            <a:extLst>
              <a:ext uri="{FF2B5EF4-FFF2-40B4-BE49-F238E27FC236}">
                <a16:creationId xmlns:a16="http://schemas.microsoft.com/office/drawing/2014/main" id="{511D342A-0C0A-7084-CEF9-5798331EAE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59177" y="2325665"/>
            <a:ext cx="3255336" cy="2331135"/>
          </a:xfrm>
          <a:prstGeom prst="rect">
            <a:avLst/>
          </a:prstGeom>
        </p:spPr>
      </p:pic>
      <p:grpSp>
        <p:nvGrpSpPr>
          <p:cNvPr id="38" name="组合 37">
            <a:extLst>
              <a:ext uri="{FF2B5EF4-FFF2-40B4-BE49-F238E27FC236}">
                <a16:creationId xmlns:a16="http://schemas.microsoft.com/office/drawing/2014/main" id="{6591A0F9-9482-890D-065F-6AC29CFFDFD8}"/>
              </a:ext>
            </a:extLst>
          </p:cNvPr>
          <p:cNvGrpSpPr/>
          <p:nvPr/>
        </p:nvGrpSpPr>
        <p:grpSpPr>
          <a:xfrm>
            <a:off x="10609993" y="2507292"/>
            <a:ext cx="1455009" cy="945835"/>
            <a:chOff x="10681771" y="2567964"/>
            <a:chExt cx="1455009" cy="945835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F60039A9-F05B-A3F3-69E9-E0DF578B8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EFF"/>
                </a:clrFrom>
                <a:clrTo>
                  <a:srgbClr val="FFFEFF">
                    <a:alpha val="0"/>
                  </a:srgbClr>
                </a:clrTo>
              </a:clrChange>
            </a:blip>
            <a:srcRect l="7746" t="21621" r="25710" b="-1"/>
            <a:stretch>
              <a:fillRect/>
            </a:stretch>
          </p:blipFill>
          <p:spPr>
            <a:xfrm rot="353424" flipH="1">
              <a:off x="11559316" y="2567964"/>
              <a:ext cx="577464" cy="531752"/>
            </a:xfrm>
            <a:prstGeom prst="rect">
              <a:avLst/>
            </a:prstGeom>
          </p:spPr>
        </p:pic>
        <p:sp>
          <p:nvSpPr>
            <p:cNvPr id="6" name="右中括号 5">
              <a:extLst>
                <a:ext uri="{FF2B5EF4-FFF2-40B4-BE49-F238E27FC236}">
                  <a16:creationId xmlns:a16="http://schemas.microsoft.com/office/drawing/2014/main" id="{6B3B0600-8488-12A7-514F-5E34CABC6468}"/>
                </a:ext>
              </a:extLst>
            </p:cNvPr>
            <p:cNvSpPr/>
            <p:nvPr/>
          </p:nvSpPr>
          <p:spPr>
            <a:xfrm rot="10800000" flipH="1">
              <a:off x="11446147" y="3208731"/>
              <a:ext cx="174816" cy="305068"/>
            </a:xfrm>
            <a:prstGeom prst="rightBracket">
              <a:avLst>
                <a:gd name="adj" fmla="val 29060"/>
              </a:avLst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888B0FA7-F52B-8EA8-5ADA-DC63BC76F11F}"/>
                    </a:ext>
                  </a:extLst>
                </p:cNvPr>
                <p:cNvSpPr txBox="1"/>
                <p:nvPr/>
              </p:nvSpPr>
              <p:spPr>
                <a:xfrm>
                  <a:off x="10681771" y="2896775"/>
                  <a:ext cx="476402" cy="55374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kumimoji="1" lang="zh-CN" altLang="en-US" sz="3200" b="1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l-GR" altLang="zh-CN" sz="3200" b="1" i="0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𝚲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2400" b="1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888B0FA7-F52B-8EA8-5ADA-DC63BC76F1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81771" y="2896775"/>
                  <a:ext cx="476402" cy="553741"/>
                </a:xfrm>
                <a:prstGeom prst="rect">
                  <a:avLst/>
                </a:prstGeom>
                <a:blipFill>
                  <a:blip r:embed="rId12"/>
                  <a:stretch>
                    <a:fillRect l="-7692" r="-5128" b="-909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344260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40017-9A95-3920-FAB4-31486A737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89A3097B-109B-D8BD-870F-B87C6CA6F0A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文章介绍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zh-CN" alt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2800" i="1">
                        <a:latin typeface="Cambria Math" panose="02040503050406030204" pitchFamily="18" charset="0"/>
                      </a:rPr>
                      <m:t>Λ</m:t>
                    </m:r>
                    <m:r>
                      <a:rPr lang="zh-CN" alt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800" dirty="0"/>
                  <a:t>产生机制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89A3097B-109B-D8BD-870F-B87C6CA6F0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1651" t="-1754" b="-192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8FA93627-20ED-C04D-C44D-FDBD5B6B7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1193" y="641452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6</a:t>
            </a:fld>
            <a:endParaRPr lang="zh-CN" altLang="en-US" dirty="0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F7EE9140-4911-9529-D52B-478C0BB27B23}"/>
              </a:ext>
            </a:extLst>
          </p:cNvPr>
          <p:cNvGrpSpPr/>
          <p:nvPr/>
        </p:nvGrpSpPr>
        <p:grpSpPr>
          <a:xfrm>
            <a:off x="459974" y="2159494"/>
            <a:ext cx="5366113" cy="3435061"/>
            <a:chOff x="168028" y="1655828"/>
            <a:chExt cx="5847706" cy="369229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ED7676BC-958A-EEEB-FFBD-C8A6D9EDE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954"/>
            <a:stretch>
              <a:fillRect/>
            </a:stretch>
          </p:blipFill>
          <p:spPr>
            <a:xfrm>
              <a:off x="168028" y="1655828"/>
              <a:ext cx="5847706" cy="3692294"/>
            </a:xfrm>
            <a:prstGeom prst="rect">
              <a:avLst/>
            </a:prstGeom>
          </p:spPr>
        </p:pic>
        <p:grpSp>
          <p:nvGrpSpPr>
            <p:cNvPr id="79" name="组合 78">
              <a:extLst>
                <a:ext uri="{FF2B5EF4-FFF2-40B4-BE49-F238E27FC236}">
                  <a16:creationId xmlns:a16="http://schemas.microsoft.com/office/drawing/2014/main" id="{D095A527-2E30-F576-ECCA-1EF659CCF45D}"/>
                </a:ext>
              </a:extLst>
            </p:cNvPr>
            <p:cNvGrpSpPr/>
            <p:nvPr/>
          </p:nvGrpSpPr>
          <p:grpSpPr>
            <a:xfrm>
              <a:off x="4507561" y="3620842"/>
              <a:ext cx="1171400" cy="1061923"/>
              <a:chOff x="8258155" y="3158670"/>
              <a:chExt cx="1927855" cy="1639503"/>
            </a:xfrm>
          </p:grpSpPr>
          <p:grpSp>
            <p:nvGrpSpPr>
              <p:cNvPr id="58" name="组合 57">
                <a:extLst>
                  <a:ext uri="{FF2B5EF4-FFF2-40B4-BE49-F238E27FC236}">
                    <a16:creationId xmlns:a16="http://schemas.microsoft.com/office/drawing/2014/main" id="{21C7460C-63B4-9102-95F2-8B1901A18FFE}"/>
                  </a:ext>
                </a:extLst>
              </p:cNvPr>
              <p:cNvGrpSpPr/>
              <p:nvPr/>
            </p:nvGrpSpPr>
            <p:grpSpPr>
              <a:xfrm>
                <a:off x="8258155" y="3158670"/>
                <a:ext cx="1927855" cy="1639503"/>
                <a:chOff x="8258155" y="3158670"/>
                <a:chExt cx="1927855" cy="1639503"/>
              </a:xfrm>
            </p:grpSpPr>
            <p:grpSp>
              <p:nvGrpSpPr>
                <p:cNvPr id="59" name="组合 58">
                  <a:extLst>
                    <a:ext uri="{FF2B5EF4-FFF2-40B4-BE49-F238E27FC236}">
                      <a16:creationId xmlns:a16="http://schemas.microsoft.com/office/drawing/2014/main" id="{7F35B0E3-A2E9-30DB-6CC3-91867BF74AC2}"/>
                    </a:ext>
                  </a:extLst>
                </p:cNvPr>
                <p:cNvGrpSpPr/>
                <p:nvPr/>
              </p:nvGrpSpPr>
              <p:grpSpPr>
                <a:xfrm>
                  <a:off x="8258155" y="3158670"/>
                  <a:ext cx="1927855" cy="1639503"/>
                  <a:chOff x="9795717" y="2449302"/>
                  <a:chExt cx="2029158" cy="1753077"/>
                </a:xfrm>
              </p:grpSpPr>
              <p:sp>
                <p:nvSpPr>
                  <p:cNvPr id="69" name="椭圆 68">
                    <a:extLst>
                      <a:ext uri="{FF2B5EF4-FFF2-40B4-BE49-F238E27FC236}">
                        <a16:creationId xmlns:a16="http://schemas.microsoft.com/office/drawing/2014/main" id="{EE30F25B-FFF4-2673-3347-54CE85B6F99B}"/>
                      </a:ext>
                    </a:extLst>
                  </p:cNvPr>
                  <p:cNvSpPr/>
                  <p:nvPr/>
                </p:nvSpPr>
                <p:spPr>
                  <a:xfrm>
                    <a:off x="9795717" y="2449302"/>
                    <a:ext cx="2029158" cy="1753077"/>
                  </a:xfrm>
                  <a:prstGeom prst="ellipse">
                    <a:avLst/>
                  </a:prstGeom>
                  <a:gradFill>
                    <a:gsLst>
                      <a:gs pos="0">
                        <a:srgbClr val="4472C4">
                          <a:lumMod val="5000"/>
                          <a:lumOff val="95000"/>
                        </a:srgbClr>
                      </a:gs>
                      <a:gs pos="60000">
                        <a:srgbClr val="4472C4">
                          <a:lumMod val="45000"/>
                          <a:lumOff val="55000"/>
                        </a:srgbClr>
                      </a:gs>
                      <a:gs pos="48000">
                        <a:srgbClr val="4472C4">
                          <a:lumMod val="45000"/>
                          <a:lumOff val="55000"/>
                        </a:srgbClr>
                      </a:gs>
                      <a:gs pos="88000">
                        <a:srgbClr val="4472C4">
                          <a:lumMod val="30000"/>
                          <a:lumOff val="70000"/>
                        </a:srgbClr>
                      </a:gs>
                    </a:gsLst>
                    <a:lin ang="5400000" scaled="1"/>
                  </a:gradFill>
                  <a:ln w="12700" cap="flat" cmpd="sng" algn="ctr">
                    <a:solidFill>
                      <a:srgbClr val="5B9BD5">
                        <a:lumMod val="40000"/>
                        <a:lumOff val="6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0" name="椭圆 69">
                    <a:extLst>
                      <a:ext uri="{FF2B5EF4-FFF2-40B4-BE49-F238E27FC236}">
                        <a16:creationId xmlns:a16="http://schemas.microsoft.com/office/drawing/2014/main" id="{4A6E0556-091C-5666-DB6C-9C04446F686B}"/>
                      </a:ext>
                    </a:extLst>
                  </p:cNvPr>
                  <p:cNvSpPr/>
                  <p:nvPr/>
                </p:nvSpPr>
                <p:spPr>
                  <a:xfrm>
                    <a:off x="10060608" y="3173757"/>
                    <a:ext cx="664372" cy="630964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4472C4">
                          <a:lumMod val="40000"/>
                          <a:lumOff val="60000"/>
                        </a:srgbClr>
                      </a:gs>
                      <a:gs pos="67000">
                        <a:srgbClr val="4472C4">
                          <a:lumMod val="95000"/>
                          <a:lumOff val="5000"/>
                        </a:srgbClr>
                      </a:gs>
                      <a:gs pos="100000">
                        <a:srgbClr val="4472C4">
                          <a:lumMod val="60000"/>
                        </a:srgbClr>
                      </a:gs>
                    </a:gsLst>
                    <a:path path="circle">
                      <a:fillToRect l="50000" t="130000" r="50000" b="-30000"/>
                    </a:path>
                    <a:tileRect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3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C000">
                            <a:lumMod val="20000"/>
                            <a:lumOff val="80000"/>
                          </a:srgbClr>
                        </a:solidFill>
                        <a:effectLst/>
                        <a:uLnTx/>
                        <a:uFillTx/>
                        <a:latin typeface="Berlin Sans FB Demi" panose="020E0802020502020306" pitchFamily="34" charset="0"/>
                        <a:ea typeface="等线" panose="02010600030101010101" pitchFamily="2" charset="-122"/>
                        <a:cs typeface="+mn-cs"/>
                      </a:rPr>
                      <a:t>u</a:t>
                    </a:r>
                  </a:p>
                </p:txBody>
              </p:sp>
              <p:sp>
                <p:nvSpPr>
                  <p:cNvPr id="71" name="椭圆 70">
                    <a:extLst>
                      <a:ext uri="{FF2B5EF4-FFF2-40B4-BE49-F238E27FC236}">
                        <a16:creationId xmlns:a16="http://schemas.microsoft.com/office/drawing/2014/main" id="{0F0AAB9B-830E-6CCF-4534-01F8040DE704}"/>
                      </a:ext>
                    </a:extLst>
                  </p:cNvPr>
                  <p:cNvSpPr/>
                  <p:nvPr/>
                </p:nvSpPr>
                <p:spPr>
                  <a:xfrm>
                    <a:off x="10851012" y="3353036"/>
                    <a:ext cx="664371" cy="64073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70AD47">
                          <a:lumMod val="40000"/>
                          <a:lumOff val="60000"/>
                        </a:srgbClr>
                      </a:gs>
                      <a:gs pos="57000">
                        <a:srgbClr val="70AD47">
                          <a:lumMod val="95000"/>
                          <a:lumOff val="5000"/>
                        </a:srgbClr>
                      </a:gs>
                      <a:gs pos="100000">
                        <a:srgbClr val="70AD47">
                          <a:lumMod val="60000"/>
                        </a:srgbClr>
                      </a:gs>
                    </a:gsLst>
                    <a:path path="circle">
                      <a:fillToRect l="50000" t="130000" r="50000" b="-30000"/>
                    </a:path>
                    <a:tileRect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3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C000">
                            <a:lumMod val="20000"/>
                            <a:lumOff val="80000"/>
                          </a:srgbClr>
                        </a:solidFill>
                        <a:effectLst/>
                        <a:uLnTx/>
                        <a:uFillTx/>
                        <a:latin typeface="Berlin Sans FB Demi" panose="020E0802020502020306" pitchFamily="34" charset="0"/>
                        <a:ea typeface="等线" panose="02010600030101010101" pitchFamily="2" charset="-122"/>
                        <a:cs typeface="+mn-cs"/>
                      </a:rPr>
                      <a:t>d</a:t>
                    </a:r>
                    <a:endParaRPr kumimoji="0" lang="zh-CN" altLang="en-US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C000">
                          <a:lumMod val="20000"/>
                          <a:lumOff val="80000"/>
                        </a:srgbClr>
                      </a:solidFill>
                      <a:effectLst/>
                      <a:uLnTx/>
                      <a:uFillTx/>
                      <a:latin typeface="Berlin Sans FB Demi" panose="020E0802020502020306" pitchFamily="34" charset="0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72" name="椭圆 71">
                    <a:extLst>
                      <a:ext uri="{FF2B5EF4-FFF2-40B4-BE49-F238E27FC236}">
                        <a16:creationId xmlns:a16="http://schemas.microsoft.com/office/drawing/2014/main" id="{CD80265F-B433-B884-B1B4-B90758B2DA85}"/>
                      </a:ext>
                    </a:extLst>
                  </p:cNvPr>
                  <p:cNvSpPr/>
                  <p:nvPr/>
                </p:nvSpPr>
                <p:spPr>
                  <a:xfrm>
                    <a:off x="10499931" y="2542794"/>
                    <a:ext cx="664371" cy="630963"/>
                  </a:xfrm>
                  <a:prstGeom prst="ellipse">
                    <a:avLst/>
                  </a:prstGeom>
                  <a:gradFill flip="none" rotWithShape="1">
                    <a:gsLst>
                      <a:gs pos="22000">
                        <a:srgbClr val="ED7D31">
                          <a:lumMod val="40000"/>
                          <a:lumOff val="60000"/>
                        </a:srgbClr>
                      </a:gs>
                      <a:gs pos="54000">
                        <a:srgbClr val="ED7D31">
                          <a:lumMod val="95000"/>
                          <a:lumOff val="5000"/>
                        </a:srgbClr>
                      </a:gs>
                      <a:gs pos="98000">
                        <a:srgbClr val="ED7D31">
                          <a:lumMod val="60000"/>
                        </a:srgbClr>
                      </a:gs>
                    </a:gsLst>
                    <a:path path="circle">
                      <a:fillToRect l="50000" t="130000" r="50000" b="-30000"/>
                    </a:path>
                    <a:tileRect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3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C000">
                            <a:lumMod val="20000"/>
                            <a:lumOff val="80000"/>
                          </a:srgbClr>
                        </a:solidFill>
                        <a:effectLst/>
                        <a:uLnTx/>
                        <a:uFillTx/>
                        <a:latin typeface="Berlin Sans FB Demi" panose="020E0802020502020306" pitchFamily="34" charset="0"/>
                        <a:ea typeface="等线" panose="02010600030101010101" pitchFamily="2" charset="-122"/>
                        <a:cs typeface="+mn-cs"/>
                      </a:rPr>
                      <a:t>u</a:t>
                    </a:r>
                  </a:p>
                </p:txBody>
              </p:sp>
            </p:grpSp>
            <p:grpSp>
              <p:nvGrpSpPr>
                <p:cNvPr id="60" name="组合 59">
                  <a:extLst>
                    <a:ext uri="{FF2B5EF4-FFF2-40B4-BE49-F238E27FC236}">
                      <a16:creationId xmlns:a16="http://schemas.microsoft.com/office/drawing/2014/main" id="{20CB481E-D7D8-7337-2F2C-44B87F7C7894}"/>
                    </a:ext>
                  </a:extLst>
                </p:cNvPr>
                <p:cNvGrpSpPr/>
                <p:nvPr/>
              </p:nvGrpSpPr>
              <p:grpSpPr>
                <a:xfrm rot="14421550">
                  <a:off x="9410232" y="3776928"/>
                  <a:ext cx="430752" cy="118525"/>
                  <a:chOff x="4437667" y="5652657"/>
                  <a:chExt cx="5451675" cy="914400"/>
                </a:xfrm>
              </p:grpSpPr>
              <p:grpSp>
                <p:nvGrpSpPr>
                  <p:cNvPr id="62" name="组合 61">
                    <a:extLst>
                      <a:ext uri="{FF2B5EF4-FFF2-40B4-BE49-F238E27FC236}">
                        <a16:creationId xmlns:a16="http://schemas.microsoft.com/office/drawing/2014/main" id="{C4550351-2E47-1A8E-2F8C-AFE902F28646}"/>
                      </a:ext>
                    </a:extLst>
                  </p:cNvPr>
                  <p:cNvGrpSpPr/>
                  <p:nvPr/>
                </p:nvGrpSpPr>
                <p:grpSpPr>
                  <a:xfrm>
                    <a:off x="4437667" y="5652657"/>
                    <a:ext cx="2734569" cy="914400"/>
                    <a:chOff x="4437667" y="5652657"/>
                    <a:chExt cx="2734569" cy="914400"/>
                  </a:xfrm>
                </p:grpSpPr>
                <p:cxnSp>
                  <p:nvCxnSpPr>
                    <p:cNvPr id="66" name="直接连接符 29">
                      <a:extLst>
                        <a:ext uri="{FF2B5EF4-FFF2-40B4-BE49-F238E27FC236}">
                          <a16:creationId xmlns:a16="http://schemas.microsoft.com/office/drawing/2014/main" id="{3F2D0FB4-B27A-8F21-6201-78E560796D6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437667" y="5652657"/>
                      <a:ext cx="914400" cy="914400"/>
                    </a:xfrm>
                    <a:prstGeom prst="line">
                      <a:avLst/>
                    </a:prstGeom>
                    <a:noFill/>
                    <a:ln w="28575" cap="flat" cmpd="sng" algn="ctr">
                      <a:solidFill>
                        <a:srgbClr val="FFC000">
                          <a:lumMod val="40000"/>
                          <a:lumOff val="6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67" name="直接连接符 68">
                      <a:extLst>
                        <a:ext uri="{FF2B5EF4-FFF2-40B4-BE49-F238E27FC236}">
                          <a16:creationId xmlns:a16="http://schemas.microsoft.com/office/drawing/2014/main" id="{882E5119-E084-D47E-DB24-8A26CFD5C4E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5352134" y="5662153"/>
                      <a:ext cx="905702" cy="904904"/>
                    </a:xfrm>
                    <a:prstGeom prst="line">
                      <a:avLst/>
                    </a:prstGeom>
                    <a:noFill/>
                    <a:ln w="28575" cap="flat" cmpd="sng" algn="ctr">
                      <a:solidFill>
                        <a:srgbClr val="FFC000">
                          <a:lumMod val="40000"/>
                          <a:lumOff val="6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68" name="直接连接符 70">
                      <a:extLst>
                        <a:ext uri="{FF2B5EF4-FFF2-40B4-BE49-F238E27FC236}">
                          <a16:creationId xmlns:a16="http://schemas.microsoft.com/office/drawing/2014/main" id="{2D69E464-C1AF-01EF-BB64-F11E70B14EA6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6257836" y="5652657"/>
                      <a:ext cx="914400" cy="914400"/>
                    </a:xfrm>
                    <a:prstGeom prst="line">
                      <a:avLst/>
                    </a:prstGeom>
                    <a:noFill/>
                    <a:ln w="28575" cap="flat" cmpd="sng" algn="ctr">
                      <a:solidFill>
                        <a:srgbClr val="FFC000">
                          <a:lumMod val="40000"/>
                          <a:lumOff val="6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cxnSp>
                <p:nvCxnSpPr>
                  <p:cNvPr id="63" name="直接连接符 74">
                    <a:extLst>
                      <a:ext uri="{FF2B5EF4-FFF2-40B4-BE49-F238E27FC236}">
                        <a16:creationId xmlns:a16="http://schemas.microsoft.com/office/drawing/2014/main" id="{2839F636-AFA4-B922-56D5-991C57AA138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163538" y="5662153"/>
                    <a:ext cx="905702" cy="904904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FFC000">
                        <a:lumMod val="40000"/>
                        <a:lumOff val="60000"/>
                      </a:srgbClr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64" name="直接连接符 76">
                    <a:extLst>
                      <a:ext uri="{FF2B5EF4-FFF2-40B4-BE49-F238E27FC236}">
                        <a16:creationId xmlns:a16="http://schemas.microsoft.com/office/drawing/2014/main" id="{51DF2B2F-A917-04BE-DE7C-C7B1EDA7D8C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983640" y="5662153"/>
                    <a:ext cx="905702" cy="904904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FFC000">
                        <a:lumMod val="40000"/>
                        <a:lumOff val="60000"/>
                      </a:srgbClr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65" name="直接连接符 75">
                    <a:extLst>
                      <a:ext uri="{FF2B5EF4-FFF2-40B4-BE49-F238E27FC236}">
                        <a16:creationId xmlns:a16="http://schemas.microsoft.com/office/drawing/2014/main" id="{C1AACB6D-7031-1F4B-6C36-196FA41D6E3D}"/>
                      </a:ext>
                    </a:extLst>
                  </p:cNvPr>
                  <p:cNvCxnSpPr/>
                  <p:nvPr/>
                </p:nvCxnSpPr>
                <p:spPr>
                  <a:xfrm>
                    <a:off x="8069240" y="5652657"/>
                    <a:ext cx="914400" cy="914400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FFC000">
                        <a:lumMod val="40000"/>
                        <a:lumOff val="60000"/>
                      </a:srgbClr>
                    </a:soli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61" name="任意形状 60">
                  <a:extLst>
                    <a:ext uri="{FF2B5EF4-FFF2-40B4-BE49-F238E27FC236}">
                      <a16:creationId xmlns:a16="http://schemas.microsoft.com/office/drawing/2014/main" id="{0D102742-FB6A-7210-AE11-F7AA9F3BAF67}"/>
                    </a:ext>
                  </a:extLst>
                </p:cNvPr>
                <p:cNvSpPr/>
                <p:nvPr/>
              </p:nvSpPr>
              <p:spPr>
                <a:xfrm rot="21316719">
                  <a:off x="8990102" y="4329651"/>
                  <a:ext cx="407673" cy="276551"/>
                </a:xfrm>
                <a:custGeom>
                  <a:avLst/>
                  <a:gdLst>
                    <a:gd name="csX0" fmla="*/ 229492 w 5831272"/>
                    <a:gd name="csY0" fmla="*/ 0 h 2774493"/>
                    <a:gd name="csX1" fmla="*/ 146364 w 5831272"/>
                    <a:gd name="csY1" fmla="*/ 124691 h 2774493"/>
                    <a:gd name="csX2" fmla="*/ 94410 w 5831272"/>
                    <a:gd name="csY2" fmla="*/ 187036 h 2774493"/>
                    <a:gd name="csX3" fmla="*/ 63237 w 5831272"/>
                    <a:gd name="csY3" fmla="*/ 259772 h 2774493"/>
                    <a:gd name="csX4" fmla="*/ 21673 w 5831272"/>
                    <a:gd name="csY4" fmla="*/ 342900 h 2774493"/>
                    <a:gd name="csX5" fmla="*/ 11282 w 5831272"/>
                    <a:gd name="csY5" fmla="*/ 436418 h 2774493"/>
                    <a:gd name="csX6" fmla="*/ 11282 w 5831272"/>
                    <a:gd name="csY6" fmla="*/ 613063 h 2774493"/>
                    <a:gd name="csX7" fmla="*/ 21673 w 5831272"/>
                    <a:gd name="csY7" fmla="*/ 644236 h 2774493"/>
                    <a:gd name="csX8" fmla="*/ 42455 w 5831272"/>
                    <a:gd name="csY8" fmla="*/ 675409 h 2774493"/>
                    <a:gd name="csX9" fmla="*/ 94410 w 5831272"/>
                    <a:gd name="csY9" fmla="*/ 727363 h 2774493"/>
                    <a:gd name="csX10" fmla="*/ 229492 w 5831272"/>
                    <a:gd name="csY10" fmla="*/ 779318 h 2774493"/>
                    <a:gd name="csX11" fmla="*/ 499655 w 5831272"/>
                    <a:gd name="csY11" fmla="*/ 841663 h 2774493"/>
                    <a:gd name="csX12" fmla="*/ 717864 w 5831272"/>
                    <a:gd name="csY12" fmla="*/ 852054 h 2774493"/>
                    <a:gd name="csX13" fmla="*/ 852946 w 5831272"/>
                    <a:gd name="csY13" fmla="*/ 831272 h 2774493"/>
                    <a:gd name="csX14" fmla="*/ 873728 w 5831272"/>
                    <a:gd name="csY14" fmla="*/ 779318 h 2774493"/>
                    <a:gd name="csX15" fmla="*/ 904901 w 5831272"/>
                    <a:gd name="csY15" fmla="*/ 685800 h 2774493"/>
                    <a:gd name="csX16" fmla="*/ 925682 w 5831272"/>
                    <a:gd name="csY16" fmla="*/ 613063 h 2774493"/>
                    <a:gd name="csX17" fmla="*/ 988028 w 5831272"/>
                    <a:gd name="csY17" fmla="*/ 426027 h 2774493"/>
                    <a:gd name="csX18" fmla="*/ 1008810 w 5831272"/>
                    <a:gd name="csY18" fmla="*/ 322118 h 2774493"/>
                    <a:gd name="csX19" fmla="*/ 988028 w 5831272"/>
                    <a:gd name="csY19" fmla="*/ 155863 h 2774493"/>
                    <a:gd name="csX20" fmla="*/ 956855 w 5831272"/>
                    <a:gd name="csY20" fmla="*/ 93518 h 2774493"/>
                    <a:gd name="csX21" fmla="*/ 915292 w 5831272"/>
                    <a:gd name="csY21" fmla="*/ 72736 h 2774493"/>
                    <a:gd name="csX22" fmla="*/ 852946 w 5831272"/>
                    <a:gd name="csY22" fmla="*/ 62345 h 2774493"/>
                    <a:gd name="csX23" fmla="*/ 821773 w 5831272"/>
                    <a:gd name="csY23" fmla="*/ 51954 h 2774493"/>
                    <a:gd name="csX24" fmla="*/ 749037 w 5831272"/>
                    <a:gd name="csY24" fmla="*/ 41563 h 2774493"/>
                    <a:gd name="csX25" fmla="*/ 717864 w 5831272"/>
                    <a:gd name="csY25" fmla="*/ 51954 h 2774493"/>
                    <a:gd name="csX26" fmla="*/ 686692 w 5831272"/>
                    <a:gd name="csY26" fmla="*/ 83127 h 2774493"/>
                    <a:gd name="csX27" fmla="*/ 603564 w 5831272"/>
                    <a:gd name="csY27" fmla="*/ 197427 h 2774493"/>
                    <a:gd name="csX28" fmla="*/ 499655 w 5831272"/>
                    <a:gd name="csY28" fmla="*/ 353291 h 2774493"/>
                    <a:gd name="csX29" fmla="*/ 478873 w 5831272"/>
                    <a:gd name="csY29" fmla="*/ 405245 h 2774493"/>
                    <a:gd name="csX30" fmla="*/ 458092 w 5831272"/>
                    <a:gd name="csY30" fmla="*/ 467591 h 2774493"/>
                    <a:gd name="csX31" fmla="*/ 437310 w 5831272"/>
                    <a:gd name="csY31" fmla="*/ 509154 h 2774493"/>
                    <a:gd name="csX32" fmla="*/ 426919 w 5831272"/>
                    <a:gd name="csY32" fmla="*/ 623454 h 2774493"/>
                    <a:gd name="csX33" fmla="*/ 437310 w 5831272"/>
                    <a:gd name="csY33" fmla="*/ 706582 h 2774493"/>
                    <a:gd name="csX34" fmla="*/ 458092 w 5831272"/>
                    <a:gd name="csY34" fmla="*/ 789709 h 2774493"/>
                    <a:gd name="csX35" fmla="*/ 468482 w 5831272"/>
                    <a:gd name="csY35" fmla="*/ 820882 h 2774493"/>
                    <a:gd name="csX36" fmla="*/ 489264 w 5831272"/>
                    <a:gd name="csY36" fmla="*/ 852054 h 2774493"/>
                    <a:gd name="csX37" fmla="*/ 530828 w 5831272"/>
                    <a:gd name="csY37" fmla="*/ 945572 h 2774493"/>
                    <a:gd name="csX38" fmla="*/ 572392 w 5831272"/>
                    <a:gd name="csY38" fmla="*/ 987136 h 2774493"/>
                    <a:gd name="csX39" fmla="*/ 613955 w 5831272"/>
                    <a:gd name="csY39" fmla="*/ 1007918 h 2774493"/>
                    <a:gd name="csX40" fmla="*/ 665910 w 5831272"/>
                    <a:gd name="csY40" fmla="*/ 1049482 h 2774493"/>
                    <a:gd name="csX41" fmla="*/ 936073 w 5831272"/>
                    <a:gd name="csY41" fmla="*/ 1163782 h 2774493"/>
                    <a:gd name="csX42" fmla="*/ 1029592 w 5831272"/>
                    <a:gd name="csY42" fmla="*/ 1184563 h 2774493"/>
                    <a:gd name="csX43" fmla="*/ 1310146 w 5831272"/>
                    <a:gd name="csY43" fmla="*/ 1174172 h 2774493"/>
                    <a:gd name="csX44" fmla="*/ 1434837 w 5831272"/>
                    <a:gd name="csY44" fmla="*/ 1122218 h 2774493"/>
                    <a:gd name="csX45" fmla="*/ 1486792 w 5831272"/>
                    <a:gd name="csY45" fmla="*/ 1070263 h 2774493"/>
                    <a:gd name="csX46" fmla="*/ 1538746 w 5831272"/>
                    <a:gd name="csY46" fmla="*/ 1028700 h 2774493"/>
                    <a:gd name="csX47" fmla="*/ 1642655 w 5831272"/>
                    <a:gd name="csY47" fmla="*/ 935182 h 2774493"/>
                    <a:gd name="csX48" fmla="*/ 1746564 w 5831272"/>
                    <a:gd name="csY48" fmla="*/ 841663 h 2774493"/>
                    <a:gd name="csX49" fmla="*/ 1829692 w 5831272"/>
                    <a:gd name="csY49" fmla="*/ 654627 h 2774493"/>
                    <a:gd name="csX50" fmla="*/ 1819301 w 5831272"/>
                    <a:gd name="csY50" fmla="*/ 519545 h 2774493"/>
                    <a:gd name="csX51" fmla="*/ 1788128 w 5831272"/>
                    <a:gd name="csY51" fmla="*/ 477982 h 2774493"/>
                    <a:gd name="csX52" fmla="*/ 1767346 w 5831272"/>
                    <a:gd name="csY52" fmla="*/ 446809 h 2774493"/>
                    <a:gd name="csX53" fmla="*/ 1694610 w 5831272"/>
                    <a:gd name="csY53" fmla="*/ 394854 h 2774493"/>
                    <a:gd name="csX54" fmla="*/ 1601092 w 5831272"/>
                    <a:gd name="csY54" fmla="*/ 405245 h 2774493"/>
                    <a:gd name="csX55" fmla="*/ 1569919 w 5831272"/>
                    <a:gd name="csY55" fmla="*/ 415636 h 2774493"/>
                    <a:gd name="csX56" fmla="*/ 1476401 w 5831272"/>
                    <a:gd name="csY56" fmla="*/ 457200 h 2774493"/>
                    <a:gd name="csX57" fmla="*/ 1424446 w 5831272"/>
                    <a:gd name="csY57" fmla="*/ 488372 h 2774493"/>
                    <a:gd name="csX58" fmla="*/ 1278973 w 5831272"/>
                    <a:gd name="csY58" fmla="*/ 644236 h 2774493"/>
                    <a:gd name="csX59" fmla="*/ 1206237 w 5831272"/>
                    <a:gd name="csY59" fmla="*/ 727363 h 2774493"/>
                    <a:gd name="csX60" fmla="*/ 1175064 w 5831272"/>
                    <a:gd name="csY60" fmla="*/ 810491 h 2774493"/>
                    <a:gd name="csX61" fmla="*/ 1143892 w 5831272"/>
                    <a:gd name="csY61" fmla="*/ 841663 h 2774493"/>
                    <a:gd name="csX62" fmla="*/ 1123110 w 5831272"/>
                    <a:gd name="csY62" fmla="*/ 914400 h 2774493"/>
                    <a:gd name="csX63" fmla="*/ 1133501 w 5831272"/>
                    <a:gd name="csY63" fmla="*/ 1049482 h 2774493"/>
                    <a:gd name="csX64" fmla="*/ 1216628 w 5831272"/>
                    <a:gd name="csY64" fmla="*/ 1226127 h 2774493"/>
                    <a:gd name="csX65" fmla="*/ 1289364 w 5831272"/>
                    <a:gd name="csY65" fmla="*/ 1319645 h 2774493"/>
                    <a:gd name="csX66" fmla="*/ 1341319 w 5831272"/>
                    <a:gd name="csY66" fmla="*/ 1350818 h 2774493"/>
                    <a:gd name="csX67" fmla="*/ 1403664 w 5831272"/>
                    <a:gd name="csY67" fmla="*/ 1392382 h 2774493"/>
                    <a:gd name="csX68" fmla="*/ 1621873 w 5831272"/>
                    <a:gd name="csY68" fmla="*/ 1454727 h 2774493"/>
                    <a:gd name="csX69" fmla="*/ 1694610 w 5831272"/>
                    <a:gd name="csY69" fmla="*/ 1475509 h 2774493"/>
                    <a:gd name="csX70" fmla="*/ 1850473 w 5831272"/>
                    <a:gd name="csY70" fmla="*/ 1496291 h 2774493"/>
                    <a:gd name="csX71" fmla="*/ 2234937 w 5831272"/>
                    <a:gd name="csY71" fmla="*/ 1444336 h 2774493"/>
                    <a:gd name="csX72" fmla="*/ 2266110 w 5831272"/>
                    <a:gd name="csY72" fmla="*/ 1433945 h 2774493"/>
                    <a:gd name="csX73" fmla="*/ 2370019 w 5831272"/>
                    <a:gd name="csY73" fmla="*/ 1371600 h 2774493"/>
                    <a:gd name="csX74" fmla="*/ 2515492 w 5831272"/>
                    <a:gd name="csY74" fmla="*/ 1205345 h 2774493"/>
                    <a:gd name="csX75" fmla="*/ 2546664 w 5831272"/>
                    <a:gd name="csY75" fmla="*/ 1153391 h 2774493"/>
                    <a:gd name="csX76" fmla="*/ 2567446 w 5831272"/>
                    <a:gd name="csY76" fmla="*/ 1122218 h 2774493"/>
                    <a:gd name="csX77" fmla="*/ 2577837 w 5831272"/>
                    <a:gd name="csY77" fmla="*/ 1091045 h 2774493"/>
                    <a:gd name="csX78" fmla="*/ 2598619 w 5831272"/>
                    <a:gd name="csY78" fmla="*/ 976745 h 2774493"/>
                    <a:gd name="csX79" fmla="*/ 2546664 w 5831272"/>
                    <a:gd name="csY79" fmla="*/ 852054 h 2774493"/>
                    <a:gd name="csX80" fmla="*/ 2515492 w 5831272"/>
                    <a:gd name="csY80" fmla="*/ 810491 h 2774493"/>
                    <a:gd name="csX81" fmla="*/ 2411582 w 5831272"/>
                    <a:gd name="csY81" fmla="*/ 779318 h 2774493"/>
                    <a:gd name="csX82" fmla="*/ 2338846 w 5831272"/>
                    <a:gd name="csY82" fmla="*/ 748145 h 2774493"/>
                    <a:gd name="csX83" fmla="*/ 2276501 w 5831272"/>
                    <a:gd name="csY83" fmla="*/ 758536 h 2774493"/>
                    <a:gd name="csX84" fmla="*/ 2193373 w 5831272"/>
                    <a:gd name="csY84" fmla="*/ 810491 h 2774493"/>
                    <a:gd name="csX85" fmla="*/ 2141419 w 5831272"/>
                    <a:gd name="csY85" fmla="*/ 862445 h 2774493"/>
                    <a:gd name="csX86" fmla="*/ 2089464 w 5831272"/>
                    <a:gd name="csY86" fmla="*/ 924791 h 2774493"/>
                    <a:gd name="csX87" fmla="*/ 2037510 w 5831272"/>
                    <a:gd name="csY87" fmla="*/ 1018309 h 2774493"/>
                    <a:gd name="csX88" fmla="*/ 2006337 w 5831272"/>
                    <a:gd name="csY88" fmla="*/ 1070263 h 2774493"/>
                    <a:gd name="csX89" fmla="*/ 1964773 w 5831272"/>
                    <a:gd name="csY89" fmla="*/ 1226127 h 2774493"/>
                    <a:gd name="csX90" fmla="*/ 1964773 w 5831272"/>
                    <a:gd name="csY90" fmla="*/ 1548245 h 2774493"/>
                    <a:gd name="csX91" fmla="*/ 1975164 w 5831272"/>
                    <a:gd name="csY91" fmla="*/ 1579418 h 2774493"/>
                    <a:gd name="csX92" fmla="*/ 2027119 w 5831272"/>
                    <a:gd name="csY92" fmla="*/ 1683327 h 2774493"/>
                    <a:gd name="csX93" fmla="*/ 2047901 w 5831272"/>
                    <a:gd name="csY93" fmla="*/ 1735282 h 2774493"/>
                    <a:gd name="csX94" fmla="*/ 2203764 w 5831272"/>
                    <a:gd name="csY94" fmla="*/ 1943100 h 2774493"/>
                    <a:gd name="csX95" fmla="*/ 2266110 w 5831272"/>
                    <a:gd name="csY95" fmla="*/ 2005445 h 2774493"/>
                    <a:gd name="csX96" fmla="*/ 2536273 w 5831272"/>
                    <a:gd name="csY96" fmla="*/ 2150918 h 2774493"/>
                    <a:gd name="csX97" fmla="*/ 2629792 w 5831272"/>
                    <a:gd name="csY97" fmla="*/ 2171700 h 2774493"/>
                    <a:gd name="csX98" fmla="*/ 2941519 w 5831272"/>
                    <a:gd name="csY98" fmla="*/ 2150918 h 2774493"/>
                    <a:gd name="csX99" fmla="*/ 3003864 w 5831272"/>
                    <a:gd name="csY99" fmla="*/ 2130136 h 2774493"/>
                    <a:gd name="csX100" fmla="*/ 3315592 w 5831272"/>
                    <a:gd name="csY100" fmla="*/ 1880754 h 2774493"/>
                    <a:gd name="csX101" fmla="*/ 3398719 w 5831272"/>
                    <a:gd name="csY101" fmla="*/ 1776845 h 2774493"/>
                    <a:gd name="csX102" fmla="*/ 3481846 w 5831272"/>
                    <a:gd name="csY102" fmla="*/ 1641763 h 2774493"/>
                    <a:gd name="csX103" fmla="*/ 3492237 w 5831272"/>
                    <a:gd name="csY103" fmla="*/ 1600200 h 2774493"/>
                    <a:gd name="csX104" fmla="*/ 3513019 w 5831272"/>
                    <a:gd name="csY104" fmla="*/ 1537854 h 2774493"/>
                    <a:gd name="csX105" fmla="*/ 3523410 w 5831272"/>
                    <a:gd name="csY105" fmla="*/ 1485900 h 2774493"/>
                    <a:gd name="csX106" fmla="*/ 3502628 w 5831272"/>
                    <a:gd name="csY106" fmla="*/ 1174172 h 2774493"/>
                    <a:gd name="csX107" fmla="*/ 3481846 w 5831272"/>
                    <a:gd name="csY107" fmla="*/ 1122218 h 2774493"/>
                    <a:gd name="csX108" fmla="*/ 3450673 w 5831272"/>
                    <a:gd name="csY108" fmla="*/ 1091045 h 2774493"/>
                    <a:gd name="csX109" fmla="*/ 3398719 w 5831272"/>
                    <a:gd name="csY109" fmla="*/ 1080654 h 2774493"/>
                    <a:gd name="csX110" fmla="*/ 3367546 w 5831272"/>
                    <a:gd name="csY110" fmla="*/ 1070263 h 2774493"/>
                    <a:gd name="csX111" fmla="*/ 3242855 w 5831272"/>
                    <a:gd name="csY111" fmla="*/ 1080654 h 2774493"/>
                    <a:gd name="csX112" fmla="*/ 3211682 w 5831272"/>
                    <a:gd name="csY112" fmla="*/ 1091045 h 2774493"/>
                    <a:gd name="csX113" fmla="*/ 3170119 w 5831272"/>
                    <a:gd name="csY113" fmla="*/ 1101436 h 2774493"/>
                    <a:gd name="csX114" fmla="*/ 3097382 w 5831272"/>
                    <a:gd name="csY114" fmla="*/ 1153391 h 2774493"/>
                    <a:gd name="csX115" fmla="*/ 3035037 w 5831272"/>
                    <a:gd name="csY115" fmla="*/ 1215736 h 2774493"/>
                    <a:gd name="csX116" fmla="*/ 2993473 w 5831272"/>
                    <a:gd name="csY116" fmla="*/ 1257300 h 2774493"/>
                    <a:gd name="csX117" fmla="*/ 2972692 w 5831272"/>
                    <a:gd name="csY117" fmla="*/ 1288472 h 2774493"/>
                    <a:gd name="csX118" fmla="*/ 2899955 w 5831272"/>
                    <a:gd name="csY118" fmla="*/ 1371600 h 2774493"/>
                    <a:gd name="csX119" fmla="*/ 2889564 w 5831272"/>
                    <a:gd name="csY119" fmla="*/ 1413163 h 2774493"/>
                    <a:gd name="csX120" fmla="*/ 2848001 w 5831272"/>
                    <a:gd name="csY120" fmla="*/ 1496291 h 2774493"/>
                    <a:gd name="csX121" fmla="*/ 2816828 w 5831272"/>
                    <a:gd name="csY121" fmla="*/ 1579418 h 2774493"/>
                    <a:gd name="csX122" fmla="*/ 2816828 w 5831272"/>
                    <a:gd name="csY122" fmla="*/ 1787236 h 2774493"/>
                    <a:gd name="csX123" fmla="*/ 2827219 w 5831272"/>
                    <a:gd name="csY123" fmla="*/ 1828800 h 2774493"/>
                    <a:gd name="csX124" fmla="*/ 2848001 w 5831272"/>
                    <a:gd name="csY124" fmla="*/ 1859972 h 2774493"/>
                    <a:gd name="csX125" fmla="*/ 2910346 w 5831272"/>
                    <a:gd name="csY125" fmla="*/ 1932709 h 2774493"/>
                    <a:gd name="csX126" fmla="*/ 2931128 w 5831272"/>
                    <a:gd name="csY126" fmla="*/ 1963882 h 2774493"/>
                    <a:gd name="csX127" fmla="*/ 2972692 w 5831272"/>
                    <a:gd name="csY127" fmla="*/ 1995054 h 2774493"/>
                    <a:gd name="csX128" fmla="*/ 3149337 w 5831272"/>
                    <a:gd name="csY128" fmla="*/ 2088572 h 2774493"/>
                    <a:gd name="csX129" fmla="*/ 3274028 w 5831272"/>
                    <a:gd name="csY129" fmla="*/ 2150918 h 2774493"/>
                    <a:gd name="csX130" fmla="*/ 3336373 w 5831272"/>
                    <a:gd name="csY130" fmla="*/ 2171700 h 2774493"/>
                    <a:gd name="csX131" fmla="*/ 3388328 w 5831272"/>
                    <a:gd name="csY131" fmla="*/ 2192482 h 2774493"/>
                    <a:gd name="csX132" fmla="*/ 3502628 w 5831272"/>
                    <a:gd name="csY132" fmla="*/ 2223654 h 2774493"/>
                    <a:gd name="csX133" fmla="*/ 3533801 w 5831272"/>
                    <a:gd name="csY133" fmla="*/ 2234045 h 2774493"/>
                    <a:gd name="csX134" fmla="*/ 3700055 w 5831272"/>
                    <a:gd name="csY134" fmla="*/ 2213263 h 2774493"/>
                    <a:gd name="csX135" fmla="*/ 3772792 w 5831272"/>
                    <a:gd name="csY135" fmla="*/ 2192482 h 2774493"/>
                    <a:gd name="csX136" fmla="*/ 3887092 w 5831272"/>
                    <a:gd name="csY136" fmla="*/ 2140527 h 2774493"/>
                    <a:gd name="csX137" fmla="*/ 3949437 w 5831272"/>
                    <a:gd name="csY137" fmla="*/ 2119745 h 2774493"/>
                    <a:gd name="csX138" fmla="*/ 4063737 w 5831272"/>
                    <a:gd name="csY138" fmla="*/ 2015836 h 2774493"/>
                    <a:gd name="csX139" fmla="*/ 4115692 w 5831272"/>
                    <a:gd name="csY139" fmla="*/ 1984663 h 2774493"/>
                    <a:gd name="csX140" fmla="*/ 4167646 w 5831272"/>
                    <a:gd name="csY140" fmla="*/ 1911927 h 2774493"/>
                    <a:gd name="csX141" fmla="*/ 4188428 w 5831272"/>
                    <a:gd name="csY141" fmla="*/ 1870363 h 2774493"/>
                    <a:gd name="csX142" fmla="*/ 4229992 w 5831272"/>
                    <a:gd name="csY142" fmla="*/ 1808018 h 2774493"/>
                    <a:gd name="csX143" fmla="*/ 4271555 w 5831272"/>
                    <a:gd name="csY143" fmla="*/ 1714500 h 2774493"/>
                    <a:gd name="csX144" fmla="*/ 4333901 w 5831272"/>
                    <a:gd name="csY144" fmla="*/ 1569027 h 2774493"/>
                    <a:gd name="csX145" fmla="*/ 4354682 w 5831272"/>
                    <a:gd name="csY145" fmla="*/ 1454727 h 2774493"/>
                    <a:gd name="csX146" fmla="*/ 4344292 w 5831272"/>
                    <a:gd name="csY146" fmla="*/ 1371600 h 2774493"/>
                    <a:gd name="csX147" fmla="*/ 4313119 w 5831272"/>
                    <a:gd name="csY147" fmla="*/ 1350818 h 2774493"/>
                    <a:gd name="csX148" fmla="*/ 4198819 w 5831272"/>
                    <a:gd name="csY148" fmla="*/ 1319645 h 2774493"/>
                    <a:gd name="csX149" fmla="*/ 4115692 w 5831272"/>
                    <a:gd name="csY149" fmla="*/ 1330036 h 2774493"/>
                    <a:gd name="csX150" fmla="*/ 4022173 w 5831272"/>
                    <a:gd name="csY150" fmla="*/ 1413163 h 2774493"/>
                    <a:gd name="csX151" fmla="*/ 3980610 w 5831272"/>
                    <a:gd name="csY151" fmla="*/ 1444336 h 2774493"/>
                    <a:gd name="csX152" fmla="*/ 3949437 w 5831272"/>
                    <a:gd name="csY152" fmla="*/ 1485900 h 2774493"/>
                    <a:gd name="csX153" fmla="*/ 3876701 w 5831272"/>
                    <a:gd name="csY153" fmla="*/ 1610591 h 2774493"/>
                    <a:gd name="csX154" fmla="*/ 3855919 w 5831272"/>
                    <a:gd name="csY154" fmla="*/ 1641763 h 2774493"/>
                    <a:gd name="csX155" fmla="*/ 3814355 w 5831272"/>
                    <a:gd name="csY155" fmla="*/ 1735282 h 2774493"/>
                    <a:gd name="csX156" fmla="*/ 3803964 w 5831272"/>
                    <a:gd name="csY156" fmla="*/ 1766454 h 2774493"/>
                    <a:gd name="csX157" fmla="*/ 3814355 w 5831272"/>
                    <a:gd name="csY157" fmla="*/ 2078182 h 2774493"/>
                    <a:gd name="csX158" fmla="*/ 3835137 w 5831272"/>
                    <a:gd name="csY158" fmla="*/ 2140527 h 2774493"/>
                    <a:gd name="csX159" fmla="*/ 3845528 w 5831272"/>
                    <a:gd name="csY159" fmla="*/ 2192482 h 2774493"/>
                    <a:gd name="csX160" fmla="*/ 3897482 w 5831272"/>
                    <a:gd name="csY160" fmla="*/ 2296391 h 2774493"/>
                    <a:gd name="csX161" fmla="*/ 3959828 w 5831272"/>
                    <a:gd name="csY161" fmla="*/ 2337954 h 2774493"/>
                    <a:gd name="csX162" fmla="*/ 4001392 w 5831272"/>
                    <a:gd name="csY162" fmla="*/ 2358736 h 2774493"/>
                    <a:gd name="csX163" fmla="*/ 4146864 w 5831272"/>
                    <a:gd name="csY163" fmla="*/ 2421082 h 2774493"/>
                    <a:gd name="csX164" fmla="*/ 4375464 w 5831272"/>
                    <a:gd name="csY164" fmla="*/ 2493818 h 2774493"/>
                    <a:gd name="csX165" fmla="*/ 4468982 w 5831272"/>
                    <a:gd name="csY165" fmla="*/ 2514600 h 2774493"/>
                    <a:gd name="csX166" fmla="*/ 4687192 w 5831272"/>
                    <a:gd name="csY166" fmla="*/ 2535382 h 2774493"/>
                    <a:gd name="csX167" fmla="*/ 4770319 w 5831272"/>
                    <a:gd name="csY167" fmla="*/ 2524991 h 2774493"/>
                    <a:gd name="csX168" fmla="*/ 4915792 w 5831272"/>
                    <a:gd name="csY168" fmla="*/ 2473036 h 2774493"/>
                    <a:gd name="csX169" fmla="*/ 5019701 w 5831272"/>
                    <a:gd name="csY169" fmla="*/ 2410691 h 2774493"/>
                    <a:gd name="csX170" fmla="*/ 5134001 w 5831272"/>
                    <a:gd name="csY170" fmla="*/ 2337954 h 2774493"/>
                    <a:gd name="csX171" fmla="*/ 5196346 w 5831272"/>
                    <a:gd name="csY171" fmla="*/ 2286000 h 2774493"/>
                    <a:gd name="csX172" fmla="*/ 5300255 w 5831272"/>
                    <a:gd name="csY172" fmla="*/ 2202872 h 2774493"/>
                    <a:gd name="csX173" fmla="*/ 5372992 w 5831272"/>
                    <a:gd name="csY173" fmla="*/ 2078182 h 2774493"/>
                    <a:gd name="csX174" fmla="*/ 5404164 w 5831272"/>
                    <a:gd name="csY174" fmla="*/ 2036618 h 2774493"/>
                    <a:gd name="csX175" fmla="*/ 5414555 w 5831272"/>
                    <a:gd name="csY175" fmla="*/ 1974272 h 2774493"/>
                    <a:gd name="csX176" fmla="*/ 5404164 w 5831272"/>
                    <a:gd name="csY176" fmla="*/ 1911927 h 2774493"/>
                    <a:gd name="csX177" fmla="*/ 5341819 w 5831272"/>
                    <a:gd name="csY177" fmla="*/ 1766454 h 2774493"/>
                    <a:gd name="csX178" fmla="*/ 5310646 w 5831272"/>
                    <a:gd name="csY178" fmla="*/ 1724891 h 2774493"/>
                    <a:gd name="csX179" fmla="*/ 5279473 w 5831272"/>
                    <a:gd name="csY179" fmla="*/ 1704109 h 2774493"/>
                    <a:gd name="csX180" fmla="*/ 5144392 w 5831272"/>
                    <a:gd name="csY180" fmla="*/ 1683327 h 2774493"/>
                    <a:gd name="csX181" fmla="*/ 4978137 w 5831272"/>
                    <a:gd name="csY181" fmla="*/ 1704109 h 2774493"/>
                    <a:gd name="csX182" fmla="*/ 4884619 w 5831272"/>
                    <a:gd name="csY182" fmla="*/ 1776845 h 2774493"/>
                    <a:gd name="csX183" fmla="*/ 4832664 w 5831272"/>
                    <a:gd name="csY183" fmla="*/ 1808018 h 2774493"/>
                    <a:gd name="csX184" fmla="*/ 4780710 w 5831272"/>
                    <a:gd name="csY184" fmla="*/ 1870363 h 2774493"/>
                    <a:gd name="csX185" fmla="*/ 4728755 w 5831272"/>
                    <a:gd name="csY185" fmla="*/ 1943100 h 2774493"/>
                    <a:gd name="csX186" fmla="*/ 4707973 w 5831272"/>
                    <a:gd name="csY186" fmla="*/ 2015836 h 2774493"/>
                    <a:gd name="csX187" fmla="*/ 4697582 w 5831272"/>
                    <a:gd name="csY187" fmla="*/ 2047009 h 2774493"/>
                    <a:gd name="csX188" fmla="*/ 4707973 w 5831272"/>
                    <a:gd name="csY188" fmla="*/ 2223654 h 2774493"/>
                    <a:gd name="csX189" fmla="*/ 4718364 w 5831272"/>
                    <a:gd name="csY189" fmla="*/ 2254827 h 2774493"/>
                    <a:gd name="csX190" fmla="*/ 4728755 w 5831272"/>
                    <a:gd name="csY190" fmla="*/ 2306782 h 2774493"/>
                    <a:gd name="csX191" fmla="*/ 4759928 w 5831272"/>
                    <a:gd name="csY191" fmla="*/ 2358736 h 2774493"/>
                    <a:gd name="csX192" fmla="*/ 4905401 w 5831272"/>
                    <a:gd name="csY192" fmla="*/ 2493818 h 2774493"/>
                    <a:gd name="csX193" fmla="*/ 4978137 w 5831272"/>
                    <a:gd name="csY193" fmla="*/ 2524991 h 2774493"/>
                    <a:gd name="csX194" fmla="*/ 5310646 w 5831272"/>
                    <a:gd name="csY194" fmla="*/ 2670463 h 2774493"/>
                    <a:gd name="csX195" fmla="*/ 5383382 w 5831272"/>
                    <a:gd name="csY195" fmla="*/ 2691245 h 2774493"/>
                    <a:gd name="csX196" fmla="*/ 5435337 w 5831272"/>
                    <a:gd name="csY196" fmla="*/ 2712027 h 2774493"/>
                    <a:gd name="csX197" fmla="*/ 5497682 w 5831272"/>
                    <a:gd name="csY197" fmla="*/ 2722418 h 2774493"/>
                    <a:gd name="csX198" fmla="*/ 5560028 w 5831272"/>
                    <a:gd name="csY198" fmla="*/ 2743200 h 2774493"/>
                    <a:gd name="csX199" fmla="*/ 5705501 w 5831272"/>
                    <a:gd name="csY199" fmla="*/ 2774372 h 2774493"/>
                    <a:gd name="csX200" fmla="*/ 5809410 w 5831272"/>
                    <a:gd name="csY200" fmla="*/ 2732809 h 2774493"/>
                    <a:gd name="csX201" fmla="*/ 5799019 w 5831272"/>
                    <a:gd name="csY201" fmla="*/ 2722418 h 277449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  <a:cxn ang="0">
                      <a:pos x="csX77" y="csY77"/>
                    </a:cxn>
                    <a:cxn ang="0">
                      <a:pos x="csX78" y="csY78"/>
                    </a:cxn>
                    <a:cxn ang="0">
                      <a:pos x="csX79" y="csY79"/>
                    </a:cxn>
                    <a:cxn ang="0">
                      <a:pos x="csX80" y="csY80"/>
                    </a:cxn>
                    <a:cxn ang="0">
                      <a:pos x="csX81" y="csY81"/>
                    </a:cxn>
                    <a:cxn ang="0">
                      <a:pos x="csX82" y="csY82"/>
                    </a:cxn>
                    <a:cxn ang="0">
                      <a:pos x="csX83" y="csY83"/>
                    </a:cxn>
                    <a:cxn ang="0">
                      <a:pos x="csX84" y="csY84"/>
                    </a:cxn>
                    <a:cxn ang="0">
                      <a:pos x="csX85" y="csY85"/>
                    </a:cxn>
                    <a:cxn ang="0">
                      <a:pos x="csX86" y="csY86"/>
                    </a:cxn>
                    <a:cxn ang="0">
                      <a:pos x="csX87" y="csY87"/>
                    </a:cxn>
                    <a:cxn ang="0">
                      <a:pos x="csX88" y="csY88"/>
                    </a:cxn>
                    <a:cxn ang="0">
                      <a:pos x="csX89" y="csY89"/>
                    </a:cxn>
                    <a:cxn ang="0">
                      <a:pos x="csX90" y="csY90"/>
                    </a:cxn>
                    <a:cxn ang="0">
                      <a:pos x="csX91" y="csY91"/>
                    </a:cxn>
                    <a:cxn ang="0">
                      <a:pos x="csX92" y="csY92"/>
                    </a:cxn>
                    <a:cxn ang="0">
                      <a:pos x="csX93" y="csY93"/>
                    </a:cxn>
                    <a:cxn ang="0">
                      <a:pos x="csX94" y="csY94"/>
                    </a:cxn>
                    <a:cxn ang="0">
                      <a:pos x="csX95" y="csY95"/>
                    </a:cxn>
                    <a:cxn ang="0">
                      <a:pos x="csX96" y="csY96"/>
                    </a:cxn>
                    <a:cxn ang="0">
                      <a:pos x="csX97" y="csY97"/>
                    </a:cxn>
                    <a:cxn ang="0">
                      <a:pos x="csX98" y="csY98"/>
                    </a:cxn>
                    <a:cxn ang="0">
                      <a:pos x="csX99" y="csY99"/>
                    </a:cxn>
                    <a:cxn ang="0">
                      <a:pos x="csX100" y="csY100"/>
                    </a:cxn>
                    <a:cxn ang="0">
                      <a:pos x="csX101" y="csY101"/>
                    </a:cxn>
                    <a:cxn ang="0">
                      <a:pos x="csX102" y="csY102"/>
                    </a:cxn>
                    <a:cxn ang="0">
                      <a:pos x="csX103" y="csY103"/>
                    </a:cxn>
                    <a:cxn ang="0">
                      <a:pos x="csX104" y="csY104"/>
                    </a:cxn>
                    <a:cxn ang="0">
                      <a:pos x="csX105" y="csY105"/>
                    </a:cxn>
                    <a:cxn ang="0">
                      <a:pos x="csX106" y="csY106"/>
                    </a:cxn>
                    <a:cxn ang="0">
                      <a:pos x="csX107" y="csY107"/>
                    </a:cxn>
                    <a:cxn ang="0">
                      <a:pos x="csX108" y="csY108"/>
                    </a:cxn>
                    <a:cxn ang="0">
                      <a:pos x="csX109" y="csY109"/>
                    </a:cxn>
                    <a:cxn ang="0">
                      <a:pos x="csX110" y="csY110"/>
                    </a:cxn>
                    <a:cxn ang="0">
                      <a:pos x="csX111" y="csY111"/>
                    </a:cxn>
                    <a:cxn ang="0">
                      <a:pos x="csX112" y="csY112"/>
                    </a:cxn>
                    <a:cxn ang="0">
                      <a:pos x="csX113" y="csY113"/>
                    </a:cxn>
                    <a:cxn ang="0">
                      <a:pos x="csX114" y="csY114"/>
                    </a:cxn>
                    <a:cxn ang="0">
                      <a:pos x="csX115" y="csY115"/>
                    </a:cxn>
                    <a:cxn ang="0">
                      <a:pos x="csX116" y="csY116"/>
                    </a:cxn>
                    <a:cxn ang="0">
                      <a:pos x="csX117" y="csY117"/>
                    </a:cxn>
                    <a:cxn ang="0">
                      <a:pos x="csX118" y="csY118"/>
                    </a:cxn>
                    <a:cxn ang="0">
                      <a:pos x="csX119" y="csY119"/>
                    </a:cxn>
                    <a:cxn ang="0">
                      <a:pos x="csX120" y="csY120"/>
                    </a:cxn>
                    <a:cxn ang="0">
                      <a:pos x="csX121" y="csY121"/>
                    </a:cxn>
                    <a:cxn ang="0">
                      <a:pos x="csX122" y="csY122"/>
                    </a:cxn>
                    <a:cxn ang="0">
                      <a:pos x="csX123" y="csY123"/>
                    </a:cxn>
                    <a:cxn ang="0">
                      <a:pos x="csX124" y="csY124"/>
                    </a:cxn>
                    <a:cxn ang="0">
                      <a:pos x="csX125" y="csY125"/>
                    </a:cxn>
                    <a:cxn ang="0">
                      <a:pos x="csX126" y="csY126"/>
                    </a:cxn>
                    <a:cxn ang="0">
                      <a:pos x="csX127" y="csY127"/>
                    </a:cxn>
                    <a:cxn ang="0">
                      <a:pos x="csX128" y="csY128"/>
                    </a:cxn>
                    <a:cxn ang="0">
                      <a:pos x="csX129" y="csY129"/>
                    </a:cxn>
                    <a:cxn ang="0">
                      <a:pos x="csX130" y="csY130"/>
                    </a:cxn>
                    <a:cxn ang="0">
                      <a:pos x="csX131" y="csY131"/>
                    </a:cxn>
                    <a:cxn ang="0">
                      <a:pos x="csX132" y="csY132"/>
                    </a:cxn>
                    <a:cxn ang="0">
                      <a:pos x="csX133" y="csY133"/>
                    </a:cxn>
                    <a:cxn ang="0">
                      <a:pos x="csX134" y="csY134"/>
                    </a:cxn>
                    <a:cxn ang="0">
                      <a:pos x="csX135" y="csY135"/>
                    </a:cxn>
                    <a:cxn ang="0">
                      <a:pos x="csX136" y="csY136"/>
                    </a:cxn>
                    <a:cxn ang="0">
                      <a:pos x="csX137" y="csY137"/>
                    </a:cxn>
                    <a:cxn ang="0">
                      <a:pos x="csX138" y="csY138"/>
                    </a:cxn>
                    <a:cxn ang="0">
                      <a:pos x="csX139" y="csY139"/>
                    </a:cxn>
                    <a:cxn ang="0">
                      <a:pos x="csX140" y="csY140"/>
                    </a:cxn>
                    <a:cxn ang="0">
                      <a:pos x="csX141" y="csY141"/>
                    </a:cxn>
                    <a:cxn ang="0">
                      <a:pos x="csX142" y="csY142"/>
                    </a:cxn>
                    <a:cxn ang="0">
                      <a:pos x="csX143" y="csY143"/>
                    </a:cxn>
                    <a:cxn ang="0">
                      <a:pos x="csX144" y="csY144"/>
                    </a:cxn>
                    <a:cxn ang="0">
                      <a:pos x="csX145" y="csY145"/>
                    </a:cxn>
                    <a:cxn ang="0">
                      <a:pos x="csX146" y="csY146"/>
                    </a:cxn>
                    <a:cxn ang="0">
                      <a:pos x="csX147" y="csY147"/>
                    </a:cxn>
                    <a:cxn ang="0">
                      <a:pos x="csX148" y="csY148"/>
                    </a:cxn>
                    <a:cxn ang="0">
                      <a:pos x="csX149" y="csY149"/>
                    </a:cxn>
                    <a:cxn ang="0">
                      <a:pos x="csX150" y="csY150"/>
                    </a:cxn>
                    <a:cxn ang="0">
                      <a:pos x="csX151" y="csY151"/>
                    </a:cxn>
                    <a:cxn ang="0">
                      <a:pos x="csX152" y="csY152"/>
                    </a:cxn>
                    <a:cxn ang="0">
                      <a:pos x="csX153" y="csY153"/>
                    </a:cxn>
                    <a:cxn ang="0">
                      <a:pos x="csX154" y="csY154"/>
                    </a:cxn>
                    <a:cxn ang="0">
                      <a:pos x="csX155" y="csY155"/>
                    </a:cxn>
                    <a:cxn ang="0">
                      <a:pos x="csX156" y="csY156"/>
                    </a:cxn>
                    <a:cxn ang="0">
                      <a:pos x="csX157" y="csY157"/>
                    </a:cxn>
                    <a:cxn ang="0">
                      <a:pos x="csX158" y="csY158"/>
                    </a:cxn>
                    <a:cxn ang="0">
                      <a:pos x="csX159" y="csY159"/>
                    </a:cxn>
                    <a:cxn ang="0">
                      <a:pos x="csX160" y="csY160"/>
                    </a:cxn>
                    <a:cxn ang="0">
                      <a:pos x="csX161" y="csY161"/>
                    </a:cxn>
                    <a:cxn ang="0">
                      <a:pos x="csX162" y="csY162"/>
                    </a:cxn>
                    <a:cxn ang="0">
                      <a:pos x="csX163" y="csY163"/>
                    </a:cxn>
                    <a:cxn ang="0">
                      <a:pos x="csX164" y="csY164"/>
                    </a:cxn>
                    <a:cxn ang="0">
                      <a:pos x="csX165" y="csY165"/>
                    </a:cxn>
                    <a:cxn ang="0">
                      <a:pos x="csX166" y="csY166"/>
                    </a:cxn>
                    <a:cxn ang="0">
                      <a:pos x="csX167" y="csY167"/>
                    </a:cxn>
                    <a:cxn ang="0">
                      <a:pos x="csX168" y="csY168"/>
                    </a:cxn>
                    <a:cxn ang="0">
                      <a:pos x="csX169" y="csY169"/>
                    </a:cxn>
                    <a:cxn ang="0">
                      <a:pos x="csX170" y="csY170"/>
                    </a:cxn>
                    <a:cxn ang="0">
                      <a:pos x="csX171" y="csY171"/>
                    </a:cxn>
                    <a:cxn ang="0">
                      <a:pos x="csX172" y="csY172"/>
                    </a:cxn>
                    <a:cxn ang="0">
                      <a:pos x="csX173" y="csY173"/>
                    </a:cxn>
                    <a:cxn ang="0">
                      <a:pos x="csX174" y="csY174"/>
                    </a:cxn>
                    <a:cxn ang="0">
                      <a:pos x="csX175" y="csY175"/>
                    </a:cxn>
                    <a:cxn ang="0">
                      <a:pos x="csX176" y="csY176"/>
                    </a:cxn>
                    <a:cxn ang="0">
                      <a:pos x="csX177" y="csY177"/>
                    </a:cxn>
                    <a:cxn ang="0">
                      <a:pos x="csX178" y="csY178"/>
                    </a:cxn>
                    <a:cxn ang="0">
                      <a:pos x="csX179" y="csY179"/>
                    </a:cxn>
                    <a:cxn ang="0">
                      <a:pos x="csX180" y="csY180"/>
                    </a:cxn>
                    <a:cxn ang="0">
                      <a:pos x="csX181" y="csY181"/>
                    </a:cxn>
                    <a:cxn ang="0">
                      <a:pos x="csX182" y="csY182"/>
                    </a:cxn>
                    <a:cxn ang="0">
                      <a:pos x="csX183" y="csY183"/>
                    </a:cxn>
                    <a:cxn ang="0">
                      <a:pos x="csX184" y="csY184"/>
                    </a:cxn>
                    <a:cxn ang="0">
                      <a:pos x="csX185" y="csY185"/>
                    </a:cxn>
                    <a:cxn ang="0">
                      <a:pos x="csX186" y="csY186"/>
                    </a:cxn>
                    <a:cxn ang="0">
                      <a:pos x="csX187" y="csY187"/>
                    </a:cxn>
                    <a:cxn ang="0">
                      <a:pos x="csX188" y="csY188"/>
                    </a:cxn>
                    <a:cxn ang="0">
                      <a:pos x="csX189" y="csY189"/>
                    </a:cxn>
                    <a:cxn ang="0">
                      <a:pos x="csX190" y="csY190"/>
                    </a:cxn>
                    <a:cxn ang="0">
                      <a:pos x="csX191" y="csY191"/>
                    </a:cxn>
                    <a:cxn ang="0">
                      <a:pos x="csX192" y="csY192"/>
                    </a:cxn>
                    <a:cxn ang="0">
                      <a:pos x="csX193" y="csY193"/>
                    </a:cxn>
                    <a:cxn ang="0">
                      <a:pos x="csX194" y="csY194"/>
                    </a:cxn>
                    <a:cxn ang="0">
                      <a:pos x="csX195" y="csY195"/>
                    </a:cxn>
                    <a:cxn ang="0">
                      <a:pos x="csX196" y="csY196"/>
                    </a:cxn>
                    <a:cxn ang="0">
                      <a:pos x="csX197" y="csY197"/>
                    </a:cxn>
                    <a:cxn ang="0">
                      <a:pos x="csX198" y="csY198"/>
                    </a:cxn>
                    <a:cxn ang="0">
                      <a:pos x="csX199" y="csY199"/>
                    </a:cxn>
                    <a:cxn ang="0">
                      <a:pos x="csX200" y="csY200"/>
                    </a:cxn>
                    <a:cxn ang="0">
                      <a:pos x="csX201" y="csY201"/>
                    </a:cxn>
                  </a:cxnLst>
                  <a:rect l="l" t="t" r="r" b="b"/>
                  <a:pathLst>
                    <a:path w="5831272" h="2774493">
                      <a:moveTo>
                        <a:pt x="229492" y="0"/>
                      </a:moveTo>
                      <a:cubicBezTo>
                        <a:pt x="201783" y="41564"/>
                        <a:pt x="175611" y="84195"/>
                        <a:pt x="146364" y="124691"/>
                      </a:cubicBezTo>
                      <a:cubicBezTo>
                        <a:pt x="130525" y="146621"/>
                        <a:pt x="108588" y="163997"/>
                        <a:pt x="94410" y="187036"/>
                      </a:cubicBezTo>
                      <a:cubicBezTo>
                        <a:pt x="80585" y="209501"/>
                        <a:pt x="74392" y="235869"/>
                        <a:pt x="63237" y="259772"/>
                      </a:cubicBezTo>
                      <a:cubicBezTo>
                        <a:pt x="50136" y="287846"/>
                        <a:pt x="35528" y="315191"/>
                        <a:pt x="21673" y="342900"/>
                      </a:cubicBezTo>
                      <a:cubicBezTo>
                        <a:pt x="18209" y="374073"/>
                        <a:pt x="14256" y="405195"/>
                        <a:pt x="11282" y="436418"/>
                      </a:cubicBezTo>
                      <a:cubicBezTo>
                        <a:pt x="1223" y="542038"/>
                        <a:pt x="-8048" y="535739"/>
                        <a:pt x="11282" y="613063"/>
                      </a:cubicBezTo>
                      <a:cubicBezTo>
                        <a:pt x="13938" y="623689"/>
                        <a:pt x="16775" y="634439"/>
                        <a:pt x="21673" y="644236"/>
                      </a:cubicBezTo>
                      <a:cubicBezTo>
                        <a:pt x="27258" y="655406"/>
                        <a:pt x="34231" y="666011"/>
                        <a:pt x="42455" y="675409"/>
                      </a:cubicBezTo>
                      <a:cubicBezTo>
                        <a:pt x="58583" y="693841"/>
                        <a:pt x="75077" y="712327"/>
                        <a:pt x="94410" y="727363"/>
                      </a:cubicBezTo>
                      <a:cubicBezTo>
                        <a:pt x="120554" y="747697"/>
                        <a:pt x="216334" y="775371"/>
                        <a:pt x="229492" y="779318"/>
                      </a:cubicBezTo>
                      <a:cubicBezTo>
                        <a:pt x="302776" y="801303"/>
                        <a:pt x="428676" y="833777"/>
                        <a:pt x="499655" y="841663"/>
                      </a:cubicBezTo>
                      <a:cubicBezTo>
                        <a:pt x="572028" y="849704"/>
                        <a:pt x="645128" y="848590"/>
                        <a:pt x="717864" y="852054"/>
                      </a:cubicBezTo>
                      <a:cubicBezTo>
                        <a:pt x="762891" y="845127"/>
                        <a:pt x="811663" y="850537"/>
                        <a:pt x="852946" y="831272"/>
                      </a:cubicBezTo>
                      <a:cubicBezTo>
                        <a:pt x="869848" y="823384"/>
                        <a:pt x="867455" y="796883"/>
                        <a:pt x="873728" y="779318"/>
                      </a:cubicBezTo>
                      <a:cubicBezTo>
                        <a:pt x="884780" y="748373"/>
                        <a:pt x="895100" y="717163"/>
                        <a:pt x="904901" y="685800"/>
                      </a:cubicBezTo>
                      <a:cubicBezTo>
                        <a:pt x="912422" y="661732"/>
                        <a:pt x="917708" y="636985"/>
                        <a:pt x="925682" y="613063"/>
                      </a:cubicBezTo>
                      <a:cubicBezTo>
                        <a:pt x="962532" y="502512"/>
                        <a:pt x="956930" y="550418"/>
                        <a:pt x="988028" y="426027"/>
                      </a:cubicBezTo>
                      <a:cubicBezTo>
                        <a:pt x="996595" y="391759"/>
                        <a:pt x="1001883" y="356754"/>
                        <a:pt x="1008810" y="322118"/>
                      </a:cubicBezTo>
                      <a:cubicBezTo>
                        <a:pt x="1001883" y="266700"/>
                        <a:pt x="996739" y="211029"/>
                        <a:pt x="988028" y="155863"/>
                      </a:cubicBezTo>
                      <a:cubicBezTo>
                        <a:pt x="985234" y="138169"/>
                        <a:pt x="970547" y="104928"/>
                        <a:pt x="956855" y="93518"/>
                      </a:cubicBezTo>
                      <a:cubicBezTo>
                        <a:pt x="944956" y="83602"/>
                        <a:pt x="930128" y="77187"/>
                        <a:pt x="915292" y="72736"/>
                      </a:cubicBezTo>
                      <a:cubicBezTo>
                        <a:pt x="895112" y="66682"/>
                        <a:pt x="873513" y="66915"/>
                        <a:pt x="852946" y="62345"/>
                      </a:cubicBezTo>
                      <a:cubicBezTo>
                        <a:pt x="842254" y="59969"/>
                        <a:pt x="832513" y="54102"/>
                        <a:pt x="821773" y="51954"/>
                      </a:cubicBezTo>
                      <a:cubicBezTo>
                        <a:pt x="797757" y="47151"/>
                        <a:pt x="773282" y="45027"/>
                        <a:pt x="749037" y="41563"/>
                      </a:cubicBezTo>
                      <a:cubicBezTo>
                        <a:pt x="738646" y="45027"/>
                        <a:pt x="726977" y="45878"/>
                        <a:pt x="717864" y="51954"/>
                      </a:cubicBezTo>
                      <a:cubicBezTo>
                        <a:pt x="705637" y="60105"/>
                        <a:pt x="696369" y="72068"/>
                        <a:pt x="686692" y="83127"/>
                      </a:cubicBezTo>
                      <a:cubicBezTo>
                        <a:pt x="630157" y="147740"/>
                        <a:pt x="656719" y="124338"/>
                        <a:pt x="603564" y="197427"/>
                      </a:cubicBezTo>
                      <a:cubicBezTo>
                        <a:pt x="559346" y="258227"/>
                        <a:pt x="532292" y="271701"/>
                        <a:pt x="499655" y="353291"/>
                      </a:cubicBezTo>
                      <a:cubicBezTo>
                        <a:pt x="492728" y="370609"/>
                        <a:pt x="485247" y="387716"/>
                        <a:pt x="478873" y="405245"/>
                      </a:cubicBezTo>
                      <a:cubicBezTo>
                        <a:pt x="471387" y="425832"/>
                        <a:pt x="466228" y="447252"/>
                        <a:pt x="458092" y="467591"/>
                      </a:cubicBezTo>
                      <a:cubicBezTo>
                        <a:pt x="452339" y="481973"/>
                        <a:pt x="444237" y="495300"/>
                        <a:pt x="437310" y="509154"/>
                      </a:cubicBezTo>
                      <a:cubicBezTo>
                        <a:pt x="433846" y="547254"/>
                        <a:pt x="426919" y="585197"/>
                        <a:pt x="426919" y="623454"/>
                      </a:cubicBezTo>
                      <a:cubicBezTo>
                        <a:pt x="426919" y="651379"/>
                        <a:pt x="432164" y="679135"/>
                        <a:pt x="437310" y="706582"/>
                      </a:cubicBezTo>
                      <a:cubicBezTo>
                        <a:pt x="442574" y="734655"/>
                        <a:pt x="450577" y="762154"/>
                        <a:pt x="458092" y="789709"/>
                      </a:cubicBezTo>
                      <a:cubicBezTo>
                        <a:pt x="460974" y="800276"/>
                        <a:pt x="463584" y="811085"/>
                        <a:pt x="468482" y="820882"/>
                      </a:cubicBezTo>
                      <a:cubicBezTo>
                        <a:pt x="474067" y="832052"/>
                        <a:pt x="482337" y="841663"/>
                        <a:pt x="489264" y="852054"/>
                      </a:cubicBezTo>
                      <a:cubicBezTo>
                        <a:pt x="500819" y="886720"/>
                        <a:pt x="507873" y="912779"/>
                        <a:pt x="530828" y="945572"/>
                      </a:cubicBezTo>
                      <a:cubicBezTo>
                        <a:pt x="542064" y="961624"/>
                        <a:pt x="556717" y="975380"/>
                        <a:pt x="572392" y="987136"/>
                      </a:cubicBezTo>
                      <a:cubicBezTo>
                        <a:pt x="584784" y="996430"/>
                        <a:pt x="601067" y="999326"/>
                        <a:pt x="613955" y="1007918"/>
                      </a:cubicBezTo>
                      <a:cubicBezTo>
                        <a:pt x="632408" y="1020220"/>
                        <a:pt x="646247" y="1039223"/>
                        <a:pt x="665910" y="1049482"/>
                      </a:cubicBezTo>
                      <a:cubicBezTo>
                        <a:pt x="686852" y="1060408"/>
                        <a:pt x="872839" y="1145184"/>
                        <a:pt x="936073" y="1163782"/>
                      </a:cubicBezTo>
                      <a:cubicBezTo>
                        <a:pt x="966709" y="1172792"/>
                        <a:pt x="998419" y="1177636"/>
                        <a:pt x="1029592" y="1184563"/>
                      </a:cubicBezTo>
                      <a:cubicBezTo>
                        <a:pt x="1123110" y="1181099"/>
                        <a:pt x="1216948" y="1182644"/>
                        <a:pt x="1310146" y="1174172"/>
                      </a:cubicBezTo>
                      <a:cubicBezTo>
                        <a:pt x="1334799" y="1171931"/>
                        <a:pt x="1416257" y="1135731"/>
                        <a:pt x="1434837" y="1122218"/>
                      </a:cubicBezTo>
                      <a:cubicBezTo>
                        <a:pt x="1454644" y="1107813"/>
                        <a:pt x="1468587" y="1086647"/>
                        <a:pt x="1486792" y="1070263"/>
                      </a:cubicBezTo>
                      <a:cubicBezTo>
                        <a:pt x="1503277" y="1055427"/>
                        <a:pt x="1521986" y="1043225"/>
                        <a:pt x="1538746" y="1028700"/>
                      </a:cubicBezTo>
                      <a:cubicBezTo>
                        <a:pt x="1573960" y="998181"/>
                        <a:pt x="1607441" y="965701"/>
                        <a:pt x="1642655" y="935182"/>
                      </a:cubicBezTo>
                      <a:cubicBezTo>
                        <a:pt x="1680143" y="902693"/>
                        <a:pt x="1716023" y="882384"/>
                        <a:pt x="1746564" y="841663"/>
                      </a:cubicBezTo>
                      <a:cubicBezTo>
                        <a:pt x="1788205" y="786142"/>
                        <a:pt x="1808146" y="719264"/>
                        <a:pt x="1829692" y="654627"/>
                      </a:cubicBezTo>
                      <a:cubicBezTo>
                        <a:pt x="1826228" y="609600"/>
                        <a:pt x="1829645" y="563505"/>
                        <a:pt x="1819301" y="519545"/>
                      </a:cubicBezTo>
                      <a:cubicBezTo>
                        <a:pt x="1815334" y="502687"/>
                        <a:pt x="1798194" y="492074"/>
                        <a:pt x="1788128" y="477982"/>
                      </a:cubicBezTo>
                      <a:cubicBezTo>
                        <a:pt x="1780869" y="467820"/>
                        <a:pt x="1776177" y="455640"/>
                        <a:pt x="1767346" y="446809"/>
                      </a:cubicBezTo>
                      <a:cubicBezTo>
                        <a:pt x="1754460" y="433923"/>
                        <a:pt x="1712308" y="406653"/>
                        <a:pt x="1694610" y="394854"/>
                      </a:cubicBezTo>
                      <a:cubicBezTo>
                        <a:pt x="1663437" y="398318"/>
                        <a:pt x="1632030" y="400089"/>
                        <a:pt x="1601092" y="405245"/>
                      </a:cubicBezTo>
                      <a:cubicBezTo>
                        <a:pt x="1590288" y="407046"/>
                        <a:pt x="1580175" y="411790"/>
                        <a:pt x="1569919" y="415636"/>
                      </a:cubicBezTo>
                      <a:cubicBezTo>
                        <a:pt x="1534343" y="428977"/>
                        <a:pt x="1509102" y="439033"/>
                        <a:pt x="1476401" y="457200"/>
                      </a:cubicBezTo>
                      <a:cubicBezTo>
                        <a:pt x="1458746" y="467008"/>
                        <a:pt x="1439864" y="475326"/>
                        <a:pt x="1424446" y="488372"/>
                      </a:cubicBezTo>
                      <a:cubicBezTo>
                        <a:pt x="1354504" y="547553"/>
                        <a:pt x="1337676" y="579662"/>
                        <a:pt x="1278973" y="644236"/>
                      </a:cubicBezTo>
                      <a:cubicBezTo>
                        <a:pt x="1202106" y="728790"/>
                        <a:pt x="1269547" y="642951"/>
                        <a:pt x="1206237" y="727363"/>
                      </a:cubicBezTo>
                      <a:cubicBezTo>
                        <a:pt x="1199328" y="748089"/>
                        <a:pt x="1183939" y="796291"/>
                        <a:pt x="1175064" y="810491"/>
                      </a:cubicBezTo>
                      <a:cubicBezTo>
                        <a:pt x="1167276" y="822952"/>
                        <a:pt x="1154283" y="831272"/>
                        <a:pt x="1143892" y="841663"/>
                      </a:cubicBezTo>
                      <a:cubicBezTo>
                        <a:pt x="1138992" y="856363"/>
                        <a:pt x="1123110" y="901352"/>
                        <a:pt x="1123110" y="914400"/>
                      </a:cubicBezTo>
                      <a:cubicBezTo>
                        <a:pt x="1123110" y="959560"/>
                        <a:pt x="1127115" y="1004776"/>
                        <a:pt x="1133501" y="1049482"/>
                      </a:cubicBezTo>
                      <a:cubicBezTo>
                        <a:pt x="1147078" y="1144520"/>
                        <a:pt x="1159808" y="1140897"/>
                        <a:pt x="1216628" y="1226127"/>
                      </a:cubicBezTo>
                      <a:cubicBezTo>
                        <a:pt x="1238578" y="1259052"/>
                        <a:pt x="1259389" y="1292668"/>
                        <a:pt x="1289364" y="1319645"/>
                      </a:cubicBezTo>
                      <a:cubicBezTo>
                        <a:pt x="1304376" y="1333156"/>
                        <a:pt x="1324280" y="1339975"/>
                        <a:pt x="1341319" y="1350818"/>
                      </a:cubicBezTo>
                      <a:cubicBezTo>
                        <a:pt x="1362391" y="1364227"/>
                        <a:pt x="1380547" y="1382925"/>
                        <a:pt x="1403664" y="1392382"/>
                      </a:cubicBezTo>
                      <a:cubicBezTo>
                        <a:pt x="1588099" y="1467832"/>
                        <a:pt x="1512583" y="1427404"/>
                        <a:pt x="1621873" y="1454727"/>
                      </a:cubicBezTo>
                      <a:cubicBezTo>
                        <a:pt x="1646336" y="1460843"/>
                        <a:pt x="1669954" y="1470226"/>
                        <a:pt x="1694610" y="1475509"/>
                      </a:cubicBezTo>
                      <a:cubicBezTo>
                        <a:pt x="1714687" y="1479811"/>
                        <a:pt x="1834604" y="1494307"/>
                        <a:pt x="1850473" y="1496291"/>
                      </a:cubicBezTo>
                      <a:cubicBezTo>
                        <a:pt x="2037663" y="1487377"/>
                        <a:pt x="2067132" y="1500271"/>
                        <a:pt x="2234937" y="1444336"/>
                      </a:cubicBezTo>
                      <a:cubicBezTo>
                        <a:pt x="2245328" y="1440872"/>
                        <a:pt x="2256466" y="1439138"/>
                        <a:pt x="2266110" y="1433945"/>
                      </a:cubicBezTo>
                      <a:cubicBezTo>
                        <a:pt x="2301674" y="1414795"/>
                        <a:pt x="2338135" y="1396399"/>
                        <a:pt x="2370019" y="1371600"/>
                      </a:cubicBezTo>
                      <a:cubicBezTo>
                        <a:pt x="2414302" y="1337157"/>
                        <a:pt x="2485615" y="1255141"/>
                        <a:pt x="2515492" y="1205345"/>
                      </a:cubicBezTo>
                      <a:cubicBezTo>
                        <a:pt x="2525883" y="1188027"/>
                        <a:pt x="2535960" y="1170517"/>
                        <a:pt x="2546664" y="1153391"/>
                      </a:cubicBezTo>
                      <a:cubicBezTo>
                        <a:pt x="2553283" y="1142801"/>
                        <a:pt x="2561861" y="1133388"/>
                        <a:pt x="2567446" y="1122218"/>
                      </a:cubicBezTo>
                      <a:cubicBezTo>
                        <a:pt x="2572344" y="1112421"/>
                        <a:pt x="2574828" y="1101577"/>
                        <a:pt x="2577837" y="1091045"/>
                      </a:cubicBezTo>
                      <a:cubicBezTo>
                        <a:pt x="2591835" y="1042051"/>
                        <a:pt x="2590209" y="1035614"/>
                        <a:pt x="2598619" y="976745"/>
                      </a:cubicBezTo>
                      <a:cubicBezTo>
                        <a:pt x="2583477" y="916179"/>
                        <a:pt x="2588621" y="923980"/>
                        <a:pt x="2546664" y="852054"/>
                      </a:cubicBezTo>
                      <a:cubicBezTo>
                        <a:pt x="2537938" y="837095"/>
                        <a:pt x="2529901" y="820097"/>
                        <a:pt x="2515492" y="810491"/>
                      </a:cubicBezTo>
                      <a:cubicBezTo>
                        <a:pt x="2496971" y="798144"/>
                        <a:pt x="2436995" y="786579"/>
                        <a:pt x="2411582" y="779318"/>
                      </a:cubicBezTo>
                      <a:cubicBezTo>
                        <a:pt x="2375909" y="769126"/>
                        <a:pt x="2375789" y="766617"/>
                        <a:pt x="2338846" y="748145"/>
                      </a:cubicBezTo>
                      <a:cubicBezTo>
                        <a:pt x="2318064" y="751609"/>
                        <a:pt x="2296681" y="752482"/>
                        <a:pt x="2276501" y="758536"/>
                      </a:cubicBezTo>
                      <a:cubicBezTo>
                        <a:pt x="2244804" y="768045"/>
                        <a:pt x="2218979" y="791287"/>
                        <a:pt x="2193373" y="810491"/>
                      </a:cubicBezTo>
                      <a:cubicBezTo>
                        <a:pt x="2137958" y="893615"/>
                        <a:pt x="2210690" y="793174"/>
                        <a:pt x="2141419" y="862445"/>
                      </a:cubicBezTo>
                      <a:cubicBezTo>
                        <a:pt x="2122290" y="881574"/>
                        <a:pt x="2106072" y="903437"/>
                        <a:pt x="2089464" y="924791"/>
                      </a:cubicBezTo>
                      <a:cubicBezTo>
                        <a:pt x="2062952" y="958878"/>
                        <a:pt x="2060948" y="975339"/>
                        <a:pt x="2037510" y="1018309"/>
                      </a:cubicBezTo>
                      <a:cubicBezTo>
                        <a:pt x="2027839" y="1036039"/>
                        <a:pt x="2014694" y="1051877"/>
                        <a:pt x="2006337" y="1070263"/>
                      </a:cubicBezTo>
                      <a:cubicBezTo>
                        <a:pt x="1986198" y="1114568"/>
                        <a:pt x="1974649" y="1181684"/>
                        <a:pt x="1964773" y="1226127"/>
                      </a:cubicBezTo>
                      <a:cubicBezTo>
                        <a:pt x="1951679" y="1383251"/>
                        <a:pt x="1947813" y="1361688"/>
                        <a:pt x="1964773" y="1548245"/>
                      </a:cubicBezTo>
                      <a:cubicBezTo>
                        <a:pt x="1965765" y="1559153"/>
                        <a:pt x="1971318" y="1569162"/>
                        <a:pt x="1975164" y="1579418"/>
                      </a:cubicBezTo>
                      <a:cubicBezTo>
                        <a:pt x="2015202" y="1686185"/>
                        <a:pt x="1973621" y="1576331"/>
                        <a:pt x="2027119" y="1683327"/>
                      </a:cubicBezTo>
                      <a:cubicBezTo>
                        <a:pt x="2035461" y="1700010"/>
                        <a:pt x="2038444" y="1719205"/>
                        <a:pt x="2047901" y="1735282"/>
                      </a:cubicBezTo>
                      <a:cubicBezTo>
                        <a:pt x="2103044" y="1829025"/>
                        <a:pt x="2133814" y="1867769"/>
                        <a:pt x="2203764" y="1943100"/>
                      </a:cubicBezTo>
                      <a:cubicBezTo>
                        <a:pt x="2223762" y="1964637"/>
                        <a:pt x="2242598" y="1987811"/>
                        <a:pt x="2266110" y="2005445"/>
                      </a:cubicBezTo>
                      <a:cubicBezTo>
                        <a:pt x="2356760" y="2073432"/>
                        <a:pt x="2430777" y="2115752"/>
                        <a:pt x="2536273" y="2150918"/>
                      </a:cubicBezTo>
                      <a:cubicBezTo>
                        <a:pt x="2566568" y="2161016"/>
                        <a:pt x="2598619" y="2164773"/>
                        <a:pt x="2629792" y="2171700"/>
                      </a:cubicBezTo>
                      <a:cubicBezTo>
                        <a:pt x="2733701" y="2164773"/>
                        <a:pt x="2838016" y="2162418"/>
                        <a:pt x="2941519" y="2150918"/>
                      </a:cubicBezTo>
                      <a:cubicBezTo>
                        <a:pt x="2963291" y="2148499"/>
                        <a:pt x="2984983" y="2141243"/>
                        <a:pt x="3003864" y="2130136"/>
                      </a:cubicBezTo>
                      <a:cubicBezTo>
                        <a:pt x="3070315" y="2091047"/>
                        <a:pt x="3296582" y="1904516"/>
                        <a:pt x="3315592" y="1880754"/>
                      </a:cubicBezTo>
                      <a:cubicBezTo>
                        <a:pt x="3343301" y="1846118"/>
                        <a:pt x="3375472" y="1814621"/>
                        <a:pt x="3398719" y="1776845"/>
                      </a:cubicBezTo>
                      <a:lnTo>
                        <a:pt x="3481846" y="1641763"/>
                      </a:lnTo>
                      <a:cubicBezTo>
                        <a:pt x="3485310" y="1627909"/>
                        <a:pt x="3488133" y="1613878"/>
                        <a:pt x="3492237" y="1600200"/>
                      </a:cubicBezTo>
                      <a:cubicBezTo>
                        <a:pt x="3498532" y="1579218"/>
                        <a:pt x="3507255" y="1558988"/>
                        <a:pt x="3513019" y="1537854"/>
                      </a:cubicBezTo>
                      <a:cubicBezTo>
                        <a:pt x="3517666" y="1520815"/>
                        <a:pt x="3519946" y="1503218"/>
                        <a:pt x="3523410" y="1485900"/>
                      </a:cubicBezTo>
                      <a:cubicBezTo>
                        <a:pt x="3521319" y="1431523"/>
                        <a:pt x="3533474" y="1266710"/>
                        <a:pt x="3502628" y="1174172"/>
                      </a:cubicBezTo>
                      <a:cubicBezTo>
                        <a:pt x="3496730" y="1156477"/>
                        <a:pt x="3491732" y="1138035"/>
                        <a:pt x="3481846" y="1122218"/>
                      </a:cubicBezTo>
                      <a:cubicBezTo>
                        <a:pt x="3474058" y="1109757"/>
                        <a:pt x="3463817" y="1097617"/>
                        <a:pt x="3450673" y="1091045"/>
                      </a:cubicBezTo>
                      <a:cubicBezTo>
                        <a:pt x="3434877" y="1083147"/>
                        <a:pt x="3415853" y="1084937"/>
                        <a:pt x="3398719" y="1080654"/>
                      </a:cubicBezTo>
                      <a:cubicBezTo>
                        <a:pt x="3388093" y="1077997"/>
                        <a:pt x="3377937" y="1073727"/>
                        <a:pt x="3367546" y="1070263"/>
                      </a:cubicBezTo>
                      <a:cubicBezTo>
                        <a:pt x="3325982" y="1073727"/>
                        <a:pt x="3284197" y="1075142"/>
                        <a:pt x="3242855" y="1080654"/>
                      </a:cubicBezTo>
                      <a:cubicBezTo>
                        <a:pt x="3231998" y="1082102"/>
                        <a:pt x="3222214" y="1088036"/>
                        <a:pt x="3211682" y="1091045"/>
                      </a:cubicBezTo>
                      <a:cubicBezTo>
                        <a:pt x="3197951" y="1094968"/>
                        <a:pt x="3183973" y="1097972"/>
                        <a:pt x="3170119" y="1101436"/>
                      </a:cubicBezTo>
                      <a:cubicBezTo>
                        <a:pt x="3148435" y="1115892"/>
                        <a:pt x="3115794" y="1136820"/>
                        <a:pt x="3097382" y="1153391"/>
                      </a:cubicBezTo>
                      <a:cubicBezTo>
                        <a:pt x="3075537" y="1173052"/>
                        <a:pt x="3055819" y="1194954"/>
                        <a:pt x="3035037" y="1215736"/>
                      </a:cubicBezTo>
                      <a:cubicBezTo>
                        <a:pt x="3021182" y="1229591"/>
                        <a:pt x="3004341" y="1240997"/>
                        <a:pt x="2993473" y="1257300"/>
                      </a:cubicBezTo>
                      <a:cubicBezTo>
                        <a:pt x="2986546" y="1267691"/>
                        <a:pt x="2980819" y="1278990"/>
                        <a:pt x="2972692" y="1288472"/>
                      </a:cubicBezTo>
                      <a:cubicBezTo>
                        <a:pt x="2865070" y="1414031"/>
                        <a:pt x="2990447" y="1250944"/>
                        <a:pt x="2899955" y="1371600"/>
                      </a:cubicBezTo>
                      <a:cubicBezTo>
                        <a:pt x="2896491" y="1385454"/>
                        <a:pt x="2895190" y="1400037"/>
                        <a:pt x="2889564" y="1413163"/>
                      </a:cubicBezTo>
                      <a:cubicBezTo>
                        <a:pt x="2846679" y="1513226"/>
                        <a:pt x="2890979" y="1353028"/>
                        <a:pt x="2848001" y="1496291"/>
                      </a:cubicBezTo>
                      <a:cubicBezTo>
                        <a:pt x="2823490" y="1577998"/>
                        <a:pt x="2855660" y="1521171"/>
                        <a:pt x="2816828" y="1579418"/>
                      </a:cubicBezTo>
                      <a:cubicBezTo>
                        <a:pt x="2803391" y="1686911"/>
                        <a:pt x="2800940" y="1660137"/>
                        <a:pt x="2816828" y="1787236"/>
                      </a:cubicBezTo>
                      <a:cubicBezTo>
                        <a:pt x="2818599" y="1801407"/>
                        <a:pt x="2821593" y="1815674"/>
                        <a:pt x="2827219" y="1828800"/>
                      </a:cubicBezTo>
                      <a:cubicBezTo>
                        <a:pt x="2832138" y="1840278"/>
                        <a:pt x="2840742" y="1849810"/>
                        <a:pt x="2848001" y="1859972"/>
                      </a:cubicBezTo>
                      <a:cubicBezTo>
                        <a:pt x="2925835" y="1968940"/>
                        <a:pt x="2834814" y="1842071"/>
                        <a:pt x="2910346" y="1932709"/>
                      </a:cubicBezTo>
                      <a:cubicBezTo>
                        <a:pt x="2918341" y="1942303"/>
                        <a:pt x="2922297" y="1955051"/>
                        <a:pt x="2931128" y="1963882"/>
                      </a:cubicBezTo>
                      <a:cubicBezTo>
                        <a:pt x="2943374" y="1976128"/>
                        <a:pt x="2958124" y="1985689"/>
                        <a:pt x="2972692" y="1995054"/>
                      </a:cubicBezTo>
                      <a:cubicBezTo>
                        <a:pt x="3145389" y="2106073"/>
                        <a:pt x="3009324" y="2018566"/>
                        <a:pt x="3149337" y="2088572"/>
                      </a:cubicBezTo>
                      <a:lnTo>
                        <a:pt x="3274028" y="2150918"/>
                      </a:lnTo>
                      <a:cubicBezTo>
                        <a:pt x="3294474" y="2158782"/>
                        <a:pt x="3315786" y="2164214"/>
                        <a:pt x="3336373" y="2171700"/>
                      </a:cubicBezTo>
                      <a:cubicBezTo>
                        <a:pt x="3353902" y="2178074"/>
                        <a:pt x="3370525" y="2186919"/>
                        <a:pt x="3388328" y="2192482"/>
                      </a:cubicBezTo>
                      <a:cubicBezTo>
                        <a:pt x="3426022" y="2204261"/>
                        <a:pt x="3464656" y="2212805"/>
                        <a:pt x="3502628" y="2223654"/>
                      </a:cubicBezTo>
                      <a:cubicBezTo>
                        <a:pt x="3513160" y="2226663"/>
                        <a:pt x="3523410" y="2230581"/>
                        <a:pt x="3533801" y="2234045"/>
                      </a:cubicBezTo>
                      <a:cubicBezTo>
                        <a:pt x="3559649" y="2231173"/>
                        <a:pt x="3668118" y="2220106"/>
                        <a:pt x="3700055" y="2213263"/>
                      </a:cubicBezTo>
                      <a:cubicBezTo>
                        <a:pt x="3724711" y="2207980"/>
                        <a:pt x="3748870" y="2200456"/>
                        <a:pt x="3772792" y="2192482"/>
                      </a:cubicBezTo>
                      <a:cubicBezTo>
                        <a:pt x="3850924" y="2166438"/>
                        <a:pt x="3802327" y="2175846"/>
                        <a:pt x="3887092" y="2140527"/>
                      </a:cubicBezTo>
                      <a:cubicBezTo>
                        <a:pt x="3907313" y="2132102"/>
                        <a:pt x="3928655" y="2126672"/>
                        <a:pt x="3949437" y="2119745"/>
                      </a:cubicBezTo>
                      <a:cubicBezTo>
                        <a:pt x="3990539" y="2078644"/>
                        <a:pt x="4013679" y="2053379"/>
                        <a:pt x="4063737" y="2015836"/>
                      </a:cubicBezTo>
                      <a:cubicBezTo>
                        <a:pt x="4079894" y="2003718"/>
                        <a:pt x="4098374" y="1995054"/>
                        <a:pt x="4115692" y="1984663"/>
                      </a:cubicBezTo>
                      <a:cubicBezTo>
                        <a:pt x="4172644" y="1870755"/>
                        <a:pt x="4097439" y="2010217"/>
                        <a:pt x="4167646" y="1911927"/>
                      </a:cubicBezTo>
                      <a:cubicBezTo>
                        <a:pt x="4176649" y="1899322"/>
                        <a:pt x="4180458" y="1883646"/>
                        <a:pt x="4188428" y="1870363"/>
                      </a:cubicBezTo>
                      <a:cubicBezTo>
                        <a:pt x="4201278" y="1848946"/>
                        <a:pt x="4217142" y="1829435"/>
                        <a:pt x="4229992" y="1808018"/>
                      </a:cubicBezTo>
                      <a:cubicBezTo>
                        <a:pt x="4253302" y="1769168"/>
                        <a:pt x="4252019" y="1757479"/>
                        <a:pt x="4271555" y="1714500"/>
                      </a:cubicBezTo>
                      <a:cubicBezTo>
                        <a:pt x="4314196" y="1620691"/>
                        <a:pt x="4296820" y="1680271"/>
                        <a:pt x="4333901" y="1569027"/>
                      </a:cubicBezTo>
                      <a:cubicBezTo>
                        <a:pt x="4346150" y="1532281"/>
                        <a:pt x="4349273" y="1492590"/>
                        <a:pt x="4354682" y="1454727"/>
                      </a:cubicBezTo>
                      <a:cubicBezTo>
                        <a:pt x="4351219" y="1427018"/>
                        <a:pt x="4354663" y="1397527"/>
                        <a:pt x="4344292" y="1371600"/>
                      </a:cubicBezTo>
                      <a:cubicBezTo>
                        <a:pt x="4339654" y="1360005"/>
                        <a:pt x="4324531" y="1355890"/>
                        <a:pt x="4313119" y="1350818"/>
                      </a:cubicBezTo>
                      <a:cubicBezTo>
                        <a:pt x="4269974" y="1331642"/>
                        <a:pt x="4243266" y="1328535"/>
                        <a:pt x="4198819" y="1319645"/>
                      </a:cubicBezTo>
                      <a:cubicBezTo>
                        <a:pt x="4171110" y="1323109"/>
                        <a:pt x="4141755" y="1320012"/>
                        <a:pt x="4115692" y="1330036"/>
                      </a:cubicBezTo>
                      <a:cubicBezTo>
                        <a:pt x="4088891" y="1340344"/>
                        <a:pt x="4043681" y="1394344"/>
                        <a:pt x="4022173" y="1413163"/>
                      </a:cubicBezTo>
                      <a:cubicBezTo>
                        <a:pt x="4009140" y="1424567"/>
                        <a:pt x="3992856" y="1432090"/>
                        <a:pt x="3980610" y="1444336"/>
                      </a:cubicBezTo>
                      <a:cubicBezTo>
                        <a:pt x="3968364" y="1456582"/>
                        <a:pt x="3959044" y="1471490"/>
                        <a:pt x="3949437" y="1485900"/>
                      </a:cubicBezTo>
                      <a:cubicBezTo>
                        <a:pt x="3838656" y="1652070"/>
                        <a:pt x="3936089" y="1506661"/>
                        <a:pt x="3876701" y="1610591"/>
                      </a:cubicBezTo>
                      <a:cubicBezTo>
                        <a:pt x="3870505" y="1621434"/>
                        <a:pt x="3862115" y="1630920"/>
                        <a:pt x="3855919" y="1641763"/>
                      </a:cubicBezTo>
                      <a:cubicBezTo>
                        <a:pt x="3838745" y="1671817"/>
                        <a:pt x="3826501" y="1702894"/>
                        <a:pt x="3814355" y="1735282"/>
                      </a:cubicBezTo>
                      <a:cubicBezTo>
                        <a:pt x="3810509" y="1745537"/>
                        <a:pt x="3807428" y="1756063"/>
                        <a:pt x="3803964" y="1766454"/>
                      </a:cubicBezTo>
                      <a:cubicBezTo>
                        <a:pt x="3793173" y="1874359"/>
                        <a:pt x="3777054" y="1966280"/>
                        <a:pt x="3814355" y="2078182"/>
                      </a:cubicBezTo>
                      <a:cubicBezTo>
                        <a:pt x="3821282" y="2098964"/>
                        <a:pt x="3829373" y="2119393"/>
                        <a:pt x="3835137" y="2140527"/>
                      </a:cubicBezTo>
                      <a:cubicBezTo>
                        <a:pt x="3839784" y="2157566"/>
                        <a:pt x="3840881" y="2175443"/>
                        <a:pt x="3845528" y="2192482"/>
                      </a:cubicBezTo>
                      <a:cubicBezTo>
                        <a:pt x="3856515" y="2232766"/>
                        <a:pt x="3865240" y="2267732"/>
                        <a:pt x="3897482" y="2296391"/>
                      </a:cubicBezTo>
                      <a:cubicBezTo>
                        <a:pt x="3916150" y="2312985"/>
                        <a:pt x="3938411" y="2325104"/>
                        <a:pt x="3959828" y="2337954"/>
                      </a:cubicBezTo>
                      <a:cubicBezTo>
                        <a:pt x="3973111" y="2345923"/>
                        <a:pt x="3987237" y="2352445"/>
                        <a:pt x="4001392" y="2358736"/>
                      </a:cubicBezTo>
                      <a:cubicBezTo>
                        <a:pt x="4049601" y="2380163"/>
                        <a:pt x="4097466" y="2402559"/>
                        <a:pt x="4146864" y="2421082"/>
                      </a:cubicBezTo>
                      <a:cubicBezTo>
                        <a:pt x="4254991" y="2461628"/>
                        <a:pt x="4239405" y="2458324"/>
                        <a:pt x="4375464" y="2493818"/>
                      </a:cubicBezTo>
                      <a:cubicBezTo>
                        <a:pt x="4406363" y="2501879"/>
                        <a:pt x="4437329" y="2510380"/>
                        <a:pt x="4468982" y="2514600"/>
                      </a:cubicBezTo>
                      <a:cubicBezTo>
                        <a:pt x="4541407" y="2524257"/>
                        <a:pt x="4687192" y="2535382"/>
                        <a:pt x="4687192" y="2535382"/>
                      </a:cubicBezTo>
                      <a:cubicBezTo>
                        <a:pt x="4714901" y="2531918"/>
                        <a:pt x="4743137" y="2531387"/>
                        <a:pt x="4770319" y="2524991"/>
                      </a:cubicBezTo>
                      <a:cubicBezTo>
                        <a:pt x="4779958" y="2522723"/>
                        <a:pt x="4890987" y="2486265"/>
                        <a:pt x="4915792" y="2473036"/>
                      </a:cubicBezTo>
                      <a:cubicBezTo>
                        <a:pt x="4951432" y="2454028"/>
                        <a:pt x="4985357" y="2431952"/>
                        <a:pt x="5019701" y="2410691"/>
                      </a:cubicBezTo>
                      <a:cubicBezTo>
                        <a:pt x="5058099" y="2386921"/>
                        <a:pt x="5099308" y="2366865"/>
                        <a:pt x="5134001" y="2337954"/>
                      </a:cubicBezTo>
                      <a:cubicBezTo>
                        <a:pt x="5154783" y="2320636"/>
                        <a:pt x="5174705" y="2302231"/>
                        <a:pt x="5196346" y="2286000"/>
                      </a:cubicBezTo>
                      <a:cubicBezTo>
                        <a:pt x="5235592" y="2256566"/>
                        <a:pt x="5271940" y="2244057"/>
                        <a:pt x="5300255" y="2202872"/>
                      </a:cubicBezTo>
                      <a:cubicBezTo>
                        <a:pt x="5327515" y="2163221"/>
                        <a:pt x="5344122" y="2116677"/>
                        <a:pt x="5372992" y="2078182"/>
                      </a:cubicBezTo>
                      <a:lnTo>
                        <a:pt x="5404164" y="2036618"/>
                      </a:lnTo>
                      <a:cubicBezTo>
                        <a:pt x="5407628" y="2015836"/>
                        <a:pt x="5414555" y="1995341"/>
                        <a:pt x="5414555" y="1974272"/>
                      </a:cubicBezTo>
                      <a:cubicBezTo>
                        <a:pt x="5414555" y="1953204"/>
                        <a:pt x="5410448" y="1932036"/>
                        <a:pt x="5404164" y="1911927"/>
                      </a:cubicBezTo>
                      <a:cubicBezTo>
                        <a:pt x="5400105" y="1898938"/>
                        <a:pt x="5361322" y="1797659"/>
                        <a:pt x="5341819" y="1766454"/>
                      </a:cubicBezTo>
                      <a:cubicBezTo>
                        <a:pt x="5332640" y="1751768"/>
                        <a:pt x="5322892" y="1737137"/>
                        <a:pt x="5310646" y="1724891"/>
                      </a:cubicBezTo>
                      <a:cubicBezTo>
                        <a:pt x="5301815" y="1716060"/>
                        <a:pt x="5290952" y="1709028"/>
                        <a:pt x="5279473" y="1704109"/>
                      </a:cubicBezTo>
                      <a:cubicBezTo>
                        <a:pt x="5247976" y="1690610"/>
                        <a:pt x="5163167" y="1685413"/>
                        <a:pt x="5144392" y="1683327"/>
                      </a:cubicBezTo>
                      <a:cubicBezTo>
                        <a:pt x="5088974" y="1690254"/>
                        <a:pt x="5032019" y="1689414"/>
                        <a:pt x="4978137" y="1704109"/>
                      </a:cubicBezTo>
                      <a:cubicBezTo>
                        <a:pt x="4921640" y="1719517"/>
                        <a:pt x="4922819" y="1748195"/>
                        <a:pt x="4884619" y="1776845"/>
                      </a:cubicBezTo>
                      <a:cubicBezTo>
                        <a:pt x="4868462" y="1788963"/>
                        <a:pt x="4848821" y="1795900"/>
                        <a:pt x="4832664" y="1808018"/>
                      </a:cubicBezTo>
                      <a:cubicBezTo>
                        <a:pt x="4802813" y="1830407"/>
                        <a:pt x="4801017" y="1841934"/>
                        <a:pt x="4780710" y="1870363"/>
                      </a:cubicBezTo>
                      <a:cubicBezTo>
                        <a:pt x="4772865" y="1881346"/>
                        <a:pt x="4736918" y="1926774"/>
                        <a:pt x="4728755" y="1943100"/>
                      </a:cubicBezTo>
                      <a:cubicBezTo>
                        <a:pt x="4720450" y="1959711"/>
                        <a:pt x="4712412" y="2000298"/>
                        <a:pt x="4707973" y="2015836"/>
                      </a:cubicBezTo>
                      <a:cubicBezTo>
                        <a:pt x="4704964" y="2026368"/>
                        <a:pt x="4701046" y="2036618"/>
                        <a:pt x="4697582" y="2047009"/>
                      </a:cubicBezTo>
                      <a:cubicBezTo>
                        <a:pt x="4701046" y="2105891"/>
                        <a:pt x="4702104" y="2164963"/>
                        <a:pt x="4707973" y="2223654"/>
                      </a:cubicBezTo>
                      <a:cubicBezTo>
                        <a:pt x="4709063" y="2234553"/>
                        <a:pt x="4715707" y="2244201"/>
                        <a:pt x="4718364" y="2254827"/>
                      </a:cubicBezTo>
                      <a:cubicBezTo>
                        <a:pt x="4722647" y="2271961"/>
                        <a:pt x="4722196" y="2290384"/>
                        <a:pt x="4728755" y="2306782"/>
                      </a:cubicBezTo>
                      <a:cubicBezTo>
                        <a:pt x="4736256" y="2325534"/>
                        <a:pt x="4748346" y="2342191"/>
                        <a:pt x="4759928" y="2358736"/>
                      </a:cubicBezTo>
                      <a:cubicBezTo>
                        <a:pt x="4794318" y="2407864"/>
                        <a:pt x="4853940" y="2471763"/>
                        <a:pt x="4905401" y="2493818"/>
                      </a:cubicBezTo>
                      <a:cubicBezTo>
                        <a:pt x="4929646" y="2504209"/>
                        <a:pt x="4954234" y="2513836"/>
                        <a:pt x="4978137" y="2524991"/>
                      </a:cubicBezTo>
                      <a:cubicBezTo>
                        <a:pt x="5102755" y="2583146"/>
                        <a:pt x="5146202" y="2623478"/>
                        <a:pt x="5310646" y="2670463"/>
                      </a:cubicBezTo>
                      <a:cubicBezTo>
                        <a:pt x="5334891" y="2677390"/>
                        <a:pt x="5359460" y="2683271"/>
                        <a:pt x="5383382" y="2691245"/>
                      </a:cubicBezTo>
                      <a:cubicBezTo>
                        <a:pt x="5401077" y="2697143"/>
                        <a:pt x="5417342" y="2707119"/>
                        <a:pt x="5435337" y="2712027"/>
                      </a:cubicBezTo>
                      <a:cubicBezTo>
                        <a:pt x="5455663" y="2717570"/>
                        <a:pt x="5477243" y="2717308"/>
                        <a:pt x="5497682" y="2722418"/>
                      </a:cubicBezTo>
                      <a:cubicBezTo>
                        <a:pt x="5518934" y="2727731"/>
                        <a:pt x="5538862" y="2737556"/>
                        <a:pt x="5560028" y="2743200"/>
                      </a:cubicBezTo>
                      <a:cubicBezTo>
                        <a:pt x="5596972" y="2753052"/>
                        <a:pt x="5663058" y="2765884"/>
                        <a:pt x="5705501" y="2774372"/>
                      </a:cubicBezTo>
                      <a:cubicBezTo>
                        <a:pt x="5825382" y="2764383"/>
                        <a:pt x="5858494" y="2798254"/>
                        <a:pt x="5809410" y="2732809"/>
                      </a:cubicBezTo>
                      <a:cubicBezTo>
                        <a:pt x="5806471" y="2728890"/>
                        <a:pt x="5802483" y="2725882"/>
                        <a:pt x="5799019" y="2722418"/>
                      </a:cubicBezTo>
                    </a:path>
                  </a:pathLst>
                </a:custGeom>
                <a:noFill/>
                <a:ln w="15875" cap="flat" cmpd="sng" algn="ctr">
                  <a:solidFill>
                    <a:srgbClr val="FFC000">
                      <a:lumMod val="20000"/>
                      <a:lumOff val="8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73" name="任意形状 72">
                <a:extLst>
                  <a:ext uri="{FF2B5EF4-FFF2-40B4-BE49-F238E27FC236}">
                    <a16:creationId xmlns:a16="http://schemas.microsoft.com/office/drawing/2014/main" id="{3B478B9B-17BD-6351-C6F8-E18D933FE481}"/>
                  </a:ext>
                </a:extLst>
              </p:cNvPr>
              <p:cNvSpPr/>
              <p:nvPr/>
            </p:nvSpPr>
            <p:spPr>
              <a:xfrm rot="19521897">
                <a:off x="8604673" y="3651851"/>
                <a:ext cx="407673" cy="276551"/>
              </a:xfrm>
              <a:custGeom>
                <a:avLst/>
                <a:gdLst>
                  <a:gd name="csX0" fmla="*/ 229492 w 5831272"/>
                  <a:gd name="csY0" fmla="*/ 0 h 2774493"/>
                  <a:gd name="csX1" fmla="*/ 146364 w 5831272"/>
                  <a:gd name="csY1" fmla="*/ 124691 h 2774493"/>
                  <a:gd name="csX2" fmla="*/ 94410 w 5831272"/>
                  <a:gd name="csY2" fmla="*/ 187036 h 2774493"/>
                  <a:gd name="csX3" fmla="*/ 63237 w 5831272"/>
                  <a:gd name="csY3" fmla="*/ 259772 h 2774493"/>
                  <a:gd name="csX4" fmla="*/ 21673 w 5831272"/>
                  <a:gd name="csY4" fmla="*/ 342900 h 2774493"/>
                  <a:gd name="csX5" fmla="*/ 11282 w 5831272"/>
                  <a:gd name="csY5" fmla="*/ 436418 h 2774493"/>
                  <a:gd name="csX6" fmla="*/ 11282 w 5831272"/>
                  <a:gd name="csY6" fmla="*/ 613063 h 2774493"/>
                  <a:gd name="csX7" fmla="*/ 21673 w 5831272"/>
                  <a:gd name="csY7" fmla="*/ 644236 h 2774493"/>
                  <a:gd name="csX8" fmla="*/ 42455 w 5831272"/>
                  <a:gd name="csY8" fmla="*/ 675409 h 2774493"/>
                  <a:gd name="csX9" fmla="*/ 94410 w 5831272"/>
                  <a:gd name="csY9" fmla="*/ 727363 h 2774493"/>
                  <a:gd name="csX10" fmla="*/ 229492 w 5831272"/>
                  <a:gd name="csY10" fmla="*/ 779318 h 2774493"/>
                  <a:gd name="csX11" fmla="*/ 499655 w 5831272"/>
                  <a:gd name="csY11" fmla="*/ 841663 h 2774493"/>
                  <a:gd name="csX12" fmla="*/ 717864 w 5831272"/>
                  <a:gd name="csY12" fmla="*/ 852054 h 2774493"/>
                  <a:gd name="csX13" fmla="*/ 852946 w 5831272"/>
                  <a:gd name="csY13" fmla="*/ 831272 h 2774493"/>
                  <a:gd name="csX14" fmla="*/ 873728 w 5831272"/>
                  <a:gd name="csY14" fmla="*/ 779318 h 2774493"/>
                  <a:gd name="csX15" fmla="*/ 904901 w 5831272"/>
                  <a:gd name="csY15" fmla="*/ 685800 h 2774493"/>
                  <a:gd name="csX16" fmla="*/ 925682 w 5831272"/>
                  <a:gd name="csY16" fmla="*/ 613063 h 2774493"/>
                  <a:gd name="csX17" fmla="*/ 988028 w 5831272"/>
                  <a:gd name="csY17" fmla="*/ 426027 h 2774493"/>
                  <a:gd name="csX18" fmla="*/ 1008810 w 5831272"/>
                  <a:gd name="csY18" fmla="*/ 322118 h 2774493"/>
                  <a:gd name="csX19" fmla="*/ 988028 w 5831272"/>
                  <a:gd name="csY19" fmla="*/ 155863 h 2774493"/>
                  <a:gd name="csX20" fmla="*/ 956855 w 5831272"/>
                  <a:gd name="csY20" fmla="*/ 93518 h 2774493"/>
                  <a:gd name="csX21" fmla="*/ 915292 w 5831272"/>
                  <a:gd name="csY21" fmla="*/ 72736 h 2774493"/>
                  <a:gd name="csX22" fmla="*/ 852946 w 5831272"/>
                  <a:gd name="csY22" fmla="*/ 62345 h 2774493"/>
                  <a:gd name="csX23" fmla="*/ 821773 w 5831272"/>
                  <a:gd name="csY23" fmla="*/ 51954 h 2774493"/>
                  <a:gd name="csX24" fmla="*/ 749037 w 5831272"/>
                  <a:gd name="csY24" fmla="*/ 41563 h 2774493"/>
                  <a:gd name="csX25" fmla="*/ 717864 w 5831272"/>
                  <a:gd name="csY25" fmla="*/ 51954 h 2774493"/>
                  <a:gd name="csX26" fmla="*/ 686692 w 5831272"/>
                  <a:gd name="csY26" fmla="*/ 83127 h 2774493"/>
                  <a:gd name="csX27" fmla="*/ 603564 w 5831272"/>
                  <a:gd name="csY27" fmla="*/ 197427 h 2774493"/>
                  <a:gd name="csX28" fmla="*/ 499655 w 5831272"/>
                  <a:gd name="csY28" fmla="*/ 353291 h 2774493"/>
                  <a:gd name="csX29" fmla="*/ 478873 w 5831272"/>
                  <a:gd name="csY29" fmla="*/ 405245 h 2774493"/>
                  <a:gd name="csX30" fmla="*/ 458092 w 5831272"/>
                  <a:gd name="csY30" fmla="*/ 467591 h 2774493"/>
                  <a:gd name="csX31" fmla="*/ 437310 w 5831272"/>
                  <a:gd name="csY31" fmla="*/ 509154 h 2774493"/>
                  <a:gd name="csX32" fmla="*/ 426919 w 5831272"/>
                  <a:gd name="csY32" fmla="*/ 623454 h 2774493"/>
                  <a:gd name="csX33" fmla="*/ 437310 w 5831272"/>
                  <a:gd name="csY33" fmla="*/ 706582 h 2774493"/>
                  <a:gd name="csX34" fmla="*/ 458092 w 5831272"/>
                  <a:gd name="csY34" fmla="*/ 789709 h 2774493"/>
                  <a:gd name="csX35" fmla="*/ 468482 w 5831272"/>
                  <a:gd name="csY35" fmla="*/ 820882 h 2774493"/>
                  <a:gd name="csX36" fmla="*/ 489264 w 5831272"/>
                  <a:gd name="csY36" fmla="*/ 852054 h 2774493"/>
                  <a:gd name="csX37" fmla="*/ 530828 w 5831272"/>
                  <a:gd name="csY37" fmla="*/ 945572 h 2774493"/>
                  <a:gd name="csX38" fmla="*/ 572392 w 5831272"/>
                  <a:gd name="csY38" fmla="*/ 987136 h 2774493"/>
                  <a:gd name="csX39" fmla="*/ 613955 w 5831272"/>
                  <a:gd name="csY39" fmla="*/ 1007918 h 2774493"/>
                  <a:gd name="csX40" fmla="*/ 665910 w 5831272"/>
                  <a:gd name="csY40" fmla="*/ 1049482 h 2774493"/>
                  <a:gd name="csX41" fmla="*/ 936073 w 5831272"/>
                  <a:gd name="csY41" fmla="*/ 1163782 h 2774493"/>
                  <a:gd name="csX42" fmla="*/ 1029592 w 5831272"/>
                  <a:gd name="csY42" fmla="*/ 1184563 h 2774493"/>
                  <a:gd name="csX43" fmla="*/ 1310146 w 5831272"/>
                  <a:gd name="csY43" fmla="*/ 1174172 h 2774493"/>
                  <a:gd name="csX44" fmla="*/ 1434837 w 5831272"/>
                  <a:gd name="csY44" fmla="*/ 1122218 h 2774493"/>
                  <a:gd name="csX45" fmla="*/ 1486792 w 5831272"/>
                  <a:gd name="csY45" fmla="*/ 1070263 h 2774493"/>
                  <a:gd name="csX46" fmla="*/ 1538746 w 5831272"/>
                  <a:gd name="csY46" fmla="*/ 1028700 h 2774493"/>
                  <a:gd name="csX47" fmla="*/ 1642655 w 5831272"/>
                  <a:gd name="csY47" fmla="*/ 935182 h 2774493"/>
                  <a:gd name="csX48" fmla="*/ 1746564 w 5831272"/>
                  <a:gd name="csY48" fmla="*/ 841663 h 2774493"/>
                  <a:gd name="csX49" fmla="*/ 1829692 w 5831272"/>
                  <a:gd name="csY49" fmla="*/ 654627 h 2774493"/>
                  <a:gd name="csX50" fmla="*/ 1819301 w 5831272"/>
                  <a:gd name="csY50" fmla="*/ 519545 h 2774493"/>
                  <a:gd name="csX51" fmla="*/ 1788128 w 5831272"/>
                  <a:gd name="csY51" fmla="*/ 477982 h 2774493"/>
                  <a:gd name="csX52" fmla="*/ 1767346 w 5831272"/>
                  <a:gd name="csY52" fmla="*/ 446809 h 2774493"/>
                  <a:gd name="csX53" fmla="*/ 1694610 w 5831272"/>
                  <a:gd name="csY53" fmla="*/ 394854 h 2774493"/>
                  <a:gd name="csX54" fmla="*/ 1601092 w 5831272"/>
                  <a:gd name="csY54" fmla="*/ 405245 h 2774493"/>
                  <a:gd name="csX55" fmla="*/ 1569919 w 5831272"/>
                  <a:gd name="csY55" fmla="*/ 415636 h 2774493"/>
                  <a:gd name="csX56" fmla="*/ 1476401 w 5831272"/>
                  <a:gd name="csY56" fmla="*/ 457200 h 2774493"/>
                  <a:gd name="csX57" fmla="*/ 1424446 w 5831272"/>
                  <a:gd name="csY57" fmla="*/ 488372 h 2774493"/>
                  <a:gd name="csX58" fmla="*/ 1278973 w 5831272"/>
                  <a:gd name="csY58" fmla="*/ 644236 h 2774493"/>
                  <a:gd name="csX59" fmla="*/ 1206237 w 5831272"/>
                  <a:gd name="csY59" fmla="*/ 727363 h 2774493"/>
                  <a:gd name="csX60" fmla="*/ 1175064 w 5831272"/>
                  <a:gd name="csY60" fmla="*/ 810491 h 2774493"/>
                  <a:gd name="csX61" fmla="*/ 1143892 w 5831272"/>
                  <a:gd name="csY61" fmla="*/ 841663 h 2774493"/>
                  <a:gd name="csX62" fmla="*/ 1123110 w 5831272"/>
                  <a:gd name="csY62" fmla="*/ 914400 h 2774493"/>
                  <a:gd name="csX63" fmla="*/ 1133501 w 5831272"/>
                  <a:gd name="csY63" fmla="*/ 1049482 h 2774493"/>
                  <a:gd name="csX64" fmla="*/ 1216628 w 5831272"/>
                  <a:gd name="csY64" fmla="*/ 1226127 h 2774493"/>
                  <a:gd name="csX65" fmla="*/ 1289364 w 5831272"/>
                  <a:gd name="csY65" fmla="*/ 1319645 h 2774493"/>
                  <a:gd name="csX66" fmla="*/ 1341319 w 5831272"/>
                  <a:gd name="csY66" fmla="*/ 1350818 h 2774493"/>
                  <a:gd name="csX67" fmla="*/ 1403664 w 5831272"/>
                  <a:gd name="csY67" fmla="*/ 1392382 h 2774493"/>
                  <a:gd name="csX68" fmla="*/ 1621873 w 5831272"/>
                  <a:gd name="csY68" fmla="*/ 1454727 h 2774493"/>
                  <a:gd name="csX69" fmla="*/ 1694610 w 5831272"/>
                  <a:gd name="csY69" fmla="*/ 1475509 h 2774493"/>
                  <a:gd name="csX70" fmla="*/ 1850473 w 5831272"/>
                  <a:gd name="csY70" fmla="*/ 1496291 h 2774493"/>
                  <a:gd name="csX71" fmla="*/ 2234937 w 5831272"/>
                  <a:gd name="csY71" fmla="*/ 1444336 h 2774493"/>
                  <a:gd name="csX72" fmla="*/ 2266110 w 5831272"/>
                  <a:gd name="csY72" fmla="*/ 1433945 h 2774493"/>
                  <a:gd name="csX73" fmla="*/ 2370019 w 5831272"/>
                  <a:gd name="csY73" fmla="*/ 1371600 h 2774493"/>
                  <a:gd name="csX74" fmla="*/ 2515492 w 5831272"/>
                  <a:gd name="csY74" fmla="*/ 1205345 h 2774493"/>
                  <a:gd name="csX75" fmla="*/ 2546664 w 5831272"/>
                  <a:gd name="csY75" fmla="*/ 1153391 h 2774493"/>
                  <a:gd name="csX76" fmla="*/ 2567446 w 5831272"/>
                  <a:gd name="csY76" fmla="*/ 1122218 h 2774493"/>
                  <a:gd name="csX77" fmla="*/ 2577837 w 5831272"/>
                  <a:gd name="csY77" fmla="*/ 1091045 h 2774493"/>
                  <a:gd name="csX78" fmla="*/ 2598619 w 5831272"/>
                  <a:gd name="csY78" fmla="*/ 976745 h 2774493"/>
                  <a:gd name="csX79" fmla="*/ 2546664 w 5831272"/>
                  <a:gd name="csY79" fmla="*/ 852054 h 2774493"/>
                  <a:gd name="csX80" fmla="*/ 2515492 w 5831272"/>
                  <a:gd name="csY80" fmla="*/ 810491 h 2774493"/>
                  <a:gd name="csX81" fmla="*/ 2411582 w 5831272"/>
                  <a:gd name="csY81" fmla="*/ 779318 h 2774493"/>
                  <a:gd name="csX82" fmla="*/ 2338846 w 5831272"/>
                  <a:gd name="csY82" fmla="*/ 748145 h 2774493"/>
                  <a:gd name="csX83" fmla="*/ 2276501 w 5831272"/>
                  <a:gd name="csY83" fmla="*/ 758536 h 2774493"/>
                  <a:gd name="csX84" fmla="*/ 2193373 w 5831272"/>
                  <a:gd name="csY84" fmla="*/ 810491 h 2774493"/>
                  <a:gd name="csX85" fmla="*/ 2141419 w 5831272"/>
                  <a:gd name="csY85" fmla="*/ 862445 h 2774493"/>
                  <a:gd name="csX86" fmla="*/ 2089464 w 5831272"/>
                  <a:gd name="csY86" fmla="*/ 924791 h 2774493"/>
                  <a:gd name="csX87" fmla="*/ 2037510 w 5831272"/>
                  <a:gd name="csY87" fmla="*/ 1018309 h 2774493"/>
                  <a:gd name="csX88" fmla="*/ 2006337 w 5831272"/>
                  <a:gd name="csY88" fmla="*/ 1070263 h 2774493"/>
                  <a:gd name="csX89" fmla="*/ 1964773 w 5831272"/>
                  <a:gd name="csY89" fmla="*/ 1226127 h 2774493"/>
                  <a:gd name="csX90" fmla="*/ 1964773 w 5831272"/>
                  <a:gd name="csY90" fmla="*/ 1548245 h 2774493"/>
                  <a:gd name="csX91" fmla="*/ 1975164 w 5831272"/>
                  <a:gd name="csY91" fmla="*/ 1579418 h 2774493"/>
                  <a:gd name="csX92" fmla="*/ 2027119 w 5831272"/>
                  <a:gd name="csY92" fmla="*/ 1683327 h 2774493"/>
                  <a:gd name="csX93" fmla="*/ 2047901 w 5831272"/>
                  <a:gd name="csY93" fmla="*/ 1735282 h 2774493"/>
                  <a:gd name="csX94" fmla="*/ 2203764 w 5831272"/>
                  <a:gd name="csY94" fmla="*/ 1943100 h 2774493"/>
                  <a:gd name="csX95" fmla="*/ 2266110 w 5831272"/>
                  <a:gd name="csY95" fmla="*/ 2005445 h 2774493"/>
                  <a:gd name="csX96" fmla="*/ 2536273 w 5831272"/>
                  <a:gd name="csY96" fmla="*/ 2150918 h 2774493"/>
                  <a:gd name="csX97" fmla="*/ 2629792 w 5831272"/>
                  <a:gd name="csY97" fmla="*/ 2171700 h 2774493"/>
                  <a:gd name="csX98" fmla="*/ 2941519 w 5831272"/>
                  <a:gd name="csY98" fmla="*/ 2150918 h 2774493"/>
                  <a:gd name="csX99" fmla="*/ 3003864 w 5831272"/>
                  <a:gd name="csY99" fmla="*/ 2130136 h 2774493"/>
                  <a:gd name="csX100" fmla="*/ 3315592 w 5831272"/>
                  <a:gd name="csY100" fmla="*/ 1880754 h 2774493"/>
                  <a:gd name="csX101" fmla="*/ 3398719 w 5831272"/>
                  <a:gd name="csY101" fmla="*/ 1776845 h 2774493"/>
                  <a:gd name="csX102" fmla="*/ 3481846 w 5831272"/>
                  <a:gd name="csY102" fmla="*/ 1641763 h 2774493"/>
                  <a:gd name="csX103" fmla="*/ 3492237 w 5831272"/>
                  <a:gd name="csY103" fmla="*/ 1600200 h 2774493"/>
                  <a:gd name="csX104" fmla="*/ 3513019 w 5831272"/>
                  <a:gd name="csY104" fmla="*/ 1537854 h 2774493"/>
                  <a:gd name="csX105" fmla="*/ 3523410 w 5831272"/>
                  <a:gd name="csY105" fmla="*/ 1485900 h 2774493"/>
                  <a:gd name="csX106" fmla="*/ 3502628 w 5831272"/>
                  <a:gd name="csY106" fmla="*/ 1174172 h 2774493"/>
                  <a:gd name="csX107" fmla="*/ 3481846 w 5831272"/>
                  <a:gd name="csY107" fmla="*/ 1122218 h 2774493"/>
                  <a:gd name="csX108" fmla="*/ 3450673 w 5831272"/>
                  <a:gd name="csY108" fmla="*/ 1091045 h 2774493"/>
                  <a:gd name="csX109" fmla="*/ 3398719 w 5831272"/>
                  <a:gd name="csY109" fmla="*/ 1080654 h 2774493"/>
                  <a:gd name="csX110" fmla="*/ 3367546 w 5831272"/>
                  <a:gd name="csY110" fmla="*/ 1070263 h 2774493"/>
                  <a:gd name="csX111" fmla="*/ 3242855 w 5831272"/>
                  <a:gd name="csY111" fmla="*/ 1080654 h 2774493"/>
                  <a:gd name="csX112" fmla="*/ 3211682 w 5831272"/>
                  <a:gd name="csY112" fmla="*/ 1091045 h 2774493"/>
                  <a:gd name="csX113" fmla="*/ 3170119 w 5831272"/>
                  <a:gd name="csY113" fmla="*/ 1101436 h 2774493"/>
                  <a:gd name="csX114" fmla="*/ 3097382 w 5831272"/>
                  <a:gd name="csY114" fmla="*/ 1153391 h 2774493"/>
                  <a:gd name="csX115" fmla="*/ 3035037 w 5831272"/>
                  <a:gd name="csY115" fmla="*/ 1215736 h 2774493"/>
                  <a:gd name="csX116" fmla="*/ 2993473 w 5831272"/>
                  <a:gd name="csY116" fmla="*/ 1257300 h 2774493"/>
                  <a:gd name="csX117" fmla="*/ 2972692 w 5831272"/>
                  <a:gd name="csY117" fmla="*/ 1288472 h 2774493"/>
                  <a:gd name="csX118" fmla="*/ 2899955 w 5831272"/>
                  <a:gd name="csY118" fmla="*/ 1371600 h 2774493"/>
                  <a:gd name="csX119" fmla="*/ 2889564 w 5831272"/>
                  <a:gd name="csY119" fmla="*/ 1413163 h 2774493"/>
                  <a:gd name="csX120" fmla="*/ 2848001 w 5831272"/>
                  <a:gd name="csY120" fmla="*/ 1496291 h 2774493"/>
                  <a:gd name="csX121" fmla="*/ 2816828 w 5831272"/>
                  <a:gd name="csY121" fmla="*/ 1579418 h 2774493"/>
                  <a:gd name="csX122" fmla="*/ 2816828 w 5831272"/>
                  <a:gd name="csY122" fmla="*/ 1787236 h 2774493"/>
                  <a:gd name="csX123" fmla="*/ 2827219 w 5831272"/>
                  <a:gd name="csY123" fmla="*/ 1828800 h 2774493"/>
                  <a:gd name="csX124" fmla="*/ 2848001 w 5831272"/>
                  <a:gd name="csY124" fmla="*/ 1859972 h 2774493"/>
                  <a:gd name="csX125" fmla="*/ 2910346 w 5831272"/>
                  <a:gd name="csY125" fmla="*/ 1932709 h 2774493"/>
                  <a:gd name="csX126" fmla="*/ 2931128 w 5831272"/>
                  <a:gd name="csY126" fmla="*/ 1963882 h 2774493"/>
                  <a:gd name="csX127" fmla="*/ 2972692 w 5831272"/>
                  <a:gd name="csY127" fmla="*/ 1995054 h 2774493"/>
                  <a:gd name="csX128" fmla="*/ 3149337 w 5831272"/>
                  <a:gd name="csY128" fmla="*/ 2088572 h 2774493"/>
                  <a:gd name="csX129" fmla="*/ 3274028 w 5831272"/>
                  <a:gd name="csY129" fmla="*/ 2150918 h 2774493"/>
                  <a:gd name="csX130" fmla="*/ 3336373 w 5831272"/>
                  <a:gd name="csY130" fmla="*/ 2171700 h 2774493"/>
                  <a:gd name="csX131" fmla="*/ 3388328 w 5831272"/>
                  <a:gd name="csY131" fmla="*/ 2192482 h 2774493"/>
                  <a:gd name="csX132" fmla="*/ 3502628 w 5831272"/>
                  <a:gd name="csY132" fmla="*/ 2223654 h 2774493"/>
                  <a:gd name="csX133" fmla="*/ 3533801 w 5831272"/>
                  <a:gd name="csY133" fmla="*/ 2234045 h 2774493"/>
                  <a:gd name="csX134" fmla="*/ 3700055 w 5831272"/>
                  <a:gd name="csY134" fmla="*/ 2213263 h 2774493"/>
                  <a:gd name="csX135" fmla="*/ 3772792 w 5831272"/>
                  <a:gd name="csY135" fmla="*/ 2192482 h 2774493"/>
                  <a:gd name="csX136" fmla="*/ 3887092 w 5831272"/>
                  <a:gd name="csY136" fmla="*/ 2140527 h 2774493"/>
                  <a:gd name="csX137" fmla="*/ 3949437 w 5831272"/>
                  <a:gd name="csY137" fmla="*/ 2119745 h 2774493"/>
                  <a:gd name="csX138" fmla="*/ 4063737 w 5831272"/>
                  <a:gd name="csY138" fmla="*/ 2015836 h 2774493"/>
                  <a:gd name="csX139" fmla="*/ 4115692 w 5831272"/>
                  <a:gd name="csY139" fmla="*/ 1984663 h 2774493"/>
                  <a:gd name="csX140" fmla="*/ 4167646 w 5831272"/>
                  <a:gd name="csY140" fmla="*/ 1911927 h 2774493"/>
                  <a:gd name="csX141" fmla="*/ 4188428 w 5831272"/>
                  <a:gd name="csY141" fmla="*/ 1870363 h 2774493"/>
                  <a:gd name="csX142" fmla="*/ 4229992 w 5831272"/>
                  <a:gd name="csY142" fmla="*/ 1808018 h 2774493"/>
                  <a:gd name="csX143" fmla="*/ 4271555 w 5831272"/>
                  <a:gd name="csY143" fmla="*/ 1714500 h 2774493"/>
                  <a:gd name="csX144" fmla="*/ 4333901 w 5831272"/>
                  <a:gd name="csY144" fmla="*/ 1569027 h 2774493"/>
                  <a:gd name="csX145" fmla="*/ 4354682 w 5831272"/>
                  <a:gd name="csY145" fmla="*/ 1454727 h 2774493"/>
                  <a:gd name="csX146" fmla="*/ 4344292 w 5831272"/>
                  <a:gd name="csY146" fmla="*/ 1371600 h 2774493"/>
                  <a:gd name="csX147" fmla="*/ 4313119 w 5831272"/>
                  <a:gd name="csY147" fmla="*/ 1350818 h 2774493"/>
                  <a:gd name="csX148" fmla="*/ 4198819 w 5831272"/>
                  <a:gd name="csY148" fmla="*/ 1319645 h 2774493"/>
                  <a:gd name="csX149" fmla="*/ 4115692 w 5831272"/>
                  <a:gd name="csY149" fmla="*/ 1330036 h 2774493"/>
                  <a:gd name="csX150" fmla="*/ 4022173 w 5831272"/>
                  <a:gd name="csY150" fmla="*/ 1413163 h 2774493"/>
                  <a:gd name="csX151" fmla="*/ 3980610 w 5831272"/>
                  <a:gd name="csY151" fmla="*/ 1444336 h 2774493"/>
                  <a:gd name="csX152" fmla="*/ 3949437 w 5831272"/>
                  <a:gd name="csY152" fmla="*/ 1485900 h 2774493"/>
                  <a:gd name="csX153" fmla="*/ 3876701 w 5831272"/>
                  <a:gd name="csY153" fmla="*/ 1610591 h 2774493"/>
                  <a:gd name="csX154" fmla="*/ 3855919 w 5831272"/>
                  <a:gd name="csY154" fmla="*/ 1641763 h 2774493"/>
                  <a:gd name="csX155" fmla="*/ 3814355 w 5831272"/>
                  <a:gd name="csY155" fmla="*/ 1735282 h 2774493"/>
                  <a:gd name="csX156" fmla="*/ 3803964 w 5831272"/>
                  <a:gd name="csY156" fmla="*/ 1766454 h 2774493"/>
                  <a:gd name="csX157" fmla="*/ 3814355 w 5831272"/>
                  <a:gd name="csY157" fmla="*/ 2078182 h 2774493"/>
                  <a:gd name="csX158" fmla="*/ 3835137 w 5831272"/>
                  <a:gd name="csY158" fmla="*/ 2140527 h 2774493"/>
                  <a:gd name="csX159" fmla="*/ 3845528 w 5831272"/>
                  <a:gd name="csY159" fmla="*/ 2192482 h 2774493"/>
                  <a:gd name="csX160" fmla="*/ 3897482 w 5831272"/>
                  <a:gd name="csY160" fmla="*/ 2296391 h 2774493"/>
                  <a:gd name="csX161" fmla="*/ 3959828 w 5831272"/>
                  <a:gd name="csY161" fmla="*/ 2337954 h 2774493"/>
                  <a:gd name="csX162" fmla="*/ 4001392 w 5831272"/>
                  <a:gd name="csY162" fmla="*/ 2358736 h 2774493"/>
                  <a:gd name="csX163" fmla="*/ 4146864 w 5831272"/>
                  <a:gd name="csY163" fmla="*/ 2421082 h 2774493"/>
                  <a:gd name="csX164" fmla="*/ 4375464 w 5831272"/>
                  <a:gd name="csY164" fmla="*/ 2493818 h 2774493"/>
                  <a:gd name="csX165" fmla="*/ 4468982 w 5831272"/>
                  <a:gd name="csY165" fmla="*/ 2514600 h 2774493"/>
                  <a:gd name="csX166" fmla="*/ 4687192 w 5831272"/>
                  <a:gd name="csY166" fmla="*/ 2535382 h 2774493"/>
                  <a:gd name="csX167" fmla="*/ 4770319 w 5831272"/>
                  <a:gd name="csY167" fmla="*/ 2524991 h 2774493"/>
                  <a:gd name="csX168" fmla="*/ 4915792 w 5831272"/>
                  <a:gd name="csY168" fmla="*/ 2473036 h 2774493"/>
                  <a:gd name="csX169" fmla="*/ 5019701 w 5831272"/>
                  <a:gd name="csY169" fmla="*/ 2410691 h 2774493"/>
                  <a:gd name="csX170" fmla="*/ 5134001 w 5831272"/>
                  <a:gd name="csY170" fmla="*/ 2337954 h 2774493"/>
                  <a:gd name="csX171" fmla="*/ 5196346 w 5831272"/>
                  <a:gd name="csY171" fmla="*/ 2286000 h 2774493"/>
                  <a:gd name="csX172" fmla="*/ 5300255 w 5831272"/>
                  <a:gd name="csY172" fmla="*/ 2202872 h 2774493"/>
                  <a:gd name="csX173" fmla="*/ 5372992 w 5831272"/>
                  <a:gd name="csY173" fmla="*/ 2078182 h 2774493"/>
                  <a:gd name="csX174" fmla="*/ 5404164 w 5831272"/>
                  <a:gd name="csY174" fmla="*/ 2036618 h 2774493"/>
                  <a:gd name="csX175" fmla="*/ 5414555 w 5831272"/>
                  <a:gd name="csY175" fmla="*/ 1974272 h 2774493"/>
                  <a:gd name="csX176" fmla="*/ 5404164 w 5831272"/>
                  <a:gd name="csY176" fmla="*/ 1911927 h 2774493"/>
                  <a:gd name="csX177" fmla="*/ 5341819 w 5831272"/>
                  <a:gd name="csY177" fmla="*/ 1766454 h 2774493"/>
                  <a:gd name="csX178" fmla="*/ 5310646 w 5831272"/>
                  <a:gd name="csY178" fmla="*/ 1724891 h 2774493"/>
                  <a:gd name="csX179" fmla="*/ 5279473 w 5831272"/>
                  <a:gd name="csY179" fmla="*/ 1704109 h 2774493"/>
                  <a:gd name="csX180" fmla="*/ 5144392 w 5831272"/>
                  <a:gd name="csY180" fmla="*/ 1683327 h 2774493"/>
                  <a:gd name="csX181" fmla="*/ 4978137 w 5831272"/>
                  <a:gd name="csY181" fmla="*/ 1704109 h 2774493"/>
                  <a:gd name="csX182" fmla="*/ 4884619 w 5831272"/>
                  <a:gd name="csY182" fmla="*/ 1776845 h 2774493"/>
                  <a:gd name="csX183" fmla="*/ 4832664 w 5831272"/>
                  <a:gd name="csY183" fmla="*/ 1808018 h 2774493"/>
                  <a:gd name="csX184" fmla="*/ 4780710 w 5831272"/>
                  <a:gd name="csY184" fmla="*/ 1870363 h 2774493"/>
                  <a:gd name="csX185" fmla="*/ 4728755 w 5831272"/>
                  <a:gd name="csY185" fmla="*/ 1943100 h 2774493"/>
                  <a:gd name="csX186" fmla="*/ 4707973 w 5831272"/>
                  <a:gd name="csY186" fmla="*/ 2015836 h 2774493"/>
                  <a:gd name="csX187" fmla="*/ 4697582 w 5831272"/>
                  <a:gd name="csY187" fmla="*/ 2047009 h 2774493"/>
                  <a:gd name="csX188" fmla="*/ 4707973 w 5831272"/>
                  <a:gd name="csY188" fmla="*/ 2223654 h 2774493"/>
                  <a:gd name="csX189" fmla="*/ 4718364 w 5831272"/>
                  <a:gd name="csY189" fmla="*/ 2254827 h 2774493"/>
                  <a:gd name="csX190" fmla="*/ 4728755 w 5831272"/>
                  <a:gd name="csY190" fmla="*/ 2306782 h 2774493"/>
                  <a:gd name="csX191" fmla="*/ 4759928 w 5831272"/>
                  <a:gd name="csY191" fmla="*/ 2358736 h 2774493"/>
                  <a:gd name="csX192" fmla="*/ 4905401 w 5831272"/>
                  <a:gd name="csY192" fmla="*/ 2493818 h 2774493"/>
                  <a:gd name="csX193" fmla="*/ 4978137 w 5831272"/>
                  <a:gd name="csY193" fmla="*/ 2524991 h 2774493"/>
                  <a:gd name="csX194" fmla="*/ 5310646 w 5831272"/>
                  <a:gd name="csY194" fmla="*/ 2670463 h 2774493"/>
                  <a:gd name="csX195" fmla="*/ 5383382 w 5831272"/>
                  <a:gd name="csY195" fmla="*/ 2691245 h 2774493"/>
                  <a:gd name="csX196" fmla="*/ 5435337 w 5831272"/>
                  <a:gd name="csY196" fmla="*/ 2712027 h 2774493"/>
                  <a:gd name="csX197" fmla="*/ 5497682 w 5831272"/>
                  <a:gd name="csY197" fmla="*/ 2722418 h 2774493"/>
                  <a:gd name="csX198" fmla="*/ 5560028 w 5831272"/>
                  <a:gd name="csY198" fmla="*/ 2743200 h 2774493"/>
                  <a:gd name="csX199" fmla="*/ 5705501 w 5831272"/>
                  <a:gd name="csY199" fmla="*/ 2774372 h 2774493"/>
                  <a:gd name="csX200" fmla="*/ 5809410 w 5831272"/>
                  <a:gd name="csY200" fmla="*/ 2732809 h 2774493"/>
                  <a:gd name="csX201" fmla="*/ 5799019 w 5831272"/>
                  <a:gd name="csY201" fmla="*/ 2722418 h 27744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</a:cxnLst>
                <a:rect l="l" t="t" r="r" b="b"/>
                <a:pathLst>
                  <a:path w="5831272" h="2774493">
                    <a:moveTo>
                      <a:pt x="229492" y="0"/>
                    </a:moveTo>
                    <a:cubicBezTo>
                      <a:pt x="201783" y="41564"/>
                      <a:pt x="175611" y="84195"/>
                      <a:pt x="146364" y="124691"/>
                    </a:cubicBezTo>
                    <a:cubicBezTo>
                      <a:pt x="130525" y="146621"/>
                      <a:pt x="108588" y="163997"/>
                      <a:pt x="94410" y="187036"/>
                    </a:cubicBezTo>
                    <a:cubicBezTo>
                      <a:pt x="80585" y="209501"/>
                      <a:pt x="74392" y="235869"/>
                      <a:pt x="63237" y="259772"/>
                    </a:cubicBezTo>
                    <a:cubicBezTo>
                      <a:pt x="50136" y="287846"/>
                      <a:pt x="35528" y="315191"/>
                      <a:pt x="21673" y="342900"/>
                    </a:cubicBezTo>
                    <a:cubicBezTo>
                      <a:pt x="18209" y="374073"/>
                      <a:pt x="14256" y="405195"/>
                      <a:pt x="11282" y="436418"/>
                    </a:cubicBezTo>
                    <a:cubicBezTo>
                      <a:pt x="1223" y="542038"/>
                      <a:pt x="-8048" y="535739"/>
                      <a:pt x="11282" y="613063"/>
                    </a:cubicBezTo>
                    <a:cubicBezTo>
                      <a:pt x="13938" y="623689"/>
                      <a:pt x="16775" y="634439"/>
                      <a:pt x="21673" y="644236"/>
                    </a:cubicBezTo>
                    <a:cubicBezTo>
                      <a:pt x="27258" y="655406"/>
                      <a:pt x="34231" y="666011"/>
                      <a:pt x="42455" y="675409"/>
                    </a:cubicBezTo>
                    <a:cubicBezTo>
                      <a:pt x="58583" y="693841"/>
                      <a:pt x="75077" y="712327"/>
                      <a:pt x="94410" y="727363"/>
                    </a:cubicBezTo>
                    <a:cubicBezTo>
                      <a:pt x="120554" y="747697"/>
                      <a:pt x="216334" y="775371"/>
                      <a:pt x="229492" y="779318"/>
                    </a:cubicBezTo>
                    <a:cubicBezTo>
                      <a:pt x="302776" y="801303"/>
                      <a:pt x="428676" y="833777"/>
                      <a:pt x="499655" y="841663"/>
                    </a:cubicBezTo>
                    <a:cubicBezTo>
                      <a:pt x="572028" y="849704"/>
                      <a:pt x="645128" y="848590"/>
                      <a:pt x="717864" y="852054"/>
                    </a:cubicBezTo>
                    <a:cubicBezTo>
                      <a:pt x="762891" y="845127"/>
                      <a:pt x="811663" y="850537"/>
                      <a:pt x="852946" y="831272"/>
                    </a:cubicBezTo>
                    <a:cubicBezTo>
                      <a:pt x="869848" y="823384"/>
                      <a:pt x="867455" y="796883"/>
                      <a:pt x="873728" y="779318"/>
                    </a:cubicBezTo>
                    <a:cubicBezTo>
                      <a:pt x="884780" y="748373"/>
                      <a:pt x="895100" y="717163"/>
                      <a:pt x="904901" y="685800"/>
                    </a:cubicBezTo>
                    <a:cubicBezTo>
                      <a:pt x="912422" y="661732"/>
                      <a:pt x="917708" y="636985"/>
                      <a:pt x="925682" y="613063"/>
                    </a:cubicBezTo>
                    <a:cubicBezTo>
                      <a:pt x="962532" y="502512"/>
                      <a:pt x="956930" y="550418"/>
                      <a:pt x="988028" y="426027"/>
                    </a:cubicBezTo>
                    <a:cubicBezTo>
                      <a:pt x="996595" y="391759"/>
                      <a:pt x="1001883" y="356754"/>
                      <a:pt x="1008810" y="322118"/>
                    </a:cubicBezTo>
                    <a:cubicBezTo>
                      <a:pt x="1001883" y="266700"/>
                      <a:pt x="996739" y="211029"/>
                      <a:pt x="988028" y="155863"/>
                    </a:cubicBezTo>
                    <a:cubicBezTo>
                      <a:pt x="985234" y="138169"/>
                      <a:pt x="970547" y="104928"/>
                      <a:pt x="956855" y="93518"/>
                    </a:cubicBezTo>
                    <a:cubicBezTo>
                      <a:pt x="944956" y="83602"/>
                      <a:pt x="930128" y="77187"/>
                      <a:pt x="915292" y="72736"/>
                    </a:cubicBezTo>
                    <a:cubicBezTo>
                      <a:pt x="895112" y="66682"/>
                      <a:pt x="873513" y="66915"/>
                      <a:pt x="852946" y="62345"/>
                    </a:cubicBezTo>
                    <a:cubicBezTo>
                      <a:pt x="842254" y="59969"/>
                      <a:pt x="832513" y="54102"/>
                      <a:pt x="821773" y="51954"/>
                    </a:cubicBezTo>
                    <a:cubicBezTo>
                      <a:pt x="797757" y="47151"/>
                      <a:pt x="773282" y="45027"/>
                      <a:pt x="749037" y="41563"/>
                    </a:cubicBezTo>
                    <a:cubicBezTo>
                      <a:pt x="738646" y="45027"/>
                      <a:pt x="726977" y="45878"/>
                      <a:pt x="717864" y="51954"/>
                    </a:cubicBezTo>
                    <a:cubicBezTo>
                      <a:pt x="705637" y="60105"/>
                      <a:pt x="696369" y="72068"/>
                      <a:pt x="686692" y="83127"/>
                    </a:cubicBezTo>
                    <a:cubicBezTo>
                      <a:pt x="630157" y="147740"/>
                      <a:pt x="656719" y="124338"/>
                      <a:pt x="603564" y="197427"/>
                    </a:cubicBezTo>
                    <a:cubicBezTo>
                      <a:pt x="559346" y="258227"/>
                      <a:pt x="532292" y="271701"/>
                      <a:pt x="499655" y="353291"/>
                    </a:cubicBezTo>
                    <a:cubicBezTo>
                      <a:pt x="492728" y="370609"/>
                      <a:pt x="485247" y="387716"/>
                      <a:pt x="478873" y="405245"/>
                    </a:cubicBezTo>
                    <a:cubicBezTo>
                      <a:pt x="471387" y="425832"/>
                      <a:pt x="466228" y="447252"/>
                      <a:pt x="458092" y="467591"/>
                    </a:cubicBezTo>
                    <a:cubicBezTo>
                      <a:pt x="452339" y="481973"/>
                      <a:pt x="444237" y="495300"/>
                      <a:pt x="437310" y="509154"/>
                    </a:cubicBezTo>
                    <a:cubicBezTo>
                      <a:pt x="433846" y="547254"/>
                      <a:pt x="426919" y="585197"/>
                      <a:pt x="426919" y="623454"/>
                    </a:cubicBezTo>
                    <a:cubicBezTo>
                      <a:pt x="426919" y="651379"/>
                      <a:pt x="432164" y="679135"/>
                      <a:pt x="437310" y="706582"/>
                    </a:cubicBezTo>
                    <a:cubicBezTo>
                      <a:pt x="442574" y="734655"/>
                      <a:pt x="450577" y="762154"/>
                      <a:pt x="458092" y="789709"/>
                    </a:cubicBezTo>
                    <a:cubicBezTo>
                      <a:pt x="460974" y="800276"/>
                      <a:pt x="463584" y="811085"/>
                      <a:pt x="468482" y="820882"/>
                    </a:cubicBezTo>
                    <a:cubicBezTo>
                      <a:pt x="474067" y="832052"/>
                      <a:pt x="482337" y="841663"/>
                      <a:pt x="489264" y="852054"/>
                    </a:cubicBezTo>
                    <a:cubicBezTo>
                      <a:pt x="500819" y="886720"/>
                      <a:pt x="507873" y="912779"/>
                      <a:pt x="530828" y="945572"/>
                    </a:cubicBezTo>
                    <a:cubicBezTo>
                      <a:pt x="542064" y="961624"/>
                      <a:pt x="556717" y="975380"/>
                      <a:pt x="572392" y="987136"/>
                    </a:cubicBezTo>
                    <a:cubicBezTo>
                      <a:pt x="584784" y="996430"/>
                      <a:pt x="601067" y="999326"/>
                      <a:pt x="613955" y="1007918"/>
                    </a:cubicBezTo>
                    <a:cubicBezTo>
                      <a:pt x="632408" y="1020220"/>
                      <a:pt x="646247" y="1039223"/>
                      <a:pt x="665910" y="1049482"/>
                    </a:cubicBezTo>
                    <a:cubicBezTo>
                      <a:pt x="686852" y="1060408"/>
                      <a:pt x="872839" y="1145184"/>
                      <a:pt x="936073" y="1163782"/>
                    </a:cubicBezTo>
                    <a:cubicBezTo>
                      <a:pt x="966709" y="1172792"/>
                      <a:pt x="998419" y="1177636"/>
                      <a:pt x="1029592" y="1184563"/>
                    </a:cubicBezTo>
                    <a:cubicBezTo>
                      <a:pt x="1123110" y="1181099"/>
                      <a:pt x="1216948" y="1182644"/>
                      <a:pt x="1310146" y="1174172"/>
                    </a:cubicBezTo>
                    <a:cubicBezTo>
                      <a:pt x="1334799" y="1171931"/>
                      <a:pt x="1416257" y="1135731"/>
                      <a:pt x="1434837" y="1122218"/>
                    </a:cubicBezTo>
                    <a:cubicBezTo>
                      <a:pt x="1454644" y="1107813"/>
                      <a:pt x="1468587" y="1086647"/>
                      <a:pt x="1486792" y="1070263"/>
                    </a:cubicBezTo>
                    <a:cubicBezTo>
                      <a:pt x="1503277" y="1055427"/>
                      <a:pt x="1521986" y="1043225"/>
                      <a:pt x="1538746" y="1028700"/>
                    </a:cubicBezTo>
                    <a:cubicBezTo>
                      <a:pt x="1573960" y="998181"/>
                      <a:pt x="1607441" y="965701"/>
                      <a:pt x="1642655" y="935182"/>
                    </a:cubicBezTo>
                    <a:cubicBezTo>
                      <a:pt x="1680143" y="902693"/>
                      <a:pt x="1716023" y="882384"/>
                      <a:pt x="1746564" y="841663"/>
                    </a:cubicBezTo>
                    <a:cubicBezTo>
                      <a:pt x="1788205" y="786142"/>
                      <a:pt x="1808146" y="719264"/>
                      <a:pt x="1829692" y="654627"/>
                    </a:cubicBezTo>
                    <a:cubicBezTo>
                      <a:pt x="1826228" y="609600"/>
                      <a:pt x="1829645" y="563505"/>
                      <a:pt x="1819301" y="519545"/>
                    </a:cubicBezTo>
                    <a:cubicBezTo>
                      <a:pt x="1815334" y="502687"/>
                      <a:pt x="1798194" y="492074"/>
                      <a:pt x="1788128" y="477982"/>
                    </a:cubicBezTo>
                    <a:cubicBezTo>
                      <a:pt x="1780869" y="467820"/>
                      <a:pt x="1776177" y="455640"/>
                      <a:pt x="1767346" y="446809"/>
                    </a:cubicBezTo>
                    <a:cubicBezTo>
                      <a:pt x="1754460" y="433923"/>
                      <a:pt x="1712308" y="406653"/>
                      <a:pt x="1694610" y="394854"/>
                    </a:cubicBezTo>
                    <a:cubicBezTo>
                      <a:pt x="1663437" y="398318"/>
                      <a:pt x="1632030" y="400089"/>
                      <a:pt x="1601092" y="405245"/>
                    </a:cubicBezTo>
                    <a:cubicBezTo>
                      <a:pt x="1590288" y="407046"/>
                      <a:pt x="1580175" y="411790"/>
                      <a:pt x="1569919" y="415636"/>
                    </a:cubicBezTo>
                    <a:cubicBezTo>
                      <a:pt x="1534343" y="428977"/>
                      <a:pt x="1509102" y="439033"/>
                      <a:pt x="1476401" y="457200"/>
                    </a:cubicBezTo>
                    <a:cubicBezTo>
                      <a:pt x="1458746" y="467008"/>
                      <a:pt x="1439864" y="475326"/>
                      <a:pt x="1424446" y="488372"/>
                    </a:cubicBezTo>
                    <a:cubicBezTo>
                      <a:pt x="1354504" y="547553"/>
                      <a:pt x="1337676" y="579662"/>
                      <a:pt x="1278973" y="644236"/>
                    </a:cubicBezTo>
                    <a:cubicBezTo>
                      <a:pt x="1202106" y="728790"/>
                      <a:pt x="1269547" y="642951"/>
                      <a:pt x="1206237" y="727363"/>
                    </a:cubicBezTo>
                    <a:cubicBezTo>
                      <a:pt x="1199328" y="748089"/>
                      <a:pt x="1183939" y="796291"/>
                      <a:pt x="1175064" y="810491"/>
                    </a:cubicBezTo>
                    <a:cubicBezTo>
                      <a:pt x="1167276" y="822952"/>
                      <a:pt x="1154283" y="831272"/>
                      <a:pt x="1143892" y="841663"/>
                    </a:cubicBezTo>
                    <a:cubicBezTo>
                      <a:pt x="1138992" y="856363"/>
                      <a:pt x="1123110" y="901352"/>
                      <a:pt x="1123110" y="914400"/>
                    </a:cubicBezTo>
                    <a:cubicBezTo>
                      <a:pt x="1123110" y="959560"/>
                      <a:pt x="1127115" y="1004776"/>
                      <a:pt x="1133501" y="1049482"/>
                    </a:cubicBezTo>
                    <a:cubicBezTo>
                      <a:pt x="1147078" y="1144520"/>
                      <a:pt x="1159808" y="1140897"/>
                      <a:pt x="1216628" y="1226127"/>
                    </a:cubicBezTo>
                    <a:cubicBezTo>
                      <a:pt x="1238578" y="1259052"/>
                      <a:pt x="1259389" y="1292668"/>
                      <a:pt x="1289364" y="1319645"/>
                    </a:cubicBezTo>
                    <a:cubicBezTo>
                      <a:pt x="1304376" y="1333156"/>
                      <a:pt x="1324280" y="1339975"/>
                      <a:pt x="1341319" y="1350818"/>
                    </a:cubicBezTo>
                    <a:cubicBezTo>
                      <a:pt x="1362391" y="1364227"/>
                      <a:pt x="1380547" y="1382925"/>
                      <a:pt x="1403664" y="1392382"/>
                    </a:cubicBezTo>
                    <a:cubicBezTo>
                      <a:pt x="1588099" y="1467832"/>
                      <a:pt x="1512583" y="1427404"/>
                      <a:pt x="1621873" y="1454727"/>
                    </a:cubicBezTo>
                    <a:cubicBezTo>
                      <a:pt x="1646336" y="1460843"/>
                      <a:pt x="1669954" y="1470226"/>
                      <a:pt x="1694610" y="1475509"/>
                    </a:cubicBezTo>
                    <a:cubicBezTo>
                      <a:pt x="1714687" y="1479811"/>
                      <a:pt x="1834604" y="1494307"/>
                      <a:pt x="1850473" y="1496291"/>
                    </a:cubicBezTo>
                    <a:cubicBezTo>
                      <a:pt x="2037663" y="1487377"/>
                      <a:pt x="2067132" y="1500271"/>
                      <a:pt x="2234937" y="1444336"/>
                    </a:cubicBezTo>
                    <a:cubicBezTo>
                      <a:pt x="2245328" y="1440872"/>
                      <a:pt x="2256466" y="1439138"/>
                      <a:pt x="2266110" y="1433945"/>
                    </a:cubicBezTo>
                    <a:cubicBezTo>
                      <a:pt x="2301674" y="1414795"/>
                      <a:pt x="2338135" y="1396399"/>
                      <a:pt x="2370019" y="1371600"/>
                    </a:cubicBezTo>
                    <a:cubicBezTo>
                      <a:pt x="2414302" y="1337157"/>
                      <a:pt x="2485615" y="1255141"/>
                      <a:pt x="2515492" y="1205345"/>
                    </a:cubicBezTo>
                    <a:cubicBezTo>
                      <a:pt x="2525883" y="1188027"/>
                      <a:pt x="2535960" y="1170517"/>
                      <a:pt x="2546664" y="1153391"/>
                    </a:cubicBezTo>
                    <a:cubicBezTo>
                      <a:pt x="2553283" y="1142801"/>
                      <a:pt x="2561861" y="1133388"/>
                      <a:pt x="2567446" y="1122218"/>
                    </a:cubicBezTo>
                    <a:cubicBezTo>
                      <a:pt x="2572344" y="1112421"/>
                      <a:pt x="2574828" y="1101577"/>
                      <a:pt x="2577837" y="1091045"/>
                    </a:cubicBezTo>
                    <a:cubicBezTo>
                      <a:pt x="2591835" y="1042051"/>
                      <a:pt x="2590209" y="1035614"/>
                      <a:pt x="2598619" y="976745"/>
                    </a:cubicBezTo>
                    <a:cubicBezTo>
                      <a:pt x="2583477" y="916179"/>
                      <a:pt x="2588621" y="923980"/>
                      <a:pt x="2546664" y="852054"/>
                    </a:cubicBezTo>
                    <a:cubicBezTo>
                      <a:pt x="2537938" y="837095"/>
                      <a:pt x="2529901" y="820097"/>
                      <a:pt x="2515492" y="810491"/>
                    </a:cubicBezTo>
                    <a:cubicBezTo>
                      <a:pt x="2496971" y="798144"/>
                      <a:pt x="2436995" y="786579"/>
                      <a:pt x="2411582" y="779318"/>
                    </a:cubicBezTo>
                    <a:cubicBezTo>
                      <a:pt x="2375909" y="769126"/>
                      <a:pt x="2375789" y="766617"/>
                      <a:pt x="2338846" y="748145"/>
                    </a:cubicBezTo>
                    <a:cubicBezTo>
                      <a:pt x="2318064" y="751609"/>
                      <a:pt x="2296681" y="752482"/>
                      <a:pt x="2276501" y="758536"/>
                    </a:cubicBezTo>
                    <a:cubicBezTo>
                      <a:pt x="2244804" y="768045"/>
                      <a:pt x="2218979" y="791287"/>
                      <a:pt x="2193373" y="810491"/>
                    </a:cubicBezTo>
                    <a:cubicBezTo>
                      <a:pt x="2137958" y="893615"/>
                      <a:pt x="2210690" y="793174"/>
                      <a:pt x="2141419" y="862445"/>
                    </a:cubicBezTo>
                    <a:cubicBezTo>
                      <a:pt x="2122290" y="881574"/>
                      <a:pt x="2106072" y="903437"/>
                      <a:pt x="2089464" y="924791"/>
                    </a:cubicBezTo>
                    <a:cubicBezTo>
                      <a:pt x="2062952" y="958878"/>
                      <a:pt x="2060948" y="975339"/>
                      <a:pt x="2037510" y="1018309"/>
                    </a:cubicBezTo>
                    <a:cubicBezTo>
                      <a:pt x="2027839" y="1036039"/>
                      <a:pt x="2014694" y="1051877"/>
                      <a:pt x="2006337" y="1070263"/>
                    </a:cubicBezTo>
                    <a:cubicBezTo>
                      <a:pt x="1986198" y="1114568"/>
                      <a:pt x="1974649" y="1181684"/>
                      <a:pt x="1964773" y="1226127"/>
                    </a:cubicBezTo>
                    <a:cubicBezTo>
                      <a:pt x="1951679" y="1383251"/>
                      <a:pt x="1947813" y="1361688"/>
                      <a:pt x="1964773" y="1548245"/>
                    </a:cubicBezTo>
                    <a:cubicBezTo>
                      <a:pt x="1965765" y="1559153"/>
                      <a:pt x="1971318" y="1569162"/>
                      <a:pt x="1975164" y="1579418"/>
                    </a:cubicBezTo>
                    <a:cubicBezTo>
                      <a:pt x="2015202" y="1686185"/>
                      <a:pt x="1973621" y="1576331"/>
                      <a:pt x="2027119" y="1683327"/>
                    </a:cubicBezTo>
                    <a:cubicBezTo>
                      <a:pt x="2035461" y="1700010"/>
                      <a:pt x="2038444" y="1719205"/>
                      <a:pt x="2047901" y="1735282"/>
                    </a:cubicBezTo>
                    <a:cubicBezTo>
                      <a:pt x="2103044" y="1829025"/>
                      <a:pt x="2133814" y="1867769"/>
                      <a:pt x="2203764" y="1943100"/>
                    </a:cubicBezTo>
                    <a:cubicBezTo>
                      <a:pt x="2223762" y="1964637"/>
                      <a:pt x="2242598" y="1987811"/>
                      <a:pt x="2266110" y="2005445"/>
                    </a:cubicBezTo>
                    <a:cubicBezTo>
                      <a:pt x="2356760" y="2073432"/>
                      <a:pt x="2430777" y="2115752"/>
                      <a:pt x="2536273" y="2150918"/>
                    </a:cubicBezTo>
                    <a:cubicBezTo>
                      <a:pt x="2566568" y="2161016"/>
                      <a:pt x="2598619" y="2164773"/>
                      <a:pt x="2629792" y="2171700"/>
                    </a:cubicBezTo>
                    <a:cubicBezTo>
                      <a:pt x="2733701" y="2164773"/>
                      <a:pt x="2838016" y="2162418"/>
                      <a:pt x="2941519" y="2150918"/>
                    </a:cubicBezTo>
                    <a:cubicBezTo>
                      <a:pt x="2963291" y="2148499"/>
                      <a:pt x="2984983" y="2141243"/>
                      <a:pt x="3003864" y="2130136"/>
                    </a:cubicBezTo>
                    <a:cubicBezTo>
                      <a:pt x="3070315" y="2091047"/>
                      <a:pt x="3296582" y="1904516"/>
                      <a:pt x="3315592" y="1880754"/>
                    </a:cubicBezTo>
                    <a:cubicBezTo>
                      <a:pt x="3343301" y="1846118"/>
                      <a:pt x="3375472" y="1814621"/>
                      <a:pt x="3398719" y="1776845"/>
                    </a:cubicBezTo>
                    <a:lnTo>
                      <a:pt x="3481846" y="1641763"/>
                    </a:lnTo>
                    <a:cubicBezTo>
                      <a:pt x="3485310" y="1627909"/>
                      <a:pt x="3488133" y="1613878"/>
                      <a:pt x="3492237" y="1600200"/>
                    </a:cubicBezTo>
                    <a:cubicBezTo>
                      <a:pt x="3498532" y="1579218"/>
                      <a:pt x="3507255" y="1558988"/>
                      <a:pt x="3513019" y="1537854"/>
                    </a:cubicBezTo>
                    <a:cubicBezTo>
                      <a:pt x="3517666" y="1520815"/>
                      <a:pt x="3519946" y="1503218"/>
                      <a:pt x="3523410" y="1485900"/>
                    </a:cubicBezTo>
                    <a:cubicBezTo>
                      <a:pt x="3521319" y="1431523"/>
                      <a:pt x="3533474" y="1266710"/>
                      <a:pt x="3502628" y="1174172"/>
                    </a:cubicBezTo>
                    <a:cubicBezTo>
                      <a:pt x="3496730" y="1156477"/>
                      <a:pt x="3491732" y="1138035"/>
                      <a:pt x="3481846" y="1122218"/>
                    </a:cubicBezTo>
                    <a:cubicBezTo>
                      <a:pt x="3474058" y="1109757"/>
                      <a:pt x="3463817" y="1097617"/>
                      <a:pt x="3450673" y="1091045"/>
                    </a:cubicBezTo>
                    <a:cubicBezTo>
                      <a:pt x="3434877" y="1083147"/>
                      <a:pt x="3415853" y="1084937"/>
                      <a:pt x="3398719" y="1080654"/>
                    </a:cubicBezTo>
                    <a:cubicBezTo>
                      <a:pt x="3388093" y="1077997"/>
                      <a:pt x="3377937" y="1073727"/>
                      <a:pt x="3367546" y="1070263"/>
                    </a:cubicBezTo>
                    <a:cubicBezTo>
                      <a:pt x="3325982" y="1073727"/>
                      <a:pt x="3284197" y="1075142"/>
                      <a:pt x="3242855" y="1080654"/>
                    </a:cubicBezTo>
                    <a:cubicBezTo>
                      <a:pt x="3231998" y="1082102"/>
                      <a:pt x="3222214" y="1088036"/>
                      <a:pt x="3211682" y="1091045"/>
                    </a:cubicBezTo>
                    <a:cubicBezTo>
                      <a:pt x="3197951" y="1094968"/>
                      <a:pt x="3183973" y="1097972"/>
                      <a:pt x="3170119" y="1101436"/>
                    </a:cubicBezTo>
                    <a:cubicBezTo>
                      <a:pt x="3148435" y="1115892"/>
                      <a:pt x="3115794" y="1136820"/>
                      <a:pt x="3097382" y="1153391"/>
                    </a:cubicBezTo>
                    <a:cubicBezTo>
                      <a:pt x="3075537" y="1173052"/>
                      <a:pt x="3055819" y="1194954"/>
                      <a:pt x="3035037" y="1215736"/>
                    </a:cubicBezTo>
                    <a:cubicBezTo>
                      <a:pt x="3021182" y="1229591"/>
                      <a:pt x="3004341" y="1240997"/>
                      <a:pt x="2993473" y="1257300"/>
                    </a:cubicBezTo>
                    <a:cubicBezTo>
                      <a:pt x="2986546" y="1267691"/>
                      <a:pt x="2980819" y="1278990"/>
                      <a:pt x="2972692" y="1288472"/>
                    </a:cubicBezTo>
                    <a:cubicBezTo>
                      <a:pt x="2865070" y="1414031"/>
                      <a:pt x="2990447" y="1250944"/>
                      <a:pt x="2899955" y="1371600"/>
                    </a:cubicBezTo>
                    <a:cubicBezTo>
                      <a:pt x="2896491" y="1385454"/>
                      <a:pt x="2895190" y="1400037"/>
                      <a:pt x="2889564" y="1413163"/>
                    </a:cubicBezTo>
                    <a:cubicBezTo>
                      <a:pt x="2846679" y="1513226"/>
                      <a:pt x="2890979" y="1353028"/>
                      <a:pt x="2848001" y="1496291"/>
                    </a:cubicBezTo>
                    <a:cubicBezTo>
                      <a:pt x="2823490" y="1577998"/>
                      <a:pt x="2855660" y="1521171"/>
                      <a:pt x="2816828" y="1579418"/>
                    </a:cubicBezTo>
                    <a:cubicBezTo>
                      <a:pt x="2803391" y="1686911"/>
                      <a:pt x="2800940" y="1660137"/>
                      <a:pt x="2816828" y="1787236"/>
                    </a:cubicBezTo>
                    <a:cubicBezTo>
                      <a:pt x="2818599" y="1801407"/>
                      <a:pt x="2821593" y="1815674"/>
                      <a:pt x="2827219" y="1828800"/>
                    </a:cubicBezTo>
                    <a:cubicBezTo>
                      <a:pt x="2832138" y="1840278"/>
                      <a:pt x="2840742" y="1849810"/>
                      <a:pt x="2848001" y="1859972"/>
                    </a:cubicBezTo>
                    <a:cubicBezTo>
                      <a:pt x="2925835" y="1968940"/>
                      <a:pt x="2834814" y="1842071"/>
                      <a:pt x="2910346" y="1932709"/>
                    </a:cubicBezTo>
                    <a:cubicBezTo>
                      <a:pt x="2918341" y="1942303"/>
                      <a:pt x="2922297" y="1955051"/>
                      <a:pt x="2931128" y="1963882"/>
                    </a:cubicBezTo>
                    <a:cubicBezTo>
                      <a:pt x="2943374" y="1976128"/>
                      <a:pt x="2958124" y="1985689"/>
                      <a:pt x="2972692" y="1995054"/>
                    </a:cubicBezTo>
                    <a:cubicBezTo>
                      <a:pt x="3145389" y="2106073"/>
                      <a:pt x="3009324" y="2018566"/>
                      <a:pt x="3149337" y="2088572"/>
                    </a:cubicBezTo>
                    <a:lnTo>
                      <a:pt x="3274028" y="2150918"/>
                    </a:lnTo>
                    <a:cubicBezTo>
                      <a:pt x="3294474" y="2158782"/>
                      <a:pt x="3315786" y="2164214"/>
                      <a:pt x="3336373" y="2171700"/>
                    </a:cubicBezTo>
                    <a:cubicBezTo>
                      <a:pt x="3353902" y="2178074"/>
                      <a:pt x="3370525" y="2186919"/>
                      <a:pt x="3388328" y="2192482"/>
                    </a:cubicBezTo>
                    <a:cubicBezTo>
                      <a:pt x="3426022" y="2204261"/>
                      <a:pt x="3464656" y="2212805"/>
                      <a:pt x="3502628" y="2223654"/>
                    </a:cubicBezTo>
                    <a:cubicBezTo>
                      <a:pt x="3513160" y="2226663"/>
                      <a:pt x="3523410" y="2230581"/>
                      <a:pt x="3533801" y="2234045"/>
                    </a:cubicBezTo>
                    <a:cubicBezTo>
                      <a:pt x="3559649" y="2231173"/>
                      <a:pt x="3668118" y="2220106"/>
                      <a:pt x="3700055" y="2213263"/>
                    </a:cubicBezTo>
                    <a:cubicBezTo>
                      <a:pt x="3724711" y="2207980"/>
                      <a:pt x="3748870" y="2200456"/>
                      <a:pt x="3772792" y="2192482"/>
                    </a:cubicBezTo>
                    <a:cubicBezTo>
                      <a:pt x="3850924" y="2166438"/>
                      <a:pt x="3802327" y="2175846"/>
                      <a:pt x="3887092" y="2140527"/>
                    </a:cubicBezTo>
                    <a:cubicBezTo>
                      <a:pt x="3907313" y="2132102"/>
                      <a:pt x="3928655" y="2126672"/>
                      <a:pt x="3949437" y="2119745"/>
                    </a:cubicBezTo>
                    <a:cubicBezTo>
                      <a:pt x="3990539" y="2078644"/>
                      <a:pt x="4013679" y="2053379"/>
                      <a:pt x="4063737" y="2015836"/>
                    </a:cubicBezTo>
                    <a:cubicBezTo>
                      <a:pt x="4079894" y="2003718"/>
                      <a:pt x="4098374" y="1995054"/>
                      <a:pt x="4115692" y="1984663"/>
                    </a:cubicBezTo>
                    <a:cubicBezTo>
                      <a:pt x="4172644" y="1870755"/>
                      <a:pt x="4097439" y="2010217"/>
                      <a:pt x="4167646" y="1911927"/>
                    </a:cubicBezTo>
                    <a:cubicBezTo>
                      <a:pt x="4176649" y="1899322"/>
                      <a:pt x="4180458" y="1883646"/>
                      <a:pt x="4188428" y="1870363"/>
                    </a:cubicBezTo>
                    <a:cubicBezTo>
                      <a:pt x="4201278" y="1848946"/>
                      <a:pt x="4217142" y="1829435"/>
                      <a:pt x="4229992" y="1808018"/>
                    </a:cubicBezTo>
                    <a:cubicBezTo>
                      <a:pt x="4253302" y="1769168"/>
                      <a:pt x="4252019" y="1757479"/>
                      <a:pt x="4271555" y="1714500"/>
                    </a:cubicBezTo>
                    <a:cubicBezTo>
                      <a:pt x="4314196" y="1620691"/>
                      <a:pt x="4296820" y="1680271"/>
                      <a:pt x="4333901" y="1569027"/>
                    </a:cubicBezTo>
                    <a:cubicBezTo>
                      <a:pt x="4346150" y="1532281"/>
                      <a:pt x="4349273" y="1492590"/>
                      <a:pt x="4354682" y="1454727"/>
                    </a:cubicBezTo>
                    <a:cubicBezTo>
                      <a:pt x="4351219" y="1427018"/>
                      <a:pt x="4354663" y="1397527"/>
                      <a:pt x="4344292" y="1371600"/>
                    </a:cubicBezTo>
                    <a:cubicBezTo>
                      <a:pt x="4339654" y="1360005"/>
                      <a:pt x="4324531" y="1355890"/>
                      <a:pt x="4313119" y="1350818"/>
                    </a:cubicBezTo>
                    <a:cubicBezTo>
                      <a:pt x="4269974" y="1331642"/>
                      <a:pt x="4243266" y="1328535"/>
                      <a:pt x="4198819" y="1319645"/>
                    </a:cubicBezTo>
                    <a:cubicBezTo>
                      <a:pt x="4171110" y="1323109"/>
                      <a:pt x="4141755" y="1320012"/>
                      <a:pt x="4115692" y="1330036"/>
                    </a:cubicBezTo>
                    <a:cubicBezTo>
                      <a:pt x="4088891" y="1340344"/>
                      <a:pt x="4043681" y="1394344"/>
                      <a:pt x="4022173" y="1413163"/>
                    </a:cubicBezTo>
                    <a:cubicBezTo>
                      <a:pt x="4009140" y="1424567"/>
                      <a:pt x="3992856" y="1432090"/>
                      <a:pt x="3980610" y="1444336"/>
                    </a:cubicBezTo>
                    <a:cubicBezTo>
                      <a:pt x="3968364" y="1456582"/>
                      <a:pt x="3959044" y="1471490"/>
                      <a:pt x="3949437" y="1485900"/>
                    </a:cubicBezTo>
                    <a:cubicBezTo>
                      <a:pt x="3838656" y="1652070"/>
                      <a:pt x="3936089" y="1506661"/>
                      <a:pt x="3876701" y="1610591"/>
                    </a:cubicBezTo>
                    <a:cubicBezTo>
                      <a:pt x="3870505" y="1621434"/>
                      <a:pt x="3862115" y="1630920"/>
                      <a:pt x="3855919" y="1641763"/>
                    </a:cubicBezTo>
                    <a:cubicBezTo>
                      <a:pt x="3838745" y="1671817"/>
                      <a:pt x="3826501" y="1702894"/>
                      <a:pt x="3814355" y="1735282"/>
                    </a:cubicBezTo>
                    <a:cubicBezTo>
                      <a:pt x="3810509" y="1745537"/>
                      <a:pt x="3807428" y="1756063"/>
                      <a:pt x="3803964" y="1766454"/>
                    </a:cubicBezTo>
                    <a:cubicBezTo>
                      <a:pt x="3793173" y="1874359"/>
                      <a:pt x="3777054" y="1966280"/>
                      <a:pt x="3814355" y="2078182"/>
                    </a:cubicBezTo>
                    <a:cubicBezTo>
                      <a:pt x="3821282" y="2098964"/>
                      <a:pt x="3829373" y="2119393"/>
                      <a:pt x="3835137" y="2140527"/>
                    </a:cubicBezTo>
                    <a:cubicBezTo>
                      <a:pt x="3839784" y="2157566"/>
                      <a:pt x="3840881" y="2175443"/>
                      <a:pt x="3845528" y="2192482"/>
                    </a:cubicBezTo>
                    <a:cubicBezTo>
                      <a:pt x="3856515" y="2232766"/>
                      <a:pt x="3865240" y="2267732"/>
                      <a:pt x="3897482" y="2296391"/>
                    </a:cubicBezTo>
                    <a:cubicBezTo>
                      <a:pt x="3916150" y="2312985"/>
                      <a:pt x="3938411" y="2325104"/>
                      <a:pt x="3959828" y="2337954"/>
                    </a:cubicBezTo>
                    <a:cubicBezTo>
                      <a:pt x="3973111" y="2345923"/>
                      <a:pt x="3987237" y="2352445"/>
                      <a:pt x="4001392" y="2358736"/>
                    </a:cubicBezTo>
                    <a:cubicBezTo>
                      <a:pt x="4049601" y="2380163"/>
                      <a:pt x="4097466" y="2402559"/>
                      <a:pt x="4146864" y="2421082"/>
                    </a:cubicBezTo>
                    <a:cubicBezTo>
                      <a:pt x="4254991" y="2461628"/>
                      <a:pt x="4239405" y="2458324"/>
                      <a:pt x="4375464" y="2493818"/>
                    </a:cubicBezTo>
                    <a:cubicBezTo>
                      <a:pt x="4406363" y="2501879"/>
                      <a:pt x="4437329" y="2510380"/>
                      <a:pt x="4468982" y="2514600"/>
                    </a:cubicBezTo>
                    <a:cubicBezTo>
                      <a:pt x="4541407" y="2524257"/>
                      <a:pt x="4687192" y="2535382"/>
                      <a:pt x="4687192" y="2535382"/>
                    </a:cubicBezTo>
                    <a:cubicBezTo>
                      <a:pt x="4714901" y="2531918"/>
                      <a:pt x="4743137" y="2531387"/>
                      <a:pt x="4770319" y="2524991"/>
                    </a:cubicBezTo>
                    <a:cubicBezTo>
                      <a:pt x="4779958" y="2522723"/>
                      <a:pt x="4890987" y="2486265"/>
                      <a:pt x="4915792" y="2473036"/>
                    </a:cubicBezTo>
                    <a:cubicBezTo>
                      <a:pt x="4951432" y="2454028"/>
                      <a:pt x="4985357" y="2431952"/>
                      <a:pt x="5019701" y="2410691"/>
                    </a:cubicBezTo>
                    <a:cubicBezTo>
                      <a:pt x="5058099" y="2386921"/>
                      <a:pt x="5099308" y="2366865"/>
                      <a:pt x="5134001" y="2337954"/>
                    </a:cubicBezTo>
                    <a:cubicBezTo>
                      <a:pt x="5154783" y="2320636"/>
                      <a:pt x="5174705" y="2302231"/>
                      <a:pt x="5196346" y="2286000"/>
                    </a:cubicBezTo>
                    <a:cubicBezTo>
                      <a:pt x="5235592" y="2256566"/>
                      <a:pt x="5271940" y="2244057"/>
                      <a:pt x="5300255" y="2202872"/>
                    </a:cubicBezTo>
                    <a:cubicBezTo>
                      <a:pt x="5327515" y="2163221"/>
                      <a:pt x="5344122" y="2116677"/>
                      <a:pt x="5372992" y="2078182"/>
                    </a:cubicBezTo>
                    <a:lnTo>
                      <a:pt x="5404164" y="2036618"/>
                    </a:lnTo>
                    <a:cubicBezTo>
                      <a:pt x="5407628" y="2015836"/>
                      <a:pt x="5414555" y="1995341"/>
                      <a:pt x="5414555" y="1974272"/>
                    </a:cubicBezTo>
                    <a:cubicBezTo>
                      <a:pt x="5414555" y="1953204"/>
                      <a:pt x="5410448" y="1932036"/>
                      <a:pt x="5404164" y="1911927"/>
                    </a:cubicBezTo>
                    <a:cubicBezTo>
                      <a:pt x="5400105" y="1898938"/>
                      <a:pt x="5361322" y="1797659"/>
                      <a:pt x="5341819" y="1766454"/>
                    </a:cubicBezTo>
                    <a:cubicBezTo>
                      <a:pt x="5332640" y="1751768"/>
                      <a:pt x="5322892" y="1737137"/>
                      <a:pt x="5310646" y="1724891"/>
                    </a:cubicBezTo>
                    <a:cubicBezTo>
                      <a:pt x="5301815" y="1716060"/>
                      <a:pt x="5290952" y="1709028"/>
                      <a:pt x="5279473" y="1704109"/>
                    </a:cubicBezTo>
                    <a:cubicBezTo>
                      <a:pt x="5247976" y="1690610"/>
                      <a:pt x="5163167" y="1685413"/>
                      <a:pt x="5144392" y="1683327"/>
                    </a:cubicBezTo>
                    <a:cubicBezTo>
                      <a:pt x="5088974" y="1690254"/>
                      <a:pt x="5032019" y="1689414"/>
                      <a:pt x="4978137" y="1704109"/>
                    </a:cubicBezTo>
                    <a:cubicBezTo>
                      <a:pt x="4921640" y="1719517"/>
                      <a:pt x="4922819" y="1748195"/>
                      <a:pt x="4884619" y="1776845"/>
                    </a:cubicBezTo>
                    <a:cubicBezTo>
                      <a:pt x="4868462" y="1788963"/>
                      <a:pt x="4848821" y="1795900"/>
                      <a:pt x="4832664" y="1808018"/>
                    </a:cubicBezTo>
                    <a:cubicBezTo>
                      <a:pt x="4802813" y="1830407"/>
                      <a:pt x="4801017" y="1841934"/>
                      <a:pt x="4780710" y="1870363"/>
                    </a:cubicBezTo>
                    <a:cubicBezTo>
                      <a:pt x="4772865" y="1881346"/>
                      <a:pt x="4736918" y="1926774"/>
                      <a:pt x="4728755" y="1943100"/>
                    </a:cubicBezTo>
                    <a:cubicBezTo>
                      <a:pt x="4720450" y="1959711"/>
                      <a:pt x="4712412" y="2000298"/>
                      <a:pt x="4707973" y="2015836"/>
                    </a:cubicBezTo>
                    <a:cubicBezTo>
                      <a:pt x="4704964" y="2026368"/>
                      <a:pt x="4701046" y="2036618"/>
                      <a:pt x="4697582" y="2047009"/>
                    </a:cubicBezTo>
                    <a:cubicBezTo>
                      <a:pt x="4701046" y="2105891"/>
                      <a:pt x="4702104" y="2164963"/>
                      <a:pt x="4707973" y="2223654"/>
                    </a:cubicBezTo>
                    <a:cubicBezTo>
                      <a:pt x="4709063" y="2234553"/>
                      <a:pt x="4715707" y="2244201"/>
                      <a:pt x="4718364" y="2254827"/>
                    </a:cubicBezTo>
                    <a:cubicBezTo>
                      <a:pt x="4722647" y="2271961"/>
                      <a:pt x="4722196" y="2290384"/>
                      <a:pt x="4728755" y="2306782"/>
                    </a:cubicBezTo>
                    <a:cubicBezTo>
                      <a:pt x="4736256" y="2325534"/>
                      <a:pt x="4748346" y="2342191"/>
                      <a:pt x="4759928" y="2358736"/>
                    </a:cubicBezTo>
                    <a:cubicBezTo>
                      <a:pt x="4794318" y="2407864"/>
                      <a:pt x="4853940" y="2471763"/>
                      <a:pt x="4905401" y="2493818"/>
                    </a:cubicBezTo>
                    <a:cubicBezTo>
                      <a:pt x="4929646" y="2504209"/>
                      <a:pt x="4954234" y="2513836"/>
                      <a:pt x="4978137" y="2524991"/>
                    </a:cubicBezTo>
                    <a:cubicBezTo>
                      <a:pt x="5102755" y="2583146"/>
                      <a:pt x="5146202" y="2623478"/>
                      <a:pt x="5310646" y="2670463"/>
                    </a:cubicBezTo>
                    <a:cubicBezTo>
                      <a:pt x="5334891" y="2677390"/>
                      <a:pt x="5359460" y="2683271"/>
                      <a:pt x="5383382" y="2691245"/>
                    </a:cubicBezTo>
                    <a:cubicBezTo>
                      <a:pt x="5401077" y="2697143"/>
                      <a:pt x="5417342" y="2707119"/>
                      <a:pt x="5435337" y="2712027"/>
                    </a:cubicBezTo>
                    <a:cubicBezTo>
                      <a:pt x="5455663" y="2717570"/>
                      <a:pt x="5477243" y="2717308"/>
                      <a:pt x="5497682" y="2722418"/>
                    </a:cubicBezTo>
                    <a:cubicBezTo>
                      <a:pt x="5518934" y="2727731"/>
                      <a:pt x="5538862" y="2737556"/>
                      <a:pt x="5560028" y="2743200"/>
                    </a:cubicBezTo>
                    <a:cubicBezTo>
                      <a:pt x="5596972" y="2753052"/>
                      <a:pt x="5663058" y="2765884"/>
                      <a:pt x="5705501" y="2774372"/>
                    </a:cubicBezTo>
                    <a:cubicBezTo>
                      <a:pt x="5825382" y="2764383"/>
                      <a:pt x="5858494" y="2798254"/>
                      <a:pt x="5809410" y="2732809"/>
                    </a:cubicBezTo>
                    <a:cubicBezTo>
                      <a:pt x="5806471" y="2728890"/>
                      <a:pt x="5802483" y="2725882"/>
                      <a:pt x="5799019" y="2722418"/>
                    </a:cubicBezTo>
                  </a:path>
                </a:pathLst>
              </a:custGeom>
              <a:noFill/>
              <a:ln w="15875" cap="flat" cmpd="sng" algn="ctr">
                <a:solidFill>
                  <a:srgbClr val="FFC000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4" name="任意形状 73">
                <a:extLst>
                  <a:ext uri="{FF2B5EF4-FFF2-40B4-BE49-F238E27FC236}">
                    <a16:creationId xmlns:a16="http://schemas.microsoft.com/office/drawing/2014/main" id="{A58684AE-B0D1-CB37-4FAD-7D6A4BBB6982}"/>
                  </a:ext>
                </a:extLst>
              </p:cNvPr>
              <p:cNvSpPr/>
              <p:nvPr/>
            </p:nvSpPr>
            <p:spPr>
              <a:xfrm rot="19362903">
                <a:off x="8780636" y="4459721"/>
                <a:ext cx="360274" cy="318560"/>
              </a:xfrm>
              <a:custGeom>
                <a:avLst/>
                <a:gdLst>
                  <a:gd name="csX0" fmla="*/ 229492 w 5831272"/>
                  <a:gd name="csY0" fmla="*/ 0 h 2774493"/>
                  <a:gd name="csX1" fmla="*/ 146364 w 5831272"/>
                  <a:gd name="csY1" fmla="*/ 124691 h 2774493"/>
                  <a:gd name="csX2" fmla="*/ 94410 w 5831272"/>
                  <a:gd name="csY2" fmla="*/ 187036 h 2774493"/>
                  <a:gd name="csX3" fmla="*/ 63237 w 5831272"/>
                  <a:gd name="csY3" fmla="*/ 259772 h 2774493"/>
                  <a:gd name="csX4" fmla="*/ 21673 w 5831272"/>
                  <a:gd name="csY4" fmla="*/ 342900 h 2774493"/>
                  <a:gd name="csX5" fmla="*/ 11282 w 5831272"/>
                  <a:gd name="csY5" fmla="*/ 436418 h 2774493"/>
                  <a:gd name="csX6" fmla="*/ 11282 w 5831272"/>
                  <a:gd name="csY6" fmla="*/ 613063 h 2774493"/>
                  <a:gd name="csX7" fmla="*/ 21673 w 5831272"/>
                  <a:gd name="csY7" fmla="*/ 644236 h 2774493"/>
                  <a:gd name="csX8" fmla="*/ 42455 w 5831272"/>
                  <a:gd name="csY8" fmla="*/ 675409 h 2774493"/>
                  <a:gd name="csX9" fmla="*/ 94410 w 5831272"/>
                  <a:gd name="csY9" fmla="*/ 727363 h 2774493"/>
                  <a:gd name="csX10" fmla="*/ 229492 w 5831272"/>
                  <a:gd name="csY10" fmla="*/ 779318 h 2774493"/>
                  <a:gd name="csX11" fmla="*/ 499655 w 5831272"/>
                  <a:gd name="csY11" fmla="*/ 841663 h 2774493"/>
                  <a:gd name="csX12" fmla="*/ 717864 w 5831272"/>
                  <a:gd name="csY12" fmla="*/ 852054 h 2774493"/>
                  <a:gd name="csX13" fmla="*/ 852946 w 5831272"/>
                  <a:gd name="csY13" fmla="*/ 831272 h 2774493"/>
                  <a:gd name="csX14" fmla="*/ 873728 w 5831272"/>
                  <a:gd name="csY14" fmla="*/ 779318 h 2774493"/>
                  <a:gd name="csX15" fmla="*/ 904901 w 5831272"/>
                  <a:gd name="csY15" fmla="*/ 685800 h 2774493"/>
                  <a:gd name="csX16" fmla="*/ 925682 w 5831272"/>
                  <a:gd name="csY16" fmla="*/ 613063 h 2774493"/>
                  <a:gd name="csX17" fmla="*/ 988028 w 5831272"/>
                  <a:gd name="csY17" fmla="*/ 426027 h 2774493"/>
                  <a:gd name="csX18" fmla="*/ 1008810 w 5831272"/>
                  <a:gd name="csY18" fmla="*/ 322118 h 2774493"/>
                  <a:gd name="csX19" fmla="*/ 988028 w 5831272"/>
                  <a:gd name="csY19" fmla="*/ 155863 h 2774493"/>
                  <a:gd name="csX20" fmla="*/ 956855 w 5831272"/>
                  <a:gd name="csY20" fmla="*/ 93518 h 2774493"/>
                  <a:gd name="csX21" fmla="*/ 915292 w 5831272"/>
                  <a:gd name="csY21" fmla="*/ 72736 h 2774493"/>
                  <a:gd name="csX22" fmla="*/ 852946 w 5831272"/>
                  <a:gd name="csY22" fmla="*/ 62345 h 2774493"/>
                  <a:gd name="csX23" fmla="*/ 821773 w 5831272"/>
                  <a:gd name="csY23" fmla="*/ 51954 h 2774493"/>
                  <a:gd name="csX24" fmla="*/ 749037 w 5831272"/>
                  <a:gd name="csY24" fmla="*/ 41563 h 2774493"/>
                  <a:gd name="csX25" fmla="*/ 717864 w 5831272"/>
                  <a:gd name="csY25" fmla="*/ 51954 h 2774493"/>
                  <a:gd name="csX26" fmla="*/ 686692 w 5831272"/>
                  <a:gd name="csY26" fmla="*/ 83127 h 2774493"/>
                  <a:gd name="csX27" fmla="*/ 603564 w 5831272"/>
                  <a:gd name="csY27" fmla="*/ 197427 h 2774493"/>
                  <a:gd name="csX28" fmla="*/ 499655 w 5831272"/>
                  <a:gd name="csY28" fmla="*/ 353291 h 2774493"/>
                  <a:gd name="csX29" fmla="*/ 478873 w 5831272"/>
                  <a:gd name="csY29" fmla="*/ 405245 h 2774493"/>
                  <a:gd name="csX30" fmla="*/ 458092 w 5831272"/>
                  <a:gd name="csY30" fmla="*/ 467591 h 2774493"/>
                  <a:gd name="csX31" fmla="*/ 437310 w 5831272"/>
                  <a:gd name="csY31" fmla="*/ 509154 h 2774493"/>
                  <a:gd name="csX32" fmla="*/ 426919 w 5831272"/>
                  <a:gd name="csY32" fmla="*/ 623454 h 2774493"/>
                  <a:gd name="csX33" fmla="*/ 437310 w 5831272"/>
                  <a:gd name="csY33" fmla="*/ 706582 h 2774493"/>
                  <a:gd name="csX34" fmla="*/ 458092 w 5831272"/>
                  <a:gd name="csY34" fmla="*/ 789709 h 2774493"/>
                  <a:gd name="csX35" fmla="*/ 468482 w 5831272"/>
                  <a:gd name="csY35" fmla="*/ 820882 h 2774493"/>
                  <a:gd name="csX36" fmla="*/ 489264 w 5831272"/>
                  <a:gd name="csY36" fmla="*/ 852054 h 2774493"/>
                  <a:gd name="csX37" fmla="*/ 530828 w 5831272"/>
                  <a:gd name="csY37" fmla="*/ 945572 h 2774493"/>
                  <a:gd name="csX38" fmla="*/ 572392 w 5831272"/>
                  <a:gd name="csY38" fmla="*/ 987136 h 2774493"/>
                  <a:gd name="csX39" fmla="*/ 613955 w 5831272"/>
                  <a:gd name="csY39" fmla="*/ 1007918 h 2774493"/>
                  <a:gd name="csX40" fmla="*/ 665910 w 5831272"/>
                  <a:gd name="csY40" fmla="*/ 1049482 h 2774493"/>
                  <a:gd name="csX41" fmla="*/ 936073 w 5831272"/>
                  <a:gd name="csY41" fmla="*/ 1163782 h 2774493"/>
                  <a:gd name="csX42" fmla="*/ 1029592 w 5831272"/>
                  <a:gd name="csY42" fmla="*/ 1184563 h 2774493"/>
                  <a:gd name="csX43" fmla="*/ 1310146 w 5831272"/>
                  <a:gd name="csY43" fmla="*/ 1174172 h 2774493"/>
                  <a:gd name="csX44" fmla="*/ 1434837 w 5831272"/>
                  <a:gd name="csY44" fmla="*/ 1122218 h 2774493"/>
                  <a:gd name="csX45" fmla="*/ 1486792 w 5831272"/>
                  <a:gd name="csY45" fmla="*/ 1070263 h 2774493"/>
                  <a:gd name="csX46" fmla="*/ 1538746 w 5831272"/>
                  <a:gd name="csY46" fmla="*/ 1028700 h 2774493"/>
                  <a:gd name="csX47" fmla="*/ 1642655 w 5831272"/>
                  <a:gd name="csY47" fmla="*/ 935182 h 2774493"/>
                  <a:gd name="csX48" fmla="*/ 1746564 w 5831272"/>
                  <a:gd name="csY48" fmla="*/ 841663 h 2774493"/>
                  <a:gd name="csX49" fmla="*/ 1829692 w 5831272"/>
                  <a:gd name="csY49" fmla="*/ 654627 h 2774493"/>
                  <a:gd name="csX50" fmla="*/ 1819301 w 5831272"/>
                  <a:gd name="csY50" fmla="*/ 519545 h 2774493"/>
                  <a:gd name="csX51" fmla="*/ 1788128 w 5831272"/>
                  <a:gd name="csY51" fmla="*/ 477982 h 2774493"/>
                  <a:gd name="csX52" fmla="*/ 1767346 w 5831272"/>
                  <a:gd name="csY52" fmla="*/ 446809 h 2774493"/>
                  <a:gd name="csX53" fmla="*/ 1694610 w 5831272"/>
                  <a:gd name="csY53" fmla="*/ 394854 h 2774493"/>
                  <a:gd name="csX54" fmla="*/ 1601092 w 5831272"/>
                  <a:gd name="csY54" fmla="*/ 405245 h 2774493"/>
                  <a:gd name="csX55" fmla="*/ 1569919 w 5831272"/>
                  <a:gd name="csY55" fmla="*/ 415636 h 2774493"/>
                  <a:gd name="csX56" fmla="*/ 1476401 w 5831272"/>
                  <a:gd name="csY56" fmla="*/ 457200 h 2774493"/>
                  <a:gd name="csX57" fmla="*/ 1424446 w 5831272"/>
                  <a:gd name="csY57" fmla="*/ 488372 h 2774493"/>
                  <a:gd name="csX58" fmla="*/ 1278973 w 5831272"/>
                  <a:gd name="csY58" fmla="*/ 644236 h 2774493"/>
                  <a:gd name="csX59" fmla="*/ 1206237 w 5831272"/>
                  <a:gd name="csY59" fmla="*/ 727363 h 2774493"/>
                  <a:gd name="csX60" fmla="*/ 1175064 w 5831272"/>
                  <a:gd name="csY60" fmla="*/ 810491 h 2774493"/>
                  <a:gd name="csX61" fmla="*/ 1143892 w 5831272"/>
                  <a:gd name="csY61" fmla="*/ 841663 h 2774493"/>
                  <a:gd name="csX62" fmla="*/ 1123110 w 5831272"/>
                  <a:gd name="csY62" fmla="*/ 914400 h 2774493"/>
                  <a:gd name="csX63" fmla="*/ 1133501 w 5831272"/>
                  <a:gd name="csY63" fmla="*/ 1049482 h 2774493"/>
                  <a:gd name="csX64" fmla="*/ 1216628 w 5831272"/>
                  <a:gd name="csY64" fmla="*/ 1226127 h 2774493"/>
                  <a:gd name="csX65" fmla="*/ 1289364 w 5831272"/>
                  <a:gd name="csY65" fmla="*/ 1319645 h 2774493"/>
                  <a:gd name="csX66" fmla="*/ 1341319 w 5831272"/>
                  <a:gd name="csY66" fmla="*/ 1350818 h 2774493"/>
                  <a:gd name="csX67" fmla="*/ 1403664 w 5831272"/>
                  <a:gd name="csY67" fmla="*/ 1392382 h 2774493"/>
                  <a:gd name="csX68" fmla="*/ 1621873 w 5831272"/>
                  <a:gd name="csY68" fmla="*/ 1454727 h 2774493"/>
                  <a:gd name="csX69" fmla="*/ 1694610 w 5831272"/>
                  <a:gd name="csY69" fmla="*/ 1475509 h 2774493"/>
                  <a:gd name="csX70" fmla="*/ 1850473 w 5831272"/>
                  <a:gd name="csY70" fmla="*/ 1496291 h 2774493"/>
                  <a:gd name="csX71" fmla="*/ 2234937 w 5831272"/>
                  <a:gd name="csY71" fmla="*/ 1444336 h 2774493"/>
                  <a:gd name="csX72" fmla="*/ 2266110 w 5831272"/>
                  <a:gd name="csY72" fmla="*/ 1433945 h 2774493"/>
                  <a:gd name="csX73" fmla="*/ 2370019 w 5831272"/>
                  <a:gd name="csY73" fmla="*/ 1371600 h 2774493"/>
                  <a:gd name="csX74" fmla="*/ 2515492 w 5831272"/>
                  <a:gd name="csY74" fmla="*/ 1205345 h 2774493"/>
                  <a:gd name="csX75" fmla="*/ 2546664 w 5831272"/>
                  <a:gd name="csY75" fmla="*/ 1153391 h 2774493"/>
                  <a:gd name="csX76" fmla="*/ 2567446 w 5831272"/>
                  <a:gd name="csY76" fmla="*/ 1122218 h 2774493"/>
                  <a:gd name="csX77" fmla="*/ 2577837 w 5831272"/>
                  <a:gd name="csY77" fmla="*/ 1091045 h 2774493"/>
                  <a:gd name="csX78" fmla="*/ 2598619 w 5831272"/>
                  <a:gd name="csY78" fmla="*/ 976745 h 2774493"/>
                  <a:gd name="csX79" fmla="*/ 2546664 w 5831272"/>
                  <a:gd name="csY79" fmla="*/ 852054 h 2774493"/>
                  <a:gd name="csX80" fmla="*/ 2515492 w 5831272"/>
                  <a:gd name="csY80" fmla="*/ 810491 h 2774493"/>
                  <a:gd name="csX81" fmla="*/ 2411582 w 5831272"/>
                  <a:gd name="csY81" fmla="*/ 779318 h 2774493"/>
                  <a:gd name="csX82" fmla="*/ 2338846 w 5831272"/>
                  <a:gd name="csY82" fmla="*/ 748145 h 2774493"/>
                  <a:gd name="csX83" fmla="*/ 2276501 w 5831272"/>
                  <a:gd name="csY83" fmla="*/ 758536 h 2774493"/>
                  <a:gd name="csX84" fmla="*/ 2193373 w 5831272"/>
                  <a:gd name="csY84" fmla="*/ 810491 h 2774493"/>
                  <a:gd name="csX85" fmla="*/ 2141419 w 5831272"/>
                  <a:gd name="csY85" fmla="*/ 862445 h 2774493"/>
                  <a:gd name="csX86" fmla="*/ 2089464 w 5831272"/>
                  <a:gd name="csY86" fmla="*/ 924791 h 2774493"/>
                  <a:gd name="csX87" fmla="*/ 2037510 w 5831272"/>
                  <a:gd name="csY87" fmla="*/ 1018309 h 2774493"/>
                  <a:gd name="csX88" fmla="*/ 2006337 w 5831272"/>
                  <a:gd name="csY88" fmla="*/ 1070263 h 2774493"/>
                  <a:gd name="csX89" fmla="*/ 1964773 w 5831272"/>
                  <a:gd name="csY89" fmla="*/ 1226127 h 2774493"/>
                  <a:gd name="csX90" fmla="*/ 1964773 w 5831272"/>
                  <a:gd name="csY90" fmla="*/ 1548245 h 2774493"/>
                  <a:gd name="csX91" fmla="*/ 1975164 w 5831272"/>
                  <a:gd name="csY91" fmla="*/ 1579418 h 2774493"/>
                  <a:gd name="csX92" fmla="*/ 2027119 w 5831272"/>
                  <a:gd name="csY92" fmla="*/ 1683327 h 2774493"/>
                  <a:gd name="csX93" fmla="*/ 2047901 w 5831272"/>
                  <a:gd name="csY93" fmla="*/ 1735282 h 2774493"/>
                  <a:gd name="csX94" fmla="*/ 2203764 w 5831272"/>
                  <a:gd name="csY94" fmla="*/ 1943100 h 2774493"/>
                  <a:gd name="csX95" fmla="*/ 2266110 w 5831272"/>
                  <a:gd name="csY95" fmla="*/ 2005445 h 2774493"/>
                  <a:gd name="csX96" fmla="*/ 2536273 w 5831272"/>
                  <a:gd name="csY96" fmla="*/ 2150918 h 2774493"/>
                  <a:gd name="csX97" fmla="*/ 2629792 w 5831272"/>
                  <a:gd name="csY97" fmla="*/ 2171700 h 2774493"/>
                  <a:gd name="csX98" fmla="*/ 2941519 w 5831272"/>
                  <a:gd name="csY98" fmla="*/ 2150918 h 2774493"/>
                  <a:gd name="csX99" fmla="*/ 3003864 w 5831272"/>
                  <a:gd name="csY99" fmla="*/ 2130136 h 2774493"/>
                  <a:gd name="csX100" fmla="*/ 3315592 w 5831272"/>
                  <a:gd name="csY100" fmla="*/ 1880754 h 2774493"/>
                  <a:gd name="csX101" fmla="*/ 3398719 w 5831272"/>
                  <a:gd name="csY101" fmla="*/ 1776845 h 2774493"/>
                  <a:gd name="csX102" fmla="*/ 3481846 w 5831272"/>
                  <a:gd name="csY102" fmla="*/ 1641763 h 2774493"/>
                  <a:gd name="csX103" fmla="*/ 3492237 w 5831272"/>
                  <a:gd name="csY103" fmla="*/ 1600200 h 2774493"/>
                  <a:gd name="csX104" fmla="*/ 3513019 w 5831272"/>
                  <a:gd name="csY104" fmla="*/ 1537854 h 2774493"/>
                  <a:gd name="csX105" fmla="*/ 3523410 w 5831272"/>
                  <a:gd name="csY105" fmla="*/ 1485900 h 2774493"/>
                  <a:gd name="csX106" fmla="*/ 3502628 w 5831272"/>
                  <a:gd name="csY106" fmla="*/ 1174172 h 2774493"/>
                  <a:gd name="csX107" fmla="*/ 3481846 w 5831272"/>
                  <a:gd name="csY107" fmla="*/ 1122218 h 2774493"/>
                  <a:gd name="csX108" fmla="*/ 3450673 w 5831272"/>
                  <a:gd name="csY108" fmla="*/ 1091045 h 2774493"/>
                  <a:gd name="csX109" fmla="*/ 3398719 w 5831272"/>
                  <a:gd name="csY109" fmla="*/ 1080654 h 2774493"/>
                  <a:gd name="csX110" fmla="*/ 3367546 w 5831272"/>
                  <a:gd name="csY110" fmla="*/ 1070263 h 2774493"/>
                  <a:gd name="csX111" fmla="*/ 3242855 w 5831272"/>
                  <a:gd name="csY111" fmla="*/ 1080654 h 2774493"/>
                  <a:gd name="csX112" fmla="*/ 3211682 w 5831272"/>
                  <a:gd name="csY112" fmla="*/ 1091045 h 2774493"/>
                  <a:gd name="csX113" fmla="*/ 3170119 w 5831272"/>
                  <a:gd name="csY113" fmla="*/ 1101436 h 2774493"/>
                  <a:gd name="csX114" fmla="*/ 3097382 w 5831272"/>
                  <a:gd name="csY114" fmla="*/ 1153391 h 2774493"/>
                  <a:gd name="csX115" fmla="*/ 3035037 w 5831272"/>
                  <a:gd name="csY115" fmla="*/ 1215736 h 2774493"/>
                  <a:gd name="csX116" fmla="*/ 2993473 w 5831272"/>
                  <a:gd name="csY116" fmla="*/ 1257300 h 2774493"/>
                  <a:gd name="csX117" fmla="*/ 2972692 w 5831272"/>
                  <a:gd name="csY117" fmla="*/ 1288472 h 2774493"/>
                  <a:gd name="csX118" fmla="*/ 2899955 w 5831272"/>
                  <a:gd name="csY118" fmla="*/ 1371600 h 2774493"/>
                  <a:gd name="csX119" fmla="*/ 2889564 w 5831272"/>
                  <a:gd name="csY119" fmla="*/ 1413163 h 2774493"/>
                  <a:gd name="csX120" fmla="*/ 2848001 w 5831272"/>
                  <a:gd name="csY120" fmla="*/ 1496291 h 2774493"/>
                  <a:gd name="csX121" fmla="*/ 2816828 w 5831272"/>
                  <a:gd name="csY121" fmla="*/ 1579418 h 2774493"/>
                  <a:gd name="csX122" fmla="*/ 2816828 w 5831272"/>
                  <a:gd name="csY122" fmla="*/ 1787236 h 2774493"/>
                  <a:gd name="csX123" fmla="*/ 2827219 w 5831272"/>
                  <a:gd name="csY123" fmla="*/ 1828800 h 2774493"/>
                  <a:gd name="csX124" fmla="*/ 2848001 w 5831272"/>
                  <a:gd name="csY124" fmla="*/ 1859972 h 2774493"/>
                  <a:gd name="csX125" fmla="*/ 2910346 w 5831272"/>
                  <a:gd name="csY125" fmla="*/ 1932709 h 2774493"/>
                  <a:gd name="csX126" fmla="*/ 2931128 w 5831272"/>
                  <a:gd name="csY126" fmla="*/ 1963882 h 2774493"/>
                  <a:gd name="csX127" fmla="*/ 2972692 w 5831272"/>
                  <a:gd name="csY127" fmla="*/ 1995054 h 2774493"/>
                  <a:gd name="csX128" fmla="*/ 3149337 w 5831272"/>
                  <a:gd name="csY128" fmla="*/ 2088572 h 2774493"/>
                  <a:gd name="csX129" fmla="*/ 3274028 w 5831272"/>
                  <a:gd name="csY129" fmla="*/ 2150918 h 2774493"/>
                  <a:gd name="csX130" fmla="*/ 3336373 w 5831272"/>
                  <a:gd name="csY130" fmla="*/ 2171700 h 2774493"/>
                  <a:gd name="csX131" fmla="*/ 3388328 w 5831272"/>
                  <a:gd name="csY131" fmla="*/ 2192482 h 2774493"/>
                  <a:gd name="csX132" fmla="*/ 3502628 w 5831272"/>
                  <a:gd name="csY132" fmla="*/ 2223654 h 2774493"/>
                  <a:gd name="csX133" fmla="*/ 3533801 w 5831272"/>
                  <a:gd name="csY133" fmla="*/ 2234045 h 2774493"/>
                  <a:gd name="csX134" fmla="*/ 3700055 w 5831272"/>
                  <a:gd name="csY134" fmla="*/ 2213263 h 2774493"/>
                  <a:gd name="csX135" fmla="*/ 3772792 w 5831272"/>
                  <a:gd name="csY135" fmla="*/ 2192482 h 2774493"/>
                  <a:gd name="csX136" fmla="*/ 3887092 w 5831272"/>
                  <a:gd name="csY136" fmla="*/ 2140527 h 2774493"/>
                  <a:gd name="csX137" fmla="*/ 3949437 w 5831272"/>
                  <a:gd name="csY137" fmla="*/ 2119745 h 2774493"/>
                  <a:gd name="csX138" fmla="*/ 4063737 w 5831272"/>
                  <a:gd name="csY138" fmla="*/ 2015836 h 2774493"/>
                  <a:gd name="csX139" fmla="*/ 4115692 w 5831272"/>
                  <a:gd name="csY139" fmla="*/ 1984663 h 2774493"/>
                  <a:gd name="csX140" fmla="*/ 4167646 w 5831272"/>
                  <a:gd name="csY140" fmla="*/ 1911927 h 2774493"/>
                  <a:gd name="csX141" fmla="*/ 4188428 w 5831272"/>
                  <a:gd name="csY141" fmla="*/ 1870363 h 2774493"/>
                  <a:gd name="csX142" fmla="*/ 4229992 w 5831272"/>
                  <a:gd name="csY142" fmla="*/ 1808018 h 2774493"/>
                  <a:gd name="csX143" fmla="*/ 4271555 w 5831272"/>
                  <a:gd name="csY143" fmla="*/ 1714500 h 2774493"/>
                  <a:gd name="csX144" fmla="*/ 4333901 w 5831272"/>
                  <a:gd name="csY144" fmla="*/ 1569027 h 2774493"/>
                  <a:gd name="csX145" fmla="*/ 4354682 w 5831272"/>
                  <a:gd name="csY145" fmla="*/ 1454727 h 2774493"/>
                  <a:gd name="csX146" fmla="*/ 4344292 w 5831272"/>
                  <a:gd name="csY146" fmla="*/ 1371600 h 2774493"/>
                  <a:gd name="csX147" fmla="*/ 4313119 w 5831272"/>
                  <a:gd name="csY147" fmla="*/ 1350818 h 2774493"/>
                  <a:gd name="csX148" fmla="*/ 4198819 w 5831272"/>
                  <a:gd name="csY148" fmla="*/ 1319645 h 2774493"/>
                  <a:gd name="csX149" fmla="*/ 4115692 w 5831272"/>
                  <a:gd name="csY149" fmla="*/ 1330036 h 2774493"/>
                  <a:gd name="csX150" fmla="*/ 4022173 w 5831272"/>
                  <a:gd name="csY150" fmla="*/ 1413163 h 2774493"/>
                  <a:gd name="csX151" fmla="*/ 3980610 w 5831272"/>
                  <a:gd name="csY151" fmla="*/ 1444336 h 2774493"/>
                  <a:gd name="csX152" fmla="*/ 3949437 w 5831272"/>
                  <a:gd name="csY152" fmla="*/ 1485900 h 2774493"/>
                  <a:gd name="csX153" fmla="*/ 3876701 w 5831272"/>
                  <a:gd name="csY153" fmla="*/ 1610591 h 2774493"/>
                  <a:gd name="csX154" fmla="*/ 3855919 w 5831272"/>
                  <a:gd name="csY154" fmla="*/ 1641763 h 2774493"/>
                  <a:gd name="csX155" fmla="*/ 3814355 w 5831272"/>
                  <a:gd name="csY155" fmla="*/ 1735282 h 2774493"/>
                  <a:gd name="csX156" fmla="*/ 3803964 w 5831272"/>
                  <a:gd name="csY156" fmla="*/ 1766454 h 2774493"/>
                  <a:gd name="csX157" fmla="*/ 3814355 w 5831272"/>
                  <a:gd name="csY157" fmla="*/ 2078182 h 2774493"/>
                  <a:gd name="csX158" fmla="*/ 3835137 w 5831272"/>
                  <a:gd name="csY158" fmla="*/ 2140527 h 2774493"/>
                  <a:gd name="csX159" fmla="*/ 3845528 w 5831272"/>
                  <a:gd name="csY159" fmla="*/ 2192482 h 2774493"/>
                  <a:gd name="csX160" fmla="*/ 3897482 w 5831272"/>
                  <a:gd name="csY160" fmla="*/ 2296391 h 2774493"/>
                  <a:gd name="csX161" fmla="*/ 3959828 w 5831272"/>
                  <a:gd name="csY161" fmla="*/ 2337954 h 2774493"/>
                  <a:gd name="csX162" fmla="*/ 4001392 w 5831272"/>
                  <a:gd name="csY162" fmla="*/ 2358736 h 2774493"/>
                  <a:gd name="csX163" fmla="*/ 4146864 w 5831272"/>
                  <a:gd name="csY163" fmla="*/ 2421082 h 2774493"/>
                  <a:gd name="csX164" fmla="*/ 4375464 w 5831272"/>
                  <a:gd name="csY164" fmla="*/ 2493818 h 2774493"/>
                  <a:gd name="csX165" fmla="*/ 4468982 w 5831272"/>
                  <a:gd name="csY165" fmla="*/ 2514600 h 2774493"/>
                  <a:gd name="csX166" fmla="*/ 4687192 w 5831272"/>
                  <a:gd name="csY166" fmla="*/ 2535382 h 2774493"/>
                  <a:gd name="csX167" fmla="*/ 4770319 w 5831272"/>
                  <a:gd name="csY167" fmla="*/ 2524991 h 2774493"/>
                  <a:gd name="csX168" fmla="*/ 4915792 w 5831272"/>
                  <a:gd name="csY168" fmla="*/ 2473036 h 2774493"/>
                  <a:gd name="csX169" fmla="*/ 5019701 w 5831272"/>
                  <a:gd name="csY169" fmla="*/ 2410691 h 2774493"/>
                  <a:gd name="csX170" fmla="*/ 5134001 w 5831272"/>
                  <a:gd name="csY170" fmla="*/ 2337954 h 2774493"/>
                  <a:gd name="csX171" fmla="*/ 5196346 w 5831272"/>
                  <a:gd name="csY171" fmla="*/ 2286000 h 2774493"/>
                  <a:gd name="csX172" fmla="*/ 5300255 w 5831272"/>
                  <a:gd name="csY172" fmla="*/ 2202872 h 2774493"/>
                  <a:gd name="csX173" fmla="*/ 5372992 w 5831272"/>
                  <a:gd name="csY173" fmla="*/ 2078182 h 2774493"/>
                  <a:gd name="csX174" fmla="*/ 5404164 w 5831272"/>
                  <a:gd name="csY174" fmla="*/ 2036618 h 2774493"/>
                  <a:gd name="csX175" fmla="*/ 5414555 w 5831272"/>
                  <a:gd name="csY175" fmla="*/ 1974272 h 2774493"/>
                  <a:gd name="csX176" fmla="*/ 5404164 w 5831272"/>
                  <a:gd name="csY176" fmla="*/ 1911927 h 2774493"/>
                  <a:gd name="csX177" fmla="*/ 5341819 w 5831272"/>
                  <a:gd name="csY177" fmla="*/ 1766454 h 2774493"/>
                  <a:gd name="csX178" fmla="*/ 5310646 w 5831272"/>
                  <a:gd name="csY178" fmla="*/ 1724891 h 2774493"/>
                  <a:gd name="csX179" fmla="*/ 5279473 w 5831272"/>
                  <a:gd name="csY179" fmla="*/ 1704109 h 2774493"/>
                  <a:gd name="csX180" fmla="*/ 5144392 w 5831272"/>
                  <a:gd name="csY180" fmla="*/ 1683327 h 2774493"/>
                  <a:gd name="csX181" fmla="*/ 4978137 w 5831272"/>
                  <a:gd name="csY181" fmla="*/ 1704109 h 2774493"/>
                  <a:gd name="csX182" fmla="*/ 4884619 w 5831272"/>
                  <a:gd name="csY182" fmla="*/ 1776845 h 2774493"/>
                  <a:gd name="csX183" fmla="*/ 4832664 w 5831272"/>
                  <a:gd name="csY183" fmla="*/ 1808018 h 2774493"/>
                  <a:gd name="csX184" fmla="*/ 4780710 w 5831272"/>
                  <a:gd name="csY184" fmla="*/ 1870363 h 2774493"/>
                  <a:gd name="csX185" fmla="*/ 4728755 w 5831272"/>
                  <a:gd name="csY185" fmla="*/ 1943100 h 2774493"/>
                  <a:gd name="csX186" fmla="*/ 4707973 w 5831272"/>
                  <a:gd name="csY186" fmla="*/ 2015836 h 2774493"/>
                  <a:gd name="csX187" fmla="*/ 4697582 w 5831272"/>
                  <a:gd name="csY187" fmla="*/ 2047009 h 2774493"/>
                  <a:gd name="csX188" fmla="*/ 4707973 w 5831272"/>
                  <a:gd name="csY188" fmla="*/ 2223654 h 2774493"/>
                  <a:gd name="csX189" fmla="*/ 4718364 w 5831272"/>
                  <a:gd name="csY189" fmla="*/ 2254827 h 2774493"/>
                  <a:gd name="csX190" fmla="*/ 4728755 w 5831272"/>
                  <a:gd name="csY190" fmla="*/ 2306782 h 2774493"/>
                  <a:gd name="csX191" fmla="*/ 4759928 w 5831272"/>
                  <a:gd name="csY191" fmla="*/ 2358736 h 2774493"/>
                  <a:gd name="csX192" fmla="*/ 4905401 w 5831272"/>
                  <a:gd name="csY192" fmla="*/ 2493818 h 2774493"/>
                  <a:gd name="csX193" fmla="*/ 4978137 w 5831272"/>
                  <a:gd name="csY193" fmla="*/ 2524991 h 2774493"/>
                  <a:gd name="csX194" fmla="*/ 5310646 w 5831272"/>
                  <a:gd name="csY194" fmla="*/ 2670463 h 2774493"/>
                  <a:gd name="csX195" fmla="*/ 5383382 w 5831272"/>
                  <a:gd name="csY195" fmla="*/ 2691245 h 2774493"/>
                  <a:gd name="csX196" fmla="*/ 5435337 w 5831272"/>
                  <a:gd name="csY196" fmla="*/ 2712027 h 2774493"/>
                  <a:gd name="csX197" fmla="*/ 5497682 w 5831272"/>
                  <a:gd name="csY197" fmla="*/ 2722418 h 2774493"/>
                  <a:gd name="csX198" fmla="*/ 5560028 w 5831272"/>
                  <a:gd name="csY198" fmla="*/ 2743200 h 2774493"/>
                  <a:gd name="csX199" fmla="*/ 5705501 w 5831272"/>
                  <a:gd name="csY199" fmla="*/ 2774372 h 2774493"/>
                  <a:gd name="csX200" fmla="*/ 5809410 w 5831272"/>
                  <a:gd name="csY200" fmla="*/ 2732809 h 2774493"/>
                  <a:gd name="csX201" fmla="*/ 5799019 w 5831272"/>
                  <a:gd name="csY201" fmla="*/ 2722418 h 27744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</a:cxnLst>
                <a:rect l="l" t="t" r="r" b="b"/>
                <a:pathLst>
                  <a:path w="5831272" h="2774493">
                    <a:moveTo>
                      <a:pt x="229492" y="0"/>
                    </a:moveTo>
                    <a:cubicBezTo>
                      <a:pt x="201783" y="41564"/>
                      <a:pt x="175611" y="84195"/>
                      <a:pt x="146364" y="124691"/>
                    </a:cubicBezTo>
                    <a:cubicBezTo>
                      <a:pt x="130525" y="146621"/>
                      <a:pt x="108588" y="163997"/>
                      <a:pt x="94410" y="187036"/>
                    </a:cubicBezTo>
                    <a:cubicBezTo>
                      <a:pt x="80585" y="209501"/>
                      <a:pt x="74392" y="235869"/>
                      <a:pt x="63237" y="259772"/>
                    </a:cubicBezTo>
                    <a:cubicBezTo>
                      <a:pt x="50136" y="287846"/>
                      <a:pt x="35528" y="315191"/>
                      <a:pt x="21673" y="342900"/>
                    </a:cubicBezTo>
                    <a:cubicBezTo>
                      <a:pt x="18209" y="374073"/>
                      <a:pt x="14256" y="405195"/>
                      <a:pt x="11282" y="436418"/>
                    </a:cubicBezTo>
                    <a:cubicBezTo>
                      <a:pt x="1223" y="542038"/>
                      <a:pt x="-8048" y="535739"/>
                      <a:pt x="11282" y="613063"/>
                    </a:cubicBezTo>
                    <a:cubicBezTo>
                      <a:pt x="13938" y="623689"/>
                      <a:pt x="16775" y="634439"/>
                      <a:pt x="21673" y="644236"/>
                    </a:cubicBezTo>
                    <a:cubicBezTo>
                      <a:pt x="27258" y="655406"/>
                      <a:pt x="34231" y="666011"/>
                      <a:pt x="42455" y="675409"/>
                    </a:cubicBezTo>
                    <a:cubicBezTo>
                      <a:pt x="58583" y="693841"/>
                      <a:pt x="75077" y="712327"/>
                      <a:pt x="94410" y="727363"/>
                    </a:cubicBezTo>
                    <a:cubicBezTo>
                      <a:pt x="120554" y="747697"/>
                      <a:pt x="216334" y="775371"/>
                      <a:pt x="229492" y="779318"/>
                    </a:cubicBezTo>
                    <a:cubicBezTo>
                      <a:pt x="302776" y="801303"/>
                      <a:pt x="428676" y="833777"/>
                      <a:pt x="499655" y="841663"/>
                    </a:cubicBezTo>
                    <a:cubicBezTo>
                      <a:pt x="572028" y="849704"/>
                      <a:pt x="645128" y="848590"/>
                      <a:pt x="717864" y="852054"/>
                    </a:cubicBezTo>
                    <a:cubicBezTo>
                      <a:pt x="762891" y="845127"/>
                      <a:pt x="811663" y="850537"/>
                      <a:pt x="852946" y="831272"/>
                    </a:cubicBezTo>
                    <a:cubicBezTo>
                      <a:pt x="869848" y="823384"/>
                      <a:pt x="867455" y="796883"/>
                      <a:pt x="873728" y="779318"/>
                    </a:cubicBezTo>
                    <a:cubicBezTo>
                      <a:pt x="884780" y="748373"/>
                      <a:pt x="895100" y="717163"/>
                      <a:pt x="904901" y="685800"/>
                    </a:cubicBezTo>
                    <a:cubicBezTo>
                      <a:pt x="912422" y="661732"/>
                      <a:pt x="917708" y="636985"/>
                      <a:pt x="925682" y="613063"/>
                    </a:cubicBezTo>
                    <a:cubicBezTo>
                      <a:pt x="962532" y="502512"/>
                      <a:pt x="956930" y="550418"/>
                      <a:pt x="988028" y="426027"/>
                    </a:cubicBezTo>
                    <a:cubicBezTo>
                      <a:pt x="996595" y="391759"/>
                      <a:pt x="1001883" y="356754"/>
                      <a:pt x="1008810" y="322118"/>
                    </a:cubicBezTo>
                    <a:cubicBezTo>
                      <a:pt x="1001883" y="266700"/>
                      <a:pt x="996739" y="211029"/>
                      <a:pt x="988028" y="155863"/>
                    </a:cubicBezTo>
                    <a:cubicBezTo>
                      <a:pt x="985234" y="138169"/>
                      <a:pt x="970547" y="104928"/>
                      <a:pt x="956855" y="93518"/>
                    </a:cubicBezTo>
                    <a:cubicBezTo>
                      <a:pt x="944956" y="83602"/>
                      <a:pt x="930128" y="77187"/>
                      <a:pt x="915292" y="72736"/>
                    </a:cubicBezTo>
                    <a:cubicBezTo>
                      <a:pt x="895112" y="66682"/>
                      <a:pt x="873513" y="66915"/>
                      <a:pt x="852946" y="62345"/>
                    </a:cubicBezTo>
                    <a:cubicBezTo>
                      <a:pt x="842254" y="59969"/>
                      <a:pt x="832513" y="54102"/>
                      <a:pt x="821773" y="51954"/>
                    </a:cubicBezTo>
                    <a:cubicBezTo>
                      <a:pt x="797757" y="47151"/>
                      <a:pt x="773282" y="45027"/>
                      <a:pt x="749037" y="41563"/>
                    </a:cubicBezTo>
                    <a:cubicBezTo>
                      <a:pt x="738646" y="45027"/>
                      <a:pt x="726977" y="45878"/>
                      <a:pt x="717864" y="51954"/>
                    </a:cubicBezTo>
                    <a:cubicBezTo>
                      <a:pt x="705637" y="60105"/>
                      <a:pt x="696369" y="72068"/>
                      <a:pt x="686692" y="83127"/>
                    </a:cubicBezTo>
                    <a:cubicBezTo>
                      <a:pt x="630157" y="147740"/>
                      <a:pt x="656719" y="124338"/>
                      <a:pt x="603564" y="197427"/>
                    </a:cubicBezTo>
                    <a:cubicBezTo>
                      <a:pt x="559346" y="258227"/>
                      <a:pt x="532292" y="271701"/>
                      <a:pt x="499655" y="353291"/>
                    </a:cubicBezTo>
                    <a:cubicBezTo>
                      <a:pt x="492728" y="370609"/>
                      <a:pt x="485247" y="387716"/>
                      <a:pt x="478873" y="405245"/>
                    </a:cubicBezTo>
                    <a:cubicBezTo>
                      <a:pt x="471387" y="425832"/>
                      <a:pt x="466228" y="447252"/>
                      <a:pt x="458092" y="467591"/>
                    </a:cubicBezTo>
                    <a:cubicBezTo>
                      <a:pt x="452339" y="481973"/>
                      <a:pt x="444237" y="495300"/>
                      <a:pt x="437310" y="509154"/>
                    </a:cubicBezTo>
                    <a:cubicBezTo>
                      <a:pt x="433846" y="547254"/>
                      <a:pt x="426919" y="585197"/>
                      <a:pt x="426919" y="623454"/>
                    </a:cubicBezTo>
                    <a:cubicBezTo>
                      <a:pt x="426919" y="651379"/>
                      <a:pt x="432164" y="679135"/>
                      <a:pt x="437310" y="706582"/>
                    </a:cubicBezTo>
                    <a:cubicBezTo>
                      <a:pt x="442574" y="734655"/>
                      <a:pt x="450577" y="762154"/>
                      <a:pt x="458092" y="789709"/>
                    </a:cubicBezTo>
                    <a:cubicBezTo>
                      <a:pt x="460974" y="800276"/>
                      <a:pt x="463584" y="811085"/>
                      <a:pt x="468482" y="820882"/>
                    </a:cubicBezTo>
                    <a:cubicBezTo>
                      <a:pt x="474067" y="832052"/>
                      <a:pt x="482337" y="841663"/>
                      <a:pt x="489264" y="852054"/>
                    </a:cubicBezTo>
                    <a:cubicBezTo>
                      <a:pt x="500819" y="886720"/>
                      <a:pt x="507873" y="912779"/>
                      <a:pt x="530828" y="945572"/>
                    </a:cubicBezTo>
                    <a:cubicBezTo>
                      <a:pt x="542064" y="961624"/>
                      <a:pt x="556717" y="975380"/>
                      <a:pt x="572392" y="987136"/>
                    </a:cubicBezTo>
                    <a:cubicBezTo>
                      <a:pt x="584784" y="996430"/>
                      <a:pt x="601067" y="999326"/>
                      <a:pt x="613955" y="1007918"/>
                    </a:cubicBezTo>
                    <a:cubicBezTo>
                      <a:pt x="632408" y="1020220"/>
                      <a:pt x="646247" y="1039223"/>
                      <a:pt x="665910" y="1049482"/>
                    </a:cubicBezTo>
                    <a:cubicBezTo>
                      <a:pt x="686852" y="1060408"/>
                      <a:pt x="872839" y="1145184"/>
                      <a:pt x="936073" y="1163782"/>
                    </a:cubicBezTo>
                    <a:cubicBezTo>
                      <a:pt x="966709" y="1172792"/>
                      <a:pt x="998419" y="1177636"/>
                      <a:pt x="1029592" y="1184563"/>
                    </a:cubicBezTo>
                    <a:cubicBezTo>
                      <a:pt x="1123110" y="1181099"/>
                      <a:pt x="1216948" y="1182644"/>
                      <a:pt x="1310146" y="1174172"/>
                    </a:cubicBezTo>
                    <a:cubicBezTo>
                      <a:pt x="1334799" y="1171931"/>
                      <a:pt x="1416257" y="1135731"/>
                      <a:pt x="1434837" y="1122218"/>
                    </a:cubicBezTo>
                    <a:cubicBezTo>
                      <a:pt x="1454644" y="1107813"/>
                      <a:pt x="1468587" y="1086647"/>
                      <a:pt x="1486792" y="1070263"/>
                    </a:cubicBezTo>
                    <a:cubicBezTo>
                      <a:pt x="1503277" y="1055427"/>
                      <a:pt x="1521986" y="1043225"/>
                      <a:pt x="1538746" y="1028700"/>
                    </a:cubicBezTo>
                    <a:cubicBezTo>
                      <a:pt x="1573960" y="998181"/>
                      <a:pt x="1607441" y="965701"/>
                      <a:pt x="1642655" y="935182"/>
                    </a:cubicBezTo>
                    <a:cubicBezTo>
                      <a:pt x="1680143" y="902693"/>
                      <a:pt x="1716023" y="882384"/>
                      <a:pt x="1746564" y="841663"/>
                    </a:cubicBezTo>
                    <a:cubicBezTo>
                      <a:pt x="1788205" y="786142"/>
                      <a:pt x="1808146" y="719264"/>
                      <a:pt x="1829692" y="654627"/>
                    </a:cubicBezTo>
                    <a:cubicBezTo>
                      <a:pt x="1826228" y="609600"/>
                      <a:pt x="1829645" y="563505"/>
                      <a:pt x="1819301" y="519545"/>
                    </a:cubicBezTo>
                    <a:cubicBezTo>
                      <a:pt x="1815334" y="502687"/>
                      <a:pt x="1798194" y="492074"/>
                      <a:pt x="1788128" y="477982"/>
                    </a:cubicBezTo>
                    <a:cubicBezTo>
                      <a:pt x="1780869" y="467820"/>
                      <a:pt x="1776177" y="455640"/>
                      <a:pt x="1767346" y="446809"/>
                    </a:cubicBezTo>
                    <a:cubicBezTo>
                      <a:pt x="1754460" y="433923"/>
                      <a:pt x="1712308" y="406653"/>
                      <a:pt x="1694610" y="394854"/>
                    </a:cubicBezTo>
                    <a:cubicBezTo>
                      <a:pt x="1663437" y="398318"/>
                      <a:pt x="1632030" y="400089"/>
                      <a:pt x="1601092" y="405245"/>
                    </a:cubicBezTo>
                    <a:cubicBezTo>
                      <a:pt x="1590288" y="407046"/>
                      <a:pt x="1580175" y="411790"/>
                      <a:pt x="1569919" y="415636"/>
                    </a:cubicBezTo>
                    <a:cubicBezTo>
                      <a:pt x="1534343" y="428977"/>
                      <a:pt x="1509102" y="439033"/>
                      <a:pt x="1476401" y="457200"/>
                    </a:cubicBezTo>
                    <a:cubicBezTo>
                      <a:pt x="1458746" y="467008"/>
                      <a:pt x="1439864" y="475326"/>
                      <a:pt x="1424446" y="488372"/>
                    </a:cubicBezTo>
                    <a:cubicBezTo>
                      <a:pt x="1354504" y="547553"/>
                      <a:pt x="1337676" y="579662"/>
                      <a:pt x="1278973" y="644236"/>
                    </a:cubicBezTo>
                    <a:cubicBezTo>
                      <a:pt x="1202106" y="728790"/>
                      <a:pt x="1269547" y="642951"/>
                      <a:pt x="1206237" y="727363"/>
                    </a:cubicBezTo>
                    <a:cubicBezTo>
                      <a:pt x="1199328" y="748089"/>
                      <a:pt x="1183939" y="796291"/>
                      <a:pt x="1175064" y="810491"/>
                    </a:cubicBezTo>
                    <a:cubicBezTo>
                      <a:pt x="1167276" y="822952"/>
                      <a:pt x="1154283" y="831272"/>
                      <a:pt x="1143892" y="841663"/>
                    </a:cubicBezTo>
                    <a:cubicBezTo>
                      <a:pt x="1138992" y="856363"/>
                      <a:pt x="1123110" y="901352"/>
                      <a:pt x="1123110" y="914400"/>
                    </a:cubicBezTo>
                    <a:cubicBezTo>
                      <a:pt x="1123110" y="959560"/>
                      <a:pt x="1127115" y="1004776"/>
                      <a:pt x="1133501" y="1049482"/>
                    </a:cubicBezTo>
                    <a:cubicBezTo>
                      <a:pt x="1147078" y="1144520"/>
                      <a:pt x="1159808" y="1140897"/>
                      <a:pt x="1216628" y="1226127"/>
                    </a:cubicBezTo>
                    <a:cubicBezTo>
                      <a:pt x="1238578" y="1259052"/>
                      <a:pt x="1259389" y="1292668"/>
                      <a:pt x="1289364" y="1319645"/>
                    </a:cubicBezTo>
                    <a:cubicBezTo>
                      <a:pt x="1304376" y="1333156"/>
                      <a:pt x="1324280" y="1339975"/>
                      <a:pt x="1341319" y="1350818"/>
                    </a:cubicBezTo>
                    <a:cubicBezTo>
                      <a:pt x="1362391" y="1364227"/>
                      <a:pt x="1380547" y="1382925"/>
                      <a:pt x="1403664" y="1392382"/>
                    </a:cubicBezTo>
                    <a:cubicBezTo>
                      <a:pt x="1588099" y="1467832"/>
                      <a:pt x="1512583" y="1427404"/>
                      <a:pt x="1621873" y="1454727"/>
                    </a:cubicBezTo>
                    <a:cubicBezTo>
                      <a:pt x="1646336" y="1460843"/>
                      <a:pt x="1669954" y="1470226"/>
                      <a:pt x="1694610" y="1475509"/>
                    </a:cubicBezTo>
                    <a:cubicBezTo>
                      <a:pt x="1714687" y="1479811"/>
                      <a:pt x="1834604" y="1494307"/>
                      <a:pt x="1850473" y="1496291"/>
                    </a:cubicBezTo>
                    <a:cubicBezTo>
                      <a:pt x="2037663" y="1487377"/>
                      <a:pt x="2067132" y="1500271"/>
                      <a:pt x="2234937" y="1444336"/>
                    </a:cubicBezTo>
                    <a:cubicBezTo>
                      <a:pt x="2245328" y="1440872"/>
                      <a:pt x="2256466" y="1439138"/>
                      <a:pt x="2266110" y="1433945"/>
                    </a:cubicBezTo>
                    <a:cubicBezTo>
                      <a:pt x="2301674" y="1414795"/>
                      <a:pt x="2338135" y="1396399"/>
                      <a:pt x="2370019" y="1371600"/>
                    </a:cubicBezTo>
                    <a:cubicBezTo>
                      <a:pt x="2414302" y="1337157"/>
                      <a:pt x="2485615" y="1255141"/>
                      <a:pt x="2515492" y="1205345"/>
                    </a:cubicBezTo>
                    <a:cubicBezTo>
                      <a:pt x="2525883" y="1188027"/>
                      <a:pt x="2535960" y="1170517"/>
                      <a:pt x="2546664" y="1153391"/>
                    </a:cubicBezTo>
                    <a:cubicBezTo>
                      <a:pt x="2553283" y="1142801"/>
                      <a:pt x="2561861" y="1133388"/>
                      <a:pt x="2567446" y="1122218"/>
                    </a:cubicBezTo>
                    <a:cubicBezTo>
                      <a:pt x="2572344" y="1112421"/>
                      <a:pt x="2574828" y="1101577"/>
                      <a:pt x="2577837" y="1091045"/>
                    </a:cubicBezTo>
                    <a:cubicBezTo>
                      <a:pt x="2591835" y="1042051"/>
                      <a:pt x="2590209" y="1035614"/>
                      <a:pt x="2598619" y="976745"/>
                    </a:cubicBezTo>
                    <a:cubicBezTo>
                      <a:pt x="2583477" y="916179"/>
                      <a:pt x="2588621" y="923980"/>
                      <a:pt x="2546664" y="852054"/>
                    </a:cubicBezTo>
                    <a:cubicBezTo>
                      <a:pt x="2537938" y="837095"/>
                      <a:pt x="2529901" y="820097"/>
                      <a:pt x="2515492" y="810491"/>
                    </a:cubicBezTo>
                    <a:cubicBezTo>
                      <a:pt x="2496971" y="798144"/>
                      <a:pt x="2436995" y="786579"/>
                      <a:pt x="2411582" y="779318"/>
                    </a:cubicBezTo>
                    <a:cubicBezTo>
                      <a:pt x="2375909" y="769126"/>
                      <a:pt x="2375789" y="766617"/>
                      <a:pt x="2338846" y="748145"/>
                    </a:cubicBezTo>
                    <a:cubicBezTo>
                      <a:pt x="2318064" y="751609"/>
                      <a:pt x="2296681" y="752482"/>
                      <a:pt x="2276501" y="758536"/>
                    </a:cubicBezTo>
                    <a:cubicBezTo>
                      <a:pt x="2244804" y="768045"/>
                      <a:pt x="2218979" y="791287"/>
                      <a:pt x="2193373" y="810491"/>
                    </a:cubicBezTo>
                    <a:cubicBezTo>
                      <a:pt x="2137958" y="893615"/>
                      <a:pt x="2210690" y="793174"/>
                      <a:pt x="2141419" y="862445"/>
                    </a:cubicBezTo>
                    <a:cubicBezTo>
                      <a:pt x="2122290" y="881574"/>
                      <a:pt x="2106072" y="903437"/>
                      <a:pt x="2089464" y="924791"/>
                    </a:cubicBezTo>
                    <a:cubicBezTo>
                      <a:pt x="2062952" y="958878"/>
                      <a:pt x="2060948" y="975339"/>
                      <a:pt x="2037510" y="1018309"/>
                    </a:cubicBezTo>
                    <a:cubicBezTo>
                      <a:pt x="2027839" y="1036039"/>
                      <a:pt x="2014694" y="1051877"/>
                      <a:pt x="2006337" y="1070263"/>
                    </a:cubicBezTo>
                    <a:cubicBezTo>
                      <a:pt x="1986198" y="1114568"/>
                      <a:pt x="1974649" y="1181684"/>
                      <a:pt x="1964773" y="1226127"/>
                    </a:cubicBezTo>
                    <a:cubicBezTo>
                      <a:pt x="1951679" y="1383251"/>
                      <a:pt x="1947813" y="1361688"/>
                      <a:pt x="1964773" y="1548245"/>
                    </a:cubicBezTo>
                    <a:cubicBezTo>
                      <a:pt x="1965765" y="1559153"/>
                      <a:pt x="1971318" y="1569162"/>
                      <a:pt x="1975164" y="1579418"/>
                    </a:cubicBezTo>
                    <a:cubicBezTo>
                      <a:pt x="2015202" y="1686185"/>
                      <a:pt x="1973621" y="1576331"/>
                      <a:pt x="2027119" y="1683327"/>
                    </a:cubicBezTo>
                    <a:cubicBezTo>
                      <a:pt x="2035461" y="1700010"/>
                      <a:pt x="2038444" y="1719205"/>
                      <a:pt x="2047901" y="1735282"/>
                    </a:cubicBezTo>
                    <a:cubicBezTo>
                      <a:pt x="2103044" y="1829025"/>
                      <a:pt x="2133814" y="1867769"/>
                      <a:pt x="2203764" y="1943100"/>
                    </a:cubicBezTo>
                    <a:cubicBezTo>
                      <a:pt x="2223762" y="1964637"/>
                      <a:pt x="2242598" y="1987811"/>
                      <a:pt x="2266110" y="2005445"/>
                    </a:cubicBezTo>
                    <a:cubicBezTo>
                      <a:pt x="2356760" y="2073432"/>
                      <a:pt x="2430777" y="2115752"/>
                      <a:pt x="2536273" y="2150918"/>
                    </a:cubicBezTo>
                    <a:cubicBezTo>
                      <a:pt x="2566568" y="2161016"/>
                      <a:pt x="2598619" y="2164773"/>
                      <a:pt x="2629792" y="2171700"/>
                    </a:cubicBezTo>
                    <a:cubicBezTo>
                      <a:pt x="2733701" y="2164773"/>
                      <a:pt x="2838016" y="2162418"/>
                      <a:pt x="2941519" y="2150918"/>
                    </a:cubicBezTo>
                    <a:cubicBezTo>
                      <a:pt x="2963291" y="2148499"/>
                      <a:pt x="2984983" y="2141243"/>
                      <a:pt x="3003864" y="2130136"/>
                    </a:cubicBezTo>
                    <a:cubicBezTo>
                      <a:pt x="3070315" y="2091047"/>
                      <a:pt x="3296582" y="1904516"/>
                      <a:pt x="3315592" y="1880754"/>
                    </a:cubicBezTo>
                    <a:cubicBezTo>
                      <a:pt x="3343301" y="1846118"/>
                      <a:pt x="3375472" y="1814621"/>
                      <a:pt x="3398719" y="1776845"/>
                    </a:cubicBezTo>
                    <a:lnTo>
                      <a:pt x="3481846" y="1641763"/>
                    </a:lnTo>
                    <a:cubicBezTo>
                      <a:pt x="3485310" y="1627909"/>
                      <a:pt x="3488133" y="1613878"/>
                      <a:pt x="3492237" y="1600200"/>
                    </a:cubicBezTo>
                    <a:cubicBezTo>
                      <a:pt x="3498532" y="1579218"/>
                      <a:pt x="3507255" y="1558988"/>
                      <a:pt x="3513019" y="1537854"/>
                    </a:cubicBezTo>
                    <a:cubicBezTo>
                      <a:pt x="3517666" y="1520815"/>
                      <a:pt x="3519946" y="1503218"/>
                      <a:pt x="3523410" y="1485900"/>
                    </a:cubicBezTo>
                    <a:cubicBezTo>
                      <a:pt x="3521319" y="1431523"/>
                      <a:pt x="3533474" y="1266710"/>
                      <a:pt x="3502628" y="1174172"/>
                    </a:cubicBezTo>
                    <a:cubicBezTo>
                      <a:pt x="3496730" y="1156477"/>
                      <a:pt x="3491732" y="1138035"/>
                      <a:pt x="3481846" y="1122218"/>
                    </a:cubicBezTo>
                    <a:cubicBezTo>
                      <a:pt x="3474058" y="1109757"/>
                      <a:pt x="3463817" y="1097617"/>
                      <a:pt x="3450673" y="1091045"/>
                    </a:cubicBezTo>
                    <a:cubicBezTo>
                      <a:pt x="3434877" y="1083147"/>
                      <a:pt x="3415853" y="1084937"/>
                      <a:pt x="3398719" y="1080654"/>
                    </a:cubicBezTo>
                    <a:cubicBezTo>
                      <a:pt x="3388093" y="1077997"/>
                      <a:pt x="3377937" y="1073727"/>
                      <a:pt x="3367546" y="1070263"/>
                    </a:cubicBezTo>
                    <a:cubicBezTo>
                      <a:pt x="3325982" y="1073727"/>
                      <a:pt x="3284197" y="1075142"/>
                      <a:pt x="3242855" y="1080654"/>
                    </a:cubicBezTo>
                    <a:cubicBezTo>
                      <a:pt x="3231998" y="1082102"/>
                      <a:pt x="3222214" y="1088036"/>
                      <a:pt x="3211682" y="1091045"/>
                    </a:cubicBezTo>
                    <a:cubicBezTo>
                      <a:pt x="3197951" y="1094968"/>
                      <a:pt x="3183973" y="1097972"/>
                      <a:pt x="3170119" y="1101436"/>
                    </a:cubicBezTo>
                    <a:cubicBezTo>
                      <a:pt x="3148435" y="1115892"/>
                      <a:pt x="3115794" y="1136820"/>
                      <a:pt x="3097382" y="1153391"/>
                    </a:cubicBezTo>
                    <a:cubicBezTo>
                      <a:pt x="3075537" y="1173052"/>
                      <a:pt x="3055819" y="1194954"/>
                      <a:pt x="3035037" y="1215736"/>
                    </a:cubicBezTo>
                    <a:cubicBezTo>
                      <a:pt x="3021182" y="1229591"/>
                      <a:pt x="3004341" y="1240997"/>
                      <a:pt x="2993473" y="1257300"/>
                    </a:cubicBezTo>
                    <a:cubicBezTo>
                      <a:pt x="2986546" y="1267691"/>
                      <a:pt x="2980819" y="1278990"/>
                      <a:pt x="2972692" y="1288472"/>
                    </a:cubicBezTo>
                    <a:cubicBezTo>
                      <a:pt x="2865070" y="1414031"/>
                      <a:pt x="2990447" y="1250944"/>
                      <a:pt x="2899955" y="1371600"/>
                    </a:cubicBezTo>
                    <a:cubicBezTo>
                      <a:pt x="2896491" y="1385454"/>
                      <a:pt x="2895190" y="1400037"/>
                      <a:pt x="2889564" y="1413163"/>
                    </a:cubicBezTo>
                    <a:cubicBezTo>
                      <a:pt x="2846679" y="1513226"/>
                      <a:pt x="2890979" y="1353028"/>
                      <a:pt x="2848001" y="1496291"/>
                    </a:cubicBezTo>
                    <a:cubicBezTo>
                      <a:pt x="2823490" y="1577998"/>
                      <a:pt x="2855660" y="1521171"/>
                      <a:pt x="2816828" y="1579418"/>
                    </a:cubicBezTo>
                    <a:cubicBezTo>
                      <a:pt x="2803391" y="1686911"/>
                      <a:pt x="2800940" y="1660137"/>
                      <a:pt x="2816828" y="1787236"/>
                    </a:cubicBezTo>
                    <a:cubicBezTo>
                      <a:pt x="2818599" y="1801407"/>
                      <a:pt x="2821593" y="1815674"/>
                      <a:pt x="2827219" y="1828800"/>
                    </a:cubicBezTo>
                    <a:cubicBezTo>
                      <a:pt x="2832138" y="1840278"/>
                      <a:pt x="2840742" y="1849810"/>
                      <a:pt x="2848001" y="1859972"/>
                    </a:cubicBezTo>
                    <a:cubicBezTo>
                      <a:pt x="2925835" y="1968940"/>
                      <a:pt x="2834814" y="1842071"/>
                      <a:pt x="2910346" y="1932709"/>
                    </a:cubicBezTo>
                    <a:cubicBezTo>
                      <a:pt x="2918341" y="1942303"/>
                      <a:pt x="2922297" y="1955051"/>
                      <a:pt x="2931128" y="1963882"/>
                    </a:cubicBezTo>
                    <a:cubicBezTo>
                      <a:pt x="2943374" y="1976128"/>
                      <a:pt x="2958124" y="1985689"/>
                      <a:pt x="2972692" y="1995054"/>
                    </a:cubicBezTo>
                    <a:cubicBezTo>
                      <a:pt x="3145389" y="2106073"/>
                      <a:pt x="3009324" y="2018566"/>
                      <a:pt x="3149337" y="2088572"/>
                    </a:cubicBezTo>
                    <a:lnTo>
                      <a:pt x="3274028" y="2150918"/>
                    </a:lnTo>
                    <a:cubicBezTo>
                      <a:pt x="3294474" y="2158782"/>
                      <a:pt x="3315786" y="2164214"/>
                      <a:pt x="3336373" y="2171700"/>
                    </a:cubicBezTo>
                    <a:cubicBezTo>
                      <a:pt x="3353902" y="2178074"/>
                      <a:pt x="3370525" y="2186919"/>
                      <a:pt x="3388328" y="2192482"/>
                    </a:cubicBezTo>
                    <a:cubicBezTo>
                      <a:pt x="3426022" y="2204261"/>
                      <a:pt x="3464656" y="2212805"/>
                      <a:pt x="3502628" y="2223654"/>
                    </a:cubicBezTo>
                    <a:cubicBezTo>
                      <a:pt x="3513160" y="2226663"/>
                      <a:pt x="3523410" y="2230581"/>
                      <a:pt x="3533801" y="2234045"/>
                    </a:cubicBezTo>
                    <a:cubicBezTo>
                      <a:pt x="3559649" y="2231173"/>
                      <a:pt x="3668118" y="2220106"/>
                      <a:pt x="3700055" y="2213263"/>
                    </a:cubicBezTo>
                    <a:cubicBezTo>
                      <a:pt x="3724711" y="2207980"/>
                      <a:pt x="3748870" y="2200456"/>
                      <a:pt x="3772792" y="2192482"/>
                    </a:cubicBezTo>
                    <a:cubicBezTo>
                      <a:pt x="3850924" y="2166438"/>
                      <a:pt x="3802327" y="2175846"/>
                      <a:pt x="3887092" y="2140527"/>
                    </a:cubicBezTo>
                    <a:cubicBezTo>
                      <a:pt x="3907313" y="2132102"/>
                      <a:pt x="3928655" y="2126672"/>
                      <a:pt x="3949437" y="2119745"/>
                    </a:cubicBezTo>
                    <a:cubicBezTo>
                      <a:pt x="3990539" y="2078644"/>
                      <a:pt x="4013679" y="2053379"/>
                      <a:pt x="4063737" y="2015836"/>
                    </a:cubicBezTo>
                    <a:cubicBezTo>
                      <a:pt x="4079894" y="2003718"/>
                      <a:pt x="4098374" y="1995054"/>
                      <a:pt x="4115692" y="1984663"/>
                    </a:cubicBezTo>
                    <a:cubicBezTo>
                      <a:pt x="4172644" y="1870755"/>
                      <a:pt x="4097439" y="2010217"/>
                      <a:pt x="4167646" y="1911927"/>
                    </a:cubicBezTo>
                    <a:cubicBezTo>
                      <a:pt x="4176649" y="1899322"/>
                      <a:pt x="4180458" y="1883646"/>
                      <a:pt x="4188428" y="1870363"/>
                    </a:cubicBezTo>
                    <a:cubicBezTo>
                      <a:pt x="4201278" y="1848946"/>
                      <a:pt x="4217142" y="1829435"/>
                      <a:pt x="4229992" y="1808018"/>
                    </a:cubicBezTo>
                    <a:cubicBezTo>
                      <a:pt x="4253302" y="1769168"/>
                      <a:pt x="4252019" y="1757479"/>
                      <a:pt x="4271555" y="1714500"/>
                    </a:cubicBezTo>
                    <a:cubicBezTo>
                      <a:pt x="4314196" y="1620691"/>
                      <a:pt x="4296820" y="1680271"/>
                      <a:pt x="4333901" y="1569027"/>
                    </a:cubicBezTo>
                    <a:cubicBezTo>
                      <a:pt x="4346150" y="1532281"/>
                      <a:pt x="4349273" y="1492590"/>
                      <a:pt x="4354682" y="1454727"/>
                    </a:cubicBezTo>
                    <a:cubicBezTo>
                      <a:pt x="4351219" y="1427018"/>
                      <a:pt x="4354663" y="1397527"/>
                      <a:pt x="4344292" y="1371600"/>
                    </a:cubicBezTo>
                    <a:cubicBezTo>
                      <a:pt x="4339654" y="1360005"/>
                      <a:pt x="4324531" y="1355890"/>
                      <a:pt x="4313119" y="1350818"/>
                    </a:cubicBezTo>
                    <a:cubicBezTo>
                      <a:pt x="4269974" y="1331642"/>
                      <a:pt x="4243266" y="1328535"/>
                      <a:pt x="4198819" y="1319645"/>
                    </a:cubicBezTo>
                    <a:cubicBezTo>
                      <a:pt x="4171110" y="1323109"/>
                      <a:pt x="4141755" y="1320012"/>
                      <a:pt x="4115692" y="1330036"/>
                    </a:cubicBezTo>
                    <a:cubicBezTo>
                      <a:pt x="4088891" y="1340344"/>
                      <a:pt x="4043681" y="1394344"/>
                      <a:pt x="4022173" y="1413163"/>
                    </a:cubicBezTo>
                    <a:cubicBezTo>
                      <a:pt x="4009140" y="1424567"/>
                      <a:pt x="3992856" y="1432090"/>
                      <a:pt x="3980610" y="1444336"/>
                    </a:cubicBezTo>
                    <a:cubicBezTo>
                      <a:pt x="3968364" y="1456582"/>
                      <a:pt x="3959044" y="1471490"/>
                      <a:pt x="3949437" y="1485900"/>
                    </a:cubicBezTo>
                    <a:cubicBezTo>
                      <a:pt x="3838656" y="1652070"/>
                      <a:pt x="3936089" y="1506661"/>
                      <a:pt x="3876701" y="1610591"/>
                    </a:cubicBezTo>
                    <a:cubicBezTo>
                      <a:pt x="3870505" y="1621434"/>
                      <a:pt x="3862115" y="1630920"/>
                      <a:pt x="3855919" y="1641763"/>
                    </a:cubicBezTo>
                    <a:cubicBezTo>
                      <a:pt x="3838745" y="1671817"/>
                      <a:pt x="3826501" y="1702894"/>
                      <a:pt x="3814355" y="1735282"/>
                    </a:cubicBezTo>
                    <a:cubicBezTo>
                      <a:pt x="3810509" y="1745537"/>
                      <a:pt x="3807428" y="1756063"/>
                      <a:pt x="3803964" y="1766454"/>
                    </a:cubicBezTo>
                    <a:cubicBezTo>
                      <a:pt x="3793173" y="1874359"/>
                      <a:pt x="3777054" y="1966280"/>
                      <a:pt x="3814355" y="2078182"/>
                    </a:cubicBezTo>
                    <a:cubicBezTo>
                      <a:pt x="3821282" y="2098964"/>
                      <a:pt x="3829373" y="2119393"/>
                      <a:pt x="3835137" y="2140527"/>
                    </a:cubicBezTo>
                    <a:cubicBezTo>
                      <a:pt x="3839784" y="2157566"/>
                      <a:pt x="3840881" y="2175443"/>
                      <a:pt x="3845528" y="2192482"/>
                    </a:cubicBezTo>
                    <a:cubicBezTo>
                      <a:pt x="3856515" y="2232766"/>
                      <a:pt x="3865240" y="2267732"/>
                      <a:pt x="3897482" y="2296391"/>
                    </a:cubicBezTo>
                    <a:cubicBezTo>
                      <a:pt x="3916150" y="2312985"/>
                      <a:pt x="3938411" y="2325104"/>
                      <a:pt x="3959828" y="2337954"/>
                    </a:cubicBezTo>
                    <a:cubicBezTo>
                      <a:pt x="3973111" y="2345923"/>
                      <a:pt x="3987237" y="2352445"/>
                      <a:pt x="4001392" y="2358736"/>
                    </a:cubicBezTo>
                    <a:cubicBezTo>
                      <a:pt x="4049601" y="2380163"/>
                      <a:pt x="4097466" y="2402559"/>
                      <a:pt x="4146864" y="2421082"/>
                    </a:cubicBezTo>
                    <a:cubicBezTo>
                      <a:pt x="4254991" y="2461628"/>
                      <a:pt x="4239405" y="2458324"/>
                      <a:pt x="4375464" y="2493818"/>
                    </a:cubicBezTo>
                    <a:cubicBezTo>
                      <a:pt x="4406363" y="2501879"/>
                      <a:pt x="4437329" y="2510380"/>
                      <a:pt x="4468982" y="2514600"/>
                    </a:cubicBezTo>
                    <a:cubicBezTo>
                      <a:pt x="4541407" y="2524257"/>
                      <a:pt x="4687192" y="2535382"/>
                      <a:pt x="4687192" y="2535382"/>
                    </a:cubicBezTo>
                    <a:cubicBezTo>
                      <a:pt x="4714901" y="2531918"/>
                      <a:pt x="4743137" y="2531387"/>
                      <a:pt x="4770319" y="2524991"/>
                    </a:cubicBezTo>
                    <a:cubicBezTo>
                      <a:pt x="4779958" y="2522723"/>
                      <a:pt x="4890987" y="2486265"/>
                      <a:pt x="4915792" y="2473036"/>
                    </a:cubicBezTo>
                    <a:cubicBezTo>
                      <a:pt x="4951432" y="2454028"/>
                      <a:pt x="4985357" y="2431952"/>
                      <a:pt x="5019701" y="2410691"/>
                    </a:cubicBezTo>
                    <a:cubicBezTo>
                      <a:pt x="5058099" y="2386921"/>
                      <a:pt x="5099308" y="2366865"/>
                      <a:pt x="5134001" y="2337954"/>
                    </a:cubicBezTo>
                    <a:cubicBezTo>
                      <a:pt x="5154783" y="2320636"/>
                      <a:pt x="5174705" y="2302231"/>
                      <a:pt x="5196346" y="2286000"/>
                    </a:cubicBezTo>
                    <a:cubicBezTo>
                      <a:pt x="5235592" y="2256566"/>
                      <a:pt x="5271940" y="2244057"/>
                      <a:pt x="5300255" y="2202872"/>
                    </a:cubicBezTo>
                    <a:cubicBezTo>
                      <a:pt x="5327515" y="2163221"/>
                      <a:pt x="5344122" y="2116677"/>
                      <a:pt x="5372992" y="2078182"/>
                    </a:cubicBezTo>
                    <a:lnTo>
                      <a:pt x="5404164" y="2036618"/>
                    </a:lnTo>
                    <a:cubicBezTo>
                      <a:pt x="5407628" y="2015836"/>
                      <a:pt x="5414555" y="1995341"/>
                      <a:pt x="5414555" y="1974272"/>
                    </a:cubicBezTo>
                    <a:cubicBezTo>
                      <a:pt x="5414555" y="1953204"/>
                      <a:pt x="5410448" y="1932036"/>
                      <a:pt x="5404164" y="1911927"/>
                    </a:cubicBezTo>
                    <a:cubicBezTo>
                      <a:pt x="5400105" y="1898938"/>
                      <a:pt x="5361322" y="1797659"/>
                      <a:pt x="5341819" y="1766454"/>
                    </a:cubicBezTo>
                    <a:cubicBezTo>
                      <a:pt x="5332640" y="1751768"/>
                      <a:pt x="5322892" y="1737137"/>
                      <a:pt x="5310646" y="1724891"/>
                    </a:cubicBezTo>
                    <a:cubicBezTo>
                      <a:pt x="5301815" y="1716060"/>
                      <a:pt x="5290952" y="1709028"/>
                      <a:pt x="5279473" y="1704109"/>
                    </a:cubicBezTo>
                    <a:cubicBezTo>
                      <a:pt x="5247976" y="1690610"/>
                      <a:pt x="5163167" y="1685413"/>
                      <a:pt x="5144392" y="1683327"/>
                    </a:cubicBezTo>
                    <a:cubicBezTo>
                      <a:pt x="5088974" y="1690254"/>
                      <a:pt x="5032019" y="1689414"/>
                      <a:pt x="4978137" y="1704109"/>
                    </a:cubicBezTo>
                    <a:cubicBezTo>
                      <a:pt x="4921640" y="1719517"/>
                      <a:pt x="4922819" y="1748195"/>
                      <a:pt x="4884619" y="1776845"/>
                    </a:cubicBezTo>
                    <a:cubicBezTo>
                      <a:pt x="4868462" y="1788963"/>
                      <a:pt x="4848821" y="1795900"/>
                      <a:pt x="4832664" y="1808018"/>
                    </a:cubicBezTo>
                    <a:cubicBezTo>
                      <a:pt x="4802813" y="1830407"/>
                      <a:pt x="4801017" y="1841934"/>
                      <a:pt x="4780710" y="1870363"/>
                    </a:cubicBezTo>
                    <a:cubicBezTo>
                      <a:pt x="4772865" y="1881346"/>
                      <a:pt x="4736918" y="1926774"/>
                      <a:pt x="4728755" y="1943100"/>
                    </a:cubicBezTo>
                    <a:cubicBezTo>
                      <a:pt x="4720450" y="1959711"/>
                      <a:pt x="4712412" y="2000298"/>
                      <a:pt x="4707973" y="2015836"/>
                    </a:cubicBezTo>
                    <a:cubicBezTo>
                      <a:pt x="4704964" y="2026368"/>
                      <a:pt x="4701046" y="2036618"/>
                      <a:pt x="4697582" y="2047009"/>
                    </a:cubicBezTo>
                    <a:cubicBezTo>
                      <a:pt x="4701046" y="2105891"/>
                      <a:pt x="4702104" y="2164963"/>
                      <a:pt x="4707973" y="2223654"/>
                    </a:cubicBezTo>
                    <a:cubicBezTo>
                      <a:pt x="4709063" y="2234553"/>
                      <a:pt x="4715707" y="2244201"/>
                      <a:pt x="4718364" y="2254827"/>
                    </a:cubicBezTo>
                    <a:cubicBezTo>
                      <a:pt x="4722647" y="2271961"/>
                      <a:pt x="4722196" y="2290384"/>
                      <a:pt x="4728755" y="2306782"/>
                    </a:cubicBezTo>
                    <a:cubicBezTo>
                      <a:pt x="4736256" y="2325534"/>
                      <a:pt x="4748346" y="2342191"/>
                      <a:pt x="4759928" y="2358736"/>
                    </a:cubicBezTo>
                    <a:cubicBezTo>
                      <a:pt x="4794318" y="2407864"/>
                      <a:pt x="4853940" y="2471763"/>
                      <a:pt x="4905401" y="2493818"/>
                    </a:cubicBezTo>
                    <a:cubicBezTo>
                      <a:pt x="4929646" y="2504209"/>
                      <a:pt x="4954234" y="2513836"/>
                      <a:pt x="4978137" y="2524991"/>
                    </a:cubicBezTo>
                    <a:cubicBezTo>
                      <a:pt x="5102755" y="2583146"/>
                      <a:pt x="5146202" y="2623478"/>
                      <a:pt x="5310646" y="2670463"/>
                    </a:cubicBezTo>
                    <a:cubicBezTo>
                      <a:pt x="5334891" y="2677390"/>
                      <a:pt x="5359460" y="2683271"/>
                      <a:pt x="5383382" y="2691245"/>
                    </a:cubicBezTo>
                    <a:cubicBezTo>
                      <a:pt x="5401077" y="2697143"/>
                      <a:pt x="5417342" y="2707119"/>
                      <a:pt x="5435337" y="2712027"/>
                    </a:cubicBezTo>
                    <a:cubicBezTo>
                      <a:pt x="5455663" y="2717570"/>
                      <a:pt x="5477243" y="2717308"/>
                      <a:pt x="5497682" y="2722418"/>
                    </a:cubicBezTo>
                    <a:cubicBezTo>
                      <a:pt x="5518934" y="2727731"/>
                      <a:pt x="5538862" y="2737556"/>
                      <a:pt x="5560028" y="2743200"/>
                    </a:cubicBezTo>
                    <a:cubicBezTo>
                      <a:pt x="5596972" y="2753052"/>
                      <a:pt x="5663058" y="2765884"/>
                      <a:pt x="5705501" y="2774372"/>
                    </a:cubicBezTo>
                    <a:cubicBezTo>
                      <a:pt x="5825382" y="2764383"/>
                      <a:pt x="5858494" y="2798254"/>
                      <a:pt x="5809410" y="2732809"/>
                    </a:cubicBezTo>
                    <a:cubicBezTo>
                      <a:pt x="5806471" y="2728890"/>
                      <a:pt x="5802483" y="2725882"/>
                      <a:pt x="5799019" y="2722418"/>
                    </a:cubicBezTo>
                  </a:path>
                </a:pathLst>
              </a:custGeom>
              <a:noFill/>
              <a:ln w="15875" cap="flat" cmpd="sng" algn="ctr">
                <a:solidFill>
                  <a:srgbClr val="FFC000">
                    <a:lumMod val="20000"/>
                    <a:lumOff val="8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5" name="椭圆 74">
                <a:extLst>
                  <a:ext uri="{FF2B5EF4-FFF2-40B4-BE49-F238E27FC236}">
                    <a16:creationId xmlns:a16="http://schemas.microsoft.com/office/drawing/2014/main" id="{D7413BF3-2457-4BBB-A9B0-D589062E8126}"/>
                  </a:ext>
                </a:extLst>
              </p:cNvPr>
              <p:cNvSpPr/>
              <p:nvPr/>
            </p:nvSpPr>
            <p:spPr>
              <a:xfrm>
                <a:off x="8627661" y="4456581"/>
                <a:ext cx="181372" cy="186100"/>
              </a:xfrm>
              <a:prstGeom prst="ellipse">
                <a:avLst/>
              </a:prstGeom>
              <a:gradFill flip="none" rotWithShape="1">
                <a:gsLst>
                  <a:gs pos="0">
                    <a:srgbClr val="70AD47">
                      <a:lumMod val="40000"/>
                      <a:lumOff val="60000"/>
                    </a:srgbClr>
                  </a:gs>
                  <a:gs pos="46000">
                    <a:srgbClr val="70AD47">
                      <a:lumMod val="95000"/>
                      <a:lumOff val="5000"/>
                    </a:srgbClr>
                  </a:gs>
                  <a:gs pos="100000">
                    <a:srgbClr val="70AD47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950E16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6" name="椭圆 75">
                <a:extLst>
                  <a:ext uri="{FF2B5EF4-FFF2-40B4-BE49-F238E27FC236}">
                    <a16:creationId xmlns:a16="http://schemas.microsoft.com/office/drawing/2014/main" id="{D0AB6F34-570C-3A4B-81AE-BAFAF2A220FA}"/>
                  </a:ext>
                </a:extLst>
              </p:cNvPr>
              <p:cNvSpPr/>
              <p:nvPr/>
            </p:nvSpPr>
            <p:spPr>
              <a:xfrm>
                <a:off x="9618134" y="3555488"/>
                <a:ext cx="266133" cy="204202"/>
              </a:xfrm>
              <a:prstGeom prst="ellipse">
                <a:avLst/>
              </a:prstGeom>
              <a:gradFill flip="none" rotWithShape="1">
                <a:gsLst>
                  <a:gs pos="0">
                    <a:srgbClr val="FFC000">
                      <a:lumMod val="89000"/>
                    </a:srgbClr>
                  </a:gs>
                  <a:gs pos="23000">
                    <a:srgbClr val="FFC000">
                      <a:lumMod val="89000"/>
                    </a:srgbClr>
                  </a:gs>
                  <a:gs pos="69000">
                    <a:srgbClr val="FFC000">
                      <a:lumMod val="75000"/>
                    </a:srgbClr>
                  </a:gs>
                  <a:gs pos="97000">
                    <a:srgbClr val="FFC000">
                      <a:lumMod val="7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950E16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7" name="椭圆 76">
                <a:extLst>
                  <a:ext uri="{FF2B5EF4-FFF2-40B4-BE49-F238E27FC236}">
                    <a16:creationId xmlns:a16="http://schemas.microsoft.com/office/drawing/2014/main" id="{4847CB89-ABE5-168A-F5D4-91FCBC54466B}"/>
                  </a:ext>
                </a:extLst>
              </p:cNvPr>
              <p:cNvSpPr/>
              <p:nvPr/>
            </p:nvSpPr>
            <p:spPr>
              <a:xfrm>
                <a:off x="8629933" y="3571749"/>
                <a:ext cx="181372" cy="186100"/>
              </a:xfrm>
              <a:prstGeom prst="ellipse">
                <a:avLst/>
              </a:prstGeom>
              <a:gradFill flip="none" rotWithShape="1">
                <a:gsLst>
                  <a:gs pos="0">
                    <a:srgbClr val="70AD47">
                      <a:lumMod val="40000"/>
                      <a:lumOff val="60000"/>
                    </a:srgbClr>
                  </a:gs>
                  <a:gs pos="46000">
                    <a:srgbClr val="70AD47">
                      <a:lumMod val="95000"/>
                      <a:lumOff val="5000"/>
                    </a:srgbClr>
                  </a:gs>
                  <a:gs pos="100000">
                    <a:srgbClr val="70AD47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950E16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8" name="椭圆 77">
                <a:extLst>
                  <a:ext uri="{FF2B5EF4-FFF2-40B4-BE49-F238E27FC236}">
                    <a16:creationId xmlns:a16="http://schemas.microsoft.com/office/drawing/2014/main" id="{4BD69B73-A355-F961-E7F2-D5A68DF8C85F}"/>
                  </a:ext>
                </a:extLst>
              </p:cNvPr>
              <p:cNvSpPr/>
              <p:nvPr/>
            </p:nvSpPr>
            <p:spPr>
              <a:xfrm>
                <a:off x="9170895" y="3901754"/>
                <a:ext cx="126356" cy="178603"/>
              </a:xfrm>
              <a:prstGeom prst="ellipse">
                <a:avLst/>
              </a:prstGeom>
              <a:gradFill flip="none" rotWithShape="1">
                <a:gsLst>
                  <a:gs pos="0">
                    <a:srgbClr val="FFC000">
                      <a:lumMod val="89000"/>
                    </a:srgbClr>
                  </a:gs>
                  <a:gs pos="23000">
                    <a:srgbClr val="FFC000">
                      <a:lumMod val="89000"/>
                    </a:srgbClr>
                  </a:gs>
                  <a:gs pos="69000">
                    <a:srgbClr val="FFC000">
                      <a:lumMod val="75000"/>
                    </a:srgbClr>
                  </a:gs>
                  <a:gs pos="97000">
                    <a:srgbClr val="FFC000">
                      <a:lumMod val="7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950E16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4C40430-044F-362F-41B5-9E5AAD25DEC6}"/>
                  </a:ext>
                </a:extLst>
              </p:cNvPr>
              <p:cNvSpPr txBox="1"/>
              <p:nvPr/>
            </p:nvSpPr>
            <p:spPr>
              <a:xfrm>
                <a:off x="433011" y="904013"/>
                <a:ext cx="5527780" cy="11350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342900" lvl="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流碎裂区域：</a:t>
                </a:r>
                <a:r>
                  <a:rPr lang="zh-CN" altLang="en-US" sz="1600" b="1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2400" i="1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由被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zh-CN" altLang="en-US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zh-CN" alt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lang="zh-CN" altLang="en-US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zh-CN" alt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击中的夸克碎裂产生</a:t>
                </a:r>
                <a:endParaRPr lang="en-US" altLang="zh-CN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2400" b="1" dirty="0">
                    <a:solidFill>
                      <a:srgbClr val="96141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靶碎裂区域：</a:t>
                </a:r>
                <a:r>
                  <a:rPr lang="zh-CN" altLang="en-US" sz="2000" dirty="0">
                    <a:solidFill>
                      <a:srgbClr val="96141B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由核子残余物质强子化产生</a:t>
                </a:r>
                <a:endParaRPr lang="zh-CN" altLang="en-US" sz="2800" b="1" dirty="0">
                  <a:solidFill>
                    <a:srgbClr val="A023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4C40430-044F-362F-41B5-9E5AAD25D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11" y="904013"/>
                <a:ext cx="5527780" cy="1135054"/>
              </a:xfrm>
              <a:prstGeom prst="rect">
                <a:avLst/>
              </a:prstGeom>
              <a:blipFill>
                <a:blip r:embed="rId6"/>
                <a:stretch>
                  <a:fillRect l="-1373" r="-458" b="-1208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组合 8">
            <a:extLst>
              <a:ext uri="{FF2B5EF4-FFF2-40B4-BE49-F238E27FC236}">
                <a16:creationId xmlns:a16="http://schemas.microsoft.com/office/drawing/2014/main" id="{9ADFC662-F999-CB16-C5EF-029B7840CC5C}"/>
              </a:ext>
            </a:extLst>
          </p:cNvPr>
          <p:cNvGrpSpPr/>
          <p:nvPr/>
        </p:nvGrpSpPr>
        <p:grpSpPr>
          <a:xfrm>
            <a:off x="7046011" y="3722132"/>
            <a:ext cx="4355681" cy="2749802"/>
            <a:chOff x="-1149382" y="4288560"/>
            <a:chExt cx="4974418" cy="3648078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74D87BC9-4B23-32DF-D51B-FA98BAAAE702}"/>
                </a:ext>
              </a:extLst>
            </p:cNvPr>
            <p:cNvGrpSpPr/>
            <p:nvPr/>
          </p:nvGrpSpPr>
          <p:grpSpPr>
            <a:xfrm>
              <a:off x="-1149382" y="4288560"/>
              <a:ext cx="4513676" cy="3648078"/>
              <a:chOff x="860510" y="305998"/>
              <a:chExt cx="4614066" cy="3409211"/>
            </a:xfrm>
          </p:grpSpPr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6103DE9E-97C0-5750-D54E-B44284F35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0510" y="305998"/>
                <a:ext cx="4614066" cy="3409211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矩形 22">
                    <a:extLst>
                      <a:ext uri="{FF2B5EF4-FFF2-40B4-BE49-F238E27FC236}">
                        <a16:creationId xmlns:a16="http://schemas.microsoft.com/office/drawing/2014/main" id="{0419C218-2059-772C-A350-2B60EC0B8EF7}"/>
                      </a:ext>
                    </a:extLst>
                  </p:cNvPr>
                  <p:cNvSpPr/>
                  <p:nvPr/>
                </p:nvSpPr>
                <p:spPr>
                  <a:xfrm>
                    <a:off x="1704258" y="2347898"/>
                    <a:ext cx="2355688" cy="100590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altLang="zh-CN" sz="2400" b="1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COMPASS</a:t>
                    </a:r>
                  </a:p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⟨"/>
                              <m:endChr m:val="⟩"/>
                              <m:ctrlPr>
                                <a:rPr lang="en-US" altLang="zh-CN" sz="2000" b="1" i="1" smtClean="0">
                                  <a:solidFill>
                                    <a:schemeClr val="accent3">
                                      <a:lumMod val="20000"/>
                                      <a:lumOff val="8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000" b="1" i="1">
                                      <a:solidFill>
                                        <a:schemeClr val="accent3">
                                          <a:lumMod val="20000"/>
                                          <a:lumOff val="8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b="1" i="1">
                                      <a:solidFill>
                                        <a:schemeClr val="accent3">
                                          <a:lumMod val="20000"/>
                                          <a:lumOff val="8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𝑸</m:t>
                                  </m:r>
                                </m:e>
                                <m:sup>
                                  <m:r>
                                    <a:rPr lang="en-US" altLang="zh-CN" sz="2000" b="1" i="1">
                                      <a:solidFill>
                                        <a:schemeClr val="accent3">
                                          <a:lumMod val="20000"/>
                                          <a:lumOff val="8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CN" sz="2000" b="1">
                              <a:solidFill>
                                <a:schemeClr val="accent3">
                                  <a:lumMod val="20000"/>
                                  <a:lumOff val="8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sz="2000" b="1" i="1">
                              <a:solidFill>
                                <a:schemeClr val="accent3">
                                  <a:lumMod val="20000"/>
                                  <a:lumOff val="8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zh-CN" sz="2000" b="1" i="1">
                              <a:solidFill>
                                <a:schemeClr val="accent3">
                                  <a:lumMod val="20000"/>
                                  <a:lumOff val="8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000" b="1" i="1">
                              <a:solidFill>
                                <a:schemeClr val="accent3">
                                  <a:lumMod val="20000"/>
                                  <a:lumOff val="8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𝟕</m:t>
                          </m:r>
                          <m:sSup>
                            <m:sSupPr>
                              <m:ctrlPr>
                                <a:rPr lang="en-US" altLang="zh-CN" sz="2000" b="1" i="1">
                                  <a:solidFill>
                                    <a:schemeClr val="accent3">
                                      <a:lumMod val="20000"/>
                                      <a:lumOff val="8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1">
                                  <a:solidFill>
                                    <a:schemeClr val="accent3">
                                      <a:lumMod val="20000"/>
                                      <a:lumOff val="8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𝐆𝐞𝐕</m:t>
                              </m:r>
                            </m:e>
                            <m:sup>
                              <m:r>
                                <a:rPr lang="en-US" altLang="zh-CN" sz="2000" b="1">
                                  <a:solidFill>
                                    <a:schemeClr val="accent3">
                                      <a:lumMod val="20000"/>
                                      <a:lumOff val="8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sz="2000" b="1" dirty="0">
                      <a:solidFill>
                        <a:srgbClr val="FADBDF"/>
                      </a:solidFill>
                      <a:effectLst/>
                    </a:endParaRPr>
                  </a:p>
                </p:txBody>
              </p:sp>
            </mc:Choice>
            <mc:Fallback xmlns="">
              <p:sp>
                <p:nvSpPr>
                  <p:cNvPr id="23" name="矩形 22">
                    <a:extLst>
                      <a:ext uri="{FF2B5EF4-FFF2-40B4-BE49-F238E27FC236}">
                        <a16:creationId xmlns:a16="http://schemas.microsoft.com/office/drawing/2014/main" id="{0419C218-2059-772C-A350-2B60EC0B8EF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04258" y="2347898"/>
                    <a:ext cx="2355688" cy="1005906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t="-4615" b="-307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矩形 10">
                  <a:extLst>
                    <a:ext uri="{FF2B5EF4-FFF2-40B4-BE49-F238E27FC236}">
                      <a16:creationId xmlns:a16="http://schemas.microsoft.com/office/drawing/2014/main" id="{836E6138-46D9-2815-B420-4A824017D57A}"/>
                    </a:ext>
                  </a:extLst>
                </p:cNvPr>
                <p:cNvSpPr/>
                <p:nvPr/>
              </p:nvSpPr>
              <p:spPr>
                <a:xfrm>
                  <a:off x="1520601" y="4914818"/>
                  <a:ext cx="2304435" cy="46911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a14:m>
                  <a:r>
                    <a:rPr lang="en-US" altLang="zh-CN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CM frame</a:t>
                  </a:r>
                  <a:endParaRPr lang="zh-CN" altLang="en-US" i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矩形 10">
                  <a:extLst>
                    <a:ext uri="{FF2B5EF4-FFF2-40B4-BE49-F238E27FC236}">
                      <a16:creationId xmlns:a16="http://schemas.microsoft.com/office/drawing/2014/main" id="{836E6138-46D9-2815-B420-4A824017D57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0601" y="4914818"/>
                  <a:ext cx="2304435" cy="469119"/>
                </a:xfrm>
                <a:prstGeom prst="rect">
                  <a:avLst/>
                </a:prstGeom>
                <a:blipFill>
                  <a:blip r:embed="rId9"/>
                  <a:stretch>
                    <a:fillRect t="-6897" b="-2758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2F1DAC06-ED07-7E3F-283B-88A879963E96}"/>
              </a:ext>
            </a:extLst>
          </p:cNvPr>
          <p:cNvSpPr/>
          <p:nvPr/>
        </p:nvSpPr>
        <p:spPr>
          <a:xfrm>
            <a:off x="1799776" y="5855249"/>
            <a:ext cx="51607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CN" altLang="en-US" sz="2400" b="1" dirty="0">
                <a:solidFill>
                  <a:srgbClr val="950E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流碎裂与靶碎裂区域并无明显分界线！</a:t>
            </a:r>
            <a:endParaRPr lang="en-US" altLang="zh-CN" sz="2400" b="1" dirty="0">
              <a:solidFill>
                <a:srgbClr val="950E1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右弧形箭头 24">
            <a:extLst>
              <a:ext uri="{FF2B5EF4-FFF2-40B4-BE49-F238E27FC236}">
                <a16:creationId xmlns:a16="http://schemas.microsoft.com/office/drawing/2014/main" id="{C6C11E28-8777-2A3A-3E53-2814B358C184}"/>
              </a:ext>
            </a:extLst>
          </p:cNvPr>
          <p:cNvSpPr/>
          <p:nvPr/>
        </p:nvSpPr>
        <p:spPr>
          <a:xfrm rot="3802947">
            <a:off x="6697843" y="4694968"/>
            <a:ext cx="498141" cy="1421191"/>
          </a:xfrm>
          <a:prstGeom prst="curvedRightArrow">
            <a:avLst>
              <a:gd name="adj1" fmla="val 25000"/>
              <a:gd name="adj2" fmla="val 95820"/>
              <a:gd name="adj3" fmla="val 52779"/>
            </a:avLst>
          </a:prstGeom>
          <a:solidFill>
            <a:srgbClr val="5953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4F513CA-0C10-7FAD-9F02-B5709C54D2C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82" b="16921"/>
          <a:stretch>
            <a:fillRect/>
          </a:stretch>
        </p:blipFill>
        <p:spPr>
          <a:xfrm>
            <a:off x="6665967" y="935644"/>
            <a:ext cx="4283336" cy="26881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551EE04-7AF0-EDE7-95CE-2541EF1C8BDC}"/>
                  </a:ext>
                </a:extLst>
              </p:cNvPr>
              <p:cNvSpPr txBox="1"/>
              <p:nvPr/>
            </p:nvSpPr>
            <p:spPr>
              <a:xfrm>
                <a:off x="7906213" y="2819114"/>
                <a:ext cx="2669140" cy="553998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81051"/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800"/>
                  </a:lnSpc>
                </a:pPr>
                <a:r>
                  <a:rPr lang="en-US" altLang="zh-CN" sz="2400" b="1" dirty="0">
                    <a:solidFill>
                      <a:schemeClr val="accent1">
                        <a:lumMod val="75000"/>
                      </a:schemeClr>
                    </a:solidFill>
                    <a:effectLst/>
                  </a:rPr>
                  <a:t>HERA</a:t>
                </a:r>
              </a:p>
              <a:p>
                <a:pPr algn="ctr">
                  <a:lnSpc>
                    <a:spcPts val="18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zh-CN" sz="20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altLang="zh-CN" sz="20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p>
                          <m:r>
                            <a:rPr lang="en-US" altLang="zh-CN" sz="20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zh-CN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𝟔𝟒𝟎</m:t>
                      </m:r>
                      <m:r>
                        <a:rPr lang="en-US" altLang="zh-CN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sz="20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𝐆𝐞𝐕</m:t>
                          </m:r>
                        </m:e>
                        <m:sup>
                          <m:r>
                            <a:rPr lang="en-US" altLang="zh-CN" sz="20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altLang="zh-CN" sz="2000" b="1" dirty="0">
                  <a:solidFill>
                    <a:schemeClr val="accent1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551EE04-7AF0-EDE7-95CE-2541EF1C8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6213" y="2819114"/>
                <a:ext cx="2669140" cy="553998"/>
              </a:xfrm>
              <a:prstGeom prst="rect">
                <a:avLst/>
              </a:prstGeom>
              <a:blipFill>
                <a:blip r:embed="rId11"/>
                <a:stretch>
                  <a:fillRect t="-28889" b="-15556"/>
                </a:stretch>
              </a:blipFill>
              <a:effectLst>
                <a:softEdge rad="81051"/>
              </a:effec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ED63F64F-D666-BAF2-FBF6-78F9BECE72AD}"/>
              </a:ext>
            </a:extLst>
          </p:cNvPr>
          <p:cNvSpPr txBox="1"/>
          <p:nvPr/>
        </p:nvSpPr>
        <p:spPr>
          <a:xfrm>
            <a:off x="4986270" y="6500928"/>
            <a:ext cx="7597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ZEUS Collaboration., Z. Phys. C 68 (1995) 29-42; T. Negrini, CERN-THESIS-2009-221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B522726-64B8-7E70-A76B-8A3E45E8684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34330"/>
          <a:stretch>
            <a:fillRect/>
          </a:stretch>
        </p:blipFill>
        <p:spPr>
          <a:xfrm>
            <a:off x="10511866" y="3424960"/>
            <a:ext cx="646093" cy="25073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524670DF-F673-1E82-122C-246F7303461D}"/>
              </a:ext>
            </a:extLst>
          </p:cNvPr>
          <p:cNvGrpSpPr/>
          <p:nvPr/>
        </p:nvGrpSpPr>
        <p:grpSpPr>
          <a:xfrm>
            <a:off x="11046564" y="2154795"/>
            <a:ext cx="565566" cy="2369879"/>
            <a:chOff x="11152890" y="1217268"/>
            <a:chExt cx="565566" cy="2369879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5912062-2A85-8613-3188-630B489C47B0}"/>
                </a:ext>
              </a:extLst>
            </p:cNvPr>
            <p:cNvSpPr txBox="1"/>
            <p:nvPr/>
          </p:nvSpPr>
          <p:spPr>
            <a:xfrm>
              <a:off x="11164458" y="1648155"/>
              <a:ext cx="553998" cy="193899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zh-CN" altLang="en-US" sz="2400" dirty="0"/>
                <a:t>超子事例分布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9C220A06-5812-899A-7D89-53E9F7643DC4}"/>
                    </a:ext>
                  </a:extLst>
                </p:cNvPr>
                <p:cNvSpPr txBox="1"/>
                <p:nvPr/>
              </p:nvSpPr>
              <p:spPr>
                <a:xfrm>
                  <a:off x="11152890" y="1217268"/>
                  <a:ext cx="552567" cy="4308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l-GR" altLang="zh-CN" sz="28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𝚲</m:t>
                        </m:r>
                      </m:oMath>
                    </m:oMathPara>
                  </a14:m>
                  <a:endParaRPr kumimoji="1" lang="zh-CN" altLang="en-US" sz="2800" b="1" dirty="0"/>
                </a:p>
              </p:txBody>
            </p:sp>
          </mc:Choice>
          <mc:Fallback xmlns="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9C220A06-5812-899A-7D89-53E9F7643D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52890" y="1217268"/>
                  <a:ext cx="552567" cy="430887"/>
                </a:xfrm>
                <a:prstGeom prst="rect">
                  <a:avLst/>
                </a:prstGeom>
                <a:blipFill>
                  <a:blip r:embed="rId13"/>
                  <a:stretch>
                    <a:fillRect b="-857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7" name="直线箭头连接符 26">
            <a:extLst>
              <a:ext uri="{FF2B5EF4-FFF2-40B4-BE49-F238E27FC236}">
                <a16:creationId xmlns:a16="http://schemas.microsoft.com/office/drawing/2014/main" id="{ED84D630-1898-4F0D-A5D1-3EFA4A8F813E}"/>
              </a:ext>
            </a:extLst>
          </p:cNvPr>
          <p:cNvCxnSpPr>
            <a:cxnSpLocks/>
          </p:cNvCxnSpPr>
          <p:nvPr/>
        </p:nvCxnSpPr>
        <p:spPr>
          <a:xfrm>
            <a:off x="4477796" y="2540403"/>
            <a:ext cx="698926" cy="0"/>
          </a:xfrm>
          <a:prstGeom prst="straightConnector1">
            <a:avLst/>
          </a:prstGeom>
          <a:ln w="53975">
            <a:solidFill>
              <a:srgbClr val="5953D9"/>
            </a:solidFill>
            <a:tailEnd type="arrow"/>
          </a:ln>
          <a:effectLst>
            <a:glow rad="299864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线箭头连接符 27">
            <a:extLst>
              <a:ext uri="{FF2B5EF4-FFF2-40B4-BE49-F238E27FC236}">
                <a16:creationId xmlns:a16="http://schemas.microsoft.com/office/drawing/2014/main" id="{F2B8CD02-AC01-A599-71FB-148C6BBB7C2D}"/>
              </a:ext>
            </a:extLst>
          </p:cNvPr>
          <p:cNvCxnSpPr>
            <a:cxnSpLocks/>
          </p:cNvCxnSpPr>
          <p:nvPr/>
        </p:nvCxnSpPr>
        <p:spPr>
          <a:xfrm flipH="1">
            <a:off x="2548741" y="5411677"/>
            <a:ext cx="745067" cy="0"/>
          </a:xfrm>
          <a:prstGeom prst="straightConnector1">
            <a:avLst/>
          </a:prstGeom>
          <a:ln w="53975">
            <a:solidFill>
              <a:srgbClr val="5953D9"/>
            </a:solidFill>
            <a:tailEnd type="arrow"/>
          </a:ln>
          <a:effectLst>
            <a:glow rad="299864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3070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EC04A-2D0C-2B59-047C-4B1F878E3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364854-02F9-C93A-00F2-942618830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文章介绍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zh-CN" altLang="en-US" sz="2800" dirty="0"/>
              <a:t> 靶碎裂定性分析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DEB0EDC-5078-40B1-9199-EB8431A57685}"/>
                  </a:ext>
                </a:extLst>
              </p:cNvPr>
              <p:cNvSpPr/>
              <p:nvPr/>
            </p:nvSpPr>
            <p:spPr>
              <a:xfrm>
                <a:off x="857096" y="1591498"/>
                <a:ext cx="8974992" cy="41058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200000"/>
                  </a:lnSpc>
                  <a:buFont typeface="Wingdings" pitchFamily="2" charset="2"/>
                  <a:buChar char="l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核子的夸克数密度：</a:t>
                </a:r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zh-CN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acc>
                      <m:accPr>
                        <m:chr m:val="̅"/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acc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zh-CN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acc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zh-CN" altLang="en-US" sz="2000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acc>
                  </m:oMath>
                </a14:m>
                <a:endPara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200000"/>
                  </a:lnSpc>
                  <a:buFont typeface="Wingdings" pitchFamily="2" charset="2"/>
                  <a:buChar char="l"/>
                </a:pP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流碎裂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单个部分子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：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有利碎裂道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altLang="zh-CN" sz="2000" dirty="0">
                  <a:solidFill>
                    <a:srgbClr val="7030A0"/>
                  </a:solidFill>
                </a:endParaRPr>
              </a:p>
              <a:p>
                <a:pPr marL="342900" indent="-342900">
                  <a:lnSpc>
                    <a:spcPct val="200000"/>
                  </a:lnSpc>
                  <a:buFont typeface="Wingdings" pitchFamily="2" charset="2"/>
                  <a:buChar char="l"/>
                </a:pP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靶粒子剩余物质碎裂：</a:t>
                </a:r>
                <a:endParaRPr lang="en-US" altLang="zh-CN" sz="2000" dirty="0"/>
              </a:p>
              <a:p>
                <a:pPr marL="742950" lvl="1" indent="-285750">
                  <a:lnSpc>
                    <a:spcPct val="15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夸克对 </a:t>
                </a:r>
                <a14:m>
                  <m:oMath xmlns:m="http://schemas.openxmlformats.org/officeDocument/2006/math">
                    <m:r>
                      <a:rPr lang="zh-CN" altLang="en-US" sz="2000" i="1" dirty="0" smtClean="0">
                        <a:solidFill>
                          <a:srgbClr val="950E1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𝑢𝑑</m:t>
                    </m:r>
                    <m:r>
                      <a:rPr lang="zh-CN" altLang="en-US" sz="2000" i="1" dirty="0" smtClean="0">
                        <a:solidFill>
                          <a:srgbClr val="950E1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zh-CN" altLang="en-US" sz="2000" i="1" dirty="0" smtClean="0">
                        <a:solidFill>
                          <a:srgbClr val="950E1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𝑢𝑠</m:t>
                    </m:r>
                    <m:r>
                      <a:rPr lang="zh-CN" altLang="en-US" sz="2000" i="1" dirty="0" smtClean="0">
                        <a:solidFill>
                          <a:srgbClr val="950E1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zh-CN" altLang="en-US" sz="2000" i="1" dirty="0" smtClean="0">
                        <a:solidFill>
                          <a:srgbClr val="950E1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𝑑𝑠</m:t>
                    </m:r>
                    <m:r>
                      <a:rPr lang="zh-CN" altLang="en-US" sz="20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比 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0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sz="20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zh-CN" altLang="en-US" sz="20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更容易生成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1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Λ</m:t>
                    </m:r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超子</a:t>
                </a: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742950" lvl="1" indent="-285750">
                  <a:lnSpc>
                    <a:spcPct val="15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根据核子的夸克数密度，预计</a:t>
                </a:r>
                <a14:m>
                  <m:oMath xmlns:m="http://schemas.openxmlformats.org/officeDocument/2006/math">
                    <m:r>
                      <a:rPr lang="en-US" altLang="zh-CN" sz="2000" b="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zh-CN" altLang="en-US" sz="2000" b="1" i="1" dirty="0" smtClean="0">
                        <a:solidFill>
                          <a:srgbClr val="950E1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𝒖𝒅</m:t>
                    </m:r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夸克对是靶碎裂产生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1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Λ</m:t>
                    </m:r>
                  </m:oMath>
                </a14:m>
                <a:r>
                  <a:rPr lang="zh-CN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的主导反应道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DEB0EDC-5078-40B1-9199-EB8431A576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96" y="1591498"/>
                <a:ext cx="8974992" cy="4105868"/>
              </a:xfrm>
              <a:prstGeom prst="rect">
                <a:avLst/>
              </a:prstGeom>
              <a:blipFill>
                <a:blip r:embed="rId4"/>
                <a:stretch>
                  <a:fillRect l="-989" b="-1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EA61DD93-F54C-155E-719E-EF50E0FDB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8740" y="6448201"/>
            <a:ext cx="965018" cy="254734"/>
          </a:xfrm>
        </p:spPr>
        <p:txBody>
          <a:bodyPr>
            <a:normAutofit lnSpcReduction="10000"/>
          </a:bodyPr>
          <a:lstStyle/>
          <a:p>
            <a:fld id="{49AE70B2-8BF9-45C0-BB95-33D1B9D3A854}" type="slidenum">
              <a:rPr lang="zh-CN" altLang="en-US" smtClean="0"/>
              <a:t>7</a:t>
            </a:fld>
            <a:endParaRPr lang="zh-CN" altLang="en-US" dirty="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608ECCF-D6D3-78D8-ED01-10D53516F874}"/>
              </a:ext>
            </a:extLst>
          </p:cNvPr>
          <p:cNvGrpSpPr/>
          <p:nvPr/>
        </p:nvGrpSpPr>
        <p:grpSpPr>
          <a:xfrm>
            <a:off x="6316951" y="1094980"/>
            <a:ext cx="5606495" cy="3774126"/>
            <a:chOff x="6316951" y="1159528"/>
            <a:chExt cx="5606495" cy="3774126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112C55A-0174-95FB-0A41-FAFCFAA47620}"/>
                </a:ext>
              </a:extLst>
            </p:cNvPr>
            <p:cNvGrpSpPr/>
            <p:nvPr/>
          </p:nvGrpSpPr>
          <p:grpSpPr>
            <a:xfrm>
              <a:off x="6316951" y="1159528"/>
              <a:ext cx="5606495" cy="3774126"/>
              <a:chOff x="6241519" y="1183992"/>
              <a:chExt cx="5606495" cy="3774126"/>
            </a:xfrm>
          </p:grpSpPr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C841CCAA-763A-4BD1-BC7B-DC921CED1F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41519" y="1183992"/>
                <a:ext cx="5606495" cy="3353252"/>
              </a:xfrm>
              <a:prstGeom prst="rect">
                <a:avLst/>
              </a:prstGeom>
            </p:spPr>
          </p:pic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13143BF6-BA71-5ACF-4E07-EF99359ABD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EFFFF"/>
                  </a:clrFrom>
                  <a:clrTo>
                    <a:srgbClr val="FE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495082" y="3665297"/>
                <a:ext cx="1356274" cy="1292821"/>
              </a:xfrm>
              <a:prstGeom prst="rect">
                <a:avLst/>
              </a:prstGeom>
            </p:spPr>
          </p:pic>
        </p:grp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82409035-014F-DE01-E246-BEB0D14CFA70}"/>
                </a:ext>
              </a:extLst>
            </p:cNvPr>
            <p:cNvSpPr/>
            <p:nvPr/>
          </p:nvSpPr>
          <p:spPr>
            <a:xfrm>
              <a:off x="10643047" y="3349683"/>
              <a:ext cx="359012" cy="355476"/>
            </a:xfrm>
            <a:prstGeom prst="ellipse">
              <a:avLst/>
            </a:prstGeom>
            <a:gradFill flip="none" rotWithShape="1">
              <a:gsLst>
                <a:gs pos="0">
                  <a:srgbClr val="4472C4">
                    <a:lumMod val="40000"/>
                    <a:lumOff val="60000"/>
                  </a:srgbClr>
                </a:gs>
                <a:gs pos="67000">
                  <a:srgbClr val="4472C4">
                    <a:lumMod val="95000"/>
                    <a:lumOff val="5000"/>
                  </a:srgbClr>
                </a:gs>
                <a:gs pos="100000">
                  <a:srgbClr val="4472C4">
                    <a:lumMod val="6000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等线" panose="02010600030101010101" pitchFamily="2" charset="-122"/>
                  <a:cs typeface="+mn-cs"/>
                </a:rPr>
                <a:t>u</a:t>
              </a: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4250DFFC-B2EB-E669-D0D6-9B99BFFCC471}"/>
                </a:ext>
              </a:extLst>
            </p:cNvPr>
            <p:cNvSpPr/>
            <p:nvPr/>
          </p:nvSpPr>
          <p:spPr>
            <a:xfrm>
              <a:off x="11070163" y="3450686"/>
              <a:ext cx="359011" cy="360982"/>
            </a:xfrm>
            <a:prstGeom prst="ellipse">
              <a:avLst/>
            </a:prstGeom>
            <a:gradFill flip="none" rotWithShape="1">
              <a:gsLst>
                <a:gs pos="0">
                  <a:srgbClr val="70AD47">
                    <a:lumMod val="40000"/>
                    <a:lumOff val="60000"/>
                  </a:srgbClr>
                </a:gs>
                <a:gs pos="57000">
                  <a:srgbClr val="70AD47">
                    <a:lumMod val="95000"/>
                    <a:lumOff val="5000"/>
                  </a:srgbClr>
                </a:gs>
                <a:gs pos="100000">
                  <a:srgbClr val="70AD47">
                    <a:lumMod val="6000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等线" panose="02010600030101010101" pitchFamily="2" charset="-122"/>
                  <a:cs typeface="+mn-cs"/>
                </a:rPr>
                <a:t>d</a:t>
              </a: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Berlin Sans FB Demi" panose="020E0802020502020306" pitchFamily="34" charset="0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2DB7B290-419F-255D-C184-790170719A17}"/>
                </a:ext>
              </a:extLst>
            </p:cNvPr>
            <p:cNvSpPr/>
            <p:nvPr/>
          </p:nvSpPr>
          <p:spPr>
            <a:xfrm>
              <a:off x="10880447" y="2994207"/>
              <a:ext cx="359011" cy="355476"/>
            </a:xfrm>
            <a:prstGeom prst="ellipse">
              <a:avLst/>
            </a:prstGeom>
            <a:gradFill flip="none" rotWithShape="1">
              <a:gsLst>
                <a:gs pos="22000">
                  <a:srgbClr val="ED7D31">
                    <a:lumMod val="40000"/>
                    <a:lumOff val="60000"/>
                  </a:srgbClr>
                </a:gs>
                <a:gs pos="54000">
                  <a:srgbClr val="ED7D31">
                    <a:lumMod val="95000"/>
                    <a:lumOff val="5000"/>
                  </a:srgbClr>
                </a:gs>
                <a:gs pos="98000">
                  <a:srgbClr val="ED7D31">
                    <a:lumMod val="6000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Berlin Sans FB Demi" panose="020E0802020502020306" pitchFamily="34" charset="0"/>
                  <a:ea typeface="等线" panose="02010600030101010101" pitchFamily="2" charset="-122"/>
                  <a:cs typeface="+mn-cs"/>
                </a:rPr>
                <a:t>u</a:t>
              </a:r>
            </a:p>
          </p:txBody>
        </p:sp>
        <p:cxnSp>
          <p:nvCxnSpPr>
            <p:cNvPr id="14" name="直接连接符 75">
              <a:extLst>
                <a:ext uri="{FF2B5EF4-FFF2-40B4-BE49-F238E27FC236}">
                  <a16:creationId xmlns:a16="http://schemas.microsoft.com/office/drawing/2014/main" id="{49FF4FAD-6B06-DF8C-2B53-B2F6150ED9AB}"/>
                </a:ext>
              </a:extLst>
            </p:cNvPr>
            <p:cNvCxnSpPr/>
            <p:nvPr/>
          </p:nvCxnSpPr>
          <p:spPr>
            <a:xfrm rot="14421550">
              <a:off x="11273083" y="3227788"/>
              <a:ext cx="43524" cy="67414"/>
            </a:xfrm>
            <a:prstGeom prst="line">
              <a:avLst/>
            </a:prstGeom>
            <a:noFill/>
            <a:ln w="28575" cap="flat" cmpd="sng" algn="ctr">
              <a:solidFill>
                <a:srgbClr val="FFC000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15" name="任意形状 14">
              <a:extLst>
                <a:ext uri="{FF2B5EF4-FFF2-40B4-BE49-F238E27FC236}">
                  <a16:creationId xmlns:a16="http://schemas.microsoft.com/office/drawing/2014/main" id="{CEC96652-34AD-2A45-9302-C521045F59B9}"/>
                </a:ext>
              </a:extLst>
            </p:cNvPr>
            <p:cNvSpPr/>
            <p:nvPr/>
          </p:nvSpPr>
          <p:spPr>
            <a:xfrm rot="21316719">
              <a:off x="10918201" y="3653693"/>
              <a:ext cx="231873" cy="166598"/>
            </a:xfrm>
            <a:custGeom>
              <a:avLst/>
              <a:gdLst>
                <a:gd name="csX0" fmla="*/ 229492 w 5831272"/>
                <a:gd name="csY0" fmla="*/ 0 h 2774493"/>
                <a:gd name="csX1" fmla="*/ 146364 w 5831272"/>
                <a:gd name="csY1" fmla="*/ 124691 h 2774493"/>
                <a:gd name="csX2" fmla="*/ 94410 w 5831272"/>
                <a:gd name="csY2" fmla="*/ 187036 h 2774493"/>
                <a:gd name="csX3" fmla="*/ 63237 w 5831272"/>
                <a:gd name="csY3" fmla="*/ 259772 h 2774493"/>
                <a:gd name="csX4" fmla="*/ 21673 w 5831272"/>
                <a:gd name="csY4" fmla="*/ 342900 h 2774493"/>
                <a:gd name="csX5" fmla="*/ 11282 w 5831272"/>
                <a:gd name="csY5" fmla="*/ 436418 h 2774493"/>
                <a:gd name="csX6" fmla="*/ 11282 w 5831272"/>
                <a:gd name="csY6" fmla="*/ 613063 h 2774493"/>
                <a:gd name="csX7" fmla="*/ 21673 w 5831272"/>
                <a:gd name="csY7" fmla="*/ 644236 h 2774493"/>
                <a:gd name="csX8" fmla="*/ 42455 w 5831272"/>
                <a:gd name="csY8" fmla="*/ 675409 h 2774493"/>
                <a:gd name="csX9" fmla="*/ 94410 w 5831272"/>
                <a:gd name="csY9" fmla="*/ 727363 h 2774493"/>
                <a:gd name="csX10" fmla="*/ 229492 w 5831272"/>
                <a:gd name="csY10" fmla="*/ 779318 h 2774493"/>
                <a:gd name="csX11" fmla="*/ 499655 w 5831272"/>
                <a:gd name="csY11" fmla="*/ 841663 h 2774493"/>
                <a:gd name="csX12" fmla="*/ 717864 w 5831272"/>
                <a:gd name="csY12" fmla="*/ 852054 h 2774493"/>
                <a:gd name="csX13" fmla="*/ 852946 w 5831272"/>
                <a:gd name="csY13" fmla="*/ 831272 h 2774493"/>
                <a:gd name="csX14" fmla="*/ 873728 w 5831272"/>
                <a:gd name="csY14" fmla="*/ 779318 h 2774493"/>
                <a:gd name="csX15" fmla="*/ 904901 w 5831272"/>
                <a:gd name="csY15" fmla="*/ 685800 h 2774493"/>
                <a:gd name="csX16" fmla="*/ 925682 w 5831272"/>
                <a:gd name="csY16" fmla="*/ 613063 h 2774493"/>
                <a:gd name="csX17" fmla="*/ 988028 w 5831272"/>
                <a:gd name="csY17" fmla="*/ 426027 h 2774493"/>
                <a:gd name="csX18" fmla="*/ 1008810 w 5831272"/>
                <a:gd name="csY18" fmla="*/ 322118 h 2774493"/>
                <a:gd name="csX19" fmla="*/ 988028 w 5831272"/>
                <a:gd name="csY19" fmla="*/ 155863 h 2774493"/>
                <a:gd name="csX20" fmla="*/ 956855 w 5831272"/>
                <a:gd name="csY20" fmla="*/ 93518 h 2774493"/>
                <a:gd name="csX21" fmla="*/ 915292 w 5831272"/>
                <a:gd name="csY21" fmla="*/ 72736 h 2774493"/>
                <a:gd name="csX22" fmla="*/ 852946 w 5831272"/>
                <a:gd name="csY22" fmla="*/ 62345 h 2774493"/>
                <a:gd name="csX23" fmla="*/ 821773 w 5831272"/>
                <a:gd name="csY23" fmla="*/ 51954 h 2774493"/>
                <a:gd name="csX24" fmla="*/ 749037 w 5831272"/>
                <a:gd name="csY24" fmla="*/ 41563 h 2774493"/>
                <a:gd name="csX25" fmla="*/ 717864 w 5831272"/>
                <a:gd name="csY25" fmla="*/ 51954 h 2774493"/>
                <a:gd name="csX26" fmla="*/ 686692 w 5831272"/>
                <a:gd name="csY26" fmla="*/ 83127 h 2774493"/>
                <a:gd name="csX27" fmla="*/ 603564 w 5831272"/>
                <a:gd name="csY27" fmla="*/ 197427 h 2774493"/>
                <a:gd name="csX28" fmla="*/ 499655 w 5831272"/>
                <a:gd name="csY28" fmla="*/ 353291 h 2774493"/>
                <a:gd name="csX29" fmla="*/ 478873 w 5831272"/>
                <a:gd name="csY29" fmla="*/ 405245 h 2774493"/>
                <a:gd name="csX30" fmla="*/ 458092 w 5831272"/>
                <a:gd name="csY30" fmla="*/ 467591 h 2774493"/>
                <a:gd name="csX31" fmla="*/ 437310 w 5831272"/>
                <a:gd name="csY31" fmla="*/ 509154 h 2774493"/>
                <a:gd name="csX32" fmla="*/ 426919 w 5831272"/>
                <a:gd name="csY32" fmla="*/ 623454 h 2774493"/>
                <a:gd name="csX33" fmla="*/ 437310 w 5831272"/>
                <a:gd name="csY33" fmla="*/ 706582 h 2774493"/>
                <a:gd name="csX34" fmla="*/ 458092 w 5831272"/>
                <a:gd name="csY34" fmla="*/ 789709 h 2774493"/>
                <a:gd name="csX35" fmla="*/ 468482 w 5831272"/>
                <a:gd name="csY35" fmla="*/ 820882 h 2774493"/>
                <a:gd name="csX36" fmla="*/ 489264 w 5831272"/>
                <a:gd name="csY36" fmla="*/ 852054 h 2774493"/>
                <a:gd name="csX37" fmla="*/ 530828 w 5831272"/>
                <a:gd name="csY37" fmla="*/ 945572 h 2774493"/>
                <a:gd name="csX38" fmla="*/ 572392 w 5831272"/>
                <a:gd name="csY38" fmla="*/ 987136 h 2774493"/>
                <a:gd name="csX39" fmla="*/ 613955 w 5831272"/>
                <a:gd name="csY39" fmla="*/ 1007918 h 2774493"/>
                <a:gd name="csX40" fmla="*/ 665910 w 5831272"/>
                <a:gd name="csY40" fmla="*/ 1049482 h 2774493"/>
                <a:gd name="csX41" fmla="*/ 936073 w 5831272"/>
                <a:gd name="csY41" fmla="*/ 1163782 h 2774493"/>
                <a:gd name="csX42" fmla="*/ 1029592 w 5831272"/>
                <a:gd name="csY42" fmla="*/ 1184563 h 2774493"/>
                <a:gd name="csX43" fmla="*/ 1310146 w 5831272"/>
                <a:gd name="csY43" fmla="*/ 1174172 h 2774493"/>
                <a:gd name="csX44" fmla="*/ 1434837 w 5831272"/>
                <a:gd name="csY44" fmla="*/ 1122218 h 2774493"/>
                <a:gd name="csX45" fmla="*/ 1486792 w 5831272"/>
                <a:gd name="csY45" fmla="*/ 1070263 h 2774493"/>
                <a:gd name="csX46" fmla="*/ 1538746 w 5831272"/>
                <a:gd name="csY46" fmla="*/ 1028700 h 2774493"/>
                <a:gd name="csX47" fmla="*/ 1642655 w 5831272"/>
                <a:gd name="csY47" fmla="*/ 935182 h 2774493"/>
                <a:gd name="csX48" fmla="*/ 1746564 w 5831272"/>
                <a:gd name="csY48" fmla="*/ 841663 h 2774493"/>
                <a:gd name="csX49" fmla="*/ 1829692 w 5831272"/>
                <a:gd name="csY49" fmla="*/ 654627 h 2774493"/>
                <a:gd name="csX50" fmla="*/ 1819301 w 5831272"/>
                <a:gd name="csY50" fmla="*/ 519545 h 2774493"/>
                <a:gd name="csX51" fmla="*/ 1788128 w 5831272"/>
                <a:gd name="csY51" fmla="*/ 477982 h 2774493"/>
                <a:gd name="csX52" fmla="*/ 1767346 w 5831272"/>
                <a:gd name="csY52" fmla="*/ 446809 h 2774493"/>
                <a:gd name="csX53" fmla="*/ 1694610 w 5831272"/>
                <a:gd name="csY53" fmla="*/ 394854 h 2774493"/>
                <a:gd name="csX54" fmla="*/ 1601092 w 5831272"/>
                <a:gd name="csY54" fmla="*/ 405245 h 2774493"/>
                <a:gd name="csX55" fmla="*/ 1569919 w 5831272"/>
                <a:gd name="csY55" fmla="*/ 415636 h 2774493"/>
                <a:gd name="csX56" fmla="*/ 1476401 w 5831272"/>
                <a:gd name="csY56" fmla="*/ 457200 h 2774493"/>
                <a:gd name="csX57" fmla="*/ 1424446 w 5831272"/>
                <a:gd name="csY57" fmla="*/ 488372 h 2774493"/>
                <a:gd name="csX58" fmla="*/ 1278973 w 5831272"/>
                <a:gd name="csY58" fmla="*/ 644236 h 2774493"/>
                <a:gd name="csX59" fmla="*/ 1206237 w 5831272"/>
                <a:gd name="csY59" fmla="*/ 727363 h 2774493"/>
                <a:gd name="csX60" fmla="*/ 1175064 w 5831272"/>
                <a:gd name="csY60" fmla="*/ 810491 h 2774493"/>
                <a:gd name="csX61" fmla="*/ 1143892 w 5831272"/>
                <a:gd name="csY61" fmla="*/ 841663 h 2774493"/>
                <a:gd name="csX62" fmla="*/ 1123110 w 5831272"/>
                <a:gd name="csY62" fmla="*/ 914400 h 2774493"/>
                <a:gd name="csX63" fmla="*/ 1133501 w 5831272"/>
                <a:gd name="csY63" fmla="*/ 1049482 h 2774493"/>
                <a:gd name="csX64" fmla="*/ 1216628 w 5831272"/>
                <a:gd name="csY64" fmla="*/ 1226127 h 2774493"/>
                <a:gd name="csX65" fmla="*/ 1289364 w 5831272"/>
                <a:gd name="csY65" fmla="*/ 1319645 h 2774493"/>
                <a:gd name="csX66" fmla="*/ 1341319 w 5831272"/>
                <a:gd name="csY66" fmla="*/ 1350818 h 2774493"/>
                <a:gd name="csX67" fmla="*/ 1403664 w 5831272"/>
                <a:gd name="csY67" fmla="*/ 1392382 h 2774493"/>
                <a:gd name="csX68" fmla="*/ 1621873 w 5831272"/>
                <a:gd name="csY68" fmla="*/ 1454727 h 2774493"/>
                <a:gd name="csX69" fmla="*/ 1694610 w 5831272"/>
                <a:gd name="csY69" fmla="*/ 1475509 h 2774493"/>
                <a:gd name="csX70" fmla="*/ 1850473 w 5831272"/>
                <a:gd name="csY70" fmla="*/ 1496291 h 2774493"/>
                <a:gd name="csX71" fmla="*/ 2234937 w 5831272"/>
                <a:gd name="csY71" fmla="*/ 1444336 h 2774493"/>
                <a:gd name="csX72" fmla="*/ 2266110 w 5831272"/>
                <a:gd name="csY72" fmla="*/ 1433945 h 2774493"/>
                <a:gd name="csX73" fmla="*/ 2370019 w 5831272"/>
                <a:gd name="csY73" fmla="*/ 1371600 h 2774493"/>
                <a:gd name="csX74" fmla="*/ 2515492 w 5831272"/>
                <a:gd name="csY74" fmla="*/ 1205345 h 2774493"/>
                <a:gd name="csX75" fmla="*/ 2546664 w 5831272"/>
                <a:gd name="csY75" fmla="*/ 1153391 h 2774493"/>
                <a:gd name="csX76" fmla="*/ 2567446 w 5831272"/>
                <a:gd name="csY76" fmla="*/ 1122218 h 2774493"/>
                <a:gd name="csX77" fmla="*/ 2577837 w 5831272"/>
                <a:gd name="csY77" fmla="*/ 1091045 h 2774493"/>
                <a:gd name="csX78" fmla="*/ 2598619 w 5831272"/>
                <a:gd name="csY78" fmla="*/ 976745 h 2774493"/>
                <a:gd name="csX79" fmla="*/ 2546664 w 5831272"/>
                <a:gd name="csY79" fmla="*/ 852054 h 2774493"/>
                <a:gd name="csX80" fmla="*/ 2515492 w 5831272"/>
                <a:gd name="csY80" fmla="*/ 810491 h 2774493"/>
                <a:gd name="csX81" fmla="*/ 2411582 w 5831272"/>
                <a:gd name="csY81" fmla="*/ 779318 h 2774493"/>
                <a:gd name="csX82" fmla="*/ 2338846 w 5831272"/>
                <a:gd name="csY82" fmla="*/ 748145 h 2774493"/>
                <a:gd name="csX83" fmla="*/ 2276501 w 5831272"/>
                <a:gd name="csY83" fmla="*/ 758536 h 2774493"/>
                <a:gd name="csX84" fmla="*/ 2193373 w 5831272"/>
                <a:gd name="csY84" fmla="*/ 810491 h 2774493"/>
                <a:gd name="csX85" fmla="*/ 2141419 w 5831272"/>
                <a:gd name="csY85" fmla="*/ 862445 h 2774493"/>
                <a:gd name="csX86" fmla="*/ 2089464 w 5831272"/>
                <a:gd name="csY86" fmla="*/ 924791 h 2774493"/>
                <a:gd name="csX87" fmla="*/ 2037510 w 5831272"/>
                <a:gd name="csY87" fmla="*/ 1018309 h 2774493"/>
                <a:gd name="csX88" fmla="*/ 2006337 w 5831272"/>
                <a:gd name="csY88" fmla="*/ 1070263 h 2774493"/>
                <a:gd name="csX89" fmla="*/ 1964773 w 5831272"/>
                <a:gd name="csY89" fmla="*/ 1226127 h 2774493"/>
                <a:gd name="csX90" fmla="*/ 1964773 w 5831272"/>
                <a:gd name="csY90" fmla="*/ 1548245 h 2774493"/>
                <a:gd name="csX91" fmla="*/ 1975164 w 5831272"/>
                <a:gd name="csY91" fmla="*/ 1579418 h 2774493"/>
                <a:gd name="csX92" fmla="*/ 2027119 w 5831272"/>
                <a:gd name="csY92" fmla="*/ 1683327 h 2774493"/>
                <a:gd name="csX93" fmla="*/ 2047901 w 5831272"/>
                <a:gd name="csY93" fmla="*/ 1735282 h 2774493"/>
                <a:gd name="csX94" fmla="*/ 2203764 w 5831272"/>
                <a:gd name="csY94" fmla="*/ 1943100 h 2774493"/>
                <a:gd name="csX95" fmla="*/ 2266110 w 5831272"/>
                <a:gd name="csY95" fmla="*/ 2005445 h 2774493"/>
                <a:gd name="csX96" fmla="*/ 2536273 w 5831272"/>
                <a:gd name="csY96" fmla="*/ 2150918 h 2774493"/>
                <a:gd name="csX97" fmla="*/ 2629792 w 5831272"/>
                <a:gd name="csY97" fmla="*/ 2171700 h 2774493"/>
                <a:gd name="csX98" fmla="*/ 2941519 w 5831272"/>
                <a:gd name="csY98" fmla="*/ 2150918 h 2774493"/>
                <a:gd name="csX99" fmla="*/ 3003864 w 5831272"/>
                <a:gd name="csY99" fmla="*/ 2130136 h 2774493"/>
                <a:gd name="csX100" fmla="*/ 3315592 w 5831272"/>
                <a:gd name="csY100" fmla="*/ 1880754 h 2774493"/>
                <a:gd name="csX101" fmla="*/ 3398719 w 5831272"/>
                <a:gd name="csY101" fmla="*/ 1776845 h 2774493"/>
                <a:gd name="csX102" fmla="*/ 3481846 w 5831272"/>
                <a:gd name="csY102" fmla="*/ 1641763 h 2774493"/>
                <a:gd name="csX103" fmla="*/ 3492237 w 5831272"/>
                <a:gd name="csY103" fmla="*/ 1600200 h 2774493"/>
                <a:gd name="csX104" fmla="*/ 3513019 w 5831272"/>
                <a:gd name="csY104" fmla="*/ 1537854 h 2774493"/>
                <a:gd name="csX105" fmla="*/ 3523410 w 5831272"/>
                <a:gd name="csY105" fmla="*/ 1485900 h 2774493"/>
                <a:gd name="csX106" fmla="*/ 3502628 w 5831272"/>
                <a:gd name="csY106" fmla="*/ 1174172 h 2774493"/>
                <a:gd name="csX107" fmla="*/ 3481846 w 5831272"/>
                <a:gd name="csY107" fmla="*/ 1122218 h 2774493"/>
                <a:gd name="csX108" fmla="*/ 3450673 w 5831272"/>
                <a:gd name="csY108" fmla="*/ 1091045 h 2774493"/>
                <a:gd name="csX109" fmla="*/ 3398719 w 5831272"/>
                <a:gd name="csY109" fmla="*/ 1080654 h 2774493"/>
                <a:gd name="csX110" fmla="*/ 3367546 w 5831272"/>
                <a:gd name="csY110" fmla="*/ 1070263 h 2774493"/>
                <a:gd name="csX111" fmla="*/ 3242855 w 5831272"/>
                <a:gd name="csY111" fmla="*/ 1080654 h 2774493"/>
                <a:gd name="csX112" fmla="*/ 3211682 w 5831272"/>
                <a:gd name="csY112" fmla="*/ 1091045 h 2774493"/>
                <a:gd name="csX113" fmla="*/ 3170119 w 5831272"/>
                <a:gd name="csY113" fmla="*/ 1101436 h 2774493"/>
                <a:gd name="csX114" fmla="*/ 3097382 w 5831272"/>
                <a:gd name="csY114" fmla="*/ 1153391 h 2774493"/>
                <a:gd name="csX115" fmla="*/ 3035037 w 5831272"/>
                <a:gd name="csY115" fmla="*/ 1215736 h 2774493"/>
                <a:gd name="csX116" fmla="*/ 2993473 w 5831272"/>
                <a:gd name="csY116" fmla="*/ 1257300 h 2774493"/>
                <a:gd name="csX117" fmla="*/ 2972692 w 5831272"/>
                <a:gd name="csY117" fmla="*/ 1288472 h 2774493"/>
                <a:gd name="csX118" fmla="*/ 2899955 w 5831272"/>
                <a:gd name="csY118" fmla="*/ 1371600 h 2774493"/>
                <a:gd name="csX119" fmla="*/ 2889564 w 5831272"/>
                <a:gd name="csY119" fmla="*/ 1413163 h 2774493"/>
                <a:gd name="csX120" fmla="*/ 2848001 w 5831272"/>
                <a:gd name="csY120" fmla="*/ 1496291 h 2774493"/>
                <a:gd name="csX121" fmla="*/ 2816828 w 5831272"/>
                <a:gd name="csY121" fmla="*/ 1579418 h 2774493"/>
                <a:gd name="csX122" fmla="*/ 2816828 w 5831272"/>
                <a:gd name="csY122" fmla="*/ 1787236 h 2774493"/>
                <a:gd name="csX123" fmla="*/ 2827219 w 5831272"/>
                <a:gd name="csY123" fmla="*/ 1828800 h 2774493"/>
                <a:gd name="csX124" fmla="*/ 2848001 w 5831272"/>
                <a:gd name="csY124" fmla="*/ 1859972 h 2774493"/>
                <a:gd name="csX125" fmla="*/ 2910346 w 5831272"/>
                <a:gd name="csY125" fmla="*/ 1932709 h 2774493"/>
                <a:gd name="csX126" fmla="*/ 2931128 w 5831272"/>
                <a:gd name="csY126" fmla="*/ 1963882 h 2774493"/>
                <a:gd name="csX127" fmla="*/ 2972692 w 5831272"/>
                <a:gd name="csY127" fmla="*/ 1995054 h 2774493"/>
                <a:gd name="csX128" fmla="*/ 3149337 w 5831272"/>
                <a:gd name="csY128" fmla="*/ 2088572 h 2774493"/>
                <a:gd name="csX129" fmla="*/ 3274028 w 5831272"/>
                <a:gd name="csY129" fmla="*/ 2150918 h 2774493"/>
                <a:gd name="csX130" fmla="*/ 3336373 w 5831272"/>
                <a:gd name="csY130" fmla="*/ 2171700 h 2774493"/>
                <a:gd name="csX131" fmla="*/ 3388328 w 5831272"/>
                <a:gd name="csY131" fmla="*/ 2192482 h 2774493"/>
                <a:gd name="csX132" fmla="*/ 3502628 w 5831272"/>
                <a:gd name="csY132" fmla="*/ 2223654 h 2774493"/>
                <a:gd name="csX133" fmla="*/ 3533801 w 5831272"/>
                <a:gd name="csY133" fmla="*/ 2234045 h 2774493"/>
                <a:gd name="csX134" fmla="*/ 3700055 w 5831272"/>
                <a:gd name="csY134" fmla="*/ 2213263 h 2774493"/>
                <a:gd name="csX135" fmla="*/ 3772792 w 5831272"/>
                <a:gd name="csY135" fmla="*/ 2192482 h 2774493"/>
                <a:gd name="csX136" fmla="*/ 3887092 w 5831272"/>
                <a:gd name="csY136" fmla="*/ 2140527 h 2774493"/>
                <a:gd name="csX137" fmla="*/ 3949437 w 5831272"/>
                <a:gd name="csY137" fmla="*/ 2119745 h 2774493"/>
                <a:gd name="csX138" fmla="*/ 4063737 w 5831272"/>
                <a:gd name="csY138" fmla="*/ 2015836 h 2774493"/>
                <a:gd name="csX139" fmla="*/ 4115692 w 5831272"/>
                <a:gd name="csY139" fmla="*/ 1984663 h 2774493"/>
                <a:gd name="csX140" fmla="*/ 4167646 w 5831272"/>
                <a:gd name="csY140" fmla="*/ 1911927 h 2774493"/>
                <a:gd name="csX141" fmla="*/ 4188428 w 5831272"/>
                <a:gd name="csY141" fmla="*/ 1870363 h 2774493"/>
                <a:gd name="csX142" fmla="*/ 4229992 w 5831272"/>
                <a:gd name="csY142" fmla="*/ 1808018 h 2774493"/>
                <a:gd name="csX143" fmla="*/ 4271555 w 5831272"/>
                <a:gd name="csY143" fmla="*/ 1714500 h 2774493"/>
                <a:gd name="csX144" fmla="*/ 4333901 w 5831272"/>
                <a:gd name="csY144" fmla="*/ 1569027 h 2774493"/>
                <a:gd name="csX145" fmla="*/ 4354682 w 5831272"/>
                <a:gd name="csY145" fmla="*/ 1454727 h 2774493"/>
                <a:gd name="csX146" fmla="*/ 4344292 w 5831272"/>
                <a:gd name="csY146" fmla="*/ 1371600 h 2774493"/>
                <a:gd name="csX147" fmla="*/ 4313119 w 5831272"/>
                <a:gd name="csY147" fmla="*/ 1350818 h 2774493"/>
                <a:gd name="csX148" fmla="*/ 4198819 w 5831272"/>
                <a:gd name="csY148" fmla="*/ 1319645 h 2774493"/>
                <a:gd name="csX149" fmla="*/ 4115692 w 5831272"/>
                <a:gd name="csY149" fmla="*/ 1330036 h 2774493"/>
                <a:gd name="csX150" fmla="*/ 4022173 w 5831272"/>
                <a:gd name="csY150" fmla="*/ 1413163 h 2774493"/>
                <a:gd name="csX151" fmla="*/ 3980610 w 5831272"/>
                <a:gd name="csY151" fmla="*/ 1444336 h 2774493"/>
                <a:gd name="csX152" fmla="*/ 3949437 w 5831272"/>
                <a:gd name="csY152" fmla="*/ 1485900 h 2774493"/>
                <a:gd name="csX153" fmla="*/ 3876701 w 5831272"/>
                <a:gd name="csY153" fmla="*/ 1610591 h 2774493"/>
                <a:gd name="csX154" fmla="*/ 3855919 w 5831272"/>
                <a:gd name="csY154" fmla="*/ 1641763 h 2774493"/>
                <a:gd name="csX155" fmla="*/ 3814355 w 5831272"/>
                <a:gd name="csY155" fmla="*/ 1735282 h 2774493"/>
                <a:gd name="csX156" fmla="*/ 3803964 w 5831272"/>
                <a:gd name="csY156" fmla="*/ 1766454 h 2774493"/>
                <a:gd name="csX157" fmla="*/ 3814355 w 5831272"/>
                <a:gd name="csY157" fmla="*/ 2078182 h 2774493"/>
                <a:gd name="csX158" fmla="*/ 3835137 w 5831272"/>
                <a:gd name="csY158" fmla="*/ 2140527 h 2774493"/>
                <a:gd name="csX159" fmla="*/ 3845528 w 5831272"/>
                <a:gd name="csY159" fmla="*/ 2192482 h 2774493"/>
                <a:gd name="csX160" fmla="*/ 3897482 w 5831272"/>
                <a:gd name="csY160" fmla="*/ 2296391 h 2774493"/>
                <a:gd name="csX161" fmla="*/ 3959828 w 5831272"/>
                <a:gd name="csY161" fmla="*/ 2337954 h 2774493"/>
                <a:gd name="csX162" fmla="*/ 4001392 w 5831272"/>
                <a:gd name="csY162" fmla="*/ 2358736 h 2774493"/>
                <a:gd name="csX163" fmla="*/ 4146864 w 5831272"/>
                <a:gd name="csY163" fmla="*/ 2421082 h 2774493"/>
                <a:gd name="csX164" fmla="*/ 4375464 w 5831272"/>
                <a:gd name="csY164" fmla="*/ 2493818 h 2774493"/>
                <a:gd name="csX165" fmla="*/ 4468982 w 5831272"/>
                <a:gd name="csY165" fmla="*/ 2514600 h 2774493"/>
                <a:gd name="csX166" fmla="*/ 4687192 w 5831272"/>
                <a:gd name="csY166" fmla="*/ 2535382 h 2774493"/>
                <a:gd name="csX167" fmla="*/ 4770319 w 5831272"/>
                <a:gd name="csY167" fmla="*/ 2524991 h 2774493"/>
                <a:gd name="csX168" fmla="*/ 4915792 w 5831272"/>
                <a:gd name="csY168" fmla="*/ 2473036 h 2774493"/>
                <a:gd name="csX169" fmla="*/ 5019701 w 5831272"/>
                <a:gd name="csY169" fmla="*/ 2410691 h 2774493"/>
                <a:gd name="csX170" fmla="*/ 5134001 w 5831272"/>
                <a:gd name="csY170" fmla="*/ 2337954 h 2774493"/>
                <a:gd name="csX171" fmla="*/ 5196346 w 5831272"/>
                <a:gd name="csY171" fmla="*/ 2286000 h 2774493"/>
                <a:gd name="csX172" fmla="*/ 5300255 w 5831272"/>
                <a:gd name="csY172" fmla="*/ 2202872 h 2774493"/>
                <a:gd name="csX173" fmla="*/ 5372992 w 5831272"/>
                <a:gd name="csY173" fmla="*/ 2078182 h 2774493"/>
                <a:gd name="csX174" fmla="*/ 5404164 w 5831272"/>
                <a:gd name="csY174" fmla="*/ 2036618 h 2774493"/>
                <a:gd name="csX175" fmla="*/ 5414555 w 5831272"/>
                <a:gd name="csY175" fmla="*/ 1974272 h 2774493"/>
                <a:gd name="csX176" fmla="*/ 5404164 w 5831272"/>
                <a:gd name="csY176" fmla="*/ 1911927 h 2774493"/>
                <a:gd name="csX177" fmla="*/ 5341819 w 5831272"/>
                <a:gd name="csY177" fmla="*/ 1766454 h 2774493"/>
                <a:gd name="csX178" fmla="*/ 5310646 w 5831272"/>
                <a:gd name="csY178" fmla="*/ 1724891 h 2774493"/>
                <a:gd name="csX179" fmla="*/ 5279473 w 5831272"/>
                <a:gd name="csY179" fmla="*/ 1704109 h 2774493"/>
                <a:gd name="csX180" fmla="*/ 5144392 w 5831272"/>
                <a:gd name="csY180" fmla="*/ 1683327 h 2774493"/>
                <a:gd name="csX181" fmla="*/ 4978137 w 5831272"/>
                <a:gd name="csY181" fmla="*/ 1704109 h 2774493"/>
                <a:gd name="csX182" fmla="*/ 4884619 w 5831272"/>
                <a:gd name="csY182" fmla="*/ 1776845 h 2774493"/>
                <a:gd name="csX183" fmla="*/ 4832664 w 5831272"/>
                <a:gd name="csY183" fmla="*/ 1808018 h 2774493"/>
                <a:gd name="csX184" fmla="*/ 4780710 w 5831272"/>
                <a:gd name="csY184" fmla="*/ 1870363 h 2774493"/>
                <a:gd name="csX185" fmla="*/ 4728755 w 5831272"/>
                <a:gd name="csY185" fmla="*/ 1943100 h 2774493"/>
                <a:gd name="csX186" fmla="*/ 4707973 w 5831272"/>
                <a:gd name="csY186" fmla="*/ 2015836 h 2774493"/>
                <a:gd name="csX187" fmla="*/ 4697582 w 5831272"/>
                <a:gd name="csY187" fmla="*/ 2047009 h 2774493"/>
                <a:gd name="csX188" fmla="*/ 4707973 w 5831272"/>
                <a:gd name="csY188" fmla="*/ 2223654 h 2774493"/>
                <a:gd name="csX189" fmla="*/ 4718364 w 5831272"/>
                <a:gd name="csY189" fmla="*/ 2254827 h 2774493"/>
                <a:gd name="csX190" fmla="*/ 4728755 w 5831272"/>
                <a:gd name="csY190" fmla="*/ 2306782 h 2774493"/>
                <a:gd name="csX191" fmla="*/ 4759928 w 5831272"/>
                <a:gd name="csY191" fmla="*/ 2358736 h 2774493"/>
                <a:gd name="csX192" fmla="*/ 4905401 w 5831272"/>
                <a:gd name="csY192" fmla="*/ 2493818 h 2774493"/>
                <a:gd name="csX193" fmla="*/ 4978137 w 5831272"/>
                <a:gd name="csY193" fmla="*/ 2524991 h 2774493"/>
                <a:gd name="csX194" fmla="*/ 5310646 w 5831272"/>
                <a:gd name="csY194" fmla="*/ 2670463 h 2774493"/>
                <a:gd name="csX195" fmla="*/ 5383382 w 5831272"/>
                <a:gd name="csY195" fmla="*/ 2691245 h 2774493"/>
                <a:gd name="csX196" fmla="*/ 5435337 w 5831272"/>
                <a:gd name="csY196" fmla="*/ 2712027 h 2774493"/>
                <a:gd name="csX197" fmla="*/ 5497682 w 5831272"/>
                <a:gd name="csY197" fmla="*/ 2722418 h 2774493"/>
                <a:gd name="csX198" fmla="*/ 5560028 w 5831272"/>
                <a:gd name="csY198" fmla="*/ 2743200 h 2774493"/>
                <a:gd name="csX199" fmla="*/ 5705501 w 5831272"/>
                <a:gd name="csY199" fmla="*/ 2774372 h 2774493"/>
                <a:gd name="csX200" fmla="*/ 5809410 w 5831272"/>
                <a:gd name="csY200" fmla="*/ 2732809 h 2774493"/>
                <a:gd name="csX201" fmla="*/ 5799019 w 5831272"/>
                <a:gd name="csY201" fmla="*/ 2722418 h 27744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</a:cxnLst>
              <a:rect l="l" t="t" r="r" b="b"/>
              <a:pathLst>
                <a:path w="5831272" h="2774493">
                  <a:moveTo>
                    <a:pt x="229492" y="0"/>
                  </a:moveTo>
                  <a:cubicBezTo>
                    <a:pt x="201783" y="41564"/>
                    <a:pt x="175611" y="84195"/>
                    <a:pt x="146364" y="124691"/>
                  </a:cubicBezTo>
                  <a:cubicBezTo>
                    <a:pt x="130525" y="146621"/>
                    <a:pt x="108588" y="163997"/>
                    <a:pt x="94410" y="187036"/>
                  </a:cubicBezTo>
                  <a:cubicBezTo>
                    <a:pt x="80585" y="209501"/>
                    <a:pt x="74392" y="235869"/>
                    <a:pt x="63237" y="259772"/>
                  </a:cubicBezTo>
                  <a:cubicBezTo>
                    <a:pt x="50136" y="287846"/>
                    <a:pt x="35528" y="315191"/>
                    <a:pt x="21673" y="342900"/>
                  </a:cubicBezTo>
                  <a:cubicBezTo>
                    <a:pt x="18209" y="374073"/>
                    <a:pt x="14256" y="405195"/>
                    <a:pt x="11282" y="436418"/>
                  </a:cubicBezTo>
                  <a:cubicBezTo>
                    <a:pt x="1223" y="542038"/>
                    <a:pt x="-8048" y="535739"/>
                    <a:pt x="11282" y="613063"/>
                  </a:cubicBezTo>
                  <a:cubicBezTo>
                    <a:pt x="13938" y="623689"/>
                    <a:pt x="16775" y="634439"/>
                    <a:pt x="21673" y="644236"/>
                  </a:cubicBezTo>
                  <a:cubicBezTo>
                    <a:pt x="27258" y="655406"/>
                    <a:pt x="34231" y="666011"/>
                    <a:pt x="42455" y="675409"/>
                  </a:cubicBezTo>
                  <a:cubicBezTo>
                    <a:pt x="58583" y="693841"/>
                    <a:pt x="75077" y="712327"/>
                    <a:pt x="94410" y="727363"/>
                  </a:cubicBezTo>
                  <a:cubicBezTo>
                    <a:pt x="120554" y="747697"/>
                    <a:pt x="216334" y="775371"/>
                    <a:pt x="229492" y="779318"/>
                  </a:cubicBezTo>
                  <a:cubicBezTo>
                    <a:pt x="302776" y="801303"/>
                    <a:pt x="428676" y="833777"/>
                    <a:pt x="499655" y="841663"/>
                  </a:cubicBezTo>
                  <a:cubicBezTo>
                    <a:pt x="572028" y="849704"/>
                    <a:pt x="645128" y="848590"/>
                    <a:pt x="717864" y="852054"/>
                  </a:cubicBezTo>
                  <a:cubicBezTo>
                    <a:pt x="762891" y="845127"/>
                    <a:pt x="811663" y="850537"/>
                    <a:pt x="852946" y="831272"/>
                  </a:cubicBezTo>
                  <a:cubicBezTo>
                    <a:pt x="869848" y="823384"/>
                    <a:pt x="867455" y="796883"/>
                    <a:pt x="873728" y="779318"/>
                  </a:cubicBezTo>
                  <a:cubicBezTo>
                    <a:pt x="884780" y="748373"/>
                    <a:pt x="895100" y="717163"/>
                    <a:pt x="904901" y="685800"/>
                  </a:cubicBezTo>
                  <a:cubicBezTo>
                    <a:pt x="912422" y="661732"/>
                    <a:pt x="917708" y="636985"/>
                    <a:pt x="925682" y="613063"/>
                  </a:cubicBezTo>
                  <a:cubicBezTo>
                    <a:pt x="962532" y="502512"/>
                    <a:pt x="956930" y="550418"/>
                    <a:pt x="988028" y="426027"/>
                  </a:cubicBezTo>
                  <a:cubicBezTo>
                    <a:pt x="996595" y="391759"/>
                    <a:pt x="1001883" y="356754"/>
                    <a:pt x="1008810" y="322118"/>
                  </a:cubicBezTo>
                  <a:cubicBezTo>
                    <a:pt x="1001883" y="266700"/>
                    <a:pt x="996739" y="211029"/>
                    <a:pt x="988028" y="155863"/>
                  </a:cubicBezTo>
                  <a:cubicBezTo>
                    <a:pt x="985234" y="138169"/>
                    <a:pt x="970547" y="104928"/>
                    <a:pt x="956855" y="93518"/>
                  </a:cubicBezTo>
                  <a:cubicBezTo>
                    <a:pt x="944956" y="83602"/>
                    <a:pt x="930128" y="77187"/>
                    <a:pt x="915292" y="72736"/>
                  </a:cubicBezTo>
                  <a:cubicBezTo>
                    <a:pt x="895112" y="66682"/>
                    <a:pt x="873513" y="66915"/>
                    <a:pt x="852946" y="62345"/>
                  </a:cubicBezTo>
                  <a:cubicBezTo>
                    <a:pt x="842254" y="59969"/>
                    <a:pt x="832513" y="54102"/>
                    <a:pt x="821773" y="51954"/>
                  </a:cubicBezTo>
                  <a:cubicBezTo>
                    <a:pt x="797757" y="47151"/>
                    <a:pt x="773282" y="45027"/>
                    <a:pt x="749037" y="41563"/>
                  </a:cubicBezTo>
                  <a:cubicBezTo>
                    <a:pt x="738646" y="45027"/>
                    <a:pt x="726977" y="45878"/>
                    <a:pt x="717864" y="51954"/>
                  </a:cubicBezTo>
                  <a:cubicBezTo>
                    <a:pt x="705637" y="60105"/>
                    <a:pt x="696369" y="72068"/>
                    <a:pt x="686692" y="83127"/>
                  </a:cubicBezTo>
                  <a:cubicBezTo>
                    <a:pt x="630157" y="147740"/>
                    <a:pt x="656719" y="124338"/>
                    <a:pt x="603564" y="197427"/>
                  </a:cubicBezTo>
                  <a:cubicBezTo>
                    <a:pt x="559346" y="258227"/>
                    <a:pt x="532292" y="271701"/>
                    <a:pt x="499655" y="353291"/>
                  </a:cubicBezTo>
                  <a:cubicBezTo>
                    <a:pt x="492728" y="370609"/>
                    <a:pt x="485247" y="387716"/>
                    <a:pt x="478873" y="405245"/>
                  </a:cubicBezTo>
                  <a:cubicBezTo>
                    <a:pt x="471387" y="425832"/>
                    <a:pt x="466228" y="447252"/>
                    <a:pt x="458092" y="467591"/>
                  </a:cubicBezTo>
                  <a:cubicBezTo>
                    <a:pt x="452339" y="481973"/>
                    <a:pt x="444237" y="495300"/>
                    <a:pt x="437310" y="509154"/>
                  </a:cubicBezTo>
                  <a:cubicBezTo>
                    <a:pt x="433846" y="547254"/>
                    <a:pt x="426919" y="585197"/>
                    <a:pt x="426919" y="623454"/>
                  </a:cubicBezTo>
                  <a:cubicBezTo>
                    <a:pt x="426919" y="651379"/>
                    <a:pt x="432164" y="679135"/>
                    <a:pt x="437310" y="706582"/>
                  </a:cubicBezTo>
                  <a:cubicBezTo>
                    <a:pt x="442574" y="734655"/>
                    <a:pt x="450577" y="762154"/>
                    <a:pt x="458092" y="789709"/>
                  </a:cubicBezTo>
                  <a:cubicBezTo>
                    <a:pt x="460974" y="800276"/>
                    <a:pt x="463584" y="811085"/>
                    <a:pt x="468482" y="820882"/>
                  </a:cubicBezTo>
                  <a:cubicBezTo>
                    <a:pt x="474067" y="832052"/>
                    <a:pt x="482337" y="841663"/>
                    <a:pt x="489264" y="852054"/>
                  </a:cubicBezTo>
                  <a:cubicBezTo>
                    <a:pt x="500819" y="886720"/>
                    <a:pt x="507873" y="912779"/>
                    <a:pt x="530828" y="945572"/>
                  </a:cubicBezTo>
                  <a:cubicBezTo>
                    <a:pt x="542064" y="961624"/>
                    <a:pt x="556717" y="975380"/>
                    <a:pt x="572392" y="987136"/>
                  </a:cubicBezTo>
                  <a:cubicBezTo>
                    <a:pt x="584784" y="996430"/>
                    <a:pt x="601067" y="999326"/>
                    <a:pt x="613955" y="1007918"/>
                  </a:cubicBezTo>
                  <a:cubicBezTo>
                    <a:pt x="632408" y="1020220"/>
                    <a:pt x="646247" y="1039223"/>
                    <a:pt x="665910" y="1049482"/>
                  </a:cubicBezTo>
                  <a:cubicBezTo>
                    <a:pt x="686852" y="1060408"/>
                    <a:pt x="872839" y="1145184"/>
                    <a:pt x="936073" y="1163782"/>
                  </a:cubicBezTo>
                  <a:cubicBezTo>
                    <a:pt x="966709" y="1172792"/>
                    <a:pt x="998419" y="1177636"/>
                    <a:pt x="1029592" y="1184563"/>
                  </a:cubicBezTo>
                  <a:cubicBezTo>
                    <a:pt x="1123110" y="1181099"/>
                    <a:pt x="1216948" y="1182644"/>
                    <a:pt x="1310146" y="1174172"/>
                  </a:cubicBezTo>
                  <a:cubicBezTo>
                    <a:pt x="1334799" y="1171931"/>
                    <a:pt x="1416257" y="1135731"/>
                    <a:pt x="1434837" y="1122218"/>
                  </a:cubicBezTo>
                  <a:cubicBezTo>
                    <a:pt x="1454644" y="1107813"/>
                    <a:pt x="1468587" y="1086647"/>
                    <a:pt x="1486792" y="1070263"/>
                  </a:cubicBezTo>
                  <a:cubicBezTo>
                    <a:pt x="1503277" y="1055427"/>
                    <a:pt x="1521986" y="1043225"/>
                    <a:pt x="1538746" y="1028700"/>
                  </a:cubicBezTo>
                  <a:cubicBezTo>
                    <a:pt x="1573960" y="998181"/>
                    <a:pt x="1607441" y="965701"/>
                    <a:pt x="1642655" y="935182"/>
                  </a:cubicBezTo>
                  <a:cubicBezTo>
                    <a:pt x="1680143" y="902693"/>
                    <a:pt x="1716023" y="882384"/>
                    <a:pt x="1746564" y="841663"/>
                  </a:cubicBezTo>
                  <a:cubicBezTo>
                    <a:pt x="1788205" y="786142"/>
                    <a:pt x="1808146" y="719264"/>
                    <a:pt x="1829692" y="654627"/>
                  </a:cubicBezTo>
                  <a:cubicBezTo>
                    <a:pt x="1826228" y="609600"/>
                    <a:pt x="1829645" y="563505"/>
                    <a:pt x="1819301" y="519545"/>
                  </a:cubicBezTo>
                  <a:cubicBezTo>
                    <a:pt x="1815334" y="502687"/>
                    <a:pt x="1798194" y="492074"/>
                    <a:pt x="1788128" y="477982"/>
                  </a:cubicBezTo>
                  <a:cubicBezTo>
                    <a:pt x="1780869" y="467820"/>
                    <a:pt x="1776177" y="455640"/>
                    <a:pt x="1767346" y="446809"/>
                  </a:cubicBezTo>
                  <a:cubicBezTo>
                    <a:pt x="1754460" y="433923"/>
                    <a:pt x="1712308" y="406653"/>
                    <a:pt x="1694610" y="394854"/>
                  </a:cubicBezTo>
                  <a:cubicBezTo>
                    <a:pt x="1663437" y="398318"/>
                    <a:pt x="1632030" y="400089"/>
                    <a:pt x="1601092" y="405245"/>
                  </a:cubicBezTo>
                  <a:cubicBezTo>
                    <a:pt x="1590288" y="407046"/>
                    <a:pt x="1580175" y="411790"/>
                    <a:pt x="1569919" y="415636"/>
                  </a:cubicBezTo>
                  <a:cubicBezTo>
                    <a:pt x="1534343" y="428977"/>
                    <a:pt x="1509102" y="439033"/>
                    <a:pt x="1476401" y="457200"/>
                  </a:cubicBezTo>
                  <a:cubicBezTo>
                    <a:pt x="1458746" y="467008"/>
                    <a:pt x="1439864" y="475326"/>
                    <a:pt x="1424446" y="488372"/>
                  </a:cubicBezTo>
                  <a:cubicBezTo>
                    <a:pt x="1354504" y="547553"/>
                    <a:pt x="1337676" y="579662"/>
                    <a:pt x="1278973" y="644236"/>
                  </a:cubicBezTo>
                  <a:cubicBezTo>
                    <a:pt x="1202106" y="728790"/>
                    <a:pt x="1269547" y="642951"/>
                    <a:pt x="1206237" y="727363"/>
                  </a:cubicBezTo>
                  <a:cubicBezTo>
                    <a:pt x="1199328" y="748089"/>
                    <a:pt x="1183939" y="796291"/>
                    <a:pt x="1175064" y="810491"/>
                  </a:cubicBezTo>
                  <a:cubicBezTo>
                    <a:pt x="1167276" y="822952"/>
                    <a:pt x="1154283" y="831272"/>
                    <a:pt x="1143892" y="841663"/>
                  </a:cubicBezTo>
                  <a:cubicBezTo>
                    <a:pt x="1138992" y="856363"/>
                    <a:pt x="1123110" y="901352"/>
                    <a:pt x="1123110" y="914400"/>
                  </a:cubicBezTo>
                  <a:cubicBezTo>
                    <a:pt x="1123110" y="959560"/>
                    <a:pt x="1127115" y="1004776"/>
                    <a:pt x="1133501" y="1049482"/>
                  </a:cubicBezTo>
                  <a:cubicBezTo>
                    <a:pt x="1147078" y="1144520"/>
                    <a:pt x="1159808" y="1140897"/>
                    <a:pt x="1216628" y="1226127"/>
                  </a:cubicBezTo>
                  <a:cubicBezTo>
                    <a:pt x="1238578" y="1259052"/>
                    <a:pt x="1259389" y="1292668"/>
                    <a:pt x="1289364" y="1319645"/>
                  </a:cubicBezTo>
                  <a:cubicBezTo>
                    <a:pt x="1304376" y="1333156"/>
                    <a:pt x="1324280" y="1339975"/>
                    <a:pt x="1341319" y="1350818"/>
                  </a:cubicBezTo>
                  <a:cubicBezTo>
                    <a:pt x="1362391" y="1364227"/>
                    <a:pt x="1380547" y="1382925"/>
                    <a:pt x="1403664" y="1392382"/>
                  </a:cubicBezTo>
                  <a:cubicBezTo>
                    <a:pt x="1588099" y="1467832"/>
                    <a:pt x="1512583" y="1427404"/>
                    <a:pt x="1621873" y="1454727"/>
                  </a:cubicBezTo>
                  <a:cubicBezTo>
                    <a:pt x="1646336" y="1460843"/>
                    <a:pt x="1669954" y="1470226"/>
                    <a:pt x="1694610" y="1475509"/>
                  </a:cubicBezTo>
                  <a:cubicBezTo>
                    <a:pt x="1714687" y="1479811"/>
                    <a:pt x="1834604" y="1494307"/>
                    <a:pt x="1850473" y="1496291"/>
                  </a:cubicBezTo>
                  <a:cubicBezTo>
                    <a:pt x="2037663" y="1487377"/>
                    <a:pt x="2067132" y="1500271"/>
                    <a:pt x="2234937" y="1444336"/>
                  </a:cubicBezTo>
                  <a:cubicBezTo>
                    <a:pt x="2245328" y="1440872"/>
                    <a:pt x="2256466" y="1439138"/>
                    <a:pt x="2266110" y="1433945"/>
                  </a:cubicBezTo>
                  <a:cubicBezTo>
                    <a:pt x="2301674" y="1414795"/>
                    <a:pt x="2338135" y="1396399"/>
                    <a:pt x="2370019" y="1371600"/>
                  </a:cubicBezTo>
                  <a:cubicBezTo>
                    <a:pt x="2414302" y="1337157"/>
                    <a:pt x="2485615" y="1255141"/>
                    <a:pt x="2515492" y="1205345"/>
                  </a:cubicBezTo>
                  <a:cubicBezTo>
                    <a:pt x="2525883" y="1188027"/>
                    <a:pt x="2535960" y="1170517"/>
                    <a:pt x="2546664" y="1153391"/>
                  </a:cubicBezTo>
                  <a:cubicBezTo>
                    <a:pt x="2553283" y="1142801"/>
                    <a:pt x="2561861" y="1133388"/>
                    <a:pt x="2567446" y="1122218"/>
                  </a:cubicBezTo>
                  <a:cubicBezTo>
                    <a:pt x="2572344" y="1112421"/>
                    <a:pt x="2574828" y="1101577"/>
                    <a:pt x="2577837" y="1091045"/>
                  </a:cubicBezTo>
                  <a:cubicBezTo>
                    <a:pt x="2591835" y="1042051"/>
                    <a:pt x="2590209" y="1035614"/>
                    <a:pt x="2598619" y="976745"/>
                  </a:cubicBezTo>
                  <a:cubicBezTo>
                    <a:pt x="2583477" y="916179"/>
                    <a:pt x="2588621" y="923980"/>
                    <a:pt x="2546664" y="852054"/>
                  </a:cubicBezTo>
                  <a:cubicBezTo>
                    <a:pt x="2537938" y="837095"/>
                    <a:pt x="2529901" y="820097"/>
                    <a:pt x="2515492" y="810491"/>
                  </a:cubicBezTo>
                  <a:cubicBezTo>
                    <a:pt x="2496971" y="798144"/>
                    <a:pt x="2436995" y="786579"/>
                    <a:pt x="2411582" y="779318"/>
                  </a:cubicBezTo>
                  <a:cubicBezTo>
                    <a:pt x="2375909" y="769126"/>
                    <a:pt x="2375789" y="766617"/>
                    <a:pt x="2338846" y="748145"/>
                  </a:cubicBezTo>
                  <a:cubicBezTo>
                    <a:pt x="2318064" y="751609"/>
                    <a:pt x="2296681" y="752482"/>
                    <a:pt x="2276501" y="758536"/>
                  </a:cubicBezTo>
                  <a:cubicBezTo>
                    <a:pt x="2244804" y="768045"/>
                    <a:pt x="2218979" y="791287"/>
                    <a:pt x="2193373" y="810491"/>
                  </a:cubicBezTo>
                  <a:cubicBezTo>
                    <a:pt x="2137958" y="893615"/>
                    <a:pt x="2210690" y="793174"/>
                    <a:pt x="2141419" y="862445"/>
                  </a:cubicBezTo>
                  <a:cubicBezTo>
                    <a:pt x="2122290" y="881574"/>
                    <a:pt x="2106072" y="903437"/>
                    <a:pt x="2089464" y="924791"/>
                  </a:cubicBezTo>
                  <a:cubicBezTo>
                    <a:pt x="2062952" y="958878"/>
                    <a:pt x="2060948" y="975339"/>
                    <a:pt x="2037510" y="1018309"/>
                  </a:cubicBezTo>
                  <a:cubicBezTo>
                    <a:pt x="2027839" y="1036039"/>
                    <a:pt x="2014694" y="1051877"/>
                    <a:pt x="2006337" y="1070263"/>
                  </a:cubicBezTo>
                  <a:cubicBezTo>
                    <a:pt x="1986198" y="1114568"/>
                    <a:pt x="1974649" y="1181684"/>
                    <a:pt x="1964773" y="1226127"/>
                  </a:cubicBezTo>
                  <a:cubicBezTo>
                    <a:pt x="1951679" y="1383251"/>
                    <a:pt x="1947813" y="1361688"/>
                    <a:pt x="1964773" y="1548245"/>
                  </a:cubicBezTo>
                  <a:cubicBezTo>
                    <a:pt x="1965765" y="1559153"/>
                    <a:pt x="1971318" y="1569162"/>
                    <a:pt x="1975164" y="1579418"/>
                  </a:cubicBezTo>
                  <a:cubicBezTo>
                    <a:pt x="2015202" y="1686185"/>
                    <a:pt x="1973621" y="1576331"/>
                    <a:pt x="2027119" y="1683327"/>
                  </a:cubicBezTo>
                  <a:cubicBezTo>
                    <a:pt x="2035461" y="1700010"/>
                    <a:pt x="2038444" y="1719205"/>
                    <a:pt x="2047901" y="1735282"/>
                  </a:cubicBezTo>
                  <a:cubicBezTo>
                    <a:pt x="2103044" y="1829025"/>
                    <a:pt x="2133814" y="1867769"/>
                    <a:pt x="2203764" y="1943100"/>
                  </a:cubicBezTo>
                  <a:cubicBezTo>
                    <a:pt x="2223762" y="1964637"/>
                    <a:pt x="2242598" y="1987811"/>
                    <a:pt x="2266110" y="2005445"/>
                  </a:cubicBezTo>
                  <a:cubicBezTo>
                    <a:pt x="2356760" y="2073432"/>
                    <a:pt x="2430777" y="2115752"/>
                    <a:pt x="2536273" y="2150918"/>
                  </a:cubicBezTo>
                  <a:cubicBezTo>
                    <a:pt x="2566568" y="2161016"/>
                    <a:pt x="2598619" y="2164773"/>
                    <a:pt x="2629792" y="2171700"/>
                  </a:cubicBezTo>
                  <a:cubicBezTo>
                    <a:pt x="2733701" y="2164773"/>
                    <a:pt x="2838016" y="2162418"/>
                    <a:pt x="2941519" y="2150918"/>
                  </a:cubicBezTo>
                  <a:cubicBezTo>
                    <a:pt x="2963291" y="2148499"/>
                    <a:pt x="2984983" y="2141243"/>
                    <a:pt x="3003864" y="2130136"/>
                  </a:cubicBezTo>
                  <a:cubicBezTo>
                    <a:pt x="3070315" y="2091047"/>
                    <a:pt x="3296582" y="1904516"/>
                    <a:pt x="3315592" y="1880754"/>
                  </a:cubicBezTo>
                  <a:cubicBezTo>
                    <a:pt x="3343301" y="1846118"/>
                    <a:pt x="3375472" y="1814621"/>
                    <a:pt x="3398719" y="1776845"/>
                  </a:cubicBezTo>
                  <a:lnTo>
                    <a:pt x="3481846" y="1641763"/>
                  </a:lnTo>
                  <a:cubicBezTo>
                    <a:pt x="3485310" y="1627909"/>
                    <a:pt x="3488133" y="1613878"/>
                    <a:pt x="3492237" y="1600200"/>
                  </a:cubicBezTo>
                  <a:cubicBezTo>
                    <a:pt x="3498532" y="1579218"/>
                    <a:pt x="3507255" y="1558988"/>
                    <a:pt x="3513019" y="1537854"/>
                  </a:cubicBezTo>
                  <a:cubicBezTo>
                    <a:pt x="3517666" y="1520815"/>
                    <a:pt x="3519946" y="1503218"/>
                    <a:pt x="3523410" y="1485900"/>
                  </a:cubicBezTo>
                  <a:cubicBezTo>
                    <a:pt x="3521319" y="1431523"/>
                    <a:pt x="3533474" y="1266710"/>
                    <a:pt x="3502628" y="1174172"/>
                  </a:cubicBezTo>
                  <a:cubicBezTo>
                    <a:pt x="3496730" y="1156477"/>
                    <a:pt x="3491732" y="1138035"/>
                    <a:pt x="3481846" y="1122218"/>
                  </a:cubicBezTo>
                  <a:cubicBezTo>
                    <a:pt x="3474058" y="1109757"/>
                    <a:pt x="3463817" y="1097617"/>
                    <a:pt x="3450673" y="1091045"/>
                  </a:cubicBezTo>
                  <a:cubicBezTo>
                    <a:pt x="3434877" y="1083147"/>
                    <a:pt x="3415853" y="1084937"/>
                    <a:pt x="3398719" y="1080654"/>
                  </a:cubicBezTo>
                  <a:cubicBezTo>
                    <a:pt x="3388093" y="1077997"/>
                    <a:pt x="3377937" y="1073727"/>
                    <a:pt x="3367546" y="1070263"/>
                  </a:cubicBezTo>
                  <a:cubicBezTo>
                    <a:pt x="3325982" y="1073727"/>
                    <a:pt x="3284197" y="1075142"/>
                    <a:pt x="3242855" y="1080654"/>
                  </a:cubicBezTo>
                  <a:cubicBezTo>
                    <a:pt x="3231998" y="1082102"/>
                    <a:pt x="3222214" y="1088036"/>
                    <a:pt x="3211682" y="1091045"/>
                  </a:cubicBezTo>
                  <a:cubicBezTo>
                    <a:pt x="3197951" y="1094968"/>
                    <a:pt x="3183973" y="1097972"/>
                    <a:pt x="3170119" y="1101436"/>
                  </a:cubicBezTo>
                  <a:cubicBezTo>
                    <a:pt x="3148435" y="1115892"/>
                    <a:pt x="3115794" y="1136820"/>
                    <a:pt x="3097382" y="1153391"/>
                  </a:cubicBezTo>
                  <a:cubicBezTo>
                    <a:pt x="3075537" y="1173052"/>
                    <a:pt x="3055819" y="1194954"/>
                    <a:pt x="3035037" y="1215736"/>
                  </a:cubicBezTo>
                  <a:cubicBezTo>
                    <a:pt x="3021182" y="1229591"/>
                    <a:pt x="3004341" y="1240997"/>
                    <a:pt x="2993473" y="1257300"/>
                  </a:cubicBezTo>
                  <a:cubicBezTo>
                    <a:pt x="2986546" y="1267691"/>
                    <a:pt x="2980819" y="1278990"/>
                    <a:pt x="2972692" y="1288472"/>
                  </a:cubicBezTo>
                  <a:cubicBezTo>
                    <a:pt x="2865070" y="1414031"/>
                    <a:pt x="2990447" y="1250944"/>
                    <a:pt x="2899955" y="1371600"/>
                  </a:cubicBezTo>
                  <a:cubicBezTo>
                    <a:pt x="2896491" y="1385454"/>
                    <a:pt x="2895190" y="1400037"/>
                    <a:pt x="2889564" y="1413163"/>
                  </a:cubicBezTo>
                  <a:cubicBezTo>
                    <a:pt x="2846679" y="1513226"/>
                    <a:pt x="2890979" y="1353028"/>
                    <a:pt x="2848001" y="1496291"/>
                  </a:cubicBezTo>
                  <a:cubicBezTo>
                    <a:pt x="2823490" y="1577998"/>
                    <a:pt x="2855660" y="1521171"/>
                    <a:pt x="2816828" y="1579418"/>
                  </a:cubicBezTo>
                  <a:cubicBezTo>
                    <a:pt x="2803391" y="1686911"/>
                    <a:pt x="2800940" y="1660137"/>
                    <a:pt x="2816828" y="1787236"/>
                  </a:cubicBezTo>
                  <a:cubicBezTo>
                    <a:pt x="2818599" y="1801407"/>
                    <a:pt x="2821593" y="1815674"/>
                    <a:pt x="2827219" y="1828800"/>
                  </a:cubicBezTo>
                  <a:cubicBezTo>
                    <a:pt x="2832138" y="1840278"/>
                    <a:pt x="2840742" y="1849810"/>
                    <a:pt x="2848001" y="1859972"/>
                  </a:cubicBezTo>
                  <a:cubicBezTo>
                    <a:pt x="2925835" y="1968940"/>
                    <a:pt x="2834814" y="1842071"/>
                    <a:pt x="2910346" y="1932709"/>
                  </a:cubicBezTo>
                  <a:cubicBezTo>
                    <a:pt x="2918341" y="1942303"/>
                    <a:pt x="2922297" y="1955051"/>
                    <a:pt x="2931128" y="1963882"/>
                  </a:cubicBezTo>
                  <a:cubicBezTo>
                    <a:pt x="2943374" y="1976128"/>
                    <a:pt x="2958124" y="1985689"/>
                    <a:pt x="2972692" y="1995054"/>
                  </a:cubicBezTo>
                  <a:cubicBezTo>
                    <a:pt x="3145389" y="2106073"/>
                    <a:pt x="3009324" y="2018566"/>
                    <a:pt x="3149337" y="2088572"/>
                  </a:cubicBezTo>
                  <a:lnTo>
                    <a:pt x="3274028" y="2150918"/>
                  </a:lnTo>
                  <a:cubicBezTo>
                    <a:pt x="3294474" y="2158782"/>
                    <a:pt x="3315786" y="2164214"/>
                    <a:pt x="3336373" y="2171700"/>
                  </a:cubicBezTo>
                  <a:cubicBezTo>
                    <a:pt x="3353902" y="2178074"/>
                    <a:pt x="3370525" y="2186919"/>
                    <a:pt x="3388328" y="2192482"/>
                  </a:cubicBezTo>
                  <a:cubicBezTo>
                    <a:pt x="3426022" y="2204261"/>
                    <a:pt x="3464656" y="2212805"/>
                    <a:pt x="3502628" y="2223654"/>
                  </a:cubicBezTo>
                  <a:cubicBezTo>
                    <a:pt x="3513160" y="2226663"/>
                    <a:pt x="3523410" y="2230581"/>
                    <a:pt x="3533801" y="2234045"/>
                  </a:cubicBezTo>
                  <a:cubicBezTo>
                    <a:pt x="3559649" y="2231173"/>
                    <a:pt x="3668118" y="2220106"/>
                    <a:pt x="3700055" y="2213263"/>
                  </a:cubicBezTo>
                  <a:cubicBezTo>
                    <a:pt x="3724711" y="2207980"/>
                    <a:pt x="3748870" y="2200456"/>
                    <a:pt x="3772792" y="2192482"/>
                  </a:cubicBezTo>
                  <a:cubicBezTo>
                    <a:pt x="3850924" y="2166438"/>
                    <a:pt x="3802327" y="2175846"/>
                    <a:pt x="3887092" y="2140527"/>
                  </a:cubicBezTo>
                  <a:cubicBezTo>
                    <a:pt x="3907313" y="2132102"/>
                    <a:pt x="3928655" y="2126672"/>
                    <a:pt x="3949437" y="2119745"/>
                  </a:cubicBezTo>
                  <a:cubicBezTo>
                    <a:pt x="3990539" y="2078644"/>
                    <a:pt x="4013679" y="2053379"/>
                    <a:pt x="4063737" y="2015836"/>
                  </a:cubicBezTo>
                  <a:cubicBezTo>
                    <a:pt x="4079894" y="2003718"/>
                    <a:pt x="4098374" y="1995054"/>
                    <a:pt x="4115692" y="1984663"/>
                  </a:cubicBezTo>
                  <a:cubicBezTo>
                    <a:pt x="4172644" y="1870755"/>
                    <a:pt x="4097439" y="2010217"/>
                    <a:pt x="4167646" y="1911927"/>
                  </a:cubicBezTo>
                  <a:cubicBezTo>
                    <a:pt x="4176649" y="1899322"/>
                    <a:pt x="4180458" y="1883646"/>
                    <a:pt x="4188428" y="1870363"/>
                  </a:cubicBezTo>
                  <a:cubicBezTo>
                    <a:pt x="4201278" y="1848946"/>
                    <a:pt x="4217142" y="1829435"/>
                    <a:pt x="4229992" y="1808018"/>
                  </a:cubicBezTo>
                  <a:cubicBezTo>
                    <a:pt x="4253302" y="1769168"/>
                    <a:pt x="4252019" y="1757479"/>
                    <a:pt x="4271555" y="1714500"/>
                  </a:cubicBezTo>
                  <a:cubicBezTo>
                    <a:pt x="4314196" y="1620691"/>
                    <a:pt x="4296820" y="1680271"/>
                    <a:pt x="4333901" y="1569027"/>
                  </a:cubicBezTo>
                  <a:cubicBezTo>
                    <a:pt x="4346150" y="1532281"/>
                    <a:pt x="4349273" y="1492590"/>
                    <a:pt x="4354682" y="1454727"/>
                  </a:cubicBezTo>
                  <a:cubicBezTo>
                    <a:pt x="4351219" y="1427018"/>
                    <a:pt x="4354663" y="1397527"/>
                    <a:pt x="4344292" y="1371600"/>
                  </a:cubicBezTo>
                  <a:cubicBezTo>
                    <a:pt x="4339654" y="1360005"/>
                    <a:pt x="4324531" y="1355890"/>
                    <a:pt x="4313119" y="1350818"/>
                  </a:cubicBezTo>
                  <a:cubicBezTo>
                    <a:pt x="4269974" y="1331642"/>
                    <a:pt x="4243266" y="1328535"/>
                    <a:pt x="4198819" y="1319645"/>
                  </a:cubicBezTo>
                  <a:cubicBezTo>
                    <a:pt x="4171110" y="1323109"/>
                    <a:pt x="4141755" y="1320012"/>
                    <a:pt x="4115692" y="1330036"/>
                  </a:cubicBezTo>
                  <a:cubicBezTo>
                    <a:pt x="4088891" y="1340344"/>
                    <a:pt x="4043681" y="1394344"/>
                    <a:pt x="4022173" y="1413163"/>
                  </a:cubicBezTo>
                  <a:cubicBezTo>
                    <a:pt x="4009140" y="1424567"/>
                    <a:pt x="3992856" y="1432090"/>
                    <a:pt x="3980610" y="1444336"/>
                  </a:cubicBezTo>
                  <a:cubicBezTo>
                    <a:pt x="3968364" y="1456582"/>
                    <a:pt x="3959044" y="1471490"/>
                    <a:pt x="3949437" y="1485900"/>
                  </a:cubicBezTo>
                  <a:cubicBezTo>
                    <a:pt x="3838656" y="1652070"/>
                    <a:pt x="3936089" y="1506661"/>
                    <a:pt x="3876701" y="1610591"/>
                  </a:cubicBezTo>
                  <a:cubicBezTo>
                    <a:pt x="3870505" y="1621434"/>
                    <a:pt x="3862115" y="1630920"/>
                    <a:pt x="3855919" y="1641763"/>
                  </a:cubicBezTo>
                  <a:cubicBezTo>
                    <a:pt x="3838745" y="1671817"/>
                    <a:pt x="3826501" y="1702894"/>
                    <a:pt x="3814355" y="1735282"/>
                  </a:cubicBezTo>
                  <a:cubicBezTo>
                    <a:pt x="3810509" y="1745537"/>
                    <a:pt x="3807428" y="1756063"/>
                    <a:pt x="3803964" y="1766454"/>
                  </a:cubicBezTo>
                  <a:cubicBezTo>
                    <a:pt x="3793173" y="1874359"/>
                    <a:pt x="3777054" y="1966280"/>
                    <a:pt x="3814355" y="2078182"/>
                  </a:cubicBezTo>
                  <a:cubicBezTo>
                    <a:pt x="3821282" y="2098964"/>
                    <a:pt x="3829373" y="2119393"/>
                    <a:pt x="3835137" y="2140527"/>
                  </a:cubicBezTo>
                  <a:cubicBezTo>
                    <a:pt x="3839784" y="2157566"/>
                    <a:pt x="3840881" y="2175443"/>
                    <a:pt x="3845528" y="2192482"/>
                  </a:cubicBezTo>
                  <a:cubicBezTo>
                    <a:pt x="3856515" y="2232766"/>
                    <a:pt x="3865240" y="2267732"/>
                    <a:pt x="3897482" y="2296391"/>
                  </a:cubicBezTo>
                  <a:cubicBezTo>
                    <a:pt x="3916150" y="2312985"/>
                    <a:pt x="3938411" y="2325104"/>
                    <a:pt x="3959828" y="2337954"/>
                  </a:cubicBezTo>
                  <a:cubicBezTo>
                    <a:pt x="3973111" y="2345923"/>
                    <a:pt x="3987237" y="2352445"/>
                    <a:pt x="4001392" y="2358736"/>
                  </a:cubicBezTo>
                  <a:cubicBezTo>
                    <a:pt x="4049601" y="2380163"/>
                    <a:pt x="4097466" y="2402559"/>
                    <a:pt x="4146864" y="2421082"/>
                  </a:cubicBezTo>
                  <a:cubicBezTo>
                    <a:pt x="4254991" y="2461628"/>
                    <a:pt x="4239405" y="2458324"/>
                    <a:pt x="4375464" y="2493818"/>
                  </a:cubicBezTo>
                  <a:cubicBezTo>
                    <a:pt x="4406363" y="2501879"/>
                    <a:pt x="4437329" y="2510380"/>
                    <a:pt x="4468982" y="2514600"/>
                  </a:cubicBezTo>
                  <a:cubicBezTo>
                    <a:pt x="4541407" y="2524257"/>
                    <a:pt x="4687192" y="2535382"/>
                    <a:pt x="4687192" y="2535382"/>
                  </a:cubicBezTo>
                  <a:cubicBezTo>
                    <a:pt x="4714901" y="2531918"/>
                    <a:pt x="4743137" y="2531387"/>
                    <a:pt x="4770319" y="2524991"/>
                  </a:cubicBezTo>
                  <a:cubicBezTo>
                    <a:pt x="4779958" y="2522723"/>
                    <a:pt x="4890987" y="2486265"/>
                    <a:pt x="4915792" y="2473036"/>
                  </a:cubicBezTo>
                  <a:cubicBezTo>
                    <a:pt x="4951432" y="2454028"/>
                    <a:pt x="4985357" y="2431952"/>
                    <a:pt x="5019701" y="2410691"/>
                  </a:cubicBezTo>
                  <a:cubicBezTo>
                    <a:pt x="5058099" y="2386921"/>
                    <a:pt x="5099308" y="2366865"/>
                    <a:pt x="5134001" y="2337954"/>
                  </a:cubicBezTo>
                  <a:cubicBezTo>
                    <a:pt x="5154783" y="2320636"/>
                    <a:pt x="5174705" y="2302231"/>
                    <a:pt x="5196346" y="2286000"/>
                  </a:cubicBezTo>
                  <a:cubicBezTo>
                    <a:pt x="5235592" y="2256566"/>
                    <a:pt x="5271940" y="2244057"/>
                    <a:pt x="5300255" y="2202872"/>
                  </a:cubicBezTo>
                  <a:cubicBezTo>
                    <a:pt x="5327515" y="2163221"/>
                    <a:pt x="5344122" y="2116677"/>
                    <a:pt x="5372992" y="2078182"/>
                  </a:cubicBezTo>
                  <a:lnTo>
                    <a:pt x="5404164" y="2036618"/>
                  </a:lnTo>
                  <a:cubicBezTo>
                    <a:pt x="5407628" y="2015836"/>
                    <a:pt x="5414555" y="1995341"/>
                    <a:pt x="5414555" y="1974272"/>
                  </a:cubicBezTo>
                  <a:cubicBezTo>
                    <a:pt x="5414555" y="1953204"/>
                    <a:pt x="5410448" y="1932036"/>
                    <a:pt x="5404164" y="1911927"/>
                  </a:cubicBezTo>
                  <a:cubicBezTo>
                    <a:pt x="5400105" y="1898938"/>
                    <a:pt x="5361322" y="1797659"/>
                    <a:pt x="5341819" y="1766454"/>
                  </a:cubicBezTo>
                  <a:cubicBezTo>
                    <a:pt x="5332640" y="1751768"/>
                    <a:pt x="5322892" y="1737137"/>
                    <a:pt x="5310646" y="1724891"/>
                  </a:cubicBezTo>
                  <a:cubicBezTo>
                    <a:pt x="5301815" y="1716060"/>
                    <a:pt x="5290952" y="1709028"/>
                    <a:pt x="5279473" y="1704109"/>
                  </a:cubicBezTo>
                  <a:cubicBezTo>
                    <a:pt x="5247976" y="1690610"/>
                    <a:pt x="5163167" y="1685413"/>
                    <a:pt x="5144392" y="1683327"/>
                  </a:cubicBezTo>
                  <a:cubicBezTo>
                    <a:pt x="5088974" y="1690254"/>
                    <a:pt x="5032019" y="1689414"/>
                    <a:pt x="4978137" y="1704109"/>
                  </a:cubicBezTo>
                  <a:cubicBezTo>
                    <a:pt x="4921640" y="1719517"/>
                    <a:pt x="4922819" y="1748195"/>
                    <a:pt x="4884619" y="1776845"/>
                  </a:cubicBezTo>
                  <a:cubicBezTo>
                    <a:pt x="4868462" y="1788963"/>
                    <a:pt x="4848821" y="1795900"/>
                    <a:pt x="4832664" y="1808018"/>
                  </a:cubicBezTo>
                  <a:cubicBezTo>
                    <a:pt x="4802813" y="1830407"/>
                    <a:pt x="4801017" y="1841934"/>
                    <a:pt x="4780710" y="1870363"/>
                  </a:cubicBezTo>
                  <a:cubicBezTo>
                    <a:pt x="4772865" y="1881346"/>
                    <a:pt x="4736918" y="1926774"/>
                    <a:pt x="4728755" y="1943100"/>
                  </a:cubicBezTo>
                  <a:cubicBezTo>
                    <a:pt x="4720450" y="1959711"/>
                    <a:pt x="4712412" y="2000298"/>
                    <a:pt x="4707973" y="2015836"/>
                  </a:cubicBezTo>
                  <a:cubicBezTo>
                    <a:pt x="4704964" y="2026368"/>
                    <a:pt x="4701046" y="2036618"/>
                    <a:pt x="4697582" y="2047009"/>
                  </a:cubicBezTo>
                  <a:cubicBezTo>
                    <a:pt x="4701046" y="2105891"/>
                    <a:pt x="4702104" y="2164963"/>
                    <a:pt x="4707973" y="2223654"/>
                  </a:cubicBezTo>
                  <a:cubicBezTo>
                    <a:pt x="4709063" y="2234553"/>
                    <a:pt x="4715707" y="2244201"/>
                    <a:pt x="4718364" y="2254827"/>
                  </a:cubicBezTo>
                  <a:cubicBezTo>
                    <a:pt x="4722647" y="2271961"/>
                    <a:pt x="4722196" y="2290384"/>
                    <a:pt x="4728755" y="2306782"/>
                  </a:cubicBezTo>
                  <a:cubicBezTo>
                    <a:pt x="4736256" y="2325534"/>
                    <a:pt x="4748346" y="2342191"/>
                    <a:pt x="4759928" y="2358736"/>
                  </a:cubicBezTo>
                  <a:cubicBezTo>
                    <a:pt x="4794318" y="2407864"/>
                    <a:pt x="4853940" y="2471763"/>
                    <a:pt x="4905401" y="2493818"/>
                  </a:cubicBezTo>
                  <a:cubicBezTo>
                    <a:pt x="4929646" y="2504209"/>
                    <a:pt x="4954234" y="2513836"/>
                    <a:pt x="4978137" y="2524991"/>
                  </a:cubicBezTo>
                  <a:cubicBezTo>
                    <a:pt x="5102755" y="2583146"/>
                    <a:pt x="5146202" y="2623478"/>
                    <a:pt x="5310646" y="2670463"/>
                  </a:cubicBezTo>
                  <a:cubicBezTo>
                    <a:pt x="5334891" y="2677390"/>
                    <a:pt x="5359460" y="2683271"/>
                    <a:pt x="5383382" y="2691245"/>
                  </a:cubicBezTo>
                  <a:cubicBezTo>
                    <a:pt x="5401077" y="2697143"/>
                    <a:pt x="5417342" y="2707119"/>
                    <a:pt x="5435337" y="2712027"/>
                  </a:cubicBezTo>
                  <a:cubicBezTo>
                    <a:pt x="5455663" y="2717570"/>
                    <a:pt x="5477243" y="2717308"/>
                    <a:pt x="5497682" y="2722418"/>
                  </a:cubicBezTo>
                  <a:cubicBezTo>
                    <a:pt x="5518934" y="2727731"/>
                    <a:pt x="5538862" y="2737556"/>
                    <a:pt x="5560028" y="2743200"/>
                  </a:cubicBezTo>
                  <a:cubicBezTo>
                    <a:pt x="5596972" y="2753052"/>
                    <a:pt x="5663058" y="2765884"/>
                    <a:pt x="5705501" y="2774372"/>
                  </a:cubicBezTo>
                  <a:cubicBezTo>
                    <a:pt x="5825382" y="2764383"/>
                    <a:pt x="5858494" y="2798254"/>
                    <a:pt x="5809410" y="2732809"/>
                  </a:cubicBezTo>
                  <a:cubicBezTo>
                    <a:pt x="5806471" y="2728890"/>
                    <a:pt x="5802483" y="2725882"/>
                    <a:pt x="5799019" y="2722418"/>
                  </a:cubicBezTo>
                </a:path>
              </a:pathLst>
            </a:custGeom>
            <a:noFill/>
            <a:ln w="15875" cap="flat" cmpd="sng" algn="ctr">
              <a:solidFill>
                <a:srgbClr val="FFC00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任意形状 15">
              <a:extLst>
                <a:ext uri="{FF2B5EF4-FFF2-40B4-BE49-F238E27FC236}">
                  <a16:creationId xmlns:a16="http://schemas.microsoft.com/office/drawing/2014/main" id="{57008CC2-4E9D-B10B-96A6-E757CD71427A}"/>
                </a:ext>
              </a:extLst>
            </p:cNvPr>
            <p:cNvSpPr/>
            <p:nvPr/>
          </p:nvSpPr>
          <p:spPr>
            <a:xfrm rot="12090028">
              <a:off x="11200239" y="3301717"/>
              <a:ext cx="222021" cy="115431"/>
            </a:xfrm>
            <a:custGeom>
              <a:avLst/>
              <a:gdLst>
                <a:gd name="csX0" fmla="*/ 229492 w 5831272"/>
                <a:gd name="csY0" fmla="*/ 0 h 2774493"/>
                <a:gd name="csX1" fmla="*/ 146364 w 5831272"/>
                <a:gd name="csY1" fmla="*/ 124691 h 2774493"/>
                <a:gd name="csX2" fmla="*/ 94410 w 5831272"/>
                <a:gd name="csY2" fmla="*/ 187036 h 2774493"/>
                <a:gd name="csX3" fmla="*/ 63237 w 5831272"/>
                <a:gd name="csY3" fmla="*/ 259772 h 2774493"/>
                <a:gd name="csX4" fmla="*/ 21673 w 5831272"/>
                <a:gd name="csY4" fmla="*/ 342900 h 2774493"/>
                <a:gd name="csX5" fmla="*/ 11282 w 5831272"/>
                <a:gd name="csY5" fmla="*/ 436418 h 2774493"/>
                <a:gd name="csX6" fmla="*/ 11282 w 5831272"/>
                <a:gd name="csY6" fmla="*/ 613063 h 2774493"/>
                <a:gd name="csX7" fmla="*/ 21673 w 5831272"/>
                <a:gd name="csY7" fmla="*/ 644236 h 2774493"/>
                <a:gd name="csX8" fmla="*/ 42455 w 5831272"/>
                <a:gd name="csY8" fmla="*/ 675409 h 2774493"/>
                <a:gd name="csX9" fmla="*/ 94410 w 5831272"/>
                <a:gd name="csY9" fmla="*/ 727363 h 2774493"/>
                <a:gd name="csX10" fmla="*/ 229492 w 5831272"/>
                <a:gd name="csY10" fmla="*/ 779318 h 2774493"/>
                <a:gd name="csX11" fmla="*/ 499655 w 5831272"/>
                <a:gd name="csY11" fmla="*/ 841663 h 2774493"/>
                <a:gd name="csX12" fmla="*/ 717864 w 5831272"/>
                <a:gd name="csY12" fmla="*/ 852054 h 2774493"/>
                <a:gd name="csX13" fmla="*/ 852946 w 5831272"/>
                <a:gd name="csY13" fmla="*/ 831272 h 2774493"/>
                <a:gd name="csX14" fmla="*/ 873728 w 5831272"/>
                <a:gd name="csY14" fmla="*/ 779318 h 2774493"/>
                <a:gd name="csX15" fmla="*/ 904901 w 5831272"/>
                <a:gd name="csY15" fmla="*/ 685800 h 2774493"/>
                <a:gd name="csX16" fmla="*/ 925682 w 5831272"/>
                <a:gd name="csY16" fmla="*/ 613063 h 2774493"/>
                <a:gd name="csX17" fmla="*/ 988028 w 5831272"/>
                <a:gd name="csY17" fmla="*/ 426027 h 2774493"/>
                <a:gd name="csX18" fmla="*/ 1008810 w 5831272"/>
                <a:gd name="csY18" fmla="*/ 322118 h 2774493"/>
                <a:gd name="csX19" fmla="*/ 988028 w 5831272"/>
                <a:gd name="csY19" fmla="*/ 155863 h 2774493"/>
                <a:gd name="csX20" fmla="*/ 956855 w 5831272"/>
                <a:gd name="csY20" fmla="*/ 93518 h 2774493"/>
                <a:gd name="csX21" fmla="*/ 915292 w 5831272"/>
                <a:gd name="csY21" fmla="*/ 72736 h 2774493"/>
                <a:gd name="csX22" fmla="*/ 852946 w 5831272"/>
                <a:gd name="csY22" fmla="*/ 62345 h 2774493"/>
                <a:gd name="csX23" fmla="*/ 821773 w 5831272"/>
                <a:gd name="csY23" fmla="*/ 51954 h 2774493"/>
                <a:gd name="csX24" fmla="*/ 749037 w 5831272"/>
                <a:gd name="csY24" fmla="*/ 41563 h 2774493"/>
                <a:gd name="csX25" fmla="*/ 717864 w 5831272"/>
                <a:gd name="csY25" fmla="*/ 51954 h 2774493"/>
                <a:gd name="csX26" fmla="*/ 686692 w 5831272"/>
                <a:gd name="csY26" fmla="*/ 83127 h 2774493"/>
                <a:gd name="csX27" fmla="*/ 603564 w 5831272"/>
                <a:gd name="csY27" fmla="*/ 197427 h 2774493"/>
                <a:gd name="csX28" fmla="*/ 499655 w 5831272"/>
                <a:gd name="csY28" fmla="*/ 353291 h 2774493"/>
                <a:gd name="csX29" fmla="*/ 478873 w 5831272"/>
                <a:gd name="csY29" fmla="*/ 405245 h 2774493"/>
                <a:gd name="csX30" fmla="*/ 458092 w 5831272"/>
                <a:gd name="csY30" fmla="*/ 467591 h 2774493"/>
                <a:gd name="csX31" fmla="*/ 437310 w 5831272"/>
                <a:gd name="csY31" fmla="*/ 509154 h 2774493"/>
                <a:gd name="csX32" fmla="*/ 426919 w 5831272"/>
                <a:gd name="csY32" fmla="*/ 623454 h 2774493"/>
                <a:gd name="csX33" fmla="*/ 437310 w 5831272"/>
                <a:gd name="csY33" fmla="*/ 706582 h 2774493"/>
                <a:gd name="csX34" fmla="*/ 458092 w 5831272"/>
                <a:gd name="csY34" fmla="*/ 789709 h 2774493"/>
                <a:gd name="csX35" fmla="*/ 468482 w 5831272"/>
                <a:gd name="csY35" fmla="*/ 820882 h 2774493"/>
                <a:gd name="csX36" fmla="*/ 489264 w 5831272"/>
                <a:gd name="csY36" fmla="*/ 852054 h 2774493"/>
                <a:gd name="csX37" fmla="*/ 530828 w 5831272"/>
                <a:gd name="csY37" fmla="*/ 945572 h 2774493"/>
                <a:gd name="csX38" fmla="*/ 572392 w 5831272"/>
                <a:gd name="csY38" fmla="*/ 987136 h 2774493"/>
                <a:gd name="csX39" fmla="*/ 613955 w 5831272"/>
                <a:gd name="csY39" fmla="*/ 1007918 h 2774493"/>
                <a:gd name="csX40" fmla="*/ 665910 w 5831272"/>
                <a:gd name="csY40" fmla="*/ 1049482 h 2774493"/>
                <a:gd name="csX41" fmla="*/ 936073 w 5831272"/>
                <a:gd name="csY41" fmla="*/ 1163782 h 2774493"/>
                <a:gd name="csX42" fmla="*/ 1029592 w 5831272"/>
                <a:gd name="csY42" fmla="*/ 1184563 h 2774493"/>
                <a:gd name="csX43" fmla="*/ 1310146 w 5831272"/>
                <a:gd name="csY43" fmla="*/ 1174172 h 2774493"/>
                <a:gd name="csX44" fmla="*/ 1434837 w 5831272"/>
                <a:gd name="csY44" fmla="*/ 1122218 h 2774493"/>
                <a:gd name="csX45" fmla="*/ 1486792 w 5831272"/>
                <a:gd name="csY45" fmla="*/ 1070263 h 2774493"/>
                <a:gd name="csX46" fmla="*/ 1538746 w 5831272"/>
                <a:gd name="csY46" fmla="*/ 1028700 h 2774493"/>
                <a:gd name="csX47" fmla="*/ 1642655 w 5831272"/>
                <a:gd name="csY47" fmla="*/ 935182 h 2774493"/>
                <a:gd name="csX48" fmla="*/ 1746564 w 5831272"/>
                <a:gd name="csY48" fmla="*/ 841663 h 2774493"/>
                <a:gd name="csX49" fmla="*/ 1829692 w 5831272"/>
                <a:gd name="csY49" fmla="*/ 654627 h 2774493"/>
                <a:gd name="csX50" fmla="*/ 1819301 w 5831272"/>
                <a:gd name="csY50" fmla="*/ 519545 h 2774493"/>
                <a:gd name="csX51" fmla="*/ 1788128 w 5831272"/>
                <a:gd name="csY51" fmla="*/ 477982 h 2774493"/>
                <a:gd name="csX52" fmla="*/ 1767346 w 5831272"/>
                <a:gd name="csY52" fmla="*/ 446809 h 2774493"/>
                <a:gd name="csX53" fmla="*/ 1694610 w 5831272"/>
                <a:gd name="csY53" fmla="*/ 394854 h 2774493"/>
                <a:gd name="csX54" fmla="*/ 1601092 w 5831272"/>
                <a:gd name="csY54" fmla="*/ 405245 h 2774493"/>
                <a:gd name="csX55" fmla="*/ 1569919 w 5831272"/>
                <a:gd name="csY55" fmla="*/ 415636 h 2774493"/>
                <a:gd name="csX56" fmla="*/ 1476401 w 5831272"/>
                <a:gd name="csY56" fmla="*/ 457200 h 2774493"/>
                <a:gd name="csX57" fmla="*/ 1424446 w 5831272"/>
                <a:gd name="csY57" fmla="*/ 488372 h 2774493"/>
                <a:gd name="csX58" fmla="*/ 1278973 w 5831272"/>
                <a:gd name="csY58" fmla="*/ 644236 h 2774493"/>
                <a:gd name="csX59" fmla="*/ 1206237 w 5831272"/>
                <a:gd name="csY59" fmla="*/ 727363 h 2774493"/>
                <a:gd name="csX60" fmla="*/ 1175064 w 5831272"/>
                <a:gd name="csY60" fmla="*/ 810491 h 2774493"/>
                <a:gd name="csX61" fmla="*/ 1143892 w 5831272"/>
                <a:gd name="csY61" fmla="*/ 841663 h 2774493"/>
                <a:gd name="csX62" fmla="*/ 1123110 w 5831272"/>
                <a:gd name="csY62" fmla="*/ 914400 h 2774493"/>
                <a:gd name="csX63" fmla="*/ 1133501 w 5831272"/>
                <a:gd name="csY63" fmla="*/ 1049482 h 2774493"/>
                <a:gd name="csX64" fmla="*/ 1216628 w 5831272"/>
                <a:gd name="csY64" fmla="*/ 1226127 h 2774493"/>
                <a:gd name="csX65" fmla="*/ 1289364 w 5831272"/>
                <a:gd name="csY65" fmla="*/ 1319645 h 2774493"/>
                <a:gd name="csX66" fmla="*/ 1341319 w 5831272"/>
                <a:gd name="csY66" fmla="*/ 1350818 h 2774493"/>
                <a:gd name="csX67" fmla="*/ 1403664 w 5831272"/>
                <a:gd name="csY67" fmla="*/ 1392382 h 2774493"/>
                <a:gd name="csX68" fmla="*/ 1621873 w 5831272"/>
                <a:gd name="csY68" fmla="*/ 1454727 h 2774493"/>
                <a:gd name="csX69" fmla="*/ 1694610 w 5831272"/>
                <a:gd name="csY69" fmla="*/ 1475509 h 2774493"/>
                <a:gd name="csX70" fmla="*/ 1850473 w 5831272"/>
                <a:gd name="csY70" fmla="*/ 1496291 h 2774493"/>
                <a:gd name="csX71" fmla="*/ 2234937 w 5831272"/>
                <a:gd name="csY71" fmla="*/ 1444336 h 2774493"/>
                <a:gd name="csX72" fmla="*/ 2266110 w 5831272"/>
                <a:gd name="csY72" fmla="*/ 1433945 h 2774493"/>
                <a:gd name="csX73" fmla="*/ 2370019 w 5831272"/>
                <a:gd name="csY73" fmla="*/ 1371600 h 2774493"/>
                <a:gd name="csX74" fmla="*/ 2515492 w 5831272"/>
                <a:gd name="csY74" fmla="*/ 1205345 h 2774493"/>
                <a:gd name="csX75" fmla="*/ 2546664 w 5831272"/>
                <a:gd name="csY75" fmla="*/ 1153391 h 2774493"/>
                <a:gd name="csX76" fmla="*/ 2567446 w 5831272"/>
                <a:gd name="csY76" fmla="*/ 1122218 h 2774493"/>
                <a:gd name="csX77" fmla="*/ 2577837 w 5831272"/>
                <a:gd name="csY77" fmla="*/ 1091045 h 2774493"/>
                <a:gd name="csX78" fmla="*/ 2598619 w 5831272"/>
                <a:gd name="csY78" fmla="*/ 976745 h 2774493"/>
                <a:gd name="csX79" fmla="*/ 2546664 w 5831272"/>
                <a:gd name="csY79" fmla="*/ 852054 h 2774493"/>
                <a:gd name="csX80" fmla="*/ 2515492 w 5831272"/>
                <a:gd name="csY80" fmla="*/ 810491 h 2774493"/>
                <a:gd name="csX81" fmla="*/ 2411582 w 5831272"/>
                <a:gd name="csY81" fmla="*/ 779318 h 2774493"/>
                <a:gd name="csX82" fmla="*/ 2338846 w 5831272"/>
                <a:gd name="csY82" fmla="*/ 748145 h 2774493"/>
                <a:gd name="csX83" fmla="*/ 2276501 w 5831272"/>
                <a:gd name="csY83" fmla="*/ 758536 h 2774493"/>
                <a:gd name="csX84" fmla="*/ 2193373 w 5831272"/>
                <a:gd name="csY84" fmla="*/ 810491 h 2774493"/>
                <a:gd name="csX85" fmla="*/ 2141419 w 5831272"/>
                <a:gd name="csY85" fmla="*/ 862445 h 2774493"/>
                <a:gd name="csX86" fmla="*/ 2089464 w 5831272"/>
                <a:gd name="csY86" fmla="*/ 924791 h 2774493"/>
                <a:gd name="csX87" fmla="*/ 2037510 w 5831272"/>
                <a:gd name="csY87" fmla="*/ 1018309 h 2774493"/>
                <a:gd name="csX88" fmla="*/ 2006337 w 5831272"/>
                <a:gd name="csY88" fmla="*/ 1070263 h 2774493"/>
                <a:gd name="csX89" fmla="*/ 1964773 w 5831272"/>
                <a:gd name="csY89" fmla="*/ 1226127 h 2774493"/>
                <a:gd name="csX90" fmla="*/ 1964773 w 5831272"/>
                <a:gd name="csY90" fmla="*/ 1548245 h 2774493"/>
                <a:gd name="csX91" fmla="*/ 1975164 w 5831272"/>
                <a:gd name="csY91" fmla="*/ 1579418 h 2774493"/>
                <a:gd name="csX92" fmla="*/ 2027119 w 5831272"/>
                <a:gd name="csY92" fmla="*/ 1683327 h 2774493"/>
                <a:gd name="csX93" fmla="*/ 2047901 w 5831272"/>
                <a:gd name="csY93" fmla="*/ 1735282 h 2774493"/>
                <a:gd name="csX94" fmla="*/ 2203764 w 5831272"/>
                <a:gd name="csY94" fmla="*/ 1943100 h 2774493"/>
                <a:gd name="csX95" fmla="*/ 2266110 w 5831272"/>
                <a:gd name="csY95" fmla="*/ 2005445 h 2774493"/>
                <a:gd name="csX96" fmla="*/ 2536273 w 5831272"/>
                <a:gd name="csY96" fmla="*/ 2150918 h 2774493"/>
                <a:gd name="csX97" fmla="*/ 2629792 w 5831272"/>
                <a:gd name="csY97" fmla="*/ 2171700 h 2774493"/>
                <a:gd name="csX98" fmla="*/ 2941519 w 5831272"/>
                <a:gd name="csY98" fmla="*/ 2150918 h 2774493"/>
                <a:gd name="csX99" fmla="*/ 3003864 w 5831272"/>
                <a:gd name="csY99" fmla="*/ 2130136 h 2774493"/>
                <a:gd name="csX100" fmla="*/ 3315592 w 5831272"/>
                <a:gd name="csY100" fmla="*/ 1880754 h 2774493"/>
                <a:gd name="csX101" fmla="*/ 3398719 w 5831272"/>
                <a:gd name="csY101" fmla="*/ 1776845 h 2774493"/>
                <a:gd name="csX102" fmla="*/ 3481846 w 5831272"/>
                <a:gd name="csY102" fmla="*/ 1641763 h 2774493"/>
                <a:gd name="csX103" fmla="*/ 3492237 w 5831272"/>
                <a:gd name="csY103" fmla="*/ 1600200 h 2774493"/>
                <a:gd name="csX104" fmla="*/ 3513019 w 5831272"/>
                <a:gd name="csY104" fmla="*/ 1537854 h 2774493"/>
                <a:gd name="csX105" fmla="*/ 3523410 w 5831272"/>
                <a:gd name="csY105" fmla="*/ 1485900 h 2774493"/>
                <a:gd name="csX106" fmla="*/ 3502628 w 5831272"/>
                <a:gd name="csY106" fmla="*/ 1174172 h 2774493"/>
                <a:gd name="csX107" fmla="*/ 3481846 w 5831272"/>
                <a:gd name="csY107" fmla="*/ 1122218 h 2774493"/>
                <a:gd name="csX108" fmla="*/ 3450673 w 5831272"/>
                <a:gd name="csY108" fmla="*/ 1091045 h 2774493"/>
                <a:gd name="csX109" fmla="*/ 3398719 w 5831272"/>
                <a:gd name="csY109" fmla="*/ 1080654 h 2774493"/>
                <a:gd name="csX110" fmla="*/ 3367546 w 5831272"/>
                <a:gd name="csY110" fmla="*/ 1070263 h 2774493"/>
                <a:gd name="csX111" fmla="*/ 3242855 w 5831272"/>
                <a:gd name="csY111" fmla="*/ 1080654 h 2774493"/>
                <a:gd name="csX112" fmla="*/ 3211682 w 5831272"/>
                <a:gd name="csY112" fmla="*/ 1091045 h 2774493"/>
                <a:gd name="csX113" fmla="*/ 3170119 w 5831272"/>
                <a:gd name="csY113" fmla="*/ 1101436 h 2774493"/>
                <a:gd name="csX114" fmla="*/ 3097382 w 5831272"/>
                <a:gd name="csY114" fmla="*/ 1153391 h 2774493"/>
                <a:gd name="csX115" fmla="*/ 3035037 w 5831272"/>
                <a:gd name="csY115" fmla="*/ 1215736 h 2774493"/>
                <a:gd name="csX116" fmla="*/ 2993473 w 5831272"/>
                <a:gd name="csY116" fmla="*/ 1257300 h 2774493"/>
                <a:gd name="csX117" fmla="*/ 2972692 w 5831272"/>
                <a:gd name="csY117" fmla="*/ 1288472 h 2774493"/>
                <a:gd name="csX118" fmla="*/ 2899955 w 5831272"/>
                <a:gd name="csY118" fmla="*/ 1371600 h 2774493"/>
                <a:gd name="csX119" fmla="*/ 2889564 w 5831272"/>
                <a:gd name="csY119" fmla="*/ 1413163 h 2774493"/>
                <a:gd name="csX120" fmla="*/ 2848001 w 5831272"/>
                <a:gd name="csY120" fmla="*/ 1496291 h 2774493"/>
                <a:gd name="csX121" fmla="*/ 2816828 w 5831272"/>
                <a:gd name="csY121" fmla="*/ 1579418 h 2774493"/>
                <a:gd name="csX122" fmla="*/ 2816828 w 5831272"/>
                <a:gd name="csY122" fmla="*/ 1787236 h 2774493"/>
                <a:gd name="csX123" fmla="*/ 2827219 w 5831272"/>
                <a:gd name="csY123" fmla="*/ 1828800 h 2774493"/>
                <a:gd name="csX124" fmla="*/ 2848001 w 5831272"/>
                <a:gd name="csY124" fmla="*/ 1859972 h 2774493"/>
                <a:gd name="csX125" fmla="*/ 2910346 w 5831272"/>
                <a:gd name="csY125" fmla="*/ 1932709 h 2774493"/>
                <a:gd name="csX126" fmla="*/ 2931128 w 5831272"/>
                <a:gd name="csY126" fmla="*/ 1963882 h 2774493"/>
                <a:gd name="csX127" fmla="*/ 2972692 w 5831272"/>
                <a:gd name="csY127" fmla="*/ 1995054 h 2774493"/>
                <a:gd name="csX128" fmla="*/ 3149337 w 5831272"/>
                <a:gd name="csY128" fmla="*/ 2088572 h 2774493"/>
                <a:gd name="csX129" fmla="*/ 3274028 w 5831272"/>
                <a:gd name="csY129" fmla="*/ 2150918 h 2774493"/>
                <a:gd name="csX130" fmla="*/ 3336373 w 5831272"/>
                <a:gd name="csY130" fmla="*/ 2171700 h 2774493"/>
                <a:gd name="csX131" fmla="*/ 3388328 w 5831272"/>
                <a:gd name="csY131" fmla="*/ 2192482 h 2774493"/>
                <a:gd name="csX132" fmla="*/ 3502628 w 5831272"/>
                <a:gd name="csY132" fmla="*/ 2223654 h 2774493"/>
                <a:gd name="csX133" fmla="*/ 3533801 w 5831272"/>
                <a:gd name="csY133" fmla="*/ 2234045 h 2774493"/>
                <a:gd name="csX134" fmla="*/ 3700055 w 5831272"/>
                <a:gd name="csY134" fmla="*/ 2213263 h 2774493"/>
                <a:gd name="csX135" fmla="*/ 3772792 w 5831272"/>
                <a:gd name="csY135" fmla="*/ 2192482 h 2774493"/>
                <a:gd name="csX136" fmla="*/ 3887092 w 5831272"/>
                <a:gd name="csY136" fmla="*/ 2140527 h 2774493"/>
                <a:gd name="csX137" fmla="*/ 3949437 w 5831272"/>
                <a:gd name="csY137" fmla="*/ 2119745 h 2774493"/>
                <a:gd name="csX138" fmla="*/ 4063737 w 5831272"/>
                <a:gd name="csY138" fmla="*/ 2015836 h 2774493"/>
                <a:gd name="csX139" fmla="*/ 4115692 w 5831272"/>
                <a:gd name="csY139" fmla="*/ 1984663 h 2774493"/>
                <a:gd name="csX140" fmla="*/ 4167646 w 5831272"/>
                <a:gd name="csY140" fmla="*/ 1911927 h 2774493"/>
                <a:gd name="csX141" fmla="*/ 4188428 w 5831272"/>
                <a:gd name="csY141" fmla="*/ 1870363 h 2774493"/>
                <a:gd name="csX142" fmla="*/ 4229992 w 5831272"/>
                <a:gd name="csY142" fmla="*/ 1808018 h 2774493"/>
                <a:gd name="csX143" fmla="*/ 4271555 w 5831272"/>
                <a:gd name="csY143" fmla="*/ 1714500 h 2774493"/>
                <a:gd name="csX144" fmla="*/ 4333901 w 5831272"/>
                <a:gd name="csY144" fmla="*/ 1569027 h 2774493"/>
                <a:gd name="csX145" fmla="*/ 4354682 w 5831272"/>
                <a:gd name="csY145" fmla="*/ 1454727 h 2774493"/>
                <a:gd name="csX146" fmla="*/ 4344292 w 5831272"/>
                <a:gd name="csY146" fmla="*/ 1371600 h 2774493"/>
                <a:gd name="csX147" fmla="*/ 4313119 w 5831272"/>
                <a:gd name="csY147" fmla="*/ 1350818 h 2774493"/>
                <a:gd name="csX148" fmla="*/ 4198819 w 5831272"/>
                <a:gd name="csY148" fmla="*/ 1319645 h 2774493"/>
                <a:gd name="csX149" fmla="*/ 4115692 w 5831272"/>
                <a:gd name="csY149" fmla="*/ 1330036 h 2774493"/>
                <a:gd name="csX150" fmla="*/ 4022173 w 5831272"/>
                <a:gd name="csY150" fmla="*/ 1413163 h 2774493"/>
                <a:gd name="csX151" fmla="*/ 3980610 w 5831272"/>
                <a:gd name="csY151" fmla="*/ 1444336 h 2774493"/>
                <a:gd name="csX152" fmla="*/ 3949437 w 5831272"/>
                <a:gd name="csY152" fmla="*/ 1485900 h 2774493"/>
                <a:gd name="csX153" fmla="*/ 3876701 w 5831272"/>
                <a:gd name="csY153" fmla="*/ 1610591 h 2774493"/>
                <a:gd name="csX154" fmla="*/ 3855919 w 5831272"/>
                <a:gd name="csY154" fmla="*/ 1641763 h 2774493"/>
                <a:gd name="csX155" fmla="*/ 3814355 w 5831272"/>
                <a:gd name="csY155" fmla="*/ 1735282 h 2774493"/>
                <a:gd name="csX156" fmla="*/ 3803964 w 5831272"/>
                <a:gd name="csY156" fmla="*/ 1766454 h 2774493"/>
                <a:gd name="csX157" fmla="*/ 3814355 w 5831272"/>
                <a:gd name="csY157" fmla="*/ 2078182 h 2774493"/>
                <a:gd name="csX158" fmla="*/ 3835137 w 5831272"/>
                <a:gd name="csY158" fmla="*/ 2140527 h 2774493"/>
                <a:gd name="csX159" fmla="*/ 3845528 w 5831272"/>
                <a:gd name="csY159" fmla="*/ 2192482 h 2774493"/>
                <a:gd name="csX160" fmla="*/ 3897482 w 5831272"/>
                <a:gd name="csY160" fmla="*/ 2296391 h 2774493"/>
                <a:gd name="csX161" fmla="*/ 3959828 w 5831272"/>
                <a:gd name="csY161" fmla="*/ 2337954 h 2774493"/>
                <a:gd name="csX162" fmla="*/ 4001392 w 5831272"/>
                <a:gd name="csY162" fmla="*/ 2358736 h 2774493"/>
                <a:gd name="csX163" fmla="*/ 4146864 w 5831272"/>
                <a:gd name="csY163" fmla="*/ 2421082 h 2774493"/>
                <a:gd name="csX164" fmla="*/ 4375464 w 5831272"/>
                <a:gd name="csY164" fmla="*/ 2493818 h 2774493"/>
                <a:gd name="csX165" fmla="*/ 4468982 w 5831272"/>
                <a:gd name="csY165" fmla="*/ 2514600 h 2774493"/>
                <a:gd name="csX166" fmla="*/ 4687192 w 5831272"/>
                <a:gd name="csY166" fmla="*/ 2535382 h 2774493"/>
                <a:gd name="csX167" fmla="*/ 4770319 w 5831272"/>
                <a:gd name="csY167" fmla="*/ 2524991 h 2774493"/>
                <a:gd name="csX168" fmla="*/ 4915792 w 5831272"/>
                <a:gd name="csY168" fmla="*/ 2473036 h 2774493"/>
                <a:gd name="csX169" fmla="*/ 5019701 w 5831272"/>
                <a:gd name="csY169" fmla="*/ 2410691 h 2774493"/>
                <a:gd name="csX170" fmla="*/ 5134001 w 5831272"/>
                <a:gd name="csY170" fmla="*/ 2337954 h 2774493"/>
                <a:gd name="csX171" fmla="*/ 5196346 w 5831272"/>
                <a:gd name="csY171" fmla="*/ 2286000 h 2774493"/>
                <a:gd name="csX172" fmla="*/ 5300255 w 5831272"/>
                <a:gd name="csY172" fmla="*/ 2202872 h 2774493"/>
                <a:gd name="csX173" fmla="*/ 5372992 w 5831272"/>
                <a:gd name="csY173" fmla="*/ 2078182 h 2774493"/>
                <a:gd name="csX174" fmla="*/ 5404164 w 5831272"/>
                <a:gd name="csY174" fmla="*/ 2036618 h 2774493"/>
                <a:gd name="csX175" fmla="*/ 5414555 w 5831272"/>
                <a:gd name="csY175" fmla="*/ 1974272 h 2774493"/>
                <a:gd name="csX176" fmla="*/ 5404164 w 5831272"/>
                <a:gd name="csY176" fmla="*/ 1911927 h 2774493"/>
                <a:gd name="csX177" fmla="*/ 5341819 w 5831272"/>
                <a:gd name="csY177" fmla="*/ 1766454 h 2774493"/>
                <a:gd name="csX178" fmla="*/ 5310646 w 5831272"/>
                <a:gd name="csY178" fmla="*/ 1724891 h 2774493"/>
                <a:gd name="csX179" fmla="*/ 5279473 w 5831272"/>
                <a:gd name="csY179" fmla="*/ 1704109 h 2774493"/>
                <a:gd name="csX180" fmla="*/ 5144392 w 5831272"/>
                <a:gd name="csY180" fmla="*/ 1683327 h 2774493"/>
                <a:gd name="csX181" fmla="*/ 4978137 w 5831272"/>
                <a:gd name="csY181" fmla="*/ 1704109 h 2774493"/>
                <a:gd name="csX182" fmla="*/ 4884619 w 5831272"/>
                <a:gd name="csY182" fmla="*/ 1776845 h 2774493"/>
                <a:gd name="csX183" fmla="*/ 4832664 w 5831272"/>
                <a:gd name="csY183" fmla="*/ 1808018 h 2774493"/>
                <a:gd name="csX184" fmla="*/ 4780710 w 5831272"/>
                <a:gd name="csY184" fmla="*/ 1870363 h 2774493"/>
                <a:gd name="csX185" fmla="*/ 4728755 w 5831272"/>
                <a:gd name="csY185" fmla="*/ 1943100 h 2774493"/>
                <a:gd name="csX186" fmla="*/ 4707973 w 5831272"/>
                <a:gd name="csY186" fmla="*/ 2015836 h 2774493"/>
                <a:gd name="csX187" fmla="*/ 4697582 w 5831272"/>
                <a:gd name="csY187" fmla="*/ 2047009 h 2774493"/>
                <a:gd name="csX188" fmla="*/ 4707973 w 5831272"/>
                <a:gd name="csY188" fmla="*/ 2223654 h 2774493"/>
                <a:gd name="csX189" fmla="*/ 4718364 w 5831272"/>
                <a:gd name="csY189" fmla="*/ 2254827 h 2774493"/>
                <a:gd name="csX190" fmla="*/ 4728755 w 5831272"/>
                <a:gd name="csY190" fmla="*/ 2306782 h 2774493"/>
                <a:gd name="csX191" fmla="*/ 4759928 w 5831272"/>
                <a:gd name="csY191" fmla="*/ 2358736 h 2774493"/>
                <a:gd name="csX192" fmla="*/ 4905401 w 5831272"/>
                <a:gd name="csY192" fmla="*/ 2493818 h 2774493"/>
                <a:gd name="csX193" fmla="*/ 4978137 w 5831272"/>
                <a:gd name="csY193" fmla="*/ 2524991 h 2774493"/>
                <a:gd name="csX194" fmla="*/ 5310646 w 5831272"/>
                <a:gd name="csY194" fmla="*/ 2670463 h 2774493"/>
                <a:gd name="csX195" fmla="*/ 5383382 w 5831272"/>
                <a:gd name="csY195" fmla="*/ 2691245 h 2774493"/>
                <a:gd name="csX196" fmla="*/ 5435337 w 5831272"/>
                <a:gd name="csY196" fmla="*/ 2712027 h 2774493"/>
                <a:gd name="csX197" fmla="*/ 5497682 w 5831272"/>
                <a:gd name="csY197" fmla="*/ 2722418 h 2774493"/>
                <a:gd name="csX198" fmla="*/ 5560028 w 5831272"/>
                <a:gd name="csY198" fmla="*/ 2743200 h 2774493"/>
                <a:gd name="csX199" fmla="*/ 5705501 w 5831272"/>
                <a:gd name="csY199" fmla="*/ 2774372 h 2774493"/>
                <a:gd name="csX200" fmla="*/ 5809410 w 5831272"/>
                <a:gd name="csY200" fmla="*/ 2732809 h 2774493"/>
                <a:gd name="csX201" fmla="*/ 5799019 w 5831272"/>
                <a:gd name="csY201" fmla="*/ 2722418 h 27744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</a:cxnLst>
              <a:rect l="l" t="t" r="r" b="b"/>
              <a:pathLst>
                <a:path w="5831272" h="2774493">
                  <a:moveTo>
                    <a:pt x="229492" y="0"/>
                  </a:moveTo>
                  <a:cubicBezTo>
                    <a:pt x="201783" y="41564"/>
                    <a:pt x="175611" y="84195"/>
                    <a:pt x="146364" y="124691"/>
                  </a:cubicBezTo>
                  <a:cubicBezTo>
                    <a:pt x="130525" y="146621"/>
                    <a:pt x="108588" y="163997"/>
                    <a:pt x="94410" y="187036"/>
                  </a:cubicBezTo>
                  <a:cubicBezTo>
                    <a:pt x="80585" y="209501"/>
                    <a:pt x="74392" y="235869"/>
                    <a:pt x="63237" y="259772"/>
                  </a:cubicBezTo>
                  <a:cubicBezTo>
                    <a:pt x="50136" y="287846"/>
                    <a:pt x="35528" y="315191"/>
                    <a:pt x="21673" y="342900"/>
                  </a:cubicBezTo>
                  <a:cubicBezTo>
                    <a:pt x="18209" y="374073"/>
                    <a:pt x="14256" y="405195"/>
                    <a:pt x="11282" y="436418"/>
                  </a:cubicBezTo>
                  <a:cubicBezTo>
                    <a:pt x="1223" y="542038"/>
                    <a:pt x="-8048" y="535739"/>
                    <a:pt x="11282" y="613063"/>
                  </a:cubicBezTo>
                  <a:cubicBezTo>
                    <a:pt x="13938" y="623689"/>
                    <a:pt x="16775" y="634439"/>
                    <a:pt x="21673" y="644236"/>
                  </a:cubicBezTo>
                  <a:cubicBezTo>
                    <a:pt x="27258" y="655406"/>
                    <a:pt x="34231" y="666011"/>
                    <a:pt x="42455" y="675409"/>
                  </a:cubicBezTo>
                  <a:cubicBezTo>
                    <a:pt x="58583" y="693841"/>
                    <a:pt x="75077" y="712327"/>
                    <a:pt x="94410" y="727363"/>
                  </a:cubicBezTo>
                  <a:cubicBezTo>
                    <a:pt x="120554" y="747697"/>
                    <a:pt x="216334" y="775371"/>
                    <a:pt x="229492" y="779318"/>
                  </a:cubicBezTo>
                  <a:cubicBezTo>
                    <a:pt x="302776" y="801303"/>
                    <a:pt x="428676" y="833777"/>
                    <a:pt x="499655" y="841663"/>
                  </a:cubicBezTo>
                  <a:cubicBezTo>
                    <a:pt x="572028" y="849704"/>
                    <a:pt x="645128" y="848590"/>
                    <a:pt x="717864" y="852054"/>
                  </a:cubicBezTo>
                  <a:cubicBezTo>
                    <a:pt x="762891" y="845127"/>
                    <a:pt x="811663" y="850537"/>
                    <a:pt x="852946" y="831272"/>
                  </a:cubicBezTo>
                  <a:cubicBezTo>
                    <a:pt x="869848" y="823384"/>
                    <a:pt x="867455" y="796883"/>
                    <a:pt x="873728" y="779318"/>
                  </a:cubicBezTo>
                  <a:cubicBezTo>
                    <a:pt x="884780" y="748373"/>
                    <a:pt x="895100" y="717163"/>
                    <a:pt x="904901" y="685800"/>
                  </a:cubicBezTo>
                  <a:cubicBezTo>
                    <a:pt x="912422" y="661732"/>
                    <a:pt x="917708" y="636985"/>
                    <a:pt x="925682" y="613063"/>
                  </a:cubicBezTo>
                  <a:cubicBezTo>
                    <a:pt x="962532" y="502512"/>
                    <a:pt x="956930" y="550418"/>
                    <a:pt x="988028" y="426027"/>
                  </a:cubicBezTo>
                  <a:cubicBezTo>
                    <a:pt x="996595" y="391759"/>
                    <a:pt x="1001883" y="356754"/>
                    <a:pt x="1008810" y="322118"/>
                  </a:cubicBezTo>
                  <a:cubicBezTo>
                    <a:pt x="1001883" y="266700"/>
                    <a:pt x="996739" y="211029"/>
                    <a:pt x="988028" y="155863"/>
                  </a:cubicBezTo>
                  <a:cubicBezTo>
                    <a:pt x="985234" y="138169"/>
                    <a:pt x="970547" y="104928"/>
                    <a:pt x="956855" y="93518"/>
                  </a:cubicBezTo>
                  <a:cubicBezTo>
                    <a:pt x="944956" y="83602"/>
                    <a:pt x="930128" y="77187"/>
                    <a:pt x="915292" y="72736"/>
                  </a:cubicBezTo>
                  <a:cubicBezTo>
                    <a:pt x="895112" y="66682"/>
                    <a:pt x="873513" y="66915"/>
                    <a:pt x="852946" y="62345"/>
                  </a:cubicBezTo>
                  <a:cubicBezTo>
                    <a:pt x="842254" y="59969"/>
                    <a:pt x="832513" y="54102"/>
                    <a:pt x="821773" y="51954"/>
                  </a:cubicBezTo>
                  <a:cubicBezTo>
                    <a:pt x="797757" y="47151"/>
                    <a:pt x="773282" y="45027"/>
                    <a:pt x="749037" y="41563"/>
                  </a:cubicBezTo>
                  <a:cubicBezTo>
                    <a:pt x="738646" y="45027"/>
                    <a:pt x="726977" y="45878"/>
                    <a:pt x="717864" y="51954"/>
                  </a:cubicBezTo>
                  <a:cubicBezTo>
                    <a:pt x="705637" y="60105"/>
                    <a:pt x="696369" y="72068"/>
                    <a:pt x="686692" y="83127"/>
                  </a:cubicBezTo>
                  <a:cubicBezTo>
                    <a:pt x="630157" y="147740"/>
                    <a:pt x="656719" y="124338"/>
                    <a:pt x="603564" y="197427"/>
                  </a:cubicBezTo>
                  <a:cubicBezTo>
                    <a:pt x="559346" y="258227"/>
                    <a:pt x="532292" y="271701"/>
                    <a:pt x="499655" y="353291"/>
                  </a:cubicBezTo>
                  <a:cubicBezTo>
                    <a:pt x="492728" y="370609"/>
                    <a:pt x="485247" y="387716"/>
                    <a:pt x="478873" y="405245"/>
                  </a:cubicBezTo>
                  <a:cubicBezTo>
                    <a:pt x="471387" y="425832"/>
                    <a:pt x="466228" y="447252"/>
                    <a:pt x="458092" y="467591"/>
                  </a:cubicBezTo>
                  <a:cubicBezTo>
                    <a:pt x="452339" y="481973"/>
                    <a:pt x="444237" y="495300"/>
                    <a:pt x="437310" y="509154"/>
                  </a:cubicBezTo>
                  <a:cubicBezTo>
                    <a:pt x="433846" y="547254"/>
                    <a:pt x="426919" y="585197"/>
                    <a:pt x="426919" y="623454"/>
                  </a:cubicBezTo>
                  <a:cubicBezTo>
                    <a:pt x="426919" y="651379"/>
                    <a:pt x="432164" y="679135"/>
                    <a:pt x="437310" y="706582"/>
                  </a:cubicBezTo>
                  <a:cubicBezTo>
                    <a:pt x="442574" y="734655"/>
                    <a:pt x="450577" y="762154"/>
                    <a:pt x="458092" y="789709"/>
                  </a:cubicBezTo>
                  <a:cubicBezTo>
                    <a:pt x="460974" y="800276"/>
                    <a:pt x="463584" y="811085"/>
                    <a:pt x="468482" y="820882"/>
                  </a:cubicBezTo>
                  <a:cubicBezTo>
                    <a:pt x="474067" y="832052"/>
                    <a:pt x="482337" y="841663"/>
                    <a:pt x="489264" y="852054"/>
                  </a:cubicBezTo>
                  <a:cubicBezTo>
                    <a:pt x="500819" y="886720"/>
                    <a:pt x="507873" y="912779"/>
                    <a:pt x="530828" y="945572"/>
                  </a:cubicBezTo>
                  <a:cubicBezTo>
                    <a:pt x="542064" y="961624"/>
                    <a:pt x="556717" y="975380"/>
                    <a:pt x="572392" y="987136"/>
                  </a:cubicBezTo>
                  <a:cubicBezTo>
                    <a:pt x="584784" y="996430"/>
                    <a:pt x="601067" y="999326"/>
                    <a:pt x="613955" y="1007918"/>
                  </a:cubicBezTo>
                  <a:cubicBezTo>
                    <a:pt x="632408" y="1020220"/>
                    <a:pt x="646247" y="1039223"/>
                    <a:pt x="665910" y="1049482"/>
                  </a:cubicBezTo>
                  <a:cubicBezTo>
                    <a:pt x="686852" y="1060408"/>
                    <a:pt x="872839" y="1145184"/>
                    <a:pt x="936073" y="1163782"/>
                  </a:cubicBezTo>
                  <a:cubicBezTo>
                    <a:pt x="966709" y="1172792"/>
                    <a:pt x="998419" y="1177636"/>
                    <a:pt x="1029592" y="1184563"/>
                  </a:cubicBezTo>
                  <a:cubicBezTo>
                    <a:pt x="1123110" y="1181099"/>
                    <a:pt x="1216948" y="1182644"/>
                    <a:pt x="1310146" y="1174172"/>
                  </a:cubicBezTo>
                  <a:cubicBezTo>
                    <a:pt x="1334799" y="1171931"/>
                    <a:pt x="1416257" y="1135731"/>
                    <a:pt x="1434837" y="1122218"/>
                  </a:cubicBezTo>
                  <a:cubicBezTo>
                    <a:pt x="1454644" y="1107813"/>
                    <a:pt x="1468587" y="1086647"/>
                    <a:pt x="1486792" y="1070263"/>
                  </a:cubicBezTo>
                  <a:cubicBezTo>
                    <a:pt x="1503277" y="1055427"/>
                    <a:pt x="1521986" y="1043225"/>
                    <a:pt x="1538746" y="1028700"/>
                  </a:cubicBezTo>
                  <a:cubicBezTo>
                    <a:pt x="1573960" y="998181"/>
                    <a:pt x="1607441" y="965701"/>
                    <a:pt x="1642655" y="935182"/>
                  </a:cubicBezTo>
                  <a:cubicBezTo>
                    <a:pt x="1680143" y="902693"/>
                    <a:pt x="1716023" y="882384"/>
                    <a:pt x="1746564" y="841663"/>
                  </a:cubicBezTo>
                  <a:cubicBezTo>
                    <a:pt x="1788205" y="786142"/>
                    <a:pt x="1808146" y="719264"/>
                    <a:pt x="1829692" y="654627"/>
                  </a:cubicBezTo>
                  <a:cubicBezTo>
                    <a:pt x="1826228" y="609600"/>
                    <a:pt x="1829645" y="563505"/>
                    <a:pt x="1819301" y="519545"/>
                  </a:cubicBezTo>
                  <a:cubicBezTo>
                    <a:pt x="1815334" y="502687"/>
                    <a:pt x="1798194" y="492074"/>
                    <a:pt x="1788128" y="477982"/>
                  </a:cubicBezTo>
                  <a:cubicBezTo>
                    <a:pt x="1780869" y="467820"/>
                    <a:pt x="1776177" y="455640"/>
                    <a:pt x="1767346" y="446809"/>
                  </a:cubicBezTo>
                  <a:cubicBezTo>
                    <a:pt x="1754460" y="433923"/>
                    <a:pt x="1712308" y="406653"/>
                    <a:pt x="1694610" y="394854"/>
                  </a:cubicBezTo>
                  <a:cubicBezTo>
                    <a:pt x="1663437" y="398318"/>
                    <a:pt x="1632030" y="400089"/>
                    <a:pt x="1601092" y="405245"/>
                  </a:cubicBezTo>
                  <a:cubicBezTo>
                    <a:pt x="1590288" y="407046"/>
                    <a:pt x="1580175" y="411790"/>
                    <a:pt x="1569919" y="415636"/>
                  </a:cubicBezTo>
                  <a:cubicBezTo>
                    <a:pt x="1534343" y="428977"/>
                    <a:pt x="1509102" y="439033"/>
                    <a:pt x="1476401" y="457200"/>
                  </a:cubicBezTo>
                  <a:cubicBezTo>
                    <a:pt x="1458746" y="467008"/>
                    <a:pt x="1439864" y="475326"/>
                    <a:pt x="1424446" y="488372"/>
                  </a:cubicBezTo>
                  <a:cubicBezTo>
                    <a:pt x="1354504" y="547553"/>
                    <a:pt x="1337676" y="579662"/>
                    <a:pt x="1278973" y="644236"/>
                  </a:cubicBezTo>
                  <a:cubicBezTo>
                    <a:pt x="1202106" y="728790"/>
                    <a:pt x="1269547" y="642951"/>
                    <a:pt x="1206237" y="727363"/>
                  </a:cubicBezTo>
                  <a:cubicBezTo>
                    <a:pt x="1199328" y="748089"/>
                    <a:pt x="1183939" y="796291"/>
                    <a:pt x="1175064" y="810491"/>
                  </a:cubicBezTo>
                  <a:cubicBezTo>
                    <a:pt x="1167276" y="822952"/>
                    <a:pt x="1154283" y="831272"/>
                    <a:pt x="1143892" y="841663"/>
                  </a:cubicBezTo>
                  <a:cubicBezTo>
                    <a:pt x="1138992" y="856363"/>
                    <a:pt x="1123110" y="901352"/>
                    <a:pt x="1123110" y="914400"/>
                  </a:cubicBezTo>
                  <a:cubicBezTo>
                    <a:pt x="1123110" y="959560"/>
                    <a:pt x="1127115" y="1004776"/>
                    <a:pt x="1133501" y="1049482"/>
                  </a:cubicBezTo>
                  <a:cubicBezTo>
                    <a:pt x="1147078" y="1144520"/>
                    <a:pt x="1159808" y="1140897"/>
                    <a:pt x="1216628" y="1226127"/>
                  </a:cubicBezTo>
                  <a:cubicBezTo>
                    <a:pt x="1238578" y="1259052"/>
                    <a:pt x="1259389" y="1292668"/>
                    <a:pt x="1289364" y="1319645"/>
                  </a:cubicBezTo>
                  <a:cubicBezTo>
                    <a:pt x="1304376" y="1333156"/>
                    <a:pt x="1324280" y="1339975"/>
                    <a:pt x="1341319" y="1350818"/>
                  </a:cubicBezTo>
                  <a:cubicBezTo>
                    <a:pt x="1362391" y="1364227"/>
                    <a:pt x="1380547" y="1382925"/>
                    <a:pt x="1403664" y="1392382"/>
                  </a:cubicBezTo>
                  <a:cubicBezTo>
                    <a:pt x="1588099" y="1467832"/>
                    <a:pt x="1512583" y="1427404"/>
                    <a:pt x="1621873" y="1454727"/>
                  </a:cubicBezTo>
                  <a:cubicBezTo>
                    <a:pt x="1646336" y="1460843"/>
                    <a:pt x="1669954" y="1470226"/>
                    <a:pt x="1694610" y="1475509"/>
                  </a:cubicBezTo>
                  <a:cubicBezTo>
                    <a:pt x="1714687" y="1479811"/>
                    <a:pt x="1834604" y="1494307"/>
                    <a:pt x="1850473" y="1496291"/>
                  </a:cubicBezTo>
                  <a:cubicBezTo>
                    <a:pt x="2037663" y="1487377"/>
                    <a:pt x="2067132" y="1500271"/>
                    <a:pt x="2234937" y="1444336"/>
                  </a:cubicBezTo>
                  <a:cubicBezTo>
                    <a:pt x="2245328" y="1440872"/>
                    <a:pt x="2256466" y="1439138"/>
                    <a:pt x="2266110" y="1433945"/>
                  </a:cubicBezTo>
                  <a:cubicBezTo>
                    <a:pt x="2301674" y="1414795"/>
                    <a:pt x="2338135" y="1396399"/>
                    <a:pt x="2370019" y="1371600"/>
                  </a:cubicBezTo>
                  <a:cubicBezTo>
                    <a:pt x="2414302" y="1337157"/>
                    <a:pt x="2485615" y="1255141"/>
                    <a:pt x="2515492" y="1205345"/>
                  </a:cubicBezTo>
                  <a:cubicBezTo>
                    <a:pt x="2525883" y="1188027"/>
                    <a:pt x="2535960" y="1170517"/>
                    <a:pt x="2546664" y="1153391"/>
                  </a:cubicBezTo>
                  <a:cubicBezTo>
                    <a:pt x="2553283" y="1142801"/>
                    <a:pt x="2561861" y="1133388"/>
                    <a:pt x="2567446" y="1122218"/>
                  </a:cubicBezTo>
                  <a:cubicBezTo>
                    <a:pt x="2572344" y="1112421"/>
                    <a:pt x="2574828" y="1101577"/>
                    <a:pt x="2577837" y="1091045"/>
                  </a:cubicBezTo>
                  <a:cubicBezTo>
                    <a:pt x="2591835" y="1042051"/>
                    <a:pt x="2590209" y="1035614"/>
                    <a:pt x="2598619" y="976745"/>
                  </a:cubicBezTo>
                  <a:cubicBezTo>
                    <a:pt x="2583477" y="916179"/>
                    <a:pt x="2588621" y="923980"/>
                    <a:pt x="2546664" y="852054"/>
                  </a:cubicBezTo>
                  <a:cubicBezTo>
                    <a:pt x="2537938" y="837095"/>
                    <a:pt x="2529901" y="820097"/>
                    <a:pt x="2515492" y="810491"/>
                  </a:cubicBezTo>
                  <a:cubicBezTo>
                    <a:pt x="2496971" y="798144"/>
                    <a:pt x="2436995" y="786579"/>
                    <a:pt x="2411582" y="779318"/>
                  </a:cubicBezTo>
                  <a:cubicBezTo>
                    <a:pt x="2375909" y="769126"/>
                    <a:pt x="2375789" y="766617"/>
                    <a:pt x="2338846" y="748145"/>
                  </a:cubicBezTo>
                  <a:cubicBezTo>
                    <a:pt x="2318064" y="751609"/>
                    <a:pt x="2296681" y="752482"/>
                    <a:pt x="2276501" y="758536"/>
                  </a:cubicBezTo>
                  <a:cubicBezTo>
                    <a:pt x="2244804" y="768045"/>
                    <a:pt x="2218979" y="791287"/>
                    <a:pt x="2193373" y="810491"/>
                  </a:cubicBezTo>
                  <a:cubicBezTo>
                    <a:pt x="2137958" y="893615"/>
                    <a:pt x="2210690" y="793174"/>
                    <a:pt x="2141419" y="862445"/>
                  </a:cubicBezTo>
                  <a:cubicBezTo>
                    <a:pt x="2122290" y="881574"/>
                    <a:pt x="2106072" y="903437"/>
                    <a:pt x="2089464" y="924791"/>
                  </a:cubicBezTo>
                  <a:cubicBezTo>
                    <a:pt x="2062952" y="958878"/>
                    <a:pt x="2060948" y="975339"/>
                    <a:pt x="2037510" y="1018309"/>
                  </a:cubicBezTo>
                  <a:cubicBezTo>
                    <a:pt x="2027839" y="1036039"/>
                    <a:pt x="2014694" y="1051877"/>
                    <a:pt x="2006337" y="1070263"/>
                  </a:cubicBezTo>
                  <a:cubicBezTo>
                    <a:pt x="1986198" y="1114568"/>
                    <a:pt x="1974649" y="1181684"/>
                    <a:pt x="1964773" y="1226127"/>
                  </a:cubicBezTo>
                  <a:cubicBezTo>
                    <a:pt x="1951679" y="1383251"/>
                    <a:pt x="1947813" y="1361688"/>
                    <a:pt x="1964773" y="1548245"/>
                  </a:cubicBezTo>
                  <a:cubicBezTo>
                    <a:pt x="1965765" y="1559153"/>
                    <a:pt x="1971318" y="1569162"/>
                    <a:pt x="1975164" y="1579418"/>
                  </a:cubicBezTo>
                  <a:cubicBezTo>
                    <a:pt x="2015202" y="1686185"/>
                    <a:pt x="1973621" y="1576331"/>
                    <a:pt x="2027119" y="1683327"/>
                  </a:cubicBezTo>
                  <a:cubicBezTo>
                    <a:pt x="2035461" y="1700010"/>
                    <a:pt x="2038444" y="1719205"/>
                    <a:pt x="2047901" y="1735282"/>
                  </a:cubicBezTo>
                  <a:cubicBezTo>
                    <a:pt x="2103044" y="1829025"/>
                    <a:pt x="2133814" y="1867769"/>
                    <a:pt x="2203764" y="1943100"/>
                  </a:cubicBezTo>
                  <a:cubicBezTo>
                    <a:pt x="2223762" y="1964637"/>
                    <a:pt x="2242598" y="1987811"/>
                    <a:pt x="2266110" y="2005445"/>
                  </a:cubicBezTo>
                  <a:cubicBezTo>
                    <a:pt x="2356760" y="2073432"/>
                    <a:pt x="2430777" y="2115752"/>
                    <a:pt x="2536273" y="2150918"/>
                  </a:cubicBezTo>
                  <a:cubicBezTo>
                    <a:pt x="2566568" y="2161016"/>
                    <a:pt x="2598619" y="2164773"/>
                    <a:pt x="2629792" y="2171700"/>
                  </a:cubicBezTo>
                  <a:cubicBezTo>
                    <a:pt x="2733701" y="2164773"/>
                    <a:pt x="2838016" y="2162418"/>
                    <a:pt x="2941519" y="2150918"/>
                  </a:cubicBezTo>
                  <a:cubicBezTo>
                    <a:pt x="2963291" y="2148499"/>
                    <a:pt x="2984983" y="2141243"/>
                    <a:pt x="3003864" y="2130136"/>
                  </a:cubicBezTo>
                  <a:cubicBezTo>
                    <a:pt x="3070315" y="2091047"/>
                    <a:pt x="3296582" y="1904516"/>
                    <a:pt x="3315592" y="1880754"/>
                  </a:cubicBezTo>
                  <a:cubicBezTo>
                    <a:pt x="3343301" y="1846118"/>
                    <a:pt x="3375472" y="1814621"/>
                    <a:pt x="3398719" y="1776845"/>
                  </a:cubicBezTo>
                  <a:lnTo>
                    <a:pt x="3481846" y="1641763"/>
                  </a:lnTo>
                  <a:cubicBezTo>
                    <a:pt x="3485310" y="1627909"/>
                    <a:pt x="3488133" y="1613878"/>
                    <a:pt x="3492237" y="1600200"/>
                  </a:cubicBezTo>
                  <a:cubicBezTo>
                    <a:pt x="3498532" y="1579218"/>
                    <a:pt x="3507255" y="1558988"/>
                    <a:pt x="3513019" y="1537854"/>
                  </a:cubicBezTo>
                  <a:cubicBezTo>
                    <a:pt x="3517666" y="1520815"/>
                    <a:pt x="3519946" y="1503218"/>
                    <a:pt x="3523410" y="1485900"/>
                  </a:cubicBezTo>
                  <a:cubicBezTo>
                    <a:pt x="3521319" y="1431523"/>
                    <a:pt x="3533474" y="1266710"/>
                    <a:pt x="3502628" y="1174172"/>
                  </a:cubicBezTo>
                  <a:cubicBezTo>
                    <a:pt x="3496730" y="1156477"/>
                    <a:pt x="3491732" y="1138035"/>
                    <a:pt x="3481846" y="1122218"/>
                  </a:cubicBezTo>
                  <a:cubicBezTo>
                    <a:pt x="3474058" y="1109757"/>
                    <a:pt x="3463817" y="1097617"/>
                    <a:pt x="3450673" y="1091045"/>
                  </a:cubicBezTo>
                  <a:cubicBezTo>
                    <a:pt x="3434877" y="1083147"/>
                    <a:pt x="3415853" y="1084937"/>
                    <a:pt x="3398719" y="1080654"/>
                  </a:cubicBezTo>
                  <a:cubicBezTo>
                    <a:pt x="3388093" y="1077997"/>
                    <a:pt x="3377937" y="1073727"/>
                    <a:pt x="3367546" y="1070263"/>
                  </a:cubicBezTo>
                  <a:cubicBezTo>
                    <a:pt x="3325982" y="1073727"/>
                    <a:pt x="3284197" y="1075142"/>
                    <a:pt x="3242855" y="1080654"/>
                  </a:cubicBezTo>
                  <a:cubicBezTo>
                    <a:pt x="3231998" y="1082102"/>
                    <a:pt x="3222214" y="1088036"/>
                    <a:pt x="3211682" y="1091045"/>
                  </a:cubicBezTo>
                  <a:cubicBezTo>
                    <a:pt x="3197951" y="1094968"/>
                    <a:pt x="3183973" y="1097972"/>
                    <a:pt x="3170119" y="1101436"/>
                  </a:cubicBezTo>
                  <a:cubicBezTo>
                    <a:pt x="3148435" y="1115892"/>
                    <a:pt x="3115794" y="1136820"/>
                    <a:pt x="3097382" y="1153391"/>
                  </a:cubicBezTo>
                  <a:cubicBezTo>
                    <a:pt x="3075537" y="1173052"/>
                    <a:pt x="3055819" y="1194954"/>
                    <a:pt x="3035037" y="1215736"/>
                  </a:cubicBezTo>
                  <a:cubicBezTo>
                    <a:pt x="3021182" y="1229591"/>
                    <a:pt x="3004341" y="1240997"/>
                    <a:pt x="2993473" y="1257300"/>
                  </a:cubicBezTo>
                  <a:cubicBezTo>
                    <a:pt x="2986546" y="1267691"/>
                    <a:pt x="2980819" y="1278990"/>
                    <a:pt x="2972692" y="1288472"/>
                  </a:cubicBezTo>
                  <a:cubicBezTo>
                    <a:pt x="2865070" y="1414031"/>
                    <a:pt x="2990447" y="1250944"/>
                    <a:pt x="2899955" y="1371600"/>
                  </a:cubicBezTo>
                  <a:cubicBezTo>
                    <a:pt x="2896491" y="1385454"/>
                    <a:pt x="2895190" y="1400037"/>
                    <a:pt x="2889564" y="1413163"/>
                  </a:cubicBezTo>
                  <a:cubicBezTo>
                    <a:pt x="2846679" y="1513226"/>
                    <a:pt x="2890979" y="1353028"/>
                    <a:pt x="2848001" y="1496291"/>
                  </a:cubicBezTo>
                  <a:cubicBezTo>
                    <a:pt x="2823490" y="1577998"/>
                    <a:pt x="2855660" y="1521171"/>
                    <a:pt x="2816828" y="1579418"/>
                  </a:cubicBezTo>
                  <a:cubicBezTo>
                    <a:pt x="2803391" y="1686911"/>
                    <a:pt x="2800940" y="1660137"/>
                    <a:pt x="2816828" y="1787236"/>
                  </a:cubicBezTo>
                  <a:cubicBezTo>
                    <a:pt x="2818599" y="1801407"/>
                    <a:pt x="2821593" y="1815674"/>
                    <a:pt x="2827219" y="1828800"/>
                  </a:cubicBezTo>
                  <a:cubicBezTo>
                    <a:pt x="2832138" y="1840278"/>
                    <a:pt x="2840742" y="1849810"/>
                    <a:pt x="2848001" y="1859972"/>
                  </a:cubicBezTo>
                  <a:cubicBezTo>
                    <a:pt x="2925835" y="1968940"/>
                    <a:pt x="2834814" y="1842071"/>
                    <a:pt x="2910346" y="1932709"/>
                  </a:cubicBezTo>
                  <a:cubicBezTo>
                    <a:pt x="2918341" y="1942303"/>
                    <a:pt x="2922297" y="1955051"/>
                    <a:pt x="2931128" y="1963882"/>
                  </a:cubicBezTo>
                  <a:cubicBezTo>
                    <a:pt x="2943374" y="1976128"/>
                    <a:pt x="2958124" y="1985689"/>
                    <a:pt x="2972692" y="1995054"/>
                  </a:cubicBezTo>
                  <a:cubicBezTo>
                    <a:pt x="3145389" y="2106073"/>
                    <a:pt x="3009324" y="2018566"/>
                    <a:pt x="3149337" y="2088572"/>
                  </a:cubicBezTo>
                  <a:lnTo>
                    <a:pt x="3274028" y="2150918"/>
                  </a:lnTo>
                  <a:cubicBezTo>
                    <a:pt x="3294474" y="2158782"/>
                    <a:pt x="3315786" y="2164214"/>
                    <a:pt x="3336373" y="2171700"/>
                  </a:cubicBezTo>
                  <a:cubicBezTo>
                    <a:pt x="3353902" y="2178074"/>
                    <a:pt x="3370525" y="2186919"/>
                    <a:pt x="3388328" y="2192482"/>
                  </a:cubicBezTo>
                  <a:cubicBezTo>
                    <a:pt x="3426022" y="2204261"/>
                    <a:pt x="3464656" y="2212805"/>
                    <a:pt x="3502628" y="2223654"/>
                  </a:cubicBezTo>
                  <a:cubicBezTo>
                    <a:pt x="3513160" y="2226663"/>
                    <a:pt x="3523410" y="2230581"/>
                    <a:pt x="3533801" y="2234045"/>
                  </a:cubicBezTo>
                  <a:cubicBezTo>
                    <a:pt x="3559649" y="2231173"/>
                    <a:pt x="3668118" y="2220106"/>
                    <a:pt x="3700055" y="2213263"/>
                  </a:cubicBezTo>
                  <a:cubicBezTo>
                    <a:pt x="3724711" y="2207980"/>
                    <a:pt x="3748870" y="2200456"/>
                    <a:pt x="3772792" y="2192482"/>
                  </a:cubicBezTo>
                  <a:cubicBezTo>
                    <a:pt x="3850924" y="2166438"/>
                    <a:pt x="3802327" y="2175846"/>
                    <a:pt x="3887092" y="2140527"/>
                  </a:cubicBezTo>
                  <a:cubicBezTo>
                    <a:pt x="3907313" y="2132102"/>
                    <a:pt x="3928655" y="2126672"/>
                    <a:pt x="3949437" y="2119745"/>
                  </a:cubicBezTo>
                  <a:cubicBezTo>
                    <a:pt x="3990539" y="2078644"/>
                    <a:pt x="4013679" y="2053379"/>
                    <a:pt x="4063737" y="2015836"/>
                  </a:cubicBezTo>
                  <a:cubicBezTo>
                    <a:pt x="4079894" y="2003718"/>
                    <a:pt x="4098374" y="1995054"/>
                    <a:pt x="4115692" y="1984663"/>
                  </a:cubicBezTo>
                  <a:cubicBezTo>
                    <a:pt x="4172644" y="1870755"/>
                    <a:pt x="4097439" y="2010217"/>
                    <a:pt x="4167646" y="1911927"/>
                  </a:cubicBezTo>
                  <a:cubicBezTo>
                    <a:pt x="4176649" y="1899322"/>
                    <a:pt x="4180458" y="1883646"/>
                    <a:pt x="4188428" y="1870363"/>
                  </a:cubicBezTo>
                  <a:cubicBezTo>
                    <a:pt x="4201278" y="1848946"/>
                    <a:pt x="4217142" y="1829435"/>
                    <a:pt x="4229992" y="1808018"/>
                  </a:cubicBezTo>
                  <a:cubicBezTo>
                    <a:pt x="4253302" y="1769168"/>
                    <a:pt x="4252019" y="1757479"/>
                    <a:pt x="4271555" y="1714500"/>
                  </a:cubicBezTo>
                  <a:cubicBezTo>
                    <a:pt x="4314196" y="1620691"/>
                    <a:pt x="4296820" y="1680271"/>
                    <a:pt x="4333901" y="1569027"/>
                  </a:cubicBezTo>
                  <a:cubicBezTo>
                    <a:pt x="4346150" y="1532281"/>
                    <a:pt x="4349273" y="1492590"/>
                    <a:pt x="4354682" y="1454727"/>
                  </a:cubicBezTo>
                  <a:cubicBezTo>
                    <a:pt x="4351219" y="1427018"/>
                    <a:pt x="4354663" y="1397527"/>
                    <a:pt x="4344292" y="1371600"/>
                  </a:cubicBezTo>
                  <a:cubicBezTo>
                    <a:pt x="4339654" y="1360005"/>
                    <a:pt x="4324531" y="1355890"/>
                    <a:pt x="4313119" y="1350818"/>
                  </a:cubicBezTo>
                  <a:cubicBezTo>
                    <a:pt x="4269974" y="1331642"/>
                    <a:pt x="4243266" y="1328535"/>
                    <a:pt x="4198819" y="1319645"/>
                  </a:cubicBezTo>
                  <a:cubicBezTo>
                    <a:pt x="4171110" y="1323109"/>
                    <a:pt x="4141755" y="1320012"/>
                    <a:pt x="4115692" y="1330036"/>
                  </a:cubicBezTo>
                  <a:cubicBezTo>
                    <a:pt x="4088891" y="1340344"/>
                    <a:pt x="4043681" y="1394344"/>
                    <a:pt x="4022173" y="1413163"/>
                  </a:cubicBezTo>
                  <a:cubicBezTo>
                    <a:pt x="4009140" y="1424567"/>
                    <a:pt x="3992856" y="1432090"/>
                    <a:pt x="3980610" y="1444336"/>
                  </a:cubicBezTo>
                  <a:cubicBezTo>
                    <a:pt x="3968364" y="1456582"/>
                    <a:pt x="3959044" y="1471490"/>
                    <a:pt x="3949437" y="1485900"/>
                  </a:cubicBezTo>
                  <a:cubicBezTo>
                    <a:pt x="3838656" y="1652070"/>
                    <a:pt x="3936089" y="1506661"/>
                    <a:pt x="3876701" y="1610591"/>
                  </a:cubicBezTo>
                  <a:cubicBezTo>
                    <a:pt x="3870505" y="1621434"/>
                    <a:pt x="3862115" y="1630920"/>
                    <a:pt x="3855919" y="1641763"/>
                  </a:cubicBezTo>
                  <a:cubicBezTo>
                    <a:pt x="3838745" y="1671817"/>
                    <a:pt x="3826501" y="1702894"/>
                    <a:pt x="3814355" y="1735282"/>
                  </a:cubicBezTo>
                  <a:cubicBezTo>
                    <a:pt x="3810509" y="1745537"/>
                    <a:pt x="3807428" y="1756063"/>
                    <a:pt x="3803964" y="1766454"/>
                  </a:cubicBezTo>
                  <a:cubicBezTo>
                    <a:pt x="3793173" y="1874359"/>
                    <a:pt x="3777054" y="1966280"/>
                    <a:pt x="3814355" y="2078182"/>
                  </a:cubicBezTo>
                  <a:cubicBezTo>
                    <a:pt x="3821282" y="2098964"/>
                    <a:pt x="3829373" y="2119393"/>
                    <a:pt x="3835137" y="2140527"/>
                  </a:cubicBezTo>
                  <a:cubicBezTo>
                    <a:pt x="3839784" y="2157566"/>
                    <a:pt x="3840881" y="2175443"/>
                    <a:pt x="3845528" y="2192482"/>
                  </a:cubicBezTo>
                  <a:cubicBezTo>
                    <a:pt x="3856515" y="2232766"/>
                    <a:pt x="3865240" y="2267732"/>
                    <a:pt x="3897482" y="2296391"/>
                  </a:cubicBezTo>
                  <a:cubicBezTo>
                    <a:pt x="3916150" y="2312985"/>
                    <a:pt x="3938411" y="2325104"/>
                    <a:pt x="3959828" y="2337954"/>
                  </a:cubicBezTo>
                  <a:cubicBezTo>
                    <a:pt x="3973111" y="2345923"/>
                    <a:pt x="3987237" y="2352445"/>
                    <a:pt x="4001392" y="2358736"/>
                  </a:cubicBezTo>
                  <a:cubicBezTo>
                    <a:pt x="4049601" y="2380163"/>
                    <a:pt x="4097466" y="2402559"/>
                    <a:pt x="4146864" y="2421082"/>
                  </a:cubicBezTo>
                  <a:cubicBezTo>
                    <a:pt x="4254991" y="2461628"/>
                    <a:pt x="4239405" y="2458324"/>
                    <a:pt x="4375464" y="2493818"/>
                  </a:cubicBezTo>
                  <a:cubicBezTo>
                    <a:pt x="4406363" y="2501879"/>
                    <a:pt x="4437329" y="2510380"/>
                    <a:pt x="4468982" y="2514600"/>
                  </a:cubicBezTo>
                  <a:cubicBezTo>
                    <a:pt x="4541407" y="2524257"/>
                    <a:pt x="4687192" y="2535382"/>
                    <a:pt x="4687192" y="2535382"/>
                  </a:cubicBezTo>
                  <a:cubicBezTo>
                    <a:pt x="4714901" y="2531918"/>
                    <a:pt x="4743137" y="2531387"/>
                    <a:pt x="4770319" y="2524991"/>
                  </a:cubicBezTo>
                  <a:cubicBezTo>
                    <a:pt x="4779958" y="2522723"/>
                    <a:pt x="4890987" y="2486265"/>
                    <a:pt x="4915792" y="2473036"/>
                  </a:cubicBezTo>
                  <a:cubicBezTo>
                    <a:pt x="4951432" y="2454028"/>
                    <a:pt x="4985357" y="2431952"/>
                    <a:pt x="5019701" y="2410691"/>
                  </a:cubicBezTo>
                  <a:cubicBezTo>
                    <a:pt x="5058099" y="2386921"/>
                    <a:pt x="5099308" y="2366865"/>
                    <a:pt x="5134001" y="2337954"/>
                  </a:cubicBezTo>
                  <a:cubicBezTo>
                    <a:pt x="5154783" y="2320636"/>
                    <a:pt x="5174705" y="2302231"/>
                    <a:pt x="5196346" y="2286000"/>
                  </a:cubicBezTo>
                  <a:cubicBezTo>
                    <a:pt x="5235592" y="2256566"/>
                    <a:pt x="5271940" y="2244057"/>
                    <a:pt x="5300255" y="2202872"/>
                  </a:cubicBezTo>
                  <a:cubicBezTo>
                    <a:pt x="5327515" y="2163221"/>
                    <a:pt x="5344122" y="2116677"/>
                    <a:pt x="5372992" y="2078182"/>
                  </a:cubicBezTo>
                  <a:lnTo>
                    <a:pt x="5404164" y="2036618"/>
                  </a:lnTo>
                  <a:cubicBezTo>
                    <a:pt x="5407628" y="2015836"/>
                    <a:pt x="5414555" y="1995341"/>
                    <a:pt x="5414555" y="1974272"/>
                  </a:cubicBezTo>
                  <a:cubicBezTo>
                    <a:pt x="5414555" y="1953204"/>
                    <a:pt x="5410448" y="1932036"/>
                    <a:pt x="5404164" y="1911927"/>
                  </a:cubicBezTo>
                  <a:cubicBezTo>
                    <a:pt x="5400105" y="1898938"/>
                    <a:pt x="5361322" y="1797659"/>
                    <a:pt x="5341819" y="1766454"/>
                  </a:cubicBezTo>
                  <a:cubicBezTo>
                    <a:pt x="5332640" y="1751768"/>
                    <a:pt x="5322892" y="1737137"/>
                    <a:pt x="5310646" y="1724891"/>
                  </a:cubicBezTo>
                  <a:cubicBezTo>
                    <a:pt x="5301815" y="1716060"/>
                    <a:pt x="5290952" y="1709028"/>
                    <a:pt x="5279473" y="1704109"/>
                  </a:cubicBezTo>
                  <a:cubicBezTo>
                    <a:pt x="5247976" y="1690610"/>
                    <a:pt x="5163167" y="1685413"/>
                    <a:pt x="5144392" y="1683327"/>
                  </a:cubicBezTo>
                  <a:cubicBezTo>
                    <a:pt x="5088974" y="1690254"/>
                    <a:pt x="5032019" y="1689414"/>
                    <a:pt x="4978137" y="1704109"/>
                  </a:cubicBezTo>
                  <a:cubicBezTo>
                    <a:pt x="4921640" y="1719517"/>
                    <a:pt x="4922819" y="1748195"/>
                    <a:pt x="4884619" y="1776845"/>
                  </a:cubicBezTo>
                  <a:cubicBezTo>
                    <a:pt x="4868462" y="1788963"/>
                    <a:pt x="4848821" y="1795900"/>
                    <a:pt x="4832664" y="1808018"/>
                  </a:cubicBezTo>
                  <a:cubicBezTo>
                    <a:pt x="4802813" y="1830407"/>
                    <a:pt x="4801017" y="1841934"/>
                    <a:pt x="4780710" y="1870363"/>
                  </a:cubicBezTo>
                  <a:cubicBezTo>
                    <a:pt x="4772865" y="1881346"/>
                    <a:pt x="4736918" y="1926774"/>
                    <a:pt x="4728755" y="1943100"/>
                  </a:cubicBezTo>
                  <a:cubicBezTo>
                    <a:pt x="4720450" y="1959711"/>
                    <a:pt x="4712412" y="2000298"/>
                    <a:pt x="4707973" y="2015836"/>
                  </a:cubicBezTo>
                  <a:cubicBezTo>
                    <a:pt x="4704964" y="2026368"/>
                    <a:pt x="4701046" y="2036618"/>
                    <a:pt x="4697582" y="2047009"/>
                  </a:cubicBezTo>
                  <a:cubicBezTo>
                    <a:pt x="4701046" y="2105891"/>
                    <a:pt x="4702104" y="2164963"/>
                    <a:pt x="4707973" y="2223654"/>
                  </a:cubicBezTo>
                  <a:cubicBezTo>
                    <a:pt x="4709063" y="2234553"/>
                    <a:pt x="4715707" y="2244201"/>
                    <a:pt x="4718364" y="2254827"/>
                  </a:cubicBezTo>
                  <a:cubicBezTo>
                    <a:pt x="4722647" y="2271961"/>
                    <a:pt x="4722196" y="2290384"/>
                    <a:pt x="4728755" y="2306782"/>
                  </a:cubicBezTo>
                  <a:cubicBezTo>
                    <a:pt x="4736256" y="2325534"/>
                    <a:pt x="4748346" y="2342191"/>
                    <a:pt x="4759928" y="2358736"/>
                  </a:cubicBezTo>
                  <a:cubicBezTo>
                    <a:pt x="4794318" y="2407864"/>
                    <a:pt x="4853940" y="2471763"/>
                    <a:pt x="4905401" y="2493818"/>
                  </a:cubicBezTo>
                  <a:cubicBezTo>
                    <a:pt x="4929646" y="2504209"/>
                    <a:pt x="4954234" y="2513836"/>
                    <a:pt x="4978137" y="2524991"/>
                  </a:cubicBezTo>
                  <a:cubicBezTo>
                    <a:pt x="5102755" y="2583146"/>
                    <a:pt x="5146202" y="2623478"/>
                    <a:pt x="5310646" y="2670463"/>
                  </a:cubicBezTo>
                  <a:cubicBezTo>
                    <a:pt x="5334891" y="2677390"/>
                    <a:pt x="5359460" y="2683271"/>
                    <a:pt x="5383382" y="2691245"/>
                  </a:cubicBezTo>
                  <a:cubicBezTo>
                    <a:pt x="5401077" y="2697143"/>
                    <a:pt x="5417342" y="2707119"/>
                    <a:pt x="5435337" y="2712027"/>
                  </a:cubicBezTo>
                  <a:cubicBezTo>
                    <a:pt x="5455663" y="2717570"/>
                    <a:pt x="5477243" y="2717308"/>
                    <a:pt x="5497682" y="2722418"/>
                  </a:cubicBezTo>
                  <a:cubicBezTo>
                    <a:pt x="5518934" y="2727731"/>
                    <a:pt x="5538862" y="2737556"/>
                    <a:pt x="5560028" y="2743200"/>
                  </a:cubicBezTo>
                  <a:cubicBezTo>
                    <a:pt x="5596972" y="2753052"/>
                    <a:pt x="5663058" y="2765884"/>
                    <a:pt x="5705501" y="2774372"/>
                  </a:cubicBezTo>
                  <a:cubicBezTo>
                    <a:pt x="5825382" y="2764383"/>
                    <a:pt x="5858494" y="2798254"/>
                    <a:pt x="5809410" y="2732809"/>
                  </a:cubicBezTo>
                  <a:cubicBezTo>
                    <a:pt x="5806471" y="2728890"/>
                    <a:pt x="5802483" y="2725882"/>
                    <a:pt x="5799019" y="2722418"/>
                  </a:cubicBezTo>
                </a:path>
              </a:pathLst>
            </a:custGeom>
            <a:noFill/>
            <a:ln w="15875" cap="flat" cmpd="sng" algn="ctr">
              <a:solidFill>
                <a:srgbClr val="FFC000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6FF1C36A-D984-3521-7C18-BBDC9ABB58E2}"/>
                </a:ext>
              </a:extLst>
            </p:cNvPr>
            <p:cNvSpPr/>
            <p:nvPr/>
          </p:nvSpPr>
          <p:spPr>
            <a:xfrm>
              <a:off x="10759323" y="3691610"/>
              <a:ext cx="103159" cy="112109"/>
            </a:xfrm>
            <a:prstGeom prst="ellipse">
              <a:avLst/>
            </a:prstGeom>
            <a:gradFill flip="none" rotWithShape="1">
              <a:gsLst>
                <a:gs pos="0">
                  <a:srgbClr val="70AD47">
                    <a:lumMod val="40000"/>
                    <a:lumOff val="60000"/>
                  </a:srgbClr>
                </a:gs>
                <a:gs pos="46000">
                  <a:srgbClr val="70AD47">
                    <a:lumMod val="95000"/>
                    <a:lumOff val="5000"/>
                  </a:srgbClr>
                </a:gs>
                <a:gs pos="100000">
                  <a:srgbClr val="70AD47">
                    <a:lumMod val="60000"/>
                  </a:srgbClr>
                </a:gs>
              </a:gsLst>
              <a:path path="circle">
                <a:fillToRect l="50000" t="130000" r="50000" b="-3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950E16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6A274E73-61D6-93E0-D2BF-40A6C3525E01}"/>
                </a:ext>
              </a:extLst>
            </p:cNvPr>
            <p:cNvSpPr/>
            <p:nvPr/>
          </p:nvSpPr>
          <p:spPr>
            <a:xfrm>
              <a:off x="11322677" y="3148780"/>
              <a:ext cx="151369" cy="123014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89000"/>
                  </a:srgbClr>
                </a:gs>
                <a:gs pos="23000">
                  <a:srgbClr val="FFC000">
                    <a:lumMod val="89000"/>
                  </a:srgbClr>
                </a:gs>
                <a:gs pos="69000">
                  <a:srgbClr val="FFC000">
                    <a:lumMod val="75000"/>
                  </a:srgbClr>
                </a:gs>
                <a:gs pos="97000">
                  <a:srgbClr val="FFC000">
                    <a:lumMod val="7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950E16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6A62BC57-AC46-320F-2DBD-3951767B254A}"/>
                </a:ext>
              </a:extLst>
            </p:cNvPr>
            <p:cNvSpPr/>
            <p:nvPr/>
          </p:nvSpPr>
          <p:spPr>
            <a:xfrm>
              <a:off x="11068300" y="3357375"/>
              <a:ext cx="71868" cy="107593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lumMod val="89000"/>
                  </a:srgbClr>
                </a:gs>
                <a:gs pos="23000">
                  <a:srgbClr val="FFC000">
                    <a:lumMod val="89000"/>
                  </a:srgbClr>
                </a:gs>
                <a:gs pos="69000">
                  <a:srgbClr val="FFC000">
                    <a:lumMod val="75000"/>
                  </a:srgbClr>
                </a:gs>
                <a:gs pos="97000">
                  <a:srgbClr val="FFC000">
                    <a:lumMod val="7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950E16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63472977-582F-6CD2-9C3E-5F216F04EAF9}"/>
              </a:ext>
            </a:extLst>
          </p:cNvPr>
          <p:cNvSpPr txBox="1"/>
          <p:nvPr/>
        </p:nvSpPr>
        <p:spPr>
          <a:xfrm>
            <a:off x="6292058" y="5823748"/>
            <a:ext cx="48121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靶碎裂的贡献非常可观！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2F9AE69-2691-4585-9D9F-CB55CA5E160C}"/>
              </a:ext>
            </a:extLst>
          </p:cNvPr>
          <p:cNvSpPr/>
          <p:nvPr/>
        </p:nvSpPr>
        <p:spPr>
          <a:xfrm>
            <a:off x="459974" y="1034252"/>
            <a:ext cx="6519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靶碎裂的贡献能否与流碎裂竞争？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2957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AD346-9981-2C0B-3A9A-DA6F215F7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8EE8CD49-93CA-0D2A-2F65-42A186E307A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文章介绍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zh-CN" alt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800" dirty="0">
                        <a:latin typeface="Cambria Math" panose="02040503050406030204" pitchFamily="18" charset="0"/>
                      </a:rPr>
                      <m:t>Λ</m:t>
                    </m:r>
                    <m:r>
                      <a:rPr lang="zh-CN" altLang="en-US" sz="2800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800" dirty="0"/>
                  <a:t>纵向自旋转移数值结果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8EE8CD49-93CA-0D2A-2F65-42A186E307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1651" t="-1754" b="-192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30C6A3C9-97DD-E0E7-B01E-0B8D3AFE67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8976" y="2954060"/>
            <a:ext cx="8054047" cy="3010017"/>
          </a:xfrm>
          <a:prstGeom prst="rect">
            <a:avLst/>
          </a:prstGeom>
        </p:spPr>
      </p:pic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D26976-BB8D-C9F6-001D-98AC2BB5B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51454" y="6496137"/>
            <a:ext cx="965018" cy="254734"/>
          </a:xfrm>
        </p:spPr>
        <p:txBody>
          <a:bodyPr>
            <a:normAutofit lnSpcReduction="10000"/>
          </a:bodyPr>
          <a:lstStyle/>
          <a:p>
            <a:fld id="{49AE70B2-8BF9-45C0-BB95-33D1B9D3A854}" type="slidenum">
              <a:rPr lang="zh-CN" altLang="en-US" smtClean="0"/>
              <a:t>8</a:t>
            </a:fld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219D019-6224-F84D-6C94-A52F0C72068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6316"/>
          <a:stretch>
            <a:fillRect/>
          </a:stretch>
        </p:blipFill>
        <p:spPr>
          <a:xfrm>
            <a:off x="4294562" y="1299470"/>
            <a:ext cx="3709751" cy="144394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4126A16-9BEF-8AEC-2B9F-DE3BFF2605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6381" y="1455938"/>
            <a:ext cx="2239584" cy="909444"/>
          </a:xfrm>
          <a:prstGeom prst="rect">
            <a:avLst/>
          </a:prstGeom>
        </p:spPr>
      </p:pic>
      <p:sp>
        <p:nvSpPr>
          <p:cNvPr id="4" name="左大括号 3">
            <a:extLst>
              <a:ext uri="{FF2B5EF4-FFF2-40B4-BE49-F238E27FC236}">
                <a16:creationId xmlns:a16="http://schemas.microsoft.com/office/drawing/2014/main" id="{AC5786D5-4656-6019-9C43-BE1F07DE5812}"/>
              </a:ext>
            </a:extLst>
          </p:cNvPr>
          <p:cNvSpPr/>
          <p:nvPr/>
        </p:nvSpPr>
        <p:spPr>
          <a:xfrm>
            <a:off x="3757521" y="1488195"/>
            <a:ext cx="315485" cy="914400"/>
          </a:xfrm>
          <a:prstGeom prst="leftBrace">
            <a:avLst>
              <a:gd name="adj1" fmla="val 8333"/>
              <a:gd name="adj2" fmla="val 48823"/>
            </a:avLst>
          </a:prstGeom>
          <a:noFill/>
          <a:ln w="25400">
            <a:solidFill>
              <a:srgbClr val="9714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97141B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CDB2FF7-0BFE-8F72-AA98-0DCB6B6A0766}"/>
                  </a:ext>
                </a:extLst>
              </p:cNvPr>
              <p:cNvSpPr txBox="1"/>
              <p:nvPr/>
            </p:nvSpPr>
            <p:spPr>
              <a:xfrm>
                <a:off x="5070343" y="868115"/>
                <a:ext cx="31325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流碎裂</a:t>
                </a:r>
                <a:r>
                  <a:rPr kumimoji="1" lang="en-US" altLang="zh-CN" dirty="0"/>
                  <a:t>(</a:t>
                </a:r>
                <a:r>
                  <a:rPr kumimoji="1" lang="zh-CN" altLang="en-US" dirty="0"/>
                  <a:t>分布函数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⨂</m:t>
                    </m:r>
                  </m:oMath>
                </a14:m>
                <a:r>
                  <a:rPr kumimoji="1" lang="zh-CN" altLang="en-US" dirty="0"/>
                  <a:t>碎裂函数</a:t>
                </a:r>
                <a:r>
                  <a:rPr kumimoji="1" lang="en-US" altLang="zh-CN" dirty="0"/>
                  <a:t>)</a:t>
                </a:r>
                <a:endParaRPr kumimoji="1"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CDB2FF7-0BFE-8F72-AA98-0DCB6B6A0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343" y="868115"/>
                <a:ext cx="3132589" cy="369332"/>
              </a:xfrm>
              <a:prstGeom prst="rect">
                <a:avLst/>
              </a:prstGeom>
              <a:blipFill>
                <a:blip r:embed="rId8"/>
                <a:stretch>
                  <a:fillRect l="-1613" t="-10000" r="-403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54F6CF79-E8B9-24A8-DAA9-7DF386724397}"/>
              </a:ext>
            </a:extLst>
          </p:cNvPr>
          <p:cNvSpPr txBox="1"/>
          <p:nvPr/>
        </p:nvSpPr>
        <p:spPr>
          <a:xfrm>
            <a:off x="8560855" y="868115"/>
            <a:ext cx="2281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97141B"/>
                </a:solidFill>
              </a:rPr>
              <a:t>靶碎裂</a:t>
            </a:r>
            <a:r>
              <a:rPr kumimoji="1" lang="en-US" altLang="zh-CN" b="1" dirty="0">
                <a:solidFill>
                  <a:srgbClr val="97141B"/>
                </a:solidFill>
              </a:rPr>
              <a:t>(</a:t>
            </a:r>
            <a:r>
              <a:rPr kumimoji="1" lang="zh-CN" altLang="en-US" b="1" dirty="0">
                <a:solidFill>
                  <a:srgbClr val="97141B"/>
                </a:solidFill>
              </a:rPr>
              <a:t>靶碎裂函数</a:t>
            </a:r>
            <a:r>
              <a:rPr kumimoji="1" lang="en-US" altLang="zh-CN" b="1" dirty="0">
                <a:solidFill>
                  <a:srgbClr val="97141B"/>
                </a:solidFill>
              </a:rPr>
              <a:t>)</a:t>
            </a:r>
            <a:endParaRPr kumimoji="1" lang="zh-CN" altLang="en-US" b="1" dirty="0">
              <a:solidFill>
                <a:srgbClr val="97141B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D194A10-F9AF-4758-CA2C-1A8749575999}"/>
              </a:ext>
            </a:extLst>
          </p:cNvPr>
          <p:cNvSpPr txBox="1"/>
          <p:nvPr/>
        </p:nvSpPr>
        <p:spPr>
          <a:xfrm>
            <a:off x="1839558" y="5833904"/>
            <a:ext cx="9365312" cy="662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7141B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包含靶碎裂机制的理论结果成功描述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97141B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HERMES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7141B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实验数据！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A9D581B-0E35-BD4E-51A6-14180AB9FB7F}"/>
              </a:ext>
            </a:extLst>
          </p:cNvPr>
          <p:cNvSpPr txBox="1"/>
          <p:nvPr/>
        </p:nvSpPr>
        <p:spPr>
          <a:xfrm>
            <a:off x="1077345" y="86683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自旋转移：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1892EEF-3545-6E9E-287C-9A8B63F72B4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3684"/>
          <a:stretch>
            <a:fillRect/>
          </a:stretch>
        </p:blipFill>
        <p:spPr>
          <a:xfrm>
            <a:off x="8080434" y="1255382"/>
            <a:ext cx="3200557" cy="1443944"/>
          </a:xfrm>
          <a:prstGeom prst="rect">
            <a:avLst/>
          </a:prstGeom>
          <a:ln>
            <a:solidFill>
              <a:srgbClr val="97141B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41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EDBED-D38F-59BD-0E66-1F44D688C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E4E9E36-8F64-9840-F6A6-D6FAD41E89D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zh-CN" altLang="en-US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文章介绍</a:t>
                </a:r>
                <a:r>
                  <a:rPr lang="en-US" altLang="zh-CN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zh-CN" altLang="en-US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8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  <m:r>
                      <a:rPr lang="zh-CN" altLang="en-US" sz="280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sz="2800" dirty="0">
                    <a:solidFill>
                      <a:prstClr val="black"/>
                    </a:solidFill>
                  </a:rPr>
                  <a:t>纵向自旋转移数值结果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EE4E9E36-8F64-9840-F6A6-D6FAD41E89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1651" t="-1754" b="-192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F7E0FFDE-E765-0421-E710-17883038A134}"/>
                  </a:ext>
                </a:extLst>
              </p:cNvPr>
              <p:cNvSpPr/>
              <p:nvPr/>
            </p:nvSpPr>
            <p:spPr>
              <a:xfrm>
                <a:off x="6032575" y="1411759"/>
                <a:ext cx="5699451" cy="3020570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对比 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COMPASS </a:t>
                </a: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实验数据 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altLang="zh-CN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2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lang="en-US" altLang="zh-CN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CN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=3.7</m:t>
                    </m:r>
                    <m:sSup>
                      <m:sSupPr>
                        <m:ctrlP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GeV</m:t>
                        </m:r>
                      </m:e>
                      <m:sup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200" dirty="0">
                  <a:latin typeface="+mn-ea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5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在高能标下，靶碎裂的</a:t>
                </a:r>
                <a:r>
                  <a:rPr lang="zh-CN" altLang="en-US" sz="21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压低效应减弱</a:t>
                </a:r>
                <a:r>
                  <a:rPr lang="en-US" altLang="zh-CN" sz="21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1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zh-CN" altLang="en-US" sz="2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该</a:t>
                </a:r>
                <a:r>
                  <a:rPr lang="zh-CN" altLang="en-US" sz="2100" dirty="0"/>
                  <a:t>领头反应道的结果可看作是靶碎裂压低效应的下限，高能标下需进一步分析其他反应道的贡献。</a:t>
                </a:r>
                <a:endParaRPr lang="en-US" altLang="zh-CN" sz="2100" dirty="0"/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zh-CN" altLang="en-US" sz="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F7E0FFDE-E765-0421-E710-17883038A1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575" y="1411759"/>
                <a:ext cx="5699451" cy="3020570"/>
              </a:xfrm>
              <a:prstGeom prst="rect">
                <a:avLst/>
              </a:prstGeom>
              <a:blipFill>
                <a:blip r:embed="rId5"/>
                <a:stretch>
                  <a:fillRect l="-1109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74D9D1D-2D6A-481B-C5B8-03CBC85F7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433" y="6439907"/>
            <a:ext cx="965018" cy="254734"/>
          </a:xfrm>
        </p:spPr>
        <p:txBody>
          <a:bodyPr>
            <a:normAutofit lnSpcReduction="10000"/>
          </a:bodyPr>
          <a:lstStyle/>
          <a:p>
            <a:fld id="{49AE70B2-8BF9-45C0-BB95-33D1B9D3A854}" type="slidenum">
              <a:rPr lang="zh-CN" altLang="en-US" smtClean="0"/>
              <a:t>9</a:t>
            </a:fld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56D6BA0-3081-13D5-E38C-6A2ED5A88B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974" y="1228199"/>
            <a:ext cx="5154015" cy="39480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5570A72-DA39-D2B2-3B1B-2002E17EA120}"/>
                  </a:ext>
                </a:extLst>
              </p:cNvPr>
              <p:cNvSpPr txBox="1"/>
              <p:nvPr/>
            </p:nvSpPr>
            <p:spPr>
              <a:xfrm>
                <a:off x="2102465" y="5247670"/>
                <a:ext cx="8535596" cy="10591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lvl="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CN" altLang="en-US" sz="2200" b="1" i="1" dirty="0" smtClean="0">
                            <a:solidFill>
                              <a:srgbClr val="97141B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l-GR" altLang="zh-CN" sz="2200" b="1" i="0" dirty="0">
                            <a:solidFill>
                              <a:srgbClr val="97141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𝚲</m:t>
                        </m:r>
                      </m:e>
                    </m:acc>
                    <m:r>
                      <a:rPr lang="en-US" altLang="zh-CN" sz="2200" b="1" i="0" dirty="0">
                        <a:solidFill>
                          <a:srgbClr val="97141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(</m:t>
                    </m:r>
                    <m:acc>
                      <m:accPr>
                        <m:chr m:val="̅"/>
                        <m:ctrlPr>
                          <a:rPr lang="zh-CN" altLang="en-US" sz="2200" b="1" i="1" dirty="0">
                            <a:solidFill>
                              <a:srgbClr val="97141B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200" b="1" i="0" dirty="0">
                            <a:solidFill>
                              <a:srgbClr val="97141B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𝐮</m:t>
                        </m:r>
                      </m:e>
                    </m:acc>
                    <m:acc>
                      <m:accPr>
                        <m:chr m:val="̅"/>
                        <m:ctrlPr>
                          <a:rPr lang="zh-CN" altLang="en-US" sz="2200" b="1" i="1" dirty="0">
                            <a:solidFill>
                              <a:srgbClr val="97141B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200" b="1" i="0" dirty="0">
                            <a:solidFill>
                              <a:srgbClr val="97141B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𝐝</m:t>
                        </m:r>
                      </m:e>
                    </m:acc>
                    <m:acc>
                      <m:accPr>
                        <m:chr m:val="̅"/>
                        <m:ctrlPr>
                          <a:rPr lang="zh-CN" altLang="en-US" sz="2200" b="1" i="1" dirty="0">
                            <a:solidFill>
                              <a:srgbClr val="97141B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200" b="1" i="0" dirty="0">
                            <a:solidFill>
                              <a:srgbClr val="97141B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𝐬</m:t>
                        </m:r>
                      </m:e>
                    </m:acc>
                    <m:r>
                      <a:rPr lang="en-US" altLang="zh-CN" sz="2200" b="1" i="0" dirty="0">
                        <a:solidFill>
                          <a:srgbClr val="97141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zh-CN" altLang="en-US" sz="2200" b="1" dirty="0">
                    <a:solidFill>
                      <a:srgbClr val="97141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超子在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SIDIS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过程中的产生，靶碎裂不能与流碎裂相竞争。</a:t>
                </a:r>
                <a:r>
                  <a:rPr lang="zh-CN" altLang="en-US" sz="2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仅考虑流碎裂的贡献就能成功地描述</a:t>
                </a:r>
                <a14:m>
                  <m:oMath xmlns:m="http://schemas.openxmlformats.org/officeDocument/2006/math">
                    <m:r>
                      <a:rPr lang="en-US" altLang="zh-CN" sz="2200" b="1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zh-CN" altLang="en-US" sz="2200" b="1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l-GR" altLang="zh-CN" sz="2200" b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𝚲</m:t>
                        </m:r>
                      </m:e>
                    </m:acc>
                  </m:oMath>
                </a14:m>
                <a:r>
                  <a:rPr lang="zh-CN" altLang="en-US" sz="2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实验数据。</a:t>
                </a: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5570A72-DA39-D2B2-3B1B-2002E17EA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465" y="5247670"/>
                <a:ext cx="8535596" cy="1059136"/>
              </a:xfrm>
              <a:prstGeom prst="rect">
                <a:avLst/>
              </a:prstGeom>
              <a:blipFill>
                <a:blip r:embed="rId7"/>
                <a:stretch>
                  <a:fillRect l="-892" r="-4160"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7913444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29&quot;:[50053104],&quot;65&quot;:[20205081],&quot;70&quot;:[3322023,3325737,3318867,3328027,3312479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101407</TotalTime>
  <Words>1535</Words>
  <Application>Microsoft Macintosh PowerPoint</Application>
  <PresentationFormat>宽屏</PresentationFormat>
  <Paragraphs>185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5" baseType="lpstr">
      <vt:lpstr>等线</vt:lpstr>
      <vt:lpstr>SimHei</vt:lpstr>
      <vt:lpstr>华文楷体</vt:lpstr>
      <vt:lpstr>STSong</vt:lpstr>
      <vt:lpstr>华文中宋</vt:lpstr>
      <vt:lpstr>Microsoft YaHei</vt:lpstr>
      <vt:lpstr>Microsoft YaHei</vt:lpstr>
      <vt:lpstr>Arial</vt:lpstr>
      <vt:lpstr>Bauhaus 93</vt:lpstr>
      <vt:lpstr>Berlin Sans FB Demi</vt:lpstr>
      <vt:lpstr>Calibri</vt:lpstr>
      <vt:lpstr>Cambria Math</vt:lpstr>
      <vt:lpstr>Helvetica</vt:lpstr>
      <vt:lpstr>Times New Roman</vt:lpstr>
      <vt:lpstr>Verdana</vt:lpstr>
      <vt:lpstr>Wingdings</vt:lpstr>
      <vt:lpstr>WPS</vt:lpstr>
      <vt:lpstr>PowerPoint 演示文稿</vt:lpstr>
      <vt:lpstr>PowerPoint 演示文稿</vt:lpstr>
      <vt:lpstr>研究背景</vt:lpstr>
      <vt:lpstr>研究背景: SIDIS 中的纵向自旋转移</vt:lpstr>
      <vt:lpstr>研究背景: SIDIS 中的纵向自旋转移</vt:lpstr>
      <vt:lpstr>文章介绍: Λ 产生机制</vt:lpstr>
      <vt:lpstr>文章介绍: 靶碎裂定性分析</vt:lpstr>
      <vt:lpstr>文章介绍: Λ 纵向自旋转移数值结果</vt:lpstr>
      <vt:lpstr>文章介绍: Λ 纵向自旋转移数值结果</vt:lpstr>
      <vt:lpstr>文章影响</vt:lpstr>
      <vt:lpstr>文章影响</vt:lpstr>
      <vt:lpstr>文章影响</vt:lpstr>
      <vt:lpstr>总结</vt:lpstr>
      <vt:lpstr>PowerPoint 演示文稿</vt:lpstr>
      <vt:lpstr>SIDIS 中 Λ 的产生机制</vt:lpstr>
      <vt:lpstr>靶碎裂的结构函数</vt:lpstr>
      <vt:lpstr> SIDIS 靶碎裂机制</vt:lpstr>
      <vt:lpstr>附录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景明</cp:lastModifiedBy>
  <cp:revision>610</cp:revision>
  <cp:lastPrinted>2026-02-02T13:20:25Z</cp:lastPrinted>
  <dcterms:created xsi:type="dcterms:W3CDTF">2019-06-19T02:08:00Z</dcterms:created>
  <dcterms:modified xsi:type="dcterms:W3CDTF">2026-07-15T09:21:07Z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FB99349A8C4E4D2BBCDB6DB8A730A400_11</vt:lpwstr>
  </property>
</Properties>
</file>