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8.xml" ContentType="application/vnd.openxmlformats-officedocument.presentationml.tags+xml"/>
  <Override PartName="/ppt/notesSlides/notesSlide15.xml" ContentType="application/vnd.openxmlformats-officedocument.presentationml.notesSlide+xml"/>
  <Override PartName="/ppt/tags/tag29.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73" r:id="rId1"/>
  </p:sldMasterIdLst>
  <p:notesMasterIdLst>
    <p:notesMasterId r:id="rId23"/>
  </p:notesMasterIdLst>
  <p:handoutMasterIdLst>
    <p:handoutMasterId r:id="rId24"/>
  </p:handoutMasterIdLst>
  <p:sldIdLst>
    <p:sldId id="2147378158" r:id="rId2"/>
    <p:sldId id="5238" r:id="rId3"/>
    <p:sldId id="2147378173" r:id="rId4"/>
    <p:sldId id="2147378108" r:id="rId5"/>
    <p:sldId id="1084" r:id="rId6"/>
    <p:sldId id="257" r:id="rId7"/>
    <p:sldId id="2147378168" r:id="rId8"/>
    <p:sldId id="2147378174" r:id="rId9"/>
    <p:sldId id="1360" r:id="rId10"/>
    <p:sldId id="1385" r:id="rId11"/>
    <p:sldId id="1377" r:id="rId12"/>
    <p:sldId id="1378" r:id="rId13"/>
    <p:sldId id="2147378109" r:id="rId14"/>
    <p:sldId id="1380" r:id="rId15"/>
    <p:sldId id="1392" r:id="rId16"/>
    <p:sldId id="1381" r:id="rId17"/>
    <p:sldId id="1382" r:id="rId18"/>
    <p:sldId id="1383" r:id="rId19"/>
    <p:sldId id="1384" r:id="rId20"/>
    <p:sldId id="1394" r:id="rId21"/>
    <p:sldId id="359" r:id="rId22"/>
  </p:sldIdLst>
  <p:sldSz cx="12192000" cy="6858000"/>
  <p:notesSz cx="6797675" cy="992822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9">
          <p15:clr>
            <a:srgbClr val="A4A3A4"/>
          </p15:clr>
        </p15:guide>
        <p15:guide id="2" pos="3792">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2" name="作者" initials="A" lastIdx="0" clrIdx="1"/>
  <p:cmAuthor id="3" name="党政办-JYH" initials="党"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FF"/>
    <a:srgbClr val="000000"/>
    <a:srgbClr val="FFFF99"/>
    <a:srgbClr val="E9EBF5"/>
    <a:srgbClr val="CFD5EA"/>
    <a:srgbClr val="D9D9D9"/>
    <a:srgbClr val="BFBFBF"/>
    <a:srgbClr val="C9DCE9"/>
    <a:srgbClr val="E1EA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中度样式 4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中度样式 4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01" autoAdjust="0"/>
    <p:restoredTop sz="91987" autoAdjust="0"/>
  </p:normalViewPr>
  <p:slideViewPr>
    <p:cSldViewPr snapToGrid="0">
      <p:cViewPr varScale="1">
        <p:scale>
          <a:sx n="65" d="100"/>
          <a:sy n="65" d="100"/>
        </p:scale>
        <p:origin x="683" y="43"/>
      </p:cViewPr>
      <p:guideLst>
        <p:guide orient="horz" pos="2169"/>
        <p:guide pos="3792"/>
      </p:guideLst>
    </p:cSldViewPr>
  </p:slideViewPr>
  <p:outlineViewPr>
    <p:cViewPr>
      <p:scale>
        <a:sx n="33" d="100"/>
        <a:sy n="33" d="100"/>
      </p:scale>
      <p:origin x="0" y="-7932"/>
    </p:cViewPr>
  </p:outlineViewPr>
  <p:notesTextViewPr>
    <p:cViewPr>
      <p:scale>
        <a:sx n="3" d="2"/>
        <a:sy n="3" d="2"/>
      </p:scale>
      <p:origin x="0" y="0"/>
    </p:cViewPr>
  </p:notesTextViewPr>
  <p:sorterViewPr>
    <p:cViewPr>
      <p:scale>
        <a:sx n="150" d="100"/>
        <a:sy n="150" d="100"/>
      </p:scale>
      <p:origin x="0" y="0"/>
    </p:cViewPr>
  </p:sorterViewPr>
  <p:notesViewPr>
    <p:cSldViewPr snapToGrid="0">
      <p:cViewPr varScale="1">
        <p:scale>
          <a:sx n="46" d="100"/>
          <a:sy n="46" d="100"/>
        </p:scale>
        <p:origin x="2808"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0"/>
            <a:ext cx="2945659" cy="498135"/>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endParaRPr>
          </a:p>
        </p:txBody>
      </p:sp>
      <p:sp>
        <p:nvSpPr>
          <p:cNvPr id="3" name="日期占位符 2"/>
          <p:cNvSpPr>
            <a:spLocks noGrp="1"/>
          </p:cNvSpPr>
          <p:nvPr>
            <p:ph type="dt" sz="quarter" idx="1"/>
          </p:nvPr>
        </p:nvSpPr>
        <p:spPr>
          <a:xfrm>
            <a:off x="3850444" y="0"/>
            <a:ext cx="2945659" cy="498135"/>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ea typeface="微软雅黑" panose="020B0503020204020204" charset="-122"/>
              </a:rPr>
              <a:pPr/>
              <a:t>2026/7/13</a:t>
            </a:fld>
            <a:endParaRPr lang="zh-CN" altLang="en-US">
              <a:latin typeface="微软雅黑" panose="020B0503020204020204" charset="-122"/>
              <a:ea typeface="微软雅黑" panose="020B0503020204020204" charset="-122"/>
            </a:endParaRPr>
          </a:p>
        </p:txBody>
      </p:sp>
      <p:sp>
        <p:nvSpPr>
          <p:cNvPr id="4" name="页脚占位符 3"/>
          <p:cNvSpPr>
            <a:spLocks noGrp="1"/>
          </p:cNvSpPr>
          <p:nvPr>
            <p:ph type="ftr" sz="quarter" idx="2"/>
          </p:nvPr>
        </p:nvSpPr>
        <p:spPr>
          <a:xfrm>
            <a:off x="1" y="9430092"/>
            <a:ext cx="2945659" cy="498134"/>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endParaRPr>
          </a:p>
        </p:txBody>
      </p:sp>
      <p:sp>
        <p:nvSpPr>
          <p:cNvPr id="5" name="灯片编号占位符 4"/>
          <p:cNvSpPr>
            <a:spLocks noGrp="1"/>
          </p:cNvSpPr>
          <p:nvPr>
            <p:ph type="sldNum" sz="quarter" idx="3"/>
          </p:nvPr>
        </p:nvSpPr>
        <p:spPr>
          <a:xfrm>
            <a:off x="3850444" y="9430092"/>
            <a:ext cx="2945659" cy="498134"/>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ea typeface="微软雅黑" panose="020B0503020204020204" charset="-122"/>
              </a:rPr>
              <a:pPr/>
              <a:t>‹#›</a:t>
            </a:fld>
            <a:endParaRPr lang="zh-CN" altLang="en-US">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20678689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0"/>
            <a:ext cx="2945659" cy="498135"/>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defRPr>
            </a:lvl1pPr>
          </a:lstStyle>
          <a:p>
            <a:endParaRPr lang="zh-CN" altLang="en-US"/>
          </a:p>
        </p:txBody>
      </p:sp>
      <p:sp>
        <p:nvSpPr>
          <p:cNvPr id="3" name="日期占位符 2"/>
          <p:cNvSpPr>
            <a:spLocks noGrp="1"/>
          </p:cNvSpPr>
          <p:nvPr>
            <p:ph type="dt" idx="1"/>
          </p:nvPr>
        </p:nvSpPr>
        <p:spPr>
          <a:xfrm>
            <a:off x="3850444" y="0"/>
            <a:ext cx="2945659" cy="498135"/>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defRPr>
            </a:lvl1pPr>
          </a:lstStyle>
          <a:p>
            <a:fld id="{1AC49D05-6128-4D0D-A32A-06A5E73B386C}" type="datetimeFigureOut">
              <a:rPr lang="zh-CN" altLang="en-US" smtClean="0"/>
              <a:pPr/>
              <a:t>2026/7/13</a:t>
            </a:fld>
            <a:endParaRPr lang="zh-CN" altLang="en-US"/>
          </a:p>
        </p:txBody>
      </p:sp>
      <p:sp>
        <p:nvSpPr>
          <p:cNvPr id="4" name="幻灯片图像占位符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768" y="4777959"/>
            <a:ext cx="5438140" cy="3909239"/>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1" y="9430092"/>
            <a:ext cx="2945659" cy="498134"/>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50444" y="9430092"/>
            <a:ext cx="2945659" cy="498134"/>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defRPr>
            </a:lvl1pPr>
          </a:lstStyle>
          <a:p>
            <a:fld id="{5849F42C-2DAE-424C-A4B8-3140182C3E9F}" type="slidenum">
              <a:rPr lang="zh-CN" altLang="en-US" smtClean="0"/>
              <a:pPr/>
              <a:t>‹#›</a:t>
            </a:fld>
            <a:endParaRPr lang="zh-CN" altLang="en-US"/>
          </a:p>
        </p:txBody>
      </p:sp>
    </p:spTree>
    <p:extLst>
      <p:ext uri="{BB962C8B-B14F-4D97-AF65-F5344CB8AC3E}">
        <p14:creationId xmlns:p14="http://schemas.microsoft.com/office/powerpoint/2010/main" val="4032403656"/>
      </p:ext>
    </p:extLst>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charset="-122"/>
        <a:ea typeface="微软雅黑" panose="020B0503020204020204" charset="-122"/>
        <a:cs typeface="+mn-cs"/>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pPr/>
              <a:t>12</a:t>
            </a:fld>
            <a:endParaRPr lang="zh-CN" altLang="en-US"/>
          </a:p>
        </p:txBody>
      </p:sp>
    </p:spTree>
    <p:extLst>
      <p:ext uri="{BB962C8B-B14F-4D97-AF65-F5344CB8AC3E}">
        <p14:creationId xmlns:p14="http://schemas.microsoft.com/office/powerpoint/2010/main" val="77789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pPr/>
              <a:t>13</a:t>
            </a:fld>
            <a:endParaRPr lang="zh-CN" altLang="en-US"/>
          </a:p>
        </p:txBody>
      </p:sp>
    </p:spTree>
    <p:extLst>
      <p:ext uri="{BB962C8B-B14F-4D97-AF65-F5344CB8AC3E}">
        <p14:creationId xmlns:p14="http://schemas.microsoft.com/office/powerpoint/2010/main" val="3392617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pPr/>
              <a:t>14</a:t>
            </a:fld>
            <a:endParaRPr lang="zh-CN" altLang="en-US"/>
          </a:p>
        </p:txBody>
      </p:sp>
    </p:spTree>
    <p:extLst>
      <p:ext uri="{BB962C8B-B14F-4D97-AF65-F5344CB8AC3E}">
        <p14:creationId xmlns:p14="http://schemas.microsoft.com/office/powerpoint/2010/main" val="2818229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pPr/>
              <a:t>15</a:t>
            </a:fld>
            <a:endParaRPr lang="zh-CN" altLang="en-US"/>
          </a:p>
        </p:txBody>
      </p:sp>
    </p:spTree>
    <p:extLst>
      <p:ext uri="{BB962C8B-B14F-4D97-AF65-F5344CB8AC3E}">
        <p14:creationId xmlns:p14="http://schemas.microsoft.com/office/powerpoint/2010/main" val="1134681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pPr/>
              <a:t>16</a:t>
            </a:fld>
            <a:endParaRPr lang="zh-CN" altLang="en-US"/>
          </a:p>
        </p:txBody>
      </p:sp>
    </p:spTree>
    <p:extLst>
      <p:ext uri="{BB962C8B-B14F-4D97-AF65-F5344CB8AC3E}">
        <p14:creationId xmlns:p14="http://schemas.microsoft.com/office/powerpoint/2010/main" val="4284673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pPr/>
              <a:t>17</a:t>
            </a:fld>
            <a:endParaRPr lang="zh-CN" altLang="en-US"/>
          </a:p>
        </p:txBody>
      </p:sp>
    </p:spTree>
    <p:extLst>
      <p:ext uri="{BB962C8B-B14F-4D97-AF65-F5344CB8AC3E}">
        <p14:creationId xmlns:p14="http://schemas.microsoft.com/office/powerpoint/2010/main" val="4294660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pPr/>
              <a:t>18</a:t>
            </a:fld>
            <a:endParaRPr lang="zh-CN" altLang="en-US"/>
          </a:p>
        </p:txBody>
      </p:sp>
    </p:spTree>
    <p:extLst>
      <p:ext uri="{BB962C8B-B14F-4D97-AF65-F5344CB8AC3E}">
        <p14:creationId xmlns:p14="http://schemas.microsoft.com/office/powerpoint/2010/main" val="752503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pPr/>
              <a:t>19</a:t>
            </a:fld>
            <a:endParaRPr lang="zh-CN" altLang="en-US"/>
          </a:p>
        </p:txBody>
      </p:sp>
    </p:spTree>
    <p:extLst>
      <p:ext uri="{BB962C8B-B14F-4D97-AF65-F5344CB8AC3E}">
        <p14:creationId xmlns:p14="http://schemas.microsoft.com/office/powerpoint/2010/main" val="1132165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pPr/>
              <a:t>20</a:t>
            </a:fld>
            <a:endParaRPr lang="zh-CN" altLang="en-US"/>
          </a:p>
        </p:txBody>
      </p:sp>
    </p:spTree>
    <p:extLst>
      <p:ext uri="{BB962C8B-B14F-4D97-AF65-F5344CB8AC3E}">
        <p14:creationId xmlns:p14="http://schemas.microsoft.com/office/powerpoint/2010/main" val="2660717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pPr/>
              <a:t>3</a:t>
            </a:fld>
            <a:endParaRPr lang="zh-CN" altLang="en-US"/>
          </a:p>
        </p:txBody>
      </p:sp>
    </p:spTree>
    <p:extLst>
      <p:ext uri="{BB962C8B-B14F-4D97-AF65-F5344CB8AC3E}">
        <p14:creationId xmlns:p14="http://schemas.microsoft.com/office/powerpoint/2010/main" val="303012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pPr/>
              <a:t>4</a:t>
            </a:fld>
            <a:endParaRPr lang="zh-CN" altLang="en-US"/>
          </a:p>
        </p:txBody>
      </p:sp>
    </p:spTree>
    <p:extLst>
      <p:ext uri="{BB962C8B-B14F-4D97-AF65-F5344CB8AC3E}">
        <p14:creationId xmlns:p14="http://schemas.microsoft.com/office/powerpoint/2010/main" val="1123617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6EECB-646C-2EC4-111F-66E6C666F92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B00D6F0-F05B-E0D0-0EBB-331B6E6A36DF}"/>
              </a:ext>
            </a:extLst>
          </p:cNvPr>
          <p:cNvSpPr>
            <a:spLocks noGrp="1" noRot="1" noChangeAspect="1"/>
          </p:cNvSpPr>
          <p:nvPr>
            <p:ph type="sldImg"/>
          </p:nvPr>
        </p:nvSpPr>
        <p:spPr>
          <a:xfrm>
            <a:off x="217488" y="812800"/>
            <a:ext cx="7124700" cy="4008438"/>
          </a:xfrm>
        </p:spPr>
      </p:sp>
      <p:sp>
        <p:nvSpPr>
          <p:cNvPr id="3" name="备注占位符 2">
            <a:extLst>
              <a:ext uri="{FF2B5EF4-FFF2-40B4-BE49-F238E27FC236}">
                <a16:creationId xmlns:a16="http://schemas.microsoft.com/office/drawing/2014/main" id="{58298BB3-DF0D-CDC6-D923-C50EDF65A449}"/>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9D4E7DF4-9C60-6CC8-102B-454D80213C5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fld id="{86A5371B-BA20-2F4F-A1E6-B41F97B1D11A}" type="slidenum">
              <a:rPr kumimoji="0" lang="en-US" sz="1200" b="0" i="0" u="none" strike="noStrike" kern="0" cap="none" spc="0" normalizeH="0" baseline="0" noProof="0" smtClean="0">
                <a:ln>
                  <a:noFill/>
                </a:ln>
                <a:solidFill>
                  <a:srgbClr val="000000"/>
                </a:solidFill>
                <a:effectLst/>
                <a:uLnTx/>
                <a:uFillTx/>
                <a:latin typeface="Arial" panose="020B0604020202020204"/>
                <a:cs typeface="Arial" panose="020B0604020202020204"/>
                <a:sym typeface="Arial" panose="020B0604020202020204"/>
              </a:rPr>
              <a:pPr marL="0" marR="0" lvl="0" indent="0" algn="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t>5</a:t>
            </a:fld>
            <a:endParaRPr kumimoji="0" lang="en-US" sz="1200" b="0" i="0" u="none" strike="noStrike" kern="0" cap="none" spc="0" normalizeH="0" baseline="0" noProof="0" dirty="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1012299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2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cs-CZ" sz="12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100" b="0" i="0" u="none" strike="noStrike" dirty="0">
                <a:solidFill>
                  <a:srgbClr val="000000"/>
                </a:solidFill>
              </a:rPr>
              <a:t>利用μ子对产生截面来交叉检验R值的准确性。研究重子结构，大幅提升超子-核子散射的事例数，并实现与BelleII互补的精确粲介子衰变测量。BEPCII-</a:t>
            </a:r>
            <a:r>
              <a:rPr lang="en-US" altLang="zh-CN" sz="1100" b="0" i="0" u="none" strike="noStrike" dirty="0">
                <a:solidFill>
                  <a:srgbClr val="000000"/>
                </a:solidFill>
              </a:rPr>
              <a:t>UP</a:t>
            </a:r>
            <a:r>
              <a:rPr lang="en-US" sz="1100" b="0" i="0" u="none" strike="noStrike" dirty="0">
                <a:solidFill>
                  <a:srgbClr val="000000"/>
                </a:solidFill>
              </a:rPr>
              <a:t>将在强子物理、味物理等领域做出独特贡献，并有望在g-2反常、重子结构等重大科学问题上取得突破。</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2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cs-CZ" sz="1200"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rPr>
              <a:t>‹#›</a:t>
            </a:r>
          </a:p>
        </p:txBody>
      </p:sp>
    </p:spTree>
    <p:extLst>
      <p:ext uri="{BB962C8B-B14F-4D97-AF65-F5344CB8AC3E}">
        <p14:creationId xmlns:p14="http://schemas.microsoft.com/office/powerpoint/2010/main" val="4024023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pPr/>
              <a:t>7</a:t>
            </a:fld>
            <a:endParaRPr lang="zh-CN" altLang="en-US"/>
          </a:p>
        </p:txBody>
      </p:sp>
    </p:spTree>
    <p:extLst>
      <p:ext uri="{BB962C8B-B14F-4D97-AF65-F5344CB8AC3E}">
        <p14:creationId xmlns:p14="http://schemas.microsoft.com/office/powerpoint/2010/main" val="607745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pPr/>
              <a:t>9</a:t>
            </a:fld>
            <a:endParaRPr lang="zh-CN" altLang="en-US"/>
          </a:p>
        </p:txBody>
      </p:sp>
    </p:spTree>
    <p:extLst>
      <p:ext uri="{BB962C8B-B14F-4D97-AF65-F5344CB8AC3E}">
        <p14:creationId xmlns:p14="http://schemas.microsoft.com/office/powerpoint/2010/main" val="2517072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pPr/>
              <a:t>10</a:t>
            </a:fld>
            <a:endParaRPr lang="zh-CN" altLang="en-US"/>
          </a:p>
        </p:txBody>
      </p:sp>
    </p:spTree>
    <p:extLst>
      <p:ext uri="{BB962C8B-B14F-4D97-AF65-F5344CB8AC3E}">
        <p14:creationId xmlns:p14="http://schemas.microsoft.com/office/powerpoint/2010/main" val="539871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pPr/>
              <a:t>11</a:t>
            </a:fld>
            <a:endParaRPr lang="zh-CN" altLang="en-US"/>
          </a:p>
        </p:txBody>
      </p:sp>
    </p:spTree>
    <p:extLst>
      <p:ext uri="{BB962C8B-B14F-4D97-AF65-F5344CB8AC3E}">
        <p14:creationId xmlns:p14="http://schemas.microsoft.com/office/powerpoint/2010/main" val="38792840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custDataLst>
              <p:tags r:id="rId1"/>
            </p:custDataLst>
          </p:nvPr>
        </p:nvSpPr>
        <p:spPr/>
        <p:txBody>
          <a:bodyPr wrap="square">
            <a:normAutofit/>
          </a:bodyPr>
          <a:lstStyle>
            <a:lvl1pPr>
              <a:defRPr>
                <a:latin typeface="Arial" panose="020B0604020202020204" pitchFamily="34" charset="0"/>
                <a:ea typeface="隶书" panose="02010509060101010101" pitchFamily="49" charset="-122"/>
              </a:defRPr>
            </a:lvl1pPr>
          </a:lstStyle>
          <a:p>
            <a:pPr>
              <a:defRPr/>
            </a:pPr>
            <a:fld id="{8B7F14F0-B072-4E96-AB63-B6B1A7902B55}" type="slidenum">
              <a:rPr lang="zh-CN" altLang="en-US" smtClean="0">
                <a:solidFill>
                  <a:srgbClr val="000000">
                    <a:tint val="75000"/>
                  </a:srgbClr>
                </a:solidFill>
              </a:rPr>
              <a:t>‹#›</a:t>
            </a:fld>
            <a:endParaRPr lang="zh-CN" altLang="en-US">
              <a:solidFill>
                <a:srgbClr val="000000">
                  <a:tint val="75000"/>
                </a:srgbClr>
              </a:solidFill>
            </a:endParaRPr>
          </a:p>
        </p:txBody>
      </p:sp>
    </p:spTree>
    <p:extLst>
      <p:ext uri="{BB962C8B-B14F-4D97-AF65-F5344CB8AC3E}">
        <p14:creationId xmlns:p14="http://schemas.microsoft.com/office/powerpoint/2010/main" val="3486550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D48E7A03-593A-4FFA-ABFF-7400DD3C908D}" type="datetime1">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90342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1107500" y="92058"/>
            <a:ext cx="10510125" cy="659643"/>
          </a:xfrm>
        </p:spPr>
        <p:txBody>
          <a:bodyPr lIns="91418" tIns="45709" rIns="91418" bIns="45709"/>
          <a:lstStyle>
            <a:lvl1pPr algn="l">
              <a:defRPr sz="3600" b="1" spc="0" baseline="0">
                <a:solidFill>
                  <a:srgbClr val="005DA2"/>
                </a:solidFill>
                <a:latin typeface="Arial" panose="020B0604020202020204" pitchFamily="34" charset="0"/>
                <a:ea typeface="微软雅黑" panose="020B0503020204020204" charset="-122"/>
              </a:defRPr>
            </a:lvl1pPr>
          </a:lstStyle>
          <a:p>
            <a:r>
              <a:rPr lang="zh-CN" altLang="en-US" dirty="0"/>
              <a:t>单击此处编辑母版标题样式</a:t>
            </a:r>
          </a:p>
        </p:txBody>
      </p:sp>
      <p:sp>
        <p:nvSpPr>
          <p:cNvPr id="5" name="灯片编号占位符 4"/>
          <p:cNvSpPr>
            <a:spLocks noGrp="1"/>
          </p:cNvSpPr>
          <p:nvPr>
            <p:ph type="sldNum" sz="quarter" idx="12"/>
          </p:nvPr>
        </p:nvSpPr>
        <p:spPr>
          <a:xfrm>
            <a:off x="11186160" y="284491"/>
            <a:ext cx="873840" cy="392310"/>
          </a:xfrm>
        </p:spPr>
        <p:txBody>
          <a:bodyPr lIns="91418" tIns="45709" rIns="91418" bIns="45709"/>
          <a:lstStyle>
            <a:lvl1pPr>
              <a:defRPr sz="1600"/>
            </a:lvl1pPr>
          </a:lstStyle>
          <a:p>
            <a:pPr>
              <a:defRPr/>
            </a:pPr>
            <a:fld id="{586222F3-B96D-4942-8F83-CEF8049B163C}" type="slidenum">
              <a:rPr lang="zh-CN" altLang="en-US" smtClean="0"/>
              <a:t>‹#›</a:t>
            </a:fld>
            <a:endParaRPr lang="zh-CN" altLang="en-US"/>
          </a:p>
        </p:txBody>
      </p:sp>
      <p:cxnSp>
        <p:nvCxnSpPr>
          <p:cNvPr id="9" name="直接连接符 8"/>
          <p:cNvCxnSpPr/>
          <p:nvPr/>
        </p:nvCxnSpPr>
        <p:spPr>
          <a:xfrm>
            <a:off x="1054457" y="811417"/>
            <a:ext cx="11132828" cy="0"/>
          </a:xfrm>
          <a:prstGeom prst="line">
            <a:avLst/>
          </a:prstGeom>
          <a:ln w="158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文本占位符 2">
            <a:extLst>
              <a:ext uri="{FF2B5EF4-FFF2-40B4-BE49-F238E27FC236}">
                <a16:creationId xmlns:a16="http://schemas.microsoft.com/office/drawing/2014/main" id="{7918572F-142C-4521-A20F-057039961475}"/>
              </a:ext>
            </a:extLst>
          </p:cNvPr>
          <p:cNvSpPr>
            <a:spLocks noGrp="1"/>
          </p:cNvSpPr>
          <p:nvPr>
            <p:ph idx="1"/>
            <p:custDataLst>
              <p:tags r:id="rId1"/>
            </p:custDataLst>
          </p:nvPr>
        </p:nvSpPr>
        <p:spPr>
          <a:xfrm>
            <a:off x="338360" y="961398"/>
            <a:ext cx="11279266" cy="5388907"/>
          </a:xfrm>
          <a:prstGeom prst="rect">
            <a:avLst/>
          </a:prstGeom>
        </p:spPr>
        <p:txBody>
          <a:bodyPr vert="horz" wrap="square" lIns="90170" tIns="46990" rIns="90170" bIns="46990" rtlCol="0">
            <a:normAutofit/>
          </a:bodyPr>
          <a:lstStyle>
            <a:lvl1pPr marL="288000" indent="-288000">
              <a:lnSpc>
                <a:spcPct val="100000"/>
              </a:lnSpc>
              <a:spcBef>
                <a:spcPts val="600"/>
              </a:spcBef>
              <a:spcAft>
                <a:spcPts val="0"/>
              </a:spcAft>
              <a:buSzPct val="75000"/>
              <a:buFont typeface="Wingdings" panose="05000000000000000000" pitchFamily="2" charset="2"/>
              <a:buChar char="u"/>
              <a:defRPr sz="2400" b="1" spc="0" baseline="0">
                <a:solidFill>
                  <a:srgbClr val="005DA2"/>
                </a:solidFill>
                <a:latin typeface="Times New Roman" panose="02020603050405020304" pitchFamily="18" charset="0"/>
                <a:ea typeface="微软雅黑" panose="020B0503020204020204" pitchFamily="34" charset="-122"/>
              </a:defRPr>
            </a:lvl1pPr>
            <a:lvl2pPr marL="720000" indent="-288000">
              <a:lnSpc>
                <a:spcPct val="100000"/>
              </a:lnSpc>
              <a:spcBef>
                <a:spcPts val="600"/>
              </a:spcBef>
              <a:spcAft>
                <a:spcPts val="0"/>
              </a:spcAft>
              <a:buFont typeface="Wingdings" panose="05000000000000000000" pitchFamily="2" charset="2"/>
              <a:buChar char=""/>
              <a:defRPr sz="2000" spc="0" baseline="0">
                <a:latin typeface="Times New Roman" panose="02020603050405020304" pitchFamily="18" charset="0"/>
                <a:ea typeface="微软雅黑" panose="020B0503020204020204" pitchFamily="34" charset="-122"/>
              </a:defRPr>
            </a:lvl2pPr>
            <a:lvl3pPr>
              <a:defRPr>
                <a:latin typeface="微软雅黑" panose="020B0503020204020204" pitchFamily="34" charset="-122"/>
                <a:ea typeface="微软雅黑" panose="020B0503020204020204" pitchFamily="34" charset="-122"/>
              </a:defRPr>
            </a:lvl3pPr>
            <a:lvl4pPr>
              <a:defRPr>
                <a:latin typeface="微软雅黑" panose="020B0503020204020204" pitchFamily="34" charset="-122"/>
                <a:ea typeface="微软雅黑" panose="020B0503020204020204" pitchFamily="34" charset="-122"/>
              </a:defRPr>
            </a:lvl4pPr>
            <a:lvl5pPr>
              <a:defRPr>
                <a:latin typeface="微软雅黑" panose="020B0503020204020204" pitchFamily="34" charset="-122"/>
                <a:ea typeface="微软雅黑" panose="020B0503020204020204" pitchFamily="34" charset="-122"/>
              </a:defRPr>
            </a:lvl5pPr>
          </a:lstStyle>
          <a:p>
            <a:pPr lvl="0"/>
            <a:r>
              <a:rPr lang="zh-CN" altLang="en-US"/>
              <a:t>编辑母版文本样式</a:t>
            </a:r>
          </a:p>
          <a:p>
            <a:pPr lvl="1"/>
            <a:r>
              <a:rPr lang="zh-CN" altLang="en-US"/>
              <a:t>第二级</a:t>
            </a:r>
          </a:p>
        </p:txBody>
      </p:sp>
      <p:pic>
        <p:nvPicPr>
          <p:cNvPr id="8" name="图片 7">
            <a:extLst>
              <a:ext uri="{FF2B5EF4-FFF2-40B4-BE49-F238E27FC236}">
                <a16:creationId xmlns:a16="http://schemas.microsoft.com/office/drawing/2014/main" id="{F11E1D56-3EE4-445E-B790-BCBDA53F81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675" y="122350"/>
            <a:ext cx="975500" cy="659545"/>
          </a:xfrm>
          <a:prstGeom prst="rect">
            <a:avLst/>
          </a:prstGeom>
        </p:spPr>
      </p:pic>
    </p:spTree>
    <p:extLst>
      <p:ext uri="{BB962C8B-B14F-4D97-AF65-F5344CB8AC3E}">
        <p14:creationId xmlns:p14="http://schemas.microsoft.com/office/powerpoint/2010/main" val="474993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白底">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85792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1.xm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6"/>
            </p:custDataLst>
          </p:nvPr>
        </p:nvSpPr>
        <p:spPr>
          <a:xfrm>
            <a:off x="669881" y="191368"/>
            <a:ext cx="10852237" cy="770030"/>
          </a:xfrm>
          <a:prstGeom prst="rect">
            <a:avLst/>
          </a:prstGeom>
        </p:spPr>
        <p:txBody>
          <a:bodyPr vert="horz" wrap="square" lIns="90170" tIns="46990" rIns="90170" bIns="4699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7"/>
            </p:custDataLst>
          </p:nvPr>
        </p:nvSpPr>
        <p:spPr>
          <a:xfrm>
            <a:off x="669882" y="961398"/>
            <a:ext cx="10852237" cy="5388907"/>
          </a:xfrm>
          <a:prstGeom prst="rect">
            <a:avLst/>
          </a:prstGeom>
        </p:spPr>
        <p:txBody>
          <a:bodyPr vert="horz" wrap="square" lIns="90170" tIns="46990" rIns="90170" bIns="46990" rtlCol="0">
            <a:normAutofit/>
          </a:bodyPr>
          <a:lstStyle/>
          <a:p>
            <a:pPr marL="288000" lvl="0" indent="-288000" algn="l" defTabSz="914400" rtl="0" eaLnBrk="1" fontAlgn="auto" latinLnBrk="0" hangingPunct="1">
              <a:lnSpc>
                <a:spcPct val="100000"/>
              </a:lnSpc>
              <a:spcBef>
                <a:spcPts val="600"/>
              </a:spcBef>
              <a:spcAft>
                <a:spcPts val="0"/>
              </a:spcAft>
              <a:buSzPct val="75000"/>
              <a:buFont typeface="Wingdings" panose="05000000000000000000" pitchFamily="2" charset="2"/>
              <a:buChar char="u"/>
            </a:pPr>
            <a:r>
              <a:rPr lang="zh-CN" altLang="en-US" dirty="0"/>
              <a:t>单击此处编辑母版文本样式</a:t>
            </a:r>
          </a:p>
          <a:p>
            <a:pPr marL="720000" lvl="1" indent="-288000" algn="l" defTabSz="914400" rtl="0" eaLnBrk="1" fontAlgn="auto" latinLnBrk="0" hangingPunct="1">
              <a:lnSpc>
                <a:spcPct val="100000"/>
              </a:lnSpc>
              <a:spcBef>
                <a:spcPts val="600"/>
              </a:spcBef>
              <a:spcAft>
                <a:spcPts val="0"/>
              </a:spcAft>
              <a:buFont typeface="Wingdings" panose="05000000000000000000" pitchFamily="2" charset="2"/>
              <a:buChar char=""/>
              <a:tabLst>
                <a:tab pos="1609725" algn="l"/>
              </a:tabLst>
            </a:pPr>
            <a:r>
              <a:rPr lang="zh-CN" altLang="en-US" dirty="0"/>
              <a:t>第二级</a:t>
            </a:r>
          </a:p>
        </p:txBody>
      </p:sp>
      <p:sp>
        <p:nvSpPr>
          <p:cNvPr id="6" name="灯片编号占位符 5"/>
          <p:cNvSpPr>
            <a:spLocks noGrp="1"/>
          </p:cNvSpPr>
          <p:nvPr>
            <p:ph type="sldNum" sz="quarter" idx="4"/>
            <p:custDataLst>
              <p:tags r:id="rId8"/>
            </p:custDataLst>
          </p:nvPr>
        </p:nvSpPr>
        <p:spPr>
          <a:xfrm>
            <a:off x="11358880" y="360000"/>
            <a:ext cx="701120" cy="341040"/>
          </a:xfrm>
          <a:prstGeom prst="rect">
            <a:avLst/>
          </a:prstGeom>
        </p:spPr>
        <p:txBody>
          <a:bodyPr vert="horz" wrap="square" lIns="91440" tIns="45720" rIns="91440" bIns="45720" rtlCol="0" anchor="ctr">
            <a:noAutofit/>
          </a:bodyPr>
          <a:lstStyle>
            <a:lvl1pPr algn="r">
              <a:defRPr sz="1600">
                <a:solidFill>
                  <a:schemeClr val="tx1">
                    <a:tint val="75000"/>
                  </a:schemeClr>
                </a:solidFill>
                <a:latin typeface="微软雅黑" panose="020B0503020204020204" pitchFamily="34" charset="-122"/>
                <a:ea typeface="微软雅黑" panose="020B0503020204020204" pitchFamily="34" charset="-122"/>
              </a:defRPr>
            </a:lvl1pPr>
          </a:lstStyle>
          <a:p>
            <a:pPr>
              <a:defRPr/>
            </a:pPr>
            <a:fld id="{586222F3-B96D-4942-8F83-CEF8049B163C}" type="slidenum">
              <a:rPr lang="zh-CN" altLang="en-US" smtClean="0"/>
              <a:t>‹#›</a:t>
            </a:fld>
            <a:endParaRPr lang="zh-CN" altLang="en-US"/>
          </a:p>
        </p:txBody>
      </p:sp>
      <p:sp>
        <p:nvSpPr>
          <p:cNvPr id="7" name="KSO_TEMPLATE" hidden="1"/>
          <p:cNvSpPr/>
          <p:nvPr>
            <p:custDataLst>
              <p:tags r:id="rId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295483950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9" r:id="rId4"/>
  </p:sldLayoutIdLst>
  <p:hf sldNum="0" hdr="0" ftr="0" dt="0"/>
  <p:txStyles>
    <p:titleStyle>
      <a:lvl1pPr algn="l" defTabSz="914400" rtl="0" eaLnBrk="1" fontAlgn="auto" latinLnBrk="0" hangingPunct="1">
        <a:lnSpc>
          <a:spcPct val="100000"/>
        </a:lnSpc>
        <a:spcBef>
          <a:spcPct val="0"/>
        </a:spcBef>
        <a:buNone/>
        <a:defRPr lang="zh-CN" altLang="en-US" sz="3600" b="1" u="none" strike="noStrike" kern="1200" cap="none" spc="0" normalizeH="0" baseline="0" dirty="0">
          <a:solidFill>
            <a:srgbClr val="005DA2"/>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lang="zh-CN" altLang="en-US" sz="2400" b="1" u="none" strike="noStrike" kern="1200" cap="none" spc="150" normalizeH="0" baseline="0" dirty="0">
          <a:solidFill>
            <a:srgbClr val="005DA2"/>
          </a:solidFill>
          <a:uFillTx/>
          <a:latin typeface="Times New Roman" panose="02020603050405020304" pitchFamily="18" charset="0"/>
          <a:ea typeface="微软雅黑" panose="020B0503020204020204" pitchFamily="34" charset="-122"/>
          <a:cs typeface="+mn-cs"/>
        </a:defRPr>
      </a:lvl1pPr>
      <a:lvl2pPr marL="774900" indent="-3429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lang="zh-CN" altLang="en-US" sz="2000" u="none" strike="noStrike" kern="1200" cap="none" spc="150" normalizeH="0" baseline="0" dirty="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tags" Target="../tags/tag19.xml"/><Relationship Id="rId18" Type="http://schemas.openxmlformats.org/officeDocument/2006/relationships/tags" Target="../tags/tag24.xml"/><Relationship Id="rId26" Type="http://schemas.openxmlformats.org/officeDocument/2006/relationships/image" Target="../media/image7.jpeg"/><Relationship Id="rId3" Type="http://schemas.openxmlformats.org/officeDocument/2006/relationships/tags" Target="../tags/tag9.xml"/><Relationship Id="rId21" Type="http://schemas.openxmlformats.org/officeDocument/2006/relationships/image" Target="../media/image2.jpeg"/><Relationship Id="rId34" Type="http://schemas.openxmlformats.org/officeDocument/2006/relationships/image" Target="../media/image15.jpeg"/><Relationship Id="rId7" Type="http://schemas.openxmlformats.org/officeDocument/2006/relationships/tags" Target="../tags/tag13.xml"/><Relationship Id="rId12" Type="http://schemas.openxmlformats.org/officeDocument/2006/relationships/tags" Target="../tags/tag18.xml"/><Relationship Id="rId17" Type="http://schemas.openxmlformats.org/officeDocument/2006/relationships/tags" Target="../tags/tag23.xml"/><Relationship Id="rId25" Type="http://schemas.openxmlformats.org/officeDocument/2006/relationships/image" Target="../media/image6.jpeg"/><Relationship Id="rId33" Type="http://schemas.openxmlformats.org/officeDocument/2006/relationships/image" Target="../media/image14.jpeg"/><Relationship Id="rId2" Type="http://schemas.openxmlformats.org/officeDocument/2006/relationships/tags" Target="../tags/tag8.xml"/><Relationship Id="rId16" Type="http://schemas.openxmlformats.org/officeDocument/2006/relationships/tags" Target="../tags/tag22.xml"/><Relationship Id="rId20" Type="http://schemas.openxmlformats.org/officeDocument/2006/relationships/slideLayout" Target="../slideLayouts/slideLayout4.xml"/><Relationship Id="rId29" Type="http://schemas.openxmlformats.org/officeDocument/2006/relationships/image" Target="../media/image10.png"/><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tags" Target="../tags/tag17.xml"/><Relationship Id="rId24" Type="http://schemas.openxmlformats.org/officeDocument/2006/relationships/image" Target="../media/image5.png"/><Relationship Id="rId32" Type="http://schemas.openxmlformats.org/officeDocument/2006/relationships/image" Target="../media/image13.jpeg"/><Relationship Id="rId5" Type="http://schemas.openxmlformats.org/officeDocument/2006/relationships/tags" Target="../tags/tag11.xml"/><Relationship Id="rId15" Type="http://schemas.openxmlformats.org/officeDocument/2006/relationships/tags" Target="../tags/tag21.xml"/><Relationship Id="rId23" Type="http://schemas.openxmlformats.org/officeDocument/2006/relationships/image" Target="../media/image4.png"/><Relationship Id="rId28" Type="http://schemas.openxmlformats.org/officeDocument/2006/relationships/image" Target="../media/image9.jpeg"/><Relationship Id="rId10" Type="http://schemas.openxmlformats.org/officeDocument/2006/relationships/tags" Target="../tags/tag16.xml"/><Relationship Id="rId19" Type="http://schemas.openxmlformats.org/officeDocument/2006/relationships/tags" Target="../tags/tag25.xml"/><Relationship Id="rId31" Type="http://schemas.openxmlformats.org/officeDocument/2006/relationships/image" Target="../media/image12.jpeg"/><Relationship Id="rId4" Type="http://schemas.openxmlformats.org/officeDocument/2006/relationships/tags" Target="../tags/tag10.xml"/><Relationship Id="rId9" Type="http://schemas.openxmlformats.org/officeDocument/2006/relationships/tags" Target="../tags/tag15.xml"/><Relationship Id="rId14" Type="http://schemas.openxmlformats.org/officeDocument/2006/relationships/tags" Target="../tags/tag20.xml"/><Relationship Id="rId22" Type="http://schemas.openxmlformats.org/officeDocument/2006/relationships/image" Target="../media/image3.png"/><Relationship Id="rId27" Type="http://schemas.openxmlformats.org/officeDocument/2006/relationships/image" Target="../media/image8.jpeg"/><Relationship Id="rId30" Type="http://schemas.openxmlformats.org/officeDocument/2006/relationships/image" Target="../media/image11.jpeg"/><Relationship Id="rId35" Type="http://schemas.openxmlformats.org/officeDocument/2006/relationships/image" Target="../media/image16.jpeg"/><Relationship Id="rId8" Type="http://schemas.openxmlformats.org/officeDocument/2006/relationships/tags" Target="../tags/tag14.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6.jpeg"/><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28.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29.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jpe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s://indico.cern.ch/event/1291157/contributions/5889603/" TargetMode="External"/><Relationship Id="rId5" Type="http://schemas.openxmlformats.org/officeDocument/2006/relationships/hyperlink" Target="https://drsai.ihep.ac.cn/" TargetMode="External"/><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a:extLst>
              <a:ext uri="{FF2B5EF4-FFF2-40B4-BE49-F238E27FC236}">
                <a16:creationId xmlns:a16="http://schemas.microsoft.com/office/drawing/2014/main" id="{5212B35E-FE55-4FDD-BD2C-45CECA74100E}"/>
              </a:ext>
            </a:extLst>
          </p:cNvPr>
          <p:cNvGrpSpPr/>
          <p:nvPr/>
        </p:nvGrpSpPr>
        <p:grpSpPr>
          <a:xfrm>
            <a:off x="-20207" y="2965578"/>
            <a:ext cx="12209176" cy="2236688"/>
            <a:chOff x="-8" y="634"/>
            <a:chExt cx="20071" cy="3651"/>
          </a:xfrm>
        </p:grpSpPr>
        <p:sp>
          <p:nvSpPr>
            <p:cNvPr id="25" name="矩形 24">
              <a:extLst>
                <a:ext uri="{FF2B5EF4-FFF2-40B4-BE49-F238E27FC236}">
                  <a16:creationId xmlns:a16="http://schemas.microsoft.com/office/drawing/2014/main" id="{FCF5592C-A300-455C-9DFB-049AD40D7D7E}"/>
                </a:ext>
              </a:extLst>
            </p:cNvPr>
            <p:cNvSpPr/>
            <p:nvPr/>
          </p:nvSpPr>
          <p:spPr>
            <a:xfrm>
              <a:off x="-8" y="766"/>
              <a:ext cx="7781" cy="3368"/>
            </a:xfrm>
            <a:prstGeom prst="rect">
              <a:avLst/>
            </a:prstGeom>
            <a:gradFill flip="none">
              <a:gsLst>
                <a:gs pos="30000">
                  <a:srgbClr val="0060EA"/>
                </a:gs>
                <a:gs pos="100000">
                  <a:srgbClr val="00C0FA"/>
                </a:gs>
              </a:gsLst>
              <a:lin ang="2700000" scaled="0"/>
            </a:gradFill>
            <a:ln>
              <a:noFill/>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Arial"/>
                <a:ea typeface="微软雅黑"/>
                <a:cs typeface="+mn-cs"/>
              </a:endParaRPr>
            </a:p>
          </p:txBody>
        </p:sp>
        <p:sp>
          <p:nvSpPr>
            <p:cNvPr id="26" name="矩形 25">
              <a:extLst>
                <a:ext uri="{FF2B5EF4-FFF2-40B4-BE49-F238E27FC236}">
                  <a16:creationId xmlns:a16="http://schemas.microsoft.com/office/drawing/2014/main" id="{2B1E4B6C-BF64-4F8F-9DE7-62A977C58C91}"/>
                </a:ext>
              </a:extLst>
            </p:cNvPr>
            <p:cNvSpPr/>
            <p:nvPr userDrawn="1">
              <p:custDataLst>
                <p:tags r:id="rId1"/>
              </p:custDataLst>
            </p:nvPr>
          </p:nvSpPr>
          <p:spPr>
            <a:xfrm flipV="1">
              <a:off x="-8" y="4133"/>
              <a:ext cx="7781" cy="152"/>
            </a:xfrm>
            <a:prstGeom prst="rect">
              <a:avLst/>
            </a:prstGeom>
            <a:solidFill>
              <a:srgbClr val="EDAB6D"/>
            </a:solidFill>
            <a:ln>
              <a:noFill/>
              <a:headEnd type="none" w="med" len="med"/>
              <a:tailEnd type="none" w="med" len="med"/>
            </a:ln>
            <a:effectLst/>
          </p:spPr>
          <p:txBody>
            <a:bodyPr vert="horz"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mn-cs"/>
              </a:endParaRPr>
            </a:p>
          </p:txBody>
        </p:sp>
        <p:sp>
          <p:nvSpPr>
            <p:cNvPr id="27" name="矩形 26">
              <a:extLst>
                <a:ext uri="{FF2B5EF4-FFF2-40B4-BE49-F238E27FC236}">
                  <a16:creationId xmlns:a16="http://schemas.microsoft.com/office/drawing/2014/main" id="{84E039F9-C511-41C8-8EEB-665B62C9D447}"/>
                </a:ext>
              </a:extLst>
            </p:cNvPr>
            <p:cNvSpPr/>
            <p:nvPr userDrawn="1">
              <p:custDataLst>
                <p:tags r:id="rId2"/>
              </p:custDataLst>
            </p:nvPr>
          </p:nvSpPr>
          <p:spPr>
            <a:xfrm>
              <a:off x="10802" y="634"/>
              <a:ext cx="9233" cy="138"/>
            </a:xfrm>
            <a:prstGeom prst="rect">
              <a:avLst/>
            </a:prstGeom>
            <a:solidFill>
              <a:srgbClr val="EDAB6D"/>
            </a:solidFill>
            <a:ln>
              <a:noFill/>
              <a:headEnd type="none" w="med" len="med"/>
              <a:tailEnd type="none" w="med" len="med"/>
            </a:ln>
            <a:effectLst/>
          </p:spPr>
          <p:txBody>
            <a:bodyPr vert="horz"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mn-cs"/>
              </a:endParaRPr>
            </a:p>
          </p:txBody>
        </p:sp>
        <p:grpSp>
          <p:nvGrpSpPr>
            <p:cNvPr id="28" name="组合 27">
              <a:extLst>
                <a:ext uri="{FF2B5EF4-FFF2-40B4-BE49-F238E27FC236}">
                  <a16:creationId xmlns:a16="http://schemas.microsoft.com/office/drawing/2014/main" id="{EDC5A030-E28B-461D-8FD5-E06D47C7B1EB}"/>
                </a:ext>
              </a:extLst>
            </p:cNvPr>
            <p:cNvGrpSpPr/>
            <p:nvPr/>
          </p:nvGrpSpPr>
          <p:grpSpPr>
            <a:xfrm>
              <a:off x="7924" y="765"/>
              <a:ext cx="9855" cy="3386"/>
              <a:chOff x="1995" y="775"/>
              <a:chExt cx="13948" cy="4333"/>
            </a:xfrm>
          </p:grpSpPr>
          <p:grpSp>
            <p:nvGrpSpPr>
              <p:cNvPr id="30" name="组合 29">
                <a:extLst>
                  <a:ext uri="{FF2B5EF4-FFF2-40B4-BE49-F238E27FC236}">
                    <a16:creationId xmlns:a16="http://schemas.microsoft.com/office/drawing/2014/main" id="{63246FC2-269A-46EA-BEE9-1D7FE0B432F3}"/>
                  </a:ext>
                </a:extLst>
              </p:cNvPr>
              <p:cNvGrpSpPr/>
              <p:nvPr>
                <p:custDataLst>
                  <p:tags r:id="rId4"/>
                </p:custDataLst>
              </p:nvPr>
            </p:nvGrpSpPr>
            <p:grpSpPr>
              <a:xfrm>
                <a:off x="1995" y="775"/>
                <a:ext cx="13948" cy="4333"/>
                <a:chOff x="343" y="894"/>
                <a:chExt cx="19237" cy="8942"/>
              </a:xfrm>
            </p:grpSpPr>
            <p:pic>
              <p:nvPicPr>
                <p:cNvPr id="32" name="图片 31">
                  <a:extLst>
                    <a:ext uri="{FF2B5EF4-FFF2-40B4-BE49-F238E27FC236}">
                      <a16:creationId xmlns:a16="http://schemas.microsoft.com/office/drawing/2014/main" id="{84E4271B-C11F-422E-B6B1-C2EF45B2C62C}"/>
                    </a:ext>
                  </a:extLst>
                </p:cNvPr>
                <p:cNvPicPr>
                  <a:picLocks noChangeAspect="1"/>
                </p:cNvPicPr>
                <p:nvPr>
                  <p:custDataLst>
                    <p:tags r:id="rId6"/>
                  </p:custDataLst>
                </p:nvPr>
              </p:nvPicPr>
              <p:blipFill>
                <a:blip r:embed="rId21"/>
                <a:srcRect/>
                <a:stretch>
                  <a:fillRect/>
                </a:stretch>
              </p:blipFill>
              <p:spPr>
                <a:xfrm>
                  <a:off x="343" y="6950"/>
                  <a:ext cx="3922" cy="2886"/>
                </a:xfrm>
                <a:prstGeom prst="rect">
                  <a:avLst/>
                </a:prstGeom>
              </p:spPr>
            </p:pic>
            <p:pic>
              <p:nvPicPr>
                <p:cNvPr id="33" name="图片 32">
                  <a:extLst>
                    <a:ext uri="{FF2B5EF4-FFF2-40B4-BE49-F238E27FC236}">
                      <a16:creationId xmlns:a16="http://schemas.microsoft.com/office/drawing/2014/main" id="{8DDC52DF-9868-465B-8441-7BC5D0A1E7EC}"/>
                    </a:ext>
                  </a:extLst>
                </p:cNvPr>
                <p:cNvPicPr>
                  <a:picLocks noChangeAspect="1"/>
                </p:cNvPicPr>
                <p:nvPr>
                  <p:custDataLst>
                    <p:tags r:id="rId7"/>
                  </p:custDataLst>
                </p:nvPr>
              </p:nvPicPr>
              <p:blipFill>
                <a:blip r:embed="rId22"/>
                <a:stretch>
                  <a:fillRect/>
                </a:stretch>
              </p:blipFill>
              <p:spPr>
                <a:xfrm>
                  <a:off x="343" y="3880"/>
                  <a:ext cx="3915" cy="2884"/>
                </a:xfrm>
                <a:prstGeom prst="rect">
                  <a:avLst/>
                </a:prstGeom>
              </p:spPr>
            </p:pic>
            <p:pic>
              <p:nvPicPr>
                <p:cNvPr id="34" name="Picture 2" descr="http://english.ihep.cas.cn/appendix/pic/20180510/201805101535056170.png">
                  <a:extLst>
                    <a:ext uri="{FF2B5EF4-FFF2-40B4-BE49-F238E27FC236}">
                      <a16:creationId xmlns:a16="http://schemas.microsoft.com/office/drawing/2014/main" id="{6F7D34DB-5A8B-4D32-9703-BB14BC23BBB6}"/>
                    </a:ext>
                  </a:extLst>
                </p:cNvPr>
                <p:cNvPicPr>
                  <a:picLocks noChangeAspect="1" noChangeArrowheads="1"/>
                </p:cNvPicPr>
                <p:nvPr>
                  <p:custDataLst>
                    <p:tags r:id="rId8"/>
                  </p:custDataLst>
                </p:nvPr>
              </p:nvPicPr>
              <p:blipFill>
                <a:blip r:embed="rId23"/>
                <a:srcRect/>
                <a:stretch>
                  <a:fillRect/>
                </a:stretch>
              </p:blipFill>
              <p:spPr bwMode="auto">
                <a:xfrm>
                  <a:off x="4330" y="6866"/>
                  <a:ext cx="3922" cy="2969"/>
                </a:xfrm>
                <a:prstGeom prst="rect">
                  <a:avLst/>
                </a:prstGeom>
                <a:noFill/>
                <a:extLst>
                  <a:ext uri="{909E8E84-426E-40DD-AFC4-6F175D3DCCD1}">
                    <a14:hiddenFill xmlns:a14="http://schemas.microsoft.com/office/drawing/2010/main">
                      <a:solidFill>
                        <a:srgbClr val="FFFFFF"/>
                      </a:solidFill>
                    </a14:hiddenFill>
                  </a:ext>
                </a:extLst>
              </p:spPr>
            </p:pic>
            <p:pic>
              <p:nvPicPr>
                <p:cNvPr id="35" name="图片 34">
                  <a:extLst>
                    <a:ext uri="{FF2B5EF4-FFF2-40B4-BE49-F238E27FC236}">
                      <a16:creationId xmlns:a16="http://schemas.microsoft.com/office/drawing/2014/main" id="{4CFFBC2C-8411-497B-96E7-3D87EFC280E8}"/>
                    </a:ext>
                  </a:extLst>
                </p:cNvPr>
                <p:cNvPicPr>
                  <a:picLocks noChangeAspect="1"/>
                </p:cNvPicPr>
                <p:nvPr>
                  <p:custDataLst>
                    <p:tags r:id="rId9"/>
                  </p:custDataLst>
                </p:nvPr>
              </p:nvPicPr>
              <p:blipFill>
                <a:blip r:embed="rId24"/>
                <a:stretch>
                  <a:fillRect/>
                </a:stretch>
              </p:blipFill>
              <p:spPr>
                <a:xfrm>
                  <a:off x="16282" y="915"/>
                  <a:ext cx="3298" cy="2867"/>
                </a:xfrm>
                <a:prstGeom prst="rect">
                  <a:avLst/>
                </a:prstGeom>
              </p:spPr>
            </p:pic>
            <p:pic>
              <p:nvPicPr>
                <p:cNvPr id="36" name="图片 35">
                  <a:extLst>
                    <a:ext uri="{FF2B5EF4-FFF2-40B4-BE49-F238E27FC236}">
                      <a16:creationId xmlns:a16="http://schemas.microsoft.com/office/drawing/2014/main" id="{B2AEF814-8606-4ABC-95AA-615E249A7818}"/>
                    </a:ext>
                  </a:extLst>
                </p:cNvPr>
                <p:cNvPicPr>
                  <a:picLocks noChangeAspect="1"/>
                </p:cNvPicPr>
                <p:nvPr>
                  <p:custDataLst>
                    <p:tags r:id="rId10"/>
                  </p:custDataLst>
                </p:nvPr>
              </p:nvPicPr>
              <p:blipFill>
                <a:blip r:embed="rId25"/>
                <a:stretch>
                  <a:fillRect/>
                </a:stretch>
              </p:blipFill>
              <p:spPr>
                <a:xfrm>
                  <a:off x="16300" y="3880"/>
                  <a:ext cx="3280" cy="2883"/>
                </a:xfrm>
                <a:prstGeom prst="rect">
                  <a:avLst/>
                </a:prstGeom>
              </p:spPr>
            </p:pic>
            <p:pic>
              <p:nvPicPr>
                <p:cNvPr id="37" name="Picture 2" descr="E:\阿里文档\X_宣传\照片\观测仓外景1210.jpg">
                  <a:extLst>
                    <a:ext uri="{FF2B5EF4-FFF2-40B4-BE49-F238E27FC236}">
                      <a16:creationId xmlns:a16="http://schemas.microsoft.com/office/drawing/2014/main" id="{A590B38F-8F19-49AD-9659-3DE4732E7B10}"/>
                    </a:ext>
                  </a:extLst>
                </p:cNvPr>
                <p:cNvPicPr>
                  <a:picLocks noChangeAspect="1" noChangeArrowheads="1"/>
                </p:cNvPicPr>
                <p:nvPr>
                  <p:custDataLst>
                    <p:tags r:id="rId11"/>
                  </p:custDataLst>
                </p:nvPr>
              </p:nvPicPr>
              <p:blipFill>
                <a:blip r:embed="rId26"/>
                <a:srcRect/>
                <a:stretch>
                  <a:fillRect/>
                </a:stretch>
              </p:blipFill>
              <p:spPr bwMode="auto">
                <a:xfrm>
                  <a:off x="12307" y="6865"/>
                  <a:ext cx="3886" cy="2885"/>
                </a:xfrm>
                <a:prstGeom prst="rect">
                  <a:avLst/>
                </a:prstGeom>
                <a:gradFill rotWithShape="1">
                  <a:gsLst>
                    <a:gs pos="0">
                      <a:srgbClr val="C30000">
                        <a:satMod val="103000"/>
                        <a:lumMod val="102000"/>
                        <a:tint val="94000"/>
                      </a:srgbClr>
                    </a:gs>
                    <a:gs pos="50000">
                      <a:srgbClr val="C30000">
                        <a:satMod val="110000"/>
                        <a:lumMod val="100000"/>
                        <a:shade val="100000"/>
                      </a:srgbClr>
                    </a:gs>
                    <a:gs pos="100000">
                      <a:srgbClr val="C30000">
                        <a:lumMod val="99000"/>
                        <a:satMod val="120000"/>
                        <a:shade val="78000"/>
                      </a:srgbClr>
                    </a:gs>
                  </a:gsLst>
                  <a:lin ang="5400000" scaled="0"/>
                </a:gradFill>
                <a:ln>
                  <a:noFill/>
                </a:ln>
                <a:effectLst/>
              </p:spPr>
            </p:pic>
            <p:pic>
              <p:nvPicPr>
                <p:cNvPr id="38" name="图片 37">
                  <a:extLst>
                    <a:ext uri="{FF2B5EF4-FFF2-40B4-BE49-F238E27FC236}">
                      <a16:creationId xmlns:a16="http://schemas.microsoft.com/office/drawing/2014/main" id="{218C24F5-4A30-417B-A1CD-B3B129FD854A}"/>
                    </a:ext>
                  </a:extLst>
                </p:cNvPr>
                <p:cNvPicPr/>
                <p:nvPr>
                  <p:custDataLst>
                    <p:tags r:id="rId12"/>
                  </p:custDataLst>
                </p:nvPr>
              </p:nvPicPr>
              <p:blipFill>
                <a:blip r:embed="rId27"/>
                <a:srcRect/>
                <a:stretch>
                  <a:fillRect/>
                </a:stretch>
              </p:blipFill>
              <p:spPr>
                <a:xfrm>
                  <a:off x="12306" y="895"/>
                  <a:ext cx="3886" cy="2885"/>
                </a:xfrm>
                <a:prstGeom prst="rect">
                  <a:avLst/>
                </a:prstGeom>
                <a:gradFill rotWithShape="1">
                  <a:gsLst>
                    <a:gs pos="0">
                      <a:srgbClr val="C30000">
                        <a:satMod val="103000"/>
                        <a:lumMod val="102000"/>
                        <a:tint val="94000"/>
                      </a:srgbClr>
                    </a:gs>
                    <a:gs pos="50000">
                      <a:srgbClr val="C30000">
                        <a:satMod val="110000"/>
                        <a:lumMod val="100000"/>
                        <a:shade val="100000"/>
                      </a:srgbClr>
                    </a:gs>
                    <a:gs pos="100000">
                      <a:srgbClr val="C30000">
                        <a:lumMod val="99000"/>
                        <a:satMod val="120000"/>
                        <a:shade val="78000"/>
                      </a:srgbClr>
                    </a:gs>
                  </a:gsLst>
                  <a:lin ang="5400000" scaled="0"/>
                </a:gradFill>
                <a:ln>
                  <a:noFill/>
                </a:ln>
                <a:effectLst/>
              </p:spPr>
            </p:pic>
            <p:pic>
              <p:nvPicPr>
                <p:cNvPr id="39" name="图片 38">
                  <a:extLst>
                    <a:ext uri="{FF2B5EF4-FFF2-40B4-BE49-F238E27FC236}">
                      <a16:creationId xmlns:a16="http://schemas.microsoft.com/office/drawing/2014/main" id="{286C0480-C892-4EE0-A2F6-1043A909AA05}"/>
                    </a:ext>
                  </a:extLst>
                </p:cNvPr>
                <p:cNvPicPr/>
                <p:nvPr>
                  <p:custDataLst>
                    <p:tags r:id="rId13"/>
                  </p:custDataLst>
                </p:nvPr>
              </p:nvPicPr>
              <p:blipFill>
                <a:blip r:embed="rId28"/>
                <a:srcRect/>
                <a:stretch>
                  <a:fillRect/>
                </a:stretch>
              </p:blipFill>
              <p:spPr>
                <a:xfrm>
                  <a:off x="12312" y="3880"/>
                  <a:ext cx="3886" cy="2885"/>
                </a:xfrm>
                <a:prstGeom prst="rect">
                  <a:avLst/>
                </a:prstGeom>
                <a:gradFill rotWithShape="1">
                  <a:gsLst>
                    <a:gs pos="0">
                      <a:srgbClr val="C30000">
                        <a:satMod val="103000"/>
                        <a:lumMod val="102000"/>
                        <a:tint val="94000"/>
                      </a:srgbClr>
                    </a:gs>
                    <a:gs pos="50000">
                      <a:srgbClr val="C30000">
                        <a:satMod val="110000"/>
                        <a:lumMod val="100000"/>
                        <a:shade val="100000"/>
                      </a:srgbClr>
                    </a:gs>
                    <a:gs pos="100000">
                      <a:srgbClr val="C30000">
                        <a:lumMod val="99000"/>
                        <a:satMod val="120000"/>
                        <a:shade val="78000"/>
                      </a:srgbClr>
                    </a:gs>
                  </a:gsLst>
                  <a:lin ang="5400000" scaled="0"/>
                </a:gradFill>
                <a:ln>
                  <a:noFill/>
                </a:ln>
                <a:effectLst/>
              </p:spPr>
            </p:pic>
            <p:pic>
              <p:nvPicPr>
                <p:cNvPr id="40" name="图片 39">
                  <a:extLst>
                    <a:ext uri="{FF2B5EF4-FFF2-40B4-BE49-F238E27FC236}">
                      <a16:creationId xmlns:a16="http://schemas.microsoft.com/office/drawing/2014/main" id="{425668E2-326B-4F17-BEEF-2E80DFC0AC16}"/>
                    </a:ext>
                  </a:extLst>
                </p:cNvPr>
                <p:cNvPicPr>
                  <a:picLocks noChangeAspect="1"/>
                </p:cNvPicPr>
                <p:nvPr>
                  <p:custDataLst>
                    <p:tags r:id="rId14"/>
                  </p:custDataLst>
                </p:nvPr>
              </p:nvPicPr>
              <p:blipFill rotWithShape="1">
                <a:blip r:embed="rId29"/>
                <a:srcRect/>
                <a:stretch>
                  <a:fillRect/>
                </a:stretch>
              </p:blipFill>
              <p:spPr>
                <a:xfrm>
                  <a:off x="8324" y="3881"/>
                  <a:ext cx="3886" cy="2885"/>
                </a:xfrm>
                <a:prstGeom prst="rect">
                  <a:avLst/>
                </a:prstGeom>
                <a:gradFill rotWithShape="1">
                  <a:gsLst>
                    <a:gs pos="0">
                      <a:srgbClr val="C30000">
                        <a:satMod val="103000"/>
                        <a:lumMod val="102000"/>
                        <a:tint val="94000"/>
                      </a:srgbClr>
                    </a:gs>
                    <a:gs pos="50000">
                      <a:srgbClr val="C30000">
                        <a:satMod val="110000"/>
                        <a:lumMod val="100000"/>
                        <a:shade val="100000"/>
                      </a:srgbClr>
                    </a:gs>
                    <a:gs pos="100000">
                      <a:srgbClr val="C30000">
                        <a:lumMod val="99000"/>
                        <a:satMod val="120000"/>
                        <a:shade val="78000"/>
                      </a:srgbClr>
                    </a:gs>
                  </a:gsLst>
                  <a:lin ang="5400000" scaled="0"/>
                </a:gradFill>
                <a:ln>
                  <a:noFill/>
                </a:ln>
                <a:effectLst/>
              </p:spPr>
            </p:pic>
            <p:pic>
              <p:nvPicPr>
                <p:cNvPr id="41" name="图片 40">
                  <a:extLst>
                    <a:ext uri="{FF2B5EF4-FFF2-40B4-BE49-F238E27FC236}">
                      <a16:creationId xmlns:a16="http://schemas.microsoft.com/office/drawing/2014/main" id="{B2599DBC-B0CB-4CD3-B508-AD633F50B112}"/>
                    </a:ext>
                  </a:extLst>
                </p:cNvPr>
                <p:cNvPicPr>
                  <a:picLocks noChangeAspect="1"/>
                </p:cNvPicPr>
                <p:nvPr>
                  <p:custDataLst>
                    <p:tags r:id="rId15"/>
                  </p:custDataLst>
                </p:nvPr>
              </p:nvPicPr>
              <p:blipFill rotWithShape="1">
                <a:blip r:embed="rId30"/>
                <a:srcRect/>
                <a:stretch>
                  <a:fillRect/>
                </a:stretch>
              </p:blipFill>
              <p:spPr>
                <a:xfrm>
                  <a:off x="4336" y="3880"/>
                  <a:ext cx="3886" cy="2885"/>
                </a:xfrm>
                <a:prstGeom prst="rect">
                  <a:avLst/>
                </a:prstGeom>
                <a:gradFill rotWithShape="1">
                  <a:gsLst>
                    <a:gs pos="0">
                      <a:srgbClr val="C30000">
                        <a:satMod val="103000"/>
                        <a:lumMod val="102000"/>
                        <a:tint val="94000"/>
                      </a:srgbClr>
                    </a:gs>
                    <a:gs pos="50000">
                      <a:srgbClr val="C30000">
                        <a:satMod val="110000"/>
                        <a:lumMod val="100000"/>
                        <a:shade val="100000"/>
                      </a:srgbClr>
                    </a:gs>
                    <a:gs pos="100000">
                      <a:srgbClr val="C30000">
                        <a:lumMod val="99000"/>
                        <a:satMod val="120000"/>
                        <a:shade val="78000"/>
                      </a:srgbClr>
                    </a:gs>
                  </a:gsLst>
                  <a:lin ang="5400000" scaled="0"/>
                </a:gradFill>
                <a:ln>
                  <a:noFill/>
                </a:ln>
                <a:effectLst/>
              </p:spPr>
            </p:pic>
            <p:pic>
              <p:nvPicPr>
                <p:cNvPr id="42" name="图片 41">
                  <a:extLst>
                    <a:ext uri="{FF2B5EF4-FFF2-40B4-BE49-F238E27FC236}">
                      <a16:creationId xmlns:a16="http://schemas.microsoft.com/office/drawing/2014/main" id="{20A57B0B-BD98-4592-89ED-09DDAEA6491D}"/>
                    </a:ext>
                  </a:extLst>
                </p:cNvPr>
                <p:cNvPicPr>
                  <a:picLocks noChangeAspect="1"/>
                </p:cNvPicPr>
                <p:nvPr>
                  <p:custDataLst>
                    <p:tags r:id="rId16"/>
                  </p:custDataLst>
                </p:nvPr>
              </p:nvPicPr>
              <p:blipFill>
                <a:blip r:embed="rId31"/>
                <a:srcRect/>
                <a:stretch>
                  <a:fillRect/>
                </a:stretch>
              </p:blipFill>
              <p:spPr>
                <a:xfrm>
                  <a:off x="348" y="895"/>
                  <a:ext cx="3886" cy="2885"/>
                </a:xfrm>
                <a:prstGeom prst="rect">
                  <a:avLst/>
                </a:prstGeom>
                <a:gradFill rotWithShape="1">
                  <a:gsLst>
                    <a:gs pos="0">
                      <a:srgbClr val="C30000">
                        <a:satMod val="103000"/>
                        <a:lumMod val="102000"/>
                        <a:tint val="94000"/>
                      </a:srgbClr>
                    </a:gs>
                    <a:gs pos="50000">
                      <a:srgbClr val="C30000">
                        <a:satMod val="110000"/>
                        <a:lumMod val="100000"/>
                        <a:shade val="100000"/>
                      </a:srgbClr>
                    </a:gs>
                    <a:gs pos="100000">
                      <a:srgbClr val="C30000">
                        <a:lumMod val="99000"/>
                        <a:satMod val="120000"/>
                        <a:shade val="78000"/>
                      </a:srgbClr>
                    </a:gs>
                  </a:gsLst>
                  <a:lin ang="5400000" scaled="0"/>
                </a:gradFill>
                <a:ln>
                  <a:noFill/>
                </a:ln>
                <a:effectLst/>
              </p:spPr>
            </p:pic>
            <p:pic>
              <p:nvPicPr>
                <p:cNvPr id="43" name="图片 42">
                  <a:extLst>
                    <a:ext uri="{FF2B5EF4-FFF2-40B4-BE49-F238E27FC236}">
                      <a16:creationId xmlns:a16="http://schemas.microsoft.com/office/drawing/2014/main" id="{7461E82B-E2D2-4326-9CCC-09FF9206D123}"/>
                    </a:ext>
                  </a:extLst>
                </p:cNvPr>
                <p:cNvPicPr>
                  <a:picLocks noChangeAspect="1"/>
                </p:cNvPicPr>
                <p:nvPr>
                  <p:custDataLst>
                    <p:tags r:id="rId17"/>
                  </p:custDataLst>
                </p:nvPr>
              </p:nvPicPr>
              <p:blipFill>
                <a:blip r:embed="rId32"/>
                <a:srcRect/>
                <a:stretch>
                  <a:fillRect/>
                </a:stretch>
              </p:blipFill>
              <p:spPr>
                <a:xfrm>
                  <a:off x="8320" y="896"/>
                  <a:ext cx="3886" cy="2885"/>
                </a:xfrm>
                <a:prstGeom prst="rect">
                  <a:avLst/>
                </a:prstGeom>
                <a:gradFill rotWithShape="1">
                  <a:gsLst>
                    <a:gs pos="0">
                      <a:srgbClr val="C30000">
                        <a:satMod val="103000"/>
                        <a:lumMod val="102000"/>
                        <a:tint val="94000"/>
                      </a:srgbClr>
                    </a:gs>
                    <a:gs pos="50000">
                      <a:srgbClr val="C30000">
                        <a:satMod val="110000"/>
                        <a:lumMod val="100000"/>
                        <a:shade val="100000"/>
                      </a:srgbClr>
                    </a:gs>
                    <a:gs pos="100000">
                      <a:srgbClr val="C30000">
                        <a:lumMod val="99000"/>
                        <a:satMod val="120000"/>
                        <a:shade val="78000"/>
                      </a:srgbClr>
                    </a:gs>
                  </a:gsLst>
                  <a:lin ang="5400000" scaled="0"/>
                </a:gradFill>
                <a:ln>
                  <a:noFill/>
                </a:ln>
                <a:effectLst/>
              </p:spPr>
            </p:pic>
            <p:pic>
              <p:nvPicPr>
                <p:cNvPr id="44" name="图片 43" descr="20190611-高能同步辐射光源-鸟瞰">
                  <a:extLst>
                    <a:ext uri="{FF2B5EF4-FFF2-40B4-BE49-F238E27FC236}">
                      <a16:creationId xmlns:a16="http://schemas.microsoft.com/office/drawing/2014/main" id="{7B3B3DF0-CD5E-4A07-A2E1-EFEF1965BB50}"/>
                    </a:ext>
                  </a:extLst>
                </p:cNvPr>
                <p:cNvPicPr>
                  <a:picLocks noChangeAspect="1"/>
                </p:cNvPicPr>
                <p:nvPr>
                  <p:custDataLst>
                    <p:tags r:id="rId18"/>
                  </p:custDataLst>
                </p:nvPr>
              </p:nvPicPr>
              <p:blipFill>
                <a:blip r:embed="rId33"/>
                <a:srcRect t="66" b="66"/>
                <a:stretch>
                  <a:fillRect/>
                </a:stretch>
              </p:blipFill>
              <p:spPr>
                <a:xfrm>
                  <a:off x="4334" y="894"/>
                  <a:ext cx="3886" cy="2885"/>
                </a:xfrm>
                <a:prstGeom prst="rect">
                  <a:avLst/>
                </a:prstGeom>
                <a:gradFill rotWithShape="1">
                  <a:gsLst>
                    <a:gs pos="0">
                      <a:srgbClr val="C30000">
                        <a:satMod val="103000"/>
                        <a:lumMod val="102000"/>
                        <a:tint val="94000"/>
                      </a:srgbClr>
                    </a:gs>
                    <a:gs pos="50000">
                      <a:srgbClr val="C30000">
                        <a:satMod val="110000"/>
                        <a:lumMod val="100000"/>
                        <a:shade val="100000"/>
                      </a:srgbClr>
                    </a:gs>
                    <a:gs pos="100000">
                      <a:srgbClr val="C30000">
                        <a:lumMod val="99000"/>
                        <a:satMod val="120000"/>
                        <a:shade val="78000"/>
                      </a:srgbClr>
                    </a:gs>
                  </a:gsLst>
                  <a:lin ang="5400000" scaled="0"/>
                </a:gradFill>
                <a:ln>
                  <a:noFill/>
                </a:ln>
                <a:effectLst/>
              </p:spPr>
            </p:pic>
            <p:pic>
              <p:nvPicPr>
                <p:cNvPr id="45" name="图片 44">
                  <a:extLst>
                    <a:ext uri="{FF2B5EF4-FFF2-40B4-BE49-F238E27FC236}">
                      <a16:creationId xmlns:a16="http://schemas.microsoft.com/office/drawing/2014/main" id="{9CC27400-8D26-4D45-A45A-8A318AA69E64}"/>
                    </a:ext>
                  </a:extLst>
                </p:cNvPr>
                <p:cNvPicPr>
                  <a:picLocks noChangeAspect="1"/>
                </p:cNvPicPr>
                <p:nvPr>
                  <p:custDataLst>
                    <p:tags r:id="rId19"/>
                  </p:custDataLst>
                </p:nvPr>
              </p:nvPicPr>
              <p:blipFill>
                <a:blip r:embed="rId34"/>
                <a:stretch>
                  <a:fillRect/>
                </a:stretch>
              </p:blipFill>
              <p:spPr>
                <a:xfrm>
                  <a:off x="8321" y="6866"/>
                  <a:ext cx="3917" cy="2925"/>
                </a:xfrm>
                <a:prstGeom prst="rect">
                  <a:avLst/>
                </a:prstGeom>
                <a:ln>
                  <a:noFill/>
                </a:ln>
                <a:effectLst/>
              </p:spPr>
            </p:pic>
          </p:grpSp>
          <p:pic>
            <p:nvPicPr>
              <p:cNvPr id="31" name="图片 30" descr="环形正负电子对撞机">
                <a:extLst>
                  <a:ext uri="{FF2B5EF4-FFF2-40B4-BE49-F238E27FC236}">
                    <a16:creationId xmlns:a16="http://schemas.microsoft.com/office/drawing/2014/main" id="{E2B3D0A4-7A4F-44F1-87ED-31616A334181}"/>
                  </a:ext>
                </a:extLst>
              </p:cNvPr>
              <p:cNvPicPr>
                <a:picLocks noChangeAspect="1"/>
              </p:cNvPicPr>
              <p:nvPr>
                <p:custDataLst>
                  <p:tags r:id="rId5"/>
                </p:custDataLst>
              </p:nvPr>
            </p:nvPicPr>
            <p:blipFill rotWithShape="1">
              <a:blip r:embed="rId35"/>
              <a:srcRect/>
              <a:stretch>
                <a:fillRect/>
              </a:stretch>
            </p:blipFill>
            <p:spPr>
              <a:xfrm>
                <a:off x="13540" y="3671"/>
                <a:ext cx="2403" cy="1437"/>
              </a:xfrm>
              <a:prstGeom prst="rect">
                <a:avLst/>
              </a:prstGeom>
              <a:ln>
                <a:noFill/>
              </a:ln>
              <a:effectLst/>
            </p:spPr>
          </p:pic>
        </p:grpSp>
        <p:sp>
          <p:nvSpPr>
            <p:cNvPr id="29" name="矩形 28">
              <a:extLst>
                <a:ext uri="{FF2B5EF4-FFF2-40B4-BE49-F238E27FC236}">
                  <a16:creationId xmlns:a16="http://schemas.microsoft.com/office/drawing/2014/main" id="{4555F974-1C29-4C3F-8D53-DE9C77C65503}"/>
                </a:ext>
              </a:extLst>
            </p:cNvPr>
            <p:cNvSpPr/>
            <p:nvPr>
              <p:custDataLst>
                <p:tags r:id="rId3"/>
              </p:custDataLst>
            </p:nvPr>
          </p:nvSpPr>
          <p:spPr>
            <a:xfrm>
              <a:off x="17854" y="773"/>
              <a:ext cx="2209" cy="3349"/>
            </a:xfrm>
            <a:prstGeom prst="rect">
              <a:avLst/>
            </a:prstGeom>
            <a:gradFill>
              <a:gsLst>
                <a:gs pos="0">
                  <a:srgbClr val="0060EA"/>
                </a:gs>
                <a:gs pos="100000">
                  <a:srgbClr val="00C0FA"/>
                </a:gs>
              </a:gsLst>
              <a:lin ang="16680000" scaled="0"/>
            </a:gradFill>
            <a:ln>
              <a:noFill/>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微软雅黑"/>
                <a:cs typeface="+mn-cs"/>
              </a:endParaRPr>
            </a:p>
          </p:txBody>
        </p:sp>
      </p:grpSp>
      <p:sp>
        <p:nvSpPr>
          <p:cNvPr id="46" name="文本框 45">
            <a:extLst>
              <a:ext uri="{FF2B5EF4-FFF2-40B4-BE49-F238E27FC236}">
                <a16:creationId xmlns:a16="http://schemas.microsoft.com/office/drawing/2014/main" id="{E844A31F-5C4C-4243-9402-3AAA76612B16}"/>
              </a:ext>
            </a:extLst>
          </p:cNvPr>
          <p:cNvSpPr txBox="1"/>
          <p:nvPr/>
        </p:nvSpPr>
        <p:spPr>
          <a:xfrm>
            <a:off x="301892" y="1410932"/>
            <a:ext cx="12196617" cy="879664"/>
          </a:xfrm>
          <a:prstGeom prst="rect">
            <a:avLst/>
          </a:prstGeom>
          <a:noFill/>
        </p:spPr>
        <p:txBody>
          <a:bodyPr wrap="square" rtlCol="0">
            <a:spAutoFit/>
          </a:bodyPr>
          <a:lstStyle/>
          <a:p>
            <a:pPr marL="0" marR="0" lvl="0" indent="0" algn="ctr" defTabSz="914400" rtl="0" eaLnBrk="1" fontAlgn="auto" latinLnBrk="0" hangingPunct="1">
              <a:lnSpc>
                <a:spcPts val="6600"/>
              </a:lnSpc>
              <a:spcBef>
                <a:spcPts val="0"/>
              </a:spcBef>
              <a:spcAft>
                <a:spcPts val="0"/>
              </a:spcAft>
              <a:buClrTx/>
              <a:buSzTx/>
              <a:buFontTx/>
              <a:buNone/>
              <a:tabLst/>
              <a:defRPr/>
            </a:pPr>
            <a:r>
              <a:rPr kumimoji="0" lang="zh-CN" altLang="en-US" sz="5000" b="1" i="0" u="none" strike="noStrike" kern="1200" cap="none" spc="0" normalizeH="0" baseline="0" noProof="0" dirty="0">
                <a:ln>
                  <a:noFill/>
                </a:ln>
                <a:solidFill>
                  <a:srgbClr val="053C80"/>
                </a:solidFill>
                <a:effectLst/>
                <a:uLnTx/>
                <a:uFillTx/>
                <a:latin typeface="微软雅黑" panose="020B0503020204020204" pitchFamily="34" charset="-122"/>
                <a:ea typeface="微软雅黑" panose="020B0503020204020204" pitchFamily="34" charset="-122"/>
                <a:cs typeface="+mn-ea"/>
              </a:rPr>
              <a:t>高能所“十五五”规划</a:t>
            </a:r>
          </a:p>
        </p:txBody>
      </p:sp>
      <p:sp>
        <p:nvSpPr>
          <p:cNvPr id="47" name="文本框 46">
            <a:extLst>
              <a:ext uri="{FF2B5EF4-FFF2-40B4-BE49-F238E27FC236}">
                <a16:creationId xmlns:a16="http://schemas.microsoft.com/office/drawing/2014/main" id="{DFE046EA-06E9-4CCB-B948-066778097DBE}"/>
              </a:ext>
            </a:extLst>
          </p:cNvPr>
          <p:cNvSpPr txBox="1"/>
          <p:nvPr/>
        </p:nvSpPr>
        <p:spPr>
          <a:xfrm>
            <a:off x="5454101" y="5549478"/>
            <a:ext cx="6630609" cy="494815"/>
          </a:xfrm>
          <a:prstGeom prst="rect">
            <a:avLst/>
          </a:prstGeom>
          <a:noFill/>
        </p:spPr>
        <p:txBody>
          <a:bodyPr wrap="square" rtlCol="0">
            <a:spAutoFit/>
          </a:bodyPr>
          <a:lstStyle/>
          <a:p>
            <a:pPr marL="0" marR="0" lvl="0" indent="0" algn="ctr" defTabSz="914400" rtl="0" eaLnBrk="1" fontAlgn="auto" latinLnBrk="0" hangingPunct="1">
              <a:lnSpc>
                <a:spcPts val="3600"/>
              </a:lnSpc>
              <a:spcBef>
                <a:spcPts val="300"/>
              </a:spcBef>
              <a:spcAft>
                <a:spcPts val="0"/>
              </a:spcAft>
              <a:buClrTx/>
              <a:buSzTx/>
              <a:buFontTx/>
              <a:buNone/>
              <a:tabLst/>
              <a:defRPr/>
            </a:pPr>
            <a:r>
              <a:rPr kumimoji="0" lang="zh-CN" altLang="en-US"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微软雅黑" panose="020B0503020204020204" pitchFamily="34" charset="-122"/>
              </a:rPr>
              <a:t>曹俊   广州，</a:t>
            </a:r>
            <a:r>
              <a:rPr kumimoji="0" lang="en-US" altLang="zh-CN"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微软雅黑" panose="020B0503020204020204" pitchFamily="34" charset="-122"/>
              </a:rPr>
              <a:t>2026</a:t>
            </a:r>
            <a:r>
              <a:rPr kumimoji="0" lang="zh-CN" altLang="en-US"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微软雅黑" panose="020B0503020204020204" pitchFamily="34" charset="-122"/>
              </a:rPr>
              <a:t>年</a:t>
            </a:r>
            <a:r>
              <a:rPr lang="en-US" altLang="zh-CN" sz="2600" b="1" dirty="0">
                <a:solidFill>
                  <a:prstClr val="black"/>
                </a:solidFill>
                <a:latin typeface="楷体" panose="02010609060101010101" pitchFamily="49" charset="-122"/>
                <a:ea typeface="楷体" panose="02010609060101010101" pitchFamily="49" charset="-122"/>
                <a:cs typeface="微软雅黑" panose="020B0503020204020204" pitchFamily="34" charset="-122"/>
              </a:rPr>
              <a:t>7</a:t>
            </a:r>
            <a:r>
              <a:rPr kumimoji="0" lang="zh-CN" altLang="en-US"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微软雅黑" panose="020B0503020204020204" pitchFamily="34" charset="-122"/>
              </a:rPr>
              <a:t>月</a:t>
            </a:r>
            <a:r>
              <a:rPr kumimoji="0" lang="en-US" altLang="zh-CN"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微软雅黑" panose="020B0503020204020204" pitchFamily="34" charset="-122"/>
              </a:rPr>
              <a:t>14</a:t>
            </a:r>
            <a:r>
              <a:rPr kumimoji="0" lang="zh-CN" altLang="en-US"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微软雅黑" panose="020B0503020204020204" pitchFamily="34" charset="-122"/>
              </a:rPr>
              <a:t>日</a:t>
            </a:r>
          </a:p>
        </p:txBody>
      </p:sp>
    </p:spTree>
    <p:extLst>
      <p:ext uri="{BB962C8B-B14F-4D97-AF65-F5344CB8AC3E}">
        <p14:creationId xmlns:p14="http://schemas.microsoft.com/office/powerpoint/2010/main" val="7239024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10">
            <a:extLst>
              <a:ext uri="{FF2B5EF4-FFF2-40B4-BE49-F238E27FC236}">
                <a16:creationId xmlns:a16="http://schemas.microsoft.com/office/drawing/2014/main" id="{C16A988B-0795-4280-8806-29D5EBC370A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t="11779"/>
          <a:stretch/>
        </p:blipFill>
        <p:spPr>
          <a:xfrm>
            <a:off x="7496815" y="1544446"/>
            <a:ext cx="4456769" cy="2821089"/>
          </a:xfrm>
          <a:prstGeom prst="rect">
            <a:avLst/>
          </a:prstGeom>
        </p:spPr>
      </p:pic>
      <p:sp>
        <p:nvSpPr>
          <p:cNvPr id="4" name="标题 20">
            <a:extLst>
              <a:ext uri="{FF2B5EF4-FFF2-40B4-BE49-F238E27FC236}">
                <a16:creationId xmlns:a16="http://schemas.microsoft.com/office/drawing/2014/main" id="{C9EB394F-216A-4490-A8C5-4B3AFB53237B}"/>
              </a:ext>
            </a:extLst>
          </p:cNvPr>
          <p:cNvSpPr>
            <a:spLocks noGrp="1"/>
          </p:cNvSpPr>
          <p:nvPr>
            <p:ph type="title"/>
          </p:nvPr>
        </p:nvSpPr>
        <p:spPr/>
        <p:txBody>
          <a:bodyPr vert="horz" wrap="square" lIns="91418" tIns="45709" rIns="91418" bIns="45709" rtlCol="0" anchor="ctr" anchorCtr="0">
            <a:noAutofit/>
          </a:bodyPr>
          <a:lstStyle/>
          <a:p>
            <a:r>
              <a:rPr lang="zh-CN" altLang="zh-CN" sz="3200" dirty="0"/>
              <a:t>新兴前沿</a:t>
            </a:r>
            <a:r>
              <a:rPr lang="zh-CN" altLang="en-US" sz="3200" dirty="0"/>
              <a:t>与</a:t>
            </a:r>
            <a:r>
              <a:rPr lang="zh-CN" altLang="zh-CN" sz="3200" dirty="0"/>
              <a:t>未来技术</a:t>
            </a:r>
            <a:r>
              <a:rPr lang="zh-CN" altLang="en-US" sz="3200" dirty="0"/>
              <a:t>二： </a:t>
            </a:r>
            <a:r>
              <a:rPr lang="en-US" altLang="zh-CN" sz="3200" spc="0" dirty="0"/>
              <a:t>CEPC</a:t>
            </a:r>
            <a:r>
              <a:rPr lang="zh-CN" altLang="zh-CN" sz="3200" spc="0" dirty="0"/>
              <a:t>加速器与探测器</a:t>
            </a:r>
            <a:endParaRPr lang="zh-CN" altLang="en-US" sz="3200" spc="0" dirty="0">
              <a:sym typeface="+mn-ea"/>
            </a:endParaRPr>
          </a:p>
        </p:txBody>
      </p:sp>
      <p:sp>
        <p:nvSpPr>
          <p:cNvPr id="2" name="灯片编号占位符 1">
            <a:extLst>
              <a:ext uri="{FF2B5EF4-FFF2-40B4-BE49-F238E27FC236}">
                <a16:creationId xmlns:a16="http://schemas.microsoft.com/office/drawing/2014/main" id="{2BDF648D-D4E8-4271-A14D-90C277D4D730}"/>
              </a:ext>
            </a:extLst>
          </p:cNvPr>
          <p:cNvSpPr>
            <a:spLocks noGrp="1"/>
          </p:cNvSpPr>
          <p:nvPr>
            <p:ph type="sldNum" sz="quarter" idx="12"/>
          </p:nvPr>
        </p:nvSpPr>
        <p:spPr/>
        <p:txBody>
          <a:bodyPr/>
          <a:lstStyle/>
          <a:p>
            <a:fld id="{E077DA78-E013-4A8C-AD75-63A150561B10}" type="slidenum">
              <a:rPr lang="zh-CN" altLang="en-US" smtClean="0"/>
              <a:pPr/>
              <a:t>10</a:t>
            </a:fld>
            <a:endParaRPr lang="zh-CN" altLang="en-US" dirty="0"/>
          </a:p>
        </p:txBody>
      </p:sp>
      <p:sp>
        <p:nvSpPr>
          <p:cNvPr id="3" name="内容占位符 2">
            <a:extLst>
              <a:ext uri="{FF2B5EF4-FFF2-40B4-BE49-F238E27FC236}">
                <a16:creationId xmlns:a16="http://schemas.microsoft.com/office/drawing/2014/main" id="{8A04B5AC-C859-428A-AB3C-12C51D96547E}"/>
              </a:ext>
            </a:extLst>
          </p:cNvPr>
          <p:cNvSpPr>
            <a:spLocks noGrp="1"/>
          </p:cNvSpPr>
          <p:nvPr>
            <p:ph idx="1"/>
          </p:nvPr>
        </p:nvSpPr>
        <p:spPr>
          <a:xfrm>
            <a:off x="574377" y="1122828"/>
            <a:ext cx="6835032" cy="3536577"/>
          </a:xfrm>
        </p:spPr>
        <p:txBody>
          <a:bodyPr>
            <a:normAutofit/>
          </a:bodyPr>
          <a:lstStyle/>
          <a:p>
            <a:pPr>
              <a:lnSpc>
                <a:spcPct val="120000"/>
              </a:lnSpc>
            </a:pPr>
            <a:r>
              <a:rPr lang="zh-CN" altLang="en-US" dirty="0"/>
              <a:t>深挖</a:t>
            </a:r>
            <a:r>
              <a:rPr lang="en-US" altLang="zh-CN" dirty="0"/>
              <a:t>CEPC</a:t>
            </a:r>
            <a:r>
              <a:rPr lang="zh-CN" altLang="en-US" dirty="0"/>
              <a:t>物理潜力，继续加速器物理设计优化和探测器系统设计，</a:t>
            </a:r>
            <a:r>
              <a:rPr lang="zh-CN" altLang="en-US" dirty="0">
                <a:solidFill>
                  <a:srgbClr val="C00000"/>
                </a:solidFill>
              </a:rPr>
              <a:t>完成工程设计，推动立项</a:t>
            </a:r>
          </a:p>
          <a:p>
            <a:pPr>
              <a:lnSpc>
                <a:spcPct val="120000"/>
              </a:lnSpc>
            </a:pPr>
            <a:r>
              <a:rPr lang="zh-CN" altLang="en-US" dirty="0"/>
              <a:t>推进高性能超导腔及低温模组、超导磁体、高效速调管等研发攻关与技术实用化，达到世界领先水平</a:t>
            </a:r>
          </a:p>
          <a:p>
            <a:pPr>
              <a:lnSpc>
                <a:spcPct val="120000"/>
              </a:lnSpc>
            </a:pPr>
            <a:r>
              <a:rPr lang="zh-CN" altLang="en-US" dirty="0"/>
              <a:t>参加</a:t>
            </a:r>
            <a:r>
              <a:rPr lang="en-US" altLang="zh-CN" dirty="0"/>
              <a:t>DRD</a:t>
            </a:r>
            <a:r>
              <a:rPr lang="zh-CN" altLang="en-US" dirty="0"/>
              <a:t>等国际合作，开展探测器关键技术研究</a:t>
            </a:r>
          </a:p>
        </p:txBody>
      </p:sp>
      <p:sp>
        <p:nvSpPr>
          <p:cNvPr id="12" name="内容占位符 2">
            <a:extLst>
              <a:ext uri="{FF2B5EF4-FFF2-40B4-BE49-F238E27FC236}">
                <a16:creationId xmlns:a16="http://schemas.microsoft.com/office/drawing/2014/main" id="{41B1DA96-A6AD-4091-B946-B1F2F6F6F4B4}"/>
              </a:ext>
            </a:extLst>
          </p:cNvPr>
          <p:cNvSpPr txBox="1">
            <a:spLocks/>
          </p:cNvSpPr>
          <p:nvPr/>
        </p:nvSpPr>
        <p:spPr>
          <a:xfrm>
            <a:off x="561010" y="4579999"/>
            <a:ext cx="10972167" cy="1993510"/>
          </a:xfrm>
          <a:prstGeom prst="rect">
            <a:avLst/>
          </a:prstGeom>
        </p:spPr>
        <p:txBody>
          <a:bodyPr vert="horz" wrap="square" lIns="90170" tIns="46990" rIns="90170" bIns="46990" rtlCol="0">
            <a:normAutofit/>
          </a:bodyPr>
          <a:lstStyle>
            <a:lvl1pPr marL="288000" indent="-288000" algn="l" defTabSz="914400" rtl="0" eaLnBrk="1" fontAlgn="auto" latinLnBrk="0" hangingPunct="1">
              <a:lnSpc>
                <a:spcPct val="100000"/>
              </a:lnSpc>
              <a:spcBef>
                <a:spcPts val="600"/>
              </a:spcBef>
              <a:spcAft>
                <a:spcPts val="0"/>
              </a:spcAft>
              <a:buSzPct val="75000"/>
              <a:buFont typeface="Wingdings" panose="05000000000000000000" pitchFamily="2" charset="2"/>
              <a:buChar char="u"/>
              <a:defRPr lang="zh-CN" altLang="en-US" sz="2400" b="1" u="none" strike="noStrike" kern="1200" cap="none" spc="0" normalizeH="0" baseline="0">
                <a:solidFill>
                  <a:srgbClr val="005DA2"/>
                </a:solidFill>
                <a:uFillTx/>
                <a:latin typeface="Times New Roman" panose="02020603050405020304" pitchFamily="18" charset="0"/>
                <a:ea typeface="微软雅黑" panose="020B0503020204020204" pitchFamily="34" charset="-122"/>
                <a:cs typeface="+mn-cs"/>
              </a:defRPr>
            </a:lvl1pPr>
            <a:lvl2pPr marL="720000" indent="-288000" algn="l" defTabSz="914400" rtl="0" eaLnBrk="1" fontAlgn="auto" latinLnBrk="0" hangingPunct="1">
              <a:lnSpc>
                <a:spcPct val="100000"/>
              </a:lnSpc>
              <a:spcBef>
                <a:spcPts val="600"/>
              </a:spcBef>
              <a:spcAft>
                <a:spcPts val="0"/>
              </a:spcAft>
              <a:buFont typeface="Wingdings" panose="05000000000000000000" pitchFamily="2" charset="2"/>
              <a:buChar char=""/>
              <a:tabLst>
                <a:tab pos="1609725" algn="l"/>
              </a:tabLst>
              <a:defRPr lang="zh-CN" altLang="en-US" sz="2000" u="none" strike="noStrike" kern="1200" cap="none" spc="0" normalizeH="0" baseline="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1200"/>
              </a:spcBef>
            </a:pPr>
            <a:r>
              <a:rPr lang="zh-CN" altLang="en-US" dirty="0"/>
              <a:t>预期产出</a:t>
            </a:r>
          </a:p>
          <a:p>
            <a:pPr lvl="1">
              <a:lnSpc>
                <a:spcPct val="110000"/>
              </a:lnSpc>
              <a:spcBef>
                <a:spcPts val="1200"/>
              </a:spcBef>
            </a:pPr>
            <a:r>
              <a:rPr lang="zh-CN" altLang="en-US" dirty="0"/>
              <a:t>完成增强器磁铁、真空盒</a:t>
            </a:r>
            <a:r>
              <a:rPr lang="en-US" altLang="zh-CN" dirty="0"/>
              <a:t>NEG</a:t>
            </a:r>
            <a:r>
              <a:rPr lang="zh-CN" altLang="en-US" dirty="0"/>
              <a:t>镀膜自动化生产线；高性能超导腔、速调管等研发</a:t>
            </a:r>
          </a:p>
          <a:p>
            <a:pPr lvl="1">
              <a:lnSpc>
                <a:spcPct val="110000"/>
              </a:lnSpc>
              <a:spcBef>
                <a:spcPts val="1200"/>
              </a:spcBef>
            </a:pPr>
            <a:r>
              <a:rPr lang="zh-CN" altLang="en-US" dirty="0"/>
              <a:t>发布电弱物理白皮书</a:t>
            </a:r>
          </a:p>
          <a:p>
            <a:pPr lvl="1">
              <a:lnSpc>
                <a:spcPct val="110000"/>
              </a:lnSpc>
              <a:spcBef>
                <a:spcPts val="1200"/>
              </a:spcBef>
            </a:pPr>
            <a:r>
              <a:rPr lang="zh-CN" altLang="en-US" dirty="0"/>
              <a:t>实现国际同类最高精度制程半导体像素探测器，完成基于闪烁玻璃的量能器设计</a:t>
            </a:r>
          </a:p>
        </p:txBody>
      </p:sp>
    </p:spTree>
    <p:extLst>
      <p:ext uri="{BB962C8B-B14F-4D97-AF65-F5344CB8AC3E}">
        <p14:creationId xmlns:p14="http://schemas.microsoft.com/office/powerpoint/2010/main" val="3752354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a:extLst>
              <a:ext uri="{FF2B5EF4-FFF2-40B4-BE49-F238E27FC236}">
                <a16:creationId xmlns:a16="http://schemas.microsoft.com/office/drawing/2014/main" id="{4DF6F3F8-5E86-43ED-95D2-68B9D9F8925F}"/>
              </a:ext>
            </a:extLst>
          </p:cNvPr>
          <p:cNvPicPr>
            <a:picLocks noChangeAspect="1"/>
          </p:cNvPicPr>
          <p:nvPr/>
        </p:nvPicPr>
        <p:blipFill rotWithShape="1">
          <a:blip r:embed="rId3"/>
          <a:srcRect t="8160"/>
          <a:stretch>
            <a:fillRect/>
          </a:stretch>
        </p:blipFill>
        <p:spPr>
          <a:xfrm>
            <a:off x="757610" y="1785328"/>
            <a:ext cx="3600000" cy="1888175"/>
          </a:xfrm>
          <a:prstGeom prst="rect">
            <a:avLst/>
          </a:prstGeom>
        </p:spPr>
      </p:pic>
      <p:pic>
        <p:nvPicPr>
          <p:cNvPr id="34" name="图片 9">
            <a:extLst>
              <a:ext uri="{FF2B5EF4-FFF2-40B4-BE49-F238E27FC236}">
                <a16:creationId xmlns:a16="http://schemas.microsoft.com/office/drawing/2014/main" id="{36E3EA75-2CDB-43A0-894B-AF45D29466E9}"/>
              </a:ext>
            </a:extLst>
          </p:cNvPr>
          <p:cNvPicPr>
            <a:picLocks noChangeAspect="1"/>
          </p:cNvPicPr>
          <p:nvPr/>
        </p:nvPicPr>
        <p:blipFill rotWithShape="1">
          <a:blip r:embed="rId4" cstate="screen"/>
          <a:srcRect b="14878"/>
          <a:stretch/>
        </p:blipFill>
        <p:spPr>
          <a:xfrm>
            <a:off x="800222" y="3642476"/>
            <a:ext cx="3514777" cy="1483884"/>
          </a:xfrm>
          <a:prstGeom prst="rect">
            <a:avLst/>
          </a:prstGeom>
        </p:spPr>
      </p:pic>
      <p:sp>
        <p:nvSpPr>
          <p:cNvPr id="2" name="标题 1"/>
          <p:cNvSpPr>
            <a:spLocks noGrp="1"/>
          </p:cNvSpPr>
          <p:nvPr>
            <p:ph type="title"/>
          </p:nvPr>
        </p:nvSpPr>
        <p:spPr/>
        <p:txBody>
          <a:bodyPr vert="horz" wrap="square" lIns="91418" tIns="45709" rIns="91418" bIns="45709" rtlCol="0" anchor="ctr" anchorCtr="0">
            <a:noAutofit/>
          </a:bodyPr>
          <a:lstStyle/>
          <a:p>
            <a:r>
              <a:rPr lang="zh-CN" altLang="en-US" sz="3200" spc="0" dirty="0"/>
              <a:t>主攻方向三：</a:t>
            </a:r>
            <a:r>
              <a:rPr lang="zh-CN" altLang="zh-CN" sz="3200" spc="0" dirty="0"/>
              <a:t>宇宙线和超高能</a:t>
            </a:r>
            <a:r>
              <a:rPr lang="en-US" altLang="zh-CN" sz="3200" spc="0" dirty="0"/>
              <a:t>γ</a:t>
            </a:r>
            <a:r>
              <a:rPr lang="zh-CN" altLang="zh-CN" sz="3200" spc="0" dirty="0"/>
              <a:t>天文研究</a:t>
            </a:r>
            <a:endParaRPr lang="en-US" altLang="zh-CN" sz="3200" spc="0" dirty="0"/>
          </a:p>
        </p:txBody>
      </p:sp>
      <p:sp>
        <p:nvSpPr>
          <p:cNvPr id="4" name="灯片编号占位符 3">
            <a:extLst>
              <a:ext uri="{FF2B5EF4-FFF2-40B4-BE49-F238E27FC236}">
                <a16:creationId xmlns:a16="http://schemas.microsoft.com/office/drawing/2014/main" id="{8951F5B5-E7DC-4D06-B3D7-0DE214551194}"/>
              </a:ext>
            </a:extLst>
          </p:cNvPr>
          <p:cNvSpPr>
            <a:spLocks noGrp="1"/>
          </p:cNvSpPr>
          <p:nvPr>
            <p:ph type="sldNum" sz="quarter" idx="12"/>
          </p:nvPr>
        </p:nvSpPr>
        <p:spPr/>
        <p:txBody>
          <a:bodyPr/>
          <a:lstStyle/>
          <a:p>
            <a:fld id="{E077DA78-E013-4A8C-AD75-63A150561B10}" type="slidenum">
              <a:rPr lang="zh-CN" altLang="en-US" smtClean="0"/>
              <a:pPr/>
              <a:t>11</a:t>
            </a:fld>
            <a:endParaRPr lang="zh-CN" altLang="en-US" dirty="0"/>
          </a:p>
        </p:txBody>
      </p:sp>
      <p:sp>
        <p:nvSpPr>
          <p:cNvPr id="5" name="内容占位符 4">
            <a:extLst>
              <a:ext uri="{FF2B5EF4-FFF2-40B4-BE49-F238E27FC236}">
                <a16:creationId xmlns:a16="http://schemas.microsoft.com/office/drawing/2014/main" id="{8392F445-3D67-4AD6-9F9D-ABED910C88BE}"/>
              </a:ext>
            </a:extLst>
          </p:cNvPr>
          <p:cNvSpPr>
            <a:spLocks noGrp="1"/>
          </p:cNvSpPr>
          <p:nvPr>
            <p:ph idx="1"/>
          </p:nvPr>
        </p:nvSpPr>
        <p:spPr>
          <a:xfrm>
            <a:off x="4797985" y="2050529"/>
            <a:ext cx="6994338" cy="4289898"/>
          </a:xfrm>
        </p:spPr>
        <p:txBody>
          <a:bodyPr>
            <a:normAutofit lnSpcReduction="10000"/>
          </a:bodyPr>
          <a:lstStyle/>
          <a:p>
            <a:pPr>
              <a:lnSpc>
                <a:spcPct val="120000"/>
              </a:lnSpc>
              <a:spcBef>
                <a:spcPts val="1200"/>
              </a:spcBef>
            </a:pPr>
            <a:r>
              <a:rPr lang="zh-CN" altLang="en-US" dirty="0"/>
              <a:t>重大科研任务</a:t>
            </a:r>
          </a:p>
          <a:p>
            <a:pPr lvl="1">
              <a:lnSpc>
                <a:spcPct val="120000"/>
              </a:lnSpc>
              <a:spcBef>
                <a:spcPts val="1200"/>
              </a:spcBef>
            </a:pPr>
            <a:r>
              <a:rPr lang="zh-CN" altLang="en-US" dirty="0"/>
              <a:t>宇宙线和超高能</a:t>
            </a:r>
            <a:r>
              <a:rPr lang="en-US" altLang="zh-CN" dirty="0"/>
              <a:t>γ</a:t>
            </a:r>
            <a:r>
              <a:rPr lang="zh-CN" altLang="en-US" dirty="0"/>
              <a:t>天文研究</a:t>
            </a:r>
          </a:p>
          <a:p>
            <a:pPr lvl="1">
              <a:lnSpc>
                <a:spcPct val="120000"/>
              </a:lnSpc>
              <a:spcBef>
                <a:spcPts val="1200"/>
              </a:spcBef>
            </a:pPr>
            <a:r>
              <a:rPr lang="zh-CN" altLang="en-US" dirty="0"/>
              <a:t>建成与运行</a:t>
            </a:r>
            <a:r>
              <a:rPr lang="en-US" altLang="zh-CN" dirty="0"/>
              <a:t>LACT</a:t>
            </a:r>
          </a:p>
          <a:p>
            <a:pPr lvl="1">
              <a:lnSpc>
                <a:spcPct val="120000"/>
              </a:lnSpc>
              <a:spcBef>
                <a:spcPts val="1200"/>
              </a:spcBef>
            </a:pPr>
            <a:r>
              <a:rPr lang="zh-CN" altLang="en-US" dirty="0"/>
              <a:t>发射与运行</a:t>
            </a:r>
            <a:r>
              <a:rPr lang="en-US" altLang="zh-CN" dirty="0"/>
              <a:t>HERD</a:t>
            </a:r>
          </a:p>
          <a:p>
            <a:pPr>
              <a:lnSpc>
                <a:spcPct val="120000"/>
              </a:lnSpc>
              <a:spcBef>
                <a:spcPts val="1200"/>
              </a:spcBef>
            </a:pPr>
            <a:r>
              <a:rPr lang="zh-CN" altLang="en-US" dirty="0"/>
              <a:t>预期成果</a:t>
            </a:r>
          </a:p>
          <a:p>
            <a:pPr lvl="1">
              <a:lnSpc>
                <a:spcPct val="120000"/>
              </a:lnSpc>
              <a:spcBef>
                <a:spcPts val="1200"/>
              </a:spcBef>
            </a:pPr>
            <a:r>
              <a:rPr lang="zh-CN" altLang="en-US" dirty="0"/>
              <a:t>发现并解析</a:t>
            </a:r>
            <a:r>
              <a:rPr lang="en-US" altLang="zh-CN" dirty="0"/>
              <a:t>PeV</a:t>
            </a:r>
            <a:r>
              <a:rPr lang="zh-CN" altLang="en-US" dirty="0"/>
              <a:t>宇宙加速器，揭示其加速机制，同时精确测量“膝区”宇宙线质子与铁核能谱至</a:t>
            </a:r>
            <a:r>
              <a:rPr lang="en-US" altLang="zh-CN" dirty="0"/>
              <a:t>100 PeV</a:t>
            </a:r>
          </a:p>
          <a:p>
            <a:pPr lvl="1">
              <a:lnSpc>
                <a:spcPct val="120000"/>
              </a:lnSpc>
              <a:spcBef>
                <a:spcPts val="1200"/>
              </a:spcBef>
            </a:pPr>
            <a:r>
              <a:rPr lang="en-US" altLang="zh-CN" dirty="0"/>
              <a:t>LACT</a:t>
            </a:r>
            <a:r>
              <a:rPr lang="zh-CN" altLang="en-US" dirty="0"/>
              <a:t>对超高能</a:t>
            </a:r>
            <a:r>
              <a:rPr lang="en-US" altLang="zh-CN" dirty="0"/>
              <a:t>γ</a:t>
            </a:r>
            <a:r>
              <a:rPr lang="zh-CN" altLang="en-US" dirty="0"/>
              <a:t>射线探测角分辨率达到</a:t>
            </a:r>
            <a:r>
              <a:rPr lang="en-US" altLang="zh-CN" dirty="0"/>
              <a:t>0.05°</a:t>
            </a:r>
          </a:p>
          <a:p>
            <a:pPr lvl="1">
              <a:lnSpc>
                <a:spcPct val="120000"/>
              </a:lnSpc>
              <a:spcBef>
                <a:spcPts val="1200"/>
              </a:spcBef>
            </a:pPr>
            <a:r>
              <a:rPr lang="zh-CN" altLang="en-US" dirty="0"/>
              <a:t>完成中国空间站</a:t>
            </a:r>
            <a:r>
              <a:rPr lang="en-US" altLang="zh-CN" dirty="0"/>
              <a:t>HERD</a:t>
            </a:r>
            <a:r>
              <a:rPr lang="zh-CN" altLang="en-US" dirty="0"/>
              <a:t>的研制、发射及运行（</a:t>
            </a:r>
            <a:r>
              <a:rPr lang="zh-CN" altLang="en-US" b="1" dirty="0">
                <a:solidFill>
                  <a:srgbClr val="C00000"/>
                </a:solidFill>
              </a:rPr>
              <a:t>约</a:t>
            </a:r>
            <a:r>
              <a:rPr lang="en-US" altLang="zh-CN" b="1" dirty="0">
                <a:solidFill>
                  <a:srgbClr val="C00000"/>
                </a:solidFill>
              </a:rPr>
              <a:t>2029</a:t>
            </a:r>
            <a:r>
              <a:rPr lang="zh-CN" altLang="en-US" dirty="0"/>
              <a:t>）</a:t>
            </a:r>
          </a:p>
        </p:txBody>
      </p:sp>
      <p:sp>
        <p:nvSpPr>
          <p:cNvPr id="11" name="矩形 10">
            <a:extLst>
              <a:ext uri="{FF2B5EF4-FFF2-40B4-BE49-F238E27FC236}">
                <a16:creationId xmlns:a16="http://schemas.microsoft.com/office/drawing/2014/main" id="{AC9BBF16-84EA-41EA-9270-5ABFEAD4AE1F}"/>
              </a:ext>
            </a:extLst>
          </p:cNvPr>
          <p:cNvSpPr/>
          <p:nvPr/>
        </p:nvSpPr>
        <p:spPr>
          <a:xfrm>
            <a:off x="691504" y="882327"/>
            <a:ext cx="10808991" cy="830926"/>
          </a:xfrm>
          <a:prstGeom prst="rect">
            <a:avLst/>
          </a:prstGeom>
          <a:noFill/>
          <a:ln>
            <a:noFill/>
            <a:prstDash val="dash"/>
          </a:ln>
          <a:effectLst/>
          <a:extLst>
            <a:ext uri="{909E8E84-426E-40DD-AFC4-6F175D3DCCD1}">
              <a14:hiddenFill xmlns:a14="http://schemas.microsoft.com/office/drawing/2010/main">
                <a:solidFill>
                  <a:schemeClr val="bg1"/>
                </a:solidFill>
              </a14:hiddenFill>
            </a:ext>
          </a:extLst>
        </p:spPr>
        <p:txBody>
          <a:bodyPr wrap="square" lIns="91370" tIns="45685" rIns="91370" bIns="45685">
            <a:spAutoFit/>
          </a:bodyPr>
          <a:lstStyle/>
          <a:p>
            <a:pPr marL="74295" fontAlgn="auto"/>
            <a:r>
              <a:rPr lang="en-US" altLang="zh-CN" sz="2400" b="1" dirty="0">
                <a:solidFill>
                  <a:srgbClr val="C00000"/>
                </a:solidFill>
                <a:latin typeface="+mn-ea"/>
              </a:rPr>
              <a:t>LHAASO</a:t>
            </a:r>
            <a:r>
              <a:rPr lang="zh-CN" altLang="en-US" sz="2400" b="1" dirty="0">
                <a:solidFill>
                  <a:srgbClr val="C00000"/>
                </a:solidFill>
                <a:latin typeface="+mn-ea"/>
              </a:rPr>
              <a:t>：</a:t>
            </a:r>
            <a:r>
              <a:rPr lang="zh-CN" altLang="en-US" sz="2400" dirty="0">
                <a:latin typeface="微软雅黑" panose="020B0503020204020204" charset="-122"/>
                <a:ea typeface="微软雅黑" panose="020B0503020204020204" charset="-122"/>
              </a:rPr>
              <a:t>国际最领先的宇宙线设施，开启</a:t>
            </a:r>
            <a:r>
              <a:rPr lang="zh-CN" altLang="en-US" sz="2400" b="1" dirty="0">
                <a:solidFill>
                  <a:srgbClr val="C00000"/>
                </a:solidFill>
                <a:latin typeface="微软雅黑" panose="020B0503020204020204" charset="-122"/>
                <a:ea typeface="微软雅黑" panose="020B0503020204020204" charset="-122"/>
              </a:rPr>
              <a:t>“超高能伽马天文学”时代，</a:t>
            </a:r>
            <a:r>
              <a:rPr lang="zh-CN" altLang="en-US" sz="2400" dirty="0">
                <a:latin typeface="微软雅黑" panose="020B0503020204020204" charset="-122"/>
                <a:ea typeface="微软雅黑" panose="020B0503020204020204" charset="-122"/>
              </a:rPr>
              <a:t>引领宇宙线领域发展。</a:t>
            </a:r>
            <a:r>
              <a:rPr lang="en-US" altLang="zh-CN" sz="2400" b="1" dirty="0">
                <a:solidFill>
                  <a:srgbClr val="C00000"/>
                </a:solidFill>
                <a:latin typeface="+mn-ea"/>
              </a:rPr>
              <a:t>HERD</a:t>
            </a:r>
            <a:r>
              <a:rPr lang="zh-CN" altLang="en-US" sz="2400" dirty="0">
                <a:solidFill>
                  <a:srgbClr val="C00000"/>
                </a:solidFill>
                <a:latin typeface="+mn-ea"/>
              </a:rPr>
              <a:t>：</a:t>
            </a:r>
            <a:r>
              <a:rPr lang="zh-CN" altLang="en-US" sz="2400" dirty="0">
                <a:latin typeface="微软雅黑" panose="020B0503020204020204" charset="-122"/>
                <a:ea typeface="微软雅黑" panose="020B0503020204020204" charset="-122"/>
              </a:rPr>
              <a:t>最领先的空间宇宙线设施</a:t>
            </a:r>
          </a:p>
        </p:txBody>
      </p:sp>
      <p:sp>
        <p:nvSpPr>
          <p:cNvPr id="30" name="矩形 29">
            <a:extLst>
              <a:ext uri="{FF2B5EF4-FFF2-40B4-BE49-F238E27FC236}">
                <a16:creationId xmlns:a16="http://schemas.microsoft.com/office/drawing/2014/main" id="{D2FA14CA-1659-4DE7-BECE-F65AEAD149AE}"/>
              </a:ext>
            </a:extLst>
          </p:cNvPr>
          <p:cNvSpPr/>
          <p:nvPr/>
        </p:nvSpPr>
        <p:spPr>
          <a:xfrm>
            <a:off x="1019522" y="3209670"/>
            <a:ext cx="3179715" cy="2589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黑体" panose="02010609060101010101" pitchFamily="49" charset="-122"/>
                <a:ea typeface="黑体" panose="02010609060101010101" pitchFamily="49" charset="-122"/>
              </a:rPr>
              <a:t>高海拔宇宙线观测站 </a:t>
            </a:r>
            <a:r>
              <a:rPr lang="en-US" altLang="zh-CN" sz="1600" b="1" dirty="0">
                <a:solidFill>
                  <a:schemeClr val="bg1"/>
                </a:solidFill>
                <a:latin typeface="黑体" panose="02010609060101010101" pitchFamily="49" charset="-122"/>
                <a:ea typeface="黑体" panose="02010609060101010101" pitchFamily="49" charset="-122"/>
              </a:rPr>
              <a:t>LHAASO</a:t>
            </a:r>
            <a:endParaRPr lang="zh-CN" altLang="en-US" sz="1600" b="1" dirty="0">
              <a:solidFill>
                <a:schemeClr val="bg1"/>
              </a:solidFill>
              <a:latin typeface="黑体" panose="02010609060101010101" pitchFamily="49" charset="-122"/>
              <a:ea typeface="黑体" panose="02010609060101010101" pitchFamily="49" charset="-122"/>
            </a:endParaRPr>
          </a:p>
        </p:txBody>
      </p:sp>
      <p:sp>
        <p:nvSpPr>
          <p:cNvPr id="31" name="矩形 30">
            <a:extLst>
              <a:ext uri="{FF2B5EF4-FFF2-40B4-BE49-F238E27FC236}">
                <a16:creationId xmlns:a16="http://schemas.microsoft.com/office/drawing/2014/main" id="{9F373207-072E-4D5C-8A9A-8ED14D8CD96C}"/>
              </a:ext>
            </a:extLst>
          </p:cNvPr>
          <p:cNvSpPr/>
          <p:nvPr/>
        </p:nvSpPr>
        <p:spPr>
          <a:xfrm>
            <a:off x="697472" y="4618704"/>
            <a:ext cx="3653788" cy="5800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1600" b="1" dirty="0">
                <a:solidFill>
                  <a:schemeClr val="bg1"/>
                </a:solidFill>
                <a:latin typeface="黑体" panose="02010609060101010101" pitchFamily="49" charset="-122"/>
                <a:ea typeface="黑体" panose="02010609060101010101" pitchFamily="49" charset="-122"/>
              </a:rPr>
              <a:t>大型超高能伽马源立体跟踪装置</a:t>
            </a:r>
            <a:r>
              <a:rPr lang="en-US" altLang="zh-CN" sz="1600" b="1" dirty="0">
                <a:solidFill>
                  <a:schemeClr val="bg1"/>
                </a:solidFill>
                <a:latin typeface="黑体" panose="02010609060101010101" pitchFamily="49" charset="-122"/>
                <a:ea typeface="黑体" panose="02010609060101010101" pitchFamily="49" charset="-122"/>
              </a:rPr>
              <a:t> LACT</a:t>
            </a:r>
            <a:endParaRPr lang="zh-CN" altLang="en-US" sz="1600" b="1" dirty="0">
              <a:solidFill>
                <a:schemeClr val="bg1"/>
              </a:solidFill>
              <a:latin typeface="黑体" panose="02010609060101010101" pitchFamily="49" charset="-122"/>
              <a:ea typeface="黑体" panose="02010609060101010101" pitchFamily="49" charset="-122"/>
            </a:endParaRPr>
          </a:p>
        </p:txBody>
      </p:sp>
      <p:pic>
        <p:nvPicPr>
          <p:cNvPr id="33" name="图片 32">
            <a:extLst>
              <a:ext uri="{FF2B5EF4-FFF2-40B4-BE49-F238E27FC236}">
                <a16:creationId xmlns:a16="http://schemas.microsoft.com/office/drawing/2014/main" id="{DC7FE095-5CF4-4F92-AC8E-BDAB4B752A8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415"/>
          <a:stretch/>
        </p:blipFill>
        <p:spPr>
          <a:xfrm>
            <a:off x="800222" y="5128587"/>
            <a:ext cx="3513600" cy="1687908"/>
          </a:xfrm>
          <a:prstGeom prst="rect">
            <a:avLst/>
          </a:prstGeom>
        </p:spPr>
      </p:pic>
      <p:sp>
        <p:nvSpPr>
          <p:cNvPr id="32" name="矩形 31">
            <a:extLst>
              <a:ext uri="{FF2B5EF4-FFF2-40B4-BE49-F238E27FC236}">
                <a16:creationId xmlns:a16="http://schemas.microsoft.com/office/drawing/2014/main" id="{C3AD21D8-EAAD-4B14-B1A8-08F148780946}"/>
              </a:ext>
            </a:extLst>
          </p:cNvPr>
          <p:cNvSpPr/>
          <p:nvPr/>
        </p:nvSpPr>
        <p:spPr>
          <a:xfrm>
            <a:off x="977764" y="6278711"/>
            <a:ext cx="3172391" cy="4872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1600" b="1" dirty="0">
                <a:solidFill>
                  <a:schemeClr val="bg1"/>
                </a:solidFill>
                <a:latin typeface="黑体" panose="02010609060101010101" pitchFamily="49" charset="-122"/>
                <a:ea typeface="黑体" panose="02010609060101010101" pitchFamily="49" charset="-122"/>
              </a:rPr>
              <a:t>空间高能宇宙辐射探测设施</a:t>
            </a:r>
            <a:r>
              <a:rPr lang="en-US" altLang="zh-CN" sz="1600" b="1" dirty="0">
                <a:solidFill>
                  <a:schemeClr val="bg1"/>
                </a:solidFill>
                <a:latin typeface="黑体" panose="02010609060101010101" pitchFamily="49" charset="-122"/>
                <a:ea typeface="黑体" panose="02010609060101010101" pitchFamily="49" charset="-122"/>
              </a:rPr>
              <a:t> HERD</a:t>
            </a:r>
            <a:endParaRPr lang="zh-CN" altLang="en-US" sz="1600" b="1" dirty="0">
              <a:solidFill>
                <a:schemeClr val="bg1"/>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050660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wrap="square" lIns="91418" tIns="45709" rIns="91418" bIns="45709" rtlCol="0" anchor="ctr" anchorCtr="0">
            <a:noAutofit/>
          </a:bodyPr>
          <a:lstStyle/>
          <a:p>
            <a:r>
              <a:rPr lang="zh-CN" altLang="en-US" sz="3200" spc="0" dirty="0"/>
              <a:t>主攻方向四：</a:t>
            </a:r>
            <a:r>
              <a:rPr lang="zh-CN" altLang="zh-CN" sz="3200" spc="0" dirty="0"/>
              <a:t>致密天体与宇宙膨胀研究</a:t>
            </a:r>
            <a:endParaRPr lang="en-US" altLang="zh-CN" sz="3200" spc="0" dirty="0"/>
          </a:p>
        </p:txBody>
      </p:sp>
      <p:sp>
        <p:nvSpPr>
          <p:cNvPr id="3" name="灯片编号占位符 2">
            <a:extLst>
              <a:ext uri="{FF2B5EF4-FFF2-40B4-BE49-F238E27FC236}">
                <a16:creationId xmlns:a16="http://schemas.microsoft.com/office/drawing/2014/main" id="{96E987AE-721C-4D50-A276-5FCE75C74056}"/>
              </a:ext>
            </a:extLst>
          </p:cNvPr>
          <p:cNvSpPr>
            <a:spLocks noGrp="1"/>
          </p:cNvSpPr>
          <p:nvPr>
            <p:ph type="sldNum" sz="quarter" idx="12"/>
          </p:nvPr>
        </p:nvSpPr>
        <p:spPr/>
        <p:txBody>
          <a:bodyPr/>
          <a:lstStyle/>
          <a:p>
            <a:fld id="{E077DA78-E013-4A8C-AD75-63A150561B10}" type="slidenum">
              <a:rPr lang="zh-CN" altLang="en-US" smtClean="0"/>
              <a:pPr/>
              <a:t>12</a:t>
            </a:fld>
            <a:endParaRPr lang="zh-CN" altLang="en-US"/>
          </a:p>
        </p:txBody>
      </p:sp>
      <p:sp>
        <p:nvSpPr>
          <p:cNvPr id="5" name="内容占位符 4">
            <a:extLst>
              <a:ext uri="{FF2B5EF4-FFF2-40B4-BE49-F238E27FC236}">
                <a16:creationId xmlns:a16="http://schemas.microsoft.com/office/drawing/2014/main" id="{B78848AC-074C-45E0-8CB3-BF02A3A84462}"/>
              </a:ext>
            </a:extLst>
          </p:cNvPr>
          <p:cNvSpPr>
            <a:spLocks noGrp="1"/>
          </p:cNvSpPr>
          <p:nvPr>
            <p:ph idx="1"/>
          </p:nvPr>
        </p:nvSpPr>
        <p:spPr>
          <a:xfrm>
            <a:off x="540108" y="2376994"/>
            <a:ext cx="8624325" cy="4057716"/>
          </a:xfrm>
        </p:spPr>
        <p:txBody>
          <a:bodyPr>
            <a:normAutofit lnSpcReduction="10000"/>
          </a:bodyPr>
          <a:lstStyle/>
          <a:p>
            <a:pPr>
              <a:lnSpc>
                <a:spcPct val="120000"/>
              </a:lnSpc>
              <a:spcBef>
                <a:spcPts val="1200"/>
              </a:spcBef>
            </a:pPr>
            <a:r>
              <a:rPr lang="zh-CN" altLang="en-US" dirty="0"/>
              <a:t>重大科研任务</a:t>
            </a:r>
          </a:p>
          <a:p>
            <a:pPr lvl="1">
              <a:lnSpc>
                <a:spcPct val="120000"/>
              </a:lnSpc>
              <a:spcBef>
                <a:spcPts val="1200"/>
              </a:spcBef>
            </a:pPr>
            <a:r>
              <a:rPr lang="zh-CN" altLang="en-US" dirty="0"/>
              <a:t>极端条件天体物理过程与规律研究</a:t>
            </a:r>
          </a:p>
          <a:p>
            <a:pPr lvl="1">
              <a:lnSpc>
                <a:spcPct val="120000"/>
              </a:lnSpc>
              <a:spcBef>
                <a:spcPts val="1200"/>
              </a:spcBef>
            </a:pPr>
            <a:r>
              <a:rPr lang="zh-CN" altLang="en-US" dirty="0"/>
              <a:t>超大质量黑洞和类星体测距研究</a:t>
            </a:r>
          </a:p>
          <a:p>
            <a:pPr lvl="1">
              <a:lnSpc>
                <a:spcPct val="120000"/>
              </a:lnSpc>
              <a:spcBef>
                <a:spcPts val="1200"/>
              </a:spcBef>
            </a:pPr>
            <a:r>
              <a:rPr lang="zh-CN" altLang="en-US" dirty="0"/>
              <a:t>原初引力波研究</a:t>
            </a:r>
            <a:endParaRPr lang="en-US" altLang="zh-CN" dirty="0"/>
          </a:p>
          <a:p>
            <a:pPr>
              <a:lnSpc>
                <a:spcPct val="120000"/>
              </a:lnSpc>
              <a:spcBef>
                <a:spcPts val="1200"/>
              </a:spcBef>
            </a:pPr>
            <a:r>
              <a:rPr lang="zh-CN" altLang="en-US" dirty="0"/>
              <a:t>预期成果</a:t>
            </a:r>
          </a:p>
          <a:p>
            <a:pPr lvl="1">
              <a:lnSpc>
                <a:spcPct val="120000"/>
              </a:lnSpc>
              <a:spcBef>
                <a:spcPts val="1200"/>
              </a:spcBef>
            </a:pPr>
            <a:r>
              <a:rPr lang="zh-CN" altLang="en-US" dirty="0"/>
              <a:t>完成</a:t>
            </a:r>
            <a:r>
              <a:rPr lang="en-US" altLang="zh-CN" dirty="0"/>
              <a:t>eXTP</a:t>
            </a:r>
            <a:r>
              <a:rPr lang="zh-CN" altLang="en-US" dirty="0"/>
              <a:t>有效载荷研制，精确测量黑洞和中子星天体系统基本参数</a:t>
            </a:r>
          </a:p>
          <a:p>
            <a:pPr lvl="1">
              <a:lnSpc>
                <a:spcPct val="120000"/>
              </a:lnSpc>
              <a:spcBef>
                <a:spcPts val="1200"/>
              </a:spcBef>
            </a:pPr>
            <a:r>
              <a:rPr lang="zh-CN" altLang="en-US" dirty="0"/>
              <a:t>突破类星体宇宙学几何测距技术，完成哈勃常数的独立测量</a:t>
            </a:r>
          </a:p>
          <a:p>
            <a:pPr lvl="1">
              <a:lnSpc>
                <a:spcPct val="120000"/>
              </a:lnSpc>
              <a:spcBef>
                <a:spcPts val="1200"/>
              </a:spcBef>
            </a:pPr>
            <a:r>
              <a:rPr lang="zh-CN" altLang="en-US" dirty="0"/>
              <a:t>北天区宇宙微波背景辐射</a:t>
            </a:r>
            <a:r>
              <a:rPr lang="en-US" altLang="zh-CN" dirty="0"/>
              <a:t>CMB</a:t>
            </a:r>
            <a:r>
              <a:rPr lang="zh-CN" altLang="en-US" dirty="0"/>
              <a:t>天图观测</a:t>
            </a:r>
          </a:p>
        </p:txBody>
      </p:sp>
      <p:sp>
        <p:nvSpPr>
          <p:cNvPr id="11" name="矩形 10">
            <a:extLst>
              <a:ext uri="{FF2B5EF4-FFF2-40B4-BE49-F238E27FC236}">
                <a16:creationId xmlns:a16="http://schemas.microsoft.com/office/drawing/2014/main" id="{AC9BBF16-84EA-41EA-9270-5ABFEAD4AE1F}"/>
              </a:ext>
            </a:extLst>
          </p:cNvPr>
          <p:cNvSpPr/>
          <p:nvPr/>
        </p:nvSpPr>
        <p:spPr>
          <a:xfrm>
            <a:off x="735106" y="1093805"/>
            <a:ext cx="7578165" cy="941084"/>
          </a:xfrm>
          <a:prstGeom prst="rect">
            <a:avLst/>
          </a:prstGeom>
          <a:noFill/>
          <a:ln>
            <a:noFill/>
            <a:prstDash val="dash"/>
          </a:ln>
          <a:effectLst/>
          <a:extLst>
            <a:ext uri="{909E8E84-426E-40DD-AFC4-6F175D3DCCD1}">
              <a14:hiddenFill xmlns:a14="http://schemas.microsoft.com/office/drawing/2010/main">
                <a:solidFill>
                  <a:schemeClr val="bg1"/>
                </a:solidFill>
              </a14:hiddenFill>
            </a:ext>
          </a:extLst>
        </p:spPr>
        <p:txBody>
          <a:bodyPr wrap="square" lIns="91370" tIns="45685" rIns="91370" bIns="45685">
            <a:spAutoFit/>
          </a:bodyPr>
          <a:lstStyle/>
          <a:p>
            <a:pPr marL="74295" fontAlgn="auto">
              <a:lnSpc>
                <a:spcPct val="120000"/>
              </a:lnSpc>
            </a:pPr>
            <a:r>
              <a:rPr lang="zh-CN" altLang="en-US" sz="2400" dirty="0">
                <a:latin typeface="微软雅黑" panose="020B0503020204020204" pitchFamily="34" charset="-122"/>
                <a:ea typeface="微软雅黑" panose="020B0503020204020204" pitchFamily="34" charset="-122"/>
              </a:rPr>
              <a:t>依托</a:t>
            </a:r>
            <a:r>
              <a:rPr lang="zh-CN" altLang="en-US" sz="2400" b="1" dirty="0">
                <a:solidFill>
                  <a:srgbClr val="C00000"/>
                </a:solidFill>
                <a:latin typeface="微软雅黑" panose="020B0503020204020204" pitchFamily="34" charset="-122"/>
                <a:ea typeface="微软雅黑" panose="020B0503020204020204" pitchFamily="34" charset="-122"/>
              </a:rPr>
              <a:t>慧眼、极目等卫星、阿里原初引力波</a:t>
            </a:r>
            <a:r>
              <a:rPr lang="zh-CN" altLang="en-US" sz="2400" dirty="0">
                <a:latin typeface="微软雅黑" panose="020B0503020204020204" pitchFamily="34" charset="-122"/>
                <a:ea typeface="微软雅黑" panose="020B0503020204020204" pitchFamily="34" charset="-122"/>
              </a:rPr>
              <a:t>探测装置，开展</a:t>
            </a:r>
            <a:r>
              <a:rPr lang="zh-CN" altLang="en-US" sz="2400" dirty="0">
                <a:latin typeface="微软雅黑" panose="020B0503020204020204" charset="-122"/>
                <a:ea typeface="微软雅黑" panose="020B0503020204020204" charset="-122"/>
              </a:rPr>
              <a:t>极端宇宙前沿探索</a:t>
            </a:r>
            <a:endParaRPr lang="en-US" altLang="zh-CN" sz="2400" dirty="0">
              <a:latin typeface="微软雅黑" panose="020B0503020204020204" charset="-122"/>
              <a:ea typeface="微软雅黑" panose="020B0503020204020204" charset="-122"/>
              <a:sym typeface="+mn-ea"/>
            </a:endParaRPr>
          </a:p>
        </p:txBody>
      </p:sp>
      <p:grpSp>
        <p:nvGrpSpPr>
          <p:cNvPr id="4" name="组合 3">
            <a:extLst>
              <a:ext uri="{FF2B5EF4-FFF2-40B4-BE49-F238E27FC236}">
                <a16:creationId xmlns:a16="http://schemas.microsoft.com/office/drawing/2014/main" id="{556D370C-420D-4D67-8325-38E4BD3C8BBA}"/>
              </a:ext>
            </a:extLst>
          </p:cNvPr>
          <p:cNvGrpSpPr/>
          <p:nvPr/>
        </p:nvGrpSpPr>
        <p:grpSpPr>
          <a:xfrm>
            <a:off x="9094472" y="869234"/>
            <a:ext cx="2965528" cy="5999381"/>
            <a:chOff x="9336407" y="853814"/>
            <a:chExt cx="2965528" cy="5999381"/>
          </a:xfrm>
        </p:grpSpPr>
        <p:sp>
          <p:nvSpPr>
            <p:cNvPr id="41" name="矩形 40">
              <a:extLst>
                <a:ext uri="{FF2B5EF4-FFF2-40B4-BE49-F238E27FC236}">
                  <a16:creationId xmlns:a16="http://schemas.microsoft.com/office/drawing/2014/main" id="{53610470-2F74-4B40-9F9F-8E9E4C554B22}"/>
                </a:ext>
              </a:extLst>
            </p:cNvPr>
            <p:cNvSpPr/>
            <p:nvPr/>
          </p:nvSpPr>
          <p:spPr>
            <a:xfrm>
              <a:off x="9696400" y="853814"/>
              <a:ext cx="2483211" cy="5959562"/>
            </a:xfrm>
            <a:prstGeom prst="rect">
              <a:avLst/>
            </a:prstGeom>
            <a:gradFill flip="none" rotWithShape="1">
              <a:gsLst>
                <a:gs pos="0">
                  <a:srgbClr val="4472C4">
                    <a:shade val="30000"/>
                    <a:satMod val="115000"/>
                  </a:srgbClr>
                </a:gs>
                <a:gs pos="50000">
                  <a:srgbClr val="4472C4">
                    <a:shade val="67500"/>
                    <a:satMod val="115000"/>
                  </a:srgbClr>
                </a:gs>
                <a:gs pos="100000">
                  <a:srgbClr val="4472C4">
                    <a:shade val="100000"/>
                    <a:satMod val="115000"/>
                  </a:srgbClr>
                </a:gs>
              </a:gsLst>
              <a:lin ang="5400000" scaled="1"/>
              <a:tileRect/>
            </a:gra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a:ea typeface="等线" panose="02010600030101010101" pitchFamily="2" charset="-122"/>
                <a:cs typeface="+mn-cs"/>
              </a:endParaRPr>
            </a:p>
          </p:txBody>
        </p:sp>
        <p:grpSp>
          <p:nvGrpSpPr>
            <p:cNvPr id="42" name="观演设计28">
              <a:extLst>
                <a:ext uri="{FF2B5EF4-FFF2-40B4-BE49-F238E27FC236}">
                  <a16:creationId xmlns:a16="http://schemas.microsoft.com/office/drawing/2014/main" id="{6F52B46F-CF39-49C1-A926-E15E732A3479}"/>
                </a:ext>
              </a:extLst>
            </p:cNvPr>
            <p:cNvGrpSpPr/>
            <p:nvPr/>
          </p:nvGrpSpPr>
          <p:grpSpPr>
            <a:xfrm>
              <a:off x="10822259" y="3776313"/>
              <a:ext cx="334959" cy="88951"/>
              <a:chOff x="4299585" y="4163886"/>
              <a:chExt cx="204305" cy="53784"/>
            </a:xfrm>
          </p:grpSpPr>
          <p:sp>
            <p:nvSpPr>
              <p:cNvPr id="43" name="观演设计28-1">
                <a:extLst>
                  <a:ext uri="{FF2B5EF4-FFF2-40B4-BE49-F238E27FC236}">
                    <a16:creationId xmlns:a16="http://schemas.microsoft.com/office/drawing/2014/main" id="{22BC5D10-E0D0-49DF-9BAE-B20CAAFC37BA}"/>
                  </a:ext>
                </a:extLst>
              </p:cNvPr>
              <p:cNvSpPr/>
              <p:nvPr/>
            </p:nvSpPr>
            <p:spPr>
              <a:xfrm>
                <a:off x="4299585" y="4163886"/>
                <a:ext cx="50794" cy="53784"/>
              </a:xfrm>
              <a:prstGeom prst="rect">
                <a:avLst/>
              </a:prstGeom>
              <a:solidFill>
                <a:sysClr val="window" lastClr="FFFFFF">
                  <a:alpha val="50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等线"/>
                  <a:ea typeface="等线" panose="02010600030101010101" pitchFamily="2" charset="-122"/>
                  <a:cs typeface="+mn-cs"/>
                  <a:sym typeface="Arial" panose="020B0604020202020204" pitchFamily="34" charset="0"/>
                </a:endParaRPr>
              </a:p>
            </p:txBody>
          </p:sp>
          <p:sp>
            <p:nvSpPr>
              <p:cNvPr id="44" name="观演设计28-2">
                <a:extLst>
                  <a:ext uri="{FF2B5EF4-FFF2-40B4-BE49-F238E27FC236}">
                    <a16:creationId xmlns:a16="http://schemas.microsoft.com/office/drawing/2014/main" id="{339974FB-0A86-4D01-A0F7-C843659C41F1}"/>
                  </a:ext>
                </a:extLst>
              </p:cNvPr>
              <p:cNvSpPr/>
              <p:nvPr/>
            </p:nvSpPr>
            <p:spPr>
              <a:xfrm>
                <a:off x="4376341" y="4163886"/>
                <a:ext cx="50794" cy="53784"/>
              </a:xfrm>
              <a:prstGeom prst="rect">
                <a:avLst/>
              </a:prstGeom>
              <a:solidFill>
                <a:sysClr val="window" lastClr="FFFFFF">
                  <a:alpha val="30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等线"/>
                  <a:ea typeface="等线" panose="02010600030101010101" pitchFamily="2" charset="-122"/>
                  <a:cs typeface="+mn-cs"/>
                  <a:sym typeface="Arial" panose="020B0604020202020204" pitchFamily="34" charset="0"/>
                </a:endParaRPr>
              </a:p>
            </p:txBody>
          </p:sp>
          <p:sp>
            <p:nvSpPr>
              <p:cNvPr id="45" name="观演设计28-3">
                <a:extLst>
                  <a:ext uri="{FF2B5EF4-FFF2-40B4-BE49-F238E27FC236}">
                    <a16:creationId xmlns:a16="http://schemas.microsoft.com/office/drawing/2014/main" id="{1055B93C-D5E4-49AD-847C-AB696363B67D}"/>
                  </a:ext>
                </a:extLst>
              </p:cNvPr>
              <p:cNvSpPr/>
              <p:nvPr/>
            </p:nvSpPr>
            <p:spPr>
              <a:xfrm>
                <a:off x="4453096" y="4163886"/>
                <a:ext cx="50794" cy="53784"/>
              </a:xfrm>
              <a:prstGeom prst="rect">
                <a:avLst/>
              </a:prstGeom>
              <a:solidFill>
                <a:sysClr val="window" lastClr="FFFFFF">
                  <a:alpha val="10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等线"/>
                  <a:ea typeface="等线" panose="02010600030101010101" pitchFamily="2" charset="-122"/>
                  <a:cs typeface="+mn-cs"/>
                  <a:sym typeface="Arial" panose="020B0604020202020204" pitchFamily="34" charset="0"/>
                </a:endParaRPr>
              </a:p>
            </p:txBody>
          </p:sp>
        </p:grpSp>
        <p:sp>
          <p:nvSpPr>
            <p:cNvPr id="46" name="灯片编号占位符 1">
              <a:extLst>
                <a:ext uri="{FF2B5EF4-FFF2-40B4-BE49-F238E27FC236}">
                  <a16:creationId xmlns:a16="http://schemas.microsoft.com/office/drawing/2014/main" id="{0553CD86-E77E-4CC8-96DA-1324C2BEA23C}"/>
                </a:ext>
              </a:extLst>
            </p:cNvPr>
            <p:cNvSpPr txBox="1">
              <a:spLocks/>
            </p:cNvSpPr>
            <p:nvPr/>
          </p:nvSpPr>
          <p:spPr>
            <a:xfrm>
              <a:off x="9527074" y="6536395"/>
              <a:ext cx="2700000" cy="316800"/>
            </a:xfrm>
            <a:prstGeom prst="rect">
              <a:avLst/>
            </a:prstGeom>
          </p:spPr>
          <p:txBody>
            <a:bodyPr vert="horz" lIns="91440" tIns="45720" rIns="91440" bIns="45720" rtlCol="0" anchor="ctr">
              <a:noAutofit/>
            </a:bodyPr>
            <a:lstStyle>
              <a:defPPr>
                <a:defRPr lang="zh-CN"/>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AE70B2-8BF9-45C0-BB95-33D1B9D3A854}" type="slidenum">
                <a:rPr lang="zh-CN" altLang="en-US" smtClean="0">
                  <a:solidFill>
                    <a:prstClr val="black">
                      <a:tint val="75000"/>
                    </a:prstClr>
                  </a:solidFill>
                  <a:latin typeface="等线"/>
                  <a:ea typeface="等线" panose="02010600030101010101" pitchFamily="2" charset="-122"/>
                </a:rPr>
                <a:pPr/>
                <a:t>12</a:t>
              </a:fld>
              <a:endParaRPr lang="zh-CN" altLang="en-US" dirty="0">
                <a:solidFill>
                  <a:prstClr val="black">
                    <a:tint val="75000"/>
                  </a:prstClr>
                </a:solidFill>
                <a:latin typeface="等线"/>
                <a:ea typeface="等线" panose="02010600030101010101" pitchFamily="2" charset="-122"/>
              </a:endParaRPr>
            </a:p>
          </p:txBody>
        </p:sp>
        <p:pic>
          <p:nvPicPr>
            <p:cNvPr id="47" name="图片 46">
              <a:extLst>
                <a:ext uri="{FF2B5EF4-FFF2-40B4-BE49-F238E27FC236}">
                  <a16:creationId xmlns:a16="http://schemas.microsoft.com/office/drawing/2014/main" id="{96B015FB-6656-4F84-A72A-73467C035E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7521" y="3447677"/>
              <a:ext cx="2304000" cy="1090186"/>
            </a:xfrm>
            <a:prstGeom prst="rect">
              <a:avLst/>
            </a:prstGeom>
          </p:spPr>
        </p:pic>
        <p:grpSp>
          <p:nvGrpSpPr>
            <p:cNvPr id="48" name="组合 47">
              <a:extLst>
                <a:ext uri="{FF2B5EF4-FFF2-40B4-BE49-F238E27FC236}">
                  <a16:creationId xmlns:a16="http://schemas.microsoft.com/office/drawing/2014/main" id="{322352D8-0164-47E4-84FC-6BB6F743C53E}"/>
                </a:ext>
              </a:extLst>
            </p:cNvPr>
            <p:cNvGrpSpPr/>
            <p:nvPr/>
          </p:nvGrpSpPr>
          <p:grpSpPr>
            <a:xfrm>
              <a:off x="9719887" y="4817245"/>
              <a:ext cx="2459725" cy="1617465"/>
              <a:chOff x="306282" y="4036358"/>
              <a:chExt cx="1230123" cy="768013"/>
            </a:xfrm>
          </p:grpSpPr>
          <p:pic>
            <p:nvPicPr>
              <p:cNvPr id="49" name="图片 48">
                <a:extLst>
                  <a:ext uri="{FF2B5EF4-FFF2-40B4-BE49-F238E27FC236}">
                    <a16:creationId xmlns:a16="http://schemas.microsoft.com/office/drawing/2014/main" id="{BE314556-A6DD-4607-BDF2-66EBFBB549FE}"/>
                  </a:ext>
                </a:extLst>
              </p:cNvPr>
              <p:cNvPicPr>
                <a:picLocks noChangeAspect="1"/>
              </p:cNvPicPr>
              <p:nvPr/>
            </p:nvPicPr>
            <p:blipFill>
              <a:blip r:embed="rId4"/>
              <a:stretch>
                <a:fillRect/>
              </a:stretch>
            </p:blipFill>
            <p:spPr>
              <a:xfrm>
                <a:off x="306282" y="4036358"/>
                <a:ext cx="1230123" cy="768013"/>
              </a:xfrm>
              <a:prstGeom prst="rect">
                <a:avLst/>
              </a:prstGeom>
            </p:spPr>
          </p:pic>
          <p:sp>
            <p:nvSpPr>
              <p:cNvPr id="50" name="îṣḷiďé">
                <a:extLst>
                  <a:ext uri="{FF2B5EF4-FFF2-40B4-BE49-F238E27FC236}">
                    <a16:creationId xmlns:a16="http://schemas.microsoft.com/office/drawing/2014/main" id="{FF20FA4D-A734-4CFF-BD7D-7D9B16F188EF}"/>
                  </a:ext>
                </a:extLst>
              </p:cNvPr>
              <p:cNvSpPr/>
              <p:nvPr/>
            </p:nvSpPr>
            <p:spPr>
              <a:xfrm>
                <a:off x="838361" y="4421579"/>
                <a:ext cx="645853" cy="328915"/>
              </a:xfrm>
              <a:prstGeom prst="rect">
                <a:avLst/>
              </a:prstGeom>
            </p:spPr>
            <p:txBody>
              <a:bodyPr wrap="none" lIns="91440" tIns="0" rIns="36000" bIns="36000" anchor="b"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endParaRPr lang="zh-CN" altLang="en-US" sz="1100" b="1" dirty="0">
                  <a:solidFill>
                    <a:srgbClr val="FFFF00"/>
                  </a:solidFill>
                  <a:latin typeface="微软雅黑" panose="020B0503020204020204" charset="-122"/>
                </a:endParaRPr>
              </a:p>
            </p:txBody>
          </p:sp>
        </p:grpSp>
        <p:pic>
          <p:nvPicPr>
            <p:cNvPr id="51" name="图片 50">
              <a:extLst>
                <a:ext uri="{FF2B5EF4-FFF2-40B4-BE49-F238E27FC236}">
                  <a16:creationId xmlns:a16="http://schemas.microsoft.com/office/drawing/2014/main" id="{99850C4F-C84E-426D-9D28-C8F5ABF8DA28}"/>
                </a:ext>
              </a:extLst>
            </p:cNvPr>
            <p:cNvPicPr>
              <a:picLocks noChangeAspect="1"/>
            </p:cNvPicPr>
            <p:nvPr/>
          </p:nvPicPr>
          <p:blipFill>
            <a:blip r:embed="rId5" cstate="screen"/>
            <a:stretch>
              <a:fillRect/>
            </a:stretch>
          </p:blipFill>
          <p:spPr>
            <a:xfrm>
              <a:off x="10447628" y="912297"/>
              <a:ext cx="1577735" cy="1183302"/>
            </a:xfrm>
            <a:prstGeom prst="rect">
              <a:avLst/>
            </a:prstGeom>
          </p:spPr>
        </p:pic>
        <p:pic>
          <p:nvPicPr>
            <p:cNvPr id="52" name="图片 51">
              <a:extLst>
                <a:ext uri="{FF2B5EF4-FFF2-40B4-BE49-F238E27FC236}">
                  <a16:creationId xmlns:a16="http://schemas.microsoft.com/office/drawing/2014/main" id="{2D690B28-D4AC-4DF4-ADF5-ED860BF9F146}"/>
                </a:ext>
              </a:extLst>
            </p:cNvPr>
            <p:cNvPicPr>
              <a:picLocks noChangeAspect="1"/>
            </p:cNvPicPr>
            <p:nvPr/>
          </p:nvPicPr>
          <p:blipFill>
            <a:blip r:embed="rId6" cstate="screen"/>
            <a:stretch>
              <a:fillRect/>
            </a:stretch>
          </p:blipFill>
          <p:spPr>
            <a:xfrm>
              <a:off x="9528922" y="1799268"/>
              <a:ext cx="2458118" cy="1474871"/>
            </a:xfrm>
            <a:prstGeom prst="rect">
              <a:avLst/>
            </a:prstGeom>
          </p:spPr>
        </p:pic>
        <p:sp>
          <p:nvSpPr>
            <p:cNvPr id="53" name="文本框 52">
              <a:extLst>
                <a:ext uri="{FF2B5EF4-FFF2-40B4-BE49-F238E27FC236}">
                  <a16:creationId xmlns:a16="http://schemas.microsoft.com/office/drawing/2014/main" id="{F4B90AE5-F089-485D-B728-CE19FFA55B40}"/>
                </a:ext>
              </a:extLst>
            </p:cNvPr>
            <p:cNvSpPr txBox="1"/>
            <p:nvPr/>
          </p:nvSpPr>
          <p:spPr>
            <a:xfrm>
              <a:off x="9336407" y="2902488"/>
              <a:ext cx="1507536" cy="338554"/>
            </a:xfrm>
            <a:prstGeom prst="rect">
              <a:avLst/>
            </a:prstGeom>
            <a:noFill/>
          </p:spPr>
          <p:txBody>
            <a:bodyPr wrap="square" rtlCol="0">
              <a:spAutoFit/>
            </a:bodyPr>
            <a:lstStyle>
              <a:defPPr>
                <a:defRPr lang="zh-CN"/>
              </a:defPPr>
              <a:lvl1pPr algn="ctr">
                <a:defRPr sz="1600" b="1">
                  <a:solidFill>
                    <a:schemeClr val="bg1"/>
                  </a:solidFill>
                  <a:latin typeface="微软雅黑" panose="020B0503020204020204" charset="-122"/>
                  <a:ea typeface="微软雅黑" panose="020B0503020204020204" charset="-122"/>
                  <a:cs typeface="Arial" panose="020B0604020202020204" pitchFamily="34"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Arial" panose="020B0604020202020204" pitchFamily="34" charset="0"/>
                </a:rPr>
                <a:t>极目</a:t>
              </a:r>
              <a:endParaRPr kumimoji="0" lang="en-US" altLang="zh-CN" sz="1600" b="1"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4" name="文本框 53">
              <a:extLst>
                <a:ext uri="{FF2B5EF4-FFF2-40B4-BE49-F238E27FC236}">
                  <a16:creationId xmlns:a16="http://schemas.microsoft.com/office/drawing/2014/main" id="{DB89B323-8E48-49C1-95E8-10928A0EC00F}"/>
                </a:ext>
              </a:extLst>
            </p:cNvPr>
            <p:cNvSpPr txBox="1"/>
            <p:nvPr/>
          </p:nvSpPr>
          <p:spPr>
            <a:xfrm>
              <a:off x="9702971" y="1675933"/>
              <a:ext cx="697425" cy="338554"/>
            </a:xfrm>
            <a:prstGeom prst="rect">
              <a:avLst/>
            </a:prstGeom>
            <a:noFill/>
          </p:spPr>
          <p:txBody>
            <a:bodyPr wrap="square" rtlCol="0">
              <a:spAutoFit/>
            </a:bodyPr>
            <a:lstStyle/>
            <a:p>
              <a:pPr algn="ctr">
                <a:defRPr/>
              </a:pPr>
              <a:r>
                <a:rPr lang="zh-CN" altLang="en-US" sz="1600" b="1" dirty="0">
                  <a:solidFill>
                    <a:prstClr val="white"/>
                  </a:solidFill>
                  <a:latin typeface="微软雅黑" panose="020B0503020204020204" charset="-122"/>
                  <a:cs typeface="Arial" panose="020B0604020202020204" pitchFamily="34" charset="0"/>
                </a:rPr>
                <a:t>慧眼</a:t>
              </a:r>
              <a:endParaRPr lang="en-US" altLang="zh-CN" sz="1600" b="1" dirty="0">
                <a:solidFill>
                  <a:prstClr val="white"/>
                </a:solidFill>
                <a:latin typeface="微软雅黑" panose="020B0503020204020204" charset="-122"/>
                <a:cs typeface="Arial" panose="020B0604020202020204" pitchFamily="34" charset="0"/>
              </a:endParaRPr>
            </a:p>
          </p:txBody>
        </p:sp>
        <p:sp>
          <p:nvSpPr>
            <p:cNvPr id="55" name="文本框 54">
              <a:extLst>
                <a:ext uri="{FF2B5EF4-FFF2-40B4-BE49-F238E27FC236}">
                  <a16:creationId xmlns:a16="http://schemas.microsoft.com/office/drawing/2014/main" id="{C9F17739-1F3D-4DAE-BDC1-3C7E70735A95}"/>
                </a:ext>
              </a:extLst>
            </p:cNvPr>
            <p:cNvSpPr txBox="1"/>
            <p:nvPr/>
          </p:nvSpPr>
          <p:spPr>
            <a:xfrm>
              <a:off x="9574076" y="4096526"/>
              <a:ext cx="1092050" cy="338554"/>
            </a:xfrm>
            <a:prstGeom prst="rect">
              <a:avLst/>
            </a:prstGeom>
            <a:noFill/>
          </p:spPr>
          <p:txBody>
            <a:bodyPr wrap="square" rtlCol="0">
              <a:spAutoFit/>
            </a:bodyPr>
            <a:lstStyle>
              <a:defPPr>
                <a:defRPr lang="zh-CN"/>
              </a:defPPr>
              <a:lvl1pPr algn="ctr">
                <a:defRPr sz="1600" b="1">
                  <a:solidFill>
                    <a:schemeClr val="bg1"/>
                  </a:solidFill>
                  <a:latin typeface="微软雅黑" panose="020B0503020204020204" charset="-122"/>
                  <a:ea typeface="微软雅黑" panose="020B0503020204020204" charset="-122"/>
                  <a:cs typeface="Arial" panose="020B0604020202020204" pitchFamily="34"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600" b="1" i="0" u="none" strike="noStrike" kern="0" cap="none" spc="0" normalizeH="0" baseline="0" noProof="0" dirty="0" err="1">
                  <a:ln>
                    <a:noFill/>
                  </a:ln>
                  <a:solidFill>
                    <a:prstClr val="white"/>
                  </a:solidFill>
                  <a:effectLst/>
                  <a:uLnTx/>
                  <a:uFillTx/>
                  <a:latin typeface="微软雅黑" panose="020B0503020204020204" charset="-122"/>
                  <a:ea typeface="微软雅黑" panose="020B0503020204020204" charset="-122"/>
                  <a:cs typeface="Arial" panose="020B0604020202020204" pitchFamily="34" charset="0"/>
                </a:rPr>
                <a:t>eXTP</a:t>
              </a:r>
              <a:endParaRPr kumimoji="0" lang="en-US" altLang="zh-CN" sz="1600" b="1"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6" name="文本框 55">
              <a:extLst>
                <a:ext uri="{FF2B5EF4-FFF2-40B4-BE49-F238E27FC236}">
                  <a16:creationId xmlns:a16="http://schemas.microsoft.com/office/drawing/2014/main" id="{78E4DD2C-85F1-4A0A-9483-48AD57BF1DE7}"/>
                </a:ext>
              </a:extLst>
            </p:cNvPr>
            <p:cNvSpPr txBox="1"/>
            <p:nvPr/>
          </p:nvSpPr>
          <p:spPr>
            <a:xfrm>
              <a:off x="9601936" y="6444984"/>
              <a:ext cx="2699999" cy="369332"/>
            </a:xfrm>
            <a:prstGeom prst="rect">
              <a:avLst/>
            </a:prstGeom>
            <a:noFill/>
          </p:spPr>
          <p:txBody>
            <a:bodyPr wrap="square" rtlCol="0">
              <a:spAutoFit/>
            </a:bodyPr>
            <a:lstStyle/>
            <a:p>
              <a:pPr algn="ctr">
                <a:defRPr/>
              </a:pPr>
              <a:r>
                <a:rPr lang="zh-CN" altLang="en-US" b="1" dirty="0">
                  <a:solidFill>
                    <a:prstClr val="white"/>
                  </a:solidFill>
                  <a:latin typeface="微软雅黑" panose="020B0503020204020204" pitchFamily="34" charset="-122"/>
                </a:rPr>
                <a:t>阿里原初引力波探测装置</a:t>
              </a:r>
              <a:endParaRPr lang="en-US" altLang="zh-CN" b="1" dirty="0">
                <a:solidFill>
                  <a:prstClr val="white"/>
                </a:solidFill>
                <a:latin typeface="微软雅黑" panose="020B0503020204020204" charset="-122"/>
                <a:cs typeface="Arial" panose="020B0604020202020204" pitchFamily="34" charset="0"/>
              </a:endParaRPr>
            </a:p>
          </p:txBody>
        </p:sp>
      </p:grpSp>
      <p:sp>
        <p:nvSpPr>
          <p:cNvPr id="34" name="文本框 33">
            <a:extLst>
              <a:ext uri="{FF2B5EF4-FFF2-40B4-BE49-F238E27FC236}">
                <a16:creationId xmlns:a16="http://schemas.microsoft.com/office/drawing/2014/main" id="{0733DFB9-2A07-47CC-B0C9-EC3985D8487B}"/>
              </a:ext>
            </a:extLst>
          </p:cNvPr>
          <p:cNvSpPr txBox="1"/>
          <p:nvPr/>
        </p:nvSpPr>
        <p:spPr>
          <a:xfrm>
            <a:off x="7952070" y="3947894"/>
            <a:ext cx="1407931" cy="369332"/>
          </a:xfrm>
          <a:prstGeom prst="rect">
            <a:avLst/>
          </a:prstGeom>
          <a:solidFill>
            <a:srgbClr val="FFFF99">
              <a:alpha val="40000"/>
            </a:srgbClr>
          </a:solidFill>
          <a:ln>
            <a:solidFill>
              <a:srgbClr val="000000">
                <a:alpha val="60000"/>
              </a:srgbClr>
            </a:solidFill>
          </a:ln>
        </p:spPr>
        <p:txBody>
          <a:bodyPr wrap="square" rtlCol="0">
            <a:spAutoFit/>
          </a:bodyPr>
          <a:lstStyle/>
          <a:p>
            <a:r>
              <a:rPr lang="en-US" altLang="zh-CN" b="1" dirty="0">
                <a:solidFill>
                  <a:srgbClr val="C00000"/>
                </a:solidFill>
              </a:rPr>
              <a:t>2030</a:t>
            </a:r>
            <a:r>
              <a:rPr lang="zh-CN" altLang="en-US" b="1" dirty="0">
                <a:solidFill>
                  <a:srgbClr val="C00000"/>
                </a:solidFill>
              </a:rPr>
              <a:t>年发射</a:t>
            </a:r>
          </a:p>
        </p:txBody>
      </p:sp>
      <p:sp>
        <p:nvSpPr>
          <p:cNvPr id="35" name="文本框 34">
            <a:extLst>
              <a:ext uri="{FF2B5EF4-FFF2-40B4-BE49-F238E27FC236}">
                <a16:creationId xmlns:a16="http://schemas.microsoft.com/office/drawing/2014/main" id="{9E14655E-237E-4ED4-A428-8F41F1E6490E}"/>
              </a:ext>
            </a:extLst>
          </p:cNvPr>
          <p:cNvSpPr txBox="1"/>
          <p:nvPr/>
        </p:nvSpPr>
        <p:spPr>
          <a:xfrm>
            <a:off x="7382399" y="5979461"/>
            <a:ext cx="1968899" cy="646331"/>
          </a:xfrm>
          <a:prstGeom prst="rect">
            <a:avLst/>
          </a:prstGeom>
          <a:solidFill>
            <a:srgbClr val="FFFF99">
              <a:alpha val="40000"/>
            </a:srgbClr>
          </a:solidFill>
          <a:ln>
            <a:solidFill>
              <a:schemeClr val="tx1"/>
            </a:solidFill>
          </a:ln>
        </p:spPr>
        <p:txBody>
          <a:bodyPr wrap="square" rtlCol="0">
            <a:spAutoFit/>
          </a:bodyPr>
          <a:lstStyle/>
          <a:p>
            <a:r>
              <a:rPr lang="en-US" altLang="zh-CN" b="1" dirty="0">
                <a:solidFill>
                  <a:srgbClr val="C00000"/>
                </a:solidFill>
              </a:rPr>
              <a:t>2025</a:t>
            </a:r>
            <a:r>
              <a:rPr lang="zh-CN" altLang="en-US" b="1" dirty="0">
                <a:solidFill>
                  <a:srgbClr val="C00000"/>
                </a:solidFill>
              </a:rPr>
              <a:t>年</a:t>
            </a:r>
            <a:r>
              <a:rPr lang="en-US" altLang="zh-CN" b="1" dirty="0">
                <a:solidFill>
                  <a:srgbClr val="C00000"/>
                </a:solidFill>
              </a:rPr>
              <a:t>AliCPT-1</a:t>
            </a:r>
            <a:r>
              <a:rPr lang="zh-CN" altLang="en-US" b="1" dirty="0">
                <a:solidFill>
                  <a:srgbClr val="C00000"/>
                </a:solidFill>
              </a:rPr>
              <a:t>完成安装，首光</a:t>
            </a:r>
          </a:p>
        </p:txBody>
      </p:sp>
      <p:sp>
        <p:nvSpPr>
          <p:cNvPr id="37" name="文本框 36">
            <a:extLst>
              <a:ext uri="{FF2B5EF4-FFF2-40B4-BE49-F238E27FC236}">
                <a16:creationId xmlns:a16="http://schemas.microsoft.com/office/drawing/2014/main" id="{0845FE23-C431-4425-BF5F-23BF06F40342}"/>
              </a:ext>
            </a:extLst>
          </p:cNvPr>
          <p:cNvSpPr txBox="1"/>
          <p:nvPr/>
        </p:nvSpPr>
        <p:spPr>
          <a:xfrm>
            <a:off x="8068377" y="1619889"/>
            <a:ext cx="1238411" cy="369332"/>
          </a:xfrm>
          <a:prstGeom prst="rect">
            <a:avLst/>
          </a:prstGeom>
          <a:solidFill>
            <a:srgbClr val="FFFF99">
              <a:alpha val="40000"/>
            </a:srgbClr>
          </a:solidFill>
          <a:ln>
            <a:solidFill>
              <a:srgbClr val="000000">
                <a:alpha val="60000"/>
              </a:srgbClr>
            </a:solidFill>
          </a:ln>
        </p:spPr>
        <p:txBody>
          <a:bodyPr wrap="square" rtlCol="0">
            <a:spAutoFit/>
          </a:bodyPr>
          <a:lstStyle/>
          <a:p>
            <a:r>
              <a:rPr lang="en-US" altLang="zh-CN" b="1" dirty="0">
                <a:solidFill>
                  <a:schemeClr val="accent3">
                    <a:lumMod val="50000"/>
                  </a:schemeClr>
                </a:solidFill>
              </a:rPr>
              <a:t>2017</a:t>
            </a:r>
            <a:r>
              <a:rPr lang="zh-CN" altLang="en-US" b="1" dirty="0">
                <a:solidFill>
                  <a:schemeClr val="accent3">
                    <a:lumMod val="50000"/>
                  </a:schemeClr>
                </a:solidFill>
              </a:rPr>
              <a:t>年</a:t>
            </a:r>
            <a:r>
              <a:rPr lang="en-US" altLang="zh-CN" b="1" dirty="0">
                <a:solidFill>
                  <a:schemeClr val="accent3">
                    <a:lumMod val="50000"/>
                  </a:schemeClr>
                </a:solidFill>
              </a:rPr>
              <a:t>-</a:t>
            </a:r>
            <a:endParaRPr lang="zh-CN" altLang="en-US" b="1" dirty="0">
              <a:solidFill>
                <a:schemeClr val="accent3">
                  <a:lumMod val="50000"/>
                </a:schemeClr>
              </a:solidFill>
            </a:endParaRPr>
          </a:p>
        </p:txBody>
      </p:sp>
      <p:sp>
        <p:nvSpPr>
          <p:cNvPr id="38" name="文本框 37">
            <a:extLst>
              <a:ext uri="{FF2B5EF4-FFF2-40B4-BE49-F238E27FC236}">
                <a16:creationId xmlns:a16="http://schemas.microsoft.com/office/drawing/2014/main" id="{39A2B81B-8606-4EBC-B50B-3FC47B5703B4}"/>
              </a:ext>
            </a:extLst>
          </p:cNvPr>
          <p:cNvSpPr txBox="1"/>
          <p:nvPr/>
        </p:nvSpPr>
        <p:spPr>
          <a:xfrm>
            <a:off x="8052322" y="2441412"/>
            <a:ext cx="1238411" cy="923330"/>
          </a:xfrm>
          <a:prstGeom prst="rect">
            <a:avLst/>
          </a:prstGeom>
          <a:solidFill>
            <a:srgbClr val="FFFF99">
              <a:alpha val="40000"/>
            </a:srgbClr>
          </a:solidFill>
          <a:ln>
            <a:solidFill>
              <a:srgbClr val="000000">
                <a:alpha val="60000"/>
              </a:srgbClr>
            </a:solidFill>
          </a:ln>
        </p:spPr>
        <p:txBody>
          <a:bodyPr wrap="square" rtlCol="0">
            <a:spAutoFit/>
          </a:bodyPr>
          <a:lstStyle/>
          <a:p>
            <a:r>
              <a:rPr lang="en-US" altLang="zh-CN" b="1" dirty="0">
                <a:solidFill>
                  <a:schemeClr val="accent3">
                    <a:lumMod val="50000"/>
                  </a:schemeClr>
                </a:solidFill>
              </a:rPr>
              <a:t>2020</a:t>
            </a:r>
            <a:r>
              <a:rPr lang="zh-CN" altLang="en-US" b="1" dirty="0">
                <a:solidFill>
                  <a:schemeClr val="accent3">
                    <a:lumMod val="50000"/>
                  </a:schemeClr>
                </a:solidFill>
              </a:rPr>
              <a:t>年</a:t>
            </a:r>
            <a:r>
              <a:rPr lang="en-US" altLang="zh-CN" b="1" dirty="0">
                <a:solidFill>
                  <a:schemeClr val="accent3">
                    <a:lumMod val="50000"/>
                  </a:schemeClr>
                </a:solidFill>
              </a:rPr>
              <a:t>-</a:t>
            </a:r>
          </a:p>
          <a:p>
            <a:r>
              <a:rPr lang="en-US" altLang="zh-CN" b="1" dirty="0">
                <a:solidFill>
                  <a:schemeClr val="accent3">
                    <a:lumMod val="50000"/>
                  </a:schemeClr>
                </a:solidFill>
              </a:rPr>
              <a:t>2022</a:t>
            </a:r>
            <a:r>
              <a:rPr lang="zh-CN" altLang="en-US" b="1" dirty="0">
                <a:solidFill>
                  <a:schemeClr val="accent3">
                    <a:lumMod val="50000"/>
                  </a:schemeClr>
                </a:solidFill>
              </a:rPr>
              <a:t>年</a:t>
            </a:r>
            <a:r>
              <a:rPr lang="en-US" altLang="zh-CN" b="1" dirty="0">
                <a:solidFill>
                  <a:schemeClr val="accent3">
                    <a:lumMod val="50000"/>
                  </a:schemeClr>
                </a:solidFill>
              </a:rPr>
              <a:t>-</a:t>
            </a:r>
            <a:br>
              <a:rPr lang="en-US" altLang="zh-CN" b="1" dirty="0">
                <a:solidFill>
                  <a:schemeClr val="accent3">
                    <a:lumMod val="50000"/>
                  </a:schemeClr>
                </a:solidFill>
              </a:rPr>
            </a:br>
            <a:r>
              <a:rPr lang="en-US" altLang="zh-CN" b="1" dirty="0">
                <a:solidFill>
                  <a:schemeClr val="accent3">
                    <a:lumMod val="50000"/>
                  </a:schemeClr>
                </a:solidFill>
              </a:rPr>
              <a:t>2024</a:t>
            </a:r>
            <a:r>
              <a:rPr lang="zh-CN" altLang="en-US" b="1" dirty="0">
                <a:solidFill>
                  <a:schemeClr val="accent3">
                    <a:lumMod val="50000"/>
                  </a:schemeClr>
                </a:solidFill>
              </a:rPr>
              <a:t>年</a:t>
            </a:r>
            <a:r>
              <a:rPr lang="en-US" altLang="zh-CN" b="1" dirty="0">
                <a:solidFill>
                  <a:schemeClr val="accent3">
                    <a:lumMod val="50000"/>
                  </a:schemeClr>
                </a:solidFill>
              </a:rPr>
              <a:t>-</a:t>
            </a:r>
            <a:endParaRPr lang="zh-CN" altLang="en-US" b="1" dirty="0">
              <a:solidFill>
                <a:schemeClr val="accent3">
                  <a:lumMod val="50000"/>
                </a:schemeClr>
              </a:solidFill>
            </a:endParaRPr>
          </a:p>
        </p:txBody>
      </p:sp>
    </p:spTree>
    <p:extLst>
      <p:ext uri="{BB962C8B-B14F-4D97-AF65-F5344CB8AC3E}">
        <p14:creationId xmlns:p14="http://schemas.microsoft.com/office/powerpoint/2010/main" val="1895726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0">
            <a:extLst>
              <a:ext uri="{FF2B5EF4-FFF2-40B4-BE49-F238E27FC236}">
                <a16:creationId xmlns:a16="http://schemas.microsoft.com/office/drawing/2014/main" id="{C9EB394F-216A-4490-A8C5-4B3AFB53237B}"/>
              </a:ext>
            </a:extLst>
          </p:cNvPr>
          <p:cNvSpPr>
            <a:spLocks noGrp="1"/>
          </p:cNvSpPr>
          <p:nvPr>
            <p:ph type="title"/>
          </p:nvPr>
        </p:nvSpPr>
        <p:spPr/>
        <p:txBody>
          <a:bodyPr vert="horz" wrap="square" lIns="91418" tIns="45709" rIns="91418" bIns="45709" rtlCol="0" anchor="ctr" anchorCtr="0">
            <a:noAutofit/>
          </a:bodyPr>
          <a:lstStyle/>
          <a:p>
            <a:r>
              <a:rPr lang="zh-CN" altLang="zh-CN" sz="3200" dirty="0"/>
              <a:t>新兴前沿</a:t>
            </a:r>
            <a:r>
              <a:rPr lang="zh-CN" altLang="en-US" sz="3200" dirty="0"/>
              <a:t>与</a:t>
            </a:r>
            <a:r>
              <a:rPr lang="zh-CN" altLang="zh-CN" sz="3200" dirty="0"/>
              <a:t>未来技术</a:t>
            </a:r>
            <a:r>
              <a:rPr lang="zh-CN" altLang="en-US" sz="3200" dirty="0"/>
              <a:t>五：</a:t>
            </a:r>
            <a:r>
              <a:rPr lang="zh-CN" altLang="zh-CN" sz="3200" spc="0" dirty="0"/>
              <a:t>天体</a:t>
            </a:r>
            <a:r>
              <a:rPr lang="en-US" altLang="zh-CN" sz="3200" spc="0" dirty="0"/>
              <a:t>MeV</a:t>
            </a:r>
            <a:r>
              <a:rPr lang="zh-CN" altLang="zh-CN" sz="3200" spc="0" dirty="0"/>
              <a:t>光子和高能中微子</a:t>
            </a:r>
            <a:endParaRPr lang="zh-CN" altLang="en-US" sz="3200" spc="0" dirty="0">
              <a:sym typeface="+mn-ea"/>
            </a:endParaRPr>
          </a:p>
        </p:txBody>
      </p:sp>
      <p:sp>
        <p:nvSpPr>
          <p:cNvPr id="2" name="灯片编号占位符 1">
            <a:extLst>
              <a:ext uri="{FF2B5EF4-FFF2-40B4-BE49-F238E27FC236}">
                <a16:creationId xmlns:a16="http://schemas.microsoft.com/office/drawing/2014/main" id="{D06CF075-A01E-40AF-A3B2-8237BF7C8F62}"/>
              </a:ext>
            </a:extLst>
          </p:cNvPr>
          <p:cNvSpPr>
            <a:spLocks noGrp="1"/>
          </p:cNvSpPr>
          <p:nvPr>
            <p:ph type="sldNum" sz="quarter" idx="12"/>
          </p:nvPr>
        </p:nvSpPr>
        <p:spPr/>
        <p:txBody>
          <a:bodyPr/>
          <a:lstStyle/>
          <a:p>
            <a:fld id="{E077DA78-E013-4A8C-AD75-63A150561B10}" type="slidenum">
              <a:rPr lang="zh-CN" altLang="en-US" smtClean="0"/>
              <a:pPr/>
              <a:t>13</a:t>
            </a:fld>
            <a:endParaRPr lang="zh-CN" altLang="en-US" dirty="0"/>
          </a:p>
        </p:txBody>
      </p:sp>
      <p:sp>
        <p:nvSpPr>
          <p:cNvPr id="3" name="内容占位符 2">
            <a:extLst>
              <a:ext uri="{FF2B5EF4-FFF2-40B4-BE49-F238E27FC236}">
                <a16:creationId xmlns:a16="http://schemas.microsoft.com/office/drawing/2014/main" id="{90DE1210-7B42-4F52-B0A3-952A8917A598}"/>
              </a:ext>
            </a:extLst>
          </p:cNvPr>
          <p:cNvSpPr>
            <a:spLocks noGrp="1"/>
          </p:cNvSpPr>
          <p:nvPr>
            <p:ph idx="1"/>
          </p:nvPr>
        </p:nvSpPr>
        <p:spPr>
          <a:xfrm>
            <a:off x="533518" y="1116396"/>
            <a:ext cx="11279266" cy="5388907"/>
          </a:xfrm>
        </p:spPr>
        <p:txBody>
          <a:bodyPr/>
          <a:lstStyle/>
          <a:p>
            <a:pPr>
              <a:lnSpc>
                <a:spcPct val="120000"/>
              </a:lnSpc>
            </a:pPr>
            <a:r>
              <a:rPr lang="zh-CN" altLang="en-US" dirty="0"/>
              <a:t>发展先进的探测方法（</a:t>
            </a:r>
            <a:r>
              <a:rPr lang="en-US" altLang="zh-CN" dirty="0"/>
              <a:t>TES</a:t>
            </a:r>
            <a:r>
              <a:rPr lang="zh-CN" altLang="en-US" dirty="0"/>
              <a:t>、劳厄透镜等），开展高灵敏度天文观测，解决天体物理中</a:t>
            </a:r>
            <a:r>
              <a:rPr lang="zh-CN" altLang="en-US" dirty="0">
                <a:solidFill>
                  <a:srgbClr val="C00000"/>
                </a:solidFill>
              </a:rPr>
              <a:t>百</a:t>
            </a:r>
            <a:r>
              <a:rPr lang="en-US" altLang="zh-CN" dirty="0">
                <a:solidFill>
                  <a:srgbClr val="C00000"/>
                </a:solidFill>
              </a:rPr>
              <a:t>keV</a:t>
            </a:r>
            <a:r>
              <a:rPr lang="zh-CN" altLang="en-US" dirty="0">
                <a:solidFill>
                  <a:srgbClr val="C00000"/>
                </a:solidFill>
              </a:rPr>
              <a:t>至</a:t>
            </a:r>
            <a:r>
              <a:rPr lang="en-US" altLang="zh-CN" dirty="0">
                <a:solidFill>
                  <a:srgbClr val="C00000"/>
                </a:solidFill>
              </a:rPr>
              <a:t>10MeV</a:t>
            </a:r>
            <a:r>
              <a:rPr lang="zh-CN" altLang="en-US" dirty="0">
                <a:solidFill>
                  <a:srgbClr val="C00000"/>
                </a:solidFill>
              </a:rPr>
              <a:t>的硬</a:t>
            </a:r>
            <a:r>
              <a:rPr lang="en-US" altLang="zh-CN" dirty="0">
                <a:solidFill>
                  <a:srgbClr val="C00000"/>
                </a:solidFill>
              </a:rPr>
              <a:t>X</a:t>
            </a:r>
            <a:r>
              <a:rPr lang="zh-CN" altLang="en-US" dirty="0">
                <a:solidFill>
                  <a:srgbClr val="C00000"/>
                </a:solidFill>
              </a:rPr>
              <a:t>射线</a:t>
            </a:r>
            <a:r>
              <a:rPr lang="en-US" altLang="zh-CN" dirty="0"/>
              <a:t>/</a:t>
            </a:r>
            <a:r>
              <a:rPr lang="zh-CN" altLang="en-US" dirty="0"/>
              <a:t>软伽马射线能区观测能力严重不足的问题</a:t>
            </a:r>
          </a:p>
          <a:p>
            <a:pPr>
              <a:lnSpc>
                <a:spcPct val="120000"/>
              </a:lnSpc>
            </a:pPr>
            <a:r>
              <a:rPr lang="zh-CN" altLang="en-US" dirty="0"/>
              <a:t>推进</a:t>
            </a:r>
            <a:r>
              <a:rPr lang="zh-CN" altLang="en-US" dirty="0">
                <a:solidFill>
                  <a:srgbClr val="C00000"/>
                </a:solidFill>
              </a:rPr>
              <a:t>高能中微子天文实验</a:t>
            </a:r>
            <a:r>
              <a:rPr lang="en-US" altLang="zh-CN" dirty="0">
                <a:solidFill>
                  <a:srgbClr val="C00000"/>
                </a:solidFill>
              </a:rPr>
              <a:t>HUNT</a:t>
            </a:r>
            <a:r>
              <a:rPr lang="zh-CN" altLang="en-US" dirty="0"/>
              <a:t>的预研究，攻克下一代深海</a:t>
            </a:r>
            <a:r>
              <a:rPr lang="en-US" altLang="zh-CN" dirty="0"/>
              <a:t>/</a:t>
            </a:r>
            <a:r>
              <a:rPr lang="zh-CN" altLang="en-US" dirty="0"/>
              <a:t>深水高能中微子探测的关键技术</a:t>
            </a:r>
          </a:p>
          <a:p>
            <a:pPr>
              <a:lnSpc>
                <a:spcPct val="120000"/>
              </a:lnSpc>
            </a:pPr>
            <a:r>
              <a:rPr lang="zh-CN" altLang="en-US" dirty="0"/>
              <a:t>预期产出</a:t>
            </a:r>
          </a:p>
          <a:p>
            <a:pPr lvl="1">
              <a:lnSpc>
                <a:spcPct val="120000"/>
              </a:lnSpc>
            </a:pPr>
            <a:r>
              <a:rPr lang="zh-CN" altLang="en-US" dirty="0"/>
              <a:t>实现百像素级</a:t>
            </a:r>
            <a:r>
              <a:rPr lang="en-US" altLang="zh-CN" dirty="0"/>
              <a:t>511keV</a:t>
            </a:r>
            <a:r>
              <a:rPr lang="zh-CN" altLang="en-US" dirty="0"/>
              <a:t>光子探测的</a:t>
            </a:r>
            <a:r>
              <a:rPr lang="en-US" altLang="zh-CN" dirty="0"/>
              <a:t>TES</a:t>
            </a:r>
            <a:r>
              <a:rPr lang="zh-CN" altLang="en-US" dirty="0"/>
              <a:t>阵列技术，</a:t>
            </a:r>
            <a:br>
              <a:rPr lang="en-US" altLang="zh-CN" dirty="0"/>
            </a:br>
            <a:r>
              <a:rPr lang="zh-CN" altLang="en-US" dirty="0"/>
              <a:t>能量分辨率优于千分之一</a:t>
            </a:r>
          </a:p>
          <a:p>
            <a:pPr lvl="1">
              <a:lnSpc>
                <a:spcPct val="120000"/>
              </a:lnSpc>
            </a:pPr>
            <a:r>
              <a:rPr lang="zh-CN" altLang="en-US" dirty="0"/>
              <a:t>完成下一代中微子天文观测装置</a:t>
            </a:r>
            <a:r>
              <a:rPr lang="en-US" altLang="zh-CN" dirty="0"/>
              <a:t>HUNT</a:t>
            </a:r>
            <a:r>
              <a:rPr lang="zh-CN" altLang="en-US" dirty="0"/>
              <a:t>的</a:t>
            </a:r>
            <a:br>
              <a:rPr lang="en-US" altLang="zh-CN" dirty="0"/>
            </a:br>
            <a:r>
              <a:rPr lang="zh-CN" altLang="en-US" dirty="0"/>
              <a:t>关键技术的攻关和验证</a:t>
            </a:r>
          </a:p>
          <a:p>
            <a:pPr>
              <a:lnSpc>
                <a:spcPct val="120000"/>
              </a:lnSpc>
            </a:pPr>
            <a:endParaRPr lang="zh-CN" altLang="en-US" dirty="0"/>
          </a:p>
        </p:txBody>
      </p:sp>
      <p:pic>
        <p:nvPicPr>
          <p:cNvPr id="13" name="图片 12">
            <a:extLst>
              <a:ext uri="{FF2B5EF4-FFF2-40B4-BE49-F238E27FC236}">
                <a16:creationId xmlns:a16="http://schemas.microsoft.com/office/drawing/2014/main" id="{AB47A8BE-2DD0-4E3D-8E39-5B50BDD853CF}"/>
              </a:ext>
            </a:extLst>
          </p:cNvPr>
          <p:cNvPicPr>
            <a:picLocks noChangeAspect="1"/>
          </p:cNvPicPr>
          <p:nvPr/>
        </p:nvPicPr>
        <p:blipFill>
          <a:blip r:embed="rId3"/>
          <a:stretch>
            <a:fillRect/>
          </a:stretch>
        </p:blipFill>
        <p:spPr>
          <a:xfrm>
            <a:off x="6655526" y="2807963"/>
            <a:ext cx="5239374" cy="3058292"/>
          </a:xfrm>
          <a:prstGeom prst="rect">
            <a:avLst/>
          </a:prstGeom>
        </p:spPr>
      </p:pic>
      <p:sp>
        <p:nvSpPr>
          <p:cNvPr id="5" name="文本框 4">
            <a:extLst>
              <a:ext uri="{FF2B5EF4-FFF2-40B4-BE49-F238E27FC236}">
                <a16:creationId xmlns:a16="http://schemas.microsoft.com/office/drawing/2014/main" id="{3A4FEF2E-F840-4C60-9F1E-0D425C63E87F}"/>
              </a:ext>
            </a:extLst>
          </p:cNvPr>
          <p:cNvSpPr txBox="1"/>
          <p:nvPr/>
        </p:nvSpPr>
        <p:spPr>
          <a:xfrm>
            <a:off x="8915400" y="6000117"/>
            <a:ext cx="1704703" cy="461665"/>
          </a:xfrm>
          <a:prstGeom prst="rect">
            <a:avLst/>
          </a:prstGeom>
          <a:noFill/>
        </p:spPr>
        <p:txBody>
          <a:bodyPr wrap="square" rtlCol="0">
            <a:spAutoFit/>
          </a:bodyPr>
          <a:lstStyle/>
          <a:p>
            <a:r>
              <a:rPr lang="en-US" altLang="zh-CN" sz="2400" b="1" dirty="0">
                <a:solidFill>
                  <a:srgbClr val="C00000"/>
                </a:solidFill>
              </a:rPr>
              <a:t>HUNT</a:t>
            </a:r>
            <a:endParaRPr lang="zh-CN" altLang="en-US" sz="2400" b="1" dirty="0">
              <a:solidFill>
                <a:srgbClr val="C00000"/>
              </a:solidFill>
            </a:endParaRPr>
          </a:p>
        </p:txBody>
      </p:sp>
    </p:spTree>
    <p:extLst>
      <p:ext uri="{BB962C8B-B14F-4D97-AF65-F5344CB8AC3E}">
        <p14:creationId xmlns:p14="http://schemas.microsoft.com/office/powerpoint/2010/main" val="1334474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wrap="square" lIns="91418" tIns="45709" rIns="91418" bIns="45709" rtlCol="0" anchor="ctr" anchorCtr="0">
            <a:noAutofit/>
          </a:bodyPr>
          <a:lstStyle/>
          <a:p>
            <a:r>
              <a:rPr lang="zh-CN" altLang="en-US" sz="3200" spc="0" dirty="0"/>
              <a:t>主攻方向五：</a:t>
            </a:r>
            <a:r>
              <a:rPr lang="zh-CN" altLang="zh-CN" sz="3200" spc="0" dirty="0"/>
              <a:t>光子科学技术与应用</a:t>
            </a:r>
            <a:endParaRPr lang="en-US" altLang="zh-CN" sz="3200" spc="0" dirty="0"/>
          </a:p>
        </p:txBody>
      </p:sp>
      <p:sp>
        <p:nvSpPr>
          <p:cNvPr id="3" name="灯片编号占位符 2">
            <a:extLst>
              <a:ext uri="{FF2B5EF4-FFF2-40B4-BE49-F238E27FC236}">
                <a16:creationId xmlns:a16="http://schemas.microsoft.com/office/drawing/2014/main" id="{CFB9B58E-9F0C-42CE-BDBC-DC6FFBDD9EE5}"/>
              </a:ext>
            </a:extLst>
          </p:cNvPr>
          <p:cNvSpPr>
            <a:spLocks noGrp="1"/>
          </p:cNvSpPr>
          <p:nvPr>
            <p:ph type="sldNum" sz="quarter" idx="12"/>
          </p:nvPr>
        </p:nvSpPr>
        <p:spPr/>
        <p:txBody>
          <a:bodyPr/>
          <a:lstStyle/>
          <a:p>
            <a:fld id="{E077DA78-E013-4A8C-AD75-63A150561B10}" type="slidenum">
              <a:rPr lang="zh-CN" altLang="en-US" smtClean="0"/>
              <a:pPr/>
              <a:t>14</a:t>
            </a:fld>
            <a:endParaRPr lang="zh-CN" altLang="en-US" dirty="0"/>
          </a:p>
        </p:txBody>
      </p:sp>
      <p:sp>
        <p:nvSpPr>
          <p:cNvPr id="5" name="内容占位符 4">
            <a:extLst>
              <a:ext uri="{FF2B5EF4-FFF2-40B4-BE49-F238E27FC236}">
                <a16:creationId xmlns:a16="http://schemas.microsoft.com/office/drawing/2014/main" id="{6885B864-8BCF-4F1F-B2D3-0B4CB107B940}"/>
              </a:ext>
            </a:extLst>
          </p:cNvPr>
          <p:cNvSpPr>
            <a:spLocks noGrp="1"/>
          </p:cNvSpPr>
          <p:nvPr>
            <p:ph idx="1"/>
          </p:nvPr>
        </p:nvSpPr>
        <p:spPr>
          <a:xfrm>
            <a:off x="707181" y="1963806"/>
            <a:ext cx="6298219" cy="4662564"/>
          </a:xfrm>
        </p:spPr>
        <p:txBody>
          <a:bodyPr>
            <a:normAutofit/>
          </a:bodyPr>
          <a:lstStyle/>
          <a:p>
            <a:pPr>
              <a:lnSpc>
                <a:spcPct val="110000"/>
              </a:lnSpc>
            </a:pPr>
            <a:r>
              <a:rPr lang="zh-CN" altLang="en-US" dirty="0"/>
              <a:t> 重大科研任务</a:t>
            </a:r>
          </a:p>
          <a:p>
            <a:pPr lvl="1">
              <a:lnSpc>
                <a:spcPct val="110000"/>
              </a:lnSpc>
            </a:pPr>
            <a:r>
              <a:rPr lang="en-US" altLang="zh-CN" dirty="0"/>
              <a:t>HEPS</a:t>
            </a:r>
            <a:r>
              <a:rPr lang="zh-CN" altLang="en-US" dirty="0"/>
              <a:t>加速器性能提升</a:t>
            </a:r>
          </a:p>
          <a:p>
            <a:pPr lvl="1">
              <a:lnSpc>
                <a:spcPct val="110000"/>
              </a:lnSpc>
            </a:pPr>
            <a:r>
              <a:rPr lang="en-US" altLang="zh-CN" dirty="0"/>
              <a:t>HEPS</a:t>
            </a:r>
            <a:r>
              <a:rPr lang="zh-CN" altLang="en-US" dirty="0"/>
              <a:t>光束线站优化和重大产出</a:t>
            </a:r>
          </a:p>
          <a:p>
            <a:pPr lvl="1">
              <a:lnSpc>
                <a:spcPct val="110000"/>
              </a:lnSpc>
            </a:pPr>
            <a:r>
              <a:rPr lang="en-US" altLang="zh-CN" dirty="0"/>
              <a:t>HEPS</a:t>
            </a:r>
            <a:r>
              <a:rPr lang="zh-CN" altLang="en-US" dirty="0"/>
              <a:t>线站工程建设</a:t>
            </a:r>
            <a:r>
              <a:rPr lang="zh-CN" altLang="en-US" b="1" dirty="0">
                <a:solidFill>
                  <a:srgbClr val="C00000"/>
                </a:solidFill>
              </a:rPr>
              <a:t>（</a:t>
            </a:r>
            <a:r>
              <a:rPr lang="en-US" altLang="zh-CN" b="1" dirty="0">
                <a:solidFill>
                  <a:srgbClr val="C00000"/>
                </a:solidFill>
              </a:rPr>
              <a:t>HEPS</a:t>
            </a:r>
            <a:r>
              <a:rPr lang="zh-CN" altLang="en-US" b="1" dirty="0">
                <a:solidFill>
                  <a:srgbClr val="C00000"/>
                </a:solidFill>
              </a:rPr>
              <a:t>二期）</a:t>
            </a:r>
          </a:p>
          <a:p>
            <a:pPr lvl="1">
              <a:lnSpc>
                <a:spcPct val="110000"/>
              </a:lnSpc>
            </a:pPr>
            <a:r>
              <a:rPr lang="en-US" altLang="zh-CN" dirty="0"/>
              <a:t>In house</a:t>
            </a:r>
            <a:r>
              <a:rPr lang="zh-CN" altLang="en-US" dirty="0"/>
              <a:t>研究</a:t>
            </a:r>
          </a:p>
          <a:p>
            <a:pPr lvl="1">
              <a:lnSpc>
                <a:spcPct val="110000"/>
              </a:lnSpc>
            </a:pPr>
            <a:r>
              <a:rPr lang="zh-CN" altLang="en-US" b="1" dirty="0">
                <a:solidFill>
                  <a:srgbClr val="C00000"/>
                </a:solidFill>
              </a:rPr>
              <a:t>南方先进光源</a:t>
            </a:r>
            <a:r>
              <a:rPr lang="zh-CN" altLang="en-US" dirty="0"/>
              <a:t>前期工作</a:t>
            </a:r>
            <a:endParaRPr lang="en-US" altLang="zh-CN" dirty="0"/>
          </a:p>
          <a:p>
            <a:pPr>
              <a:lnSpc>
                <a:spcPct val="110000"/>
              </a:lnSpc>
            </a:pPr>
            <a:r>
              <a:rPr lang="zh-CN" altLang="en-US" dirty="0"/>
              <a:t>预期成果</a:t>
            </a:r>
          </a:p>
          <a:p>
            <a:pPr lvl="1">
              <a:lnSpc>
                <a:spcPct val="110000"/>
              </a:lnSpc>
            </a:pPr>
            <a:r>
              <a:rPr lang="en-US" altLang="zh-CN" dirty="0"/>
              <a:t>HEPS</a:t>
            </a:r>
            <a:r>
              <a:rPr lang="zh-CN" altLang="en-US" dirty="0"/>
              <a:t>达到设计指标，完成二期部分线站建设</a:t>
            </a:r>
          </a:p>
          <a:p>
            <a:pPr lvl="1">
              <a:lnSpc>
                <a:spcPct val="110000"/>
              </a:lnSpc>
            </a:pPr>
            <a:r>
              <a:rPr lang="zh-CN" altLang="en-US" dirty="0"/>
              <a:t>服务国家需求：航发叶片检测、固态电池等研究</a:t>
            </a:r>
          </a:p>
          <a:p>
            <a:pPr lvl="1">
              <a:lnSpc>
                <a:spcPct val="110000"/>
              </a:lnSpc>
            </a:pPr>
            <a:r>
              <a:rPr lang="zh-CN" altLang="en-US" dirty="0"/>
              <a:t>国际首次完成横纵向耦合束流调制技术和下一代储存环光腔振荡器关键技术验证</a:t>
            </a:r>
          </a:p>
        </p:txBody>
      </p:sp>
      <p:sp>
        <p:nvSpPr>
          <p:cNvPr id="11" name="矩形 10">
            <a:extLst>
              <a:ext uri="{FF2B5EF4-FFF2-40B4-BE49-F238E27FC236}">
                <a16:creationId xmlns:a16="http://schemas.microsoft.com/office/drawing/2014/main" id="{AC9BBF16-84EA-41EA-9270-5ABFEAD4AE1F}"/>
              </a:ext>
            </a:extLst>
          </p:cNvPr>
          <p:cNvSpPr/>
          <p:nvPr/>
        </p:nvSpPr>
        <p:spPr>
          <a:xfrm>
            <a:off x="645458" y="996453"/>
            <a:ext cx="6482175" cy="1200258"/>
          </a:xfrm>
          <a:prstGeom prst="rect">
            <a:avLst/>
          </a:prstGeom>
          <a:noFill/>
          <a:ln>
            <a:noFill/>
            <a:prstDash val="dash"/>
          </a:ln>
          <a:effectLst/>
          <a:extLst>
            <a:ext uri="{909E8E84-426E-40DD-AFC4-6F175D3DCCD1}">
              <a14:hiddenFill xmlns:a14="http://schemas.microsoft.com/office/drawing/2010/main">
                <a:solidFill>
                  <a:schemeClr val="bg1"/>
                </a:solidFill>
              </a14:hiddenFill>
            </a:ext>
          </a:extLst>
        </p:spPr>
        <p:txBody>
          <a:bodyPr wrap="square" lIns="91370" tIns="45685" rIns="91370" bIns="45685">
            <a:spAutoFit/>
          </a:bodyPr>
          <a:lstStyle/>
          <a:p>
            <a:pPr marL="74295" algn="just" fontAlgn="auto"/>
            <a:r>
              <a:rPr lang="zh-CN" altLang="en-US" sz="2400" b="1" kern="0" dirty="0">
                <a:solidFill>
                  <a:srgbClr val="C00000"/>
                </a:solidFill>
                <a:latin typeface="+mn-ea"/>
                <a:cs typeface="Arial" panose="020B0604020202020204" pitchFamily="34" charset="0"/>
              </a:rPr>
              <a:t>高能同步辐射光源（</a:t>
            </a:r>
            <a:r>
              <a:rPr lang="en-US" altLang="zh-CN" sz="2400" b="1" kern="0" dirty="0">
                <a:solidFill>
                  <a:srgbClr val="C00000"/>
                </a:solidFill>
                <a:latin typeface="+mn-ea"/>
                <a:cs typeface="Arial" panose="020B0604020202020204" pitchFamily="34" charset="0"/>
              </a:rPr>
              <a:t>HEPS</a:t>
            </a:r>
            <a:r>
              <a:rPr lang="zh-CN" altLang="en-US" sz="2400" b="1" kern="0" dirty="0">
                <a:solidFill>
                  <a:srgbClr val="C00000"/>
                </a:solidFill>
                <a:latin typeface="+mn-ea"/>
                <a:cs typeface="Arial" panose="020B0604020202020204" pitchFamily="34" charset="0"/>
              </a:rPr>
              <a:t>）</a:t>
            </a:r>
            <a:r>
              <a:rPr lang="zh-CN" altLang="en-US" sz="2400" b="1" kern="0" dirty="0">
                <a:solidFill>
                  <a:schemeClr val="tx2"/>
                </a:solidFill>
                <a:latin typeface="+mn-ea"/>
                <a:cs typeface="Arial" panose="020B0604020202020204" pitchFamily="34" charset="0"/>
              </a:rPr>
              <a:t>：</a:t>
            </a:r>
            <a:r>
              <a:rPr lang="zh-CN" altLang="en-US" sz="2400" kern="0" dirty="0">
                <a:latin typeface="+mn-ea"/>
                <a:cs typeface="Arial" panose="020B0604020202020204" pitchFamily="34" charset="0"/>
                <a:sym typeface="+mn-ea"/>
              </a:rPr>
              <a:t>世界上设计亮度最高的同步辐射光源，怀柔科学城旗舰装置</a:t>
            </a:r>
            <a:endParaRPr lang="en-US" altLang="zh-CN" sz="2400" kern="0" dirty="0">
              <a:latin typeface="+mn-ea"/>
              <a:cs typeface="Arial" panose="020B0604020202020204" pitchFamily="34" charset="0"/>
              <a:sym typeface="+mn-ea"/>
            </a:endParaRPr>
          </a:p>
          <a:p>
            <a:pPr marL="74295" algn="just" fontAlgn="auto"/>
            <a:endParaRPr lang="en-US" altLang="zh-CN" sz="2400" dirty="0">
              <a:latin typeface="+mn-ea"/>
            </a:endParaRPr>
          </a:p>
        </p:txBody>
      </p:sp>
      <p:pic>
        <p:nvPicPr>
          <p:cNvPr id="18" name="Picture 2">
            <a:extLst>
              <a:ext uri="{FF2B5EF4-FFF2-40B4-BE49-F238E27FC236}">
                <a16:creationId xmlns:a16="http://schemas.microsoft.com/office/drawing/2014/main" id="{C88B5648-8295-47F2-AEA7-32078BA3F50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292876" y="925464"/>
            <a:ext cx="4701416" cy="2453474"/>
          </a:xfrm>
          <a:prstGeom prst="rect">
            <a:avLst/>
          </a:prstGeom>
          <a:extLst>
            <a:ext uri="{909E8E84-426E-40DD-AFC4-6F175D3DCCD1}">
              <a14:hiddenFill xmlns:a14="http://schemas.microsoft.com/office/drawing/2010/main">
                <a:solidFill>
                  <a:srgbClr val="FFFFFF"/>
                </a:solidFill>
              </a14:hiddenFill>
            </a:ext>
          </a:extLst>
        </p:spPr>
      </p:pic>
      <p:sp>
        <p:nvSpPr>
          <p:cNvPr id="23" name="文本框 22">
            <a:extLst>
              <a:ext uri="{FF2B5EF4-FFF2-40B4-BE49-F238E27FC236}">
                <a16:creationId xmlns:a16="http://schemas.microsoft.com/office/drawing/2014/main" id="{F1F66F6E-083D-445B-8FA5-0692ED1F1121}"/>
              </a:ext>
            </a:extLst>
          </p:cNvPr>
          <p:cNvSpPr txBox="1"/>
          <p:nvPr/>
        </p:nvSpPr>
        <p:spPr>
          <a:xfrm>
            <a:off x="7388949" y="2942745"/>
            <a:ext cx="2173365" cy="369332"/>
          </a:xfrm>
          <a:prstGeom prst="rect">
            <a:avLst/>
          </a:prstGeom>
          <a:solidFill>
            <a:srgbClr val="FFFF99"/>
          </a:solidFill>
        </p:spPr>
        <p:txBody>
          <a:bodyPr wrap="square" rtlCol="0">
            <a:spAutoFit/>
          </a:bodyPr>
          <a:lstStyle/>
          <a:p>
            <a:r>
              <a:rPr lang="en-US" altLang="zh-CN" b="1" dirty="0">
                <a:solidFill>
                  <a:srgbClr val="C00000"/>
                </a:solidFill>
              </a:rPr>
              <a:t>2025</a:t>
            </a:r>
            <a:r>
              <a:rPr lang="zh-CN" altLang="en-US" b="1" dirty="0">
                <a:solidFill>
                  <a:srgbClr val="C00000"/>
                </a:solidFill>
              </a:rPr>
              <a:t>通过工艺验收</a:t>
            </a:r>
          </a:p>
        </p:txBody>
      </p:sp>
      <p:sp>
        <p:nvSpPr>
          <p:cNvPr id="22" name="文本框 21">
            <a:extLst>
              <a:ext uri="{FF2B5EF4-FFF2-40B4-BE49-F238E27FC236}">
                <a16:creationId xmlns:a16="http://schemas.microsoft.com/office/drawing/2014/main" id="{B90D1EDD-AD2B-4503-9798-79E14B1F0AB6}"/>
              </a:ext>
            </a:extLst>
          </p:cNvPr>
          <p:cNvSpPr txBox="1"/>
          <p:nvPr/>
        </p:nvSpPr>
        <p:spPr>
          <a:xfrm>
            <a:off x="7005400" y="3569136"/>
            <a:ext cx="5054600" cy="2877198"/>
          </a:xfrm>
          <a:prstGeom prst="rect">
            <a:avLst/>
          </a:prstGeom>
          <a:noFill/>
        </p:spPr>
        <p:txBody>
          <a:bodyPr wrap="square">
            <a:spAutoFit/>
          </a:bodyPr>
          <a:lstStyle/>
          <a:p>
            <a:pPr marL="417195" indent="-342900" fontAlgn="auto">
              <a:lnSpc>
                <a:spcPct val="120000"/>
              </a:lnSpc>
              <a:spcAft>
                <a:spcPts val="600"/>
              </a:spcAft>
              <a:buFont typeface="Arial" panose="020B0604020202020204" pitchFamily="34" charset="0"/>
              <a:buChar char="•"/>
            </a:pPr>
            <a:r>
              <a:rPr lang="en-US" altLang="zh-CN" sz="2000" dirty="0">
                <a:solidFill>
                  <a:schemeClr val="accent1">
                    <a:lumMod val="50000"/>
                  </a:schemeClr>
                </a:solidFill>
                <a:latin typeface="微软雅黑" panose="020B0503020204020204" charset="-122"/>
                <a:ea typeface="微软雅黑" panose="020B0503020204020204" charset="-122"/>
                <a:sym typeface="+mn-ea"/>
              </a:rPr>
              <a:t>2019</a:t>
            </a:r>
            <a:r>
              <a:rPr lang="zh-CN" altLang="en-US" sz="2000" dirty="0">
                <a:solidFill>
                  <a:schemeClr val="accent1">
                    <a:lumMod val="50000"/>
                  </a:schemeClr>
                </a:solidFill>
                <a:latin typeface="微软雅黑" panose="020B0503020204020204" charset="-122"/>
                <a:ea typeface="微软雅黑" panose="020B0503020204020204" charset="-122"/>
                <a:sym typeface="+mn-ea"/>
              </a:rPr>
              <a:t>年</a:t>
            </a:r>
            <a:r>
              <a:rPr lang="en-US" altLang="zh-CN" sz="2000" dirty="0">
                <a:solidFill>
                  <a:schemeClr val="accent1">
                    <a:lumMod val="50000"/>
                  </a:schemeClr>
                </a:solidFill>
                <a:latin typeface="微软雅黑" panose="020B0503020204020204" charset="-122"/>
                <a:ea typeface="微软雅黑" panose="020B0503020204020204" charset="-122"/>
                <a:sym typeface="+mn-ea"/>
              </a:rPr>
              <a:t>6</a:t>
            </a:r>
            <a:r>
              <a:rPr lang="zh-CN" altLang="en-US" sz="2000" dirty="0">
                <a:solidFill>
                  <a:schemeClr val="accent1">
                    <a:lumMod val="50000"/>
                  </a:schemeClr>
                </a:solidFill>
                <a:latin typeface="微软雅黑" panose="020B0503020204020204" charset="-122"/>
                <a:ea typeface="微软雅黑" panose="020B0503020204020204" charset="-122"/>
                <a:sym typeface="+mn-ea"/>
              </a:rPr>
              <a:t>月开工，</a:t>
            </a:r>
            <a:r>
              <a:rPr lang="en-US" altLang="zh-CN" sz="2000" dirty="0">
                <a:solidFill>
                  <a:schemeClr val="accent1">
                    <a:lumMod val="50000"/>
                  </a:schemeClr>
                </a:solidFill>
                <a:latin typeface="微软雅黑" panose="020B0503020204020204" charset="-122"/>
                <a:ea typeface="微软雅黑" panose="020B0503020204020204" charset="-122"/>
                <a:sym typeface="+mn-ea"/>
              </a:rPr>
              <a:t>2024</a:t>
            </a:r>
            <a:r>
              <a:rPr lang="zh-CN" altLang="en-US" sz="2000" dirty="0">
                <a:solidFill>
                  <a:schemeClr val="accent1">
                    <a:lumMod val="50000"/>
                  </a:schemeClr>
                </a:solidFill>
                <a:latin typeface="微软雅黑" panose="020B0503020204020204" charset="-122"/>
                <a:ea typeface="微软雅黑" panose="020B0503020204020204" charset="-122"/>
                <a:sym typeface="+mn-ea"/>
              </a:rPr>
              <a:t>年调试出光，</a:t>
            </a:r>
            <a:r>
              <a:rPr lang="en-US" altLang="zh-CN" sz="2000" dirty="0">
                <a:solidFill>
                  <a:schemeClr val="accent1">
                    <a:lumMod val="50000"/>
                  </a:schemeClr>
                </a:solidFill>
                <a:latin typeface="微软雅黑" panose="020B0503020204020204" charset="-122"/>
                <a:ea typeface="微软雅黑" panose="020B0503020204020204" charset="-122"/>
                <a:sym typeface="+mn-ea"/>
              </a:rPr>
              <a:t>2025</a:t>
            </a:r>
            <a:r>
              <a:rPr lang="zh-CN" altLang="en-US" sz="2000" dirty="0">
                <a:solidFill>
                  <a:schemeClr val="accent1">
                    <a:lumMod val="50000"/>
                  </a:schemeClr>
                </a:solidFill>
                <a:latin typeface="微软雅黑" panose="020B0503020204020204" charset="-122"/>
                <a:ea typeface="微软雅黑" panose="020B0503020204020204" charset="-122"/>
                <a:sym typeface="+mn-ea"/>
              </a:rPr>
              <a:t>年建成，达到验收指标</a:t>
            </a:r>
          </a:p>
          <a:p>
            <a:pPr marL="417195" indent="-342900" fontAlgn="auto">
              <a:lnSpc>
                <a:spcPct val="120000"/>
              </a:lnSpc>
              <a:spcAft>
                <a:spcPts val="600"/>
              </a:spcAft>
              <a:buFont typeface="Arial" panose="020B0604020202020204" pitchFamily="34" charset="0"/>
              <a:buChar char="•"/>
            </a:pPr>
            <a:r>
              <a:rPr lang="zh-CN" altLang="en-US" sz="2000" dirty="0">
                <a:solidFill>
                  <a:schemeClr val="accent1">
                    <a:lumMod val="50000"/>
                  </a:schemeClr>
                </a:solidFill>
                <a:latin typeface="微软雅黑" panose="020B0503020204020204" charset="-122"/>
                <a:ea typeface="微软雅黑" panose="020B0503020204020204" charset="-122"/>
                <a:sym typeface="+mn-ea"/>
              </a:rPr>
              <a:t>流强达到 </a:t>
            </a:r>
            <a:r>
              <a:rPr lang="en-US" altLang="zh-CN" sz="2000" dirty="0">
                <a:solidFill>
                  <a:schemeClr val="accent1">
                    <a:lumMod val="50000"/>
                  </a:schemeClr>
                </a:solidFill>
                <a:latin typeface="微软雅黑" panose="020B0503020204020204" charset="-122"/>
                <a:ea typeface="微软雅黑" panose="020B0503020204020204" charset="-122"/>
                <a:sym typeface="+mn-ea"/>
              </a:rPr>
              <a:t>150mA</a:t>
            </a:r>
            <a:r>
              <a:rPr lang="zh-CN" altLang="en-US" sz="2000" dirty="0">
                <a:solidFill>
                  <a:schemeClr val="accent1">
                    <a:lumMod val="50000"/>
                  </a:schemeClr>
                </a:solidFill>
                <a:latin typeface="微软雅黑" panose="020B0503020204020204" charset="-122"/>
                <a:ea typeface="微软雅黑" panose="020B0503020204020204" charset="-122"/>
                <a:sym typeface="+mn-ea"/>
              </a:rPr>
              <a:t>（设计值</a:t>
            </a:r>
            <a:r>
              <a:rPr lang="en-US" altLang="zh-CN" sz="2000" dirty="0">
                <a:solidFill>
                  <a:schemeClr val="accent1">
                    <a:lumMod val="50000"/>
                  </a:schemeClr>
                </a:solidFill>
                <a:latin typeface="微软雅黑" panose="020B0503020204020204" charset="-122"/>
                <a:ea typeface="微软雅黑" panose="020B0503020204020204" charset="-122"/>
                <a:sym typeface="+mn-ea"/>
              </a:rPr>
              <a:t>200</a:t>
            </a:r>
            <a:r>
              <a:rPr lang="zh-CN" altLang="en-US" sz="2000" dirty="0">
                <a:solidFill>
                  <a:schemeClr val="accent1">
                    <a:lumMod val="50000"/>
                  </a:schemeClr>
                </a:solidFill>
                <a:latin typeface="微软雅黑" panose="020B0503020204020204" charset="-122"/>
                <a:ea typeface="微软雅黑" panose="020B0503020204020204" charset="-122"/>
                <a:sym typeface="+mn-ea"/>
              </a:rPr>
              <a:t>），</a:t>
            </a:r>
            <a:br>
              <a:rPr lang="en-US" altLang="zh-CN" sz="2000" dirty="0">
                <a:solidFill>
                  <a:schemeClr val="accent1">
                    <a:lumMod val="50000"/>
                  </a:schemeClr>
                </a:solidFill>
                <a:latin typeface="微软雅黑" panose="020B0503020204020204" charset="-122"/>
                <a:ea typeface="微软雅黑" panose="020B0503020204020204" charset="-122"/>
                <a:sym typeface="+mn-ea"/>
              </a:rPr>
            </a:br>
            <a:r>
              <a:rPr lang="zh-CN" altLang="en-US" sz="2000" dirty="0">
                <a:solidFill>
                  <a:schemeClr val="accent1">
                    <a:lumMod val="50000"/>
                  </a:schemeClr>
                </a:solidFill>
                <a:latin typeface="微软雅黑" panose="020B0503020204020204" charset="-122"/>
                <a:ea typeface="微软雅黑" panose="020B0503020204020204" charset="-122"/>
                <a:sym typeface="+mn-ea"/>
              </a:rPr>
              <a:t>发射度 </a:t>
            </a:r>
            <a:r>
              <a:rPr lang="en-US" altLang="zh-CN" sz="2000" dirty="0">
                <a:solidFill>
                  <a:schemeClr val="accent1">
                    <a:lumMod val="50000"/>
                  </a:schemeClr>
                </a:solidFill>
                <a:latin typeface="微软雅黑" panose="020B0503020204020204" charset="-122"/>
                <a:ea typeface="微软雅黑" panose="020B0503020204020204" charset="-122"/>
                <a:sym typeface="+mn-ea"/>
              </a:rPr>
              <a:t>44 </a:t>
            </a:r>
            <a:r>
              <a:rPr lang="en-US" altLang="zh-CN" sz="2000" dirty="0" err="1">
                <a:solidFill>
                  <a:schemeClr val="accent1">
                    <a:lumMod val="50000"/>
                  </a:schemeClr>
                </a:solidFill>
                <a:latin typeface="微软雅黑" panose="020B0503020204020204" charset="-122"/>
                <a:ea typeface="微软雅黑" panose="020B0503020204020204" charset="-122"/>
                <a:sym typeface="+mn-ea"/>
              </a:rPr>
              <a:t>pm.rad</a:t>
            </a:r>
            <a:r>
              <a:rPr lang="en-US" altLang="zh-CN" sz="2000" dirty="0">
                <a:solidFill>
                  <a:schemeClr val="accent1">
                    <a:lumMod val="50000"/>
                  </a:schemeClr>
                </a:solidFill>
                <a:latin typeface="微软雅黑" panose="020B0503020204020204" charset="-122"/>
                <a:ea typeface="微软雅黑" panose="020B0503020204020204" charset="-122"/>
                <a:sym typeface="+mn-ea"/>
              </a:rPr>
              <a:t> </a:t>
            </a:r>
            <a:r>
              <a:rPr lang="zh-CN" altLang="en-US" sz="2000" dirty="0">
                <a:solidFill>
                  <a:schemeClr val="accent1">
                    <a:lumMod val="50000"/>
                  </a:schemeClr>
                </a:solidFill>
                <a:latin typeface="微软雅黑" panose="020B0503020204020204" charset="-122"/>
                <a:ea typeface="微软雅黑" panose="020B0503020204020204" charset="-122"/>
                <a:sym typeface="+mn-ea"/>
              </a:rPr>
              <a:t>（设计值</a:t>
            </a:r>
            <a:r>
              <a:rPr lang="en-US" altLang="zh-CN" sz="2000" dirty="0">
                <a:solidFill>
                  <a:schemeClr val="accent1">
                    <a:lumMod val="50000"/>
                  </a:schemeClr>
                </a:solidFill>
                <a:latin typeface="微软雅黑" panose="020B0503020204020204" charset="-122"/>
                <a:ea typeface="微软雅黑" panose="020B0503020204020204" charset="-122"/>
                <a:sym typeface="+mn-ea"/>
              </a:rPr>
              <a:t>35</a:t>
            </a:r>
            <a:r>
              <a:rPr lang="zh-CN" altLang="en-US" sz="2000" dirty="0">
                <a:solidFill>
                  <a:schemeClr val="accent1">
                    <a:lumMod val="50000"/>
                  </a:schemeClr>
                </a:solidFill>
                <a:latin typeface="微软雅黑" panose="020B0503020204020204" charset="-122"/>
                <a:ea typeface="微软雅黑" panose="020B0503020204020204" charset="-122"/>
                <a:sym typeface="+mn-ea"/>
              </a:rPr>
              <a:t>），</a:t>
            </a:r>
            <a:br>
              <a:rPr lang="en-US" altLang="zh-CN" sz="2000" dirty="0">
                <a:solidFill>
                  <a:schemeClr val="accent1">
                    <a:lumMod val="50000"/>
                  </a:schemeClr>
                </a:solidFill>
                <a:latin typeface="微软雅黑" panose="020B0503020204020204" charset="-122"/>
                <a:ea typeface="微软雅黑" panose="020B0503020204020204" charset="-122"/>
                <a:sym typeface="+mn-ea"/>
              </a:rPr>
            </a:br>
            <a:r>
              <a:rPr lang="zh-CN" altLang="en-US" sz="2000" dirty="0">
                <a:solidFill>
                  <a:schemeClr val="accent1">
                    <a:lumMod val="50000"/>
                  </a:schemeClr>
                </a:solidFill>
                <a:latin typeface="微软雅黑" panose="020B0503020204020204" charset="-122"/>
                <a:ea typeface="微软雅黑" panose="020B0503020204020204" charset="-122"/>
                <a:sym typeface="+mn-ea"/>
              </a:rPr>
              <a:t>亮度达到设计指标 </a:t>
            </a:r>
            <a:r>
              <a:rPr lang="en-US" altLang="zh-CN" sz="2000" dirty="0">
                <a:solidFill>
                  <a:schemeClr val="accent1">
                    <a:lumMod val="50000"/>
                  </a:schemeClr>
                </a:solidFill>
                <a:latin typeface="微软雅黑" panose="020B0503020204020204" charset="-122"/>
                <a:ea typeface="微软雅黑" panose="020B0503020204020204" charset="-122"/>
                <a:sym typeface="+mn-ea"/>
              </a:rPr>
              <a:t>1×10</a:t>
            </a:r>
            <a:r>
              <a:rPr lang="en-US" altLang="zh-CN" sz="2000" baseline="30000" dirty="0">
                <a:solidFill>
                  <a:schemeClr val="accent1">
                    <a:lumMod val="50000"/>
                  </a:schemeClr>
                </a:solidFill>
                <a:latin typeface="微软雅黑" panose="020B0503020204020204" charset="-122"/>
                <a:ea typeface="微软雅黑" panose="020B0503020204020204" charset="-122"/>
                <a:sym typeface="+mn-ea"/>
              </a:rPr>
              <a:t>22</a:t>
            </a:r>
            <a:r>
              <a:rPr lang="en-US" altLang="zh-CN" sz="2000" dirty="0">
                <a:solidFill>
                  <a:schemeClr val="accent1">
                    <a:lumMod val="50000"/>
                  </a:schemeClr>
                </a:solidFill>
                <a:latin typeface="微软雅黑" panose="020B0503020204020204" charset="-122"/>
                <a:ea typeface="微软雅黑" panose="020B0503020204020204" charset="-122"/>
                <a:sym typeface="+mn-ea"/>
              </a:rPr>
              <a:t> </a:t>
            </a:r>
            <a:r>
              <a:rPr lang="zh-CN" altLang="en-US" sz="2000" dirty="0">
                <a:solidFill>
                  <a:schemeClr val="accent1">
                    <a:lumMod val="50000"/>
                  </a:schemeClr>
                </a:solidFill>
                <a:latin typeface="微软雅黑" panose="020B0503020204020204" charset="-122"/>
                <a:ea typeface="微软雅黑" panose="020B0503020204020204" charset="-122"/>
                <a:sym typeface="+mn-ea"/>
              </a:rPr>
              <a:t>光子</a:t>
            </a:r>
            <a:r>
              <a:rPr lang="en-US" altLang="zh-CN" sz="2000" dirty="0">
                <a:solidFill>
                  <a:schemeClr val="accent1">
                    <a:lumMod val="50000"/>
                  </a:schemeClr>
                </a:solidFill>
                <a:latin typeface="微软雅黑" panose="020B0503020204020204" charset="-122"/>
                <a:ea typeface="微软雅黑" panose="020B0503020204020204" charset="-122"/>
                <a:sym typeface="+mn-ea"/>
              </a:rPr>
              <a:t>/(</a:t>
            </a:r>
            <a:r>
              <a:rPr lang="zh-CN" altLang="en-US" sz="2000" dirty="0">
                <a:solidFill>
                  <a:schemeClr val="accent1">
                    <a:lumMod val="50000"/>
                  </a:schemeClr>
                </a:solidFill>
                <a:latin typeface="微软雅黑" panose="020B0503020204020204" charset="-122"/>
                <a:ea typeface="微软雅黑" panose="020B0503020204020204" charset="-122"/>
                <a:sym typeface="+mn-ea"/>
              </a:rPr>
              <a:t>单位</a:t>
            </a:r>
            <a:r>
              <a:rPr lang="en-US" altLang="zh-CN" sz="2000" dirty="0">
                <a:solidFill>
                  <a:schemeClr val="accent1">
                    <a:lumMod val="50000"/>
                  </a:schemeClr>
                </a:solidFill>
                <a:latin typeface="微软雅黑" panose="020B0503020204020204" charset="-122"/>
                <a:ea typeface="微软雅黑" panose="020B0503020204020204" charset="-122"/>
                <a:sym typeface="+mn-ea"/>
              </a:rPr>
              <a:t>)</a:t>
            </a:r>
            <a:endParaRPr lang="zh-CN" altLang="en-US" sz="2000" dirty="0">
              <a:solidFill>
                <a:schemeClr val="accent1">
                  <a:lumMod val="50000"/>
                </a:schemeClr>
              </a:solidFill>
              <a:latin typeface="微软雅黑" panose="020B0503020204020204" charset="-122"/>
              <a:ea typeface="微软雅黑" panose="020B0503020204020204" charset="-122"/>
              <a:sym typeface="+mn-ea"/>
            </a:endParaRPr>
          </a:p>
          <a:p>
            <a:pPr marL="417195" indent="-342900" fontAlgn="auto">
              <a:lnSpc>
                <a:spcPct val="120000"/>
              </a:lnSpc>
              <a:spcAft>
                <a:spcPts val="600"/>
              </a:spcAft>
              <a:buFont typeface="Arial" panose="020B0604020202020204" pitchFamily="34" charset="0"/>
              <a:buChar char="•"/>
            </a:pPr>
            <a:r>
              <a:rPr lang="zh-CN" altLang="en-US" sz="2000" dirty="0">
                <a:solidFill>
                  <a:schemeClr val="accent1">
                    <a:lumMod val="50000"/>
                  </a:schemeClr>
                </a:solidFill>
                <a:latin typeface="微软雅黑" panose="020B0503020204020204" charset="-122"/>
                <a:ea typeface="微软雅黑" panose="020B0503020204020204" charset="-122"/>
                <a:sym typeface="+mn-ea"/>
              </a:rPr>
              <a:t>已正式开放运行</a:t>
            </a:r>
          </a:p>
          <a:p>
            <a:pPr marL="417195" indent="-342900" fontAlgn="auto">
              <a:lnSpc>
                <a:spcPct val="120000"/>
              </a:lnSpc>
              <a:spcAft>
                <a:spcPts val="600"/>
              </a:spcAft>
              <a:buFont typeface="Arial" panose="020B0604020202020204" pitchFamily="34" charset="0"/>
              <a:buChar char="•"/>
            </a:pPr>
            <a:r>
              <a:rPr lang="zh-CN" altLang="en-US" sz="2000" dirty="0">
                <a:solidFill>
                  <a:schemeClr val="accent1">
                    <a:lumMod val="50000"/>
                  </a:schemeClr>
                </a:solidFill>
                <a:latin typeface="微软雅黑" panose="020B0503020204020204" charset="-122"/>
                <a:ea typeface="微软雅黑" panose="020B0503020204020204" charset="-122"/>
                <a:sym typeface="+mn-ea"/>
              </a:rPr>
              <a:t>十五五期间，二期线站工程（</a:t>
            </a:r>
            <a:r>
              <a:rPr lang="en-US" altLang="zh-CN" sz="2000" dirty="0">
                <a:solidFill>
                  <a:schemeClr val="accent1">
                    <a:lumMod val="50000"/>
                  </a:schemeClr>
                </a:solidFill>
                <a:latin typeface="微软雅黑" panose="020B0503020204020204" charset="-122"/>
                <a:ea typeface="微软雅黑" panose="020B0503020204020204" charset="-122"/>
                <a:sym typeface="+mn-ea"/>
              </a:rPr>
              <a:t>24</a:t>
            </a:r>
            <a:r>
              <a:rPr lang="zh-CN" altLang="en-US" sz="2000" dirty="0">
                <a:solidFill>
                  <a:schemeClr val="accent1">
                    <a:lumMod val="50000"/>
                  </a:schemeClr>
                </a:solidFill>
                <a:latin typeface="微软雅黑" panose="020B0503020204020204" charset="-122"/>
                <a:ea typeface="微软雅黑" panose="020B0503020204020204" charset="-122"/>
                <a:sym typeface="+mn-ea"/>
              </a:rPr>
              <a:t>条）</a:t>
            </a:r>
          </a:p>
        </p:txBody>
      </p:sp>
    </p:spTree>
    <p:extLst>
      <p:ext uri="{BB962C8B-B14F-4D97-AF65-F5344CB8AC3E}">
        <p14:creationId xmlns:p14="http://schemas.microsoft.com/office/powerpoint/2010/main" val="678197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0">
            <a:extLst>
              <a:ext uri="{FF2B5EF4-FFF2-40B4-BE49-F238E27FC236}">
                <a16:creationId xmlns:a16="http://schemas.microsoft.com/office/drawing/2014/main" id="{C9EB394F-216A-4490-A8C5-4B3AFB53237B}"/>
              </a:ext>
            </a:extLst>
          </p:cNvPr>
          <p:cNvSpPr>
            <a:spLocks noGrp="1"/>
          </p:cNvSpPr>
          <p:nvPr>
            <p:ph type="title"/>
          </p:nvPr>
        </p:nvSpPr>
        <p:spPr/>
        <p:txBody>
          <a:bodyPr vert="horz" wrap="square" lIns="91418" tIns="45709" rIns="91418" bIns="45709" rtlCol="0" anchor="ctr" anchorCtr="0">
            <a:noAutofit/>
          </a:bodyPr>
          <a:lstStyle/>
          <a:p>
            <a:r>
              <a:rPr lang="zh-CN" altLang="zh-CN" sz="3200" dirty="0"/>
              <a:t>新兴前沿</a:t>
            </a:r>
            <a:r>
              <a:rPr lang="zh-CN" altLang="en-US" sz="3200" dirty="0"/>
              <a:t>与</a:t>
            </a:r>
            <a:r>
              <a:rPr lang="zh-CN" altLang="zh-CN" sz="3200" dirty="0"/>
              <a:t>未来技术</a:t>
            </a:r>
            <a:r>
              <a:rPr lang="zh-CN" altLang="en-US" sz="3200" dirty="0"/>
              <a:t>三：</a:t>
            </a:r>
            <a:r>
              <a:rPr lang="zh-CN" altLang="zh-CN" sz="3200" spc="0" dirty="0"/>
              <a:t>未来先进光源方案技术研究</a:t>
            </a:r>
            <a:endParaRPr lang="zh-CN" altLang="en-US" sz="3200" spc="0" dirty="0">
              <a:sym typeface="+mn-ea"/>
            </a:endParaRPr>
          </a:p>
        </p:txBody>
      </p:sp>
      <p:sp>
        <p:nvSpPr>
          <p:cNvPr id="2" name="灯片编号占位符 1">
            <a:extLst>
              <a:ext uri="{FF2B5EF4-FFF2-40B4-BE49-F238E27FC236}">
                <a16:creationId xmlns:a16="http://schemas.microsoft.com/office/drawing/2014/main" id="{9EFB0474-9686-4B48-A2E4-9E6F85C7029C}"/>
              </a:ext>
            </a:extLst>
          </p:cNvPr>
          <p:cNvSpPr>
            <a:spLocks noGrp="1"/>
          </p:cNvSpPr>
          <p:nvPr>
            <p:ph type="sldNum" sz="quarter" idx="12"/>
          </p:nvPr>
        </p:nvSpPr>
        <p:spPr/>
        <p:txBody>
          <a:bodyPr/>
          <a:lstStyle/>
          <a:p>
            <a:fld id="{E077DA78-E013-4A8C-AD75-63A150561B10}" type="slidenum">
              <a:rPr lang="zh-CN" altLang="en-US" smtClean="0"/>
              <a:pPr/>
              <a:t>15</a:t>
            </a:fld>
            <a:endParaRPr lang="zh-CN" altLang="en-US" dirty="0"/>
          </a:p>
        </p:txBody>
      </p:sp>
      <p:sp>
        <p:nvSpPr>
          <p:cNvPr id="3" name="内容占位符 2">
            <a:extLst>
              <a:ext uri="{FF2B5EF4-FFF2-40B4-BE49-F238E27FC236}">
                <a16:creationId xmlns:a16="http://schemas.microsoft.com/office/drawing/2014/main" id="{B02531FB-A198-4AC2-9300-3EC03262CB39}"/>
              </a:ext>
            </a:extLst>
          </p:cNvPr>
          <p:cNvSpPr>
            <a:spLocks noGrp="1"/>
          </p:cNvSpPr>
          <p:nvPr>
            <p:ph idx="1"/>
          </p:nvPr>
        </p:nvSpPr>
        <p:spPr>
          <a:xfrm>
            <a:off x="722929" y="1042343"/>
            <a:ext cx="11279266" cy="5388907"/>
          </a:xfrm>
        </p:spPr>
        <p:txBody>
          <a:bodyPr/>
          <a:lstStyle/>
          <a:p>
            <a:pPr>
              <a:lnSpc>
                <a:spcPct val="110000"/>
              </a:lnSpc>
            </a:pPr>
            <a:r>
              <a:rPr lang="zh-CN" altLang="en-US" dirty="0"/>
              <a:t>探索时间分辨、谱分辨、亮度等方面大幅提升的可行性，为</a:t>
            </a:r>
            <a:r>
              <a:rPr lang="zh-CN" altLang="en-US" dirty="0">
                <a:solidFill>
                  <a:srgbClr val="C00000"/>
                </a:solidFill>
              </a:rPr>
              <a:t>南方光源</a:t>
            </a:r>
            <a:r>
              <a:rPr lang="zh-CN" altLang="en-US" dirty="0"/>
              <a:t>方案提供有力支撑</a:t>
            </a:r>
          </a:p>
          <a:p>
            <a:pPr>
              <a:lnSpc>
                <a:spcPct val="110000"/>
              </a:lnSpc>
            </a:pPr>
            <a:r>
              <a:rPr lang="zh-CN" altLang="en-US" dirty="0"/>
              <a:t>发展基于能量回收型超导直线加速器</a:t>
            </a:r>
            <a:r>
              <a:rPr lang="en-US" altLang="zh-CN" dirty="0">
                <a:solidFill>
                  <a:srgbClr val="C00000"/>
                </a:solidFill>
              </a:rPr>
              <a:t>ERL</a:t>
            </a:r>
            <a:r>
              <a:rPr lang="zh-CN" altLang="en-US" dirty="0"/>
              <a:t>和基于</a:t>
            </a:r>
            <a:r>
              <a:rPr lang="zh-CN" altLang="en-US" dirty="0">
                <a:solidFill>
                  <a:srgbClr val="C00000"/>
                </a:solidFill>
              </a:rPr>
              <a:t>尾波加速器</a:t>
            </a:r>
            <a:r>
              <a:rPr lang="zh-CN" altLang="en-US" dirty="0"/>
              <a:t>的</a:t>
            </a:r>
            <a:r>
              <a:rPr lang="zh-CN" altLang="en-US" dirty="0">
                <a:solidFill>
                  <a:srgbClr val="C00000"/>
                </a:solidFill>
              </a:rPr>
              <a:t>自由电子激光</a:t>
            </a:r>
            <a:r>
              <a:rPr lang="zh-CN" altLang="en-US" dirty="0"/>
              <a:t>技术</a:t>
            </a:r>
          </a:p>
          <a:p>
            <a:pPr>
              <a:lnSpc>
                <a:spcPct val="110000"/>
              </a:lnSpc>
            </a:pPr>
            <a:r>
              <a:rPr lang="zh-CN" altLang="en-US" dirty="0"/>
              <a:t>发展</a:t>
            </a:r>
            <a:r>
              <a:rPr lang="zh-CN" altLang="en-US" dirty="0">
                <a:solidFill>
                  <a:srgbClr val="C00000"/>
                </a:solidFill>
              </a:rPr>
              <a:t>桌面光源</a:t>
            </a:r>
            <a:r>
              <a:rPr lang="zh-CN" altLang="en-US" dirty="0"/>
              <a:t>技术，推进其应用转化；发展超精密光学检测、新型插入件、自适应光学等技术</a:t>
            </a:r>
          </a:p>
          <a:p>
            <a:pPr marL="74295" fontAlgn="auto">
              <a:lnSpc>
                <a:spcPct val="110000"/>
              </a:lnSpc>
              <a:spcAft>
                <a:spcPts val="600"/>
              </a:spcAft>
            </a:pPr>
            <a:r>
              <a:rPr lang="zh-CN" altLang="en-US" sz="2600" b="1" dirty="0">
                <a:solidFill>
                  <a:srgbClr val="005DA2"/>
                </a:solidFill>
                <a:latin typeface="微软雅黑" panose="020B0503020204020204" charset="-122"/>
                <a:ea typeface="微软雅黑" panose="020B0503020204020204" charset="-122"/>
                <a:sym typeface="+mn-ea"/>
              </a:rPr>
              <a:t>预期产出</a:t>
            </a:r>
            <a:endParaRPr lang="en-US" altLang="zh-CN" sz="2600" b="1" dirty="0">
              <a:solidFill>
                <a:srgbClr val="005DA2"/>
              </a:solidFill>
              <a:latin typeface="微软雅黑" panose="020B0503020204020204" charset="-122"/>
              <a:ea typeface="微软雅黑" panose="020B0503020204020204" charset="-122"/>
              <a:sym typeface="+mn-ea"/>
            </a:endParaRPr>
          </a:p>
          <a:p>
            <a:pPr marL="540000" lvl="1" indent="-342900">
              <a:lnSpc>
                <a:spcPct val="110000"/>
              </a:lnSpc>
              <a:spcAft>
                <a:spcPts val="600"/>
              </a:spcAft>
              <a:buFont typeface="Arial" panose="020B0604020202020204" pitchFamily="34" charset="0"/>
              <a:buChar char="•"/>
            </a:pPr>
            <a:r>
              <a:rPr lang="zh-CN" altLang="zh-CN" sz="2200" dirty="0">
                <a:latin typeface="微软雅黑" panose="020B0503020204020204" pitchFamily="34" charset="-122"/>
                <a:ea typeface="微软雅黑" panose="020B0503020204020204" pitchFamily="34" charset="-122"/>
              </a:rPr>
              <a:t>完成基于储存环常规直线节的</a:t>
            </a:r>
            <a:br>
              <a:rPr lang="en-US" altLang="zh-CN" sz="2200" dirty="0">
                <a:latin typeface="微软雅黑" panose="020B0503020204020204" pitchFamily="34" charset="-122"/>
                <a:ea typeface="微软雅黑" panose="020B0503020204020204" pitchFamily="34" charset="-122"/>
              </a:rPr>
            </a:br>
            <a:r>
              <a:rPr lang="zh-CN" altLang="zh-CN" sz="2200" b="1" dirty="0">
                <a:solidFill>
                  <a:srgbClr val="C00000"/>
                </a:solidFill>
                <a:latin typeface="微软雅黑" panose="020B0503020204020204" charset="-122"/>
                <a:ea typeface="微软雅黑" panose="020B0503020204020204" charset="-122"/>
              </a:rPr>
              <a:t>振荡器型光源整体设计方案</a:t>
            </a:r>
            <a:r>
              <a:rPr lang="zh-CN" altLang="zh-CN" sz="2200" dirty="0">
                <a:latin typeface="微软雅黑" panose="020B0503020204020204" pitchFamily="34" charset="-122"/>
                <a:ea typeface="微软雅黑" panose="020B0503020204020204" pitchFamily="34" charset="-122"/>
              </a:rPr>
              <a:t>和</a:t>
            </a:r>
            <a:br>
              <a:rPr lang="en-US" altLang="zh-CN" sz="2200" dirty="0">
                <a:latin typeface="微软雅黑" panose="020B0503020204020204" pitchFamily="34" charset="-122"/>
                <a:ea typeface="微软雅黑" panose="020B0503020204020204" pitchFamily="34" charset="-122"/>
              </a:rPr>
            </a:br>
            <a:r>
              <a:rPr lang="zh-CN" altLang="zh-CN" sz="2200" dirty="0">
                <a:latin typeface="微软雅黑" panose="020B0503020204020204" pitchFamily="34" charset="-122"/>
                <a:ea typeface="微软雅黑" panose="020B0503020204020204" pitchFamily="34" charset="-122"/>
              </a:rPr>
              <a:t>超高通量</a:t>
            </a:r>
            <a:r>
              <a:rPr lang="en-US" altLang="zh-CN" sz="2200" dirty="0">
                <a:latin typeface="微软雅黑" panose="020B0503020204020204" pitchFamily="34" charset="-122"/>
                <a:ea typeface="微软雅黑" panose="020B0503020204020204" pitchFamily="34" charset="-122"/>
              </a:rPr>
              <a:t>5-100MeV</a:t>
            </a:r>
            <a:r>
              <a:rPr lang="zh-CN" altLang="zh-CN" sz="2200" dirty="0">
                <a:latin typeface="微软雅黑" panose="020B0503020204020204" pitchFamily="34" charset="-122"/>
                <a:ea typeface="微软雅黑" panose="020B0503020204020204" pitchFamily="34" charset="-122"/>
              </a:rPr>
              <a:t>伽马光源的设计方案</a:t>
            </a:r>
            <a:endParaRPr lang="en-US" altLang="zh-CN" sz="2200" dirty="0">
              <a:latin typeface="微软雅黑" panose="020B0503020204020204" pitchFamily="34" charset="-122"/>
              <a:ea typeface="微软雅黑" panose="020B0503020204020204" pitchFamily="34" charset="-122"/>
            </a:endParaRPr>
          </a:p>
          <a:p>
            <a:pPr marL="540000" lvl="1" indent="-342900">
              <a:lnSpc>
                <a:spcPct val="110000"/>
              </a:lnSpc>
              <a:spcAft>
                <a:spcPts val="600"/>
              </a:spcAft>
              <a:buFont typeface="Arial" panose="020B0604020202020204" pitchFamily="34" charset="0"/>
              <a:buChar char="•"/>
            </a:pPr>
            <a:r>
              <a:rPr lang="zh-CN" altLang="zh-CN" sz="2200" dirty="0">
                <a:latin typeface="微软雅黑" panose="020B0503020204020204" pitchFamily="34" charset="-122"/>
                <a:ea typeface="微软雅黑" panose="020B0503020204020204" pitchFamily="34" charset="-122"/>
              </a:rPr>
              <a:t>实现</a:t>
            </a:r>
            <a:r>
              <a:rPr lang="zh-CN" altLang="zh-CN" sz="2200" b="1" dirty="0">
                <a:solidFill>
                  <a:srgbClr val="C00000"/>
                </a:solidFill>
                <a:latin typeface="微软雅黑" panose="020B0503020204020204" charset="-122"/>
                <a:ea typeface="微软雅黑" panose="020B0503020204020204" charset="-122"/>
              </a:rPr>
              <a:t>小型化先进光源研发与应用</a:t>
            </a:r>
            <a:r>
              <a:rPr lang="zh-CN" altLang="zh-CN" sz="2200" dirty="0">
                <a:latin typeface="微软雅黑" panose="020B0503020204020204" pitchFamily="34" charset="-122"/>
                <a:ea typeface="微软雅黑" panose="020B0503020204020204" pitchFamily="34" charset="-122"/>
              </a:rPr>
              <a:t>国际领先</a:t>
            </a:r>
            <a:endParaRPr lang="en-US" altLang="zh-CN" sz="2200" dirty="0">
              <a:latin typeface="微软雅黑" panose="020B0503020204020204" pitchFamily="34" charset="-122"/>
              <a:ea typeface="微软雅黑" panose="020B0503020204020204" pitchFamily="34" charset="-122"/>
            </a:endParaRPr>
          </a:p>
          <a:p>
            <a:pPr marL="0" indent="0">
              <a:lnSpc>
                <a:spcPct val="110000"/>
              </a:lnSpc>
              <a:buNone/>
            </a:pPr>
            <a:endParaRPr lang="zh-CN" altLang="en-US" dirty="0"/>
          </a:p>
        </p:txBody>
      </p:sp>
      <p:sp>
        <p:nvSpPr>
          <p:cNvPr id="15" name="文本框 14">
            <a:extLst>
              <a:ext uri="{FF2B5EF4-FFF2-40B4-BE49-F238E27FC236}">
                <a16:creationId xmlns:a16="http://schemas.microsoft.com/office/drawing/2014/main" id="{D29D669A-B96A-4FC9-B9E2-CE6291AAC807}"/>
              </a:ext>
            </a:extLst>
          </p:cNvPr>
          <p:cNvSpPr txBox="1"/>
          <p:nvPr/>
        </p:nvSpPr>
        <p:spPr>
          <a:xfrm>
            <a:off x="8078545" y="6054373"/>
            <a:ext cx="3243245" cy="323165"/>
          </a:xfrm>
          <a:prstGeom prst="rect">
            <a:avLst/>
          </a:prstGeom>
          <a:noFill/>
        </p:spPr>
        <p:txBody>
          <a:bodyPr wrap="square">
            <a:spAutoFit/>
          </a:bodyPr>
          <a:lstStyle/>
          <a:p>
            <a:r>
              <a:rPr lang="en-US" altLang="zh-CN" sz="1500" dirty="0"/>
              <a:t>ERL-FEL</a:t>
            </a:r>
            <a:r>
              <a:rPr lang="zh-CN" altLang="en-US" sz="1500" dirty="0"/>
              <a:t>试验装置布局示意图</a:t>
            </a:r>
          </a:p>
        </p:txBody>
      </p:sp>
      <p:pic>
        <p:nvPicPr>
          <p:cNvPr id="6" name="图片 5">
            <a:extLst>
              <a:ext uri="{FF2B5EF4-FFF2-40B4-BE49-F238E27FC236}">
                <a16:creationId xmlns:a16="http://schemas.microsoft.com/office/drawing/2014/main" id="{F86CF99A-E859-4CD6-9164-53B201BB83F0}"/>
              </a:ext>
            </a:extLst>
          </p:cNvPr>
          <p:cNvPicPr>
            <a:picLocks noChangeAspect="1"/>
          </p:cNvPicPr>
          <p:nvPr/>
        </p:nvPicPr>
        <p:blipFill>
          <a:blip r:embed="rId3"/>
          <a:stretch>
            <a:fillRect/>
          </a:stretch>
        </p:blipFill>
        <p:spPr>
          <a:xfrm>
            <a:off x="6906109" y="3321927"/>
            <a:ext cx="5153891" cy="2366904"/>
          </a:xfrm>
          <a:prstGeom prst="rect">
            <a:avLst/>
          </a:prstGeom>
        </p:spPr>
      </p:pic>
    </p:spTree>
    <p:extLst>
      <p:ext uri="{BB962C8B-B14F-4D97-AF65-F5344CB8AC3E}">
        <p14:creationId xmlns:p14="http://schemas.microsoft.com/office/powerpoint/2010/main" val="3062782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AC9BBF16-84EA-41EA-9270-5ABFEAD4AE1F}"/>
              </a:ext>
            </a:extLst>
          </p:cNvPr>
          <p:cNvSpPr/>
          <p:nvPr/>
        </p:nvSpPr>
        <p:spPr>
          <a:xfrm>
            <a:off x="286868" y="950383"/>
            <a:ext cx="6388463" cy="591694"/>
          </a:xfrm>
          <a:prstGeom prst="rect">
            <a:avLst/>
          </a:prstGeom>
          <a:noFill/>
          <a:ln>
            <a:noFill/>
            <a:prstDash val="dash"/>
          </a:ln>
          <a:effectLst/>
          <a:extLst>
            <a:ext uri="{909E8E84-426E-40DD-AFC4-6F175D3DCCD1}">
              <a14:hiddenFill xmlns:a14="http://schemas.microsoft.com/office/drawing/2010/main">
                <a:solidFill>
                  <a:schemeClr val="bg1"/>
                </a:solidFill>
              </a14:hiddenFill>
            </a:ext>
          </a:extLst>
        </p:spPr>
        <p:txBody>
          <a:bodyPr wrap="square" lIns="91370" tIns="45685" rIns="91370" bIns="45685">
            <a:spAutoFit/>
          </a:bodyPr>
          <a:lstStyle/>
          <a:p>
            <a:pPr marL="74295" algn="just" fontAlgn="auto">
              <a:lnSpc>
                <a:spcPct val="140000"/>
              </a:lnSpc>
            </a:pPr>
            <a:r>
              <a:rPr lang="zh-CN" altLang="zh-CN" sz="2600" dirty="0">
                <a:latin typeface="微软雅黑" panose="020B0503020204020204" charset="-122"/>
                <a:ea typeface="微软雅黑" panose="020B0503020204020204" charset="-122"/>
              </a:rPr>
              <a:t>高质量建设、高水平运行</a:t>
            </a:r>
            <a:r>
              <a:rPr lang="zh-CN" altLang="zh-CN" sz="2600" b="1" dirty="0">
                <a:solidFill>
                  <a:srgbClr val="C00000"/>
                </a:solidFill>
                <a:latin typeface="微软雅黑" panose="020B0503020204020204" charset="-122"/>
                <a:ea typeface="微软雅黑" panose="020B0503020204020204" charset="-122"/>
              </a:rPr>
              <a:t>中国散裂中子源</a:t>
            </a:r>
            <a:endParaRPr lang="en-US" altLang="zh-CN" sz="2600" b="1" dirty="0">
              <a:solidFill>
                <a:srgbClr val="C00000"/>
              </a:solidFill>
              <a:latin typeface="微软雅黑" panose="020B0503020204020204" charset="-122"/>
              <a:ea typeface="微软雅黑" panose="020B0503020204020204" charset="-122"/>
            </a:endParaRPr>
          </a:p>
        </p:txBody>
      </p:sp>
      <p:sp>
        <p:nvSpPr>
          <p:cNvPr id="2" name="标题 1"/>
          <p:cNvSpPr>
            <a:spLocks noGrp="1"/>
          </p:cNvSpPr>
          <p:nvPr>
            <p:ph type="title"/>
          </p:nvPr>
        </p:nvSpPr>
        <p:spPr/>
        <p:txBody>
          <a:bodyPr vert="horz" wrap="square" lIns="91418" tIns="45709" rIns="91418" bIns="45709" rtlCol="0" anchor="ctr" anchorCtr="0">
            <a:noAutofit/>
          </a:bodyPr>
          <a:lstStyle/>
          <a:p>
            <a:r>
              <a:rPr lang="zh-CN" altLang="en-US" sz="3200" spc="0" dirty="0"/>
              <a:t>主攻方向六：中</a:t>
            </a:r>
            <a:r>
              <a:rPr lang="zh-CN" altLang="zh-CN" sz="3200" spc="0" dirty="0"/>
              <a:t>子科学技术与应用</a:t>
            </a:r>
            <a:endParaRPr lang="en-US" altLang="zh-CN" sz="3200" spc="0" dirty="0"/>
          </a:p>
        </p:txBody>
      </p:sp>
      <p:sp>
        <p:nvSpPr>
          <p:cNvPr id="5" name="灯片编号占位符 4">
            <a:extLst>
              <a:ext uri="{FF2B5EF4-FFF2-40B4-BE49-F238E27FC236}">
                <a16:creationId xmlns:a16="http://schemas.microsoft.com/office/drawing/2014/main" id="{27922B60-FA2A-477E-AE40-03ECF9C255D6}"/>
              </a:ext>
            </a:extLst>
          </p:cNvPr>
          <p:cNvSpPr>
            <a:spLocks noGrp="1"/>
          </p:cNvSpPr>
          <p:nvPr>
            <p:ph type="sldNum" sz="quarter" idx="12"/>
          </p:nvPr>
        </p:nvSpPr>
        <p:spPr/>
        <p:txBody>
          <a:bodyPr/>
          <a:lstStyle/>
          <a:p>
            <a:fld id="{E077DA78-E013-4A8C-AD75-63A150561B10}" type="slidenum">
              <a:rPr lang="zh-CN" altLang="en-US" smtClean="0"/>
              <a:pPr/>
              <a:t>16</a:t>
            </a:fld>
            <a:endParaRPr lang="zh-CN" altLang="en-US" dirty="0"/>
          </a:p>
        </p:txBody>
      </p:sp>
      <p:sp>
        <p:nvSpPr>
          <p:cNvPr id="6" name="内容占位符 5">
            <a:extLst>
              <a:ext uri="{FF2B5EF4-FFF2-40B4-BE49-F238E27FC236}">
                <a16:creationId xmlns:a16="http://schemas.microsoft.com/office/drawing/2014/main" id="{651BF481-3D93-4BF3-9162-9F6C18E93FD0}"/>
              </a:ext>
            </a:extLst>
          </p:cNvPr>
          <p:cNvSpPr>
            <a:spLocks noGrp="1"/>
          </p:cNvSpPr>
          <p:nvPr>
            <p:ph idx="1"/>
          </p:nvPr>
        </p:nvSpPr>
        <p:spPr>
          <a:xfrm>
            <a:off x="590777" y="1740759"/>
            <a:ext cx="6299880" cy="4852894"/>
          </a:xfrm>
        </p:spPr>
        <p:txBody>
          <a:bodyPr>
            <a:normAutofit/>
          </a:bodyPr>
          <a:lstStyle/>
          <a:p>
            <a:pPr>
              <a:lnSpc>
                <a:spcPct val="110000"/>
              </a:lnSpc>
              <a:spcBef>
                <a:spcPts val="1200"/>
              </a:spcBef>
            </a:pPr>
            <a:r>
              <a:rPr lang="zh-CN" altLang="en-US" dirty="0">
                <a:latin typeface="+mn-ea"/>
                <a:ea typeface="+mn-ea"/>
              </a:rPr>
              <a:t>重大科研任务</a:t>
            </a:r>
          </a:p>
          <a:p>
            <a:pPr lvl="1">
              <a:lnSpc>
                <a:spcPct val="110000"/>
              </a:lnSpc>
              <a:spcBef>
                <a:spcPts val="1200"/>
              </a:spcBef>
            </a:pPr>
            <a:r>
              <a:rPr lang="en-US" altLang="zh-CN" dirty="0">
                <a:latin typeface="+mn-ea"/>
                <a:ea typeface="+mn-ea"/>
              </a:rPr>
              <a:t>CSNS</a:t>
            </a:r>
            <a:r>
              <a:rPr lang="zh-CN" altLang="en-US" dirty="0">
                <a:latin typeface="+mn-ea"/>
                <a:ea typeface="+mn-ea"/>
              </a:rPr>
              <a:t>二期工程建设</a:t>
            </a:r>
          </a:p>
          <a:p>
            <a:pPr lvl="1">
              <a:lnSpc>
                <a:spcPct val="110000"/>
              </a:lnSpc>
              <a:spcBef>
                <a:spcPts val="1200"/>
              </a:spcBef>
            </a:pPr>
            <a:r>
              <a:rPr lang="en-US" altLang="zh-CN" dirty="0">
                <a:latin typeface="+mn-ea"/>
                <a:ea typeface="+mn-ea"/>
              </a:rPr>
              <a:t>CSNS</a:t>
            </a:r>
            <a:r>
              <a:rPr lang="zh-CN" altLang="en-US" dirty="0">
                <a:latin typeface="+mn-ea"/>
                <a:ea typeface="+mn-ea"/>
              </a:rPr>
              <a:t>高水平运行与多学科应用研究</a:t>
            </a:r>
          </a:p>
          <a:p>
            <a:pPr lvl="1">
              <a:lnSpc>
                <a:spcPct val="110000"/>
              </a:lnSpc>
              <a:spcBef>
                <a:spcPts val="1200"/>
              </a:spcBef>
            </a:pPr>
            <a:r>
              <a:rPr lang="en-US" altLang="zh-CN" dirty="0">
                <a:latin typeface="+mn-ea"/>
                <a:ea typeface="+mn-ea"/>
              </a:rPr>
              <a:t>CSNS</a:t>
            </a:r>
            <a:r>
              <a:rPr lang="zh-CN" altLang="en-US" dirty="0">
                <a:latin typeface="+mn-ea"/>
                <a:ea typeface="+mn-ea"/>
              </a:rPr>
              <a:t>能力拓展</a:t>
            </a:r>
          </a:p>
          <a:p>
            <a:pPr lvl="1">
              <a:lnSpc>
                <a:spcPct val="110000"/>
              </a:lnSpc>
              <a:spcBef>
                <a:spcPts val="1200"/>
              </a:spcBef>
            </a:pPr>
            <a:r>
              <a:rPr lang="zh-CN" altLang="en-US" dirty="0">
                <a:latin typeface="+mn-ea"/>
                <a:ea typeface="+mn-ea"/>
              </a:rPr>
              <a:t>基于</a:t>
            </a:r>
            <a:r>
              <a:rPr lang="en-US" altLang="zh-CN" dirty="0">
                <a:latin typeface="+mn-ea"/>
                <a:ea typeface="+mn-ea"/>
              </a:rPr>
              <a:t>CSNS</a:t>
            </a:r>
            <a:r>
              <a:rPr lang="zh-CN" altLang="en-US" dirty="0">
                <a:latin typeface="+mn-ea"/>
                <a:ea typeface="+mn-ea"/>
              </a:rPr>
              <a:t>的</a:t>
            </a:r>
            <a:r>
              <a:rPr lang="en-US" altLang="zh-CN" dirty="0">
                <a:latin typeface="+mn-ea"/>
                <a:ea typeface="+mn-ea"/>
              </a:rPr>
              <a:t>in house</a:t>
            </a:r>
            <a:r>
              <a:rPr lang="zh-CN" altLang="en-US" dirty="0">
                <a:latin typeface="+mn-ea"/>
                <a:ea typeface="+mn-ea"/>
              </a:rPr>
              <a:t>研究</a:t>
            </a:r>
            <a:endParaRPr lang="en-US" altLang="zh-CN" dirty="0">
              <a:latin typeface="+mn-ea"/>
              <a:ea typeface="+mn-ea"/>
            </a:endParaRPr>
          </a:p>
          <a:p>
            <a:pPr>
              <a:lnSpc>
                <a:spcPct val="110000"/>
              </a:lnSpc>
              <a:spcBef>
                <a:spcPts val="1200"/>
              </a:spcBef>
            </a:pPr>
            <a:r>
              <a:rPr lang="zh-CN" altLang="en-US" dirty="0">
                <a:latin typeface="+mn-ea"/>
                <a:ea typeface="+mn-ea"/>
              </a:rPr>
              <a:t>预期成果</a:t>
            </a:r>
          </a:p>
          <a:p>
            <a:pPr lvl="1">
              <a:lnSpc>
                <a:spcPct val="110000"/>
              </a:lnSpc>
              <a:spcBef>
                <a:spcPts val="1200"/>
              </a:spcBef>
            </a:pPr>
            <a:r>
              <a:rPr lang="zh-CN" altLang="en-US" dirty="0">
                <a:latin typeface="+mn-ea"/>
                <a:ea typeface="+mn-ea"/>
              </a:rPr>
              <a:t>完成</a:t>
            </a:r>
            <a:r>
              <a:rPr lang="en-US" altLang="zh-CN" dirty="0">
                <a:latin typeface="+mn-ea"/>
                <a:ea typeface="+mn-ea"/>
              </a:rPr>
              <a:t>CSNS-II</a:t>
            </a:r>
            <a:r>
              <a:rPr lang="zh-CN" altLang="en-US" dirty="0">
                <a:latin typeface="+mn-ea"/>
                <a:ea typeface="+mn-ea"/>
              </a:rPr>
              <a:t>工程建设任务并高效率运行</a:t>
            </a:r>
          </a:p>
          <a:p>
            <a:pPr lvl="1">
              <a:lnSpc>
                <a:spcPct val="110000"/>
              </a:lnSpc>
              <a:spcBef>
                <a:spcPts val="1200"/>
              </a:spcBef>
            </a:pPr>
            <a:r>
              <a:rPr lang="zh-CN" altLang="en-US" dirty="0">
                <a:latin typeface="+mn-ea"/>
                <a:ea typeface="+mn-ea"/>
              </a:rPr>
              <a:t>支撑工程材料、核数据等国家重大需求以及新能源电池等战略新型产业领域取得一批重大成果</a:t>
            </a:r>
          </a:p>
          <a:p>
            <a:pPr lvl="1">
              <a:lnSpc>
                <a:spcPct val="110000"/>
              </a:lnSpc>
              <a:spcBef>
                <a:spcPts val="1200"/>
              </a:spcBef>
            </a:pPr>
            <a:r>
              <a:rPr lang="zh-CN" altLang="en-US" dirty="0">
                <a:latin typeface="+mn-ea"/>
                <a:ea typeface="+mn-ea"/>
              </a:rPr>
              <a:t>精准医疗等</a:t>
            </a:r>
            <a:r>
              <a:rPr lang="en-US" altLang="zh-CN" dirty="0">
                <a:latin typeface="+mn-ea"/>
                <a:ea typeface="+mn-ea"/>
              </a:rPr>
              <a:t>in house</a:t>
            </a:r>
            <a:r>
              <a:rPr lang="zh-CN" altLang="en-US" dirty="0">
                <a:latin typeface="+mn-ea"/>
                <a:ea typeface="+mn-ea"/>
              </a:rPr>
              <a:t>研究取得突破</a:t>
            </a:r>
          </a:p>
        </p:txBody>
      </p:sp>
      <p:grpSp>
        <p:nvGrpSpPr>
          <p:cNvPr id="3" name="组合 2">
            <a:extLst>
              <a:ext uri="{FF2B5EF4-FFF2-40B4-BE49-F238E27FC236}">
                <a16:creationId xmlns:a16="http://schemas.microsoft.com/office/drawing/2014/main" id="{9A492196-4365-470A-8C69-3767F9A95F91}"/>
              </a:ext>
            </a:extLst>
          </p:cNvPr>
          <p:cNvGrpSpPr/>
          <p:nvPr/>
        </p:nvGrpSpPr>
        <p:grpSpPr>
          <a:xfrm>
            <a:off x="7148865" y="1129406"/>
            <a:ext cx="4756267" cy="2648247"/>
            <a:chOff x="7392065" y="3082261"/>
            <a:chExt cx="4600956" cy="2648247"/>
          </a:xfrm>
        </p:grpSpPr>
        <p:pic>
          <p:nvPicPr>
            <p:cNvPr id="23" name="图片 22">
              <a:extLst>
                <a:ext uri="{FF2B5EF4-FFF2-40B4-BE49-F238E27FC236}">
                  <a16:creationId xmlns:a16="http://schemas.microsoft.com/office/drawing/2014/main" id="{0CCFB6C7-1A0D-42D9-945A-BF8BB349A67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92065" y="3082261"/>
              <a:ext cx="4600956" cy="1682688"/>
            </a:xfrm>
            <a:prstGeom prst="rect">
              <a:avLst/>
            </a:prstGeom>
          </p:spPr>
        </p:pic>
        <p:pic>
          <p:nvPicPr>
            <p:cNvPr id="28" name="图片 27">
              <a:extLst>
                <a:ext uri="{FF2B5EF4-FFF2-40B4-BE49-F238E27FC236}">
                  <a16:creationId xmlns:a16="http://schemas.microsoft.com/office/drawing/2014/main" id="{902AE380-2F06-41B7-BA1D-CF4E071A4AC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408701" y="4722508"/>
              <a:ext cx="1510358" cy="1008000"/>
            </a:xfrm>
            <a:prstGeom prst="rect">
              <a:avLst/>
            </a:prstGeom>
          </p:spPr>
        </p:pic>
        <p:pic>
          <p:nvPicPr>
            <p:cNvPr id="29" name="图片 28">
              <a:extLst>
                <a:ext uri="{FF2B5EF4-FFF2-40B4-BE49-F238E27FC236}">
                  <a16:creationId xmlns:a16="http://schemas.microsoft.com/office/drawing/2014/main" id="{CF6CFDDF-2F8B-4E7C-B5AE-704697BCB05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939332" y="4722508"/>
              <a:ext cx="1510359" cy="1008000"/>
            </a:xfrm>
            <a:prstGeom prst="rect">
              <a:avLst/>
            </a:prstGeom>
          </p:spPr>
        </p:pic>
        <p:pic>
          <p:nvPicPr>
            <p:cNvPr id="31" name="图片 30">
              <a:extLst>
                <a:ext uri="{FF2B5EF4-FFF2-40B4-BE49-F238E27FC236}">
                  <a16:creationId xmlns:a16="http://schemas.microsoft.com/office/drawing/2014/main" id="{DD356EDB-1223-43C5-A912-700B1F08CC6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459078" y="4722508"/>
              <a:ext cx="1509993" cy="1008000"/>
            </a:xfrm>
            <a:prstGeom prst="rect">
              <a:avLst/>
            </a:prstGeom>
          </p:spPr>
        </p:pic>
      </p:grpSp>
      <p:sp>
        <p:nvSpPr>
          <p:cNvPr id="32" name="文本框 31">
            <a:extLst>
              <a:ext uri="{FF2B5EF4-FFF2-40B4-BE49-F238E27FC236}">
                <a16:creationId xmlns:a16="http://schemas.microsoft.com/office/drawing/2014/main" id="{4FE61781-A936-4189-9A8B-548542AEDE96}"/>
              </a:ext>
            </a:extLst>
          </p:cNvPr>
          <p:cNvSpPr txBox="1"/>
          <p:nvPr/>
        </p:nvSpPr>
        <p:spPr>
          <a:xfrm>
            <a:off x="7166063" y="4167206"/>
            <a:ext cx="4756267" cy="2223173"/>
          </a:xfrm>
          <a:prstGeom prst="rect">
            <a:avLst/>
          </a:prstGeom>
          <a:noFill/>
        </p:spPr>
        <p:txBody>
          <a:bodyPr wrap="square">
            <a:spAutoFit/>
          </a:bodyPr>
          <a:lstStyle/>
          <a:p>
            <a:pPr marL="262800" indent="-288000">
              <a:lnSpc>
                <a:spcPct val="110000"/>
              </a:lnSpc>
              <a:spcBef>
                <a:spcPts val="1200"/>
              </a:spcBef>
              <a:buFont typeface="Wingdings" panose="05000000000000000000" pitchFamily="2" charset="2"/>
              <a:buChar char=""/>
              <a:tabLst>
                <a:tab pos="1609725" algn="l"/>
              </a:tabLst>
            </a:pPr>
            <a:r>
              <a:rPr lang="en-US" altLang="zh-CN" sz="2000" dirty="0">
                <a:latin typeface="+mn-ea"/>
              </a:rPr>
              <a:t>2018</a:t>
            </a:r>
            <a:r>
              <a:rPr lang="zh-CN" altLang="en-US" sz="2000" dirty="0">
                <a:latin typeface="+mn-ea"/>
              </a:rPr>
              <a:t>年按期完成建设开放运行</a:t>
            </a:r>
            <a:endParaRPr lang="en-US" altLang="zh-CN" sz="2000" dirty="0">
              <a:latin typeface="+mn-ea"/>
            </a:endParaRPr>
          </a:p>
          <a:p>
            <a:pPr marL="262800" indent="-288000">
              <a:lnSpc>
                <a:spcPct val="110000"/>
              </a:lnSpc>
              <a:spcBef>
                <a:spcPts val="1200"/>
              </a:spcBef>
              <a:buFont typeface="Wingdings" panose="05000000000000000000" pitchFamily="2" charset="2"/>
              <a:buChar char=""/>
              <a:tabLst>
                <a:tab pos="1609725" algn="l"/>
              </a:tabLst>
            </a:pPr>
            <a:r>
              <a:rPr lang="en-US" altLang="zh-CN" sz="2000" dirty="0">
                <a:latin typeface="+mn-ea"/>
              </a:rPr>
              <a:t>2020</a:t>
            </a:r>
            <a:r>
              <a:rPr lang="zh-CN" altLang="en-US" sz="2000" dirty="0">
                <a:latin typeface="+mn-ea"/>
              </a:rPr>
              <a:t>年实现打靶功率</a:t>
            </a:r>
            <a:r>
              <a:rPr lang="en-US" altLang="zh-CN" sz="2000" dirty="0">
                <a:latin typeface="+mn-ea"/>
              </a:rPr>
              <a:t>100kW</a:t>
            </a:r>
            <a:r>
              <a:rPr lang="zh-CN" altLang="en-US" sz="2000" dirty="0">
                <a:latin typeface="+mn-ea"/>
              </a:rPr>
              <a:t>设计指标</a:t>
            </a:r>
          </a:p>
          <a:p>
            <a:pPr marL="262800" indent="-288000">
              <a:lnSpc>
                <a:spcPct val="110000"/>
              </a:lnSpc>
              <a:spcBef>
                <a:spcPts val="1200"/>
              </a:spcBef>
              <a:buFont typeface="Wingdings" panose="05000000000000000000" pitchFamily="2" charset="2"/>
              <a:buChar char=""/>
              <a:tabLst>
                <a:tab pos="1609725" algn="l"/>
              </a:tabLst>
            </a:pPr>
            <a:r>
              <a:rPr lang="en-US" altLang="zh-CN" sz="2000" dirty="0">
                <a:solidFill>
                  <a:srgbClr val="C00000"/>
                </a:solidFill>
                <a:latin typeface="+mn-ea"/>
              </a:rPr>
              <a:t>2026</a:t>
            </a:r>
            <a:r>
              <a:rPr lang="zh-CN" altLang="en-US" sz="2000" dirty="0">
                <a:solidFill>
                  <a:srgbClr val="C00000"/>
                </a:solidFill>
                <a:latin typeface="+mn-ea"/>
              </a:rPr>
              <a:t>年达到</a:t>
            </a:r>
            <a:r>
              <a:rPr lang="en-US" altLang="zh-CN" sz="2000" dirty="0">
                <a:solidFill>
                  <a:srgbClr val="C00000"/>
                </a:solidFill>
                <a:latin typeface="+mn-ea"/>
              </a:rPr>
              <a:t>185 kW</a:t>
            </a:r>
          </a:p>
          <a:p>
            <a:pPr marL="262800" indent="-288000">
              <a:lnSpc>
                <a:spcPct val="110000"/>
              </a:lnSpc>
              <a:spcBef>
                <a:spcPts val="1200"/>
              </a:spcBef>
              <a:buFont typeface="Wingdings" panose="05000000000000000000" pitchFamily="2" charset="2"/>
              <a:buChar char=""/>
              <a:tabLst>
                <a:tab pos="1609725" algn="l"/>
              </a:tabLst>
            </a:pPr>
            <a:r>
              <a:rPr lang="en-US" altLang="zh-CN" sz="2000" dirty="0">
                <a:solidFill>
                  <a:srgbClr val="C00000"/>
                </a:solidFill>
                <a:latin typeface="+mn-ea"/>
              </a:rPr>
              <a:t>2024.1 </a:t>
            </a:r>
            <a:r>
              <a:rPr lang="zh-CN" altLang="en-US" sz="2000" dirty="0">
                <a:solidFill>
                  <a:srgbClr val="C00000"/>
                </a:solidFill>
                <a:latin typeface="+mn-ea"/>
              </a:rPr>
              <a:t>二期工程（</a:t>
            </a:r>
            <a:r>
              <a:rPr lang="en-US" altLang="zh-CN" sz="2000" dirty="0">
                <a:solidFill>
                  <a:srgbClr val="C00000"/>
                </a:solidFill>
                <a:latin typeface="+mn-ea"/>
              </a:rPr>
              <a:t>500kW</a:t>
            </a:r>
            <a:r>
              <a:rPr lang="zh-CN" altLang="en-US" sz="2000" dirty="0">
                <a:solidFill>
                  <a:srgbClr val="C00000"/>
                </a:solidFill>
                <a:latin typeface="+mn-ea"/>
              </a:rPr>
              <a:t>）</a:t>
            </a:r>
            <a:r>
              <a:rPr lang="zh-CN" altLang="en-US" sz="2000" dirty="0">
                <a:latin typeface="+mn-ea"/>
              </a:rPr>
              <a:t>开工，</a:t>
            </a:r>
            <a:r>
              <a:rPr lang="en-US" altLang="zh-CN" sz="2000" dirty="0">
                <a:latin typeface="+mn-ea"/>
              </a:rPr>
              <a:t>2029</a:t>
            </a:r>
            <a:r>
              <a:rPr lang="zh-CN" altLang="en-US" sz="2000" dirty="0">
                <a:latin typeface="+mn-ea"/>
              </a:rPr>
              <a:t>年完成</a:t>
            </a:r>
          </a:p>
        </p:txBody>
      </p:sp>
    </p:spTree>
    <p:extLst>
      <p:ext uri="{BB962C8B-B14F-4D97-AF65-F5344CB8AC3E}">
        <p14:creationId xmlns:p14="http://schemas.microsoft.com/office/powerpoint/2010/main" val="2856793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wrap="square" lIns="91418" tIns="45709" rIns="91418" bIns="45709" rtlCol="0" anchor="ctr" anchorCtr="0">
            <a:noAutofit/>
          </a:bodyPr>
          <a:lstStyle/>
          <a:p>
            <a:r>
              <a:rPr lang="zh-CN" altLang="en-US" sz="3200" spc="0" dirty="0"/>
              <a:t>主攻方向七：</a:t>
            </a:r>
            <a:r>
              <a:rPr lang="zh-CN" altLang="zh-CN" sz="3200" spc="0" dirty="0"/>
              <a:t>加速器关键技术研究</a:t>
            </a:r>
            <a:endParaRPr lang="en-US" altLang="zh-CN" sz="3200" spc="0" dirty="0"/>
          </a:p>
        </p:txBody>
      </p:sp>
      <p:sp>
        <p:nvSpPr>
          <p:cNvPr id="3" name="灯片编号占位符 2">
            <a:extLst>
              <a:ext uri="{FF2B5EF4-FFF2-40B4-BE49-F238E27FC236}">
                <a16:creationId xmlns:a16="http://schemas.microsoft.com/office/drawing/2014/main" id="{E7DF48BA-75AF-491C-8994-6E4ABCCFDC2E}"/>
              </a:ext>
            </a:extLst>
          </p:cNvPr>
          <p:cNvSpPr>
            <a:spLocks noGrp="1"/>
          </p:cNvSpPr>
          <p:nvPr>
            <p:ph type="sldNum" sz="quarter" idx="12"/>
          </p:nvPr>
        </p:nvSpPr>
        <p:spPr/>
        <p:txBody>
          <a:bodyPr/>
          <a:lstStyle/>
          <a:p>
            <a:fld id="{E077DA78-E013-4A8C-AD75-63A150561B10}" type="slidenum">
              <a:rPr lang="zh-CN" altLang="en-US" smtClean="0"/>
              <a:pPr/>
              <a:t>17</a:t>
            </a:fld>
            <a:endParaRPr lang="zh-CN" altLang="en-US" dirty="0"/>
          </a:p>
        </p:txBody>
      </p:sp>
      <p:sp>
        <p:nvSpPr>
          <p:cNvPr id="4" name="内容占位符 3">
            <a:extLst>
              <a:ext uri="{FF2B5EF4-FFF2-40B4-BE49-F238E27FC236}">
                <a16:creationId xmlns:a16="http://schemas.microsoft.com/office/drawing/2014/main" id="{E28AB64A-D648-4102-848A-E1EA127A6984}"/>
              </a:ext>
            </a:extLst>
          </p:cNvPr>
          <p:cNvSpPr>
            <a:spLocks noGrp="1"/>
          </p:cNvSpPr>
          <p:nvPr>
            <p:ph idx="1"/>
          </p:nvPr>
        </p:nvSpPr>
        <p:spPr>
          <a:xfrm>
            <a:off x="677995" y="2560319"/>
            <a:ext cx="6388464" cy="3678951"/>
          </a:xfrm>
        </p:spPr>
        <p:txBody>
          <a:bodyPr>
            <a:normAutofit lnSpcReduction="10000"/>
          </a:bodyPr>
          <a:lstStyle/>
          <a:p>
            <a:pPr>
              <a:lnSpc>
                <a:spcPct val="120000"/>
              </a:lnSpc>
              <a:spcBef>
                <a:spcPts val="1200"/>
              </a:spcBef>
            </a:pPr>
            <a:r>
              <a:rPr lang="zh-CN" altLang="en-US" dirty="0"/>
              <a:t>重大科研任务</a:t>
            </a:r>
          </a:p>
          <a:p>
            <a:pPr lvl="1">
              <a:lnSpc>
                <a:spcPct val="120000"/>
              </a:lnSpc>
              <a:spcBef>
                <a:spcPts val="1200"/>
              </a:spcBef>
            </a:pPr>
            <a:r>
              <a:rPr lang="zh-CN" altLang="en-US" dirty="0"/>
              <a:t>尾波加速器技术与应用</a:t>
            </a:r>
          </a:p>
          <a:p>
            <a:pPr lvl="1">
              <a:lnSpc>
                <a:spcPct val="120000"/>
              </a:lnSpc>
              <a:spcBef>
                <a:spcPts val="1200"/>
              </a:spcBef>
            </a:pPr>
            <a:r>
              <a:rPr lang="zh-CN" altLang="en-US" dirty="0"/>
              <a:t>加速器数字孪生及智能化关键技术</a:t>
            </a:r>
            <a:endParaRPr lang="en-US" altLang="zh-CN" dirty="0"/>
          </a:p>
          <a:p>
            <a:pPr>
              <a:lnSpc>
                <a:spcPct val="120000"/>
              </a:lnSpc>
              <a:spcBef>
                <a:spcPts val="1200"/>
              </a:spcBef>
            </a:pPr>
            <a:r>
              <a:rPr lang="zh-CN" altLang="en-US" dirty="0"/>
              <a:t>预期成果</a:t>
            </a:r>
          </a:p>
          <a:p>
            <a:pPr lvl="1">
              <a:lnSpc>
                <a:spcPct val="120000"/>
              </a:lnSpc>
              <a:spcBef>
                <a:spcPts val="1200"/>
              </a:spcBef>
            </a:pPr>
            <a:r>
              <a:rPr lang="zh-CN" altLang="en-US" dirty="0"/>
              <a:t>取得尾波正电子加速和束流驱动级联尾波加速等重大突破</a:t>
            </a:r>
          </a:p>
          <a:p>
            <a:pPr lvl="1">
              <a:lnSpc>
                <a:spcPct val="120000"/>
              </a:lnSpc>
              <a:spcBef>
                <a:spcPts val="1200"/>
              </a:spcBef>
            </a:pPr>
            <a:r>
              <a:rPr lang="zh-CN" altLang="en-US" dirty="0"/>
              <a:t>系统发展自主知识产权的先进加速器物理建模与智能仿真优化软件系统</a:t>
            </a:r>
          </a:p>
        </p:txBody>
      </p:sp>
      <p:pic>
        <p:nvPicPr>
          <p:cNvPr id="22" name="图片 21">
            <a:extLst>
              <a:ext uri="{FF2B5EF4-FFF2-40B4-BE49-F238E27FC236}">
                <a16:creationId xmlns:a16="http://schemas.microsoft.com/office/drawing/2014/main" id="{19982009-0E84-493F-93DB-C9D982DB072E}"/>
              </a:ext>
            </a:extLst>
          </p:cNvPr>
          <p:cNvPicPr>
            <a:picLocks noChangeAspect="1"/>
          </p:cNvPicPr>
          <p:nvPr>
            <p:custDataLst>
              <p:tags r:id="rId1"/>
            </p:custDataLst>
          </p:nvPr>
        </p:nvPicPr>
        <p:blipFill rotWithShape="1">
          <a:blip r:embed="rId4" cstate="print">
            <a:extLst>
              <a:ext uri="{28A0092B-C50C-407E-A947-70E740481C1C}">
                <a14:useLocalDpi xmlns:a14="http://schemas.microsoft.com/office/drawing/2010/main" val="0"/>
              </a:ext>
            </a:extLst>
          </a:blip>
          <a:srcRect r="19399"/>
          <a:stretch/>
        </p:blipFill>
        <p:spPr>
          <a:xfrm>
            <a:off x="7207541" y="3321920"/>
            <a:ext cx="2759278" cy="1418410"/>
          </a:xfrm>
          <a:prstGeom prst="rect">
            <a:avLst/>
          </a:prstGeom>
        </p:spPr>
      </p:pic>
      <p:pic>
        <p:nvPicPr>
          <p:cNvPr id="32" name="图片 31">
            <a:extLst>
              <a:ext uri="{FF2B5EF4-FFF2-40B4-BE49-F238E27FC236}">
                <a16:creationId xmlns:a16="http://schemas.microsoft.com/office/drawing/2014/main" id="{FE52E88C-6F90-4AC2-9095-8886D6EB6D2B}"/>
              </a:ext>
            </a:extLst>
          </p:cNvPr>
          <p:cNvPicPr>
            <a:picLocks noChangeAspect="1"/>
          </p:cNvPicPr>
          <p:nvPr/>
        </p:nvPicPr>
        <p:blipFill rotWithShape="1">
          <a:blip r:embed="rId5"/>
          <a:srcRect t="14702" b="7153"/>
          <a:stretch/>
        </p:blipFill>
        <p:spPr>
          <a:xfrm>
            <a:off x="7207541" y="1705110"/>
            <a:ext cx="4756267" cy="1602847"/>
          </a:xfrm>
          <a:prstGeom prst="rect">
            <a:avLst/>
          </a:prstGeom>
        </p:spPr>
      </p:pic>
      <p:sp>
        <p:nvSpPr>
          <p:cNvPr id="34" name="矩形 33">
            <a:extLst>
              <a:ext uri="{FF2B5EF4-FFF2-40B4-BE49-F238E27FC236}">
                <a16:creationId xmlns:a16="http://schemas.microsoft.com/office/drawing/2014/main" id="{2AA7630A-50C5-4D13-9F7D-C26B23680F17}"/>
              </a:ext>
            </a:extLst>
          </p:cNvPr>
          <p:cNvSpPr/>
          <p:nvPr/>
        </p:nvSpPr>
        <p:spPr>
          <a:xfrm>
            <a:off x="732696" y="951443"/>
            <a:ext cx="6388463" cy="1070351"/>
          </a:xfrm>
          <a:prstGeom prst="rect">
            <a:avLst/>
          </a:prstGeom>
          <a:noFill/>
          <a:ln>
            <a:noFill/>
            <a:prstDash val="dash"/>
          </a:ln>
          <a:effectLst/>
          <a:extLst>
            <a:ext uri="{909E8E84-426E-40DD-AFC4-6F175D3DCCD1}">
              <a14:hiddenFill xmlns:a14="http://schemas.microsoft.com/office/drawing/2010/main">
                <a:solidFill>
                  <a:schemeClr val="bg1"/>
                </a:solidFill>
              </a14:hiddenFill>
            </a:ext>
          </a:extLst>
        </p:spPr>
        <p:txBody>
          <a:bodyPr wrap="square" lIns="91370" tIns="45685" rIns="91370" bIns="45685">
            <a:spAutoFit/>
          </a:bodyPr>
          <a:lstStyle/>
          <a:p>
            <a:pPr marL="531495" indent="-457200" algn="just" fontAlgn="auto">
              <a:lnSpc>
                <a:spcPct val="140000"/>
              </a:lnSpc>
              <a:buFont typeface="+mj-lt"/>
              <a:buAutoNum type="arabicPeriod"/>
            </a:pPr>
            <a:r>
              <a:rPr lang="zh-CN" altLang="en-US" sz="2400" b="1" dirty="0">
                <a:solidFill>
                  <a:srgbClr val="C00000"/>
                </a:solidFill>
                <a:latin typeface="微软雅黑" panose="020B0503020204020204" charset="-122"/>
                <a:ea typeface="微软雅黑" panose="020B0503020204020204" charset="-122"/>
              </a:rPr>
              <a:t>发展</a:t>
            </a:r>
            <a:r>
              <a:rPr lang="zh-CN" altLang="zh-CN" sz="2400" b="1" dirty="0">
                <a:solidFill>
                  <a:srgbClr val="C00000"/>
                </a:solidFill>
                <a:latin typeface="微软雅黑" panose="020B0503020204020204" charset="-122"/>
                <a:ea typeface="微软雅黑" panose="020B0503020204020204" charset="-122"/>
              </a:rPr>
              <a:t>先进加速器</a:t>
            </a:r>
            <a:r>
              <a:rPr lang="zh-CN" altLang="en-US" sz="2400" b="1" dirty="0">
                <a:solidFill>
                  <a:srgbClr val="C00000"/>
                </a:solidFill>
                <a:latin typeface="微软雅黑" panose="020B0503020204020204" charset="-122"/>
                <a:ea typeface="微软雅黑" panose="020B0503020204020204" charset="-122"/>
              </a:rPr>
              <a:t>技术</a:t>
            </a:r>
            <a:endParaRPr lang="en-US" altLang="zh-CN" sz="2400" b="1" dirty="0">
              <a:solidFill>
                <a:srgbClr val="C00000"/>
              </a:solidFill>
              <a:latin typeface="微软雅黑" panose="020B0503020204020204" charset="-122"/>
              <a:ea typeface="微软雅黑" panose="020B0503020204020204" charset="-122"/>
            </a:endParaRPr>
          </a:p>
          <a:p>
            <a:pPr marL="531495" indent="-457200" algn="just" fontAlgn="auto">
              <a:lnSpc>
                <a:spcPct val="140000"/>
              </a:lnSpc>
              <a:buFont typeface="+mj-lt"/>
              <a:buAutoNum type="arabicPeriod"/>
            </a:pPr>
            <a:r>
              <a:rPr lang="zh-CN" altLang="en-US" sz="2400" b="1" dirty="0">
                <a:latin typeface="微软雅黑" panose="020B0503020204020204" charset="-122"/>
                <a:ea typeface="微软雅黑" panose="020B0503020204020204" charset="-122"/>
              </a:rPr>
              <a:t>支撑</a:t>
            </a:r>
            <a:r>
              <a:rPr lang="zh-CN" altLang="zh-CN" sz="2400" b="1" dirty="0">
                <a:latin typeface="微软雅黑" panose="020B0503020204020204" charset="-122"/>
                <a:ea typeface="微软雅黑" panose="020B0503020204020204" charset="-122"/>
              </a:rPr>
              <a:t>对撞机、光源、中子源等大科学装置</a:t>
            </a:r>
            <a:endParaRPr lang="en-US" altLang="zh-CN" sz="2400" b="1" dirty="0">
              <a:latin typeface="微软雅黑" panose="020B0503020204020204" charset="-122"/>
              <a:ea typeface="微软雅黑" panose="020B0503020204020204" charset="-122"/>
              <a:sym typeface="+mn-ea"/>
            </a:endParaRPr>
          </a:p>
        </p:txBody>
      </p:sp>
      <p:pic>
        <p:nvPicPr>
          <p:cNvPr id="47" name="Picture 4">
            <a:extLst>
              <a:ext uri="{FF2B5EF4-FFF2-40B4-BE49-F238E27FC236}">
                <a16:creationId xmlns:a16="http://schemas.microsoft.com/office/drawing/2014/main" id="{C1745B65-8E7E-4BB1-AEDA-98B86BA4FFCB}"/>
              </a:ext>
            </a:extLst>
          </p:cNvPr>
          <p:cNvPicPr>
            <a:picLocks noChangeAspect="1"/>
          </p:cNvPicPr>
          <p:nvPr/>
        </p:nvPicPr>
        <p:blipFill rotWithShape="1">
          <a:blip r:embed="rId6"/>
          <a:srcRect l="71148" t="65767" r="11673" b="645"/>
          <a:stretch/>
        </p:blipFill>
        <p:spPr>
          <a:xfrm>
            <a:off x="9947339" y="3316749"/>
            <a:ext cx="2025262" cy="1462143"/>
          </a:xfrm>
          <a:prstGeom prst="rect">
            <a:avLst/>
          </a:prstGeom>
        </p:spPr>
      </p:pic>
      <p:sp>
        <p:nvSpPr>
          <p:cNvPr id="21" name="文本框 20">
            <a:extLst>
              <a:ext uri="{FF2B5EF4-FFF2-40B4-BE49-F238E27FC236}">
                <a16:creationId xmlns:a16="http://schemas.microsoft.com/office/drawing/2014/main" id="{50BED98D-3D10-4828-9FFF-D806F882CC67}"/>
              </a:ext>
            </a:extLst>
          </p:cNvPr>
          <p:cNvSpPr txBox="1"/>
          <p:nvPr/>
        </p:nvSpPr>
        <p:spPr>
          <a:xfrm>
            <a:off x="7207541" y="4797207"/>
            <a:ext cx="4756267" cy="646331"/>
          </a:xfrm>
          <a:prstGeom prst="rect">
            <a:avLst/>
          </a:prstGeom>
          <a:solidFill>
            <a:srgbClr val="FFFF99"/>
          </a:solidFill>
        </p:spPr>
        <p:txBody>
          <a:bodyPr wrap="square" rtlCol="0">
            <a:spAutoFit/>
          </a:bodyPr>
          <a:lstStyle/>
          <a:p>
            <a:pPr algn="ctr"/>
            <a:r>
              <a:rPr lang="en-US" altLang="zh-CN" b="1" dirty="0">
                <a:solidFill>
                  <a:srgbClr val="C00000"/>
                </a:solidFill>
              </a:rPr>
              <a:t>2026</a:t>
            </a:r>
            <a:r>
              <a:rPr lang="zh-CN" altLang="en-US" b="1" dirty="0">
                <a:solidFill>
                  <a:srgbClr val="C00000"/>
                </a:solidFill>
              </a:rPr>
              <a:t>建成尾波加速实验平台</a:t>
            </a:r>
            <a:endParaRPr lang="en-US" altLang="zh-CN" b="1" dirty="0">
              <a:solidFill>
                <a:srgbClr val="C00000"/>
              </a:solidFill>
            </a:endParaRPr>
          </a:p>
          <a:p>
            <a:pPr algn="ctr"/>
            <a:r>
              <a:rPr lang="zh-CN" altLang="en-US" b="1" dirty="0">
                <a:solidFill>
                  <a:srgbClr val="C00000"/>
                </a:solidFill>
              </a:rPr>
              <a:t>调试中</a:t>
            </a:r>
          </a:p>
        </p:txBody>
      </p:sp>
    </p:spTree>
    <p:extLst>
      <p:ext uri="{BB962C8B-B14F-4D97-AF65-F5344CB8AC3E}">
        <p14:creationId xmlns:p14="http://schemas.microsoft.com/office/powerpoint/2010/main" val="94012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wrap="square" lIns="91418" tIns="45709" rIns="91418" bIns="45709" rtlCol="0" anchor="ctr" anchorCtr="0">
            <a:noAutofit/>
          </a:bodyPr>
          <a:lstStyle/>
          <a:p>
            <a:r>
              <a:rPr lang="zh-CN" altLang="en-US" sz="3200" spc="0" dirty="0"/>
              <a:t>主攻方向八：</a:t>
            </a:r>
            <a:r>
              <a:rPr lang="zh-CN" altLang="zh-CN" sz="3200" spc="0" dirty="0"/>
              <a:t>射线技术应用</a:t>
            </a:r>
            <a:endParaRPr lang="en-US" altLang="zh-CN" sz="3200" spc="0" dirty="0"/>
          </a:p>
        </p:txBody>
      </p:sp>
      <p:sp>
        <p:nvSpPr>
          <p:cNvPr id="3" name="灯片编号占位符 2">
            <a:extLst>
              <a:ext uri="{FF2B5EF4-FFF2-40B4-BE49-F238E27FC236}">
                <a16:creationId xmlns:a16="http://schemas.microsoft.com/office/drawing/2014/main" id="{77192EAF-7FA4-49EE-B621-06A9FA08BFB6}"/>
              </a:ext>
            </a:extLst>
          </p:cNvPr>
          <p:cNvSpPr>
            <a:spLocks noGrp="1"/>
          </p:cNvSpPr>
          <p:nvPr>
            <p:ph type="sldNum" sz="quarter" idx="12"/>
          </p:nvPr>
        </p:nvSpPr>
        <p:spPr/>
        <p:txBody>
          <a:bodyPr/>
          <a:lstStyle/>
          <a:p>
            <a:fld id="{E077DA78-E013-4A8C-AD75-63A150561B10}" type="slidenum">
              <a:rPr lang="zh-CN" altLang="en-US" smtClean="0"/>
              <a:pPr/>
              <a:t>18</a:t>
            </a:fld>
            <a:endParaRPr lang="zh-CN" altLang="en-US" dirty="0"/>
          </a:p>
        </p:txBody>
      </p:sp>
      <p:sp>
        <p:nvSpPr>
          <p:cNvPr id="5" name="内容占位符 4">
            <a:extLst>
              <a:ext uri="{FF2B5EF4-FFF2-40B4-BE49-F238E27FC236}">
                <a16:creationId xmlns:a16="http://schemas.microsoft.com/office/drawing/2014/main" id="{4E2776F5-F0C1-4B18-84A0-B0C2B79FA868}"/>
              </a:ext>
            </a:extLst>
          </p:cNvPr>
          <p:cNvSpPr>
            <a:spLocks noGrp="1"/>
          </p:cNvSpPr>
          <p:nvPr>
            <p:ph idx="1"/>
          </p:nvPr>
        </p:nvSpPr>
        <p:spPr>
          <a:xfrm>
            <a:off x="449393" y="1597749"/>
            <a:ext cx="6807024" cy="5168193"/>
          </a:xfrm>
        </p:spPr>
        <p:txBody>
          <a:bodyPr/>
          <a:lstStyle/>
          <a:p>
            <a:pPr>
              <a:lnSpc>
                <a:spcPct val="110000"/>
              </a:lnSpc>
              <a:spcBef>
                <a:spcPts val="1200"/>
              </a:spcBef>
            </a:pPr>
            <a:r>
              <a:rPr lang="zh-CN" altLang="en-US" dirty="0"/>
              <a:t>重大科研任务</a:t>
            </a:r>
          </a:p>
          <a:p>
            <a:pPr lvl="1">
              <a:lnSpc>
                <a:spcPct val="110000"/>
              </a:lnSpc>
              <a:spcBef>
                <a:spcPts val="1200"/>
              </a:spcBef>
            </a:pPr>
            <a:r>
              <a:rPr lang="zh-CN" altLang="en-US" dirty="0"/>
              <a:t>医用</a:t>
            </a:r>
            <a:r>
              <a:rPr lang="en-US" altLang="zh-CN" dirty="0"/>
              <a:t>α</a:t>
            </a:r>
            <a:r>
              <a:rPr lang="zh-CN" altLang="en-US" dirty="0"/>
              <a:t>同位素</a:t>
            </a:r>
          </a:p>
          <a:p>
            <a:pPr lvl="1">
              <a:lnSpc>
                <a:spcPct val="110000"/>
              </a:lnSpc>
              <a:spcBef>
                <a:spcPts val="1200"/>
              </a:spcBef>
            </a:pPr>
            <a:r>
              <a:rPr lang="zh-CN" altLang="en-US" dirty="0"/>
              <a:t>硼中子俘获治疗</a:t>
            </a:r>
          </a:p>
          <a:p>
            <a:pPr lvl="1">
              <a:lnSpc>
                <a:spcPct val="110000"/>
              </a:lnSpc>
              <a:spcBef>
                <a:spcPts val="1200"/>
              </a:spcBef>
            </a:pPr>
            <a:r>
              <a:rPr lang="zh-CN" altLang="en-US" dirty="0"/>
              <a:t>核技术在文物考古中的应用</a:t>
            </a:r>
          </a:p>
          <a:p>
            <a:pPr lvl="1">
              <a:lnSpc>
                <a:spcPct val="110000"/>
              </a:lnSpc>
              <a:spcBef>
                <a:spcPts val="1200"/>
              </a:spcBef>
            </a:pPr>
            <a:r>
              <a:rPr lang="zh-CN" altLang="en-US" dirty="0"/>
              <a:t>核探测与核成像技术在能源与生物医学等领域的应用</a:t>
            </a:r>
          </a:p>
          <a:p>
            <a:pPr lvl="1">
              <a:lnSpc>
                <a:spcPct val="110000"/>
              </a:lnSpc>
              <a:spcBef>
                <a:spcPts val="1200"/>
              </a:spcBef>
            </a:pPr>
            <a:r>
              <a:rPr lang="en-US" altLang="zh-CN" dirty="0"/>
              <a:t>X</a:t>
            </a:r>
            <a:r>
              <a:rPr lang="zh-CN" altLang="en-US" dirty="0"/>
              <a:t>射线成像技术在精密无损检测中的应用</a:t>
            </a:r>
            <a:endParaRPr lang="en-US" altLang="zh-CN" dirty="0"/>
          </a:p>
          <a:p>
            <a:pPr>
              <a:lnSpc>
                <a:spcPct val="110000"/>
              </a:lnSpc>
              <a:spcBef>
                <a:spcPts val="1200"/>
              </a:spcBef>
            </a:pPr>
            <a:r>
              <a:rPr lang="zh-CN" altLang="en-US" dirty="0"/>
              <a:t>预期成果</a:t>
            </a:r>
          </a:p>
          <a:p>
            <a:pPr lvl="1">
              <a:lnSpc>
                <a:spcPct val="110000"/>
              </a:lnSpc>
              <a:spcBef>
                <a:spcPts val="1200"/>
              </a:spcBef>
            </a:pPr>
            <a:r>
              <a:rPr lang="zh-CN" altLang="en-US" dirty="0"/>
              <a:t>实现百居里级镭</a:t>
            </a:r>
            <a:r>
              <a:rPr lang="en-US" altLang="zh-CN" dirty="0"/>
              <a:t>-223</a:t>
            </a:r>
            <a:r>
              <a:rPr lang="zh-CN" altLang="en-US" dirty="0"/>
              <a:t>、锕</a:t>
            </a:r>
            <a:r>
              <a:rPr lang="en-US" altLang="zh-CN" dirty="0"/>
              <a:t>-225</a:t>
            </a:r>
            <a:r>
              <a:rPr lang="zh-CN" altLang="en-US" dirty="0"/>
              <a:t>、铅</a:t>
            </a:r>
            <a:r>
              <a:rPr lang="en-US" altLang="zh-CN" dirty="0"/>
              <a:t>-212/</a:t>
            </a:r>
            <a:r>
              <a:rPr lang="zh-CN" altLang="en-US" dirty="0"/>
              <a:t>铋</a:t>
            </a:r>
            <a:r>
              <a:rPr lang="en-US" altLang="zh-CN" dirty="0"/>
              <a:t>-212</a:t>
            </a:r>
            <a:r>
              <a:rPr lang="zh-CN" altLang="en-US" dirty="0"/>
              <a:t>的年产能技术验证，放射性核纯度均≥</a:t>
            </a:r>
            <a:r>
              <a:rPr lang="en-US" altLang="zh-CN" dirty="0"/>
              <a:t>99%</a:t>
            </a:r>
          </a:p>
          <a:p>
            <a:pPr lvl="1">
              <a:lnSpc>
                <a:spcPct val="110000"/>
              </a:lnSpc>
              <a:spcBef>
                <a:spcPts val="1200"/>
              </a:spcBef>
            </a:pPr>
            <a:r>
              <a:rPr lang="zh-CN" altLang="en-US" dirty="0"/>
              <a:t>研制领先的核技术文物考古</a:t>
            </a:r>
            <a:r>
              <a:rPr lang="en-US" altLang="zh-CN" dirty="0"/>
              <a:t>/</a:t>
            </a:r>
            <a:r>
              <a:rPr lang="zh-CN" altLang="en-US" dirty="0"/>
              <a:t>文物保护、核探测与核成像、</a:t>
            </a:r>
            <a:r>
              <a:rPr lang="en-US" altLang="zh-CN" dirty="0"/>
              <a:t>X</a:t>
            </a:r>
            <a:r>
              <a:rPr lang="zh-CN" altLang="en-US" dirty="0"/>
              <a:t>射线精密检测仪器装备</a:t>
            </a:r>
          </a:p>
          <a:p>
            <a:pPr>
              <a:lnSpc>
                <a:spcPct val="110000"/>
              </a:lnSpc>
              <a:spcBef>
                <a:spcPts val="1200"/>
              </a:spcBef>
            </a:pPr>
            <a:endParaRPr lang="zh-CN" altLang="en-US" dirty="0"/>
          </a:p>
        </p:txBody>
      </p:sp>
      <p:pic>
        <p:nvPicPr>
          <p:cNvPr id="18" name="图片 17">
            <a:extLst>
              <a:ext uri="{FF2B5EF4-FFF2-40B4-BE49-F238E27FC236}">
                <a16:creationId xmlns:a16="http://schemas.microsoft.com/office/drawing/2014/main" id="{B66A7610-9637-4133-8E96-A1AE96E6CAE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3338"/>
          <a:stretch/>
        </p:blipFill>
        <p:spPr bwMode="auto">
          <a:xfrm>
            <a:off x="9547558" y="1664627"/>
            <a:ext cx="2426534" cy="2554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1" descr="C:/Users/党政办-JYH/AppData/Local/Temp/picturecompress_20211219221629/output_128.jpgoutput_128">
            <a:extLst>
              <a:ext uri="{FF2B5EF4-FFF2-40B4-BE49-F238E27FC236}">
                <a16:creationId xmlns:a16="http://schemas.microsoft.com/office/drawing/2014/main" id="{BEC2AF43-AC7E-43C4-A738-55ED82D8C9DE}"/>
              </a:ext>
            </a:extLst>
          </p:cNvPr>
          <p:cNvPicPr>
            <a:picLocks noChangeAspect="1"/>
          </p:cNvPicPr>
          <p:nvPr>
            <p:custDataLst>
              <p:tags r:id="rId1"/>
            </p:custDataLst>
          </p:nvPr>
        </p:nvPicPr>
        <p:blipFill rotWithShape="1">
          <a:blip r:embed="rId5"/>
          <a:srcRect/>
          <a:stretch>
            <a:fillRect/>
          </a:stretch>
        </p:blipFill>
        <p:spPr>
          <a:xfrm>
            <a:off x="6197627" y="1664627"/>
            <a:ext cx="3254397" cy="1624610"/>
          </a:xfrm>
          <a:prstGeom prst="rect">
            <a:avLst/>
          </a:prstGeom>
        </p:spPr>
      </p:pic>
      <p:pic>
        <p:nvPicPr>
          <p:cNvPr id="23" name="内容占位符 5">
            <a:extLst>
              <a:ext uri="{FF2B5EF4-FFF2-40B4-BE49-F238E27FC236}">
                <a16:creationId xmlns:a16="http://schemas.microsoft.com/office/drawing/2014/main" id="{3901BBEB-A2AD-478A-A6D5-7476DE117C37}"/>
              </a:ext>
            </a:extLst>
          </p:cNvPr>
          <p:cNvPicPr>
            <a:picLocks noChangeAspect="1"/>
          </p:cNvPicPr>
          <p:nvPr/>
        </p:nvPicPr>
        <p:blipFill rotWithShape="1">
          <a:blip r:embed="rId6"/>
          <a:srcRect t="4069"/>
          <a:stretch>
            <a:fillRect/>
          </a:stretch>
        </p:blipFill>
        <p:spPr>
          <a:xfrm>
            <a:off x="7824826" y="4447903"/>
            <a:ext cx="4144783" cy="2209807"/>
          </a:xfrm>
          <a:prstGeom prst="rect">
            <a:avLst/>
          </a:prstGeom>
          <a:noFill/>
          <a:ln>
            <a:noFill/>
          </a:ln>
        </p:spPr>
      </p:pic>
      <p:sp>
        <p:nvSpPr>
          <p:cNvPr id="28" name="矩形 27">
            <a:extLst>
              <a:ext uri="{FF2B5EF4-FFF2-40B4-BE49-F238E27FC236}">
                <a16:creationId xmlns:a16="http://schemas.microsoft.com/office/drawing/2014/main" id="{DB7624E0-D635-4B8B-8C83-BC79F02765B2}"/>
              </a:ext>
            </a:extLst>
          </p:cNvPr>
          <p:cNvSpPr/>
          <p:nvPr/>
        </p:nvSpPr>
        <p:spPr>
          <a:xfrm>
            <a:off x="800590" y="905401"/>
            <a:ext cx="11339549" cy="553286"/>
          </a:xfrm>
          <a:prstGeom prst="rect">
            <a:avLst/>
          </a:prstGeom>
          <a:noFill/>
          <a:ln>
            <a:noFill/>
            <a:prstDash val="dash"/>
          </a:ln>
          <a:effectLst/>
          <a:extLst>
            <a:ext uri="{909E8E84-426E-40DD-AFC4-6F175D3DCCD1}">
              <a14:hiddenFill xmlns:a14="http://schemas.microsoft.com/office/drawing/2010/main">
                <a:solidFill>
                  <a:schemeClr val="bg1"/>
                </a:solidFill>
              </a14:hiddenFill>
            </a:ext>
          </a:extLst>
        </p:spPr>
        <p:txBody>
          <a:bodyPr wrap="square" lIns="91370" tIns="45685" rIns="91370" bIns="45685">
            <a:spAutoFit/>
          </a:bodyPr>
          <a:lstStyle/>
          <a:p>
            <a:pPr marL="74295" algn="just" fontAlgn="auto">
              <a:lnSpc>
                <a:spcPct val="140000"/>
              </a:lnSpc>
            </a:pPr>
            <a:r>
              <a:rPr lang="zh-CN" altLang="en-US" sz="2400" b="1" dirty="0">
                <a:solidFill>
                  <a:srgbClr val="C00000"/>
                </a:solidFill>
                <a:latin typeface="微软雅黑" panose="020B0503020204020204" charset="-122"/>
                <a:ea typeface="微软雅黑" panose="020B0503020204020204" charset="-122"/>
              </a:rPr>
              <a:t>发挥射线技术优势</a:t>
            </a:r>
            <a:r>
              <a:rPr lang="zh-CN" altLang="en-US" sz="2400" dirty="0">
                <a:latin typeface="微软雅黑" panose="020B0503020204020204" charset="-122"/>
                <a:ea typeface="微软雅黑" panose="020B0503020204020204" charset="-122"/>
              </a:rPr>
              <a:t>，</a:t>
            </a:r>
            <a:r>
              <a:rPr lang="zh-CN" altLang="zh-CN" sz="2400" dirty="0">
                <a:latin typeface="微软雅黑" panose="020B0503020204020204" charset="-122"/>
                <a:ea typeface="微软雅黑" panose="020B0503020204020204" charset="-122"/>
              </a:rPr>
              <a:t>突破关键核心技术瓶颈</a:t>
            </a:r>
            <a:r>
              <a:rPr lang="zh-CN" altLang="en-US" sz="2400" dirty="0">
                <a:latin typeface="微软雅黑" panose="020B0503020204020204" charset="-122"/>
                <a:ea typeface="微软雅黑" panose="020B0503020204020204" charset="-122"/>
              </a:rPr>
              <a:t>，</a:t>
            </a:r>
            <a:r>
              <a:rPr lang="zh-CN" altLang="zh-CN" sz="2400" dirty="0">
                <a:latin typeface="微软雅黑" panose="020B0503020204020204" charset="-122"/>
                <a:ea typeface="微软雅黑" panose="020B0503020204020204" charset="-122"/>
              </a:rPr>
              <a:t>推动仪器设备和药物的研发</a:t>
            </a:r>
            <a:endParaRPr lang="en-US" altLang="zh-CN" sz="2400" dirty="0">
              <a:latin typeface="微软雅黑" panose="020B0503020204020204" charset="-122"/>
              <a:ea typeface="微软雅黑" panose="020B0503020204020204" charset="-122"/>
              <a:sym typeface="+mn-ea"/>
            </a:endParaRPr>
          </a:p>
        </p:txBody>
      </p:sp>
    </p:spTree>
    <p:extLst>
      <p:ext uri="{BB962C8B-B14F-4D97-AF65-F5344CB8AC3E}">
        <p14:creationId xmlns:p14="http://schemas.microsoft.com/office/powerpoint/2010/main" val="2854863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72422" y="92058"/>
            <a:ext cx="10510125" cy="659643"/>
          </a:xfrm>
        </p:spPr>
        <p:txBody>
          <a:bodyPr vert="horz" wrap="square" lIns="91418" tIns="45709" rIns="91418" bIns="45709" rtlCol="0" anchor="ctr" anchorCtr="0">
            <a:noAutofit/>
          </a:bodyPr>
          <a:lstStyle/>
          <a:p>
            <a:r>
              <a:rPr lang="zh-CN" altLang="en-US" sz="3200" spc="0" dirty="0"/>
              <a:t>主攻方向九：</a:t>
            </a:r>
            <a:r>
              <a:rPr lang="zh-CN" altLang="zh-CN" sz="3200" spc="0" dirty="0"/>
              <a:t>人工智能在大装置上的应用</a:t>
            </a:r>
            <a:endParaRPr lang="en-US" altLang="zh-CN" sz="3200" spc="0" dirty="0"/>
          </a:p>
        </p:txBody>
      </p:sp>
      <p:sp>
        <p:nvSpPr>
          <p:cNvPr id="3" name="灯片编号占位符 2">
            <a:extLst>
              <a:ext uri="{FF2B5EF4-FFF2-40B4-BE49-F238E27FC236}">
                <a16:creationId xmlns:a16="http://schemas.microsoft.com/office/drawing/2014/main" id="{FB7114FE-0B1A-46B3-B185-07EFC0C3D775}"/>
              </a:ext>
            </a:extLst>
          </p:cNvPr>
          <p:cNvSpPr>
            <a:spLocks noGrp="1"/>
          </p:cNvSpPr>
          <p:nvPr>
            <p:ph type="sldNum" sz="quarter" idx="12"/>
          </p:nvPr>
        </p:nvSpPr>
        <p:spPr>
          <a:xfrm>
            <a:off x="11251082" y="284491"/>
            <a:ext cx="873840" cy="392310"/>
          </a:xfrm>
        </p:spPr>
        <p:txBody>
          <a:bodyPr/>
          <a:lstStyle/>
          <a:p>
            <a:fld id="{E077DA78-E013-4A8C-AD75-63A150561B10}" type="slidenum">
              <a:rPr lang="zh-CN" altLang="en-US" smtClean="0"/>
              <a:pPr/>
              <a:t>19</a:t>
            </a:fld>
            <a:endParaRPr lang="zh-CN" altLang="en-US" dirty="0"/>
          </a:p>
        </p:txBody>
      </p:sp>
      <p:sp>
        <p:nvSpPr>
          <p:cNvPr id="6" name="内容占位符 5">
            <a:extLst>
              <a:ext uri="{FF2B5EF4-FFF2-40B4-BE49-F238E27FC236}">
                <a16:creationId xmlns:a16="http://schemas.microsoft.com/office/drawing/2014/main" id="{B0747A12-E28D-4BF5-A5B4-76D0584C0A98}"/>
              </a:ext>
            </a:extLst>
          </p:cNvPr>
          <p:cNvSpPr>
            <a:spLocks noGrp="1"/>
          </p:cNvSpPr>
          <p:nvPr>
            <p:ph idx="1"/>
          </p:nvPr>
        </p:nvSpPr>
        <p:spPr>
          <a:xfrm>
            <a:off x="506021" y="1764753"/>
            <a:ext cx="6377713" cy="4679502"/>
          </a:xfrm>
        </p:spPr>
        <p:txBody>
          <a:bodyPr>
            <a:normAutofit/>
          </a:bodyPr>
          <a:lstStyle/>
          <a:p>
            <a:pPr>
              <a:lnSpc>
                <a:spcPct val="120000"/>
              </a:lnSpc>
              <a:spcBef>
                <a:spcPts val="1200"/>
              </a:spcBef>
            </a:pPr>
            <a:r>
              <a:rPr lang="zh-CN" altLang="en-US" dirty="0"/>
              <a:t>重大科研任务</a:t>
            </a:r>
          </a:p>
          <a:p>
            <a:pPr lvl="1">
              <a:lnSpc>
                <a:spcPct val="120000"/>
              </a:lnSpc>
              <a:spcBef>
                <a:spcPts val="1200"/>
              </a:spcBef>
            </a:pPr>
            <a:r>
              <a:rPr lang="en-US" altLang="zh-CN" dirty="0"/>
              <a:t>AI</a:t>
            </a:r>
            <a:r>
              <a:rPr lang="zh-CN" altLang="en-US" dirty="0"/>
              <a:t>加速粒子物理科学发现</a:t>
            </a:r>
            <a:r>
              <a:rPr lang="en-US" altLang="zh-CN" dirty="0"/>
              <a:t>/</a:t>
            </a:r>
            <a:r>
              <a:rPr lang="zh-CN" altLang="en-US" dirty="0"/>
              <a:t>粒子物理领域模型</a:t>
            </a:r>
          </a:p>
          <a:p>
            <a:pPr lvl="1">
              <a:lnSpc>
                <a:spcPct val="120000"/>
              </a:lnSpc>
              <a:spcBef>
                <a:spcPts val="1200"/>
              </a:spcBef>
            </a:pPr>
            <a:r>
              <a:rPr lang="zh-CN" altLang="en-US" dirty="0"/>
              <a:t>高质量科学数据集建设</a:t>
            </a:r>
          </a:p>
          <a:p>
            <a:pPr lvl="1">
              <a:lnSpc>
                <a:spcPct val="120000"/>
              </a:lnSpc>
              <a:spcBef>
                <a:spcPts val="1200"/>
              </a:spcBef>
            </a:pPr>
            <a:r>
              <a:rPr lang="zh-CN" altLang="en-US" dirty="0"/>
              <a:t>光源</a:t>
            </a:r>
            <a:r>
              <a:rPr lang="en-US" altLang="zh-CN" dirty="0"/>
              <a:t>/</a:t>
            </a:r>
            <a:r>
              <a:rPr lang="zh-CN" altLang="en-US" dirty="0"/>
              <a:t>中子源智慧化</a:t>
            </a:r>
            <a:endParaRPr lang="en-US" altLang="zh-CN" dirty="0"/>
          </a:p>
          <a:p>
            <a:pPr>
              <a:lnSpc>
                <a:spcPct val="120000"/>
              </a:lnSpc>
              <a:spcBef>
                <a:spcPts val="1200"/>
              </a:spcBef>
            </a:pPr>
            <a:r>
              <a:rPr lang="zh-CN" altLang="en-US" dirty="0"/>
              <a:t>预期成果</a:t>
            </a:r>
          </a:p>
          <a:p>
            <a:pPr lvl="1">
              <a:lnSpc>
                <a:spcPct val="120000"/>
              </a:lnSpc>
              <a:spcBef>
                <a:spcPts val="1200"/>
              </a:spcBef>
            </a:pPr>
            <a:r>
              <a:rPr lang="zh-CN" altLang="en-US" dirty="0"/>
              <a:t>建立全球首个面向粒子物理的智能体系统</a:t>
            </a:r>
            <a:r>
              <a:rPr lang="zh-CN" altLang="en-US" b="1" dirty="0">
                <a:solidFill>
                  <a:srgbClr val="C00000"/>
                </a:solidFill>
              </a:rPr>
              <a:t> </a:t>
            </a:r>
            <a:r>
              <a:rPr lang="en-US" altLang="zh-CN" b="1" dirty="0" err="1">
                <a:solidFill>
                  <a:srgbClr val="C00000"/>
                </a:solidFill>
              </a:rPr>
              <a:t>DrSai</a:t>
            </a:r>
            <a:endParaRPr lang="en-US" altLang="zh-CN" b="1" dirty="0">
              <a:solidFill>
                <a:srgbClr val="C00000"/>
              </a:solidFill>
            </a:endParaRPr>
          </a:p>
          <a:p>
            <a:pPr lvl="1">
              <a:lnSpc>
                <a:spcPct val="120000"/>
              </a:lnSpc>
              <a:spcBef>
                <a:spcPts val="1200"/>
              </a:spcBef>
            </a:pPr>
            <a:r>
              <a:rPr lang="zh-CN" altLang="en-US" dirty="0"/>
              <a:t>建成</a:t>
            </a:r>
            <a:r>
              <a:rPr lang="en-US" altLang="zh-CN" dirty="0"/>
              <a:t>PB</a:t>
            </a:r>
            <a:r>
              <a:rPr lang="zh-CN" altLang="en-US" dirty="0"/>
              <a:t>级以上的高质量</a:t>
            </a:r>
            <a:r>
              <a:rPr lang="en-US" altLang="zh-CN" dirty="0"/>
              <a:t>AI-Ready</a:t>
            </a:r>
            <a:r>
              <a:rPr lang="zh-CN" altLang="en-US" dirty="0"/>
              <a:t>科学数据集</a:t>
            </a:r>
          </a:p>
          <a:p>
            <a:pPr lvl="1">
              <a:lnSpc>
                <a:spcPct val="120000"/>
              </a:lnSpc>
              <a:spcBef>
                <a:spcPts val="1200"/>
              </a:spcBef>
            </a:pPr>
            <a:r>
              <a:rPr lang="zh-CN" altLang="en-US" dirty="0"/>
              <a:t>建成国际首座光源</a:t>
            </a:r>
            <a:r>
              <a:rPr lang="en-US" altLang="zh-CN" dirty="0"/>
              <a:t>/</a:t>
            </a:r>
            <a:r>
              <a:rPr lang="zh-CN" altLang="en-US" dirty="0"/>
              <a:t>中子源应用端的智慧化软设施</a:t>
            </a:r>
          </a:p>
        </p:txBody>
      </p:sp>
      <p:sp>
        <p:nvSpPr>
          <p:cNvPr id="18" name="矩形 17">
            <a:extLst>
              <a:ext uri="{FF2B5EF4-FFF2-40B4-BE49-F238E27FC236}">
                <a16:creationId xmlns:a16="http://schemas.microsoft.com/office/drawing/2014/main" id="{F776EC1D-6FA9-4BF7-8967-F34D4D952B00}"/>
              </a:ext>
            </a:extLst>
          </p:cNvPr>
          <p:cNvSpPr/>
          <p:nvPr/>
        </p:nvSpPr>
        <p:spPr>
          <a:xfrm>
            <a:off x="1074517" y="944134"/>
            <a:ext cx="11117483" cy="553286"/>
          </a:xfrm>
          <a:prstGeom prst="rect">
            <a:avLst/>
          </a:prstGeom>
          <a:noFill/>
          <a:ln>
            <a:noFill/>
            <a:prstDash val="dash"/>
          </a:ln>
          <a:effectLst/>
          <a:extLst>
            <a:ext uri="{909E8E84-426E-40DD-AFC4-6F175D3DCCD1}">
              <a14:hiddenFill xmlns:a14="http://schemas.microsoft.com/office/drawing/2010/main">
                <a:solidFill>
                  <a:schemeClr val="bg1"/>
                </a:solidFill>
              </a14:hiddenFill>
            </a:ext>
          </a:extLst>
        </p:spPr>
        <p:txBody>
          <a:bodyPr wrap="square" lIns="91370" tIns="45685" rIns="91370" bIns="45685">
            <a:spAutoFit/>
          </a:bodyPr>
          <a:lstStyle/>
          <a:p>
            <a:pPr marL="74295" algn="just" fontAlgn="auto">
              <a:lnSpc>
                <a:spcPct val="140000"/>
              </a:lnSpc>
            </a:pPr>
            <a:r>
              <a:rPr lang="zh-CN" altLang="zh-CN" sz="2400" dirty="0">
                <a:latin typeface="微软雅黑" panose="020B0503020204020204" charset="-122"/>
                <a:ea typeface="微软雅黑" panose="020B0503020204020204" charset="-122"/>
              </a:rPr>
              <a:t>推动高能物理大科学装置智能驱动变革</a:t>
            </a:r>
            <a:r>
              <a:rPr lang="zh-CN" altLang="en-US" sz="2400" dirty="0">
                <a:latin typeface="微软雅黑" panose="020B0503020204020204" charset="-122"/>
                <a:ea typeface="微软雅黑" panose="020B0503020204020204" charset="-122"/>
              </a:rPr>
              <a:t>，</a:t>
            </a:r>
            <a:r>
              <a:rPr lang="en-US" altLang="zh-CN" sz="2400" dirty="0">
                <a:latin typeface="微软雅黑" panose="020B0503020204020204" charset="-122"/>
                <a:ea typeface="微软雅黑" panose="020B0503020204020204" charset="-122"/>
              </a:rPr>
              <a:t>“</a:t>
            </a:r>
            <a:r>
              <a:rPr lang="zh-CN" altLang="zh-CN" sz="2400" dirty="0">
                <a:latin typeface="微软雅黑" panose="020B0503020204020204" charset="-122"/>
                <a:ea typeface="微软雅黑" panose="020B0503020204020204" charset="-122"/>
              </a:rPr>
              <a:t>数据</a:t>
            </a:r>
            <a:r>
              <a:rPr lang="en-US" altLang="zh-CN" sz="2400" dirty="0">
                <a:latin typeface="微软雅黑" panose="020B0503020204020204" charset="-122"/>
                <a:ea typeface="微软雅黑" panose="020B0503020204020204" charset="-122"/>
              </a:rPr>
              <a:t>-</a:t>
            </a:r>
            <a:r>
              <a:rPr lang="zh-CN" altLang="zh-CN" sz="2400" dirty="0">
                <a:latin typeface="微软雅黑" panose="020B0503020204020204" charset="-122"/>
                <a:ea typeface="微软雅黑" panose="020B0503020204020204" charset="-122"/>
              </a:rPr>
              <a:t>算力</a:t>
            </a:r>
            <a:r>
              <a:rPr lang="en-US" altLang="zh-CN" sz="2400" dirty="0">
                <a:latin typeface="微软雅黑" panose="020B0503020204020204" charset="-122"/>
                <a:ea typeface="微软雅黑" panose="020B0503020204020204" charset="-122"/>
              </a:rPr>
              <a:t>-</a:t>
            </a:r>
            <a:r>
              <a:rPr lang="zh-CN" altLang="zh-CN" sz="2400" dirty="0">
                <a:latin typeface="微软雅黑" panose="020B0503020204020204" charset="-122"/>
                <a:ea typeface="微软雅黑" panose="020B0503020204020204" charset="-122"/>
              </a:rPr>
              <a:t>模型</a:t>
            </a:r>
            <a:r>
              <a:rPr lang="en-US" altLang="zh-CN" sz="2400" dirty="0">
                <a:latin typeface="微软雅黑" panose="020B0503020204020204" charset="-122"/>
                <a:ea typeface="微软雅黑" panose="020B0503020204020204" charset="-122"/>
              </a:rPr>
              <a:t>-</a:t>
            </a:r>
            <a:r>
              <a:rPr lang="zh-CN" altLang="zh-CN" sz="2400" dirty="0">
                <a:latin typeface="微软雅黑" panose="020B0503020204020204" charset="-122"/>
                <a:ea typeface="微软雅黑" panose="020B0503020204020204" charset="-122"/>
              </a:rPr>
              <a:t>工具</a:t>
            </a:r>
            <a:r>
              <a:rPr lang="en-US" altLang="zh-CN" sz="2400" dirty="0">
                <a:latin typeface="微软雅黑" panose="020B0503020204020204" charset="-122"/>
                <a:ea typeface="微软雅黑" panose="020B0503020204020204" charset="-122"/>
              </a:rPr>
              <a:t>”</a:t>
            </a:r>
            <a:r>
              <a:rPr lang="zh-CN" altLang="zh-CN" sz="2400" dirty="0">
                <a:latin typeface="微软雅黑" panose="020B0503020204020204" charset="-122"/>
                <a:ea typeface="微软雅黑" panose="020B0503020204020204" charset="-122"/>
              </a:rPr>
              <a:t>一体化</a:t>
            </a:r>
            <a:endParaRPr lang="en-US" altLang="zh-CN" sz="2400" dirty="0">
              <a:latin typeface="微软雅黑" panose="020B0503020204020204" charset="-122"/>
              <a:ea typeface="微软雅黑" panose="020B0503020204020204" charset="-122"/>
            </a:endParaRPr>
          </a:p>
        </p:txBody>
      </p:sp>
      <p:pic>
        <p:nvPicPr>
          <p:cNvPr id="1026" name="图片 1">
            <a:extLst>
              <a:ext uri="{FF2B5EF4-FFF2-40B4-BE49-F238E27FC236}">
                <a16:creationId xmlns:a16="http://schemas.microsoft.com/office/drawing/2014/main" id="{F51D3411-A9B7-4BE8-BFFF-9F3BEBFB053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317" t="13617" r="8230" b="14018"/>
          <a:stretch/>
        </p:blipFill>
        <p:spPr bwMode="auto">
          <a:xfrm>
            <a:off x="5372796" y="3029013"/>
            <a:ext cx="1580606" cy="1370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a14="http://schemas.microsoft.com/office/drawing/2010/main" Requires="a14">
          <p:sp>
            <p:nvSpPr>
              <p:cNvPr id="22" name="文本框 21">
                <a:extLst>
                  <a:ext uri="{FF2B5EF4-FFF2-40B4-BE49-F238E27FC236}">
                    <a16:creationId xmlns:a16="http://schemas.microsoft.com/office/drawing/2014/main" id="{A68C0845-A647-42DF-9D17-EB2E69465863}"/>
                  </a:ext>
                </a:extLst>
              </p:cNvPr>
              <p:cNvSpPr txBox="1"/>
              <p:nvPr/>
            </p:nvSpPr>
            <p:spPr>
              <a:xfrm>
                <a:off x="7040488" y="1719011"/>
                <a:ext cx="4942730" cy="1415772"/>
              </a:xfrm>
              <a:prstGeom prst="rect">
                <a:avLst/>
              </a:prstGeom>
              <a:solidFill>
                <a:srgbClr val="FFFFCC"/>
              </a:solidFill>
            </p:spPr>
            <p:txBody>
              <a:bodyPr wrap="square">
                <a:spAutoFit/>
              </a:bodyPr>
              <a:lstStyle/>
              <a:p>
                <a:pPr marL="6668" eaLnBrk="0">
                  <a:spcBef>
                    <a:spcPts val="300"/>
                  </a:spcBef>
                  <a:spcAft>
                    <a:spcPts val="300"/>
                  </a:spcAft>
                  <a:buSzPct val="75000"/>
                </a:pPr>
                <a:r>
                  <a:rPr lang="zh-CN" altLang="en-US" sz="2000" b="1" kern="0" dirty="0">
                    <a:solidFill>
                      <a:srgbClr val="C00000"/>
                    </a:solidFill>
                    <a:latin typeface="Times New Roman" panose="02020603050405020304" pitchFamily="18" charset="0"/>
                    <a:cs typeface="Times New Roman" panose="02020603050405020304" pitchFamily="18" charset="0"/>
                  </a:rPr>
                  <a:t>赛博士：</a:t>
                </a:r>
                <a:r>
                  <a:rPr lang="zh-CN" altLang="en-US" sz="2000" kern="0" dirty="0">
                    <a:solidFill>
                      <a:schemeClr val="tx2"/>
                    </a:solidFill>
                    <a:latin typeface="Times New Roman" panose="02020603050405020304" pitchFamily="18" charset="0"/>
                    <a:cs typeface="Times New Roman" panose="02020603050405020304" pitchFamily="18" charset="0"/>
                  </a:rPr>
                  <a:t>采用</a:t>
                </a:r>
                <a:r>
                  <a:rPr lang="en-US" altLang="zh-CN" sz="2000" kern="0" dirty="0">
                    <a:solidFill>
                      <a:schemeClr val="tx2"/>
                    </a:solidFill>
                    <a:latin typeface="Times New Roman" panose="02020603050405020304" pitchFamily="18" charset="0"/>
                    <a:cs typeface="Times New Roman" panose="02020603050405020304" pitchFamily="18" charset="0"/>
                  </a:rPr>
                  <a:t>AI</a:t>
                </a:r>
                <a:r>
                  <a:rPr lang="zh-CN" altLang="en-US" sz="2000" kern="0" dirty="0">
                    <a:solidFill>
                      <a:schemeClr val="tx2"/>
                    </a:solidFill>
                    <a:latin typeface="Times New Roman" panose="02020603050405020304" pitchFamily="18" charset="0"/>
                    <a:cs typeface="Times New Roman" panose="02020603050405020304" pitchFamily="18" charset="0"/>
                  </a:rPr>
                  <a:t>智能体的、开创性的物理自动发现工具</a:t>
                </a:r>
                <a:endParaRPr lang="en-US" altLang="zh-CN" sz="2000" kern="0" dirty="0">
                  <a:solidFill>
                    <a:schemeClr val="tx2"/>
                  </a:solidFill>
                  <a:latin typeface="Times New Roman" panose="02020603050405020304" pitchFamily="18" charset="0"/>
                  <a:cs typeface="Times New Roman" panose="02020603050405020304" pitchFamily="18" charset="0"/>
                </a:endParaRPr>
              </a:p>
              <a:p>
                <a:pPr marL="6668" eaLnBrk="0">
                  <a:spcBef>
                    <a:spcPts val="300"/>
                  </a:spcBef>
                  <a:spcAft>
                    <a:spcPts val="300"/>
                  </a:spcAft>
                  <a:buSzPct val="75000"/>
                </a:pPr>
                <a:r>
                  <a:rPr lang="en-US" altLang="zh-CN" b="1" kern="0" dirty="0">
                    <a:solidFill>
                      <a:srgbClr val="C00000"/>
                    </a:solidFill>
                    <a:latin typeface="Times New Roman" panose="02020603050405020304" pitchFamily="18" charset="0"/>
                    <a:cs typeface="Times New Roman" panose="02020603050405020304" pitchFamily="18" charset="0"/>
                  </a:rPr>
                  <a:t>DrSai</a:t>
                </a:r>
                <a:r>
                  <a:rPr lang="en-US" altLang="zh-CN" sz="1800" b="1" kern="0" dirty="0">
                    <a:solidFill>
                      <a:srgbClr val="C00000"/>
                    </a:solidFill>
                    <a:latin typeface="Times New Roman" panose="02020603050405020304" pitchFamily="18" charset="0"/>
                    <a:cs typeface="Times New Roman" panose="02020603050405020304" pitchFamily="18" charset="0"/>
                  </a:rPr>
                  <a:t> </a:t>
                </a:r>
                <a14:m>
                  <m:oMath xmlns:m="http://schemas.openxmlformats.org/officeDocument/2006/math">
                    <m:r>
                      <a:rPr lang="en-US" altLang="zh-CN" sz="1800" i="1" kern="0" smtClean="0">
                        <a:solidFill>
                          <a:schemeClr val="tx2"/>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US" altLang="zh-CN" sz="1800" kern="0" dirty="0">
                    <a:solidFill>
                      <a:schemeClr val="tx2"/>
                    </a:solidFill>
                    <a:latin typeface="Times New Roman" panose="02020603050405020304" pitchFamily="18" charset="0"/>
                    <a:cs typeface="Times New Roman" panose="02020603050405020304" pitchFamily="18" charset="0"/>
                  </a:rPr>
                  <a:t> </a:t>
                </a:r>
                <a:r>
                  <a:rPr lang="en-US" altLang="zh-CN" sz="1800" b="1" kern="0" dirty="0">
                    <a:solidFill>
                      <a:srgbClr val="C00000"/>
                    </a:solidFill>
                    <a:latin typeface="Times New Roman" panose="02020603050405020304" pitchFamily="18" charset="0"/>
                    <a:cs typeface="Times New Roman" panose="02020603050405020304" pitchFamily="18" charset="0"/>
                  </a:rPr>
                  <a:t>LLM</a:t>
                </a:r>
                <a:r>
                  <a:rPr lang="en-US" altLang="zh-CN" sz="1800" kern="0" dirty="0">
                    <a:solidFill>
                      <a:schemeClr val="tx2"/>
                    </a:solidFill>
                    <a:latin typeface="Times New Roman" panose="02020603050405020304" pitchFamily="18" charset="0"/>
                    <a:cs typeface="Times New Roman" panose="02020603050405020304" pitchFamily="18" charset="0"/>
                  </a:rPr>
                  <a:t> + </a:t>
                </a:r>
                <a:r>
                  <a:rPr lang="en-US" altLang="zh-CN" sz="1800" b="1" kern="0" dirty="0">
                    <a:solidFill>
                      <a:srgbClr val="C00000"/>
                    </a:solidFill>
                    <a:latin typeface="Times New Roman" panose="02020603050405020304" pitchFamily="18" charset="0"/>
                    <a:cs typeface="Times New Roman" panose="02020603050405020304" pitchFamily="18" charset="0"/>
                  </a:rPr>
                  <a:t>Tools</a:t>
                </a:r>
                <a:r>
                  <a:rPr lang="en-US" altLang="zh-CN" sz="1800" kern="0" dirty="0">
                    <a:solidFill>
                      <a:schemeClr val="tx2"/>
                    </a:solidFill>
                    <a:latin typeface="Times New Roman" panose="02020603050405020304" pitchFamily="18" charset="0"/>
                    <a:cs typeface="Times New Roman" panose="02020603050405020304" pitchFamily="18" charset="0"/>
                  </a:rPr>
                  <a:t> + </a:t>
                </a:r>
                <a:r>
                  <a:rPr lang="en-US" altLang="zh-CN" sz="1800" b="1" kern="0" dirty="0">
                    <a:solidFill>
                      <a:srgbClr val="C00000"/>
                    </a:solidFill>
                    <a:latin typeface="Times New Roman" panose="02020603050405020304" pitchFamily="18" charset="0"/>
                    <a:cs typeface="Times New Roman" panose="02020603050405020304" pitchFamily="18" charset="0"/>
                  </a:rPr>
                  <a:t>Knowledge</a:t>
                </a:r>
                <a:r>
                  <a:rPr lang="en-US" altLang="zh-CN" sz="1800" kern="0" dirty="0">
                    <a:solidFill>
                      <a:schemeClr val="tx2"/>
                    </a:solidFill>
                    <a:latin typeface="Times New Roman" panose="02020603050405020304" pitchFamily="18" charset="0"/>
                    <a:cs typeface="Times New Roman" panose="02020603050405020304" pitchFamily="18" charset="0"/>
                  </a:rPr>
                  <a:t> + </a:t>
                </a:r>
                <a:r>
                  <a:rPr lang="en-US" altLang="zh-CN" sz="1800" b="1" kern="0" dirty="0">
                    <a:solidFill>
                      <a:srgbClr val="C00000"/>
                    </a:solidFill>
                    <a:latin typeface="Times New Roman" panose="02020603050405020304" pitchFamily="18" charset="0"/>
                    <a:cs typeface="Times New Roman" panose="02020603050405020304" pitchFamily="18" charset="0"/>
                  </a:rPr>
                  <a:t>Strategy</a:t>
                </a:r>
              </a:p>
              <a:p>
                <a:pPr marL="6668" eaLnBrk="0">
                  <a:spcBef>
                    <a:spcPts val="300"/>
                  </a:spcBef>
                  <a:spcAft>
                    <a:spcPts val="300"/>
                  </a:spcAft>
                  <a:buSzPct val="75000"/>
                </a:pPr>
                <a:endParaRPr lang="en-US" altLang="zh-CN" b="1" kern="0" dirty="0">
                  <a:solidFill>
                    <a:srgbClr val="C00000"/>
                  </a:solidFill>
                  <a:latin typeface="Times New Roman" panose="02020603050405020304" pitchFamily="18" charset="0"/>
                  <a:cs typeface="Times New Roman" panose="02020603050405020304" pitchFamily="18" charset="0"/>
                </a:endParaRPr>
              </a:p>
            </p:txBody>
          </p:sp>
        </mc:Choice>
        <mc:Fallback>
          <p:sp>
            <p:nvSpPr>
              <p:cNvPr id="22" name="文本框 21">
                <a:extLst>
                  <a:ext uri="{FF2B5EF4-FFF2-40B4-BE49-F238E27FC236}">
                    <a16:creationId xmlns:a16="http://schemas.microsoft.com/office/drawing/2014/main" id="{A68C0845-A647-42DF-9D17-EB2E69465863}"/>
                  </a:ext>
                </a:extLst>
              </p:cNvPr>
              <p:cNvSpPr txBox="1">
                <a:spLocks noRot="1" noChangeAspect="1" noMove="1" noResize="1" noEditPoints="1" noAdjustHandles="1" noChangeArrowheads="1" noChangeShapeType="1" noTextEdit="1"/>
              </p:cNvSpPr>
              <p:nvPr/>
            </p:nvSpPr>
            <p:spPr>
              <a:xfrm>
                <a:off x="7040488" y="1719011"/>
                <a:ext cx="4942730" cy="1415772"/>
              </a:xfrm>
              <a:prstGeom prst="rect">
                <a:avLst/>
              </a:prstGeom>
              <a:blipFill>
                <a:blip r:embed="rId4"/>
                <a:stretch>
                  <a:fillRect l="-1233" t="-2586"/>
                </a:stretch>
              </a:blipFill>
            </p:spPr>
            <p:txBody>
              <a:bodyPr/>
              <a:lstStyle/>
              <a:p>
                <a:r>
                  <a:rPr lang="zh-CN" altLang="en-US">
                    <a:noFill/>
                  </a:rPr>
                  <a:t> </a:t>
                </a:r>
              </a:p>
            </p:txBody>
          </p:sp>
        </mc:Fallback>
      </mc:AlternateContent>
      <p:sp>
        <p:nvSpPr>
          <p:cNvPr id="29" name="文本框 28">
            <a:extLst>
              <a:ext uri="{FF2B5EF4-FFF2-40B4-BE49-F238E27FC236}">
                <a16:creationId xmlns:a16="http://schemas.microsoft.com/office/drawing/2014/main" id="{8D333BED-E2DE-4690-BF60-06E0B62DD33F}"/>
              </a:ext>
            </a:extLst>
          </p:cNvPr>
          <p:cNvSpPr txBox="1"/>
          <p:nvPr/>
        </p:nvSpPr>
        <p:spPr>
          <a:xfrm>
            <a:off x="7040488" y="2972523"/>
            <a:ext cx="4942730" cy="3600986"/>
          </a:xfrm>
          <a:prstGeom prst="rect">
            <a:avLst/>
          </a:prstGeom>
          <a:solidFill>
            <a:srgbClr val="FFFFCC"/>
          </a:solidFill>
        </p:spPr>
        <p:txBody>
          <a:bodyPr wrap="square">
            <a:spAutoFit/>
          </a:bodyPr>
          <a:lstStyle>
            <a:defPPr>
              <a:defRPr lang="en-US"/>
            </a:defPPr>
            <a:lvl1pPr>
              <a:defRPr kumimoji="1" sz="1600">
                <a:solidFill>
                  <a:srgbClr val="071F65"/>
                </a:solidFill>
                <a:latin typeface="Times New Roman" panose="02020603050405020304" pitchFamily="18" charset="0"/>
                <a:cs typeface="Times New Roman" panose="02020603050405020304" pitchFamily="18" charset="0"/>
              </a:defRPr>
            </a:lvl1pPr>
          </a:lstStyle>
          <a:p>
            <a:pPr marL="288000" indent="-288000" fontAlgn="auto">
              <a:spcBef>
                <a:spcPts val="600"/>
              </a:spcBef>
              <a:spcAft>
                <a:spcPts val="0"/>
              </a:spcAft>
              <a:buSzPct val="75000"/>
              <a:buFont typeface="Wingdings" panose="05000000000000000000" pitchFamily="2" charset="2"/>
              <a:buChar char="u"/>
            </a:pPr>
            <a:r>
              <a:rPr lang="en-US" altLang="zh-CN" sz="2000" b="1" kern="0" dirty="0">
                <a:solidFill>
                  <a:schemeClr val="tx2"/>
                </a:solidFill>
                <a:ea typeface="微软雅黑" panose="020B0503020204020204" pitchFamily="34" charset="-122"/>
                <a:cs typeface="+mn-cs"/>
              </a:rPr>
              <a:t>2023.07: </a:t>
            </a:r>
            <a:r>
              <a:rPr lang="zh-CN" altLang="en-US" sz="2000" b="1" kern="0" dirty="0">
                <a:solidFill>
                  <a:schemeClr val="tx2"/>
                </a:solidFill>
                <a:ea typeface="微软雅黑" panose="020B0503020204020204" pitchFamily="34" charset="-122"/>
                <a:cs typeface="+mn-cs"/>
              </a:rPr>
              <a:t>高能所成立大模型工作组</a:t>
            </a:r>
            <a:endParaRPr lang="en-US" altLang="zh-CN" sz="2000" b="1" kern="0" dirty="0">
              <a:solidFill>
                <a:schemeClr val="tx2"/>
              </a:solidFill>
              <a:ea typeface="微软雅黑" panose="020B0503020204020204" pitchFamily="34" charset="-122"/>
              <a:cs typeface="+mn-cs"/>
            </a:endParaRPr>
          </a:p>
          <a:p>
            <a:pPr marL="288000" indent="-288000" fontAlgn="auto">
              <a:spcBef>
                <a:spcPts val="600"/>
              </a:spcBef>
              <a:spcAft>
                <a:spcPts val="0"/>
              </a:spcAft>
              <a:buSzPct val="75000"/>
              <a:buFont typeface="Wingdings" panose="05000000000000000000" pitchFamily="2" charset="2"/>
              <a:buChar char="u"/>
            </a:pPr>
            <a:r>
              <a:rPr lang="en-US" altLang="zh-CN" sz="2000" b="1" kern="0" dirty="0">
                <a:solidFill>
                  <a:schemeClr val="tx2"/>
                </a:solidFill>
                <a:ea typeface="微软雅黑" panose="020B0503020204020204" pitchFamily="34" charset="-122"/>
                <a:cs typeface="+mn-cs"/>
              </a:rPr>
              <a:t>2024.07: Version 1</a:t>
            </a:r>
          </a:p>
          <a:p>
            <a:pPr marL="576000" lvl="1" indent="-288000">
              <a:spcBef>
                <a:spcPts val="600"/>
              </a:spcBef>
              <a:spcAft>
                <a:spcPts val="0"/>
              </a:spcAft>
              <a:buFont typeface="Arial" panose="020B0604020202020204" pitchFamily="34" charset="0"/>
              <a:buChar char="•"/>
            </a:pPr>
            <a:r>
              <a:rPr lang="zh-CN" altLang="en-US" dirty="0">
                <a:solidFill>
                  <a:schemeClr val="accent1">
                    <a:lumMod val="50000"/>
                  </a:schemeClr>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发布：</a:t>
            </a:r>
            <a:r>
              <a:rPr lang="en-US" altLang="zh-CN" dirty="0">
                <a:solidFill>
                  <a:schemeClr val="accent1">
                    <a:lumMod val="50000"/>
                  </a:schemeClr>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https://drsai.ihep.ac.cn</a:t>
            </a:r>
            <a:r>
              <a:rPr lang="en-US" altLang="zh-CN" dirty="0">
                <a:solidFill>
                  <a:schemeClr val="accent1">
                    <a:lumMod val="50000"/>
                  </a:schemeClr>
                </a:solidFill>
                <a:latin typeface="Times New Roman" panose="02020603050405020304" pitchFamily="18" charset="0"/>
                <a:cs typeface="Times New Roman" panose="02020603050405020304" pitchFamily="18" charset="0"/>
              </a:rPr>
              <a:t> </a:t>
            </a:r>
          </a:p>
          <a:p>
            <a:pPr marL="576000" lvl="1" indent="-288000">
              <a:spcBef>
                <a:spcPts val="600"/>
              </a:spcBef>
              <a:spcAft>
                <a:spcPts val="0"/>
              </a:spcAft>
              <a:buFont typeface="Arial" panose="020B0604020202020204" pitchFamily="34" charset="0"/>
              <a:buChar char="•"/>
            </a:pPr>
            <a:r>
              <a:rPr lang="zh-CN" altLang="en-US" b="1" dirty="0">
                <a:solidFill>
                  <a:schemeClr val="accent1">
                    <a:lumMod val="50000"/>
                  </a:schemeClr>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在</a:t>
            </a:r>
            <a:r>
              <a:rPr lang="en-US" altLang="zh-CN" b="1" dirty="0">
                <a:solidFill>
                  <a:schemeClr val="accent1">
                    <a:lumMod val="50000"/>
                  </a:schemeClr>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2024</a:t>
            </a:r>
            <a:r>
              <a:rPr lang="zh-CN" altLang="en-US" b="1" dirty="0">
                <a:solidFill>
                  <a:schemeClr val="accent1">
                    <a:lumMod val="50000"/>
                  </a:schemeClr>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年</a:t>
            </a:r>
            <a:r>
              <a:rPr lang="en-US" altLang="zh-CN" b="1" dirty="0">
                <a:solidFill>
                  <a:schemeClr val="accent1">
                    <a:lumMod val="50000"/>
                  </a:schemeClr>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zh-CN" altLang="en-US" b="1" dirty="0">
                <a:solidFill>
                  <a:schemeClr val="accent1">
                    <a:lumMod val="50000"/>
                  </a:schemeClr>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国际高能物理大会</a:t>
            </a:r>
            <a:r>
              <a:rPr lang="en-US" altLang="zh-CN" b="1" dirty="0">
                <a:solidFill>
                  <a:schemeClr val="accent1">
                    <a:lumMod val="50000"/>
                  </a:schemeClr>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a:t>
            </a:r>
            <a:r>
              <a:rPr lang="zh-CN" altLang="en-US" b="1" dirty="0">
                <a:solidFill>
                  <a:schemeClr val="accent1">
                    <a:lumMod val="50000"/>
                  </a:schemeClr>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上报告</a:t>
            </a:r>
            <a:endParaRPr lang="en-US" altLang="zh-CN" b="1" dirty="0">
              <a:solidFill>
                <a:schemeClr val="accent1">
                  <a:lumMod val="50000"/>
                </a:schemeClr>
              </a:solidFill>
              <a:latin typeface="Times New Roman" panose="02020603050405020304" pitchFamily="18" charset="0"/>
              <a:cs typeface="Times New Roman" panose="02020603050405020304" pitchFamily="18" charset="0"/>
            </a:endParaRPr>
          </a:p>
          <a:p>
            <a:pPr marL="288000" indent="-288000" fontAlgn="auto">
              <a:spcBef>
                <a:spcPts val="600"/>
              </a:spcBef>
              <a:spcAft>
                <a:spcPts val="0"/>
              </a:spcAft>
              <a:buSzPct val="75000"/>
              <a:buFont typeface="Wingdings" panose="05000000000000000000" pitchFamily="2" charset="2"/>
              <a:buChar char="u"/>
            </a:pPr>
            <a:r>
              <a:rPr lang="en-US" altLang="zh-CN" sz="2000" b="1" kern="0" dirty="0">
                <a:solidFill>
                  <a:schemeClr val="tx2"/>
                </a:solidFill>
                <a:ea typeface="微软雅黑" panose="020B0503020204020204" pitchFamily="34" charset="-122"/>
                <a:cs typeface="+mn-cs"/>
              </a:rPr>
              <a:t>2025.07: Version 2</a:t>
            </a:r>
          </a:p>
          <a:p>
            <a:pPr marL="576000" lvl="1" indent="-288000">
              <a:spcBef>
                <a:spcPts val="600"/>
              </a:spcBef>
              <a:spcAft>
                <a:spcPts val="0"/>
              </a:spcAft>
              <a:buFont typeface="Arial" panose="020B0604020202020204" pitchFamily="34" charset="0"/>
              <a:buChar char="•"/>
            </a:pPr>
            <a:r>
              <a:rPr lang="zh-CN" altLang="en-US" dirty="0">
                <a:solidFill>
                  <a:schemeClr val="accent1">
                    <a:lumMod val="50000"/>
                  </a:schemeClr>
                </a:solidFill>
                <a:latin typeface="Times New Roman" panose="02020603050405020304" pitchFamily="18" charset="0"/>
                <a:cs typeface="Times New Roman" panose="02020603050405020304" pitchFamily="18" charset="0"/>
              </a:rPr>
              <a:t>在十个</a:t>
            </a:r>
            <a:r>
              <a:rPr lang="en-US" altLang="zh-CN" dirty="0">
                <a:solidFill>
                  <a:schemeClr val="accent1">
                    <a:lumMod val="50000"/>
                  </a:schemeClr>
                </a:solidFill>
                <a:latin typeface="Times New Roman" panose="02020603050405020304" pitchFamily="18" charset="0"/>
                <a:cs typeface="Times New Roman" panose="02020603050405020304" pitchFamily="18" charset="0"/>
              </a:rPr>
              <a:t>BESIII</a:t>
            </a:r>
            <a:r>
              <a:rPr lang="zh-CN" altLang="en-US" dirty="0">
                <a:solidFill>
                  <a:schemeClr val="accent1">
                    <a:lumMod val="50000"/>
                  </a:schemeClr>
                </a:solidFill>
                <a:latin typeface="Times New Roman" panose="02020603050405020304" pitchFamily="18" charset="0"/>
                <a:cs typeface="Times New Roman" panose="02020603050405020304" pitchFamily="18" charset="0"/>
              </a:rPr>
              <a:t>数据分析工作上得到验证</a:t>
            </a:r>
            <a:endParaRPr lang="en-US" altLang="zh-CN" dirty="0">
              <a:solidFill>
                <a:schemeClr val="accent1">
                  <a:lumMod val="50000"/>
                </a:schemeClr>
              </a:solidFill>
              <a:latin typeface="Times New Roman" panose="02020603050405020304" pitchFamily="18" charset="0"/>
              <a:cs typeface="Times New Roman" panose="02020603050405020304" pitchFamily="18" charset="0"/>
            </a:endParaRPr>
          </a:p>
          <a:p>
            <a:pPr marL="288000" indent="-288000" fontAlgn="auto">
              <a:spcBef>
                <a:spcPts val="600"/>
              </a:spcBef>
              <a:spcAft>
                <a:spcPts val="0"/>
              </a:spcAft>
              <a:buSzPct val="75000"/>
              <a:buFont typeface="Wingdings" panose="05000000000000000000" pitchFamily="2" charset="2"/>
              <a:buChar char="u"/>
            </a:pPr>
            <a:r>
              <a:rPr lang="en-US" altLang="zh-CN" sz="2000" b="1" kern="0" dirty="0">
                <a:solidFill>
                  <a:schemeClr val="tx2"/>
                </a:solidFill>
                <a:ea typeface="微软雅黑" panose="020B0503020204020204" pitchFamily="34" charset="-122"/>
                <a:cs typeface="+mn-cs"/>
              </a:rPr>
              <a:t>2026.07: </a:t>
            </a:r>
            <a:r>
              <a:rPr lang="zh-CN" altLang="en-US" sz="2000" b="1" kern="0" dirty="0">
                <a:solidFill>
                  <a:srgbClr val="C00000"/>
                </a:solidFill>
                <a:ea typeface="微软雅黑" panose="020B0503020204020204" pitchFamily="34" charset="-122"/>
                <a:cs typeface="+mn-cs"/>
              </a:rPr>
              <a:t>计划发布首个实用的“赛博士”</a:t>
            </a:r>
            <a:endParaRPr lang="en-US" altLang="zh-CN" sz="2000" b="1" kern="0" dirty="0">
              <a:solidFill>
                <a:srgbClr val="C00000"/>
              </a:solidFill>
              <a:ea typeface="微软雅黑" panose="020B0503020204020204" pitchFamily="34" charset="-122"/>
              <a:cs typeface="+mn-cs"/>
            </a:endParaRPr>
          </a:p>
          <a:p>
            <a:pPr marL="576000" lvl="1" indent="-288000">
              <a:spcBef>
                <a:spcPts val="600"/>
              </a:spcBef>
              <a:spcAft>
                <a:spcPts val="0"/>
              </a:spcAft>
              <a:buFont typeface="Arial" panose="020B0604020202020204" pitchFamily="34" charset="0"/>
              <a:buChar char="•"/>
            </a:pPr>
            <a:r>
              <a:rPr lang="zh-CN" altLang="en-US" dirty="0">
                <a:solidFill>
                  <a:schemeClr val="accent1">
                    <a:lumMod val="50000"/>
                  </a:schemeClr>
                </a:solidFill>
                <a:latin typeface="Times New Roman" panose="02020603050405020304" pitchFamily="18" charset="0"/>
                <a:cs typeface="Times New Roman" panose="02020603050405020304" pitchFamily="18" charset="0"/>
              </a:rPr>
              <a:t>几项真实分析正在进行</a:t>
            </a:r>
            <a:endParaRPr lang="en-US" altLang="zh-CN" dirty="0">
              <a:solidFill>
                <a:schemeClr val="accent1">
                  <a:lumMod val="50000"/>
                </a:schemeClr>
              </a:solidFill>
              <a:latin typeface="Times New Roman" panose="02020603050405020304" pitchFamily="18" charset="0"/>
              <a:cs typeface="Times New Roman" panose="02020603050405020304" pitchFamily="18" charset="0"/>
            </a:endParaRPr>
          </a:p>
          <a:p>
            <a:pPr marL="576000" lvl="1" indent="-288000">
              <a:spcBef>
                <a:spcPts val="600"/>
              </a:spcBef>
              <a:spcAft>
                <a:spcPts val="0"/>
              </a:spcAft>
              <a:buFont typeface="Arial" panose="020B0604020202020204" pitchFamily="34" charset="0"/>
              <a:buChar char="•"/>
            </a:pPr>
            <a:r>
              <a:rPr lang="zh-CN" altLang="en-US" b="1" dirty="0">
                <a:solidFill>
                  <a:schemeClr val="accent1">
                    <a:lumMod val="50000"/>
                  </a:schemeClr>
                </a:solidFill>
                <a:latin typeface="Times New Roman" panose="02020603050405020304" pitchFamily="18" charset="0"/>
                <a:cs typeface="Times New Roman" panose="02020603050405020304" pitchFamily="18" charset="0"/>
              </a:rPr>
              <a:t>扩展到江门数据处理、</a:t>
            </a:r>
            <a:r>
              <a:rPr lang="en-US" altLang="zh-CN" b="1" dirty="0">
                <a:solidFill>
                  <a:schemeClr val="accent1">
                    <a:lumMod val="50000"/>
                  </a:schemeClr>
                </a:solidFill>
                <a:latin typeface="Times New Roman" panose="02020603050405020304" pitchFamily="18" charset="0"/>
                <a:cs typeface="Times New Roman" panose="02020603050405020304" pitchFamily="18" charset="0"/>
              </a:rPr>
              <a:t>ATLAS </a:t>
            </a:r>
            <a:r>
              <a:rPr lang="zh-CN" altLang="en-US" b="1" dirty="0">
                <a:solidFill>
                  <a:schemeClr val="accent1">
                    <a:lumMod val="50000"/>
                  </a:schemeClr>
                </a:solidFill>
                <a:latin typeface="Times New Roman" panose="02020603050405020304" pitchFamily="18" charset="0"/>
                <a:cs typeface="Times New Roman" panose="02020603050405020304" pitchFamily="18" charset="0"/>
              </a:rPr>
              <a:t>质量监测，</a:t>
            </a:r>
            <a:r>
              <a:rPr lang="en-US" altLang="zh-CN" b="1" dirty="0">
                <a:solidFill>
                  <a:schemeClr val="accent1">
                    <a:lumMod val="50000"/>
                  </a:schemeClr>
                </a:solidFill>
                <a:latin typeface="Times New Roman" panose="02020603050405020304" pitchFamily="18" charset="0"/>
                <a:cs typeface="Times New Roman" panose="02020603050405020304" pitchFamily="18" charset="0"/>
              </a:rPr>
              <a:t>CMS</a:t>
            </a:r>
            <a:r>
              <a:rPr lang="zh-CN" altLang="en-US" b="1" dirty="0">
                <a:solidFill>
                  <a:schemeClr val="accent1">
                    <a:lumMod val="50000"/>
                  </a:schemeClr>
                </a:solidFill>
                <a:latin typeface="Times New Roman" panose="02020603050405020304" pitchFamily="18" charset="0"/>
                <a:cs typeface="Times New Roman" panose="02020603050405020304" pitchFamily="18" charset="0"/>
              </a:rPr>
              <a:t>分析，中子源</a:t>
            </a:r>
            <a:r>
              <a:rPr lang="en-US" altLang="zh-CN" b="1" dirty="0">
                <a:solidFill>
                  <a:schemeClr val="accent1">
                    <a:lumMod val="50000"/>
                  </a:schemeClr>
                </a:solidFill>
                <a:latin typeface="Times New Roman" panose="02020603050405020304" pitchFamily="18" charset="0"/>
                <a:cs typeface="Times New Roman" panose="02020603050405020304" pitchFamily="18" charset="0"/>
              </a:rPr>
              <a:t>/</a:t>
            </a:r>
            <a:r>
              <a:rPr lang="zh-CN" altLang="en-US" b="1" dirty="0">
                <a:solidFill>
                  <a:schemeClr val="accent1">
                    <a:lumMod val="50000"/>
                  </a:schemeClr>
                </a:solidFill>
                <a:latin typeface="Times New Roman" panose="02020603050405020304" pitchFamily="18" charset="0"/>
                <a:cs typeface="Times New Roman" panose="02020603050405020304" pitchFamily="18" charset="0"/>
              </a:rPr>
              <a:t>光源数据分析</a:t>
            </a:r>
            <a:endParaRPr lang="zh-CN" altLang="en-US"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5218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Autofit/>
          </a:bodyPr>
          <a:lstStyle/>
          <a:p>
            <a:pPr algn="l"/>
            <a:r>
              <a:rPr lang="zh-CN" altLang="en-US" sz="3200" dirty="0">
                <a:solidFill>
                  <a:schemeClr val="accent3">
                    <a:lumMod val="50000"/>
                  </a:schemeClr>
                </a:solidFill>
                <a:latin typeface="微软雅黑" panose="020B0503020204020204" charset="-122"/>
                <a:cs typeface="微软雅黑" panose="020B0503020204020204" charset="-122"/>
              </a:rPr>
              <a:t>高能所</a:t>
            </a:r>
            <a:r>
              <a:rPr lang="zh-CN" altLang="en-US" sz="3200" dirty="0">
                <a:solidFill>
                  <a:schemeClr val="accent3">
                    <a:lumMod val="50000"/>
                  </a:schemeClr>
                </a:solidFill>
                <a:latin typeface="微软雅黑" panose="020B0503020204020204" charset="-122"/>
                <a:ea typeface="微软雅黑" panose="020B0503020204020204" charset="-122"/>
                <a:cs typeface="微软雅黑" panose="020B0503020204020204" charset="-122"/>
              </a:rPr>
              <a:t>“十五五”规划</a:t>
            </a:r>
          </a:p>
        </p:txBody>
      </p:sp>
      <p:graphicFrame>
        <p:nvGraphicFramePr>
          <p:cNvPr id="11" name="表格 10"/>
          <p:cNvGraphicFramePr/>
          <p:nvPr>
            <p:custDataLst>
              <p:tags r:id="rId2"/>
            </p:custDataLst>
            <p:extLst>
              <p:ext uri="{D42A27DB-BD31-4B8C-83A1-F6EECF244321}">
                <p14:modId xmlns:p14="http://schemas.microsoft.com/office/powerpoint/2010/main" val="360380899"/>
              </p:ext>
            </p:extLst>
          </p:nvPr>
        </p:nvGraphicFramePr>
        <p:xfrm>
          <a:off x="566670" y="850888"/>
          <a:ext cx="11145953" cy="5962912"/>
        </p:xfrm>
        <a:graphic>
          <a:graphicData uri="http://schemas.openxmlformats.org/drawingml/2006/table">
            <a:tbl>
              <a:tblPr firstRow="1" firstCol="1" bandRow="1"/>
              <a:tblGrid>
                <a:gridCol w="1558344">
                  <a:extLst>
                    <a:ext uri="{9D8B030D-6E8A-4147-A177-3AD203B41FA5}">
                      <a16:colId xmlns:a16="http://schemas.microsoft.com/office/drawing/2014/main" val="20000"/>
                    </a:ext>
                  </a:extLst>
                </a:gridCol>
                <a:gridCol w="2722883">
                  <a:extLst>
                    <a:ext uri="{9D8B030D-6E8A-4147-A177-3AD203B41FA5}">
                      <a16:colId xmlns:a16="http://schemas.microsoft.com/office/drawing/2014/main" val="3031776576"/>
                    </a:ext>
                  </a:extLst>
                </a:gridCol>
                <a:gridCol w="6864726">
                  <a:extLst>
                    <a:ext uri="{9D8B030D-6E8A-4147-A177-3AD203B41FA5}">
                      <a16:colId xmlns:a16="http://schemas.microsoft.com/office/drawing/2014/main" val="20001"/>
                    </a:ext>
                  </a:extLst>
                </a:gridCol>
              </a:tblGrid>
              <a:tr h="473824">
                <a:tc>
                  <a:txBody>
                    <a:bodyPr/>
                    <a:lstStyle>
                      <a:lvl1pPr marL="0" algn="l" defTabSz="914400" rtl="0" eaLnBrk="1" latinLnBrk="0" hangingPunct="1">
                        <a:defRPr sz="1800" b="1"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b="1"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b="1"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b="1"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b="1"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b="1"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b="1"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b="1"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b="1" kern="1200">
                          <a:solidFill>
                            <a:schemeClr val="dk1"/>
                          </a:solidFill>
                          <a:latin typeface="Arial" panose="020B0604020202020204"/>
                          <a:ea typeface="Oxford Regular"/>
                          <a:cs typeface="Arial" panose="020B0604020202020204"/>
                        </a:defRPr>
                      </a:lvl9pPr>
                    </a:lstStyle>
                    <a:p>
                      <a:pPr indent="0" algn="ctr">
                        <a:lnSpc>
                          <a:spcPct val="120000"/>
                        </a:lnSpc>
                        <a:spcBef>
                          <a:spcPts val="0"/>
                        </a:spcBef>
                        <a:spcAft>
                          <a:spcPts val="0"/>
                        </a:spcAft>
                        <a:buNone/>
                      </a:pPr>
                      <a:r>
                        <a:rPr lang="zh-CN" altLang="en-US" sz="2400" b="1" spc="120" dirty="0">
                          <a:solidFill>
                            <a:srgbClr val="C00000"/>
                          </a:solidFill>
                          <a:latin typeface="+mn-ea"/>
                          <a:ea typeface="+mn-ea"/>
                        </a:rPr>
                        <a:t>一</a:t>
                      </a:r>
                      <a:r>
                        <a:rPr lang="zh-CN" altLang="en-US" sz="2400" b="1" spc="120" dirty="0">
                          <a:solidFill>
                            <a:schemeClr val="tx1"/>
                          </a:solidFill>
                          <a:latin typeface="+mn-ea"/>
                          <a:ea typeface="+mn-ea"/>
                        </a:rPr>
                        <a:t>个目标</a:t>
                      </a: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gridSpan="2">
                  <a:txBody>
                    <a:bodyPr/>
                    <a:lstStyle/>
                    <a:p>
                      <a:pPr indent="0" algn="ctr">
                        <a:lnSpc>
                          <a:spcPct val="120000"/>
                        </a:lnSpc>
                        <a:spcBef>
                          <a:spcPts val="0"/>
                        </a:spcBef>
                        <a:spcAft>
                          <a:spcPts val="0"/>
                        </a:spcAft>
                        <a:buNone/>
                      </a:pPr>
                      <a:r>
                        <a:rPr lang="zh-CN" altLang="en-US" sz="1800" b="1" spc="120" dirty="0">
                          <a:solidFill>
                            <a:schemeClr val="tx1"/>
                          </a:solidFill>
                          <a:latin typeface="+mn-ea"/>
                          <a:ea typeface="+mn-ea"/>
                        </a:rPr>
                        <a:t>国际领先的高能物理中心之一</a:t>
                      </a:r>
                    </a:p>
                    <a:p>
                      <a:pPr indent="0" algn="ctr">
                        <a:lnSpc>
                          <a:spcPct val="120000"/>
                        </a:lnSpc>
                        <a:spcBef>
                          <a:spcPts val="0"/>
                        </a:spcBef>
                        <a:spcAft>
                          <a:spcPts val="0"/>
                        </a:spcAft>
                        <a:buNone/>
                      </a:pPr>
                      <a:r>
                        <a:rPr lang="zh-CN" altLang="en-US" sz="1800" b="1" spc="120" dirty="0">
                          <a:solidFill>
                            <a:schemeClr val="tx1"/>
                          </a:solidFill>
                          <a:latin typeface="+mn-ea"/>
                          <a:ea typeface="+mn-ea"/>
                        </a:rPr>
                        <a:t>具有世界先进水平的大型、综合性、多学科研究基地</a:t>
                      </a: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hMerge="1">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indent="0" algn="l">
                        <a:lnSpc>
                          <a:spcPct val="120000"/>
                        </a:lnSpc>
                        <a:spcBef>
                          <a:spcPts val="0"/>
                        </a:spcBef>
                        <a:spcAft>
                          <a:spcPts val="0"/>
                        </a:spcAft>
                        <a:buNone/>
                      </a:pPr>
                      <a:r>
                        <a:rPr lang="zh-CN" altLang="en-US" sz="1600" b="1" spc="120" dirty="0">
                          <a:solidFill>
                            <a:schemeClr val="tx1"/>
                          </a:solidFill>
                          <a:latin typeface="+mn-ea"/>
                          <a:ea typeface="+mn-ea"/>
                        </a:rPr>
                        <a:t>国际领先的高能物理中心之一</a:t>
                      </a:r>
                    </a:p>
                    <a:p>
                      <a:pPr indent="0" algn="l">
                        <a:lnSpc>
                          <a:spcPct val="120000"/>
                        </a:lnSpc>
                        <a:spcBef>
                          <a:spcPts val="0"/>
                        </a:spcBef>
                        <a:spcAft>
                          <a:spcPts val="0"/>
                        </a:spcAft>
                        <a:buNone/>
                      </a:pPr>
                      <a:r>
                        <a:rPr lang="zh-CN" altLang="en-US" sz="1600" b="1" spc="120" dirty="0">
                          <a:solidFill>
                            <a:schemeClr val="tx1"/>
                          </a:solidFill>
                          <a:latin typeface="+mn-ea"/>
                          <a:ea typeface="+mn-ea"/>
                        </a:rPr>
                        <a:t>具有世界先进水平的大型、综合性、多学科研究基地</a:t>
                      </a: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ED7D31">
                        <a:tint val="20000"/>
                      </a:srgbClr>
                    </a:solidFill>
                  </a:tcPr>
                </a:tc>
                <a:extLst>
                  <a:ext uri="{0D108BD9-81ED-4DB2-BD59-A6C34878D82A}">
                    <a16:rowId xmlns:a16="http://schemas.microsoft.com/office/drawing/2014/main" val="10001"/>
                  </a:ext>
                </a:extLst>
              </a:tr>
              <a:tr h="244884">
                <a:tc rowSpan="9">
                  <a:txBody>
                    <a:bodyPr/>
                    <a:lstStyle>
                      <a:lvl1pPr marL="0" algn="l" defTabSz="914400" rtl="0" eaLnBrk="1" latinLnBrk="0" hangingPunct="1">
                        <a:defRPr sz="1800" b="1"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b="1"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b="1"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b="1"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b="1"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b="1"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b="1"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b="1"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b="1" kern="1200">
                          <a:solidFill>
                            <a:schemeClr val="dk1"/>
                          </a:solidFill>
                          <a:latin typeface="Arial" panose="020B0604020202020204"/>
                          <a:ea typeface="Oxford Regular"/>
                          <a:cs typeface="Arial" panose="020B0604020202020204"/>
                        </a:defRPr>
                      </a:lvl9pPr>
                    </a:lstStyle>
                    <a:p>
                      <a:pPr indent="0" algn="ctr">
                        <a:lnSpc>
                          <a:spcPct val="120000"/>
                        </a:lnSpc>
                        <a:spcBef>
                          <a:spcPts val="0"/>
                        </a:spcBef>
                        <a:spcAft>
                          <a:spcPts val="0"/>
                        </a:spcAft>
                        <a:buNone/>
                      </a:pPr>
                      <a:r>
                        <a:rPr lang="zh-CN" altLang="en-US" sz="2400" b="1" spc="120" dirty="0">
                          <a:solidFill>
                            <a:srgbClr val="C00000"/>
                          </a:solidFill>
                          <a:latin typeface="+mn-ea"/>
                          <a:ea typeface="+mn-ea"/>
                        </a:rPr>
                        <a:t>九</a:t>
                      </a:r>
                      <a:r>
                        <a:rPr lang="zh-CN" altLang="en-US" sz="2400" b="1" spc="120" dirty="0">
                          <a:solidFill>
                            <a:schemeClr val="tx1"/>
                          </a:solidFill>
                          <a:latin typeface="+mn-ea"/>
                          <a:ea typeface="+mn-ea"/>
                        </a:rPr>
                        <a:t>大</a:t>
                      </a:r>
                      <a:br>
                        <a:rPr lang="en-US" altLang="zh-CN" sz="2400" b="1" spc="120" dirty="0">
                          <a:solidFill>
                            <a:schemeClr val="tx1"/>
                          </a:solidFill>
                          <a:latin typeface="+mn-ea"/>
                          <a:ea typeface="+mn-ea"/>
                        </a:rPr>
                      </a:br>
                      <a:r>
                        <a:rPr lang="zh-CN" altLang="en-US" sz="2400" b="1" spc="120" dirty="0">
                          <a:solidFill>
                            <a:schemeClr val="tx1"/>
                          </a:solidFill>
                          <a:latin typeface="+mn-ea"/>
                          <a:ea typeface="+mn-ea"/>
                        </a:rPr>
                        <a:t>主攻方向</a:t>
                      </a: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rowSpan="4">
                  <a:txBody>
                    <a:bodyPr/>
                    <a:lstStyle/>
                    <a:p>
                      <a:pPr indent="0" algn="ctr">
                        <a:lnSpc>
                          <a:spcPct val="120000"/>
                        </a:lnSpc>
                        <a:spcBef>
                          <a:spcPts val="0"/>
                        </a:spcBef>
                        <a:spcAft>
                          <a:spcPts val="0"/>
                        </a:spcAft>
                        <a:buNone/>
                      </a:pPr>
                      <a:r>
                        <a:rPr lang="zh-CN" altLang="en-US" sz="1800" b="1" spc="120" dirty="0">
                          <a:solidFill>
                            <a:srgbClr val="C00000"/>
                          </a:solidFill>
                          <a:latin typeface="+mn-ea"/>
                          <a:ea typeface="+mn-ea"/>
                        </a:rPr>
                        <a:t>面向基础科学前沿</a:t>
                      </a:r>
                      <a:br>
                        <a:rPr lang="en-US" altLang="zh-CN" sz="1800" b="1" spc="120" dirty="0">
                          <a:solidFill>
                            <a:srgbClr val="C00000"/>
                          </a:solidFill>
                          <a:latin typeface="+mn-ea"/>
                          <a:ea typeface="+mn-ea"/>
                        </a:rPr>
                      </a:br>
                      <a:r>
                        <a:rPr lang="zh-CN" altLang="en-US" sz="1800" b="1" spc="120" dirty="0">
                          <a:solidFill>
                            <a:srgbClr val="C00000"/>
                          </a:solidFill>
                          <a:latin typeface="+mn-ea"/>
                          <a:ea typeface="+mn-ea"/>
                        </a:rPr>
                        <a:t>建成原始创新策源地</a:t>
                      </a: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indent="0" algn="l">
                        <a:lnSpc>
                          <a:spcPct val="120000"/>
                        </a:lnSpc>
                        <a:spcBef>
                          <a:spcPts val="0"/>
                        </a:spcBef>
                        <a:spcAft>
                          <a:spcPts val="0"/>
                        </a:spcAft>
                        <a:buNone/>
                      </a:pPr>
                      <a:r>
                        <a:rPr lang="zh-CN" sz="1800" b="1" spc="120" dirty="0">
                          <a:solidFill>
                            <a:schemeClr val="tx1"/>
                          </a:solidFill>
                          <a:latin typeface="+mn-ea"/>
                          <a:ea typeface="+mn-ea"/>
                        </a:rPr>
                        <a:t>粲能区物理研究</a:t>
                      </a:r>
                      <a:r>
                        <a:rPr lang="en-US" altLang="zh-CN" sz="1800" b="1" spc="120" dirty="0">
                          <a:solidFill>
                            <a:schemeClr val="tx1"/>
                          </a:solidFill>
                          <a:latin typeface="+mn-ea"/>
                          <a:ea typeface="+mn-ea"/>
                        </a:rPr>
                        <a:t>                                     </a:t>
                      </a:r>
                      <a:r>
                        <a:rPr lang="en-US" altLang="zh-CN" sz="1800" b="1" spc="120" dirty="0">
                          <a:solidFill>
                            <a:srgbClr val="C00000"/>
                          </a:solidFill>
                          <a:latin typeface="+mn-ea"/>
                          <a:ea typeface="+mn-ea"/>
                        </a:rPr>
                        <a:t> BEPCII/BESIII</a:t>
                      </a:r>
                      <a:endParaRPr lang="zh-CN" altLang="en-US" sz="1800" b="1" spc="120" dirty="0">
                        <a:solidFill>
                          <a:srgbClr val="C00000"/>
                        </a:solidFill>
                        <a:latin typeface="+mn-ea"/>
                        <a:ea typeface="+mn-ea"/>
                      </a:endParaRP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02"/>
                  </a:ext>
                </a:extLst>
              </a:tr>
              <a:tr h="244884">
                <a:tc vMerge="1">
                  <a:txBody>
                    <a:bodyPr/>
                    <a:lstStyle/>
                    <a:p>
                      <a:endParaRPr lang="zh-CN"/>
                    </a:p>
                  </a:txBody>
                  <a:tcPr>
                    <a:lnL>
                      <a:noFill/>
                    </a:lnL>
                    <a:lnR w="12700">
                      <a:solidFill>
                        <a:srgbClr val="D9D9D9"/>
                      </a:solidFill>
                      <a:prstDash val="solid"/>
                    </a:lnR>
                  </a:tcPr>
                </a:tc>
                <a:tc vMerge="1">
                  <a:txBody>
                    <a:bodyPr/>
                    <a:lstStyle/>
                    <a:p>
                      <a:pPr indent="0" algn="l">
                        <a:lnSpc>
                          <a:spcPct val="120000"/>
                        </a:lnSpc>
                        <a:spcBef>
                          <a:spcPts val="0"/>
                        </a:spcBef>
                        <a:spcAft>
                          <a:spcPts val="0"/>
                        </a:spcAft>
                        <a:buNone/>
                      </a:pPr>
                      <a:endParaRPr lang="zh-CN" altLang="en-US" sz="1800" b="1" spc="120" dirty="0">
                        <a:solidFill>
                          <a:srgbClr val="C00000"/>
                        </a:solidFill>
                        <a:latin typeface="+mn-ea"/>
                        <a:ea typeface="+mn-ea"/>
                      </a:endParaRP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ED7D31">
                        <a:lumMod val="40000"/>
                        <a:lumOff val="60000"/>
                      </a:srgbClr>
                    </a:solidFill>
                  </a:tcPr>
                </a:tc>
                <a:tc>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indent="0" algn="l">
                        <a:lnSpc>
                          <a:spcPct val="120000"/>
                        </a:lnSpc>
                        <a:spcBef>
                          <a:spcPts val="0"/>
                        </a:spcBef>
                        <a:spcAft>
                          <a:spcPts val="0"/>
                        </a:spcAft>
                        <a:buNone/>
                      </a:pPr>
                      <a:r>
                        <a:rPr lang="zh-CN" sz="1800" b="1" spc="120" dirty="0">
                          <a:solidFill>
                            <a:schemeClr val="tx1"/>
                          </a:solidFill>
                          <a:latin typeface="+mn-ea"/>
                          <a:ea typeface="+mn-ea"/>
                        </a:rPr>
                        <a:t>中微子物理研究</a:t>
                      </a:r>
                      <a:r>
                        <a:rPr lang="en-US" altLang="zh-CN" sz="1800" b="1" spc="120" dirty="0">
                          <a:solidFill>
                            <a:schemeClr val="tx1"/>
                          </a:solidFill>
                          <a:latin typeface="+mn-ea"/>
                          <a:ea typeface="+mn-ea"/>
                        </a:rPr>
                        <a:t>                                     </a:t>
                      </a:r>
                      <a:r>
                        <a:rPr lang="en-US" altLang="zh-CN" sz="1800" b="1" spc="120" dirty="0">
                          <a:solidFill>
                            <a:srgbClr val="C00000"/>
                          </a:solidFill>
                          <a:latin typeface="+mn-ea"/>
                          <a:ea typeface="+mn-ea"/>
                        </a:rPr>
                        <a:t>             JUNO</a:t>
                      </a:r>
                      <a:endParaRPr lang="zh-CN" altLang="en-US" sz="1800" b="1" spc="120" dirty="0">
                        <a:solidFill>
                          <a:srgbClr val="C00000"/>
                        </a:solidFill>
                        <a:latin typeface="+mn-ea"/>
                        <a:ea typeface="+mn-ea"/>
                      </a:endParaRP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03"/>
                  </a:ext>
                </a:extLst>
              </a:tr>
              <a:tr h="244884">
                <a:tc vMerge="1">
                  <a:txBody>
                    <a:bodyPr/>
                    <a:lstStyle/>
                    <a:p>
                      <a:endParaRPr lang="zh-CN"/>
                    </a:p>
                  </a:txBody>
                  <a:tcPr>
                    <a:lnL>
                      <a:noFill/>
                    </a:lnL>
                    <a:lnR w="12700">
                      <a:solidFill>
                        <a:srgbClr val="D9D9D9"/>
                      </a:solidFill>
                      <a:prstDash val="solid"/>
                    </a:lnR>
                  </a:tcPr>
                </a:tc>
                <a:tc vMerge="1">
                  <a:txBody>
                    <a:bodyPr/>
                    <a:lstStyle/>
                    <a:p>
                      <a:pPr marL="0" indent="0" algn="l" defTabSz="914400" rtl="0" eaLnBrk="1" latinLnBrk="0" hangingPunct="1">
                        <a:lnSpc>
                          <a:spcPct val="120000"/>
                        </a:lnSpc>
                        <a:spcBef>
                          <a:spcPts val="0"/>
                        </a:spcBef>
                        <a:spcAft>
                          <a:spcPts val="0"/>
                        </a:spcAft>
                        <a:buNone/>
                      </a:pPr>
                      <a:endParaRPr lang="zh-CN" altLang="en-US" sz="1800" b="1" kern="1200" spc="120" dirty="0">
                        <a:solidFill>
                          <a:srgbClr val="C00000"/>
                        </a:solidFill>
                        <a:latin typeface="+mn-ea"/>
                        <a:ea typeface="+mn-ea"/>
                        <a:cs typeface="+mn-cs"/>
                      </a:endParaRP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ED7D31">
                        <a:lumMod val="40000"/>
                        <a:lumOff val="60000"/>
                      </a:srgbClr>
                    </a:solidFill>
                  </a:tcPr>
                </a:tc>
                <a:tc>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marL="0" indent="0" algn="l" defTabSz="914400" rtl="0" eaLnBrk="1" latinLnBrk="0" hangingPunct="1">
                        <a:lnSpc>
                          <a:spcPct val="120000"/>
                        </a:lnSpc>
                        <a:spcBef>
                          <a:spcPts val="0"/>
                        </a:spcBef>
                        <a:spcAft>
                          <a:spcPts val="0"/>
                        </a:spcAft>
                        <a:buNone/>
                      </a:pPr>
                      <a:r>
                        <a:rPr lang="zh-CN" altLang="zh-CN" sz="1800" b="1" kern="1200" spc="120" dirty="0">
                          <a:solidFill>
                            <a:schemeClr val="tx1"/>
                          </a:solidFill>
                          <a:latin typeface="+mn-ea"/>
                          <a:ea typeface="+mn-ea"/>
                        </a:rPr>
                        <a:t>宇宙线和超高能</a:t>
                      </a:r>
                      <a:r>
                        <a:rPr lang="en-US" altLang="zh-CN" sz="1800" b="1" kern="1200" spc="120" dirty="0">
                          <a:solidFill>
                            <a:schemeClr val="tx1"/>
                          </a:solidFill>
                          <a:latin typeface="+mn-ea"/>
                          <a:ea typeface="+mn-ea"/>
                        </a:rPr>
                        <a:t>γ</a:t>
                      </a:r>
                      <a:r>
                        <a:rPr lang="zh-CN" altLang="zh-CN" sz="1800" b="1" kern="1200" spc="120" dirty="0">
                          <a:solidFill>
                            <a:schemeClr val="tx1"/>
                          </a:solidFill>
                          <a:latin typeface="+mn-ea"/>
                          <a:ea typeface="+mn-ea"/>
                        </a:rPr>
                        <a:t>天文研究</a:t>
                      </a:r>
                      <a:r>
                        <a:rPr lang="en-US" altLang="zh-CN" sz="1800" b="1" kern="1200" spc="120" dirty="0">
                          <a:solidFill>
                            <a:schemeClr val="tx1"/>
                          </a:solidFill>
                          <a:latin typeface="+mn-ea"/>
                          <a:ea typeface="+mn-ea"/>
                        </a:rPr>
                        <a:t>    </a:t>
                      </a:r>
                      <a:r>
                        <a:rPr lang="en-US" altLang="zh-CN" sz="1800" b="1" kern="1200" spc="120" dirty="0">
                          <a:solidFill>
                            <a:srgbClr val="C00000"/>
                          </a:solidFill>
                          <a:latin typeface="+mn-ea"/>
                          <a:ea typeface="+mn-ea"/>
                        </a:rPr>
                        <a:t>                 LHAASO</a:t>
                      </a:r>
                      <a:r>
                        <a:rPr lang="zh-CN" altLang="en-US" sz="1800" b="1" kern="1200" spc="120" dirty="0">
                          <a:solidFill>
                            <a:srgbClr val="C00000"/>
                          </a:solidFill>
                          <a:latin typeface="+mn-ea"/>
                          <a:ea typeface="+mn-ea"/>
                        </a:rPr>
                        <a:t>、</a:t>
                      </a:r>
                      <a:r>
                        <a:rPr lang="en-US" altLang="zh-CN" sz="1800" b="1" kern="1200" spc="120" dirty="0">
                          <a:solidFill>
                            <a:srgbClr val="C00000"/>
                          </a:solidFill>
                          <a:latin typeface="+mn-ea"/>
                          <a:ea typeface="+mn-ea"/>
                        </a:rPr>
                        <a:t>HERD</a:t>
                      </a:r>
                      <a:endParaRPr lang="zh-CN" altLang="en-US" sz="1800" b="1" kern="1200" spc="120" dirty="0">
                        <a:solidFill>
                          <a:srgbClr val="C00000"/>
                        </a:solidFill>
                        <a:latin typeface="+mn-ea"/>
                        <a:ea typeface="+mn-ea"/>
                        <a:cs typeface="+mn-cs"/>
                      </a:endParaRP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04"/>
                  </a:ext>
                </a:extLst>
              </a:tr>
              <a:tr h="244884">
                <a:tc vMerge="1">
                  <a:txBody>
                    <a:bodyPr/>
                    <a:lstStyle/>
                    <a:p>
                      <a:endParaRPr lang="zh-CN"/>
                    </a:p>
                  </a:txBody>
                  <a:tcPr/>
                </a:tc>
                <a:tc vMerge="1">
                  <a:txBody>
                    <a:bodyPr/>
                    <a:lstStyle/>
                    <a:p>
                      <a:pPr marL="0" indent="0" algn="l" defTabSz="914400" rtl="0" eaLnBrk="1" latinLnBrk="0" hangingPunct="1">
                        <a:lnSpc>
                          <a:spcPct val="120000"/>
                        </a:lnSpc>
                        <a:spcBef>
                          <a:spcPts val="0"/>
                        </a:spcBef>
                        <a:spcAft>
                          <a:spcPts val="0"/>
                        </a:spcAft>
                        <a:buNone/>
                      </a:pPr>
                      <a:endParaRPr lang="zh-CN" altLang="en-US" sz="1800" b="1" kern="1200" spc="120" dirty="0">
                        <a:solidFill>
                          <a:srgbClr val="C00000"/>
                        </a:solidFill>
                        <a:latin typeface="+mn-ea"/>
                        <a:ea typeface="+mn-ea"/>
                        <a:cs typeface="+mn-cs"/>
                      </a:endParaRP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ED7D31">
                        <a:lumMod val="40000"/>
                        <a:lumOff val="60000"/>
                      </a:srgbClr>
                    </a:solidFill>
                  </a:tcPr>
                </a:tc>
                <a:tc>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marL="0" indent="0" algn="l" defTabSz="914400" rtl="0" eaLnBrk="1" latinLnBrk="0" hangingPunct="1">
                        <a:lnSpc>
                          <a:spcPct val="120000"/>
                        </a:lnSpc>
                        <a:spcBef>
                          <a:spcPts val="0"/>
                        </a:spcBef>
                        <a:spcAft>
                          <a:spcPts val="0"/>
                        </a:spcAft>
                        <a:buNone/>
                      </a:pPr>
                      <a:r>
                        <a:rPr lang="zh-CN" altLang="en-US" sz="1800" b="1" kern="1200" spc="120" dirty="0">
                          <a:solidFill>
                            <a:schemeClr val="tx1"/>
                          </a:solidFill>
                          <a:latin typeface="+mn-ea"/>
                          <a:ea typeface="+mn-ea"/>
                        </a:rPr>
                        <a:t>黑洞和中子星研究            </a:t>
                      </a:r>
                      <a:r>
                        <a:rPr lang="zh-CN" altLang="en-US" sz="1800" b="1" kern="1200" spc="120" dirty="0">
                          <a:solidFill>
                            <a:srgbClr val="C00000"/>
                          </a:solidFill>
                          <a:latin typeface="+mn-ea"/>
                          <a:ea typeface="+mn-ea"/>
                        </a:rPr>
                        <a:t>慧眼、</a:t>
                      </a:r>
                      <a:r>
                        <a:rPr lang="en-US" altLang="zh-CN" sz="1800" b="1" kern="1200" spc="120" dirty="0">
                          <a:solidFill>
                            <a:srgbClr val="C00000"/>
                          </a:solidFill>
                          <a:latin typeface="+mn-ea"/>
                          <a:ea typeface="+mn-ea"/>
                        </a:rPr>
                        <a:t>GECAM</a:t>
                      </a:r>
                      <a:r>
                        <a:rPr lang="zh-CN" altLang="en-US" sz="1800" b="1" kern="1200" spc="120" dirty="0">
                          <a:solidFill>
                            <a:srgbClr val="C00000"/>
                          </a:solidFill>
                          <a:latin typeface="+mn-ea"/>
                          <a:ea typeface="+mn-ea"/>
                        </a:rPr>
                        <a:t>、</a:t>
                      </a:r>
                      <a:r>
                        <a:rPr lang="en-US" altLang="zh-CN" sz="1800" b="1" kern="1200" spc="120" dirty="0">
                          <a:solidFill>
                            <a:srgbClr val="C00000"/>
                          </a:solidFill>
                          <a:latin typeface="+mn-ea"/>
                          <a:ea typeface="+mn-ea"/>
                        </a:rPr>
                        <a:t>eXTP</a:t>
                      </a:r>
                      <a:r>
                        <a:rPr lang="zh-CN" altLang="en-US" sz="1800" b="1" kern="1200" spc="120" dirty="0">
                          <a:solidFill>
                            <a:srgbClr val="C00000"/>
                          </a:solidFill>
                          <a:latin typeface="+mn-ea"/>
                          <a:ea typeface="+mn-ea"/>
                        </a:rPr>
                        <a:t>、</a:t>
                      </a:r>
                      <a:r>
                        <a:rPr lang="en-US" altLang="zh-CN" sz="1800" b="1" kern="1200" spc="120" dirty="0">
                          <a:solidFill>
                            <a:srgbClr val="C00000"/>
                          </a:solidFill>
                          <a:latin typeface="+mn-ea"/>
                          <a:ea typeface="+mn-ea"/>
                        </a:rPr>
                        <a:t>AliCPT</a:t>
                      </a:r>
                      <a:endParaRPr lang="zh-CN" altLang="en-US" sz="1800" b="1" kern="1200" spc="120" dirty="0">
                        <a:solidFill>
                          <a:srgbClr val="C00000"/>
                        </a:solidFill>
                        <a:latin typeface="+mn-ea"/>
                        <a:ea typeface="+mn-ea"/>
                        <a:cs typeface="+mn-cs"/>
                      </a:endParaRP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05"/>
                  </a:ext>
                </a:extLst>
              </a:tr>
              <a:tr h="244884">
                <a:tc vMerge="1">
                  <a:txBody>
                    <a:bodyPr/>
                    <a:lstStyle/>
                    <a:p>
                      <a:endParaRPr lang="zh-CN"/>
                    </a:p>
                  </a:txBody>
                  <a:tcPr>
                    <a:lnL>
                      <a:noFill/>
                    </a:lnL>
                    <a:lnR w="12700">
                      <a:solidFill>
                        <a:srgbClr val="D9D9D9"/>
                      </a:solidFill>
                      <a:prstDash val="solid"/>
                    </a:lnR>
                  </a:tcPr>
                </a:tc>
                <a:tc rowSpan="2">
                  <a:txBody>
                    <a:bodyPr/>
                    <a:lstStyle/>
                    <a:p>
                      <a:pPr marL="0" indent="0" algn="ctr" defTabSz="914400" rtl="0" eaLnBrk="1" latinLnBrk="0" hangingPunct="1">
                        <a:lnSpc>
                          <a:spcPct val="120000"/>
                        </a:lnSpc>
                        <a:spcBef>
                          <a:spcPts val="0"/>
                        </a:spcBef>
                        <a:spcAft>
                          <a:spcPts val="0"/>
                        </a:spcAft>
                        <a:buNone/>
                      </a:pPr>
                      <a:r>
                        <a:rPr lang="zh-CN" altLang="en-US" sz="1800" b="1" kern="1200" spc="120" dirty="0">
                          <a:solidFill>
                            <a:srgbClr val="C00000"/>
                          </a:solidFill>
                          <a:latin typeface="+mn-ea"/>
                          <a:ea typeface="+mn-ea"/>
                          <a:cs typeface="+mn-cs"/>
                        </a:rPr>
                        <a:t>服务国家重大需求</a:t>
                      </a: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marL="0" indent="0" algn="l" defTabSz="914400" rtl="0" eaLnBrk="1" latinLnBrk="0" hangingPunct="1">
                        <a:lnSpc>
                          <a:spcPct val="120000"/>
                        </a:lnSpc>
                        <a:spcBef>
                          <a:spcPts val="0"/>
                        </a:spcBef>
                        <a:spcAft>
                          <a:spcPts val="0"/>
                        </a:spcAft>
                        <a:buNone/>
                      </a:pPr>
                      <a:r>
                        <a:rPr lang="zh-CN" altLang="en-US" sz="1800" b="1" kern="1200" spc="120" dirty="0">
                          <a:solidFill>
                            <a:schemeClr val="tx1"/>
                          </a:solidFill>
                          <a:latin typeface="+mn-ea"/>
                          <a:ea typeface="+mn-ea"/>
                        </a:rPr>
                        <a:t>光子科学技术与应用                              </a:t>
                      </a:r>
                      <a:r>
                        <a:rPr lang="zh-CN" altLang="en-US" sz="1800" b="1" kern="1200" spc="120" dirty="0">
                          <a:solidFill>
                            <a:srgbClr val="C00000"/>
                          </a:solidFill>
                          <a:latin typeface="+mn-ea"/>
                          <a:ea typeface="+mn-ea"/>
                        </a:rPr>
                        <a:t>高能同步辐射光源</a:t>
                      </a:r>
                      <a:endParaRPr lang="zh-CN" altLang="en-US" sz="1800" b="1" kern="1200" spc="120" dirty="0">
                        <a:solidFill>
                          <a:srgbClr val="C00000"/>
                        </a:solidFill>
                        <a:latin typeface="+mn-ea"/>
                        <a:ea typeface="+mn-ea"/>
                        <a:cs typeface="+mn-cs"/>
                      </a:endParaRP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06"/>
                  </a:ext>
                </a:extLst>
              </a:tr>
              <a:tr h="244884">
                <a:tc vMerge="1">
                  <a:txBody>
                    <a:bodyPr/>
                    <a:lstStyle/>
                    <a:p>
                      <a:endParaRPr lang="zh-CN"/>
                    </a:p>
                  </a:txBody>
                  <a:tcPr>
                    <a:lnL>
                      <a:noFill/>
                    </a:lnL>
                    <a:lnR w="12700">
                      <a:solidFill>
                        <a:srgbClr val="D9D9D9"/>
                      </a:solidFill>
                      <a:prstDash val="solid"/>
                    </a:lnR>
                  </a:tcPr>
                </a:tc>
                <a:tc vMerge="1">
                  <a:txBody>
                    <a:bodyPr/>
                    <a:lstStyle/>
                    <a:p>
                      <a:pPr marL="0" indent="0" algn="l" defTabSz="914400" rtl="0" eaLnBrk="1" latinLnBrk="0" hangingPunct="1">
                        <a:lnSpc>
                          <a:spcPct val="120000"/>
                        </a:lnSpc>
                        <a:spcBef>
                          <a:spcPts val="0"/>
                        </a:spcBef>
                        <a:spcAft>
                          <a:spcPts val="0"/>
                        </a:spcAft>
                        <a:buNone/>
                      </a:pPr>
                      <a:endParaRPr lang="zh-CN" altLang="en-US" sz="1800" b="1" kern="1200" spc="120" dirty="0">
                        <a:solidFill>
                          <a:srgbClr val="C00000"/>
                        </a:solidFill>
                        <a:latin typeface="+mn-ea"/>
                        <a:ea typeface="+mn-ea"/>
                        <a:cs typeface="+mn-cs"/>
                      </a:endParaRP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ED7D31">
                        <a:lumMod val="40000"/>
                        <a:lumOff val="60000"/>
                      </a:srgbClr>
                    </a:solidFill>
                  </a:tcPr>
                </a:tc>
                <a:tc>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marL="0" indent="0" algn="l" defTabSz="914400" rtl="0" eaLnBrk="1" latinLnBrk="0" hangingPunct="1">
                        <a:lnSpc>
                          <a:spcPct val="120000"/>
                        </a:lnSpc>
                        <a:spcBef>
                          <a:spcPts val="0"/>
                        </a:spcBef>
                        <a:spcAft>
                          <a:spcPts val="0"/>
                        </a:spcAft>
                        <a:buNone/>
                      </a:pPr>
                      <a:r>
                        <a:rPr lang="zh-CN" altLang="en-US" sz="1800" b="1" kern="1200" spc="120" dirty="0">
                          <a:solidFill>
                            <a:schemeClr val="tx1"/>
                          </a:solidFill>
                          <a:latin typeface="+mn-ea"/>
                          <a:ea typeface="+mn-ea"/>
                        </a:rPr>
                        <a:t>中子科学技术与应用                                      </a:t>
                      </a:r>
                      <a:r>
                        <a:rPr lang="zh-CN" altLang="en-US" sz="1800" b="1" kern="1200" spc="120" dirty="0">
                          <a:solidFill>
                            <a:srgbClr val="C00000"/>
                          </a:solidFill>
                          <a:latin typeface="+mn-ea"/>
                          <a:ea typeface="+mn-ea"/>
                        </a:rPr>
                        <a:t>散裂中子源</a:t>
                      </a:r>
                      <a:endParaRPr lang="zh-CN" altLang="en-US" sz="1800" b="1" kern="1200" spc="120" dirty="0">
                        <a:solidFill>
                          <a:srgbClr val="C00000"/>
                        </a:solidFill>
                        <a:latin typeface="+mn-ea"/>
                        <a:ea typeface="+mn-ea"/>
                        <a:cs typeface="+mn-cs"/>
                      </a:endParaRP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07"/>
                  </a:ext>
                </a:extLst>
              </a:tr>
              <a:tr h="244884">
                <a:tc vMerge="1">
                  <a:txBody>
                    <a:bodyPr/>
                    <a:lstStyle/>
                    <a:p>
                      <a:endParaRPr lang="zh-CN"/>
                    </a:p>
                  </a:txBody>
                  <a:tcPr>
                    <a:lnL>
                      <a:noFill/>
                    </a:lnL>
                    <a:lnR w="12700">
                      <a:solidFill>
                        <a:srgbClr val="D9D9D9"/>
                      </a:solidFill>
                      <a:prstDash val="solid"/>
                    </a:lnR>
                  </a:tcPr>
                </a:tc>
                <a:tc rowSpan="2">
                  <a:txBody>
                    <a:bodyPr/>
                    <a:lstStyle/>
                    <a:p>
                      <a:pPr marL="0" indent="0" algn="ctr" defTabSz="914400" rtl="0" eaLnBrk="1" latinLnBrk="0" hangingPunct="1">
                        <a:lnSpc>
                          <a:spcPct val="120000"/>
                        </a:lnSpc>
                        <a:spcBef>
                          <a:spcPts val="0"/>
                        </a:spcBef>
                        <a:spcAft>
                          <a:spcPts val="0"/>
                        </a:spcAft>
                        <a:buNone/>
                      </a:pPr>
                      <a:r>
                        <a:rPr lang="zh-CN" altLang="en-US" sz="1800" b="1" kern="1200" spc="120" dirty="0">
                          <a:solidFill>
                            <a:schemeClr val="accent3">
                              <a:lumMod val="75000"/>
                            </a:schemeClr>
                          </a:solidFill>
                          <a:latin typeface="+mn-ea"/>
                          <a:ea typeface="+mn-ea"/>
                          <a:cs typeface="+mn-cs"/>
                        </a:rPr>
                        <a:t>聚焦关键核心技术突破</a:t>
                      </a: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marL="0" indent="0" algn="l" defTabSz="914400" rtl="0" eaLnBrk="1" latinLnBrk="0" hangingPunct="1">
                        <a:lnSpc>
                          <a:spcPct val="120000"/>
                        </a:lnSpc>
                        <a:spcBef>
                          <a:spcPts val="0"/>
                        </a:spcBef>
                        <a:spcAft>
                          <a:spcPts val="0"/>
                        </a:spcAft>
                        <a:buNone/>
                      </a:pPr>
                      <a:r>
                        <a:rPr lang="zh-CN" altLang="en-US" sz="1800" b="1" kern="1200" spc="120" dirty="0">
                          <a:solidFill>
                            <a:schemeClr val="tx1"/>
                          </a:solidFill>
                          <a:latin typeface="+mn-ea"/>
                          <a:ea typeface="+mn-ea"/>
                          <a:sym typeface="+mn-ea"/>
                        </a:rPr>
                        <a:t>加速器关键技术研究       </a:t>
                      </a:r>
                      <a:r>
                        <a:rPr lang="zh-CN" altLang="en-US" sz="1800" b="1" kern="1200" spc="120" dirty="0">
                          <a:solidFill>
                            <a:srgbClr val="C00000"/>
                          </a:solidFill>
                          <a:latin typeface="+mn-ea"/>
                          <a:ea typeface="+mn-ea"/>
                          <a:sym typeface="+mn-ea"/>
                        </a:rPr>
                        <a:t>                                  </a:t>
                      </a:r>
                      <a:r>
                        <a:rPr lang="zh-CN" altLang="en-US" sz="1800" b="1" kern="1200" spc="120" dirty="0">
                          <a:solidFill>
                            <a:schemeClr val="accent3">
                              <a:lumMod val="75000"/>
                            </a:schemeClr>
                          </a:solidFill>
                          <a:latin typeface="+mn-ea"/>
                          <a:ea typeface="+mn-ea"/>
                          <a:sym typeface="+mn-ea"/>
                        </a:rPr>
                        <a:t>尾波加速</a:t>
                      </a:r>
                      <a:endParaRPr lang="zh-CN" altLang="en-US" sz="1800" b="1" kern="1200" spc="120" dirty="0">
                        <a:solidFill>
                          <a:schemeClr val="accent3">
                            <a:lumMod val="75000"/>
                          </a:schemeClr>
                        </a:solidFill>
                        <a:latin typeface="+mn-ea"/>
                        <a:ea typeface="+mn-ea"/>
                        <a:cs typeface="+mn-cs"/>
                      </a:endParaRP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08"/>
                  </a:ext>
                </a:extLst>
              </a:tr>
              <a:tr h="244884">
                <a:tc vMerge="1">
                  <a:txBody>
                    <a:bodyPr/>
                    <a:lstStyle/>
                    <a:p>
                      <a:endParaRPr lang="zh-CN"/>
                    </a:p>
                  </a:txBody>
                  <a:tcPr>
                    <a:lnL>
                      <a:noFill/>
                    </a:lnL>
                    <a:lnR w="12700">
                      <a:solidFill>
                        <a:srgbClr val="D9D9D9"/>
                      </a:solidFill>
                      <a:prstDash val="solid"/>
                    </a:lnR>
                    <a:lnB w="6350">
                      <a:solidFill>
                        <a:srgbClr val="D9D9D9"/>
                      </a:solidFill>
                      <a:prstDash val="solid"/>
                    </a:lnB>
                  </a:tcPr>
                </a:tc>
                <a:tc vMerge="1">
                  <a:txBody>
                    <a:bodyPr/>
                    <a:lstStyle/>
                    <a:p>
                      <a:pPr marL="0" indent="0" algn="l" defTabSz="914400" rtl="0" eaLnBrk="1" latinLnBrk="0" hangingPunct="1">
                        <a:lnSpc>
                          <a:spcPct val="120000"/>
                        </a:lnSpc>
                        <a:spcBef>
                          <a:spcPts val="0"/>
                        </a:spcBef>
                        <a:spcAft>
                          <a:spcPts val="0"/>
                        </a:spcAft>
                        <a:buNone/>
                      </a:pPr>
                      <a:endParaRPr lang="zh-CN" altLang="en-US" sz="1800" b="1" kern="1200" spc="120" dirty="0">
                        <a:solidFill>
                          <a:schemeClr val="accent3">
                            <a:lumMod val="75000"/>
                          </a:schemeClr>
                        </a:solidFill>
                        <a:latin typeface="+mn-ea"/>
                        <a:ea typeface="+mn-ea"/>
                        <a:cs typeface="+mn-cs"/>
                      </a:endParaRP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ED7D31">
                        <a:lumMod val="40000"/>
                        <a:lumOff val="60000"/>
                      </a:srgbClr>
                    </a:solidFill>
                  </a:tcPr>
                </a:tc>
                <a:tc>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marL="0" indent="0" algn="l" defTabSz="914400" rtl="0" eaLnBrk="1" latinLnBrk="0" hangingPunct="1">
                        <a:lnSpc>
                          <a:spcPct val="120000"/>
                        </a:lnSpc>
                        <a:spcBef>
                          <a:spcPts val="0"/>
                        </a:spcBef>
                        <a:spcAft>
                          <a:spcPts val="0"/>
                        </a:spcAft>
                        <a:buNone/>
                      </a:pPr>
                      <a:r>
                        <a:rPr lang="zh-CN" altLang="en-US" sz="1800" b="1" kern="1200" spc="120" dirty="0">
                          <a:solidFill>
                            <a:schemeClr val="tx1"/>
                          </a:solidFill>
                          <a:latin typeface="+mn-ea"/>
                          <a:ea typeface="+mn-ea"/>
                        </a:rPr>
                        <a:t>射线技术应用               </a:t>
                      </a:r>
                      <a:r>
                        <a:rPr lang="zh-CN" altLang="en-US" sz="1800" b="1" kern="1200" spc="120" dirty="0">
                          <a:solidFill>
                            <a:schemeClr val="accent3">
                              <a:lumMod val="75000"/>
                            </a:schemeClr>
                          </a:solidFill>
                          <a:latin typeface="+mn-ea"/>
                          <a:ea typeface="+mn-ea"/>
                        </a:rPr>
                        <a:t>同位素、</a:t>
                      </a:r>
                      <a:r>
                        <a:rPr lang="en-US" altLang="zh-CN" sz="1800" b="1" kern="1200" spc="120" dirty="0">
                          <a:solidFill>
                            <a:schemeClr val="accent3">
                              <a:lumMod val="75000"/>
                            </a:schemeClr>
                          </a:solidFill>
                          <a:latin typeface="+mn-ea"/>
                          <a:ea typeface="+mn-ea"/>
                        </a:rPr>
                        <a:t>BNCT</a:t>
                      </a:r>
                      <a:r>
                        <a:rPr lang="zh-CN" altLang="en-US" sz="1800" b="1" kern="1200" spc="120" dirty="0">
                          <a:solidFill>
                            <a:schemeClr val="accent3">
                              <a:lumMod val="75000"/>
                            </a:schemeClr>
                          </a:solidFill>
                          <a:latin typeface="+mn-ea"/>
                          <a:ea typeface="+mn-ea"/>
                        </a:rPr>
                        <a:t>、文物、成像、检测</a:t>
                      </a:r>
                      <a:endParaRPr lang="zh-CN" altLang="en-US" sz="1800" b="1" kern="1200" spc="120" dirty="0">
                        <a:solidFill>
                          <a:schemeClr val="accent3">
                            <a:lumMod val="75000"/>
                          </a:schemeClr>
                        </a:solidFill>
                        <a:latin typeface="+mn-ea"/>
                        <a:ea typeface="+mn-ea"/>
                        <a:cs typeface="+mn-cs"/>
                      </a:endParaRP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09"/>
                  </a:ext>
                </a:extLst>
              </a:tr>
              <a:tr h="274268">
                <a:tc vMerge="1">
                  <a:txBody>
                    <a:bodyPr/>
                    <a:lstStyle/>
                    <a:p>
                      <a:endParaRPr lang="zh-CN"/>
                    </a:p>
                  </a:txBody>
                  <a:tcPr marL="25400" marR="25400" marT="25400" marB="25400" anchor="ctr">
                    <a:lnL>
                      <a:noFill/>
                    </a:lnL>
                    <a:lnR w="1270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a:solidFill>
                        <a:srgbClr val="D9D9D9"/>
                      </a:solidFill>
                      <a:prstDash val="solid"/>
                    </a:lnB>
                    <a:lnTlToBr>
                      <a:noFill/>
                    </a:lnTlToBr>
                    <a:lnBlToTr>
                      <a:noFill/>
                    </a:lnBlToTr>
                    <a:solidFill>
                      <a:srgbClr val="FFFFFF"/>
                    </a:solidFill>
                  </a:tcPr>
                </a:tc>
                <a:tc>
                  <a:txBody>
                    <a:bodyPr/>
                    <a:lstStyle/>
                    <a:p>
                      <a:pPr marL="0" indent="0" algn="ctr" defTabSz="914400" rtl="0" eaLnBrk="1" latinLnBrk="0" hangingPunct="1">
                        <a:lnSpc>
                          <a:spcPct val="120000"/>
                        </a:lnSpc>
                        <a:spcBef>
                          <a:spcPts val="0"/>
                        </a:spcBef>
                        <a:spcAft>
                          <a:spcPts val="0"/>
                        </a:spcAft>
                        <a:buNone/>
                      </a:pPr>
                      <a:r>
                        <a:rPr lang="zh-CN" altLang="en-US" sz="1800" b="1" kern="1200" spc="120" dirty="0">
                          <a:solidFill>
                            <a:schemeClr val="accent3">
                              <a:lumMod val="75000"/>
                            </a:schemeClr>
                          </a:solidFill>
                          <a:latin typeface="+mn-ea"/>
                          <a:ea typeface="+mn-ea"/>
                          <a:cs typeface="+mn-cs"/>
                        </a:rPr>
                        <a:t>面向新一轮科技革命</a:t>
                      </a: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marL="0" indent="0" algn="l" defTabSz="914400" rtl="0" eaLnBrk="1" latinLnBrk="0" hangingPunct="1">
                        <a:lnSpc>
                          <a:spcPct val="120000"/>
                        </a:lnSpc>
                        <a:spcBef>
                          <a:spcPts val="0"/>
                        </a:spcBef>
                        <a:spcAft>
                          <a:spcPts val="0"/>
                        </a:spcAft>
                        <a:buNone/>
                      </a:pPr>
                      <a:r>
                        <a:rPr lang="zh-CN" altLang="en-US" sz="1800" b="1" kern="1200" spc="120" dirty="0">
                          <a:solidFill>
                            <a:schemeClr val="tx1"/>
                          </a:solidFill>
                          <a:latin typeface="+mn-ea"/>
                          <a:ea typeface="+mn-ea"/>
                          <a:sym typeface="+mn-ea"/>
                        </a:rPr>
                        <a:t>人工智能在大装置上的应用            </a:t>
                      </a:r>
                      <a:r>
                        <a:rPr lang="zh-CN" altLang="en-US" sz="1800" b="1" kern="1200" spc="120" dirty="0">
                          <a:solidFill>
                            <a:schemeClr val="accent3">
                              <a:lumMod val="75000"/>
                            </a:schemeClr>
                          </a:solidFill>
                          <a:latin typeface="+mn-ea"/>
                          <a:ea typeface="+mn-ea"/>
                          <a:sym typeface="+mn-ea"/>
                        </a:rPr>
                        <a:t>数据、赛博士、智慧设施</a:t>
                      </a:r>
                      <a:endParaRPr lang="zh-CN" altLang="en-US" sz="1800" b="1" kern="1200" spc="120" dirty="0">
                        <a:solidFill>
                          <a:schemeClr val="accent3">
                            <a:lumMod val="75000"/>
                          </a:schemeClr>
                        </a:solidFill>
                        <a:latin typeface="+mn-ea"/>
                        <a:ea typeface="+mn-ea"/>
                        <a:cs typeface="+mn-cs"/>
                      </a:endParaRP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10"/>
                  </a:ext>
                </a:extLst>
              </a:tr>
              <a:tr h="244884">
                <a:tc rowSpan="6">
                  <a:txBody>
                    <a:bodyPr/>
                    <a:lstStyle>
                      <a:lvl1pPr marL="0" algn="l" defTabSz="914400" rtl="0" eaLnBrk="1" latinLnBrk="0" hangingPunct="1">
                        <a:defRPr sz="1800" b="1"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b="1"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b="1"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b="1"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b="1"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b="1"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b="1"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b="1"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b="1" kern="1200">
                          <a:solidFill>
                            <a:schemeClr val="dk1"/>
                          </a:solidFill>
                          <a:latin typeface="Arial" panose="020B0604020202020204"/>
                          <a:ea typeface="Oxford Regular"/>
                          <a:cs typeface="Arial" panose="020B0604020202020204"/>
                        </a:defRPr>
                      </a:lvl9pPr>
                    </a:lstStyle>
                    <a:p>
                      <a:pPr indent="0" algn="ctr">
                        <a:lnSpc>
                          <a:spcPct val="120000"/>
                        </a:lnSpc>
                        <a:spcBef>
                          <a:spcPts val="0"/>
                        </a:spcBef>
                        <a:spcAft>
                          <a:spcPts val="0"/>
                        </a:spcAft>
                        <a:buNone/>
                      </a:pPr>
                      <a:r>
                        <a:rPr lang="zh-CN" altLang="en-US" sz="2400" b="1" spc="120" dirty="0">
                          <a:solidFill>
                            <a:srgbClr val="C00000"/>
                          </a:solidFill>
                          <a:latin typeface="+mn-ea"/>
                          <a:ea typeface="+mn-ea"/>
                        </a:rPr>
                        <a:t>六</a:t>
                      </a:r>
                      <a:r>
                        <a:rPr lang="zh-CN" sz="2400" b="1" spc="120" dirty="0">
                          <a:solidFill>
                            <a:schemeClr val="tx1"/>
                          </a:solidFill>
                          <a:latin typeface="+mn-ea"/>
                          <a:ea typeface="+mn-ea"/>
                        </a:rPr>
                        <a:t>大</a:t>
                      </a:r>
                      <a:br>
                        <a:rPr lang="en-US" altLang="zh-CN" sz="2400" b="1" spc="120" dirty="0">
                          <a:solidFill>
                            <a:schemeClr val="tx1"/>
                          </a:solidFill>
                          <a:latin typeface="+mn-ea"/>
                          <a:ea typeface="+mn-ea"/>
                        </a:rPr>
                      </a:br>
                      <a:r>
                        <a:rPr lang="zh-CN" sz="2400" b="1" spc="120" dirty="0">
                          <a:solidFill>
                            <a:schemeClr val="tx1"/>
                          </a:solidFill>
                          <a:latin typeface="+mn-ea"/>
                          <a:ea typeface="+mn-ea"/>
                        </a:rPr>
                        <a:t>新兴前沿方向</a:t>
                      </a:r>
                      <a:r>
                        <a:rPr lang="zh-CN" altLang="en-US" sz="2400" b="1" spc="120" dirty="0">
                          <a:solidFill>
                            <a:schemeClr val="tx1"/>
                          </a:solidFill>
                          <a:latin typeface="+mn-ea"/>
                          <a:ea typeface="+mn-ea"/>
                        </a:rPr>
                        <a:t>与</a:t>
                      </a:r>
                      <a:r>
                        <a:rPr lang="zh-CN" sz="2400" b="1" spc="120" dirty="0">
                          <a:solidFill>
                            <a:schemeClr val="tx1"/>
                          </a:solidFill>
                          <a:latin typeface="+mn-ea"/>
                          <a:ea typeface="+mn-ea"/>
                        </a:rPr>
                        <a:t>未来技术</a:t>
                      </a:r>
                      <a:endParaRPr lang="zh-CN" altLang="en-US" sz="2400" b="1" spc="120" dirty="0">
                        <a:solidFill>
                          <a:schemeClr val="tx1"/>
                        </a:solidFill>
                        <a:latin typeface="+mn-ea"/>
                        <a:ea typeface="+mn-ea"/>
                      </a:endParaRP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indent="0" algn="l" defTabSz="914400" rtl="0" eaLnBrk="1" latinLnBrk="0" hangingPunct="1">
                        <a:lnSpc>
                          <a:spcPct val="120000"/>
                        </a:lnSpc>
                        <a:spcBef>
                          <a:spcPts val="0"/>
                        </a:spcBef>
                        <a:spcAft>
                          <a:spcPts val="0"/>
                        </a:spcAft>
                        <a:buNone/>
                      </a:pPr>
                      <a:endParaRPr lang="zh-CN" altLang="en-US" sz="1800" b="1" kern="1200" spc="120" dirty="0">
                        <a:solidFill>
                          <a:schemeClr val="tx1"/>
                        </a:solidFill>
                        <a:latin typeface="+mn-ea"/>
                        <a:ea typeface="+mn-ea"/>
                        <a:cs typeface="+mn-cs"/>
                      </a:endParaRP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marL="0" indent="0" algn="l" defTabSz="914400" rtl="0" eaLnBrk="1" latinLnBrk="0" hangingPunct="1">
                        <a:lnSpc>
                          <a:spcPct val="120000"/>
                        </a:lnSpc>
                        <a:spcBef>
                          <a:spcPts val="0"/>
                        </a:spcBef>
                        <a:spcAft>
                          <a:spcPts val="0"/>
                        </a:spcAft>
                        <a:buNone/>
                      </a:pPr>
                      <a:r>
                        <a:rPr lang="zh-CN" altLang="en-US" sz="1800" b="1" kern="1200" spc="120" dirty="0">
                          <a:solidFill>
                            <a:schemeClr val="tx1"/>
                          </a:solidFill>
                          <a:latin typeface="+mn-ea"/>
                          <a:ea typeface="+mn-ea"/>
                        </a:rPr>
                        <a:t>希格斯物理国际合作                                               </a:t>
                      </a:r>
                      <a:r>
                        <a:rPr lang="en-US" altLang="zh-CN" sz="1800" b="1" kern="1200" spc="120" dirty="0">
                          <a:solidFill>
                            <a:srgbClr val="C00000"/>
                          </a:solidFill>
                          <a:latin typeface="+mn-ea"/>
                          <a:ea typeface="+mn-ea"/>
                        </a:rPr>
                        <a:t>LHC</a:t>
                      </a:r>
                      <a:endParaRPr lang="zh-CN" altLang="en-US" sz="1800" b="1" kern="1200" spc="120" dirty="0">
                        <a:solidFill>
                          <a:srgbClr val="C00000"/>
                        </a:solidFill>
                        <a:latin typeface="+mn-ea"/>
                        <a:ea typeface="+mn-ea"/>
                        <a:cs typeface="+mn-cs"/>
                      </a:endParaRP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11"/>
                  </a:ext>
                </a:extLst>
              </a:tr>
              <a:tr h="244884">
                <a:tc vMerge="1">
                  <a:txBody>
                    <a:bodyPr/>
                    <a:lstStyle/>
                    <a:p>
                      <a:endParaRPr lang="zh-CN"/>
                    </a:p>
                  </a:txBody>
                  <a:tcPr/>
                </a:tc>
                <a:tc>
                  <a:txBody>
                    <a:bodyPr/>
                    <a:lstStyle/>
                    <a:p>
                      <a:pPr marL="0" indent="0" algn="l" defTabSz="914400" rtl="0" eaLnBrk="1" latinLnBrk="0" hangingPunct="1">
                        <a:lnSpc>
                          <a:spcPct val="120000"/>
                        </a:lnSpc>
                        <a:spcBef>
                          <a:spcPts val="0"/>
                        </a:spcBef>
                        <a:spcAft>
                          <a:spcPts val="0"/>
                        </a:spcAft>
                        <a:buNone/>
                      </a:pPr>
                      <a:endParaRPr lang="zh-CN" altLang="en-US" sz="1800" b="1" kern="1200" spc="120" dirty="0">
                        <a:solidFill>
                          <a:schemeClr val="tx1"/>
                        </a:solidFill>
                        <a:latin typeface="+mn-ea"/>
                        <a:ea typeface="+mn-ea"/>
                        <a:cs typeface="+mn-cs"/>
                      </a:endParaRP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marL="0" indent="0" algn="l" defTabSz="914400" rtl="0" eaLnBrk="1" latinLnBrk="0" hangingPunct="1">
                        <a:lnSpc>
                          <a:spcPct val="120000"/>
                        </a:lnSpc>
                        <a:spcBef>
                          <a:spcPts val="0"/>
                        </a:spcBef>
                        <a:spcAft>
                          <a:spcPts val="0"/>
                        </a:spcAft>
                        <a:buNone/>
                      </a:pPr>
                      <a:r>
                        <a:rPr lang="en-US" altLang="zh-CN" sz="1800" b="1" kern="1200" spc="120" dirty="0">
                          <a:solidFill>
                            <a:schemeClr val="tx1"/>
                          </a:solidFill>
                          <a:latin typeface="+mn-ea"/>
                          <a:ea typeface="+mn-ea"/>
                        </a:rPr>
                        <a:t>CEPC</a:t>
                      </a:r>
                      <a:r>
                        <a:rPr lang="zh-CN" altLang="en-US" sz="1800" b="1" kern="1200" spc="120" dirty="0">
                          <a:solidFill>
                            <a:schemeClr val="tx1"/>
                          </a:solidFill>
                          <a:latin typeface="+mn-ea"/>
                          <a:ea typeface="+mn-ea"/>
                        </a:rPr>
                        <a:t>加速器与探测器                                           </a:t>
                      </a:r>
                      <a:r>
                        <a:rPr lang="en-US" altLang="zh-CN" sz="1800" b="1" kern="1200" spc="120" dirty="0">
                          <a:solidFill>
                            <a:srgbClr val="C00000"/>
                          </a:solidFill>
                          <a:latin typeface="+mn-ea"/>
                          <a:ea typeface="+mn-ea"/>
                        </a:rPr>
                        <a:t>CEPC</a:t>
                      </a:r>
                      <a:endParaRPr lang="zh-CN" altLang="en-US" sz="1800" b="1" kern="1200" spc="120" dirty="0">
                        <a:solidFill>
                          <a:srgbClr val="C00000"/>
                        </a:solidFill>
                        <a:latin typeface="+mn-ea"/>
                        <a:ea typeface="+mn-ea"/>
                        <a:cs typeface="+mn-cs"/>
                      </a:endParaRP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12"/>
                  </a:ext>
                </a:extLst>
              </a:tr>
              <a:tr h="244884">
                <a:tc vMerge="1">
                  <a:txBody>
                    <a:bodyPr/>
                    <a:lstStyle/>
                    <a:p>
                      <a:endParaRPr lang="zh-CN"/>
                    </a:p>
                  </a:txBody>
                  <a:tcPr/>
                </a:tc>
                <a:tc>
                  <a:txBody>
                    <a:bodyPr/>
                    <a:lstStyle/>
                    <a:p>
                      <a:pPr marL="0" marR="0" lvl="0" indent="0" algn="l" defTabSz="914400" rtl="0" eaLnBrk="1" fontAlgn="auto" latinLnBrk="0" hangingPunct="1">
                        <a:lnSpc>
                          <a:spcPct val="120000"/>
                        </a:lnSpc>
                        <a:spcBef>
                          <a:spcPts val="0"/>
                        </a:spcBef>
                        <a:spcAft>
                          <a:spcPts val="0"/>
                        </a:spcAft>
                        <a:buClrTx/>
                        <a:buSzTx/>
                        <a:buFontTx/>
                        <a:buNone/>
                        <a:defRPr/>
                      </a:pPr>
                      <a:endParaRPr lang="en-US" altLang="zh-CN" sz="1800" b="1" kern="1200" spc="120" dirty="0">
                        <a:solidFill>
                          <a:schemeClr val="tx1"/>
                        </a:solidFill>
                        <a:latin typeface="+mn-ea"/>
                        <a:ea typeface="+mn-ea"/>
                        <a:cs typeface="+mn-cs"/>
                      </a:endParaRP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marL="0" marR="0" lvl="0" indent="0" algn="l" defTabSz="914400" rtl="0" eaLnBrk="1" fontAlgn="auto" latinLnBrk="0" hangingPunct="1">
                        <a:lnSpc>
                          <a:spcPct val="120000"/>
                        </a:lnSpc>
                        <a:spcBef>
                          <a:spcPts val="0"/>
                        </a:spcBef>
                        <a:spcAft>
                          <a:spcPts val="0"/>
                        </a:spcAft>
                        <a:buClrTx/>
                        <a:buSzTx/>
                        <a:buFontTx/>
                        <a:buNone/>
                        <a:defRPr/>
                      </a:pPr>
                      <a:r>
                        <a:rPr lang="zh-CN" altLang="en-US" sz="1800" b="1" kern="1200" spc="120" dirty="0">
                          <a:solidFill>
                            <a:schemeClr val="tx1"/>
                          </a:solidFill>
                          <a:latin typeface="+mn-ea"/>
                          <a:ea typeface="+mn-ea"/>
                        </a:rPr>
                        <a:t>未来先进光源方案技术研究             </a:t>
                      </a:r>
                      <a:r>
                        <a:rPr lang="zh-CN" altLang="en-US" sz="1800" b="1" kern="1200" spc="120" dirty="0">
                          <a:solidFill>
                            <a:schemeClr val="accent3">
                              <a:lumMod val="75000"/>
                            </a:schemeClr>
                          </a:solidFill>
                          <a:latin typeface="+mn-ea"/>
                          <a:ea typeface="+mn-ea"/>
                        </a:rPr>
                        <a:t>南方光源、</a:t>
                      </a:r>
                      <a:r>
                        <a:rPr lang="en-US" altLang="zh-CN" sz="1800" b="1" kern="1200" spc="120" dirty="0">
                          <a:solidFill>
                            <a:schemeClr val="accent3">
                              <a:lumMod val="75000"/>
                            </a:schemeClr>
                          </a:solidFill>
                          <a:latin typeface="+mn-ea"/>
                          <a:ea typeface="+mn-ea"/>
                        </a:rPr>
                        <a:t>ERL</a:t>
                      </a:r>
                      <a:r>
                        <a:rPr lang="zh-CN" altLang="en-US" sz="1800" b="1" kern="1200" spc="120" dirty="0">
                          <a:solidFill>
                            <a:schemeClr val="accent3">
                              <a:lumMod val="75000"/>
                            </a:schemeClr>
                          </a:solidFill>
                          <a:latin typeface="+mn-ea"/>
                          <a:ea typeface="+mn-ea"/>
                        </a:rPr>
                        <a:t>、</a:t>
                      </a:r>
                      <a:r>
                        <a:rPr lang="en-US" altLang="zh-CN" sz="1800" b="1" kern="1200" spc="120" dirty="0">
                          <a:solidFill>
                            <a:schemeClr val="accent3">
                              <a:lumMod val="75000"/>
                            </a:schemeClr>
                          </a:solidFill>
                          <a:latin typeface="+mn-ea"/>
                          <a:ea typeface="+mn-ea"/>
                        </a:rPr>
                        <a:t>X</a:t>
                      </a:r>
                      <a:r>
                        <a:rPr lang="zh-CN" altLang="en-US" sz="1800" b="1" kern="1200" spc="120" dirty="0">
                          <a:solidFill>
                            <a:schemeClr val="accent3">
                              <a:lumMod val="75000"/>
                            </a:schemeClr>
                          </a:solidFill>
                          <a:latin typeface="+mn-ea"/>
                          <a:ea typeface="+mn-ea"/>
                        </a:rPr>
                        <a:t>光学</a:t>
                      </a:r>
                      <a:endParaRPr lang="en-US" altLang="zh-CN" sz="1800" b="1" kern="1200" spc="120" dirty="0">
                        <a:solidFill>
                          <a:schemeClr val="accent3">
                            <a:lumMod val="75000"/>
                          </a:schemeClr>
                        </a:solidFill>
                        <a:latin typeface="+mn-ea"/>
                        <a:ea typeface="+mn-ea"/>
                        <a:cs typeface="+mn-cs"/>
                      </a:endParaRP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13"/>
                  </a:ext>
                </a:extLst>
              </a:tr>
              <a:tr h="244884">
                <a:tc vMerge="1">
                  <a:txBody>
                    <a:bodyPr/>
                    <a:lstStyle/>
                    <a:p>
                      <a:endParaRPr lang="zh-CN"/>
                    </a:p>
                  </a:txBody>
                  <a:tcPr/>
                </a:tc>
                <a:tc>
                  <a:txBody>
                    <a:bodyPr/>
                    <a:lstStyle/>
                    <a:p>
                      <a:pPr marL="0" marR="0" lvl="0" indent="0" algn="l" defTabSz="914400" rtl="0" eaLnBrk="1" fontAlgn="auto" latinLnBrk="0" hangingPunct="1">
                        <a:lnSpc>
                          <a:spcPct val="120000"/>
                        </a:lnSpc>
                        <a:spcBef>
                          <a:spcPts val="0"/>
                        </a:spcBef>
                        <a:spcAft>
                          <a:spcPts val="0"/>
                        </a:spcAft>
                        <a:buClrTx/>
                        <a:buSzTx/>
                        <a:buFontTx/>
                        <a:buNone/>
                        <a:defRPr/>
                      </a:pPr>
                      <a:endParaRPr lang="zh-CN" altLang="en-US" sz="1800" b="1" kern="1200" spc="120" dirty="0">
                        <a:solidFill>
                          <a:schemeClr val="tx1"/>
                        </a:solidFill>
                        <a:latin typeface="+mn-ea"/>
                        <a:ea typeface="+mn-ea"/>
                        <a:cs typeface="+mn-cs"/>
                      </a:endParaRP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marL="0" marR="0" lvl="0" indent="0" algn="l" defTabSz="914400" rtl="0" eaLnBrk="1" fontAlgn="auto" latinLnBrk="0" hangingPunct="1">
                        <a:lnSpc>
                          <a:spcPct val="120000"/>
                        </a:lnSpc>
                        <a:spcBef>
                          <a:spcPts val="0"/>
                        </a:spcBef>
                        <a:spcAft>
                          <a:spcPts val="0"/>
                        </a:spcAft>
                        <a:buClrTx/>
                        <a:buSzTx/>
                        <a:buFontTx/>
                        <a:buNone/>
                        <a:defRPr/>
                      </a:pPr>
                      <a:r>
                        <a:rPr lang="zh-CN" altLang="en-US" sz="1800" b="1" kern="1200" spc="120" dirty="0">
                          <a:solidFill>
                            <a:schemeClr val="tx1"/>
                          </a:solidFill>
                          <a:latin typeface="+mn-ea"/>
                          <a:ea typeface="+mn-ea"/>
                        </a:rPr>
                        <a:t>量子技术赋能高能物理和天体物理      </a:t>
                      </a:r>
                      <a:r>
                        <a:rPr lang="zh-CN" altLang="en-US" sz="1800" b="1" kern="1200" spc="120" dirty="0">
                          <a:solidFill>
                            <a:schemeClr val="accent3">
                              <a:lumMod val="75000"/>
                            </a:schemeClr>
                          </a:solidFill>
                          <a:latin typeface="+mn-ea"/>
                          <a:ea typeface="+mn-ea"/>
                        </a:rPr>
                        <a:t>量子计算、量子探测器</a:t>
                      </a:r>
                      <a:endParaRPr lang="zh-CN" altLang="en-US" sz="1800" b="1" kern="1200" spc="120" dirty="0">
                        <a:solidFill>
                          <a:schemeClr val="accent3">
                            <a:lumMod val="75000"/>
                          </a:schemeClr>
                        </a:solidFill>
                        <a:latin typeface="+mn-ea"/>
                        <a:ea typeface="+mn-ea"/>
                        <a:cs typeface="+mn-cs"/>
                      </a:endParaRP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14"/>
                  </a:ext>
                </a:extLst>
              </a:tr>
              <a:tr h="244884">
                <a:tc vMerge="1">
                  <a:txBody>
                    <a:bodyPr/>
                    <a:lstStyle/>
                    <a:p>
                      <a:endParaRPr lang="zh-CN"/>
                    </a:p>
                  </a:txBody>
                  <a:tcPr>
                    <a:lnL>
                      <a:noFill/>
                    </a:lnL>
                    <a:lnR w="12700">
                      <a:solidFill>
                        <a:srgbClr val="D9D9D9"/>
                      </a:solidFill>
                      <a:prstDash val="solid"/>
                    </a:lnR>
                  </a:tcPr>
                </a:tc>
                <a:tc>
                  <a:txBody>
                    <a:bodyPr/>
                    <a:lstStyle/>
                    <a:p>
                      <a:pPr marL="0" indent="0" algn="l" defTabSz="914400" rtl="0" eaLnBrk="1" latinLnBrk="0" hangingPunct="1">
                        <a:lnSpc>
                          <a:spcPct val="120000"/>
                        </a:lnSpc>
                        <a:spcBef>
                          <a:spcPts val="0"/>
                        </a:spcBef>
                        <a:spcAft>
                          <a:spcPts val="0"/>
                        </a:spcAft>
                        <a:buNone/>
                      </a:pPr>
                      <a:endParaRPr lang="zh-CN" altLang="en-US" sz="1800" b="1" kern="1200" spc="120" dirty="0">
                        <a:solidFill>
                          <a:schemeClr val="tx1"/>
                        </a:solidFill>
                        <a:latin typeface="+mn-ea"/>
                        <a:ea typeface="+mn-ea"/>
                        <a:cs typeface="+mn-cs"/>
                      </a:endParaRP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marL="0" indent="0" algn="l" defTabSz="914400" rtl="0" eaLnBrk="1" latinLnBrk="0" hangingPunct="1">
                        <a:lnSpc>
                          <a:spcPct val="120000"/>
                        </a:lnSpc>
                        <a:spcBef>
                          <a:spcPts val="0"/>
                        </a:spcBef>
                        <a:spcAft>
                          <a:spcPts val="0"/>
                        </a:spcAft>
                        <a:buNone/>
                      </a:pPr>
                      <a:r>
                        <a:rPr lang="zh-CN" altLang="en-US" sz="1800" b="1" kern="1200" spc="120" dirty="0">
                          <a:solidFill>
                            <a:schemeClr val="tx1"/>
                          </a:solidFill>
                          <a:latin typeface="+mn-ea"/>
                          <a:ea typeface="+mn-ea"/>
                        </a:rPr>
                        <a:t>天体</a:t>
                      </a:r>
                      <a:r>
                        <a:rPr lang="en-US" altLang="zh-CN" sz="1800" b="1" kern="1200" spc="120" dirty="0">
                          <a:solidFill>
                            <a:schemeClr val="tx1"/>
                          </a:solidFill>
                          <a:latin typeface="+mn-ea"/>
                          <a:ea typeface="+mn-ea"/>
                        </a:rPr>
                        <a:t>MeV</a:t>
                      </a:r>
                      <a:r>
                        <a:rPr lang="zh-CN" altLang="en-US" sz="1800" b="1" kern="1200" spc="120" dirty="0">
                          <a:solidFill>
                            <a:schemeClr val="tx1"/>
                          </a:solidFill>
                          <a:latin typeface="+mn-ea"/>
                          <a:ea typeface="+mn-ea"/>
                        </a:rPr>
                        <a:t>光子和高能中微子的精确测量                   </a:t>
                      </a:r>
                      <a:r>
                        <a:rPr lang="en-US" altLang="zh-CN" sz="1800" b="1" kern="1200" spc="120" dirty="0">
                          <a:solidFill>
                            <a:srgbClr val="C00000"/>
                          </a:solidFill>
                          <a:latin typeface="+mn-ea"/>
                          <a:ea typeface="+mn-ea"/>
                        </a:rPr>
                        <a:t>HUNT</a:t>
                      </a:r>
                      <a:endParaRPr lang="zh-CN" altLang="en-US" sz="1800" b="1" kern="1200" spc="120" dirty="0">
                        <a:solidFill>
                          <a:srgbClr val="C00000"/>
                        </a:solidFill>
                        <a:latin typeface="+mn-ea"/>
                        <a:ea typeface="+mn-ea"/>
                        <a:cs typeface="+mn-cs"/>
                      </a:endParaRP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15"/>
                  </a:ext>
                </a:extLst>
              </a:tr>
              <a:tr h="244884">
                <a:tc vMerge="1">
                  <a:txBody>
                    <a:bodyPr/>
                    <a:lstStyle/>
                    <a:p>
                      <a:endParaRPr lang="zh-CN"/>
                    </a:p>
                  </a:txBody>
                  <a:tcPr>
                    <a:lnL>
                      <a:noFill/>
                    </a:lnL>
                    <a:lnR w="12700">
                      <a:solidFill>
                        <a:srgbClr val="D9D9D9"/>
                      </a:solidFill>
                      <a:prstDash val="solid"/>
                    </a:lnR>
                  </a:tcPr>
                </a:tc>
                <a:tc>
                  <a:txBody>
                    <a:bodyPr/>
                    <a:lstStyle/>
                    <a:p>
                      <a:pPr marL="0" indent="0" algn="l" defTabSz="914400" rtl="0" eaLnBrk="1" latinLnBrk="0" hangingPunct="1">
                        <a:lnSpc>
                          <a:spcPct val="120000"/>
                        </a:lnSpc>
                        <a:spcBef>
                          <a:spcPts val="0"/>
                        </a:spcBef>
                        <a:spcAft>
                          <a:spcPts val="0"/>
                        </a:spcAft>
                        <a:buNone/>
                      </a:pPr>
                      <a:endParaRPr lang="zh-CN" altLang="en-US" sz="1800" b="1" kern="1200" spc="120" dirty="0">
                        <a:solidFill>
                          <a:schemeClr val="tx1"/>
                        </a:solidFill>
                        <a:latin typeface="+mn-ea"/>
                        <a:ea typeface="+mn-ea"/>
                        <a:cs typeface="+mn-cs"/>
                      </a:endParaRPr>
                    </a:p>
                  </a:txBody>
                  <a:tcPr marL="25400" marR="254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Arial" panose="020B0604020202020204"/>
                          <a:ea typeface="Oxford Regular"/>
                          <a:cs typeface="Arial" panose="020B0604020202020204"/>
                        </a:defRPr>
                      </a:lvl1pPr>
                      <a:lvl2pPr marL="457200" algn="l" defTabSz="914400" rtl="0" eaLnBrk="1" latinLnBrk="0" hangingPunct="1">
                        <a:defRPr sz="1800" kern="1200">
                          <a:solidFill>
                            <a:schemeClr val="dk1"/>
                          </a:solidFill>
                          <a:latin typeface="Arial" panose="020B0604020202020204"/>
                          <a:ea typeface="Oxford Regular"/>
                          <a:cs typeface="Arial" panose="020B0604020202020204"/>
                        </a:defRPr>
                      </a:lvl2pPr>
                      <a:lvl3pPr marL="914400" algn="l" defTabSz="914400" rtl="0" eaLnBrk="1" latinLnBrk="0" hangingPunct="1">
                        <a:defRPr sz="1800" kern="1200">
                          <a:solidFill>
                            <a:schemeClr val="dk1"/>
                          </a:solidFill>
                          <a:latin typeface="Arial" panose="020B0604020202020204"/>
                          <a:ea typeface="Oxford Regular"/>
                          <a:cs typeface="Arial" panose="020B0604020202020204"/>
                        </a:defRPr>
                      </a:lvl3pPr>
                      <a:lvl4pPr marL="1371600" algn="l" defTabSz="914400" rtl="0" eaLnBrk="1" latinLnBrk="0" hangingPunct="1">
                        <a:defRPr sz="1800" kern="1200">
                          <a:solidFill>
                            <a:schemeClr val="dk1"/>
                          </a:solidFill>
                          <a:latin typeface="Arial" panose="020B0604020202020204"/>
                          <a:ea typeface="Oxford Regular"/>
                          <a:cs typeface="Arial" panose="020B0604020202020204"/>
                        </a:defRPr>
                      </a:lvl4pPr>
                      <a:lvl5pPr marL="1828800" algn="l" defTabSz="914400" rtl="0" eaLnBrk="1" latinLnBrk="0" hangingPunct="1">
                        <a:defRPr sz="1800" kern="1200">
                          <a:solidFill>
                            <a:schemeClr val="dk1"/>
                          </a:solidFill>
                          <a:latin typeface="Arial" panose="020B0604020202020204"/>
                          <a:ea typeface="Oxford Regular"/>
                          <a:cs typeface="Arial" panose="020B0604020202020204"/>
                        </a:defRPr>
                      </a:lvl5pPr>
                      <a:lvl6pPr marL="2286000" algn="l" defTabSz="914400" rtl="0" eaLnBrk="1" latinLnBrk="0" hangingPunct="1">
                        <a:defRPr sz="1800" kern="1200">
                          <a:solidFill>
                            <a:schemeClr val="dk1"/>
                          </a:solidFill>
                          <a:latin typeface="Arial" panose="020B0604020202020204"/>
                          <a:ea typeface="Oxford Regular"/>
                          <a:cs typeface="Arial" panose="020B0604020202020204"/>
                        </a:defRPr>
                      </a:lvl6pPr>
                      <a:lvl7pPr marL="2743200" algn="l" defTabSz="914400" rtl="0" eaLnBrk="1" latinLnBrk="0" hangingPunct="1">
                        <a:defRPr sz="1800" kern="1200">
                          <a:solidFill>
                            <a:schemeClr val="dk1"/>
                          </a:solidFill>
                          <a:latin typeface="Arial" panose="020B0604020202020204"/>
                          <a:ea typeface="Oxford Regular"/>
                          <a:cs typeface="Arial" panose="020B0604020202020204"/>
                        </a:defRPr>
                      </a:lvl7pPr>
                      <a:lvl8pPr marL="3200400" algn="l" defTabSz="914400" rtl="0" eaLnBrk="1" latinLnBrk="0" hangingPunct="1">
                        <a:defRPr sz="1800" kern="1200">
                          <a:solidFill>
                            <a:schemeClr val="dk1"/>
                          </a:solidFill>
                          <a:latin typeface="Arial" panose="020B0604020202020204"/>
                          <a:ea typeface="Oxford Regular"/>
                          <a:cs typeface="Arial" panose="020B0604020202020204"/>
                        </a:defRPr>
                      </a:lvl8pPr>
                      <a:lvl9pPr marL="3657600" algn="l" defTabSz="914400" rtl="0" eaLnBrk="1" latinLnBrk="0" hangingPunct="1">
                        <a:defRPr sz="1800" kern="1200">
                          <a:solidFill>
                            <a:schemeClr val="dk1"/>
                          </a:solidFill>
                          <a:latin typeface="Arial" panose="020B0604020202020204"/>
                          <a:ea typeface="Oxford Regular"/>
                          <a:cs typeface="Arial" panose="020B0604020202020204"/>
                        </a:defRPr>
                      </a:lvl9pPr>
                    </a:lstStyle>
                    <a:p>
                      <a:pPr marL="0" indent="0" algn="l" defTabSz="914400" rtl="0" eaLnBrk="1" latinLnBrk="0" hangingPunct="1">
                        <a:lnSpc>
                          <a:spcPct val="120000"/>
                        </a:lnSpc>
                        <a:spcBef>
                          <a:spcPts val="0"/>
                        </a:spcBef>
                        <a:spcAft>
                          <a:spcPts val="0"/>
                        </a:spcAft>
                        <a:buNone/>
                      </a:pPr>
                      <a:r>
                        <a:rPr lang="en-US" altLang="zh-CN" sz="1800" b="1" kern="1200" spc="120" dirty="0">
                          <a:solidFill>
                            <a:schemeClr val="tx1"/>
                          </a:solidFill>
                          <a:latin typeface="+mn-ea"/>
                          <a:ea typeface="+mn-ea"/>
                        </a:rPr>
                        <a:t>BEPC</a:t>
                      </a:r>
                      <a:r>
                        <a:rPr lang="zh-CN" altLang="en-US" sz="1800" b="1" kern="1200" spc="120" dirty="0">
                          <a:solidFill>
                            <a:schemeClr val="tx1"/>
                          </a:solidFill>
                          <a:latin typeface="+mn-ea"/>
                          <a:ea typeface="+mn-ea"/>
                        </a:rPr>
                        <a:t>未来升级                                            </a:t>
                      </a:r>
                      <a:r>
                        <a:rPr lang="en-US" altLang="zh-CN" sz="1800" b="1" kern="1200" spc="120" dirty="0">
                          <a:solidFill>
                            <a:srgbClr val="C00000"/>
                          </a:solidFill>
                          <a:latin typeface="+mn-ea"/>
                          <a:ea typeface="+mn-ea"/>
                        </a:rPr>
                        <a:t>BEPCII-UP</a:t>
                      </a:r>
                      <a:endParaRPr lang="zh-CN" altLang="en-US" sz="1800" b="1" kern="1200" spc="120" dirty="0">
                        <a:solidFill>
                          <a:srgbClr val="C00000"/>
                        </a:solidFill>
                        <a:latin typeface="+mn-ea"/>
                        <a:ea typeface="+mn-ea"/>
                        <a:cs typeface="+mn-cs"/>
                      </a:endParaRPr>
                    </a:p>
                  </a:txBody>
                  <a:tcPr marL="100800" marR="100800" marT="25400" marB="25400" anchor="ctr">
                    <a:lnL w="12700" cap="flat" cmpd="sng" algn="ctr">
                      <a:solidFill>
                        <a:srgbClr val="ED7D31"/>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16"/>
                  </a:ext>
                </a:extLst>
              </a:tr>
            </a:tbl>
          </a:graphicData>
        </a:graphic>
      </p:graphicFrame>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0">
            <a:extLst>
              <a:ext uri="{FF2B5EF4-FFF2-40B4-BE49-F238E27FC236}">
                <a16:creationId xmlns:a16="http://schemas.microsoft.com/office/drawing/2014/main" id="{C9EB394F-216A-4490-A8C5-4B3AFB53237B}"/>
              </a:ext>
            </a:extLst>
          </p:cNvPr>
          <p:cNvSpPr>
            <a:spLocks noGrp="1"/>
          </p:cNvSpPr>
          <p:nvPr>
            <p:ph type="title"/>
          </p:nvPr>
        </p:nvSpPr>
        <p:spPr>
          <a:xfrm>
            <a:off x="1107500" y="92058"/>
            <a:ext cx="10791499" cy="659643"/>
          </a:xfrm>
        </p:spPr>
        <p:txBody>
          <a:bodyPr vert="horz" wrap="square" lIns="91418" tIns="45709" rIns="91418" bIns="45709" rtlCol="0" anchor="ctr" anchorCtr="0">
            <a:noAutofit/>
          </a:bodyPr>
          <a:lstStyle/>
          <a:p>
            <a:r>
              <a:rPr lang="zh-CN" altLang="zh-CN" sz="3200" dirty="0"/>
              <a:t>新兴前沿</a:t>
            </a:r>
            <a:r>
              <a:rPr lang="zh-CN" altLang="en-US" sz="3200" dirty="0"/>
              <a:t>与</a:t>
            </a:r>
            <a:r>
              <a:rPr lang="zh-CN" altLang="zh-CN" sz="3200" dirty="0"/>
              <a:t>未来技术</a:t>
            </a:r>
            <a:r>
              <a:rPr lang="zh-CN" altLang="en-US" sz="3200" dirty="0"/>
              <a:t>四：</a:t>
            </a:r>
            <a:r>
              <a:rPr lang="zh-CN" altLang="zh-CN" sz="3200" spc="0" dirty="0"/>
              <a:t>量子技术赋能高能物理和天体物理</a:t>
            </a:r>
            <a:endParaRPr lang="zh-CN" altLang="en-US" sz="3200" spc="0" dirty="0">
              <a:sym typeface="+mn-ea"/>
            </a:endParaRPr>
          </a:p>
        </p:txBody>
      </p:sp>
      <p:sp>
        <p:nvSpPr>
          <p:cNvPr id="2" name="灯片编号占位符 1">
            <a:extLst>
              <a:ext uri="{FF2B5EF4-FFF2-40B4-BE49-F238E27FC236}">
                <a16:creationId xmlns:a16="http://schemas.microsoft.com/office/drawing/2014/main" id="{3D239E63-75D5-4DF8-B8EA-368C2B344C64}"/>
              </a:ext>
            </a:extLst>
          </p:cNvPr>
          <p:cNvSpPr>
            <a:spLocks noGrp="1"/>
          </p:cNvSpPr>
          <p:nvPr>
            <p:ph type="sldNum" sz="quarter" idx="12"/>
          </p:nvPr>
        </p:nvSpPr>
        <p:spPr/>
        <p:txBody>
          <a:bodyPr/>
          <a:lstStyle/>
          <a:p>
            <a:fld id="{E077DA78-E013-4A8C-AD75-63A150561B10}" type="slidenum">
              <a:rPr lang="zh-CN" altLang="en-US" smtClean="0"/>
              <a:pPr/>
              <a:t>20</a:t>
            </a:fld>
            <a:endParaRPr lang="zh-CN" altLang="en-US" dirty="0"/>
          </a:p>
        </p:txBody>
      </p:sp>
      <p:sp>
        <p:nvSpPr>
          <p:cNvPr id="3" name="内容占位符 2">
            <a:extLst>
              <a:ext uri="{FF2B5EF4-FFF2-40B4-BE49-F238E27FC236}">
                <a16:creationId xmlns:a16="http://schemas.microsoft.com/office/drawing/2014/main" id="{7B31C0B4-E885-4659-90EE-C661E3766381}"/>
              </a:ext>
            </a:extLst>
          </p:cNvPr>
          <p:cNvSpPr>
            <a:spLocks noGrp="1"/>
          </p:cNvSpPr>
          <p:nvPr>
            <p:ph idx="1"/>
          </p:nvPr>
        </p:nvSpPr>
        <p:spPr>
          <a:xfrm>
            <a:off x="483792" y="1186111"/>
            <a:ext cx="7876437" cy="4672581"/>
          </a:xfrm>
        </p:spPr>
        <p:txBody>
          <a:bodyPr/>
          <a:lstStyle/>
          <a:p>
            <a:pPr>
              <a:lnSpc>
                <a:spcPct val="110000"/>
              </a:lnSpc>
            </a:pPr>
            <a:r>
              <a:rPr lang="zh-CN" altLang="en-US" dirty="0"/>
              <a:t>研发</a:t>
            </a:r>
            <a:r>
              <a:rPr lang="zh-CN" altLang="en-US" dirty="0">
                <a:solidFill>
                  <a:srgbClr val="C00000"/>
                </a:solidFill>
              </a:rPr>
              <a:t>格点规范</a:t>
            </a:r>
            <a:r>
              <a:rPr lang="zh-CN" altLang="en-US" dirty="0"/>
              <a:t>场论的量子算法，并进行原理验证。构建基于量子计算的</a:t>
            </a:r>
            <a:r>
              <a:rPr lang="zh-CN" altLang="en-US" dirty="0">
                <a:solidFill>
                  <a:srgbClr val="C00000"/>
                </a:solidFill>
              </a:rPr>
              <a:t>数据处理与分析</a:t>
            </a:r>
            <a:r>
              <a:rPr lang="zh-CN" altLang="en-US" dirty="0"/>
              <a:t>流程</a:t>
            </a:r>
          </a:p>
          <a:p>
            <a:pPr>
              <a:lnSpc>
                <a:spcPct val="110000"/>
              </a:lnSpc>
            </a:pPr>
            <a:r>
              <a:rPr lang="zh-CN" altLang="en-US" dirty="0"/>
              <a:t>发展</a:t>
            </a:r>
            <a:r>
              <a:rPr lang="zh-CN" altLang="en-US" dirty="0">
                <a:solidFill>
                  <a:srgbClr val="C00000"/>
                </a:solidFill>
              </a:rPr>
              <a:t>量子精密测量</a:t>
            </a:r>
            <a:r>
              <a:rPr lang="zh-CN" altLang="en-US" dirty="0"/>
              <a:t>技术，研究新型量子传感技术的交叉应用</a:t>
            </a:r>
          </a:p>
          <a:p>
            <a:pPr>
              <a:lnSpc>
                <a:spcPct val="110000"/>
              </a:lnSpc>
            </a:pPr>
            <a:r>
              <a:rPr lang="zh-CN" altLang="en-US" dirty="0"/>
              <a:t>研制高灵敏度大阵列低温</a:t>
            </a:r>
            <a:r>
              <a:rPr lang="en-US" altLang="zh-CN" dirty="0"/>
              <a:t>TES/KID</a:t>
            </a:r>
            <a:r>
              <a:rPr lang="zh-CN" altLang="en-US" dirty="0"/>
              <a:t>探测器模块，推动</a:t>
            </a:r>
            <a:r>
              <a:rPr lang="zh-CN" altLang="en-US" dirty="0">
                <a:solidFill>
                  <a:srgbClr val="C00000"/>
                </a:solidFill>
              </a:rPr>
              <a:t>量子增强光干涉</a:t>
            </a:r>
            <a:r>
              <a:rPr lang="zh-CN" altLang="en-US" dirty="0"/>
              <a:t>技术发展</a:t>
            </a:r>
          </a:p>
          <a:p>
            <a:pPr>
              <a:lnSpc>
                <a:spcPct val="110000"/>
              </a:lnSpc>
            </a:pPr>
            <a:r>
              <a:rPr lang="zh-CN" altLang="en-US" dirty="0"/>
              <a:t>预期产出</a:t>
            </a:r>
          </a:p>
          <a:p>
            <a:pPr lvl="1">
              <a:lnSpc>
                <a:spcPct val="110000"/>
              </a:lnSpc>
            </a:pPr>
            <a:r>
              <a:rPr lang="zh-CN" altLang="en-US" dirty="0"/>
              <a:t>完成至少一项物理过程的量子平台实验验证</a:t>
            </a:r>
          </a:p>
          <a:p>
            <a:pPr lvl="1">
              <a:lnSpc>
                <a:spcPct val="110000"/>
              </a:lnSpc>
            </a:pPr>
            <a:r>
              <a:rPr lang="zh-CN" altLang="en-US" dirty="0"/>
              <a:t>突破</a:t>
            </a:r>
            <a:r>
              <a:rPr lang="en-US" altLang="zh-CN" dirty="0"/>
              <a:t>TES/KID</a:t>
            </a:r>
            <a:r>
              <a:rPr lang="zh-CN" altLang="en-US" dirty="0"/>
              <a:t>、</a:t>
            </a:r>
            <a:r>
              <a:rPr lang="en-US" altLang="zh-CN" dirty="0"/>
              <a:t>SQUID</a:t>
            </a:r>
            <a:r>
              <a:rPr lang="zh-CN" altLang="en-US" dirty="0"/>
              <a:t>等技术并实现模块化集成；</a:t>
            </a:r>
            <a:br>
              <a:rPr lang="en-US" altLang="zh-CN" dirty="0"/>
            </a:br>
            <a:r>
              <a:rPr lang="zh-CN" altLang="en-US" dirty="0"/>
              <a:t>在公里级的量子增强光干涉阵列上实现类星体干涉观测，哈勃常数测量精度好于</a:t>
            </a:r>
            <a:r>
              <a:rPr lang="en-US" altLang="zh-CN" dirty="0"/>
              <a:t>1%</a:t>
            </a:r>
          </a:p>
          <a:p>
            <a:pPr marL="0" indent="0">
              <a:lnSpc>
                <a:spcPct val="110000"/>
              </a:lnSpc>
              <a:buNone/>
            </a:pPr>
            <a:endParaRPr lang="zh-CN" altLang="en-US" dirty="0"/>
          </a:p>
        </p:txBody>
      </p:sp>
      <p:pic>
        <p:nvPicPr>
          <p:cNvPr id="11" name="图片 10">
            <a:extLst>
              <a:ext uri="{FF2B5EF4-FFF2-40B4-BE49-F238E27FC236}">
                <a16:creationId xmlns:a16="http://schemas.microsoft.com/office/drawing/2014/main" id="{905BEDED-805D-4F26-A398-4365F2A28EB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7210" r="4047"/>
          <a:stretch/>
        </p:blipFill>
        <p:spPr>
          <a:xfrm>
            <a:off x="9118559" y="3578999"/>
            <a:ext cx="2303610" cy="2761807"/>
          </a:xfrm>
          <a:prstGeom prst="rect">
            <a:avLst/>
          </a:prstGeom>
        </p:spPr>
      </p:pic>
      <p:pic>
        <p:nvPicPr>
          <p:cNvPr id="10" name="图片 9">
            <a:extLst>
              <a:ext uri="{FF2B5EF4-FFF2-40B4-BE49-F238E27FC236}">
                <a16:creationId xmlns:a16="http://schemas.microsoft.com/office/drawing/2014/main" id="{ACFDE516-8024-4A2B-B911-9A0EBB6273D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269442" y="1246083"/>
            <a:ext cx="2303610" cy="2258016"/>
          </a:xfrm>
          <a:prstGeom prst="rect">
            <a:avLst/>
          </a:prstGeom>
        </p:spPr>
      </p:pic>
    </p:spTree>
    <p:extLst>
      <p:ext uri="{BB962C8B-B14F-4D97-AF65-F5344CB8AC3E}">
        <p14:creationId xmlns:p14="http://schemas.microsoft.com/office/powerpoint/2010/main" val="15897460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5151755" y="2127250"/>
            <a:ext cx="2760345" cy="1014730"/>
          </a:xfrm>
          <a:prstGeom prst="rect">
            <a:avLst/>
          </a:prstGeom>
          <a:noFill/>
        </p:spPr>
        <p:txBody>
          <a:bodyPr wrap="square" rtlCol="0">
            <a:spAutoFit/>
          </a:bodyPr>
          <a:lstStyle/>
          <a:p>
            <a:r>
              <a:rPr lang="zh-CN" altLang="en-US" sz="6000" b="1">
                <a:solidFill>
                  <a:srgbClr val="0070C0"/>
                </a:solidFill>
              </a:rPr>
              <a:t>谢 谢</a:t>
            </a:r>
          </a:p>
        </p:txBody>
      </p:sp>
      <p:cxnSp>
        <p:nvCxnSpPr>
          <p:cNvPr id="4" name="直接连接符 3"/>
          <p:cNvCxnSpPr/>
          <p:nvPr/>
        </p:nvCxnSpPr>
        <p:spPr>
          <a:xfrm>
            <a:off x="3352165" y="3345180"/>
            <a:ext cx="5810250" cy="1079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3267075" y="3467735"/>
            <a:ext cx="5756910" cy="1196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altLang="zh-CN" sz="4400">
                <a:solidFill>
                  <a:srgbClr val="0070C0"/>
                </a:solidFill>
                <a:latin typeface="Arial" panose="020B0604020202020204" pitchFamily="34" charset="0"/>
                <a:cs typeface="Arial" panose="020B0604020202020204" pitchFamily="34" charset="0"/>
              </a:rPr>
              <a:t>Thanks!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wrap="square" lIns="91418" tIns="45709" rIns="91418" bIns="45709" rtlCol="0" anchor="ctr" anchorCtr="0">
            <a:noAutofit/>
          </a:bodyPr>
          <a:lstStyle/>
          <a:p>
            <a:r>
              <a:rPr lang="zh-CN" altLang="en-US" sz="3200" spc="0" dirty="0"/>
              <a:t>主攻方向一：粲能区物理研究</a:t>
            </a:r>
            <a:endParaRPr lang="en-US" altLang="zh-CN" sz="3200" spc="0" dirty="0"/>
          </a:p>
        </p:txBody>
      </p:sp>
      <p:sp>
        <p:nvSpPr>
          <p:cNvPr id="3" name="灯片编号占位符 2">
            <a:extLst>
              <a:ext uri="{FF2B5EF4-FFF2-40B4-BE49-F238E27FC236}">
                <a16:creationId xmlns:a16="http://schemas.microsoft.com/office/drawing/2014/main" id="{FE60D4CA-DA75-41B6-BD4D-AC42FDAB30DF}"/>
              </a:ext>
            </a:extLst>
          </p:cNvPr>
          <p:cNvSpPr>
            <a:spLocks noGrp="1"/>
          </p:cNvSpPr>
          <p:nvPr>
            <p:ph type="sldNum" sz="quarter" idx="12"/>
          </p:nvPr>
        </p:nvSpPr>
        <p:spPr/>
        <p:txBody>
          <a:bodyPr/>
          <a:lstStyle/>
          <a:p>
            <a:fld id="{E077DA78-E013-4A8C-AD75-63A150561B10}" type="slidenum">
              <a:rPr lang="zh-CN" altLang="en-US" smtClean="0"/>
              <a:pPr/>
              <a:t>3</a:t>
            </a:fld>
            <a:endParaRPr lang="zh-CN" altLang="en-US" dirty="0"/>
          </a:p>
        </p:txBody>
      </p:sp>
      <p:sp>
        <p:nvSpPr>
          <p:cNvPr id="12" name="内容占位符 11">
            <a:extLst>
              <a:ext uri="{FF2B5EF4-FFF2-40B4-BE49-F238E27FC236}">
                <a16:creationId xmlns:a16="http://schemas.microsoft.com/office/drawing/2014/main" id="{3FD465EB-0CF3-400F-A10E-CBB20A0A06DF}"/>
              </a:ext>
            </a:extLst>
          </p:cNvPr>
          <p:cNvSpPr>
            <a:spLocks noGrp="1"/>
          </p:cNvSpPr>
          <p:nvPr>
            <p:ph idx="1"/>
          </p:nvPr>
        </p:nvSpPr>
        <p:spPr>
          <a:xfrm>
            <a:off x="6233950" y="2074449"/>
            <a:ext cx="5663866" cy="4366795"/>
          </a:xfrm>
        </p:spPr>
        <p:txBody>
          <a:bodyPr>
            <a:normAutofit/>
          </a:bodyPr>
          <a:lstStyle/>
          <a:p>
            <a:pPr>
              <a:spcBef>
                <a:spcPts val="1200"/>
              </a:spcBef>
            </a:pPr>
            <a:r>
              <a:rPr lang="zh-CN" altLang="en-US" dirty="0"/>
              <a:t>重大科研任务</a:t>
            </a:r>
          </a:p>
          <a:p>
            <a:pPr lvl="1">
              <a:spcBef>
                <a:spcPts val="1200"/>
              </a:spcBef>
            </a:pPr>
            <a:r>
              <a:rPr lang="zh-CN" altLang="en-US" dirty="0"/>
              <a:t>任务</a:t>
            </a:r>
            <a:r>
              <a:rPr lang="en-US" altLang="zh-CN" dirty="0"/>
              <a:t>1</a:t>
            </a:r>
            <a:r>
              <a:rPr lang="zh-CN" altLang="en-US" dirty="0"/>
              <a:t>：奇特强子态的产生与衰变机制研究</a:t>
            </a:r>
          </a:p>
          <a:p>
            <a:pPr lvl="1">
              <a:spcBef>
                <a:spcPts val="1200"/>
              </a:spcBef>
            </a:pPr>
            <a:r>
              <a:rPr lang="zh-CN" altLang="en-US" dirty="0"/>
              <a:t>任务</a:t>
            </a:r>
            <a:r>
              <a:rPr lang="en-US" altLang="zh-CN" dirty="0"/>
              <a:t>2</a:t>
            </a:r>
            <a:r>
              <a:rPr lang="zh-CN" altLang="en-US" dirty="0"/>
              <a:t>：粲强子和标准模型的精确检验</a:t>
            </a:r>
          </a:p>
          <a:p>
            <a:pPr lvl="1">
              <a:spcBef>
                <a:spcPts val="1200"/>
              </a:spcBef>
            </a:pPr>
            <a:r>
              <a:rPr lang="zh-CN" altLang="en-US" dirty="0"/>
              <a:t>任务</a:t>
            </a:r>
            <a:r>
              <a:rPr lang="en-US" altLang="zh-CN" dirty="0"/>
              <a:t>3</a:t>
            </a:r>
            <a:r>
              <a:rPr lang="zh-CN" altLang="en-US" dirty="0"/>
              <a:t>：重子谱及重子</a:t>
            </a:r>
            <a:r>
              <a:rPr lang="en-US" altLang="zh-CN" dirty="0"/>
              <a:t>CP</a:t>
            </a:r>
            <a:r>
              <a:rPr lang="zh-CN" altLang="en-US" dirty="0"/>
              <a:t>不对称性精确研究</a:t>
            </a:r>
          </a:p>
          <a:p>
            <a:pPr>
              <a:spcBef>
                <a:spcPts val="2400"/>
              </a:spcBef>
            </a:pPr>
            <a:r>
              <a:rPr lang="zh-CN" altLang="en-US" dirty="0"/>
              <a:t>预期成果</a:t>
            </a:r>
          </a:p>
          <a:p>
            <a:pPr lvl="1">
              <a:spcBef>
                <a:spcPts val="1200"/>
              </a:spcBef>
            </a:pPr>
            <a:r>
              <a:rPr lang="zh-CN" altLang="en-US" dirty="0"/>
              <a:t>在</a:t>
            </a:r>
            <a:r>
              <a:rPr lang="zh-CN" altLang="en-US" dirty="0">
                <a:solidFill>
                  <a:srgbClr val="C00000"/>
                </a:solidFill>
              </a:rPr>
              <a:t>奇特强子态</a:t>
            </a:r>
            <a:r>
              <a:rPr lang="zh-CN" altLang="en-US" dirty="0"/>
              <a:t>类粲偶素和奇特量子数态方面取得突破性成果</a:t>
            </a:r>
          </a:p>
          <a:p>
            <a:pPr lvl="1">
              <a:spcBef>
                <a:spcPts val="1200"/>
              </a:spcBef>
            </a:pPr>
            <a:r>
              <a:rPr lang="zh-CN" altLang="en-US" dirty="0"/>
              <a:t>在</a:t>
            </a:r>
            <a:r>
              <a:rPr lang="zh-CN" altLang="en-US" dirty="0">
                <a:solidFill>
                  <a:srgbClr val="C00000"/>
                </a:solidFill>
              </a:rPr>
              <a:t>粲介子产生和衰变</a:t>
            </a:r>
            <a:r>
              <a:rPr lang="zh-CN" altLang="en-US" dirty="0"/>
              <a:t>取得重大成果</a:t>
            </a:r>
          </a:p>
          <a:p>
            <a:pPr lvl="1">
              <a:spcBef>
                <a:spcPts val="1200"/>
              </a:spcBef>
            </a:pPr>
            <a:r>
              <a:rPr lang="zh-CN" altLang="en-US" dirty="0"/>
              <a:t>极高灵敏度测量重子衰变中的</a:t>
            </a:r>
            <a:r>
              <a:rPr lang="en-US" altLang="zh-CN" dirty="0">
                <a:solidFill>
                  <a:srgbClr val="C00000"/>
                </a:solidFill>
              </a:rPr>
              <a:t>CP</a:t>
            </a:r>
            <a:r>
              <a:rPr lang="zh-CN" altLang="en-US" dirty="0"/>
              <a:t>不对称性</a:t>
            </a:r>
          </a:p>
        </p:txBody>
      </p:sp>
      <p:sp>
        <p:nvSpPr>
          <p:cNvPr id="11" name="矩形 10">
            <a:extLst>
              <a:ext uri="{FF2B5EF4-FFF2-40B4-BE49-F238E27FC236}">
                <a16:creationId xmlns:a16="http://schemas.microsoft.com/office/drawing/2014/main" id="{AC9BBF16-84EA-41EA-9270-5ABFEAD4AE1F}"/>
              </a:ext>
            </a:extLst>
          </p:cNvPr>
          <p:cNvSpPr/>
          <p:nvPr/>
        </p:nvSpPr>
        <p:spPr>
          <a:xfrm>
            <a:off x="717176" y="969035"/>
            <a:ext cx="11052036" cy="941084"/>
          </a:xfrm>
          <a:prstGeom prst="rect">
            <a:avLst/>
          </a:prstGeom>
          <a:noFill/>
          <a:ln>
            <a:noFill/>
            <a:prstDash val="dash"/>
          </a:ln>
          <a:effectLst/>
          <a:extLst>
            <a:ext uri="{909E8E84-426E-40DD-AFC4-6F175D3DCCD1}">
              <a14:hiddenFill xmlns:a14="http://schemas.microsoft.com/office/drawing/2010/main">
                <a:solidFill>
                  <a:schemeClr val="bg1"/>
                </a:solidFill>
              </a14:hiddenFill>
            </a:ext>
          </a:extLst>
        </p:spPr>
        <p:txBody>
          <a:bodyPr wrap="square" lIns="91370" tIns="45685" rIns="91370" bIns="45685">
            <a:spAutoFit/>
          </a:bodyPr>
          <a:lstStyle/>
          <a:p>
            <a:pPr marL="74295" fontAlgn="auto">
              <a:lnSpc>
                <a:spcPct val="120000"/>
              </a:lnSpc>
            </a:pPr>
            <a:r>
              <a:rPr lang="en-US" altLang="zh-CN" sz="2400" b="1" dirty="0">
                <a:solidFill>
                  <a:srgbClr val="C00000"/>
                </a:solidFill>
                <a:latin typeface="微软雅黑" panose="020B0503020204020204" charset="-122"/>
                <a:ea typeface="微软雅黑" panose="020B0503020204020204" charset="-122"/>
                <a:sym typeface="+mn-ea"/>
              </a:rPr>
              <a:t>BEPCII/BESIII</a:t>
            </a:r>
            <a:r>
              <a:rPr lang="zh-CN" altLang="en-US" sz="2400" b="1" dirty="0">
                <a:solidFill>
                  <a:srgbClr val="C00000"/>
                </a:solidFill>
                <a:latin typeface="微软雅黑" panose="020B0503020204020204" charset="-122"/>
                <a:ea typeface="微软雅黑" panose="020B0503020204020204" charset="-122"/>
                <a:sym typeface="+mn-ea"/>
              </a:rPr>
              <a:t>：</a:t>
            </a:r>
            <a:r>
              <a:rPr lang="zh-CN" altLang="en-US" sz="2400" dirty="0">
                <a:latin typeface="微软雅黑" panose="020B0503020204020204" charset="-122"/>
                <a:ea typeface="微软雅黑" panose="020B0503020204020204" charset="-122"/>
                <a:sym typeface="+mn-ea"/>
              </a:rPr>
              <a:t>我国第一个大科学装置，世界上粲</a:t>
            </a:r>
            <a:r>
              <a:rPr lang="zh-CN" altLang="zh-CN" sz="2400" dirty="0">
                <a:latin typeface="微软雅黑" panose="020B0503020204020204" charset="-122"/>
                <a:ea typeface="微软雅黑" panose="020B0503020204020204" charset="-122"/>
              </a:rPr>
              <a:t>能区亮度最高</a:t>
            </a:r>
            <a:r>
              <a:rPr lang="zh-CN" altLang="en-US" sz="2400" dirty="0">
                <a:latin typeface="微软雅黑" panose="020B0503020204020204" charset="-122"/>
                <a:ea typeface="微软雅黑" panose="020B0503020204020204" charset="-122"/>
              </a:rPr>
              <a:t>，开展粲物理与强相互作用非微扰效应研究</a:t>
            </a:r>
            <a:endParaRPr lang="en-US" altLang="zh-CN" sz="2400" dirty="0">
              <a:latin typeface="微软雅黑" panose="020B0503020204020204" charset="-122"/>
              <a:ea typeface="微软雅黑" panose="020B0503020204020204" charset="-122"/>
            </a:endParaRPr>
          </a:p>
        </p:txBody>
      </p:sp>
      <p:sp>
        <p:nvSpPr>
          <p:cNvPr id="6" name="文本框 5">
            <a:extLst>
              <a:ext uri="{FF2B5EF4-FFF2-40B4-BE49-F238E27FC236}">
                <a16:creationId xmlns:a16="http://schemas.microsoft.com/office/drawing/2014/main" id="{7E5E88A4-FA2F-4AFE-B23D-44F891946182}"/>
              </a:ext>
            </a:extLst>
          </p:cNvPr>
          <p:cNvSpPr txBox="1"/>
          <p:nvPr/>
        </p:nvSpPr>
        <p:spPr>
          <a:xfrm>
            <a:off x="681703" y="5352041"/>
            <a:ext cx="5561491" cy="1323439"/>
          </a:xfrm>
          <a:prstGeom prst="rect">
            <a:avLst/>
          </a:prstGeom>
          <a:noFill/>
        </p:spPr>
        <p:txBody>
          <a:bodyPr wrap="square" rtlCol="0">
            <a:spAutoFit/>
          </a:bodyPr>
          <a:lstStyle/>
          <a:p>
            <a:pPr marL="288000" indent="-288000">
              <a:spcBef>
                <a:spcPts val="1200"/>
              </a:spcBef>
              <a:buSzPct val="75000"/>
              <a:buFont typeface="Wingdings" panose="05000000000000000000" pitchFamily="2" charset="2"/>
              <a:buChar char="u"/>
            </a:pPr>
            <a:r>
              <a:rPr lang="en-US" altLang="zh-CN" sz="2000" b="1" dirty="0">
                <a:solidFill>
                  <a:schemeClr val="accent1">
                    <a:lumMod val="50000"/>
                  </a:schemeClr>
                </a:solidFill>
                <a:latin typeface="Times New Roman" panose="02020603050405020304" pitchFamily="18" charset="0"/>
                <a:ea typeface="微软雅黑" panose="020B0503020204020204" pitchFamily="34" charset="-122"/>
              </a:rPr>
              <a:t>16</a:t>
            </a:r>
            <a:r>
              <a:rPr lang="zh-CN" altLang="zh-CN" sz="2000" b="1" dirty="0">
                <a:solidFill>
                  <a:schemeClr val="accent1">
                    <a:lumMod val="50000"/>
                  </a:schemeClr>
                </a:solidFill>
                <a:latin typeface="Times New Roman" panose="02020603050405020304" pitchFamily="18" charset="0"/>
                <a:ea typeface="微软雅黑" panose="020B0503020204020204" pitchFamily="34" charset="-122"/>
              </a:rPr>
              <a:t>年稳定运行</a:t>
            </a:r>
            <a:r>
              <a:rPr lang="zh-CN" altLang="en-US" sz="2000" b="1" dirty="0">
                <a:solidFill>
                  <a:schemeClr val="accent1">
                    <a:lumMod val="50000"/>
                  </a:schemeClr>
                </a:solidFill>
                <a:latin typeface="Times New Roman" panose="02020603050405020304" pitchFamily="18" charset="0"/>
                <a:ea typeface="微软雅黑" panose="020B0503020204020204" pitchFamily="34" charset="-122"/>
              </a:rPr>
              <a:t>，</a:t>
            </a:r>
            <a:r>
              <a:rPr lang="zh-CN" altLang="zh-CN" sz="2000" b="1" dirty="0">
                <a:solidFill>
                  <a:schemeClr val="accent1">
                    <a:lumMod val="50000"/>
                  </a:schemeClr>
                </a:solidFill>
                <a:latin typeface="Times New Roman" panose="02020603050405020304" pitchFamily="18" charset="0"/>
                <a:ea typeface="微软雅黑" panose="020B0503020204020204" pitchFamily="34" charset="-122"/>
              </a:rPr>
              <a:t>已积累</a:t>
            </a:r>
            <a:r>
              <a:rPr lang="en-US" altLang="zh-CN" sz="2000" b="1" dirty="0">
                <a:solidFill>
                  <a:schemeClr val="accent1">
                    <a:lumMod val="50000"/>
                  </a:schemeClr>
                </a:solidFill>
                <a:latin typeface="Times New Roman" panose="02020603050405020304" pitchFamily="18" charset="0"/>
                <a:ea typeface="微软雅黑" panose="020B0503020204020204" pitchFamily="34" charset="-122"/>
              </a:rPr>
              <a:t>50 fb⁻¹</a:t>
            </a:r>
            <a:r>
              <a:rPr lang="zh-CN" altLang="zh-CN" sz="2000" b="1" dirty="0">
                <a:solidFill>
                  <a:schemeClr val="accent1">
                    <a:lumMod val="50000"/>
                  </a:schemeClr>
                </a:solidFill>
                <a:latin typeface="Times New Roman" panose="02020603050405020304" pitchFamily="18" charset="0"/>
                <a:ea typeface="微软雅黑" panose="020B0503020204020204" pitchFamily="34" charset="-122"/>
              </a:rPr>
              <a:t>数据</a:t>
            </a:r>
            <a:endParaRPr lang="en-US" altLang="zh-CN" sz="2000" b="1" dirty="0">
              <a:solidFill>
                <a:schemeClr val="accent1">
                  <a:lumMod val="50000"/>
                </a:schemeClr>
              </a:solidFill>
              <a:latin typeface="Times New Roman" panose="02020603050405020304" pitchFamily="18" charset="0"/>
              <a:ea typeface="微软雅黑" panose="020B0503020204020204" pitchFamily="34" charset="-122"/>
            </a:endParaRPr>
          </a:p>
          <a:p>
            <a:pPr marL="288000" indent="-288000">
              <a:spcBef>
                <a:spcPts val="1200"/>
              </a:spcBef>
              <a:buSzPct val="75000"/>
              <a:buFont typeface="Wingdings" panose="05000000000000000000" pitchFamily="2" charset="2"/>
              <a:buChar char="u"/>
            </a:pPr>
            <a:r>
              <a:rPr lang="en-US" altLang="zh-CN" sz="2000" b="1" dirty="0">
                <a:solidFill>
                  <a:schemeClr val="accent1">
                    <a:lumMod val="50000"/>
                  </a:schemeClr>
                </a:solidFill>
                <a:latin typeface="Times New Roman" panose="02020603050405020304" pitchFamily="18" charset="0"/>
                <a:ea typeface="微软雅黑" panose="020B0503020204020204" pitchFamily="34" charset="-122"/>
              </a:rPr>
              <a:t>2024-2025</a:t>
            </a:r>
            <a:r>
              <a:rPr lang="zh-CN" altLang="en-US" sz="2000" b="1" dirty="0">
                <a:solidFill>
                  <a:schemeClr val="accent1">
                    <a:lumMod val="50000"/>
                  </a:schemeClr>
                </a:solidFill>
                <a:latin typeface="Times New Roman" panose="02020603050405020304" pitchFamily="18" charset="0"/>
                <a:ea typeface="微软雅黑" panose="020B0503020204020204" pitchFamily="34" charset="-122"/>
              </a:rPr>
              <a:t>完成升级，已实现亮度提高</a:t>
            </a:r>
            <a:r>
              <a:rPr lang="en-US" altLang="zh-CN" sz="2000" b="1" dirty="0">
                <a:solidFill>
                  <a:schemeClr val="accent1">
                    <a:lumMod val="50000"/>
                  </a:schemeClr>
                </a:solidFill>
                <a:latin typeface="Times New Roman" panose="02020603050405020304" pitchFamily="18" charset="0"/>
                <a:ea typeface="微软雅黑" panose="020B0503020204020204" pitchFamily="34" charset="-122"/>
              </a:rPr>
              <a:t>3</a:t>
            </a:r>
            <a:r>
              <a:rPr lang="zh-CN" altLang="en-US" sz="2000" b="1" dirty="0">
                <a:solidFill>
                  <a:schemeClr val="accent1">
                    <a:lumMod val="50000"/>
                  </a:schemeClr>
                </a:solidFill>
                <a:latin typeface="Times New Roman" panose="02020603050405020304" pitchFamily="18" charset="0"/>
                <a:ea typeface="微软雅黑" panose="020B0503020204020204" pitchFamily="34" charset="-122"/>
              </a:rPr>
              <a:t>倍</a:t>
            </a:r>
            <a:endParaRPr lang="en-US" altLang="zh-CN" sz="2000" b="1" dirty="0">
              <a:solidFill>
                <a:schemeClr val="accent1">
                  <a:lumMod val="50000"/>
                </a:schemeClr>
              </a:solidFill>
              <a:latin typeface="Times New Roman" panose="02020603050405020304" pitchFamily="18" charset="0"/>
              <a:ea typeface="微软雅黑" panose="020B0503020204020204" pitchFamily="34" charset="-122"/>
            </a:endParaRPr>
          </a:p>
          <a:p>
            <a:pPr marL="288000" indent="-288000">
              <a:spcBef>
                <a:spcPts val="1200"/>
              </a:spcBef>
              <a:buSzPct val="75000"/>
              <a:buFont typeface="Wingdings" panose="05000000000000000000" pitchFamily="2" charset="2"/>
              <a:buChar char="u"/>
            </a:pPr>
            <a:r>
              <a:rPr lang="zh-CN" altLang="en-US" sz="2000" b="1" dirty="0">
                <a:solidFill>
                  <a:srgbClr val="C00000"/>
                </a:solidFill>
                <a:latin typeface="Times New Roman" panose="02020603050405020304" pitchFamily="18" charset="0"/>
                <a:ea typeface="微软雅黑" panose="020B0503020204020204" pitchFamily="34" charset="-122"/>
              </a:rPr>
              <a:t>（</a:t>
            </a:r>
            <a:r>
              <a:rPr lang="en-US" altLang="zh-CN" sz="2000" b="1" dirty="0">
                <a:solidFill>
                  <a:srgbClr val="C00000"/>
                </a:solidFill>
                <a:latin typeface="Times New Roman" panose="02020603050405020304" pitchFamily="18" charset="0"/>
                <a:ea typeface="微软雅黑" panose="020B0503020204020204" pitchFamily="34" charset="-122"/>
              </a:rPr>
              <a:t>BEPCII</a:t>
            </a:r>
            <a:r>
              <a:rPr lang="zh-CN" altLang="en-US" sz="2000" b="1" dirty="0">
                <a:solidFill>
                  <a:srgbClr val="C00000"/>
                </a:solidFill>
                <a:latin typeface="Times New Roman" panose="02020603050405020304" pitchFamily="18" charset="0"/>
                <a:ea typeface="微软雅黑" panose="020B0503020204020204" pitchFamily="34" charset="-122"/>
              </a:rPr>
              <a:t>）“至少运行至</a:t>
            </a:r>
            <a:r>
              <a:rPr lang="en-US" altLang="zh-CN" sz="2000" b="1" dirty="0">
                <a:solidFill>
                  <a:srgbClr val="C00000"/>
                </a:solidFill>
                <a:latin typeface="Times New Roman" panose="02020603050405020304" pitchFamily="18" charset="0"/>
                <a:ea typeface="微软雅黑" panose="020B0503020204020204" pitchFamily="34" charset="-122"/>
              </a:rPr>
              <a:t>2030</a:t>
            </a:r>
            <a:r>
              <a:rPr lang="zh-CN" altLang="en-US" sz="2000" b="1" dirty="0">
                <a:solidFill>
                  <a:srgbClr val="C00000"/>
                </a:solidFill>
                <a:latin typeface="Times New Roman" panose="02020603050405020304" pitchFamily="18" charset="0"/>
                <a:ea typeface="微软雅黑" panose="020B0503020204020204" pitchFamily="34" charset="-122"/>
              </a:rPr>
              <a:t>年”</a:t>
            </a:r>
            <a:endParaRPr lang="en-US" altLang="zh-CN" sz="2000" b="1" dirty="0">
              <a:solidFill>
                <a:srgbClr val="C00000"/>
              </a:solidFill>
              <a:latin typeface="Times New Roman" panose="02020603050405020304" pitchFamily="18" charset="0"/>
              <a:ea typeface="微软雅黑" panose="020B0503020204020204" pitchFamily="34" charset="-122"/>
            </a:endParaRPr>
          </a:p>
        </p:txBody>
      </p:sp>
      <p:pic>
        <p:nvPicPr>
          <p:cNvPr id="9" name="图片 8">
            <a:extLst>
              <a:ext uri="{FF2B5EF4-FFF2-40B4-BE49-F238E27FC236}">
                <a16:creationId xmlns:a16="http://schemas.microsoft.com/office/drawing/2014/main" id="{18F0DD85-44AE-4E3D-8757-EBFFA1351A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403" y="2097369"/>
            <a:ext cx="5005780" cy="3067422"/>
          </a:xfrm>
          <a:prstGeom prst="rect">
            <a:avLst/>
          </a:prstGeom>
        </p:spPr>
      </p:pic>
    </p:spTree>
    <p:extLst>
      <p:ext uri="{BB962C8B-B14F-4D97-AF65-F5344CB8AC3E}">
        <p14:creationId xmlns:p14="http://schemas.microsoft.com/office/powerpoint/2010/main" val="4061492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0">
            <a:extLst>
              <a:ext uri="{FF2B5EF4-FFF2-40B4-BE49-F238E27FC236}">
                <a16:creationId xmlns:a16="http://schemas.microsoft.com/office/drawing/2014/main" id="{C9EB394F-216A-4490-A8C5-4B3AFB53237B}"/>
              </a:ext>
            </a:extLst>
          </p:cNvPr>
          <p:cNvSpPr>
            <a:spLocks noGrp="1"/>
          </p:cNvSpPr>
          <p:nvPr>
            <p:ph type="title"/>
          </p:nvPr>
        </p:nvSpPr>
        <p:spPr/>
        <p:txBody>
          <a:bodyPr vert="horz" wrap="square" lIns="91418" tIns="45709" rIns="91418" bIns="45709" rtlCol="0" anchor="ctr" anchorCtr="0">
            <a:noAutofit/>
          </a:bodyPr>
          <a:lstStyle/>
          <a:p>
            <a:r>
              <a:rPr lang="zh-CN" altLang="zh-CN" sz="3200" dirty="0"/>
              <a:t>新兴前沿</a:t>
            </a:r>
            <a:r>
              <a:rPr lang="zh-CN" altLang="en-US" sz="3200" dirty="0"/>
              <a:t>与</a:t>
            </a:r>
            <a:r>
              <a:rPr lang="zh-CN" altLang="zh-CN" sz="3200" dirty="0"/>
              <a:t>未来技术</a:t>
            </a:r>
            <a:r>
              <a:rPr lang="zh-CN" altLang="en-US" sz="3200" dirty="0"/>
              <a:t>六： </a:t>
            </a:r>
            <a:r>
              <a:rPr lang="en-US" altLang="zh-CN" sz="3200" spc="0" dirty="0">
                <a:solidFill>
                  <a:srgbClr val="C00000"/>
                </a:solidFill>
              </a:rPr>
              <a:t>BEPC</a:t>
            </a:r>
            <a:r>
              <a:rPr lang="en-US" altLang="zh-CN" sz="3200" dirty="0">
                <a:solidFill>
                  <a:srgbClr val="C00000"/>
                </a:solidFill>
              </a:rPr>
              <a:t>II-UP</a:t>
            </a:r>
            <a:endParaRPr lang="zh-CN" altLang="en-US" sz="3200" spc="0" dirty="0">
              <a:solidFill>
                <a:srgbClr val="C00000"/>
              </a:solidFill>
              <a:sym typeface="+mn-ea"/>
            </a:endParaRPr>
          </a:p>
        </p:txBody>
      </p:sp>
      <p:sp>
        <p:nvSpPr>
          <p:cNvPr id="2" name="灯片编号占位符 1">
            <a:extLst>
              <a:ext uri="{FF2B5EF4-FFF2-40B4-BE49-F238E27FC236}">
                <a16:creationId xmlns:a16="http://schemas.microsoft.com/office/drawing/2014/main" id="{3CADC022-C068-4044-AB56-E6A2315EBCC6}"/>
              </a:ext>
            </a:extLst>
          </p:cNvPr>
          <p:cNvSpPr>
            <a:spLocks noGrp="1"/>
          </p:cNvSpPr>
          <p:nvPr>
            <p:ph type="sldNum" sz="quarter" idx="12"/>
          </p:nvPr>
        </p:nvSpPr>
        <p:spPr/>
        <p:txBody>
          <a:bodyPr/>
          <a:lstStyle/>
          <a:p>
            <a:fld id="{E077DA78-E013-4A8C-AD75-63A150561B10}" type="slidenum">
              <a:rPr lang="zh-CN" altLang="en-US" smtClean="0"/>
              <a:pPr/>
              <a:t>4</a:t>
            </a:fld>
            <a:endParaRPr lang="zh-CN" altLang="en-US" dirty="0"/>
          </a:p>
        </p:txBody>
      </p:sp>
      <p:pic>
        <p:nvPicPr>
          <p:cNvPr id="12" name="图片 11">
            <a:extLst>
              <a:ext uri="{FF2B5EF4-FFF2-40B4-BE49-F238E27FC236}">
                <a16:creationId xmlns:a16="http://schemas.microsoft.com/office/drawing/2014/main" id="{90DC02BB-B244-4DB2-8FE0-483409316290}"/>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032175" y="931071"/>
            <a:ext cx="4603750" cy="3038475"/>
          </a:xfrm>
          <a:prstGeom prst="rect">
            <a:avLst/>
          </a:prstGeom>
        </p:spPr>
      </p:pic>
      <p:sp>
        <p:nvSpPr>
          <p:cNvPr id="18" name="内容占位符 2">
            <a:extLst>
              <a:ext uri="{FF2B5EF4-FFF2-40B4-BE49-F238E27FC236}">
                <a16:creationId xmlns:a16="http://schemas.microsoft.com/office/drawing/2014/main" id="{372FD45E-95E4-4096-AA48-550234FE2C3E}"/>
              </a:ext>
            </a:extLst>
          </p:cNvPr>
          <p:cNvSpPr txBox="1">
            <a:spLocks/>
          </p:cNvSpPr>
          <p:nvPr/>
        </p:nvSpPr>
        <p:spPr>
          <a:xfrm>
            <a:off x="556075" y="944134"/>
            <a:ext cx="6066794" cy="5621884"/>
          </a:xfrm>
          <a:prstGeom prst="rect">
            <a:avLst/>
          </a:prstGeom>
        </p:spPr>
        <p:txBody>
          <a:bodyPr vert="horz" wrap="square" lIns="90170" tIns="46990" rIns="90170" bIns="46990" rtlCol="0">
            <a:normAutofit/>
          </a:bodyPr>
          <a:lstStyle>
            <a:lvl1pPr marL="288000" indent="-288000" algn="l" defTabSz="914400" rtl="0" eaLnBrk="1" fontAlgn="auto" latinLnBrk="0" hangingPunct="1">
              <a:lnSpc>
                <a:spcPct val="100000"/>
              </a:lnSpc>
              <a:spcBef>
                <a:spcPts val="600"/>
              </a:spcBef>
              <a:spcAft>
                <a:spcPts val="0"/>
              </a:spcAft>
              <a:buSzPct val="75000"/>
              <a:buFont typeface="Wingdings" panose="05000000000000000000" pitchFamily="2" charset="2"/>
              <a:buChar char="u"/>
              <a:defRPr lang="zh-CN" altLang="en-US" sz="2400" b="1" u="none" strike="noStrike" kern="1200" cap="none" spc="0" normalizeH="0" baseline="0">
                <a:solidFill>
                  <a:srgbClr val="005DA2"/>
                </a:solidFill>
                <a:uFillTx/>
                <a:latin typeface="Times New Roman" panose="02020603050405020304" pitchFamily="18" charset="0"/>
                <a:ea typeface="微软雅黑" panose="020B0503020204020204" pitchFamily="34" charset="-122"/>
                <a:cs typeface="+mn-cs"/>
              </a:defRPr>
            </a:lvl1pPr>
            <a:lvl2pPr marL="720000" indent="-288000" algn="l" defTabSz="914400" rtl="0" eaLnBrk="1" fontAlgn="auto" latinLnBrk="0" hangingPunct="1">
              <a:lnSpc>
                <a:spcPct val="100000"/>
              </a:lnSpc>
              <a:spcBef>
                <a:spcPts val="600"/>
              </a:spcBef>
              <a:spcAft>
                <a:spcPts val="0"/>
              </a:spcAft>
              <a:buFont typeface="Wingdings" panose="05000000000000000000" pitchFamily="2" charset="2"/>
              <a:buChar char=""/>
              <a:tabLst>
                <a:tab pos="1609725" algn="l"/>
              </a:tabLst>
              <a:defRPr lang="zh-CN" altLang="en-US" sz="2000" u="none" strike="noStrike" kern="1200" cap="none" spc="0" normalizeH="0" baseline="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1200"/>
              </a:spcBef>
            </a:pPr>
            <a:r>
              <a:rPr lang="en-US" altLang="zh-CN" sz="2000" dirty="0">
                <a:solidFill>
                  <a:schemeClr val="bg2">
                    <a:lumMod val="50000"/>
                  </a:schemeClr>
                </a:solidFill>
                <a:latin typeface="+mn-ea"/>
                <a:ea typeface="+mn-ea"/>
                <a:cs typeface="Times New Roman" panose="02020603050405020304" pitchFamily="18" charset="0"/>
              </a:rPr>
              <a:t>BEPCII Crab Waist</a:t>
            </a:r>
            <a:r>
              <a:rPr lang="zh-CN" altLang="en-US" sz="2000" dirty="0">
                <a:solidFill>
                  <a:schemeClr val="bg2">
                    <a:lumMod val="50000"/>
                  </a:schemeClr>
                </a:solidFill>
                <a:latin typeface="+mn-ea"/>
                <a:ea typeface="+mn-ea"/>
                <a:cs typeface="Times New Roman" panose="02020603050405020304" pitchFamily="18" charset="0"/>
              </a:rPr>
              <a:t>对撞方案和亮度升级 </a:t>
            </a:r>
            <a:r>
              <a:rPr lang="en-US" altLang="zh-CN" sz="2000" dirty="0">
                <a:solidFill>
                  <a:schemeClr val="bg2">
                    <a:lumMod val="50000"/>
                  </a:schemeClr>
                </a:solidFill>
                <a:latin typeface="+mn-ea"/>
                <a:ea typeface="+mn-ea"/>
                <a:cs typeface="Times New Roman" panose="02020603050405020304" pitchFamily="18" charset="0"/>
                <a:sym typeface="Wingdings" panose="05000000000000000000" pitchFamily="2" charset="2"/>
              </a:rPr>
              <a:t></a:t>
            </a:r>
            <a:endParaRPr lang="zh-CN" altLang="en-US" sz="2000" dirty="0">
              <a:solidFill>
                <a:schemeClr val="bg2">
                  <a:lumMod val="50000"/>
                </a:schemeClr>
              </a:solidFill>
              <a:latin typeface="+mn-ea"/>
              <a:ea typeface="+mn-ea"/>
              <a:cs typeface="Times New Roman" panose="02020603050405020304" pitchFamily="18" charset="0"/>
              <a:sym typeface="Wingdings" panose="05000000000000000000" pitchFamily="2" charset="2"/>
            </a:endParaRPr>
          </a:p>
          <a:p>
            <a:pPr>
              <a:lnSpc>
                <a:spcPct val="110000"/>
              </a:lnSpc>
              <a:spcBef>
                <a:spcPts val="1200"/>
              </a:spcBef>
            </a:pPr>
            <a:r>
              <a:rPr lang="zh-CN" altLang="en-US" sz="2000" dirty="0">
                <a:latin typeface="+mn-ea"/>
                <a:ea typeface="+mn-ea"/>
                <a:cs typeface="Times New Roman" panose="02020603050405020304" pitchFamily="18" charset="0"/>
              </a:rPr>
              <a:t>（基于</a:t>
            </a:r>
            <a:r>
              <a:rPr lang="en-US" altLang="zh-CN" sz="2000" dirty="0">
                <a:latin typeface="+mn-ea"/>
                <a:ea typeface="+mn-ea"/>
              </a:rPr>
              <a:t>CW</a:t>
            </a:r>
            <a:r>
              <a:rPr lang="zh-CN" altLang="en-US" sz="2000" dirty="0">
                <a:latin typeface="+mn-ea"/>
                <a:ea typeface="+mn-ea"/>
                <a:cs typeface="Times New Roman" panose="02020603050405020304" pitchFamily="18" charset="0"/>
              </a:rPr>
              <a:t>技术的）</a:t>
            </a:r>
            <a:r>
              <a:rPr lang="en-US" altLang="zh-CN" sz="2000" dirty="0">
                <a:solidFill>
                  <a:srgbClr val="C00000"/>
                </a:solidFill>
                <a:latin typeface="+mn-ea"/>
                <a:ea typeface="+mn-ea"/>
              </a:rPr>
              <a:t>BEPCII</a:t>
            </a:r>
            <a:r>
              <a:rPr lang="zh-CN" altLang="en-US" sz="2000" dirty="0">
                <a:solidFill>
                  <a:srgbClr val="C00000"/>
                </a:solidFill>
                <a:latin typeface="+mn-ea"/>
                <a:ea typeface="+mn-ea"/>
                <a:cs typeface="Times New Roman" panose="02020603050405020304" pitchFamily="18" charset="0"/>
              </a:rPr>
              <a:t>性能提升项目</a:t>
            </a:r>
            <a:br>
              <a:rPr lang="en-US" altLang="zh-CN" sz="2000" dirty="0">
                <a:solidFill>
                  <a:srgbClr val="C00000"/>
                </a:solidFill>
                <a:latin typeface="+mn-ea"/>
                <a:ea typeface="+mn-ea"/>
                <a:cs typeface="Times New Roman" panose="02020603050405020304" pitchFamily="18" charset="0"/>
              </a:rPr>
            </a:br>
            <a:r>
              <a:rPr lang="zh-CN" altLang="en-US" sz="2000" dirty="0">
                <a:latin typeface="+mn-ea"/>
                <a:ea typeface="+mn-ea"/>
                <a:cs typeface="Times New Roman" panose="02020603050405020304" pitchFamily="18" charset="0"/>
              </a:rPr>
              <a:t>（</a:t>
            </a:r>
            <a:r>
              <a:rPr lang="en-US" altLang="zh-CN" sz="2000" dirty="0">
                <a:latin typeface="+mn-ea"/>
                <a:ea typeface="+mn-ea"/>
                <a:cs typeface="Times New Roman" panose="02020603050405020304" pitchFamily="18" charset="0"/>
              </a:rPr>
              <a:t>BEPCII Upgrade Plus</a:t>
            </a:r>
            <a:r>
              <a:rPr lang="zh-CN" altLang="en-US" sz="2000" dirty="0">
                <a:latin typeface="+mn-ea"/>
                <a:ea typeface="+mn-ea"/>
                <a:cs typeface="Times New Roman" panose="02020603050405020304" pitchFamily="18" charset="0"/>
              </a:rPr>
              <a:t>，</a:t>
            </a:r>
            <a:r>
              <a:rPr lang="en-US" altLang="zh-CN" sz="2000" dirty="0">
                <a:solidFill>
                  <a:srgbClr val="C00000"/>
                </a:solidFill>
                <a:latin typeface="+mn-ea"/>
                <a:ea typeface="+mn-ea"/>
              </a:rPr>
              <a:t>BEPCII-UP</a:t>
            </a:r>
            <a:r>
              <a:rPr lang="zh-CN" altLang="en-US" sz="2000" dirty="0">
                <a:latin typeface="+mn-ea"/>
                <a:ea typeface="+mn-ea"/>
                <a:cs typeface="Times New Roman" panose="02020603050405020304" pitchFamily="18" charset="0"/>
              </a:rPr>
              <a:t>）</a:t>
            </a:r>
          </a:p>
          <a:p>
            <a:pPr lvl="1">
              <a:lnSpc>
                <a:spcPct val="110000"/>
              </a:lnSpc>
              <a:spcBef>
                <a:spcPts val="1200"/>
              </a:spcBef>
            </a:pPr>
            <a:r>
              <a:rPr lang="en-US" altLang="zh-CN" dirty="0">
                <a:latin typeface="+mn-ea"/>
                <a:ea typeface="+mn-ea"/>
                <a:cs typeface="Calibri"/>
              </a:rPr>
              <a:t>1.89GeV</a:t>
            </a:r>
            <a:r>
              <a:rPr lang="zh-CN" altLang="en-US" dirty="0">
                <a:latin typeface="+mn-ea"/>
                <a:ea typeface="+mn-ea"/>
                <a:cs typeface="Calibri"/>
              </a:rPr>
              <a:t>束流能量以下，亮度</a:t>
            </a:r>
            <a:r>
              <a:rPr lang="zh-CN" altLang="en-US" b="1" dirty="0">
                <a:solidFill>
                  <a:srgbClr val="C00000"/>
                </a:solidFill>
                <a:latin typeface="+mn-ea"/>
                <a:ea typeface="+mn-ea"/>
                <a:cs typeface="Calibri"/>
              </a:rPr>
              <a:t>有望提高</a:t>
            </a:r>
            <a:r>
              <a:rPr lang="en-US" altLang="zh-CN" b="1" dirty="0">
                <a:solidFill>
                  <a:srgbClr val="C00000"/>
                </a:solidFill>
                <a:latin typeface="+mn-ea"/>
                <a:ea typeface="+mn-ea"/>
                <a:cs typeface="Calibri"/>
              </a:rPr>
              <a:t>10</a:t>
            </a:r>
            <a:r>
              <a:rPr lang="zh-CN" altLang="en-US" b="1" dirty="0">
                <a:solidFill>
                  <a:srgbClr val="C00000"/>
                </a:solidFill>
                <a:latin typeface="+mn-ea"/>
                <a:ea typeface="+mn-ea"/>
                <a:cs typeface="Calibri"/>
              </a:rPr>
              <a:t>倍</a:t>
            </a:r>
            <a:r>
              <a:rPr lang="zh-CN" altLang="en-US" dirty="0">
                <a:latin typeface="+mn-ea"/>
                <a:ea typeface="+mn-ea"/>
                <a:cs typeface="Calibri"/>
              </a:rPr>
              <a:t>，</a:t>
            </a:r>
            <a:r>
              <a:rPr lang="zh-CN" altLang="en-US" dirty="0">
                <a:latin typeface="+mn-ea"/>
                <a:ea typeface="+mn-ea"/>
                <a:cs typeface="Times New Roman" panose="02020603050405020304" pitchFamily="18" charset="0"/>
              </a:rPr>
              <a:t>运行能区有效下探至约</a:t>
            </a:r>
            <a:r>
              <a:rPr lang="en-US" altLang="zh-CN" b="1" dirty="0">
                <a:solidFill>
                  <a:srgbClr val="C00000"/>
                </a:solidFill>
                <a:latin typeface="+mn-ea"/>
                <a:ea typeface="+mn-ea"/>
              </a:rPr>
              <a:t>1.0 GeV</a:t>
            </a:r>
            <a:r>
              <a:rPr lang="zh-CN" altLang="en-US" dirty="0">
                <a:latin typeface="+mn-ea"/>
                <a:ea typeface="+mn-ea"/>
                <a:cs typeface="Times New Roman" panose="02020603050405020304" pitchFamily="18" charset="0"/>
              </a:rPr>
              <a:t>甚至</a:t>
            </a:r>
            <a:r>
              <a:rPr lang="en-US" altLang="zh-CN" dirty="0">
                <a:latin typeface="+mn-ea"/>
                <a:ea typeface="+mn-ea"/>
              </a:rPr>
              <a:t>0.6GeV</a:t>
            </a:r>
          </a:p>
          <a:p>
            <a:pPr lvl="1">
              <a:lnSpc>
                <a:spcPct val="110000"/>
              </a:lnSpc>
              <a:spcBef>
                <a:spcPts val="1200"/>
              </a:spcBef>
            </a:pPr>
            <a:r>
              <a:rPr lang="zh-CN" altLang="en-US" dirty="0">
                <a:latin typeface="+mn-ea"/>
                <a:ea typeface="+mn-ea"/>
                <a:cs typeface="Calibri"/>
              </a:rPr>
              <a:t>同时，考虑新的探测器技术，升级</a:t>
            </a:r>
            <a:r>
              <a:rPr lang="en-US" altLang="zh-CN" dirty="0">
                <a:latin typeface="+mn-ea"/>
                <a:ea typeface="+mn-ea"/>
                <a:cs typeface="Calibri"/>
              </a:rPr>
              <a:t>BESIII</a:t>
            </a:r>
            <a:r>
              <a:rPr lang="zh-CN" altLang="en-US" dirty="0">
                <a:latin typeface="+mn-ea"/>
                <a:ea typeface="+mn-ea"/>
                <a:cs typeface="Calibri"/>
              </a:rPr>
              <a:t>内径迹探测器，提高空间分辨率、探测效率</a:t>
            </a:r>
            <a:endParaRPr lang="zh-CN" altLang="en-US" dirty="0">
              <a:latin typeface="+mn-ea"/>
              <a:ea typeface="+mn-ea"/>
            </a:endParaRPr>
          </a:p>
          <a:p>
            <a:pPr>
              <a:lnSpc>
                <a:spcPct val="110000"/>
              </a:lnSpc>
              <a:spcBef>
                <a:spcPts val="1200"/>
              </a:spcBef>
            </a:pPr>
            <a:r>
              <a:rPr lang="zh-CN" altLang="en-US" sz="2000" dirty="0">
                <a:latin typeface="+mn-ea"/>
                <a:ea typeface="+mn-ea"/>
                <a:cs typeface="Times New Roman" panose="02020603050405020304" pitchFamily="18" charset="0"/>
              </a:rPr>
              <a:t>加速器升级内容</a:t>
            </a:r>
          </a:p>
          <a:p>
            <a:pPr lvl="1">
              <a:lnSpc>
                <a:spcPct val="110000"/>
              </a:lnSpc>
              <a:spcBef>
                <a:spcPts val="1200"/>
              </a:spcBef>
            </a:pPr>
            <a:r>
              <a:rPr lang="en-US" altLang="zh-CN" dirty="0">
                <a:latin typeface="+mn-ea"/>
                <a:ea typeface="+mn-ea"/>
                <a:cs typeface="Calibri"/>
              </a:rPr>
              <a:t>1</a:t>
            </a:r>
            <a:r>
              <a:rPr lang="zh-CN" altLang="en-US" dirty="0">
                <a:latin typeface="+mn-ea"/>
                <a:ea typeface="+mn-ea"/>
                <a:cs typeface="Calibri"/>
              </a:rPr>
              <a:t>）直线增加阻尼环；</a:t>
            </a:r>
            <a:r>
              <a:rPr lang="en-US" altLang="zh-CN" dirty="0">
                <a:latin typeface="+mn-ea"/>
                <a:ea typeface="+mn-ea"/>
                <a:cs typeface="Calibri"/>
              </a:rPr>
              <a:t>2</a:t>
            </a:r>
            <a:r>
              <a:rPr lang="zh-CN" altLang="en-US" dirty="0">
                <a:latin typeface="+mn-ea"/>
                <a:ea typeface="+mn-ea"/>
                <a:cs typeface="Calibri"/>
              </a:rPr>
              <a:t>）内环注入区插入</a:t>
            </a:r>
            <a:r>
              <a:rPr lang="en-US" altLang="zh-CN" dirty="0">
                <a:latin typeface="+mn-ea"/>
                <a:ea typeface="+mn-ea"/>
                <a:cs typeface="Calibri"/>
              </a:rPr>
              <a:t>Wiggler</a:t>
            </a:r>
            <a:r>
              <a:rPr lang="zh-CN" altLang="en-US" dirty="0">
                <a:latin typeface="+mn-ea"/>
                <a:ea typeface="+mn-ea"/>
                <a:cs typeface="Calibri"/>
              </a:rPr>
              <a:t>；</a:t>
            </a:r>
            <a:r>
              <a:rPr lang="en-US" altLang="zh-CN" dirty="0">
                <a:latin typeface="+mn-ea"/>
                <a:ea typeface="+mn-ea"/>
                <a:cs typeface="Calibri"/>
              </a:rPr>
              <a:t>3</a:t>
            </a:r>
            <a:r>
              <a:rPr lang="zh-CN" altLang="en-US" dirty="0">
                <a:latin typeface="+mn-ea"/>
                <a:ea typeface="+mn-ea"/>
                <a:cs typeface="Calibri"/>
              </a:rPr>
              <a:t>）对撞区采用</a:t>
            </a:r>
            <a:r>
              <a:rPr lang="en-US" altLang="zh-CN" dirty="0">
                <a:latin typeface="+mn-ea"/>
                <a:ea typeface="+mn-ea"/>
                <a:cs typeface="Calibri"/>
              </a:rPr>
              <a:t>CW</a:t>
            </a:r>
            <a:r>
              <a:rPr lang="zh-CN" altLang="en-US" dirty="0">
                <a:latin typeface="+mn-ea"/>
                <a:ea typeface="+mn-ea"/>
                <a:cs typeface="Calibri"/>
              </a:rPr>
              <a:t>对撞</a:t>
            </a:r>
          </a:p>
          <a:p>
            <a:pPr>
              <a:lnSpc>
                <a:spcPct val="110000"/>
              </a:lnSpc>
              <a:spcBef>
                <a:spcPts val="1200"/>
              </a:spcBef>
            </a:pPr>
            <a:r>
              <a:rPr lang="zh-CN" altLang="en-US" sz="2000" dirty="0">
                <a:solidFill>
                  <a:schemeClr val="tx2"/>
                </a:solidFill>
                <a:latin typeface="+mn-ea"/>
                <a:ea typeface="+mn-ea"/>
                <a:cs typeface="Calibri"/>
              </a:rPr>
              <a:t>经费约</a:t>
            </a:r>
            <a:r>
              <a:rPr lang="en-US" altLang="zh-CN" sz="2000" dirty="0">
                <a:solidFill>
                  <a:schemeClr val="tx2"/>
                </a:solidFill>
                <a:latin typeface="+mn-ea"/>
                <a:ea typeface="+mn-ea"/>
                <a:cs typeface="Calibri"/>
              </a:rPr>
              <a:t>3</a:t>
            </a:r>
            <a:r>
              <a:rPr lang="zh-CN" altLang="en-US" sz="2000" dirty="0">
                <a:solidFill>
                  <a:schemeClr val="tx2"/>
                </a:solidFill>
                <a:latin typeface="+mn-ea"/>
                <a:ea typeface="+mn-ea"/>
                <a:cs typeface="Calibri"/>
              </a:rPr>
              <a:t>亿，其中加速器硬件成本</a:t>
            </a:r>
            <a:r>
              <a:rPr lang="en-US" altLang="zh-CN" sz="2000" dirty="0">
                <a:solidFill>
                  <a:schemeClr val="tx2"/>
                </a:solidFill>
                <a:latin typeface="+mn-ea"/>
                <a:ea typeface="+mn-ea"/>
                <a:cs typeface="Calibri"/>
              </a:rPr>
              <a:t>2</a:t>
            </a:r>
            <a:r>
              <a:rPr lang="zh-CN" altLang="en-US" sz="2000" dirty="0">
                <a:solidFill>
                  <a:schemeClr val="tx2"/>
                </a:solidFill>
                <a:latin typeface="+mn-ea"/>
                <a:ea typeface="+mn-ea"/>
                <a:cs typeface="Calibri"/>
              </a:rPr>
              <a:t>亿</a:t>
            </a:r>
          </a:p>
          <a:p>
            <a:pPr>
              <a:lnSpc>
                <a:spcPct val="110000"/>
              </a:lnSpc>
              <a:spcBef>
                <a:spcPts val="1200"/>
              </a:spcBef>
            </a:pPr>
            <a:r>
              <a:rPr lang="en-US" altLang="zh-CN" sz="2000" dirty="0">
                <a:solidFill>
                  <a:srgbClr val="C00000"/>
                </a:solidFill>
                <a:latin typeface="+mn-ea"/>
                <a:ea typeface="+mn-ea"/>
              </a:rPr>
              <a:t>2030</a:t>
            </a:r>
            <a:r>
              <a:rPr lang="zh-CN" altLang="en-US" sz="2000" dirty="0">
                <a:solidFill>
                  <a:srgbClr val="C00000"/>
                </a:solidFill>
                <a:latin typeface="+mn-ea"/>
                <a:ea typeface="+mn-ea"/>
              </a:rPr>
              <a:t>年左右实施升级</a:t>
            </a:r>
            <a:r>
              <a:rPr lang="zh-CN" altLang="en-US" sz="2000" dirty="0">
                <a:latin typeface="+mn-ea"/>
                <a:ea typeface="+mn-ea"/>
              </a:rPr>
              <a:t>，</a:t>
            </a:r>
            <a:r>
              <a:rPr lang="en-US" altLang="zh-CN" sz="2000" dirty="0">
                <a:latin typeface="+mn-ea"/>
                <a:ea typeface="+mn-ea"/>
              </a:rPr>
              <a:t>2028-2029</a:t>
            </a:r>
            <a:r>
              <a:rPr lang="zh-CN" altLang="en-US" sz="2000" dirty="0">
                <a:latin typeface="+mn-ea"/>
                <a:ea typeface="+mn-ea"/>
              </a:rPr>
              <a:t>生产部件，</a:t>
            </a:r>
            <a:r>
              <a:rPr lang="en-US" altLang="zh-CN" sz="2000" dirty="0">
                <a:latin typeface="+mn-ea"/>
                <a:ea typeface="+mn-ea"/>
              </a:rPr>
              <a:t>2027</a:t>
            </a:r>
            <a:r>
              <a:rPr lang="zh-CN" altLang="en-US" sz="2000" dirty="0">
                <a:latin typeface="+mn-ea"/>
                <a:ea typeface="+mn-ea"/>
              </a:rPr>
              <a:t>完成方案设计和研发</a:t>
            </a:r>
          </a:p>
        </p:txBody>
      </p:sp>
      <p:sp>
        <p:nvSpPr>
          <p:cNvPr id="21" name="文本框 20">
            <a:extLst>
              <a:ext uri="{FF2B5EF4-FFF2-40B4-BE49-F238E27FC236}">
                <a16:creationId xmlns:a16="http://schemas.microsoft.com/office/drawing/2014/main" id="{BA885B6D-CCA4-4312-8BF3-647CF5CAB104}"/>
              </a:ext>
            </a:extLst>
          </p:cNvPr>
          <p:cNvSpPr txBox="1"/>
          <p:nvPr/>
        </p:nvSpPr>
        <p:spPr>
          <a:xfrm>
            <a:off x="6381206" y="4173479"/>
            <a:ext cx="5678794" cy="2430922"/>
          </a:xfrm>
          <a:prstGeom prst="rect">
            <a:avLst/>
          </a:prstGeom>
          <a:noFill/>
        </p:spPr>
        <p:txBody>
          <a:bodyPr wrap="square">
            <a:spAutoFit/>
          </a:bodyPr>
          <a:lstStyle/>
          <a:p>
            <a:pPr marL="342900" indent="-342900">
              <a:lnSpc>
                <a:spcPct val="120000"/>
              </a:lnSpc>
              <a:spcBef>
                <a:spcPts val="1200"/>
              </a:spcBef>
              <a:buFont typeface="Arial" panose="020B0604020202020204" pitchFamily="34" charset="0"/>
              <a:buChar char="•"/>
            </a:pPr>
            <a:r>
              <a:rPr lang="en-US" altLang="zh-CN" sz="2000" dirty="0">
                <a:latin typeface="+mn-ea"/>
                <a:ea typeface="+mn-ea"/>
                <a:cs typeface="Times New Roman" panose="02020603050405020304" pitchFamily="18" charset="0"/>
              </a:rPr>
              <a:t>2024</a:t>
            </a:r>
            <a:r>
              <a:rPr lang="zh-CN" altLang="en-US" sz="2000" dirty="0">
                <a:latin typeface="+mn-ea"/>
                <a:ea typeface="+mn-ea"/>
                <a:cs typeface="Times New Roman" panose="02020603050405020304" pitchFamily="18" charset="0"/>
              </a:rPr>
              <a:t>年所战略研讨会上提出</a:t>
            </a:r>
            <a:r>
              <a:rPr lang="en-US" altLang="zh-CN" sz="2000" dirty="0">
                <a:latin typeface="+mn-ea"/>
                <a:ea typeface="+mn-ea"/>
                <a:cs typeface="Times New Roman" panose="02020603050405020304" pitchFamily="18" charset="0"/>
              </a:rPr>
              <a:t>《</a:t>
            </a:r>
            <a:r>
              <a:rPr lang="zh-CN" altLang="en-US" sz="2000" dirty="0">
                <a:latin typeface="+mn-ea"/>
                <a:ea typeface="+mn-ea"/>
                <a:cs typeface="Times New Roman" panose="02020603050405020304" pitchFamily="18" charset="0"/>
              </a:rPr>
              <a:t>后</a:t>
            </a:r>
            <a:r>
              <a:rPr lang="en-US" altLang="zh-CN" sz="2000" dirty="0">
                <a:latin typeface="+mn-ea"/>
                <a:ea typeface="+mn-ea"/>
                <a:cs typeface="Times New Roman" panose="02020603050405020304" pitchFamily="18" charset="0"/>
              </a:rPr>
              <a:t>BEPCII-U</a:t>
            </a:r>
            <a:r>
              <a:rPr lang="zh-CN" altLang="en-US" sz="2000" dirty="0">
                <a:latin typeface="+mn-ea"/>
                <a:ea typeface="+mn-ea"/>
                <a:cs typeface="Times New Roman" panose="02020603050405020304" pitchFamily="18" charset="0"/>
              </a:rPr>
              <a:t>时代的</a:t>
            </a:r>
            <a:r>
              <a:rPr lang="en-US" altLang="zh-CN" sz="2000" dirty="0">
                <a:latin typeface="+mn-ea"/>
                <a:ea typeface="+mn-ea"/>
                <a:cs typeface="Times New Roman" panose="02020603050405020304" pitchFamily="18" charset="0"/>
              </a:rPr>
              <a:t>CW</a:t>
            </a:r>
            <a:r>
              <a:rPr lang="zh-CN" altLang="en-US" sz="2000" dirty="0">
                <a:latin typeface="+mn-ea"/>
                <a:ea typeface="+mn-ea"/>
                <a:cs typeface="Times New Roman" panose="02020603050405020304" pitchFamily="18" charset="0"/>
              </a:rPr>
              <a:t>升级</a:t>
            </a:r>
            <a:r>
              <a:rPr lang="en-US" altLang="zh-CN" sz="2000" dirty="0">
                <a:latin typeface="+mn-ea"/>
                <a:ea typeface="+mn-ea"/>
                <a:cs typeface="Times New Roman" panose="02020603050405020304" pitchFamily="18" charset="0"/>
              </a:rPr>
              <a:t>》</a:t>
            </a:r>
            <a:r>
              <a:rPr lang="zh-CN" altLang="en-US" sz="2000" dirty="0">
                <a:latin typeface="+mn-ea"/>
                <a:ea typeface="+mn-ea"/>
                <a:cs typeface="Times New Roman" panose="02020603050405020304" pitchFamily="18" charset="0"/>
              </a:rPr>
              <a:t>设想，</a:t>
            </a:r>
            <a:r>
              <a:rPr lang="en-US" altLang="zh-CN" sz="2000" dirty="0">
                <a:latin typeface="+mn-ea"/>
                <a:ea typeface="+mn-ea"/>
                <a:cs typeface="Times New Roman" panose="02020603050405020304" pitchFamily="18" charset="0"/>
              </a:rPr>
              <a:t>2025</a:t>
            </a:r>
            <a:r>
              <a:rPr lang="zh-CN" altLang="en-US" sz="2000" dirty="0">
                <a:latin typeface="+mn-ea"/>
                <a:ea typeface="+mn-ea"/>
                <a:cs typeface="Times New Roman" panose="02020603050405020304" pitchFamily="18" charset="0"/>
              </a:rPr>
              <a:t>年所创新基金支持</a:t>
            </a:r>
            <a:endParaRPr lang="en-US" altLang="zh-CN" sz="2000" dirty="0">
              <a:latin typeface="+mn-ea"/>
              <a:ea typeface="+mn-ea"/>
              <a:cs typeface="Times New Roman" panose="02020603050405020304" pitchFamily="18" charset="0"/>
            </a:endParaRPr>
          </a:p>
          <a:p>
            <a:pPr marL="342900" indent="-342900">
              <a:lnSpc>
                <a:spcPct val="120000"/>
              </a:lnSpc>
              <a:spcBef>
                <a:spcPts val="1200"/>
              </a:spcBef>
              <a:buFont typeface="Arial" panose="020B0604020202020204" pitchFamily="34" charset="0"/>
              <a:buChar char="•"/>
            </a:pPr>
            <a:r>
              <a:rPr lang="en-US" altLang="zh-CN" sz="2000" b="1" dirty="0">
                <a:solidFill>
                  <a:srgbClr val="C00000"/>
                </a:solidFill>
                <a:latin typeface="+mn-ea"/>
                <a:ea typeface="+mn-ea"/>
                <a:cs typeface="Times New Roman" panose="02020603050405020304" pitchFamily="18" charset="0"/>
              </a:rPr>
              <a:t>2026</a:t>
            </a:r>
            <a:r>
              <a:rPr lang="zh-CN" altLang="en-US" sz="2000" b="1" dirty="0">
                <a:solidFill>
                  <a:srgbClr val="C00000"/>
                </a:solidFill>
                <a:latin typeface="+mn-ea"/>
                <a:ea typeface="+mn-ea"/>
                <a:cs typeface="Times New Roman" panose="02020603050405020304" pitchFamily="18" charset="0"/>
              </a:rPr>
              <a:t>年</a:t>
            </a:r>
            <a:r>
              <a:rPr lang="en-US" altLang="zh-CN" sz="2000" b="1" dirty="0">
                <a:solidFill>
                  <a:srgbClr val="C00000"/>
                </a:solidFill>
                <a:latin typeface="+mn-ea"/>
                <a:ea typeface="+mn-ea"/>
                <a:cs typeface="Times New Roman" panose="02020603050405020304" pitchFamily="18" charset="0"/>
              </a:rPr>
              <a:t>5</a:t>
            </a:r>
            <a:r>
              <a:rPr lang="zh-CN" altLang="en-US" sz="2000" b="1" dirty="0">
                <a:solidFill>
                  <a:srgbClr val="C00000"/>
                </a:solidFill>
                <a:latin typeface="+mn-ea"/>
                <a:ea typeface="+mn-ea"/>
                <a:cs typeface="Times New Roman" panose="02020603050405020304" pitchFamily="18" charset="0"/>
              </a:rPr>
              <a:t>月</a:t>
            </a:r>
            <a:r>
              <a:rPr lang="en-US" altLang="zh-CN" sz="2000" b="1" dirty="0">
                <a:solidFill>
                  <a:srgbClr val="C00000"/>
                </a:solidFill>
                <a:latin typeface="+mn-ea"/>
                <a:ea typeface="+mn-ea"/>
                <a:cs typeface="Times New Roman" panose="02020603050405020304" pitchFamily="18" charset="0"/>
              </a:rPr>
              <a:t>25</a:t>
            </a:r>
            <a:r>
              <a:rPr lang="zh-CN" altLang="en-US" sz="2000" b="1" dirty="0">
                <a:solidFill>
                  <a:srgbClr val="C00000"/>
                </a:solidFill>
                <a:latin typeface="+mn-ea"/>
                <a:ea typeface="+mn-ea"/>
                <a:cs typeface="Times New Roman" panose="02020603050405020304" pitchFamily="18" charset="0"/>
              </a:rPr>
              <a:t>日</a:t>
            </a:r>
            <a:r>
              <a:rPr lang="zh-CN" altLang="en-US" sz="2000" dirty="0">
                <a:latin typeface="+mn-ea"/>
                <a:ea typeface="+mn-ea"/>
                <a:cs typeface="Times New Roman" panose="02020603050405020304" pitchFamily="18" charset="0"/>
              </a:rPr>
              <a:t>咨询研讨会，以夏佳文院士为组长的</a:t>
            </a:r>
            <a:r>
              <a:rPr lang="zh-CN" altLang="en-US" sz="2000" b="1" dirty="0">
                <a:solidFill>
                  <a:srgbClr val="C00000"/>
                </a:solidFill>
                <a:latin typeface="+mn-ea"/>
                <a:ea typeface="+mn-ea"/>
                <a:cs typeface="Times New Roman" panose="02020603050405020304" pitchFamily="18" charset="0"/>
              </a:rPr>
              <a:t>专家组“一致认为，高能所应尽快向中国科学院上报方案，早日推进</a:t>
            </a:r>
            <a:r>
              <a:rPr lang="en-US" altLang="zh-CN" sz="2000" b="1" dirty="0">
                <a:solidFill>
                  <a:srgbClr val="C00000"/>
                </a:solidFill>
                <a:latin typeface="+mn-ea"/>
                <a:ea typeface="+mn-ea"/>
                <a:cs typeface="Times New Roman" panose="02020603050405020304" pitchFamily="18" charset="0"/>
              </a:rPr>
              <a:t>BEPCII</a:t>
            </a:r>
            <a:r>
              <a:rPr lang="zh-CN" altLang="en-US" sz="2000" b="1" dirty="0">
                <a:solidFill>
                  <a:srgbClr val="C00000"/>
                </a:solidFill>
                <a:latin typeface="+mn-ea"/>
                <a:ea typeface="+mn-ea"/>
                <a:cs typeface="Times New Roman" panose="02020603050405020304" pitchFamily="18" charset="0"/>
              </a:rPr>
              <a:t>性能提升与改进”</a:t>
            </a:r>
          </a:p>
        </p:txBody>
      </p:sp>
    </p:spTree>
    <p:extLst>
      <p:ext uri="{BB962C8B-B14F-4D97-AF65-F5344CB8AC3E}">
        <p14:creationId xmlns:p14="http://schemas.microsoft.com/office/powerpoint/2010/main" val="3148700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2066B-C4F9-D150-1DEE-F271EA255223}"/>
            </a:ext>
          </a:extLst>
        </p:cNvPr>
        <p:cNvGrpSpPr/>
        <p:nvPr/>
      </p:nvGrpSpPr>
      <p:grpSpPr>
        <a:xfrm>
          <a:off x="0" y="0"/>
          <a:ext cx="0" cy="0"/>
          <a:chOff x="0" y="0"/>
          <a:chExt cx="0" cy="0"/>
        </a:xfrm>
      </p:grpSpPr>
      <p:sp>
        <p:nvSpPr>
          <p:cNvPr id="11" name="标题 10">
            <a:extLst>
              <a:ext uri="{FF2B5EF4-FFF2-40B4-BE49-F238E27FC236}">
                <a16:creationId xmlns:a16="http://schemas.microsoft.com/office/drawing/2014/main" id="{A387376C-1192-4AD9-A456-246FD5A328AA}"/>
              </a:ext>
            </a:extLst>
          </p:cNvPr>
          <p:cNvSpPr>
            <a:spLocks noGrp="1"/>
          </p:cNvSpPr>
          <p:nvPr>
            <p:ph type="title"/>
          </p:nvPr>
        </p:nvSpPr>
        <p:spPr/>
        <p:txBody>
          <a:bodyPr/>
          <a:lstStyle/>
          <a:p>
            <a:r>
              <a:rPr lang="en-US" altLang="zh-CN" dirty="0"/>
              <a:t>BEPCII</a:t>
            </a:r>
            <a:r>
              <a:rPr lang="zh-CN" altLang="en-US" dirty="0"/>
              <a:t>能区的物理概况</a:t>
            </a:r>
          </a:p>
        </p:txBody>
      </p:sp>
      <p:grpSp>
        <p:nvGrpSpPr>
          <p:cNvPr id="4" name="组合 3">
            <a:extLst>
              <a:ext uri="{FF2B5EF4-FFF2-40B4-BE49-F238E27FC236}">
                <a16:creationId xmlns:a16="http://schemas.microsoft.com/office/drawing/2014/main" id="{80EAC19D-DAB5-9D20-AA98-B86616130ED2}"/>
              </a:ext>
            </a:extLst>
          </p:cNvPr>
          <p:cNvGrpSpPr/>
          <p:nvPr/>
        </p:nvGrpSpPr>
        <p:grpSpPr>
          <a:xfrm>
            <a:off x="1689974" y="1869066"/>
            <a:ext cx="9756574" cy="4774300"/>
            <a:chOff x="1877831" y="724596"/>
            <a:chExt cx="9756574" cy="4774300"/>
          </a:xfrm>
        </p:grpSpPr>
        <p:pic>
          <p:nvPicPr>
            <p:cNvPr id="2" name="图片 1" descr="未命名.png">
              <a:extLst>
                <a:ext uri="{FF2B5EF4-FFF2-40B4-BE49-F238E27FC236}">
                  <a16:creationId xmlns:a16="http://schemas.microsoft.com/office/drawing/2014/main" id="{9E347028-EA3B-46C9-53D6-96B8D527CB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7831" y="724596"/>
              <a:ext cx="8581340" cy="3289836"/>
            </a:xfrm>
            <a:prstGeom prst="rect">
              <a:avLst/>
            </a:prstGeom>
          </p:spPr>
        </p:pic>
        <p:sp>
          <p:nvSpPr>
            <p:cNvPr id="20" name="Rectangle 19">
              <a:extLst>
                <a:ext uri="{FF2B5EF4-FFF2-40B4-BE49-F238E27FC236}">
                  <a16:creationId xmlns:a16="http://schemas.microsoft.com/office/drawing/2014/main" id="{D1E37C41-0699-6FD3-657A-F59E71A3661D}"/>
                </a:ext>
              </a:extLst>
            </p:cNvPr>
            <p:cNvSpPr/>
            <p:nvPr/>
          </p:nvSpPr>
          <p:spPr>
            <a:xfrm>
              <a:off x="5068806" y="942292"/>
              <a:ext cx="1477135" cy="2621222"/>
            </a:xfrm>
            <a:prstGeom prst="rect">
              <a:avLst/>
            </a:prstGeom>
            <a:solidFill>
              <a:srgbClr val="F34BD2">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panose="020B0604020202020204"/>
              </a:endParaRPr>
            </a:p>
          </p:txBody>
        </p:sp>
        <p:sp>
          <p:nvSpPr>
            <p:cNvPr id="21" name="Rectangle 20">
              <a:extLst>
                <a:ext uri="{FF2B5EF4-FFF2-40B4-BE49-F238E27FC236}">
                  <a16:creationId xmlns:a16="http://schemas.microsoft.com/office/drawing/2014/main" id="{4BA32A0D-9AE3-2E78-FA30-1ED8594B1DD6}"/>
                </a:ext>
              </a:extLst>
            </p:cNvPr>
            <p:cNvSpPr/>
            <p:nvPr/>
          </p:nvSpPr>
          <p:spPr>
            <a:xfrm>
              <a:off x="6545940" y="942292"/>
              <a:ext cx="1751720" cy="2621222"/>
            </a:xfrm>
            <a:prstGeom prst="rect">
              <a:avLst/>
            </a:prstGeom>
            <a:solidFill>
              <a:srgbClr val="79FF21">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panose="020B0604020202020204"/>
              </a:endParaRPr>
            </a:p>
          </p:txBody>
        </p:sp>
        <p:sp>
          <p:nvSpPr>
            <p:cNvPr id="22" name="Rectangle 21">
              <a:extLst>
                <a:ext uri="{FF2B5EF4-FFF2-40B4-BE49-F238E27FC236}">
                  <a16:creationId xmlns:a16="http://schemas.microsoft.com/office/drawing/2014/main" id="{EF58A99B-C752-A2B3-B8E1-AAE650D6C9E8}"/>
                </a:ext>
              </a:extLst>
            </p:cNvPr>
            <p:cNvSpPr/>
            <p:nvPr/>
          </p:nvSpPr>
          <p:spPr>
            <a:xfrm>
              <a:off x="8297660" y="942292"/>
              <a:ext cx="2033290" cy="2621222"/>
            </a:xfrm>
            <a:prstGeom prst="rect">
              <a:avLst/>
            </a:prstGeom>
            <a:solidFill>
              <a:srgbClr val="F3F137">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panose="020B0604020202020204"/>
              </a:endParaRPr>
            </a:p>
          </p:txBody>
        </p:sp>
        <p:sp>
          <p:nvSpPr>
            <p:cNvPr id="23" name="Rounded Rectangular Callout 22">
              <a:extLst>
                <a:ext uri="{FF2B5EF4-FFF2-40B4-BE49-F238E27FC236}">
                  <a16:creationId xmlns:a16="http://schemas.microsoft.com/office/drawing/2014/main" id="{764D13CB-E4AF-6B77-B443-5203CF3CEFB7}"/>
                </a:ext>
              </a:extLst>
            </p:cNvPr>
            <p:cNvSpPr/>
            <p:nvPr/>
          </p:nvSpPr>
          <p:spPr>
            <a:xfrm>
              <a:off x="3778896" y="4058896"/>
              <a:ext cx="2507692" cy="1440000"/>
            </a:xfrm>
            <a:prstGeom prst="wedgeRoundRectCallout">
              <a:avLst>
                <a:gd name="adj1" fmla="val 31357"/>
                <a:gd name="adj2" fmla="val -81810"/>
                <a:gd name="adj3" fmla="val 16667"/>
              </a:avLst>
            </a:prstGeom>
            <a:solidFill>
              <a:srgbClr val="F34BD2">
                <a:alpha val="3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285750" marR="0" lvl="0" indent="-285750" algn="l" defTabSz="914400" rtl="0" eaLnBrk="1" fontAlgn="auto" latinLnBrk="0" hangingPunct="1">
                <a:lnSpc>
                  <a:spcPct val="150000"/>
                </a:lnSpc>
                <a:spcBef>
                  <a:spcPts val="0"/>
                </a:spcBef>
                <a:spcAft>
                  <a:spcPts val="0"/>
                </a:spcAft>
                <a:buClr>
                  <a:srgbClr val="000000"/>
                </a:buClr>
                <a:buSzTx/>
                <a:buFont typeface="Arial" panose="020B0604020202020204"/>
                <a:buChar char="•"/>
                <a:tabLst/>
                <a:defRPr/>
              </a:pPr>
              <a:r>
                <a:rPr kumimoji="0" lang="de-DE" sz="1800" b="1" i="0" u="none" strike="noStrike" kern="0" cap="none" spc="0" normalizeH="0" baseline="0" noProof="0" dirty="0" err="1">
                  <a:ln>
                    <a:noFill/>
                  </a:ln>
                  <a:solidFill>
                    <a:srgbClr val="0000FF"/>
                  </a:solidFill>
                  <a:effectLst/>
                  <a:uLnTx/>
                  <a:uFillTx/>
                  <a:latin typeface="Microsoft YaHei" panose="020B0503020204020204" pitchFamily="34" charset="-122"/>
                  <a:ea typeface="Microsoft YaHei" panose="020B0503020204020204" pitchFamily="34" charset="-122"/>
                  <a:cs typeface="Calibri"/>
                  <a:sym typeface="Wingdings" panose="05000000000000000000"/>
                </a:rPr>
                <a:t>强子形状因子</a:t>
              </a:r>
              <a:endParaRPr kumimoji="0" lang="de-DE" sz="1800" b="1" i="0" u="none" strike="noStrike" kern="0" cap="none" spc="0" normalizeH="0" baseline="0" noProof="0" dirty="0">
                <a:ln>
                  <a:noFill/>
                </a:ln>
                <a:solidFill>
                  <a:srgbClr val="0000FF"/>
                </a:solidFill>
                <a:effectLst/>
                <a:uLnTx/>
                <a:uFillTx/>
                <a:latin typeface="Microsoft YaHei" panose="020B0503020204020204" pitchFamily="34" charset="-122"/>
                <a:ea typeface="Microsoft YaHei" panose="020B0503020204020204" pitchFamily="34" charset="-122"/>
                <a:cs typeface="Calibri"/>
                <a:sym typeface="Wingdings" panose="05000000000000000000"/>
              </a:endParaRPr>
            </a:p>
            <a:p>
              <a:pPr marL="285750" marR="0" lvl="0" indent="-285750" algn="l" defTabSz="914400" rtl="0" eaLnBrk="1" fontAlgn="auto" latinLnBrk="0" hangingPunct="1">
                <a:lnSpc>
                  <a:spcPct val="150000"/>
                </a:lnSpc>
                <a:spcBef>
                  <a:spcPts val="0"/>
                </a:spcBef>
                <a:spcAft>
                  <a:spcPts val="0"/>
                </a:spcAft>
                <a:buClr>
                  <a:srgbClr val="000000"/>
                </a:buClr>
                <a:buSzTx/>
                <a:buFont typeface="Arial" panose="020B0604020202020204"/>
                <a:buChar char="•"/>
                <a:tabLst/>
                <a:defRPr/>
              </a:pPr>
              <a:r>
                <a:rPr kumimoji="0" lang="de-DE" sz="1800" b="1" i="0" u="none" strike="noStrike" kern="0" cap="none" spc="0" normalizeH="0" baseline="0" noProof="0" dirty="0" err="1">
                  <a:ln>
                    <a:noFill/>
                  </a:ln>
                  <a:solidFill>
                    <a:srgbClr val="0000FF"/>
                  </a:solidFill>
                  <a:effectLst/>
                  <a:uLnTx/>
                  <a:uFillTx/>
                  <a:latin typeface="Microsoft YaHei" panose="020B0503020204020204" pitchFamily="34" charset="-122"/>
                  <a:ea typeface="Microsoft YaHei" panose="020B0503020204020204" pitchFamily="34" charset="-122"/>
                  <a:cs typeface="Calibri"/>
                  <a:sym typeface="Wingdings" panose="05000000000000000000"/>
                </a:rPr>
                <a:t>R值的精确测量</a:t>
              </a:r>
              <a:endParaRPr kumimoji="0" lang="de-DE" sz="1800" b="1" i="0" u="none" strike="noStrike" kern="0" cap="none" spc="0" normalizeH="0" baseline="0" noProof="0" dirty="0">
                <a:ln>
                  <a:noFill/>
                </a:ln>
                <a:solidFill>
                  <a:srgbClr val="0000FF"/>
                </a:solidFill>
                <a:effectLst/>
                <a:uLnTx/>
                <a:uFillTx/>
                <a:latin typeface="Microsoft YaHei" panose="020B0503020204020204" pitchFamily="34" charset="-122"/>
                <a:ea typeface="Microsoft YaHei" panose="020B0503020204020204" pitchFamily="34" charset="-122"/>
                <a:cs typeface="Calibri"/>
                <a:sym typeface="Wingdings" panose="05000000000000000000"/>
              </a:endParaRPr>
            </a:p>
            <a:p>
              <a:pPr marL="285750" marR="0" lvl="0" indent="-285750" algn="l" defTabSz="914400" rtl="0" eaLnBrk="1" fontAlgn="auto" latinLnBrk="0" hangingPunct="1">
                <a:lnSpc>
                  <a:spcPct val="150000"/>
                </a:lnSpc>
                <a:spcBef>
                  <a:spcPts val="0"/>
                </a:spcBef>
                <a:spcAft>
                  <a:spcPts val="0"/>
                </a:spcAft>
                <a:buClr>
                  <a:srgbClr val="000000"/>
                </a:buClr>
                <a:buSzTx/>
                <a:buFont typeface="Arial" panose="020B0604020202020204"/>
                <a:buChar char="•"/>
                <a:tabLst/>
                <a:defRPr/>
              </a:pPr>
              <a:r>
                <a:rPr kumimoji="0" lang="de-DE" sz="1800" b="1" i="0" u="none" strike="noStrike" kern="0" cap="none" spc="0" normalizeH="0" baseline="0" noProof="0" dirty="0" err="1">
                  <a:ln>
                    <a:noFill/>
                  </a:ln>
                  <a:solidFill>
                    <a:srgbClr val="0000FF"/>
                  </a:solidFill>
                  <a:effectLst/>
                  <a:uLnTx/>
                  <a:uFillTx/>
                  <a:latin typeface="Microsoft YaHei" panose="020B0503020204020204" pitchFamily="34" charset="-122"/>
                  <a:ea typeface="Microsoft YaHei" panose="020B0503020204020204" pitchFamily="34" charset="-122"/>
                  <a:cs typeface="Calibri"/>
                  <a:sym typeface="Wingdings" panose="05000000000000000000"/>
                </a:rPr>
                <a:t>强子产生机制</a:t>
              </a:r>
              <a:endParaRPr kumimoji="0" lang="de-DE" sz="1800" b="1" i="0" u="none" strike="noStrike" kern="0" cap="none" spc="0" normalizeH="0" baseline="0" noProof="0" dirty="0">
                <a:ln>
                  <a:noFill/>
                </a:ln>
                <a:solidFill>
                  <a:srgbClr val="0000FF"/>
                </a:solidFill>
                <a:effectLst/>
                <a:uLnTx/>
                <a:uFillTx/>
                <a:latin typeface="Microsoft YaHei" panose="020B0503020204020204" pitchFamily="34" charset="-122"/>
                <a:ea typeface="Microsoft YaHei" panose="020B0503020204020204" pitchFamily="34" charset="-122"/>
                <a:cs typeface="Calibri"/>
                <a:sym typeface="Wingdings" panose="05000000000000000000"/>
              </a:endParaRPr>
            </a:p>
          </p:txBody>
        </p:sp>
        <p:sp>
          <p:nvSpPr>
            <p:cNvPr id="24" name="Rounded Rectangular Callout 23">
              <a:extLst>
                <a:ext uri="{FF2B5EF4-FFF2-40B4-BE49-F238E27FC236}">
                  <a16:creationId xmlns:a16="http://schemas.microsoft.com/office/drawing/2014/main" id="{3388478E-014B-4147-827C-6290E5C399E6}"/>
                </a:ext>
              </a:extLst>
            </p:cNvPr>
            <p:cNvSpPr/>
            <p:nvPr/>
          </p:nvSpPr>
          <p:spPr>
            <a:xfrm>
              <a:off x="6379189" y="4042403"/>
              <a:ext cx="2262611" cy="1440000"/>
            </a:xfrm>
            <a:prstGeom prst="wedgeRoundRectCallout">
              <a:avLst>
                <a:gd name="adj1" fmla="val 14487"/>
                <a:gd name="adj2" fmla="val -84083"/>
                <a:gd name="adj3" fmla="val 16667"/>
              </a:avLst>
            </a:prstGeom>
            <a:solidFill>
              <a:srgbClr val="79FF21">
                <a:alpha val="3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285750" marR="0" lvl="0" indent="-285750" algn="l" defTabSz="914400" rtl="0" eaLnBrk="1" fontAlgn="auto" latinLnBrk="0" hangingPunct="1">
                <a:lnSpc>
                  <a:spcPct val="150000"/>
                </a:lnSpc>
                <a:spcBef>
                  <a:spcPts val="0"/>
                </a:spcBef>
                <a:spcAft>
                  <a:spcPts val="0"/>
                </a:spcAft>
                <a:buClr>
                  <a:srgbClr val="000000"/>
                </a:buClr>
                <a:buSzTx/>
                <a:buFont typeface="Arial" panose="020B0604020202020204"/>
                <a:buChar char="•"/>
                <a:tabLst/>
                <a:defRPr/>
              </a:pPr>
              <a:r>
                <a:rPr kumimoji="0" lang="en-US" sz="1800" b="1" i="0" u="none" strike="noStrike" kern="0" cap="none" spc="0" normalizeH="0" baseline="0" noProof="0" dirty="0" err="1">
                  <a:ln>
                    <a:noFill/>
                  </a:ln>
                  <a:solidFill>
                    <a:srgbClr val="0000FF"/>
                  </a:solidFill>
                  <a:effectLst/>
                  <a:uLnTx/>
                  <a:uFillTx/>
                  <a:latin typeface="Microsoft YaHei" panose="020B0503020204020204" pitchFamily="34" charset="-122"/>
                  <a:ea typeface="Microsoft YaHei" panose="020B0503020204020204" pitchFamily="34" charset="-122"/>
                  <a:cs typeface="+mn-cs"/>
                  <a:sym typeface="Arial" panose="020B0604020202020204"/>
                </a:rPr>
                <a:t>轻强子谱学</a:t>
              </a:r>
              <a:endParaRPr kumimoji="0" lang="en-US" sz="1800" b="1" i="0" u="none" strike="noStrike" kern="0" cap="none" spc="0" normalizeH="0" baseline="0" noProof="0" dirty="0">
                <a:ln>
                  <a:noFill/>
                </a:ln>
                <a:solidFill>
                  <a:srgbClr val="0000FF"/>
                </a:solidFill>
                <a:effectLst/>
                <a:uLnTx/>
                <a:uFillTx/>
                <a:latin typeface="Microsoft YaHei" panose="020B0503020204020204" pitchFamily="34" charset="-122"/>
                <a:ea typeface="Microsoft YaHei" panose="020B0503020204020204" pitchFamily="34" charset="-122"/>
                <a:cs typeface="+mn-cs"/>
                <a:sym typeface="Arial" panose="020B0604020202020204"/>
              </a:endParaRPr>
            </a:p>
            <a:p>
              <a:pPr marL="285750" marR="0" lvl="0" indent="-285750" algn="l" defTabSz="914400" rtl="0" eaLnBrk="1" fontAlgn="auto" latinLnBrk="0" hangingPunct="1">
                <a:lnSpc>
                  <a:spcPct val="150000"/>
                </a:lnSpc>
                <a:spcBef>
                  <a:spcPts val="0"/>
                </a:spcBef>
                <a:spcAft>
                  <a:spcPts val="0"/>
                </a:spcAft>
                <a:buClr>
                  <a:srgbClr val="000000"/>
                </a:buClr>
                <a:buSzTx/>
                <a:buFont typeface="Arial" panose="020B0604020202020204"/>
                <a:buChar char="•"/>
                <a:tabLst/>
                <a:defRPr/>
              </a:pPr>
              <a:r>
                <a:rPr kumimoji="0" lang="en-US" sz="1800" b="1" i="0" u="none" strike="noStrike" kern="0" cap="none" spc="0" normalizeH="0" baseline="0" noProof="0" dirty="0" err="1">
                  <a:ln>
                    <a:noFill/>
                  </a:ln>
                  <a:solidFill>
                    <a:srgbClr val="0000FF"/>
                  </a:solidFill>
                  <a:effectLst/>
                  <a:uLnTx/>
                  <a:uFillTx/>
                  <a:latin typeface="Microsoft YaHei" panose="020B0503020204020204" pitchFamily="34" charset="-122"/>
                  <a:ea typeface="Microsoft YaHei" panose="020B0503020204020204" pitchFamily="34" charset="-122"/>
                  <a:cs typeface="+mn-cs"/>
                  <a:sym typeface="Arial" panose="020B0604020202020204"/>
                </a:rPr>
                <a:t>轻奇特强子态</a:t>
              </a:r>
              <a:endParaRPr kumimoji="0" lang="en-US" sz="1800" b="1" i="0" u="none" strike="noStrike" kern="0" cap="none" spc="0" normalizeH="0" baseline="0" noProof="0" dirty="0">
                <a:ln>
                  <a:noFill/>
                </a:ln>
                <a:solidFill>
                  <a:srgbClr val="0000FF"/>
                </a:solidFill>
                <a:effectLst/>
                <a:uLnTx/>
                <a:uFillTx/>
                <a:latin typeface="Microsoft YaHei" panose="020B0503020204020204" pitchFamily="34" charset="-122"/>
                <a:ea typeface="Microsoft YaHei" panose="020B0503020204020204" pitchFamily="34" charset="-122"/>
                <a:cs typeface="+mn-cs"/>
                <a:sym typeface="Arial" panose="020B0604020202020204"/>
              </a:endParaRPr>
            </a:p>
            <a:p>
              <a:pPr marL="285750" marR="0" lvl="0" indent="-285750" algn="l" defTabSz="914400" rtl="0" eaLnBrk="1" fontAlgn="auto" latinLnBrk="0" hangingPunct="1">
                <a:lnSpc>
                  <a:spcPct val="150000"/>
                </a:lnSpc>
                <a:spcBef>
                  <a:spcPts val="0"/>
                </a:spcBef>
                <a:spcAft>
                  <a:spcPts val="0"/>
                </a:spcAft>
                <a:buClr>
                  <a:srgbClr val="000000"/>
                </a:buClr>
                <a:buSzTx/>
                <a:buFont typeface="Arial" panose="020B0604020202020204"/>
                <a:buChar char="•"/>
                <a:tabLst/>
                <a:defRPr/>
              </a:pPr>
              <a:r>
                <a:rPr kumimoji="0" lang="en-US" sz="1800" b="1" i="0" u="none" strike="noStrike" kern="0" cap="none" spc="0" normalizeH="0" baseline="0" noProof="0" dirty="0" err="1">
                  <a:ln>
                    <a:noFill/>
                  </a:ln>
                  <a:solidFill>
                    <a:srgbClr val="0000FF"/>
                  </a:solidFill>
                  <a:effectLst/>
                  <a:uLnTx/>
                  <a:uFillTx/>
                  <a:latin typeface="Microsoft YaHei" panose="020B0503020204020204" pitchFamily="34" charset="-122"/>
                  <a:ea typeface="Microsoft YaHei" panose="020B0503020204020204" pitchFamily="34" charset="-122"/>
                  <a:cs typeface="+mn-cs"/>
                  <a:sym typeface="Arial" panose="020B0604020202020204"/>
                </a:rPr>
                <a:t>陶轻子物理</a:t>
              </a:r>
              <a:endParaRPr kumimoji="0" lang="en-US" sz="1800" b="1" i="0" u="none" strike="noStrike" kern="0" cap="none" spc="0" normalizeH="0" baseline="0" noProof="0" dirty="0">
                <a:ln>
                  <a:noFill/>
                </a:ln>
                <a:solidFill>
                  <a:srgbClr val="0000FF"/>
                </a:solidFill>
                <a:effectLst/>
                <a:uLnTx/>
                <a:uFillTx/>
                <a:latin typeface="Microsoft YaHei" panose="020B0503020204020204" pitchFamily="34" charset="-122"/>
                <a:ea typeface="Microsoft YaHei" panose="020B0503020204020204" pitchFamily="34" charset="-122"/>
                <a:cs typeface="+mn-cs"/>
                <a:sym typeface="Arial" panose="020B0604020202020204"/>
              </a:endParaRPr>
            </a:p>
          </p:txBody>
        </p:sp>
        <p:sp>
          <p:nvSpPr>
            <p:cNvPr id="25" name="Rounded Rectangular Callout 24">
              <a:extLst>
                <a:ext uri="{FF2B5EF4-FFF2-40B4-BE49-F238E27FC236}">
                  <a16:creationId xmlns:a16="http://schemas.microsoft.com/office/drawing/2014/main" id="{A70CFF05-1160-E6D4-AEDE-5C882D233B10}"/>
                </a:ext>
              </a:extLst>
            </p:cNvPr>
            <p:cNvSpPr/>
            <p:nvPr/>
          </p:nvSpPr>
          <p:spPr>
            <a:xfrm>
              <a:off x="8662583" y="4042403"/>
              <a:ext cx="2971822" cy="1440000"/>
            </a:xfrm>
            <a:prstGeom prst="wedgeRoundRectCallout">
              <a:avLst>
                <a:gd name="adj1" fmla="val -16073"/>
                <a:gd name="adj2" fmla="val -85649"/>
                <a:gd name="adj3" fmla="val 16667"/>
              </a:avLst>
            </a:prstGeom>
            <a:solidFill>
              <a:srgbClr val="F3F137">
                <a:alpha val="3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285750" marR="0" lvl="0" indent="-285750" algn="l" defTabSz="914400" rtl="0" eaLnBrk="1" fontAlgn="auto" latinLnBrk="0" hangingPunct="1">
                <a:lnSpc>
                  <a:spcPct val="150000"/>
                </a:lnSpc>
                <a:spcBef>
                  <a:spcPts val="0"/>
                </a:spcBef>
                <a:spcAft>
                  <a:spcPts val="0"/>
                </a:spcAft>
                <a:buClr>
                  <a:srgbClr val="000000"/>
                </a:buClr>
                <a:buSzTx/>
                <a:buFont typeface="Arial" panose="020B0604020202020204"/>
                <a:buChar char="•"/>
                <a:tabLst/>
                <a:defRPr/>
              </a:pPr>
              <a:r>
                <a:rPr kumimoji="0" lang="en-US" sz="1800" b="1" i="0" u="none" strike="noStrike" kern="0" cap="none" spc="0" normalizeH="0" baseline="0" noProof="0" dirty="0" err="1">
                  <a:ln>
                    <a:noFill/>
                  </a:ln>
                  <a:solidFill>
                    <a:srgbClr val="0000FF"/>
                  </a:solidFill>
                  <a:effectLst/>
                  <a:uLnTx/>
                  <a:uFillTx/>
                  <a:latin typeface="Microsoft YaHei" panose="020B0503020204020204" pitchFamily="34" charset="-122"/>
                  <a:ea typeface="Microsoft YaHei" panose="020B0503020204020204" pitchFamily="34" charset="-122"/>
                  <a:cs typeface="+mn-cs"/>
                  <a:sym typeface="Arial" panose="020B0604020202020204"/>
                </a:rPr>
                <a:t>粲偶素谱和XYZ粒子</a:t>
              </a:r>
              <a:endParaRPr kumimoji="0" lang="en-US" sz="1800" b="1" i="0" u="none" strike="noStrike" kern="0" cap="none" spc="0" normalizeH="0" baseline="0" noProof="0" dirty="0">
                <a:ln>
                  <a:noFill/>
                </a:ln>
                <a:solidFill>
                  <a:srgbClr val="0000FF"/>
                </a:solidFill>
                <a:effectLst/>
                <a:uLnTx/>
                <a:uFillTx/>
                <a:latin typeface="Microsoft YaHei" panose="020B0503020204020204" pitchFamily="34" charset="-122"/>
                <a:ea typeface="Microsoft YaHei" panose="020B0503020204020204" pitchFamily="34" charset="-122"/>
                <a:cs typeface="+mn-cs"/>
                <a:sym typeface="Arial" panose="020B0604020202020204"/>
              </a:endParaRPr>
            </a:p>
            <a:p>
              <a:pPr marL="285750" marR="0" lvl="0" indent="-285750" algn="l" defTabSz="914400" rtl="0" eaLnBrk="1" fontAlgn="auto" latinLnBrk="0" hangingPunct="1">
                <a:lnSpc>
                  <a:spcPct val="150000"/>
                </a:lnSpc>
                <a:spcBef>
                  <a:spcPts val="0"/>
                </a:spcBef>
                <a:spcAft>
                  <a:spcPts val="0"/>
                </a:spcAft>
                <a:buClr>
                  <a:srgbClr val="000000"/>
                </a:buClr>
                <a:buSzTx/>
                <a:buFont typeface="Arial" panose="020B0604020202020204"/>
                <a:buChar char="•"/>
                <a:tabLst/>
                <a:defRPr/>
              </a:pPr>
              <a:r>
                <a:rPr kumimoji="0" lang="en-US" sz="1800" b="1" i="0" u="none" strike="noStrike" kern="0" cap="none" spc="0" normalizeH="0" baseline="0" noProof="0" dirty="0" err="1">
                  <a:ln>
                    <a:noFill/>
                  </a:ln>
                  <a:solidFill>
                    <a:srgbClr val="0000FF"/>
                  </a:solidFill>
                  <a:effectLst/>
                  <a:uLnTx/>
                  <a:uFillTx/>
                  <a:latin typeface="Microsoft YaHei" panose="020B0503020204020204" pitchFamily="34" charset="-122"/>
                  <a:ea typeface="Microsoft YaHei" panose="020B0503020204020204" pitchFamily="34" charset="-122"/>
                  <a:cs typeface="+mn-cs"/>
                  <a:sym typeface="Arial" panose="020B0604020202020204"/>
                </a:rPr>
                <a:t>粲介子和粲重子</a:t>
              </a:r>
              <a:endParaRPr kumimoji="0" lang="en-US" sz="1800" b="1" i="0" u="none" strike="noStrike" kern="0" cap="none" spc="0" normalizeH="0" baseline="0" noProof="0" dirty="0">
                <a:ln>
                  <a:noFill/>
                </a:ln>
                <a:solidFill>
                  <a:srgbClr val="0000FF"/>
                </a:solidFill>
                <a:effectLst/>
                <a:uLnTx/>
                <a:uFillTx/>
                <a:latin typeface="Microsoft YaHei" panose="020B0503020204020204" pitchFamily="34" charset="-122"/>
                <a:ea typeface="Microsoft YaHei" panose="020B0503020204020204" pitchFamily="34" charset="-122"/>
                <a:cs typeface="+mn-cs"/>
                <a:sym typeface="Arial" panose="020B0604020202020204"/>
              </a:endParaRPr>
            </a:p>
            <a:p>
              <a:pPr marL="285750" marR="0" lvl="0" indent="-285750" algn="l" defTabSz="914400" rtl="0" eaLnBrk="1" fontAlgn="auto" latinLnBrk="0" hangingPunct="1">
                <a:lnSpc>
                  <a:spcPct val="150000"/>
                </a:lnSpc>
                <a:spcBef>
                  <a:spcPts val="0"/>
                </a:spcBef>
                <a:spcAft>
                  <a:spcPts val="0"/>
                </a:spcAft>
                <a:buClr>
                  <a:srgbClr val="000000"/>
                </a:buClr>
                <a:buSzTx/>
                <a:buFont typeface="Arial" panose="020B0604020202020204"/>
                <a:buChar char="•"/>
                <a:tabLst/>
                <a:defRPr/>
              </a:pPr>
              <a:r>
                <a:rPr kumimoji="0" lang="en-US" sz="1800" b="1" i="0" u="none" strike="noStrike" kern="0" cap="none" spc="0" normalizeH="0" baseline="0" noProof="0" dirty="0" err="1">
                  <a:ln>
                    <a:noFill/>
                  </a:ln>
                  <a:solidFill>
                    <a:srgbClr val="0000FF"/>
                  </a:solidFill>
                  <a:effectLst/>
                  <a:uLnTx/>
                  <a:uFillTx/>
                  <a:latin typeface="Microsoft YaHei" panose="020B0503020204020204" pitchFamily="34" charset="-122"/>
                  <a:ea typeface="Microsoft YaHei" panose="020B0503020204020204" pitchFamily="34" charset="-122"/>
                  <a:cs typeface="+mn-cs"/>
                  <a:sym typeface="Arial" panose="020B0604020202020204"/>
                </a:rPr>
                <a:t>粲夸克碎裂和重子极化</a:t>
              </a:r>
              <a:endParaRPr kumimoji="0" lang="en-US" sz="1800" b="1" i="0" u="none" strike="noStrike" kern="0" cap="none" spc="0" normalizeH="0" baseline="0" noProof="0" dirty="0">
                <a:ln>
                  <a:noFill/>
                </a:ln>
                <a:solidFill>
                  <a:srgbClr val="0000FF"/>
                </a:solidFill>
                <a:effectLst/>
                <a:uLnTx/>
                <a:uFillTx/>
                <a:latin typeface="Microsoft YaHei" panose="020B0503020204020204" pitchFamily="34" charset="-122"/>
                <a:ea typeface="Microsoft YaHei" panose="020B0503020204020204" pitchFamily="34" charset="-122"/>
                <a:cs typeface="+mn-cs"/>
                <a:sym typeface="Arial" panose="020B0604020202020204"/>
              </a:endParaRPr>
            </a:p>
          </p:txBody>
        </p:sp>
      </p:grpSp>
      <p:pic>
        <p:nvPicPr>
          <p:cNvPr id="3" name="图片 2" descr="latex-image-1.pdf">
            <a:extLst>
              <a:ext uri="{FF2B5EF4-FFF2-40B4-BE49-F238E27FC236}">
                <a16:creationId xmlns:a16="http://schemas.microsoft.com/office/drawing/2014/main" id="{89B79C4E-E7E4-681D-DB79-83E6BB4E00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162" y="2929907"/>
            <a:ext cx="2912068" cy="517040"/>
          </a:xfrm>
          <a:prstGeom prst="rect">
            <a:avLst/>
          </a:prstGeom>
          <a:solidFill>
            <a:srgbClr val="FFFF00"/>
          </a:solidFill>
          <a:scene3d>
            <a:camera prst="orthographicFront">
              <a:rot lat="0" lon="0" rev="5400000"/>
            </a:camera>
            <a:lightRig rig="threePt" dir="t"/>
          </a:scene3d>
        </p:spPr>
      </p:pic>
      <p:pic>
        <p:nvPicPr>
          <p:cNvPr id="5" name="图片 4">
            <a:extLst>
              <a:ext uri="{FF2B5EF4-FFF2-40B4-BE49-F238E27FC236}">
                <a16:creationId xmlns:a16="http://schemas.microsoft.com/office/drawing/2014/main" id="{73760793-D96F-E169-82E3-46DA8C7E4C2A}"/>
              </a:ext>
            </a:extLst>
          </p:cNvPr>
          <p:cNvPicPr>
            <a:picLocks noChangeAspect="1"/>
          </p:cNvPicPr>
          <p:nvPr/>
        </p:nvPicPr>
        <p:blipFill>
          <a:blip r:embed="rId5"/>
          <a:stretch>
            <a:fillRect/>
          </a:stretch>
        </p:blipFill>
        <p:spPr>
          <a:xfrm>
            <a:off x="4192535" y="1583134"/>
            <a:ext cx="2578100" cy="254000"/>
          </a:xfrm>
          <a:prstGeom prst="rect">
            <a:avLst/>
          </a:prstGeom>
          <a:solidFill>
            <a:srgbClr val="FFFF00"/>
          </a:solidFill>
        </p:spPr>
      </p:pic>
      <p:pic>
        <p:nvPicPr>
          <p:cNvPr id="7" name="图片 6">
            <a:extLst>
              <a:ext uri="{FF2B5EF4-FFF2-40B4-BE49-F238E27FC236}">
                <a16:creationId xmlns:a16="http://schemas.microsoft.com/office/drawing/2014/main" id="{016589B9-AE8E-4279-94D4-743DD8E7CDA5}"/>
              </a:ext>
            </a:extLst>
          </p:cNvPr>
          <p:cNvPicPr>
            <a:picLocks noChangeAspect="1"/>
          </p:cNvPicPr>
          <p:nvPr/>
        </p:nvPicPr>
        <p:blipFill>
          <a:blip r:embed="rId6"/>
          <a:stretch>
            <a:fillRect/>
          </a:stretch>
        </p:blipFill>
        <p:spPr>
          <a:xfrm>
            <a:off x="8232249" y="1479086"/>
            <a:ext cx="2844800" cy="254000"/>
          </a:xfrm>
          <a:prstGeom prst="rect">
            <a:avLst/>
          </a:prstGeom>
        </p:spPr>
      </p:pic>
      <p:cxnSp>
        <p:nvCxnSpPr>
          <p:cNvPr id="9" name="直线箭头连接符 8">
            <a:extLst>
              <a:ext uri="{FF2B5EF4-FFF2-40B4-BE49-F238E27FC236}">
                <a16:creationId xmlns:a16="http://schemas.microsoft.com/office/drawing/2014/main" id="{D75A5F20-9741-639A-A06C-A1A029DF499C}"/>
              </a:ext>
            </a:extLst>
          </p:cNvPr>
          <p:cNvCxnSpPr>
            <a:cxnSpLocks/>
          </p:cNvCxnSpPr>
          <p:nvPr/>
        </p:nvCxnSpPr>
        <p:spPr>
          <a:xfrm>
            <a:off x="6574483" y="1880011"/>
            <a:ext cx="463639" cy="234310"/>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cxnSp>
        <p:nvCxnSpPr>
          <p:cNvPr id="12" name="直线箭头连接符 11">
            <a:extLst>
              <a:ext uri="{FF2B5EF4-FFF2-40B4-BE49-F238E27FC236}">
                <a16:creationId xmlns:a16="http://schemas.microsoft.com/office/drawing/2014/main" id="{CC2334A5-3E16-0D48-EF43-D1D0108E7A15}"/>
              </a:ext>
            </a:extLst>
          </p:cNvPr>
          <p:cNvCxnSpPr>
            <a:cxnSpLocks/>
          </p:cNvCxnSpPr>
          <p:nvPr/>
        </p:nvCxnSpPr>
        <p:spPr>
          <a:xfrm flipH="1">
            <a:off x="7967905" y="1813947"/>
            <a:ext cx="486038" cy="187257"/>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8" name="Rectangle 19">
            <a:extLst>
              <a:ext uri="{FF2B5EF4-FFF2-40B4-BE49-F238E27FC236}">
                <a16:creationId xmlns:a16="http://schemas.microsoft.com/office/drawing/2014/main" id="{8142CB2A-51E4-233A-B1C2-080607EA9ECF}"/>
              </a:ext>
            </a:extLst>
          </p:cNvPr>
          <p:cNvSpPr/>
          <p:nvPr/>
        </p:nvSpPr>
        <p:spPr>
          <a:xfrm>
            <a:off x="2597364" y="2114321"/>
            <a:ext cx="2298710" cy="2621222"/>
          </a:xfrm>
          <a:prstGeom prst="rect">
            <a:avLst/>
          </a:prstGeom>
          <a:solidFill>
            <a:srgbClr val="00B05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panose="020B0604020202020204"/>
            </a:endParaRPr>
          </a:p>
        </p:txBody>
      </p:sp>
      <p:sp>
        <p:nvSpPr>
          <p:cNvPr id="10" name="Rounded Rectangular Callout 22">
            <a:extLst>
              <a:ext uri="{FF2B5EF4-FFF2-40B4-BE49-F238E27FC236}">
                <a16:creationId xmlns:a16="http://schemas.microsoft.com/office/drawing/2014/main" id="{0C82BEA7-087A-2BF4-5EA9-51E22783450F}"/>
              </a:ext>
            </a:extLst>
          </p:cNvPr>
          <p:cNvSpPr/>
          <p:nvPr/>
        </p:nvSpPr>
        <p:spPr>
          <a:xfrm>
            <a:off x="990747" y="5186461"/>
            <a:ext cx="2507692" cy="1440000"/>
          </a:xfrm>
          <a:prstGeom prst="wedgeRoundRectCallout">
            <a:avLst>
              <a:gd name="adj1" fmla="val 31827"/>
              <a:gd name="adj2" fmla="val -73616"/>
              <a:gd name="adj3" fmla="val 16667"/>
            </a:avLst>
          </a:prstGeom>
          <a:solidFill>
            <a:srgbClr val="00B050">
              <a:alpha val="3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285750" marR="0" lvl="0" indent="-285750" algn="l" defTabSz="914400" rtl="0" eaLnBrk="1" fontAlgn="auto" latinLnBrk="0" hangingPunct="1">
              <a:lnSpc>
                <a:spcPct val="120000"/>
              </a:lnSpc>
              <a:spcBef>
                <a:spcPts val="0"/>
              </a:spcBef>
              <a:spcAft>
                <a:spcPts val="0"/>
              </a:spcAft>
              <a:buClr>
                <a:srgbClr val="000000"/>
              </a:buClr>
              <a:buSzTx/>
              <a:buFont typeface="Arial" panose="020B0604020202020204"/>
              <a:buChar char="•"/>
              <a:tabLst/>
              <a:defRPr/>
            </a:pPr>
            <a:r>
              <a:rPr kumimoji="0" lang="en-US" altLang="zh-CN" sz="1800" b="1" i="0" u="none" strike="noStrike" kern="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Calibri"/>
                <a:sym typeface="Wingdings" panose="05000000000000000000"/>
              </a:rPr>
              <a:t>2.0GeV</a:t>
            </a:r>
            <a:r>
              <a:rPr kumimoji="0" lang="zh-CN" altLang="en-US" sz="1800" b="1" i="0" u="none" strike="noStrike" kern="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Calibri"/>
                <a:sym typeface="Wingdings" panose="05000000000000000000"/>
              </a:rPr>
              <a:t>以下</a:t>
            </a:r>
            <a:r>
              <a:rPr kumimoji="0" lang="en-US" altLang="zh-CN" sz="1800" b="1" i="0" u="none" strike="noStrike" kern="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Calibri"/>
                <a:sym typeface="Wingdings" panose="05000000000000000000"/>
              </a:rPr>
              <a:t>R</a:t>
            </a:r>
            <a:r>
              <a:rPr kumimoji="0" lang="zh-CN" altLang="en-US" sz="1800" b="1" i="0" u="none" strike="noStrike" kern="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Calibri"/>
                <a:sym typeface="Wingdings" panose="05000000000000000000"/>
              </a:rPr>
              <a:t>值</a:t>
            </a:r>
            <a:endParaRPr kumimoji="0" lang="en-US" altLang="zh-CN" sz="1800" b="1" i="0" u="none" strike="noStrike" kern="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Calibri"/>
              <a:sym typeface="Wingdings" panose="05000000000000000000"/>
            </a:endParaRPr>
          </a:p>
          <a:p>
            <a:pPr marL="285750" marR="0" lvl="0" indent="-285750" algn="l" defTabSz="914400" rtl="0" eaLnBrk="1" fontAlgn="auto" latinLnBrk="0" hangingPunct="1">
              <a:lnSpc>
                <a:spcPct val="120000"/>
              </a:lnSpc>
              <a:spcBef>
                <a:spcPts val="0"/>
              </a:spcBef>
              <a:spcAft>
                <a:spcPts val="0"/>
              </a:spcAft>
              <a:buClr>
                <a:srgbClr val="000000"/>
              </a:buClr>
              <a:buSzTx/>
              <a:buFont typeface="Arial" panose="020B0604020202020204"/>
              <a:buChar char="•"/>
              <a:tabLst/>
              <a:defRPr/>
            </a:pPr>
            <a:r>
              <a:rPr kumimoji="0" lang="de-DE" sz="1800" b="1" i="0" u="none" strike="noStrike" kern="0" cap="none" spc="0" normalizeH="0" baseline="0" noProof="0" dirty="0" err="1">
                <a:ln>
                  <a:noFill/>
                </a:ln>
                <a:solidFill>
                  <a:srgbClr val="C00000"/>
                </a:solidFill>
                <a:effectLst/>
                <a:uLnTx/>
                <a:uFillTx/>
                <a:latin typeface="Microsoft YaHei" panose="020B0503020204020204" pitchFamily="34" charset="-122"/>
                <a:ea typeface="Microsoft YaHei" panose="020B0503020204020204" pitchFamily="34" charset="-122"/>
                <a:cs typeface="Calibri"/>
                <a:sym typeface="Wingdings" panose="05000000000000000000"/>
              </a:rPr>
              <a:t>奇异偶素物理</a:t>
            </a:r>
            <a:endParaRPr kumimoji="0" lang="de-DE" sz="1800" b="1" i="0" u="none" strike="noStrike" kern="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Calibri"/>
              <a:sym typeface="Wingdings" panose="05000000000000000000"/>
            </a:endParaRPr>
          </a:p>
          <a:p>
            <a:pPr marL="285750" marR="0" lvl="0" indent="-285750" algn="l" defTabSz="914400" rtl="0" eaLnBrk="1" fontAlgn="auto" latinLnBrk="0" hangingPunct="1">
              <a:lnSpc>
                <a:spcPct val="120000"/>
              </a:lnSpc>
              <a:spcBef>
                <a:spcPts val="0"/>
              </a:spcBef>
              <a:spcAft>
                <a:spcPts val="0"/>
              </a:spcAft>
              <a:buClr>
                <a:srgbClr val="000000"/>
              </a:buClr>
              <a:buSzTx/>
              <a:buFont typeface="Arial" panose="020B0604020202020204"/>
              <a:buChar char="•"/>
              <a:tabLst/>
              <a:defRPr/>
            </a:pPr>
            <a:r>
              <a:rPr kumimoji="0" lang="de-DE" sz="1800" b="1" i="0" u="none" strike="noStrike" kern="0" cap="none" spc="0" normalizeH="0" baseline="0" noProof="0" dirty="0" err="1">
                <a:ln>
                  <a:noFill/>
                </a:ln>
                <a:solidFill>
                  <a:srgbClr val="C00000"/>
                </a:solidFill>
                <a:effectLst/>
                <a:uLnTx/>
                <a:uFillTx/>
                <a:latin typeface="Microsoft YaHei" panose="020B0503020204020204" pitchFamily="34" charset="-122"/>
                <a:ea typeface="Microsoft YaHei" panose="020B0503020204020204" pitchFamily="34" charset="-122"/>
                <a:cs typeface="Calibri"/>
                <a:sym typeface="Wingdings" panose="05000000000000000000"/>
              </a:rPr>
              <a:t>核子形状因子</a:t>
            </a:r>
            <a:endParaRPr kumimoji="0" lang="de-DE" sz="1800" b="1" i="0" u="none" strike="noStrike" kern="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Calibri"/>
              <a:sym typeface="Wingdings" panose="05000000000000000000"/>
            </a:endParaRPr>
          </a:p>
          <a:p>
            <a:pPr marL="285750" marR="0" lvl="0" indent="-285750" algn="l" defTabSz="914400" rtl="0" eaLnBrk="1" fontAlgn="auto" latinLnBrk="0" hangingPunct="1">
              <a:lnSpc>
                <a:spcPct val="120000"/>
              </a:lnSpc>
              <a:spcBef>
                <a:spcPts val="0"/>
              </a:spcBef>
              <a:spcAft>
                <a:spcPts val="0"/>
              </a:spcAft>
              <a:buClr>
                <a:srgbClr val="000000"/>
              </a:buClr>
              <a:buSzTx/>
              <a:buFont typeface="Arial" panose="020B0604020202020204"/>
              <a:buChar char="•"/>
              <a:tabLst/>
              <a:defRPr/>
            </a:pPr>
            <a:r>
              <a:rPr lang="de-DE" b="1" kern="0" dirty="0">
                <a:solidFill>
                  <a:srgbClr val="C00000"/>
                </a:solidFill>
                <a:latin typeface="Microsoft YaHei" panose="020B0503020204020204" pitchFamily="34" charset="-122"/>
                <a:ea typeface="Microsoft YaHei" panose="020B0503020204020204" pitchFamily="34" charset="-122"/>
                <a:cs typeface="Calibri"/>
                <a:sym typeface="Wingdings" panose="05000000000000000000"/>
              </a:rPr>
              <a:t>强子真空极化</a:t>
            </a:r>
          </a:p>
        </p:txBody>
      </p:sp>
      <p:cxnSp>
        <p:nvCxnSpPr>
          <p:cNvPr id="18" name="直接箭头连接符 17">
            <a:extLst>
              <a:ext uri="{FF2B5EF4-FFF2-40B4-BE49-F238E27FC236}">
                <a16:creationId xmlns:a16="http://schemas.microsoft.com/office/drawing/2014/main" id="{7006B794-E615-43CE-B655-D4163DB5B384}"/>
              </a:ext>
            </a:extLst>
          </p:cNvPr>
          <p:cNvCxnSpPr>
            <a:cxnSpLocks/>
          </p:cNvCxnSpPr>
          <p:nvPr/>
        </p:nvCxnSpPr>
        <p:spPr>
          <a:xfrm flipV="1">
            <a:off x="8109803" y="1060404"/>
            <a:ext cx="0" cy="548467"/>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直接箭头连接符 26">
            <a:extLst>
              <a:ext uri="{FF2B5EF4-FFF2-40B4-BE49-F238E27FC236}">
                <a16:creationId xmlns:a16="http://schemas.microsoft.com/office/drawing/2014/main" id="{C77E5D4B-426B-4BD3-8488-8891911B09F8}"/>
              </a:ext>
            </a:extLst>
          </p:cNvPr>
          <p:cNvCxnSpPr>
            <a:cxnSpLocks/>
          </p:cNvCxnSpPr>
          <p:nvPr/>
        </p:nvCxnSpPr>
        <p:spPr>
          <a:xfrm>
            <a:off x="8180591" y="1345049"/>
            <a:ext cx="203119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29">
            <a:extLst>
              <a:ext uri="{FF2B5EF4-FFF2-40B4-BE49-F238E27FC236}">
                <a16:creationId xmlns:a16="http://schemas.microsoft.com/office/drawing/2014/main" id="{1526E620-B4F0-4C1B-8282-6E5CA34D05C0}"/>
              </a:ext>
            </a:extLst>
          </p:cNvPr>
          <p:cNvCxnSpPr>
            <a:cxnSpLocks/>
          </p:cNvCxnSpPr>
          <p:nvPr/>
        </p:nvCxnSpPr>
        <p:spPr>
          <a:xfrm flipH="1">
            <a:off x="2442333" y="1431894"/>
            <a:ext cx="557276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接箭头连接符 32">
            <a:extLst>
              <a:ext uri="{FF2B5EF4-FFF2-40B4-BE49-F238E27FC236}">
                <a16:creationId xmlns:a16="http://schemas.microsoft.com/office/drawing/2014/main" id="{2E1DCDC7-41E3-4309-9DF2-D755D836A02A}"/>
              </a:ext>
            </a:extLst>
          </p:cNvPr>
          <p:cNvCxnSpPr>
            <a:cxnSpLocks/>
          </p:cNvCxnSpPr>
          <p:nvPr/>
        </p:nvCxnSpPr>
        <p:spPr>
          <a:xfrm flipH="1">
            <a:off x="2442336" y="1283424"/>
            <a:ext cx="2749096"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文本框 35">
            <a:extLst>
              <a:ext uri="{FF2B5EF4-FFF2-40B4-BE49-F238E27FC236}">
                <a16:creationId xmlns:a16="http://schemas.microsoft.com/office/drawing/2014/main" id="{3B01D141-BE53-457F-B028-FC3EB6C8C824}"/>
              </a:ext>
            </a:extLst>
          </p:cNvPr>
          <p:cNvSpPr txBox="1"/>
          <p:nvPr/>
        </p:nvSpPr>
        <p:spPr>
          <a:xfrm>
            <a:off x="8377291" y="855413"/>
            <a:ext cx="2031192" cy="461665"/>
          </a:xfrm>
          <a:prstGeom prst="rect">
            <a:avLst/>
          </a:prstGeom>
          <a:noFill/>
        </p:spPr>
        <p:txBody>
          <a:bodyPr wrap="square" rtlCol="0">
            <a:spAutoFit/>
          </a:bodyPr>
          <a:lstStyle/>
          <a:p>
            <a:r>
              <a:rPr lang="en-US" altLang="zh-CN" sz="2400" b="1" dirty="0">
                <a:solidFill>
                  <a:srgbClr val="C00000"/>
                </a:solidFill>
              </a:rPr>
              <a:t>BEPCII-U</a:t>
            </a:r>
            <a:endParaRPr lang="zh-CN" altLang="en-US" sz="2400" b="1" dirty="0">
              <a:solidFill>
                <a:srgbClr val="C00000"/>
              </a:solidFill>
            </a:endParaRPr>
          </a:p>
        </p:txBody>
      </p:sp>
      <p:sp>
        <p:nvSpPr>
          <p:cNvPr id="39" name="文本框 38">
            <a:extLst>
              <a:ext uri="{FF2B5EF4-FFF2-40B4-BE49-F238E27FC236}">
                <a16:creationId xmlns:a16="http://schemas.microsoft.com/office/drawing/2014/main" id="{9DE6E492-0E9B-460F-9E78-40E3E568B50B}"/>
              </a:ext>
            </a:extLst>
          </p:cNvPr>
          <p:cNvSpPr txBox="1"/>
          <p:nvPr/>
        </p:nvSpPr>
        <p:spPr>
          <a:xfrm>
            <a:off x="5175736" y="950071"/>
            <a:ext cx="2031192" cy="461665"/>
          </a:xfrm>
          <a:prstGeom prst="rect">
            <a:avLst/>
          </a:prstGeom>
          <a:noFill/>
        </p:spPr>
        <p:txBody>
          <a:bodyPr wrap="square" rtlCol="0">
            <a:spAutoFit/>
          </a:bodyPr>
          <a:lstStyle/>
          <a:p>
            <a:r>
              <a:rPr lang="en-US" altLang="zh-CN" sz="2400" b="1" dirty="0">
                <a:solidFill>
                  <a:srgbClr val="C00000"/>
                </a:solidFill>
              </a:rPr>
              <a:t>BEPCII-UP</a:t>
            </a:r>
            <a:endParaRPr lang="zh-CN" altLang="en-US" sz="2400" b="1" dirty="0">
              <a:solidFill>
                <a:srgbClr val="C00000"/>
              </a:solidFill>
            </a:endParaRPr>
          </a:p>
        </p:txBody>
      </p:sp>
      <p:cxnSp>
        <p:nvCxnSpPr>
          <p:cNvPr id="41" name="直接箭头连接符 40">
            <a:extLst>
              <a:ext uri="{FF2B5EF4-FFF2-40B4-BE49-F238E27FC236}">
                <a16:creationId xmlns:a16="http://schemas.microsoft.com/office/drawing/2014/main" id="{0C6D6748-2F68-4ADA-ADE1-567CBFCAFAA2}"/>
              </a:ext>
            </a:extLst>
          </p:cNvPr>
          <p:cNvCxnSpPr>
            <a:cxnSpLocks/>
          </p:cNvCxnSpPr>
          <p:nvPr/>
        </p:nvCxnSpPr>
        <p:spPr>
          <a:xfrm flipV="1">
            <a:off x="8101368" y="1068217"/>
            <a:ext cx="0" cy="548467"/>
          </a:xfrm>
          <a:prstGeom prst="straightConnector1">
            <a:avLst/>
          </a:prstGeom>
          <a:ln w="3810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直接箭头连接符 41">
            <a:extLst>
              <a:ext uri="{FF2B5EF4-FFF2-40B4-BE49-F238E27FC236}">
                <a16:creationId xmlns:a16="http://schemas.microsoft.com/office/drawing/2014/main" id="{4156342B-891A-40A3-A541-EEEFCE370A62}"/>
              </a:ext>
            </a:extLst>
          </p:cNvPr>
          <p:cNvCxnSpPr>
            <a:cxnSpLocks/>
          </p:cNvCxnSpPr>
          <p:nvPr/>
        </p:nvCxnSpPr>
        <p:spPr>
          <a:xfrm>
            <a:off x="8172156" y="1352862"/>
            <a:ext cx="2031192"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直接箭头连接符 42">
            <a:extLst>
              <a:ext uri="{FF2B5EF4-FFF2-40B4-BE49-F238E27FC236}">
                <a16:creationId xmlns:a16="http://schemas.microsoft.com/office/drawing/2014/main" id="{5281F1C9-E370-447F-885F-ECCEE5E1F7BC}"/>
              </a:ext>
            </a:extLst>
          </p:cNvPr>
          <p:cNvCxnSpPr>
            <a:cxnSpLocks/>
          </p:cNvCxnSpPr>
          <p:nvPr/>
        </p:nvCxnSpPr>
        <p:spPr>
          <a:xfrm flipH="1">
            <a:off x="2433898" y="1439707"/>
            <a:ext cx="5572765"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直接箭头连接符 43">
            <a:extLst>
              <a:ext uri="{FF2B5EF4-FFF2-40B4-BE49-F238E27FC236}">
                <a16:creationId xmlns:a16="http://schemas.microsoft.com/office/drawing/2014/main" id="{1B24F59C-7AE9-4249-8E1C-E2328E9B7599}"/>
              </a:ext>
            </a:extLst>
          </p:cNvPr>
          <p:cNvCxnSpPr>
            <a:cxnSpLocks/>
          </p:cNvCxnSpPr>
          <p:nvPr/>
        </p:nvCxnSpPr>
        <p:spPr>
          <a:xfrm flipH="1">
            <a:off x="2433901" y="1291237"/>
            <a:ext cx="2749096"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447404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838200" y="0"/>
            <a:ext cx="10515600" cy="927100"/>
          </a:xfrm>
          <a:prstGeom prst="rect">
            <a:avLst/>
          </a:prstGeom>
          <a:noFill/>
          <a:ln w="12700" cap="flat" cmpd="sng">
            <a:noFill/>
            <a:prstDash val="solid"/>
            <a:round/>
          </a:ln>
        </p:spPr>
        <p:txBody>
          <a:bodyPr vert="horz" wrap="square" lIns="88900" tIns="50800" rIns="88900" bIns="50800" rtlCol="0" anchor="ctr" anchorCtr="0"/>
          <a:lstStyle/>
          <a:p>
            <a:pPr marL="0" marR="0" lvl="0" indent="0" algn="ctr" defTabSz="914400" rtl="0" eaLnBrk="1" fontAlgn="auto" latinLnBrk="0" hangingPunct="1">
              <a:lnSpc>
                <a:spcPct val="92000"/>
              </a:lnSpc>
              <a:spcBef>
                <a:spcPts val="0"/>
              </a:spcBef>
              <a:spcAft>
                <a:spcPts val="0"/>
              </a:spcAft>
              <a:buClr>
                <a:srgbClr val="000000"/>
              </a:buClr>
              <a:buSzTx/>
              <a:buFont typeface="Arial" panose="020B0604020202020204"/>
              <a:buNone/>
              <a:tabLst/>
              <a:defRPr/>
            </a:pPr>
            <a:endParaRPr kumimoji="0" lang="en-US" altLang="zh-CN" sz="1200" b="0" i="0" u="none" strike="noStrike" kern="0" cap="none" spc="0" normalizeH="0" baseline="0" noProof="0" dirty="0">
              <a:ln>
                <a:noFill/>
              </a:ln>
              <a:solidFill>
                <a:srgbClr val="000000"/>
              </a:solidFill>
              <a:effectLst/>
              <a:uLnTx/>
              <a:uFillTx/>
              <a:latin typeface="Arial" panose="020B0604020202020204"/>
              <a:cs typeface="Arial" panose="020B0604020202020204"/>
              <a:sym typeface="Arial" panose="020B0604020202020204"/>
            </a:endParaRPr>
          </a:p>
        </p:txBody>
      </p:sp>
      <p:sp>
        <p:nvSpPr>
          <p:cNvPr id="5" name="标题 4">
            <a:extLst>
              <a:ext uri="{FF2B5EF4-FFF2-40B4-BE49-F238E27FC236}">
                <a16:creationId xmlns:a16="http://schemas.microsoft.com/office/drawing/2014/main" id="{8141C1F3-A46C-47DF-A986-040BF1236EF1}"/>
              </a:ext>
            </a:extLst>
          </p:cNvPr>
          <p:cNvSpPr>
            <a:spLocks noGrp="1"/>
          </p:cNvSpPr>
          <p:nvPr>
            <p:ph type="title"/>
          </p:nvPr>
        </p:nvSpPr>
        <p:spPr>
          <a:xfrm>
            <a:off x="1148797" y="133728"/>
            <a:ext cx="10510125" cy="659643"/>
          </a:xfrm>
        </p:spPr>
        <p:txBody>
          <a:bodyPr/>
          <a:lstStyle/>
          <a:p>
            <a:r>
              <a:rPr lang="en-US" altLang="zh-CN" dirty="0"/>
              <a:t>BEPCII-UP </a:t>
            </a:r>
            <a:r>
              <a:rPr lang="zh-CN" altLang="en-US" dirty="0"/>
              <a:t>主要物理目标</a:t>
            </a:r>
          </a:p>
        </p:txBody>
      </p:sp>
      <p:sp>
        <p:nvSpPr>
          <p:cNvPr id="6" name="内容占位符 5">
            <a:extLst>
              <a:ext uri="{FF2B5EF4-FFF2-40B4-BE49-F238E27FC236}">
                <a16:creationId xmlns:a16="http://schemas.microsoft.com/office/drawing/2014/main" id="{C390C498-07CD-493F-B444-588F5BA65BE3}"/>
              </a:ext>
            </a:extLst>
          </p:cNvPr>
          <p:cNvSpPr>
            <a:spLocks noGrp="1"/>
          </p:cNvSpPr>
          <p:nvPr>
            <p:ph idx="1"/>
          </p:nvPr>
        </p:nvSpPr>
        <p:spPr>
          <a:xfrm>
            <a:off x="695075" y="1060829"/>
            <a:ext cx="11279266" cy="5620866"/>
          </a:xfrm>
        </p:spPr>
        <p:txBody>
          <a:bodyPr>
            <a:normAutofit/>
          </a:bodyPr>
          <a:lstStyle/>
          <a:p>
            <a:pPr>
              <a:lnSpc>
                <a:spcPct val="120000"/>
              </a:lnSpc>
              <a:spcBef>
                <a:spcPts val="1200"/>
              </a:spcBef>
            </a:pPr>
            <a:r>
              <a:rPr lang="zh-CN" altLang="en-US" dirty="0">
                <a:solidFill>
                  <a:srgbClr val="C00000"/>
                </a:solidFill>
              </a:rPr>
              <a:t>低能区（</a:t>
            </a:r>
            <a:r>
              <a:rPr lang="en-US" altLang="zh-CN" dirty="0">
                <a:solidFill>
                  <a:srgbClr val="C00000"/>
                </a:solidFill>
              </a:rPr>
              <a:t>1.0-2.0GeV</a:t>
            </a:r>
            <a:r>
              <a:rPr lang="zh-CN" altLang="en-US" dirty="0">
                <a:solidFill>
                  <a:srgbClr val="C00000"/>
                </a:solidFill>
              </a:rPr>
              <a:t>）最精确的</a:t>
            </a:r>
            <a:r>
              <a:rPr lang="en-US" altLang="zh-CN" dirty="0">
                <a:solidFill>
                  <a:srgbClr val="C00000"/>
                </a:solidFill>
              </a:rPr>
              <a:t>R</a:t>
            </a:r>
            <a:r>
              <a:rPr lang="zh-CN" altLang="en-US" dirty="0">
                <a:solidFill>
                  <a:srgbClr val="C00000"/>
                </a:solidFill>
              </a:rPr>
              <a:t>值</a:t>
            </a:r>
            <a:r>
              <a:rPr lang="en-US" altLang="zh-CN" dirty="0"/>
              <a:t>/</a:t>
            </a:r>
            <a:r>
              <a:rPr lang="zh-CN" altLang="en-US" dirty="0"/>
              <a:t>强子形状因子测量，</a:t>
            </a:r>
            <a:r>
              <a:rPr lang="zh-CN" altLang="en-US" dirty="0">
                <a:solidFill>
                  <a:srgbClr val="C00000"/>
                </a:solidFill>
              </a:rPr>
              <a:t>误差</a:t>
            </a:r>
            <a:r>
              <a:rPr lang="en-US" altLang="zh-CN" dirty="0">
                <a:solidFill>
                  <a:srgbClr val="C00000"/>
                </a:solidFill>
              </a:rPr>
              <a:t>&lt;1%</a:t>
            </a:r>
            <a:r>
              <a:rPr lang="zh-CN" altLang="en-US" dirty="0"/>
              <a:t>，攻克低能区强子真空极化</a:t>
            </a:r>
            <a:r>
              <a:rPr lang="en-US" altLang="zh-CN" dirty="0"/>
              <a:t>(HVP)</a:t>
            </a:r>
            <a:r>
              <a:rPr lang="zh-CN" altLang="en-US" dirty="0"/>
              <a:t>精度瓶颈，破解“缪子反常磁矩”之谜，为标准模型与新物理寻找关键线索</a:t>
            </a:r>
          </a:p>
          <a:p>
            <a:pPr>
              <a:lnSpc>
                <a:spcPct val="120000"/>
              </a:lnSpc>
              <a:spcBef>
                <a:spcPts val="1200"/>
              </a:spcBef>
            </a:pPr>
            <a:r>
              <a:rPr lang="zh-CN" altLang="en-US" dirty="0">
                <a:solidFill>
                  <a:srgbClr val="C00000"/>
                </a:solidFill>
              </a:rPr>
              <a:t>重子结构</a:t>
            </a:r>
            <a:r>
              <a:rPr lang="zh-CN" altLang="en-US" dirty="0"/>
              <a:t>新认知：通过在</a:t>
            </a:r>
            <a:r>
              <a:rPr lang="en-US" altLang="zh-CN" dirty="0"/>
              <a:t>【1.0-3.0GeV】</a:t>
            </a:r>
            <a:r>
              <a:rPr lang="zh-CN" altLang="en-US" dirty="0"/>
              <a:t>能区精细能量扫描，精确测量核子</a:t>
            </a:r>
            <a:r>
              <a:rPr lang="en-US" altLang="zh-CN" dirty="0"/>
              <a:t>/</a:t>
            </a:r>
            <a:r>
              <a:rPr lang="zh-CN" altLang="en-US" dirty="0"/>
              <a:t>超子电磁形状因子和极化，深化对其内部动力学性质的理解</a:t>
            </a:r>
          </a:p>
          <a:p>
            <a:pPr>
              <a:lnSpc>
                <a:spcPct val="120000"/>
              </a:lnSpc>
              <a:spcBef>
                <a:spcPts val="1200"/>
              </a:spcBef>
            </a:pPr>
            <a:r>
              <a:rPr lang="en-US" altLang="zh-CN" dirty="0"/>
              <a:t>300</a:t>
            </a:r>
            <a:r>
              <a:rPr lang="zh-CN" altLang="en-US" dirty="0"/>
              <a:t>亿𝜓</a:t>
            </a:r>
            <a:r>
              <a:rPr lang="en-US" altLang="zh-CN" dirty="0"/>
              <a:t>(2</a:t>
            </a:r>
            <a:r>
              <a:rPr lang="zh-CN" altLang="en-US" dirty="0"/>
              <a:t>𝑆</a:t>
            </a:r>
            <a:r>
              <a:rPr lang="en-US" altLang="zh-CN" dirty="0"/>
              <a:t>)</a:t>
            </a:r>
            <a:r>
              <a:rPr lang="zh-CN" altLang="en-US" dirty="0"/>
              <a:t>，助力</a:t>
            </a:r>
            <a:r>
              <a:rPr lang="zh-CN" altLang="en-US" dirty="0">
                <a:solidFill>
                  <a:srgbClr val="C00000"/>
                </a:solidFill>
              </a:rPr>
              <a:t>胶球、混杂态等奇特强子态</a:t>
            </a:r>
            <a:r>
              <a:rPr lang="zh-CN" altLang="en-US" dirty="0"/>
              <a:t>的寻找</a:t>
            </a:r>
          </a:p>
          <a:p>
            <a:pPr>
              <a:lnSpc>
                <a:spcPct val="120000"/>
              </a:lnSpc>
              <a:spcBef>
                <a:spcPts val="1200"/>
              </a:spcBef>
            </a:pPr>
            <a:r>
              <a:rPr lang="zh-CN" altLang="en-US" dirty="0">
                <a:solidFill>
                  <a:srgbClr val="C00000"/>
                </a:solidFill>
              </a:rPr>
              <a:t>精确粲物理</a:t>
            </a:r>
            <a:r>
              <a:rPr lang="zh-CN" altLang="en-US" dirty="0"/>
              <a:t>：</a:t>
            </a:r>
            <a:r>
              <a:rPr lang="en-US" altLang="zh-CN" dirty="0"/>
              <a:t>200 fb⁻¹</a:t>
            </a:r>
            <a:r>
              <a:rPr lang="zh-CN" altLang="en-US" dirty="0"/>
              <a:t>积分亮度，为精确检验</a:t>
            </a:r>
            <a:r>
              <a:rPr lang="en-US" altLang="zh-CN" dirty="0">
                <a:solidFill>
                  <a:srgbClr val="C00000"/>
                </a:solidFill>
              </a:rPr>
              <a:t>CKM</a:t>
            </a:r>
            <a:r>
              <a:rPr lang="zh-CN" altLang="en-US" dirty="0">
                <a:solidFill>
                  <a:srgbClr val="C00000"/>
                </a:solidFill>
              </a:rPr>
              <a:t>幺正性</a:t>
            </a:r>
            <a:r>
              <a:rPr lang="zh-CN" altLang="en-US" dirty="0"/>
              <a:t>和</a:t>
            </a:r>
            <a:r>
              <a:rPr lang="zh-CN" altLang="en-US" dirty="0">
                <a:solidFill>
                  <a:srgbClr val="C00000"/>
                </a:solidFill>
              </a:rPr>
              <a:t>粲介子</a:t>
            </a:r>
            <a:r>
              <a:rPr lang="en-US" altLang="zh-CN" dirty="0">
                <a:solidFill>
                  <a:srgbClr val="C00000"/>
                </a:solidFill>
              </a:rPr>
              <a:t>CP</a:t>
            </a:r>
            <a:r>
              <a:rPr lang="zh-CN" altLang="en-US" dirty="0"/>
              <a:t>破坏提供坚实的实验基础，与</a:t>
            </a:r>
            <a:r>
              <a:rPr lang="en-US" altLang="zh-CN" dirty="0"/>
              <a:t>LHCb</a:t>
            </a:r>
            <a:r>
              <a:rPr lang="zh-CN" altLang="en-US" dirty="0"/>
              <a:t>和</a:t>
            </a:r>
            <a:r>
              <a:rPr lang="en-US" altLang="zh-CN" dirty="0"/>
              <a:t>Belle II</a:t>
            </a:r>
            <a:r>
              <a:rPr lang="zh-CN" altLang="en-US" dirty="0"/>
              <a:t>实验协同开启精确的重味物理新时代</a:t>
            </a:r>
            <a:endParaRPr lang="en-US" altLang="zh-CN" dirty="0"/>
          </a:p>
          <a:p>
            <a:pPr>
              <a:lnSpc>
                <a:spcPct val="120000"/>
              </a:lnSpc>
              <a:spcBef>
                <a:spcPts val="3000"/>
              </a:spcBef>
            </a:pPr>
            <a:r>
              <a:rPr lang="zh-CN" altLang="en-US" dirty="0">
                <a:solidFill>
                  <a:srgbClr val="C00000"/>
                </a:solidFill>
              </a:rPr>
              <a:t>加速器物理与技术：验证</a:t>
            </a:r>
            <a:r>
              <a:rPr lang="en-US" altLang="zh-CN" dirty="0">
                <a:solidFill>
                  <a:srgbClr val="C00000"/>
                </a:solidFill>
              </a:rPr>
              <a:t>Crab Waist</a:t>
            </a:r>
            <a:r>
              <a:rPr lang="zh-CN" altLang="en-US" dirty="0">
                <a:solidFill>
                  <a:srgbClr val="C00000"/>
                </a:solidFill>
              </a:rPr>
              <a:t>方案</a:t>
            </a:r>
          </a:p>
        </p:txBody>
      </p:sp>
    </p:spTree>
    <p:extLst>
      <p:ext uri="{BB962C8B-B14F-4D97-AF65-F5344CB8AC3E}">
        <p14:creationId xmlns:p14="http://schemas.microsoft.com/office/powerpoint/2010/main" val="1099471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a:extLst>
              <a:ext uri="{FF2B5EF4-FFF2-40B4-BE49-F238E27FC236}">
                <a16:creationId xmlns:a16="http://schemas.microsoft.com/office/drawing/2014/main" id="{A5CBB816-361C-4788-9AE5-6BDD86DD7E2D}"/>
              </a:ext>
            </a:extLst>
          </p:cNvPr>
          <p:cNvPicPr>
            <a:picLocks noChangeAspect="1"/>
          </p:cNvPicPr>
          <p:nvPr/>
        </p:nvPicPr>
        <p:blipFill>
          <a:blip r:embed="rId3"/>
          <a:stretch>
            <a:fillRect/>
          </a:stretch>
        </p:blipFill>
        <p:spPr>
          <a:xfrm>
            <a:off x="894762" y="2043548"/>
            <a:ext cx="4522746" cy="2735995"/>
          </a:xfrm>
          <a:prstGeom prst="rect">
            <a:avLst/>
          </a:prstGeom>
        </p:spPr>
      </p:pic>
      <p:sp>
        <p:nvSpPr>
          <p:cNvPr id="23" name="矩形 22">
            <a:extLst>
              <a:ext uri="{FF2B5EF4-FFF2-40B4-BE49-F238E27FC236}">
                <a16:creationId xmlns:a16="http://schemas.microsoft.com/office/drawing/2014/main" id="{8FC98648-5FAC-435C-B3F4-5A602145FCF7}"/>
              </a:ext>
            </a:extLst>
          </p:cNvPr>
          <p:cNvSpPr/>
          <p:nvPr/>
        </p:nvSpPr>
        <p:spPr>
          <a:xfrm>
            <a:off x="741071" y="951040"/>
            <a:ext cx="10930965" cy="978018"/>
          </a:xfrm>
          <a:prstGeom prst="rect">
            <a:avLst/>
          </a:prstGeom>
          <a:noFill/>
          <a:ln>
            <a:noFill/>
            <a:prstDash val="dash"/>
          </a:ln>
          <a:effectLst/>
          <a:extLst>
            <a:ext uri="{909E8E84-426E-40DD-AFC4-6F175D3DCCD1}">
              <a14:hiddenFill xmlns:a14="http://schemas.microsoft.com/office/drawing/2010/main">
                <a:solidFill>
                  <a:schemeClr val="bg1"/>
                </a:solidFill>
              </a14:hiddenFill>
            </a:ext>
          </a:extLst>
        </p:spPr>
        <p:txBody>
          <a:bodyPr wrap="square" lIns="91370" tIns="45685" rIns="91370" bIns="45685">
            <a:spAutoFit/>
          </a:bodyPr>
          <a:lstStyle/>
          <a:p>
            <a:pPr marL="74295">
              <a:lnSpc>
                <a:spcPct val="120000"/>
              </a:lnSpc>
            </a:pPr>
            <a:r>
              <a:rPr lang="zh-CN" altLang="en-US" sz="2600" b="1" dirty="0">
                <a:solidFill>
                  <a:srgbClr val="C00000"/>
                </a:solidFill>
                <a:latin typeface="微软雅黑" panose="020B0503020204020204" charset="-122"/>
                <a:ea typeface="微软雅黑" panose="020B0503020204020204" charset="-122"/>
              </a:rPr>
              <a:t>江门中微子实验（</a:t>
            </a:r>
            <a:r>
              <a:rPr lang="en-US" altLang="zh-CN" sz="2600" b="1" dirty="0">
                <a:solidFill>
                  <a:srgbClr val="C00000"/>
                </a:solidFill>
                <a:latin typeface="微软雅黑" panose="020B0503020204020204" charset="-122"/>
                <a:ea typeface="微软雅黑" panose="020B0503020204020204" charset="-122"/>
              </a:rPr>
              <a:t>JUNO</a:t>
            </a:r>
            <a:r>
              <a:rPr lang="zh-CN" altLang="en-US" sz="2600" b="1" dirty="0">
                <a:solidFill>
                  <a:srgbClr val="C00000"/>
                </a:solidFill>
                <a:latin typeface="微软雅黑" panose="020B0503020204020204" charset="-122"/>
                <a:ea typeface="微软雅黑" panose="020B0503020204020204" charset="-122"/>
              </a:rPr>
              <a:t>）</a:t>
            </a:r>
            <a:r>
              <a:rPr lang="zh-CN" altLang="en-US" sz="2600" dirty="0">
                <a:latin typeface="微软雅黑" panose="020B0503020204020204" charset="-122"/>
                <a:ea typeface="微软雅黑" panose="020B0503020204020204" charset="-122"/>
              </a:rPr>
              <a:t>：</a:t>
            </a:r>
            <a:r>
              <a:rPr lang="zh-CN" altLang="en-US" sz="2400" dirty="0">
                <a:latin typeface="微软雅黑" panose="020B0503020204020204" charset="-122"/>
                <a:ea typeface="微软雅黑" panose="020B0503020204020204" charset="-122"/>
              </a:rPr>
              <a:t>新一代国际三大中微子实验装置中首先建成，</a:t>
            </a:r>
            <a:r>
              <a:rPr lang="zh-CN" altLang="zh-CN" sz="2400" b="1" dirty="0">
                <a:solidFill>
                  <a:srgbClr val="C00000"/>
                </a:solidFill>
                <a:latin typeface="微软雅黑" panose="020B0503020204020204" charset="-122"/>
                <a:ea typeface="微软雅黑" panose="020B0503020204020204" charset="-122"/>
              </a:rPr>
              <a:t>国际上最大、能量精度最高</a:t>
            </a:r>
            <a:r>
              <a:rPr lang="zh-CN" altLang="zh-CN" sz="2400" dirty="0">
                <a:latin typeface="微软雅黑" panose="020B0503020204020204" charset="-122"/>
                <a:ea typeface="微软雅黑" panose="020B0503020204020204" charset="-122"/>
              </a:rPr>
              <a:t>的液闪探测器</a:t>
            </a:r>
            <a:r>
              <a:rPr lang="zh-CN" altLang="en-US" sz="2400" dirty="0">
                <a:latin typeface="微软雅黑" panose="020B0503020204020204" charset="-122"/>
                <a:ea typeface="微软雅黑" panose="020B0503020204020204" charset="-122"/>
              </a:rPr>
              <a:t>，</a:t>
            </a:r>
            <a:r>
              <a:rPr lang="zh-CN" altLang="zh-CN" sz="2400" dirty="0">
                <a:latin typeface="微软雅黑" panose="020B0503020204020204" charset="-122"/>
                <a:ea typeface="微软雅黑" panose="020B0503020204020204" charset="-122"/>
              </a:rPr>
              <a:t>有望在中微子质量问题上取得重大突破</a:t>
            </a:r>
            <a:endParaRPr lang="en-US" altLang="zh-CN" sz="2400" dirty="0">
              <a:latin typeface="微软雅黑" panose="020B0503020204020204" charset="-122"/>
              <a:ea typeface="微软雅黑" panose="020B0503020204020204" charset="-122"/>
            </a:endParaRPr>
          </a:p>
        </p:txBody>
      </p:sp>
      <p:sp>
        <p:nvSpPr>
          <p:cNvPr id="22" name="标题 1">
            <a:extLst>
              <a:ext uri="{FF2B5EF4-FFF2-40B4-BE49-F238E27FC236}">
                <a16:creationId xmlns:a16="http://schemas.microsoft.com/office/drawing/2014/main" id="{81DBB807-FAF9-4C4B-A624-6759C7DDAC31}"/>
              </a:ext>
            </a:extLst>
          </p:cNvPr>
          <p:cNvSpPr>
            <a:spLocks noGrp="1"/>
          </p:cNvSpPr>
          <p:nvPr>
            <p:ph type="title"/>
          </p:nvPr>
        </p:nvSpPr>
        <p:spPr/>
        <p:txBody>
          <a:bodyPr vert="horz" wrap="square" lIns="91418" tIns="45709" rIns="91418" bIns="45709" rtlCol="0" anchor="ctr" anchorCtr="0">
            <a:noAutofit/>
          </a:bodyPr>
          <a:lstStyle/>
          <a:p>
            <a:r>
              <a:rPr lang="zh-CN" altLang="en-US" sz="3200" spc="0" dirty="0"/>
              <a:t>主攻方向</a:t>
            </a:r>
            <a:r>
              <a:rPr lang="zh-CN" altLang="zh-CN" sz="3200" spc="0" dirty="0"/>
              <a:t>二：中微子</a:t>
            </a:r>
            <a:r>
              <a:rPr lang="zh-CN" altLang="en-US" sz="3200" spc="0" dirty="0"/>
              <a:t>物理研究</a:t>
            </a:r>
            <a:endParaRPr lang="en-US" altLang="zh-CN" sz="3200" spc="0" dirty="0"/>
          </a:p>
        </p:txBody>
      </p:sp>
      <p:sp>
        <p:nvSpPr>
          <p:cNvPr id="2" name="灯片编号占位符 1">
            <a:extLst>
              <a:ext uri="{FF2B5EF4-FFF2-40B4-BE49-F238E27FC236}">
                <a16:creationId xmlns:a16="http://schemas.microsoft.com/office/drawing/2014/main" id="{80C65772-CE3B-4708-87DE-7CC726014154}"/>
              </a:ext>
            </a:extLst>
          </p:cNvPr>
          <p:cNvSpPr>
            <a:spLocks noGrp="1"/>
          </p:cNvSpPr>
          <p:nvPr>
            <p:ph type="sldNum" sz="quarter" idx="12"/>
          </p:nvPr>
        </p:nvSpPr>
        <p:spPr/>
        <p:txBody>
          <a:bodyPr/>
          <a:lstStyle/>
          <a:p>
            <a:fld id="{E077DA78-E013-4A8C-AD75-63A150561B10}" type="slidenum">
              <a:rPr lang="zh-CN" altLang="en-US" smtClean="0"/>
              <a:pPr/>
              <a:t>7</a:t>
            </a:fld>
            <a:endParaRPr lang="zh-CN" altLang="en-US" dirty="0"/>
          </a:p>
        </p:txBody>
      </p:sp>
      <p:sp>
        <p:nvSpPr>
          <p:cNvPr id="3" name="内容占位符 2">
            <a:extLst>
              <a:ext uri="{FF2B5EF4-FFF2-40B4-BE49-F238E27FC236}">
                <a16:creationId xmlns:a16="http://schemas.microsoft.com/office/drawing/2014/main" id="{BE742D4B-3A02-4AFB-A559-EB361F3C4EB2}"/>
              </a:ext>
            </a:extLst>
          </p:cNvPr>
          <p:cNvSpPr>
            <a:spLocks noGrp="1"/>
          </p:cNvSpPr>
          <p:nvPr>
            <p:ph idx="1"/>
          </p:nvPr>
        </p:nvSpPr>
        <p:spPr>
          <a:xfrm>
            <a:off x="5851916" y="2203297"/>
            <a:ext cx="5820120" cy="4370212"/>
          </a:xfrm>
        </p:spPr>
        <p:txBody>
          <a:bodyPr>
            <a:normAutofit lnSpcReduction="10000"/>
          </a:bodyPr>
          <a:lstStyle/>
          <a:p>
            <a:pPr>
              <a:lnSpc>
                <a:spcPct val="120000"/>
              </a:lnSpc>
            </a:pPr>
            <a:r>
              <a:rPr lang="zh-CN" altLang="en-US" dirty="0"/>
              <a:t> 重大科研任务</a:t>
            </a:r>
          </a:p>
          <a:p>
            <a:pPr lvl="1">
              <a:lnSpc>
                <a:spcPct val="120000"/>
              </a:lnSpc>
            </a:pPr>
            <a:r>
              <a:rPr lang="zh-CN" altLang="en-US" dirty="0"/>
              <a:t>中微子振荡研究</a:t>
            </a:r>
          </a:p>
          <a:p>
            <a:pPr lvl="1">
              <a:lnSpc>
                <a:spcPct val="120000"/>
              </a:lnSpc>
            </a:pPr>
            <a:r>
              <a:rPr lang="zh-CN" altLang="en-US" dirty="0"/>
              <a:t>天体中微子研究</a:t>
            </a:r>
            <a:br>
              <a:rPr lang="en-US" altLang="zh-CN" dirty="0"/>
            </a:br>
            <a:r>
              <a:rPr lang="zh-CN" altLang="en-US" dirty="0">
                <a:sym typeface="+mn-ea"/>
              </a:rPr>
              <a:t>（地球中微子、太阳中微子、大气中微子、超新星遗迹中微子、超新星中微子、质子衰变、暗物质寻找）</a:t>
            </a:r>
            <a:endParaRPr lang="en-US" altLang="zh-CN" dirty="0"/>
          </a:p>
          <a:p>
            <a:pPr>
              <a:lnSpc>
                <a:spcPct val="120000"/>
              </a:lnSpc>
            </a:pPr>
            <a:r>
              <a:rPr lang="zh-CN" altLang="en-US" dirty="0">
                <a:sym typeface="+mn-ea"/>
              </a:rPr>
              <a:t>预期成果</a:t>
            </a:r>
            <a:endParaRPr lang="en-US" altLang="zh-CN" dirty="0">
              <a:sym typeface="+mn-ea"/>
            </a:endParaRPr>
          </a:p>
          <a:p>
            <a:pPr lvl="1">
              <a:lnSpc>
                <a:spcPct val="120000"/>
              </a:lnSpc>
            </a:pPr>
            <a:r>
              <a:rPr lang="zh-CN" altLang="en-US" dirty="0"/>
              <a:t>中微子振荡参数精度提高</a:t>
            </a:r>
            <a:r>
              <a:rPr lang="en-US" altLang="zh-CN" dirty="0"/>
              <a:t>5-10</a:t>
            </a:r>
            <a:r>
              <a:rPr lang="zh-CN" altLang="en-US" dirty="0"/>
              <a:t>倍；</a:t>
            </a:r>
            <a:br>
              <a:rPr lang="en-US" altLang="zh-CN" dirty="0"/>
            </a:br>
            <a:r>
              <a:rPr lang="en-US" altLang="zh-CN" dirty="0"/>
              <a:t>90%</a:t>
            </a:r>
            <a:r>
              <a:rPr lang="zh-CN" altLang="en-US" dirty="0"/>
              <a:t>置信水平确定中微子质量顺序</a:t>
            </a:r>
            <a:endParaRPr lang="en-US" altLang="zh-CN" dirty="0">
              <a:sym typeface="+mn-ea"/>
            </a:endParaRPr>
          </a:p>
          <a:p>
            <a:pPr lvl="1">
              <a:lnSpc>
                <a:spcPct val="120000"/>
              </a:lnSpc>
            </a:pPr>
            <a:r>
              <a:rPr lang="zh-CN" altLang="en-US" dirty="0"/>
              <a:t>国际领先的地球中微子测量，精度优于</a:t>
            </a:r>
            <a:r>
              <a:rPr lang="en-US" altLang="zh-CN" dirty="0"/>
              <a:t>15%</a:t>
            </a:r>
            <a:r>
              <a:rPr lang="zh-CN" altLang="en-US" dirty="0"/>
              <a:t>；</a:t>
            </a:r>
            <a:br>
              <a:rPr lang="en-US" altLang="zh-CN" dirty="0"/>
            </a:br>
            <a:r>
              <a:rPr lang="zh-CN" altLang="en-US" dirty="0"/>
              <a:t>探测超新星遗迹中微子至</a:t>
            </a:r>
            <a:r>
              <a:rPr lang="en-US" altLang="zh-CN" dirty="0"/>
              <a:t>3</a:t>
            </a:r>
            <a:r>
              <a:rPr lang="el-GR" altLang="zh-CN" dirty="0"/>
              <a:t>σ</a:t>
            </a:r>
            <a:endParaRPr lang="en-US" altLang="zh-CN" dirty="0"/>
          </a:p>
        </p:txBody>
      </p:sp>
      <p:sp>
        <p:nvSpPr>
          <p:cNvPr id="17" name="文本框 16">
            <a:extLst>
              <a:ext uri="{FF2B5EF4-FFF2-40B4-BE49-F238E27FC236}">
                <a16:creationId xmlns:a16="http://schemas.microsoft.com/office/drawing/2014/main" id="{B9F49D7A-B41C-4671-9E8C-EEEDA942402B}"/>
              </a:ext>
            </a:extLst>
          </p:cNvPr>
          <p:cNvSpPr txBox="1"/>
          <p:nvPr/>
        </p:nvSpPr>
        <p:spPr>
          <a:xfrm>
            <a:off x="543464" y="4977697"/>
            <a:ext cx="5086985" cy="1785104"/>
          </a:xfrm>
          <a:prstGeom prst="rect">
            <a:avLst/>
          </a:prstGeom>
          <a:noFill/>
        </p:spPr>
        <p:txBody>
          <a:bodyPr wrap="square" rtlCol="0">
            <a:spAutoFit/>
          </a:bodyPr>
          <a:lstStyle/>
          <a:p>
            <a:pPr marL="288000" indent="-288000">
              <a:spcBef>
                <a:spcPts val="600"/>
              </a:spcBef>
              <a:buSzPct val="75000"/>
              <a:buFont typeface="Wingdings" panose="05000000000000000000" pitchFamily="2" charset="2"/>
              <a:buChar char="u"/>
            </a:pPr>
            <a:r>
              <a:rPr lang="en-US" altLang="zh-CN" sz="2000" b="1" dirty="0">
                <a:solidFill>
                  <a:srgbClr val="005DA2"/>
                </a:solidFill>
                <a:latin typeface="Times New Roman" panose="02020603050405020304" pitchFamily="18" charset="0"/>
                <a:ea typeface="微软雅黑" panose="020B0503020204020204" pitchFamily="34" charset="-122"/>
              </a:rPr>
              <a:t>2025</a:t>
            </a:r>
            <a:r>
              <a:rPr lang="zh-CN" altLang="en-US" sz="2000" b="1" dirty="0">
                <a:solidFill>
                  <a:srgbClr val="005DA2"/>
                </a:solidFill>
                <a:latin typeface="Times New Roman" panose="02020603050405020304" pitchFamily="18" charset="0"/>
                <a:ea typeface="微软雅黑" panose="020B0503020204020204" pitchFamily="34" charset="-122"/>
              </a:rPr>
              <a:t>年</a:t>
            </a:r>
            <a:r>
              <a:rPr lang="en-US" altLang="zh-CN" sz="2000" b="1" dirty="0">
                <a:solidFill>
                  <a:srgbClr val="005DA2"/>
                </a:solidFill>
                <a:latin typeface="Times New Roman" panose="02020603050405020304" pitchFamily="18" charset="0"/>
                <a:ea typeface="微软雅黑" panose="020B0503020204020204" pitchFamily="34" charset="-122"/>
              </a:rPr>
              <a:t>8</a:t>
            </a:r>
            <a:r>
              <a:rPr lang="zh-CN" altLang="en-US" sz="2000" b="1" dirty="0">
                <a:solidFill>
                  <a:srgbClr val="005DA2"/>
                </a:solidFill>
                <a:latin typeface="Times New Roman" panose="02020603050405020304" pitchFamily="18" charset="0"/>
                <a:ea typeface="微软雅黑" panose="020B0503020204020204" pitchFamily="34" charset="-122"/>
              </a:rPr>
              <a:t>月投入运行，</a:t>
            </a:r>
            <a:r>
              <a:rPr lang="en-US" altLang="zh-CN" sz="2000" b="1" dirty="0">
                <a:solidFill>
                  <a:srgbClr val="005DA2"/>
                </a:solidFill>
                <a:latin typeface="Times New Roman" panose="02020603050405020304" pitchFamily="18" charset="0"/>
                <a:ea typeface="微软雅黑" panose="020B0503020204020204" pitchFamily="34" charset="-122"/>
              </a:rPr>
              <a:t>11</a:t>
            </a:r>
            <a:r>
              <a:rPr lang="zh-CN" altLang="en-US" sz="2000" b="1" dirty="0">
                <a:solidFill>
                  <a:srgbClr val="005DA2"/>
                </a:solidFill>
                <a:latin typeface="Times New Roman" panose="02020603050405020304" pitchFamily="18" charset="0"/>
                <a:ea typeface="微软雅黑" panose="020B0503020204020204" pitchFamily="34" charset="-122"/>
              </a:rPr>
              <a:t>月发布首个成果</a:t>
            </a:r>
            <a:endParaRPr lang="en-US" altLang="zh-CN" sz="2000" b="1" dirty="0">
              <a:solidFill>
                <a:srgbClr val="005DA2"/>
              </a:solidFill>
              <a:latin typeface="Times New Roman" panose="02020603050405020304" pitchFamily="18" charset="0"/>
              <a:ea typeface="微软雅黑" panose="020B0503020204020204" pitchFamily="34" charset="-122"/>
            </a:endParaRPr>
          </a:p>
          <a:p>
            <a:pPr marL="288000" indent="-288000">
              <a:spcBef>
                <a:spcPts val="600"/>
              </a:spcBef>
              <a:buSzPct val="75000"/>
              <a:buFont typeface="Wingdings" panose="05000000000000000000" pitchFamily="2" charset="2"/>
              <a:buChar char="u"/>
            </a:pPr>
            <a:r>
              <a:rPr lang="en-US" altLang="zh-CN" sz="2000" b="1" dirty="0">
                <a:solidFill>
                  <a:srgbClr val="005DA2"/>
                </a:solidFill>
                <a:latin typeface="Times New Roman" panose="02020603050405020304" pitchFamily="18" charset="0"/>
                <a:ea typeface="微软雅黑" panose="020B0503020204020204" pitchFamily="34" charset="-122"/>
              </a:rPr>
              <a:t>2026</a:t>
            </a:r>
            <a:r>
              <a:rPr lang="zh-CN" altLang="en-US" sz="2000" b="1" dirty="0">
                <a:solidFill>
                  <a:srgbClr val="005DA2"/>
                </a:solidFill>
                <a:latin typeface="Times New Roman" panose="02020603050405020304" pitchFamily="18" charset="0"/>
                <a:ea typeface="微软雅黑" panose="020B0503020204020204" pitchFamily="34" charset="-122"/>
              </a:rPr>
              <a:t>年</a:t>
            </a:r>
            <a:r>
              <a:rPr lang="en-US" altLang="zh-CN" sz="2000" b="1" dirty="0">
                <a:solidFill>
                  <a:srgbClr val="005DA2"/>
                </a:solidFill>
                <a:latin typeface="Times New Roman" panose="02020603050405020304" pitchFamily="18" charset="0"/>
                <a:ea typeface="微软雅黑" panose="020B0503020204020204" pitchFamily="34" charset="-122"/>
              </a:rPr>
              <a:t>6</a:t>
            </a:r>
            <a:r>
              <a:rPr lang="zh-CN" altLang="en-US" sz="2000" b="1" dirty="0">
                <a:solidFill>
                  <a:srgbClr val="005DA2"/>
                </a:solidFill>
                <a:latin typeface="Times New Roman" panose="02020603050405020304" pitchFamily="18" charset="0"/>
                <a:ea typeface="微软雅黑" panose="020B0503020204020204" pitchFamily="34" charset="-122"/>
              </a:rPr>
              <a:t>月：两个质量平方差的</a:t>
            </a:r>
            <a:r>
              <a:rPr lang="zh-CN" altLang="en-US" sz="2000" b="1" dirty="0">
                <a:solidFill>
                  <a:srgbClr val="C00000"/>
                </a:solidFill>
                <a:latin typeface="Times New Roman" panose="02020603050405020304" pitchFamily="18" charset="0"/>
                <a:ea typeface="微软雅黑" panose="020B0503020204020204" pitchFamily="34" charset="-122"/>
              </a:rPr>
              <a:t>精度达到</a:t>
            </a:r>
            <a:r>
              <a:rPr lang="en-US" altLang="zh-CN" sz="2000" b="1" dirty="0">
                <a:solidFill>
                  <a:srgbClr val="C00000"/>
                </a:solidFill>
                <a:latin typeface="Times New Roman" panose="02020603050405020304" pitchFamily="18" charset="0"/>
                <a:ea typeface="微软雅黑" panose="020B0503020204020204" pitchFamily="34" charset="-122"/>
              </a:rPr>
              <a:t>1%</a:t>
            </a:r>
            <a:r>
              <a:rPr lang="zh-CN" altLang="en-US" sz="2000" b="1" dirty="0">
                <a:solidFill>
                  <a:srgbClr val="005DA2"/>
                </a:solidFill>
                <a:latin typeface="Times New Roman" panose="02020603050405020304" pitchFamily="18" charset="0"/>
                <a:ea typeface="微软雅黑" panose="020B0503020204020204" pitchFamily="34" charset="-122"/>
              </a:rPr>
              <a:t>，混合角</a:t>
            </a:r>
            <a:r>
              <a:rPr lang="en-US" altLang="zh-CN" sz="2000" b="1" dirty="0">
                <a:solidFill>
                  <a:srgbClr val="005DA2"/>
                </a:solidFill>
                <a:latin typeface="Times New Roman" panose="02020603050405020304" pitchFamily="18" charset="0"/>
                <a:ea typeface="微软雅黑" panose="020B0503020204020204" pitchFamily="34" charset="-122"/>
              </a:rPr>
              <a:t>θ</a:t>
            </a:r>
            <a:r>
              <a:rPr lang="en-US" altLang="zh-CN" sz="2000" b="1" baseline="-25000" dirty="0">
                <a:solidFill>
                  <a:srgbClr val="005DA2"/>
                </a:solidFill>
                <a:latin typeface="Times New Roman" panose="02020603050405020304" pitchFamily="18" charset="0"/>
                <a:ea typeface="微软雅黑" panose="020B0503020204020204" pitchFamily="34" charset="-122"/>
              </a:rPr>
              <a:t>12</a:t>
            </a:r>
            <a:r>
              <a:rPr lang="zh-CN" altLang="en-US" sz="2000" b="1" dirty="0">
                <a:solidFill>
                  <a:srgbClr val="005DA2"/>
                </a:solidFill>
                <a:latin typeface="Times New Roman" panose="02020603050405020304" pitchFamily="18" charset="0"/>
                <a:ea typeface="微软雅黑" panose="020B0503020204020204" pitchFamily="34" charset="-122"/>
              </a:rPr>
              <a:t>的精度达到了</a:t>
            </a:r>
            <a:r>
              <a:rPr lang="en-US" altLang="zh-CN" sz="2000" b="1" dirty="0">
                <a:solidFill>
                  <a:srgbClr val="005DA2"/>
                </a:solidFill>
                <a:latin typeface="Times New Roman" panose="02020603050405020304" pitchFamily="18" charset="0"/>
                <a:ea typeface="微软雅黑" panose="020B0503020204020204" pitchFamily="34" charset="-122"/>
              </a:rPr>
              <a:t>2%</a:t>
            </a:r>
          </a:p>
          <a:p>
            <a:pPr marL="288000" indent="-288000">
              <a:spcBef>
                <a:spcPts val="600"/>
              </a:spcBef>
              <a:buSzPct val="75000"/>
              <a:buFont typeface="Wingdings" panose="05000000000000000000" pitchFamily="2" charset="2"/>
              <a:buChar char="u"/>
            </a:pPr>
            <a:r>
              <a:rPr lang="zh-CN" altLang="en-US" sz="2000" b="1" dirty="0">
                <a:solidFill>
                  <a:srgbClr val="005DA2"/>
                </a:solidFill>
                <a:latin typeface="Times New Roman" panose="02020603050405020304" pitchFamily="18" charset="0"/>
                <a:ea typeface="微软雅黑" panose="020B0503020204020204" pitchFamily="34" charset="-122"/>
              </a:rPr>
              <a:t>在加速器中微子约束下，倾向</a:t>
            </a:r>
            <a:r>
              <a:rPr lang="zh-CN" altLang="en-US" sz="2000" b="1" dirty="0">
                <a:solidFill>
                  <a:srgbClr val="C00000"/>
                </a:solidFill>
                <a:latin typeface="Times New Roman" panose="02020603050405020304" pitchFamily="18" charset="0"/>
                <a:ea typeface="微软雅黑" panose="020B0503020204020204" pitchFamily="34" charset="-122"/>
              </a:rPr>
              <a:t>正质量顺序</a:t>
            </a:r>
            <a:r>
              <a:rPr lang="zh-CN" altLang="en-US" sz="2000" b="1" dirty="0">
                <a:solidFill>
                  <a:srgbClr val="005DA2"/>
                </a:solidFill>
                <a:latin typeface="Times New Roman" panose="02020603050405020304" pitchFamily="18" charset="0"/>
                <a:ea typeface="微软雅黑" panose="020B0503020204020204" pitchFamily="34" charset="-122"/>
              </a:rPr>
              <a:t>达到</a:t>
            </a:r>
            <a:r>
              <a:rPr lang="en-US" altLang="zh-CN" sz="2000" b="1" dirty="0">
                <a:solidFill>
                  <a:srgbClr val="C00000"/>
                </a:solidFill>
                <a:latin typeface="Times New Roman" panose="02020603050405020304" pitchFamily="18" charset="0"/>
                <a:ea typeface="微软雅黑" panose="020B0503020204020204" pitchFamily="34" charset="-122"/>
              </a:rPr>
              <a:t>2.3</a:t>
            </a:r>
            <a:r>
              <a:rPr lang="el-GR" altLang="zh-CN" sz="20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σ</a:t>
            </a:r>
            <a:r>
              <a:rPr lang="en-US" altLang="zh-CN" sz="2000" b="1" dirty="0">
                <a:solidFill>
                  <a:srgbClr val="005DA2"/>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b="1" dirty="0">
                <a:solidFill>
                  <a:srgbClr val="005DA2"/>
                </a:solidFill>
                <a:latin typeface="Times New Roman" panose="02020603050405020304" pitchFamily="18" charset="0"/>
                <a:ea typeface="微软雅黑" panose="020B0503020204020204" pitchFamily="34" charset="-122"/>
              </a:rPr>
              <a:t>(</a:t>
            </a:r>
            <a:r>
              <a:rPr lang="zh-CN" altLang="en-US" sz="2000" b="1" dirty="0">
                <a:solidFill>
                  <a:srgbClr val="005DA2"/>
                </a:solidFill>
                <a:latin typeface="Times New Roman" panose="02020603050405020304" pitchFamily="18" charset="0"/>
                <a:ea typeface="微软雅黑" panose="020B0503020204020204" pitchFamily="34" charset="-122"/>
              </a:rPr>
              <a:t>国际最高精度</a:t>
            </a:r>
            <a:r>
              <a:rPr lang="en-US" altLang="zh-CN" sz="2000" b="1" dirty="0">
                <a:solidFill>
                  <a:srgbClr val="005DA2"/>
                </a:solidFill>
                <a:latin typeface="Times New Roman" panose="02020603050405020304" pitchFamily="18" charset="0"/>
                <a:ea typeface="微软雅黑" panose="020B0503020204020204" pitchFamily="34" charset="-122"/>
              </a:rPr>
              <a:t>)</a:t>
            </a:r>
          </a:p>
        </p:txBody>
      </p:sp>
    </p:spTree>
    <p:extLst>
      <p:ext uri="{BB962C8B-B14F-4D97-AF65-F5344CB8AC3E}">
        <p14:creationId xmlns:p14="http://schemas.microsoft.com/office/powerpoint/2010/main" val="687249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F48139-F94B-4612-B295-777B4F65DB1A}"/>
              </a:ext>
            </a:extLst>
          </p:cNvPr>
          <p:cNvSpPr>
            <a:spLocks noGrp="1"/>
          </p:cNvSpPr>
          <p:nvPr>
            <p:ph type="title"/>
          </p:nvPr>
        </p:nvSpPr>
        <p:spPr/>
        <p:txBody>
          <a:bodyPr/>
          <a:lstStyle/>
          <a:p>
            <a:r>
              <a:rPr lang="en-US" altLang="zh-CN" dirty="0"/>
              <a:t>JUNO-0</a:t>
            </a:r>
            <a:r>
              <a:rPr lang="el-GR" altLang="zh-CN" dirty="0"/>
              <a:t>νββ</a:t>
            </a:r>
            <a:endParaRPr lang="zh-CN" altLang="en-US" dirty="0"/>
          </a:p>
        </p:txBody>
      </p:sp>
      <p:sp>
        <p:nvSpPr>
          <p:cNvPr id="3" name="内容占位符 2">
            <a:extLst>
              <a:ext uri="{FF2B5EF4-FFF2-40B4-BE49-F238E27FC236}">
                <a16:creationId xmlns:a16="http://schemas.microsoft.com/office/drawing/2014/main" id="{A57C5D15-7D22-47DA-968F-A48BE6F0E67E}"/>
              </a:ext>
            </a:extLst>
          </p:cNvPr>
          <p:cNvSpPr>
            <a:spLocks noGrp="1"/>
          </p:cNvSpPr>
          <p:nvPr>
            <p:ph idx="1"/>
          </p:nvPr>
        </p:nvSpPr>
        <p:spPr>
          <a:xfrm>
            <a:off x="338361" y="961398"/>
            <a:ext cx="7675340" cy="5388907"/>
          </a:xfrm>
        </p:spPr>
        <p:txBody>
          <a:bodyPr>
            <a:normAutofit/>
          </a:bodyPr>
          <a:lstStyle/>
          <a:p>
            <a:pPr marL="0" indent="0">
              <a:lnSpc>
                <a:spcPct val="120000"/>
              </a:lnSpc>
              <a:buNone/>
            </a:pPr>
            <a:r>
              <a:rPr lang="zh-CN" altLang="en-US" b="0" dirty="0">
                <a:solidFill>
                  <a:schemeClr val="tx1"/>
                </a:solidFill>
              </a:rPr>
              <a:t>完成质量顺序测量后（</a:t>
            </a:r>
            <a:r>
              <a:rPr lang="en-US" altLang="zh-CN" dirty="0">
                <a:solidFill>
                  <a:srgbClr val="C00000"/>
                </a:solidFill>
              </a:rPr>
              <a:t>~2030</a:t>
            </a:r>
            <a:r>
              <a:rPr lang="zh-CN" altLang="en-US" dirty="0">
                <a:solidFill>
                  <a:srgbClr val="C00000"/>
                </a:solidFill>
              </a:rPr>
              <a:t>年</a:t>
            </a:r>
            <a:r>
              <a:rPr lang="zh-CN" altLang="en-US" b="0" dirty="0">
                <a:solidFill>
                  <a:schemeClr val="tx1"/>
                </a:solidFill>
              </a:rPr>
              <a:t>），</a:t>
            </a:r>
            <a:r>
              <a:rPr lang="en-US" altLang="zh-CN" b="0" dirty="0">
                <a:solidFill>
                  <a:schemeClr val="tx1"/>
                </a:solidFill>
              </a:rPr>
              <a:t>JUNO</a:t>
            </a:r>
            <a:r>
              <a:rPr lang="zh-CN" altLang="en-US" b="0" dirty="0">
                <a:solidFill>
                  <a:schemeClr val="tx1"/>
                </a:solidFill>
              </a:rPr>
              <a:t>升级为</a:t>
            </a:r>
            <a:br>
              <a:rPr lang="en-US" altLang="zh-CN" b="0" dirty="0">
                <a:solidFill>
                  <a:schemeClr val="tx1"/>
                </a:solidFill>
              </a:rPr>
            </a:br>
            <a:r>
              <a:rPr lang="zh-CN" altLang="en-US" b="0" dirty="0">
                <a:solidFill>
                  <a:schemeClr val="tx1"/>
                </a:solidFill>
              </a:rPr>
              <a:t>无中微子双贝塔衰变实验（</a:t>
            </a:r>
            <a:r>
              <a:rPr lang="en-US" altLang="zh-CN" dirty="0">
                <a:solidFill>
                  <a:srgbClr val="C00000"/>
                </a:solidFill>
              </a:rPr>
              <a:t>JUNO-0</a:t>
            </a:r>
            <a:r>
              <a:rPr lang="el-GR" altLang="zh-CN" dirty="0">
                <a:solidFill>
                  <a:srgbClr val="C00000"/>
                </a:solidFill>
              </a:rPr>
              <a:t>νββ</a:t>
            </a:r>
            <a:r>
              <a:rPr lang="zh-CN" altLang="en-US" b="0" dirty="0">
                <a:solidFill>
                  <a:schemeClr val="tx1"/>
                </a:solidFill>
              </a:rPr>
              <a:t>）</a:t>
            </a:r>
            <a:endParaRPr lang="en-US" altLang="zh-CN" b="0" dirty="0">
              <a:solidFill>
                <a:schemeClr val="tx1"/>
              </a:solidFill>
            </a:endParaRPr>
          </a:p>
          <a:p>
            <a:pPr>
              <a:lnSpc>
                <a:spcPct val="120000"/>
              </a:lnSpc>
              <a:spcBef>
                <a:spcPts val="1800"/>
              </a:spcBef>
            </a:pPr>
            <a:r>
              <a:rPr lang="zh-CN" altLang="en-US" dirty="0"/>
              <a:t>在</a:t>
            </a:r>
            <a:r>
              <a:rPr lang="en-US" altLang="zh-CN" dirty="0"/>
              <a:t>JUNO</a:t>
            </a:r>
            <a:r>
              <a:rPr lang="zh-CN" altLang="en-US" dirty="0"/>
              <a:t>的基础上</a:t>
            </a:r>
            <a:endParaRPr lang="en-US" altLang="zh-CN" dirty="0"/>
          </a:p>
          <a:p>
            <a:pPr lvl="1">
              <a:lnSpc>
                <a:spcPct val="120000"/>
              </a:lnSpc>
            </a:pPr>
            <a:r>
              <a:rPr lang="en-US" altLang="zh-CN" dirty="0"/>
              <a:t>2</a:t>
            </a:r>
            <a:r>
              <a:rPr lang="zh-CN" altLang="en-US" dirty="0"/>
              <a:t>万吨液闪 </a:t>
            </a:r>
            <a:r>
              <a:rPr lang="en-US" altLang="zh-CN" dirty="0">
                <a:sym typeface="Wingdings" panose="05000000000000000000" pitchFamily="2" charset="2"/>
              </a:rPr>
              <a:t> </a:t>
            </a:r>
            <a:r>
              <a:rPr lang="zh-CN" altLang="en-US" dirty="0">
                <a:sym typeface="Wingdings" panose="05000000000000000000" pitchFamily="2" charset="2"/>
              </a:rPr>
              <a:t>百吨级</a:t>
            </a:r>
            <a:r>
              <a:rPr lang="el-GR" altLang="zh-CN" dirty="0"/>
              <a:t>ββ</a:t>
            </a:r>
            <a:r>
              <a:rPr lang="zh-CN" altLang="en-US" dirty="0">
                <a:sym typeface="Wingdings" panose="05000000000000000000" pitchFamily="2" charset="2"/>
              </a:rPr>
              <a:t>同位素（碲</a:t>
            </a:r>
            <a:r>
              <a:rPr lang="en-US" altLang="zh-CN" dirty="0" err="1"/>
              <a:t>Te</a:t>
            </a:r>
            <a:r>
              <a:rPr lang="en-US" altLang="zh-CN" dirty="0"/>
              <a:t> </a:t>
            </a:r>
            <a:r>
              <a:rPr lang="zh-CN" altLang="en-US" dirty="0"/>
              <a:t>或者 氙</a:t>
            </a:r>
            <a:r>
              <a:rPr lang="en-US" altLang="zh-CN" dirty="0"/>
              <a:t>Xe</a:t>
            </a:r>
            <a:r>
              <a:rPr lang="zh-CN" altLang="en-US" dirty="0"/>
              <a:t>）</a:t>
            </a:r>
            <a:endParaRPr lang="en-US" altLang="zh-CN" dirty="0"/>
          </a:p>
          <a:p>
            <a:pPr lvl="1">
              <a:lnSpc>
                <a:spcPct val="120000"/>
              </a:lnSpc>
            </a:pPr>
            <a:r>
              <a:rPr lang="zh-CN" altLang="en-US" dirty="0"/>
              <a:t>低本底 </a:t>
            </a:r>
            <a:r>
              <a:rPr lang="en-US" altLang="zh-CN" dirty="0"/>
              <a:t>8×10</a:t>
            </a:r>
            <a:r>
              <a:rPr lang="en-US" altLang="zh-CN" baseline="30000" dirty="0"/>
              <a:t>-17</a:t>
            </a:r>
            <a:r>
              <a:rPr lang="en-US" altLang="zh-CN" dirty="0"/>
              <a:t> g/g U/Th  </a:t>
            </a:r>
            <a:r>
              <a:rPr lang="zh-CN" altLang="en-US" sz="1800" dirty="0">
                <a:solidFill>
                  <a:schemeClr val="accent1">
                    <a:lumMod val="50000"/>
                  </a:schemeClr>
                </a:solidFill>
              </a:rPr>
              <a:t>（</a:t>
            </a:r>
            <a:r>
              <a:rPr lang="en-US" altLang="zh-CN" sz="1800" dirty="0">
                <a:solidFill>
                  <a:schemeClr val="accent1">
                    <a:lumMod val="50000"/>
                  </a:schemeClr>
                </a:solidFill>
              </a:rPr>
              <a:t>CPC 50 (2026) 4, 043001</a:t>
            </a:r>
            <a:r>
              <a:rPr lang="zh-CN" altLang="en-US" sz="1800" dirty="0">
                <a:solidFill>
                  <a:schemeClr val="accent1">
                    <a:lumMod val="50000"/>
                  </a:schemeClr>
                </a:solidFill>
              </a:rPr>
              <a:t>）</a:t>
            </a:r>
            <a:endParaRPr lang="en-US" altLang="zh-CN" dirty="0">
              <a:solidFill>
                <a:schemeClr val="accent1">
                  <a:lumMod val="50000"/>
                </a:schemeClr>
              </a:solidFill>
            </a:endParaRPr>
          </a:p>
          <a:p>
            <a:pPr lvl="1">
              <a:lnSpc>
                <a:spcPct val="120000"/>
              </a:lnSpc>
            </a:pPr>
            <a:r>
              <a:rPr lang="zh-CN" altLang="en-US" dirty="0"/>
              <a:t>能量精度</a:t>
            </a:r>
            <a:r>
              <a:rPr lang="en-US" altLang="zh-CN" dirty="0"/>
              <a:t> ~3% @ 1 MeV</a:t>
            </a:r>
          </a:p>
          <a:p>
            <a:pPr>
              <a:lnSpc>
                <a:spcPct val="120000"/>
              </a:lnSpc>
              <a:spcBef>
                <a:spcPts val="1800"/>
              </a:spcBef>
            </a:pPr>
            <a:r>
              <a:rPr lang="zh-CN" altLang="en-US" dirty="0"/>
              <a:t>经过数年研发，液闪掺碲性能：</a:t>
            </a:r>
            <a:endParaRPr lang="en-US" altLang="zh-CN" dirty="0"/>
          </a:p>
          <a:p>
            <a:pPr lvl="1">
              <a:lnSpc>
                <a:spcPct val="120000"/>
              </a:lnSpc>
            </a:pPr>
            <a:r>
              <a:rPr lang="zh-CN" altLang="en-US" dirty="0"/>
              <a:t>高溶解度：在</a:t>
            </a:r>
            <a:r>
              <a:rPr lang="en-US" altLang="zh-CN" dirty="0"/>
              <a:t>JUNO</a:t>
            </a:r>
            <a:r>
              <a:rPr lang="zh-CN" altLang="en-US" dirty="0"/>
              <a:t>液闪中 </a:t>
            </a:r>
            <a:r>
              <a:rPr lang="en-US" altLang="zh-CN" dirty="0">
                <a:solidFill>
                  <a:srgbClr val="C00000"/>
                </a:solidFill>
              </a:rPr>
              <a:t>&gt;5%</a:t>
            </a:r>
          </a:p>
          <a:p>
            <a:pPr lvl="1">
              <a:lnSpc>
                <a:spcPct val="120000"/>
              </a:lnSpc>
            </a:pPr>
            <a:r>
              <a:rPr lang="zh-CN" altLang="en-US" dirty="0"/>
              <a:t>高透明度：</a:t>
            </a:r>
            <a:r>
              <a:rPr lang="en-US" altLang="zh-CN" dirty="0"/>
              <a:t>1%Te-LAB </a:t>
            </a:r>
            <a:r>
              <a:rPr lang="zh-CN" altLang="en-US" dirty="0"/>
              <a:t>衰减长度 </a:t>
            </a:r>
            <a:r>
              <a:rPr lang="en-US" altLang="zh-CN" dirty="0">
                <a:solidFill>
                  <a:srgbClr val="C00000"/>
                </a:solidFill>
              </a:rPr>
              <a:t>20.1 m</a:t>
            </a:r>
            <a:r>
              <a:rPr lang="en-US" altLang="zh-CN" dirty="0"/>
              <a:t> ± 1.1 m</a:t>
            </a:r>
          </a:p>
          <a:p>
            <a:pPr lvl="1">
              <a:lnSpc>
                <a:spcPct val="120000"/>
              </a:lnSpc>
            </a:pPr>
            <a:r>
              <a:rPr lang="zh-CN" altLang="en-US" dirty="0"/>
              <a:t>长期稳定性：</a:t>
            </a:r>
            <a:r>
              <a:rPr lang="en-US" altLang="zh-CN" dirty="0"/>
              <a:t>&gt;3 years (0.6%) and &gt;1 year (1-3%)</a:t>
            </a:r>
          </a:p>
          <a:p>
            <a:pPr lvl="1">
              <a:lnSpc>
                <a:spcPct val="120000"/>
              </a:lnSpc>
            </a:pPr>
            <a:r>
              <a:rPr lang="zh-CN" altLang="en-US" dirty="0"/>
              <a:t>高光产额：</a:t>
            </a:r>
            <a:r>
              <a:rPr lang="en-US" altLang="zh-CN" dirty="0">
                <a:solidFill>
                  <a:srgbClr val="C00000"/>
                </a:solidFill>
              </a:rPr>
              <a:t>80%</a:t>
            </a:r>
            <a:r>
              <a:rPr lang="en-US" altLang="zh-CN" dirty="0"/>
              <a:t> ± 2% at 0.5% </a:t>
            </a:r>
            <a:r>
              <a:rPr lang="en-US" altLang="zh-CN" dirty="0" err="1"/>
              <a:t>Te</a:t>
            </a:r>
            <a:r>
              <a:rPr lang="en-US" altLang="zh-CN" dirty="0"/>
              <a:t> (</a:t>
            </a:r>
            <a:r>
              <a:rPr lang="zh-CN" altLang="en-US" dirty="0"/>
              <a:t>相对</a:t>
            </a:r>
            <a:r>
              <a:rPr lang="en-US" altLang="zh-CN" dirty="0"/>
              <a:t>JUNO LS)</a:t>
            </a:r>
          </a:p>
        </p:txBody>
      </p:sp>
      <p:grpSp>
        <p:nvGrpSpPr>
          <p:cNvPr id="4" name="组合 3">
            <a:extLst>
              <a:ext uri="{FF2B5EF4-FFF2-40B4-BE49-F238E27FC236}">
                <a16:creationId xmlns:a16="http://schemas.microsoft.com/office/drawing/2014/main" id="{1B27BE61-3DCF-4023-841E-A5FBCBBF9A6B}"/>
              </a:ext>
            </a:extLst>
          </p:cNvPr>
          <p:cNvGrpSpPr/>
          <p:nvPr/>
        </p:nvGrpSpPr>
        <p:grpSpPr>
          <a:xfrm>
            <a:off x="8318157" y="79109"/>
            <a:ext cx="3854073" cy="3553708"/>
            <a:chOff x="7720574" y="739870"/>
            <a:chExt cx="3898544" cy="3898544"/>
          </a:xfrm>
        </p:grpSpPr>
        <p:grpSp>
          <p:nvGrpSpPr>
            <p:cNvPr id="5" name="组合 4">
              <a:extLst>
                <a:ext uri="{FF2B5EF4-FFF2-40B4-BE49-F238E27FC236}">
                  <a16:creationId xmlns:a16="http://schemas.microsoft.com/office/drawing/2014/main" id="{FE46922D-DA16-492D-A835-98DFB82EF993}"/>
                </a:ext>
              </a:extLst>
            </p:cNvPr>
            <p:cNvGrpSpPr>
              <a:grpSpLocks noChangeAspect="1"/>
            </p:cNvGrpSpPr>
            <p:nvPr/>
          </p:nvGrpSpPr>
          <p:grpSpPr>
            <a:xfrm>
              <a:off x="7720574" y="739870"/>
              <a:ext cx="3898544" cy="3898544"/>
              <a:chOff x="3931675" y="642615"/>
              <a:chExt cx="2722180" cy="2722180"/>
            </a:xfrm>
          </p:grpSpPr>
          <p:pic>
            <p:nvPicPr>
              <p:cNvPr id="7" name="Picture 2" descr="File:JunoCD-1.jpg">
                <a:extLst>
                  <a:ext uri="{FF2B5EF4-FFF2-40B4-BE49-F238E27FC236}">
                    <a16:creationId xmlns:a16="http://schemas.microsoft.com/office/drawing/2014/main" id="{DFE39E55-D97A-4A14-AE5D-BCFE08250C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1675" y="642615"/>
                <a:ext cx="2722180" cy="2722180"/>
              </a:xfrm>
              <a:prstGeom prst="rect">
                <a:avLst/>
              </a:prstGeom>
              <a:noFill/>
              <a:extLst>
                <a:ext uri="{909E8E84-426E-40DD-AFC4-6F175D3DCCD1}">
                  <a14:hiddenFill xmlns:a14="http://schemas.microsoft.com/office/drawing/2010/main">
                    <a:solidFill>
                      <a:srgbClr val="FFFFFF"/>
                    </a:solidFill>
                  </a14:hiddenFill>
                </a:ext>
              </a:extLst>
            </p:spPr>
          </p:pic>
          <p:sp>
            <p:nvSpPr>
              <p:cNvPr id="8" name="椭圆 7">
                <a:extLst>
                  <a:ext uri="{FF2B5EF4-FFF2-40B4-BE49-F238E27FC236}">
                    <a16:creationId xmlns:a16="http://schemas.microsoft.com/office/drawing/2014/main" id="{0FB3577C-E83A-43EA-8E3B-692AF46D6F58}"/>
                  </a:ext>
                </a:extLst>
              </p:cNvPr>
              <p:cNvSpPr>
                <a:spLocks noChangeAspect="1"/>
              </p:cNvSpPr>
              <p:nvPr/>
            </p:nvSpPr>
            <p:spPr>
              <a:xfrm>
                <a:off x="4892581" y="2086772"/>
                <a:ext cx="947090" cy="947091"/>
              </a:xfrm>
              <a:prstGeom prst="ellipse">
                <a:avLst/>
              </a:prstGeom>
              <a:solidFill>
                <a:srgbClr val="FF3399">
                  <a:alpha val="60000"/>
                </a:srgbClr>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70C0"/>
                  </a:solidFill>
                  <a:effectLst/>
                  <a:uLnTx/>
                  <a:uFillTx/>
                  <a:latin typeface="Calibri" pitchFamily="34" charset="0"/>
                  <a:ea typeface="楷体" pitchFamily="49" charset="-122"/>
                  <a:cs typeface="+mn-cs"/>
                </a:endParaRPr>
              </a:p>
            </p:txBody>
          </p:sp>
        </p:grpSp>
        <p:sp>
          <p:nvSpPr>
            <p:cNvPr id="6" name="矩形 5">
              <a:extLst>
                <a:ext uri="{FF2B5EF4-FFF2-40B4-BE49-F238E27FC236}">
                  <a16:creationId xmlns:a16="http://schemas.microsoft.com/office/drawing/2014/main" id="{1871D9FC-E34E-480F-B3EB-21CCACC182FD}"/>
                </a:ext>
              </a:extLst>
            </p:cNvPr>
            <p:cNvSpPr/>
            <p:nvPr/>
          </p:nvSpPr>
          <p:spPr>
            <a:xfrm>
              <a:off x="9199922" y="2965186"/>
              <a:ext cx="1138324" cy="10129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prstClr val="black"/>
                  </a:solidFill>
                  <a:effectLst/>
                  <a:uLnTx/>
                  <a:uFillTx/>
                  <a:latin typeface="Times New Roman" panose="02020603050405020304" pitchFamily="18" charset="0"/>
                  <a:ea typeface="仿宋" panose="02010609060101010101" pitchFamily="49" charset="-122"/>
                  <a:cs typeface="Times New Roman" panose="02020603050405020304" pitchFamily="18" charset="0"/>
                </a:rPr>
                <a:t>Te-LS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prstClr val="black"/>
                  </a:solidFill>
                  <a:effectLst/>
                  <a:uLnTx/>
                  <a:uFillTx/>
                  <a:latin typeface="Times New Roman" panose="02020603050405020304" pitchFamily="18" charset="0"/>
                  <a:ea typeface="仿宋" panose="02010609060101010101" pitchFamily="49" charset="-122"/>
                  <a:cs typeface="Times New Roman" panose="02020603050405020304" pitchFamily="18" charset="0"/>
                </a:rPr>
                <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prstClr val="black"/>
                  </a:solidFill>
                  <a:effectLst/>
                  <a:uLnTx/>
                  <a:uFillTx/>
                  <a:latin typeface="Times New Roman" panose="02020603050405020304" pitchFamily="18" charset="0"/>
                  <a:ea typeface="仿宋" panose="02010609060101010101" pitchFamily="49" charset="-122"/>
                  <a:cs typeface="Times New Roman" panose="02020603050405020304" pitchFamily="18" charset="0"/>
                </a:rPr>
                <a:t>Xe-LS</a:t>
              </a:r>
            </a:p>
          </p:txBody>
        </p:sp>
      </p:grpSp>
      <p:pic>
        <p:nvPicPr>
          <p:cNvPr id="10" name="图片 9">
            <a:extLst>
              <a:ext uri="{FF2B5EF4-FFF2-40B4-BE49-F238E27FC236}">
                <a16:creationId xmlns:a16="http://schemas.microsoft.com/office/drawing/2014/main" id="{14CDD9F2-8236-431C-8B98-F50C9DBFA0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83262" y="1964404"/>
            <a:ext cx="1306801" cy="1454691"/>
          </a:xfrm>
          <a:prstGeom prst="rect">
            <a:avLst/>
          </a:prstGeom>
          <a:effectLst>
            <a:outerShdw blurRad="63500" sx="102000" sy="102000" algn="ctr" rotWithShape="0">
              <a:prstClr val="black">
                <a:alpha val="40000"/>
              </a:prstClr>
            </a:outerShdw>
          </a:effectLst>
        </p:spPr>
      </p:pic>
      <p:pic>
        <p:nvPicPr>
          <p:cNvPr id="11" name="图片 10">
            <a:extLst>
              <a:ext uri="{FF2B5EF4-FFF2-40B4-BE49-F238E27FC236}">
                <a16:creationId xmlns:a16="http://schemas.microsoft.com/office/drawing/2014/main" id="{956E758F-041A-4CC2-A00E-7FF263F9FF9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114680" y="3540254"/>
            <a:ext cx="4397870" cy="3178333"/>
          </a:xfrm>
          <a:prstGeom prst="rect">
            <a:avLst/>
          </a:prstGeom>
        </p:spPr>
      </p:pic>
      <p:sp>
        <p:nvSpPr>
          <p:cNvPr id="13" name="文本框 12">
            <a:extLst>
              <a:ext uri="{FF2B5EF4-FFF2-40B4-BE49-F238E27FC236}">
                <a16:creationId xmlns:a16="http://schemas.microsoft.com/office/drawing/2014/main" id="{4948AE79-A0F5-48D9-A938-E58B81A78489}"/>
              </a:ext>
            </a:extLst>
          </p:cNvPr>
          <p:cNvSpPr txBox="1"/>
          <p:nvPr/>
        </p:nvSpPr>
        <p:spPr>
          <a:xfrm>
            <a:off x="8513863" y="5634807"/>
            <a:ext cx="3557469" cy="369332"/>
          </a:xfrm>
          <a:prstGeom prst="rect">
            <a:avLst/>
          </a:prstGeom>
          <a:solidFill>
            <a:srgbClr val="FFFFFF">
              <a:alpha val="69804"/>
            </a:srgbClr>
          </a:solidFill>
        </p:spPr>
        <p:txBody>
          <a:bodyPr wrap="square">
            <a:spAutoFit/>
          </a:bodyPr>
          <a:lstStyle/>
          <a:p>
            <a:r>
              <a:rPr lang="en-US" altLang="zh-CN" dirty="0">
                <a:solidFill>
                  <a:schemeClr val="accent1">
                    <a:lumMod val="50000"/>
                  </a:schemeClr>
                </a:solidFill>
                <a:latin typeface="Times New Roman" panose="02020603050405020304" pitchFamily="18" charset="0"/>
                <a:cs typeface="Times New Roman" panose="02020603050405020304" pitchFamily="18" charset="0"/>
              </a:rPr>
              <a:t>Chinese Physics C41, 053001 (2017)</a:t>
            </a:r>
          </a:p>
        </p:txBody>
      </p:sp>
    </p:spTree>
    <p:extLst>
      <p:ext uri="{BB962C8B-B14F-4D97-AF65-F5344CB8AC3E}">
        <p14:creationId xmlns:p14="http://schemas.microsoft.com/office/powerpoint/2010/main" val="3643980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20">
            <a:extLst>
              <a:ext uri="{FF2B5EF4-FFF2-40B4-BE49-F238E27FC236}">
                <a16:creationId xmlns:a16="http://schemas.microsoft.com/office/drawing/2014/main" id="{C9EB394F-216A-4490-A8C5-4B3AFB53237B}"/>
              </a:ext>
            </a:extLst>
          </p:cNvPr>
          <p:cNvSpPr>
            <a:spLocks noGrp="1"/>
          </p:cNvSpPr>
          <p:nvPr>
            <p:ph type="title"/>
          </p:nvPr>
        </p:nvSpPr>
        <p:spPr/>
        <p:txBody>
          <a:bodyPr>
            <a:noAutofit/>
          </a:bodyPr>
          <a:lstStyle/>
          <a:p>
            <a:r>
              <a:rPr lang="zh-CN" altLang="zh-CN" sz="3200" dirty="0"/>
              <a:t>新兴前沿</a:t>
            </a:r>
            <a:r>
              <a:rPr lang="zh-CN" altLang="en-US" sz="3200" dirty="0"/>
              <a:t>与</a:t>
            </a:r>
            <a:r>
              <a:rPr lang="zh-CN" altLang="zh-CN" sz="3200" dirty="0"/>
              <a:t>未来技术</a:t>
            </a:r>
            <a:r>
              <a:rPr lang="zh-CN" altLang="en-US" sz="3200" dirty="0"/>
              <a:t>一：</a:t>
            </a:r>
            <a:r>
              <a:rPr lang="zh-CN" altLang="zh-CN" sz="3200" spc="0" dirty="0"/>
              <a:t>希格斯物理实验研究</a:t>
            </a:r>
            <a:endParaRPr lang="zh-CN" altLang="en-US" sz="3200" spc="0" dirty="0">
              <a:sym typeface="+mn-ea"/>
            </a:endParaRPr>
          </a:p>
        </p:txBody>
      </p:sp>
      <p:sp>
        <p:nvSpPr>
          <p:cNvPr id="2" name="灯片编号占位符 1">
            <a:extLst>
              <a:ext uri="{FF2B5EF4-FFF2-40B4-BE49-F238E27FC236}">
                <a16:creationId xmlns:a16="http://schemas.microsoft.com/office/drawing/2014/main" id="{DE771973-4FB4-4CA0-9262-3CAEE1594875}"/>
              </a:ext>
            </a:extLst>
          </p:cNvPr>
          <p:cNvSpPr>
            <a:spLocks noGrp="1"/>
          </p:cNvSpPr>
          <p:nvPr>
            <p:ph type="sldNum" sz="quarter" idx="12"/>
          </p:nvPr>
        </p:nvSpPr>
        <p:spPr/>
        <p:txBody>
          <a:bodyPr/>
          <a:lstStyle/>
          <a:p>
            <a:fld id="{E077DA78-E013-4A8C-AD75-63A150561B10}" type="slidenum">
              <a:rPr lang="zh-CN" altLang="en-US" smtClean="0"/>
              <a:pPr/>
              <a:t>9</a:t>
            </a:fld>
            <a:endParaRPr lang="zh-CN" altLang="en-US" dirty="0"/>
          </a:p>
        </p:txBody>
      </p:sp>
      <p:sp>
        <p:nvSpPr>
          <p:cNvPr id="3" name="内容占位符 2">
            <a:extLst>
              <a:ext uri="{FF2B5EF4-FFF2-40B4-BE49-F238E27FC236}">
                <a16:creationId xmlns:a16="http://schemas.microsoft.com/office/drawing/2014/main" id="{4A23BFB6-38CE-4A5D-9C7C-22B24A413078}"/>
              </a:ext>
            </a:extLst>
          </p:cNvPr>
          <p:cNvSpPr>
            <a:spLocks noGrp="1"/>
          </p:cNvSpPr>
          <p:nvPr>
            <p:ph idx="1"/>
          </p:nvPr>
        </p:nvSpPr>
        <p:spPr>
          <a:xfrm>
            <a:off x="486038" y="1138363"/>
            <a:ext cx="6607334" cy="5388907"/>
          </a:xfrm>
        </p:spPr>
        <p:txBody>
          <a:bodyPr/>
          <a:lstStyle/>
          <a:p>
            <a:pPr marL="0" indent="0">
              <a:lnSpc>
                <a:spcPct val="120000"/>
              </a:lnSpc>
              <a:spcBef>
                <a:spcPts val="1200"/>
              </a:spcBef>
              <a:buNone/>
            </a:pPr>
            <a:r>
              <a:rPr lang="zh-CN" altLang="en-US" b="0" dirty="0">
                <a:solidFill>
                  <a:schemeClr val="tx1"/>
                </a:solidFill>
              </a:rPr>
              <a:t>基于</a:t>
            </a:r>
            <a:r>
              <a:rPr lang="zh-CN" altLang="en-US" dirty="0">
                <a:solidFill>
                  <a:srgbClr val="C00000"/>
                </a:solidFill>
              </a:rPr>
              <a:t>欧洲核子中心</a:t>
            </a:r>
            <a:r>
              <a:rPr lang="zh-CN" altLang="en-US" b="0" dirty="0">
                <a:solidFill>
                  <a:schemeClr val="tx1"/>
                </a:solidFill>
              </a:rPr>
              <a:t>的</a:t>
            </a:r>
            <a:r>
              <a:rPr lang="en-US" altLang="zh-CN" b="0" dirty="0">
                <a:solidFill>
                  <a:srgbClr val="C00000"/>
                </a:solidFill>
              </a:rPr>
              <a:t>ATLAS</a:t>
            </a:r>
            <a:r>
              <a:rPr lang="zh-CN" altLang="en-US" b="0" dirty="0">
                <a:solidFill>
                  <a:schemeClr val="tx1"/>
                </a:solidFill>
              </a:rPr>
              <a:t>、</a:t>
            </a:r>
            <a:r>
              <a:rPr lang="en-US" altLang="zh-CN" b="0" dirty="0">
                <a:solidFill>
                  <a:srgbClr val="C00000"/>
                </a:solidFill>
              </a:rPr>
              <a:t>CMS</a:t>
            </a:r>
            <a:r>
              <a:rPr lang="zh-CN" altLang="en-US" b="0" dirty="0">
                <a:solidFill>
                  <a:schemeClr val="tx1"/>
                </a:solidFill>
              </a:rPr>
              <a:t>研究希格斯性质；基于</a:t>
            </a:r>
            <a:r>
              <a:rPr lang="en-US" altLang="zh-CN" b="0" dirty="0">
                <a:solidFill>
                  <a:srgbClr val="C00000"/>
                </a:solidFill>
              </a:rPr>
              <a:t>LHCb</a:t>
            </a:r>
            <a:r>
              <a:rPr lang="zh-CN" altLang="en-US" b="0" dirty="0">
                <a:solidFill>
                  <a:schemeClr val="tx1"/>
                </a:solidFill>
              </a:rPr>
              <a:t>研究强子谱学、</a:t>
            </a:r>
            <a:r>
              <a:rPr lang="en-US" altLang="zh-CN" b="0" dirty="0">
                <a:solidFill>
                  <a:schemeClr val="tx1"/>
                </a:solidFill>
              </a:rPr>
              <a:t>CP</a:t>
            </a:r>
            <a:r>
              <a:rPr lang="zh-CN" altLang="en-US" b="0" dirty="0">
                <a:solidFill>
                  <a:schemeClr val="tx1"/>
                </a:solidFill>
              </a:rPr>
              <a:t>破坏</a:t>
            </a:r>
          </a:p>
          <a:p>
            <a:pPr>
              <a:lnSpc>
                <a:spcPct val="120000"/>
              </a:lnSpc>
              <a:spcBef>
                <a:spcPts val="1200"/>
              </a:spcBef>
            </a:pPr>
            <a:r>
              <a:rPr lang="zh-CN" altLang="en-US" dirty="0"/>
              <a:t>探测器研制：</a:t>
            </a:r>
            <a:r>
              <a:rPr lang="en-US" altLang="zh-CN" dirty="0"/>
              <a:t>HL-LHC</a:t>
            </a:r>
            <a:r>
              <a:rPr lang="zh-CN" altLang="en-US" dirty="0"/>
              <a:t>升级，</a:t>
            </a:r>
            <a:r>
              <a:rPr lang="en-US" altLang="zh-CN" dirty="0"/>
              <a:t>ATLAS</a:t>
            </a:r>
            <a:r>
              <a:rPr lang="zh-CN" altLang="en-US" dirty="0"/>
              <a:t>内径迹探测器和高粒度时间探测器、</a:t>
            </a:r>
            <a:r>
              <a:rPr lang="en-US" altLang="zh-CN" dirty="0"/>
              <a:t>CMS</a:t>
            </a:r>
            <a:r>
              <a:rPr lang="zh-CN" altLang="en-US" dirty="0"/>
              <a:t>高粒度量能器和缪子探测器后端触发电子学升级；</a:t>
            </a:r>
            <a:r>
              <a:rPr lang="en-US" altLang="zh-CN" dirty="0"/>
              <a:t>LHCb</a:t>
            </a:r>
            <a:r>
              <a:rPr lang="zh-CN" altLang="en-US" dirty="0"/>
              <a:t>基于单片式硅像素探测器的上游径迹探测器</a:t>
            </a:r>
          </a:p>
          <a:p>
            <a:pPr>
              <a:lnSpc>
                <a:spcPct val="120000"/>
              </a:lnSpc>
              <a:spcBef>
                <a:spcPts val="1200"/>
              </a:spcBef>
            </a:pPr>
            <a:r>
              <a:rPr lang="zh-CN" altLang="en-US" dirty="0"/>
              <a:t>预期产出</a:t>
            </a:r>
          </a:p>
          <a:p>
            <a:pPr lvl="1">
              <a:lnSpc>
                <a:spcPct val="120000"/>
              </a:lnSpc>
              <a:spcBef>
                <a:spcPts val="1200"/>
              </a:spcBef>
            </a:pPr>
            <a:r>
              <a:rPr lang="zh-CN" altLang="en-US" dirty="0"/>
              <a:t>发现双希格斯产生过程的证据，以及希格斯粒子的稀有衰变过程，并在其研究中做出主要贡献</a:t>
            </a:r>
          </a:p>
        </p:txBody>
      </p:sp>
      <p:grpSp>
        <p:nvGrpSpPr>
          <p:cNvPr id="44" name="组合 43">
            <a:extLst>
              <a:ext uri="{FF2B5EF4-FFF2-40B4-BE49-F238E27FC236}">
                <a16:creationId xmlns:a16="http://schemas.microsoft.com/office/drawing/2014/main" id="{05C26A03-1475-4133-BCA7-2ED21AC89907}"/>
              </a:ext>
            </a:extLst>
          </p:cNvPr>
          <p:cNvGrpSpPr/>
          <p:nvPr/>
        </p:nvGrpSpPr>
        <p:grpSpPr>
          <a:xfrm>
            <a:off x="7299123" y="1110469"/>
            <a:ext cx="4476922" cy="2821089"/>
            <a:chOff x="4318907" y="2202925"/>
            <a:chExt cx="6638163" cy="4356307"/>
          </a:xfrm>
        </p:grpSpPr>
        <p:pic>
          <p:nvPicPr>
            <p:cNvPr id="45" name="Picture 10">
              <a:extLst>
                <a:ext uri="{FF2B5EF4-FFF2-40B4-BE49-F238E27FC236}">
                  <a16:creationId xmlns:a16="http://schemas.microsoft.com/office/drawing/2014/main" id="{CD3624F1-47E1-4158-8589-848D589F14B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18907" y="2202925"/>
              <a:ext cx="6638163" cy="4356307"/>
            </a:xfrm>
            <a:prstGeom prst="rect">
              <a:avLst/>
            </a:prstGeom>
          </p:spPr>
        </p:pic>
        <p:sp>
          <p:nvSpPr>
            <p:cNvPr id="46" name="Text Box 91">
              <a:extLst>
                <a:ext uri="{FF2B5EF4-FFF2-40B4-BE49-F238E27FC236}">
                  <a16:creationId xmlns:a16="http://schemas.microsoft.com/office/drawing/2014/main" id="{BFDE436E-B6DC-4C3C-BEC1-58934F257ED1}"/>
                </a:ext>
              </a:extLst>
            </p:cNvPr>
            <p:cNvSpPr txBox="1">
              <a:spLocks noChangeArrowheads="1"/>
            </p:cNvSpPr>
            <p:nvPr/>
          </p:nvSpPr>
          <p:spPr bwMode="auto">
            <a:xfrm>
              <a:off x="5199400" y="4776547"/>
              <a:ext cx="1293822" cy="517937"/>
            </a:xfrm>
            <a:prstGeom prst="rect">
              <a:avLst/>
            </a:prstGeom>
            <a:solidFill>
              <a:srgbClr val="FFFFFF"/>
            </a:solidFill>
            <a:ln w="28575">
              <a:noFill/>
              <a:miter lim="800000"/>
              <a:headEnd/>
              <a:tailEnd/>
            </a:ln>
          </p:spPr>
          <p:txBody>
            <a:bodyPr wrap="square">
              <a:spAutoFit/>
            </a:bodyPr>
            <a:lstStyle>
              <a:lvl1pPr>
                <a:defRPr b="1">
                  <a:solidFill>
                    <a:schemeClr val="tx1"/>
                  </a:solidFill>
                  <a:latin typeface="Arial" pitchFamily="34" charset="0"/>
                  <a:ea typeface="黑体" pitchFamily="2" charset="-122"/>
                </a:defRPr>
              </a:lvl1pPr>
              <a:lvl2pPr marL="742950" indent="-285750">
                <a:defRPr b="1">
                  <a:solidFill>
                    <a:schemeClr val="tx1"/>
                  </a:solidFill>
                  <a:latin typeface="Arial" pitchFamily="34" charset="0"/>
                  <a:ea typeface="黑体" pitchFamily="2" charset="-122"/>
                </a:defRPr>
              </a:lvl2pPr>
              <a:lvl3pPr marL="1143000" indent="-228600">
                <a:defRPr b="1">
                  <a:solidFill>
                    <a:schemeClr val="tx1"/>
                  </a:solidFill>
                  <a:latin typeface="Arial" pitchFamily="34" charset="0"/>
                  <a:ea typeface="黑体" pitchFamily="2" charset="-122"/>
                </a:defRPr>
              </a:lvl3pPr>
              <a:lvl4pPr marL="1600200" indent="-228600">
                <a:defRPr b="1">
                  <a:solidFill>
                    <a:schemeClr val="tx1"/>
                  </a:solidFill>
                  <a:latin typeface="Arial" pitchFamily="34" charset="0"/>
                  <a:ea typeface="黑体" pitchFamily="2" charset="-122"/>
                </a:defRPr>
              </a:lvl4pPr>
              <a:lvl5pPr marL="2057400" indent="-228600">
                <a:defRPr b="1">
                  <a:solidFill>
                    <a:schemeClr val="tx1"/>
                  </a:solidFill>
                  <a:latin typeface="Arial" pitchFamily="34" charset="0"/>
                  <a:ea typeface="黑体" pitchFamily="2" charset="-122"/>
                </a:defRPr>
              </a:lvl5pPr>
              <a:lvl6pPr marL="2514600" indent="-228600" eaLnBrk="0" fontAlgn="base" hangingPunct="0">
                <a:spcBef>
                  <a:spcPct val="0"/>
                </a:spcBef>
                <a:spcAft>
                  <a:spcPct val="0"/>
                </a:spcAft>
                <a:defRPr b="1">
                  <a:solidFill>
                    <a:schemeClr val="tx1"/>
                  </a:solidFill>
                  <a:latin typeface="Arial" pitchFamily="34" charset="0"/>
                  <a:ea typeface="黑体" pitchFamily="2" charset="-122"/>
                </a:defRPr>
              </a:lvl6pPr>
              <a:lvl7pPr marL="2971800" indent="-228600" eaLnBrk="0" fontAlgn="base" hangingPunct="0">
                <a:spcBef>
                  <a:spcPct val="0"/>
                </a:spcBef>
                <a:spcAft>
                  <a:spcPct val="0"/>
                </a:spcAft>
                <a:defRPr b="1">
                  <a:solidFill>
                    <a:schemeClr val="tx1"/>
                  </a:solidFill>
                  <a:latin typeface="Arial" pitchFamily="34" charset="0"/>
                  <a:ea typeface="黑体" pitchFamily="2" charset="-122"/>
                </a:defRPr>
              </a:lvl7pPr>
              <a:lvl8pPr marL="3429000" indent="-228600" eaLnBrk="0" fontAlgn="base" hangingPunct="0">
                <a:spcBef>
                  <a:spcPct val="0"/>
                </a:spcBef>
                <a:spcAft>
                  <a:spcPct val="0"/>
                </a:spcAft>
                <a:defRPr b="1">
                  <a:solidFill>
                    <a:schemeClr val="tx1"/>
                  </a:solidFill>
                  <a:latin typeface="Arial" pitchFamily="34" charset="0"/>
                  <a:ea typeface="黑体" pitchFamily="2" charset="-122"/>
                </a:defRPr>
              </a:lvl8pPr>
              <a:lvl9pPr marL="3886200" indent="-228600" eaLnBrk="0" fontAlgn="base" hangingPunct="0">
                <a:spcBef>
                  <a:spcPct val="0"/>
                </a:spcBef>
                <a:spcAft>
                  <a:spcPct val="0"/>
                </a:spcAft>
                <a:defRPr b="1">
                  <a:solidFill>
                    <a:schemeClr val="tx1"/>
                  </a:solidFill>
                  <a:latin typeface="Arial" pitchFamily="34" charset="0"/>
                  <a:ea typeface="黑体" pitchFamily="2" charset="-122"/>
                </a:defRPr>
              </a:lvl9pPr>
            </a:lstStyle>
            <a:p>
              <a:pPr algn="ctr" fontAlgn="base">
                <a:lnSpc>
                  <a:spcPct val="80000"/>
                </a:lnSpc>
                <a:spcBef>
                  <a:spcPct val="0"/>
                </a:spcBef>
                <a:spcAft>
                  <a:spcPct val="0"/>
                </a:spcAft>
              </a:pPr>
              <a:r>
                <a:rPr kumimoji="1" lang="en-US" altLang="zh-CN" sz="1000" dirty="0">
                  <a:solidFill>
                    <a:srgbClr val="FF0000"/>
                  </a:solidFill>
                  <a:ea typeface="华文新魏" pitchFamily="2" charset="-122"/>
                </a:rPr>
                <a:t>CERN/LHC</a:t>
              </a:r>
            </a:p>
            <a:p>
              <a:pPr algn="ctr" fontAlgn="base">
                <a:lnSpc>
                  <a:spcPct val="80000"/>
                </a:lnSpc>
                <a:spcBef>
                  <a:spcPct val="0"/>
                </a:spcBef>
                <a:spcAft>
                  <a:spcPct val="0"/>
                </a:spcAft>
              </a:pPr>
              <a:r>
                <a:rPr kumimoji="1" lang="en-US" altLang="zh-CN" sz="1000" dirty="0">
                  <a:solidFill>
                    <a:srgbClr val="FF0000"/>
                  </a:solidFill>
                  <a:ea typeface="华文新魏" pitchFamily="2" charset="-122"/>
                </a:rPr>
                <a:t>27</a:t>
              </a:r>
              <a:r>
                <a:rPr kumimoji="1" lang="zh-CN" altLang="en-US" sz="1000" dirty="0">
                  <a:solidFill>
                    <a:srgbClr val="FF0000"/>
                  </a:solidFill>
                  <a:ea typeface="华文新魏" pitchFamily="2" charset="-122"/>
                </a:rPr>
                <a:t> </a:t>
              </a:r>
              <a:r>
                <a:rPr kumimoji="1" lang="en-US" altLang="zh-CN" sz="1000" dirty="0">
                  <a:solidFill>
                    <a:srgbClr val="FF0000"/>
                  </a:solidFill>
                  <a:ea typeface="华文新魏" pitchFamily="2" charset="-122"/>
                </a:rPr>
                <a:t>km</a:t>
              </a:r>
            </a:p>
          </p:txBody>
        </p:sp>
        <p:sp>
          <p:nvSpPr>
            <p:cNvPr id="47" name="Line 12">
              <a:extLst>
                <a:ext uri="{FF2B5EF4-FFF2-40B4-BE49-F238E27FC236}">
                  <a16:creationId xmlns:a16="http://schemas.microsoft.com/office/drawing/2014/main" id="{C664531B-8A12-474A-A4DB-328B602FBF6C}"/>
                </a:ext>
              </a:extLst>
            </p:cNvPr>
            <p:cNvSpPr>
              <a:spLocks noChangeShapeType="1"/>
            </p:cNvSpPr>
            <p:nvPr/>
          </p:nvSpPr>
          <p:spPr bwMode="auto">
            <a:xfrm>
              <a:off x="5846312" y="5309551"/>
              <a:ext cx="51976" cy="259156"/>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zh-CN" altLang="en-US" sz="2126" b="1">
                <a:solidFill>
                  <a:srgbClr val="000000"/>
                </a:solidFill>
                <a:ea typeface="黑体" pitchFamily="2" charset="-122"/>
              </a:endParaRPr>
            </a:p>
          </p:txBody>
        </p:sp>
        <p:pic>
          <p:nvPicPr>
            <p:cNvPr id="48" name="图片 1">
              <a:extLst>
                <a:ext uri="{FF2B5EF4-FFF2-40B4-BE49-F238E27FC236}">
                  <a16:creationId xmlns:a16="http://schemas.microsoft.com/office/drawing/2014/main" id="{F4251400-5AAC-45CF-B1AD-611AE9FDA95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874656" y="4776548"/>
              <a:ext cx="1948226" cy="1410133"/>
            </a:xfrm>
            <a:prstGeom prst="rect">
              <a:avLst/>
            </a:prstGeom>
          </p:spPr>
        </p:pic>
        <p:sp>
          <p:nvSpPr>
            <p:cNvPr id="49" name="矩形 9">
              <a:extLst>
                <a:ext uri="{FF2B5EF4-FFF2-40B4-BE49-F238E27FC236}">
                  <a16:creationId xmlns:a16="http://schemas.microsoft.com/office/drawing/2014/main" id="{C19A3DF8-8CE6-42B3-A99E-FBE67286F552}"/>
                </a:ext>
              </a:extLst>
            </p:cNvPr>
            <p:cNvSpPr/>
            <p:nvPr/>
          </p:nvSpPr>
          <p:spPr>
            <a:xfrm>
              <a:off x="9617280" y="5835816"/>
              <a:ext cx="1339790" cy="386181"/>
            </a:xfrm>
            <a:prstGeom prst="rect">
              <a:avLst/>
            </a:prstGeom>
          </p:spPr>
          <p:txBody>
            <a:bodyPr wrap="square">
              <a:spAutoFit/>
            </a:bodyPr>
            <a:lstStyle/>
            <a:p>
              <a:r>
                <a:rPr lang="en-US" altLang="zh-CN" sz="1100" b="1" dirty="0">
                  <a:solidFill>
                    <a:schemeClr val="bg1"/>
                  </a:solidFill>
                </a:rPr>
                <a:t>LHC</a:t>
              </a:r>
              <a:r>
                <a:rPr lang="zh-CN" altLang="en-US" sz="1100" b="1" dirty="0">
                  <a:solidFill>
                    <a:schemeClr val="bg1"/>
                  </a:solidFill>
                </a:rPr>
                <a:t>加速器</a:t>
              </a:r>
              <a:endParaRPr lang="en-US" altLang="zh-CN" sz="1100" b="1" dirty="0">
                <a:solidFill>
                  <a:schemeClr val="bg1"/>
                </a:solidFill>
              </a:endParaRPr>
            </a:p>
          </p:txBody>
        </p:sp>
        <p:pic>
          <p:nvPicPr>
            <p:cNvPr id="50" name="Picture 19">
              <a:extLst>
                <a:ext uri="{FF2B5EF4-FFF2-40B4-BE49-F238E27FC236}">
                  <a16:creationId xmlns:a16="http://schemas.microsoft.com/office/drawing/2014/main" id="{FCC3D767-9B0C-49DD-A165-FFA70C595787}"/>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757523" y="2532603"/>
              <a:ext cx="2065359" cy="1170968"/>
            </a:xfrm>
            <a:prstGeom prst="rect">
              <a:avLst/>
            </a:prstGeom>
          </p:spPr>
        </p:pic>
        <p:pic>
          <p:nvPicPr>
            <p:cNvPr id="51" name="Picture 21">
              <a:extLst>
                <a:ext uri="{FF2B5EF4-FFF2-40B4-BE49-F238E27FC236}">
                  <a16:creationId xmlns:a16="http://schemas.microsoft.com/office/drawing/2014/main" id="{9849C098-213E-461D-BFC1-FBDF1A61DCB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612574" y="2581547"/>
              <a:ext cx="2001600" cy="1073080"/>
            </a:xfrm>
            <a:prstGeom prst="rect">
              <a:avLst/>
            </a:prstGeom>
          </p:spPr>
        </p:pic>
        <p:pic>
          <p:nvPicPr>
            <p:cNvPr id="52" name="Picture 25">
              <a:extLst>
                <a:ext uri="{FF2B5EF4-FFF2-40B4-BE49-F238E27FC236}">
                  <a16:creationId xmlns:a16="http://schemas.microsoft.com/office/drawing/2014/main" id="{8B22BC01-A748-4E4A-B29C-6AD7400F853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371016" y="3081878"/>
              <a:ext cx="1991546" cy="1335995"/>
            </a:xfrm>
            <a:prstGeom prst="rect">
              <a:avLst/>
            </a:prstGeom>
          </p:spPr>
        </p:pic>
      </p:grpSp>
      <p:grpSp>
        <p:nvGrpSpPr>
          <p:cNvPr id="26" name="组合 25">
            <a:extLst>
              <a:ext uri="{FF2B5EF4-FFF2-40B4-BE49-F238E27FC236}">
                <a16:creationId xmlns:a16="http://schemas.microsoft.com/office/drawing/2014/main" id="{BCD4CA72-80EB-4518-A870-FAE895EE1B0A}"/>
              </a:ext>
            </a:extLst>
          </p:cNvPr>
          <p:cNvGrpSpPr/>
          <p:nvPr/>
        </p:nvGrpSpPr>
        <p:grpSpPr>
          <a:xfrm>
            <a:off x="8841722" y="4111345"/>
            <a:ext cx="2901800" cy="2402056"/>
            <a:chOff x="2411760" y="2472497"/>
            <a:chExt cx="3312368" cy="2761634"/>
          </a:xfrm>
        </p:grpSpPr>
        <p:pic>
          <p:nvPicPr>
            <p:cNvPr id="27" name="图片 26">
              <a:extLst>
                <a:ext uri="{FF2B5EF4-FFF2-40B4-BE49-F238E27FC236}">
                  <a16:creationId xmlns:a16="http://schemas.microsoft.com/office/drawing/2014/main" id="{6649D531-4262-4994-994F-94A6EDC12067}"/>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411760" y="2473108"/>
              <a:ext cx="3312368" cy="2743055"/>
            </a:xfrm>
            <a:prstGeom prst="rect">
              <a:avLst/>
            </a:prstGeom>
          </p:spPr>
        </p:pic>
        <p:sp>
          <p:nvSpPr>
            <p:cNvPr id="28" name="矩形 27">
              <a:extLst>
                <a:ext uri="{FF2B5EF4-FFF2-40B4-BE49-F238E27FC236}">
                  <a16:creationId xmlns:a16="http://schemas.microsoft.com/office/drawing/2014/main" id="{E54EAFE7-04C4-4578-8875-213F8CD8330A}"/>
                </a:ext>
              </a:extLst>
            </p:cNvPr>
            <p:cNvSpPr/>
            <p:nvPr/>
          </p:nvSpPr>
          <p:spPr bwMode="auto">
            <a:xfrm>
              <a:off x="2411760" y="2472497"/>
              <a:ext cx="3312368" cy="2761634"/>
            </a:xfrm>
            <a:prstGeom prst="rect">
              <a:avLst/>
            </a:prstGeom>
            <a:solidFill>
              <a:srgbClr val="0000FF">
                <a:alpha val="38000"/>
              </a:srgbClr>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72" eaLnBrk="1" fontAlgn="base" latinLnBrk="0" hangingPunct="1">
                <a:lnSpc>
                  <a:spcPct val="100000"/>
                </a:lnSpc>
                <a:spcBef>
                  <a:spcPct val="0"/>
                </a:spcBef>
                <a:spcAft>
                  <a:spcPct val="0"/>
                </a:spcAft>
                <a:buClrTx/>
                <a:buSzTx/>
                <a:buFontTx/>
                <a:buNone/>
                <a:tabLst/>
                <a:defRPr/>
              </a:pPr>
              <a:endParaRPr kumimoji="0" lang="zh-CN" altLang="en-US" sz="2402" b="0" i="0" u="none" strike="noStrike" kern="0" cap="none" spc="0" normalizeH="0" baseline="0" noProof="0">
                <a:ln>
                  <a:noFill/>
                </a:ln>
                <a:solidFill>
                  <a:srgbClr val="FFCC00"/>
                </a:solidFill>
                <a:effectLst>
                  <a:outerShdw blurRad="38100" dist="38100" dir="2700000" algn="tl">
                    <a:srgbClr val="000000">
                      <a:alpha val="43137"/>
                    </a:srgbClr>
                  </a:outerShdw>
                </a:effectLst>
                <a:uLnTx/>
                <a:uFillTx/>
                <a:ea typeface="宋体" pitchFamily="2" charset="-122"/>
              </a:endParaRPr>
            </a:p>
          </p:txBody>
        </p:sp>
        <p:sp>
          <p:nvSpPr>
            <p:cNvPr id="29" name="椭圆 28">
              <a:extLst>
                <a:ext uri="{FF2B5EF4-FFF2-40B4-BE49-F238E27FC236}">
                  <a16:creationId xmlns:a16="http://schemas.microsoft.com/office/drawing/2014/main" id="{5AB0AE1C-0FD5-4C31-9D21-99329176E7D1}"/>
                </a:ext>
              </a:extLst>
            </p:cNvPr>
            <p:cNvSpPr/>
            <p:nvPr/>
          </p:nvSpPr>
          <p:spPr bwMode="auto">
            <a:xfrm>
              <a:off x="3589313" y="3293246"/>
              <a:ext cx="1107997" cy="1120139"/>
            </a:xfrm>
            <a:prstGeom prst="ellipse">
              <a:avLst/>
            </a:prstGeom>
            <a:solidFill>
              <a:srgbClr val="5B9BD5">
                <a:lumMod val="40000"/>
                <a:lumOff val="60000"/>
                <a:alpha val="32000"/>
              </a:srgbClr>
            </a:solidFill>
            <a:ln w="698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72" eaLnBrk="1" fontAlgn="base" latinLnBrk="0" hangingPunct="1">
                <a:lnSpc>
                  <a:spcPct val="100000"/>
                </a:lnSpc>
                <a:spcBef>
                  <a:spcPct val="0"/>
                </a:spcBef>
                <a:spcAft>
                  <a:spcPct val="0"/>
                </a:spcAft>
                <a:buClrTx/>
                <a:buSzTx/>
                <a:buFontTx/>
                <a:buNone/>
                <a:tabLst/>
                <a:defRPr/>
              </a:pPr>
              <a:endParaRPr kumimoji="0" lang="zh-CN" altLang="en-US" sz="2402" b="0" i="0" u="none" strike="noStrike" kern="0" cap="none" spc="0" normalizeH="0" baseline="0" noProof="0">
                <a:ln>
                  <a:noFill/>
                </a:ln>
                <a:solidFill>
                  <a:srgbClr val="FFCC00"/>
                </a:solidFill>
                <a:effectLst>
                  <a:outerShdw blurRad="38100" dist="38100" dir="2700000" algn="tl">
                    <a:srgbClr val="000000">
                      <a:alpha val="43137"/>
                    </a:srgbClr>
                  </a:outerShdw>
                </a:effectLst>
                <a:uLnTx/>
                <a:uFillTx/>
                <a:ea typeface="宋体" pitchFamily="2" charset="-122"/>
              </a:endParaRPr>
            </a:p>
          </p:txBody>
        </p:sp>
        <p:sp>
          <p:nvSpPr>
            <p:cNvPr id="30" name="文本框 29">
              <a:extLst>
                <a:ext uri="{FF2B5EF4-FFF2-40B4-BE49-F238E27FC236}">
                  <a16:creationId xmlns:a16="http://schemas.microsoft.com/office/drawing/2014/main" id="{6DD7BBF0-4A81-4891-9E10-E8F852EAB490}"/>
                </a:ext>
              </a:extLst>
            </p:cNvPr>
            <p:cNvSpPr txBox="1"/>
            <p:nvPr/>
          </p:nvSpPr>
          <p:spPr>
            <a:xfrm>
              <a:off x="3591996" y="3481437"/>
              <a:ext cx="1115984" cy="860169"/>
            </a:xfrm>
            <a:prstGeom prst="rect">
              <a:avLst/>
            </a:prstGeom>
            <a:noFill/>
          </p:spPr>
          <p:txBody>
            <a:bodyPr wrap="none" rtlCol="0">
              <a:spAutoFit/>
            </a:bodyPr>
            <a:lstStyle/>
            <a:p>
              <a:pPr marL="0" marR="0" lvl="0" indent="0" algn="ctr" defTabSz="979714" eaLnBrk="1" fontAlgn="auto" latinLnBrk="0" hangingPunct="1">
                <a:lnSpc>
                  <a:spcPct val="100000"/>
                </a:lnSpc>
                <a:spcBef>
                  <a:spcPts val="0"/>
                </a:spcBef>
                <a:spcAft>
                  <a:spcPts val="0"/>
                </a:spcAft>
                <a:buClrTx/>
                <a:buSzTx/>
                <a:buFontTx/>
                <a:buNone/>
                <a:tabLst/>
                <a:defRPr/>
              </a:pPr>
              <a:r>
                <a:rPr kumimoji="0" lang="zh-CN" altLang="en-US" sz="2300" b="1" i="0" u="none" strike="noStrike" kern="0" cap="none" spc="0" normalizeH="0" baseline="0" noProof="0" dirty="0">
                  <a:ln>
                    <a:noFill/>
                  </a:ln>
                  <a:solidFill>
                    <a:srgbClr val="FFFF00"/>
                  </a:solidFill>
                  <a:effectLst/>
                  <a:uLnTx/>
                  <a:uFillTx/>
                  <a:latin typeface="微软雅黑" panose="020B0503020204020204" pitchFamily="34" charset="-122"/>
                </a:rPr>
                <a:t>希格斯</a:t>
              </a:r>
              <a:endParaRPr kumimoji="0" lang="en-US" altLang="zh-CN" sz="2300" b="1" i="0" u="none" strike="noStrike" kern="0" cap="none" spc="0" normalizeH="0" baseline="0" noProof="0" dirty="0">
                <a:ln>
                  <a:noFill/>
                </a:ln>
                <a:solidFill>
                  <a:srgbClr val="FFFF00"/>
                </a:solidFill>
                <a:effectLst/>
                <a:uLnTx/>
                <a:uFillTx/>
                <a:latin typeface="微软雅黑" panose="020B0503020204020204" pitchFamily="34" charset="-122"/>
              </a:endParaRPr>
            </a:p>
            <a:p>
              <a:pPr marL="0" marR="0" lvl="0" indent="0" algn="ctr" defTabSz="979714" eaLnBrk="1" fontAlgn="auto" latinLnBrk="0" hangingPunct="1">
                <a:lnSpc>
                  <a:spcPct val="100000"/>
                </a:lnSpc>
                <a:spcBef>
                  <a:spcPts val="0"/>
                </a:spcBef>
                <a:spcAft>
                  <a:spcPts val="0"/>
                </a:spcAft>
                <a:buClrTx/>
                <a:buSzTx/>
                <a:buFontTx/>
                <a:buNone/>
                <a:tabLst/>
                <a:defRPr/>
              </a:pPr>
              <a:r>
                <a:rPr kumimoji="0" lang="zh-CN" altLang="en-US" sz="2300" b="1" i="0" u="none" strike="noStrike" kern="0" cap="none" spc="0" normalizeH="0" baseline="0" noProof="0" dirty="0">
                  <a:ln>
                    <a:noFill/>
                  </a:ln>
                  <a:solidFill>
                    <a:srgbClr val="FFFF00"/>
                  </a:solidFill>
                  <a:effectLst/>
                  <a:uLnTx/>
                  <a:uFillTx/>
                  <a:latin typeface="微软雅黑" panose="020B0503020204020204" pitchFamily="34" charset="-122"/>
                </a:rPr>
                <a:t>粒子</a:t>
              </a:r>
            </a:p>
          </p:txBody>
        </p:sp>
      </p:grpSp>
    </p:spTree>
    <p:extLst>
      <p:ext uri="{BB962C8B-B14F-4D97-AF65-F5344CB8AC3E}">
        <p14:creationId xmlns:p14="http://schemas.microsoft.com/office/powerpoint/2010/main" val="40434314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307"/>
</p:tagLst>
</file>

<file path=ppt/tags/tag1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477.5556052808233,&quot;width&quot;:9646}"/>
</p:tagLst>
</file>

<file path=ppt/tags/tag1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22.8635734072022,&quot;width&quot;:1700.7081397841778}"/>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74939654195,&quot;width&quot;:2009.3009317488863}"/>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1.9921204528705,&quot;width&quot;:2008.7886163659825}"/>
</p:tagLst>
</file>

<file path=ppt/tags/tag1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124.176354238756,&quot;width&quot;:2009.3009317488863}"/>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085.5552736956934,&quot;width&quot;:1690.6407635826938}"/>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1.6134824083306,&quot;width&quot;:1680.3944559246168}"/>
</p:tagLst>
</file>

<file path=ppt/tags/tag1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092.3707584974102,&quot;width&quot;:1990.857577964348}"/>
  <p:tag name="KSO_WM_FULL_TEXT_BEAUTIFY_COPY_ID" val="1026"/>
  <p:tag name="KSO_WM_BEAUTIFY_FLAG" val=""/>
  <p:tag name="KSO_WM_UNIT_PLACING_PICTURE_USER_RELATIVERECTANGLE" val="{&quot;bottom&quot;:0,&quot;left&quot;:0,&quot;right&quot;:0,&quot;top&quot;:0}"/>
  <p:tag name="KSO_WM_UNIT_PLACING_PICTURE_COLLAGE_RELATIVERECTANGLE" val="{&quot;bottom&quot;:0.0020871118416660875,&quot;left&quot;:0,&quot;right&quot;:0,&quot;top&quot;:0.0020871118416660875}"/>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3707584974102,&quot;width&quot;:1990.857577964348}"/>
  <p:tag name="KSO_WM_UNIT_PLACING_PICTURE_USER_RELATIVERECTANGLE" val="{&quot;bottom&quot;:0,&quot;left&quot;:0,&quot;right&quot;:0,&quot;top&quot;:0}"/>
  <p:tag name="KSO_WM_UNIT_PLACING_PICTURE_COLLAGE_RELATIVERECTANGLE" val="{&quot;bottom&quot;:0.0020871118416660875,&quot;left&quot;:0,&quot;right&quot;:0,&quot;top&quot;:0.0020871118416660875}"/>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3707584974102,&quot;width&quot;:1990.857577964348}"/>
  <p:tag name="KSO_WM_UNIT_PLACING_PICTURE_USER_RELATIVERECTANGLE" val="{&quot;bottom&quot;:0,&quot;left&quot;:0,&quot;right&quot;:0,&quot;top&quot;:0}"/>
  <p:tag name="KSO_WM_UNIT_PLACING_PICTURE_COLLAGE_RELATIVERECTANGLE" val="{&quot;bottom&quot;:0.0004482776612783179,&quot;left&quot;:0,&quot;right&quot;:0,&quot;top&quot;:0.0004482776612783179}"/>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307"/>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3707584974102,&quot;width&quot;:1990.857577964348}"/>
  <p:tag name="KSO_WM_UNIT_PLACING_PICTURE_USER_RELATIVERECTANGLE" val="{&quot;bottom&quot;:0,&quot;left&quot;:0.06985,&quot;right&quot;:0.07756,&quot;top&quot;:0}"/>
  <p:tag name="KSO_WM_UNIT_PLACING_PICTURE_COLLAGE_RELATIVERECTANGLE" val="{&quot;bottom&quot;:0,&quot;left&quot;:0.06806309035435108,&quot;right&quot;:0.0757730903543511,&quot;top&quot;:0}"/>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3707584974102,&quot;width&quot;:1990.857577964348}"/>
  <p:tag name="KSO_WM_UNIT_PLACING_PICTURE_USER_RELATIVERECTANGLE" val="{&quot;bottom&quot;:0.40826,&quot;left&quot;:0.0015,&quot;right&quot;:0,&quot;top&quot;:0.07101}"/>
  <p:tag name="KSO_WM_UNIT_PLACING_PICTURE_COLLAGE_RELATIVERECTANGLE" val="{&quot;bottom&quot;:0.40895732022965525,&quot;left&quot;:0,&quot;right&quot;:0,&quot;top&quot;:0.07170732022965527}"/>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3707584974102,&quot;width&quot;:1990.857577964348}"/>
  <p:tag name="KSO_WM_UNIT_PLACING_PICTURE_USER_RELATIVERECTANGLE" val="{&quot;bottom&quot;:0,&quot;left&quot;:0,&quot;right&quot;:0,&quot;top&quot;:0}"/>
  <p:tag name="KSO_WM_UNIT_PLACING_PICTURE_COLLAGE_RELATIVERECTANGLE" val="{&quot;bottom&quot;:0.0020871118416660875,&quot;left&quot;:0,&quot;right&quot;:0,&quot;top&quot;:0.0020871118416660875}"/>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3707584974102,&quot;width&quot;:1990.857577964348}"/>
  <p:tag name="KSO_WM_UNIT_PLACING_PICTURE_USER_RELATIVERECTANGLE" val="{&quot;bottom&quot;:0.21917,&quot;left&quot;:0,&quot;right&quot;:0,&quot;top&quot;:0.3201}"/>
  <p:tag name="KSO_WM_UNIT_PLACING_PICTURE_COLLAGE_RELATIVERECTANGLE" val="{&quot;bottom&quot;:0.22013159503881077,&quot;left&quot;:0,&quot;right&quot;:0,&quot;top&quot;:0.32106159503881077}"/>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092.3707584974102,&quot;width&quot;:1990.857577964348}"/>
  <p:tag name="KSO_WM_UNIT_PLACING_PICTURE_USER_RELATIVERECTANGLE" val="{&quot;bottom&quot;:0,&quot;left&quot;:0,&quot;right&quot;:0,&quot;top&quot;:0}"/>
  <p:tag name="KSO_WM_UNIT_PLACING_PICTURE_COLLAGE_RELATIVERECTANGLE" val="{&quot;bottom&quot;:0.0006644348886139446,&quot;left&quot;:0,&quot;right&quot;:0,&quot;top&quot;:0.0006644348886139446}"/>
  <p:tag name="KSO_WM_UNIT_PLACING_PICTURE_COLLAGE_VIEWPORT" val="{&quot;height&quot;:2885.3333333333335,&quot;width&quot;:3885.6666666666665}"/>
  <p:tag name="KSO_WM_UNIT_PLACING_PICTURE_INFO" val="{&quot;code&quot;:&quot;[1]&quot;,&quot;full_picture&quot;:false,&quot;last_crop_picture&quot;:&quot;[1]&quot;,&quot;scheme&quot;:&quot;9-1&quot;,&quot;spacing&quot;:5}"/>
  <p:tag name="KSO_WM_UNIT_PLACING_PICTURE" val="231313.066"/>
  <p:tag name="KSO_WM_UNIT_INDEX" val=""/>
  <p:tag name="KSO_WM_UNIT_ID"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107.5162802790035,&quot;width&quot;:2006.739354834367}"/>
</p:tagLst>
</file>

<file path=ppt/tags/tag26.xml><?xml version="1.0" encoding="utf-8"?>
<p:tagLst xmlns:a="http://schemas.openxmlformats.org/drawingml/2006/main" xmlns:r="http://schemas.openxmlformats.org/officeDocument/2006/relationships" xmlns:p="http://schemas.openxmlformats.org/presentationml/2006/main">
  <p:tag name="KSO_WM_TEMPLATE_CATEGORY" val=""/>
  <p:tag name="KSO_WM_TEMPLATE_INDEX" val="20204980"/>
  <p:tag name="KSO_WM_SPECIAL_SOURCE" val="bdnull"/>
  <p:tag name="KSO_WM_FULL_TEXT_BEAUTIFY_COPY_ID" val="150995353"/>
</p:tagLst>
</file>

<file path=ppt/tags/tag27.xml><?xml version="1.0" encoding="utf-8"?>
<p:tagLst xmlns:a="http://schemas.openxmlformats.org/drawingml/2006/main" xmlns:r="http://schemas.openxmlformats.org/officeDocument/2006/relationships" xmlns:p="http://schemas.openxmlformats.org/presentationml/2006/main">
  <p:tag name="KSO_WM_UNIT_TABLE_BEAUTIFY" val="smartTable{c4651c19-76fa-4127-a445-d425c9cd604d}"/>
  <p:tag name="TABLE_SKINIDX" val="3"/>
  <p:tag name="TABLE_ENCOLOR" val="#5CA2F9"/>
  <p:tag name="TABLE_ENDDRAG_ORIGIN_RECT" val="455*432"/>
  <p:tag name="TABLE_ENDDRAG_RECT" val="484*90*455*432"/>
  <p:tag name="TABLE_RECT" val="535.09*75.1673*388.9*413.15"/>
  <p:tag name="TABLE_EMPHASIZE_COLOR" val="3099279"/>
  <p:tag name="TABLE_ONEKEY_SKIN_IDX" val="0"/>
  <p:tag name="TABLE_COLORIDX" val="d"/>
  <p:tag name="TABLE_COLOR_RGB" val="0x000000*0xFFFFFF*0x212121*0xFFFFFF*0x2F4A8F*0x834D5E*0x857B94*0x99A58D*0xC7AF93*0x6C8EA9"/>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PICID" val="{e839726e-da78-4fc1-9381-5b893dbffc02}"/>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20204307"/>
  <p:tag name="KSO_WM_TEMPLATE_SUBCATEGORY" val="0"/>
  <p:tag name="KSO_WM_TEMPLATE_MASTER_TYPE" val="1"/>
  <p:tag name="KSO_WM_TEMPLATE_COLOR_TYPE" val="1"/>
  <p:tag name="KSO_WM_TEMPLATE_MASTER_THUMB_INDEX" val="12"/>
  <p:tag name="KSO_WM_TEMPLATE_THUMBS_INDEX" val="1、4、7、9、12、15、16、20、23、24、25、26、27、30、35、39"/>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307"/>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6_Office 主题​​">
  <a:themeElements>
    <a:clrScheme name="CJcolor">
      <a:dk1>
        <a:srgbClr val="000000"/>
      </a:dk1>
      <a:lt1>
        <a:srgbClr val="FFFFCC"/>
      </a:lt1>
      <a:dk2>
        <a:srgbClr val="005DA2"/>
      </a:dk2>
      <a:lt2>
        <a:srgbClr val="FFFFFF"/>
      </a:lt2>
      <a:accent1>
        <a:srgbClr val="00FF00"/>
      </a:accent1>
      <a:accent2>
        <a:srgbClr val="FFC000"/>
      </a:accent2>
      <a:accent3>
        <a:srgbClr val="00C0FF"/>
      </a:accent3>
      <a:accent4>
        <a:srgbClr val="00FFC0"/>
      </a:accent4>
      <a:accent5>
        <a:srgbClr val="FF00C0"/>
      </a:accent5>
      <a:accent6>
        <a:srgbClr val="FF0000"/>
      </a:accent6>
      <a:hlink>
        <a:srgbClr val="C0FF00"/>
      </a:hlink>
      <a:folHlink>
        <a:srgbClr val="000000"/>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演示文稿2" id="{97E25B72-A30C-4C66-AFEE-7B2040BA5858}" vid="{EA769005-4F0F-4FDB-8C54-4F07E4AAC707}"/>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5345</TotalTime>
  <Words>2626</Words>
  <Application>Microsoft Office PowerPoint</Application>
  <PresentationFormat>宽屏</PresentationFormat>
  <Paragraphs>283</Paragraphs>
  <Slides>21</Slides>
  <Notes>18</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21</vt:i4>
      </vt:variant>
    </vt:vector>
  </HeadingPairs>
  <TitlesOfParts>
    <vt:vector size="32" baseType="lpstr">
      <vt:lpstr>等线</vt:lpstr>
      <vt:lpstr>黑体</vt:lpstr>
      <vt:lpstr>楷体</vt:lpstr>
      <vt:lpstr>微软雅黑</vt:lpstr>
      <vt:lpstr>微软雅黑</vt:lpstr>
      <vt:lpstr>Arial</vt:lpstr>
      <vt:lpstr>Calibri</vt:lpstr>
      <vt:lpstr>Cambria Math</vt:lpstr>
      <vt:lpstr>Times New Roman</vt:lpstr>
      <vt:lpstr>Wingdings</vt:lpstr>
      <vt:lpstr>6_Office 主题​​</vt:lpstr>
      <vt:lpstr>PowerPoint 演示文稿</vt:lpstr>
      <vt:lpstr>高能所“十五五”规划</vt:lpstr>
      <vt:lpstr>主攻方向一：粲能区物理研究</vt:lpstr>
      <vt:lpstr>新兴前沿与未来技术六： BEPCII-UP</vt:lpstr>
      <vt:lpstr>BEPCII能区的物理概况</vt:lpstr>
      <vt:lpstr>BEPCII-UP 主要物理目标</vt:lpstr>
      <vt:lpstr>主攻方向二：中微子物理研究</vt:lpstr>
      <vt:lpstr>JUNO-0νββ</vt:lpstr>
      <vt:lpstr>新兴前沿与未来技术一：希格斯物理实验研究</vt:lpstr>
      <vt:lpstr>新兴前沿与未来技术二： CEPC加速器与探测器</vt:lpstr>
      <vt:lpstr>主攻方向三：宇宙线和超高能γ天文研究</vt:lpstr>
      <vt:lpstr>主攻方向四：致密天体与宇宙膨胀研究</vt:lpstr>
      <vt:lpstr>新兴前沿与未来技术五：天体MeV光子和高能中微子</vt:lpstr>
      <vt:lpstr>主攻方向五：光子科学技术与应用</vt:lpstr>
      <vt:lpstr>新兴前沿与未来技术三：未来先进光源方案技术研究</vt:lpstr>
      <vt:lpstr>主攻方向六：中子科学技术与应用</vt:lpstr>
      <vt:lpstr>主攻方向七：加速器关键技术研究</vt:lpstr>
      <vt:lpstr>主攻方向八：射线技术应用</vt:lpstr>
      <vt:lpstr>主攻方向九：人工智能在大装置上的应用</vt:lpstr>
      <vt:lpstr>新兴前沿与未来技术四：量子技术赋能高能物理和天体物理</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曹俊</cp:lastModifiedBy>
  <cp:revision>1512</cp:revision>
  <dcterms:created xsi:type="dcterms:W3CDTF">2019-06-19T02:08:00Z</dcterms:created>
  <dcterms:modified xsi:type="dcterms:W3CDTF">2026-07-13T17:12:23Z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2052-11.1.0.10356</vt:lpwstr>
  </property>
  <property fmtid="{D5CDD505-2E9C-101B-9397-08002B2CF9AE}" pid="3" name="ICV">
    <vt:lpwstr>C3559D121B0F472C82E63E4997CD3038</vt:lpwstr>
  </property>
</Properties>
</file>