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tags/tag9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10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90" r:id="rId2"/>
    <p:sldId id="329" r:id="rId3"/>
    <p:sldId id="324" r:id="rId4"/>
    <p:sldId id="328" r:id="rId5"/>
    <p:sldId id="313" r:id="rId6"/>
    <p:sldId id="320" r:id="rId7"/>
    <p:sldId id="2145961716" r:id="rId8"/>
    <p:sldId id="2145961718" r:id="rId9"/>
    <p:sldId id="2145961717" r:id="rId10"/>
    <p:sldId id="330" r:id="rId11"/>
    <p:sldId id="331" r:id="rId12"/>
    <p:sldId id="2145961715" r:id="rId13"/>
    <p:sldId id="312" r:id="rId14"/>
    <p:sldId id="2145961710" r:id="rId15"/>
    <p:sldId id="2145961720" r:id="rId16"/>
    <p:sldId id="2145961719" r:id="rId17"/>
    <p:sldId id="2145961721" r:id="rId18"/>
    <p:sldId id="2145961722" r:id="rId19"/>
    <p:sldId id="326" r:id="rId20"/>
  </p:sldIdLst>
  <p:sldSz cx="12192000" cy="6858000"/>
  <p:notesSz cx="6858000" cy="9144000"/>
  <p:custDataLst>
    <p:tags r:id="rId22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99">
          <p15:clr>
            <a:srgbClr val="A4A3A4"/>
          </p15:clr>
        </p15:guide>
        <p15:guide id="2" orient="horz" pos="1366">
          <p15:clr>
            <a:srgbClr val="A4A3A4"/>
          </p15:clr>
        </p15:guide>
        <p15:guide id="3" orient="horz" pos="2682">
          <p15:clr>
            <a:srgbClr val="A4A3A4"/>
          </p15:clr>
        </p15:guide>
        <p15:guide id="4" pos="3840">
          <p15:clr>
            <a:srgbClr val="A4A3A4"/>
          </p15:clr>
        </p15:guide>
        <p15:guide id="5" pos="1141">
          <p15:clr>
            <a:srgbClr val="A4A3A4"/>
          </p15:clr>
        </p15:guide>
        <p15:guide id="6" pos="5632">
          <p15:clr>
            <a:srgbClr val="A4A3A4"/>
          </p15:clr>
        </p15:guide>
        <p15:guide id="7" pos="7038">
          <p15:clr>
            <a:srgbClr val="A4A3A4"/>
          </p15:clr>
        </p15:guide>
        <p15:guide id="8" pos="28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2AC00"/>
    <a:srgbClr val="FFC001"/>
    <a:srgbClr val="79B0BD"/>
    <a:srgbClr val="4F91A0"/>
    <a:srgbClr val="3A3A3A"/>
    <a:srgbClr val="FAFAFA"/>
    <a:srgbClr val="F0B700"/>
    <a:srgbClr val="B08600"/>
    <a:srgbClr val="F6BB00"/>
    <a:srgbClr val="E1E1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21" autoAdjust="0"/>
    <p:restoredTop sz="90926" autoAdjust="0"/>
  </p:normalViewPr>
  <p:slideViewPr>
    <p:cSldViewPr snapToGrid="0">
      <p:cViewPr varScale="1">
        <p:scale>
          <a:sx n="90" d="100"/>
          <a:sy n="90" d="100"/>
        </p:scale>
        <p:origin x="84" y="33"/>
      </p:cViewPr>
      <p:guideLst>
        <p:guide orient="horz" pos="2999"/>
        <p:guide orient="horz" pos="1366"/>
        <p:guide orient="horz" pos="2682"/>
        <p:guide pos="3840"/>
        <p:guide pos="1141"/>
        <p:guide pos="5632"/>
        <p:guide pos="7038"/>
        <p:guide pos="2887"/>
      </p:guideLst>
    </p:cSldViewPr>
  </p:slideViewPr>
  <p:outlineViewPr>
    <p:cViewPr>
      <p:scale>
        <a:sx n="33" d="100"/>
        <a:sy n="33" d="100"/>
      </p:scale>
      <p:origin x="0" y="-153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24037;&#20316;&#31807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D:\CPC\&#25968;&#25454;&#32479;&#35745;\&#23454;&#39564;&#32452;&#26469;&#31295;\&#23454;&#39564;&#32452;&#26469;&#31295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238654419000683E-2"/>
          <c:y val="4.4989738926674502E-2"/>
          <c:w val="0.90470680138038229"/>
          <c:h val="0.859776371753365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来稿量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Sheet1!$A$3:$A$7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Sheet1!$B$3:$B$7</c:f>
              <c:numCache>
                <c:formatCode>General</c:formatCode>
                <c:ptCount val="5"/>
                <c:pt idx="0">
                  <c:v>618</c:v>
                </c:pt>
                <c:pt idx="1">
                  <c:v>561</c:v>
                </c:pt>
                <c:pt idx="2">
                  <c:v>790</c:v>
                </c:pt>
                <c:pt idx="3">
                  <c:v>901</c:v>
                </c:pt>
                <c:pt idx="4">
                  <c:v>550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1E-446D-BDFD-4A2A1DA97CB5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发文量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Sheet1!$A$3:$A$7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Sheet1!$C$3:$C$7</c:f>
              <c:numCache>
                <c:formatCode>General</c:formatCode>
                <c:ptCount val="5"/>
                <c:pt idx="0">
                  <c:v>258</c:v>
                </c:pt>
                <c:pt idx="1">
                  <c:v>262</c:v>
                </c:pt>
                <c:pt idx="2">
                  <c:v>281</c:v>
                </c:pt>
                <c:pt idx="3">
                  <c:v>361</c:v>
                </c:pt>
                <c:pt idx="4">
                  <c:v>197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1E-446D-BDFD-4A2A1DA97C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5546912"/>
        <c:axId val="415547744"/>
      </c:barChart>
      <c:catAx>
        <c:axId val="41554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415547744"/>
        <c:crosses val="autoZero"/>
        <c:auto val="1"/>
        <c:lblAlgn val="ctr"/>
        <c:lblOffset val="100"/>
        <c:noMultiLvlLbl val="0"/>
      </c:catAx>
      <c:valAx>
        <c:axId val="415547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415546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5121685318450815"/>
          <c:y val="1.9837232960325576E-2"/>
          <c:w val="0.24289715833282494"/>
          <c:h val="0.14614884969361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Sheet1!$S$2:$T$76</cx:f>
        <cx:lvl ptCount="75">
          <cx:pt idx="0">CDEX Collaboration</cx:pt>
          <cx:pt idx="1">BESII Collaboration</cx:pt>
          <cx:pt idx="2">BESIII Collaboration</cx:pt>
          <cx:pt idx="3">Daya Bay Collaboration</cx:pt>
          <cx:pt idx="4">CDEX Collaboration</cx:pt>
          <cx:pt idx="5">PDG</cx:pt>
          <cx:pt idx="6">LHAASO Collaboration</cx:pt>
          <cx:pt idx="7">Thomas Joseph Powers</cx:pt>
          <cx:pt idx="8">CDEX Collaboration</cx:pt>
          <cx:pt idx="9">BESIII Collaboration</cx:pt>
          <cx:pt idx="10">CLQCD Collaboration</cx:pt>
          <cx:pt idx="11">BESIII Collaboration</cx:pt>
          <cx:pt idx="12">PDG</cx:pt>
          <cx:pt idx="13">CLQCD Collaboration</cx:pt>
          <cx:pt idx="14">LHCb Collaboration</cx:pt>
          <cx:pt idx="15">LHAASO collaboration</cx:pt>
          <cx:pt idx="16">BESIII Collaboration</cx:pt>
          <cx:pt idx="17">CLQCD Collaboration</cx:pt>
          <cx:pt idx="18">CDEX Collaboration</cx:pt>
          <cx:pt idx="19">ᵡQCD Collaboration</cx:pt>
          <cx:pt idx="20">BESIII Collaboration</cx:pt>
          <cx:pt idx="21">BESIII Collaboration</cx:pt>
          <cx:pt idx="22">LHAASO Collaboration</cx:pt>
          <cx:pt idx="23">CLQCD Collaboration</cx:pt>
          <cx:pt idx="24">LP3 Collaboration</cx:pt>
          <cx:pt idx="25">PandaX-II Collaboration</cx:pt>
          <cx:pt idx="26">CSNS Collaboration</cx:pt>
          <cx:pt idx="27">LHCb Collaboration</cx:pt>
          <cx:pt idx="28">Belle II collaboration</cx:pt>
          <cx:pt idx="29">BESIII Collaboration</cx:pt>
          <cx:pt idx="30">LHAASO Collaboration</cx:pt>
          <cx:pt idx="31">CLQCD Collaboration</cx:pt>
          <cx:pt idx="32">STAR Collaboration</cx:pt>
          <cx:pt idx="33">PandaX-II Collaboration</cx:pt>
          <cx:pt idx="34">JUNO Collaboration</cx:pt>
          <cx:pt idx="35">ᵡQCD Collaboration</cx:pt>
          <cx:pt idx="36">Daya Bay Collaboration</cx:pt>
          <cx:pt idx="37">JNE Collaboration</cx:pt>
          <cx:pt idx="38">LHAASO Collaboration</cx:pt>
          <cx:pt idx="39">BESIII Collaboration</cx:pt>
          <cx:pt idx="40">STAR Collaboration</cx:pt>
          <cx:pt idx="41">LHCb Collaboration</cx:pt>
          <cx:pt idx="42">CSNS Collaboration</cx:pt>
          <cx:pt idx="43">Back-n Collaboration</cx:pt>
          <cx:pt idx="44">PandaX-II Collaboration</cx:pt>
          <cx:pt idx="45">LHAASO Collaboration</cx:pt>
          <cx:pt idx="46">Back-n Collaboration</cx:pt>
          <cx:pt idx="47">BESIII Collaboration</cx:pt>
          <cx:pt idx="48">JNE collaboration</cx:pt>
          <cx:pt idx="49">PandaX-II Collaboration</cx:pt>
          <cx:pt idx="50">JUNO Collaboration</cx:pt>
          <cx:pt idx="51">LHAASO Collaboration</cx:pt>
          <cx:pt idx="52">BESIII Collaboration</cx:pt>
          <cx:pt idx="53">LHCb Collaboration</cx:pt>
          <cx:pt idx="54">CDEX Collaboration</cx:pt>
          <cx:pt idx="55">JUNO Collaboration</cx:pt>
          <cx:pt idx="56">EXO200 Collaboration</cx:pt>
          <cx:pt idx="57">ᵡQCD Collaboration</cx:pt>
          <cx:pt idx="58">LHAASO Collaboration</cx:pt>
          <cx:pt idx="59">BESIII Collaboration</cx:pt>
          <cx:pt idx="60">ATLAS Collaboration</cx:pt>
          <cx:pt idx="61">CDEX Collaboration</cx:pt>
          <cx:pt idx="62">CSCN Collaboration</cx:pt>
          <cx:pt idx="63">JUNO Collaboration</cx:pt>
          <cx:pt idx="64">PandaX Collaboration</cx:pt>
          <cx:pt idx="65">ᵡQCD Collaboration</cx:pt>
          <cx:pt idx="66">BelleII</cx:pt>
          <cx:pt idx="67">JUNO Collaboration</cx:pt>
          <cx:pt idx="68">BESIII Collaboration</cx:pt>
          <cx:pt idx="69">LCAT Collaboration</cx:pt>
          <cx:pt idx="70">CEPC Collaboration</cx:pt>
          <cx:pt idx="71">DAMP Collaboration</cx:pt>
          <cx:pt idx="72">CLQCD Collaboration</cx:pt>
          <cx:pt idx="73">BelleII</cx:pt>
          <cx:pt idx="74">νGeN Collaboration</cx:pt>
        </cx:lvl>
        <cx:lvl ptCount="75">
          <cx:pt idx="0">2011</cx:pt>
          <cx:pt idx="1">2012</cx:pt>
          <cx:pt idx="2">2013</cx:pt>
          <cx:pt idx="5">2014</cx:pt>
          <cx:pt idx="8">2015</cx:pt>
          <cx:pt idx="11">2016</cx:pt>
          <cx:pt idx="15">2017</cx:pt>
          <cx:pt idx="17">2018</cx:pt>
          <cx:pt idx="21">2019</cx:pt>
          <cx:pt idx="26">2020</cx:pt>
          <cx:pt idx="34">2021</cx:pt>
          <cx:pt idx="45">2022</cx:pt>
          <cx:pt idx="51">2023</cx:pt>
          <cx:pt idx="58">2024</cx:pt>
          <cx:pt idx="67">2025</cx:pt>
        </cx:lvl>
      </cx:strDim>
      <cx:numDim type="size">
        <cx:f>Sheet1!$U$2:$U$76</cx:f>
        <cx:lvl ptCount="75" formatCode="G/通用格式">
          <cx:pt idx="0">1</cx:pt>
          <cx:pt idx="1">3</cx:pt>
          <cx:pt idx="2">2</cx:pt>
          <cx:pt idx="3">1</cx:pt>
          <cx:pt idx="4">1</cx:pt>
          <cx:pt idx="5">1</cx:pt>
          <cx:pt idx="6">5</cx:pt>
          <cx:pt idx="7">1</cx:pt>
          <cx:pt idx="8">1</cx:pt>
          <cx:pt idx="9">2</cx:pt>
          <cx:pt idx="10">1</cx:pt>
          <cx:pt idx="11">2</cx:pt>
          <cx:pt idx="12">1</cx:pt>
          <cx:pt idx="13">1</cx:pt>
          <cx:pt idx="14">1</cx:pt>
          <cx:pt idx="15">1</cx:pt>
          <cx:pt idx="16">2</cx:pt>
          <cx:pt idx="17">1</cx:pt>
          <cx:pt idx="18">1</cx:pt>
          <cx:pt idx="19">1</cx:pt>
          <cx:pt idx="20">2</cx:pt>
          <cx:pt idx="21">2</cx:pt>
          <cx:pt idx="22">1</cx:pt>
          <cx:pt idx="23">1</cx:pt>
          <cx:pt idx="24">1</cx:pt>
          <cx:pt idx="25">1</cx:pt>
          <cx:pt idx="26">1</cx:pt>
          <cx:pt idx="27">1</cx:pt>
          <cx:pt idx="28">1</cx:pt>
          <cx:pt idx="29">1</cx:pt>
          <cx:pt idx="30">1</cx:pt>
          <cx:pt idx="31">1</cx:pt>
          <cx:pt idx="32">1</cx:pt>
          <cx:pt idx="33">1</cx:pt>
          <cx:pt idx="34">1</cx:pt>
          <cx:pt idx="35">1</cx:pt>
          <cx:pt idx="36">2</cx:pt>
          <cx:pt idx="37">1</cx:pt>
          <cx:pt idx="38">3</cx:pt>
          <cx:pt idx="39">2</cx:pt>
          <cx:pt idx="40">1</cx:pt>
          <cx:pt idx="41">2</cx:pt>
          <cx:pt idx="42">1</cx:pt>
          <cx:pt idx="43">1</cx:pt>
          <cx:pt idx="44">1</cx:pt>
          <cx:pt idx="45">7</cx:pt>
          <cx:pt idx="46">1</cx:pt>
          <cx:pt idx="47">4</cx:pt>
          <cx:pt idx="48">1</cx:pt>
          <cx:pt idx="49">2</cx:pt>
          <cx:pt idx="50">1</cx:pt>
          <cx:pt idx="51">1</cx:pt>
          <cx:pt idx="52">4</cx:pt>
          <cx:pt idx="53">2</cx:pt>
          <cx:pt idx="54">1</cx:pt>
          <cx:pt idx="55">1</cx:pt>
          <cx:pt idx="56">1</cx:pt>
          <cx:pt idx="57">1</cx:pt>
          <cx:pt idx="58">1</cx:pt>
          <cx:pt idx="59">3</cx:pt>
          <cx:pt idx="60">1</cx:pt>
          <cx:pt idx="61">1</cx:pt>
          <cx:pt idx="62">1</cx:pt>
          <cx:pt idx="63">1</cx:pt>
          <cx:pt idx="64">2</cx:pt>
          <cx:pt idx="65">1</cx:pt>
          <cx:pt idx="66">1</cx:pt>
          <cx:pt idx="67">2</cx:pt>
          <cx:pt idx="68">7</cx:pt>
          <cx:pt idx="69">1</cx:pt>
          <cx:pt idx="70">2</cx:pt>
          <cx:pt idx="71">1</cx:pt>
          <cx:pt idx="72">1</cx:pt>
          <cx:pt idx="73">1</cx:pt>
          <cx:pt idx="74">1</cx:pt>
        </cx:lvl>
      </cx:numDim>
    </cx:data>
  </cx:chartData>
  <cx:chart>
    <cx:plotArea>
      <cx:plotAreaRegion>
        <cx:series layoutId="sunburst" uniqueId="{8D676BB1-940C-4362-AA50-75C5315AEF8E}">
          <cx:tx>
            <cx:txData>
              <cx:f>Sheet1!$U$1</cx:f>
              <cx:v>Number</cx:v>
            </cx:txData>
          </cx:tx>
          <cx:dataLabels pos="ctr"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700"/>
                </a:pPr>
                <a:endParaRPr lang="zh-CN" altLang="en-US" sz="700" b="0" i="0" u="none" strike="noStrike" baseline="0">
                  <a:solidFill>
                    <a:prstClr val="white"/>
                  </a:solidFill>
                  <a:latin typeface="HelveticaInserat-Roman-SemiB"/>
                  <a:ea typeface="微软雅黑"/>
                </a:endParaRPr>
              </a:p>
            </cx:txPr>
            <cx:visibility seriesName="0" categoryName="1" value="0"/>
          </cx:dataLabels>
          <cx:dataId val="0"/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5185088-C21B-4EF8-9223-736203207FFA}" type="datetimeFigureOut">
              <a:rPr lang="zh-CN" altLang="en-US"/>
              <a:pPr>
                <a:defRPr/>
              </a:pPr>
              <a:t>2026/7/17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56F162B-F023-4A11-961C-6EBAE8C7F2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17003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1748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8C9893E-D398-49AB-9F31-1DD7AC590138}" type="slidenum">
              <a:rPr lang="zh-CN" altLang="en-US" smtClean="0">
                <a:cs typeface="等线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zh-CN" altLang="en-US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9261806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6F162B-F023-4A11-961C-6EBAE8C7F26C}" type="slidenum">
              <a:rPr lang="zh-CN" altLang="en-US" smtClean="0"/>
              <a:pPr>
                <a:defRPr/>
              </a:pPr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18770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6F162B-F023-4A11-961C-6EBAE8C7F26C}" type="slidenum">
              <a:rPr lang="zh-CN" altLang="en-US" smtClean="0"/>
              <a:pPr>
                <a:defRPr/>
              </a:pPr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96106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6F162B-F023-4A11-961C-6EBAE8C7F26C}" type="slidenum">
              <a:rPr lang="zh-CN" altLang="en-US" smtClean="0"/>
              <a:pPr>
                <a:defRPr/>
              </a:pPr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6760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DDDFC7-F288-4EFC-B594-E1B442751101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94461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21854747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29274417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17905164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6989821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580887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1748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8C9893E-D398-49AB-9F31-1DD7AC590138}" type="slidenum">
              <a:rPr lang="zh-CN" altLang="en-US" smtClean="0">
                <a:cs typeface="等线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zh-CN" altLang="en-US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930975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6F162B-F023-4A11-961C-6EBAE8C7F26C}" type="slidenum">
              <a:rPr lang="zh-CN" altLang="en-US" smtClean="0"/>
              <a:pPr>
                <a:defRPr/>
              </a:pPr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988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2308013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DDDFC7-F288-4EFC-B594-E1B44275110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3522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86855-8D0F-4FB8-8AB6-33D9A113F64C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5618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1718332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2859697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34194899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1524400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C92A8-CA83-4116-B942-5BB950F728F7}" type="datetimeFigureOut">
              <a:rPr lang="zh-CN" altLang="en-US"/>
              <a:pPr>
                <a:defRPr/>
              </a:pPr>
              <a:t>2026/7/17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6DDC8-72A5-49C0-BCC0-6AA2493B5DD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2375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8DBB8-DB13-4BF9-8D45-A66BEF9B8924}" type="datetimeFigureOut">
              <a:rPr lang="zh-CN" altLang="en-US"/>
              <a:pPr>
                <a:defRPr/>
              </a:pPr>
              <a:t>2026/7/17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4DE05-1123-4929-BD04-19624C65C7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5424373" y="5299950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406129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10490" y="309705"/>
            <a:ext cx="4828310" cy="594157"/>
          </a:xfrm>
        </p:spPr>
        <p:txBody>
          <a:bodyPr/>
          <a:lstStyle>
            <a:lvl1pPr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6" name="任意多边形 5"/>
          <p:cNvSpPr/>
          <p:nvPr userDrawn="1"/>
        </p:nvSpPr>
        <p:spPr>
          <a:xfrm rot="16200000" flipV="1">
            <a:off x="-172135" y="118881"/>
            <a:ext cx="959281" cy="721520"/>
          </a:xfrm>
          <a:custGeom>
            <a:avLst/>
            <a:gdLst>
              <a:gd name="connsiteX0" fmla="*/ 6260239 w 6260239"/>
              <a:gd name="connsiteY0" fmla="*/ 1443042 h 1443042"/>
              <a:gd name="connsiteX1" fmla="*/ 6260239 w 6260239"/>
              <a:gd name="connsiteY1" fmla="*/ 1370077 h 1443042"/>
              <a:gd name="connsiteX2" fmla="*/ 3239468 w 6260239"/>
              <a:gd name="connsiteY2" fmla="*/ 0 h 1443042"/>
              <a:gd name="connsiteX3" fmla="*/ 0 w 6260239"/>
              <a:gd name="connsiteY3" fmla="*/ 1443042 h 1443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 rot="16200000" flipV="1">
            <a:off x="-182596" y="258797"/>
            <a:ext cx="980201" cy="721518"/>
          </a:xfrm>
          <a:custGeom>
            <a:avLst/>
            <a:gdLst>
              <a:gd name="connsiteX0" fmla="*/ 6396518 w 6396518"/>
              <a:gd name="connsiteY0" fmla="*/ 1443041 h 1443041"/>
              <a:gd name="connsiteX1" fmla="*/ 3214875 w 6396518"/>
              <a:gd name="connsiteY1" fmla="*/ 0 h 1443041"/>
              <a:gd name="connsiteX2" fmla="*/ 0 w 6396518"/>
              <a:gd name="connsiteY2" fmla="*/ 1432086 h 1443041"/>
              <a:gd name="connsiteX3" fmla="*/ 0 w 6396518"/>
              <a:gd name="connsiteY3" fmla="*/ 1443041 h 1443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close/>
              </a:path>
            </a:pathLst>
          </a:custGeom>
          <a:solidFill>
            <a:srgbClr val="3A3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5706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5123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A00E739-6AAD-4EF0-B519-D912208CEF5D}" type="datetimeFigureOut">
              <a:rPr lang="zh-CN" altLang="en-US"/>
              <a:pPr>
                <a:defRPr/>
              </a:pPr>
              <a:t>2026/7/17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F39F2F5-AAEC-484E-8D1B-150359545A1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等线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/>
          <a:ea typeface="等线 Light"/>
          <a:cs typeface="等线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/>
          <a:ea typeface="等线 Light"/>
          <a:cs typeface="等线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/>
          <a:ea typeface="等线 Light"/>
          <a:cs typeface="等线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/>
          <a:ea typeface="等线 Light"/>
          <a:cs typeface="等线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/>
          <a:ea typeface="等线 Light"/>
          <a:cs typeface="等线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/>
          <a:ea typeface="等线 Light"/>
          <a:cs typeface="等线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/>
          <a:ea typeface="等线 Light"/>
          <a:cs typeface="等线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/>
          <a:ea typeface="等线 Light"/>
          <a:cs typeface="等线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等线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等线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等线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等线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等线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tags" Target="../tags/tag8.xml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tags" Target="../tags/tag7.xml"/><Relationship Id="rId16" Type="http://schemas.openxmlformats.org/officeDocument/2006/relationships/image" Target="../media/image43.png"/><Relationship Id="rId1" Type="http://schemas.openxmlformats.org/officeDocument/2006/relationships/tags" Target="../tags/tag6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notesSlide" Target="../notesSlides/notesSlide10.xml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jpe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jpeg"/><Relationship Id="rId11" Type="http://schemas.openxmlformats.org/officeDocument/2006/relationships/image" Target="../media/image65.png"/><Relationship Id="rId5" Type="http://schemas.openxmlformats.org/officeDocument/2006/relationships/image" Target="../media/image59.jpeg"/><Relationship Id="rId10" Type="http://schemas.openxmlformats.org/officeDocument/2006/relationships/image" Target="../media/image64.png"/><Relationship Id="rId4" Type="http://schemas.openxmlformats.org/officeDocument/2006/relationships/image" Target="../media/image58.jpeg"/><Relationship Id="rId9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jpeg"/><Relationship Id="rId10" Type="http://schemas.openxmlformats.org/officeDocument/2006/relationships/image" Target="../media/image73.png"/><Relationship Id="rId4" Type="http://schemas.openxmlformats.org/officeDocument/2006/relationships/image" Target="../media/image67.jpeg"/><Relationship Id="rId9" Type="http://schemas.openxmlformats.org/officeDocument/2006/relationships/image" Target="../media/image7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82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10.png"/><Relationship Id="rId5" Type="http://schemas.openxmlformats.org/officeDocument/2006/relationships/chart" Target="../charts/char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631350" y="923914"/>
            <a:ext cx="4885525" cy="12235776"/>
          </a:xfrm>
          <a:prstGeom prst="rect">
            <a:avLst/>
          </a:prstGeom>
        </p:spPr>
      </p:pic>
      <p:sp>
        <p:nvSpPr>
          <p:cNvPr id="20" name="PA_文本框 19"/>
          <p:cNvSpPr txBox="1"/>
          <p:nvPr>
            <p:custDataLst>
              <p:tags r:id="rId1"/>
            </p:custDataLst>
          </p:nvPr>
        </p:nvSpPr>
        <p:spPr>
          <a:xfrm>
            <a:off x="3871116" y="2744946"/>
            <a:ext cx="44935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800" b="1" dirty="0">
                <a:ln w="12700">
                  <a:noFill/>
                  <a:prstDash val="solid"/>
                </a:ln>
                <a:solidFill>
                  <a:srgbClr val="4F91A0"/>
                </a:solidFill>
                <a:latin typeface="+mn-ea"/>
                <a:ea typeface="+mn-ea"/>
                <a:cs typeface="+mn-ea"/>
              </a:rPr>
              <a:t>高能所三刊介绍</a:t>
            </a:r>
          </a:p>
        </p:txBody>
      </p:sp>
      <p:sp>
        <p:nvSpPr>
          <p:cNvPr id="22" name="PA_矩形 21"/>
          <p:cNvSpPr/>
          <p:nvPr>
            <p:custDataLst>
              <p:tags r:id="rId2"/>
            </p:custDataLst>
          </p:nvPr>
        </p:nvSpPr>
        <p:spPr>
          <a:xfrm>
            <a:off x="982980" y="766812"/>
            <a:ext cx="24150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dirty="0">
                <a:solidFill>
                  <a:srgbClr val="4F91A0"/>
                </a:solidFill>
                <a:latin typeface="+mn-ea"/>
                <a:ea typeface="+mn-ea"/>
                <a:cs typeface="+mn-ea"/>
              </a:rPr>
              <a:t>IHEP Journal showcase</a:t>
            </a:r>
            <a:endParaRPr lang="zh-CN" altLang="en-US" sz="1600" dirty="0">
              <a:solidFill>
                <a:srgbClr val="4F91A0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F014E45-E607-41C3-8AAD-F3C2C94F1FA0}"/>
              </a:ext>
            </a:extLst>
          </p:cNvPr>
          <p:cNvSpPr txBox="1"/>
          <p:nvPr/>
        </p:nvSpPr>
        <p:spPr>
          <a:xfrm>
            <a:off x="5611205" y="4257663"/>
            <a:ext cx="4248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altLang="zh-CN" sz="1600" dirty="0">
                <a:latin typeface="Bahnschrift Light Condensed" panose="020B0502040204020203" pitchFamily="34" charset="0"/>
              </a:rPr>
            </a:br>
            <a:endParaRPr lang="zh-CN" altLang="en-US" sz="1600" dirty="0">
              <a:latin typeface="Bahnschrift Light Condensed" panose="020B0502040204020203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4A5F821-D303-4358-907B-A3BD71B57A84}"/>
              </a:ext>
            </a:extLst>
          </p:cNvPr>
          <p:cNvSpPr txBox="1"/>
          <p:nvPr/>
        </p:nvSpPr>
        <p:spPr>
          <a:xfrm>
            <a:off x="982980" y="323146"/>
            <a:ext cx="6976240" cy="308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1200" b="1" i="0" dirty="0">
                <a:latin typeface="微软雅黑"/>
                <a:ea typeface="微软雅黑"/>
                <a:cs typeface="微软雅黑"/>
              </a:rPr>
              <a:t>高能物理大会  </a:t>
            </a:r>
            <a:r>
              <a:rPr lang="en-US" altLang="zh-CN" sz="1200" b="1" i="0" dirty="0">
                <a:latin typeface="微软雅黑"/>
                <a:ea typeface="微软雅黑"/>
                <a:cs typeface="微软雅黑"/>
              </a:rPr>
              <a:t>·  </a:t>
            </a:r>
            <a:r>
              <a:rPr lang="zh-CN" altLang="en-US" sz="1200" b="1" i="0" dirty="0">
                <a:latin typeface="微软雅黑"/>
                <a:ea typeface="微软雅黑"/>
                <a:cs typeface="微软雅黑"/>
              </a:rPr>
              <a:t>期刊巡礼</a:t>
            </a: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884F6535-7E8E-4CCC-ACB4-EF916CA06357}"/>
              </a:ext>
            </a:extLst>
          </p:cNvPr>
          <p:cNvCxnSpPr/>
          <p:nvPr/>
        </p:nvCxnSpPr>
        <p:spPr>
          <a:xfrm>
            <a:off x="1966743" y="3812730"/>
            <a:ext cx="8534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hape 3">
            <a:extLst>
              <a:ext uri="{FF2B5EF4-FFF2-40B4-BE49-F238E27FC236}">
                <a16:creationId xmlns:a16="http://schemas.microsoft.com/office/drawing/2014/main" id="{7160FB6A-C313-45F2-9335-10DE42CCC6D3}"/>
              </a:ext>
            </a:extLst>
          </p:cNvPr>
          <p:cNvSpPr/>
          <p:nvPr/>
        </p:nvSpPr>
        <p:spPr>
          <a:xfrm>
            <a:off x="982980" y="1825575"/>
            <a:ext cx="10226040" cy="433387"/>
          </a:xfrm>
          <a:custGeom>
            <a:avLst/>
            <a:gdLst/>
            <a:ahLst/>
            <a:cxnLst/>
            <a:rect l="l" t="t" r="r" b="b"/>
            <a:pathLst>
              <a:path w="1857375" h="533400">
                <a:moveTo>
                  <a:pt x="0" y="0"/>
                </a:moveTo>
                <a:lnTo>
                  <a:pt x="1857375" y="0"/>
                </a:lnTo>
                <a:lnTo>
                  <a:pt x="1857375" y="533400"/>
                </a:lnTo>
                <a:lnTo>
                  <a:pt x="0" y="5334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AA41F850-3B21-4BCF-B0B3-4DDE40781089}"/>
              </a:ext>
            </a:extLst>
          </p:cNvPr>
          <p:cNvSpPr/>
          <p:nvPr/>
        </p:nvSpPr>
        <p:spPr>
          <a:xfrm>
            <a:off x="982980" y="1898879"/>
            <a:ext cx="10226040" cy="1916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altLang="zh-CN" sz="2000" b="1" i="1" dirty="0">
                <a:solidFill>
                  <a:schemeClr val="bg1"/>
                </a:solidFill>
                <a:latin typeface="Calibri"/>
                <a:ea typeface="Calibri"/>
              </a:rPr>
              <a:t>Chinese Physics C  </a:t>
            </a:r>
            <a:r>
              <a:rPr lang="en-US" altLang="zh-CN" sz="2000" b="1" i="0" dirty="0">
                <a:solidFill>
                  <a:schemeClr val="bg1"/>
                </a:solidFill>
                <a:latin typeface="Calibri"/>
                <a:ea typeface="Calibri"/>
              </a:rPr>
              <a:t>·  </a:t>
            </a:r>
            <a:r>
              <a:rPr lang="en-US" altLang="zh-CN" sz="2000" b="1" i="1" dirty="0">
                <a:solidFill>
                  <a:schemeClr val="bg1"/>
                </a:solidFill>
                <a:latin typeface="Calibri"/>
                <a:ea typeface="Calibri"/>
              </a:rPr>
              <a:t>Radiation detection technology and methods</a:t>
            </a:r>
            <a:r>
              <a:rPr lang="en-US" altLang="zh-CN" sz="2000" i="1" dirty="0">
                <a:solidFill>
                  <a:schemeClr val="bg1"/>
                </a:solidFill>
                <a:latin typeface="Georgia"/>
              </a:rPr>
              <a:t>  </a:t>
            </a:r>
            <a:r>
              <a:rPr lang="en-US" altLang="zh-CN" b="1" i="0" dirty="0">
                <a:solidFill>
                  <a:schemeClr val="bg1"/>
                </a:solidFill>
                <a:latin typeface="Calibri"/>
                <a:ea typeface="Calibri"/>
              </a:rPr>
              <a:t>·  </a:t>
            </a:r>
            <a:r>
              <a:rPr lang="zh-CN" altLang="en-US" b="1" i="0" dirty="0">
                <a:solidFill>
                  <a:schemeClr val="bg1"/>
                </a:solidFill>
                <a:latin typeface="微软雅黑"/>
                <a:ea typeface="微软雅黑"/>
              </a:rPr>
              <a:t>现代物理知识</a:t>
            </a:r>
            <a:endParaRPr lang="zh-CN" altLang="en-US" sz="2000" b="0" i="0" dirty="0">
              <a:solidFill>
                <a:schemeClr val="bg1"/>
              </a:solidFill>
              <a:latin typeface="Georgi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65FD5F-62A5-4491-8A1D-7C6D2628DD00}"/>
              </a:ext>
            </a:extLst>
          </p:cNvPr>
          <p:cNvSpPr txBox="1"/>
          <p:nvPr/>
        </p:nvSpPr>
        <p:spPr>
          <a:xfrm>
            <a:off x="1545888" y="4207777"/>
            <a:ext cx="9144000" cy="634661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ctr">
              <a:lnSpc>
                <a:spcPct val="130000"/>
              </a:lnSpc>
            </a:pPr>
            <a:r>
              <a:rPr sz="1600" b="0" i="0" dirty="0" err="1">
                <a:latin typeface="微软雅黑"/>
                <a:ea typeface="微软雅黑"/>
                <a:cs typeface="微软雅黑"/>
              </a:rPr>
              <a:t>从粒子物理前沿到辐射探测技术，从学术研究到科学普及</a:t>
            </a:r>
            <a:r>
              <a:rPr sz="1600" b="0" i="0" dirty="0">
                <a:latin typeface="微软雅黑"/>
                <a:ea typeface="微软雅黑"/>
                <a:cs typeface="微软雅黑"/>
              </a:rPr>
              <a:t>
</a:t>
            </a:r>
            <a:r>
              <a:rPr sz="1600" b="0" i="0" dirty="0" err="1">
                <a:latin typeface="微软雅黑"/>
                <a:ea typeface="微软雅黑"/>
                <a:cs typeface="微软雅黑"/>
              </a:rPr>
              <a:t>三本期刊，一个使命：服务高能</a:t>
            </a:r>
            <a:r>
              <a:rPr lang="zh-CN" altLang="en-US" sz="1600" b="0" i="0" dirty="0">
                <a:latin typeface="微软雅黑"/>
                <a:ea typeface="微软雅黑"/>
                <a:cs typeface="微软雅黑"/>
              </a:rPr>
              <a:t>物理学术共同体</a:t>
            </a:r>
            <a:r>
              <a:rPr lang="zh-CN" altLang="en-US" sz="1600" dirty="0">
                <a:latin typeface="微软雅黑"/>
                <a:ea typeface="微软雅黑"/>
                <a:cs typeface="微软雅黑"/>
              </a:rPr>
              <a:t> 打造中国品牌一流高能物理学术交流平台</a:t>
            </a:r>
            <a:endParaRPr sz="1600" b="0" i="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1" name="TextBox 22">
            <a:extLst>
              <a:ext uri="{FF2B5EF4-FFF2-40B4-BE49-F238E27FC236}">
                <a16:creationId xmlns:a16="http://schemas.microsoft.com/office/drawing/2014/main" id="{E96FAEE0-35B1-4665-9D8A-A1655E7C093B}"/>
              </a:ext>
            </a:extLst>
          </p:cNvPr>
          <p:cNvSpPr txBox="1"/>
          <p:nvPr/>
        </p:nvSpPr>
        <p:spPr>
          <a:xfrm>
            <a:off x="9103354" y="5892210"/>
            <a:ext cx="2767897" cy="667299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1100" b="0" i="0" dirty="0">
                <a:latin typeface="Calibri"/>
                <a:ea typeface="Calibri"/>
              </a:rPr>
              <a:t>董海荣</a:t>
            </a:r>
            <a:endParaRPr lang="en-US" sz="1100" b="0" i="0" dirty="0">
              <a:latin typeface="Calibri"/>
              <a:ea typeface="Calibri"/>
            </a:endParaRPr>
          </a:p>
          <a:p>
            <a:pPr algn="l">
              <a:lnSpc>
                <a:spcPct val="130000"/>
              </a:lnSpc>
            </a:pPr>
            <a:r>
              <a:rPr sz="1100" b="0" i="0" dirty="0" err="1">
                <a:latin typeface="Calibri"/>
                <a:ea typeface="Calibri"/>
              </a:rPr>
              <a:t>中国科学院高能物理研究所</a:t>
            </a:r>
            <a:r>
              <a:rPr sz="1100" b="0" i="0" dirty="0">
                <a:latin typeface="Calibri"/>
                <a:ea typeface="Calibri"/>
              </a:rPr>
              <a:t> </a:t>
            </a:r>
            <a:endParaRPr lang="en-US" altLang="zh-CN" sz="1100" dirty="0">
              <a:latin typeface="Calibri"/>
              <a:ea typeface="Calibri"/>
            </a:endParaRPr>
          </a:p>
          <a:p>
            <a:pPr algn="l">
              <a:lnSpc>
                <a:spcPct val="130000"/>
              </a:lnSpc>
            </a:pPr>
            <a:r>
              <a:rPr lang="en-US" sz="1100" b="0" i="0" dirty="0">
                <a:latin typeface="Calibri"/>
                <a:ea typeface="Calibri"/>
              </a:rPr>
              <a:t>2026</a:t>
            </a:r>
            <a:r>
              <a:rPr lang="zh-CN" altLang="en-US" sz="1100" b="0" i="0" dirty="0">
                <a:latin typeface="Calibri"/>
                <a:ea typeface="Calibri"/>
              </a:rPr>
              <a:t>年</a:t>
            </a:r>
            <a:r>
              <a:rPr lang="en-US" altLang="zh-CN" sz="1100" b="0" i="0" dirty="0">
                <a:latin typeface="Calibri"/>
                <a:ea typeface="Calibri"/>
              </a:rPr>
              <a:t>7</a:t>
            </a:r>
            <a:r>
              <a:rPr lang="zh-CN" altLang="en-US" sz="1100" b="0" i="0" dirty="0">
                <a:latin typeface="Calibri"/>
                <a:ea typeface="Calibri"/>
              </a:rPr>
              <a:t>月</a:t>
            </a:r>
            <a:r>
              <a:rPr lang="en-US" altLang="zh-CN" sz="1100" b="0" i="0" dirty="0">
                <a:latin typeface="Calibri"/>
                <a:ea typeface="Calibri"/>
              </a:rPr>
              <a:t>18</a:t>
            </a:r>
            <a:r>
              <a:rPr lang="zh-CN" altLang="en-US" sz="1100" b="0" i="0" dirty="0">
                <a:latin typeface="Calibri"/>
                <a:ea typeface="Calibri"/>
              </a:rPr>
              <a:t>日 广州</a:t>
            </a:r>
            <a:endParaRPr sz="1100" b="0" i="0" dirty="0">
              <a:latin typeface="Calibri"/>
              <a:ea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47"/>
    </mc:Choice>
    <mc:Fallback xmlns="">
      <p:transition spd="slow" advTm="1564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2A5ABE-8583-4D51-A81D-DC1E52C72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489" y="309705"/>
            <a:ext cx="6080167" cy="594157"/>
          </a:xfrm>
        </p:spPr>
        <p:txBody>
          <a:bodyPr/>
          <a:lstStyle/>
          <a:p>
            <a:r>
              <a:rPr lang="zh-CN" altLang="en-US" dirty="0"/>
              <a:t>大科学装置及领域重要研究成果首发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0B9032D-010D-4F05-BFCE-FEDB84ADB13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59136" y="1078843"/>
            <a:ext cx="11873728" cy="1999177"/>
          </a:xfrm>
          <a:prstGeom prst="rect">
            <a:avLst/>
          </a:prstGeom>
          <a:solidFill>
            <a:srgbClr val="173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7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3245230-38D3-44BB-970B-F52BDBF521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031" y="1594683"/>
            <a:ext cx="1721330" cy="13071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75D8E80-13D4-4246-A804-FFC91A3457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1078" y="1588453"/>
            <a:ext cx="1718921" cy="1306501"/>
          </a:xfrm>
          <a:prstGeom prst="rect">
            <a:avLst/>
          </a:prstGeom>
        </p:spPr>
      </p:pic>
      <p:pic>
        <p:nvPicPr>
          <p:cNvPr id="6" name="图片 5" descr="placingpictureplaceholder">
            <a:extLst>
              <a:ext uri="{FF2B5EF4-FFF2-40B4-BE49-F238E27FC236}">
                <a16:creationId xmlns:a16="http://schemas.microsoft.com/office/drawing/2014/main" id="{DDEBDAE5-FBF1-4A8E-87E1-488B900B8A6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6178354" y="1640363"/>
            <a:ext cx="1719524" cy="130589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E6F17B9-C66D-467F-AF07-2F00F50CC88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129031" y="1643242"/>
            <a:ext cx="1781891" cy="135252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BAA4443-0F74-4495-8FBD-8B87813817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29716" y="1639761"/>
            <a:ext cx="1648479" cy="130650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B3EB547-C51F-4B70-9075-4C2E6D00217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69155" y="1612827"/>
            <a:ext cx="1764259" cy="130710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F8C6B7E-1F16-47A1-A07B-1C132FD3944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9250" y="3323619"/>
            <a:ext cx="2443679" cy="330174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88D2277-0A24-45B0-B38B-8C2D6AA50B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99585" y="3263949"/>
            <a:ext cx="2443679" cy="3306372"/>
          </a:xfrm>
          <a:prstGeom prst="rect">
            <a:avLst/>
          </a:prstGeom>
        </p:spPr>
      </p:pic>
      <p:grpSp>
        <p:nvGrpSpPr>
          <p:cNvPr id="16" name="Group 11">
            <a:extLst>
              <a:ext uri="{FF2B5EF4-FFF2-40B4-BE49-F238E27FC236}">
                <a16:creationId xmlns:a16="http://schemas.microsoft.com/office/drawing/2014/main" id="{F167371A-D3DB-4FAA-9C8A-734BF8B0FC3D}"/>
              </a:ext>
            </a:extLst>
          </p:cNvPr>
          <p:cNvGrpSpPr/>
          <p:nvPr/>
        </p:nvGrpSpPr>
        <p:grpSpPr>
          <a:xfrm>
            <a:off x="3475992" y="3378905"/>
            <a:ext cx="5050466" cy="938667"/>
            <a:chOff x="496306" y="2117956"/>
            <a:chExt cx="3671605" cy="1201190"/>
          </a:xfrm>
        </p:grpSpPr>
        <p:pic>
          <p:nvPicPr>
            <p:cNvPr id="17" name="Picture 29">
              <a:extLst>
                <a:ext uri="{FF2B5EF4-FFF2-40B4-BE49-F238E27FC236}">
                  <a16:creationId xmlns:a16="http://schemas.microsoft.com/office/drawing/2014/main" id="{B18C7535-08FD-48A7-A63C-626F459A81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b="60943"/>
            <a:stretch/>
          </p:blipFill>
          <p:spPr>
            <a:xfrm>
              <a:off x="496306" y="2117956"/>
              <a:ext cx="3671605" cy="955566"/>
            </a:xfrm>
            <a:prstGeom prst="rect">
              <a:avLst/>
            </a:prstGeom>
          </p:spPr>
        </p:pic>
        <p:sp>
          <p:nvSpPr>
            <p:cNvPr id="18" name="矩形 16">
              <a:extLst>
                <a:ext uri="{FF2B5EF4-FFF2-40B4-BE49-F238E27FC236}">
                  <a16:creationId xmlns:a16="http://schemas.microsoft.com/office/drawing/2014/main" id="{54F4BA36-81F9-48C7-AD2F-139D6676F427}"/>
                </a:ext>
              </a:extLst>
            </p:cNvPr>
            <p:cNvSpPr/>
            <p:nvPr/>
          </p:nvSpPr>
          <p:spPr>
            <a:xfrm>
              <a:off x="496306" y="3180416"/>
              <a:ext cx="3333309" cy="1387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1100" dirty="0"/>
                <a:t>下载量：</a:t>
              </a:r>
              <a:r>
                <a:rPr lang="en-US" sz="1100" b="1" dirty="0"/>
                <a:t>2</a:t>
              </a:r>
              <a:r>
                <a:rPr lang="en-US" altLang="zh-CN" sz="1100" b="1" dirty="0"/>
                <a:t>856</a:t>
              </a:r>
              <a:r>
                <a:rPr lang="en-US" sz="1100" b="1" dirty="0"/>
                <a:t>  </a:t>
              </a:r>
              <a:r>
                <a:rPr lang="zh-CN" altLang="en-US" sz="1100" dirty="0"/>
                <a:t>次  引用：</a:t>
              </a:r>
              <a:r>
                <a:rPr lang="en-US" altLang="zh-CN" sz="1100" b="1" dirty="0"/>
                <a:t>111</a:t>
              </a:r>
              <a:r>
                <a:rPr lang="en-US" sz="1100" b="1" dirty="0"/>
                <a:t>  </a:t>
              </a:r>
              <a:r>
                <a:rPr lang="zh-CN" altLang="en-US" sz="1100" dirty="0"/>
                <a:t>次</a:t>
              </a:r>
            </a:p>
          </p:txBody>
        </p:sp>
      </p:grpSp>
      <p:grpSp>
        <p:nvGrpSpPr>
          <p:cNvPr id="19" name="Group 10">
            <a:extLst>
              <a:ext uri="{FF2B5EF4-FFF2-40B4-BE49-F238E27FC236}">
                <a16:creationId xmlns:a16="http://schemas.microsoft.com/office/drawing/2014/main" id="{C63C549D-B299-4131-A1A0-F9F449003261}"/>
              </a:ext>
            </a:extLst>
          </p:cNvPr>
          <p:cNvGrpSpPr/>
          <p:nvPr/>
        </p:nvGrpSpPr>
        <p:grpSpPr>
          <a:xfrm>
            <a:off x="3414440" y="4476609"/>
            <a:ext cx="5173569" cy="937118"/>
            <a:chOff x="4499122" y="1262456"/>
            <a:chExt cx="3710130" cy="1257445"/>
          </a:xfrm>
        </p:grpSpPr>
        <p:pic>
          <p:nvPicPr>
            <p:cNvPr id="20" name="Picture 30">
              <a:extLst>
                <a:ext uri="{FF2B5EF4-FFF2-40B4-BE49-F238E27FC236}">
                  <a16:creationId xmlns:a16="http://schemas.microsoft.com/office/drawing/2014/main" id="{E72121BB-8559-4DDF-B0F5-9AB765007B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b="60093"/>
            <a:stretch/>
          </p:blipFill>
          <p:spPr>
            <a:xfrm>
              <a:off x="4532969" y="1262456"/>
              <a:ext cx="3676283" cy="1006259"/>
            </a:xfrm>
            <a:prstGeom prst="rect">
              <a:avLst/>
            </a:prstGeom>
          </p:spPr>
        </p:pic>
        <p:sp>
          <p:nvSpPr>
            <p:cNvPr id="21" name="矩形 17">
              <a:extLst>
                <a:ext uri="{FF2B5EF4-FFF2-40B4-BE49-F238E27FC236}">
                  <a16:creationId xmlns:a16="http://schemas.microsoft.com/office/drawing/2014/main" id="{5D2EB361-7475-4755-9EB2-1CA3971FFF5E}"/>
                </a:ext>
              </a:extLst>
            </p:cNvPr>
            <p:cNvSpPr/>
            <p:nvPr/>
          </p:nvSpPr>
          <p:spPr>
            <a:xfrm>
              <a:off x="4499122" y="2381170"/>
              <a:ext cx="3558778" cy="1387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下载量：</a:t>
              </a:r>
              <a:r>
                <a:rPr lang="en-US" altLang="zh-CN" sz="1100" b="1" dirty="0"/>
                <a:t>2111</a:t>
              </a:r>
              <a:r>
                <a:rPr lang="zh-CN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次</a:t>
              </a:r>
              <a:r>
                <a:rPr lang="en-US" altLang="zh-CN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r>
                <a:rPr lang="zh-CN" altLang="en-US" sz="1100" dirty="0"/>
                <a:t>引用：</a:t>
              </a:r>
              <a:r>
                <a:rPr lang="en-US" altLang="zh-CN" sz="1100" b="1" dirty="0"/>
                <a:t>288</a:t>
              </a:r>
              <a:r>
                <a:rPr lang="zh-CN" altLang="en-US" sz="1100" dirty="0"/>
                <a:t>次</a:t>
              </a:r>
            </a:p>
          </p:txBody>
        </p:sp>
      </p:grpSp>
      <p:sp>
        <p:nvSpPr>
          <p:cNvPr id="22" name="矩形 17">
            <a:extLst>
              <a:ext uri="{FF2B5EF4-FFF2-40B4-BE49-F238E27FC236}">
                <a16:creationId xmlns:a16="http://schemas.microsoft.com/office/drawing/2014/main" id="{21EAEBA9-953D-4241-A72C-85AFD24DE602}"/>
              </a:ext>
            </a:extLst>
          </p:cNvPr>
          <p:cNvSpPr/>
          <p:nvPr/>
        </p:nvSpPr>
        <p:spPr>
          <a:xfrm>
            <a:off x="3449471" y="6455307"/>
            <a:ext cx="351421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下载量：</a:t>
            </a:r>
            <a:r>
              <a:rPr lang="en-US" altLang="zh-CN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8748</a:t>
            </a:r>
            <a:r>
              <a:rPr lang="en-US" sz="1100" b="1" dirty="0"/>
              <a:t> 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次 </a:t>
            </a:r>
            <a:r>
              <a: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zh-CN" altLang="en-US" sz="1100" dirty="0"/>
              <a:t>引用：</a:t>
            </a:r>
            <a:r>
              <a:rPr lang="en-US" altLang="zh-CN" sz="1100" b="1" dirty="0"/>
              <a:t>146</a:t>
            </a:r>
            <a:r>
              <a:rPr lang="zh-CN" altLang="en-US" sz="1100" dirty="0"/>
              <a:t>次</a:t>
            </a:r>
          </a:p>
        </p:txBody>
      </p:sp>
      <p:pic>
        <p:nvPicPr>
          <p:cNvPr id="23" name="Picture 1">
            <a:extLst>
              <a:ext uri="{FF2B5EF4-FFF2-40B4-BE49-F238E27FC236}">
                <a16:creationId xmlns:a16="http://schemas.microsoft.com/office/drawing/2014/main" id="{CFBADDE0-796C-42CD-B252-F39C5181208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75992" y="5610061"/>
            <a:ext cx="5173569" cy="76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67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25"/>
    </mc:Choice>
    <mc:Fallback xmlns="">
      <p:transition spd="slow" advTm="18525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2D41ED-DFB9-4A22-A234-C89EBC8D6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国际合作组论文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3" name="图表 2">
                <a:extLst>
                  <a:ext uri="{FF2B5EF4-FFF2-40B4-BE49-F238E27FC236}">
                    <a16:creationId xmlns:a16="http://schemas.microsoft.com/office/drawing/2014/main" id="{00000000-0008-0000-0300-00000700000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11367225"/>
                  </p:ext>
                </p:extLst>
              </p:nvPr>
            </p:nvGraphicFramePr>
            <p:xfrm>
              <a:off x="3805917" y="-199636"/>
              <a:ext cx="7199539" cy="729615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3" name="图表 2">
                <a:extLst>
                  <a:ext uri="{FF2B5EF4-FFF2-40B4-BE49-F238E27FC236}">
                    <a16:creationId xmlns:a16="http://schemas.microsoft.com/office/drawing/2014/main" id="{00000000-0008-0000-0300-00000700000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05917" y="-199636"/>
                <a:ext cx="7199539" cy="729615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文本框 4">
            <a:extLst>
              <a:ext uri="{FF2B5EF4-FFF2-40B4-BE49-F238E27FC236}">
                <a16:creationId xmlns:a16="http://schemas.microsoft.com/office/drawing/2014/main" id="{48CE52FD-3555-419A-95EA-29A1A3B9B1D2}"/>
              </a:ext>
            </a:extLst>
          </p:cNvPr>
          <p:cNvSpPr txBox="1"/>
          <p:nvPr/>
        </p:nvSpPr>
        <p:spPr>
          <a:xfrm>
            <a:off x="409150" y="1328139"/>
            <a:ext cx="314880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300" dirty="0">
                <a:latin typeface="微软雅黑" panose="020B0503020204020204" pitchFamily="34" charset="-122"/>
                <a:ea typeface="+mn-ea"/>
                <a:cs typeface="+mn-ea"/>
              </a:rPr>
              <a:t>CPC</a:t>
            </a:r>
            <a:r>
              <a:rPr lang="zh-CN" altLang="en-US" sz="1300" dirty="0">
                <a:latin typeface="微软雅黑" panose="020B0503020204020204" pitchFamily="34" charset="-122"/>
                <a:ea typeface="+mn-ea"/>
                <a:cs typeface="+mn-ea"/>
              </a:rPr>
              <a:t>和</a:t>
            </a:r>
            <a:r>
              <a:rPr lang="en-US" altLang="zh-CN" sz="1300" dirty="0">
                <a:latin typeface="微软雅黑" panose="020B0503020204020204" pitchFamily="34" charset="-122"/>
                <a:ea typeface="+mn-ea"/>
                <a:cs typeface="+mn-ea"/>
              </a:rPr>
              <a:t>RDTM</a:t>
            </a:r>
            <a:r>
              <a:rPr lang="zh-CN" altLang="en-US" sz="1300" dirty="0">
                <a:latin typeface="微软雅黑" panose="020B0503020204020204" pitchFamily="34" charset="-122"/>
                <a:ea typeface="+mn-ea"/>
                <a:cs typeface="+mn-ea"/>
              </a:rPr>
              <a:t>作为高能物理和核物理的权威平台之一，累计刊发大型国际合作组的重要研究成果超百篇，是这些代表性实验在本领域的重要展示平台。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CDBDC78-7D7A-4F30-B3DA-FFF499A39112}"/>
              </a:ext>
            </a:extLst>
          </p:cNvPr>
          <p:cNvSpPr txBox="1"/>
          <p:nvPr/>
        </p:nvSpPr>
        <p:spPr>
          <a:xfrm>
            <a:off x="409150" y="2300006"/>
            <a:ext cx="3436561" cy="4491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latin typeface="微软雅黑" panose="020B0503020204020204" pitchFamily="34" charset="-122"/>
                <a:ea typeface="+mn-ea"/>
                <a:cs typeface="+mn-ea"/>
              </a:rPr>
              <a:t>BESIII Collaboration</a:t>
            </a:r>
          </a:p>
          <a:p>
            <a:pPr>
              <a:lnSpc>
                <a:spcPct val="150000"/>
              </a:lnSpc>
            </a:pPr>
            <a:r>
              <a:rPr lang="en-US" altLang="zh-CN" sz="1200" dirty="0" err="1">
                <a:latin typeface="微软雅黑" panose="020B0503020204020204" pitchFamily="34" charset="-122"/>
                <a:ea typeface="+mn-ea"/>
                <a:cs typeface="+mn-ea"/>
              </a:rPr>
              <a:t>LHCb</a:t>
            </a:r>
            <a:r>
              <a:rPr lang="en-US" altLang="zh-CN" sz="1200" dirty="0">
                <a:latin typeface="微软雅黑" panose="020B0503020204020204" pitchFamily="34" charset="-122"/>
                <a:ea typeface="+mn-ea"/>
                <a:cs typeface="+mn-ea"/>
              </a:rPr>
              <a:t> Collaboration</a:t>
            </a:r>
          </a:p>
          <a:p>
            <a:pPr>
              <a:lnSpc>
                <a:spcPct val="150000"/>
              </a:lnSpc>
            </a:pPr>
            <a:r>
              <a:rPr lang="en-US" altLang="zh-CN" sz="1200" dirty="0">
                <a:latin typeface="微软雅黑" panose="020B0503020204020204" pitchFamily="34" charset="-122"/>
                <a:ea typeface="+mn-ea"/>
                <a:cs typeface="+mn-ea"/>
              </a:rPr>
              <a:t>BELLE II Collaboration</a:t>
            </a:r>
          </a:p>
          <a:p>
            <a:pPr>
              <a:lnSpc>
                <a:spcPct val="150000"/>
              </a:lnSpc>
            </a:pPr>
            <a:r>
              <a:rPr lang="zh-CN" altLang="en-US" sz="1200" dirty="0">
                <a:latin typeface="微软雅黑" panose="020B0503020204020204" pitchFamily="34" charset="-122"/>
                <a:ea typeface="+mn-ea"/>
                <a:cs typeface="+mn-ea"/>
              </a:rPr>
              <a:t>JUNO </a:t>
            </a:r>
            <a:r>
              <a:rPr lang="en-US" altLang="zh-CN" sz="1200" dirty="0">
                <a:latin typeface="微软雅黑" panose="020B0503020204020204" pitchFamily="34" charset="-122"/>
                <a:ea typeface="+mn-ea"/>
                <a:cs typeface="+mn-ea"/>
              </a:rPr>
              <a:t>Collaboration</a:t>
            </a:r>
          </a:p>
          <a:p>
            <a:pPr>
              <a:lnSpc>
                <a:spcPct val="150000"/>
              </a:lnSpc>
            </a:pPr>
            <a:r>
              <a:rPr lang="en-US" altLang="zh-CN" sz="1200" dirty="0">
                <a:latin typeface="微软雅黑" panose="020B0503020204020204" pitchFamily="34" charset="-122"/>
                <a:ea typeface="+mn-ea"/>
                <a:cs typeface="+mn-ea"/>
              </a:rPr>
              <a:t>DAYA BAY Collaboration</a:t>
            </a:r>
          </a:p>
          <a:p>
            <a:pPr>
              <a:lnSpc>
                <a:spcPct val="150000"/>
              </a:lnSpc>
            </a:pPr>
            <a:r>
              <a:rPr lang="zh-CN" altLang="en-US" sz="1200" dirty="0">
                <a:latin typeface="微软雅黑" panose="020B0503020204020204" pitchFamily="34" charset="-122"/>
                <a:ea typeface="+mn-ea"/>
                <a:cs typeface="+mn-ea"/>
              </a:rPr>
              <a:t>LHAASO </a:t>
            </a:r>
            <a:r>
              <a:rPr lang="en-US" altLang="zh-CN" sz="1200" dirty="0">
                <a:latin typeface="微软雅黑" panose="020B0503020204020204" pitchFamily="34" charset="-122"/>
                <a:ea typeface="+mn-ea"/>
                <a:cs typeface="+mn-ea"/>
              </a:rPr>
              <a:t>Collaboration</a:t>
            </a:r>
          </a:p>
          <a:p>
            <a:pPr>
              <a:lnSpc>
                <a:spcPct val="150000"/>
              </a:lnSpc>
            </a:pPr>
            <a:r>
              <a:rPr lang="zh-CN" altLang="en-US" sz="1200" dirty="0">
                <a:latin typeface="微软雅黑" panose="020B0503020204020204" pitchFamily="34" charset="-122"/>
                <a:ea typeface="+mn-ea"/>
                <a:cs typeface="+mn-ea"/>
              </a:rPr>
              <a:t>ATLAS </a:t>
            </a:r>
            <a:r>
              <a:rPr lang="en-US" altLang="zh-CN" sz="1200" dirty="0">
                <a:latin typeface="微软雅黑" panose="020B0503020204020204" pitchFamily="34" charset="-122"/>
                <a:ea typeface="+mn-ea"/>
                <a:cs typeface="+mn-ea"/>
              </a:rPr>
              <a:t>Collaboration</a:t>
            </a:r>
          </a:p>
          <a:p>
            <a:pPr>
              <a:lnSpc>
                <a:spcPct val="150000"/>
              </a:lnSpc>
            </a:pPr>
            <a:r>
              <a:rPr lang="en-US" altLang="zh-CN" sz="1200" dirty="0">
                <a:latin typeface="微软雅黑" panose="020B0503020204020204" pitchFamily="34" charset="-122"/>
                <a:ea typeface="+mn-ea"/>
                <a:cs typeface="+mn-ea"/>
              </a:rPr>
              <a:t>ALICE Collaboration</a:t>
            </a:r>
          </a:p>
          <a:p>
            <a:pPr>
              <a:lnSpc>
                <a:spcPct val="150000"/>
              </a:lnSpc>
            </a:pPr>
            <a:r>
              <a:rPr lang="en-US" altLang="zh-CN" sz="1200" dirty="0">
                <a:latin typeface="微软雅黑" panose="020B0503020204020204" pitchFamily="34" charset="-122"/>
                <a:ea typeface="+mn-ea"/>
                <a:cs typeface="+mn-ea"/>
              </a:rPr>
              <a:t>PANDAX Collaboration</a:t>
            </a:r>
          </a:p>
          <a:p>
            <a:pPr>
              <a:lnSpc>
                <a:spcPct val="150000"/>
              </a:lnSpc>
            </a:pPr>
            <a:r>
              <a:rPr lang="en-US" altLang="zh-CN" sz="1200" dirty="0">
                <a:latin typeface="微软雅黑" panose="020B0503020204020204" pitchFamily="34" charset="-122"/>
                <a:ea typeface="+mn-ea"/>
                <a:cs typeface="+mn-ea"/>
              </a:rPr>
              <a:t>CSNS Back-n Collaboration</a:t>
            </a:r>
          </a:p>
          <a:p>
            <a:pPr>
              <a:lnSpc>
                <a:spcPct val="150000"/>
              </a:lnSpc>
            </a:pPr>
            <a:r>
              <a:rPr lang="en-US" altLang="zh-CN" sz="1200" dirty="0">
                <a:latin typeface="微软雅黑" panose="020B0503020204020204" pitchFamily="34" charset="-122"/>
                <a:ea typeface="+mn-ea"/>
                <a:cs typeface="+mn-ea"/>
              </a:rPr>
              <a:t>STAR Collaboration</a:t>
            </a:r>
          </a:p>
          <a:p>
            <a:pPr>
              <a:lnSpc>
                <a:spcPct val="150000"/>
              </a:lnSpc>
            </a:pPr>
            <a:r>
              <a:rPr lang="en-US" altLang="zh-CN" sz="1200" dirty="0">
                <a:latin typeface="微软雅黑" panose="020B0503020204020204" pitchFamily="34" charset="-122"/>
                <a:ea typeface="+mn-ea"/>
                <a:cs typeface="+mn-ea"/>
              </a:rPr>
              <a:t>CDEX Collaboration</a:t>
            </a:r>
          </a:p>
          <a:p>
            <a:pPr>
              <a:lnSpc>
                <a:spcPct val="150000"/>
              </a:lnSpc>
            </a:pPr>
            <a:r>
              <a:rPr lang="en-US" altLang="zh-CN" sz="1200" dirty="0">
                <a:latin typeface="微软雅黑" panose="020B0503020204020204" pitchFamily="34" charset="-122"/>
                <a:ea typeface="+mn-ea"/>
                <a:cs typeface="+mn-ea"/>
              </a:rPr>
              <a:t>EXO 200 Collaboration</a:t>
            </a:r>
          </a:p>
          <a:p>
            <a:pPr>
              <a:lnSpc>
                <a:spcPct val="150000"/>
              </a:lnSpc>
            </a:pPr>
            <a:r>
              <a:rPr lang="en-US" altLang="zh-CN" sz="1200" dirty="0">
                <a:latin typeface="微软雅黑" panose="020B0503020204020204" pitchFamily="34" charset="-122"/>
                <a:ea typeface="+mn-ea"/>
                <a:cs typeface="+mn-ea"/>
              </a:rPr>
              <a:t>JNE Collaboration</a:t>
            </a:r>
          </a:p>
          <a:p>
            <a:pPr>
              <a:lnSpc>
                <a:spcPct val="150000"/>
              </a:lnSpc>
            </a:pPr>
            <a:r>
              <a:rPr lang="en-US" altLang="zh-CN" sz="1200" dirty="0" err="1">
                <a:latin typeface="微软雅黑" panose="020B0503020204020204" pitchFamily="34" charset="-122"/>
                <a:ea typeface="+mn-ea"/>
                <a:cs typeface="+mn-ea"/>
              </a:rPr>
              <a:t>vGEN</a:t>
            </a:r>
            <a:r>
              <a:rPr lang="en-US" altLang="zh-CN" sz="1200" dirty="0">
                <a:latin typeface="微软雅黑" panose="020B0503020204020204" pitchFamily="34" charset="-122"/>
                <a:ea typeface="+mn-ea"/>
                <a:cs typeface="+mn-ea"/>
              </a:rPr>
              <a:t> Collaboration </a:t>
            </a:r>
          </a:p>
          <a:p>
            <a:pPr>
              <a:lnSpc>
                <a:spcPct val="150000"/>
              </a:lnSpc>
            </a:pPr>
            <a:r>
              <a:rPr lang="en-US" altLang="zh-CN" sz="1200" dirty="0">
                <a:latin typeface="微软雅黑" panose="020B0503020204020204" pitchFamily="34" charset="-122"/>
                <a:ea typeface="+mn-ea"/>
                <a:cs typeface="+mn-ea"/>
              </a:rPr>
              <a:t>………</a:t>
            </a:r>
            <a:endParaRPr lang="zh-CN" altLang="en-US" sz="1200" dirty="0">
              <a:latin typeface="微软雅黑" panose="020B0503020204020204" pitchFamily="34" charset="-122"/>
              <a:ea typeface="+mn-ea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829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862"/>
    </mc:Choice>
    <mc:Fallback xmlns="">
      <p:transition spd="slow" advTm="39862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3F4B32-D51C-4331-BEB8-ED06EA44E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专刊出版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A94BD791-34CE-41C4-8E6D-66E1A22FECD4}"/>
              </a:ext>
            </a:extLst>
          </p:cNvPr>
          <p:cNvSpPr/>
          <p:nvPr/>
        </p:nvSpPr>
        <p:spPr>
          <a:xfrm>
            <a:off x="2227535" y="5196748"/>
            <a:ext cx="3260896" cy="1237229"/>
          </a:xfrm>
          <a:prstGeom prst="rect">
            <a:avLst/>
          </a:prstGeom>
          <a:solidFill>
            <a:schemeClr val="accent2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normAutofit fontScale="92500" lnSpcReduction="20000"/>
          </a:bodyPr>
          <a:lstStyle/>
          <a:p>
            <a:pPr algn="ctr"/>
            <a:endParaRPr lang="en-US" altLang="zh-CN" sz="1327" b="1" dirty="0">
              <a:solidFill>
                <a:schemeClr val="bg1"/>
              </a:solidFill>
              <a:latin typeface="Franklin Gothic Book" panose="020B0503020102020204" pitchFamily="34" charset="0"/>
              <a:ea typeface="微软雅黑" panose="020B0503020204020204" pitchFamily="34" charset="-122"/>
              <a:cs typeface="Arial" pitchFamily="34" charset="0"/>
            </a:endParaRPr>
          </a:p>
          <a:p>
            <a:pPr algn="ctr"/>
            <a:endParaRPr lang="en-US" altLang="zh-CN" sz="1327" b="1" dirty="0">
              <a:solidFill>
                <a:schemeClr val="bg1"/>
              </a:solidFill>
              <a:latin typeface="Franklin Gothic Book" panose="020B0503020102020204" pitchFamily="34" charset="0"/>
              <a:ea typeface="微软雅黑" panose="020B0503020204020204" pitchFamily="34" charset="-122"/>
              <a:cs typeface="Arial" pitchFamily="34" charset="0"/>
            </a:endParaRPr>
          </a:p>
          <a:p>
            <a:pPr algn="ctr">
              <a:lnSpc>
                <a:spcPct val="110000"/>
              </a:lnSpc>
            </a:pPr>
            <a:r>
              <a:rPr lang="en-US" altLang="zh-CN" sz="15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New Physics Search at the CEPC: a General Perspective</a:t>
            </a:r>
          </a:p>
          <a:p>
            <a:pPr algn="ctr">
              <a:lnSpc>
                <a:spcPct val="110000"/>
              </a:lnSpc>
            </a:pPr>
            <a:br>
              <a:rPr lang="zh-CN" altLang="en-US" sz="1500" dirty="0">
                <a:solidFill>
                  <a:schemeClr val="bg1"/>
                </a:solidFill>
                <a:latin typeface="Franklin Gothic Medium" panose="020B0603020102020204" pitchFamily="34" charset="0"/>
              </a:rPr>
            </a:br>
            <a:endParaRPr lang="zh-CN" altLang="en-US" sz="15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F536B62-078F-47B9-91CE-EFE2B41BCAE9}"/>
              </a:ext>
            </a:extLst>
          </p:cNvPr>
          <p:cNvSpPr/>
          <p:nvPr/>
        </p:nvSpPr>
        <p:spPr>
          <a:xfrm>
            <a:off x="2225500" y="3212038"/>
            <a:ext cx="3260899" cy="1303075"/>
          </a:xfrm>
          <a:prstGeom prst="rect">
            <a:avLst/>
          </a:prstGeom>
          <a:solidFill>
            <a:schemeClr val="accent4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normAutofit fontScale="92500" lnSpcReduction="10000"/>
          </a:bodyPr>
          <a:lstStyle/>
          <a:p>
            <a:pPr algn="ctr"/>
            <a:endParaRPr lang="en-US" altLang="zh-CN" sz="1233" b="1" dirty="0">
              <a:solidFill>
                <a:schemeClr val="bg1"/>
              </a:solidFill>
              <a:latin typeface="Franklin Gothic Book" panose="020B0503020102020204" pitchFamily="34" charset="0"/>
              <a:ea typeface="微软雅黑" panose="020B0503020204020204" pitchFamily="34" charset="-122"/>
              <a:cs typeface="Arial" pitchFamily="34" charset="0"/>
            </a:endParaRPr>
          </a:p>
          <a:p>
            <a:pPr algn="ctr"/>
            <a:endParaRPr lang="en-US" altLang="zh-CN" sz="1327" b="1" dirty="0">
              <a:solidFill>
                <a:schemeClr val="bg1"/>
              </a:solidFill>
              <a:latin typeface="Franklin Gothic Book" panose="020B0503020102020204" pitchFamily="34" charset="0"/>
              <a:ea typeface="微软雅黑" panose="020B0503020204020204" pitchFamily="34" charset="-122"/>
              <a:cs typeface="Arial" pitchFamily="34" charset="0"/>
            </a:endParaRPr>
          </a:p>
          <a:p>
            <a:pPr algn="ctr">
              <a:lnSpc>
                <a:spcPct val="110000"/>
              </a:lnSpc>
            </a:pPr>
            <a:r>
              <a:rPr lang="en-US" altLang="zh-CN" sz="15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Flavor Physics at CEPC: a General Perspective</a:t>
            </a:r>
          </a:p>
          <a:p>
            <a:pPr algn="ctr"/>
            <a:br>
              <a:rPr lang="zh-CN" altLang="en-US" sz="1327" b="1" dirty="0">
                <a:solidFill>
                  <a:schemeClr val="bg1"/>
                </a:solidFill>
                <a:latin typeface="Franklin Gothic Book" panose="020B0503020102020204" pitchFamily="34" charset="0"/>
                <a:ea typeface="微软雅黑" panose="020B0503020204020204" pitchFamily="34" charset="-122"/>
                <a:cs typeface="Arial" pitchFamily="34" charset="0"/>
              </a:rPr>
            </a:br>
            <a:endParaRPr lang="zh-CN" altLang="en-US" sz="1707" b="1" dirty="0">
              <a:solidFill>
                <a:schemeClr val="bg1"/>
              </a:solidFill>
              <a:latin typeface="Franklin Gothic Book" panose="020B0503020102020204" pitchFamily="34" charset="0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675F375B-1F91-402C-ACA6-20A23A77B9A6}"/>
              </a:ext>
            </a:extLst>
          </p:cNvPr>
          <p:cNvSpPr/>
          <p:nvPr/>
        </p:nvSpPr>
        <p:spPr>
          <a:xfrm>
            <a:off x="2235546" y="1332100"/>
            <a:ext cx="3315149" cy="1198303"/>
          </a:xfrm>
          <a:prstGeom prst="rect">
            <a:avLst/>
          </a:prstGeom>
          <a:solidFill>
            <a:schemeClr val="accent2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endParaRPr lang="en-US" altLang="zh-CN" sz="1327" b="1" dirty="0">
              <a:solidFill>
                <a:schemeClr val="bg1"/>
              </a:solidFill>
              <a:latin typeface="Franklin Gothic Book" panose="020B0503020102020204" pitchFamily="34" charset="0"/>
              <a:ea typeface="微软雅黑" panose="020B0503020204020204" pitchFamily="34" charset="-122"/>
              <a:cs typeface="Arial" pitchFamily="34" charset="0"/>
            </a:endParaRPr>
          </a:p>
          <a:p>
            <a:pPr algn="ctr"/>
            <a:r>
              <a:rPr lang="en-US" altLang="zh-CN" sz="1327" b="1" dirty="0">
                <a:solidFill>
                  <a:schemeClr val="bg1"/>
                </a:solidFill>
                <a:latin typeface="Franklin Gothic Book" panose="020B0503020102020204" pitchFamily="34" charset="0"/>
                <a:ea typeface="微软雅黑" panose="020B0503020204020204" pitchFamily="34" charset="-122"/>
                <a:cs typeface="Arial" pitchFamily="34" charset="0"/>
              </a:rPr>
              <a:t>Future Physics </a:t>
            </a:r>
          </a:p>
          <a:p>
            <a:pPr algn="ctr"/>
            <a:r>
              <a:rPr lang="en-US" altLang="zh-CN" sz="1327" b="1" dirty="0" err="1">
                <a:solidFill>
                  <a:schemeClr val="bg1"/>
                </a:solidFill>
                <a:latin typeface="Franklin Gothic Book" panose="020B0503020102020204" pitchFamily="34" charset="0"/>
                <a:ea typeface="微软雅黑" panose="020B0503020204020204" pitchFamily="34" charset="-122"/>
                <a:cs typeface="Arial" pitchFamily="34" charset="0"/>
              </a:rPr>
              <a:t>Programme</a:t>
            </a:r>
            <a:r>
              <a:rPr lang="en-US" altLang="zh-CN" sz="1327" b="1" dirty="0">
                <a:solidFill>
                  <a:schemeClr val="bg1"/>
                </a:solidFill>
                <a:latin typeface="Franklin Gothic Book" panose="020B0503020102020204" pitchFamily="34" charset="0"/>
                <a:ea typeface="微软雅黑" panose="020B0503020204020204" pitchFamily="34" charset="-122"/>
                <a:cs typeface="Arial" pitchFamily="34" charset="0"/>
              </a:rPr>
              <a:t> of BESIII</a:t>
            </a:r>
            <a:br>
              <a:rPr lang="zh-CN" altLang="en-US" sz="1327" b="1" dirty="0">
                <a:solidFill>
                  <a:schemeClr val="bg1"/>
                </a:solidFill>
                <a:latin typeface="Franklin Gothic Book" panose="020B0503020102020204" pitchFamily="34" charset="0"/>
                <a:ea typeface="微软雅黑" panose="020B0503020204020204" pitchFamily="34" charset="-122"/>
                <a:cs typeface="Arial" pitchFamily="34" charset="0"/>
              </a:rPr>
            </a:br>
            <a:endParaRPr lang="zh-CN" altLang="en-US" sz="1327" b="1" dirty="0">
              <a:solidFill>
                <a:schemeClr val="bg1"/>
              </a:solidFill>
              <a:latin typeface="Franklin Gothic Book" panose="020B0503020102020204" pitchFamily="34" charset="0"/>
              <a:ea typeface="微软雅黑" panose="020B0503020204020204" pitchFamily="34" charset="-122"/>
              <a:cs typeface="Arial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C7A841FF-CE9B-4EF6-80AC-E7E1607205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78" y="1018158"/>
            <a:ext cx="1384657" cy="17383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F3C3DE0-150C-450D-BEEB-32ED806E2B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35"/>
          <a:stretch/>
        </p:blipFill>
        <p:spPr>
          <a:xfrm>
            <a:off x="616599" y="2978474"/>
            <a:ext cx="1397214" cy="1770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C14FBD7-BDBC-4050-A5AF-1855ECC760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599" y="4970689"/>
            <a:ext cx="1393036" cy="1689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9">
            <a:extLst>
              <a:ext uri="{FF2B5EF4-FFF2-40B4-BE49-F238E27FC236}">
                <a16:creationId xmlns:a16="http://schemas.microsoft.com/office/drawing/2014/main" id="{484B9998-0C18-42B2-862D-D24C6CE9C6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602" y="959469"/>
            <a:ext cx="1726217" cy="2331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文本框 6">
            <a:extLst>
              <a:ext uri="{FF2B5EF4-FFF2-40B4-BE49-F238E27FC236}">
                <a16:creationId xmlns:a16="http://schemas.microsoft.com/office/drawing/2014/main" id="{BC18CC63-D573-483D-81B1-D9977D33DFCB}"/>
              </a:ext>
            </a:extLst>
          </p:cNvPr>
          <p:cNvSpPr txBox="1"/>
          <p:nvPr/>
        </p:nvSpPr>
        <p:spPr bwMode="auto">
          <a:xfrm>
            <a:off x="6698138" y="3371271"/>
            <a:ext cx="18215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1400" b="1" dirty="0">
                <a:solidFill>
                  <a:schemeClr val="bg2">
                    <a:lumMod val="25000"/>
                  </a:schemeClr>
                </a:solidFill>
              </a:rPr>
              <a:t>Back-n Detector</a:t>
            </a:r>
          </a:p>
        </p:txBody>
      </p:sp>
      <p:pic>
        <p:nvPicPr>
          <p:cNvPr id="27" name="图片 2">
            <a:extLst>
              <a:ext uri="{FF2B5EF4-FFF2-40B4-BE49-F238E27FC236}">
                <a16:creationId xmlns:a16="http://schemas.microsoft.com/office/drawing/2014/main" id="{B48E33E8-F0BD-4292-A801-E1B3753954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8185" y="956456"/>
            <a:ext cx="1726215" cy="2340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文本框 6">
            <a:extLst>
              <a:ext uri="{FF2B5EF4-FFF2-40B4-BE49-F238E27FC236}">
                <a16:creationId xmlns:a16="http://schemas.microsoft.com/office/drawing/2014/main" id="{830E29EA-E627-4D33-9049-B3D1955CE7CB}"/>
              </a:ext>
            </a:extLst>
          </p:cNvPr>
          <p:cNvSpPr txBox="1"/>
          <p:nvPr/>
        </p:nvSpPr>
        <p:spPr bwMode="auto">
          <a:xfrm>
            <a:off x="8794203" y="3372731"/>
            <a:ext cx="20485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1400" b="1" dirty="0">
                <a:solidFill>
                  <a:schemeClr val="bg2">
                    <a:lumMod val="25000"/>
                  </a:schemeClr>
                </a:solidFill>
              </a:rPr>
              <a:t>HEPS</a:t>
            </a:r>
          </a:p>
        </p:txBody>
      </p:sp>
      <p:pic>
        <p:nvPicPr>
          <p:cNvPr id="29" name="Picture 17">
            <a:extLst>
              <a:ext uri="{FF2B5EF4-FFF2-40B4-BE49-F238E27FC236}">
                <a16:creationId xmlns:a16="http://schemas.microsoft.com/office/drawing/2014/main" id="{55C8E582-5858-46B1-AB33-09C562612AD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9" t="1222" r="1186" b="1444"/>
          <a:stretch/>
        </p:blipFill>
        <p:spPr>
          <a:xfrm>
            <a:off x="6641604" y="3837007"/>
            <a:ext cx="1726216" cy="2333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文本框 6">
            <a:extLst>
              <a:ext uri="{FF2B5EF4-FFF2-40B4-BE49-F238E27FC236}">
                <a16:creationId xmlns:a16="http://schemas.microsoft.com/office/drawing/2014/main" id="{2F7DE63B-419D-4DE3-AF81-1EFAD7D4E2C8}"/>
              </a:ext>
            </a:extLst>
          </p:cNvPr>
          <p:cNvSpPr txBox="1"/>
          <p:nvPr/>
        </p:nvSpPr>
        <p:spPr bwMode="auto">
          <a:xfrm>
            <a:off x="6698137" y="6240912"/>
            <a:ext cx="20346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1600" b="1" dirty="0">
                <a:solidFill>
                  <a:schemeClr val="bg2">
                    <a:lumMod val="25000"/>
                  </a:schemeClr>
                </a:solidFill>
              </a:rPr>
              <a:t>Special Issue on GECAM</a:t>
            </a:r>
          </a:p>
        </p:txBody>
      </p:sp>
      <p:sp>
        <p:nvSpPr>
          <p:cNvPr id="31" name="文本框 6">
            <a:extLst>
              <a:ext uri="{FF2B5EF4-FFF2-40B4-BE49-F238E27FC236}">
                <a16:creationId xmlns:a16="http://schemas.microsoft.com/office/drawing/2014/main" id="{B77FB519-3A61-4BBA-8170-C285C593B5C2}"/>
              </a:ext>
            </a:extLst>
          </p:cNvPr>
          <p:cNvSpPr txBox="1"/>
          <p:nvPr/>
        </p:nvSpPr>
        <p:spPr bwMode="auto">
          <a:xfrm>
            <a:off x="8958300" y="6242372"/>
            <a:ext cx="19261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600" b="1" dirty="0">
                <a:solidFill>
                  <a:schemeClr val="bg2">
                    <a:lumMod val="25000"/>
                  </a:schemeClr>
                </a:solidFill>
              </a:rPr>
              <a:t>Special Issue on HXMT</a:t>
            </a:r>
            <a:endParaRPr lang="zh-CN" altLang="en-US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2" name="Picture 21">
            <a:extLst>
              <a:ext uri="{FF2B5EF4-FFF2-40B4-BE49-F238E27FC236}">
                <a16:creationId xmlns:a16="http://schemas.microsoft.com/office/drawing/2014/main" id="{F3636943-0EC8-46B4-8EBA-1470432812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16543" y="3834033"/>
            <a:ext cx="1745574" cy="2333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33" name="直接连接符 69">
            <a:extLst>
              <a:ext uri="{FF2B5EF4-FFF2-40B4-BE49-F238E27FC236}">
                <a16:creationId xmlns:a16="http://schemas.microsoft.com/office/drawing/2014/main" id="{65D007F3-EBF6-45D2-803A-7130B3A53D81}"/>
              </a:ext>
            </a:extLst>
          </p:cNvPr>
          <p:cNvCxnSpPr>
            <a:cxnSpLocks/>
          </p:cNvCxnSpPr>
          <p:nvPr/>
        </p:nvCxnSpPr>
        <p:spPr>
          <a:xfrm>
            <a:off x="5916206" y="482614"/>
            <a:ext cx="0" cy="6256678"/>
          </a:xfrm>
          <a:prstGeom prst="line">
            <a:avLst/>
          </a:prstGeom>
          <a:ln w="158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021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299"/>
    </mc:Choice>
    <mc:Fallback xmlns="">
      <p:transition spd="slow" advTm="33299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组合 82"/>
          <p:cNvGrpSpPr/>
          <p:nvPr/>
        </p:nvGrpSpPr>
        <p:grpSpPr>
          <a:xfrm>
            <a:off x="5391792" y="3040454"/>
            <a:ext cx="1408417" cy="1214154"/>
            <a:chOff x="4043843" y="2332916"/>
            <a:chExt cx="1056313" cy="910615"/>
          </a:xfrm>
        </p:grpSpPr>
        <p:sp>
          <p:nvSpPr>
            <p:cNvPr id="84" name="六边形 83"/>
            <p:cNvSpPr/>
            <p:nvPr/>
          </p:nvSpPr>
          <p:spPr>
            <a:xfrm>
              <a:off x="4043843" y="2332916"/>
              <a:ext cx="1056313" cy="910615"/>
            </a:xfrm>
            <a:prstGeom prst="hexagon">
              <a:avLst/>
            </a:prstGeom>
            <a:solidFill>
              <a:schemeClr val="tx2">
                <a:lumMod val="60000"/>
                <a:lumOff val="40000"/>
              </a:schemeClr>
            </a:solidFill>
            <a:ln w="19050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00">
                <a:cs typeface="+mn-ea"/>
              </a:endParaRPr>
            </a:p>
          </p:txBody>
        </p:sp>
        <p:sp>
          <p:nvSpPr>
            <p:cNvPr id="85" name="矩形 84"/>
            <p:cNvSpPr/>
            <p:nvPr/>
          </p:nvSpPr>
          <p:spPr>
            <a:xfrm>
              <a:off x="4095761" y="2354196"/>
              <a:ext cx="973152" cy="7155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latin typeface="+mn-ea"/>
                  <a:ea typeface="+mn-ea"/>
                  <a:cs typeface="+mn-ea"/>
                </a:rPr>
                <a:t>CPC</a:t>
              </a:r>
            </a:p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latin typeface="+mn-ea"/>
                  <a:ea typeface="+mn-ea"/>
                  <a:cs typeface="+mn-ea"/>
                </a:rPr>
                <a:t>RDTM</a:t>
              </a:r>
            </a:p>
          </p:txBody>
        </p:sp>
      </p:grpSp>
      <p:sp>
        <p:nvSpPr>
          <p:cNvPr id="86" name="内容占位符 2"/>
          <p:cNvSpPr txBox="1">
            <a:spLocks/>
          </p:cNvSpPr>
          <p:nvPr/>
        </p:nvSpPr>
        <p:spPr>
          <a:xfrm>
            <a:off x="492369" y="2972726"/>
            <a:ext cx="2400000" cy="1158420"/>
          </a:xfrm>
          <a:prstGeom prst="rect">
            <a:avLst/>
          </a:prstGeom>
        </p:spPr>
        <p:txBody>
          <a:bodyPr vert="horz" lIns="121908" tIns="60954" rIns="121908" bIns="60954" rtlCol="0" anchor="t">
            <a:normAutofit/>
          </a:bodyPr>
          <a:lstStyle>
            <a:lvl1pPr marL="177800" indent="-17780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zh-CN" altLang="en-US" sz="1300" dirty="0">
                <a:solidFill>
                  <a:schemeClr val="accent6"/>
                </a:solidFill>
                <a:ea typeface="+mn-ea"/>
                <a:cs typeface="+mn-ea"/>
              </a:rPr>
              <a:t>正式接收到上网分配</a:t>
            </a:r>
            <a:r>
              <a:rPr lang="en-US" altLang="zh-CN" sz="1300" dirty="0">
                <a:solidFill>
                  <a:schemeClr val="accent6"/>
                </a:solidFill>
                <a:ea typeface="+mn-ea"/>
                <a:cs typeface="+mn-ea"/>
              </a:rPr>
              <a:t>DOI</a:t>
            </a:r>
          </a:p>
          <a:p>
            <a:pPr marL="0" indent="0" algn="r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ea"/>
              </a:rPr>
              <a:t>平均</a:t>
            </a:r>
            <a:r>
              <a:rPr lang="en-US" altLang="zh-CN" sz="2000" dirty="0">
                <a:solidFill>
                  <a:srgbClr val="FF0000"/>
                </a:solidFill>
                <a:ea typeface="+mn-ea"/>
                <a:cs typeface="+mn-ea"/>
              </a:rPr>
              <a:t>24</a:t>
            </a:r>
            <a:r>
              <a:rPr lang="zh-CN" altLang="en-US" sz="2000" dirty="0">
                <a:solidFill>
                  <a:srgbClr val="FF0000"/>
                </a:solidFill>
                <a:ea typeface="+mn-ea"/>
                <a:cs typeface="+mn-ea"/>
              </a:rPr>
              <a:t>小时</a:t>
            </a:r>
          </a:p>
        </p:txBody>
      </p:sp>
      <p:sp>
        <p:nvSpPr>
          <p:cNvPr id="87" name="内容占位符 2"/>
          <p:cNvSpPr txBox="1">
            <a:spLocks/>
          </p:cNvSpPr>
          <p:nvPr/>
        </p:nvSpPr>
        <p:spPr>
          <a:xfrm>
            <a:off x="492369" y="1388943"/>
            <a:ext cx="2400000" cy="1158420"/>
          </a:xfrm>
          <a:prstGeom prst="rect">
            <a:avLst/>
          </a:prstGeom>
        </p:spPr>
        <p:txBody>
          <a:bodyPr vert="horz" lIns="121908" tIns="60954" rIns="121908" bIns="60954" rtlCol="0" anchor="t">
            <a:normAutofit fontScale="92500" lnSpcReduction="20000"/>
          </a:bodyPr>
          <a:lstStyle>
            <a:lvl1pPr marL="177800" indent="-17780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zh-CN" altLang="en-US" sz="1400" dirty="0">
                <a:solidFill>
                  <a:schemeClr val="accent6"/>
                </a:solidFill>
                <a:ea typeface="+mn-ea"/>
                <a:cs typeface="+mn-ea"/>
              </a:rPr>
              <a:t>投稿到初审意见返回</a:t>
            </a:r>
            <a:endParaRPr lang="en-US" altLang="zh-CN" sz="1400" dirty="0">
              <a:solidFill>
                <a:schemeClr val="accent6"/>
              </a:solidFill>
              <a:ea typeface="+mn-ea"/>
              <a:cs typeface="+mn-ea"/>
            </a:endParaRPr>
          </a:p>
          <a:p>
            <a:pPr marL="0" indent="0" algn="r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altLang="zh-CN" sz="1100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  <a:cs typeface="+mn-ea"/>
              </a:rPr>
              <a:t>CPC</a:t>
            </a:r>
            <a:r>
              <a: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  <a:cs typeface="+mn-ea"/>
              </a:rPr>
              <a:t>平均</a:t>
            </a:r>
            <a:r>
              <a:rPr lang="en-US" altLang="zh-CN" sz="2000" dirty="0">
                <a:solidFill>
                  <a:srgbClr val="FF0000"/>
                </a:solidFill>
                <a:ea typeface="+mn-ea"/>
                <a:cs typeface="+mn-ea"/>
              </a:rPr>
              <a:t>24</a:t>
            </a:r>
            <a:r>
              <a:rPr lang="zh-CN" altLang="en-US" sz="2000" dirty="0">
                <a:solidFill>
                  <a:srgbClr val="FF0000"/>
                </a:solidFill>
                <a:ea typeface="+mn-ea"/>
                <a:cs typeface="+mn-ea"/>
              </a:rPr>
              <a:t>天</a:t>
            </a:r>
            <a:endParaRPr lang="en-US" altLang="zh-CN" sz="2000" dirty="0">
              <a:solidFill>
                <a:srgbClr val="FF0000"/>
              </a:solidFill>
              <a:ea typeface="+mn-ea"/>
              <a:cs typeface="+mn-ea"/>
            </a:endParaRPr>
          </a:p>
          <a:p>
            <a:pPr marL="0" indent="0" algn="r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altLang="zh-CN" sz="1100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  <a:cs typeface="+mn-ea"/>
              </a:rPr>
              <a:t>RDTM</a:t>
            </a:r>
            <a:r>
              <a: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  <a:cs typeface="+mn-ea"/>
              </a:rPr>
              <a:t>平均</a:t>
            </a:r>
            <a:r>
              <a:rPr lang="en-US" altLang="zh-CN" sz="2000" dirty="0">
                <a:solidFill>
                  <a:srgbClr val="FF0000"/>
                </a:solidFill>
                <a:ea typeface="+mn-ea"/>
                <a:cs typeface="+mn-ea"/>
              </a:rPr>
              <a:t>13</a:t>
            </a:r>
            <a:r>
              <a:rPr lang="zh-CN" altLang="en-US" sz="2000" dirty="0">
                <a:solidFill>
                  <a:srgbClr val="FF0000"/>
                </a:solidFill>
                <a:ea typeface="+mn-ea"/>
                <a:cs typeface="+mn-ea"/>
              </a:rPr>
              <a:t>天</a:t>
            </a:r>
            <a:endParaRPr lang="en-US" altLang="zh-CN" sz="1300" dirty="0">
              <a:solidFill>
                <a:srgbClr val="FF0000"/>
              </a:solidFill>
              <a:ea typeface="+mn-ea"/>
              <a:cs typeface="+mn-ea"/>
            </a:endParaRPr>
          </a:p>
        </p:txBody>
      </p:sp>
      <p:sp>
        <p:nvSpPr>
          <p:cNvPr id="88" name="内容占位符 2"/>
          <p:cNvSpPr txBox="1">
            <a:spLocks/>
          </p:cNvSpPr>
          <p:nvPr/>
        </p:nvSpPr>
        <p:spPr>
          <a:xfrm>
            <a:off x="492369" y="4556509"/>
            <a:ext cx="2400000" cy="1158420"/>
          </a:xfrm>
          <a:prstGeom prst="rect">
            <a:avLst/>
          </a:prstGeom>
        </p:spPr>
        <p:txBody>
          <a:bodyPr vert="horz" lIns="121908" tIns="60954" rIns="121908" bIns="60954" rtlCol="0" anchor="t">
            <a:normAutofit/>
          </a:bodyPr>
          <a:lstStyle>
            <a:lvl1pPr marL="177800" indent="-17780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zh-CN" altLang="en-US" sz="1300" dirty="0">
                <a:solidFill>
                  <a:schemeClr val="accent4"/>
                </a:solidFill>
                <a:ea typeface="+mn-ea"/>
                <a:cs typeface="+mn-ea"/>
              </a:rPr>
              <a:t>投稿支持</a:t>
            </a:r>
            <a:endParaRPr lang="en-US" altLang="zh-CN" sz="1300" dirty="0">
              <a:solidFill>
                <a:schemeClr val="accent4"/>
              </a:solidFill>
              <a:ea typeface="+mn-ea"/>
              <a:cs typeface="+mn-ea"/>
            </a:endParaRPr>
          </a:p>
          <a:p>
            <a:pPr marL="0" indent="0" algn="r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ea"/>
              </a:rPr>
              <a:t>通过邮件、微信、</a:t>
            </a:r>
            <a:r>
              <a: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ea"/>
              </a:rPr>
              <a:t>QQ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ea"/>
              </a:rPr>
              <a:t>提供</a:t>
            </a:r>
            <a:r>
              <a:rPr lang="zh-CN" altLang="en-US" sz="2000" dirty="0">
                <a:solidFill>
                  <a:srgbClr val="FF0000"/>
                </a:solidFill>
                <a:ea typeface="+mn-ea"/>
                <a:cs typeface="+mn-ea"/>
              </a:rPr>
              <a:t>实时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ea"/>
              </a:rPr>
              <a:t>咨询解答投审稿过程中遇到的问题</a:t>
            </a:r>
          </a:p>
        </p:txBody>
      </p:sp>
      <p:sp>
        <p:nvSpPr>
          <p:cNvPr id="89" name="内容占位符 2"/>
          <p:cNvSpPr txBox="1">
            <a:spLocks/>
          </p:cNvSpPr>
          <p:nvPr/>
        </p:nvSpPr>
        <p:spPr>
          <a:xfrm>
            <a:off x="9337399" y="2972726"/>
            <a:ext cx="2400000" cy="1158420"/>
          </a:xfrm>
          <a:prstGeom prst="rect">
            <a:avLst/>
          </a:prstGeom>
        </p:spPr>
        <p:txBody>
          <a:bodyPr vert="horz" lIns="121908" tIns="60954" rIns="121908" bIns="60954" rtlCol="0" anchor="t">
            <a:normAutofit/>
          </a:bodyPr>
          <a:lstStyle>
            <a:lvl1pPr marL="177800" indent="-17780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zh-CN" altLang="en-US" sz="1300" dirty="0">
                <a:solidFill>
                  <a:srgbClr val="FF0000"/>
                </a:solidFill>
                <a:ea typeface="+mn-ea"/>
                <a:cs typeface="+mn-ea"/>
              </a:rPr>
              <a:t>英文润色  封面设计</a:t>
            </a:r>
            <a:endParaRPr lang="en-US" altLang="zh-CN" sz="1300" dirty="0">
              <a:solidFill>
                <a:srgbClr val="FF0000"/>
              </a:solidFill>
              <a:ea typeface="+mn-ea"/>
              <a:cs typeface="+mn-ea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ea"/>
              </a:rPr>
              <a:t>所有接收文章免费英文润色</a:t>
            </a:r>
            <a:endParaRPr lang="en-US" altLang="zh-CN" sz="1100" dirty="0">
              <a:solidFill>
                <a:schemeClr val="tx1">
                  <a:lumMod val="75000"/>
                  <a:lumOff val="25000"/>
                </a:schemeClr>
              </a:solidFill>
              <a:ea typeface="+mn-ea"/>
              <a:cs typeface="+mn-ea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ea"/>
              </a:rPr>
              <a:t>为高影响力论文定制封面设计</a:t>
            </a:r>
          </a:p>
        </p:txBody>
      </p:sp>
      <p:sp>
        <p:nvSpPr>
          <p:cNvPr id="90" name="内容占位符 2"/>
          <p:cNvSpPr txBox="1">
            <a:spLocks/>
          </p:cNvSpPr>
          <p:nvPr/>
        </p:nvSpPr>
        <p:spPr>
          <a:xfrm>
            <a:off x="9337399" y="1388943"/>
            <a:ext cx="2400000" cy="1158420"/>
          </a:xfrm>
          <a:prstGeom prst="rect">
            <a:avLst/>
          </a:prstGeom>
        </p:spPr>
        <p:txBody>
          <a:bodyPr vert="horz" lIns="121908" tIns="60954" rIns="121908" bIns="60954" rtlCol="0" anchor="t">
            <a:normAutofit/>
          </a:bodyPr>
          <a:lstStyle>
            <a:lvl1pPr marL="177800" indent="-17780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zh-CN" altLang="en-US" sz="1300" dirty="0">
                <a:solidFill>
                  <a:srgbClr val="FF0000"/>
                </a:solidFill>
                <a:ea typeface="+mn-ea"/>
                <a:cs typeface="+mn-ea"/>
              </a:rPr>
              <a:t>优秀论文评选</a:t>
            </a:r>
            <a:endParaRPr lang="en-US" altLang="zh-CN" sz="1300" dirty="0">
              <a:solidFill>
                <a:srgbClr val="FF0000"/>
              </a:solidFill>
              <a:ea typeface="+mn-ea"/>
              <a:cs typeface="+mn-ea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ea"/>
              </a:rPr>
              <a:t>高能物理核物理领域文章评选</a:t>
            </a:r>
            <a:endParaRPr lang="en-US" altLang="zh-CN" sz="1100" dirty="0">
              <a:solidFill>
                <a:schemeClr val="tx1">
                  <a:lumMod val="75000"/>
                  <a:lumOff val="25000"/>
                </a:schemeClr>
              </a:solidFill>
              <a:ea typeface="+mn-ea"/>
              <a:cs typeface="+mn-ea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ea"/>
              </a:rPr>
              <a:t>给予奖励</a:t>
            </a:r>
          </a:p>
        </p:txBody>
      </p:sp>
      <p:sp>
        <p:nvSpPr>
          <p:cNvPr id="91" name="内容占位符 2"/>
          <p:cNvSpPr txBox="1">
            <a:spLocks/>
          </p:cNvSpPr>
          <p:nvPr/>
        </p:nvSpPr>
        <p:spPr>
          <a:xfrm>
            <a:off x="9337399" y="4556509"/>
            <a:ext cx="2400000" cy="1158420"/>
          </a:xfrm>
          <a:prstGeom prst="rect">
            <a:avLst/>
          </a:prstGeom>
        </p:spPr>
        <p:txBody>
          <a:bodyPr vert="horz" lIns="121908" tIns="60954" rIns="121908" bIns="60954" rtlCol="0" anchor="t">
            <a:normAutofit/>
          </a:bodyPr>
          <a:lstStyle>
            <a:lvl1pPr marL="177800" indent="-17780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77800" indent="-1778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zh-CN" altLang="en-US" sz="1300" dirty="0">
                <a:solidFill>
                  <a:srgbClr val="FF0000"/>
                </a:solidFill>
                <a:ea typeface="+mn-ea"/>
                <a:cs typeface="+mn-ea"/>
              </a:rPr>
              <a:t>绿色通道</a:t>
            </a:r>
            <a:endParaRPr lang="en-US" altLang="zh-CN" sz="1300" dirty="0">
              <a:solidFill>
                <a:srgbClr val="FF0000"/>
              </a:solidFill>
              <a:ea typeface="+mn-ea"/>
              <a:cs typeface="+mn-ea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ea"/>
              </a:rPr>
              <a:t>重大科研成果、</a:t>
            </a:r>
            <a:r>
              <a: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ea"/>
              </a:rPr>
              <a:t>PRL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ea"/>
              </a:rPr>
              <a:t>，</a:t>
            </a:r>
            <a:r>
              <a: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ea"/>
              </a:rPr>
              <a:t>PRD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ea"/>
              </a:rPr>
              <a:t>等转投文章附审稿意见加快评审</a:t>
            </a:r>
          </a:p>
        </p:txBody>
      </p:sp>
      <p:grpSp>
        <p:nvGrpSpPr>
          <p:cNvPr id="92" name="组合 91"/>
          <p:cNvGrpSpPr/>
          <p:nvPr/>
        </p:nvGrpSpPr>
        <p:grpSpPr>
          <a:xfrm>
            <a:off x="3019632" y="3286797"/>
            <a:ext cx="586778" cy="586779"/>
            <a:chOff x="2264724" y="2612926"/>
            <a:chExt cx="440084" cy="440084"/>
          </a:xfrm>
        </p:grpSpPr>
        <p:sp>
          <p:nvSpPr>
            <p:cNvPr id="93" name="椭圆 92"/>
            <p:cNvSpPr/>
            <p:nvPr/>
          </p:nvSpPr>
          <p:spPr>
            <a:xfrm>
              <a:off x="2264724" y="2612926"/>
              <a:ext cx="440084" cy="440084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grpSp>
          <p:nvGrpSpPr>
            <p:cNvPr id="94" name="组合 93"/>
            <p:cNvGrpSpPr/>
            <p:nvPr/>
          </p:nvGrpSpPr>
          <p:grpSpPr>
            <a:xfrm>
              <a:off x="2408813" y="2723236"/>
              <a:ext cx="151907" cy="219466"/>
              <a:chOff x="6689725" y="4826000"/>
              <a:chExt cx="588963" cy="850901"/>
            </a:xfrm>
          </p:grpSpPr>
          <p:sp>
            <p:nvSpPr>
              <p:cNvPr id="95" name="Freeform 5"/>
              <p:cNvSpPr>
                <a:spLocks/>
              </p:cNvSpPr>
              <p:nvPr/>
            </p:nvSpPr>
            <p:spPr bwMode="auto">
              <a:xfrm>
                <a:off x="6689725" y="4826000"/>
                <a:ext cx="588963" cy="706438"/>
              </a:xfrm>
              <a:custGeom>
                <a:avLst/>
                <a:gdLst>
                  <a:gd name="T0" fmla="*/ 101 w 371"/>
                  <a:gd name="T1" fmla="*/ 410 h 445"/>
                  <a:gd name="T2" fmla="*/ 101 w 371"/>
                  <a:gd name="T3" fmla="*/ 351 h 445"/>
                  <a:gd name="T4" fmla="*/ 80 w 371"/>
                  <a:gd name="T5" fmla="*/ 338 h 445"/>
                  <a:gd name="T6" fmla="*/ 60 w 371"/>
                  <a:gd name="T7" fmla="*/ 322 h 445"/>
                  <a:gd name="T8" fmla="*/ 43 w 371"/>
                  <a:gd name="T9" fmla="*/ 304 h 445"/>
                  <a:gd name="T10" fmla="*/ 28 w 371"/>
                  <a:gd name="T11" fmla="*/ 284 h 445"/>
                  <a:gd name="T12" fmla="*/ 16 w 371"/>
                  <a:gd name="T13" fmla="*/ 262 h 445"/>
                  <a:gd name="T14" fmla="*/ 7 w 371"/>
                  <a:gd name="T15" fmla="*/ 238 h 445"/>
                  <a:gd name="T16" fmla="*/ 2 w 371"/>
                  <a:gd name="T17" fmla="*/ 212 h 445"/>
                  <a:gd name="T18" fmla="*/ 0 w 371"/>
                  <a:gd name="T19" fmla="*/ 185 h 445"/>
                  <a:gd name="T20" fmla="*/ 1 w 371"/>
                  <a:gd name="T21" fmla="*/ 166 h 445"/>
                  <a:gd name="T22" fmla="*/ 8 w 371"/>
                  <a:gd name="T23" fmla="*/ 130 h 445"/>
                  <a:gd name="T24" fmla="*/ 22 w 371"/>
                  <a:gd name="T25" fmla="*/ 97 h 445"/>
                  <a:gd name="T26" fmla="*/ 42 w 371"/>
                  <a:gd name="T27" fmla="*/ 67 h 445"/>
                  <a:gd name="T28" fmla="*/ 67 w 371"/>
                  <a:gd name="T29" fmla="*/ 42 h 445"/>
                  <a:gd name="T30" fmla="*/ 97 w 371"/>
                  <a:gd name="T31" fmla="*/ 22 h 445"/>
                  <a:gd name="T32" fmla="*/ 130 w 371"/>
                  <a:gd name="T33" fmla="*/ 8 h 445"/>
                  <a:gd name="T34" fmla="*/ 166 w 371"/>
                  <a:gd name="T35" fmla="*/ 1 h 445"/>
                  <a:gd name="T36" fmla="*/ 186 w 371"/>
                  <a:gd name="T37" fmla="*/ 0 h 445"/>
                  <a:gd name="T38" fmla="*/ 224 w 371"/>
                  <a:gd name="T39" fmla="*/ 4 h 445"/>
                  <a:gd name="T40" fmla="*/ 258 w 371"/>
                  <a:gd name="T41" fmla="*/ 14 h 445"/>
                  <a:gd name="T42" fmla="*/ 290 w 371"/>
                  <a:gd name="T43" fmla="*/ 32 h 445"/>
                  <a:gd name="T44" fmla="*/ 317 w 371"/>
                  <a:gd name="T45" fmla="*/ 54 h 445"/>
                  <a:gd name="T46" fmla="*/ 340 w 371"/>
                  <a:gd name="T47" fmla="*/ 82 h 445"/>
                  <a:gd name="T48" fmla="*/ 357 w 371"/>
                  <a:gd name="T49" fmla="*/ 113 h 445"/>
                  <a:gd name="T50" fmla="*/ 368 w 371"/>
                  <a:gd name="T51" fmla="*/ 148 h 445"/>
                  <a:gd name="T52" fmla="*/ 371 w 371"/>
                  <a:gd name="T53" fmla="*/ 185 h 445"/>
                  <a:gd name="T54" fmla="*/ 371 w 371"/>
                  <a:gd name="T55" fmla="*/ 199 h 445"/>
                  <a:gd name="T56" fmla="*/ 367 w 371"/>
                  <a:gd name="T57" fmla="*/ 225 h 445"/>
                  <a:gd name="T58" fmla="*/ 360 w 371"/>
                  <a:gd name="T59" fmla="*/ 250 h 445"/>
                  <a:gd name="T60" fmla="*/ 349 w 371"/>
                  <a:gd name="T61" fmla="*/ 274 h 445"/>
                  <a:gd name="T62" fmla="*/ 336 w 371"/>
                  <a:gd name="T63" fmla="*/ 295 h 445"/>
                  <a:gd name="T64" fmla="*/ 320 w 371"/>
                  <a:gd name="T65" fmla="*/ 314 h 445"/>
                  <a:gd name="T66" fmla="*/ 301 w 371"/>
                  <a:gd name="T67" fmla="*/ 331 h 445"/>
                  <a:gd name="T68" fmla="*/ 280 w 371"/>
                  <a:gd name="T69" fmla="*/ 346 h 445"/>
                  <a:gd name="T70" fmla="*/ 269 w 371"/>
                  <a:gd name="T71" fmla="*/ 394 h 4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1" h="445">
                    <a:moveTo>
                      <a:pt x="260" y="445"/>
                    </a:moveTo>
                    <a:lnTo>
                      <a:pt x="101" y="410"/>
                    </a:lnTo>
                    <a:lnTo>
                      <a:pt x="101" y="351"/>
                    </a:lnTo>
                    <a:lnTo>
                      <a:pt x="101" y="351"/>
                    </a:lnTo>
                    <a:lnTo>
                      <a:pt x="90" y="345"/>
                    </a:lnTo>
                    <a:lnTo>
                      <a:pt x="80" y="338"/>
                    </a:lnTo>
                    <a:lnTo>
                      <a:pt x="70" y="331"/>
                    </a:lnTo>
                    <a:lnTo>
                      <a:pt x="60" y="322"/>
                    </a:lnTo>
                    <a:lnTo>
                      <a:pt x="51" y="314"/>
                    </a:lnTo>
                    <a:lnTo>
                      <a:pt x="43" y="304"/>
                    </a:lnTo>
                    <a:lnTo>
                      <a:pt x="35" y="294"/>
                    </a:lnTo>
                    <a:lnTo>
                      <a:pt x="28" y="284"/>
                    </a:lnTo>
                    <a:lnTo>
                      <a:pt x="22" y="273"/>
                    </a:lnTo>
                    <a:lnTo>
                      <a:pt x="16" y="262"/>
                    </a:lnTo>
                    <a:lnTo>
                      <a:pt x="11" y="250"/>
                    </a:lnTo>
                    <a:lnTo>
                      <a:pt x="7" y="238"/>
                    </a:lnTo>
                    <a:lnTo>
                      <a:pt x="4" y="224"/>
                    </a:lnTo>
                    <a:lnTo>
                      <a:pt x="2" y="212"/>
                    </a:lnTo>
                    <a:lnTo>
                      <a:pt x="1" y="198"/>
                    </a:lnTo>
                    <a:lnTo>
                      <a:pt x="0" y="185"/>
                    </a:lnTo>
                    <a:lnTo>
                      <a:pt x="0" y="185"/>
                    </a:lnTo>
                    <a:lnTo>
                      <a:pt x="1" y="166"/>
                    </a:lnTo>
                    <a:lnTo>
                      <a:pt x="4" y="148"/>
                    </a:lnTo>
                    <a:lnTo>
                      <a:pt x="8" y="130"/>
                    </a:lnTo>
                    <a:lnTo>
                      <a:pt x="15" y="113"/>
                    </a:lnTo>
                    <a:lnTo>
                      <a:pt x="22" y="97"/>
                    </a:lnTo>
                    <a:lnTo>
                      <a:pt x="32" y="82"/>
                    </a:lnTo>
                    <a:lnTo>
                      <a:pt x="42" y="67"/>
                    </a:lnTo>
                    <a:lnTo>
                      <a:pt x="54" y="54"/>
                    </a:lnTo>
                    <a:lnTo>
                      <a:pt x="67" y="42"/>
                    </a:lnTo>
                    <a:lnTo>
                      <a:pt x="82" y="32"/>
                    </a:lnTo>
                    <a:lnTo>
                      <a:pt x="97" y="22"/>
                    </a:lnTo>
                    <a:lnTo>
                      <a:pt x="113" y="14"/>
                    </a:lnTo>
                    <a:lnTo>
                      <a:pt x="130" y="8"/>
                    </a:lnTo>
                    <a:lnTo>
                      <a:pt x="148" y="4"/>
                    </a:lnTo>
                    <a:lnTo>
                      <a:pt x="166" y="1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205" y="1"/>
                    </a:lnTo>
                    <a:lnTo>
                      <a:pt x="224" y="4"/>
                    </a:lnTo>
                    <a:lnTo>
                      <a:pt x="241" y="8"/>
                    </a:lnTo>
                    <a:lnTo>
                      <a:pt x="258" y="14"/>
                    </a:lnTo>
                    <a:lnTo>
                      <a:pt x="274" y="22"/>
                    </a:lnTo>
                    <a:lnTo>
                      <a:pt x="290" y="32"/>
                    </a:lnTo>
                    <a:lnTo>
                      <a:pt x="304" y="42"/>
                    </a:lnTo>
                    <a:lnTo>
                      <a:pt x="317" y="54"/>
                    </a:lnTo>
                    <a:lnTo>
                      <a:pt x="329" y="67"/>
                    </a:lnTo>
                    <a:lnTo>
                      <a:pt x="340" y="82"/>
                    </a:lnTo>
                    <a:lnTo>
                      <a:pt x="349" y="97"/>
                    </a:lnTo>
                    <a:lnTo>
                      <a:pt x="357" y="113"/>
                    </a:lnTo>
                    <a:lnTo>
                      <a:pt x="363" y="130"/>
                    </a:lnTo>
                    <a:lnTo>
                      <a:pt x="368" y="148"/>
                    </a:lnTo>
                    <a:lnTo>
                      <a:pt x="370" y="166"/>
                    </a:lnTo>
                    <a:lnTo>
                      <a:pt x="371" y="185"/>
                    </a:lnTo>
                    <a:lnTo>
                      <a:pt x="371" y="185"/>
                    </a:lnTo>
                    <a:lnTo>
                      <a:pt x="371" y="199"/>
                    </a:lnTo>
                    <a:lnTo>
                      <a:pt x="369" y="212"/>
                    </a:lnTo>
                    <a:lnTo>
                      <a:pt x="367" y="225"/>
                    </a:lnTo>
                    <a:lnTo>
                      <a:pt x="364" y="238"/>
                    </a:lnTo>
                    <a:lnTo>
                      <a:pt x="360" y="250"/>
                    </a:lnTo>
                    <a:lnTo>
                      <a:pt x="355" y="262"/>
                    </a:lnTo>
                    <a:lnTo>
                      <a:pt x="349" y="274"/>
                    </a:lnTo>
                    <a:lnTo>
                      <a:pt x="343" y="285"/>
                    </a:lnTo>
                    <a:lnTo>
                      <a:pt x="336" y="295"/>
                    </a:lnTo>
                    <a:lnTo>
                      <a:pt x="328" y="305"/>
                    </a:lnTo>
                    <a:lnTo>
                      <a:pt x="320" y="314"/>
                    </a:lnTo>
                    <a:lnTo>
                      <a:pt x="311" y="323"/>
                    </a:lnTo>
                    <a:lnTo>
                      <a:pt x="301" y="331"/>
                    </a:lnTo>
                    <a:lnTo>
                      <a:pt x="291" y="339"/>
                    </a:lnTo>
                    <a:lnTo>
                      <a:pt x="280" y="346"/>
                    </a:lnTo>
                    <a:lnTo>
                      <a:pt x="269" y="352"/>
                    </a:lnTo>
                    <a:lnTo>
                      <a:pt x="269" y="394"/>
                    </a:lnTo>
                    <a:lnTo>
                      <a:pt x="176" y="371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96" name="Line 6"/>
              <p:cNvSpPr>
                <a:spLocks noChangeShapeType="1"/>
              </p:cNvSpPr>
              <p:nvPr/>
            </p:nvSpPr>
            <p:spPr bwMode="auto">
              <a:xfrm flipH="1" flipV="1">
                <a:off x="6850063" y="5551488"/>
                <a:ext cx="252413" cy="55563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97" name="Line 7"/>
              <p:cNvSpPr>
                <a:spLocks noChangeShapeType="1"/>
              </p:cNvSpPr>
              <p:nvPr/>
            </p:nvSpPr>
            <p:spPr bwMode="auto">
              <a:xfrm flipH="1" flipV="1">
                <a:off x="6870700" y="5630863"/>
                <a:ext cx="211138" cy="46038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</p:grpSp>
      </p:grpSp>
      <p:grpSp>
        <p:nvGrpSpPr>
          <p:cNvPr id="98" name="组合 97"/>
          <p:cNvGrpSpPr/>
          <p:nvPr/>
        </p:nvGrpSpPr>
        <p:grpSpPr>
          <a:xfrm>
            <a:off x="8676338" y="3282381"/>
            <a:ext cx="586778" cy="586779"/>
            <a:chOff x="6507253" y="2609613"/>
            <a:chExt cx="440084" cy="440084"/>
          </a:xfrm>
        </p:grpSpPr>
        <p:sp>
          <p:nvSpPr>
            <p:cNvPr id="130" name="椭圆 129"/>
            <p:cNvSpPr/>
            <p:nvPr/>
          </p:nvSpPr>
          <p:spPr>
            <a:xfrm>
              <a:off x="6507253" y="2609613"/>
              <a:ext cx="440084" cy="44008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grpSp>
          <p:nvGrpSpPr>
            <p:cNvPr id="131" name="组合 130"/>
            <p:cNvGrpSpPr/>
            <p:nvPr/>
          </p:nvGrpSpPr>
          <p:grpSpPr>
            <a:xfrm>
              <a:off x="6622680" y="2719923"/>
              <a:ext cx="209229" cy="219466"/>
              <a:chOff x="2847975" y="6135688"/>
              <a:chExt cx="811213" cy="850900"/>
            </a:xfrm>
          </p:grpSpPr>
          <p:sp>
            <p:nvSpPr>
              <p:cNvPr id="132" name="Freeform 8"/>
              <p:cNvSpPr>
                <a:spLocks/>
              </p:cNvSpPr>
              <p:nvPr/>
            </p:nvSpPr>
            <p:spPr bwMode="auto">
              <a:xfrm>
                <a:off x="2847975" y="6135688"/>
                <a:ext cx="811213" cy="463550"/>
              </a:xfrm>
              <a:custGeom>
                <a:avLst/>
                <a:gdLst>
                  <a:gd name="T0" fmla="*/ 245 w 511"/>
                  <a:gd name="T1" fmla="*/ 2 h 292"/>
                  <a:gd name="T2" fmla="*/ 10 w 511"/>
                  <a:gd name="T3" fmla="*/ 129 h 292"/>
                  <a:gd name="T4" fmla="*/ 10 w 511"/>
                  <a:gd name="T5" fmla="*/ 129 h 292"/>
                  <a:gd name="T6" fmla="*/ 6 w 511"/>
                  <a:gd name="T7" fmla="*/ 132 h 292"/>
                  <a:gd name="T8" fmla="*/ 2 w 511"/>
                  <a:gd name="T9" fmla="*/ 136 h 292"/>
                  <a:gd name="T10" fmla="*/ 0 w 511"/>
                  <a:gd name="T11" fmla="*/ 141 h 292"/>
                  <a:gd name="T12" fmla="*/ 0 w 511"/>
                  <a:gd name="T13" fmla="*/ 146 h 292"/>
                  <a:gd name="T14" fmla="*/ 0 w 511"/>
                  <a:gd name="T15" fmla="*/ 151 h 292"/>
                  <a:gd name="T16" fmla="*/ 2 w 511"/>
                  <a:gd name="T17" fmla="*/ 155 h 292"/>
                  <a:gd name="T18" fmla="*/ 6 w 511"/>
                  <a:gd name="T19" fmla="*/ 159 h 292"/>
                  <a:gd name="T20" fmla="*/ 10 w 511"/>
                  <a:gd name="T21" fmla="*/ 163 h 292"/>
                  <a:gd name="T22" fmla="*/ 245 w 511"/>
                  <a:gd name="T23" fmla="*/ 289 h 292"/>
                  <a:gd name="T24" fmla="*/ 245 w 511"/>
                  <a:gd name="T25" fmla="*/ 289 h 292"/>
                  <a:gd name="T26" fmla="*/ 250 w 511"/>
                  <a:gd name="T27" fmla="*/ 291 h 292"/>
                  <a:gd name="T28" fmla="*/ 256 w 511"/>
                  <a:gd name="T29" fmla="*/ 292 h 292"/>
                  <a:gd name="T30" fmla="*/ 261 w 511"/>
                  <a:gd name="T31" fmla="*/ 291 h 292"/>
                  <a:gd name="T32" fmla="*/ 267 w 511"/>
                  <a:gd name="T33" fmla="*/ 289 h 292"/>
                  <a:gd name="T34" fmla="*/ 500 w 511"/>
                  <a:gd name="T35" fmla="*/ 163 h 292"/>
                  <a:gd name="T36" fmla="*/ 500 w 511"/>
                  <a:gd name="T37" fmla="*/ 163 h 292"/>
                  <a:gd name="T38" fmla="*/ 505 w 511"/>
                  <a:gd name="T39" fmla="*/ 159 h 292"/>
                  <a:gd name="T40" fmla="*/ 508 w 511"/>
                  <a:gd name="T41" fmla="*/ 155 h 292"/>
                  <a:gd name="T42" fmla="*/ 510 w 511"/>
                  <a:gd name="T43" fmla="*/ 151 h 292"/>
                  <a:gd name="T44" fmla="*/ 511 w 511"/>
                  <a:gd name="T45" fmla="*/ 146 h 292"/>
                  <a:gd name="T46" fmla="*/ 510 w 511"/>
                  <a:gd name="T47" fmla="*/ 141 h 292"/>
                  <a:gd name="T48" fmla="*/ 508 w 511"/>
                  <a:gd name="T49" fmla="*/ 136 h 292"/>
                  <a:gd name="T50" fmla="*/ 505 w 511"/>
                  <a:gd name="T51" fmla="*/ 132 h 292"/>
                  <a:gd name="T52" fmla="*/ 500 w 511"/>
                  <a:gd name="T53" fmla="*/ 129 h 292"/>
                  <a:gd name="T54" fmla="*/ 267 w 511"/>
                  <a:gd name="T55" fmla="*/ 2 h 292"/>
                  <a:gd name="T56" fmla="*/ 267 w 511"/>
                  <a:gd name="T57" fmla="*/ 2 h 292"/>
                  <a:gd name="T58" fmla="*/ 261 w 511"/>
                  <a:gd name="T59" fmla="*/ 0 h 292"/>
                  <a:gd name="T60" fmla="*/ 256 w 511"/>
                  <a:gd name="T61" fmla="*/ 0 h 292"/>
                  <a:gd name="T62" fmla="*/ 250 w 511"/>
                  <a:gd name="T63" fmla="*/ 0 h 292"/>
                  <a:gd name="T64" fmla="*/ 245 w 511"/>
                  <a:gd name="T65" fmla="*/ 2 h 292"/>
                  <a:gd name="T66" fmla="*/ 245 w 511"/>
                  <a:gd name="T67" fmla="*/ 2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11" h="292">
                    <a:moveTo>
                      <a:pt x="245" y="2"/>
                    </a:moveTo>
                    <a:lnTo>
                      <a:pt x="10" y="129"/>
                    </a:lnTo>
                    <a:lnTo>
                      <a:pt x="10" y="129"/>
                    </a:lnTo>
                    <a:lnTo>
                      <a:pt x="6" y="132"/>
                    </a:lnTo>
                    <a:lnTo>
                      <a:pt x="2" y="136"/>
                    </a:lnTo>
                    <a:lnTo>
                      <a:pt x="0" y="141"/>
                    </a:lnTo>
                    <a:lnTo>
                      <a:pt x="0" y="146"/>
                    </a:lnTo>
                    <a:lnTo>
                      <a:pt x="0" y="151"/>
                    </a:lnTo>
                    <a:lnTo>
                      <a:pt x="2" y="155"/>
                    </a:lnTo>
                    <a:lnTo>
                      <a:pt x="6" y="159"/>
                    </a:lnTo>
                    <a:lnTo>
                      <a:pt x="10" y="163"/>
                    </a:lnTo>
                    <a:lnTo>
                      <a:pt x="245" y="289"/>
                    </a:lnTo>
                    <a:lnTo>
                      <a:pt x="245" y="289"/>
                    </a:lnTo>
                    <a:lnTo>
                      <a:pt x="250" y="291"/>
                    </a:lnTo>
                    <a:lnTo>
                      <a:pt x="256" y="292"/>
                    </a:lnTo>
                    <a:lnTo>
                      <a:pt x="261" y="291"/>
                    </a:lnTo>
                    <a:lnTo>
                      <a:pt x="267" y="289"/>
                    </a:lnTo>
                    <a:lnTo>
                      <a:pt x="500" y="163"/>
                    </a:lnTo>
                    <a:lnTo>
                      <a:pt x="500" y="163"/>
                    </a:lnTo>
                    <a:lnTo>
                      <a:pt x="505" y="159"/>
                    </a:lnTo>
                    <a:lnTo>
                      <a:pt x="508" y="155"/>
                    </a:lnTo>
                    <a:lnTo>
                      <a:pt x="510" y="151"/>
                    </a:lnTo>
                    <a:lnTo>
                      <a:pt x="511" y="146"/>
                    </a:lnTo>
                    <a:lnTo>
                      <a:pt x="510" y="141"/>
                    </a:lnTo>
                    <a:lnTo>
                      <a:pt x="508" y="136"/>
                    </a:lnTo>
                    <a:lnTo>
                      <a:pt x="505" y="132"/>
                    </a:lnTo>
                    <a:lnTo>
                      <a:pt x="500" y="129"/>
                    </a:lnTo>
                    <a:lnTo>
                      <a:pt x="267" y="2"/>
                    </a:lnTo>
                    <a:lnTo>
                      <a:pt x="267" y="2"/>
                    </a:lnTo>
                    <a:lnTo>
                      <a:pt x="261" y="0"/>
                    </a:lnTo>
                    <a:lnTo>
                      <a:pt x="256" y="0"/>
                    </a:lnTo>
                    <a:lnTo>
                      <a:pt x="250" y="0"/>
                    </a:lnTo>
                    <a:lnTo>
                      <a:pt x="245" y="2"/>
                    </a:lnTo>
                    <a:lnTo>
                      <a:pt x="245" y="2"/>
                    </a:lnTo>
                    <a:close/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33" name="Freeform 9"/>
              <p:cNvSpPr>
                <a:spLocks/>
              </p:cNvSpPr>
              <p:nvPr/>
            </p:nvSpPr>
            <p:spPr bwMode="auto">
              <a:xfrm>
                <a:off x="2847975" y="6505575"/>
                <a:ext cx="811213" cy="295275"/>
              </a:xfrm>
              <a:custGeom>
                <a:avLst/>
                <a:gdLst>
                  <a:gd name="T0" fmla="*/ 51 w 511"/>
                  <a:gd name="T1" fmla="*/ 0 h 186"/>
                  <a:gd name="T2" fmla="*/ 10 w 511"/>
                  <a:gd name="T3" fmla="*/ 22 h 186"/>
                  <a:gd name="T4" fmla="*/ 10 w 511"/>
                  <a:gd name="T5" fmla="*/ 22 h 186"/>
                  <a:gd name="T6" fmla="*/ 6 w 511"/>
                  <a:gd name="T7" fmla="*/ 25 h 186"/>
                  <a:gd name="T8" fmla="*/ 2 w 511"/>
                  <a:gd name="T9" fmla="*/ 30 h 186"/>
                  <a:gd name="T10" fmla="*/ 0 w 511"/>
                  <a:gd name="T11" fmla="*/ 34 h 186"/>
                  <a:gd name="T12" fmla="*/ 0 w 511"/>
                  <a:gd name="T13" fmla="*/ 39 h 186"/>
                  <a:gd name="T14" fmla="*/ 0 w 511"/>
                  <a:gd name="T15" fmla="*/ 44 h 186"/>
                  <a:gd name="T16" fmla="*/ 2 w 511"/>
                  <a:gd name="T17" fmla="*/ 49 h 186"/>
                  <a:gd name="T18" fmla="*/ 6 w 511"/>
                  <a:gd name="T19" fmla="*/ 53 h 186"/>
                  <a:gd name="T20" fmla="*/ 10 w 511"/>
                  <a:gd name="T21" fmla="*/ 56 h 186"/>
                  <a:gd name="T22" fmla="*/ 245 w 511"/>
                  <a:gd name="T23" fmla="*/ 183 h 186"/>
                  <a:gd name="T24" fmla="*/ 245 w 511"/>
                  <a:gd name="T25" fmla="*/ 183 h 186"/>
                  <a:gd name="T26" fmla="*/ 250 w 511"/>
                  <a:gd name="T27" fmla="*/ 185 h 186"/>
                  <a:gd name="T28" fmla="*/ 256 w 511"/>
                  <a:gd name="T29" fmla="*/ 186 h 186"/>
                  <a:gd name="T30" fmla="*/ 261 w 511"/>
                  <a:gd name="T31" fmla="*/ 185 h 186"/>
                  <a:gd name="T32" fmla="*/ 267 w 511"/>
                  <a:gd name="T33" fmla="*/ 183 h 186"/>
                  <a:gd name="T34" fmla="*/ 500 w 511"/>
                  <a:gd name="T35" fmla="*/ 56 h 186"/>
                  <a:gd name="T36" fmla="*/ 500 w 511"/>
                  <a:gd name="T37" fmla="*/ 56 h 186"/>
                  <a:gd name="T38" fmla="*/ 505 w 511"/>
                  <a:gd name="T39" fmla="*/ 53 h 186"/>
                  <a:gd name="T40" fmla="*/ 508 w 511"/>
                  <a:gd name="T41" fmla="*/ 49 h 186"/>
                  <a:gd name="T42" fmla="*/ 510 w 511"/>
                  <a:gd name="T43" fmla="*/ 44 h 186"/>
                  <a:gd name="T44" fmla="*/ 511 w 511"/>
                  <a:gd name="T45" fmla="*/ 39 h 186"/>
                  <a:gd name="T46" fmla="*/ 510 w 511"/>
                  <a:gd name="T47" fmla="*/ 34 h 186"/>
                  <a:gd name="T48" fmla="*/ 508 w 511"/>
                  <a:gd name="T49" fmla="*/ 30 h 186"/>
                  <a:gd name="T50" fmla="*/ 505 w 511"/>
                  <a:gd name="T51" fmla="*/ 25 h 186"/>
                  <a:gd name="T52" fmla="*/ 500 w 511"/>
                  <a:gd name="T53" fmla="*/ 22 h 186"/>
                  <a:gd name="T54" fmla="*/ 459 w 511"/>
                  <a:gd name="T55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11" h="186">
                    <a:moveTo>
                      <a:pt x="51" y="0"/>
                    </a:moveTo>
                    <a:lnTo>
                      <a:pt x="10" y="22"/>
                    </a:lnTo>
                    <a:lnTo>
                      <a:pt x="10" y="22"/>
                    </a:lnTo>
                    <a:lnTo>
                      <a:pt x="6" y="25"/>
                    </a:lnTo>
                    <a:lnTo>
                      <a:pt x="2" y="30"/>
                    </a:lnTo>
                    <a:lnTo>
                      <a:pt x="0" y="34"/>
                    </a:lnTo>
                    <a:lnTo>
                      <a:pt x="0" y="39"/>
                    </a:lnTo>
                    <a:lnTo>
                      <a:pt x="0" y="44"/>
                    </a:lnTo>
                    <a:lnTo>
                      <a:pt x="2" y="49"/>
                    </a:lnTo>
                    <a:lnTo>
                      <a:pt x="6" y="53"/>
                    </a:lnTo>
                    <a:lnTo>
                      <a:pt x="10" y="56"/>
                    </a:lnTo>
                    <a:lnTo>
                      <a:pt x="245" y="183"/>
                    </a:lnTo>
                    <a:lnTo>
                      <a:pt x="245" y="183"/>
                    </a:lnTo>
                    <a:lnTo>
                      <a:pt x="250" y="185"/>
                    </a:lnTo>
                    <a:lnTo>
                      <a:pt x="256" y="186"/>
                    </a:lnTo>
                    <a:lnTo>
                      <a:pt x="261" y="185"/>
                    </a:lnTo>
                    <a:lnTo>
                      <a:pt x="267" y="183"/>
                    </a:lnTo>
                    <a:lnTo>
                      <a:pt x="500" y="56"/>
                    </a:lnTo>
                    <a:lnTo>
                      <a:pt x="500" y="56"/>
                    </a:lnTo>
                    <a:lnTo>
                      <a:pt x="505" y="53"/>
                    </a:lnTo>
                    <a:lnTo>
                      <a:pt x="508" y="49"/>
                    </a:lnTo>
                    <a:lnTo>
                      <a:pt x="510" y="44"/>
                    </a:lnTo>
                    <a:lnTo>
                      <a:pt x="511" y="39"/>
                    </a:lnTo>
                    <a:lnTo>
                      <a:pt x="510" y="34"/>
                    </a:lnTo>
                    <a:lnTo>
                      <a:pt x="508" y="30"/>
                    </a:lnTo>
                    <a:lnTo>
                      <a:pt x="505" y="25"/>
                    </a:lnTo>
                    <a:lnTo>
                      <a:pt x="500" y="22"/>
                    </a:lnTo>
                    <a:lnTo>
                      <a:pt x="459" y="0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34" name="Freeform 10"/>
              <p:cNvSpPr>
                <a:spLocks/>
              </p:cNvSpPr>
              <p:nvPr/>
            </p:nvSpPr>
            <p:spPr bwMode="auto">
              <a:xfrm>
                <a:off x="2847975" y="6692900"/>
                <a:ext cx="811213" cy="293688"/>
              </a:xfrm>
              <a:custGeom>
                <a:avLst/>
                <a:gdLst>
                  <a:gd name="T0" fmla="*/ 51 w 511"/>
                  <a:gd name="T1" fmla="*/ 0 h 185"/>
                  <a:gd name="T2" fmla="*/ 10 w 511"/>
                  <a:gd name="T3" fmla="*/ 22 h 185"/>
                  <a:gd name="T4" fmla="*/ 10 w 511"/>
                  <a:gd name="T5" fmla="*/ 22 h 185"/>
                  <a:gd name="T6" fmla="*/ 6 w 511"/>
                  <a:gd name="T7" fmla="*/ 25 h 185"/>
                  <a:gd name="T8" fmla="*/ 2 w 511"/>
                  <a:gd name="T9" fmla="*/ 29 h 185"/>
                  <a:gd name="T10" fmla="*/ 0 w 511"/>
                  <a:gd name="T11" fmla="*/ 34 h 185"/>
                  <a:gd name="T12" fmla="*/ 0 w 511"/>
                  <a:gd name="T13" fmla="*/ 39 h 185"/>
                  <a:gd name="T14" fmla="*/ 0 w 511"/>
                  <a:gd name="T15" fmla="*/ 44 h 185"/>
                  <a:gd name="T16" fmla="*/ 2 w 511"/>
                  <a:gd name="T17" fmla="*/ 48 h 185"/>
                  <a:gd name="T18" fmla="*/ 6 w 511"/>
                  <a:gd name="T19" fmla="*/ 52 h 185"/>
                  <a:gd name="T20" fmla="*/ 10 w 511"/>
                  <a:gd name="T21" fmla="*/ 56 h 185"/>
                  <a:gd name="T22" fmla="*/ 245 w 511"/>
                  <a:gd name="T23" fmla="*/ 182 h 185"/>
                  <a:gd name="T24" fmla="*/ 245 w 511"/>
                  <a:gd name="T25" fmla="*/ 182 h 185"/>
                  <a:gd name="T26" fmla="*/ 250 w 511"/>
                  <a:gd name="T27" fmla="*/ 184 h 185"/>
                  <a:gd name="T28" fmla="*/ 256 w 511"/>
                  <a:gd name="T29" fmla="*/ 185 h 185"/>
                  <a:gd name="T30" fmla="*/ 261 w 511"/>
                  <a:gd name="T31" fmla="*/ 184 h 185"/>
                  <a:gd name="T32" fmla="*/ 267 w 511"/>
                  <a:gd name="T33" fmla="*/ 182 h 185"/>
                  <a:gd name="T34" fmla="*/ 500 w 511"/>
                  <a:gd name="T35" fmla="*/ 56 h 185"/>
                  <a:gd name="T36" fmla="*/ 500 w 511"/>
                  <a:gd name="T37" fmla="*/ 56 h 185"/>
                  <a:gd name="T38" fmla="*/ 505 w 511"/>
                  <a:gd name="T39" fmla="*/ 52 h 185"/>
                  <a:gd name="T40" fmla="*/ 508 w 511"/>
                  <a:gd name="T41" fmla="*/ 48 h 185"/>
                  <a:gd name="T42" fmla="*/ 510 w 511"/>
                  <a:gd name="T43" fmla="*/ 44 h 185"/>
                  <a:gd name="T44" fmla="*/ 511 w 511"/>
                  <a:gd name="T45" fmla="*/ 39 h 185"/>
                  <a:gd name="T46" fmla="*/ 510 w 511"/>
                  <a:gd name="T47" fmla="*/ 34 h 185"/>
                  <a:gd name="T48" fmla="*/ 508 w 511"/>
                  <a:gd name="T49" fmla="*/ 29 h 185"/>
                  <a:gd name="T50" fmla="*/ 505 w 511"/>
                  <a:gd name="T51" fmla="*/ 25 h 185"/>
                  <a:gd name="T52" fmla="*/ 500 w 511"/>
                  <a:gd name="T53" fmla="*/ 22 h 185"/>
                  <a:gd name="T54" fmla="*/ 459 w 511"/>
                  <a:gd name="T55" fmla="*/ 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11" h="185">
                    <a:moveTo>
                      <a:pt x="51" y="0"/>
                    </a:moveTo>
                    <a:lnTo>
                      <a:pt x="10" y="22"/>
                    </a:lnTo>
                    <a:lnTo>
                      <a:pt x="10" y="22"/>
                    </a:lnTo>
                    <a:lnTo>
                      <a:pt x="6" y="25"/>
                    </a:lnTo>
                    <a:lnTo>
                      <a:pt x="2" y="29"/>
                    </a:lnTo>
                    <a:lnTo>
                      <a:pt x="0" y="34"/>
                    </a:lnTo>
                    <a:lnTo>
                      <a:pt x="0" y="39"/>
                    </a:lnTo>
                    <a:lnTo>
                      <a:pt x="0" y="44"/>
                    </a:lnTo>
                    <a:lnTo>
                      <a:pt x="2" y="48"/>
                    </a:lnTo>
                    <a:lnTo>
                      <a:pt x="6" y="52"/>
                    </a:lnTo>
                    <a:lnTo>
                      <a:pt x="10" y="56"/>
                    </a:lnTo>
                    <a:lnTo>
                      <a:pt x="245" y="182"/>
                    </a:lnTo>
                    <a:lnTo>
                      <a:pt x="245" y="182"/>
                    </a:lnTo>
                    <a:lnTo>
                      <a:pt x="250" y="184"/>
                    </a:lnTo>
                    <a:lnTo>
                      <a:pt x="256" y="185"/>
                    </a:lnTo>
                    <a:lnTo>
                      <a:pt x="261" y="184"/>
                    </a:lnTo>
                    <a:lnTo>
                      <a:pt x="267" y="182"/>
                    </a:lnTo>
                    <a:lnTo>
                      <a:pt x="500" y="56"/>
                    </a:lnTo>
                    <a:lnTo>
                      <a:pt x="500" y="56"/>
                    </a:lnTo>
                    <a:lnTo>
                      <a:pt x="505" y="52"/>
                    </a:lnTo>
                    <a:lnTo>
                      <a:pt x="508" y="48"/>
                    </a:lnTo>
                    <a:lnTo>
                      <a:pt x="510" y="44"/>
                    </a:lnTo>
                    <a:lnTo>
                      <a:pt x="511" y="39"/>
                    </a:lnTo>
                    <a:lnTo>
                      <a:pt x="510" y="34"/>
                    </a:lnTo>
                    <a:lnTo>
                      <a:pt x="508" y="29"/>
                    </a:lnTo>
                    <a:lnTo>
                      <a:pt x="505" y="25"/>
                    </a:lnTo>
                    <a:lnTo>
                      <a:pt x="500" y="22"/>
                    </a:lnTo>
                    <a:lnTo>
                      <a:pt x="459" y="0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</p:grpSp>
      </p:grpSp>
      <p:grpSp>
        <p:nvGrpSpPr>
          <p:cNvPr id="135" name="组合 134"/>
          <p:cNvGrpSpPr/>
          <p:nvPr/>
        </p:nvGrpSpPr>
        <p:grpSpPr>
          <a:xfrm>
            <a:off x="8676338" y="1700609"/>
            <a:ext cx="586778" cy="586779"/>
            <a:chOff x="6507253" y="1423284"/>
            <a:chExt cx="440084" cy="440084"/>
          </a:xfrm>
        </p:grpSpPr>
        <p:sp>
          <p:nvSpPr>
            <p:cNvPr id="136" name="椭圆 135"/>
            <p:cNvSpPr/>
            <p:nvPr/>
          </p:nvSpPr>
          <p:spPr>
            <a:xfrm>
              <a:off x="6507253" y="1423284"/>
              <a:ext cx="440084" cy="440084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grpSp>
          <p:nvGrpSpPr>
            <p:cNvPr id="137" name="组合 136"/>
            <p:cNvGrpSpPr/>
            <p:nvPr/>
          </p:nvGrpSpPr>
          <p:grpSpPr>
            <a:xfrm>
              <a:off x="6617358" y="1533594"/>
              <a:ext cx="219875" cy="219466"/>
              <a:chOff x="4064000" y="6135688"/>
              <a:chExt cx="852488" cy="850900"/>
            </a:xfrm>
          </p:grpSpPr>
          <p:sp>
            <p:nvSpPr>
              <p:cNvPr id="138" name="Freeform 11"/>
              <p:cNvSpPr>
                <a:spLocks/>
              </p:cNvSpPr>
              <p:nvPr/>
            </p:nvSpPr>
            <p:spPr bwMode="auto">
              <a:xfrm>
                <a:off x="4064000" y="6135688"/>
                <a:ext cx="852488" cy="850900"/>
              </a:xfrm>
              <a:custGeom>
                <a:avLst/>
                <a:gdLst>
                  <a:gd name="T0" fmla="*/ 529 w 537"/>
                  <a:gd name="T1" fmla="*/ 80 h 536"/>
                  <a:gd name="T2" fmla="*/ 456 w 537"/>
                  <a:gd name="T3" fmla="*/ 7 h 536"/>
                  <a:gd name="T4" fmla="*/ 456 w 537"/>
                  <a:gd name="T5" fmla="*/ 7 h 536"/>
                  <a:gd name="T6" fmla="*/ 452 w 537"/>
                  <a:gd name="T7" fmla="*/ 3 h 536"/>
                  <a:gd name="T8" fmla="*/ 447 w 537"/>
                  <a:gd name="T9" fmla="*/ 1 h 536"/>
                  <a:gd name="T10" fmla="*/ 442 w 537"/>
                  <a:gd name="T11" fmla="*/ 0 h 536"/>
                  <a:gd name="T12" fmla="*/ 437 w 537"/>
                  <a:gd name="T13" fmla="*/ 0 h 536"/>
                  <a:gd name="T14" fmla="*/ 432 w 537"/>
                  <a:gd name="T15" fmla="*/ 0 h 536"/>
                  <a:gd name="T16" fmla="*/ 427 w 537"/>
                  <a:gd name="T17" fmla="*/ 2 h 536"/>
                  <a:gd name="T18" fmla="*/ 422 w 537"/>
                  <a:gd name="T19" fmla="*/ 5 h 536"/>
                  <a:gd name="T20" fmla="*/ 417 w 537"/>
                  <a:gd name="T21" fmla="*/ 8 h 536"/>
                  <a:gd name="T22" fmla="*/ 367 w 537"/>
                  <a:gd name="T23" fmla="*/ 59 h 536"/>
                  <a:gd name="T24" fmla="*/ 43 w 537"/>
                  <a:gd name="T25" fmla="*/ 383 h 536"/>
                  <a:gd name="T26" fmla="*/ 0 w 537"/>
                  <a:gd name="T27" fmla="*/ 536 h 536"/>
                  <a:gd name="T28" fmla="*/ 153 w 537"/>
                  <a:gd name="T29" fmla="*/ 494 h 536"/>
                  <a:gd name="T30" fmla="*/ 478 w 537"/>
                  <a:gd name="T31" fmla="*/ 169 h 536"/>
                  <a:gd name="T32" fmla="*/ 528 w 537"/>
                  <a:gd name="T33" fmla="*/ 119 h 536"/>
                  <a:gd name="T34" fmla="*/ 528 w 537"/>
                  <a:gd name="T35" fmla="*/ 119 h 536"/>
                  <a:gd name="T36" fmla="*/ 531 w 537"/>
                  <a:gd name="T37" fmla="*/ 115 h 536"/>
                  <a:gd name="T38" fmla="*/ 534 w 537"/>
                  <a:gd name="T39" fmla="*/ 110 h 536"/>
                  <a:gd name="T40" fmla="*/ 536 w 537"/>
                  <a:gd name="T41" fmla="*/ 105 h 536"/>
                  <a:gd name="T42" fmla="*/ 537 w 537"/>
                  <a:gd name="T43" fmla="*/ 99 h 536"/>
                  <a:gd name="T44" fmla="*/ 536 w 537"/>
                  <a:gd name="T45" fmla="*/ 94 h 536"/>
                  <a:gd name="T46" fmla="*/ 535 w 537"/>
                  <a:gd name="T47" fmla="*/ 89 h 536"/>
                  <a:gd name="T48" fmla="*/ 533 w 537"/>
                  <a:gd name="T49" fmla="*/ 85 h 536"/>
                  <a:gd name="T50" fmla="*/ 529 w 537"/>
                  <a:gd name="T51" fmla="*/ 80 h 536"/>
                  <a:gd name="T52" fmla="*/ 529 w 537"/>
                  <a:gd name="T53" fmla="*/ 80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37" h="536">
                    <a:moveTo>
                      <a:pt x="529" y="80"/>
                    </a:moveTo>
                    <a:lnTo>
                      <a:pt x="456" y="7"/>
                    </a:lnTo>
                    <a:lnTo>
                      <a:pt x="456" y="7"/>
                    </a:lnTo>
                    <a:lnTo>
                      <a:pt x="452" y="3"/>
                    </a:lnTo>
                    <a:lnTo>
                      <a:pt x="447" y="1"/>
                    </a:lnTo>
                    <a:lnTo>
                      <a:pt x="442" y="0"/>
                    </a:lnTo>
                    <a:lnTo>
                      <a:pt x="437" y="0"/>
                    </a:lnTo>
                    <a:lnTo>
                      <a:pt x="432" y="0"/>
                    </a:lnTo>
                    <a:lnTo>
                      <a:pt x="427" y="2"/>
                    </a:lnTo>
                    <a:lnTo>
                      <a:pt x="422" y="5"/>
                    </a:lnTo>
                    <a:lnTo>
                      <a:pt x="417" y="8"/>
                    </a:lnTo>
                    <a:lnTo>
                      <a:pt x="367" y="59"/>
                    </a:lnTo>
                    <a:lnTo>
                      <a:pt x="43" y="383"/>
                    </a:lnTo>
                    <a:lnTo>
                      <a:pt x="0" y="536"/>
                    </a:lnTo>
                    <a:lnTo>
                      <a:pt x="153" y="494"/>
                    </a:lnTo>
                    <a:lnTo>
                      <a:pt x="478" y="169"/>
                    </a:lnTo>
                    <a:lnTo>
                      <a:pt x="528" y="119"/>
                    </a:lnTo>
                    <a:lnTo>
                      <a:pt x="528" y="119"/>
                    </a:lnTo>
                    <a:lnTo>
                      <a:pt x="531" y="115"/>
                    </a:lnTo>
                    <a:lnTo>
                      <a:pt x="534" y="110"/>
                    </a:lnTo>
                    <a:lnTo>
                      <a:pt x="536" y="105"/>
                    </a:lnTo>
                    <a:lnTo>
                      <a:pt x="537" y="99"/>
                    </a:lnTo>
                    <a:lnTo>
                      <a:pt x="536" y="94"/>
                    </a:lnTo>
                    <a:lnTo>
                      <a:pt x="535" y="89"/>
                    </a:lnTo>
                    <a:lnTo>
                      <a:pt x="533" y="85"/>
                    </a:lnTo>
                    <a:lnTo>
                      <a:pt x="529" y="80"/>
                    </a:lnTo>
                    <a:lnTo>
                      <a:pt x="529" y="80"/>
                    </a:lnTo>
                    <a:close/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39" name="Line 12"/>
              <p:cNvSpPr>
                <a:spLocks noChangeShapeType="1"/>
              </p:cNvSpPr>
              <p:nvPr/>
            </p:nvSpPr>
            <p:spPr bwMode="auto">
              <a:xfrm>
                <a:off x="4646613" y="6229350"/>
                <a:ext cx="176213" cy="174625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40" name="Line 13"/>
              <p:cNvSpPr>
                <a:spLocks noChangeShapeType="1"/>
              </p:cNvSpPr>
              <p:nvPr/>
            </p:nvSpPr>
            <p:spPr bwMode="auto">
              <a:xfrm flipH="1">
                <a:off x="4210050" y="6272213"/>
                <a:ext cx="479425" cy="481013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41" name="Line 14"/>
              <p:cNvSpPr>
                <a:spLocks noChangeShapeType="1"/>
              </p:cNvSpPr>
              <p:nvPr/>
            </p:nvSpPr>
            <p:spPr bwMode="auto">
              <a:xfrm flipH="1">
                <a:off x="4297363" y="6361113"/>
                <a:ext cx="481013" cy="479425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42" name="Freeform 15"/>
              <p:cNvSpPr>
                <a:spLocks/>
              </p:cNvSpPr>
              <p:nvPr/>
            </p:nvSpPr>
            <p:spPr bwMode="auto">
              <a:xfrm>
                <a:off x="4132263" y="6743700"/>
                <a:ext cx="174625" cy="176213"/>
              </a:xfrm>
              <a:custGeom>
                <a:avLst/>
                <a:gdLst>
                  <a:gd name="T0" fmla="*/ 0 w 110"/>
                  <a:gd name="T1" fmla="*/ 0 h 111"/>
                  <a:gd name="T2" fmla="*/ 49 w 110"/>
                  <a:gd name="T3" fmla="*/ 6 h 111"/>
                  <a:gd name="T4" fmla="*/ 55 w 110"/>
                  <a:gd name="T5" fmla="*/ 55 h 111"/>
                  <a:gd name="T6" fmla="*/ 104 w 110"/>
                  <a:gd name="T7" fmla="*/ 61 h 111"/>
                  <a:gd name="T8" fmla="*/ 110 w 110"/>
                  <a:gd name="T9" fmla="*/ 11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111">
                    <a:moveTo>
                      <a:pt x="0" y="0"/>
                    </a:moveTo>
                    <a:lnTo>
                      <a:pt x="49" y="6"/>
                    </a:lnTo>
                    <a:lnTo>
                      <a:pt x="55" y="55"/>
                    </a:lnTo>
                    <a:lnTo>
                      <a:pt x="104" y="61"/>
                    </a:lnTo>
                    <a:lnTo>
                      <a:pt x="110" y="111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43" name="Line 16"/>
              <p:cNvSpPr>
                <a:spLocks noChangeShapeType="1"/>
              </p:cNvSpPr>
              <p:nvPr/>
            </p:nvSpPr>
            <p:spPr bwMode="auto">
              <a:xfrm flipV="1">
                <a:off x="4149725" y="6269038"/>
                <a:ext cx="117475" cy="119063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44" name="Line 17"/>
              <p:cNvSpPr>
                <a:spLocks noChangeShapeType="1"/>
              </p:cNvSpPr>
              <p:nvPr/>
            </p:nvSpPr>
            <p:spPr bwMode="auto">
              <a:xfrm flipV="1">
                <a:off x="4214813" y="6370638"/>
                <a:ext cx="82550" cy="82550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45" name="Line 18"/>
              <p:cNvSpPr>
                <a:spLocks noChangeShapeType="1"/>
              </p:cNvSpPr>
              <p:nvPr/>
            </p:nvSpPr>
            <p:spPr bwMode="auto">
              <a:xfrm flipV="1">
                <a:off x="4662488" y="6783388"/>
                <a:ext cx="119063" cy="119063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46" name="Line 19"/>
              <p:cNvSpPr>
                <a:spLocks noChangeShapeType="1"/>
              </p:cNvSpPr>
              <p:nvPr/>
            </p:nvSpPr>
            <p:spPr bwMode="auto">
              <a:xfrm flipV="1">
                <a:off x="4597400" y="6753225"/>
                <a:ext cx="82550" cy="82550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47" name="Freeform 20"/>
              <p:cNvSpPr>
                <a:spLocks/>
              </p:cNvSpPr>
              <p:nvPr/>
            </p:nvSpPr>
            <p:spPr bwMode="auto">
              <a:xfrm>
                <a:off x="4084638" y="6157913"/>
                <a:ext cx="369888" cy="368300"/>
              </a:xfrm>
              <a:custGeom>
                <a:avLst/>
                <a:gdLst>
                  <a:gd name="T0" fmla="*/ 233 w 233"/>
                  <a:gd name="T1" fmla="*/ 128 h 232"/>
                  <a:gd name="T2" fmla="*/ 111 w 233"/>
                  <a:gd name="T3" fmla="*/ 7 h 232"/>
                  <a:gd name="T4" fmla="*/ 111 w 233"/>
                  <a:gd name="T5" fmla="*/ 7 h 232"/>
                  <a:gd name="T6" fmla="*/ 107 w 233"/>
                  <a:gd name="T7" fmla="*/ 4 h 232"/>
                  <a:gd name="T8" fmla="*/ 103 w 233"/>
                  <a:gd name="T9" fmla="*/ 2 h 232"/>
                  <a:gd name="T10" fmla="*/ 98 w 233"/>
                  <a:gd name="T11" fmla="*/ 0 h 232"/>
                  <a:gd name="T12" fmla="*/ 94 w 233"/>
                  <a:gd name="T13" fmla="*/ 0 h 232"/>
                  <a:gd name="T14" fmla="*/ 89 w 233"/>
                  <a:gd name="T15" fmla="*/ 0 h 232"/>
                  <a:gd name="T16" fmla="*/ 84 w 233"/>
                  <a:gd name="T17" fmla="*/ 2 h 232"/>
                  <a:gd name="T18" fmla="*/ 80 w 233"/>
                  <a:gd name="T19" fmla="*/ 4 h 232"/>
                  <a:gd name="T20" fmla="*/ 76 w 233"/>
                  <a:gd name="T21" fmla="*/ 7 h 232"/>
                  <a:gd name="T22" fmla="*/ 7 w 233"/>
                  <a:gd name="T23" fmla="*/ 77 h 232"/>
                  <a:gd name="T24" fmla="*/ 7 w 233"/>
                  <a:gd name="T25" fmla="*/ 77 h 232"/>
                  <a:gd name="T26" fmla="*/ 4 w 233"/>
                  <a:gd name="T27" fmla="*/ 80 h 232"/>
                  <a:gd name="T28" fmla="*/ 2 w 233"/>
                  <a:gd name="T29" fmla="*/ 85 h 232"/>
                  <a:gd name="T30" fmla="*/ 0 w 233"/>
                  <a:gd name="T31" fmla="*/ 89 h 232"/>
                  <a:gd name="T32" fmla="*/ 0 w 233"/>
                  <a:gd name="T33" fmla="*/ 94 h 232"/>
                  <a:gd name="T34" fmla="*/ 0 w 233"/>
                  <a:gd name="T35" fmla="*/ 99 h 232"/>
                  <a:gd name="T36" fmla="*/ 2 w 233"/>
                  <a:gd name="T37" fmla="*/ 103 h 232"/>
                  <a:gd name="T38" fmla="*/ 4 w 233"/>
                  <a:gd name="T39" fmla="*/ 107 h 232"/>
                  <a:gd name="T40" fmla="*/ 7 w 233"/>
                  <a:gd name="T41" fmla="*/ 111 h 232"/>
                  <a:gd name="T42" fmla="*/ 128 w 233"/>
                  <a:gd name="T43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3" h="232">
                    <a:moveTo>
                      <a:pt x="233" y="128"/>
                    </a:moveTo>
                    <a:lnTo>
                      <a:pt x="111" y="7"/>
                    </a:lnTo>
                    <a:lnTo>
                      <a:pt x="111" y="7"/>
                    </a:lnTo>
                    <a:lnTo>
                      <a:pt x="107" y="4"/>
                    </a:lnTo>
                    <a:lnTo>
                      <a:pt x="103" y="2"/>
                    </a:lnTo>
                    <a:lnTo>
                      <a:pt x="98" y="0"/>
                    </a:lnTo>
                    <a:lnTo>
                      <a:pt x="94" y="0"/>
                    </a:lnTo>
                    <a:lnTo>
                      <a:pt x="89" y="0"/>
                    </a:lnTo>
                    <a:lnTo>
                      <a:pt x="84" y="2"/>
                    </a:lnTo>
                    <a:lnTo>
                      <a:pt x="80" y="4"/>
                    </a:lnTo>
                    <a:lnTo>
                      <a:pt x="76" y="7"/>
                    </a:lnTo>
                    <a:lnTo>
                      <a:pt x="7" y="77"/>
                    </a:lnTo>
                    <a:lnTo>
                      <a:pt x="7" y="77"/>
                    </a:lnTo>
                    <a:lnTo>
                      <a:pt x="4" y="80"/>
                    </a:lnTo>
                    <a:lnTo>
                      <a:pt x="2" y="85"/>
                    </a:lnTo>
                    <a:lnTo>
                      <a:pt x="0" y="89"/>
                    </a:lnTo>
                    <a:lnTo>
                      <a:pt x="0" y="94"/>
                    </a:lnTo>
                    <a:lnTo>
                      <a:pt x="0" y="99"/>
                    </a:lnTo>
                    <a:lnTo>
                      <a:pt x="2" y="103"/>
                    </a:lnTo>
                    <a:lnTo>
                      <a:pt x="4" y="107"/>
                    </a:lnTo>
                    <a:lnTo>
                      <a:pt x="7" y="111"/>
                    </a:lnTo>
                    <a:lnTo>
                      <a:pt x="128" y="232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48" name="Freeform 21"/>
              <p:cNvSpPr>
                <a:spLocks/>
              </p:cNvSpPr>
              <p:nvPr/>
            </p:nvSpPr>
            <p:spPr bwMode="auto">
              <a:xfrm>
                <a:off x="4524375" y="6596063"/>
                <a:ext cx="368300" cy="369888"/>
              </a:xfrm>
              <a:custGeom>
                <a:avLst/>
                <a:gdLst>
                  <a:gd name="T0" fmla="*/ 0 w 232"/>
                  <a:gd name="T1" fmla="*/ 106 h 233"/>
                  <a:gd name="T2" fmla="*/ 121 w 232"/>
                  <a:gd name="T3" fmla="*/ 226 h 233"/>
                  <a:gd name="T4" fmla="*/ 121 w 232"/>
                  <a:gd name="T5" fmla="*/ 226 h 233"/>
                  <a:gd name="T6" fmla="*/ 125 w 232"/>
                  <a:gd name="T7" fmla="*/ 229 h 233"/>
                  <a:gd name="T8" fmla="*/ 129 w 232"/>
                  <a:gd name="T9" fmla="*/ 232 h 233"/>
                  <a:gd name="T10" fmla="*/ 134 w 232"/>
                  <a:gd name="T11" fmla="*/ 233 h 233"/>
                  <a:gd name="T12" fmla="*/ 138 w 232"/>
                  <a:gd name="T13" fmla="*/ 233 h 233"/>
                  <a:gd name="T14" fmla="*/ 143 w 232"/>
                  <a:gd name="T15" fmla="*/ 233 h 233"/>
                  <a:gd name="T16" fmla="*/ 148 w 232"/>
                  <a:gd name="T17" fmla="*/ 232 h 233"/>
                  <a:gd name="T18" fmla="*/ 152 w 232"/>
                  <a:gd name="T19" fmla="*/ 229 h 233"/>
                  <a:gd name="T20" fmla="*/ 156 w 232"/>
                  <a:gd name="T21" fmla="*/ 226 h 233"/>
                  <a:gd name="T22" fmla="*/ 225 w 232"/>
                  <a:gd name="T23" fmla="*/ 157 h 233"/>
                  <a:gd name="T24" fmla="*/ 225 w 232"/>
                  <a:gd name="T25" fmla="*/ 157 h 233"/>
                  <a:gd name="T26" fmla="*/ 228 w 232"/>
                  <a:gd name="T27" fmla="*/ 153 h 233"/>
                  <a:gd name="T28" fmla="*/ 230 w 232"/>
                  <a:gd name="T29" fmla="*/ 149 h 233"/>
                  <a:gd name="T30" fmla="*/ 232 w 232"/>
                  <a:gd name="T31" fmla="*/ 144 h 233"/>
                  <a:gd name="T32" fmla="*/ 232 w 232"/>
                  <a:gd name="T33" fmla="*/ 140 h 233"/>
                  <a:gd name="T34" fmla="*/ 232 w 232"/>
                  <a:gd name="T35" fmla="*/ 135 h 233"/>
                  <a:gd name="T36" fmla="*/ 230 w 232"/>
                  <a:gd name="T37" fmla="*/ 130 h 233"/>
                  <a:gd name="T38" fmla="*/ 228 w 232"/>
                  <a:gd name="T39" fmla="*/ 126 h 233"/>
                  <a:gd name="T40" fmla="*/ 225 w 232"/>
                  <a:gd name="T41" fmla="*/ 122 h 233"/>
                  <a:gd name="T42" fmla="*/ 104 w 232"/>
                  <a:gd name="T43" fmla="*/ 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2" h="233">
                    <a:moveTo>
                      <a:pt x="0" y="106"/>
                    </a:moveTo>
                    <a:lnTo>
                      <a:pt x="121" y="226"/>
                    </a:lnTo>
                    <a:lnTo>
                      <a:pt x="121" y="226"/>
                    </a:lnTo>
                    <a:lnTo>
                      <a:pt x="125" y="229"/>
                    </a:lnTo>
                    <a:lnTo>
                      <a:pt x="129" y="232"/>
                    </a:lnTo>
                    <a:lnTo>
                      <a:pt x="134" y="233"/>
                    </a:lnTo>
                    <a:lnTo>
                      <a:pt x="138" y="233"/>
                    </a:lnTo>
                    <a:lnTo>
                      <a:pt x="143" y="233"/>
                    </a:lnTo>
                    <a:lnTo>
                      <a:pt x="148" y="232"/>
                    </a:lnTo>
                    <a:lnTo>
                      <a:pt x="152" y="229"/>
                    </a:lnTo>
                    <a:lnTo>
                      <a:pt x="156" y="226"/>
                    </a:lnTo>
                    <a:lnTo>
                      <a:pt x="225" y="157"/>
                    </a:lnTo>
                    <a:lnTo>
                      <a:pt x="225" y="157"/>
                    </a:lnTo>
                    <a:lnTo>
                      <a:pt x="228" y="153"/>
                    </a:lnTo>
                    <a:lnTo>
                      <a:pt x="230" y="149"/>
                    </a:lnTo>
                    <a:lnTo>
                      <a:pt x="232" y="144"/>
                    </a:lnTo>
                    <a:lnTo>
                      <a:pt x="232" y="140"/>
                    </a:lnTo>
                    <a:lnTo>
                      <a:pt x="232" y="135"/>
                    </a:lnTo>
                    <a:lnTo>
                      <a:pt x="230" y="130"/>
                    </a:lnTo>
                    <a:lnTo>
                      <a:pt x="228" y="126"/>
                    </a:lnTo>
                    <a:lnTo>
                      <a:pt x="225" y="122"/>
                    </a:lnTo>
                    <a:lnTo>
                      <a:pt x="104" y="0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</p:grpSp>
      </p:grpSp>
      <p:grpSp>
        <p:nvGrpSpPr>
          <p:cNvPr id="149" name="组合 148"/>
          <p:cNvGrpSpPr/>
          <p:nvPr/>
        </p:nvGrpSpPr>
        <p:grpSpPr>
          <a:xfrm>
            <a:off x="3019632" y="1700163"/>
            <a:ext cx="586778" cy="586779"/>
            <a:chOff x="2264724" y="1422950"/>
            <a:chExt cx="440084" cy="440084"/>
          </a:xfrm>
        </p:grpSpPr>
        <p:sp>
          <p:nvSpPr>
            <p:cNvPr id="150" name="椭圆 149"/>
            <p:cNvSpPr/>
            <p:nvPr/>
          </p:nvSpPr>
          <p:spPr>
            <a:xfrm>
              <a:off x="2264724" y="1422950"/>
              <a:ext cx="440084" cy="440084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grpSp>
          <p:nvGrpSpPr>
            <p:cNvPr id="151" name="组合 150"/>
            <p:cNvGrpSpPr/>
            <p:nvPr/>
          </p:nvGrpSpPr>
          <p:grpSpPr>
            <a:xfrm>
              <a:off x="2374420" y="1533260"/>
              <a:ext cx="220694" cy="219466"/>
              <a:chOff x="4083050" y="4826000"/>
              <a:chExt cx="855663" cy="850900"/>
            </a:xfrm>
          </p:grpSpPr>
          <p:sp>
            <p:nvSpPr>
              <p:cNvPr id="152" name="Freeform 25"/>
              <p:cNvSpPr>
                <a:spLocks/>
              </p:cNvSpPr>
              <p:nvPr/>
            </p:nvSpPr>
            <p:spPr bwMode="auto">
              <a:xfrm>
                <a:off x="4083050" y="4826000"/>
                <a:ext cx="855663" cy="850900"/>
              </a:xfrm>
              <a:custGeom>
                <a:avLst/>
                <a:gdLst>
                  <a:gd name="T0" fmla="*/ 217 w 539"/>
                  <a:gd name="T1" fmla="*/ 202 h 536"/>
                  <a:gd name="T2" fmla="*/ 206 w 539"/>
                  <a:gd name="T3" fmla="*/ 199 h 536"/>
                  <a:gd name="T4" fmla="*/ 182 w 539"/>
                  <a:gd name="T5" fmla="*/ 196 h 536"/>
                  <a:gd name="T6" fmla="*/ 169 w 539"/>
                  <a:gd name="T7" fmla="*/ 195 h 536"/>
                  <a:gd name="T8" fmla="*/ 135 w 539"/>
                  <a:gd name="T9" fmla="*/ 199 h 536"/>
                  <a:gd name="T10" fmla="*/ 103 w 539"/>
                  <a:gd name="T11" fmla="*/ 209 h 536"/>
                  <a:gd name="T12" fmla="*/ 74 w 539"/>
                  <a:gd name="T13" fmla="*/ 224 h 536"/>
                  <a:gd name="T14" fmla="*/ 49 w 539"/>
                  <a:gd name="T15" fmla="*/ 246 h 536"/>
                  <a:gd name="T16" fmla="*/ 29 w 539"/>
                  <a:gd name="T17" fmla="*/ 271 h 536"/>
                  <a:gd name="T18" fmla="*/ 13 w 539"/>
                  <a:gd name="T19" fmla="*/ 300 h 536"/>
                  <a:gd name="T20" fmla="*/ 3 w 539"/>
                  <a:gd name="T21" fmla="*/ 332 h 536"/>
                  <a:gd name="T22" fmla="*/ 0 w 539"/>
                  <a:gd name="T23" fmla="*/ 366 h 536"/>
                  <a:gd name="T24" fmla="*/ 0 w 539"/>
                  <a:gd name="T25" fmla="*/ 383 h 536"/>
                  <a:gd name="T26" fmla="*/ 7 w 539"/>
                  <a:gd name="T27" fmla="*/ 417 h 536"/>
                  <a:gd name="T28" fmla="*/ 20 w 539"/>
                  <a:gd name="T29" fmla="*/ 447 h 536"/>
                  <a:gd name="T30" fmla="*/ 38 w 539"/>
                  <a:gd name="T31" fmla="*/ 474 h 536"/>
                  <a:gd name="T32" fmla="*/ 61 w 539"/>
                  <a:gd name="T33" fmla="*/ 497 h 536"/>
                  <a:gd name="T34" fmla="*/ 88 w 539"/>
                  <a:gd name="T35" fmla="*/ 516 h 536"/>
                  <a:gd name="T36" fmla="*/ 119 w 539"/>
                  <a:gd name="T37" fmla="*/ 528 h 536"/>
                  <a:gd name="T38" fmla="*/ 152 w 539"/>
                  <a:gd name="T39" fmla="*/ 535 h 536"/>
                  <a:gd name="T40" fmla="*/ 169 w 539"/>
                  <a:gd name="T41" fmla="*/ 536 h 536"/>
                  <a:gd name="T42" fmla="*/ 204 w 539"/>
                  <a:gd name="T43" fmla="*/ 533 h 536"/>
                  <a:gd name="T44" fmla="*/ 237 w 539"/>
                  <a:gd name="T45" fmla="*/ 523 h 536"/>
                  <a:gd name="T46" fmla="*/ 265 w 539"/>
                  <a:gd name="T47" fmla="*/ 507 h 536"/>
                  <a:gd name="T48" fmla="*/ 291 w 539"/>
                  <a:gd name="T49" fmla="*/ 486 h 536"/>
                  <a:gd name="T50" fmla="*/ 311 w 539"/>
                  <a:gd name="T51" fmla="*/ 461 h 536"/>
                  <a:gd name="T52" fmla="*/ 327 w 539"/>
                  <a:gd name="T53" fmla="*/ 432 h 536"/>
                  <a:gd name="T54" fmla="*/ 337 w 539"/>
                  <a:gd name="T55" fmla="*/ 400 h 536"/>
                  <a:gd name="T56" fmla="*/ 340 w 539"/>
                  <a:gd name="T57" fmla="*/ 366 h 536"/>
                  <a:gd name="T58" fmla="*/ 340 w 539"/>
                  <a:gd name="T59" fmla="*/ 354 h 536"/>
                  <a:gd name="T60" fmla="*/ 337 w 539"/>
                  <a:gd name="T61" fmla="*/ 332 h 536"/>
                  <a:gd name="T62" fmla="*/ 394 w 539"/>
                  <a:gd name="T63" fmla="*/ 261 h 536"/>
                  <a:gd name="T64" fmla="*/ 468 w 539"/>
                  <a:gd name="T65" fmla="*/ 189 h 536"/>
                  <a:gd name="T66" fmla="*/ 539 w 539"/>
                  <a:gd name="T67" fmla="*/ 108 h 536"/>
                  <a:gd name="T68" fmla="*/ 443 w 539"/>
                  <a:gd name="T69" fmla="*/ 0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39" h="536">
                    <a:moveTo>
                      <a:pt x="443" y="0"/>
                    </a:moveTo>
                    <a:lnTo>
                      <a:pt x="217" y="202"/>
                    </a:lnTo>
                    <a:lnTo>
                      <a:pt x="217" y="202"/>
                    </a:lnTo>
                    <a:lnTo>
                      <a:pt x="206" y="199"/>
                    </a:lnTo>
                    <a:lnTo>
                      <a:pt x="194" y="197"/>
                    </a:lnTo>
                    <a:lnTo>
                      <a:pt x="182" y="196"/>
                    </a:lnTo>
                    <a:lnTo>
                      <a:pt x="169" y="195"/>
                    </a:lnTo>
                    <a:lnTo>
                      <a:pt x="169" y="195"/>
                    </a:lnTo>
                    <a:lnTo>
                      <a:pt x="152" y="196"/>
                    </a:lnTo>
                    <a:lnTo>
                      <a:pt x="135" y="199"/>
                    </a:lnTo>
                    <a:lnTo>
                      <a:pt x="119" y="203"/>
                    </a:lnTo>
                    <a:lnTo>
                      <a:pt x="103" y="209"/>
                    </a:lnTo>
                    <a:lnTo>
                      <a:pt x="88" y="216"/>
                    </a:lnTo>
                    <a:lnTo>
                      <a:pt x="74" y="224"/>
                    </a:lnTo>
                    <a:lnTo>
                      <a:pt x="61" y="235"/>
                    </a:lnTo>
                    <a:lnTo>
                      <a:pt x="49" y="246"/>
                    </a:lnTo>
                    <a:lnTo>
                      <a:pt x="38" y="258"/>
                    </a:lnTo>
                    <a:lnTo>
                      <a:pt x="29" y="271"/>
                    </a:lnTo>
                    <a:lnTo>
                      <a:pt x="20" y="285"/>
                    </a:lnTo>
                    <a:lnTo>
                      <a:pt x="13" y="300"/>
                    </a:lnTo>
                    <a:lnTo>
                      <a:pt x="7" y="316"/>
                    </a:lnTo>
                    <a:lnTo>
                      <a:pt x="3" y="332"/>
                    </a:lnTo>
                    <a:lnTo>
                      <a:pt x="0" y="349"/>
                    </a:lnTo>
                    <a:lnTo>
                      <a:pt x="0" y="366"/>
                    </a:lnTo>
                    <a:lnTo>
                      <a:pt x="0" y="366"/>
                    </a:lnTo>
                    <a:lnTo>
                      <a:pt x="0" y="383"/>
                    </a:lnTo>
                    <a:lnTo>
                      <a:pt x="3" y="400"/>
                    </a:lnTo>
                    <a:lnTo>
                      <a:pt x="7" y="417"/>
                    </a:lnTo>
                    <a:lnTo>
                      <a:pt x="13" y="432"/>
                    </a:lnTo>
                    <a:lnTo>
                      <a:pt x="20" y="447"/>
                    </a:lnTo>
                    <a:lnTo>
                      <a:pt x="29" y="461"/>
                    </a:lnTo>
                    <a:lnTo>
                      <a:pt x="38" y="474"/>
                    </a:lnTo>
                    <a:lnTo>
                      <a:pt x="49" y="486"/>
                    </a:lnTo>
                    <a:lnTo>
                      <a:pt x="61" y="497"/>
                    </a:lnTo>
                    <a:lnTo>
                      <a:pt x="74" y="507"/>
                    </a:lnTo>
                    <a:lnTo>
                      <a:pt x="88" y="516"/>
                    </a:lnTo>
                    <a:lnTo>
                      <a:pt x="103" y="523"/>
                    </a:lnTo>
                    <a:lnTo>
                      <a:pt x="119" y="528"/>
                    </a:lnTo>
                    <a:lnTo>
                      <a:pt x="135" y="533"/>
                    </a:lnTo>
                    <a:lnTo>
                      <a:pt x="152" y="535"/>
                    </a:lnTo>
                    <a:lnTo>
                      <a:pt x="169" y="536"/>
                    </a:lnTo>
                    <a:lnTo>
                      <a:pt x="169" y="536"/>
                    </a:lnTo>
                    <a:lnTo>
                      <a:pt x="187" y="535"/>
                    </a:lnTo>
                    <a:lnTo>
                      <a:pt x="204" y="533"/>
                    </a:lnTo>
                    <a:lnTo>
                      <a:pt x="221" y="528"/>
                    </a:lnTo>
                    <a:lnTo>
                      <a:pt x="237" y="523"/>
                    </a:lnTo>
                    <a:lnTo>
                      <a:pt x="251" y="516"/>
                    </a:lnTo>
                    <a:lnTo>
                      <a:pt x="265" y="507"/>
                    </a:lnTo>
                    <a:lnTo>
                      <a:pt x="279" y="497"/>
                    </a:lnTo>
                    <a:lnTo>
                      <a:pt x="291" y="486"/>
                    </a:lnTo>
                    <a:lnTo>
                      <a:pt x="302" y="474"/>
                    </a:lnTo>
                    <a:lnTo>
                      <a:pt x="311" y="461"/>
                    </a:lnTo>
                    <a:lnTo>
                      <a:pt x="320" y="447"/>
                    </a:lnTo>
                    <a:lnTo>
                      <a:pt x="327" y="432"/>
                    </a:lnTo>
                    <a:lnTo>
                      <a:pt x="333" y="417"/>
                    </a:lnTo>
                    <a:lnTo>
                      <a:pt x="337" y="400"/>
                    </a:lnTo>
                    <a:lnTo>
                      <a:pt x="340" y="383"/>
                    </a:lnTo>
                    <a:lnTo>
                      <a:pt x="340" y="366"/>
                    </a:lnTo>
                    <a:lnTo>
                      <a:pt x="340" y="366"/>
                    </a:lnTo>
                    <a:lnTo>
                      <a:pt x="340" y="354"/>
                    </a:lnTo>
                    <a:lnTo>
                      <a:pt x="339" y="343"/>
                    </a:lnTo>
                    <a:lnTo>
                      <a:pt x="337" y="332"/>
                    </a:lnTo>
                    <a:lnTo>
                      <a:pt x="334" y="321"/>
                    </a:lnTo>
                    <a:lnTo>
                      <a:pt x="394" y="261"/>
                    </a:lnTo>
                    <a:lnTo>
                      <a:pt x="394" y="189"/>
                    </a:lnTo>
                    <a:lnTo>
                      <a:pt x="468" y="189"/>
                    </a:lnTo>
                    <a:lnTo>
                      <a:pt x="468" y="104"/>
                    </a:lnTo>
                    <a:lnTo>
                      <a:pt x="539" y="108"/>
                    </a:lnTo>
                    <a:lnTo>
                      <a:pt x="539" y="7"/>
                    </a:lnTo>
                    <a:lnTo>
                      <a:pt x="443" y="0"/>
                    </a:lnTo>
                    <a:close/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53" name="Freeform 26"/>
              <p:cNvSpPr>
                <a:spLocks/>
              </p:cNvSpPr>
              <p:nvPr/>
            </p:nvSpPr>
            <p:spPr bwMode="auto">
              <a:xfrm>
                <a:off x="4219575" y="5362575"/>
                <a:ext cx="184150" cy="184150"/>
              </a:xfrm>
              <a:custGeom>
                <a:avLst/>
                <a:gdLst>
                  <a:gd name="T0" fmla="*/ 116 w 116"/>
                  <a:gd name="T1" fmla="*/ 58 h 116"/>
                  <a:gd name="T2" fmla="*/ 116 w 116"/>
                  <a:gd name="T3" fmla="*/ 58 h 116"/>
                  <a:gd name="T4" fmla="*/ 116 w 116"/>
                  <a:gd name="T5" fmla="*/ 64 h 116"/>
                  <a:gd name="T6" fmla="*/ 115 w 116"/>
                  <a:gd name="T7" fmla="*/ 69 h 116"/>
                  <a:gd name="T8" fmla="*/ 111 w 116"/>
                  <a:gd name="T9" fmla="*/ 80 h 116"/>
                  <a:gd name="T10" fmla="*/ 106 w 116"/>
                  <a:gd name="T11" fmla="*/ 90 h 116"/>
                  <a:gd name="T12" fmla="*/ 99 w 116"/>
                  <a:gd name="T13" fmla="*/ 99 h 116"/>
                  <a:gd name="T14" fmla="*/ 90 w 116"/>
                  <a:gd name="T15" fmla="*/ 106 h 116"/>
                  <a:gd name="T16" fmla="*/ 81 w 116"/>
                  <a:gd name="T17" fmla="*/ 111 h 116"/>
                  <a:gd name="T18" fmla="*/ 70 w 116"/>
                  <a:gd name="T19" fmla="*/ 114 h 116"/>
                  <a:gd name="T20" fmla="*/ 64 w 116"/>
                  <a:gd name="T21" fmla="*/ 115 h 116"/>
                  <a:gd name="T22" fmla="*/ 58 w 116"/>
                  <a:gd name="T23" fmla="*/ 116 h 116"/>
                  <a:gd name="T24" fmla="*/ 58 w 116"/>
                  <a:gd name="T25" fmla="*/ 116 h 116"/>
                  <a:gd name="T26" fmla="*/ 52 w 116"/>
                  <a:gd name="T27" fmla="*/ 115 h 116"/>
                  <a:gd name="T28" fmla="*/ 46 w 116"/>
                  <a:gd name="T29" fmla="*/ 114 h 116"/>
                  <a:gd name="T30" fmla="*/ 36 w 116"/>
                  <a:gd name="T31" fmla="*/ 111 h 116"/>
                  <a:gd name="T32" fmla="*/ 26 w 116"/>
                  <a:gd name="T33" fmla="*/ 106 h 116"/>
                  <a:gd name="T34" fmla="*/ 17 w 116"/>
                  <a:gd name="T35" fmla="*/ 99 h 116"/>
                  <a:gd name="T36" fmla="*/ 10 w 116"/>
                  <a:gd name="T37" fmla="*/ 90 h 116"/>
                  <a:gd name="T38" fmla="*/ 5 w 116"/>
                  <a:gd name="T39" fmla="*/ 80 h 116"/>
                  <a:gd name="T40" fmla="*/ 1 w 116"/>
                  <a:gd name="T41" fmla="*/ 69 h 116"/>
                  <a:gd name="T42" fmla="*/ 1 w 116"/>
                  <a:gd name="T43" fmla="*/ 64 h 116"/>
                  <a:gd name="T44" fmla="*/ 0 w 116"/>
                  <a:gd name="T45" fmla="*/ 58 h 116"/>
                  <a:gd name="T46" fmla="*/ 0 w 116"/>
                  <a:gd name="T47" fmla="*/ 58 h 116"/>
                  <a:gd name="T48" fmla="*/ 1 w 116"/>
                  <a:gd name="T49" fmla="*/ 52 h 116"/>
                  <a:gd name="T50" fmla="*/ 1 w 116"/>
                  <a:gd name="T51" fmla="*/ 46 h 116"/>
                  <a:gd name="T52" fmla="*/ 5 w 116"/>
                  <a:gd name="T53" fmla="*/ 35 h 116"/>
                  <a:gd name="T54" fmla="*/ 10 w 116"/>
                  <a:gd name="T55" fmla="*/ 25 h 116"/>
                  <a:gd name="T56" fmla="*/ 17 w 116"/>
                  <a:gd name="T57" fmla="*/ 17 h 116"/>
                  <a:gd name="T58" fmla="*/ 26 w 116"/>
                  <a:gd name="T59" fmla="*/ 10 h 116"/>
                  <a:gd name="T60" fmla="*/ 36 w 116"/>
                  <a:gd name="T61" fmla="*/ 4 h 116"/>
                  <a:gd name="T62" fmla="*/ 46 w 116"/>
                  <a:gd name="T63" fmla="*/ 1 h 116"/>
                  <a:gd name="T64" fmla="*/ 52 w 116"/>
                  <a:gd name="T65" fmla="*/ 0 h 116"/>
                  <a:gd name="T66" fmla="*/ 58 w 116"/>
                  <a:gd name="T67" fmla="*/ 0 h 116"/>
                  <a:gd name="T68" fmla="*/ 58 w 116"/>
                  <a:gd name="T69" fmla="*/ 0 h 116"/>
                  <a:gd name="T70" fmla="*/ 64 w 116"/>
                  <a:gd name="T71" fmla="*/ 0 h 116"/>
                  <a:gd name="T72" fmla="*/ 70 w 116"/>
                  <a:gd name="T73" fmla="*/ 1 h 116"/>
                  <a:gd name="T74" fmla="*/ 81 w 116"/>
                  <a:gd name="T75" fmla="*/ 4 h 116"/>
                  <a:gd name="T76" fmla="*/ 90 w 116"/>
                  <a:gd name="T77" fmla="*/ 10 h 116"/>
                  <a:gd name="T78" fmla="*/ 99 w 116"/>
                  <a:gd name="T79" fmla="*/ 17 h 116"/>
                  <a:gd name="T80" fmla="*/ 106 w 116"/>
                  <a:gd name="T81" fmla="*/ 25 h 116"/>
                  <a:gd name="T82" fmla="*/ 111 w 116"/>
                  <a:gd name="T83" fmla="*/ 35 h 116"/>
                  <a:gd name="T84" fmla="*/ 115 w 116"/>
                  <a:gd name="T85" fmla="*/ 46 h 116"/>
                  <a:gd name="T86" fmla="*/ 116 w 116"/>
                  <a:gd name="T87" fmla="*/ 52 h 116"/>
                  <a:gd name="T88" fmla="*/ 116 w 116"/>
                  <a:gd name="T89" fmla="*/ 58 h 116"/>
                  <a:gd name="T90" fmla="*/ 116 w 116"/>
                  <a:gd name="T91" fmla="*/ 58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6" h="116">
                    <a:moveTo>
                      <a:pt x="116" y="58"/>
                    </a:moveTo>
                    <a:lnTo>
                      <a:pt x="116" y="58"/>
                    </a:lnTo>
                    <a:lnTo>
                      <a:pt x="116" y="64"/>
                    </a:lnTo>
                    <a:lnTo>
                      <a:pt x="115" y="69"/>
                    </a:lnTo>
                    <a:lnTo>
                      <a:pt x="111" y="80"/>
                    </a:lnTo>
                    <a:lnTo>
                      <a:pt x="106" y="90"/>
                    </a:lnTo>
                    <a:lnTo>
                      <a:pt x="99" y="99"/>
                    </a:lnTo>
                    <a:lnTo>
                      <a:pt x="90" y="106"/>
                    </a:lnTo>
                    <a:lnTo>
                      <a:pt x="81" y="111"/>
                    </a:lnTo>
                    <a:lnTo>
                      <a:pt x="70" y="114"/>
                    </a:lnTo>
                    <a:lnTo>
                      <a:pt x="64" y="115"/>
                    </a:lnTo>
                    <a:lnTo>
                      <a:pt x="58" y="116"/>
                    </a:lnTo>
                    <a:lnTo>
                      <a:pt x="58" y="116"/>
                    </a:lnTo>
                    <a:lnTo>
                      <a:pt x="52" y="115"/>
                    </a:lnTo>
                    <a:lnTo>
                      <a:pt x="46" y="114"/>
                    </a:lnTo>
                    <a:lnTo>
                      <a:pt x="36" y="111"/>
                    </a:lnTo>
                    <a:lnTo>
                      <a:pt x="26" y="106"/>
                    </a:lnTo>
                    <a:lnTo>
                      <a:pt x="17" y="99"/>
                    </a:lnTo>
                    <a:lnTo>
                      <a:pt x="10" y="90"/>
                    </a:lnTo>
                    <a:lnTo>
                      <a:pt x="5" y="80"/>
                    </a:lnTo>
                    <a:lnTo>
                      <a:pt x="1" y="69"/>
                    </a:lnTo>
                    <a:lnTo>
                      <a:pt x="1" y="64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1" y="52"/>
                    </a:lnTo>
                    <a:lnTo>
                      <a:pt x="1" y="46"/>
                    </a:lnTo>
                    <a:lnTo>
                      <a:pt x="5" y="35"/>
                    </a:lnTo>
                    <a:lnTo>
                      <a:pt x="10" y="25"/>
                    </a:lnTo>
                    <a:lnTo>
                      <a:pt x="17" y="17"/>
                    </a:lnTo>
                    <a:lnTo>
                      <a:pt x="26" y="10"/>
                    </a:lnTo>
                    <a:lnTo>
                      <a:pt x="36" y="4"/>
                    </a:lnTo>
                    <a:lnTo>
                      <a:pt x="46" y="1"/>
                    </a:lnTo>
                    <a:lnTo>
                      <a:pt x="52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64" y="0"/>
                    </a:lnTo>
                    <a:lnTo>
                      <a:pt x="70" y="1"/>
                    </a:lnTo>
                    <a:lnTo>
                      <a:pt x="81" y="4"/>
                    </a:lnTo>
                    <a:lnTo>
                      <a:pt x="90" y="10"/>
                    </a:lnTo>
                    <a:lnTo>
                      <a:pt x="99" y="17"/>
                    </a:lnTo>
                    <a:lnTo>
                      <a:pt x="106" y="25"/>
                    </a:lnTo>
                    <a:lnTo>
                      <a:pt x="111" y="35"/>
                    </a:lnTo>
                    <a:lnTo>
                      <a:pt x="115" y="46"/>
                    </a:lnTo>
                    <a:lnTo>
                      <a:pt x="116" y="52"/>
                    </a:lnTo>
                    <a:lnTo>
                      <a:pt x="116" y="58"/>
                    </a:lnTo>
                    <a:lnTo>
                      <a:pt x="116" y="58"/>
                    </a:lnTo>
                    <a:close/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54" name="Line 27"/>
              <p:cNvSpPr>
                <a:spLocks noChangeShapeType="1"/>
              </p:cNvSpPr>
              <p:nvPr/>
            </p:nvSpPr>
            <p:spPr bwMode="auto">
              <a:xfrm flipH="1">
                <a:off x="4481513" y="4926013"/>
                <a:ext cx="303213" cy="274638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</p:grpSp>
      </p:grpSp>
      <p:grpSp>
        <p:nvGrpSpPr>
          <p:cNvPr id="155" name="组合 154"/>
          <p:cNvGrpSpPr/>
          <p:nvPr/>
        </p:nvGrpSpPr>
        <p:grpSpPr>
          <a:xfrm>
            <a:off x="8676338" y="4873433"/>
            <a:ext cx="586778" cy="586779"/>
            <a:chOff x="2264724" y="3802902"/>
            <a:chExt cx="440084" cy="440084"/>
          </a:xfrm>
        </p:grpSpPr>
        <p:sp>
          <p:nvSpPr>
            <p:cNvPr id="156" name="椭圆 155"/>
            <p:cNvSpPr/>
            <p:nvPr/>
          </p:nvSpPr>
          <p:spPr>
            <a:xfrm>
              <a:off x="2264724" y="3802902"/>
              <a:ext cx="440084" cy="440084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grpSp>
          <p:nvGrpSpPr>
            <p:cNvPr id="157" name="组合 156"/>
            <p:cNvGrpSpPr/>
            <p:nvPr/>
          </p:nvGrpSpPr>
          <p:grpSpPr>
            <a:xfrm>
              <a:off x="2373191" y="3913212"/>
              <a:ext cx="223152" cy="219466"/>
              <a:chOff x="5294313" y="6135688"/>
              <a:chExt cx="865188" cy="850900"/>
            </a:xfrm>
          </p:grpSpPr>
          <p:sp>
            <p:nvSpPr>
              <p:cNvPr id="158" name="Freeform 28"/>
              <p:cNvSpPr>
                <a:spLocks/>
              </p:cNvSpPr>
              <p:nvPr/>
            </p:nvSpPr>
            <p:spPr bwMode="auto">
              <a:xfrm>
                <a:off x="5495925" y="6199188"/>
                <a:ext cx="463550" cy="544513"/>
              </a:xfrm>
              <a:custGeom>
                <a:avLst/>
                <a:gdLst>
                  <a:gd name="T0" fmla="*/ 292 w 292"/>
                  <a:gd name="T1" fmla="*/ 0 h 343"/>
                  <a:gd name="T2" fmla="*/ 292 w 292"/>
                  <a:gd name="T3" fmla="*/ 0 h 343"/>
                  <a:gd name="T4" fmla="*/ 292 w 292"/>
                  <a:gd name="T5" fmla="*/ 170 h 343"/>
                  <a:gd name="T6" fmla="*/ 292 w 292"/>
                  <a:gd name="T7" fmla="*/ 170 h 343"/>
                  <a:gd name="T8" fmla="*/ 291 w 292"/>
                  <a:gd name="T9" fmla="*/ 177 h 343"/>
                  <a:gd name="T10" fmla="*/ 290 w 292"/>
                  <a:gd name="T11" fmla="*/ 186 h 343"/>
                  <a:gd name="T12" fmla="*/ 287 w 292"/>
                  <a:gd name="T13" fmla="*/ 195 h 343"/>
                  <a:gd name="T14" fmla="*/ 283 w 292"/>
                  <a:gd name="T15" fmla="*/ 206 h 343"/>
                  <a:gd name="T16" fmla="*/ 278 w 292"/>
                  <a:gd name="T17" fmla="*/ 217 h 343"/>
                  <a:gd name="T18" fmla="*/ 272 w 292"/>
                  <a:gd name="T19" fmla="*/ 229 h 343"/>
                  <a:gd name="T20" fmla="*/ 264 w 292"/>
                  <a:gd name="T21" fmla="*/ 242 h 343"/>
                  <a:gd name="T22" fmla="*/ 256 w 292"/>
                  <a:gd name="T23" fmla="*/ 255 h 343"/>
                  <a:gd name="T24" fmla="*/ 246 w 292"/>
                  <a:gd name="T25" fmla="*/ 267 h 343"/>
                  <a:gd name="T26" fmla="*/ 235 w 292"/>
                  <a:gd name="T27" fmla="*/ 281 h 343"/>
                  <a:gd name="T28" fmla="*/ 223 w 292"/>
                  <a:gd name="T29" fmla="*/ 293 h 343"/>
                  <a:gd name="T30" fmla="*/ 210 w 292"/>
                  <a:gd name="T31" fmla="*/ 305 h 343"/>
                  <a:gd name="T32" fmla="*/ 196 w 292"/>
                  <a:gd name="T33" fmla="*/ 316 h 343"/>
                  <a:gd name="T34" fmla="*/ 180 w 292"/>
                  <a:gd name="T35" fmla="*/ 326 h 343"/>
                  <a:gd name="T36" fmla="*/ 164 w 292"/>
                  <a:gd name="T37" fmla="*/ 335 h 343"/>
                  <a:gd name="T38" fmla="*/ 146 w 292"/>
                  <a:gd name="T39" fmla="*/ 343 h 343"/>
                  <a:gd name="T40" fmla="*/ 146 w 292"/>
                  <a:gd name="T41" fmla="*/ 343 h 343"/>
                  <a:gd name="T42" fmla="*/ 129 w 292"/>
                  <a:gd name="T43" fmla="*/ 335 h 343"/>
                  <a:gd name="T44" fmla="*/ 111 w 292"/>
                  <a:gd name="T45" fmla="*/ 326 h 343"/>
                  <a:gd name="T46" fmla="*/ 96 w 292"/>
                  <a:gd name="T47" fmla="*/ 316 h 343"/>
                  <a:gd name="T48" fmla="*/ 82 w 292"/>
                  <a:gd name="T49" fmla="*/ 305 h 343"/>
                  <a:gd name="T50" fmla="*/ 69 w 292"/>
                  <a:gd name="T51" fmla="*/ 293 h 343"/>
                  <a:gd name="T52" fmla="*/ 57 w 292"/>
                  <a:gd name="T53" fmla="*/ 281 h 343"/>
                  <a:gd name="T54" fmla="*/ 46 w 292"/>
                  <a:gd name="T55" fmla="*/ 267 h 343"/>
                  <a:gd name="T56" fmla="*/ 36 w 292"/>
                  <a:gd name="T57" fmla="*/ 255 h 343"/>
                  <a:gd name="T58" fmla="*/ 28 w 292"/>
                  <a:gd name="T59" fmla="*/ 242 h 343"/>
                  <a:gd name="T60" fmla="*/ 20 w 292"/>
                  <a:gd name="T61" fmla="*/ 229 h 343"/>
                  <a:gd name="T62" fmla="*/ 14 w 292"/>
                  <a:gd name="T63" fmla="*/ 217 h 343"/>
                  <a:gd name="T64" fmla="*/ 9 w 292"/>
                  <a:gd name="T65" fmla="*/ 206 h 343"/>
                  <a:gd name="T66" fmla="*/ 5 w 292"/>
                  <a:gd name="T67" fmla="*/ 195 h 343"/>
                  <a:gd name="T68" fmla="*/ 2 w 292"/>
                  <a:gd name="T69" fmla="*/ 186 h 343"/>
                  <a:gd name="T70" fmla="*/ 0 w 292"/>
                  <a:gd name="T71" fmla="*/ 177 h 343"/>
                  <a:gd name="T72" fmla="*/ 0 w 292"/>
                  <a:gd name="T73" fmla="*/ 170 h 343"/>
                  <a:gd name="T74" fmla="*/ 0 w 292"/>
                  <a:gd name="T75" fmla="*/ 170 h 343"/>
                  <a:gd name="T76" fmla="*/ 0 w 292"/>
                  <a:gd name="T77" fmla="*/ 0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92" h="343">
                    <a:moveTo>
                      <a:pt x="292" y="0"/>
                    </a:moveTo>
                    <a:lnTo>
                      <a:pt x="292" y="0"/>
                    </a:lnTo>
                    <a:lnTo>
                      <a:pt x="292" y="170"/>
                    </a:lnTo>
                    <a:lnTo>
                      <a:pt x="292" y="170"/>
                    </a:lnTo>
                    <a:lnTo>
                      <a:pt x="291" y="177"/>
                    </a:lnTo>
                    <a:lnTo>
                      <a:pt x="290" y="186"/>
                    </a:lnTo>
                    <a:lnTo>
                      <a:pt x="287" y="195"/>
                    </a:lnTo>
                    <a:lnTo>
                      <a:pt x="283" y="206"/>
                    </a:lnTo>
                    <a:lnTo>
                      <a:pt x="278" y="217"/>
                    </a:lnTo>
                    <a:lnTo>
                      <a:pt x="272" y="229"/>
                    </a:lnTo>
                    <a:lnTo>
                      <a:pt x="264" y="242"/>
                    </a:lnTo>
                    <a:lnTo>
                      <a:pt x="256" y="255"/>
                    </a:lnTo>
                    <a:lnTo>
                      <a:pt x="246" y="267"/>
                    </a:lnTo>
                    <a:lnTo>
                      <a:pt x="235" y="281"/>
                    </a:lnTo>
                    <a:lnTo>
                      <a:pt x="223" y="293"/>
                    </a:lnTo>
                    <a:lnTo>
                      <a:pt x="210" y="305"/>
                    </a:lnTo>
                    <a:lnTo>
                      <a:pt x="196" y="316"/>
                    </a:lnTo>
                    <a:lnTo>
                      <a:pt x="180" y="326"/>
                    </a:lnTo>
                    <a:lnTo>
                      <a:pt x="164" y="335"/>
                    </a:lnTo>
                    <a:lnTo>
                      <a:pt x="146" y="343"/>
                    </a:lnTo>
                    <a:lnTo>
                      <a:pt x="146" y="343"/>
                    </a:lnTo>
                    <a:lnTo>
                      <a:pt x="129" y="335"/>
                    </a:lnTo>
                    <a:lnTo>
                      <a:pt x="111" y="326"/>
                    </a:lnTo>
                    <a:lnTo>
                      <a:pt x="96" y="316"/>
                    </a:lnTo>
                    <a:lnTo>
                      <a:pt x="82" y="305"/>
                    </a:lnTo>
                    <a:lnTo>
                      <a:pt x="69" y="293"/>
                    </a:lnTo>
                    <a:lnTo>
                      <a:pt x="57" y="281"/>
                    </a:lnTo>
                    <a:lnTo>
                      <a:pt x="46" y="267"/>
                    </a:lnTo>
                    <a:lnTo>
                      <a:pt x="36" y="255"/>
                    </a:lnTo>
                    <a:lnTo>
                      <a:pt x="28" y="242"/>
                    </a:lnTo>
                    <a:lnTo>
                      <a:pt x="20" y="229"/>
                    </a:lnTo>
                    <a:lnTo>
                      <a:pt x="14" y="217"/>
                    </a:lnTo>
                    <a:lnTo>
                      <a:pt x="9" y="206"/>
                    </a:lnTo>
                    <a:lnTo>
                      <a:pt x="5" y="195"/>
                    </a:lnTo>
                    <a:lnTo>
                      <a:pt x="2" y="186"/>
                    </a:lnTo>
                    <a:lnTo>
                      <a:pt x="0" y="177"/>
                    </a:lnTo>
                    <a:lnTo>
                      <a:pt x="0" y="170"/>
                    </a:lnTo>
                    <a:lnTo>
                      <a:pt x="0" y="170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59" name="Freeform 29"/>
              <p:cNvSpPr>
                <a:spLocks/>
              </p:cNvSpPr>
              <p:nvPr/>
            </p:nvSpPr>
            <p:spPr bwMode="auto">
              <a:xfrm>
                <a:off x="5294313" y="6199188"/>
                <a:ext cx="865188" cy="334963"/>
              </a:xfrm>
              <a:custGeom>
                <a:avLst/>
                <a:gdLst>
                  <a:gd name="T0" fmla="*/ 447 w 545"/>
                  <a:gd name="T1" fmla="*/ 211 h 211"/>
                  <a:gd name="T2" fmla="*/ 447 w 545"/>
                  <a:gd name="T3" fmla="*/ 211 h 211"/>
                  <a:gd name="T4" fmla="*/ 462 w 545"/>
                  <a:gd name="T5" fmla="*/ 200 h 211"/>
                  <a:gd name="T6" fmla="*/ 478 w 545"/>
                  <a:gd name="T7" fmla="*/ 187 h 211"/>
                  <a:gd name="T8" fmla="*/ 496 w 545"/>
                  <a:gd name="T9" fmla="*/ 170 h 211"/>
                  <a:gd name="T10" fmla="*/ 505 w 545"/>
                  <a:gd name="T11" fmla="*/ 160 h 211"/>
                  <a:gd name="T12" fmla="*/ 514 w 545"/>
                  <a:gd name="T13" fmla="*/ 150 h 211"/>
                  <a:gd name="T14" fmla="*/ 523 w 545"/>
                  <a:gd name="T15" fmla="*/ 138 h 211"/>
                  <a:gd name="T16" fmla="*/ 530 w 545"/>
                  <a:gd name="T17" fmla="*/ 126 h 211"/>
                  <a:gd name="T18" fmla="*/ 536 w 545"/>
                  <a:gd name="T19" fmla="*/ 114 h 211"/>
                  <a:gd name="T20" fmla="*/ 541 w 545"/>
                  <a:gd name="T21" fmla="*/ 101 h 211"/>
                  <a:gd name="T22" fmla="*/ 544 w 545"/>
                  <a:gd name="T23" fmla="*/ 87 h 211"/>
                  <a:gd name="T24" fmla="*/ 545 w 545"/>
                  <a:gd name="T25" fmla="*/ 74 h 211"/>
                  <a:gd name="T26" fmla="*/ 545 w 545"/>
                  <a:gd name="T27" fmla="*/ 74 h 211"/>
                  <a:gd name="T28" fmla="*/ 544 w 545"/>
                  <a:gd name="T29" fmla="*/ 60 h 211"/>
                  <a:gd name="T30" fmla="*/ 541 w 545"/>
                  <a:gd name="T31" fmla="*/ 49 h 211"/>
                  <a:gd name="T32" fmla="*/ 536 w 545"/>
                  <a:gd name="T33" fmla="*/ 39 h 211"/>
                  <a:gd name="T34" fmla="*/ 530 w 545"/>
                  <a:gd name="T35" fmla="*/ 30 h 211"/>
                  <a:gd name="T36" fmla="*/ 522 w 545"/>
                  <a:gd name="T37" fmla="*/ 23 h 211"/>
                  <a:gd name="T38" fmla="*/ 512 w 545"/>
                  <a:gd name="T39" fmla="*/ 17 h 211"/>
                  <a:gd name="T40" fmla="*/ 502 w 545"/>
                  <a:gd name="T41" fmla="*/ 12 h 211"/>
                  <a:gd name="T42" fmla="*/ 491 w 545"/>
                  <a:gd name="T43" fmla="*/ 9 h 211"/>
                  <a:gd name="T44" fmla="*/ 479 w 545"/>
                  <a:gd name="T45" fmla="*/ 6 h 211"/>
                  <a:gd name="T46" fmla="*/ 467 w 545"/>
                  <a:gd name="T47" fmla="*/ 3 h 211"/>
                  <a:gd name="T48" fmla="*/ 442 w 545"/>
                  <a:gd name="T49" fmla="*/ 1 h 211"/>
                  <a:gd name="T50" fmla="*/ 418 w 545"/>
                  <a:gd name="T51" fmla="*/ 0 h 211"/>
                  <a:gd name="T52" fmla="*/ 395 w 545"/>
                  <a:gd name="T53" fmla="*/ 0 h 211"/>
                  <a:gd name="T54" fmla="*/ 395 w 545"/>
                  <a:gd name="T55" fmla="*/ 0 h 211"/>
                  <a:gd name="T56" fmla="*/ 273 w 545"/>
                  <a:gd name="T57" fmla="*/ 0 h 211"/>
                  <a:gd name="T58" fmla="*/ 273 w 545"/>
                  <a:gd name="T59" fmla="*/ 0 h 211"/>
                  <a:gd name="T60" fmla="*/ 150 w 545"/>
                  <a:gd name="T61" fmla="*/ 0 h 211"/>
                  <a:gd name="T62" fmla="*/ 150 w 545"/>
                  <a:gd name="T63" fmla="*/ 0 h 211"/>
                  <a:gd name="T64" fmla="*/ 128 w 545"/>
                  <a:gd name="T65" fmla="*/ 0 h 211"/>
                  <a:gd name="T66" fmla="*/ 104 w 545"/>
                  <a:gd name="T67" fmla="*/ 1 h 211"/>
                  <a:gd name="T68" fmla="*/ 79 w 545"/>
                  <a:gd name="T69" fmla="*/ 3 h 211"/>
                  <a:gd name="T70" fmla="*/ 67 w 545"/>
                  <a:gd name="T71" fmla="*/ 6 h 211"/>
                  <a:gd name="T72" fmla="*/ 55 w 545"/>
                  <a:gd name="T73" fmla="*/ 9 h 211"/>
                  <a:gd name="T74" fmla="*/ 44 w 545"/>
                  <a:gd name="T75" fmla="*/ 12 h 211"/>
                  <a:gd name="T76" fmla="*/ 33 w 545"/>
                  <a:gd name="T77" fmla="*/ 17 h 211"/>
                  <a:gd name="T78" fmla="*/ 24 w 545"/>
                  <a:gd name="T79" fmla="*/ 23 h 211"/>
                  <a:gd name="T80" fmla="*/ 16 w 545"/>
                  <a:gd name="T81" fmla="*/ 30 h 211"/>
                  <a:gd name="T82" fmla="*/ 9 w 545"/>
                  <a:gd name="T83" fmla="*/ 39 h 211"/>
                  <a:gd name="T84" fmla="*/ 4 w 545"/>
                  <a:gd name="T85" fmla="*/ 49 h 211"/>
                  <a:gd name="T86" fmla="*/ 1 w 545"/>
                  <a:gd name="T87" fmla="*/ 60 h 211"/>
                  <a:gd name="T88" fmla="*/ 0 w 545"/>
                  <a:gd name="T89" fmla="*/ 74 h 211"/>
                  <a:gd name="T90" fmla="*/ 0 w 545"/>
                  <a:gd name="T91" fmla="*/ 74 h 211"/>
                  <a:gd name="T92" fmla="*/ 1 w 545"/>
                  <a:gd name="T93" fmla="*/ 87 h 211"/>
                  <a:gd name="T94" fmla="*/ 5 w 545"/>
                  <a:gd name="T95" fmla="*/ 101 h 211"/>
                  <a:gd name="T96" fmla="*/ 9 w 545"/>
                  <a:gd name="T97" fmla="*/ 114 h 211"/>
                  <a:gd name="T98" fmla="*/ 16 w 545"/>
                  <a:gd name="T99" fmla="*/ 126 h 211"/>
                  <a:gd name="T100" fmla="*/ 23 w 545"/>
                  <a:gd name="T101" fmla="*/ 138 h 211"/>
                  <a:gd name="T102" fmla="*/ 32 w 545"/>
                  <a:gd name="T103" fmla="*/ 150 h 211"/>
                  <a:gd name="T104" fmla="*/ 40 w 545"/>
                  <a:gd name="T105" fmla="*/ 160 h 211"/>
                  <a:gd name="T106" fmla="*/ 50 w 545"/>
                  <a:gd name="T107" fmla="*/ 170 h 211"/>
                  <a:gd name="T108" fmla="*/ 68 w 545"/>
                  <a:gd name="T109" fmla="*/ 187 h 211"/>
                  <a:gd name="T110" fmla="*/ 84 w 545"/>
                  <a:gd name="T111" fmla="*/ 200 h 211"/>
                  <a:gd name="T112" fmla="*/ 99 w 545"/>
                  <a:gd name="T113" fmla="*/ 211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45" h="211">
                    <a:moveTo>
                      <a:pt x="447" y="211"/>
                    </a:moveTo>
                    <a:lnTo>
                      <a:pt x="447" y="211"/>
                    </a:lnTo>
                    <a:lnTo>
                      <a:pt x="462" y="200"/>
                    </a:lnTo>
                    <a:lnTo>
                      <a:pt x="478" y="187"/>
                    </a:lnTo>
                    <a:lnTo>
                      <a:pt x="496" y="170"/>
                    </a:lnTo>
                    <a:lnTo>
                      <a:pt x="505" y="160"/>
                    </a:lnTo>
                    <a:lnTo>
                      <a:pt x="514" y="150"/>
                    </a:lnTo>
                    <a:lnTo>
                      <a:pt x="523" y="138"/>
                    </a:lnTo>
                    <a:lnTo>
                      <a:pt x="530" y="126"/>
                    </a:lnTo>
                    <a:lnTo>
                      <a:pt x="536" y="114"/>
                    </a:lnTo>
                    <a:lnTo>
                      <a:pt x="541" y="101"/>
                    </a:lnTo>
                    <a:lnTo>
                      <a:pt x="544" y="87"/>
                    </a:lnTo>
                    <a:lnTo>
                      <a:pt x="545" y="74"/>
                    </a:lnTo>
                    <a:lnTo>
                      <a:pt x="545" y="74"/>
                    </a:lnTo>
                    <a:lnTo>
                      <a:pt x="544" y="60"/>
                    </a:lnTo>
                    <a:lnTo>
                      <a:pt x="541" y="49"/>
                    </a:lnTo>
                    <a:lnTo>
                      <a:pt x="536" y="39"/>
                    </a:lnTo>
                    <a:lnTo>
                      <a:pt x="530" y="30"/>
                    </a:lnTo>
                    <a:lnTo>
                      <a:pt x="522" y="23"/>
                    </a:lnTo>
                    <a:lnTo>
                      <a:pt x="512" y="17"/>
                    </a:lnTo>
                    <a:lnTo>
                      <a:pt x="502" y="12"/>
                    </a:lnTo>
                    <a:lnTo>
                      <a:pt x="491" y="9"/>
                    </a:lnTo>
                    <a:lnTo>
                      <a:pt x="479" y="6"/>
                    </a:lnTo>
                    <a:lnTo>
                      <a:pt x="467" y="3"/>
                    </a:lnTo>
                    <a:lnTo>
                      <a:pt x="442" y="1"/>
                    </a:lnTo>
                    <a:lnTo>
                      <a:pt x="418" y="0"/>
                    </a:lnTo>
                    <a:lnTo>
                      <a:pt x="395" y="0"/>
                    </a:lnTo>
                    <a:lnTo>
                      <a:pt x="395" y="0"/>
                    </a:lnTo>
                    <a:lnTo>
                      <a:pt x="273" y="0"/>
                    </a:lnTo>
                    <a:lnTo>
                      <a:pt x="273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28" y="0"/>
                    </a:lnTo>
                    <a:lnTo>
                      <a:pt x="104" y="1"/>
                    </a:lnTo>
                    <a:lnTo>
                      <a:pt x="79" y="3"/>
                    </a:lnTo>
                    <a:lnTo>
                      <a:pt x="67" y="6"/>
                    </a:lnTo>
                    <a:lnTo>
                      <a:pt x="55" y="9"/>
                    </a:lnTo>
                    <a:lnTo>
                      <a:pt x="44" y="12"/>
                    </a:lnTo>
                    <a:lnTo>
                      <a:pt x="33" y="17"/>
                    </a:lnTo>
                    <a:lnTo>
                      <a:pt x="24" y="23"/>
                    </a:lnTo>
                    <a:lnTo>
                      <a:pt x="16" y="30"/>
                    </a:lnTo>
                    <a:lnTo>
                      <a:pt x="9" y="39"/>
                    </a:lnTo>
                    <a:lnTo>
                      <a:pt x="4" y="49"/>
                    </a:lnTo>
                    <a:lnTo>
                      <a:pt x="1" y="60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1" y="87"/>
                    </a:lnTo>
                    <a:lnTo>
                      <a:pt x="5" y="101"/>
                    </a:lnTo>
                    <a:lnTo>
                      <a:pt x="9" y="114"/>
                    </a:lnTo>
                    <a:lnTo>
                      <a:pt x="16" y="126"/>
                    </a:lnTo>
                    <a:lnTo>
                      <a:pt x="23" y="138"/>
                    </a:lnTo>
                    <a:lnTo>
                      <a:pt x="32" y="150"/>
                    </a:lnTo>
                    <a:lnTo>
                      <a:pt x="40" y="160"/>
                    </a:lnTo>
                    <a:lnTo>
                      <a:pt x="50" y="170"/>
                    </a:lnTo>
                    <a:lnTo>
                      <a:pt x="68" y="187"/>
                    </a:lnTo>
                    <a:lnTo>
                      <a:pt x="84" y="200"/>
                    </a:lnTo>
                    <a:lnTo>
                      <a:pt x="99" y="211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60" name="Line 30"/>
              <p:cNvSpPr>
                <a:spLocks noChangeShapeType="1"/>
              </p:cNvSpPr>
              <p:nvPr/>
            </p:nvSpPr>
            <p:spPr bwMode="auto">
              <a:xfrm>
                <a:off x="5495925" y="6135688"/>
                <a:ext cx="463550" cy="0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61" name="Line 31"/>
              <p:cNvSpPr>
                <a:spLocks noChangeShapeType="1"/>
              </p:cNvSpPr>
              <p:nvPr/>
            </p:nvSpPr>
            <p:spPr bwMode="auto">
              <a:xfrm>
                <a:off x="5727700" y="6743700"/>
                <a:ext cx="0" cy="92075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62" name="Freeform 32"/>
              <p:cNvSpPr>
                <a:spLocks/>
              </p:cNvSpPr>
              <p:nvPr/>
            </p:nvSpPr>
            <p:spPr bwMode="auto">
              <a:xfrm>
                <a:off x="5549900" y="6878638"/>
                <a:ext cx="355600" cy="107950"/>
              </a:xfrm>
              <a:custGeom>
                <a:avLst/>
                <a:gdLst>
                  <a:gd name="T0" fmla="*/ 0 w 224"/>
                  <a:gd name="T1" fmla="*/ 68 h 68"/>
                  <a:gd name="T2" fmla="*/ 0 w 224"/>
                  <a:gd name="T3" fmla="*/ 32 h 68"/>
                  <a:gd name="T4" fmla="*/ 0 w 224"/>
                  <a:gd name="T5" fmla="*/ 32 h 68"/>
                  <a:gd name="T6" fmla="*/ 0 w 224"/>
                  <a:gd name="T7" fmla="*/ 25 h 68"/>
                  <a:gd name="T8" fmla="*/ 2 w 224"/>
                  <a:gd name="T9" fmla="*/ 19 h 68"/>
                  <a:gd name="T10" fmla="*/ 5 w 224"/>
                  <a:gd name="T11" fmla="*/ 14 h 68"/>
                  <a:gd name="T12" fmla="*/ 9 w 224"/>
                  <a:gd name="T13" fmla="*/ 10 h 68"/>
                  <a:gd name="T14" fmla="*/ 13 w 224"/>
                  <a:gd name="T15" fmla="*/ 6 h 68"/>
                  <a:gd name="T16" fmla="*/ 19 w 224"/>
                  <a:gd name="T17" fmla="*/ 3 h 68"/>
                  <a:gd name="T18" fmla="*/ 24 w 224"/>
                  <a:gd name="T19" fmla="*/ 1 h 68"/>
                  <a:gd name="T20" fmla="*/ 31 w 224"/>
                  <a:gd name="T21" fmla="*/ 0 h 68"/>
                  <a:gd name="T22" fmla="*/ 193 w 224"/>
                  <a:gd name="T23" fmla="*/ 0 h 68"/>
                  <a:gd name="T24" fmla="*/ 193 w 224"/>
                  <a:gd name="T25" fmla="*/ 0 h 68"/>
                  <a:gd name="T26" fmla="*/ 199 w 224"/>
                  <a:gd name="T27" fmla="*/ 1 h 68"/>
                  <a:gd name="T28" fmla="*/ 205 w 224"/>
                  <a:gd name="T29" fmla="*/ 3 h 68"/>
                  <a:gd name="T30" fmla="*/ 210 w 224"/>
                  <a:gd name="T31" fmla="*/ 6 h 68"/>
                  <a:gd name="T32" fmla="*/ 215 w 224"/>
                  <a:gd name="T33" fmla="*/ 10 h 68"/>
                  <a:gd name="T34" fmla="*/ 219 w 224"/>
                  <a:gd name="T35" fmla="*/ 14 h 68"/>
                  <a:gd name="T36" fmla="*/ 222 w 224"/>
                  <a:gd name="T37" fmla="*/ 19 h 68"/>
                  <a:gd name="T38" fmla="*/ 224 w 224"/>
                  <a:gd name="T39" fmla="*/ 25 h 68"/>
                  <a:gd name="T40" fmla="*/ 224 w 224"/>
                  <a:gd name="T41" fmla="*/ 32 h 68"/>
                  <a:gd name="T42" fmla="*/ 224 w 224"/>
                  <a:gd name="T43" fmla="*/ 68 h 68"/>
                  <a:gd name="T44" fmla="*/ 0 w 224"/>
                  <a:gd name="T4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24" h="68">
                    <a:moveTo>
                      <a:pt x="0" y="68"/>
                    </a:moveTo>
                    <a:lnTo>
                      <a:pt x="0" y="32"/>
                    </a:lnTo>
                    <a:lnTo>
                      <a:pt x="0" y="32"/>
                    </a:lnTo>
                    <a:lnTo>
                      <a:pt x="0" y="25"/>
                    </a:lnTo>
                    <a:lnTo>
                      <a:pt x="2" y="19"/>
                    </a:lnTo>
                    <a:lnTo>
                      <a:pt x="5" y="14"/>
                    </a:lnTo>
                    <a:lnTo>
                      <a:pt x="9" y="10"/>
                    </a:lnTo>
                    <a:lnTo>
                      <a:pt x="13" y="6"/>
                    </a:lnTo>
                    <a:lnTo>
                      <a:pt x="19" y="3"/>
                    </a:lnTo>
                    <a:lnTo>
                      <a:pt x="24" y="1"/>
                    </a:lnTo>
                    <a:lnTo>
                      <a:pt x="31" y="0"/>
                    </a:lnTo>
                    <a:lnTo>
                      <a:pt x="193" y="0"/>
                    </a:lnTo>
                    <a:lnTo>
                      <a:pt x="193" y="0"/>
                    </a:lnTo>
                    <a:lnTo>
                      <a:pt x="199" y="1"/>
                    </a:lnTo>
                    <a:lnTo>
                      <a:pt x="205" y="3"/>
                    </a:lnTo>
                    <a:lnTo>
                      <a:pt x="210" y="6"/>
                    </a:lnTo>
                    <a:lnTo>
                      <a:pt x="215" y="10"/>
                    </a:lnTo>
                    <a:lnTo>
                      <a:pt x="219" y="14"/>
                    </a:lnTo>
                    <a:lnTo>
                      <a:pt x="222" y="19"/>
                    </a:lnTo>
                    <a:lnTo>
                      <a:pt x="224" y="25"/>
                    </a:lnTo>
                    <a:lnTo>
                      <a:pt x="224" y="32"/>
                    </a:lnTo>
                    <a:lnTo>
                      <a:pt x="224" y="68"/>
                    </a:lnTo>
                    <a:lnTo>
                      <a:pt x="0" y="68"/>
                    </a:lnTo>
                    <a:close/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</p:grpSp>
      </p:grpSp>
      <p:grpSp>
        <p:nvGrpSpPr>
          <p:cNvPr id="163" name="组合 162"/>
          <p:cNvGrpSpPr/>
          <p:nvPr/>
        </p:nvGrpSpPr>
        <p:grpSpPr>
          <a:xfrm>
            <a:off x="3019632" y="4864153"/>
            <a:ext cx="586778" cy="586779"/>
            <a:chOff x="6507253" y="3795942"/>
            <a:chExt cx="440084" cy="440084"/>
          </a:xfrm>
        </p:grpSpPr>
        <p:sp>
          <p:nvSpPr>
            <p:cNvPr id="164" name="椭圆 163"/>
            <p:cNvSpPr/>
            <p:nvPr/>
          </p:nvSpPr>
          <p:spPr>
            <a:xfrm>
              <a:off x="6507253" y="3795942"/>
              <a:ext cx="440084" cy="440084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grpSp>
          <p:nvGrpSpPr>
            <p:cNvPr id="165" name="组合 164"/>
            <p:cNvGrpSpPr/>
            <p:nvPr/>
          </p:nvGrpSpPr>
          <p:grpSpPr>
            <a:xfrm>
              <a:off x="6657484" y="3906252"/>
              <a:ext cx="139623" cy="219466"/>
              <a:chOff x="6694488" y="6135688"/>
              <a:chExt cx="541338" cy="850900"/>
            </a:xfrm>
          </p:grpSpPr>
          <p:sp>
            <p:nvSpPr>
              <p:cNvPr id="166" name="Freeform 33"/>
              <p:cNvSpPr>
                <a:spLocks/>
              </p:cNvSpPr>
              <p:nvPr/>
            </p:nvSpPr>
            <p:spPr bwMode="auto">
              <a:xfrm>
                <a:off x="6723063" y="6188075"/>
                <a:ext cx="482600" cy="742950"/>
              </a:xfrm>
              <a:custGeom>
                <a:avLst/>
                <a:gdLst>
                  <a:gd name="T0" fmla="*/ 304 w 304"/>
                  <a:gd name="T1" fmla="*/ 0 h 468"/>
                  <a:gd name="T2" fmla="*/ 0 w 304"/>
                  <a:gd name="T3" fmla="*/ 86 h 468"/>
                  <a:gd name="T4" fmla="*/ 1 w 304"/>
                  <a:gd name="T5" fmla="*/ 98 h 468"/>
                  <a:gd name="T6" fmla="*/ 4 w 304"/>
                  <a:gd name="T7" fmla="*/ 120 h 468"/>
                  <a:gd name="T8" fmla="*/ 11 w 304"/>
                  <a:gd name="T9" fmla="*/ 142 h 468"/>
                  <a:gd name="T10" fmla="*/ 21 w 304"/>
                  <a:gd name="T11" fmla="*/ 162 h 468"/>
                  <a:gd name="T12" fmla="*/ 34 w 304"/>
                  <a:gd name="T13" fmla="*/ 180 h 468"/>
                  <a:gd name="T14" fmla="*/ 49 w 304"/>
                  <a:gd name="T15" fmla="*/ 197 h 468"/>
                  <a:gd name="T16" fmla="*/ 66 w 304"/>
                  <a:gd name="T17" fmla="*/ 210 h 468"/>
                  <a:gd name="T18" fmla="*/ 85 w 304"/>
                  <a:gd name="T19" fmla="*/ 222 h 468"/>
                  <a:gd name="T20" fmla="*/ 95 w 304"/>
                  <a:gd name="T21" fmla="*/ 226 h 468"/>
                  <a:gd name="T22" fmla="*/ 75 w 304"/>
                  <a:gd name="T23" fmla="*/ 236 h 468"/>
                  <a:gd name="T24" fmla="*/ 57 w 304"/>
                  <a:gd name="T25" fmla="*/ 249 h 468"/>
                  <a:gd name="T26" fmla="*/ 41 w 304"/>
                  <a:gd name="T27" fmla="*/ 264 h 468"/>
                  <a:gd name="T28" fmla="*/ 27 w 304"/>
                  <a:gd name="T29" fmla="*/ 282 h 468"/>
                  <a:gd name="T30" fmla="*/ 16 w 304"/>
                  <a:gd name="T31" fmla="*/ 301 h 468"/>
                  <a:gd name="T32" fmla="*/ 7 w 304"/>
                  <a:gd name="T33" fmla="*/ 322 h 468"/>
                  <a:gd name="T34" fmla="*/ 2 w 304"/>
                  <a:gd name="T35" fmla="*/ 344 h 468"/>
                  <a:gd name="T36" fmla="*/ 0 w 304"/>
                  <a:gd name="T37" fmla="*/ 368 h 468"/>
                  <a:gd name="T38" fmla="*/ 304 w 304"/>
                  <a:gd name="T39" fmla="*/ 468 h 468"/>
                  <a:gd name="T40" fmla="*/ 304 w 304"/>
                  <a:gd name="T41" fmla="*/ 368 h 468"/>
                  <a:gd name="T42" fmla="*/ 302 w 304"/>
                  <a:gd name="T43" fmla="*/ 344 h 468"/>
                  <a:gd name="T44" fmla="*/ 297 w 304"/>
                  <a:gd name="T45" fmla="*/ 322 h 468"/>
                  <a:gd name="T46" fmla="*/ 289 w 304"/>
                  <a:gd name="T47" fmla="*/ 301 h 468"/>
                  <a:gd name="T48" fmla="*/ 277 w 304"/>
                  <a:gd name="T49" fmla="*/ 282 h 468"/>
                  <a:gd name="T50" fmla="*/ 264 w 304"/>
                  <a:gd name="T51" fmla="*/ 264 h 468"/>
                  <a:gd name="T52" fmla="*/ 247 w 304"/>
                  <a:gd name="T53" fmla="*/ 249 h 468"/>
                  <a:gd name="T54" fmla="*/ 229 w 304"/>
                  <a:gd name="T55" fmla="*/ 236 h 468"/>
                  <a:gd name="T56" fmla="*/ 209 w 304"/>
                  <a:gd name="T57" fmla="*/ 226 h 468"/>
                  <a:gd name="T58" fmla="*/ 219 w 304"/>
                  <a:gd name="T59" fmla="*/ 222 h 468"/>
                  <a:gd name="T60" fmla="*/ 238 w 304"/>
                  <a:gd name="T61" fmla="*/ 210 h 468"/>
                  <a:gd name="T62" fmla="*/ 256 w 304"/>
                  <a:gd name="T63" fmla="*/ 197 h 468"/>
                  <a:gd name="T64" fmla="*/ 271 w 304"/>
                  <a:gd name="T65" fmla="*/ 180 h 468"/>
                  <a:gd name="T66" fmla="*/ 283 w 304"/>
                  <a:gd name="T67" fmla="*/ 162 h 468"/>
                  <a:gd name="T68" fmla="*/ 293 w 304"/>
                  <a:gd name="T69" fmla="*/ 142 h 468"/>
                  <a:gd name="T70" fmla="*/ 300 w 304"/>
                  <a:gd name="T71" fmla="*/ 120 h 468"/>
                  <a:gd name="T72" fmla="*/ 304 w 304"/>
                  <a:gd name="T73" fmla="*/ 98 h 468"/>
                  <a:gd name="T74" fmla="*/ 304 w 304"/>
                  <a:gd name="T75" fmla="*/ 86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04" h="468">
                    <a:moveTo>
                      <a:pt x="304" y="86"/>
                    </a:moveTo>
                    <a:lnTo>
                      <a:pt x="304" y="0"/>
                    </a:lnTo>
                    <a:lnTo>
                      <a:pt x="0" y="0"/>
                    </a:lnTo>
                    <a:lnTo>
                      <a:pt x="0" y="86"/>
                    </a:lnTo>
                    <a:lnTo>
                      <a:pt x="0" y="86"/>
                    </a:lnTo>
                    <a:lnTo>
                      <a:pt x="1" y="98"/>
                    </a:lnTo>
                    <a:lnTo>
                      <a:pt x="2" y="109"/>
                    </a:lnTo>
                    <a:lnTo>
                      <a:pt x="4" y="120"/>
                    </a:lnTo>
                    <a:lnTo>
                      <a:pt x="7" y="131"/>
                    </a:lnTo>
                    <a:lnTo>
                      <a:pt x="11" y="142"/>
                    </a:lnTo>
                    <a:lnTo>
                      <a:pt x="16" y="152"/>
                    </a:lnTo>
                    <a:lnTo>
                      <a:pt x="21" y="162"/>
                    </a:lnTo>
                    <a:lnTo>
                      <a:pt x="27" y="172"/>
                    </a:lnTo>
                    <a:lnTo>
                      <a:pt x="34" y="180"/>
                    </a:lnTo>
                    <a:lnTo>
                      <a:pt x="41" y="189"/>
                    </a:lnTo>
                    <a:lnTo>
                      <a:pt x="49" y="197"/>
                    </a:lnTo>
                    <a:lnTo>
                      <a:pt x="57" y="204"/>
                    </a:lnTo>
                    <a:lnTo>
                      <a:pt x="66" y="210"/>
                    </a:lnTo>
                    <a:lnTo>
                      <a:pt x="75" y="216"/>
                    </a:lnTo>
                    <a:lnTo>
                      <a:pt x="85" y="222"/>
                    </a:lnTo>
                    <a:lnTo>
                      <a:pt x="95" y="226"/>
                    </a:lnTo>
                    <a:lnTo>
                      <a:pt x="95" y="226"/>
                    </a:lnTo>
                    <a:lnTo>
                      <a:pt x="85" y="231"/>
                    </a:lnTo>
                    <a:lnTo>
                      <a:pt x="75" y="236"/>
                    </a:lnTo>
                    <a:lnTo>
                      <a:pt x="66" y="242"/>
                    </a:lnTo>
                    <a:lnTo>
                      <a:pt x="57" y="249"/>
                    </a:lnTo>
                    <a:lnTo>
                      <a:pt x="49" y="256"/>
                    </a:lnTo>
                    <a:lnTo>
                      <a:pt x="41" y="264"/>
                    </a:lnTo>
                    <a:lnTo>
                      <a:pt x="34" y="272"/>
                    </a:lnTo>
                    <a:lnTo>
                      <a:pt x="27" y="282"/>
                    </a:lnTo>
                    <a:lnTo>
                      <a:pt x="21" y="291"/>
                    </a:lnTo>
                    <a:lnTo>
                      <a:pt x="16" y="301"/>
                    </a:lnTo>
                    <a:lnTo>
                      <a:pt x="11" y="312"/>
                    </a:lnTo>
                    <a:lnTo>
                      <a:pt x="7" y="322"/>
                    </a:lnTo>
                    <a:lnTo>
                      <a:pt x="4" y="333"/>
                    </a:lnTo>
                    <a:lnTo>
                      <a:pt x="2" y="344"/>
                    </a:lnTo>
                    <a:lnTo>
                      <a:pt x="1" y="356"/>
                    </a:lnTo>
                    <a:lnTo>
                      <a:pt x="0" y="368"/>
                    </a:lnTo>
                    <a:lnTo>
                      <a:pt x="0" y="468"/>
                    </a:lnTo>
                    <a:lnTo>
                      <a:pt x="304" y="468"/>
                    </a:lnTo>
                    <a:lnTo>
                      <a:pt x="304" y="368"/>
                    </a:lnTo>
                    <a:lnTo>
                      <a:pt x="304" y="368"/>
                    </a:lnTo>
                    <a:lnTo>
                      <a:pt x="304" y="356"/>
                    </a:lnTo>
                    <a:lnTo>
                      <a:pt x="302" y="344"/>
                    </a:lnTo>
                    <a:lnTo>
                      <a:pt x="300" y="333"/>
                    </a:lnTo>
                    <a:lnTo>
                      <a:pt x="297" y="322"/>
                    </a:lnTo>
                    <a:lnTo>
                      <a:pt x="293" y="312"/>
                    </a:lnTo>
                    <a:lnTo>
                      <a:pt x="289" y="301"/>
                    </a:lnTo>
                    <a:lnTo>
                      <a:pt x="283" y="291"/>
                    </a:lnTo>
                    <a:lnTo>
                      <a:pt x="277" y="282"/>
                    </a:lnTo>
                    <a:lnTo>
                      <a:pt x="271" y="272"/>
                    </a:lnTo>
                    <a:lnTo>
                      <a:pt x="264" y="264"/>
                    </a:lnTo>
                    <a:lnTo>
                      <a:pt x="256" y="256"/>
                    </a:lnTo>
                    <a:lnTo>
                      <a:pt x="247" y="249"/>
                    </a:lnTo>
                    <a:lnTo>
                      <a:pt x="238" y="242"/>
                    </a:lnTo>
                    <a:lnTo>
                      <a:pt x="229" y="236"/>
                    </a:lnTo>
                    <a:lnTo>
                      <a:pt x="219" y="231"/>
                    </a:lnTo>
                    <a:lnTo>
                      <a:pt x="209" y="226"/>
                    </a:lnTo>
                    <a:lnTo>
                      <a:pt x="209" y="226"/>
                    </a:lnTo>
                    <a:lnTo>
                      <a:pt x="219" y="222"/>
                    </a:lnTo>
                    <a:lnTo>
                      <a:pt x="229" y="216"/>
                    </a:lnTo>
                    <a:lnTo>
                      <a:pt x="238" y="210"/>
                    </a:lnTo>
                    <a:lnTo>
                      <a:pt x="247" y="204"/>
                    </a:lnTo>
                    <a:lnTo>
                      <a:pt x="256" y="197"/>
                    </a:lnTo>
                    <a:lnTo>
                      <a:pt x="264" y="189"/>
                    </a:lnTo>
                    <a:lnTo>
                      <a:pt x="271" y="180"/>
                    </a:lnTo>
                    <a:lnTo>
                      <a:pt x="277" y="172"/>
                    </a:lnTo>
                    <a:lnTo>
                      <a:pt x="283" y="162"/>
                    </a:lnTo>
                    <a:lnTo>
                      <a:pt x="289" y="152"/>
                    </a:lnTo>
                    <a:lnTo>
                      <a:pt x="293" y="142"/>
                    </a:lnTo>
                    <a:lnTo>
                      <a:pt x="297" y="131"/>
                    </a:lnTo>
                    <a:lnTo>
                      <a:pt x="300" y="120"/>
                    </a:lnTo>
                    <a:lnTo>
                      <a:pt x="302" y="109"/>
                    </a:lnTo>
                    <a:lnTo>
                      <a:pt x="304" y="98"/>
                    </a:lnTo>
                    <a:lnTo>
                      <a:pt x="304" y="86"/>
                    </a:lnTo>
                    <a:lnTo>
                      <a:pt x="304" y="86"/>
                    </a:lnTo>
                    <a:close/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67" name="Line 34"/>
              <p:cNvSpPr>
                <a:spLocks noChangeShapeType="1"/>
              </p:cNvSpPr>
              <p:nvPr/>
            </p:nvSpPr>
            <p:spPr bwMode="auto">
              <a:xfrm>
                <a:off x="6694488" y="6135688"/>
                <a:ext cx="541338" cy="0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68" name="Line 35"/>
              <p:cNvSpPr>
                <a:spLocks noChangeShapeType="1"/>
              </p:cNvSpPr>
              <p:nvPr/>
            </p:nvSpPr>
            <p:spPr bwMode="auto">
              <a:xfrm>
                <a:off x="6694488" y="6986588"/>
                <a:ext cx="541338" cy="0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69" name="Freeform 36"/>
              <p:cNvSpPr>
                <a:spLocks/>
              </p:cNvSpPr>
              <p:nvPr/>
            </p:nvSpPr>
            <p:spPr bwMode="auto">
              <a:xfrm>
                <a:off x="6799263" y="6765925"/>
                <a:ext cx="331788" cy="165100"/>
              </a:xfrm>
              <a:custGeom>
                <a:avLst/>
                <a:gdLst>
                  <a:gd name="T0" fmla="*/ 0 w 209"/>
                  <a:gd name="T1" fmla="*/ 104 h 104"/>
                  <a:gd name="T2" fmla="*/ 105 w 209"/>
                  <a:gd name="T3" fmla="*/ 0 h 104"/>
                  <a:gd name="T4" fmla="*/ 209 w 209"/>
                  <a:gd name="T5" fmla="*/ 104 h 104"/>
                  <a:gd name="T6" fmla="*/ 0 w 209"/>
                  <a:gd name="T7" fmla="*/ 104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9" h="104">
                    <a:moveTo>
                      <a:pt x="0" y="104"/>
                    </a:moveTo>
                    <a:lnTo>
                      <a:pt x="105" y="0"/>
                    </a:lnTo>
                    <a:lnTo>
                      <a:pt x="209" y="104"/>
                    </a:lnTo>
                    <a:lnTo>
                      <a:pt x="0" y="104"/>
                    </a:lnTo>
                    <a:close/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70" name="Freeform 37"/>
              <p:cNvSpPr>
                <a:spLocks/>
              </p:cNvSpPr>
              <p:nvPr/>
            </p:nvSpPr>
            <p:spPr bwMode="auto">
              <a:xfrm>
                <a:off x="6842125" y="6394450"/>
                <a:ext cx="246063" cy="122238"/>
              </a:xfrm>
              <a:custGeom>
                <a:avLst/>
                <a:gdLst>
                  <a:gd name="T0" fmla="*/ 155 w 155"/>
                  <a:gd name="T1" fmla="*/ 0 h 77"/>
                  <a:gd name="T2" fmla="*/ 78 w 155"/>
                  <a:gd name="T3" fmla="*/ 77 h 77"/>
                  <a:gd name="T4" fmla="*/ 0 w 155"/>
                  <a:gd name="T5" fmla="*/ 0 h 77"/>
                  <a:gd name="T6" fmla="*/ 155 w 155"/>
                  <a:gd name="T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5" h="77">
                    <a:moveTo>
                      <a:pt x="155" y="0"/>
                    </a:moveTo>
                    <a:lnTo>
                      <a:pt x="78" y="77"/>
                    </a:lnTo>
                    <a:lnTo>
                      <a:pt x="0" y="0"/>
                    </a:lnTo>
                    <a:lnTo>
                      <a:pt x="155" y="0"/>
                    </a:lnTo>
                    <a:close/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71" name="Line 38"/>
              <p:cNvSpPr>
                <a:spLocks noChangeShapeType="1"/>
              </p:cNvSpPr>
              <p:nvPr/>
            </p:nvSpPr>
            <p:spPr bwMode="auto">
              <a:xfrm>
                <a:off x="6965950" y="6559550"/>
                <a:ext cx="0" cy="42863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72" name="Line 39"/>
              <p:cNvSpPr>
                <a:spLocks noChangeShapeType="1"/>
              </p:cNvSpPr>
              <p:nvPr/>
            </p:nvSpPr>
            <p:spPr bwMode="auto">
              <a:xfrm>
                <a:off x="6965950" y="6640513"/>
                <a:ext cx="0" cy="41275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73" name="Line 40"/>
              <p:cNvSpPr>
                <a:spLocks noChangeShapeType="1"/>
              </p:cNvSpPr>
              <p:nvPr/>
            </p:nvSpPr>
            <p:spPr bwMode="auto">
              <a:xfrm>
                <a:off x="6965950" y="6718300"/>
                <a:ext cx="0" cy="42863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</p:grpSp>
      </p:grpSp>
      <p:grpSp>
        <p:nvGrpSpPr>
          <p:cNvPr id="174" name="组合 173"/>
          <p:cNvGrpSpPr/>
          <p:nvPr/>
        </p:nvGrpSpPr>
        <p:grpSpPr>
          <a:xfrm>
            <a:off x="6622638" y="3727730"/>
            <a:ext cx="1408417" cy="1214153"/>
            <a:chOff x="4966978" y="2800749"/>
            <a:chExt cx="1056313" cy="910615"/>
          </a:xfrm>
        </p:grpSpPr>
        <p:sp>
          <p:nvSpPr>
            <p:cNvPr id="175" name="六边形 174"/>
            <p:cNvSpPr/>
            <p:nvPr/>
          </p:nvSpPr>
          <p:spPr>
            <a:xfrm>
              <a:off x="4966978" y="2800749"/>
              <a:ext cx="1056313" cy="910615"/>
            </a:xfrm>
            <a:prstGeom prst="hexagon">
              <a:avLst/>
            </a:prstGeom>
            <a:solidFill>
              <a:schemeClr val="accent6"/>
            </a:solidFill>
            <a:ln w="19050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grpSp>
          <p:nvGrpSpPr>
            <p:cNvPr id="176" name="组合 175"/>
            <p:cNvGrpSpPr/>
            <p:nvPr/>
          </p:nvGrpSpPr>
          <p:grpSpPr>
            <a:xfrm>
              <a:off x="5361071" y="3062371"/>
              <a:ext cx="268126" cy="387370"/>
              <a:chOff x="6689725" y="4826000"/>
              <a:chExt cx="588963" cy="850901"/>
            </a:xfrm>
          </p:grpSpPr>
          <p:sp>
            <p:nvSpPr>
              <p:cNvPr id="177" name="Freeform 5"/>
              <p:cNvSpPr>
                <a:spLocks/>
              </p:cNvSpPr>
              <p:nvPr/>
            </p:nvSpPr>
            <p:spPr bwMode="auto">
              <a:xfrm>
                <a:off x="6689725" y="4826000"/>
                <a:ext cx="588963" cy="706438"/>
              </a:xfrm>
              <a:custGeom>
                <a:avLst/>
                <a:gdLst>
                  <a:gd name="T0" fmla="*/ 101 w 371"/>
                  <a:gd name="T1" fmla="*/ 410 h 445"/>
                  <a:gd name="T2" fmla="*/ 101 w 371"/>
                  <a:gd name="T3" fmla="*/ 351 h 445"/>
                  <a:gd name="T4" fmla="*/ 80 w 371"/>
                  <a:gd name="T5" fmla="*/ 338 h 445"/>
                  <a:gd name="T6" fmla="*/ 60 w 371"/>
                  <a:gd name="T7" fmla="*/ 322 h 445"/>
                  <a:gd name="T8" fmla="*/ 43 w 371"/>
                  <a:gd name="T9" fmla="*/ 304 h 445"/>
                  <a:gd name="T10" fmla="*/ 28 w 371"/>
                  <a:gd name="T11" fmla="*/ 284 h 445"/>
                  <a:gd name="T12" fmla="*/ 16 w 371"/>
                  <a:gd name="T13" fmla="*/ 262 h 445"/>
                  <a:gd name="T14" fmla="*/ 7 w 371"/>
                  <a:gd name="T15" fmla="*/ 238 h 445"/>
                  <a:gd name="T16" fmla="*/ 2 w 371"/>
                  <a:gd name="T17" fmla="*/ 212 h 445"/>
                  <a:gd name="T18" fmla="*/ 0 w 371"/>
                  <a:gd name="T19" fmla="*/ 185 h 445"/>
                  <a:gd name="T20" fmla="*/ 1 w 371"/>
                  <a:gd name="T21" fmla="*/ 166 h 445"/>
                  <a:gd name="T22" fmla="*/ 8 w 371"/>
                  <a:gd name="T23" fmla="*/ 130 h 445"/>
                  <a:gd name="T24" fmla="*/ 22 w 371"/>
                  <a:gd name="T25" fmla="*/ 97 h 445"/>
                  <a:gd name="T26" fmla="*/ 42 w 371"/>
                  <a:gd name="T27" fmla="*/ 67 h 445"/>
                  <a:gd name="T28" fmla="*/ 67 w 371"/>
                  <a:gd name="T29" fmla="*/ 42 h 445"/>
                  <a:gd name="T30" fmla="*/ 97 w 371"/>
                  <a:gd name="T31" fmla="*/ 22 h 445"/>
                  <a:gd name="T32" fmla="*/ 130 w 371"/>
                  <a:gd name="T33" fmla="*/ 8 h 445"/>
                  <a:gd name="T34" fmla="*/ 166 w 371"/>
                  <a:gd name="T35" fmla="*/ 1 h 445"/>
                  <a:gd name="T36" fmla="*/ 186 w 371"/>
                  <a:gd name="T37" fmla="*/ 0 h 445"/>
                  <a:gd name="T38" fmla="*/ 224 w 371"/>
                  <a:gd name="T39" fmla="*/ 4 h 445"/>
                  <a:gd name="T40" fmla="*/ 258 w 371"/>
                  <a:gd name="T41" fmla="*/ 14 h 445"/>
                  <a:gd name="T42" fmla="*/ 290 w 371"/>
                  <a:gd name="T43" fmla="*/ 32 h 445"/>
                  <a:gd name="T44" fmla="*/ 317 w 371"/>
                  <a:gd name="T45" fmla="*/ 54 h 445"/>
                  <a:gd name="T46" fmla="*/ 340 w 371"/>
                  <a:gd name="T47" fmla="*/ 82 h 445"/>
                  <a:gd name="T48" fmla="*/ 357 w 371"/>
                  <a:gd name="T49" fmla="*/ 113 h 445"/>
                  <a:gd name="T50" fmla="*/ 368 w 371"/>
                  <a:gd name="T51" fmla="*/ 148 h 445"/>
                  <a:gd name="T52" fmla="*/ 371 w 371"/>
                  <a:gd name="T53" fmla="*/ 185 h 445"/>
                  <a:gd name="T54" fmla="*/ 371 w 371"/>
                  <a:gd name="T55" fmla="*/ 199 h 445"/>
                  <a:gd name="T56" fmla="*/ 367 w 371"/>
                  <a:gd name="T57" fmla="*/ 225 h 445"/>
                  <a:gd name="T58" fmla="*/ 360 w 371"/>
                  <a:gd name="T59" fmla="*/ 250 h 445"/>
                  <a:gd name="T60" fmla="*/ 349 w 371"/>
                  <a:gd name="T61" fmla="*/ 274 h 445"/>
                  <a:gd name="T62" fmla="*/ 336 w 371"/>
                  <a:gd name="T63" fmla="*/ 295 h 445"/>
                  <a:gd name="T64" fmla="*/ 320 w 371"/>
                  <a:gd name="T65" fmla="*/ 314 h 445"/>
                  <a:gd name="T66" fmla="*/ 301 w 371"/>
                  <a:gd name="T67" fmla="*/ 331 h 445"/>
                  <a:gd name="T68" fmla="*/ 280 w 371"/>
                  <a:gd name="T69" fmla="*/ 346 h 445"/>
                  <a:gd name="T70" fmla="*/ 269 w 371"/>
                  <a:gd name="T71" fmla="*/ 394 h 4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1" h="445">
                    <a:moveTo>
                      <a:pt x="260" y="445"/>
                    </a:moveTo>
                    <a:lnTo>
                      <a:pt x="101" y="410"/>
                    </a:lnTo>
                    <a:lnTo>
                      <a:pt x="101" y="351"/>
                    </a:lnTo>
                    <a:lnTo>
                      <a:pt x="101" y="351"/>
                    </a:lnTo>
                    <a:lnTo>
                      <a:pt x="90" y="345"/>
                    </a:lnTo>
                    <a:lnTo>
                      <a:pt x="80" y="338"/>
                    </a:lnTo>
                    <a:lnTo>
                      <a:pt x="70" y="331"/>
                    </a:lnTo>
                    <a:lnTo>
                      <a:pt x="60" y="322"/>
                    </a:lnTo>
                    <a:lnTo>
                      <a:pt x="51" y="314"/>
                    </a:lnTo>
                    <a:lnTo>
                      <a:pt x="43" y="304"/>
                    </a:lnTo>
                    <a:lnTo>
                      <a:pt x="35" y="294"/>
                    </a:lnTo>
                    <a:lnTo>
                      <a:pt x="28" y="284"/>
                    </a:lnTo>
                    <a:lnTo>
                      <a:pt x="22" y="273"/>
                    </a:lnTo>
                    <a:lnTo>
                      <a:pt x="16" y="262"/>
                    </a:lnTo>
                    <a:lnTo>
                      <a:pt x="11" y="250"/>
                    </a:lnTo>
                    <a:lnTo>
                      <a:pt x="7" y="238"/>
                    </a:lnTo>
                    <a:lnTo>
                      <a:pt x="4" y="224"/>
                    </a:lnTo>
                    <a:lnTo>
                      <a:pt x="2" y="212"/>
                    </a:lnTo>
                    <a:lnTo>
                      <a:pt x="1" y="198"/>
                    </a:lnTo>
                    <a:lnTo>
                      <a:pt x="0" y="185"/>
                    </a:lnTo>
                    <a:lnTo>
                      <a:pt x="0" y="185"/>
                    </a:lnTo>
                    <a:lnTo>
                      <a:pt x="1" y="166"/>
                    </a:lnTo>
                    <a:lnTo>
                      <a:pt x="4" y="148"/>
                    </a:lnTo>
                    <a:lnTo>
                      <a:pt x="8" y="130"/>
                    </a:lnTo>
                    <a:lnTo>
                      <a:pt x="15" y="113"/>
                    </a:lnTo>
                    <a:lnTo>
                      <a:pt x="22" y="97"/>
                    </a:lnTo>
                    <a:lnTo>
                      <a:pt x="32" y="82"/>
                    </a:lnTo>
                    <a:lnTo>
                      <a:pt x="42" y="67"/>
                    </a:lnTo>
                    <a:lnTo>
                      <a:pt x="54" y="54"/>
                    </a:lnTo>
                    <a:lnTo>
                      <a:pt x="67" y="42"/>
                    </a:lnTo>
                    <a:lnTo>
                      <a:pt x="82" y="32"/>
                    </a:lnTo>
                    <a:lnTo>
                      <a:pt x="97" y="22"/>
                    </a:lnTo>
                    <a:lnTo>
                      <a:pt x="113" y="14"/>
                    </a:lnTo>
                    <a:lnTo>
                      <a:pt x="130" y="8"/>
                    </a:lnTo>
                    <a:lnTo>
                      <a:pt x="148" y="4"/>
                    </a:lnTo>
                    <a:lnTo>
                      <a:pt x="166" y="1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205" y="1"/>
                    </a:lnTo>
                    <a:lnTo>
                      <a:pt x="224" y="4"/>
                    </a:lnTo>
                    <a:lnTo>
                      <a:pt x="241" y="8"/>
                    </a:lnTo>
                    <a:lnTo>
                      <a:pt x="258" y="14"/>
                    </a:lnTo>
                    <a:lnTo>
                      <a:pt x="274" y="22"/>
                    </a:lnTo>
                    <a:lnTo>
                      <a:pt x="290" y="32"/>
                    </a:lnTo>
                    <a:lnTo>
                      <a:pt x="304" y="42"/>
                    </a:lnTo>
                    <a:lnTo>
                      <a:pt x="317" y="54"/>
                    </a:lnTo>
                    <a:lnTo>
                      <a:pt x="329" y="67"/>
                    </a:lnTo>
                    <a:lnTo>
                      <a:pt x="340" y="82"/>
                    </a:lnTo>
                    <a:lnTo>
                      <a:pt x="349" y="97"/>
                    </a:lnTo>
                    <a:lnTo>
                      <a:pt x="357" y="113"/>
                    </a:lnTo>
                    <a:lnTo>
                      <a:pt x="363" y="130"/>
                    </a:lnTo>
                    <a:lnTo>
                      <a:pt x="368" y="148"/>
                    </a:lnTo>
                    <a:lnTo>
                      <a:pt x="370" y="166"/>
                    </a:lnTo>
                    <a:lnTo>
                      <a:pt x="371" y="185"/>
                    </a:lnTo>
                    <a:lnTo>
                      <a:pt x="371" y="185"/>
                    </a:lnTo>
                    <a:lnTo>
                      <a:pt x="371" y="199"/>
                    </a:lnTo>
                    <a:lnTo>
                      <a:pt x="369" y="212"/>
                    </a:lnTo>
                    <a:lnTo>
                      <a:pt x="367" y="225"/>
                    </a:lnTo>
                    <a:lnTo>
                      <a:pt x="364" y="238"/>
                    </a:lnTo>
                    <a:lnTo>
                      <a:pt x="360" y="250"/>
                    </a:lnTo>
                    <a:lnTo>
                      <a:pt x="355" y="262"/>
                    </a:lnTo>
                    <a:lnTo>
                      <a:pt x="349" y="274"/>
                    </a:lnTo>
                    <a:lnTo>
                      <a:pt x="343" y="285"/>
                    </a:lnTo>
                    <a:lnTo>
                      <a:pt x="336" y="295"/>
                    </a:lnTo>
                    <a:lnTo>
                      <a:pt x="328" y="305"/>
                    </a:lnTo>
                    <a:lnTo>
                      <a:pt x="320" y="314"/>
                    </a:lnTo>
                    <a:lnTo>
                      <a:pt x="311" y="323"/>
                    </a:lnTo>
                    <a:lnTo>
                      <a:pt x="301" y="331"/>
                    </a:lnTo>
                    <a:lnTo>
                      <a:pt x="291" y="339"/>
                    </a:lnTo>
                    <a:lnTo>
                      <a:pt x="280" y="346"/>
                    </a:lnTo>
                    <a:lnTo>
                      <a:pt x="269" y="352"/>
                    </a:lnTo>
                    <a:lnTo>
                      <a:pt x="269" y="394"/>
                    </a:lnTo>
                    <a:lnTo>
                      <a:pt x="176" y="371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78" name="Line 6"/>
              <p:cNvSpPr>
                <a:spLocks noChangeShapeType="1"/>
              </p:cNvSpPr>
              <p:nvPr/>
            </p:nvSpPr>
            <p:spPr bwMode="auto">
              <a:xfrm flipH="1" flipV="1">
                <a:off x="6850063" y="5551488"/>
                <a:ext cx="252413" cy="55563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79" name="Line 7"/>
              <p:cNvSpPr>
                <a:spLocks noChangeShapeType="1"/>
              </p:cNvSpPr>
              <p:nvPr/>
            </p:nvSpPr>
            <p:spPr bwMode="auto">
              <a:xfrm flipH="1" flipV="1">
                <a:off x="6870700" y="5630863"/>
                <a:ext cx="211138" cy="46038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</p:grpSp>
      </p:grpSp>
      <p:grpSp>
        <p:nvGrpSpPr>
          <p:cNvPr id="180" name="组合 179"/>
          <p:cNvGrpSpPr/>
          <p:nvPr/>
        </p:nvGrpSpPr>
        <p:grpSpPr>
          <a:xfrm>
            <a:off x="5391792" y="1665894"/>
            <a:ext cx="1408417" cy="1214153"/>
            <a:chOff x="4043843" y="1254372"/>
            <a:chExt cx="1056313" cy="910615"/>
          </a:xfrm>
        </p:grpSpPr>
        <p:sp>
          <p:nvSpPr>
            <p:cNvPr id="181" name="六边形 180"/>
            <p:cNvSpPr/>
            <p:nvPr/>
          </p:nvSpPr>
          <p:spPr>
            <a:xfrm>
              <a:off x="4043843" y="1254372"/>
              <a:ext cx="1056313" cy="910615"/>
            </a:xfrm>
            <a:prstGeom prst="hexagon">
              <a:avLst/>
            </a:prstGeom>
            <a:solidFill>
              <a:schemeClr val="accent1"/>
            </a:solidFill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grpSp>
          <p:nvGrpSpPr>
            <p:cNvPr id="182" name="组合 181"/>
            <p:cNvGrpSpPr/>
            <p:nvPr/>
          </p:nvGrpSpPr>
          <p:grpSpPr>
            <a:xfrm>
              <a:off x="4408666" y="1547255"/>
              <a:ext cx="326666" cy="324848"/>
              <a:chOff x="4083050" y="4826000"/>
              <a:chExt cx="855663" cy="850900"/>
            </a:xfrm>
          </p:grpSpPr>
          <p:sp>
            <p:nvSpPr>
              <p:cNvPr id="183" name="Freeform 25"/>
              <p:cNvSpPr>
                <a:spLocks/>
              </p:cNvSpPr>
              <p:nvPr/>
            </p:nvSpPr>
            <p:spPr bwMode="auto">
              <a:xfrm>
                <a:off x="4083050" y="4826000"/>
                <a:ext cx="855663" cy="850900"/>
              </a:xfrm>
              <a:custGeom>
                <a:avLst/>
                <a:gdLst>
                  <a:gd name="T0" fmla="*/ 217 w 539"/>
                  <a:gd name="T1" fmla="*/ 202 h 536"/>
                  <a:gd name="T2" fmla="*/ 206 w 539"/>
                  <a:gd name="T3" fmla="*/ 199 h 536"/>
                  <a:gd name="T4" fmla="*/ 182 w 539"/>
                  <a:gd name="T5" fmla="*/ 196 h 536"/>
                  <a:gd name="T6" fmla="*/ 169 w 539"/>
                  <a:gd name="T7" fmla="*/ 195 h 536"/>
                  <a:gd name="T8" fmla="*/ 135 w 539"/>
                  <a:gd name="T9" fmla="*/ 199 h 536"/>
                  <a:gd name="T10" fmla="*/ 103 w 539"/>
                  <a:gd name="T11" fmla="*/ 209 h 536"/>
                  <a:gd name="T12" fmla="*/ 74 w 539"/>
                  <a:gd name="T13" fmla="*/ 224 h 536"/>
                  <a:gd name="T14" fmla="*/ 49 w 539"/>
                  <a:gd name="T15" fmla="*/ 246 h 536"/>
                  <a:gd name="T16" fmla="*/ 29 w 539"/>
                  <a:gd name="T17" fmla="*/ 271 h 536"/>
                  <a:gd name="T18" fmla="*/ 13 w 539"/>
                  <a:gd name="T19" fmla="*/ 300 h 536"/>
                  <a:gd name="T20" fmla="*/ 3 w 539"/>
                  <a:gd name="T21" fmla="*/ 332 h 536"/>
                  <a:gd name="T22" fmla="*/ 0 w 539"/>
                  <a:gd name="T23" fmla="*/ 366 h 536"/>
                  <a:gd name="T24" fmla="*/ 0 w 539"/>
                  <a:gd name="T25" fmla="*/ 383 h 536"/>
                  <a:gd name="T26" fmla="*/ 7 w 539"/>
                  <a:gd name="T27" fmla="*/ 417 h 536"/>
                  <a:gd name="T28" fmla="*/ 20 w 539"/>
                  <a:gd name="T29" fmla="*/ 447 h 536"/>
                  <a:gd name="T30" fmla="*/ 38 w 539"/>
                  <a:gd name="T31" fmla="*/ 474 h 536"/>
                  <a:gd name="T32" fmla="*/ 61 w 539"/>
                  <a:gd name="T33" fmla="*/ 497 h 536"/>
                  <a:gd name="T34" fmla="*/ 88 w 539"/>
                  <a:gd name="T35" fmla="*/ 516 h 536"/>
                  <a:gd name="T36" fmla="*/ 119 w 539"/>
                  <a:gd name="T37" fmla="*/ 528 h 536"/>
                  <a:gd name="T38" fmla="*/ 152 w 539"/>
                  <a:gd name="T39" fmla="*/ 535 h 536"/>
                  <a:gd name="T40" fmla="*/ 169 w 539"/>
                  <a:gd name="T41" fmla="*/ 536 h 536"/>
                  <a:gd name="T42" fmla="*/ 204 w 539"/>
                  <a:gd name="T43" fmla="*/ 533 h 536"/>
                  <a:gd name="T44" fmla="*/ 237 w 539"/>
                  <a:gd name="T45" fmla="*/ 523 h 536"/>
                  <a:gd name="T46" fmla="*/ 265 w 539"/>
                  <a:gd name="T47" fmla="*/ 507 h 536"/>
                  <a:gd name="T48" fmla="*/ 291 w 539"/>
                  <a:gd name="T49" fmla="*/ 486 h 536"/>
                  <a:gd name="T50" fmla="*/ 311 w 539"/>
                  <a:gd name="T51" fmla="*/ 461 h 536"/>
                  <a:gd name="T52" fmla="*/ 327 w 539"/>
                  <a:gd name="T53" fmla="*/ 432 h 536"/>
                  <a:gd name="T54" fmla="*/ 337 w 539"/>
                  <a:gd name="T55" fmla="*/ 400 h 536"/>
                  <a:gd name="T56" fmla="*/ 340 w 539"/>
                  <a:gd name="T57" fmla="*/ 366 h 536"/>
                  <a:gd name="T58" fmla="*/ 340 w 539"/>
                  <a:gd name="T59" fmla="*/ 354 h 536"/>
                  <a:gd name="T60" fmla="*/ 337 w 539"/>
                  <a:gd name="T61" fmla="*/ 332 h 536"/>
                  <a:gd name="T62" fmla="*/ 394 w 539"/>
                  <a:gd name="T63" fmla="*/ 261 h 536"/>
                  <a:gd name="T64" fmla="*/ 468 w 539"/>
                  <a:gd name="T65" fmla="*/ 189 h 536"/>
                  <a:gd name="T66" fmla="*/ 539 w 539"/>
                  <a:gd name="T67" fmla="*/ 108 h 536"/>
                  <a:gd name="T68" fmla="*/ 443 w 539"/>
                  <a:gd name="T69" fmla="*/ 0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39" h="536">
                    <a:moveTo>
                      <a:pt x="443" y="0"/>
                    </a:moveTo>
                    <a:lnTo>
                      <a:pt x="217" y="202"/>
                    </a:lnTo>
                    <a:lnTo>
                      <a:pt x="217" y="202"/>
                    </a:lnTo>
                    <a:lnTo>
                      <a:pt x="206" y="199"/>
                    </a:lnTo>
                    <a:lnTo>
                      <a:pt x="194" y="197"/>
                    </a:lnTo>
                    <a:lnTo>
                      <a:pt x="182" y="196"/>
                    </a:lnTo>
                    <a:lnTo>
                      <a:pt x="169" y="195"/>
                    </a:lnTo>
                    <a:lnTo>
                      <a:pt x="169" y="195"/>
                    </a:lnTo>
                    <a:lnTo>
                      <a:pt x="152" y="196"/>
                    </a:lnTo>
                    <a:lnTo>
                      <a:pt x="135" y="199"/>
                    </a:lnTo>
                    <a:lnTo>
                      <a:pt x="119" y="203"/>
                    </a:lnTo>
                    <a:lnTo>
                      <a:pt x="103" y="209"/>
                    </a:lnTo>
                    <a:lnTo>
                      <a:pt x="88" y="216"/>
                    </a:lnTo>
                    <a:lnTo>
                      <a:pt x="74" y="224"/>
                    </a:lnTo>
                    <a:lnTo>
                      <a:pt x="61" y="235"/>
                    </a:lnTo>
                    <a:lnTo>
                      <a:pt x="49" y="246"/>
                    </a:lnTo>
                    <a:lnTo>
                      <a:pt x="38" y="258"/>
                    </a:lnTo>
                    <a:lnTo>
                      <a:pt x="29" y="271"/>
                    </a:lnTo>
                    <a:lnTo>
                      <a:pt x="20" y="285"/>
                    </a:lnTo>
                    <a:lnTo>
                      <a:pt x="13" y="300"/>
                    </a:lnTo>
                    <a:lnTo>
                      <a:pt x="7" y="316"/>
                    </a:lnTo>
                    <a:lnTo>
                      <a:pt x="3" y="332"/>
                    </a:lnTo>
                    <a:lnTo>
                      <a:pt x="0" y="349"/>
                    </a:lnTo>
                    <a:lnTo>
                      <a:pt x="0" y="366"/>
                    </a:lnTo>
                    <a:lnTo>
                      <a:pt x="0" y="366"/>
                    </a:lnTo>
                    <a:lnTo>
                      <a:pt x="0" y="383"/>
                    </a:lnTo>
                    <a:lnTo>
                      <a:pt x="3" y="400"/>
                    </a:lnTo>
                    <a:lnTo>
                      <a:pt x="7" y="417"/>
                    </a:lnTo>
                    <a:lnTo>
                      <a:pt x="13" y="432"/>
                    </a:lnTo>
                    <a:lnTo>
                      <a:pt x="20" y="447"/>
                    </a:lnTo>
                    <a:lnTo>
                      <a:pt x="29" y="461"/>
                    </a:lnTo>
                    <a:lnTo>
                      <a:pt x="38" y="474"/>
                    </a:lnTo>
                    <a:lnTo>
                      <a:pt x="49" y="486"/>
                    </a:lnTo>
                    <a:lnTo>
                      <a:pt x="61" y="497"/>
                    </a:lnTo>
                    <a:lnTo>
                      <a:pt x="74" y="507"/>
                    </a:lnTo>
                    <a:lnTo>
                      <a:pt x="88" y="516"/>
                    </a:lnTo>
                    <a:lnTo>
                      <a:pt x="103" y="523"/>
                    </a:lnTo>
                    <a:lnTo>
                      <a:pt x="119" y="528"/>
                    </a:lnTo>
                    <a:lnTo>
                      <a:pt x="135" y="533"/>
                    </a:lnTo>
                    <a:lnTo>
                      <a:pt x="152" y="535"/>
                    </a:lnTo>
                    <a:lnTo>
                      <a:pt x="169" y="536"/>
                    </a:lnTo>
                    <a:lnTo>
                      <a:pt x="169" y="536"/>
                    </a:lnTo>
                    <a:lnTo>
                      <a:pt x="187" y="535"/>
                    </a:lnTo>
                    <a:lnTo>
                      <a:pt x="204" y="533"/>
                    </a:lnTo>
                    <a:lnTo>
                      <a:pt x="221" y="528"/>
                    </a:lnTo>
                    <a:lnTo>
                      <a:pt x="237" y="523"/>
                    </a:lnTo>
                    <a:lnTo>
                      <a:pt x="251" y="516"/>
                    </a:lnTo>
                    <a:lnTo>
                      <a:pt x="265" y="507"/>
                    </a:lnTo>
                    <a:lnTo>
                      <a:pt x="279" y="497"/>
                    </a:lnTo>
                    <a:lnTo>
                      <a:pt x="291" y="486"/>
                    </a:lnTo>
                    <a:lnTo>
                      <a:pt x="302" y="474"/>
                    </a:lnTo>
                    <a:lnTo>
                      <a:pt x="311" y="461"/>
                    </a:lnTo>
                    <a:lnTo>
                      <a:pt x="320" y="447"/>
                    </a:lnTo>
                    <a:lnTo>
                      <a:pt x="327" y="432"/>
                    </a:lnTo>
                    <a:lnTo>
                      <a:pt x="333" y="417"/>
                    </a:lnTo>
                    <a:lnTo>
                      <a:pt x="337" y="400"/>
                    </a:lnTo>
                    <a:lnTo>
                      <a:pt x="340" y="383"/>
                    </a:lnTo>
                    <a:lnTo>
                      <a:pt x="340" y="366"/>
                    </a:lnTo>
                    <a:lnTo>
                      <a:pt x="340" y="366"/>
                    </a:lnTo>
                    <a:lnTo>
                      <a:pt x="340" y="354"/>
                    </a:lnTo>
                    <a:lnTo>
                      <a:pt x="339" y="343"/>
                    </a:lnTo>
                    <a:lnTo>
                      <a:pt x="337" y="332"/>
                    </a:lnTo>
                    <a:lnTo>
                      <a:pt x="334" y="321"/>
                    </a:lnTo>
                    <a:lnTo>
                      <a:pt x="394" y="261"/>
                    </a:lnTo>
                    <a:lnTo>
                      <a:pt x="394" y="189"/>
                    </a:lnTo>
                    <a:lnTo>
                      <a:pt x="468" y="189"/>
                    </a:lnTo>
                    <a:lnTo>
                      <a:pt x="468" y="104"/>
                    </a:lnTo>
                    <a:lnTo>
                      <a:pt x="539" y="108"/>
                    </a:lnTo>
                    <a:lnTo>
                      <a:pt x="539" y="7"/>
                    </a:lnTo>
                    <a:lnTo>
                      <a:pt x="443" y="0"/>
                    </a:lnTo>
                    <a:close/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84" name="Freeform 26"/>
              <p:cNvSpPr>
                <a:spLocks/>
              </p:cNvSpPr>
              <p:nvPr/>
            </p:nvSpPr>
            <p:spPr bwMode="auto">
              <a:xfrm>
                <a:off x="4219575" y="5362575"/>
                <a:ext cx="184150" cy="184150"/>
              </a:xfrm>
              <a:custGeom>
                <a:avLst/>
                <a:gdLst>
                  <a:gd name="T0" fmla="*/ 116 w 116"/>
                  <a:gd name="T1" fmla="*/ 58 h 116"/>
                  <a:gd name="T2" fmla="*/ 116 w 116"/>
                  <a:gd name="T3" fmla="*/ 58 h 116"/>
                  <a:gd name="T4" fmla="*/ 116 w 116"/>
                  <a:gd name="T5" fmla="*/ 64 h 116"/>
                  <a:gd name="T6" fmla="*/ 115 w 116"/>
                  <a:gd name="T7" fmla="*/ 69 h 116"/>
                  <a:gd name="T8" fmla="*/ 111 w 116"/>
                  <a:gd name="T9" fmla="*/ 80 h 116"/>
                  <a:gd name="T10" fmla="*/ 106 w 116"/>
                  <a:gd name="T11" fmla="*/ 90 h 116"/>
                  <a:gd name="T12" fmla="*/ 99 w 116"/>
                  <a:gd name="T13" fmla="*/ 99 h 116"/>
                  <a:gd name="T14" fmla="*/ 90 w 116"/>
                  <a:gd name="T15" fmla="*/ 106 h 116"/>
                  <a:gd name="T16" fmla="*/ 81 w 116"/>
                  <a:gd name="T17" fmla="*/ 111 h 116"/>
                  <a:gd name="T18" fmla="*/ 70 w 116"/>
                  <a:gd name="T19" fmla="*/ 114 h 116"/>
                  <a:gd name="T20" fmla="*/ 64 w 116"/>
                  <a:gd name="T21" fmla="*/ 115 h 116"/>
                  <a:gd name="T22" fmla="*/ 58 w 116"/>
                  <a:gd name="T23" fmla="*/ 116 h 116"/>
                  <a:gd name="T24" fmla="*/ 58 w 116"/>
                  <a:gd name="T25" fmla="*/ 116 h 116"/>
                  <a:gd name="T26" fmla="*/ 52 w 116"/>
                  <a:gd name="T27" fmla="*/ 115 h 116"/>
                  <a:gd name="T28" fmla="*/ 46 w 116"/>
                  <a:gd name="T29" fmla="*/ 114 h 116"/>
                  <a:gd name="T30" fmla="*/ 36 w 116"/>
                  <a:gd name="T31" fmla="*/ 111 h 116"/>
                  <a:gd name="T32" fmla="*/ 26 w 116"/>
                  <a:gd name="T33" fmla="*/ 106 h 116"/>
                  <a:gd name="T34" fmla="*/ 17 w 116"/>
                  <a:gd name="T35" fmla="*/ 99 h 116"/>
                  <a:gd name="T36" fmla="*/ 10 w 116"/>
                  <a:gd name="T37" fmla="*/ 90 h 116"/>
                  <a:gd name="T38" fmla="*/ 5 w 116"/>
                  <a:gd name="T39" fmla="*/ 80 h 116"/>
                  <a:gd name="T40" fmla="*/ 1 w 116"/>
                  <a:gd name="T41" fmla="*/ 69 h 116"/>
                  <a:gd name="T42" fmla="*/ 1 w 116"/>
                  <a:gd name="T43" fmla="*/ 64 h 116"/>
                  <a:gd name="T44" fmla="*/ 0 w 116"/>
                  <a:gd name="T45" fmla="*/ 58 h 116"/>
                  <a:gd name="T46" fmla="*/ 0 w 116"/>
                  <a:gd name="T47" fmla="*/ 58 h 116"/>
                  <a:gd name="T48" fmla="*/ 1 w 116"/>
                  <a:gd name="T49" fmla="*/ 52 h 116"/>
                  <a:gd name="T50" fmla="*/ 1 w 116"/>
                  <a:gd name="T51" fmla="*/ 46 h 116"/>
                  <a:gd name="T52" fmla="*/ 5 w 116"/>
                  <a:gd name="T53" fmla="*/ 35 h 116"/>
                  <a:gd name="T54" fmla="*/ 10 w 116"/>
                  <a:gd name="T55" fmla="*/ 25 h 116"/>
                  <a:gd name="T56" fmla="*/ 17 w 116"/>
                  <a:gd name="T57" fmla="*/ 17 h 116"/>
                  <a:gd name="T58" fmla="*/ 26 w 116"/>
                  <a:gd name="T59" fmla="*/ 10 h 116"/>
                  <a:gd name="T60" fmla="*/ 36 w 116"/>
                  <a:gd name="T61" fmla="*/ 4 h 116"/>
                  <a:gd name="T62" fmla="*/ 46 w 116"/>
                  <a:gd name="T63" fmla="*/ 1 h 116"/>
                  <a:gd name="T64" fmla="*/ 52 w 116"/>
                  <a:gd name="T65" fmla="*/ 0 h 116"/>
                  <a:gd name="T66" fmla="*/ 58 w 116"/>
                  <a:gd name="T67" fmla="*/ 0 h 116"/>
                  <a:gd name="T68" fmla="*/ 58 w 116"/>
                  <a:gd name="T69" fmla="*/ 0 h 116"/>
                  <a:gd name="T70" fmla="*/ 64 w 116"/>
                  <a:gd name="T71" fmla="*/ 0 h 116"/>
                  <a:gd name="T72" fmla="*/ 70 w 116"/>
                  <a:gd name="T73" fmla="*/ 1 h 116"/>
                  <a:gd name="T74" fmla="*/ 81 w 116"/>
                  <a:gd name="T75" fmla="*/ 4 h 116"/>
                  <a:gd name="T76" fmla="*/ 90 w 116"/>
                  <a:gd name="T77" fmla="*/ 10 h 116"/>
                  <a:gd name="T78" fmla="*/ 99 w 116"/>
                  <a:gd name="T79" fmla="*/ 17 h 116"/>
                  <a:gd name="T80" fmla="*/ 106 w 116"/>
                  <a:gd name="T81" fmla="*/ 25 h 116"/>
                  <a:gd name="T82" fmla="*/ 111 w 116"/>
                  <a:gd name="T83" fmla="*/ 35 h 116"/>
                  <a:gd name="T84" fmla="*/ 115 w 116"/>
                  <a:gd name="T85" fmla="*/ 46 h 116"/>
                  <a:gd name="T86" fmla="*/ 116 w 116"/>
                  <a:gd name="T87" fmla="*/ 52 h 116"/>
                  <a:gd name="T88" fmla="*/ 116 w 116"/>
                  <a:gd name="T89" fmla="*/ 58 h 116"/>
                  <a:gd name="T90" fmla="*/ 116 w 116"/>
                  <a:gd name="T91" fmla="*/ 58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6" h="116">
                    <a:moveTo>
                      <a:pt x="116" y="58"/>
                    </a:moveTo>
                    <a:lnTo>
                      <a:pt x="116" y="58"/>
                    </a:lnTo>
                    <a:lnTo>
                      <a:pt x="116" y="64"/>
                    </a:lnTo>
                    <a:lnTo>
                      <a:pt x="115" y="69"/>
                    </a:lnTo>
                    <a:lnTo>
                      <a:pt x="111" y="80"/>
                    </a:lnTo>
                    <a:lnTo>
                      <a:pt x="106" y="90"/>
                    </a:lnTo>
                    <a:lnTo>
                      <a:pt x="99" y="99"/>
                    </a:lnTo>
                    <a:lnTo>
                      <a:pt x="90" y="106"/>
                    </a:lnTo>
                    <a:lnTo>
                      <a:pt x="81" y="111"/>
                    </a:lnTo>
                    <a:lnTo>
                      <a:pt x="70" y="114"/>
                    </a:lnTo>
                    <a:lnTo>
                      <a:pt x="64" y="115"/>
                    </a:lnTo>
                    <a:lnTo>
                      <a:pt x="58" y="116"/>
                    </a:lnTo>
                    <a:lnTo>
                      <a:pt x="58" y="116"/>
                    </a:lnTo>
                    <a:lnTo>
                      <a:pt x="52" y="115"/>
                    </a:lnTo>
                    <a:lnTo>
                      <a:pt x="46" y="114"/>
                    </a:lnTo>
                    <a:lnTo>
                      <a:pt x="36" y="111"/>
                    </a:lnTo>
                    <a:lnTo>
                      <a:pt x="26" y="106"/>
                    </a:lnTo>
                    <a:lnTo>
                      <a:pt x="17" y="99"/>
                    </a:lnTo>
                    <a:lnTo>
                      <a:pt x="10" y="90"/>
                    </a:lnTo>
                    <a:lnTo>
                      <a:pt x="5" y="80"/>
                    </a:lnTo>
                    <a:lnTo>
                      <a:pt x="1" y="69"/>
                    </a:lnTo>
                    <a:lnTo>
                      <a:pt x="1" y="64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1" y="52"/>
                    </a:lnTo>
                    <a:lnTo>
                      <a:pt x="1" y="46"/>
                    </a:lnTo>
                    <a:lnTo>
                      <a:pt x="5" y="35"/>
                    </a:lnTo>
                    <a:lnTo>
                      <a:pt x="10" y="25"/>
                    </a:lnTo>
                    <a:lnTo>
                      <a:pt x="17" y="17"/>
                    </a:lnTo>
                    <a:lnTo>
                      <a:pt x="26" y="10"/>
                    </a:lnTo>
                    <a:lnTo>
                      <a:pt x="36" y="4"/>
                    </a:lnTo>
                    <a:lnTo>
                      <a:pt x="46" y="1"/>
                    </a:lnTo>
                    <a:lnTo>
                      <a:pt x="52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64" y="0"/>
                    </a:lnTo>
                    <a:lnTo>
                      <a:pt x="70" y="1"/>
                    </a:lnTo>
                    <a:lnTo>
                      <a:pt x="81" y="4"/>
                    </a:lnTo>
                    <a:lnTo>
                      <a:pt x="90" y="10"/>
                    </a:lnTo>
                    <a:lnTo>
                      <a:pt x="99" y="17"/>
                    </a:lnTo>
                    <a:lnTo>
                      <a:pt x="106" y="25"/>
                    </a:lnTo>
                    <a:lnTo>
                      <a:pt x="111" y="35"/>
                    </a:lnTo>
                    <a:lnTo>
                      <a:pt x="115" y="46"/>
                    </a:lnTo>
                    <a:lnTo>
                      <a:pt x="116" y="52"/>
                    </a:lnTo>
                    <a:lnTo>
                      <a:pt x="116" y="58"/>
                    </a:lnTo>
                    <a:lnTo>
                      <a:pt x="116" y="58"/>
                    </a:lnTo>
                    <a:close/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85" name="Line 27"/>
              <p:cNvSpPr>
                <a:spLocks noChangeShapeType="1"/>
              </p:cNvSpPr>
              <p:nvPr/>
            </p:nvSpPr>
            <p:spPr bwMode="auto">
              <a:xfrm flipH="1">
                <a:off x="4481513" y="4926013"/>
                <a:ext cx="303213" cy="274638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</p:grpSp>
      </p:grpSp>
      <p:grpSp>
        <p:nvGrpSpPr>
          <p:cNvPr id="186" name="组合 185"/>
          <p:cNvGrpSpPr/>
          <p:nvPr/>
        </p:nvGrpSpPr>
        <p:grpSpPr>
          <a:xfrm>
            <a:off x="4158944" y="2353173"/>
            <a:ext cx="1408417" cy="1214153"/>
            <a:chOff x="3119207" y="1769831"/>
            <a:chExt cx="1056313" cy="910615"/>
          </a:xfrm>
        </p:grpSpPr>
        <p:sp>
          <p:nvSpPr>
            <p:cNvPr id="187" name="六边形 186"/>
            <p:cNvSpPr/>
            <p:nvPr/>
          </p:nvSpPr>
          <p:spPr>
            <a:xfrm>
              <a:off x="3119207" y="1769831"/>
              <a:ext cx="1056313" cy="910615"/>
            </a:xfrm>
            <a:prstGeom prst="hexagon">
              <a:avLst/>
            </a:prstGeom>
            <a:solidFill>
              <a:schemeClr val="accent5"/>
            </a:solidFill>
            <a:ln w="1905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grpSp>
          <p:nvGrpSpPr>
            <p:cNvPr id="188" name="组合 187"/>
            <p:cNvGrpSpPr/>
            <p:nvPr/>
          </p:nvGrpSpPr>
          <p:grpSpPr>
            <a:xfrm>
              <a:off x="3482211" y="2062714"/>
              <a:ext cx="330304" cy="324848"/>
              <a:chOff x="5294313" y="6135688"/>
              <a:chExt cx="865188" cy="850900"/>
            </a:xfrm>
          </p:grpSpPr>
          <p:sp>
            <p:nvSpPr>
              <p:cNvPr id="189" name="Freeform 28"/>
              <p:cNvSpPr>
                <a:spLocks/>
              </p:cNvSpPr>
              <p:nvPr/>
            </p:nvSpPr>
            <p:spPr bwMode="auto">
              <a:xfrm>
                <a:off x="5495925" y="6199188"/>
                <a:ext cx="463550" cy="544513"/>
              </a:xfrm>
              <a:custGeom>
                <a:avLst/>
                <a:gdLst>
                  <a:gd name="T0" fmla="*/ 292 w 292"/>
                  <a:gd name="T1" fmla="*/ 0 h 343"/>
                  <a:gd name="T2" fmla="*/ 292 w 292"/>
                  <a:gd name="T3" fmla="*/ 0 h 343"/>
                  <a:gd name="T4" fmla="*/ 292 w 292"/>
                  <a:gd name="T5" fmla="*/ 170 h 343"/>
                  <a:gd name="T6" fmla="*/ 292 w 292"/>
                  <a:gd name="T7" fmla="*/ 170 h 343"/>
                  <a:gd name="T8" fmla="*/ 291 w 292"/>
                  <a:gd name="T9" fmla="*/ 177 h 343"/>
                  <a:gd name="T10" fmla="*/ 290 w 292"/>
                  <a:gd name="T11" fmla="*/ 186 h 343"/>
                  <a:gd name="T12" fmla="*/ 287 w 292"/>
                  <a:gd name="T13" fmla="*/ 195 h 343"/>
                  <a:gd name="T14" fmla="*/ 283 w 292"/>
                  <a:gd name="T15" fmla="*/ 206 h 343"/>
                  <a:gd name="T16" fmla="*/ 278 w 292"/>
                  <a:gd name="T17" fmla="*/ 217 h 343"/>
                  <a:gd name="T18" fmla="*/ 272 w 292"/>
                  <a:gd name="T19" fmla="*/ 229 h 343"/>
                  <a:gd name="T20" fmla="*/ 264 w 292"/>
                  <a:gd name="T21" fmla="*/ 242 h 343"/>
                  <a:gd name="T22" fmla="*/ 256 w 292"/>
                  <a:gd name="T23" fmla="*/ 255 h 343"/>
                  <a:gd name="T24" fmla="*/ 246 w 292"/>
                  <a:gd name="T25" fmla="*/ 267 h 343"/>
                  <a:gd name="T26" fmla="*/ 235 w 292"/>
                  <a:gd name="T27" fmla="*/ 281 h 343"/>
                  <a:gd name="T28" fmla="*/ 223 w 292"/>
                  <a:gd name="T29" fmla="*/ 293 h 343"/>
                  <a:gd name="T30" fmla="*/ 210 w 292"/>
                  <a:gd name="T31" fmla="*/ 305 h 343"/>
                  <a:gd name="T32" fmla="*/ 196 w 292"/>
                  <a:gd name="T33" fmla="*/ 316 h 343"/>
                  <a:gd name="T34" fmla="*/ 180 w 292"/>
                  <a:gd name="T35" fmla="*/ 326 h 343"/>
                  <a:gd name="T36" fmla="*/ 164 w 292"/>
                  <a:gd name="T37" fmla="*/ 335 h 343"/>
                  <a:gd name="T38" fmla="*/ 146 w 292"/>
                  <a:gd name="T39" fmla="*/ 343 h 343"/>
                  <a:gd name="T40" fmla="*/ 146 w 292"/>
                  <a:gd name="T41" fmla="*/ 343 h 343"/>
                  <a:gd name="T42" fmla="*/ 129 w 292"/>
                  <a:gd name="T43" fmla="*/ 335 h 343"/>
                  <a:gd name="T44" fmla="*/ 111 w 292"/>
                  <a:gd name="T45" fmla="*/ 326 h 343"/>
                  <a:gd name="T46" fmla="*/ 96 w 292"/>
                  <a:gd name="T47" fmla="*/ 316 h 343"/>
                  <a:gd name="T48" fmla="*/ 82 w 292"/>
                  <a:gd name="T49" fmla="*/ 305 h 343"/>
                  <a:gd name="T50" fmla="*/ 69 w 292"/>
                  <a:gd name="T51" fmla="*/ 293 h 343"/>
                  <a:gd name="T52" fmla="*/ 57 w 292"/>
                  <a:gd name="T53" fmla="*/ 281 h 343"/>
                  <a:gd name="T54" fmla="*/ 46 w 292"/>
                  <a:gd name="T55" fmla="*/ 267 h 343"/>
                  <a:gd name="T56" fmla="*/ 36 w 292"/>
                  <a:gd name="T57" fmla="*/ 255 h 343"/>
                  <a:gd name="T58" fmla="*/ 28 w 292"/>
                  <a:gd name="T59" fmla="*/ 242 h 343"/>
                  <a:gd name="T60" fmla="*/ 20 w 292"/>
                  <a:gd name="T61" fmla="*/ 229 h 343"/>
                  <a:gd name="T62" fmla="*/ 14 w 292"/>
                  <a:gd name="T63" fmla="*/ 217 h 343"/>
                  <a:gd name="T64" fmla="*/ 9 w 292"/>
                  <a:gd name="T65" fmla="*/ 206 h 343"/>
                  <a:gd name="T66" fmla="*/ 5 w 292"/>
                  <a:gd name="T67" fmla="*/ 195 h 343"/>
                  <a:gd name="T68" fmla="*/ 2 w 292"/>
                  <a:gd name="T69" fmla="*/ 186 h 343"/>
                  <a:gd name="T70" fmla="*/ 0 w 292"/>
                  <a:gd name="T71" fmla="*/ 177 h 343"/>
                  <a:gd name="T72" fmla="*/ 0 w 292"/>
                  <a:gd name="T73" fmla="*/ 170 h 343"/>
                  <a:gd name="T74" fmla="*/ 0 w 292"/>
                  <a:gd name="T75" fmla="*/ 170 h 343"/>
                  <a:gd name="T76" fmla="*/ 0 w 292"/>
                  <a:gd name="T77" fmla="*/ 0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92" h="343">
                    <a:moveTo>
                      <a:pt x="292" y="0"/>
                    </a:moveTo>
                    <a:lnTo>
                      <a:pt x="292" y="0"/>
                    </a:lnTo>
                    <a:lnTo>
                      <a:pt x="292" y="170"/>
                    </a:lnTo>
                    <a:lnTo>
                      <a:pt x="292" y="170"/>
                    </a:lnTo>
                    <a:lnTo>
                      <a:pt x="291" y="177"/>
                    </a:lnTo>
                    <a:lnTo>
                      <a:pt x="290" y="186"/>
                    </a:lnTo>
                    <a:lnTo>
                      <a:pt x="287" y="195"/>
                    </a:lnTo>
                    <a:lnTo>
                      <a:pt x="283" y="206"/>
                    </a:lnTo>
                    <a:lnTo>
                      <a:pt x="278" y="217"/>
                    </a:lnTo>
                    <a:lnTo>
                      <a:pt x="272" y="229"/>
                    </a:lnTo>
                    <a:lnTo>
                      <a:pt x="264" y="242"/>
                    </a:lnTo>
                    <a:lnTo>
                      <a:pt x="256" y="255"/>
                    </a:lnTo>
                    <a:lnTo>
                      <a:pt x="246" y="267"/>
                    </a:lnTo>
                    <a:lnTo>
                      <a:pt x="235" y="281"/>
                    </a:lnTo>
                    <a:lnTo>
                      <a:pt x="223" y="293"/>
                    </a:lnTo>
                    <a:lnTo>
                      <a:pt x="210" y="305"/>
                    </a:lnTo>
                    <a:lnTo>
                      <a:pt x="196" y="316"/>
                    </a:lnTo>
                    <a:lnTo>
                      <a:pt x="180" y="326"/>
                    </a:lnTo>
                    <a:lnTo>
                      <a:pt x="164" y="335"/>
                    </a:lnTo>
                    <a:lnTo>
                      <a:pt x="146" y="343"/>
                    </a:lnTo>
                    <a:lnTo>
                      <a:pt x="146" y="343"/>
                    </a:lnTo>
                    <a:lnTo>
                      <a:pt x="129" y="335"/>
                    </a:lnTo>
                    <a:lnTo>
                      <a:pt x="111" y="326"/>
                    </a:lnTo>
                    <a:lnTo>
                      <a:pt x="96" y="316"/>
                    </a:lnTo>
                    <a:lnTo>
                      <a:pt x="82" y="305"/>
                    </a:lnTo>
                    <a:lnTo>
                      <a:pt x="69" y="293"/>
                    </a:lnTo>
                    <a:lnTo>
                      <a:pt x="57" y="281"/>
                    </a:lnTo>
                    <a:lnTo>
                      <a:pt x="46" y="267"/>
                    </a:lnTo>
                    <a:lnTo>
                      <a:pt x="36" y="255"/>
                    </a:lnTo>
                    <a:lnTo>
                      <a:pt x="28" y="242"/>
                    </a:lnTo>
                    <a:lnTo>
                      <a:pt x="20" y="229"/>
                    </a:lnTo>
                    <a:lnTo>
                      <a:pt x="14" y="217"/>
                    </a:lnTo>
                    <a:lnTo>
                      <a:pt x="9" y="206"/>
                    </a:lnTo>
                    <a:lnTo>
                      <a:pt x="5" y="195"/>
                    </a:lnTo>
                    <a:lnTo>
                      <a:pt x="2" y="186"/>
                    </a:lnTo>
                    <a:lnTo>
                      <a:pt x="0" y="177"/>
                    </a:lnTo>
                    <a:lnTo>
                      <a:pt x="0" y="170"/>
                    </a:lnTo>
                    <a:lnTo>
                      <a:pt x="0" y="170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90" name="Freeform 29"/>
              <p:cNvSpPr>
                <a:spLocks/>
              </p:cNvSpPr>
              <p:nvPr/>
            </p:nvSpPr>
            <p:spPr bwMode="auto">
              <a:xfrm>
                <a:off x="5294313" y="6199188"/>
                <a:ext cx="865188" cy="334963"/>
              </a:xfrm>
              <a:custGeom>
                <a:avLst/>
                <a:gdLst>
                  <a:gd name="T0" fmla="*/ 447 w 545"/>
                  <a:gd name="T1" fmla="*/ 211 h 211"/>
                  <a:gd name="T2" fmla="*/ 447 w 545"/>
                  <a:gd name="T3" fmla="*/ 211 h 211"/>
                  <a:gd name="T4" fmla="*/ 462 w 545"/>
                  <a:gd name="T5" fmla="*/ 200 h 211"/>
                  <a:gd name="T6" fmla="*/ 478 w 545"/>
                  <a:gd name="T7" fmla="*/ 187 h 211"/>
                  <a:gd name="T8" fmla="*/ 496 w 545"/>
                  <a:gd name="T9" fmla="*/ 170 h 211"/>
                  <a:gd name="T10" fmla="*/ 505 w 545"/>
                  <a:gd name="T11" fmla="*/ 160 h 211"/>
                  <a:gd name="T12" fmla="*/ 514 w 545"/>
                  <a:gd name="T13" fmla="*/ 150 h 211"/>
                  <a:gd name="T14" fmla="*/ 523 w 545"/>
                  <a:gd name="T15" fmla="*/ 138 h 211"/>
                  <a:gd name="T16" fmla="*/ 530 w 545"/>
                  <a:gd name="T17" fmla="*/ 126 h 211"/>
                  <a:gd name="T18" fmla="*/ 536 w 545"/>
                  <a:gd name="T19" fmla="*/ 114 h 211"/>
                  <a:gd name="T20" fmla="*/ 541 w 545"/>
                  <a:gd name="T21" fmla="*/ 101 h 211"/>
                  <a:gd name="T22" fmla="*/ 544 w 545"/>
                  <a:gd name="T23" fmla="*/ 87 h 211"/>
                  <a:gd name="T24" fmla="*/ 545 w 545"/>
                  <a:gd name="T25" fmla="*/ 74 h 211"/>
                  <a:gd name="T26" fmla="*/ 545 w 545"/>
                  <a:gd name="T27" fmla="*/ 74 h 211"/>
                  <a:gd name="T28" fmla="*/ 544 w 545"/>
                  <a:gd name="T29" fmla="*/ 60 h 211"/>
                  <a:gd name="T30" fmla="*/ 541 w 545"/>
                  <a:gd name="T31" fmla="*/ 49 h 211"/>
                  <a:gd name="T32" fmla="*/ 536 w 545"/>
                  <a:gd name="T33" fmla="*/ 39 h 211"/>
                  <a:gd name="T34" fmla="*/ 530 w 545"/>
                  <a:gd name="T35" fmla="*/ 30 h 211"/>
                  <a:gd name="T36" fmla="*/ 522 w 545"/>
                  <a:gd name="T37" fmla="*/ 23 h 211"/>
                  <a:gd name="T38" fmla="*/ 512 w 545"/>
                  <a:gd name="T39" fmla="*/ 17 h 211"/>
                  <a:gd name="T40" fmla="*/ 502 w 545"/>
                  <a:gd name="T41" fmla="*/ 12 h 211"/>
                  <a:gd name="T42" fmla="*/ 491 w 545"/>
                  <a:gd name="T43" fmla="*/ 9 h 211"/>
                  <a:gd name="T44" fmla="*/ 479 w 545"/>
                  <a:gd name="T45" fmla="*/ 6 h 211"/>
                  <a:gd name="T46" fmla="*/ 467 w 545"/>
                  <a:gd name="T47" fmla="*/ 3 h 211"/>
                  <a:gd name="T48" fmla="*/ 442 w 545"/>
                  <a:gd name="T49" fmla="*/ 1 h 211"/>
                  <a:gd name="T50" fmla="*/ 418 w 545"/>
                  <a:gd name="T51" fmla="*/ 0 h 211"/>
                  <a:gd name="T52" fmla="*/ 395 w 545"/>
                  <a:gd name="T53" fmla="*/ 0 h 211"/>
                  <a:gd name="T54" fmla="*/ 395 w 545"/>
                  <a:gd name="T55" fmla="*/ 0 h 211"/>
                  <a:gd name="T56" fmla="*/ 273 w 545"/>
                  <a:gd name="T57" fmla="*/ 0 h 211"/>
                  <a:gd name="T58" fmla="*/ 273 w 545"/>
                  <a:gd name="T59" fmla="*/ 0 h 211"/>
                  <a:gd name="T60" fmla="*/ 150 w 545"/>
                  <a:gd name="T61" fmla="*/ 0 h 211"/>
                  <a:gd name="T62" fmla="*/ 150 w 545"/>
                  <a:gd name="T63" fmla="*/ 0 h 211"/>
                  <a:gd name="T64" fmla="*/ 128 w 545"/>
                  <a:gd name="T65" fmla="*/ 0 h 211"/>
                  <a:gd name="T66" fmla="*/ 104 w 545"/>
                  <a:gd name="T67" fmla="*/ 1 h 211"/>
                  <a:gd name="T68" fmla="*/ 79 w 545"/>
                  <a:gd name="T69" fmla="*/ 3 h 211"/>
                  <a:gd name="T70" fmla="*/ 67 w 545"/>
                  <a:gd name="T71" fmla="*/ 6 h 211"/>
                  <a:gd name="T72" fmla="*/ 55 w 545"/>
                  <a:gd name="T73" fmla="*/ 9 h 211"/>
                  <a:gd name="T74" fmla="*/ 44 w 545"/>
                  <a:gd name="T75" fmla="*/ 12 h 211"/>
                  <a:gd name="T76" fmla="*/ 33 w 545"/>
                  <a:gd name="T77" fmla="*/ 17 h 211"/>
                  <a:gd name="T78" fmla="*/ 24 w 545"/>
                  <a:gd name="T79" fmla="*/ 23 h 211"/>
                  <a:gd name="T80" fmla="*/ 16 w 545"/>
                  <a:gd name="T81" fmla="*/ 30 h 211"/>
                  <a:gd name="T82" fmla="*/ 9 w 545"/>
                  <a:gd name="T83" fmla="*/ 39 h 211"/>
                  <a:gd name="T84" fmla="*/ 4 w 545"/>
                  <a:gd name="T85" fmla="*/ 49 h 211"/>
                  <a:gd name="T86" fmla="*/ 1 w 545"/>
                  <a:gd name="T87" fmla="*/ 60 h 211"/>
                  <a:gd name="T88" fmla="*/ 0 w 545"/>
                  <a:gd name="T89" fmla="*/ 74 h 211"/>
                  <a:gd name="T90" fmla="*/ 0 w 545"/>
                  <a:gd name="T91" fmla="*/ 74 h 211"/>
                  <a:gd name="T92" fmla="*/ 1 w 545"/>
                  <a:gd name="T93" fmla="*/ 87 h 211"/>
                  <a:gd name="T94" fmla="*/ 5 w 545"/>
                  <a:gd name="T95" fmla="*/ 101 h 211"/>
                  <a:gd name="T96" fmla="*/ 9 w 545"/>
                  <a:gd name="T97" fmla="*/ 114 h 211"/>
                  <a:gd name="T98" fmla="*/ 16 w 545"/>
                  <a:gd name="T99" fmla="*/ 126 h 211"/>
                  <a:gd name="T100" fmla="*/ 23 w 545"/>
                  <a:gd name="T101" fmla="*/ 138 h 211"/>
                  <a:gd name="T102" fmla="*/ 32 w 545"/>
                  <a:gd name="T103" fmla="*/ 150 h 211"/>
                  <a:gd name="T104" fmla="*/ 40 w 545"/>
                  <a:gd name="T105" fmla="*/ 160 h 211"/>
                  <a:gd name="T106" fmla="*/ 50 w 545"/>
                  <a:gd name="T107" fmla="*/ 170 h 211"/>
                  <a:gd name="T108" fmla="*/ 68 w 545"/>
                  <a:gd name="T109" fmla="*/ 187 h 211"/>
                  <a:gd name="T110" fmla="*/ 84 w 545"/>
                  <a:gd name="T111" fmla="*/ 200 h 211"/>
                  <a:gd name="T112" fmla="*/ 99 w 545"/>
                  <a:gd name="T113" fmla="*/ 211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45" h="211">
                    <a:moveTo>
                      <a:pt x="447" y="211"/>
                    </a:moveTo>
                    <a:lnTo>
                      <a:pt x="447" y="211"/>
                    </a:lnTo>
                    <a:lnTo>
                      <a:pt x="462" y="200"/>
                    </a:lnTo>
                    <a:lnTo>
                      <a:pt x="478" y="187"/>
                    </a:lnTo>
                    <a:lnTo>
                      <a:pt x="496" y="170"/>
                    </a:lnTo>
                    <a:lnTo>
                      <a:pt x="505" y="160"/>
                    </a:lnTo>
                    <a:lnTo>
                      <a:pt x="514" y="150"/>
                    </a:lnTo>
                    <a:lnTo>
                      <a:pt x="523" y="138"/>
                    </a:lnTo>
                    <a:lnTo>
                      <a:pt x="530" y="126"/>
                    </a:lnTo>
                    <a:lnTo>
                      <a:pt x="536" y="114"/>
                    </a:lnTo>
                    <a:lnTo>
                      <a:pt x="541" y="101"/>
                    </a:lnTo>
                    <a:lnTo>
                      <a:pt x="544" y="87"/>
                    </a:lnTo>
                    <a:lnTo>
                      <a:pt x="545" y="74"/>
                    </a:lnTo>
                    <a:lnTo>
                      <a:pt x="545" y="74"/>
                    </a:lnTo>
                    <a:lnTo>
                      <a:pt x="544" y="60"/>
                    </a:lnTo>
                    <a:lnTo>
                      <a:pt x="541" y="49"/>
                    </a:lnTo>
                    <a:lnTo>
                      <a:pt x="536" y="39"/>
                    </a:lnTo>
                    <a:lnTo>
                      <a:pt x="530" y="30"/>
                    </a:lnTo>
                    <a:lnTo>
                      <a:pt x="522" y="23"/>
                    </a:lnTo>
                    <a:lnTo>
                      <a:pt x="512" y="17"/>
                    </a:lnTo>
                    <a:lnTo>
                      <a:pt x="502" y="12"/>
                    </a:lnTo>
                    <a:lnTo>
                      <a:pt x="491" y="9"/>
                    </a:lnTo>
                    <a:lnTo>
                      <a:pt x="479" y="6"/>
                    </a:lnTo>
                    <a:lnTo>
                      <a:pt x="467" y="3"/>
                    </a:lnTo>
                    <a:lnTo>
                      <a:pt x="442" y="1"/>
                    </a:lnTo>
                    <a:lnTo>
                      <a:pt x="418" y="0"/>
                    </a:lnTo>
                    <a:lnTo>
                      <a:pt x="395" y="0"/>
                    </a:lnTo>
                    <a:lnTo>
                      <a:pt x="395" y="0"/>
                    </a:lnTo>
                    <a:lnTo>
                      <a:pt x="273" y="0"/>
                    </a:lnTo>
                    <a:lnTo>
                      <a:pt x="273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28" y="0"/>
                    </a:lnTo>
                    <a:lnTo>
                      <a:pt x="104" y="1"/>
                    </a:lnTo>
                    <a:lnTo>
                      <a:pt x="79" y="3"/>
                    </a:lnTo>
                    <a:lnTo>
                      <a:pt x="67" y="6"/>
                    </a:lnTo>
                    <a:lnTo>
                      <a:pt x="55" y="9"/>
                    </a:lnTo>
                    <a:lnTo>
                      <a:pt x="44" y="12"/>
                    </a:lnTo>
                    <a:lnTo>
                      <a:pt x="33" y="17"/>
                    </a:lnTo>
                    <a:lnTo>
                      <a:pt x="24" y="23"/>
                    </a:lnTo>
                    <a:lnTo>
                      <a:pt x="16" y="30"/>
                    </a:lnTo>
                    <a:lnTo>
                      <a:pt x="9" y="39"/>
                    </a:lnTo>
                    <a:lnTo>
                      <a:pt x="4" y="49"/>
                    </a:lnTo>
                    <a:lnTo>
                      <a:pt x="1" y="60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1" y="87"/>
                    </a:lnTo>
                    <a:lnTo>
                      <a:pt x="5" y="101"/>
                    </a:lnTo>
                    <a:lnTo>
                      <a:pt x="9" y="114"/>
                    </a:lnTo>
                    <a:lnTo>
                      <a:pt x="16" y="126"/>
                    </a:lnTo>
                    <a:lnTo>
                      <a:pt x="23" y="138"/>
                    </a:lnTo>
                    <a:lnTo>
                      <a:pt x="32" y="150"/>
                    </a:lnTo>
                    <a:lnTo>
                      <a:pt x="40" y="160"/>
                    </a:lnTo>
                    <a:lnTo>
                      <a:pt x="50" y="170"/>
                    </a:lnTo>
                    <a:lnTo>
                      <a:pt x="68" y="187"/>
                    </a:lnTo>
                    <a:lnTo>
                      <a:pt x="84" y="200"/>
                    </a:lnTo>
                    <a:lnTo>
                      <a:pt x="99" y="211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91" name="Line 30"/>
              <p:cNvSpPr>
                <a:spLocks noChangeShapeType="1"/>
              </p:cNvSpPr>
              <p:nvPr/>
            </p:nvSpPr>
            <p:spPr bwMode="auto">
              <a:xfrm>
                <a:off x="5495925" y="6135688"/>
                <a:ext cx="463550" cy="0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92" name="Line 31"/>
              <p:cNvSpPr>
                <a:spLocks noChangeShapeType="1"/>
              </p:cNvSpPr>
              <p:nvPr/>
            </p:nvSpPr>
            <p:spPr bwMode="auto">
              <a:xfrm>
                <a:off x="5727700" y="6743700"/>
                <a:ext cx="0" cy="92075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93" name="Freeform 32"/>
              <p:cNvSpPr>
                <a:spLocks/>
              </p:cNvSpPr>
              <p:nvPr/>
            </p:nvSpPr>
            <p:spPr bwMode="auto">
              <a:xfrm>
                <a:off x="5549900" y="6878638"/>
                <a:ext cx="355600" cy="107950"/>
              </a:xfrm>
              <a:custGeom>
                <a:avLst/>
                <a:gdLst>
                  <a:gd name="T0" fmla="*/ 0 w 224"/>
                  <a:gd name="T1" fmla="*/ 68 h 68"/>
                  <a:gd name="T2" fmla="*/ 0 w 224"/>
                  <a:gd name="T3" fmla="*/ 32 h 68"/>
                  <a:gd name="T4" fmla="*/ 0 w 224"/>
                  <a:gd name="T5" fmla="*/ 32 h 68"/>
                  <a:gd name="T6" fmla="*/ 0 w 224"/>
                  <a:gd name="T7" fmla="*/ 25 h 68"/>
                  <a:gd name="T8" fmla="*/ 2 w 224"/>
                  <a:gd name="T9" fmla="*/ 19 h 68"/>
                  <a:gd name="T10" fmla="*/ 5 w 224"/>
                  <a:gd name="T11" fmla="*/ 14 h 68"/>
                  <a:gd name="T12" fmla="*/ 9 w 224"/>
                  <a:gd name="T13" fmla="*/ 10 h 68"/>
                  <a:gd name="T14" fmla="*/ 13 w 224"/>
                  <a:gd name="T15" fmla="*/ 6 h 68"/>
                  <a:gd name="T16" fmla="*/ 19 w 224"/>
                  <a:gd name="T17" fmla="*/ 3 h 68"/>
                  <a:gd name="T18" fmla="*/ 24 w 224"/>
                  <a:gd name="T19" fmla="*/ 1 h 68"/>
                  <a:gd name="T20" fmla="*/ 31 w 224"/>
                  <a:gd name="T21" fmla="*/ 0 h 68"/>
                  <a:gd name="T22" fmla="*/ 193 w 224"/>
                  <a:gd name="T23" fmla="*/ 0 h 68"/>
                  <a:gd name="T24" fmla="*/ 193 w 224"/>
                  <a:gd name="T25" fmla="*/ 0 h 68"/>
                  <a:gd name="T26" fmla="*/ 199 w 224"/>
                  <a:gd name="T27" fmla="*/ 1 h 68"/>
                  <a:gd name="T28" fmla="*/ 205 w 224"/>
                  <a:gd name="T29" fmla="*/ 3 h 68"/>
                  <a:gd name="T30" fmla="*/ 210 w 224"/>
                  <a:gd name="T31" fmla="*/ 6 h 68"/>
                  <a:gd name="T32" fmla="*/ 215 w 224"/>
                  <a:gd name="T33" fmla="*/ 10 h 68"/>
                  <a:gd name="T34" fmla="*/ 219 w 224"/>
                  <a:gd name="T35" fmla="*/ 14 h 68"/>
                  <a:gd name="T36" fmla="*/ 222 w 224"/>
                  <a:gd name="T37" fmla="*/ 19 h 68"/>
                  <a:gd name="T38" fmla="*/ 224 w 224"/>
                  <a:gd name="T39" fmla="*/ 25 h 68"/>
                  <a:gd name="T40" fmla="*/ 224 w 224"/>
                  <a:gd name="T41" fmla="*/ 32 h 68"/>
                  <a:gd name="T42" fmla="*/ 224 w 224"/>
                  <a:gd name="T43" fmla="*/ 68 h 68"/>
                  <a:gd name="T44" fmla="*/ 0 w 224"/>
                  <a:gd name="T4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24" h="68">
                    <a:moveTo>
                      <a:pt x="0" y="68"/>
                    </a:moveTo>
                    <a:lnTo>
                      <a:pt x="0" y="32"/>
                    </a:lnTo>
                    <a:lnTo>
                      <a:pt x="0" y="32"/>
                    </a:lnTo>
                    <a:lnTo>
                      <a:pt x="0" y="25"/>
                    </a:lnTo>
                    <a:lnTo>
                      <a:pt x="2" y="19"/>
                    </a:lnTo>
                    <a:lnTo>
                      <a:pt x="5" y="14"/>
                    </a:lnTo>
                    <a:lnTo>
                      <a:pt x="9" y="10"/>
                    </a:lnTo>
                    <a:lnTo>
                      <a:pt x="13" y="6"/>
                    </a:lnTo>
                    <a:lnTo>
                      <a:pt x="19" y="3"/>
                    </a:lnTo>
                    <a:lnTo>
                      <a:pt x="24" y="1"/>
                    </a:lnTo>
                    <a:lnTo>
                      <a:pt x="31" y="0"/>
                    </a:lnTo>
                    <a:lnTo>
                      <a:pt x="193" y="0"/>
                    </a:lnTo>
                    <a:lnTo>
                      <a:pt x="193" y="0"/>
                    </a:lnTo>
                    <a:lnTo>
                      <a:pt x="199" y="1"/>
                    </a:lnTo>
                    <a:lnTo>
                      <a:pt x="205" y="3"/>
                    </a:lnTo>
                    <a:lnTo>
                      <a:pt x="210" y="6"/>
                    </a:lnTo>
                    <a:lnTo>
                      <a:pt x="215" y="10"/>
                    </a:lnTo>
                    <a:lnTo>
                      <a:pt x="219" y="14"/>
                    </a:lnTo>
                    <a:lnTo>
                      <a:pt x="222" y="19"/>
                    </a:lnTo>
                    <a:lnTo>
                      <a:pt x="224" y="25"/>
                    </a:lnTo>
                    <a:lnTo>
                      <a:pt x="224" y="32"/>
                    </a:lnTo>
                    <a:lnTo>
                      <a:pt x="224" y="68"/>
                    </a:lnTo>
                    <a:lnTo>
                      <a:pt x="0" y="68"/>
                    </a:lnTo>
                    <a:close/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</p:grpSp>
      </p:grpSp>
      <p:grpSp>
        <p:nvGrpSpPr>
          <p:cNvPr id="194" name="组合 193"/>
          <p:cNvGrpSpPr/>
          <p:nvPr/>
        </p:nvGrpSpPr>
        <p:grpSpPr>
          <a:xfrm>
            <a:off x="5391792" y="4415009"/>
            <a:ext cx="1408417" cy="1214153"/>
            <a:chOff x="4043843" y="3316208"/>
            <a:chExt cx="1056313" cy="910615"/>
          </a:xfrm>
        </p:grpSpPr>
        <p:sp>
          <p:nvSpPr>
            <p:cNvPr id="195" name="六边形 194"/>
            <p:cNvSpPr/>
            <p:nvPr/>
          </p:nvSpPr>
          <p:spPr>
            <a:xfrm>
              <a:off x="4043843" y="3316208"/>
              <a:ext cx="1056313" cy="910615"/>
            </a:xfrm>
            <a:prstGeom prst="hexagon">
              <a:avLst/>
            </a:prstGeom>
            <a:solidFill>
              <a:schemeClr val="accent2"/>
            </a:solidFill>
            <a:ln w="19050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grpSp>
          <p:nvGrpSpPr>
            <p:cNvPr id="196" name="组合 195"/>
            <p:cNvGrpSpPr/>
            <p:nvPr/>
          </p:nvGrpSpPr>
          <p:grpSpPr>
            <a:xfrm>
              <a:off x="4417151" y="3609091"/>
              <a:ext cx="309696" cy="324848"/>
              <a:chOff x="2847975" y="6135688"/>
              <a:chExt cx="811213" cy="850900"/>
            </a:xfrm>
          </p:grpSpPr>
          <p:sp>
            <p:nvSpPr>
              <p:cNvPr id="197" name="Freeform 8"/>
              <p:cNvSpPr>
                <a:spLocks/>
              </p:cNvSpPr>
              <p:nvPr/>
            </p:nvSpPr>
            <p:spPr bwMode="auto">
              <a:xfrm>
                <a:off x="2847975" y="6135688"/>
                <a:ext cx="811213" cy="463550"/>
              </a:xfrm>
              <a:custGeom>
                <a:avLst/>
                <a:gdLst>
                  <a:gd name="T0" fmla="*/ 245 w 511"/>
                  <a:gd name="T1" fmla="*/ 2 h 292"/>
                  <a:gd name="T2" fmla="*/ 10 w 511"/>
                  <a:gd name="T3" fmla="*/ 129 h 292"/>
                  <a:gd name="T4" fmla="*/ 10 w 511"/>
                  <a:gd name="T5" fmla="*/ 129 h 292"/>
                  <a:gd name="T6" fmla="*/ 6 w 511"/>
                  <a:gd name="T7" fmla="*/ 132 h 292"/>
                  <a:gd name="T8" fmla="*/ 2 w 511"/>
                  <a:gd name="T9" fmla="*/ 136 h 292"/>
                  <a:gd name="T10" fmla="*/ 0 w 511"/>
                  <a:gd name="T11" fmla="*/ 141 h 292"/>
                  <a:gd name="T12" fmla="*/ 0 w 511"/>
                  <a:gd name="T13" fmla="*/ 146 h 292"/>
                  <a:gd name="T14" fmla="*/ 0 w 511"/>
                  <a:gd name="T15" fmla="*/ 151 h 292"/>
                  <a:gd name="T16" fmla="*/ 2 w 511"/>
                  <a:gd name="T17" fmla="*/ 155 h 292"/>
                  <a:gd name="T18" fmla="*/ 6 w 511"/>
                  <a:gd name="T19" fmla="*/ 159 h 292"/>
                  <a:gd name="T20" fmla="*/ 10 w 511"/>
                  <a:gd name="T21" fmla="*/ 163 h 292"/>
                  <a:gd name="T22" fmla="*/ 245 w 511"/>
                  <a:gd name="T23" fmla="*/ 289 h 292"/>
                  <a:gd name="T24" fmla="*/ 245 w 511"/>
                  <a:gd name="T25" fmla="*/ 289 h 292"/>
                  <a:gd name="T26" fmla="*/ 250 w 511"/>
                  <a:gd name="T27" fmla="*/ 291 h 292"/>
                  <a:gd name="T28" fmla="*/ 256 w 511"/>
                  <a:gd name="T29" fmla="*/ 292 h 292"/>
                  <a:gd name="T30" fmla="*/ 261 w 511"/>
                  <a:gd name="T31" fmla="*/ 291 h 292"/>
                  <a:gd name="T32" fmla="*/ 267 w 511"/>
                  <a:gd name="T33" fmla="*/ 289 h 292"/>
                  <a:gd name="T34" fmla="*/ 500 w 511"/>
                  <a:gd name="T35" fmla="*/ 163 h 292"/>
                  <a:gd name="T36" fmla="*/ 500 w 511"/>
                  <a:gd name="T37" fmla="*/ 163 h 292"/>
                  <a:gd name="T38" fmla="*/ 505 w 511"/>
                  <a:gd name="T39" fmla="*/ 159 h 292"/>
                  <a:gd name="T40" fmla="*/ 508 w 511"/>
                  <a:gd name="T41" fmla="*/ 155 h 292"/>
                  <a:gd name="T42" fmla="*/ 510 w 511"/>
                  <a:gd name="T43" fmla="*/ 151 h 292"/>
                  <a:gd name="T44" fmla="*/ 511 w 511"/>
                  <a:gd name="T45" fmla="*/ 146 h 292"/>
                  <a:gd name="T46" fmla="*/ 510 w 511"/>
                  <a:gd name="T47" fmla="*/ 141 h 292"/>
                  <a:gd name="T48" fmla="*/ 508 w 511"/>
                  <a:gd name="T49" fmla="*/ 136 h 292"/>
                  <a:gd name="T50" fmla="*/ 505 w 511"/>
                  <a:gd name="T51" fmla="*/ 132 h 292"/>
                  <a:gd name="T52" fmla="*/ 500 w 511"/>
                  <a:gd name="T53" fmla="*/ 129 h 292"/>
                  <a:gd name="T54" fmla="*/ 267 w 511"/>
                  <a:gd name="T55" fmla="*/ 2 h 292"/>
                  <a:gd name="T56" fmla="*/ 267 w 511"/>
                  <a:gd name="T57" fmla="*/ 2 h 292"/>
                  <a:gd name="T58" fmla="*/ 261 w 511"/>
                  <a:gd name="T59" fmla="*/ 0 h 292"/>
                  <a:gd name="T60" fmla="*/ 256 w 511"/>
                  <a:gd name="T61" fmla="*/ 0 h 292"/>
                  <a:gd name="T62" fmla="*/ 250 w 511"/>
                  <a:gd name="T63" fmla="*/ 0 h 292"/>
                  <a:gd name="T64" fmla="*/ 245 w 511"/>
                  <a:gd name="T65" fmla="*/ 2 h 292"/>
                  <a:gd name="T66" fmla="*/ 245 w 511"/>
                  <a:gd name="T67" fmla="*/ 2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11" h="292">
                    <a:moveTo>
                      <a:pt x="245" y="2"/>
                    </a:moveTo>
                    <a:lnTo>
                      <a:pt x="10" y="129"/>
                    </a:lnTo>
                    <a:lnTo>
                      <a:pt x="10" y="129"/>
                    </a:lnTo>
                    <a:lnTo>
                      <a:pt x="6" y="132"/>
                    </a:lnTo>
                    <a:lnTo>
                      <a:pt x="2" y="136"/>
                    </a:lnTo>
                    <a:lnTo>
                      <a:pt x="0" y="141"/>
                    </a:lnTo>
                    <a:lnTo>
                      <a:pt x="0" y="146"/>
                    </a:lnTo>
                    <a:lnTo>
                      <a:pt x="0" y="151"/>
                    </a:lnTo>
                    <a:lnTo>
                      <a:pt x="2" y="155"/>
                    </a:lnTo>
                    <a:lnTo>
                      <a:pt x="6" y="159"/>
                    </a:lnTo>
                    <a:lnTo>
                      <a:pt x="10" y="163"/>
                    </a:lnTo>
                    <a:lnTo>
                      <a:pt x="245" y="289"/>
                    </a:lnTo>
                    <a:lnTo>
                      <a:pt x="245" y="289"/>
                    </a:lnTo>
                    <a:lnTo>
                      <a:pt x="250" y="291"/>
                    </a:lnTo>
                    <a:lnTo>
                      <a:pt x="256" y="292"/>
                    </a:lnTo>
                    <a:lnTo>
                      <a:pt x="261" y="291"/>
                    </a:lnTo>
                    <a:lnTo>
                      <a:pt x="267" y="289"/>
                    </a:lnTo>
                    <a:lnTo>
                      <a:pt x="500" y="163"/>
                    </a:lnTo>
                    <a:lnTo>
                      <a:pt x="500" y="163"/>
                    </a:lnTo>
                    <a:lnTo>
                      <a:pt x="505" y="159"/>
                    </a:lnTo>
                    <a:lnTo>
                      <a:pt x="508" y="155"/>
                    </a:lnTo>
                    <a:lnTo>
                      <a:pt x="510" y="151"/>
                    </a:lnTo>
                    <a:lnTo>
                      <a:pt x="511" y="146"/>
                    </a:lnTo>
                    <a:lnTo>
                      <a:pt x="510" y="141"/>
                    </a:lnTo>
                    <a:lnTo>
                      <a:pt x="508" y="136"/>
                    </a:lnTo>
                    <a:lnTo>
                      <a:pt x="505" y="132"/>
                    </a:lnTo>
                    <a:lnTo>
                      <a:pt x="500" y="129"/>
                    </a:lnTo>
                    <a:lnTo>
                      <a:pt x="267" y="2"/>
                    </a:lnTo>
                    <a:lnTo>
                      <a:pt x="267" y="2"/>
                    </a:lnTo>
                    <a:lnTo>
                      <a:pt x="261" y="0"/>
                    </a:lnTo>
                    <a:lnTo>
                      <a:pt x="256" y="0"/>
                    </a:lnTo>
                    <a:lnTo>
                      <a:pt x="250" y="0"/>
                    </a:lnTo>
                    <a:lnTo>
                      <a:pt x="245" y="2"/>
                    </a:lnTo>
                    <a:lnTo>
                      <a:pt x="245" y="2"/>
                    </a:lnTo>
                    <a:close/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98" name="Freeform 9"/>
              <p:cNvSpPr>
                <a:spLocks/>
              </p:cNvSpPr>
              <p:nvPr/>
            </p:nvSpPr>
            <p:spPr bwMode="auto">
              <a:xfrm>
                <a:off x="2847975" y="6505575"/>
                <a:ext cx="811213" cy="295275"/>
              </a:xfrm>
              <a:custGeom>
                <a:avLst/>
                <a:gdLst>
                  <a:gd name="T0" fmla="*/ 51 w 511"/>
                  <a:gd name="T1" fmla="*/ 0 h 186"/>
                  <a:gd name="T2" fmla="*/ 10 w 511"/>
                  <a:gd name="T3" fmla="*/ 22 h 186"/>
                  <a:gd name="T4" fmla="*/ 10 w 511"/>
                  <a:gd name="T5" fmla="*/ 22 h 186"/>
                  <a:gd name="T6" fmla="*/ 6 w 511"/>
                  <a:gd name="T7" fmla="*/ 25 h 186"/>
                  <a:gd name="T8" fmla="*/ 2 w 511"/>
                  <a:gd name="T9" fmla="*/ 30 h 186"/>
                  <a:gd name="T10" fmla="*/ 0 w 511"/>
                  <a:gd name="T11" fmla="*/ 34 h 186"/>
                  <a:gd name="T12" fmla="*/ 0 w 511"/>
                  <a:gd name="T13" fmla="*/ 39 h 186"/>
                  <a:gd name="T14" fmla="*/ 0 w 511"/>
                  <a:gd name="T15" fmla="*/ 44 h 186"/>
                  <a:gd name="T16" fmla="*/ 2 w 511"/>
                  <a:gd name="T17" fmla="*/ 49 h 186"/>
                  <a:gd name="T18" fmla="*/ 6 w 511"/>
                  <a:gd name="T19" fmla="*/ 53 h 186"/>
                  <a:gd name="T20" fmla="*/ 10 w 511"/>
                  <a:gd name="T21" fmla="*/ 56 h 186"/>
                  <a:gd name="T22" fmla="*/ 245 w 511"/>
                  <a:gd name="T23" fmla="*/ 183 h 186"/>
                  <a:gd name="T24" fmla="*/ 245 w 511"/>
                  <a:gd name="T25" fmla="*/ 183 h 186"/>
                  <a:gd name="T26" fmla="*/ 250 w 511"/>
                  <a:gd name="T27" fmla="*/ 185 h 186"/>
                  <a:gd name="T28" fmla="*/ 256 w 511"/>
                  <a:gd name="T29" fmla="*/ 186 h 186"/>
                  <a:gd name="T30" fmla="*/ 261 w 511"/>
                  <a:gd name="T31" fmla="*/ 185 h 186"/>
                  <a:gd name="T32" fmla="*/ 267 w 511"/>
                  <a:gd name="T33" fmla="*/ 183 h 186"/>
                  <a:gd name="T34" fmla="*/ 500 w 511"/>
                  <a:gd name="T35" fmla="*/ 56 h 186"/>
                  <a:gd name="T36" fmla="*/ 500 w 511"/>
                  <a:gd name="T37" fmla="*/ 56 h 186"/>
                  <a:gd name="T38" fmla="*/ 505 w 511"/>
                  <a:gd name="T39" fmla="*/ 53 h 186"/>
                  <a:gd name="T40" fmla="*/ 508 w 511"/>
                  <a:gd name="T41" fmla="*/ 49 h 186"/>
                  <a:gd name="T42" fmla="*/ 510 w 511"/>
                  <a:gd name="T43" fmla="*/ 44 h 186"/>
                  <a:gd name="T44" fmla="*/ 511 w 511"/>
                  <a:gd name="T45" fmla="*/ 39 h 186"/>
                  <a:gd name="T46" fmla="*/ 510 w 511"/>
                  <a:gd name="T47" fmla="*/ 34 h 186"/>
                  <a:gd name="T48" fmla="*/ 508 w 511"/>
                  <a:gd name="T49" fmla="*/ 30 h 186"/>
                  <a:gd name="T50" fmla="*/ 505 w 511"/>
                  <a:gd name="T51" fmla="*/ 25 h 186"/>
                  <a:gd name="T52" fmla="*/ 500 w 511"/>
                  <a:gd name="T53" fmla="*/ 22 h 186"/>
                  <a:gd name="T54" fmla="*/ 459 w 511"/>
                  <a:gd name="T55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11" h="186">
                    <a:moveTo>
                      <a:pt x="51" y="0"/>
                    </a:moveTo>
                    <a:lnTo>
                      <a:pt x="10" y="22"/>
                    </a:lnTo>
                    <a:lnTo>
                      <a:pt x="10" y="22"/>
                    </a:lnTo>
                    <a:lnTo>
                      <a:pt x="6" y="25"/>
                    </a:lnTo>
                    <a:lnTo>
                      <a:pt x="2" y="30"/>
                    </a:lnTo>
                    <a:lnTo>
                      <a:pt x="0" y="34"/>
                    </a:lnTo>
                    <a:lnTo>
                      <a:pt x="0" y="39"/>
                    </a:lnTo>
                    <a:lnTo>
                      <a:pt x="0" y="44"/>
                    </a:lnTo>
                    <a:lnTo>
                      <a:pt x="2" y="49"/>
                    </a:lnTo>
                    <a:lnTo>
                      <a:pt x="6" y="53"/>
                    </a:lnTo>
                    <a:lnTo>
                      <a:pt x="10" y="56"/>
                    </a:lnTo>
                    <a:lnTo>
                      <a:pt x="245" y="183"/>
                    </a:lnTo>
                    <a:lnTo>
                      <a:pt x="245" y="183"/>
                    </a:lnTo>
                    <a:lnTo>
                      <a:pt x="250" y="185"/>
                    </a:lnTo>
                    <a:lnTo>
                      <a:pt x="256" y="186"/>
                    </a:lnTo>
                    <a:lnTo>
                      <a:pt x="261" y="185"/>
                    </a:lnTo>
                    <a:lnTo>
                      <a:pt x="267" y="183"/>
                    </a:lnTo>
                    <a:lnTo>
                      <a:pt x="500" y="56"/>
                    </a:lnTo>
                    <a:lnTo>
                      <a:pt x="500" y="56"/>
                    </a:lnTo>
                    <a:lnTo>
                      <a:pt x="505" y="53"/>
                    </a:lnTo>
                    <a:lnTo>
                      <a:pt x="508" y="49"/>
                    </a:lnTo>
                    <a:lnTo>
                      <a:pt x="510" y="44"/>
                    </a:lnTo>
                    <a:lnTo>
                      <a:pt x="511" y="39"/>
                    </a:lnTo>
                    <a:lnTo>
                      <a:pt x="510" y="34"/>
                    </a:lnTo>
                    <a:lnTo>
                      <a:pt x="508" y="30"/>
                    </a:lnTo>
                    <a:lnTo>
                      <a:pt x="505" y="25"/>
                    </a:lnTo>
                    <a:lnTo>
                      <a:pt x="500" y="22"/>
                    </a:lnTo>
                    <a:lnTo>
                      <a:pt x="459" y="0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199" name="Freeform 10"/>
              <p:cNvSpPr>
                <a:spLocks/>
              </p:cNvSpPr>
              <p:nvPr/>
            </p:nvSpPr>
            <p:spPr bwMode="auto">
              <a:xfrm>
                <a:off x="2847975" y="6692900"/>
                <a:ext cx="811213" cy="293688"/>
              </a:xfrm>
              <a:custGeom>
                <a:avLst/>
                <a:gdLst>
                  <a:gd name="T0" fmla="*/ 51 w 511"/>
                  <a:gd name="T1" fmla="*/ 0 h 185"/>
                  <a:gd name="T2" fmla="*/ 10 w 511"/>
                  <a:gd name="T3" fmla="*/ 22 h 185"/>
                  <a:gd name="T4" fmla="*/ 10 w 511"/>
                  <a:gd name="T5" fmla="*/ 22 h 185"/>
                  <a:gd name="T6" fmla="*/ 6 w 511"/>
                  <a:gd name="T7" fmla="*/ 25 h 185"/>
                  <a:gd name="T8" fmla="*/ 2 w 511"/>
                  <a:gd name="T9" fmla="*/ 29 h 185"/>
                  <a:gd name="T10" fmla="*/ 0 w 511"/>
                  <a:gd name="T11" fmla="*/ 34 h 185"/>
                  <a:gd name="T12" fmla="*/ 0 w 511"/>
                  <a:gd name="T13" fmla="*/ 39 h 185"/>
                  <a:gd name="T14" fmla="*/ 0 w 511"/>
                  <a:gd name="T15" fmla="*/ 44 h 185"/>
                  <a:gd name="T16" fmla="*/ 2 w 511"/>
                  <a:gd name="T17" fmla="*/ 48 h 185"/>
                  <a:gd name="T18" fmla="*/ 6 w 511"/>
                  <a:gd name="T19" fmla="*/ 52 h 185"/>
                  <a:gd name="T20" fmla="*/ 10 w 511"/>
                  <a:gd name="T21" fmla="*/ 56 h 185"/>
                  <a:gd name="T22" fmla="*/ 245 w 511"/>
                  <a:gd name="T23" fmla="*/ 182 h 185"/>
                  <a:gd name="T24" fmla="*/ 245 w 511"/>
                  <a:gd name="T25" fmla="*/ 182 h 185"/>
                  <a:gd name="T26" fmla="*/ 250 w 511"/>
                  <a:gd name="T27" fmla="*/ 184 h 185"/>
                  <a:gd name="T28" fmla="*/ 256 w 511"/>
                  <a:gd name="T29" fmla="*/ 185 h 185"/>
                  <a:gd name="T30" fmla="*/ 261 w 511"/>
                  <a:gd name="T31" fmla="*/ 184 h 185"/>
                  <a:gd name="T32" fmla="*/ 267 w 511"/>
                  <a:gd name="T33" fmla="*/ 182 h 185"/>
                  <a:gd name="T34" fmla="*/ 500 w 511"/>
                  <a:gd name="T35" fmla="*/ 56 h 185"/>
                  <a:gd name="T36" fmla="*/ 500 w 511"/>
                  <a:gd name="T37" fmla="*/ 56 h 185"/>
                  <a:gd name="T38" fmla="*/ 505 w 511"/>
                  <a:gd name="T39" fmla="*/ 52 h 185"/>
                  <a:gd name="T40" fmla="*/ 508 w 511"/>
                  <a:gd name="T41" fmla="*/ 48 h 185"/>
                  <a:gd name="T42" fmla="*/ 510 w 511"/>
                  <a:gd name="T43" fmla="*/ 44 h 185"/>
                  <a:gd name="T44" fmla="*/ 511 w 511"/>
                  <a:gd name="T45" fmla="*/ 39 h 185"/>
                  <a:gd name="T46" fmla="*/ 510 w 511"/>
                  <a:gd name="T47" fmla="*/ 34 h 185"/>
                  <a:gd name="T48" fmla="*/ 508 w 511"/>
                  <a:gd name="T49" fmla="*/ 29 h 185"/>
                  <a:gd name="T50" fmla="*/ 505 w 511"/>
                  <a:gd name="T51" fmla="*/ 25 h 185"/>
                  <a:gd name="T52" fmla="*/ 500 w 511"/>
                  <a:gd name="T53" fmla="*/ 22 h 185"/>
                  <a:gd name="T54" fmla="*/ 459 w 511"/>
                  <a:gd name="T55" fmla="*/ 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11" h="185">
                    <a:moveTo>
                      <a:pt x="51" y="0"/>
                    </a:moveTo>
                    <a:lnTo>
                      <a:pt x="10" y="22"/>
                    </a:lnTo>
                    <a:lnTo>
                      <a:pt x="10" y="22"/>
                    </a:lnTo>
                    <a:lnTo>
                      <a:pt x="6" y="25"/>
                    </a:lnTo>
                    <a:lnTo>
                      <a:pt x="2" y="29"/>
                    </a:lnTo>
                    <a:lnTo>
                      <a:pt x="0" y="34"/>
                    </a:lnTo>
                    <a:lnTo>
                      <a:pt x="0" y="39"/>
                    </a:lnTo>
                    <a:lnTo>
                      <a:pt x="0" y="44"/>
                    </a:lnTo>
                    <a:lnTo>
                      <a:pt x="2" y="48"/>
                    </a:lnTo>
                    <a:lnTo>
                      <a:pt x="6" y="52"/>
                    </a:lnTo>
                    <a:lnTo>
                      <a:pt x="10" y="56"/>
                    </a:lnTo>
                    <a:lnTo>
                      <a:pt x="245" y="182"/>
                    </a:lnTo>
                    <a:lnTo>
                      <a:pt x="245" y="182"/>
                    </a:lnTo>
                    <a:lnTo>
                      <a:pt x="250" y="184"/>
                    </a:lnTo>
                    <a:lnTo>
                      <a:pt x="256" y="185"/>
                    </a:lnTo>
                    <a:lnTo>
                      <a:pt x="261" y="184"/>
                    </a:lnTo>
                    <a:lnTo>
                      <a:pt x="267" y="182"/>
                    </a:lnTo>
                    <a:lnTo>
                      <a:pt x="500" y="56"/>
                    </a:lnTo>
                    <a:lnTo>
                      <a:pt x="500" y="56"/>
                    </a:lnTo>
                    <a:lnTo>
                      <a:pt x="505" y="52"/>
                    </a:lnTo>
                    <a:lnTo>
                      <a:pt x="508" y="48"/>
                    </a:lnTo>
                    <a:lnTo>
                      <a:pt x="510" y="44"/>
                    </a:lnTo>
                    <a:lnTo>
                      <a:pt x="511" y="39"/>
                    </a:lnTo>
                    <a:lnTo>
                      <a:pt x="510" y="34"/>
                    </a:lnTo>
                    <a:lnTo>
                      <a:pt x="508" y="29"/>
                    </a:lnTo>
                    <a:lnTo>
                      <a:pt x="505" y="25"/>
                    </a:lnTo>
                    <a:lnTo>
                      <a:pt x="500" y="22"/>
                    </a:lnTo>
                    <a:lnTo>
                      <a:pt x="459" y="0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</p:grpSp>
      </p:grpSp>
      <p:grpSp>
        <p:nvGrpSpPr>
          <p:cNvPr id="200" name="组合 199"/>
          <p:cNvGrpSpPr/>
          <p:nvPr/>
        </p:nvGrpSpPr>
        <p:grpSpPr>
          <a:xfrm>
            <a:off x="6622638" y="2353173"/>
            <a:ext cx="1408417" cy="1214153"/>
            <a:chOff x="4966978" y="1769831"/>
            <a:chExt cx="1056313" cy="910615"/>
          </a:xfrm>
        </p:grpSpPr>
        <p:sp>
          <p:nvSpPr>
            <p:cNvPr id="201" name="六边形 200"/>
            <p:cNvSpPr/>
            <p:nvPr/>
          </p:nvSpPr>
          <p:spPr>
            <a:xfrm>
              <a:off x="4966978" y="1769831"/>
              <a:ext cx="1056313" cy="910615"/>
            </a:xfrm>
            <a:prstGeom prst="hexagon">
              <a:avLst/>
            </a:prstGeom>
            <a:solidFill>
              <a:schemeClr val="accent3"/>
            </a:solidFill>
            <a:ln w="19050"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grpSp>
          <p:nvGrpSpPr>
            <p:cNvPr id="202" name="组合 201"/>
            <p:cNvGrpSpPr/>
            <p:nvPr/>
          </p:nvGrpSpPr>
          <p:grpSpPr>
            <a:xfrm>
              <a:off x="5332407" y="2062714"/>
              <a:ext cx="325454" cy="324848"/>
              <a:chOff x="4064000" y="6135688"/>
              <a:chExt cx="852488" cy="850900"/>
            </a:xfrm>
          </p:grpSpPr>
          <p:sp>
            <p:nvSpPr>
              <p:cNvPr id="203" name="Freeform 11"/>
              <p:cNvSpPr>
                <a:spLocks/>
              </p:cNvSpPr>
              <p:nvPr/>
            </p:nvSpPr>
            <p:spPr bwMode="auto">
              <a:xfrm>
                <a:off x="4064000" y="6135688"/>
                <a:ext cx="852488" cy="850900"/>
              </a:xfrm>
              <a:custGeom>
                <a:avLst/>
                <a:gdLst>
                  <a:gd name="T0" fmla="*/ 529 w 537"/>
                  <a:gd name="T1" fmla="*/ 80 h 536"/>
                  <a:gd name="T2" fmla="*/ 456 w 537"/>
                  <a:gd name="T3" fmla="*/ 7 h 536"/>
                  <a:gd name="T4" fmla="*/ 456 w 537"/>
                  <a:gd name="T5" fmla="*/ 7 h 536"/>
                  <a:gd name="T6" fmla="*/ 452 w 537"/>
                  <a:gd name="T7" fmla="*/ 3 h 536"/>
                  <a:gd name="T8" fmla="*/ 447 w 537"/>
                  <a:gd name="T9" fmla="*/ 1 h 536"/>
                  <a:gd name="T10" fmla="*/ 442 w 537"/>
                  <a:gd name="T11" fmla="*/ 0 h 536"/>
                  <a:gd name="T12" fmla="*/ 437 w 537"/>
                  <a:gd name="T13" fmla="*/ 0 h 536"/>
                  <a:gd name="T14" fmla="*/ 432 w 537"/>
                  <a:gd name="T15" fmla="*/ 0 h 536"/>
                  <a:gd name="T16" fmla="*/ 427 w 537"/>
                  <a:gd name="T17" fmla="*/ 2 h 536"/>
                  <a:gd name="T18" fmla="*/ 422 w 537"/>
                  <a:gd name="T19" fmla="*/ 5 h 536"/>
                  <a:gd name="T20" fmla="*/ 417 w 537"/>
                  <a:gd name="T21" fmla="*/ 8 h 536"/>
                  <a:gd name="T22" fmla="*/ 367 w 537"/>
                  <a:gd name="T23" fmla="*/ 59 h 536"/>
                  <a:gd name="T24" fmla="*/ 43 w 537"/>
                  <a:gd name="T25" fmla="*/ 383 h 536"/>
                  <a:gd name="T26" fmla="*/ 0 w 537"/>
                  <a:gd name="T27" fmla="*/ 536 h 536"/>
                  <a:gd name="T28" fmla="*/ 153 w 537"/>
                  <a:gd name="T29" fmla="*/ 494 h 536"/>
                  <a:gd name="T30" fmla="*/ 478 w 537"/>
                  <a:gd name="T31" fmla="*/ 169 h 536"/>
                  <a:gd name="T32" fmla="*/ 528 w 537"/>
                  <a:gd name="T33" fmla="*/ 119 h 536"/>
                  <a:gd name="T34" fmla="*/ 528 w 537"/>
                  <a:gd name="T35" fmla="*/ 119 h 536"/>
                  <a:gd name="T36" fmla="*/ 531 w 537"/>
                  <a:gd name="T37" fmla="*/ 115 h 536"/>
                  <a:gd name="T38" fmla="*/ 534 w 537"/>
                  <a:gd name="T39" fmla="*/ 110 h 536"/>
                  <a:gd name="T40" fmla="*/ 536 w 537"/>
                  <a:gd name="T41" fmla="*/ 105 h 536"/>
                  <a:gd name="T42" fmla="*/ 537 w 537"/>
                  <a:gd name="T43" fmla="*/ 99 h 536"/>
                  <a:gd name="T44" fmla="*/ 536 w 537"/>
                  <a:gd name="T45" fmla="*/ 94 h 536"/>
                  <a:gd name="T46" fmla="*/ 535 w 537"/>
                  <a:gd name="T47" fmla="*/ 89 h 536"/>
                  <a:gd name="T48" fmla="*/ 533 w 537"/>
                  <a:gd name="T49" fmla="*/ 85 h 536"/>
                  <a:gd name="T50" fmla="*/ 529 w 537"/>
                  <a:gd name="T51" fmla="*/ 80 h 536"/>
                  <a:gd name="T52" fmla="*/ 529 w 537"/>
                  <a:gd name="T53" fmla="*/ 80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37" h="536">
                    <a:moveTo>
                      <a:pt x="529" y="80"/>
                    </a:moveTo>
                    <a:lnTo>
                      <a:pt x="456" y="7"/>
                    </a:lnTo>
                    <a:lnTo>
                      <a:pt x="456" y="7"/>
                    </a:lnTo>
                    <a:lnTo>
                      <a:pt x="452" y="3"/>
                    </a:lnTo>
                    <a:lnTo>
                      <a:pt x="447" y="1"/>
                    </a:lnTo>
                    <a:lnTo>
                      <a:pt x="442" y="0"/>
                    </a:lnTo>
                    <a:lnTo>
                      <a:pt x="437" y="0"/>
                    </a:lnTo>
                    <a:lnTo>
                      <a:pt x="432" y="0"/>
                    </a:lnTo>
                    <a:lnTo>
                      <a:pt x="427" y="2"/>
                    </a:lnTo>
                    <a:lnTo>
                      <a:pt x="422" y="5"/>
                    </a:lnTo>
                    <a:lnTo>
                      <a:pt x="417" y="8"/>
                    </a:lnTo>
                    <a:lnTo>
                      <a:pt x="367" y="59"/>
                    </a:lnTo>
                    <a:lnTo>
                      <a:pt x="43" y="383"/>
                    </a:lnTo>
                    <a:lnTo>
                      <a:pt x="0" y="536"/>
                    </a:lnTo>
                    <a:lnTo>
                      <a:pt x="153" y="494"/>
                    </a:lnTo>
                    <a:lnTo>
                      <a:pt x="478" y="169"/>
                    </a:lnTo>
                    <a:lnTo>
                      <a:pt x="528" y="119"/>
                    </a:lnTo>
                    <a:lnTo>
                      <a:pt x="528" y="119"/>
                    </a:lnTo>
                    <a:lnTo>
                      <a:pt x="531" y="115"/>
                    </a:lnTo>
                    <a:lnTo>
                      <a:pt x="534" y="110"/>
                    </a:lnTo>
                    <a:lnTo>
                      <a:pt x="536" y="105"/>
                    </a:lnTo>
                    <a:lnTo>
                      <a:pt x="537" y="99"/>
                    </a:lnTo>
                    <a:lnTo>
                      <a:pt x="536" y="94"/>
                    </a:lnTo>
                    <a:lnTo>
                      <a:pt x="535" y="89"/>
                    </a:lnTo>
                    <a:lnTo>
                      <a:pt x="533" y="85"/>
                    </a:lnTo>
                    <a:lnTo>
                      <a:pt x="529" y="80"/>
                    </a:lnTo>
                    <a:lnTo>
                      <a:pt x="529" y="80"/>
                    </a:lnTo>
                    <a:close/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204" name="Line 12"/>
              <p:cNvSpPr>
                <a:spLocks noChangeShapeType="1"/>
              </p:cNvSpPr>
              <p:nvPr/>
            </p:nvSpPr>
            <p:spPr bwMode="auto">
              <a:xfrm>
                <a:off x="4646613" y="6229350"/>
                <a:ext cx="176213" cy="174625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205" name="Line 13"/>
              <p:cNvSpPr>
                <a:spLocks noChangeShapeType="1"/>
              </p:cNvSpPr>
              <p:nvPr/>
            </p:nvSpPr>
            <p:spPr bwMode="auto">
              <a:xfrm flipH="1">
                <a:off x="4210050" y="6272213"/>
                <a:ext cx="479425" cy="481013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206" name="Line 14"/>
              <p:cNvSpPr>
                <a:spLocks noChangeShapeType="1"/>
              </p:cNvSpPr>
              <p:nvPr/>
            </p:nvSpPr>
            <p:spPr bwMode="auto">
              <a:xfrm flipH="1">
                <a:off x="4297363" y="6361113"/>
                <a:ext cx="481013" cy="479425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207" name="Freeform 15"/>
              <p:cNvSpPr>
                <a:spLocks/>
              </p:cNvSpPr>
              <p:nvPr/>
            </p:nvSpPr>
            <p:spPr bwMode="auto">
              <a:xfrm>
                <a:off x="4132263" y="6743700"/>
                <a:ext cx="174625" cy="176213"/>
              </a:xfrm>
              <a:custGeom>
                <a:avLst/>
                <a:gdLst>
                  <a:gd name="T0" fmla="*/ 0 w 110"/>
                  <a:gd name="T1" fmla="*/ 0 h 111"/>
                  <a:gd name="T2" fmla="*/ 49 w 110"/>
                  <a:gd name="T3" fmla="*/ 6 h 111"/>
                  <a:gd name="T4" fmla="*/ 55 w 110"/>
                  <a:gd name="T5" fmla="*/ 55 h 111"/>
                  <a:gd name="T6" fmla="*/ 104 w 110"/>
                  <a:gd name="T7" fmla="*/ 61 h 111"/>
                  <a:gd name="T8" fmla="*/ 110 w 110"/>
                  <a:gd name="T9" fmla="*/ 11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111">
                    <a:moveTo>
                      <a:pt x="0" y="0"/>
                    </a:moveTo>
                    <a:lnTo>
                      <a:pt x="49" y="6"/>
                    </a:lnTo>
                    <a:lnTo>
                      <a:pt x="55" y="55"/>
                    </a:lnTo>
                    <a:lnTo>
                      <a:pt x="104" y="61"/>
                    </a:lnTo>
                    <a:lnTo>
                      <a:pt x="110" y="111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208" name="Line 16"/>
              <p:cNvSpPr>
                <a:spLocks noChangeShapeType="1"/>
              </p:cNvSpPr>
              <p:nvPr/>
            </p:nvSpPr>
            <p:spPr bwMode="auto">
              <a:xfrm flipV="1">
                <a:off x="4149725" y="6269038"/>
                <a:ext cx="117475" cy="119063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209" name="Line 17"/>
              <p:cNvSpPr>
                <a:spLocks noChangeShapeType="1"/>
              </p:cNvSpPr>
              <p:nvPr/>
            </p:nvSpPr>
            <p:spPr bwMode="auto">
              <a:xfrm flipV="1">
                <a:off x="4214813" y="6370638"/>
                <a:ext cx="82550" cy="82550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210" name="Line 18"/>
              <p:cNvSpPr>
                <a:spLocks noChangeShapeType="1"/>
              </p:cNvSpPr>
              <p:nvPr/>
            </p:nvSpPr>
            <p:spPr bwMode="auto">
              <a:xfrm flipV="1">
                <a:off x="4662488" y="6783388"/>
                <a:ext cx="119063" cy="119063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211" name="Line 19"/>
              <p:cNvSpPr>
                <a:spLocks noChangeShapeType="1"/>
              </p:cNvSpPr>
              <p:nvPr/>
            </p:nvSpPr>
            <p:spPr bwMode="auto">
              <a:xfrm flipV="1">
                <a:off x="4597400" y="6753225"/>
                <a:ext cx="82550" cy="82550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212" name="Freeform 20"/>
              <p:cNvSpPr>
                <a:spLocks/>
              </p:cNvSpPr>
              <p:nvPr/>
            </p:nvSpPr>
            <p:spPr bwMode="auto">
              <a:xfrm>
                <a:off x="4084638" y="6157913"/>
                <a:ext cx="369888" cy="368300"/>
              </a:xfrm>
              <a:custGeom>
                <a:avLst/>
                <a:gdLst>
                  <a:gd name="T0" fmla="*/ 233 w 233"/>
                  <a:gd name="T1" fmla="*/ 128 h 232"/>
                  <a:gd name="T2" fmla="*/ 111 w 233"/>
                  <a:gd name="T3" fmla="*/ 7 h 232"/>
                  <a:gd name="T4" fmla="*/ 111 w 233"/>
                  <a:gd name="T5" fmla="*/ 7 h 232"/>
                  <a:gd name="T6" fmla="*/ 107 w 233"/>
                  <a:gd name="T7" fmla="*/ 4 h 232"/>
                  <a:gd name="T8" fmla="*/ 103 w 233"/>
                  <a:gd name="T9" fmla="*/ 2 h 232"/>
                  <a:gd name="T10" fmla="*/ 98 w 233"/>
                  <a:gd name="T11" fmla="*/ 0 h 232"/>
                  <a:gd name="T12" fmla="*/ 94 w 233"/>
                  <a:gd name="T13" fmla="*/ 0 h 232"/>
                  <a:gd name="T14" fmla="*/ 89 w 233"/>
                  <a:gd name="T15" fmla="*/ 0 h 232"/>
                  <a:gd name="T16" fmla="*/ 84 w 233"/>
                  <a:gd name="T17" fmla="*/ 2 h 232"/>
                  <a:gd name="T18" fmla="*/ 80 w 233"/>
                  <a:gd name="T19" fmla="*/ 4 h 232"/>
                  <a:gd name="T20" fmla="*/ 76 w 233"/>
                  <a:gd name="T21" fmla="*/ 7 h 232"/>
                  <a:gd name="T22" fmla="*/ 7 w 233"/>
                  <a:gd name="T23" fmla="*/ 77 h 232"/>
                  <a:gd name="T24" fmla="*/ 7 w 233"/>
                  <a:gd name="T25" fmla="*/ 77 h 232"/>
                  <a:gd name="T26" fmla="*/ 4 w 233"/>
                  <a:gd name="T27" fmla="*/ 80 h 232"/>
                  <a:gd name="T28" fmla="*/ 2 w 233"/>
                  <a:gd name="T29" fmla="*/ 85 h 232"/>
                  <a:gd name="T30" fmla="*/ 0 w 233"/>
                  <a:gd name="T31" fmla="*/ 89 h 232"/>
                  <a:gd name="T32" fmla="*/ 0 w 233"/>
                  <a:gd name="T33" fmla="*/ 94 h 232"/>
                  <a:gd name="T34" fmla="*/ 0 w 233"/>
                  <a:gd name="T35" fmla="*/ 99 h 232"/>
                  <a:gd name="T36" fmla="*/ 2 w 233"/>
                  <a:gd name="T37" fmla="*/ 103 h 232"/>
                  <a:gd name="T38" fmla="*/ 4 w 233"/>
                  <a:gd name="T39" fmla="*/ 107 h 232"/>
                  <a:gd name="T40" fmla="*/ 7 w 233"/>
                  <a:gd name="T41" fmla="*/ 111 h 232"/>
                  <a:gd name="T42" fmla="*/ 128 w 233"/>
                  <a:gd name="T43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3" h="232">
                    <a:moveTo>
                      <a:pt x="233" y="128"/>
                    </a:moveTo>
                    <a:lnTo>
                      <a:pt x="111" y="7"/>
                    </a:lnTo>
                    <a:lnTo>
                      <a:pt x="111" y="7"/>
                    </a:lnTo>
                    <a:lnTo>
                      <a:pt x="107" y="4"/>
                    </a:lnTo>
                    <a:lnTo>
                      <a:pt x="103" y="2"/>
                    </a:lnTo>
                    <a:lnTo>
                      <a:pt x="98" y="0"/>
                    </a:lnTo>
                    <a:lnTo>
                      <a:pt x="94" y="0"/>
                    </a:lnTo>
                    <a:lnTo>
                      <a:pt x="89" y="0"/>
                    </a:lnTo>
                    <a:lnTo>
                      <a:pt x="84" y="2"/>
                    </a:lnTo>
                    <a:lnTo>
                      <a:pt x="80" y="4"/>
                    </a:lnTo>
                    <a:lnTo>
                      <a:pt x="76" y="7"/>
                    </a:lnTo>
                    <a:lnTo>
                      <a:pt x="7" y="77"/>
                    </a:lnTo>
                    <a:lnTo>
                      <a:pt x="7" y="77"/>
                    </a:lnTo>
                    <a:lnTo>
                      <a:pt x="4" y="80"/>
                    </a:lnTo>
                    <a:lnTo>
                      <a:pt x="2" y="85"/>
                    </a:lnTo>
                    <a:lnTo>
                      <a:pt x="0" y="89"/>
                    </a:lnTo>
                    <a:lnTo>
                      <a:pt x="0" y="94"/>
                    </a:lnTo>
                    <a:lnTo>
                      <a:pt x="0" y="99"/>
                    </a:lnTo>
                    <a:lnTo>
                      <a:pt x="2" y="103"/>
                    </a:lnTo>
                    <a:lnTo>
                      <a:pt x="4" y="107"/>
                    </a:lnTo>
                    <a:lnTo>
                      <a:pt x="7" y="111"/>
                    </a:lnTo>
                    <a:lnTo>
                      <a:pt x="128" y="232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213" name="Freeform 21"/>
              <p:cNvSpPr>
                <a:spLocks/>
              </p:cNvSpPr>
              <p:nvPr/>
            </p:nvSpPr>
            <p:spPr bwMode="auto">
              <a:xfrm>
                <a:off x="4524375" y="6596063"/>
                <a:ext cx="368300" cy="369888"/>
              </a:xfrm>
              <a:custGeom>
                <a:avLst/>
                <a:gdLst>
                  <a:gd name="T0" fmla="*/ 0 w 232"/>
                  <a:gd name="T1" fmla="*/ 106 h 233"/>
                  <a:gd name="T2" fmla="*/ 121 w 232"/>
                  <a:gd name="T3" fmla="*/ 226 h 233"/>
                  <a:gd name="T4" fmla="*/ 121 w 232"/>
                  <a:gd name="T5" fmla="*/ 226 h 233"/>
                  <a:gd name="T6" fmla="*/ 125 w 232"/>
                  <a:gd name="T7" fmla="*/ 229 h 233"/>
                  <a:gd name="T8" fmla="*/ 129 w 232"/>
                  <a:gd name="T9" fmla="*/ 232 h 233"/>
                  <a:gd name="T10" fmla="*/ 134 w 232"/>
                  <a:gd name="T11" fmla="*/ 233 h 233"/>
                  <a:gd name="T12" fmla="*/ 138 w 232"/>
                  <a:gd name="T13" fmla="*/ 233 h 233"/>
                  <a:gd name="T14" fmla="*/ 143 w 232"/>
                  <a:gd name="T15" fmla="*/ 233 h 233"/>
                  <a:gd name="T16" fmla="*/ 148 w 232"/>
                  <a:gd name="T17" fmla="*/ 232 h 233"/>
                  <a:gd name="T18" fmla="*/ 152 w 232"/>
                  <a:gd name="T19" fmla="*/ 229 h 233"/>
                  <a:gd name="T20" fmla="*/ 156 w 232"/>
                  <a:gd name="T21" fmla="*/ 226 h 233"/>
                  <a:gd name="T22" fmla="*/ 225 w 232"/>
                  <a:gd name="T23" fmla="*/ 157 h 233"/>
                  <a:gd name="T24" fmla="*/ 225 w 232"/>
                  <a:gd name="T25" fmla="*/ 157 h 233"/>
                  <a:gd name="T26" fmla="*/ 228 w 232"/>
                  <a:gd name="T27" fmla="*/ 153 h 233"/>
                  <a:gd name="T28" fmla="*/ 230 w 232"/>
                  <a:gd name="T29" fmla="*/ 149 h 233"/>
                  <a:gd name="T30" fmla="*/ 232 w 232"/>
                  <a:gd name="T31" fmla="*/ 144 h 233"/>
                  <a:gd name="T32" fmla="*/ 232 w 232"/>
                  <a:gd name="T33" fmla="*/ 140 h 233"/>
                  <a:gd name="T34" fmla="*/ 232 w 232"/>
                  <a:gd name="T35" fmla="*/ 135 h 233"/>
                  <a:gd name="T36" fmla="*/ 230 w 232"/>
                  <a:gd name="T37" fmla="*/ 130 h 233"/>
                  <a:gd name="T38" fmla="*/ 228 w 232"/>
                  <a:gd name="T39" fmla="*/ 126 h 233"/>
                  <a:gd name="T40" fmla="*/ 225 w 232"/>
                  <a:gd name="T41" fmla="*/ 122 h 233"/>
                  <a:gd name="T42" fmla="*/ 104 w 232"/>
                  <a:gd name="T43" fmla="*/ 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2" h="233">
                    <a:moveTo>
                      <a:pt x="0" y="106"/>
                    </a:moveTo>
                    <a:lnTo>
                      <a:pt x="121" y="226"/>
                    </a:lnTo>
                    <a:lnTo>
                      <a:pt x="121" y="226"/>
                    </a:lnTo>
                    <a:lnTo>
                      <a:pt x="125" y="229"/>
                    </a:lnTo>
                    <a:lnTo>
                      <a:pt x="129" y="232"/>
                    </a:lnTo>
                    <a:lnTo>
                      <a:pt x="134" y="233"/>
                    </a:lnTo>
                    <a:lnTo>
                      <a:pt x="138" y="233"/>
                    </a:lnTo>
                    <a:lnTo>
                      <a:pt x="143" y="233"/>
                    </a:lnTo>
                    <a:lnTo>
                      <a:pt x="148" y="232"/>
                    </a:lnTo>
                    <a:lnTo>
                      <a:pt x="152" y="229"/>
                    </a:lnTo>
                    <a:lnTo>
                      <a:pt x="156" y="226"/>
                    </a:lnTo>
                    <a:lnTo>
                      <a:pt x="225" y="157"/>
                    </a:lnTo>
                    <a:lnTo>
                      <a:pt x="225" y="157"/>
                    </a:lnTo>
                    <a:lnTo>
                      <a:pt x="228" y="153"/>
                    </a:lnTo>
                    <a:lnTo>
                      <a:pt x="230" y="149"/>
                    </a:lnTo>
                    <a:lnTo>
                      <a:pt x="232" y="144"/>
                    </a:lnTo>
                    <a:lnTo>
                      <a:pt x="232" y="140"/>
                    </a:lnTo>
                    <a:lnTo>
                      <a:pt x="232" y="135"/>
                    </a:lnTo>
                    <a:lnTo>
                      <a:pt x="230" y="130"/>
                    </a:lnTo>
                    <a:lnTo>
                      <a:pt x="228" y="126"/>
                    </a:lnTo>
                    <a:lnTo>
                      <a:pt x="225" y="122"/>
                    </a:lnTo>
                    <a:lnTo>
                      <a:pt x="104" y="0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</p:grpSp>
      </p:grpSp>
      <p:grpSp>
        <p:nvGrpSpPr>
          <p:cNvPr id="214" name="组合 213"/>
          <p:cNvGrpSpPr/>
          <p:nvPr/>
        </p:nvGrpSpPr>
        <p:grpSpPr>
          <a:xfrm>
            <a:off x="4158944" y="3727730"/>
            <a:ext cx="1408417" cy="1214153"/>
            <a:chOff x="3119207" y="2800749"/>
            <a:chExt cx="1056313" cy="910615"/>
          </a:xfrm>
        </p:grpSpPr>
        <p:sp>
          <p:nvSpPr>
            <p:cNvPr id="215" name="六边形 214"/>
            <p:cNvSpPr/>
            <p:nvPr/>
          </p:nvSpPr>
          <p:spPr>
            <a:xfrm>
              <a:off x="3119207" y="2800749"/>
              <a:ext cx="1056313" cy="910615"/>
            </a:xfrm>
            <a:prstGeom prst="hexagon">
              <a:avLst/>
            </a:prstGeom>
            <a:solidFill>
              <a:schemeClr val="accent4"/>
            </a:solidFill>
            <a:ln w="19050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grpSp>
          <p:nvGrpSpPr>
            <p:cNvPr id="216" name="组合 215"/>
            <p:cNvGrpSpPr/>
            <p:nvPr/>
          </p:nvGrpSpPr>
          <p:grpSpPr>
            <a:xfrm>
              <a:off x="3544030" y="3093632"/>
              <a:ext cx="206667" cy="324848"/>
              <a:chOff x="6694488" y="6135688"/>
              <a:chExt cx="541338" cy="850900"/>
            </a:xfrm>
          </p:grpSpPr>
          <p:sp>
            <p:nvSpPr>
              <p:cNvPr id="217" name="Freeform 33"/>
              <p:cNvSpPr>
                <a:spLocks/>
              </p:cNvSpPr>
              <p:nvPr/>
            </p:nvSpPr>
            <p:spPr bwMode="auto">
              <a:xfrm>
                <a:off x="6723063" y="6188075"/>
                <a:ext cx="482600" cy="742950"/>
              </a:xfrm>
              <a:custGeom>
                <a:avLst/>
                <a:gdLst>
                  <a:gd name="T0" fmla="*/ 304 w 304"/>
                  <a:gd name="T1" fmla="*/ 0 h 468"/>
                  <a:gd name="T2" fmla="*/ 0 w 304"/>
                  <a:gd name="T3" fmla="*/ 86 h 468"/>
                  <a:gd name="T4" fmla="*/ 1 w 304"/>
                  <a:gd name="T5" fmla="*/ 98 h 468"/>
                  <a:gd name="T6" fmla="*/ 4 w 304"/>
                  <a:gd name="T7" fmla="*/ 120 h 468"/>
                  <a:gd name="T8" fmla="*/ 11 w 304"/>
                  <a:gd name="T9" fmla="*/ 142 h 468"/>
                  <a:gd name="T10" fmla="*/ 21 w 304"/>
                  <a:gd name="T11" fmla="*/ 162 h 468"/>
                  <a:gd name="T12" fmla="*/ 34 w 304"/>
                  <a:gd name="T13" fmla="*/ 180 h 468"/>
                  <a:gd name="T14" fmla="*/ 49 w 304"/>
                  <a:gd name="T15" fmla="*/ 197 h 468"/>
                  <a:gd name="T16" fmla="*/ 66 w 304"/>
                  <a:gd name="T17" fmla="*/ 210 h 468"/>
                  <a:gd name="T18" fmla="*/ 85 w 304"/>
                  <a:gd name="T19" fmla="*/ 222 h 468"/>
                  <a:gd name="T20" fmla="*/ 95 w 304"/>
                  <a:gd name="T21" fmla="*/ 226 h 468"/>
                  <a:gd name="T22" fmla="*/ 75 w 304"/>
                  <a:gd name="T23" fmla="*/ 236 h 468"/>
                  <a:gd name="T24" fmla="*/ 57 w 304"/>
                  <a:gd name="T25" fmla="*/ 249 h 468"/>
                  <a:gd name="T26" fmla="*/ 41 w 304"/>
                  <a:gd name="T27" fmla="*/ 264 h 468"/>
                  <a:gd name="T28" fmla="*/ 27 w 304"/>
                  <a:gd name="T29" fmla="*/ 282 h 468"/>
                  <a:gd name="T30" fmla="*/ 16 w 304"/>
                  <a:gd name="T31" fmla="*/ 301 h 468"/>
                  <a:gd name="T32" fmla="*/ 7 w 304"/>
                  <a:gd name="T33" fmla="*/ 322 h 468"/>
                  <a:gd name="T34" fmla="*/ 2 w 304"/>
                  <a:gd name="T35" fmla="*/ 344 h 468"/>
                  <a:gd name="T36" fmla="*/ 0 w 304"/>
                  <a:gd name="T37" fmla="*/ 368 h 468"/>
                  <a:gd name="T38" fmla="*/ 304 w 304"/>
                  <a:gd name="T39" fmla="*/ 468 h 468"/>
                  <a:gd name="T40" fmla="*/ 304 w 304"/>
                  <a:gd name="T41" fmla="*/ 368 h 468"/>
                  <a:gd name="T42" fmla="*/ 302 w 304"/>
                  <a:gd name="T43" fmla="*/ 344 h 468"/>
                  <a:gd name="T44" fmla="*/ 297 w 304"/>
                  <a:gd name="T45" fmla="*/ 322 h 468"/>
                  <a:gd name="T46" fmla="*/ 289 w 304"/>
                  <a:gd name="T47" fmla="*/ 301 h 468"/>
                  <a:gd name="T48" fmla="*/ 277 w 304"/>
                  <a:gd name="T49" fmla="*/ 282 h 468"/>
                  <a:gd name="T50" fmla="*/ 264 w 304"/>
                  <a:gd name="T51" fmla="*/ 264 h 468"/>
                  <a:gd name="T52" fmla="*/ 247 w 304"/>
                  <a:gd name="T53" fmla="*/ 249 h 468"/>
                  <a:gd name="T54" fmla="*/ 229 w 304"/>
                  <a:gd name="T55" fmla="*/ 236 h 468"/>
                  <a:gd name="T56" fmla="*/ 209 w 304"/>
                  <a:gd name="T57" fmla="*/ 226 h 468"/>
                  <a:gd name="T58" fmla="*/ 219 w 304"/>
                  <a:gd name="T59" fmla="*/ 222 h 468"/>
                  <a:gd name="T60" fmla="*/ 238 w 304"/>
                  <a:gd name="T61" fmla="*/ 210 h 468"/>
                  <a:gd name="T62" fmla="*/ 256 w 304"/>
                  <a:gd name="T63" fmla="*/ 197 h 468"/>
                  <a:gd name="T64" fmla="*/ 271 w 304"/>
                  <a:gd name="T65" fmla="*/ 180 h 468"/>
                  <a:gd name="T66" fmla="*/ 283 w 304"/>
                  <a:gd name="T67" fmla="*/ 162 h 468"/>
                  <a:gd name="T68" fmla="*/ 293 w 304"/>
                  <a:gd name="T69" fmla="*/ 142 h 468"/>
                  <a:gd name="T70" fmla="*/ 300 w 304"/>
                  <a:gd name="T71" fmla="*/ 120 h 468"/>
                  <a:gd name="T72" fmla="*/ 304 w 304"/>
                  <a:gd name="T73" fmla="*/ 98 h 468"/>
                  <a:gd name="T74" fmla="*/ 304 w 304"/>
                  <a:gd name="T75" fmla="*/ 86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04" h="468">
                    <a:moveTo>
                      <a:pt x="304" y="86"/>
                    </a:moveTo>
                    <a:lnTo>
                      <a:pt x="304" y="0"/>
                    </a:lnTo>
                    <a:lnTo>
                      <a:pt x="0" y="0"/>
                    </a:lnTo>
                    <a:lnTo>
                      <a:pt x="0" y="86"/>
                    </a:lnTo>
                    <a:lnTo>
                      <a:pt x="0" y="86"/>
                    </a:lnTo>
                    <a:lnTo>
                      <a:pt x="1" y="98"/>
                    </a:lnTo>
                    <a:lnTo>
                      <a:pt x="2" y="109"/>
                    </a:lnTo>
                    <a:lnTo>
                      <a:pt x="4" y="120"/>
                    </a:lnTo>
                    <a:lnTo>
                      <a:pt x="7" y="131"/>
                    </a:lnTo>
                    <a:lnTo>
                      <a:pt x="11" y="142"/>
                    </a:lnTo>
                    <a:lnTo>
                      <a:pt x="16" y="152"/>
                    </a:lnTo>
                    <a:lnTo>
                      <a:pt x="21" y="162"/>
                    </a:lnTo>
                    <a:lnTo>
                      <a:pt x="27" y="172"/>
                    </a:lnTo>
                    <a:lnTo>
                      <a:pt x="34" y="180"/>
                    </a:lnTo>
                    <a:lnTo>
                      <a:pt x="41" y="189"/>
                    </a:lnTo>
                    <a:lnTo>
                      <a:pt x="49" y="197"/>
                    </a:lnTo>
                    <a:lnTo>
                      <a:pt x="57" y="204"/>
                    </a:lnTo>
                    <a:lnTo>
                      <a:pt x="66" y="210"/>
                    </a:lnTo>
                    <a:lnTo>
                      <a:pt x="75" y="216"/>
                    </a:lnTo>
                    <a:lnTo>
                      <a:pt x="85" y="222"/>
                    </a:lnTo>
                    <a:lnTo>
                      <a:pt x="95" y="226"/>
                    </a:lnTo>
                    <a:lnTo>
                      <a:pt x="95" y="226"/>
                    </a:lnTo>
                    <a:lnTo>
                      <a:pt x="85" y="231"/>
                    </a:lnTo>
                    <a:lnTo>
                      <a:pt x="75" y="236"/>
                    </a:lnTo>
                    <a:lnTo>
                      <a:pt x="66" y="242"/>
                    </a:lnTo>
                    <a:lnTo>
                      <a:pt x="57" y="249"/>
                    </a:lnTo>
                    <a:lnTo>
                      <a:pt x="49" y="256"/>
                    </a:lnTo>
                    <a:lnTo>
                      <a:pt x="41" y="264"/>
                    </a:lnTo>
                    <a:lnTo>
                      <a:pt x="34" y="272"/>
                    </a:lnTo>
                    <a:lnTo>
                      <a:pt x="27" y="282"/>
                    </a:lnTo>
                    <a:lnTo>
                      <a:pt x="21" y="291"/>
                    </a:lnTo>
                    <a:lnTo>
                      <a:pt x="16" y="301"/>
                    </a:lnTo>
                    <a:lnTo>
                      <a:pt x="11" y="312"/>
                    </a:lnTo>
                    <a:lnTo>
                      <a:pt x="7" y="322"/>
                    </a:lnTo>
                    <a:lnTo>
                      <a:pt x="4" y="333"/>
                    </a:lnTo>
                    <a:lnTo>
                      <a:pt x="2" y="344"/>
                    </a:lnTo>
                    <a:lnTo>
                      <a:pt x="1" y="356"/>
                    </a:lnTo>
                    <a:lnTo>
                      <a:pt x="0" y="368"/>
                    </a:lnTo>
                    <a:lnTo>
                      <a:pt x="0" y="468"/>
                    </a:lnTo>
                    <a:lnTo>
                      <a:pt x="304" y="468"/>
                    </a:lnTo>
                    <a:lnTo>
                      <a:pt x="304" y="368"/>
                    </a:lnTo>
                    <a:lnTo>
                      <a:pt x="304" y="368"/>
                    </a:lnTo>
                    <a:lnTo>
                      <a:pt x="304" y="356"/>
                    </a:lnTo>
                    <a:lnTo>
                      <a:pt x="302" y="344"/>
                    </a:lnTo>
                    <a:lnTo>
                      <a:pt x="300" y="333"/>
                    </a:lnTo>
                    <a:lnTo>
                      <a:pt x="297" y="322"/>
                    </a:lnTo>
                    <a:lnTo>
                      <a:pt x="293" y="312"/>
                    </a:lnTo>
                    <a:lnTo>
                      <a:pt x="289" y="301"/>
                    </a:lnTo>
                    <a:lnTo>
                      <a:pt x="283" y="291"/>
                    </a:lnTo>
                    <a:lnTo>
                      <a:pt x="277" y="282"/>
                    </a:lnTo>
                    <a:lnTo>
                      <a:pt x="271" y="272"/>
                    </a:lnTo>
                    <a:lnTo>
                      <a:pt x="264" y="264"/>
                    </a:lnTo>
                    <a:lnTo>
                      <a:pt x="256" y="256"/>
                    </a:lnTo>
                    <a:lnTo>
                      <a:pt x="247" y="249"/>
                    </a:lnTo>
                    <a:lnTo>
                      <a:pt x="238" y="242"/>
                    </a:lnTo>
                    <a:lnTo>
                      <a:pt x="229" y="236"/>
                    </a:lnTo>
                    <a:lnTo>
                      <a:pt x="219" y="231"/>
                    </a:lnTo>
                    <a:lnTo>
                      <a:pt x="209" y="226"/>
                    </a:lnTo>
                    <a:lnTo>
                      <a:pt x="209" y="226"/>
                    </a:lnTo>
                    <a:lnTo>
                      <a:pt x="219" y="222"/>
                    </a:lnTo>
                    <a:lnTo>
                      <a:pt x="229" y="216"/>
                    </a:lnTo>
                    <a:lnTo>
                      <a:pt x="238" y="210"/>
                    </a:lnTo>
                    <a:lnTo>
                      <a:pt x="247" y="204"/>
                    </a:lnTo>
                    <a:lnTo>
                      <a:pt x="256" y="197"/>
                    </a:lnTo>
                    <a:lnTo>
                      <a:pt x="264" y="189"/>
                    </a:lnTo>
                    <a:lnTo>
                      <a:pt x="271" y="180"/>
                    </a:lnTo>
                    <a:lnTo>
                      <a:pt x="277" y="172"/>
                    </a:lnTo>
                    <a:lnTo>
                      <a:pt x="283" y="162"/>
                    </a:lnTo>
                    <a:lnTo>
                      <a:pt x="289" y="152"/>
                    </a:lnTo>
                    <a:lnTo>
                      <a:pt x="293" y="142"/>
                    </a:lnTo>
                    <a:lnTo>
                      <a:pt x="297" y="131"/>
                    </a:lnTo>
                    <a:lnTo>
                      <a:pt x="300" y="120"/>
                    </a:lnTo>
                    <a:lnTo>
                      <a:pt x="302" y="109"/>
                    </a:lnTo>
                    <a:lnTo>
                      <a:pt x="304" y="98"/>
                    </a:lnTo>
                    <a:lnTo>
                      <a:pt x="304" y="86"/>
                    </a:lnTo>
                    <a:lnTo>
                      <a:pt x="304" y="86"/>
                    </a:lnTo>
                    <a:close/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218" name="Line 34"/>
              <p:cNvSpPr>
                <a:spLocks noChangeShapeType="1"/>
              </p:cNvSpPr>
              <p:nvPr/>
            </p:nvSpPr>
            <p:spPr bwMode="auto">
              <a:xfrm>
                <a:off x="6694488" y="6135688"/>
                <a:ext cx="541338" cy="0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219" name="Line 35"/>
              <p:cNvSpPr>
                <a:spLocks noChangeShapeType="1"/>
              </p:cNvSpPr>
              <p:nvPr/>
            </p:nvSpPr>
            <p:spPr bwMode="auto">
              <a:xfrm>
                <a:off x="6694488" y="6986588"/>
                <a:ext cx="541338" cy="0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220" name="Freeform 36"/>
              <p:cNvSpPr>
                <a:spLocks/>
              </p:cNvSpPr>
              <p:nvPr/>
            </p:nvSpPr>
            <p:spPr bwMode="auto">
              <a:xfrm>
                <a:off x="6799263" y="6765925"/>
                <a:ext cx="331788" cy="165100"/>
              </a:xfrm>
              <a:custGeom>
                <a:avLst/>
                <a:gdLst>
                  <a:gd name="T0" fmla="*/ 0 w 209"/>
                  <a:gd name="T1" fmla="*/ 104 h 104"/>
                  <a:gd name="T2" fmla="*/ 105 w 209"/>
                  <a:gd name="T3" fmla="*/ 0 h 104"/>
                  <a:gd name="T4" fmla="*/ 209 w 209"/>
                  <a:gd name="T5" fmla="*/ 104 h 104"/>
                  <a:gd name="T6" fmla="*/ 0 w 209"/>
                  <a:gd name="T7" fmla="*/ 104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9" h="104">
                    <a:moveTo>
                      <a:pt x="0" y="104"/>
                    </a:moveTo>
                    <a:lnTo>
                      <a:pt x="105" y="0"/>
                    </a:lnTo>
                    <a:lnTo>
                      <a:pt x="209" y="104"/>
                    </a:lnTo>
                    <a:lnTo>
                      <a:pt x="0" y="104"/>
                    </a:lnTo>
                    <a:close/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221" name="Freeform 37"/>
              <p:cNvSpPr>
                <a:spLocks/>
              </p:cNvSpPr>
              <p:nvPr/>
            </p:nvSpPr>
            <p:spPr bwMode="auto">
              <a:xfrm>
                <a:off x="6842125" y="6394450"/>
                <a:ext cx="246063" cy="122238"/>
              </a:xfrm>
              <a:custGeom>
                <a:avLst/>
                <a:gdLst>
                  <a:gd name="T0" fmla="*/ 155 w 155"/>
                  <a:gd name="T1" fmla="*/ 0 h 77"/>
                  <a:gd name="T2" fmla="*/ 78 w 155"/>
                  <a:gd name="T3" fmla="*/ 77 h 77"/>
                  <a:gd name="T4" fmla="*/ 0 w 155"/>
                  <a:gd name="T5" fmla="*/ 0 h 77"/>
                  <a:gd name="T6" fmla="*/ 155 w 155"/>
                  <a:gd name="T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5" h="77">
                    <a:moveTo>
                      <a:pt x="155" y="0"/>
                    </a:moveTo>
                    <a:lnTo>
                      <a:pt x="78" y="77"/>
                    </a:lnTo>
                    <a:lnTo>
                      <a:pt x="0" y="0"/>
                    </a:lnTo>
                    <a:lnTo>
                      <a:pt x="155" y="0"/>
                    </a:lnTo>
                    <a:close/>
                  </a:path>
                </a:pathLst>
              </a:cu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222" name="Line 38"/>
              <p:cNvSpPr>
                <a:spLocks noChangeShapeType="1"/>
              </p:cNvSpPr>
              <p:nvPr/>
            </p:nvSpPr>
            <p:spPr bwMode="auto">
              <a:xfrm>
                <a:off x="6965950" y="6559550"/>
                <a:ext cx="0" cy="42863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223" name="Line 39"/>
              <p:cNvSpPr>
                <a:spLocks noChangeShapeType="1"/>
              </p:cNvSpPr>
              <p:nvPr/>
            </p:nvSpPr>
            <p:spPr bwMode="auto">
              <a:xfrm>
                <a:off x="6965950" y="6640513"/>
                <a:ext cx="0" cy="41275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  <p:sp>
            <p:nvSpPr>
              <p:cNvPr id="224" name="Line 40"/>
              <p:cNvSpPr>
                <a:spLocks noChangeShapeType="1"/>
              </p:cNvSpPr>
              <p:nvPr/>
            </p:nvSpPr>
            <p:spPr bwMode="auto">
              <a:xfrm>
                <a:off x="6965950" y="6718300"/>
                <a:ext cx="0" cy="42863"/>
              </a:xfrm>
              <a:prstGeom prst="line">
                <a:avLst/>
              </a:prstGeom>
              <a:no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ea typeface="+mn-ea"/>
                  <a:cs typeface="+mn-ea"/>
                </a:endParaRPr>
              </a:p>
            </p:txBody>
          </p:sp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+mn-ea"/>
                <a:cs typeface="+mn-ea"/>
              </a:rPr>
              <a:t>出版时效与作者服务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828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619"/>
    </mc:Choice>
    <mc:Fallback xmlns="">
      <p:transition spd="slow" advTm="44619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+mn-ea"/>
                <a:cs typeface="+mn-ea"/>
              </a:rPr>
              <a:t>多渠道展示优秀成果</a:t>
            </a:r>
          </a:p>
        </p:txBody>
      </p:sp>
      <p:sp>
        <p:nvSpPr>
          <p:cNvPr id="32" name="Shape 2411">
            <a:extLst>
              <a:ext uri="{FF2B5EF4-FFF2-40B4-BE49-F238E27FC236}">
                <a16:creationId xmlns:a16="http://schemas.microsoft.com/office/drawing/2014/main" id="{BC5E9B71-6677-4498-9B0E-5F2954F78DAC}"/>
              </a:ext>
            </a:extLst>
          </p:cNvPr>
          <p:cNvSpPr/>
          <p:nvPr/>
        </p:nvSpPr>
        <p:spPr>
          <a:xfrm>
            <a:off x="8073435" y="1015269"/>
            <a:ext cx="3967814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t" anchorCtr="0">
            <a:spAutoFit/>
          </a:bodyPr>
          <a:lstStyle>
            <a:lvl1pPr algn="l">
              <a:defRPr sz="3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 eaLnBrk="0" hangingPunct="0"/>
            <a:r>
              <a:rPr lang="en-US" altLang="zh-CN" sz="2000" b="1" dirty="0">
                <a:solidFill>
                  <a:schemeClr val="bg1"/>
                </a:solidFill>
                <a:highlight>
                  <a:srgbClr val="008080"/>
                </a:highlight>
                <a:latin typeface="Arial"/>
                <a:ea typeface="微软雅黑"/>
                <a:sym typeface="Arial"/>
              </a:rPr>
              <a:t>Physics World/《</a:t>
            </a:r>
            <a:r>
              <a:rPr lang="zh-CN" altLang="en-US" sz="2000" b="1" dirty="0">
                <a:solidFill>
                  <a:schemeClr val="bg1"/>
                </a:solidFill>
                <a:highlight>
                  <a:srgbClr val="008080"/>
                </a:highlight>
                <a:latin typeface="Arial"/>
                <a:ea typeface="微软雅黑"/>
                <a:sym typeface="Arial"/>
              </a:rPr>
              <a:t>现代物理知识</a:t>
            </a:r>
            <a:r>
              <a:rPr lang="en-US" altLang="zh-CN" sz="2000" b="1" dirty="0">
                <a:solidFill>
                  <a:schemeClr val="bg1"/>
                </a:solidFill>
                <a:highlight>
                  <a:srgbClr val="008080"/>
                </a:highlight>
                <a:latin typeface="Arial"/>
                <a:ea typeface="微软雅黑"/>
                <a:sym typeface="Arial"/>
              </a:rPr>
              <a:t>》</a:t>
            </a:r>
            <a:r>
              <a:rPr lang="zh-CN" altLang="en-US" sz="2000" b="1" dirty="0">
                <a:solidFill>
                  <a:schemeClr val="bg1"/>
                </a:solidFill>
                <a:highlight>
                  <a:srgbClr val="008080"/>
                </a:highlight>
                <a:latin typeface="Arial"/>
                <a:ea typeface="微软雅黑"/>
                <a:sym typeface="Arial"/>
              </a:rPr>
              <a:t>高能物理学会</a:t>
            </a:r>
            <a:r>
              <a:rPr lang="en-US" altLang="zh-CN" sz="2000" b="1" dirty="0">
                <a:solidFill>
                  <a:schemeClr val="bg1"/>
                </a:solidFill>
                <a:highlight>
                  <a:srgbClr val="008080"/>
                </a:highlight>
                <a:latin typeface="Arial"/>
                <a:ea typeface="微软雅黑"/>
                <a:sym typeface="Arial"/>
              </a:rPr>
              <a:t>/Researcher APP</a:t>
            </a:r>
            <a:endParaRPr lang="zh-CN" altLang="en-US" sz="2000" b="1" dirty="0">
              <a:solidFill>
                <a:schemeClr val="bg1"/>
              </a:solidFill>
              <a:highlight>
                <a:srgbClr val="008080"/>
              </a:highlight>
              <a:latin typeface="Arial"/>
              <a:ea typeface="微软雅黑"/>
              <a:sym typeface="Arial"/>
            </a:endParaRPr>
          </a:p>
        </p:txBody>
      </p:sp>
      <p:sp>
        <p:nvSpPr>
          <p:cNvPr id="34" name="Shape 2411">
            <a:extLst>
              <a:ext uri="{FF2B5EF4-FFF2-40B4-BE49-F238E27FC236}">
                <a16:creationId xmlns:a16="http://schemas.microsoft.com/office/drawing/2014/main" id="{6B5E39D7-3978-4F99-8B9A-A60C80C4014B}"/>
              </a:ext>
            </a:extLst>
          </p:cNvPr>
          <p:cNvSpPr/>
          <p:nvPr/>
        </p:nvSpPr>
        <p:spPr>
          <a:xfrm>
            <a:off x="443660" y="1015268"/>
            <a:ext cx="3451110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t" anchorCtr="0">
            <a:spAutoFit/>
          </a:bodyPr>
          <a:lstStyle>
            <a:lvl1pPr algn="l">
              <a:defRPr sz="3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 eaLnBrk="0" hangingPunct="0"/>
            <a:r>
              <a:rPr lang="en-US" altLang="zh-CN" sz="2400" b="1" dirty="0">
                <a:solidFill>
                  <a:schemeClr val="bg1"/>
                </a:solidFill>
                <a:highlight>
                  <a:srgbClr val="008080"/>
                </a:highlight>
                <a:latin typeface="Arial"/>
                <a:ea typeface="微软雅黑"/>
                <a:sym typeface="Arial"/>
              </a:rPr>
              <a:t>WeChat/Twitter/Email</a:t>
            </a:r>
            <a:endParaRPr lang="zh-CN" altLang="en-US" sz="3600" b="1" dirty="0">
              <a:solidFill>
                <a:schemeClr val="bg1"/>
              </a:solidFill>
              <a:highlight>
                <a:srgbClr val="008080"/>
              </a:highlight>
              <a:latin typeface="Arial"/>
              <a:ea typeface="微软雅黑"/>
              <a:sym typeface="Arial"/>
            </a:endParaRPr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B159B638-E6E6-4CA0-8158-2D65B935D987}"/>
              </a:ext>
            </a:extLst>
          </p:cNvPr>
          <p:cNvGrpSpPr/>
          <p:nvPr/>
        </p:nvGrpSpPr>
        <p:grpSpPr>
          <a:xfrm>
            <a:off x="4096077" y="1642502"/>
            <a:ext cx="4161992" cy="4166314"/>
            <a:chOff x="827030" y="2100075"/>
            <a:chExt cx="4162220" cy="4166542"/>
          </a:xfrm>
          <a:solidFill>
            <a:schemeClr val="accent2"/>
          </a:solidFill>
        </p:grpSpPr>
        <p:sp>
          <p:nvSpPr>
            <p:cNvPr id="36" name="任意多边形 21">
              <a:extLst>
                <a:ext uri="{FF2B5EF4-FFF2-40B4-BE49-F238E27FC236}">
                  <a16:creationId xmlns:a16="http://schemas.microsoft.com/office/drawing/2014/main" id="{14A6796D-5E07-4EC8-89B2-78A230B1A657}"/>
                </a:ext>
              </a:extLst>
            </p:cNvPr>
            <p:cNvSpPr/>
            <p:nvPr/>
          </p:nvSpPr>
          <p:spPr>
            <a:xfrm>
              <a:off x="837251" y="2100075"/>
              <a:ext cx="2083271" cy="2083271"/>
            </a:xfrm>
            <a:custGeom>
              <a:avLst/>
              <a:gdLst>
                <a:gd name="connsiteX0" fmla="*/ 2083271 w 2083271"/>
                <a:gd name="connsiteY0" fmla="*/ 0 h 2083271"/>
                <a:gd name="connsiteX1" fmla="*/ 2083271 w 2083271"/>
                <a:gd name="connsiteY1" fmla="*/ 969964 h 2083271"/>
                <a:gd name="connsiteX2" fmla="*/ 2083270 w 2083271"/>
                <a:gd name="connsiteY2" fmla="*/ 969964 h 2083271"/>
                <a:gd name="connsiteX3" fmla="*/ 969964 w 2083271"/>
                <a:gd name="connsiteY3" fmla="*/ 2083270 h 2083271"/>
                <a:gd name="connsiteX4" fmla="*/ 969964 w 2083271"/>
                <a:gd name="connsiteY4" fmla="*/ 2083271 h 2083271"/>
                <a:gd name="connsiteX5" fmla="*/ 0 w 2083271"/>
                <a:gd name="connsiteY5" fmla="*/ 2083271 h 2083271"/>
                <a:gd name="connsiteX6" fmla="*/ 251440 w 2083271"/>
                <a:gd name="connsiteY6" fmla="*/ 1090260 h 2083271"/>
                <a:gd name="connsiteX7" fmla="*/ 355611 w 2083271"/>
                <a:gd name="connsiteY7" fmla="*/ 918789 h 2083271"/>
                <a:gd name="connsiteX8" fmla="*/ 355611 w 2083271"/>
                <a:gd name="connsiteY8" fmla="*/ 447241 h 2083271"/>
                <a:gd name="connsiteX9" fmla="*/ 796199 w 2083271"/>
                <a:gd name="connsiteY9" fmla="*/ 447241 h 2083271"/>
                <a:gd name="connsiteX10" fmla="*/ 918494 w 2083271"/>
                <a:gd name="connsiteY10" fmla="*/ 355790 h 2083271"/>
                <a:gd name="connsiteX11" fmla="*/ 2083271 w 2083271"/>
                <a:gd name="connsiteY11" fmla="*/ 0 h 2083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83271" h="2083271">
                  <a:moveTo>
                    <a:pt x="2083271" y="0"/>
                  </a:moveTo>
                  <a:lnTo>
                    <a:pt x="2083271" y="969964"/>
                  </a:lnTo>
                  <a:lnTo>
                    <a:pt x="2083270" y="969964"/>
                  </a:lnTo>
                  <a:cubicBezTo>
                    <a:pt x="1468408" y="969964"/>
                    <a:pt x="969964" y="1468408"/>
                    <a:pt x="969964" y="2083270"/>
                  </a:cubicBezTo>
                  <a:lnTo>
                    <a:pt x="969964" y="2083271"/>
                  </a:lnTo>
                  <a:lnTo>
                    <a:pt x="0" y="2083271"/>
                  </a:lnTo>
                  <a:cubicBezTo>
                    <a:pt x="0" y="1723721"/>
                    <a:pt x="91085" y="1385446"/>
                    <a:pt x="251440" y="1090260"/>
                  </a:cubicBezTo>
                  <a:lnTo>
                    <a:pt x="355611" y="918789"/>
                  </a:lnTo>
                  <a:lnTo>
                    <a:pt x="355611" y="447241"/>
                  </a:lnTo>
                  <a:lnTo>
                    <a:pt x="796199" y="447241"/>
                  </a:lnTo>
                  <a:lnTo>
                    <a:pt x="918494" y="355790"/>
                  </a:lnTo>
                  <a:cubicBezTo>
                    <a:pt x="1250987" y="131163"/>
                    <a:pt x="1651812" y="0"/>
                    <a:pt x="2083271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7" dirty="0">
                <a:solidFill>
                  <a:srgbClr val="404040"/>
                </a:solidFill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8" name="任意多边形 36">
              <a:extLst>
                <a:ext uri="{FF2B5EF4-FFF2-40B4-BE49-F238E27FC236}">
                  <a16:creationId xmlns:a16="http://schemas.microsoft.com/office/drawing/2014/main" id="{7F0C8876-DA58-47CC-8905-2EDD20FA65B5}"/>
                </a:ext>
              </a:extLst>
            </p:cNvPr>
            <p:cNvSpPr/>
            <p:nvPr/>
          </p:nvSpPr>
          <p:spPr>
            <a:xfrm flipH="1">
              <a:off x="2902345" y="2100075"/>
              <a:ext cx="2083271" cy="2083271"/>
            </a:xfrm>
            <a:custGeom>
              <a:avLst/>
              <a:gdLst>
                <a:gd name="connsiteX0" fmla="*/ 2083271 w 2083271"/>
                <a:gd name="connsiteY0" fmla="*/ 0 h 2083271"/>
                <a:gd name="connsiteX1" fmla="*/ 2083271 w 2083271"/>
                <a:gd name="connsiteY1" fmla="*/ 969964 h 2083271"/>
                <a:gd name="connsiteX2" fmla="*/ 2083270 w 2083271"/>
                <a:gd name="connsiteY2" fmla="*/ 969964 h 2083271"/>
                <a:gd name="connsiteX3" fmla="*/ 969964 w 2083271"/>
                <a:gd name="connsiteY3" fmla="*/ 2083270 h 2083271"/>
                <a:gd name="connsiteX4" fmla="*/ 969964 w 2083271"/>
                <a:gd name="connsiteY4" fmla="*/ 2083271 h 2083271"/>
                <a:gd name="connsiteX5" fmla="*/ 0 w 2083271"/>
                <a:gd name="connsiteY5" fmla="*/ 2083271 h 2083271"/>
                <a:gd name="connsiteX6" fmla="*/ 251440 w 2083271"/>
                <a:gd name="connsiteY6" fmla="*/ 1090260 h 2083271"/>
                <a:gd name="connsiteX7" fmla="*/ 355611 w 2083271"/>
                <a:gd name="connsiteY7" fmla="*/ 918789 h 2083271"/>
                <a:gd name="connsiteX8" fmla="*/ 355611 w 2083271"/>
                <a:gd name="connsiteY8" fmla="*/ 447241 h 2083271"/>
                <a:gd name="connsiteX9" fmla="*/ 796199 w 2083271"/>
                <a:gd name="connsiteY9" fmla="*/ 447241 h 2083271"/>
                <a:gd name="connsiteX10" fmla="*/ 918494 w 2083271"/>
                <a:gd name="connsiteY10" fmla="*/ 355790 h 2083271"/>
                <a:gd name="connsiteX11" fmla="*/ 2083271 w 2083271"/>
                <a:gd name="connsiteY11" fmla="*/ 0 h 2083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83271" h="2083271">
                  <a:moveTo>
                    <a:pt x="2083271" y="0"/>
                  </a:moveTo>
                  <a:lnTo>
                    <a:pt x="2083271" y="969964"/>
                  </a:lnTo>
                  <a:lnTo>
                    <a:pt x="2083270" y="969964"/>
                  </a:lnTo>
                  <a:cubicBezTo>
                    <a:pt x="1468408" y="969964"/>
                    <a:pt x="969964" y="1468408"/>
                    <a:pt x="969964" y="2083270"/>
                  </a:cubicBezTo>
                  <a:lnTo>
                    <a:pt x="969964" y="2083271"/>
                  </a:lnTo>
                  <a:lnTo>
                    <a:pt x="0" y="2083271"/>
                  </a:lnTo>
                  <a:cubicBezTo>
                    <a:pt x="0" y="1723721"/>
                    <a:pt x="91085" y="1385446"/>
                    <a:pt x="251440" y="1090260"/>
                  </a:cubicBezTo>
                  <a:lnTo>
                    <a:pt x="355611" y="918789"/>
                  </a:lnTo>
                  <a:lnTo>
                    <a:pt x="355611" y="447241"/>
                  </a:lnTo>
                  <a:lnTo>
                    <a:pt x="796199" y="447241"/>
                  </a:lnTo>
                  <a:lnTo>
                    <a:pt x="918494" y="355790"/>
                  </a:lnTo>
                  <a:cubicBezTo>
                    <a:pt x="1250987" y="131163"/>
                    <a:pt x="1651812" y="0"/>
                    <a:pt x="20832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7" dirty="0">
                <a:solidFill>
                  <a:srgbClr val="404040"/>
                </a:solidFill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9" name="任意多边形 37">
              <a:extLst>
                <a:ext uri="{FF2B5EF4-FFF2-40B4-BE49-F238E27FC236}">
                  <a16:creationId xmlns:a16="http://schemas.microsoft.com/office/drawing/2014/main" id="{B274515A-2C70-45C4-9A12-9EC10B1F15C7}"/>
                </a:ext>
              </a:extLst>
            </p:cNvPr>
            <p:cNvSpPr/>
            <p:nvPr/>
          </p:nvSpPr>
          <p:spPr>
            <a:xfrm flipV="1">
              <a:off x="827030" y="4183346"/>
              <a:ext cx="2083271" cy="2083271"/>
            </a:xfrm>
            <a:custGeom>
              <a:avLst/>
              <a:gdLst>
                <a:gd name="connsiteX0" fmla="*/ 2083271 w 2083271"/>
                <a:gd name="connsiteY0" fmla="*/ 0 h 2083271"/>
                <a:gd name="connsiteX1" fmla="*/ 2083271 w 2083271"/>
                <a:gd name="connsiteY1" fmla="*/ 969964 h 2083271"/>
                <a:gd name="connsiteX2" fmla="*/ 2083270 w 2083271"/>
                <a:gd name="connsiteY2" fmla="*/ 969964 h 2083271"/>
                <a:gd name="connsiteX3" fmla="*/ 969964 w 2083271"/>
                <a:gd name="connsiteY3" fmla="*/ 2083270 h 2083271"/>
                <a:gd name="connsiteX4" fmla="*/ 969964 w 2083271"/>
                <a:gd name="connsiteY4" fmla="*/ 2083271 h 2083271"/>
                <a:gd name="connsiteX5" fmla="*/ 0 w 2083271"/>
                <a:gd name="connsiteY5" fmla="*/ 2083271 h 2083271"/>
                <a:gd name="connsiteX6" fmla="*/ 251440 w 2083271"/>
                <a:gd name="connsiteY6" fmla="*/ 1090260 h 2083271"/>
                <a:gd name="connsiteX7" fmla="*/ 355611 w 2083271"/>
                <a:gd name="connsiteY7" fmla="*/ 918789 h 2083271"/>
                <a:gd name="connsiteX8" fmla="*/ 355611 w 2083271"/>
                <a:gd name="connsiteY8" fmla="*/ 447241 h 2083271"/>
                <a:gd name="connsiteX9" fmla="*/ 796199 w 2083271"/>
                <a:gd name="connsiteY9" fmla="*/ 447241 h 2083271"/>
                <a:gd name="connsiteX10" fmla="*/ 918494 w 2083271"/>
                <a:gd name="connsiteY10" fmla="*/ 355790 h 2083271"/>
                <a:gd name="connsiteX11" fmla="*/ 2083271 w 2083271"/>
                <a:gd name="connsiteY11" fmla="*/ 0 h 2083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83271" h="2083271">
                  <a:moveTo>
                    <a:pt x="2083271" y="0"/>
                  </a:moveTo>
                  <a:lnTo>
                    <a:pt x="2083271" y="969964"/>
                  </a:lnTo>
                  <a:lnTo>
                    <a:pt x="2083270" y="969964"/>
                  </a:lnTo>
                  <a:cubicBezTo>
                    <a:pt x="1468408" y="969964"/>
                    <a:pt x="969964" y="1468408"/>
                    <a:pt x="969964" y="2083270"/>
                  </a:cubicBezTo>
                  <a:lnTo>
                    <a:pt x="969964" y="2083271"/>
                  </a:lnTo>
                  <a:lnTo>
                    <a:pt x="0" y="2083271"/>
                  </a:lnTo>
                  <a:cubicBezTo>
                    <a:pt x="0" y="1723721"/>
                    <a:pt x="91085" y="1385446"/>
                    <a:pt x="251440" y="1090260"/>
                  </a:cubicBezTo>
                  <a:lnTo>
                    <a:pt x="355611" y="918789"/>
                  </a:lnTo>
                  <a:lnTo>
                    <a:pt x="355611" y="447241"/>
                  </a:lnTo>
                  <a:lnTo>
                    <a:pt x="796199" y="447241"/>
                  </a:lnTo>
                  <a:lnTo>
                    <a:pt x="918494" y="355790"/>
                  </a:lnTo>
                  <a:cubicBezTo>
                    <a:pt x="1250987" y="131163"/>
                    <a:pt x="1651812" y="0"/>
                    <a:pt x="20832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7" dirty="0">
                <a:solidFill>
                  <a:srgbClr val="404040"/>
                </a:solidFill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0" name="任意多边形 38">
              <a:extLst>
                <a:ext uri="{FF2B5EF4-FFF2-40B4-BE49-F238E27FC236}">
                  <a16:creationId xmlns:a16="http://schemas.microsoft.com/office/drawing/2014/main" id="{62277CAC-6195-4C57-ADD6-FB35FA6E7B4E}"/>
                </a:ext>
              </a:extLst>
            </p:cNvPr>
            <p:cNvSpPr/>
            <p:nvPr/>
          </p:nvSpPr>
          <p:spPr>
            <a:xfrm flipH="1" flipV="1">
              <a:off x="2905979" y="4183346"/>
              <a:ext cx="2083271" cy="2083271"/>
            </a:xfrm>
            <a:custGeom>
              <a:avLst/>
              <a:gdLst>
                <a:gd name="connsiteX0" fmla="*/ 2083271 w 2083271"/>
                <a:gd name="connsiteY0" fmla="*/ 0 h 2083271"/>
                <a:gd name="connsiteX1" fmla="*/ 2083271 w 2083271"/>
                <a:gd name="connsiteY1" fmla="*/ 969964 h 2083271"/>
                <a:gd name="connsiteX2" fmla="*/ 2083270 w 2083271"/>
                <a:gd name="connsiteY2" fmla="*/ 969964 h 2083271"/>
                <a:gd name="connsiteX3" fmla="*/ 969964 w 2083271"/>
                <a:gd name="connsiteY3" fmla="*/ 2083270 h 2083271"/>
                <a:gd name="connsiteX4" fmla="*/ 969964 w 2083271"/>
                <a:gd name="connsiteY4" fmla="*/ 2083271 h 2083271"/>
                <a:gd name="connsiteX5" fmla="*/ 0 w 2083271"/>
                <a:gd name="connsiteY5" fmla="*/ 2083271 h 2083271"/>
                <a:gd name="connsiteX6" fmla="*/ 251440 w 2083271"/>
                <a:gd name="connsiteY6" fmla="*/ 1090260 h 2083271"/>
                <a:gd name="connsiteX7" fmla="*/ 355611 w 2083271"/>
                <a:gd name="connsiteY7" fmla="*/ 918789 h 2083271"/>
                <a:gd name="connsiteX8" fmla="*/ 355611 w 2083271"/>
                <a:gd name="connsiteY8" fmla="*/ 447241 h 2083271"/>
                <a:gd name="connsiteX9" fmla="*/ 796199 w 2083271"/>
                <a:gd name="connsiteY9" fmla="*/ 447241 h 2083271"/>
                <a:gd name="connsiteX10" fmla="*/ 918494 w 2083271"/>
                <a:gd name="connsiteY10" fmla="*/ 355790 h 2083271"/>
                <a:gd name="connsiteX11" fmla="*/ 2083271 w 2083271"/>
                <a:gd name="connsiteY11" fmla="*/ 0 h 2083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83271" h="2083271">
                  <a:moveTo>
                    <a:pt x="2083271" y="0"/>
                  </a:moveTo>
                  <a:lnTo>
                    <a:pt x="2083271" y="969964"/>
                  </a:lnTo>
                  <a:lnTo>
                    <a:pt x="2083270" y="969964"/>
                  </a:lnTo>
                  <a:cubicBezTo>
                    <a:pt x="1468408" y="969964"/>
                    <a:pt x="969964" y="1468408"/>
                    <a:pt x="969964" y="2083270"/>
                  </a:cubicBezTo>
                  <a:lnTo>
                    <a:pt x="969964" y="2083271"/>
                  </a:lnTo>
                  <a:lnTo>
                    <a:pt x="0" y="2083271"/>
                  </a:lnTo>
                  <a:cubicBezTo>
                    <a:pt x="0" y="1723721"/>
                    <a:pt x="91085" y="1385446"/>
                    <a:pt x="251440" y="1090260"/>
                  </a:cubicBezTo>
                  <a:lnTo>
                    <a:pt x="355611" y="918789"/>
                  </a:lnTo>
                  <a:lnTo>
                    <a:pt x="355611" y="447241"/>
                  </a:lnTo>
                  <a:lnTo>
                    <a:pt x="796199" y="447241"/>
                  </a:lnTo>
                  <a:lnTo>
                    <a:pt x="918494" y="355790"/>
                  </a:lnTo>
                  <a:cubicBezTo>
                    <a:pt x="1250987" y="131163"/>
                    <a:pt x="1651812" y="0"/>
                    <a:pt x="2083271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7" dirty="0">
                <a:solidFill>
                  <a:srgbClr val="404040"/>
                </a:solidFill>
                <a:latin typeface="Arial"/>
                <a:ea typeface="微软雅黑"/>
                <a:sym typeface="Arial"/>
              </a:endParaRPr>
            </a:p>
          </p:txBody>
        </p:sp>
      </p:grpSp>
      <p:pic>
        <p:nvPicPr>
          <p:cNvPr id="41" name="图片 40">
            <a:extLst>
              <a:ext uri="{FF2B5EF4-FFF2-40B4-BE49-F238E27FC236}">
                <a16:creationId xmlns:a16="http://schemas.microsoft.com/office/drawing/2014/main" id="{8369397A-BA79-4378-A610-9FED0EF7C6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158" y="1544571"/>
            <a:ext cx="3710350" cy="2241320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731F977C-118F-4EE0-8E7A-F087D705C7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8289" y="1841659"/>
            <a:ext cx="3697901" cy="2541626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606EE4DD-60E8-4888-BAD7-6DC314DE79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834" y="3897477"/>
            <a:ext cx="3647674" cy="2776480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25109FB0-478E-4215-B507-9753086FF8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6695" y="2350868"/>
            <a:ext cx="3987496" cy="2759377"/>
          </a:xfrm>
          <a:prstGeom prst="rect">
            <a:avLst/>
          </a:prstGeom>
        </p:spPr>
      </p:pic>
      <p:sp>
        <p:nvSpPr>
          <p:cNvPr id="45" name="文本框 44">
            <a:extLst>
              <a:ext uri="{FF2B5EF4-FFF2-40B4-BE49-F238E27FC236}">
                <a16:creationId xmlns:a16="http://schemas.microsoft.com/office/drawing/2014/main" id="{5422E322-26D2-4AC0-80D4-2DD707CCE406}"/>
              </a:ext>
            </a:extLst>
          </p:cNvPr>
          <p:cNvSpPr txBox="1"/>
          <p:nvPr/>
        </p:nvSpPr>
        <p:spPr>
          <a:xfrm>
            <a:off x="4227316" y="5995709"/>
            <a:ext cx="3737368" cy="3812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 defTabSz="685800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zh-CN" altLang="en-US" sz="1300" dirty="0">
                <a:solidFill>
                  <a:schemeClr val="tx2"/>
                </a:solidFill>
                <a:latin typeface="微软雅黑" panose="020B0503020204020204" pitchFamily="34" charset="-122"/>
                <a:ea typeface="+mn-ea"/>
                <a:cs typeface="+mn-ea"/>
              </a:rPr>
              <a:t>年度下载量超过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+mn-ea"/>
                <a:cs typeface="+mn-ea"/>
              </a:rPr>
              <a:t>30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+mn-ea"/>
                <a:cs typeface="+mn-ea"/>
              </a:rPr>
              <a:t>万</a:t>
            </a:r>
            <a:r>
              <a:rPr lang="zh-CN" altLang="en-US" sz="1300" dirty="0">
                <a:solidFill>
                  <a:schemeClr val="tx2"/>
                </a:solidFill>
                <a:latin typeface="微软雅黑" panose="020B0503020204020204" pitchFamily="34" charset="-122"/>
                <a:ea typeface="+mn-ea"/>
                <a:cs typeface="+mn-ea"/>
              </a:rPr>
              <a:t>次</a:t>
            </a:r>
            <a:r>
              <a:rPr lang="en-US" altLang="zh-CN" sz="1300" dirty="0">
                <a:solidFill>
                  <a:schemeClr val="tx2"/>
                </a:solidFill>
                <a:latin typeface="微软雅黑" panose="020B0503020204020204" pitchFamily="34" charset="-122"/>
                <a:ea typeface="+mn-ea"/>
                <a:cs typeface="+mn-ea"/>
              </a:rPr>
              <a:t>.</a:t>
            </a:r>
            <a:endParaRPr lang="zh-CN" altLang="en-US" sz="1300" dirty="0">
              <a:solidFill>
                <a:schemeClr val="tx2"/>
              </a:solidFill>
              <a:latin typeface="微软雅黑" panose="020B0503020204020204" pitchFamily="34" charset="-122"/>
              <a:ea typeface="+mn-ea"/>
              <a:cs typeface="+mn-ea"/>
            </a:endParaRPr>
          </a:p>
        </p:txBody>
      </p:sp>
      <p:pic>
        <p:nvPicPr>
          <p:cNvPr id="16" name="Picture 9">
            <a:extLst>
              <a:ext uri="{FF2B5EF4-FFF2-40B4-BE49-F238E27FC236}">
                <a16:creationId xmlns:a16="http://schemas.microsoft.com/office/drawing/2014/main" id="{8D7244A9-BD77-4063-82B0-05C6D48771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980" y="1458731"/>
            <a:ext cx="3451110" cy="52439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8AA151A-DE56-4D0C-B4DF-905612CC2E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68289" y="4594122"/>
            <a:ext cx="3737368" cy="209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16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54"/>
    </mc:Choice>
    <mc:Fallback xmlns="">
      <p:transition spd="slow" advTm="15754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ea typeface="+mn-ea"/>
                <a:cs typeface="+mn-ea"/>
              </a:rPr>
              <a:t>《</a:t>
            </a:r>
            <a:r>
              <a:rPr lang="zh-CN" altLang="en-US" dirty="0">
                <a:ea typeface="+mn-ea"/>
                <a:cs typeface="+mn-ea"/>
              </a:rPr>
              <a:t>现代物理知识</a:t>
            </a:r>
            <a:r>
              <a:rPr lang="en-US" altLang="zh-CN" dirty="0">
                <a:ea typeface="+mn-ea"/>
                <a:cs typeface="+mn-ea"/>
              </a:rPr>
              <a:t>》</a:t>
            </a:r>
            <a:endParaRPr lang="zh-CN" altLang="en-US" dirty="0">
              <a:ea typeface="+mn-ea"/>
              <a:cs typeface="+mn-ea"/>
            </a:endParaRPr>
          </a:p>
        </p:txBody>
      </p:sp>
      <p:sp>
        <p:nvSpPr>
          <p:cNvPr id="13" name="文本框 40">
            <a:extLst>
              <a:ext uri="{FF2B5EF4-FFF2-40B4-BE49-F238E27FC236}">
                <a16:creationId xmlns:a16="http://schemas.microsoft.com/office/drawing/2014/main" id="{E4938B82-ECC0-45A7-AAE5-0BDE53BE2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0877" y="4525658"/>
            <a:ext cx="17716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微信视频号</a:t>
            </a:r>
          </a:p>
        </p:txBody>
      </p:sp>
      <p:grpSp>
        <p:nvGrpSpPr>
          <p:cNvPr id="14" name="组合 43">
            <a:extLst>
              <a:ext uri="{FF2B5EF4-FFF2-40B4-BE49-F238E27FC236}">
                <a16:creationId xmlns:a16="http://schemas.microsoft.com/office/drawing/2014/main" id="{68B80B21-EE8D-4997-9F2E-29EE7CD3A21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4169" y="1544143"/>
            <a:ext cx="7750040" cy="4157651"/>
            <a:chOff x="323528" y="2724799"/>
            <a:chExt cx="6616946" cy="3550695"/>
          </a:xfrm>
        </p:grpSpPr>
        <p:grpSp>
          <p:nvGrpSpPr>
            <p:cNvPr id="15" name="组合 42">
              <a:extLst>
                <a:ext uri="{FF2B5EF4-FFF2-40B4-BE49-F238E27FC236}">
                  <a16:creationId xmlns:a16="http://schemas.microsoft.com/office/drawing/2014/main" id="{836C5727-6642-4A87-940B-8985B7954E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3528" y="2724799"/>
              <a:ext cx="6616946" cy="3550695"/>
              <a:chOff x="467544" y="2492896"/>
              <a:chExt cx="7815376" cy="4151840"/>
            </a:xfrm>
          </p:grpSpPr>
          <p:pic>
            <p:nvPicPr>
              <p:cNvPr id="27" name="图片 4">
                <a:extLst>
                  <a:ext uri="{FF2B5EF4-FFF2-40B4-BE49-F238E27FC236}">
                    <a16:creationId xmlns:a16="http://schemas.microsoft.com/office/drawing/2014/main" id="{399E3D19-25A5-43EA-8D0F-89ECDA9B48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43" t="13251" r="5000" b="17451"/>
              <a:stretch>
                <a:fillRect/>
              </a:stretch>
            </p:blipFill>
            <p:spPr bwMode="auto">
              <a:xfrm>
                <a:off x="3779912" y="2775614"/>
                <a:ext cx="2400651" cy="38644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" name="图片 14">
                <a:extLst>
                  <a:ext uri="{FF2B5EF4-FFF2-40B4-BE49-F238E27FC236}">
                    <a16:creationId xmlns:a16="http://schemas.microsoft.com/office/drawing/2014/main" id="{36A19A29-355A-482A-B75F-D343D7BC5B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06" t="14581" r="9286" b="14063"/>
              <a:stretch>
                <a:fillRect/>
              </a:stretch>
            </p:blipFill>
            <p:spPr bwMode="auto">
              <a:xfrm>
                <a:off x="6188218" y="2836903"/>
                <a:ext cx="2094702" cy="38078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" name="图片 24">
                <a:extLst>
                  <a:ext uri="{FF2B5EF4-FFF2-40B4-BE49-F238E27FC236}">
                    <a16:creationId xmlns:a16="http://schemas.microsoft.com/office/drawing/2014/main" id="{B4776F85-FA70-45BF-8045-302F217113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00" t="24802" r="13573" b="14301"/>
              <a:stretch>
                <a:fillRect/>
              </a:stretch>
            </p:blipFill>
            <p:spPr bwMode="auto">
              <a:xfrm>
                <a:off x="498375" y="2564904"/>
                <a:ext cx="2641949" cy="40324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" name="图片 34">
                <a:extLst>
                  <a:ext uri="{FF2B5EF4-FFF2-40B4-BE49-F238E27FC236}">
                    <a16:creationId xmlns:a16="http://schemas.microsoft.com/office/drawing/2014/main" id="{894D8DEA-24BD-4117-9F2C-C80E6049F5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429" t="19551" r="9518" b="18500"/>
              <a:stretch>
                <a:fillRect/>
              </a:stretch>
            </p:blipFill>
            <p:spPr bwMode="auto">
              <a:xfrm>
                <a:off x="1966132" y="2665385"/>
                <a:ext cx="1830953" cy="2928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58AAE740-8799-40ED-9E88-BA132F1C09CA}"/>
                  </a:ext>
                </a:extLst>
              </p:cNvPr>
              <p:cNvSpPr/>
              <p:nvPr/>
            </p:nvSpPr>
            <p:spPr>
              <a:xfrm>
                <a:off x="467544" y="2492896"/>
                <a:ext cx="7775999" cy="4146269"/>
              </a:xfrm>
              <a:prstGeom prst="rect">
                <a:avLst/>
              </a:prstGeom>
              <a:noFill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</p:grp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13AB8A85-72F2-4013-BBED-7382CD201565}"/>
                </a:ext>
              </a:extLst>
            </p:cNvPr>
            <p:cNvSpPr/>
            <p:nvPr/>
          </p:nvSpPr>
          <p:spPr>
            <a:xfrm>
              <a:off x="523560" y="5689534"/>
              <a:ext cx="1600259" cy="187380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grpSp>
        <p:nvGrpSpPr>
          <p:cNvPr id="32" name="组合 45">
            <a:extLst>
              <a:ext uri="{FF2B5EF4-FFF2-40B4-BE49-F238E27FC236}">
                <a16:creationId xmlns:a16="http://schemas.microsoft.com/office/drawing/2014/main" id="{BB11FC09-B574-45F4-AAD4-BDAB72928EE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008031" y="1912814"/>
            <a:ext cx="3204000" cy="2494578"/>
            <a:chOff x="6662585" y="1628800"/>
            <a:chExt cx="2409651" cy="1656184"/>
          </a:xfrm>
        </p:grpSpPr>
        <p:grpSp>
          <p:nvGrpSpPr>
            <p:cNvPr id="33" name="组合 36">
              <a:extLst>
                <a:ext uri="{FF2B5EF4-FFF2-40B4-BE49-F238E27FC236}">
                  <a16:creationId xmlns:a16="http://schemas.microsoft.com/office/drawing/2014/main" id="{E3598424-B9C6-4BFA-9C04-AF952246FD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97688" y="1708550"/>
              <a:ext cx="2282954" cy="1560722"/>
              <a:chOff x="6602523" y="1713318"/>
              <a:chExt cx="2432247" cy="1749363"/>
            </a:xfrm>
          </p:grpSpPr>
          <p:pic>
            <p:nvPicPr>
              <p:cNvPr id="35" name="图片 37">
                <a:extLst>
                  <a:ext uri="{FF2B5EF4-FFF2-40B4-BE49-F238E27FC236}">
                    <a16:creationId xmlns:a16="http://schemas.microsoft.com/office/drawing/2014/main" id="{BECC7904-B87E-4E50-941F-5DCF069B39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02523" y="1713318"/>
                <a:ext cx="2432247" cy="1749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6" name="图片 38">
                <a:extLst>
                  <a:ext uri="{FF2B5EF4-FFF2-40B4-BE49-F238E27FC236}">
                    <a16:creationId xmlns:a16="http://schemas.microsoft.com/office/drawing/2014/main" id="{8E46055A-67E7-4353-AE33-65E27ECED9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6113"/>
              <a:stretch>
                <a:fillRect/>
              </a:stretch>
            </p:blipFill>
            <p:spPr bwMode="auto">
              <a:xfrm>
                <a:off x="6666972" y="2750043"/>
                <a:ext cx="795972" cy="6313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" name="图片 39">
                <a:extLst>
                  <a:ext uri="{FF2B5EF4-FFF2-40B4-BE49-F238E27FC236}">
                    <a16:creationId xmlns:a16="http://schemas.microsoft.com/office/drawing/2014/main" id="{479652A5-E0A8-4D53-AA2C-7F40777831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298" t="39162"/>
              <a:stretch>
                <a:fillRect/>
              </a:stretch>
            </p:blipFill>
            <p:spPr bwMode="auto">
              <a:xfrm>
                <a:off x="7463271" y="2990731"/>
                <a:ext cx="672166" cy="4102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F97FD34B-4FC2-4C0C-909B-D3510CE3F578}"/>
                </a:ext>
              </a:extLst>
            </p:cNvPr>
            <p:cNvSpPr/>
            <p:nvPr/>
          </p:nvSpPr>
          <p:spPr>
            <a:xfrm>
              <a:off x="6662585" y="1628800"/>
              <a:ext cx="2409651" cy="1656184"/>
            </a:xfrm>
            <a:prstGeom prst="rect">
              <a:avLst/>
            </a:prstGeom>
            <a:noFill/>
            <a:ln>
              <a:solidFill>
                <a:schemeClr val="accent1">
                  <a:lumMod val="9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pic>
        <p:nvPicPr>
          <p:cNvPr id="38" name="图片 37">
            <a:extLst>
              <a:ext uri="{FF2B5EF4-FFF2-40B4-BE49-F238E27FC236}">
                <a16:creationId xmlns:a16="http://schemas.microsoft.com/office/drawing/2014/main" id="{69D3A874-4104-4A70-8704-7990BCC5899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64453" y="5001710"/>
            <a:ext cx="2105025" cy="793750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39" name="文本框 38">
            <a:extLst>
              <a:ext uri="{FF2B5EF4-FFF2-40B4-BE49-F238E27FC236}">
                <a16:creationId xmlns:a16="http://schemas.microsoft.com/office/drawing/2014/main" id="{64406CA1-4E10-48B3-86F7-58D3530CF5E2}"/>
              </a:ext>
            </a:extLst>
          </p:cNvPr>
          <p:cNvSpPr txBox="1">
            <a:spLocks noChangeAspect="1"/>
          </p:cNvSpPr>
          <p:nvPr/>
        </p:nvSpPr>
        <p:spPr>
          <a:xfrm>
            <a:off x="8027666" y="1398537"/>
            <a:ext cx="33780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内容同步发布在知乎平台</a:t>
            </a:r>
          </a:p>
        </p:txBody>
      </p:sp>
      <p:sp>
        <p:nvSpPr>
          <p:cNvPr id="40" name="矩形 50">
            <a:extLst>
              <a:ext uri="{FF2B5EF4-FFF2-40B4-BE49-F238E27FC236}">
                <a16:creationId xmlns:a16="http://schemas.microsoft.com/office/drawing/2014/main" id="{18FEEE86-6F30-406D-AB08-D91012503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4689" y="6067394"/>
            <a:ext cx="7011856" cy="406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algn="just" eaLnBrk="0" hangingPunct="0">
              <a:lnSpc>
                <a:spcPct val="110000"/>
              </a:lnSpc>
              <a:spcBef>
                <a:spcPts val="600"/>
              </a:spcBef>
            </a:pPr>
            <a:r>
              <a:rPr lang="zh-CN" altLang="en-US" b="1" dirty="0">
                <a:solidFill>
                  <a:schemeClr val="tx2"/>
                </a:solidFill>
                <a:latin typeface="+mn-ea"/>
                <a:ea typeface="+mn-ea"/>
                <a:cs typeface="+mn-ea"/>
              </a:rPr>
              <a:t>两个平台粉丝</a:t>
            </a:r>
            <a:r>
              <a:rPr lang="en-US" altLang="zh-CN" b="1" dirty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6</a:t>
            </a:r>
            <a:r>
              <a:rPr lang="zh-CN" altLang="en-US" b="1" dirty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万</a:t>
            </a:r>
            <a:r>
              <a:rPr lang="zh-CN" altLang="en-US" b="1" dirty="0">
                <a:solidFill>
                  <a:schemeClr val="tx2"/>
                </a:solidFill>
                <a:latin typeface="+mn-ea"/>
                <a:ea typeface="+mn-ea"/>
                <a:cs typeface="+mn-ea"/>
              </a:rPr>
              <a:t>，阅读量播放量</a:t>
            </a:r>
            <a:r>
              <a:rPr lang="zh-CN" altLang="en-US" b="1" dirty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近百万</a:t>
            </a:r>
            <a:r>
              <a:rPr lang="zh-CN" altLang="en-US" b="1" dirty="0">
                <a:solidFill>
                  <a:schemeClr val="tx2"/>
                </a:solidFill>
                <a:latin typeface="+mn-ea"/>
                <a:ea typeface="+mn-ea"/>
                <a:cs typeface="+mn-ea"/>
              </a:rPr>
              <a:t>，影响力稳步提升！</a:t>
            </a:r>
          </a:p>
        </p:txBody>
      </p:sp>
      <p:sp>
        <p:nvSpPr>
          <p:cNvPr id="41" name="Rectangle 3">
            <a:extLst>
              <a:ext uri="{FF2B5EF4-FFF2-40B4-BE49-F238E27FC236}">
                <a16:creationId xmlns:a16="http://schemas.microsoft.com/office/drawing/2014/main" id="{A2FD4C8E-0745-4448-BFC7-4D67A666447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866411" y="1207305"/>
            <a:ext cx="6583362" cy="98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600"/>
              </a:spcBef>
              <a:buBlip>
                <a:blip r:embed="rId11"/>
              </a:buBlip>
            </a:pPr>
            <a:endParaRPr lang="zh-CN" altLang="en-US" sz="2200" b="1" spc="-100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  <a:sym typeface="Symbol" panose="05050102010706020507" pitchFamily="18" charset="2"/>
            </a:endParaRPr>
          </a:p>
        </p:txBody>
      </p:sp>
      <p:sp>
        <p:nvSpPr>
          <p:cNvPr id="42" name="标题 1">
            <a:extLst>
              <a:ext uri="{FF2B5EF4-FFF2-40B4-BE49-F238E27FC236}">
                <a16:creationId xmlns:a16="http://schemas.microsoft.com/office/drawing/2014/main" id="{1BF55E5C-AD98-4745-AC37-E71FB0D86BCC}"/>
              </a:ext>
            </a:extLst>
          </p:cNvPr>
          <p:cNvSpPr txBox="1">
            <a:spLocks/>
          </p:cNvSpPr>
          <p:nvPr/>
        </p:nvSpPr>
        <p:spPr bwMode="auto">
          <a:xfrm>
            <a:off x="1268146" y="814909"/>
            <a:ext cx="6399321" cy="910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等线 Light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9pPr>
          </a:lstStyle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zh-CN" altLang="en-US" sz="2000" dirty="0">
                <a:solidFill>
                  <a:schemeClr val="tx2"/>
                </a:solidFill>
                <a:latin typeface="+mn-ea"/>
                <a:ea typeface="+mn-ea"/>
                <a:cs typeface="+mn-ea"/>
                <a:sym typeface="Symbol" panose="05050102010706020507" pitchFamily="18" charset="2"/>
              </a:rPr>
              <a:t>传播形式：纸刊、微信号、视频号三位一体</a:t>
            </a:r>
          </a:p>
        </p:txBody>
      </p:sp>
      <p:sp>
        <p:nvSpPr>
          <p:cNvPr id="43" name="TextBox 3">
            <a:extLst>
              <a:ext uri="{FF2B5EF4-FFF2-40B4-BE49-F238E27FC236}">
                <a16:creationId xmlns:a16="http://schemas.microsoft.com/office/drawing/2014/main" id="{990D8648-C057-44E1-9278-9F21B133A150}"/>
              </a:ext>
            </a:extLst>
          </p:cNvPr>
          <p:cNvSpPr txBox="1"/>
          <p:nvPr/>
        </p:nvSpPr>
        <p:spPr>
          <a:xfrm>
            <a:off x="3761678" y="487776"/>
            <a:ext cx="7315200" cy="278410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1400" b="0" i="0" dirty="0">
                <a:latin typeface="微软雅黑"/>
                <a:ea typeface="微软雅黑"/>
                <a:cs typeface="微软雅黑"/>
              </a:rPr>
              <a:t>科普传播重镇</a:t>
            </a:r>
            <a:endParaRPr sz="1400" b="0" i="0" dirty="0"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08079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15"/>
    </mc:Choice>
    <mc:Fallback xmlns="">
      <p:transition spd="slow" advTm="21215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4">
            <a:extLst>
              <a:ext uri="{FF2B5EF4-FFF2-40B4-BE49-F238E27FC236}">
                <a16:creationId xmlns:a16="http://schemas.microsoft.com/office/drawing/2014/main" id="{75B32FBF-6822-4932-8E7B-26E357885013}"/>
              </a:ext>
            </a:extLst>
          </p:cNvPr>
          <p:cNvSpPr/>
          <p:nvPr/>
        </p:nvSpPr>
        <p:spPr>
          <a:xfrm>
            <a:off x="1077443" y="923085"/>
            <a:ext cx="10175358" cy="2845765"/>
          </a:xfrm>
          <a:custGeom>
            <a:avLst/>
            <a:gdLst/>
            <a:ahLst/>
            <a:cxnLst/>
            <a:rect l="l" t="t" r="r" b="b"/>
            <a:pathLst>
              <a:path w="5619750" h="1943100">
                <a:moveTo>
                  <a:pt x="0" y="0"/>
                </a:moveTo>
                <a:lnTo>
                  <a:pt x="5619750" y="0"/>
                </a:lnTo>
                <a:lnTo>
                  <a:pt x="5619750" y="1943100"/>
                </a:lnTo>
                <a:lnTo>
                  <a:pt x="0" y="19431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/>
        </p:spPr>
      </p:sp>
      <p:sp>
        <p:nvSpPr>
          <p:cNvPr id="29" name="Shape 4">
            <a:extLst>
              <a:ext uri="{FF2B5EF4-FFF2-40B4-BE49-F238E27FC236}">
                <a16:creationId xmlns:a16="http://schemas.microsoft.com/office/drawing/2014/main" id="{559CC550-F0AA-4E50-A732-19D1924880FF}"/>
              </a:ext>
            </a:extLst>
          </p:cNvPr>
          <p:cNvSpPr/>
          <p:nvPr/>
        </p:nvSpPr>
        <p:spPr>
          <a:xfrm>
            <a:off x="1072515" y="3778930"/>
            <a:ext cx="10175358" cy="2918017"/>
          </a:xfrm>
          <a:custGeom>
            <a:avLst/>
            <a:gdLst/>
            <a:ahLst/>
            <a:cxnLst/>
            <a:rect l="l" t="t" r="r" b="b"/>
            <a:pathLst>
              <a:path w="5619750" h="1943100">
                <a:moveTo>
                  <a:pt x="0" y="0"/>
                </a:moveTo>
                <a:lnTo>
                  <a:pt x="5619750" y="0"/>
                </a:lnTo>
                <a:lnTo>
                  <a:pt x="5619750" y="1943100"/>
                </a:lnTo>
                <a:lnTo>
                  <a:pt x="0" y="19431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/>
        </p:spPr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ea typeface="+mn-ea"/>
                <a:cs typeface="+mn-ea"/>
              </a:rPr>
              <a:t>《</a:t>
            </a:r>
            <a:r>
              <a:rPr lang="zh-CN" altLang="en-US" dirty="0">
                <a:ea typeface="+mn-ea"/>
                <a:cs typeface="+mn-ea"/>
              </a:rPr>
              <a:t>现代物理知识</a:t>
            </a:r>
            <a:r>
              <a:rPr lang="en-US" altLang="zh-CN" dirty="0">
                <a:ea typeface="+mn-ea"/>
                <a:cs typeface="+mn-ea"/>
              </a:rPr>
              <a:t>》</a:t>
            </a:r>
            <a:endParaRPr lang="zh-CN" altLang="en-US" dirty="0">
              <a:ea typeface="+mn-ea"/>
              <a:cs typeface="+mn-ea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C336C787-1FAF-4DBA-97DF-A1B4B93C45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12" t="-683"/>
          <a:stretch/>
        </p:blipFill>
        <p:spPr>
          <a:xfrm>
            <a:off x="1413527" y="3950754"/>
            <a:ext cx="1640651" cy="2223577"/>
          </a:xfrm>
          <a:prstGeom prst="rect">
            <a:avLst/>
          </a:prstGeom>
        </p:spPr>
      </p:pic>
      <p:pic>
        <p:nvPicPr>
          <p:cNvPr id="18" name="图片 2">
            <a:extLst>
              <a:ext uri="{FF2B5EF4-FFF2-40B4-BE49-F238E27FC236}">
                <a16:creationId xmlns:a16="http://schemas.microsoft.com/office/drawing/2014/main" id="{58271773-8DAE-4C4B-8455-AC5C853D1F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98" r="2"/>
          <a:stretch>
            <a:fillRect/>
          </a:stretch>
        </p:blipFill>
        <p:spPr bwMode="auto">
          <a:xfrm>
            <a:off x="3321703" y="3918856"/>
            <a:ext cx="1633081" cy="2232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3">
            <a:extLst>
              <a:ext uri="{FF2B5EF4-FFF2-40B4-BE49-F238E27FC236}">
                <a16:creationId xmlns:a16="http://schemas.microsoft.com/office/drawing/2014/main" id="{B775EE79-A4A1-458E-BC71-1618B7DFF8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312" y="3927241"/>
            <a:ext cx="1650907" cy="2223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FC1B995-8B5E-4C59-9D47-833208C504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9591" y="3897589"/>
            <a:ext cx="1640651" cy="225360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A0662832-C8B4-4453-8E04-F384332DFE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536" y="1136785"/>
            <a:ext cx="1643610" cy="2229324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D189CDF0-461F-463C-B8A1-8CE429ACB4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549" y="1111673"/>
            <a:ext cx="1643611" cy="2255541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21E2EA16-337D-4D54-954C-6C9A44B8ED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17539" y="1136289"/>
            <a:ext cx="1737399" cy="2291769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EEA6B5B5-1F24-4B81-A5EA-58817C5BDB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76982" y="3918856"/>
            <a:ext cx="1679233" cy="2232334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968E39A6-78C9-485F-8130-386FCA3449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42308" y="1081190"/>
            <a:ext cx="1663071" cy="2284919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1EEB59DA-3BEE-45C4-A672-6115C3A4EE53}"/>
              </a:ext>
            </a:extLst>
          </p:cNvPr>
          <p:cNvSpPr txBox="1">
            <a:spLocks/>
          </p:cNvSpPr>
          <p:nvPr/>
        </p:nvSpPr>
        <p:spPr bwMode="auto">
          <a:xfrm>
            <a:off x="4431060" y="6132590"/>
            <a:ext cx="6134830" cy="68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等线 Light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9pPr>
          </a:lstStyle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zh-CN" altLang="en-US" sz="1600" dirty="0">
                <a:solidFill>
                  <a:schemeClr val="tx2"/>
                </a:solidFill>
                <a:latin typeface="+mn-ea"/>
                <a:ea typeface="+mn-ea"/>
                <a:cs typeface="+mn-ea"/>
              </a:rPr>
              <a:t>期刊内容特色：围绕大科学装置、科学家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49713DA8-FC90-430F-9E8C-11D4EACA35E8}"/>
              </a:ext>
            </a:extLst>
          </p:cNvPr>
          <p:cNvSpPr txBox="1"/>
          <p:nvPr/>
        </p:nvSpPr>
        <p:spPr bwMode="auto">
          <a:xfrm>
            <a:off x="2880234" y="3421153"/>
            <a:ext cx="66719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李政道                       何泽慧                  叶铭汉                       赵忠尧</a:t>
            </a:r>
          </a:p>
        </p:txBody>
      </p:sp>
      <p:sp>
        <p:nvSpPr>
          <p:cNvPr id="28" name="TextBox 3">
            <a:extLst>
              <a:ext uri="{FF2B5EF4-FFF2-40B4-BE49-F238E27FC236}">
                <a16:creationId xmlns:a16="http://schemas.microsoft.com/office/drawing/2014/main" id="{EB1E57CE-CB29-4D1F-B0B8-8B4FBC9B66A3}"/>
              </a:ext>
            </a:extLst>
          </p:cNvPr>
          <p:cNvSpPr txBox="1"/>
          <p:nvPr/>
        </p:nvSpPr>
        <p:spPr>
          <a:xfrm>
            <a:off x="3761678" y="487776"/>
            <a:ext cx="7315200" cy="278410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1400" b="0" i="0" dirty="0">
                <a:latin typeface="微软雅黑"/>
                <a:ea typeface="微软雅黑"/>
                <a:cs typeface="微软雅黑"/>
              </a:rPr>
              <a:t>科普传播重镇</a:t>
            </a:r>
            <a:endParaRPr sz="1400" b="0" i="0" dirty="0"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104154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38"/>
    </mc:Choice>
    <mc:Fallback xmlns="">
      <p:transition spd="slow" advTm="14438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ea typeface="+mn-ea"/>
                <a:cs typeface="+mn-ea"/>
              </a:rPr>
              <a:t>《</a:t>
            </a:r>
            <a:r>
              <a:rPr lang="zh-CN" altLang="en-US" dirty="0">
                <a:ea typeface="+mn-ea"/>
                <a:cs typeface="+mn-ea"/>
              </a:rPr>
              <a:t>现代物理知识</a:t>
            </a:r>
            <a:r>
              <a:rPr lang="en-US" altLang="zh-CN" dirty="0">
                <a:ea typeface="+mn-ea"/>
                <a:cs typeface="+mn-ea"/>
              </a:rPr>
              <a:t>》</a:t>
            </a:r>
            <a:endParaRPr lang="zh-CN" altLang="en-US" dirty="0">
              <a:ea typeface="+mn-ea"/>
              <a:cs typeface="+mn-ea"/>
            </a:endParaRPr>
          </a:p>
        </p:txBody>
      </p:sp>
      <p:sp>
        <p:nvSpPr>
          <p:cNvPr id="41" name="Rectangle 3">
            <a:extLst>
              <a:ext uri="{FF2B5EF4-FFF2-40B4-BE49-F238E27FC236}">
                <a16:creationId xmlns:a16="http://schemas.microsoft.com/office/drawing/2014/main" id="{A2FD4C8E-0745-4448-BFC7-4D67A666447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866411" y="1207305"/>
            <a:ext cx="6583362" cy="98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600"/>
              </a:spcBef>
              <a:buBlip>
                <a:blip r:embed="rId3"/>
              </a:buBlip>
            </a:pPr>
            <a:endParaRPr lang="zh-CN" altLang="en-US" sz="2200" b="1" spc="-100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  <a:sym typeface="Symbol" panose="05050102010706020507" pitchFamily="18" charset="2"/>
            </a:endParaRPr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6BFBB416-B8DF-4F6C-9A44-49AA7954EDE5}"/>
              </a:ext>
            </a:extLst>
          </p:cNvPr>
          <p:cNvSpPr txBox="1">
            <a:spLocks/>
          </p:cNvSpPr>
          <p:nvPr/>
        </p:nvSpPr>
        <p:spPr bwMode="auto">
          <a:xfrm>
            <a:off x="6607463" y="604092"/>
            <a:ext cx="498814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等线 Light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9pPr>
          </a:lstStyle>
          <a:p>
            <a:pPr>
              <a:defRPr/>
            </a:pPr>
            <a:r>
              <a:rPr lang="zh-CN" altLang="en-US" sz="2000" dirty="0">
                <a:solidFill>
                  <a:schemeClr val="tx2"/>
                </a:solidFill>
                <a:latin typeface="+mn-ea"/>
                <a:ea typeface="+mn-ea"/>
                <a:cs typeface="+mn-ea"/>
              </a:rPr>
              <a:t>多方位策划、组织科学教育及科普活动</a:t>
            </a:r>
          </a:p>
        </p:txBody>
      </p:sp>
      <p:sp>
        <p:nvSpPr>
          <p:cNvPr id="25" name="灯片编号占位符 3">
            <a:extLst>
              <a:ext uri="{FF2B5EF4-FFF2-40B4-BE49-F238E27FC236}">
                <a16:creationId xmlns:a16="http://schemas.microsoft.com/office/drawing/2014/main" id="{464F913E-001F-41A4-9F98-F8D66639A7E4}"/>
              </a:ext>
            </a:extLst>
          </p:cNvPr>
          <p:cNvSpPr txBox="1">
            <a:spLocks noChangeArrowheads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3000" kern="1200">
                <a:solidFill>
                  <a:schemeClr val="tx2"/>
                </a:solidFill>
                <a:latin typeface="Tahoma" panose="020B0604030504040204" pitchFamily="34" charset="0"/>
                <a:ea typeface="宋体" pitchFamily="2" charset="-122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2"/>
                </a:solidFill>
                <a:latin typeface="Tahoma" panose="020B0604030504040204" pitchFamily="34" charset="0"/>
                <a:ea typeface="宋体" pitchFamily="2" charset="-122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2"/>
                </a:solidFill>
                <a:latin typeface="Tahoma" panose="020B0604030504040204" pitchFamily="34" charset="0"/>
                <a:ea typeface="宋体" pitchFamily="2" charset="-122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2"/>
                </a:solidFill>
                <a:latin typeface="Tahoma" panose="020B0604030504040204" pitchFamily="34" charset="0"/>
                <a:ea typeface="宋体" pitchFamily="2" charset="-122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2"/>
                </a:solidFill>
                <a:latin typeface="Tahoma" panose="020B0604030504040204" pitchFamily="34" charset="0"/>
                <a:ea typeface="宋体" pitchFamily="2" charset="-122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2"/>
                </a:solidFill>
                <a:latin typeface="Tahoma" panose="020B0604030504040204" pitchFamily="34" charset="0"/>
                <a:ea typeface="宋体" pitchFamily="2" charset="-122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2"/>
                </a:solidFill>
                <a:latin typeface="Tahoma" panose="020B0604030504040204" pitchFamily="34" charset="0"/>
                <a:ea typeface="宋体" pitchFamily="2" charset="-122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2"/>
                </a:solidFill>
                <a:latin typeface="Tahoma" panose="020B0604030504040204" pitchFamily="34" charset="0"/>
                <a:ea typeface="宋体" pitchFamily="2" charset="-122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2"/>
                </a:solidFill>
                <a:latin typeface="Tahoma" panose="020B0604030504040204" pitchFamily="34" charset="0"/>
                <a:ea typeface="宋体" pitchFamily="2" charset="-122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0A6E7CC-8CC1-4B35-BB33-56B93E97BE31}" type="slidenum">
              <a:rPr lang="en-US" altLang="zh-CN" sz="1200" smtClean="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zh-CN" sz="1200"/>
          </a:p>
        </p:txBody>
      </p:sp>
      <p:pic>
        <p:nvPicPr>
          <p:cNvPr id="44" name="图片 43">
            <a:extLst>
              <a:ext uri="{FF2B5EF4-FFF2-40B4-BE49-F238E27FC236}">
                <a16:creationId xmlns:a16="http://schemas.microsoft.com/office/drawing/2014/main" id="{89A773F5-CDB7-4115-89B0-928BAB3494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253" y="3464748"/>
            <a:ext cx="5195225" cy="3256728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5880C2B4-FB0C-4EB5-9885-2A4E7A0BAA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7733" y="1293814"/>
            <a:ext cx="6522882" cy="5351535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B5638264-C7B5-4536-B52A-5E1CFE2481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53" y="1217442"/>
            <a:ext cx="5195225" cy="2175811"/>
          </a:xfrm>
          <a:prstGeom prst="rect">
            <a:avLst/>
          </a:prstGeom>
        </p:spPr>
      </p:pic>
      <p:sp>
        <p:nvSpPr>
          <p:cNvPr id="46" name="文本框 45">
            <a:extLst>
              <a:ext uri="{FF2B5EF4-FFF2-40B4-BE49-F238E27FC236}">
                <a16:creationId xmlns:a16="http://schemas.microsoft.com/office/drawing/2014/main" id="{19D8BF39-170D-4F0E-96E9-24EF54270A2C}"/>
              </a:ext>
            </a:extLst>
          </p:cNvPr>
          <p:cNvSpPr txBox="1">
            <a:spLocks noChangeAspect="1"/>
          </p:cNvSpPr>
          <p:nvPr/>
        </p:nvSpPr>
        <p:spPr>
          <a:xfrm>
            <a:off x="272507" y="2966330"/>
            <a:ext cx="51952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400" b="1" dirty="0">
                <a:latin typeface="+mj-ea"/>
                <a:ea typeface="+mj-ea"/>
              </a:rPr>
              <a:t>校园宇宙线观测联盟</a:t>
            </a:r>
          </a:p>
        </p:txBody>
      </p:sp>
      <p:sp>
        <p:nvSpPr>
          <p:cNvPr id="48" name="TextBox 3">
            <a:extLst>
              <a:ext uri="{FF2B5EF4-FFF2-40B4-BE49-F238E27FC236}">
                <a16:creationId xmlns:a16="http://schemas.microsoft.com/office/drawing/2014/main" id="{2077E5B2-21E2-4829-9483-46270085FACA}"/>
              </a:ext>
            </a:extLst>
          </p:cNvPr>
          <p:cNvSpPr txBox="1"/>
          <p:nvPr/>
        </p:nvSpPr>
        <p:spPr>
          <a:xfrm>
            <a:off x="3761678" y="487776"/>
            <a:ext cx="7315200" cy="278410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1400" b="0" i="0" dirty="0">
                <a:latin typeface="微软雅黑"/>
                <a:ea typeface="微软雅黑"/>
                <a:cs typeface="微软雅黑"/>
              </a:rPr>
              <a:t>科普传播重镇</a:t>
            </a:r>
            <a:endParaRPr sz="1400" b="0" i="0" dirty="0"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82261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82"/>
    </mc:Choice>
    <mc:Fallback xmlns="">
      <p:transition spd="slow" advTm="19182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+mn-ea"/>
                <a:cs typeface="+mn-ea"/>
              </a:rPr>
              <a:t>期待您的参与</a:t>
            </a:r>
          </a:p>
        </p:txBody>
      </p:sp>
      <p:sp>
        <p:nvSpPr>
          <p:cNvPr id="11" name="标题 1">
            <a:extLst>
              <a:ext uri="{FF2B5EF4-FFF2-40B4-BE49-F238E27FC236}">
                <a16:creationId xmlns:a16="http://schemas.microsoft.com/office/drawing/2014/main" id="{C853AD11-1218-45CD-86D3-F5A3D1FDCAC6}"/>
              </a:ext>
            </a:extLst>
          </p:cNvPr>
          <p:cNvSpPr txBox="1"/>
          <p:nvPr/>
        </p:nvSpPr>
        <p:spPr>
          <a:xfrm>
            <a:off x="660400" y="5023712"/>
            <a:ext cx="5321300" cy="1479514"/>
          </a:xfrm>
          <a:prstGeom prst="roundRect">
            <a:avLst>
              <a:gd name="adj" fmla="val 5422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241300" sx="102000" sy="102000" algn="ctr" rotWithShape="0">
              <a:schemeClr val="accent1">
                <a:alpha val="1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>
            <a:extLst>
              <a:ext uri="{FF2B5EF4-FFF2-40B4-BE49-F238E27FC236}">
                <a16:creationId xmlns:a16="http://schemas.microsoft.com/office/drawing/2014/main" id="{B7854A2A-1D70-42FD-B0D3-22FD05DCFC60}"/>
              </a:ext>
            </a:extLst>
          </p:cNvPr>
          <p:cNvSpPr txBox="1"/>
          <p:nvPr/>
        </p:nvSpPr>
        <p:spPr>
          <a:xfrm>
            <a:off x="839470" y="5554252"/>
            <a:ext cx="4963160" cy="113406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kumimoji="1" lang="zh-CN" altLang="en-US" sz="1400" dirty="0">
                <a:ln w="127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成为期刊发展的智囊团，塑造中国高能物理期刊未来</a:t>
            </a:r>
            <a:endParaRPr kumimoji="1" lang="zh-CN" altLang="en-US" sz="1400" dirty="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Franklin Gothic Book" panose="020B0503020102020204" pitchFamily="34" charset="0"/>
              <a:ea typeface="Source Han Sans"/>
            </a:endParaRPr>
          </a:p>
        </p:txBody>
      </p:sp>
      <p:sp>
        <p:nvSpPr>
          <p:cNvPr id="14" name="标题 1">
            <a:extLst>
              <a:ext uri="{FF2B5EF4-FFF2-40B4-BE49-F238E27FC236}">
                <a16:creationId xmlns:a16="http://schemas.microsoft.com/office/drawing/2014/main" id="{F239A666-0016-4500-AE08-861343056862}"/>
              </a:ext>
            </a:extLst>
          </p:cNvPr>
          <p:cNvSpPr txBox="1"/>
          <p:nvPr/>
        </p:nvSpPr>
        <p:spPr>
          <a:xfrm>
            <a:off x="660400" y="3335987"/>
            <a:ext cx="5321300" cy="1332187"/>
          </a:xfrm>
          <a:prstGeom prst="roundRect">
            <a:avLst>
              <a:gd name="adj" fmla="val 5422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241300" sx="102000" sy="102000" algn="ctr" rotWithShape="0">
              <a:schemeClr val="accent1">
                <a:alpha val="1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>
            <a:extLst>
              <a:ext uri="{FF2B5EF4-FFF2-40B4-BE49-F238E27FC236}">
                <a16:creationId xmlns:a16="http://schemas.microsoft.com/office/drawing/2014/main" id="{C6B3D3E0-E606-4176-AEE2-7A976DA8BAA8}"/>
              </a:ext>
            </a:extLst>
          </p:cNvPr>
          <p:cNvSpPr txBox="1"/>
          <p:nvPr/>
        </p:nvSpPr>
        <p:spPr>
          <a:xfrm>
            <a:off x="839470" y="3866527"/>
            <a:ext cx="4963160" cy="113406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kumimoji="1" lang="zh-CN" altLang="en-US" sz="1400" dirty="0">
                <a:ln w="127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以专业水准评审稿件，维护学术尊严，为学术共同体贡献力量</a:t>
            </a:r>
          </a:p>
        </p:txBody>
      </p:sp>
      <p:sp>
        <p:nvSpPr>
          <p:cNvPr id="16" name="标题 1">
            <a:extLst>
              <a:ext uri="{FF2B5EF4-FFF2-40B4-BE49-F238E27FC236}">
                <a16:creationId xmlns:a16="http://schemas.microsoft.com/office/drawing/2014/main" id="{1FC5DAAB-DE6C-4CF1-922F-14761BD82B0F}"/>
              </a:ext>
            </a:extLst>
          </p:cNvPr>
          <p:cNvSpPr txBox="1"/>
          <p:nvPr/>
        </p:nvSpPr>
        <p:spPr>
          <a:xfrm>
            <a:off x="660400" y="3342941"/>
            <a:ext cx="73659" cy="1332187"/>
          </a:xfrm>
          <a:prstGeom prst="roundRect">
            <a:avLst>
              <a:gd name="adj" fmla="val 5422"/>
            </a:avLst>
          </a:prstGeom>
          <a:solidFill>
            <a:schemeClr val="accent1"/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>
            <a:extLst>
              <a:ext uri="{FF2B5EF4-FFF2-40B4-BE49-F238E27FC236}">
                <a16:creationId xmlns:a16="http://schemas.microsoft.com/office/drawing/2014/main" id="{81275758-F624-4C2C-BAC3-1596956000F8}"/>
              </a:ext>
            </a:extLst>
          </p:cNvPr>
          <p:cNvSpPr txBox="1"/>
          <p:nvPr/>
        </p:nvSpPr>
        <p:spPr>
          <a:xfrm>
            <a:off x="660400" y="1549720"/>
            <a:ext cx="5321300" cy="1438029"/>
          </a:xfrm>
          <a:prstGeom prst="roundRect">
            <a:avLst>
              <a:gd name="adj" fmla="val 5422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241300" sx="102000" sy="102000" algn="ctr" rotWithShape="0">
              <a:schemeClr val="accent1">
                <a:alpha val="1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>
            <a:extLst>
              <a:ext uri="{FF2B5EF4-FFF2-40B4-BE49-F238E27FC236}">
                <a16:creationId xmlns:a16="http://schemas.microsoft.com/office/drawing/2014/main" id="{0936DBBE-41CE-480F-80EF-C29DC3B74E79}"/>
              </a:ext>
            </a:extLst>
          </p:cNvPr>
          <p:cNvSpPr txBox="1"/>
          <p:nvPr/>
        </p:nvSpPr>
        <p:spPr>
          <a:xfrm>
            <a:off x="839470" y="2080260"/>
            <a:ext cx="4963160" cy="74971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kumimoji="1" lang="zh-CN" altLang="en-US" sz="1400" dirty="0">
                <a:ln w="127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通过我们自己的学术传播平台，让更多的人看见您的成果</a:t>
            </a:r>
            <a:endParaRPr kumimoji="1" lang="en-US" altLang="zh-CN" sz="1400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algn="l">
              <a:lnSpc>
                <a:spcPct val="150000"/>
              </a:lnSpc>
            </a:pPr>
            <a:r>
              <a:rPr kumimoji="1" lang="en-US" altLang="zh-CN" sz="1400" dirty="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Franklin Gothic Book" panose="020B0503020102020204" pitchFamily="34" charset="0"/>
                <a:ea typeface="Source Han Sans"/>
              </a:rPr>
              <a:t>
</a:t>
            </a:r>
            <a:endParaRPr kumimoji="1" lang="zh-CN" altLang="en-US" sz="1400" dirty="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Franklin Gothic Book" panose="020B0503020102020204" pitchFamily="34" charset="0"/>
              <a:ea typeface="Source Han Sans"/>
            </a:endParaRPr>
          </a:p>
        </p:txBody>
      </p:sp>
      <p:sp>
        <p:nvSpPr>
          <p:cNvPr id="19" name="标题 1">
            <a:extLst>
              <a:ext uri="{FF2B5EF4-FFF2-40B4-BE49-F238E27FC236}">
                <a16:creationId xmlns:a16="http://schemas.microsoft.com/office/drawing/2014/main" id="{7C49F398-A274-4241-8AEA-6B4CE1EA1F8D}"/>
              </a:ext>
            </a:extLst>
          </p:cNvPr>
          <p:cNvSpPr txBox="1"/>
          <p:nvPr/>
        </p:nvSpPr>
        <p:spPr>
          <a:xfrm>
            <a:off x="660400" y="1556674"/>
            <a:ext cx="73659" cy="1472560"/>
          </a:xfrm>
          <a:prstGeom prst="roundRect">
            <a:avLst>
              <a:gd name="adj" fmla="val 5422"/>
            </a:avLst>
          </a:prstGeom>
          <a:solidFill>
            <a:schemeClr val="accent1"/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>
            <a:extLst>
              <a:ext uri="{FF2B5EF4-FFF2-40B4-BE49-F238E27FC236}">
                <a16:creationId xmlns:a16="http://schemas.microsoft.com/office/drawing/2014/main" id="{1AB6E9ED-77B9-4830-B0CA-119E2CA0C977}"/>
              </a:ext>
            </a:extLst>
          </p:cNvPr>
          <p:cNvSpPr txBox="1"/>
          <p:nvPr/>
        </p:nvSpPr>
        <p:spPr>
          <a:xfrm>
            <a:off x="839469" y="1690093"/>
            <a:ext cx="4964400" cy="29455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kumimoji="1" lang="zh-CN" altLang="en-US" b="1" dirty="0">
                <a:ln w="12700">
                  <a:noFill/>
                </a:ln>
                <a:solidFill>
                  <a:schemeClr val="accent1"/>
                </a:solidFill>
                <a:latin typeface="+mj-ea"/>
                <a:ea typeface="+mj-ea"/>
              </a:rPr>
              <a:t>分享您的研究成果</a:t>
            </a:r>
          </a:p>
        </p:txBody>
      </p:sp>
      <p:sp>
        <p:nvSpPr>
          <p:cNvPr id="21" name="标题 1">
            <a:extLst>
              <a:ext uri="{FF2B5EF4-FFF2-40B4-BE49-F238E27FC236}">
                <a16:creationId xmlns:a16="http://schemas.microsoft.com/office/drawing/2014/main" id="{2C75E2E3-515A-4821-B854-0E7B17FE296C}"/>
              </a:ext>
            </a:extLst>
          </p:cNvPr>
          <p:cNvSpPr txBox="1"/>
          <p:nvPr/>
        </p:nvSpPr>
        <p:spPr>
          <a:xfrm>
            <a:off x="839469" y="3522080"/>
            <a:ext cx="4964400" cy="29455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kumimoji="1" lang="zh-CN" altLang="en-US" b="1" dirty="0">
                <a:ln w="12700">
                  <a:noFill/>
                </a:ln>
                <a:solidFill>
                  <a:schemeClr val="accent1"/>
                </a:solidFill>
                <a:latin typeface="+mj-ea"/>
                <a:ea typeface="+mj-ea"/>
              </a:rPr>
              <a:t>贡献审稿力量</a:t>
            </a:r>
          </a:p>
        </p:txBody>
      </p:sp>
      <p:sp>
        <p:nvSpPr>
          <p:cNvPr id="22" name="标题 1">
            <a:extLst>
              <a:ext uri="{FF2B5EF4-FFF2-40B4-BE49-F238E27FC236}">
                <a16:creationId xmlns:a16="http://schemas.microsoft.com/office/drawing/2014/main" id="{5FD2DC65-827C-47DA-931F-AB920EAEA6C4}"/>
              </a:ext>
            </a:extLst>
          </p:cNvPr>
          <p:cNvSpPr txBox="1"/>
          <p:nvPr/>
        </p:nvSpPr>
        <p:spPr>
          <a:xfrm>
            <a:off x="839470" y="5164085"/>
            <a:ext cx="4964400" cy="29455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kumimoji="1" lang="zh-CN" altLang="en-US" b="1" dirty="0">
                <a:ln w="12700">
                  <a:noFill/>
                </a:ln>
                <a:solidFill>
                  <a:schemeClr val="accent1"/>
                </a:solidFill>
                <a:latin typeface="+mj-ea"/>
                <a:ea typeface="+mj-ea"/>
              </a:rPr>
              <a:t>共建编委会</a:t>
            </a:r>
          </a:p>
        </p:txBody>
      </p:sp>
      <p:pic>
        <p:nvPicPr>
          <p:cNvPr id="23" name="Picture 3" descr="D:\CPC\期刊资料\CPC二维码\cli_300px.png">
            <a:extLst>
              <a:ext uri="{FF2B5EF4-FFF2-40B4-BE49-F238E27FC236}">
                <a16:creationId xmlns:a16="http://schemas.microsoft.com/office/drawing/2014/main" id="{0EAEA56D-CF09-4329-B93B-C8CED66A7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292" y="1690093"/>
            <a:ext cx="1139884" cy="113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4">
            <a:extLst>
              <a:ext uri="{FF2B5EF4-FFF2-40B4-BE49-F238E27FC236}">
                <a16:creationId xmlns:a16="http://schemas.microsoft.com/office/drawing/2014/main" id="{40C24C08-0A34-4B15-B5B0-0CC17ADDF327}"/>
              </a:ext>
            </a:extLst>
          </p:cNvPr>
          <p:cNvSpPr txBox="1"/>
          <p:nvPr/>
        </p:nvSpPr>
        <p:spPr>
          <a:xfrm>
            <a:off x="8146768" y="1803602"/>
            <a:ext cx="2808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accent1">
                    <a:lumMod val="50000"/>
                  </a:schemeClr>
                </a:solidFill>
              </a:rPr>
              <a:t>cpc.ihep.ac.cn</a:t>
            </a:r>
          </a:p>
          <a:p>
            <a:r>
              <a:rPr lang="en-US" altLang="zh-CN" b="1" dirty="0">
                <a:solidFill>
                  <a:schemeClr val="accent1">
                    <a:lumMod val="50000"/>
                  </a:schemeClr>
                </a:solidFill>
              </a:rPr>
              <a:t>cpc@ihep.ac.cn</a:t>
            </a:r>
            <a:endParaRPr lang="zh-CN" alt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8" name="标题 1">
            <a:extLst>
              <a:ext uri="{FF2B5EF4-FFF2-40B4-BE49-F238E27FC236}">
                <a16:creationId xmlns:a16="http://schemas.microsoft.com/office/drawing/2014/main" id="{F091EE92-DC41-4853-A838-5C81641CE145}"/>
              </a:ext>
            </a:extLst>
          </p:cNvPr>
          <p:cNvSpPr txBox="1"/>
          <p:nvPr/>
        </p:nvSpPr>
        <p:spPr>
          <a:xfrm>
            <a:off x="660220" y="5023712"/>
            <a:ext cx="73659" cy="1472560"/>
          </a:xfrm>
          <a:prstGeom prst="roundRect">
            <a:avLst>
              <a:gd name="adj" fmla="val 5422"/>
            </a:avLst>
          </a:prstGeom>
          <a:solidFill>
            <a:schemeClr val="accent1"/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7B022C7-D77A-4C14-916B-591B3E57F3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4292" y="5164085"/>
            <a:ext cx="1139884" cy="1139884"/>
          </a:xfrm>
          <a:prstGeom prst="rect">
            <a:avLst/>
          </a:prstGeom>
        </p:spPr>
      </p:pic>
      <p:sp>
        <p:nvSpPr>
          <p:cNvPr id="29" name="TextBox 4">
            <a:extLst>
              <a:ext uri="{FF2B5EF4-FFF2-40B4-BE49-F238E27FC236}">
                <a16:creationId xmlns:a16="http://schemas.microsoft.com/office/drawing/2014/main" id="{5361F762-44F7-48FA-A9BD-A71338EDAE04}"/>
              </a:ext>
            </a:extLst>
          </p:cNvPr>
          <p:cNvSpPr txBox="1"/>
          <p:nvPr/>
        </p:nvSpPr>
        <p:spPr>
          <a:xfrm>
            <a:off x="8146768" y="3599827"/>
            <a:ext cx="2808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accent1">
                    <a:lumMod val="50000"/>
                  </a:schemeClr>
                </a:solidFill>
              </a:rPr>
              <a:t>rdtm.ihep.ac.cn</a:t>
            </a:r>
          </a:p>
          <a:p>
            <a:r>
              <a:rPr lang="en-US" altLang="zh-CN" b="1" dirty="0">
                <a:solidFill>
                  <a:schemeClr val="accent1">
                    <a:lumMod val="50000"/>
                  </a:schemeClr>
                </a:solidFill>
              </a:rPr>
              <a:t>rdtm@ihep.ac.cn</a:t>
            </a:r>
            <a:endParaRPr lang="zh-CN" alt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0" name="TextBox 4">
            <a:extLst>
              <a:ext uri="{FF2B5EF4-FFF2-40B4-BE49-F238E27FC236}">
                <a16:creationId xmlns:a16="http://schemas.microsoft.com/office/drawing/2014/main" id="{C98FC1EC-CE11-45BA-8D6B-55AC98DBD355}"/>
              </a:ext>
            </a:extLst>
          </p:cNvPr>
          <p:cNvSpPr txBox="1"/>
          <p:nvPr/>
        </p:nvSpPr>
        <p:spPr>
          <a:xfrm>
            <a:off x="8146768" y="5318273"/>
            <a:ext cx="2808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accent1">
                    <a:lumMod val="50000"/>
                  </a:schemeClr>
                </a:solidFill>
              </a:rPr>
              <a:t>mp.ihep.ac.cn</a:t>
            </a:r>
          </a:p>
          <a:p>
            <a:r>
              <a:rPr lang="en-US" altLang="zh-CN" b="1" dirty="0">
                <a:solidFill>
                  <a:schemeClr val="accent1">
                    <a:lumMod val="50000"/>
                  </a:schemeClr>
                </a:solidFill>
              </a:rPr>
              <a:t>mp@ihep.ac.cn</a:t>
            </a:r>
            <a:endParaRPr lang="zh-CN" alt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9425183-B1BB-4A23-A039-CA23E1D5B1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4293" y="1728132"/>
            <a:ext cx="1151696" cy="113988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852047C-F8B9-42BC-BFF0-BCA6150BD0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4292" y="3427949"/>
            <a:ext cx="119062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05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381"/>
    </mc:Choice>
    <mc:Fallback xmlns="">
      <p:transition spd="slow" advTm="3038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675126" y="-246125"/>
            <a:ext cx="4885525" cy="12235776"/>
          </a:xfrm>
          <a:prstGeom prst="rect">
            <a:avLst/>
          </a:prstGeom>
        </p:spPr>
      </p:pic>
      <p:sp>
        <p:nvSpPr>
          <p:cNvPr id="20" name="PA_文本框 19"/>
          <p:cNvSpPr txBox="1"/>
          <p:nvPr>
            <p:custDataLst>
              <p:tags r:id="rId1"/>
            </p:custDataLst>
          </p:nvPr>
        </p:nvSpPr>
        <p:spPr>
          <a:xfrm>
            <a:off x="4105708" y="973498"/>
            <a:ext cx="4288353" cy="25067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6500"/>
              </a:lnSpc>
            </a:pPr>
            <a:r>
              <a:rPr lang="zh-CN" altLang="en-US" sz="4000" b="1" dirty="0">
                <a:ln w="12700">
                  <a:noFill/>
                  <a:prstDash val="solid"/>
                </a:ln>
                <a:solidFill>
                  <a:srgbClr val="4F91A0"/>
                </a:solidFill>
                <a:latin typeface="+mn-ea"/>
                <a:ea typeface="+mn-ea"/>
                <a:cs typeface="+mn-ea"/>
              </a:rPr>
              <a:t>深耕高能物理</a:t>
            </a:r>
          </a:p>
          <a:p>
            <a:pPr algn="ctr">
              <a:lnSpc>
                <a:spcPts val="6500"/>
              </a:lnSpc>
            </a:pPr>
            <a:r>
              <a:rPr lang="zh-CN" altLang="en-US" sz="4000" b="1" dirty="0">
                <a:ln w="12700">
                  <a:noFill/>
                  <a:prstDash val="solid"/>
                </a:ln>
                <a:solidFill>
                  <a:srgbClr val="4F91A0"/>
                </a:solidFill>
                <a:latin typeface="+mn-ea"/>
                <a:ea typeface="+mn-ea"/>
                <a:cs typeface="+mn-ea"/>
              </a:rPr>
              <a:t>服务国家战略</a:t>
            </a:r>
          </a:p>
          <a:p>
            <a:pPr algn="ctr">
              <a:lnSpc>
                <a:spcPts val="6500"/>
              </a:lnSpc>
            </a:pPr>
            <a:r>
              <a:rPr lang="zh-CN" altLang="en-US" sz="4000" b="1" dirty="0">
                <a:ln w="12700">
                  <a:noFill/>
                  <a:prstDash val="solid"/>
                </a:ln>
                <a:solidFill>
                  <a:srgbClr val="4F91A0"/>
                </a:solidFill>
                <a:latin typeface="+mn-ea"/>
                <a:ea typeface="+mn-ea"/>
                <a:cs typeface="+mn-ea"/>
              </a:rPr>
              <a:t>建设世界一流期刊</a:t>
            </a: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086C94AD-8A9E-4A04-B2F8-42793C2E9A53}"/>
              </a:ext>
            </a:extLst>
          </p:cNvPr>
          <p:cNvSpPr txBox="1"/>
          <p:nvPr/>
        </p:nvSpPr>
        <p:spPr>
          <a:xfrm>
            <a:off x="2590152" y="5338710"/>
            <a:ext cx="7770457" cy="20955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1"/>
          <a:lstStyle/>
          <a:p>
            <a:pPr algn="ctr">
              <a:defRPr/>
            </a:pPr>
            <a:endParaRPr lang="en-US" sz="1100" dirty="0"/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2B588512-E931-48C9-89EF-6D01A4811A89}"/>
              </a:ext>
            </a:extLst>
          </p:cNvPr>
          <p:cNvSpPr txBox="1"/>
          <p:nvPr/>
        </p:nvSpPr>
        <p:spPr>
          <a:xfrm>
            <a:off x="-735322" y="5374705"/>
            <a:ext cx="10055885" cy="2667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1"/>
          <a:lstStyle/>
          <a:p>
            <a:pPr algn="ctr">
              <a:defRPr/>
            </a:pPr>
            <a:endParaRPr lang="en-US" sz="1600" dirty="0">
              <a:solidFill>
                <a:srgbClr val="4F91A0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14" name="TextBox 18">
            <a:extLst>
              <a:ext uri="{FF2B5EF4-FFF2-40B4-BE49-F238E27FC236}">
                <a16:creationId xmlns:a16="http://schemas.microsoft.com/office/drawing/2014/main" id="{57A2537D-B701-4954-8D5A-5FC030AE29F1}"/>
              </a:ext>
            </a:extLst>
          </p:cNvPr>
          <p:cNvSpPr txBox="1"/>
          <p:nvPr/>
        </p:nvSpPr>
        <p:spPr>
          <a:xfrm>
            <a:off x="6835609" y="5360373"/>
            <a:ext cx="3618594" cy="20955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1"/>
          <a:lstStyle/>
          <a:p>
            <a:pPr algn="ctr">
              <a:defRPr/>
            </a:pPr>
            <a:endParaRPr lang="en-US" sz="1100" dirty="0"/>
          </a:p>
        </p:txBody>
      </p:sp>
      <p:sp>
        <p:nvSpPr>
          <p:cNvPr id="15" name="AutoShape 19">
            <a:extLst>
              <a:ext uri="{FF2B5EF4-FFF2-40B4-BE49-F238E27FC236}">
                <a16:creationId xmlns:a16="http://schemas.microsoft.com/office/drawing/2014/main" id="{93B27F19-6787-48FF-A818-6B904EA85DB3}"/>
              </a:ext>
            </a:extLst>
          </p:cNvPr>
          <p:cNvSpPr/>
          <p:nvPr/>
        </p:nvSpPr>
        <p:spPr>
          <a:xfrm>
            <a:off x="1828343" y="5844683"/>
            <a:ext cx="8532266" cy="9525"/>
          </a:xfrm>
          <a:prstGeom prst="line">
            <a:avLst/>
          </a:prstGeom>
          <a:ln w="9525">
            <a:solidFill>
              <a:srgbClr val="FFFFFF">
                <a:alpha val="10196"/>
              </a:srgbClr>
            </a:solidFill>
            <a:prstDash val="solid"/>
            <a:headEnd type="none"/>
            <a:tailEnd type="none"/>
          </a:ln>
        </p:spPr>
      </p:sp>
      <p:sp>
        <p:nvSpPr>
          <p:cNvPr id="19" name="TextBox 21">
            <a:extLst>
              <a:ext uri="{FF2B5EF4-FFF2-40B4-BE49-F238E27FC236}">
                <a16:creationId xmlns:a16="http://schemas.microsoft.com/office/drawing/2014/main" id="{090DDC6A-4C2E-4F61-A118-3A8774F01EF6}"/>
              </a:ext>
            </a:extLst>
          </p:cNvPr>
          <p:cNvSpPr txBox="1"/>
          <p:nvPr/>
        </p:nvSpPr>
        <p:spPr>
          <a:xfrm>
            <a:off x="1828343" y="5410200"/>
            <a:ext cx="2640890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1"/>
          <a:lstStyle/>
          <a:p>
            <a:pPr algn="ctr">
              <a:defRPr/>
            </a:pPr>
            <a:endParaRPr lang="en-US" sz="1100" dirty="0"/>
          </a:p>
        </p:txBody>
      </p:sp>
      <p:sp>
        <p:nvSpPr>
          <p:cNvPr id="21" name="TextBox 23">
            <a:extLst>
              <a:ext uri="{FF2B5EF4-FFF2-40B4-BE49-F238E27FC236}">
                <a16:creationId xmlns:a16="http://schemas.microsoft.com/office/drawing/2014/main" id="{D95A48C2-7F7A-4090-93C5-EB8C1073FB0B}"/>
              </a:ext>
            </a:extLst>
          </p:cNvPr>
          <p:cNvSpPr txBox="1"/>
          <p:nvPr/>
        </p:nvSpPr>
        <p:spPr>
          <a:xfrm>
            <a:off x="1863043" y="4474958"/>
            <a:ext cx="8532266" cy="1166447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1"/>
          <a:lstStyle/>
          <a:p>
            <a:pPr algn="ctr">
              <a:lnSpc>
                <a:spcPct val="150000"/>
              </a:lnSpc>
              <a:defRPr/>
            </a:pPr>
            <a:endParaRPr lang="en-US" altLang="zh-CN" sz="1100" b="0" i="0" strike="noStrike" dirty="0">
              <a:ln/>
              <a:latin typeface="+mn-ea"/>
              <a:ea typeface="+mn-ea"/>
              <a:cs typeface="Arial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altLang="zh-CN" sz="1100" b="0" i="0" strike="noStrike" dirty="0">
                <a:ln/>
                <a:latin typeface="+mn-ea"/>
                <a:ea typeface="+mn-ea"/>
                <a:cs typeface="Arial"/>
              </a:rPr>
              <a:t>www.ihep.cas.cn</a:t>
            </a:r>
          </a:p>
          <a:p>
            <a:pPr algn="ctr">
              <a:lnSpc>
                <a:spcPct val="150000"/>
              </a:lnSpc>
            </a:pPr>
            <a:r>
              <a:rPr lang="en-US" altLang="zh-CN" sz="1100" b="0" i="0" strike="noStrike" dirty="0">
                <a:ln/>
                <a:latin typeface="+mn-ea"/>
                <a:ea typeface="+mn-ea"/>
                <a:cs typeface="Arial"/>
              </a:rPr>
              <a:t>Institute of High Energy Physics, CAS</a:t>
            </a:r>
          </a:p>
          <a:p>
            <a:pPr algn="ctr">
              <a:lnSpc>
                <a:spcPct val="150000"/>
              </a:lnSpc>
            </a:pPr>
            <a:r>
              <a:rPr lang="zh-CN" altLang="en-US" sz="1100" dirty="0">
                <a:ln/>
                <a:latin typeface="+mn-ea"/>
                <a:ea typeface="+mn-ea"/>
                <a:cs typeface="Arial"/>
              </a:rPr>
              <a:t>中国科学院高能物理研究所</a:t>
            </a:r>
            <a:endParaRPr dirty="0"/>
          </a:p>
        </p:txBody>
      </p:sp>
      <p:sp>
        <p:nvSpPr>
          <p:cNvPr id="24" name="TextBox 25">
            <a:extLst>
              <a:ext uri="{FF2B5EF4-FFF2-40B4-BE49-F238E27FC236}">
                <a16:creationId xmlns:a16="http://schemas.microsoft.com/office/drawing/2014/main" id="{A6318285-AD03-4B13-9FAE-5ED0508CF7C6}"/>
              </a:ext>
            </a:extLst>
          </p:cNvPr>
          <p:cNvSpPr txBox="1"/>
          <p:nvPr/>
        </p:nvSpPr>
        <p:spPr>
          <a:xfrm>
            <a:off x="8231411" y="5429250"/>
            <a:ext cx="2129198" cy="1524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1"/>
          <a:lstStyle/>
          <a:p>
            <a:pPr algn="ctr">
              <a:defRPr/>
            </a:pPr>
            <a:endParaRPr lang="en-US" sz="11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968C65-74FA-413B-3DEE-4D2792EE4B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319" y="3887972"/>
            <a:ext cx="2688513" cy="268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5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84"/>
    </mc:Choice>
    <mc:Fallback xmlns="">
      <p:transition spd="slow" advTm="1128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7">
            <a:extLst>
              <a:ext uri="{FF2B5EF4-FFF2-40B4-BE49-F238E27FC236}">
                <a16:creationId xmlns:a16="http://schemas.microsoft.com/office/drawing/2014/main" id="{6F3F8140-383C-48D6-95A7-A93CD6A87011}"/>
              </a:ext>
            </a:extLst>
          </p:cNvPr>
          <p:cNvSpPr/>
          <p:nvPr/>
        </p:nvSpPr>
        <p:spPr>
          <a:xfrm>
            <a:off x="8232083" y="4550115"/>
            <a:ext cx="3784234" cy="2071749"/>
          </a:xfrm>
          <a:prstGeom prst="rect">
            <a:avLst/>
          </a:prstGeom>
          <a:solidFill>
            <a:schemeClr val="accent1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br>
              <a:rPr lang="zh-CN" altLang="en-US" sz="1707" b="1" dirty="0">
                <a:solidFill>
                  <a:schemeClr val="bg1"/>
                </a:solidFill>
                <a:latin typeface="Franklin Gothic Book" panose="020B0503020102020204" pitchFamily="34" charset="0"/>
              </a:rPr>
            </a:br>
            <a:endParaRPr lang="zh-CN" altLang="en-US" sz="1327" b="1" dirty="0">
              <a:solidFill>
                <a:schemeClr val="bg1"/>
              </a:solidFill>
              <a:latin typeface="Franklin Gothic Book" panose="020B0503020102020204" pitchFamily="34" charset="0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F43A242B-0487-4D51-9819-3DFC6133C582}"/>
              </a:ext>
            </a:extLst>
          </p:cNvPr>
          <p:cNvSpPr/>
          <p:nvPr/>
        </p:nvSpPr>
        <p:spPr>
          <a:xfrm>
            <a:off x="4213182" y="4550115"/>
            <a:ext cx="3784234" cy="2071749"/>
          </a:xfrm>
          <a:prstGeom prst="rect">
            <a:avLst/>
          </a:prstGeom>
          <a:solidFill>
            <a:schemeClr val="accent1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endParaRPr lang="zh-CN" altLang="en-US" sz="1327" b="1" dirty="0">
              <a:solidFill>
                <a:schemeClr val="bg1"/>
              </a:solidFill>
              <a:latin typeface="Franklin Gothic Book" panose="020B0503020102020204" pitchFamily="34" charset="0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8B3F4B32-D51C-4331-BEB8-ED06EA44E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三刊总览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675F375B-1F91-402C-ACA6-20A23A77B9A6}"/>
              </a:ext>
            </a:extLst>
          </p:cNvPr>
          <p:cNvSpPr/>
          <p:nvPr/>
        </p:nvSpPr>
        <p:spPr>
          <a:xfrm>
            <a:off x="184624" y="4550116"/>
            <a:ext cx="3784234" cy="2071748"/>
          </a:xfrm>
          <a:prstGeom prst="rect">
            <a:avLst/>
          </a:prstGeom>
          <a:solidFill>
            <a:schemeClr val="accent1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br>
              <a:rPr lang="zh-CN" altLang="en-US" sz="1707" b="1" dirty="0">
                <a:solidFill>
                  <a:schemeClr val="bg1"/>
                </a:solidFill>
                <a:latin typeface="Franklin Gothic Book" panose="020B0503020102020204" pitchFamily="34" charset="0"/>
              </a:rPr>
            </a:br>
            <a:endParaRPr lang="zh-CN" altLang="en-US" sz="1327" b="1" dirty="0">
              <a:solidFill>
                <a:schemeClr val="bg1"/>
              </a:solidFill>
              <a:latin typeface="Franklin Gothic Book" panose="020B0503020102020204" pitchFamily="34" charset="0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30B1031-8DAB-4BFE-9361-7EC6B02530D3}"/>
              </a:ext>
            </a:extLst>
          </p:cNvPr>
          <p:cNvSpPr/>
          <p:nvPr/>
        </p:nvSpPr>
        <p:spPr>
          <a:xfrm>
            <a:off x="87866" y="1039401"/>
            <a:ext cx="3947672" cy="56667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7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0F3C3DE0-150C-450D-BEEB-32ED806E2B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35"/>
          <a:stretch/>
        </p:blipFill>
        <p:spPr>
          <a:xfrm>
            <a:off x="792223" y="1272717"/>
            <a:ext cx="2438276" cy="3089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F13FF8A9-05DB-4B6D-9FBD-1C493E41E16A}"/>
              </a:ext>
            </a:extLst>
          </p:cNvPr>
          <p:cNvSpPr/>
          <p:nvPr/>
        </p:nvSpPr>
        <p:spPr>
          <a:xfrm>
            <a:off x="4121547" y="1039400"/>
            <a:ext cx="3947672" cy="56667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7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5DCBE6D-2A5A-4806-AD23-2917B83146DA}"/>
              </a:ext>
            </a:extLst>
          </p:cNvPr>
          <p:cNvSpPr/>
          <p:nvPr/>
        </p:nvSpPr>
        <p:spPr>
          <a:xfrm>
            <a:off x="8146363" y="1027782"/>
            <a:ext cx="3947672" cy="56667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7"/>
          </a:p>
        </p:txBody>
      </p:sp>
      <p:sp>
        <p:nvSpPr>
          <p:cNvPr id="22" name="Rounded Rectangle 6">
            <a:extLst>
              <a:ext uri="{FF2B5EF4-FFF2-40B4-BE49-F238E27FC236}">
                <a16:creationId xmlns:a16="http://schemas.microsoft.com/office/drawing/2014/main" id="{3A7E397C-7CAC-4C2E-9EC5-7F0E2D03EDCC}"/>
              </a:ext>
            </a:extLst>
          </p:cNvPr>
          <p:cNvSpPr/>
          <p:nvPr/>
        </p:nvSpPr>
        <p:spPr>
          <a:xfrm>
            <a:off x="8309003" y="6037753"/>
            <a:ext cx="3611880" cy="502920"/>
          </a:xfrm>
          <a:prstGeom prst="roundRect">
            <a:avLst/>
          </a:prstGeom>
          <a:solidFill>
            <a:srgbClr val="E8B547"/>
          </a:solidFill>
          <a:ln>
            <a:noFill/>
          </a:ln>
          <a:effectLst>
            <a:outerShdw blurRad="50800" dist="25400" dir="5400000" algn="tl" rotWithShape="0">
              <a:srgbClr val="000000">
                <a:alpha val="2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/>
          </a:p>
        </p:txBody>
      </p:sp>
      <p:sp>
        <p:nvSpPr>
          <p:cNvPr id="23" name="Rounded Rectangle 15">
            <a:extLst>
              <a:ext uri="{FF2B5EF4-FFF2-40B4-BE49-F238E27FC236}">
                <a16:creationId xmlns:a16="http://schemas.microsoft.com/office/drawing/2014/main" id="{E0154523-E768-45AE-BB53-E530EB50B4E0}"/>
              </a:ext>
            </a:extLst>
          </p:cNvPr>
          <p:cNvSpPr/>
          <p:nvPr/>
        </p:nvSpPr>
        <p:spPr>
          <a:xfrm>
            <a:off x="4299359" y="6045375"/>
            <a:ext cx="3611880" cy="50292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25400" dir="5400000" algn="tl" rotWithShape="0">
              <a:srgbClr val="000000">
                <a:alpha val="2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/>
          </a:p>
        </p:txBody>
      </p:sp>
      <p:sp>
        <p:nvSpPr>
          <p:cNvPr id="18" name="TextBox 16">
            <a:extLst>
              <a:ext uri="{FF2B5EF4-FFF2-40B4-BE49-F238E27FC236}">
                <a16:creationId xmlns:a16="http://schemas.microsoft.com/office/drawing/2014/main" id="{DBE9BD1C-83FD-45BD-924F-F2CBD1537251}"/>
              </a:ext>
            </a:extLst>
          </p:cNvPr>
          <p:cNvSpPr txBox="1"/>
          <p:nvPr/>
        </p:nvSpPr>
        <p:spPr>
          <a:xfrm>
            <a:off x="4390994" y="6134066"/>
            <a:ext cx="3611880" cy="278410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b="1" i="0" dirty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探测技术</a:t>
            </a:r>
            <a:r>
              <a:rPr sz="1400" b="1" i="0" dirty="0" err="1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新锐</a:t>
            </a:r>
            <a:endParaRPr sz="1400" b="1" i="0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" name="Rounded Rectangle 24">
            <a:extLst>
              <a:ext uri="{FF2B5EF4-FFF2-40B4-BE49-F238E27FC236}">
                <a16:creationId xmlns:a16="http://schemas.microsoft.com/office/drawing/2014/main" id="{0D2FD921-9EB5-42B5-954F-7B5CC63BC6CF}"/>
              </a:ext>
            </a:extLst>
          </p:cNvPr>
          <p:cNvSpPr/>
          <p:nvPr/>
        </p:nvSpPr>
        <p:spPr>
          <a:xfrm>
            <a:off x="274001" y="6045375"/>
            <a:ext cx="3611880" cy="502920"/>
          </a:xfrm>
          <a:prstGeom prst="roundRect">
            <a:avLst/>
          </a:prstGeom>
          <a:solidFill>
            <a:srgbClr val="E55A48"/>
          </a:solidFill>
          <a:ln>
            <a:noFill/>
          </a:ln>
          <a:effectLst>
            <a:outerShdw blurRad="50800" dist="25400" dir="5400000" algn="tl" rotWithShape="0">
              <a:srgbClr val="000000">
                <a:alpha val="2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/>
          </a:p>
        </p:txBody>
      </p:sp>
      <p:sp>
        <p:nvSpPr>
          <p:cNvPr id="19" name="TextBox 25">
            <a:extLst>
              <a:ext uri="{FF2B5EF4-FFF2-40B4-BE49-F238E27FC236}">
                <a16:creationId xmlns:a16="http://schemas.microsoft.com/office/drawing/2014/main" id="{B23129DE-D3E8-4B26-8377-A4934E4336D9}"/>
              </a:ext>
            </a:extLst>
          </p:cNvPr>
          <p:cNvSpPr txBox="1"/>
          <p:nvPr/>
        </p:nvSpPr>
        <p:spPr>
          <a:xfrm>
            <a:off x="8391403" y="6128589"/>
            <a:ext cx="3611880" cy="278410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1400" b="1" i="0">
                <a:solidFill>
                  <a:schemeClr val="bg1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r>
              <a:rPr dirty="0"/>
              <a:t>科</a:t>
            </a:r>
            <a:r>
              <a:rPr lang="zh-CN" altLang="en-US" dirty="0"/>
              <a:t>普传播重镇</a:t>
            </a:r>
            <a:endParaRPr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E1F7E68-EA98-4B86-9043-EA0030268E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268" y="1272717"/>
            <a:ext cx="2438149" cy="3116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TextBox 8">
            <a:extLst>
              <a:ext uri="{FF2B5EF4-FFF2-40B4-BE49-F238E27FC236}">
                <a16:creationId xmlns:a16="http://schemas.microsoft.com/office/drawing/2014/main" id="{643A515F-7CF6-4ED2-B3D3-BD5A53729103}"/>
              </a:ext>
            </a:extLst>
          </p:cNvPr>
          <p:cNvSpPr txBox="1"/>
          <p:nvPr/>
        </p:nvSpPr>
        <p:spPr>
          <a:xfrm>
            <a:off x="639761" y="4528951"/>
            <a:ext cx="1371600" cy="577338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sz="3000" b="1" dirty="0">
                <a:solidFill>
                  <a:srgbClr val="E55A48"/>
                </a:solidFill>
                <a:latin typeface="Calibri"/>
                <a:ea typeface="Calibri"/>
              </a:rPr>
              <a:t>CPC</a:t>
            </a:r>
          </a:p>
        </p:txBody>
      </p:sp>
      <p:sp>
        <p:nvSpPr>
          <p:cNvPr id="27" name="TextBox 9">
            <a:extLst>
              <a:ext uri="{FF2B5EF4-FFF2-40B4-BE49-F238E27FC236}">
                <a16:creationId xmlns:a16="http://schemas.microsoft.com/office/drawing/2014/main" id="{48DE1C97-2DF1-45A4-94B1-A5096BA730AD}"/>
              </a:ext>
            </a:extLst>
          </p:cNvPr>
          <p:cNvSpPr txBox="1"/>
          <p:nvPr/>
        </p:nvSpPr>
        <p:spPr>
          <a:xfrm>
            <a:off x="639761" y="5028431"/>
            <a:ext cx="3246120" cy="264688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 i="0" dirty="0">
                <a:solidFill>
                  <a:schemeClr val="bg1"/>
                </a:solidFill>
                <a:latin typeface="Calibri"/>
                <a:ea typeface="Calibri"/>
                <a:cs typeface="微软雅黑"/>
              </a:rPr>
              <a:t>Chinese Physics C</a:t>
            </a:r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935A0AE9-5A5F-459C-B04F-DD21D83EE874}"/>
              </a:ext>
            </a:extLst>
          </p:cNvPr>
          <p:cNvSpPr txBox="1"/>
          <p:nvPr/>
        </p:nvSpPr>
        <p:spPr>
          <a:xfrm>
            <a:off x="639761" y="5403395"/>
            <a:ext cx="3246120" cy="224292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>
              <a:lnSpc>
                <a:spcPct val="130000"/>
              </a:lnSpc>
            </a:pPr>
            <a:r>
              <a:rPr sz="1100" dirty="0" err="1">
                <a:latin typeface="微软雅黑"/>
                <a:ea typeface="微软雅黑"/>
              </a:rPr>
              <a:t>粒子物理</a:t>
            </a:r>
            <a:r>
              <a:rPr lang="zh-CN" altLang="en-US" sz="1100" dirty="0">
                <a:latin typeface="微软雅黑"/>
                <a:ea typeface="微软雅黑"/>
              </a:rPr>
              <a:t>与</a:t>
            </a:r>
            <a:r>
              <a:rPr sz="1100" dirty="0" err="1">
                <a:latin typeface="微软雅黑"/>
                <a:ea typeface="微软雅黑"/>
              </a:rPr>
              <a:t>核物理</a:t>
            </a:r>
            <a:r>
              <a:rPr sz="1100" dirty="0">
                <a:latin typeface="微软雅黑"/>
                <a:ea typeface="微软雅黑"/>
              </a:rPr>
              <a:t> </a:t>
            </a:r>
          </a:p>
        </p:txBody>
      </p:sp>
      <p:sp>
        <p:nvSpPr>
          <p:cNvPr id="29" name="TextBox 11">
            <a:extLst>
              <a:ext uri="{FF2B5EF4-FFF2-40B4-BE49-F238E27FC236}">
                <a16:creationId xmlns:a16="http://schemas.microsoft.com/office/drawing/2014/main" id="{09EA37FE-39AD-4596-AD55-63707504CA35}"/>
              </a:ext>
            </a:extLst>
          </p:cNvPr>
          <p:cNvSpPr txBox="1"/>
          <p:nvPr/>
        </p:nvSpPr>
        <p:spPr>
          <a:xfrm>
            <a:off x="625955" y="5678108"/>
            <a:ext cx="3246120" cy="245452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 i="0" dirty="0">
                <a:solidFill>
                  <a:schemeClr val="bg1"/>
                </a:solidFill>
                <a:latin typeface="Calibri"/>
                <a:ea typeface="Calibri"/>
              </a:rPr>
              <a:t>IF 3.0  ·  Q2  ·  1977年创刊</a:t>
            </a:r>
          </a:p>
        </p:txBody>
      </p:sp>
      <p:pic>
        <p:nvPicPr>
          <p:cNvPr id="31" name="Picture 3">
            <a:extLst>
              <a:ext uri="{FF2B5EF4-FFF2-40B4-BE49-F238E27FC236}">
                <a16:creationId xmlns:a16="http://schemas.microsoft.com/office/drawing/2014/main" id="{E2503216-34CB-495C-B4A4-9B3081B117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2417" y="1272717"/>
            <a:ext cx="2440927" cy="3125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2" name="TextBox 17">
            <a:extLst>
              <a:ext uri="{FF2B5EF4-FFF2-40B4-BE49-F238E27FC236}">
                <a16:creationId xmlns:a16="http://schemas.microsoft.com/office/drawing/2014/main" id="{634C0B4E-6513-40E3-AEDE-22B70901B56C}"/>
              </a:ext>
            </a:extLst>
          </p:cNvPr>
          <p:cNvSpPr txBox="1"/>
          <p:nvPr/>
        </p:nvSpPr>
        <p:spPr>
          <a:xfrm>
            <a:off x="4629089" y="4550115"/>
            <a:ext cx="1371600" cy="577338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sz="3000" b="1" i="0" dirty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</a:rPr>
              <a:t>RDTM</a:t>
            </a:r>
          </a:p>
        </p:txBody>
      </p:sp>
      <p:sp>
        <p:nvSpPr>
          <p:cNvPr id="33" name="TextBox 18">
            <a:extLst>
              <a:ext uri="{FF2B5EF4-FFF2-40B4-BE49-F238E27FC236}">
                <a16:creationId xmlns:a16="http://schemas.microsoft.com/office/drawing/2014/main" id="{97FB7956-128B-43AB-9EA1-BD9FC1E65255}"/>
              </a:ext>
            </a:extLst>
          </p:cNvPr>
          <p:cNvSpPr txBox="1"/>
          <p:nvPr/>
        </p:nvSpPr>
        <p:spPr>
          <a:xfrm>
            <a:off x="4629089" y="5074872"/>
            <a:ext cx="3246120" cy="264688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 i="0" dirty="0">
                <a:solidFill>
                  <a:srgbClr val="FFFFFF"/>
                </a:solidFill>
                <a:latin typeface="Calibri"/>
                <a:ea typeface="Calibri"/>
                <a:cs typeface="微软雅黑"/>
              </a:rPr>
              <a:t>Radiation Detection</a:t>
            </a:r>
            <a:r>
              <a:rPr lang="en-US" sz="1300" b="1" i="0" dirty="0">
                <a:solidFill>
                  <a:srgbClr val="FFFFFF"/>
                </a:solidFill>
                <a:latin typeface="Calibri"/>
                <a:ea typeface="Calibri"/>
                <a:cs typeface="微软雅黑"/>
              </a:rPr>
              <a:t> </a:t>
            </a:r>
            <a:r>
              <a:rPr sz="1300" b="1" i="0" dirty="0">
                <a:solidFill>
                  <a:srgbClr val="FFFFFF"/>
                </a:solidFill>
                <a:latin typeface="Calibri"/>
                <a:ea typeface="Calibri"/>
                <a:cs typeface="微软雅黑"/>
              </a:rPr>
              <a:t>Technology and Methods</a:t>
            </a:r>
          </a:p>
        </p:txBody>
      </p:sp>
      <p:sp>
        <p:nvSpPr>
          <p:cNvPr id="34" name="TextBox 19">
            <a:extLst>
              <a:ext uri="{FF2B5EF4-FFF2-40B4-BE49-F238E27FC236}">
                <a16:creationId xmlns:a16="http://schemas.microsoft.com/office/drawing/2014/main" id="{13D71D8B-29C9-4F8C-98F0-88CA3A5A87D9}"/>
              </a:ext>
            </a:extLst>
          </p:cNvPr>
          <p:cNvSpPr txBox="1"/>
          <p:nvPr/>
        </p:nvSpPr>
        <p:spPr>
          <a:xfrm>
            <a:off x="4623631" y="5412581"/>
            <a:ext cx="3246120" cy="224292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 dirty="0" err="1">
                <a:latin typeface="微软雅黑"/>
                <a:ea typeface="微软雅黑"/>
                <a:cs typeface="微软雅黑"/>
              </a:rPr>
              <a:t>辐射探测技术</a:t>
            </a:r>
            <a:r>
              <a:rPr sz="1100" b="0" i="0" dirty="0">
                <a:latin typeface="微软雅黑"/>
                <a:ea typeface="微软雅黑"/>
                <a:cs typeface="微软雅黑"/>
              </a:rPr>
              <a:t> · </a:t>
            </a:r>
            <a:r>
              <a:rPr sz="1100" b="0" i="0" dirty="0" err="1">
                <a:latin typeface="微软雅黑"/>
                <a:ea typeface="微软雅黑"/>
                <a:cs typeface="微软雅黑"/>
              </a:rPr>
              <a:t>加速器</a:t>
            </a:r>
            <a:r>
              <a:rPr sz="1100" b="0" i="0" dirty="0">
                <a:latin typeface="微软雅黑"/>
                <a:ea typeface="微软雅黑"/>
                <a:cs typeface="微软雅黑"/>
              </a:rPr>
              <a:t> · </a:t>
            </a:r>
            <a:r>
              <a:rPr sz="1100" b="0" i="0" dirty="0" err="1">
                <a:latin typeface="微软雅黑"/>
                <a:ea typeface="微软雅黑"/>
                <a:cs typeface="微软雅黑"/>
              </a:rPr>
              <a:t>电子学</a:t>
            </a:r>
            <a:r>
              <a:rPr lang="en-US" sz="1100" b="0" i="0" dirty="0">
                <a:latin typeface="微软雅黑"/>
                <a:ea typeface="微软雅黑"/>
                <a:cs typeface="微软雅黑"/>
              </a:rPr>
              <a:t> </a:t>
            </a:r>
            <a:r>
              <a:rPr lang="zh-CN" altLang="en-US" sz="1100" b="0" i="0" dirty="0">
                <a:latin typeface="微软雅黑"/>
                <a:ea typeface="微软雅黑"/>
                <a:cs typeface="微软雅黑"/>
              </a:rPr>
              <a:t>等</a:t>
            </a:r>
            <a:endParaRPr sz="1100" b="0" i="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5" name="TextBox 20">
            <a:extLst>
              <a:ext uri="{FF2B5EF4-FFF2-40B4-BE49-F238E27FC236}">
                <a16:creationId xmlns:a16="http://schemas.microsoft.com/office/drawing/2014/main" id="{F712491A-815A-41BE-BDEF-4368639F9729}"/>
              </a:ext>
            </a:extLst>
          </p:cNvPr>
          <p:cNvSpPr txBox="1"/>
          <p:nvPr/>
        </p:nvSpPr>
        <p:spPr>
          <a:xfrm>
            <a:off x="4659533" y="5713261"/>
            <a:ext cx="3246120" cy="245452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 i="0" dirty="0">
                <a:solidFill>
                  <a:schemeClr val="bg1"/>
                </a:solidFill>
                <a:latin typeface="Calibri"/>
                <a:ea typeface="Calibri"/>
              </a:rPr>
              <a:t>IF 2.0  ·  Q2  ·  201</a:t>
            </a:r>
            <a:r>
              <a:rPr lang="en-US" sz="1200" b="1" i="0" dirty="0">
                <a:solidFill>
                  <a:schemeClr val="bg1"/>
                </a:solidFill>
                <a:latin typeface="Calibri"/>
                <a:ea typeface="Calibri"/>
              </a:rPr>
              <a:t>7</a:t>
            </a:r>
            <a:r>
              <a:rPr sz="1200" b="1" i="0" dirty="0">
                <a:solidFill>
                  <a:schemeClr val="bg1"/>
                </a:solidFill>
                <a:latin typeface="Calibri"/>
                <a:ea typeface="Calibri"/>
              </a:rPr>
              <a:t>年创刊</a:t>
            </a:r>
          </a:p>
        </p:txBody>
      </p:sp>
      <p:sp>
        <p:nvSpPr>
          <p:cNvPr id="40" name="TextBox 26">
            <a:extLst>
              <a:ext uri="{FF2B5EF4-FFF2-40B4-BE49-F238E27FC236}">
                <a16:creationId xmlns:a16="http://schemas.microsoft.com/office/drawing/2014/main" id="{C0F1602F-6CD1-4A42-86FD-244627A0DB19}"/>
              </a:ext>
            </a:extLst>
          </p:cNvPr>
          <p:cNvSpPr txBox="1"/>
          <p:nvPr/>
        </p:nvSpPr>
        <p:spPr>
          <a:xfrm>
            <a:off x="8748638" y="4550115"/>
            <a:ext cx="1371600" cy="577338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sz="3000" b="1" i="0" dirty="0">
                <a:solidFill>
                  <a:srgbClr val="E2AC00"/>
                </a:solidFill>
                <a:latin typeface="Calibri"/>
                <a:ea typeface="Calibri"/>
              </a:rPr>
              <a:t>MP</a:t>
            </a:r>
          </a:p>
        </p:txBody>
      </p:sp>
      <p:sp>
        <p:nvSpPr>
          <p:cNvPr id="41" name="TextBox 27">
            <a:extLst>
              <a:ext uri="{FF2B5EF4-FFF2-40B4-BE49-F238E27FC236}">
                <a16:creationId xmlns:a16="http://schemas.microsoft.com/office/drawing/2014/main" id="{CC3BADE6-E5EC-4D26-AB43-C05241B952EA}"/>
              </a:ext>
            </a:extLst>
          </p:cNvPr>
          <p:cNvSpPr txBox="1"/>
          <p:nvPr/>
        </p:nvSpPr>
        <p:spPr>
          <a:xfrm>
            <a:off x="8674763" y="4901110"/>
            <a:ext cx="3246120" cy="640080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 i="0" dirty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《</a:t>
            </a:r>
            <a:r>
              <a:rPr sz="1300" b="1" i="0" dirty="0" err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现代物理知识</a:t>
            </a:r>
            <a:r>
              <a:rPr sz="1300" b="1" i="0" dirty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》</a:t>
            </a:r>
          </a:p>
        </p:txBody>
      </p:sp>
      <p:sp>
        <p:nvSpPr>
          <p:cNvPr id="42" name="TextBox 28">
            <a:extLst>
              <a:ext uri="{FF2B5EF4-FFF2-40B4-BE49-F238E27FC236}">
                <a16:creationId xmlns:a16="http://schemas.microsoft.com/office/drawing/2014/main" id="{3D262C7C-6600-4F23-ACFF-6776B1793430}"/>
              </a:ext>
            </a:extLst>
          </p:cNvPr>
          <p:cNvSpPr txBox="1"/>
          <p:nvPr/>
        </p:nvSpPr>
        <p:spPr>
          <a:xfrm>
            <a:off x="8740387" y="5429044"/>
            <a:ext cx="3246120" cy="224292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 dirty="0" err="1">
                <a:latin typeface="微软雅黑"/>
                <a:ea typeface="微软雅黑"/>
                <a:cs typeface="微软雅黑"/>
              </a:rPr>
              <a:t>科学普及</a:t>
            </a:r>
            <a:r>
              <a:rPr sz="1100" b="0" i="0" dirty="0">
                <a:latin typeface="微软雅黑"/>
                <a:ea typeface="微软雅黑"/>
                <a:cs typeface="微软雅黑"/>
              </a:rPr>
              <a:t> · </a:t>
            </a:r>
            <a:r>
              <a:rPr sz="1100" b="0" i="0" dirty="0" err="1">
                <a:latin typeface="微软雅黑"/>
                <a:ea typeface="微软雅黑"/>
                <a:cs typeface="微软雅黑"/>
              </a:rPr>
              <a:t>物理前沿</a:t>
            </a:r>
            <a:r>
              <a:rPr sz="1100" b="0" i="0" dirty="0">
                <a:latin typeface="微软雅黑"/>
                <a:ea typeface="微软雅黑"/>
                <a:cs typeface="微软雅黑"/>
              </a:rPr>
              <a:t> · </a:t>
            </a:r>
            <a:r>
              <a:rPr sz="1100" b="0" i="0" dirty="0" err="1">
                <a:latin typeface="微软雅黑"/>
                <a:ea typeface="微软雅黑"/>
                <a:cs typeface="微软雅黑"/>
              </a:rPr>
              <a:t>科学教育</a:t>
            </a:r>
            <a:endParaRPr sz="1100" b="0" i="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3" name="TextBox 29">
            <a:extLst>
              <a:ext uri="{FF2B5EF4-FFF2-40B4-BE49-F238E27FC236}">
                <a16:creationId xmlns:a16="http://schemas.microsoft.com/office/drawing/2014/main" id="{8FBDD7FC-7172-44E3-9604-D952DADEF033}"/>
              </a:ext>
            </a:extLst>
          </p:cNvPr>
          <p:cNvSpPr txBox="1"/>
          <p:nvPr/>
        </p:nvSpPr>
        <p:spPr>
          <a:xfrm>
            <a:off x="8730339" y="5713540"/>
            <a:ext cx="3246120" cy="224292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 i="0" dirty="0" err="1">
                <a:solidFill>
                  <a:schemeClr val="bg1"/>
                </a:solidFill>
                <a:latin typeface="微软雅黑"/>
                <a:ea typeface="微软雅黑"/>
              </a:rPr>
              <a:t>双月刊</a:t>
            </a:r>
            <a:r>
              <a:rPr sz="1100" b="1" i="0" dirty="0">
                <a:solidFill>
                  <a:schemeClr val="bg1"/>
                </a:solidFill>
                <a:latin typeface="微软雅黑"/>
                <a:ea typeface="微软雅黑"/>
              </a:rPr>
              <a:t>  ·  1976年创刊</a:t>
            </a:r>
          </a:p>
        </p:txBody>
      </p:sp>
      <p:sp>
        <p:nvSpPr>
          <p:cNvPr id="17" name="TextBox 7">
            <a:extLst>
              <a:ext uri="{FF2B5EF4-FFF2-40B4-BE49-F238E27FC236}">
                <a16:creationId xmlns:a16="http://schemas.microsoft.com/office/drawing/2014/main" id="{40AFCB3C-9ECE-41E1-885D-D3D3F9D73EF1}"/>
              </a:ext>
            </a:extLst>
          </p:cNvPr>
          <p:cNvSpPr txBox="1"/>
          <p:nvPr/>
        </p:nvSpPr>
        <p:spPr>
          <a:xfrm>
            <a:off x="260195" y="6134066"/>
            <a:ext cx="3611880" cy="278410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1400" b="1" i="0">
                <a:solidFill>
                  <a:schemeClr val="bg1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r>
              <a:rPr lang="zh-CN" altLang="en-US" dirty="0"/>
              <a:t>粒子物理旗帜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679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737"/>
    </mc:Choice>
    <mc:Fallback xmlns="">
      <p:transition spd="slow" advTm="8773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174975" y="5269584"/>
            <a:ext cx="2518396" cy="954095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2008-2014</a:t>
            </a:r>
          </a:p>
          <a:p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第一个影响因子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0.251</a:t>
            </a:r>
          </a:p>
          <a:p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粒子物理核物理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Q4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区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</a:endParaRPr>
          </a:p>
          <a:p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发文量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172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672023" y="4674548"/>
            <a:ext cx="2518396" cy="1323427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2014-2016</a:t>
            </a:r>
          </a:p>
          <a:p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出版</a:t>
            </a:r>
            <a:r>
              <a:rPr lang="en-US" altLang="zh-CN" sz="1200" dirty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PDG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专刊和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AME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专刊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</a:endParaRPr>
          </a:p>
          <a:p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加入“粒子物理国际开放出版联盟”</a:t>
            </a:r>
            <a:r>
              <a:rPr lang="zh-CN" altLang="en-US" sz="1200" dirty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（</a:t>
            </a:r>
            <a:r>
              <a:rPr lang="en-US" altLang="zh-CN" sz="1200" dirty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SCOAP</a:t>
            </a:r>
            <a:r>
              <a:rPr lang="en-US" altLang="zh-CN" sz="1200" baseline="30000" dirty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3</a:t>
            </a:r>
            <a:r>
              <a:rPr lang="zh-CN" altLang="en-US" sz="1200" dirty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）</a:t>
            </a:r>
            <a:endParaRPr lang="en-US" altLang="zh-CN" sz="1200" dirty="0">
              <a:solidFill>
                <a:srgbClr val="FF0000"/>
              </a:solidFill>
              <a:latin typeface="+mn-ea"/>
              <a:ea typeface="+mn-ea"/>
              <a:cs typeface="+mn-ea"/>
            </a:endParaRPr>
          </a:p>
          <a:p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影响因子大幅提升至</a:t>
            </a:r>
            <a:r>
              <a:rPr lang="en-US" altLang="zh-CN" sz="1200" dirty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5.084</a:t>
            </a:r>
          </a:p>
          <a:p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跃居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Q1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区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169070" y="4026897"/>
            <a:ext cx="2579275" cy="1508093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2016-2026</a:t>
            </a:r>
          </a:p>
          <a:p>
            <a:r>
              <a:rPr lang="zh-CN" altLang="en-US" sz="1200" dirty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中国科技期刊国际影响力提升计划</a:t>
            </a:r>
            <a:endParaRPr lang="en-US" altLang="zh-CN" sz="1200" dirty="0">
              <a:solidFill>
                <a:srgbClr val="FF0000"/>
              </a:solidFill>
              <a:latin typeface="+mn-ea"/>
              <a:ea typeface="+mn-ea"/>
              <a:cs typeface="+mn-ea"/>
            </a:endParaRPr>
          </a:p>
          <a:p>
            <a:r>
              <a:rPr lang="zh-CN" altLang="en-US" sz="1200" dirty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中国科技期刊卓越行动计划一期</a:t>
            </a:r>
            <a:endParaRPr lang="en-US" altLang="zh-CN" sz="1200" dirty="0">
              <a:solidFill>
                <a:srgbClr val="FF0000"/>
              </a:solidFill>
              <a:latin typeface="+mn-ea"/>
              <a:ea typeface="+mn-ea"/>
              <a:cs typeface="+mn-ea"/>
            </a:endParaRPr>
          </a:p>
          <a:p>
            <a:r>
              <a:rPr lang="zh-CN" altLang="en-US" sz="1200" dirty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中国科技期刊卓越行动计划二期</a:t>
            </a:r>
            <a:endParaRPr lang="en-US" altLang="zh-CN" sz="1200" dirty="0">
              <a:solidFill>
                <a:srgbClr val="FF0000"/>
              </a:solidFill>
              <a:latin typeface="+mn-ea"/>
              <a:ea typeface="+mn-ea"/>
              <a:cs typeface="+mn-ea"/>
            </a:endParaRPr>
          </a:p>
          <a:p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影响因子稳定在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3.0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以上 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Q2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区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</a:endParaRPr>
          </a:p>
          <a:p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发文量增加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100%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（年均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200-&gt;400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）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</a:endParaRPr>
          </a:p>
          <a:p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8666121" y="3305950"/>
            <a:ext cx="2518396" cy="769429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未来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</a:endParaRPr>
          </a:p>
          <a:p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成为高能物理领域国际一流期刊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</a:endParaRPr>
          </a:p>
          <a:p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3292850" y="2743376"/>
            <a:ext cx="2827291" cy="1710527"/>
            <a:chOff x="2469637" y="1627966"/>
            <a:chExt cx="2120468" cy="1282895"/>
          </a:xfrm>
        </p:grpSpPr>
        <p:sp>
          <p:nvSpPr>
            <p:cNvPr id="41" name="Flowchart: Data 40"/>
            <p:cNvSpPr/>
            <p:nvPr/>
          </p:nvSpPr>
          <p:spPr>
            <a:xfrm rot="16200000" flipH="1" flipV="1">
              <a:off x="4163077" y="2479936"/>
              <a:ext cx="640080" cy="213975"/>
            </a:xfrm>
            <a:prstGeom prst="flowChartInputOutpu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latin typeface="+mn-ea"/>
                <a:cs typeface="+mn-ea"/>
              </a:endParaRPr>
            </a:p>
          </p:txBody>
        </p:sp>
        <p:grpSp>
          <p:nvGrpSpPr>
            <p:cNvPr id="52" name="Group 51"/>
            <p:cNvGrpSpPr/>
            <p:nvPr/>
          </p:nvGrpSpPr>
          <p:grpSpPr>
            <a:xfrm>
              <a:off x="2469637" y="1627966"/>
              <a:ext cx="2120468" cy="1282895"/>
              <a:chOff x="2460112" y="1455145"/>
              <a:chExt cx="2120468" cy="1282895"/>
            </a:xfrm>
          </p:grpSpPr>
          <p:sp>
            <p:nvSpPr>
              <p:cNvPr id="59" name="Rectangle 58"/>
              <p:cNvSpPr/>
              <p:nvPr/>
            </p:nvSpPr>
            <p:spPr>
              <a:xfrm>
                <a:off x="3626838" y="1455145"/>
                <a:ext cx="49" cy="83099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endParaRPr lang="en-US" sz="7200" dirty="0">
                  <a:solidFill>
                    <a:schemeClr val="bg2"/>
                  </a:solidFill>
                  <a:latin typeface="+mn-ea"/>
                  <a:ea typeface="+mn-ea"/>
                  <a:cs typeface="+mn-ea"/>
                </a:endParaRPr>
              </a:p>
            </p:txBody>
          </p:sp>
          <p:sp>
            <p:nvSpPr>
              <p:cNvPr id="33" name="Flowchart: Data 32"/>
              <p:cNvSpPr/>
              <p:nvPr/>
            </p:nvSpPr>
            <p:spPr>
              <a:xfrm rot="16200000" flipH="1" flipV="1">
                <a:off x="2247060" y="2307114"/>
                <a:ext cx="640080" cy="213975"/>
              </a:xfrm>
              <a:prstGeom prst="flowChartInputOutput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500">
                  <a:latin typeface="+mn-ea"/>
                  <a:cs typeface="+mn-ea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2673145" y="2224816"/>
                <a:ext cx="1907435" cy="5132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900" b="1" dirty="0">
                    <a:solidFill>
                      <a:schemeClr val="bg1"/>
                    </a:solidFill>
                    <a:latin typeface="+mn-ea"/>
                    <a:cs typeface="+mn-ea"/>
                  </a:rPr>
                  <a:t>破局</a:t>
                </a:r>
                <a:endParaRPr lang="en-US" sz="1900" b="1" dirty="0">
                  <a:solidFill>
                    <a:schemeClr val="bg1"/>
                  </a:solidFill>
                  <a:latin typeface="+mn-ea"/>
                  <a:cs typeface="+mn-ea"/>
                </a:endParaRPr>
              </a:p>
            </p:txBody>
          </p:sp>
        </p:grpSp>
      </p:grpSp>
      <p:grpSp>
        <p:nvGrpSpPr>
          <p:cNvPr id="62" name="Group 61"/>
          <p:cNvGrpSpPr/>
          <p:nvPr/>
        </p:nvGrpSpPr>
        <p:grpSpPr>
          <a:xfrm>
            <a:off x="8371582" y="1684774"/>
            <a:ext cx="2828548" cy="1408997"/>
            <a:chOff x="6269161" y="661194"/>
            <a:chExt cx="2121411" cy="1056748"/>
          </a:xfrm>
        </p:grpSpPr>
        <p:sp>
          <p:nvSpPr>
            <p:cNvPr id="61" name="Rectangle 60"/>
            <p:cNvSpPr/>
            <p:nvPr/>
          </p:nvSpPr>
          <p:spPr>
            <a:xfrm>
              <a:off x="7386319" y="661194"/>
              <a:ext cx="49" cy="553998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/>
              <a:endParaRPr lang="en-US" sz="4800" dirty="0">
                <a:solidFill>
                  <a:schemeClr val="accent3"/>
                </a:solidFill>
                <a:latin typeface="+mn-ea"/>
                <a:ea typeface="+mn-ea"/>
                <a:cs typeface="+mn-ea"/>
              </a:endParaRPr>
            </a:p>
          </p:txBody>
        </p:sp>
        <p:sp>
          <p:nvSpPr>
            <p:cNvPr id="38" name="Flowchart: Data 37"/>
            <p:cNvSpPr/>
            <p:nvPr/>
          </p:nvSpPr>
          <p:spPr>
            <a:xfrm rot="16200000" flipH="1" flipV="1">
              <a:off x="6056109" y="1287017"/>
              <a:ext cx="640080" cy="213975"/>
            </a:xfrm>
            <a:prstGeom prst="flowChartInputOutpu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latin typeface="+mn-ea"/>
                <a:cs typeface="+mn-ea"/>
              </a:endParaRPr>
            </a:p>
          </p:txBody>
        </p:sp>
        <p:sp>
          <p:nvSpPr>
            <p:cNvPr id="40" name="Pentagon 39"/>
            <p:cNvSpPr/>
            <p:nvPr/>
          </p:nvSpPr>
          <p:spPr>
            <a:xfrm>
              <a:off x="6483137" y="1204718"/>
              <a:ext cx="1907435" cy="513224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900" b="1" dirty="0">
                  <a:solidFill>
                    <a:schemeClr val="bg1"/>
                  </a:solidFill>
                  <a:latin typeface="+mn-ea"/>
                  <a:cs typeface="+mn-ea"/>
                </a:rPr>
                <a:t>领航</a:t>
              </a:r>
              <a:endParaRPr lang="en-US" sz="1900" b="1" dirty="0">
                <a:solidFill>
                  <a:schemeClr val="bg1"/>
                </a:solidFill>
                <a:latin typeface="+mn-ea"/>
                <a:cs typeface="+mn-ea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5834840" y="2303345"/>
            <a:ext cx="2828548" cy="1474611"/>
            <a:chOff x="4376129" y="1297943"/>
            <a:chExt cx="2121411" cy="1105958"/>
          </a:xfrm>
        </p:grpSpPr>
        <p:sp>
          <p:nvSpPr>
            <p:cNvPr id="43" name="Flowchart: Data 42"/>
            <p:cNvSpPr/>
            <p:nvPr/>
          </p:nvSpPr>
          <p:spPr>
            <a:xfrm rot="16200000" flipH="1" flipV="1">
              <a:off x="6070512" y="1976873"/>
              <a:ext cx="640080" cy="213975"/>
            </a:xfrm>
            <a:prstGeom prst="flowChartInputOutpu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latin typeface="+mn-ea"/>
                <a:cs typeface="+mn-ea"/>
              </a:endParaRPr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4376129" y="1297943"/>
              <a:ext cx="2121411" cy="1099694"/>
              <a:chOff x="4366604" y="1125122"/>
              <a:chExt cx="2121411" cy="1099694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5534273" y="1125122"/>
                <a:ext cx="49" cy="553998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endParaRPr lang="en-US" sz="4800" dirty="0">
                  <a:solidFill>
                    <a:schemeClr val="accent1"/>
                  </a:solidFill>
                  <a:latin typeface="+mn-ea"/>
                  <a:ea typeface="+mn-ea"/>
                  <a:cs typeface="+mn-ea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4580580" y="1711592"/>
                <a:ext cx="1907435" cy="5132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900" b="1" dirty="0">
                    <a:solidFill>
                      <a:schemeClr val="bg1"/>
                    </a:solidFill>
                    <a:latin typeface="+mn-ea"/>
                    <a:cs typeface="+mn-ea"/>
                  </a:rPr>
                  <a:t>成长</a:t>
                </a:r>
                <a:endParaRPr lang="en-US" sz="1900" b="1" dirty="0">
                  <a:solidFill>
                    <a:schemeClr val="bg1"/>
                  </a:solidFill>
                  <a:latin typeface="+mn-ea"/>
                  <a:cs typeface="+mn-ea"/>
                </a:endParaRPr>
              </a:p>
            </p:txBody>
          </p:sp>
          <p:sp>
            <p:nvSpPr>
              <p:cNvPr id="42" name="Flowchart: Data 41"/>
              <p:cNvSpPr/>
              <p:nvPr/>
            </p:nvSpPr>
            <p:spPr>
              <a:xfrm rot="16200000" flipH="1" flipV="1">
                <a:off x="4153552" y="1797703"/>
                <a:ext cx="640080" cy="213975"/>
              </a:xfrm>
              <a:prstGeom prst="flowChartInputOutpu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500">
                  <a:latin typeface="+mn-ea"/>
                  <a:cs typeface="+mn-ea"/>
                </a:endParaRPr>
              </a:p>
            </p:txBody>
          </p:sp>
        </p:grpSp>
      </p:grpSp>
      <p:grpSp>
        <p:nvGrpSpPr>
          <p:cNvPr id="66" name="Group 65"/>
          <p:cNvGrpSpPr/>
          <p:nvPr/>
        </p:nvGrpSpPr>
        <p:grpSpPr>
          <a:xfrm>
            <a:off x="1033646" y="3669004"/>
            <a:ext cx="2544504" cy="1469196"/>
            <a:chOff x="775234" y="2322188"/>
            <a:chExt cx="1908378" cy="1101897"/>
          </a:xfrm>
        </p:grpSpPr>
        <p:sp>
          <p:nvSpPr>
            <p:cNvPr id="27" name="Flowchart: Data 26"/>
            <p:cNvSpPr/>
            <p:nvPr/>
          </p:nvSpPr>
          <p:spPr>
            <a:xfrm rot="16200000" flipH="1" flipV="1">
              <a:off x="2256585" y="2993159"/>
              <a:ext cx="640080" cy="213975"/>
            </a:xfrm>
            <a:prstGeom prst="flowChartInputOutput">
              <a:avLst/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latin typeface="+mn-ea"/>
                <a:cs typeface="+mn-ea"/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1659668" y="2322188"/>
              <a:ext cx="138566" cy="5655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endParaRPr lang="en-US" sz="4300" dirty="0">
                <a:solidFill>
                  <a:schemeClr val="tx2">
                    <a:lumMod val="75000"/>
                  </a:schemeClr>
                </a:solidFill>
                <a:latin typeface="+mn-ea"/>
                <a:ea typeface="+mn-ea"/>
                <a:cs typeface="+mn-ea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75234" y="2910861"/>
              <a:ext cx="1907435" cy="51322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zh-CN" altLang="en-US" sz="1900" b="1" dirty="0">
                  <a:solidFill>
                    <a:schemeClr val="bg1"/>
                  </a:solidFill>
                  <a:latin typeface="+mn-ea"/>
                  <a:cs typeface="+mn-ea"/>
                </a:rPr>
                <a:t>起步</a:t>
              </a:r>
              <a:endParaRPr lang="en-US" sz="1900" b="1" dirty="0">
                <a:solidFill>
                  <a:schemeClr val="bg1"/>
                </a:solidFill>
                <a:latin typeface="+mn-ea"/>
                <a:cs typeface="+mn-ea"/>
              </a:endParaRPr>
            </a:p>
          </p:txBody>
        </p:sp>
      </p:grpSp>
      <p:sp>
        <p:nvSpPr>
          <p:cNvPr id="50" name="Rectangle 49"/>
          <p:cNvSpPr/>
          <p:nvPr/>
        </p:nvSpPr>
        <p:spPr>
          <a:xfrm>
            <a:off x="1664240" y="4590867"/>
            <a:ext cx="246294" cy="415486"/>
          </a:xfrm>
          <a:prstGeom prst="rect">
            <a:avLst/>
          </a:prstGeom>
        </p:spPr>
        <p:txBody>
          <a:bodyPr wrap="none" lIns="121908" tIns="60954" rIns="121908" bIns="60954">
            <a:spAutoFit/>
          </a:bodyPr>
          <a:lstStyle/>
          <a:p>
            <a:endParaRPr lang="en-US" sz="1900" dirty="0">
              <a:latin typeface="+mn-ea"/>
              <a:ea typeface="+mn-ea"/>
              <a:cs typeface="+mn-ea"/>
            </a:endParaRPr>
          </a:p>
        </p:txBody>
      </p:sp>
      <p:sp>
        <p:nvSpPr>
          <p:cNvPr id="46" name="Freeform 140"/>
          <p:cNvSpPr>
            <a:spLocks noEditPoints="1"/>
          </p:cNvSpPr>
          <p:nvPr/>
        </p:nvSpPr>
        <p:spPr bwMode="auto">
          <a:xfrm>
            <a:off x="9558620" y="1532535"/>
            <a:ext cx="605162" cy="605161"/>
          </a:xfrm>
          <a:custGeom>
            <a:avLst/>
            <a:gdLst>
              <a:gd name="T0" fmla="*/ 103 w 112"/>
              <a:gd name="T1" fmla="*/ 47 h 112"/>
              <a:gd name="T2" fmla="*/ 106 w 112"/>
              <a:gd name="T3" fmla="*/ 36 h 112"/>
              <a:gd name="T4" fmla="*/ 102 w 112"/>
              <a:gd name="T5" fmla="*/ 22 h 112"/>
              <a:gd name="T6" fmla="*/ 92 w 112"/>
              <a:gd name="T7" fmla="*/ 25 h 112"/>
              <a:gd name="T8" fmla="*/ 90 w 112"/>
              <a:gd name="T9" fmla="*/ 14 h 112"/>
              <a:gd name="T10" fmla="*/ 79 w 112"/>
              <a:gd name="T11" fmla="*/ 4 h 112"/>
              <a:gd name="T12" fmla="*/ 71 w 112"/>
              <a:gd name="T13" fmla="*/ 11 h 112"/>
              <a:gd name="T14" fmla="*/ 64 w 112"/>
              <a:gd name="T15" fmla="*/ 3 h 112"/>
              <a:gd name="T16" fmla="*/ 50 w 112"/>
              <a:gd name="T17" fmla="*/ 0 h 112"/>
              <a:gd name="T18" fmla="*/ 47 w 112"/>
              <a:gd name="T19" fmla="*/ 10 h 112"/>
              <a:gd name="T20" fmla="*/ 37 w 112"/>
              <a:gd name="T21" fmla="*/ 6 h 112"/>
              <a:gd name="T22" fmla="*/ 23 w 112"/>
              <a:gd name="T23" fmla="*/ 11 h 112"/>
              <a:gd name="T24" fmla="*/ 25 w 112"/>
              <a:gd name="T25" fmla="*/ 20 h 112"/>
              <a:gd name="T26" fmla="*/ 14 w 112"/>
              <a:gd name="T27" fmla="*/ 22 h 112"/>
              <a:gd name="T28" fmla="*/ 5 w 112"/>
              <a:gd name="T29" fmla="*/ 33 h 112"/>
              <a:gd name="T30" fmla="*/ 12 w 112"/>
              <a:gd name="T31" fmla="*/ 41 h 112"/>
              <a:gd name="T32" fmla="*/ 3 w 112"/>
              <a:gd name="T33" fmla="*/ 48 h 112"/>
              <a:gd name="T34" fmla="*/ 0 w 112"/>
              <a:gd name="T35" fmla="*/ 62 h 112"/>
              <a:gd name="T36" fmla="*/ 10 w 112"/>
              <a:gd name="T37" fmla="*/ 65 h 112"/>
              <a:gd name="T38" fmla="*/ 6 w 112"/>
              <a:gd name="T39" fmla="*/ 75 h 112"/>
              <a:gd name="T40" fmla="*/ 11 w 112"/>
              <a:gd name="T41" fmla="*/ 89 h 112"/>
              <a:gd name="T42" fmla="*/ 21 w 112"/>
              <a:gd name="T43" fmla="*/ 87 h 112"/>
              <a:gd name="T44" fmla="*/ 23 w 112"/>
              <a:gd name="T45" fmla="*/ 98 h 112"/>
              <a:gd name="T46" fmla="*/ 34 w 112"/>
              <a:gd name="T47" fmla="*/ 108 h 112"/>
              <a:gd name="T48" fmla="*/ 41 w 112"/>
              <a:gd name="T49" fmla="*/ 101 h 112"/>
              <a:gd name="T50" fmla="*/ 48 w 112"/>
              <a:gd name="T51" fmla="*/ 109 h 112"/>
              <a:gd name="T52" fmla="*/ 63 w 112"/>
              <a:gd name="T53" fmla="*/ 112 h 112"/>
              <a:gd name="T54" fmla="*/ 66 w 112"/>
              <a:gd name="T55" fmla="*/ 102 h 112"/>
              <a:gd name="T56" fmla="*/ 76 w 112"/>
              <a:gd name="T57" fmla="*/ 106 h 112"/>
              <a:gd name="T58" fmla="*/ 90 w 112"/>
              <a:gd name="T59" fmla="*/ 101 h 112"/>
              <a:gd name="T60" fmla="*/ 88 w 112"/>
              <a:gd name="T61" fmla="*/ 91 h 112"/>
              <a:gd name="T62" fmla="*/ 98 w 112"/>
              <a:gd name="T63" fmla="*/ 89 h 112"/>
              <a:gd name="T64" fmla="*/ 108 w 112"/>
              <a:gd name="T65" fmla="*/ 78 h 112"/>
              <a:gd name="T66" fmla="*/ 101 w 112"/>
              <a:gd name="T67" fmla="*/ 71 h 112"/>
              <a:gd name="T68" fmla="*/ 110 w 112"/>
              <a:gd name="T69" fmla="*/ 64 h 112"/>
              <a:gd name="T70" fmla="*/ 112 w 112"/>
              <a:gd name="T71" fmla="*/ 49 h 112"/>
              <a:gd name="T72" fmla="*/ 56 w 112"/>
              <a:gd name="T73" fmla="*/ 86 h 112"/>
              <a:gd name="T74" fmla="*/ 56 w 112"/>
              <a:gd name="T75" fmla="*/ 26 h 112"/>
              <a:gd name="T76" fmla="*/ 56 w 112"/>
              <a:gd name="T77" fmla="*/ 86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12" h="112">
                <a:moveTo>
                  <a:pt x="110" y="47"/>
                </a:moveTo>
                <a:cubicBezTo>
                  <a:pt x="103" y="47"/>
                  <a:pt x="103" y="47"/>
                  <a:pt x="103" y="47"/>
                </a:cubicBezTo>
                <a:cubicBezTo>
                  <a:pt x="102" y="44"/>
                  <a:pt x="101" y="42"/>
                  <a:pt x="101" y="39"/>
                </a:cubicBezTo>
                <a:cubicBezTo>
                  <a:pt x="106" y="36"/>
                  <a:pt x="106" y="36"/>
                  <a:pt x="106" y="36"/>
                </a:cubicBezTo>
                <a:cubicBezTo>
                  <a:pt x="108" y="35"/>
                  <a:pt x="108" y="34"/>
                  <a:pt x="107" y="32"/>
                </a:cubicBezTo>
                <a:cubicBezTo>
                  <a:pt x="102" y="22"/>
                  <a:pt x="102" y="22"/>
                  <a:pt x="102" y="22"/>
                </a:cubicBezTo>
                <a:cubicBezTo>
                  <a:pt x="101" y="21"/>
                  <a:pt x="99" y="20"/>
                  <a:pt x="98" y="21"/>
                </a:cubicBezTo>
                <a:cubicBezTo>
                  <a:pt x="92" y="25"/>
                  <a:pt x="92" y="25"/>
                  <a:pt x="92" y="25"/>
                </a:cubicBezTo>
                <a:cubicBezTo>
                  <a:pt x="90" y="23"/>
                  <a:pt x="88" y="21"/>
                  <a:pt x="87" y="20"/>
                </a:cubicBezTo>
                <a:cubicBezTo>
                  <a:pt x="90" y="14"/>
                  <a:pt x="90" y="14"/>
                  <a:pt x="90" y="14"/>
                </a:cubicBezTo>
                <a:cubicBezTo>
                  <a:pt x="91" y="12"/>
                  <a:pt x="90" y="11"/>
                  <a:pt x="89" y="10"/>
                </a:cubicBezTo>
                <a:cubicBezTo>
                  <a:pt x="79" y="4"/>
                  <a:pt x="79" y="4"/>
                  <a:pt x="79" y="4"/>
                </a:cubicBezTo>
                <a:cubicBezTo>
                  <a:pt x="77" y="3"/>
                  <a:pt x="76" y="4"/>
                  <a:pt x="75" y="5"/>
                </a:cubicBezTo>
                <a:cubicBezTo>
                  <a:pt x="71" y="11"/>
                  <a:pt x="71" y="11"/>
                  <a:pt x="71" y="11"/>
                </a:cubicBezTo>
                <a:cubicBezTo>
                  <a:pt x="69" y="10"/>
                  <a:pt x="67" y="10"/>
                  <a:pt x="64" y="9"/>
                </a:cubicBezTo>
                <a:cubicBezTo>
                  <a:pt x="64" y="3"/>
                  <a:pt x="64" y="3"/>
                  <a:pt x="64" y="3"/>
                </a:cubicBezTo>
                <a:cubicBezTo>
                  <a:pt x="64" y="1"/>
                  <a:pt x="63" y="0"/>
                  <a:pt x="61" y="0"/>
                </a:cubicBezTo>
                <a:cubicBezTo>
                  <a:pt x="50" y="0"/>
                  <a:pt x="50" y="0"/>
                  <a:pt x="50" y="0"/>
                </a:cubicBezTo>
                <a:cubicBezTo>
                  <a:pt x="48" y="0"/>
                  <a:pt x="47" y="1"/>
                  <a:pt x="47" y="3"/>
                </a:cubicBezTo>
                <a:cubicBezTo>
                  <a:pt x="47" y="10"/>
                  <a:pt x="47" y="10"/>
                  <a:pt x="47" y="10"/>
                </a:cubicBezTo>
                <a:cubicBezTo>
                  <a:pt x="45" y="10"/>
                  <a:pt x="42" y="11"/>
                  <a:pt x="40" y="12"/>
                </a:cubicBezTo>
                <a:cubicBezTo>
                  <a:pt x="37" y="6"/>
                  <a:pt x="37" y="6"/>
                  <a:pt x="37" y="6"/>
                </a:cubicBezTo>
                <a:cubicBezTo>
                  <a:pt x="36" y="4"/>
                  <a:pt x="34" y="4"/>
                  <a:pt x="33" y="5"/>
                </a:cubicBezTo>
                <a:cubicBezTo>
                  <a:pt x="23" y="11"/>
                  <a:pt x="23" y="11"/>
                  <a:pt x="23" y="11"/>
                </a:cubicBezTo>
                <a:cubicBezTo>
                  <a:pt x="21" y="11"/>
                  <a:pt x="21" y="13"/>
                  <a:pt x="22" y="14"/>
                </a:cubicBezTo>
                <a:cubicBezTo>
                  <a:pt x="25" y="20"/>
                  <a:pt x="25" y="20"/>
                  <a:pt x="25" y="20"/>
                </a:cubicBezTo>
                <a:cubicBezTo>
                  <a:pt x="23" y="22"/>
                  <a:pt x="22" y="24"/>
                  <a:pt x="20" y="26"/>
                </a:cubicBezTo>
                <a:cubicBezTo>
                  <a:pt x="14" y="22"/>
                  <a:pt x="14" y="22"/>
                  <a:pt x="14" y="22"/>
                </a:cubicBezTo>
                <a:cubicBezTo>
                  <a:pt x="13" y="22"/>
                  <a:pt x="11" y="22"/>
                  <a:pt x="10" y="23"/>
                </a:cubicBezTo>
                <a:cubicBezTo>
                  <a:pt x="5" y="33"/>
                  <a:pt x="5" y="33"/>
                  <a:pt x="5" y="33"/>
                </a:cubicBezTo>
                <a:cubicBezTo>
                  <a:pt x="4" y="35"/>
                  <a:pt x="4" y="36"/>
                  <a:pt x="6" y="37"/>
                </a:cubicBezTo>
                <a:cubicBezTo>
                  <a:pt x="12" y="41"/>
                  <a:pt x="12" y="41"/>
                  <a:pt x="12" y="41"/>
                </a:cubicBezTo>
                <a:cubicBezTo>
                  <a:pt x="11" y="43"/>
                  <a:pt x="10" y="45"/>
                  <a:pt x="10" y="48"/>
                </a:cubicBezTo>
                <a:cubicBezTo>
                  <a:pt x="3" y="48"/>
                  <a:pt x="3" y="48"/>
                  <a:pt x="3" y="48"/>
                </a:cubicBezTo>
                <a:cubicBezTo>
                  <a:pt x="2" y="48"/>
                  <a:pt x="0" y="49"/>
                  <a:pt x="0" y="51"/>
                </a:cubicBezTo>
                <a:cubicBezTo>
                  <a:pt x="0" y="62"/>
                  <a:pt x="0" y="62"/>
                  <a:pt x="0" y="62"/>
                </a:cubicBezTo>
                <a:cubicBezTo>
                  <a:pt x="0" y="64"/>
                  <a:pt x="2" y="65"/>
                  <a:pt x="3" y="65"/>
                </a:cubicBezTo>
                <a:cubicBezTo>
                  <a:pt x="10" y="65"/>
                  <a:pt x="10" y="65"/>
                  <a:pt x="10" y="65"/>
                </a:cubicBezTo>
                <a:cubicBezTo>
                  <a:pt x="11" y="68"/>
                  <a:pt x="11" y="70"/>
                  <a:pt x="12" y="72"/>
                </a:cubicBezTo>
                <a:cubicBezTo>
                  <a:pt x="6" y="75"/>
                  <a:pt x="6" y="75"/>
                  <a:pt x="6" y="75"/>
                </a:cubicBezTo>
                <a:cubicBezTo>
                  <a:pt x="5" y="76"/>
                  <a:pt x="5" y="78"/>
                  <a:pt x="5" y="79"/>
                </a:cubicBezTo>
                <a:cubicBezTo>
                  <a:pt x="11" y="89"/>
                  <a:pt x="11" y="89"/>
                  <a:pt x="11" y="89"/>
                </a:cubicBezTo>
                <a:cubicBezTo>
                  <a:pt x="12" y="91"/>
                  <a:pt x="14" y="91"/>
                  <a:pt x="15" y="90"/>
                </a:cubicBezTo>
                <a:cubicBezTo>
                  <a:pt x="21" y="87"/>
                  <a:pt x="21" y="87"/>
                  <a:pt x="21" y="87"/>
                </a:cubicBezTo>
                <a:cubicBezTo>
                  <a:pt x="23" y="89"/>
                  <a:pt x="24" y="91"/>
                  <a:pt x="26" y="92"/>
                </a:cubicBezTo>
                <a:cubicBezTo>
                  <a:pt x="23" y="98"/>
                  <a:pt x="23" y="98"/>
                  <a:pt x="23" y="98"/>
                </a:cubicBezTo>
                <a:cubicBezTo>
                  <a:pt x="22" y="99"/>
                  <a:pt x="23" y="101"/>
                  <a:pt x="24" y="102"/>
                </a:cubicBezTo>
                <a:cubicBezTo>
                  <a:pt x="34" y="108"/>
                  <a:pt x="34" y="108"/>
                  <a:pt x="34" y="108"/>
                </a:cubicBezTo>
                <a:cubicBezTo>
                  <a:pt x="35" y="108"/>
                  <a:pt x="37" y="108"/>
                  <a:pt x="38" y="106"/>
                </a:cubicBezTo>
                <a:cubicBezTo>
                  <a:pt x="41" y="101"/>
                  <a:pt x="41" y="101"/>
                  <a:pt x="41" y="101"/>
                </a:cubicBezTo>
                <a:cubicBezTo>
                  <a:pt x="44" y="101"/>
                  <a:pt x="46" y="102"/>
                  <a:pt x="48" y="102"/>
                </a:cubicBezTo>
                <a:cubicBezTo>
                  <a:pt x="48" y="109"/>
                  <a:pt x="48" y="109"/>
                  <a:pt x="48" y="109"/>
                </a:cubicBezTo>
                <a:cubicBezTo>
                  <a:pt x="48" y="111"/>
                  <a:pt x="50" y="112"/>
                  <a:pt x="51" y="112"/>
                </a:cubicBezTo>
                <a:cubicBezTo>
                  <a:pt x="63" y="112"/>
                  <a:pt x="63" y="112"/>
                  <a:pt x="63" y="112"/>
                </a:cubicBezTo>
                <a:cubicBezTo>
                  <a:pt x="64" y="112"/>
                  <a:pt x="66" y="111"/>
                  <a:pt x="66" y="109"/>
                </a:cubicBezTo>
                <a:cubicBezTo>
                  <a:pt x="66" y="102"/>
                  <a:pt x="66" y="102"/>
                  <a:pt x="66" y="102"/>
                </a:cubicBezTo>
                <a:cubicBezTo>
                  <a:pt x="68" y="102"/>
                  <a:pt x="70" y="101"/>
                  <a:pt x="73" y="100"/>
                </a:cubicBezTo>
                <a:cubicBezTo>
                  <a:pt x="76" y="106"/>
                  <a:pt x="76" y="106"/>
                  <a:pt x="76" y="106"/>
                </a:cubicBezTo>
                <a:cubicBezTo>
                  <a:pt x="77" y="107"/>
                  <a:pt x="79" y="108"/>
                  <a:pt x="80" y="107"/>
                </a:cubicBezTo>
                <a:cubicBezTo>
                  <a:pt x="90" y="101"/>
                  <a:pt x="90" y="101"/>
                  <a:pt x="90" y="101"/>
                </a:cubicBezTo>
                <a:cubicBezTo>
                  <a:pt x="91" y="100"/>
                  <a:pt x="92" y="99"/>
                  <a:pt x="91" y="97"/>
                </a:cubicBezTo>
                <a:cubicBezTo>
                  <a:pt x="88" y="91"/>
                  <a:pt x="88" y="91"/>
                  <a:pt x="88" y="91"/>
                </a:cubicBezTo>
                <a:cubicBezTo>
                  <a:pt x="89" y="90"/>
                  <a:pt x="91" y="88"/>
                  <a:pt x="93" y="86"/>
                </a:cubicBezTo>
                <a:cubicBezTo>
                  <a:pt x="98" y="89"/>
                  <a:pt x="98" y="89"/>
                  <a:pt x="98" y="89"/>
                </a:cubicBezTo>
                <a:cubicBezTo>
                  <a:pt x="100" y="90"/>
                  <a:pt x="102" y="90"/>
                  <a:pt x="102" y="88"/>
                </a:cubicBezTo>
                <a:cubicBezTo>
                  <a:pt x="108" y="78"/>
                  <a:pt x="108" y="78"/>
                  <a:pt x="108" y="78"/>
                </a:cubicBezTo>
                <a:cubicBezTo>
                  <a:pt x="109" y="77"/>
                  <a:pt x="108" y="75"/>
                  <a:pt x="107" y="74"/>
                </a:cubicBezTo>
                <a:cubicBezTo>
                  <a:pt x="101" y="71"/>
                  <a:pt x="101" y="71"/>
                  <a:pt x="101" y="71"/>
                </a:cubicBezTo>
                <a:cubicBezTo>
                  <a:pt x="102" y="69"/>
                  <a:pt x="102" y="66"/>
                  <a:pt x="103" y="64"/>
                </a:cubicBezTo>
                <a:cubicBezTo>
                  <a:pt x="110" y="64"/>
                  <a:pt x="110" y="64"/>
                  <a:pt x="110" y="64"/>
                </a:cubicBezTo>
                <a:cubicBezTo>
                  <a:pt x="111" y="64"/>
                  <a:pt x="112" y="63"/>
                  <a:pt x="112" y="61"/>
                </a:cubicBezTo>
                <a:cubicBezTo>
                  <a:pt x="112" y="49"/>
                  <a:pt x="112" y="49"/>
                  <a:pt x="112" y="49"/>
                </a:cubicBezTo>
                <a:cubicBezTo>
                  <a:pt x="112" y="48"/>
                  <a:pt x="111" y="47"/>
                  <a:pt x="110" y="47"/>
                </a:cubicBezTo>
                <a:close/>
                <a:moveTo>
                  <a:pt x="56" y="86"/>
                </a:moveTo>
                <a:cubicBezTo>
                  <a:pt x="40" y="86"/>
                  <a:pt x="26" y="72"/>
                  <a:pt x="26" y="56"/>
                </a:cubicBezTo>
                <a:cubicBezTo>
                  <a:pt x="26" y="39"/>
                  <a:pt x="40" y="26"/>
                  <a:pt x="56" y="26"/>
                </a:cubicBezTo>
                <a:cubicBezTo>
                  <a:pt x="73" y="26"/>
                  <a:pt x="86" y="39"/>
                  <a:pt x="86" y="56"/>
                </a:cubicBezTo>
                <a:cubicBezTo>
                  <a:pt x="86" y="72"/>
                  <a:pt x="73" y="86"/>
                  <a:pt x="56" y="8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21908" tIns="60954" rIns="121908" bIns="60954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n-ea"/>
              <a:ea typeface="+mn-ea"/>
              <a:cs typeface="+mn-ea"/>
            </a:endParaRPr>
          </a:p>
        </p:txBody>
      </p:sp>
      <p:pic>
        <p:nvPicPr>
          <p:cNvPr id="47" name="Picture 4" descr="C:\Users\dongh\Desktop\CPC资料\report\IOP报告\2017-0042、中国物理c插图\郑老师文章插图\图6b. 出版RPP2014和RPP2016两本专辑.jpg">
            <a:extLst>
              <a:ext uri="{FF2B5EF4-FFF2-40B4-BE49-F238E27FC236}">
                <a16:creationId xmlns:a16="http://schemas.microsoft.com/office/drawing/2014/main" id="{D4DB3F4E-43D8-4579-AE31-B9DFF2318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5136" y="1815823"/>
            <a:ext cx="1227584" cy="169206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Picture 5" descr="C:\Users\dongh\Desktop\CPC资料\report\IOP报告\2017-0042、中国物理c插图\郑老师文章插图\图3b. 从中文刊过渡到英文刊.jpg">
            <a:extLst>
              <a:ext uri="{FF2B5EF4-FFF2-40B4-BE49-F238E27FC236}">
                <a16:creationId xmlns:a16="http://schemas.microsoft.com/office/drawing/2014/main" id="{5446C7A6-BB9F-4A17-BF03-2B9CD0E34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1167" y="2544696"/>
            <a:ext cx="1219562" cy="1653581"/>
          </a:xfrm>
          <a:prstGeom prst="rect">
            <a:avLst/>
          </a:prstGeom>
          <a:noFill/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2F65E6F6-D929-4073-AB47-56D691D028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4773" y="1179536"/>
            <a:ext cx="1219640" cy="1659298"/>
          </a:xfrm>
          <a:prstGeom prst="rect">
            <a:avLst/>
          </a:prstGeom>
        </p:spPr>
      </p:pic>
      <p:sp>
        <p:nvSpPr>
          <p:cNvPr id="36" name="标题 1">
            <a:extLst>
              <a:ext uri="{FF2B5EF4-FFF2-40B4-BE49-F238E27FC236}">
                <a16:creationId xmlns:a16="http://schemas.microsoft.com/office/drawing/2014/main" id="{EE53CFE4-01BD-422C-9DF8-D95F637EE68D}"/>
              </a:ext>
            </a:extLst>
          </p:cNvPr>
          <p:cNvSpPr txBox="1">
            <a:spLocks/>
          </p:cNvSpPr>
          <p:nvPr/>
        </p:nvSpPr>
        <p:spPr bwMode="auto">
          <a:xfrm>
            <a:off x="777991" y="259701"/>
            <a:ext cx="4828310" cy="594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等线 Light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9pPr>
          </a:lstStyle>
          <a:p>
            <a:r>
              <a:rPr lang="en-US" altLang="zh-CN" dirty="0">
                <a:ea typeface="+mn-ea"/>
                <a:cs typeface="+mn-ea"/>
              </a:rPr>
              <a:t>Chinese Physics C</a:t>
            </a:r>
            <a:endParaRPr lang="zh-CN" altLang="en-US" dirty="0">
              <a:ea typeface="+mn-ea"/>
              <a:cs typeface="+mn-ea"/>
            </a:endParaRPr>
          </a:p>
        </p:txBody>
      </p:sp>
      <p:sp>
        <p:nvSpPr>
          <p:cNvPr id="37" name="TextBox 3">
            <a:extLst>
              <a:ext uri="{FF2B5EF4-FFF2-40B4-BE49-F238E27FC236}">
                <a16:creationId xmlns:a16="http://schemas.microsoft.com/office/drawing/2014/main" id="{17A68270-6A16-4427-8F9B-0305C4F56659}"/>
              </a:ext>
            </a:extLst>
          </p:cNvPr>
          <p:cNvSpPr txBox="1"/>
          <p:nvPr/>
        </p:nvSpPr>
        <p:spPr>
          <a:xfrm>
            <a:off x="850183" y="793313"/>
            <a:ext cx="7315200" cy="278410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 i="0" dirty="0" err="1">
                <a:latin typeface="微软雅黑"/>
                <a:ea typeface="微软雅黑"/>
                <a:cs typeface="微软雅黑"/>
              </a:rPr>
              <a:t>粒子物理与核物理领域的中国旗舰期刊</a:t>
            </a:r>
            <a:endParaRPr sz="1400" b="0" i="0" dirty="0"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55240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941"/>
    </mc:Choice>
    <mc:Fallback xmlns="">
      <p:transition spd="slow" advTm="15194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: 圆角 65">
            <a:extLst>
              <a:ext uri="{FF2B5EF4-FFF2-40B4-BE49-F238E27FC236}">
                <a16:creationId xmlns:a16="http://schemas.microsoft.com/office/drawing/2014/main" id="{5FFCADC8-2CBD-40C2-8314-480CD69EDE9F}"/>
              </a:ext>
            </a:extLst>
          </p:cNvPr>
          <p:cNvSpPr/>
          <p:nvPr/>
        </p:nvSpPr>
        <p:spPr>
          <a:xfrm>
            <a:off x="8614621" y="3248620"/>
            <a:ext cx="1389424" cy="256097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835E1D9F-3DDA-4EC9-863F-3AE8A53CC42A}"/>
              </a:ext>
            </a:extLst>
          </p:cNvPr>
          <p:cNvSpPr/>
          <p:nvPr/>
        </p:nvSpPr>
        <p:spPr>
          <a:xfrm>
            <a:off x="10073929" y="3278777"/>
            <a:ext cx="1670396" cy="250811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123DF4AE-C193-4AF3-8CF7-4511A05BAA96}"/>
              </a:ext>
            </a:extLst>
          </p:cNvPr>
          <p:cNvSpPr/>
          <p:nvPr/>
        </p:nvSpPr>
        <p:spPr>
          <a:xfrm>
            <a:off x="6343650" y="3278777"/>
            <a:ext cx="2200317" cy="256097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Shape 4">
            <a:extLst>
              <a:ext uri="{FF2B5EF4-FFF2-40B4-BE49-F238E27FC236}">
                <a16:creationId xmlns:a16="http://schemas.microsoft.com/office/drawing/2014/main" id="{7E17F2AD-915D-47DD-A813-F58E66717C54}"/>
              </a:ext>
            </a:extLst>
          </p:cNvPr>
          <p:cNvSpPr/>
          <p:nvPr/>
        </p:nvSpPr>
        <p:spPr>
          <a:xfrm>
            <a:off x="381000" y="1390650"/>
            <a:ext cx="5619750" cy="1943100"/>
          </a:xfrm>
          <a:custGeom>
            <a:avLst/>
            <a:gdLst/>
            <a:ahLst/>
            <a:cxnLst/>
            <a:rect l="l" t="t" r="r" b="b"/>
            <a:pathLst>
              <a:path w="5619750" h="1943100">
                <a:moveTo>
                  <a:pt x="0" y="0"/>
                </a:moveTo>
                <a:lnTo>
                  <a:pt x="5619750" y="0"/>
                </a:lnTo>
                <a:lnTo>
                  <a:pt x="5619750" y="1943100"/>
                </a:lnTo>
                <a:lnTo>
                  <a:pt x="0" y="19431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/>
        </p:spPr>
      </p:sp>
      <p:sp>
        <p:nvSpPr>
          <p:cNvPr id="38" name="Text 5">
            <a:extLst>
              <a:ext uri="{FF2B5EF4-FFF2-40B4-BE49-F238E27FC236}">
                <a16:creationId xmlns:a16="http://schemas.microsoft.com/office/drawing/2014/main" id="{9AEC087E-3AA0-476D-972D-AEDB6D505606}"/>
              </a:ext>
            </a:extLst>
          </p:cNvPr>
          <p:cNvSpPr/>
          <p:nvPr/>
        </p:nvSpPr>
        <p:spPr>
          <a:xfrm>
            <a:off x="571500" y="1581150"/>
            <a:ext cx="1495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5F1E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2025</a:t>
            </a:r>
            <a:endParaRPr lang="en-US" sz="1600" dirty="0"/>
          </a:p>
        </p:txBody>
      </p:sp>
      <p:sp>
        <p:nvSpPr>
          <p:cNvPr id="39" name="Shape 6">
            <a:extLst>
              <a:ext uri="{FF2B5EF4-FFF2-40B4-BE49-F238E27FC236}">
                <a16:creationId xmlns:a16="http://schemas.microsoft.com/office/drawing/2014/main" id="{8E10BC66-355F-418C-8B96-778DCD131993}"/>
              </a:ext>
            </a:extLst>
          </p:cNvPr>
          <p:cNvSpPr/>
          <p:nvPr/>
        </p:nvSpPr>
        <p:spPr>
          <a:xfrm>
            <a:off x="5553075" y="16002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28575" y="28575"/>
                </a:moveTo>
                <a:cubicBezTo>
                  <a:pt x="28575" y="20672"/>
                  <a:pt x="22190" y="14288"/>
                  <a:pt x="14288" y="14288"/>
                </a:cubicBezTo>
                <a:cubicBezTo>
                  <a:pt x="6385" y="14288"/>
                  <a:pt x="0" y="20672"/>
                  <a:pt x="0" y="28575"/>
                </a:cubicBezTo>
                <a:lnTo>
                  <a:pt x="0" y="178594"/>
                </a:lnTo>
                <a:cubicBezTo>
                  <a:pt x="0" y="198328"/>
                  <a:pt x="15984" y="214313"/>
                  <a:pt x="35719" y="214313"/>
                </a:cubicBezTo>
                <a:lnTo>
                  <a:pt x="214313" y="214313"/>
                </a:lnTo>
                <a:cubicBezTo>
                  <a:pt x="222215" y="214313"/>
                  <a:pt x="228600" y="207928"/>
                  <a:pt x="228600" y="200025"/>
                </a:cubicBezTo>
                <a:cubicBezTo>
                  <a:pt x="228600" y="192122"/>
                  <a:pt x="222215" y="185738"/>
                  <a:pt x="214313" y="185738"/>
                </a:cubicBezTo>
                <a:lnTo>
                  <a:pt x="35719" y="185738"/>
                </a:lnTo>
                <a:cubicBezTo>
                  <a:pt x="31790" y="185738"/>
                  <a:pt x="28575" y="182523"/>
                  <a:pt x="28575" y="178594"/>
                </a:cubicBezTo>
                <a:lnTo>
                  <a:pt x="28575" y="28575"/>
                </a:lnTo>
                <a:close/>
                <a:moveTo>
                  <a:pt x="210116" y="67241"/>
                </a:moveTo>
                <a:cubicBezTo>
                  <a:pt x="215697" y="61659"/>
                  <a:pt x="215697" y="52596"/>
                  <a:pt x="210116" y="47015"/>
                </a:cubicBezTo>
                <a:cubicBezTo>
                  <a:pt x="204534" y="41434"/>
                  <a:pt x="195471" y="41434"/>
                  <a:pt x="189890" y="47015"/>
                </a:cubicBezTo>
                <a:lnTo>
                  <a:pt x="142875" y="94074"/>
                </a:lnTo>
                <a:lnTo>
                  <a:pt x="117247" y="68491"/>
                </a:lnTo>
                <a:cubicBezTo>
                  <a:pt x="111666" y="62910"/>
                  <a:pt x="102602" y="62910"/>
                  <a:pt x="97021" y="68491"/>
                </a:cubicBezTo>
                <a:lnTo>
                  <a:pt x="54159" y="111353"/>
                </a:lnTo>
                <a:cubicBezTo>
                  <a:pt x="48578" y="116934"/>
                  <a:pt x="48578" y="125998"/>
                  <a:pt x="54159" y="131579"/>
                </a:cubicBezTo>
                <a:cubicBezTo>
                  <a:pt x="59740" y="137160"/>
                  <a:pt x="68803" y="137160"/>
                  <a:pt x="74384" y="131579"/>
                </a:cubicBezTo>
                <a:lnTo>
                  <a:pt x="107156" y="98807"/>
                </a:lnTo>
                <a:lnTo>
                  <a:pt x="132784" y="124435"/>
                </a:lnTo>
                <a:cubicBezTo>
                  <a:pt x="138366" y="130016"/>
                  <a:pt x="147429" y="130016"/>
                  <a:pt x="153010" y="124435"/>
                </a:cubicBezTo>
                <a:lnTo>
                  <a:pt x="210160" y="67285"/>
                </a:lnTo>
                <a:close/>
              </a:path>
            </a:pathLst>
          </a:custGeom>
          <a:solidFill>
            <a:srgbClr val="F5F1E6"/>
          </a:solidFill>
          <a:ln/>
        </p:spPr>
      </p:sp>
      <p:sp>
        <p:nvSpPr>
          <p:cNvPr id="40" name="Shape 7">
            <a:extLst>
              <a:ext uri="{FF2B5EF4-FFF2-40B4-BE49-F238E27FC236}">
                <a16:creationId xmlns:a16="http://schemas.microsoft.com/office/drawing/2014/main" id="{C1187B74-7C8E-4D6C-A413-A9AA438564F4}"/>
              </a:ext>
            </a:extLst>
          </p:cNvPr>
          <p:cNvSpPr/>
          <p:nvPr/>
        </p:nvSpPr>
        <p:spPr>
          <a:xfrm>
            <a:off x="571500" y="1962150"/>
            <a:ext cx="5238750" cy="1181100"/>
          </a:xfrm>
          <a:custGeom>
            <a:avLst/>
            <a:gdLst/>
            <a:ahLst/>
            <a:cxnLst/>
            <a:rect l="l" t="t" r="r" b="b"/>
            <a:pathLst>
              <a:path w="5238750" h="1181100">
                <a:moveTo>
                  <a:pt x="0" y="0"/>
                </a:moveTo>
                <a:lnTo>
                  <a:pt x="5238750" y="0"/>
                </a:lnTo>
                <a:lnTo>
                  <a:pt x="5238750" y="1181100"/>
                </a:lnTo>
                <a:lnTo>
                  <a:pt x="0" y="11811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/>
        </p:spPr>
      </p:sp>
      <p:sp>
        <p:nvSpPr>
          <p:cNvPr id="41" name="Text 8">
            <a:extLst>
              <a:ext uri="{FF2B5EF4-FFF2-40B4-BE49-F238E27FC236}">
                <a16:creationId xmlns:a16="http://schemas.microsoft.com/office/drawing/2014/main" id="{5FD0349C-091A-4E71-A6E8-C446623E7782}"/>
              </a:ext>
            </a:extLst>
          </p:cNvPr>
          <p:cNvSpPr/>
          <p:nvPr/>
        </p:nvSpPr>
        <p:spPr>
          <a:xfrm>
            <a:off x="581025" y="2114550"/>
            <a:ext cx="52197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4500" b="1" dirty="0">
                <a:solidFill>
                  <a:srgbClr val="CC00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3.0</a:t>
            </a:r>
            <a:endParaRPr lang="en-US" sz="1600" dirty="0"/>
          </a:p>
        </p:txBody>
      </p:sp>
      <p:sp>
        <p:nvSpPr>
          <p:cNvPr id="42" name="Text 9">
            <a:extLst>
              <a:ext uri="{FF2B5EF4-FFF2-40B4-BE49-F238E27FC236}">
                <a16:creationId xmlns:a16="http://schemas.microsoft.com/office/drawing/2014/main" id="{125F1CFD-F1E2-40EA-8662-2F481EBC962E}"/>
              </a:ext>
            </a:extLst>
          </p:cNvPr>
          <p:cNvSpPr/>
          <p:nvPr/>
        </p:nvSpPr>
        <p:spPr>
          <a:xfrm>
            <a:off x="685800" y="2762250"/>
            <a:ext cx="5010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ea typeface="MiSans" pitchFamily="34" charset="-122"/>
                <a:cs typeface="Arial" panose="020B0604020202020204" pitchFamily="34" charset="0"/>
              </a:rPr>
              <a:t>Journal Impact Factor</a:t>
            </a:r>
            <a:endParaRPr lang="en-US" sz="1600" b="1" dirty="0">
              <a:cs typeface="Arial" panose="020B0604020202020204" pitchFamily="34" charset="0"/>
            </a:endParaRPr>
          </a:p>
        </p:txBody>
      </p:sp>
      <p:sp>
        <p:nvSpPr>
          <p:cNvPr id="43" name="Shape 10">
            <a:extLst>
              <a:ext uri="{FF2B5EF4-FFF2-40B4-BE49-F238E27FC236}">
                <a16:creationId xmlns:a16="http://schemas.microsoft.com/office/drawing/2014/main" id="{92D915FD-F419-443F-8C8C-0E25E9C3EBEE}"/>
              </a:ext>
            </a:extLst>
          </p:cNvPr>
          <p:cNvSpPr/>
          <p:nvPr/>
        </p:nvSpPr>
        <p:spPr>
          <a:xfrm>
            <a:off x="381000" y="3448050"/>
            <a:ext cx="5619750" cy="2476500"/>
          </a:xfrm>
          <a:custGeom>
            <a:avLst/>
            <a:gdLst/>
            <a:ahLst/>
            <a:cxnLst/>
            <a:rect l="l" t="t" r="r" b="b"/>
            <a:pathLst>
              <a:path w="5619750" h="2476500">
                <a:moveTo>
                  <a:pt x="0" y="0"/>
                </a:moveTo>
                <a:lnTo>
                  <a:pt x="5619750" y="0"/>
                </a:lnTo>
                <a:lnTo>
                  <a:pt x="5619750" y="2476500"/>
                </a:lnTo>
                <a:lnTo>
                  <a:pt x="0" y="24765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/>
        </p:spPr>
      </p:sp>
      <p:sp>
        <p:nvSpPr>
          <p:cNvPr id="47" name="Text 14">
            <a:extLst>
              <a:ext uri="{FF2B5EF4-FFF2-40B4-BE49-F238E27FC236}">
                <a16:creationId xmlns:a16="http://schemas.microsoft.com/office/drawing/2014/main" id="{97B9E693-96A2-4DC8-8BEE-5DDA9443EEA6}"/>
              </a:ext>
            </a:extLst>
          </p:cNvPr>
          <p:cNvSpPr/>
          <p:nvPr/>
        </p:nvSpPr>
        <p:spPr>
          <a:xfrm>
            <a:off x="4133107" y="2209800"/>
            <a:ext cx="37147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latin typeface="Liter" pitchFamily="34" charset="0"/>
                <a:ea typeface="Liter" pitchFamily="34" charset="-122"/>
                <a:cs typeface="Liter" pitchFamily="34" charset="-120"/>
              </a:rPr>
              <a:t>Q2</a:t>
            </a:r>
            <a:endParaRPr lang="en-US" sz="1600" dirty="0"/>
          </a:p>
        </p:txBody>
      </p:sp>
      <p:sp>
        <p:nvSpPr>
          <p:cNvPr id="56" name="Shape 22">
            <a:extLst>
              <a:ext uri="{FF2B5EF4-FFF2-40B4-BE49-F238E27FC236}">
                <a16:creationId xmlns:a16="http://schemas.microsoft.com/office/drawing/2014/main" id="{FA9E54FC-4152-40DB-99D5-44C42BE7AB6C}"/>
              </a:ext>
            </a:extLst>
          </p:cNvPr>
          <p:cNvSpPr/>
          <p:nvPr/>
        </p:nvSpPr>
        <p:spPr>
          <a:xfrm>
            <a:off x="6191250" y="1390650"/>
            <a:ext cx="5619750" cy="1485900"/>
          </a:xfrm>
          <a:custGeom>
            <a:avLst/>
            <a:gdLst/>
            <a:ahLst/>
            <a:cxnLst/>
            <a:rect l="l" t="t" r="r" b="b"/>
            <a:pathLst>
              <a:path w="5619750" h="1485900">
                <a:moveTo>
                  <a:pt x="0" y="0"/>
                </a:moveTo>
                <a:lnTo>
                  <a:pt x="5619750" y="0"/>
                </a:lnTo>
                <a:lnTo>
                  <a:pt x="5619750" y="1485900"/>
                </a:lnTo>
                <a:lnTo>
                  <a:pt x="0" y="1485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/>
        </p:spPr>
      </p:sp>
      <p:sp>
        <p:nvSpPr>
          <p:cNvPr id="57" name="Text 23">
            <a:extLst>
              <a:ext uri="{FF2B5EF4-FFF2-40B4-BE49-F238E27FC236}">
                <a16:creationId xmlns:a16="http://schemas.microsoft.com/office/drawing/2014/main" id="{5EAEBD4E-EE7A-4EDF-A38A-D8F8645DD98D}"/>
              </a:ext>
            </a:extLst>
          </p:cNvPr>
          <p:cNvSpPr/>
          <p:nvPr/>
        </p:nvSpPr>
        <p:spPr>
          <a:xfrm>
            <a:off x="6343650" y="1543050"/>
            <a:ext cx="54006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5F1E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Scopus</a:t>
            </a:r>
            <a:endParaRPr lang="en-US" sz="1600" dirty="0"/>
          </a:p>
        </p:txBody>
      </p:sp>
      <p:sp>
        <p:nvSpPr>
          <p:cNvPr id="58" name="Shape 24">
            <a:extLst>
              <a:ext uri="{FF2B5EF4-FFF2-40B4-BE49-F238E27FC236}">
                <a16:creationId xmlns:a16="http://schemas.microsoft.com/office/drawing/2014/main" id="{52BA3480-93C8-4FE0-B639-29DE5FC2E80E}"/>
              </a:ext>
            </a:extLst>
          </p:cNvPr>
          <p:cNvSpPr/>
          <p:nvPr/>
        </p:nvSpPr>
        <p:spPr>
          <a:xfrm>
            <a:off x="6343650" y="1924050"/>
            <a:ext cx="2600325" cy="800100"/>
          </a:xfrm>
          <a:custGeom>
            <a:avLst/>
            <a:gdLst/>
            <a:ahLst/>
            <a:cxnLst/>
            <a:rect l="l" t="t" r="r" b="b"/>
            <a:pathLst>
              <a:path w="2600325" h="800100">
                <a:moveTo>
                  <a:pt x="0" y="0"/>
                </a:moveTo>
                <a:lnTo>
                  <a:pt x="2600325" y="0"/>
                </a:lnTo>
                <a:lnTo>
                  <a:pt x="2600325" y="800100"/>
                </a:lnTo>
                <a:lnTo>
                  <a:pt x="0" y="8001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/>
        </p:spPr>
      </p:sp>
      <p:sp>
        <p:nvSpPr>
          <p:cNvPr id="59" name="Text 25">
            <a:extLst>
              <a:ext uri="{FF2B5EF4-FFF2-40B4-BE49-F238E27FC236}">
                <a16:creationId xmlns:a16="http://schemas.microsoft.com/office/drawing/2014/main" id="{2BD6E7FD-BF18-481C-8B62-200F453DA9E5}"/>
              </a:ext>
            </a:extLst>
          </p:cNvPr>
          <p:cNvSpPr/>
          <p:nvPr/>
        </p:nvSpPr>
        <p:spPr>
          <a:xfrm>
            <a:off x="6386513" y="2038350"/>
            <a:ext cx="25146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CC0000"/>
                </a:solidFill>
                <a:latin typeface="Liter" pitchFamily="34" charset="0"/>
                <a:ea typeface="Liter" pitchFamily="34" charset="-122"/>
              </a:rPr>
              <a:t>5.1</a:t>
            </a:r>
            <a:endParaRPr lang="en-US" sz="1600" dirty="0"/>
          </a:p>
        </p:txBody>
      </p:sp>
      <p:sp>
        <p:nvSpPr>
          <p:cNvPr id="60" name="Text 26">
            <a:extLst>
              <a:ext uri="{FF2B5EF4-FFF2-40B4-BE49-F238E27FC236}">
                <a16:creationId xmlns:a16="http://schemas.microsoft.com/office/drawing/2014/main" id="{EC24EC4D-8CD3-4850-9B30-4B4D9E4FB0FF}"/>
              </a:ext>
            </a:extLst>
          </p:cNvPr>
          <p:cNvSpPr/>
          <p:nvPr/>
        </p:nvSpPr>
        <p:spPr>
          <a:xfrm>
            <a:off x="6424613" y="2419350"/>
            <a:ext cx="2438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latin typeface="MiSans" pitchFamily="34" charset="0"/>
                <a:ea typeface="MiSans" pitchFamily="34" charset="-122"/>
                <a:cs typeface="MiSans" pitchFamily="34" charset="-120"/>
              </a:rPr>
              <a:t>CiteScore</a:t>
            </a:r>
            <a:endParaRPr lang="en-US" sz="1600" dirty="0"/>
          </a:p>
        </p:txBody>
      </p:sp>
      <p:sp>
        <p:nvSpPr>
          <p:cNvPr id="61" name="Shape 27">
            <a:extLst>
              <a:ext uri="{FF2B5EF4-FFF2-40B4-BE49-F238E27FC236}">
                <a16:creationId xmlns:a16="http://schemas.microsoft.com/office/drawing/2014/main" id="{62924E9E-BC94-4902-9301-42BD987AEEFD}"/>
              </a:ext>
            </a:extLst>
          </p:cNvPr>
          <p:cNvSpPr/>
          <p:nvPr/>
        </p:nvSpPr>
        <p:spPr>
          <a:xfrm>
            <a:off x="9058275" y="1924050"/>
            <a:ext cx="2600325" cy="800100"/>
          </a:xfrm>
          <a:custGeom>
            <a:avLst/>
            <a:gdLst/>
            <a:ahLst/>
            <a:cxnLst/>
            <a:rect l="l" t="t" r="r" b="b"/>
            <a:pathLst>
              <a:path w="2600325" h="800100">
                <a:moveTo>
                  <a:pt x="0" y="0"/>
                </a:moveTo>
                <a:lnTo>
                  <a:pt x="2600325" y="0"/>
                </a:lnTo>
                <a:lnTo>
                  <a:pt x="2600325" y="800100"/>
                </a:lnTo>
                <a:lnTo>
                  <a:pt x="0" y="8001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/>
        </p:spPr>
      </p:sp>
      <p:sp>
        <p:nvSpPr>
          <p:cNvPr id="62" name="Text 28">
            <a:extLst>
              <a:ext uri="{FF2B5EF4-FFF2-40B4-BE49-F238E27FC236}">
                <a16:creationId xmlns:a16="http://schemas.microsoft.com/office/drawing/2014/main" id="{DD3DB811-1AFA-4B04-BBF7-83E8627A46C7}"/>
              </a:ext>
            </a:extLst>
          </p:cNvPr>
          <p:cNvSpPr/>
          <p:nvPr/>
        </p:nvSpPr>
        <p:spPr>
          <a:xfrm>
            <a:off x="9101138" y="2038350"/>
            <a:ext cx="25146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2250" b="1" dirty="0">
                <a:solidFill>
                  <a:srgbClr val="CC00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Q1</a:t>
            </a:r>
            <a:endParaRPr lang="en-US" sz="1600" dirty="0"/>
          </a:p>
        </p:txBody>
      </p:sp>
      <p:sp>
        <p:nvSpPr>
          <p:cNvPr id="63" name="Text 29">
            <a:extLst>
              <a:ext uri="{FF2B5EF4-FFF2-40B4-BE49-F238E27FC236}">
                <a16:creationId xmlns:a16="http://schemas.microsoft.com/office/drawing/2014/main" id="{5B969835-E46D-45C4-8ECC-345A1D738704}"/>
              </a:ext>
            </a:extLst>
          </p:cNvPr>
          <p:cNvSpPr/>
          <p:nvPr/>
        </p:nvSpPr>
        <p:spPr>
          <a:xfrm>
            <a:off x="9139238" y="2419350"/>
            <a:ext cx="2438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latin typeface="MiSans" pitchFamily="34" charset="0"/>
                <a:ea typeface="MiSans" pitchFamily="34" charset="-122"/>
                <a:cs typeface="MiSans" pitchFamily="34" charset="-120"/>
              </a:rPr>
              <a:t>87种</a:t>
            </a:r>
            <a:r>
              <a:rPr lang="zh-CN" altLang="en-US" sz="1050" dirty="0">
                <a:latin typeface="MiSans" pitchFamily="34" charset="0"/>
                <a:ea typeface="MiSans" pitchFamily="34" charset="-122"/>
                <a:cs typeface="MiSans" pitchFamily="34" charset="-120"/>
              </a:rPr>
              <a:t>期刊</a:t>
            </a:r>
            <a:endParaRPr lang="en-US" sz="1600" dirty="0"/>
          </a:p>
        </p:txBody>
      </p:sp>
      <p:sp>
        <p:nvSpPr>
          <p:cNvPr id="84" name="AutoShape 7">
            <a:extLst>
              <a:ext uri="{FF2B5EF4-FFF2-40B4-BE49-F238E27FC236}">
                <a16:creationId xmlns:a16="http://schemas.microsoft.com/office/drawing/2014/main" id="{DA0A3302-4ECF-4CB6-9715-433C65FB7D95}"/>
              </a:ext>
            </a:extLst>
          </p:cNvPr>
          <p:cNvSpPr/>
          <p:nvPr/>
        </p:nvSpPr>
        <p:spPr>
          <a:xfrm>
            <a:off x="6208276" y="3185986"/>
            <a:ext cx="5619750" cy="2766651"/>
          </a:xfrm>
          <a:prstGeom prst="roundRect">
            <a:avLst>
              <a:gd name="adj" fmla="val 846"/>
            </a:avLst>
          </a:prstGeom>
          <a:blipFill rotWithShape="1">
            <a:blip r:embed="rId4">
              <a:alphaModFix/>
              <a:alphaModFix/>
            </a:blip>
            <a:stretch>
              <a:fillRect/>
            </a:stretch>
          </a:blipFill>
          <a:ln>
            <a:headEnd type="none"/>
            <a:tailEnd type="none"/>
          </a:ln>
        </p:spPr>
        <p:txBody>
          <a:bodyPr/>
          <a:lstStyle/>
          <a:p>
            <a:endParaRPr lang="zh-CN" altLang="en-US" dirty="0"/>
          </a:p>
        </p:txBody>
      </p:sp>
      <p:sp>
        <p:nvSpPr>
          <p:cNvPr id="87" name="TextBox 10">
            <a:extLst>
              <a:ext uri="{FF2B5EF4-FFF2-40B4-BE49-F238E27FC236}">
                <a16:creationId xmlns:a16="http://schemas.microsoft.com/office/drawing/2014/main" id="{286DBF0F-9100-42E4-BB10-4951EA8691B0}"/>
              </a:ext>
            </a:extLst>
          </p:cNvPr>
          <p:cNvSpPr txBox="1"/>
          <p:nvPr/>
        </p:nvSpPr>
        <p:spPr>
          <a:xfrm>
            <a:off x="6470893" y="3398954"/>
            <a:ext cx="1236319" cy="197094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 dirty="0" err="1">
                <a:ln/>
                <a:solidFill>
                  <a:schemeClr val="accent2"/>
                </a:solidFill>
                <a:latin typeface="+mj-ea"/>
                <a:ea typeface="+mj-ea"/>
                <a:cs typeface="Arial"/>
              </a:rPr>
              <a:t>引用期刊</a:t>
            </a:r>
            <a:r>
              <a:rPr lang="en-US" sz="1300" b="1" i="0" strike="noStrike" dirty="0">
                <a:ln/>
                <a:solidFill>
                  <a:schemeClr val="accent2"/>
                </a:solidFill>
                <a:latin typeface="+mj-ea"/>
                <a:ea typeface="+mj-ea"/>
                <a:cs typeface="Arial"/>
              </a:rPr>
              <a:t> TOP5</a:t>
            </a:r>
            <a:endParaRPr lang="en-US" sz="1100" dirty="0">
              <a:solidFill>
                <a:schemeClr val="accent2"/>
              </a:solidFill>
              <a:latin typeface="+mj-ea"/>
              <a:ea typeface="+mj-ea"/>
            </a:endParaRPr>
          </a:p>
        </p:txBody>
      </p:sp>
      <p:sp>
        <p:nvSpPr>
          <p:cNvPr id="88" name="AutoShape 11">
            <a:extLst>
              <a:ext uri="{FF2B5EF4-FFF2-40B4-BE49-F238E27FC236}">
                <a16:creationId xmlns:a16="http://schemas.microsoft.com/office/drawing/2014/main" id="{8914C12D-991B-47C6-8E87-C9EFB1A1F009}"/>
              </a:ext>
            </a:extLst>
          </p:cNvPr>
          <p:cNvSpPr/>
          <p:nvPr/>
        </p:nvSpPr>
        <p:spPr>
          <a:xfrm>
            <a:off x="6410593" y="4254270"/>
            <a:ext cx="1017611" cy="9525"/>
          </a:xfrm>
          <a:prstGeom prst="line">
            <a:avLst/>
          </a:prstGeom>
          <a:ln w="9525">
            <a:solidFill>
              <a:srgbClr val="F3F4F6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89" name="TextBox 12">
            <a:extLst>
              <a:ext uri="{FF2B5EF4-FFF2-40B4-BE49-F238E27FC236}">
                <a16:creationId xmlns:a16="http://schemas.microsoft.com/office/drawing/2014/main" id="{0BC367E9-2E2E-4654-A7D0-A2EF52CA76FE}"/>
              </a:ext>
            </a:extLst>
          </p:cNvPr>
          <p:cNvSpPr txBox="1"/>
          <p:nvPr/>
        </p:nvSpPr>
        <p:spPr>
          <a:xfrm>
            <a:off x="6410593" y="3931313"/>
            <a:ext cx="1017611" cy="1524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000" b="1" i="0" strike="noStrike">
                <a:ln/>
                <a:solidFill>
                  <a:srgbClr val="3B82F6">
                    <a:alpha val="100000"/>
                  </a:srgbClr>
                </a:solidFill>
                <a:latin typeface="Arial"/>
                <a:ea typeface="Arial"/>
                <a:cs typeface="Arial"/>
              </a:rPr>
              <a:t>01</a:t>
            </a:r>
            <a:endParaRPr lang="en-US" sz="1100"/>
          </a:p>
        </p:txBody>
      </p:sp>
      <p:sp>
        <p:nvSpPr>
          <p:cNvPr id="90" name="TextBox 13">
            <a:extLst>
              <a:ext uri="{FF2B5EF4-FFF2-40B4-BE49-F238E27FC236}">
                <a16:creationId xmlns:a16="http://schemas.microsoft.com/office/drawing/2014/main" id="{5F7695E9-25AD-4DF8-91A8-89A911807A3A}"/>
              </a:ext>
            </a:extLst>
          </p:cNvPr>
          <p:cNvSpPr txBox="1"/>
          <p:nvPr/>
        </p:nvSpPr>
        <p:spPr>
          <a:xfrm>
            <a:off x="6623969" y="3904204"/>
            <a:ext cx="1454881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100" b="0" i="0" strike="noStrike" dirty="0">
                <a:ln/>
                <a:solidFill>
                  <a:srgbClr val="1F2937">
                    <a:alpha val="100000"/>
                  </a:srgbClr>
                </a:solidFill>
                <a:latin typeface="+mn-ea"/>
                <a:ea typeface="+mn-ea"/>
                <a:cs typeface="Arial"/>
              </a:rPr>
              <a:t>Physical Review D</a:t>
            </a:r>
            <a:endParaRPr lang="en-US" sz="1050" dirty="0">
              <a:latin typeface="+mn-ea"/>
              <a:ea typeface="+mn-ea"/>
            </a:endParaRPr>
          </a:p>
        </p:txBody>
      </p:sp>
      <p:sp>
        <p:nvSpPr>
          <p:cNvPr id="91" name="AutoShape 14">
            <a:extLst>
              <a:ext uri="{FF2B5EF4-FFF2-40B4-BE49-F238E27FC236}">
                <a16:creationId xmlns:a16="http://schemas.microsoft.com/office/drawing/2014/main" id="{C1EDDBCC-1BB1-465B-A3E2-DD109C4094F2}"/>
              </a:ext>
            </a:extLst>
          </p:cNvPr>
          <p:cNvSpPr/>
          <p:nvPr/>
        </p:nvSpPr>
        <p:spPr>
          <a:xfrm>
            <a:off x="6410593" y="4795408"/>
            <a:ext cx="1017611" cy="9525"/>
          </a:xfrm>
          <a:prstGeom prst="line">
            <a:avLst/>
          </a:prstGeom>
          <a:ln w="9525">
            <a:solidFill>
              <a:srgbClr val="F3F4F6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92" name="TextBox 15">
            <a:extLst>
              <a:ext uri="{FF2B5EF4-FFF2-40B4-BE49-F238E27FC236}">
                <a16:creationId xmlns:a16="http://schemas.microsoft.com/office/drawing/2014/main" id="{9EA3D9B0-DB4A-4436-B3C6-AE9E8E36F2DA}"/>
              </a:ext>
            </a:extLst>
          </p:cNvPr>
          <p:cNvSpPr txBox="1"/>
          <p:nvPr/>
        </p:nvSpPr>
        <p:spPr>
          <a:xfrm>
            <a:off x="6410593" y="4279027"/>
            <a:ext cx="1017611" cy="1524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000" b="1" i="0" strike="noStrike">
                <a:ln/>
                <a:solidFill>
                  <a:srgbClr val="3B82F6">
                    <a:alpha val="100000"/>
                  </a:srgbClr>
                </a:solidFill>
                <a:latin typeface="Arial"/>
                <a:ea typeface="Arial"/>
                <a:cs typeface="Arial"/>
              </a:rPr>
              <a:t>02</a:t>
            </a:r>
            <a:endParaRPr lang="en-US" sz="1100"/>
          </a:p>
        </p:txBody>
      </p:sp>
      <p:sp>
        <p:nvSpPr>
          <p:cNvPr id="93" name="TextBox 16">
            <a:extLst>
              <a:ext uri="{FF2B5EF4-FFF2-40B4-BE49-F238E27FC236}">
                <a16:creationId xmlns:a16="http://schemas.microsoft.com/office/drawing/2014/main" id="{642659DF-CD84-4994-85D4-9EDBDB5A6ACD}"/>
              </a:ext>
            </a:extLst>
          </p:cNvPr>
          <p:cNvSpPr txBox="1"/>
          <p:nvPr/>
        </p:nvSpPr>
        <p:spPr>
          <a:xfrm>
            <a:off x="6623969" y="4269503"/>
            <a:ext cx="1880258" cy="1524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100" b="0" i="0" strike="noStrike" dirty="0">
                <a:ln/>
                <a:solidFill>
                  <a:srgbClr val="1F2937">
                    <a:alpha val="100000"/>
                  </a:srgbClr>
                </a:solidFill>
                <a:latin typeface="+mn-ea"/>
                <a:ea typeface="+mn-ea"/>
                <a:cs typeface="Arial"/>
              </a:rPr>
              <a:t>European Physics Journal C</a:t>
            </a:r>
            <a:endParaRPr lang="en-US" sz="1050" dirty="0">
              <a:latin typeface="+mn-ea"/>
              <a:ea typeface="+mn-ea"/>
            </a:endParaRPr>
          </a:p>
        </p:txBody>
      </p:sp>
      <p:sp>
        <p:nvSpPr>
          <p:cNvPr id="94" name="AutoShape 17">
            <a:extLst>
              <a:ext uri="{FF2B5EF4-FFF2-40B4-BE49-F238E27FC236}">
                <a16:creationId xmlns:a16="http://schemas.microsoft.com/office/drawing/2014/main" id="{C16757C6-8611-4622-8A35-D01D615FCC40}"/>
              </a:ext>
            </a:extLst>
          </p:cNvPr>
          <p:cNvSpPr/>
          <p:nvPr/>
        </p:nvSpPr>
        <p:spPr>
          <a:xfrm>
            <a:off x="6410593" y="5336399"/>
            <a:ext cx="1017611" cy="9525"/>
          </a:xfrm>
          <a:prstGeom prst="line">
            <a:avLst/>
          </a:prstGeom>
          <a:ln w="9525">
            <a:solidFill>
              <a:srgbClr val="F3F4F6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95" name="TextBox 18">
            <a:extLst>
              <a:ext uri="{FF2B5EF4-FFF2-40B4-BE49-F238E27FC236}">
                <a16:creationId xmlns:a16="http://schemas.microsoft.com/office/drawing/2014/main" id="{1298CA7C-E57C-4B0F-838E-EA5EBE4AEECE}"/>
              </a:ext>
            </a:extLst>
          </p:cNvPr>
          <p:cNvSpPr txBox="1"/>
          <p:nvPr/>
        </p:nvSpPr>
        <p:spPr>
          <a:xfrm>
            <a:off x="6410593" y="4679345"/>
            <a:ext cx="1017611" cy="1524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000" b="1" i="0" strike="noStrike">
                <a:ln/>
                <a:solidFill>
                  <a:srgbClr val="3B82F6">
                    <a:alpha val="100000"/>
                  </a:srgbClr>
                </a:solidFill>
                <a:latin typeface="Arial"/>
                <a:ea typeface="Arial"/>
                <a:cs typeface="Arial"/>
              </a:rPr>
              <a:t>03</a:t>
            </a:r>
            <a:endParaRPr lang="en-US" sz="1100"/>
          </a:p>
        </p:txBody>
      </p:sp>
      <p:sp>
        <p:nvSpPr>
          <p:cNvPr id="96" name="TextBox 19">
            <a:extLst>
              <a:ext uri="{FF2B5EF4-FFF2-40B4-BE49-F238E27FC236}">
                <a16:creationId xmlns:a16="http://schemas.microsoft.com/office/drawing/2014/main" id="{B3987524-0D67-4F36-B581-4D372E42649F}"/>
              </a:ext>
            </a:extLst>
          </p:cNvPr>
          <p:cNvSpPr txBox="1"/>
          <p:nvPr/>
        </p:nvSpPr>
        <p:spPr>
          <a:xfrm>
            <a:off x="6623970" y="4669821"/>
            <a:ext cx="1550164" cy="249481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100" b="0" i="0" strike="noStrike" dirty="0">
                <a:ln/>
                <a:solidFill>
                  <a:srgbClr val="1F2937">
                    <a:alpha val="100000"/>
                  </a:srgbClr>
                </a:solidFill>
                <a:latin typeface="+mn-ea"/>
                <a:ea typeface="+mn-ea"/>
                <a:cs typeface="Arial"/>
              </a:rPr>
              <a:t>Physical Review C</a:t>
            </a:r>
            <a:endParaRPr lang="en-US" sz="1050" dirty="0">
              <a:latin typeface="+mn-ea"/>
              <a:ea typeface="+mn-ea"/>
            </a:endParaRPr>
          </a:p>
        </p:txBody>
      </p:sp>
      <p:sp>
        <p:nvSpPr>
          <p:cNvPr id="97" name="AutoShape 20">
            <a:extLst>
              <a:ext uri="{FF2B5EF4-FFF2-40B4-BE49-F238E27FC236}">
                <a16:creationId xmlns:a16="http://schemas.microsoft.com/office/drawing/2014/main" id="{90B8655C-122C-4C27-80DF-A6627887ABB7}"/>
              </a:ext>
            </a:extLst>
          </p:cNvPr>
          <p:cNvSpPr/>
          <p:nvPr/>
        </p:nvSpPr>
        <p:spPr>
          <a:xfrm>
            <a:off x="6410593" y="5877388"/>
            <a:ext cx="1017611" cy="9525"/>
          </a:xfrm>
          <a:prstGeom prst="line">
            <a:avLst/>
          </a:prstGeom>
          <a:ln w="9525">
            <a:solidFill>
              <a:srgbClr val="F3F4F6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98" name="TextBox 21">
            <a:extLst>
              <a:ext uri="{FF2B5EF4-FFF2-40B4-BE49-F238E27FC236}">
                <a16:creationId xmlns:a16="http://schemas.microsoft.com/office/drawing/2014/main" id="{34CAA015-E865-4534-8D60-3018ED97865E}"/>
              </a:ext>
            </a:extLst>
          </p:cNvPr>
          <p:cNvSpPr txBox="1"/>
          <p:nvPr/>
        </p:nvSpPr>
        <p:spPr>
          <a:xfrm>
            <a:off x="6410593" y="5114832"/>
            <a:ext cx="1017611" cy="1524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000" b="1" i="0" strike="noStrike">
                <a:ln/>
                <a:solidFill>
                  <a:srgbClr val="3B82F6">
                    <a:alpha val="100000"/>
                  </a:srgbClr>
                </a:solidFill>
                <a:latin typeface="Arial"/>
                <a:ea typeface="Arial"/>
                <a:cs typeface="Arial"/>
              </a:rPr>
              <a:t>04</a:t>
            </a:r>
            <a:endParaRPr lang="en-US" sz="1100"/>
          </a:p>
        </p:txBody>
      </p:sp>
      <p:sp>
        <p:nvSpPr>
          <p:cNvPr id="99" name="TextBox 22">
            <a:extLst>
              <a:ext uri="{FF2B5EF4-FFF2-40B4-BE49-F238E27FC236}">
                <a16:creationId xmlns:a16="http://schemas.microsoft.com/office/drawing/2014/main" id="{84DD1359-6D5E-428B-99F5-A1F23B06E150}"/>
              </a:ext>
            </a:extLst>
          </p:cNvPr>
          <p:cNvSpPr txBox="1"/>
          <p:nvPr/>
        </p:nvSpPr>
        <p:spPr>
          <a:xfrm>
            <a:off x="6623969" y="5105307"/>
            <a:ext cx="1635523" cy="1619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100" b="0" i="0" strike="noStrike" dirty="0">
                <a:ln/>
                <a:solidFill>
                  <a:srgbClr val="1F2937">
                    <a:alpha val="100000"/>
                  </a:srgbClr>
                </a:solidFill>
                <a:latin typeface="+mn-ea"/>
                <a:ea typeface="+mn-ea"/>
                <a:cs typeface="Arial"/>
              </a:rPr>
              <a:t>Chinese Physics C</a:t>
            </a:r>
            <a:endParaRPr lang="en-US" sz="1050" dirty="0">
              <a:latin typeface="+mn-ea"/>
              <a:ea typeface="+mn-ea"/>
            </a:endParaRPr>
          </a:p>
        </p:txBody>
      </p:sp>
      <p:sp>
        <p:nvSpPr>
          <p:cNvPr id="100" name="TextBox 23">
            <a:extLst>
              <a:ext uri="{FF2B5EF4-FFF2-40B4-BE49-F238E27FC236}">
                <a16:creationId xmlns:a16="http://schemas.microsoft.com/office/drawing/2014/main" id="{482FBD64-8E0B-4D43-84AF-52D321AAD098}"/>
              </a:ext>
            </a:extLst>
          </p:cNvPr>
          <p:cNvSpPr txBox="1"/>
          <p:nvPr/>
        </p:nvSpPr>
        <p:spPr>
          <a:xfrm>
            <a:off x="6410593" y="5532734"/>
            <a:ext cx="1017611" cy="1524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000" b="1" i="0" strike="noStrike" dirty="0">
                <a:ln/>
                <a:solidFill>
                  <a:srgbClr val="3B82F6">
                    <a:alpha val="100000"/>
                  </a:srgbClr>
                </a:solidFill>
                <a:latin typeface="Arial"/>
                <a:ea typeface="Arial"/>
                <a:cs typeface="Arial"/>
              </a:rPr>
              <a:t>05</a:t>
            </a:r>
            <a:endParaRPr lang="en-US" sz="1100" dirty="0"/>
          </a:p>
        </p:txBody>
      </p:sp>
      <p:sp>
        <p:nvSpPr>
          <p:cNvPr id="101" name="TextBox 24">
            <a:extLst>
              <a:ext uri="{FF2B5EF4-FFF2-40B4-BE49-F238E27FC236}">
                <a16:creationId xmlns:a16="http://schemas.microsoft.com/office/drawing/2014/main" id="{3A4F8330-7AD6-47FF-90BB-007A4C88224B}"/>
              </a:ext>
            </a:extLst>
          </p:cNvPr>
          <p:cNvSpPr txBox="1"/>
          <p:nvPr/>
        </p:nvSpPr>
        <p:spPr>
          <a:xfrm>
            <a:off x="6623969" y="5523209"/>
            <a:ext cx="2076329" cy="189607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100" b="0" i="0" strike="noStrike" dirty="0">
                <a:ln/>
                <a:solidFill>
                  <a:srgbClr val="1F2937">
                    <a:alpha val="100000"/>
                  </a:srgbClr>
                </a:solidFill>
                <a:latin typeface="+mn-ea"/>
                <a:ea typeface="+mn-ea"/>
                <a:cs typeface="Arial"/>
              </a:rPr>
              <a:t>Journal of High Energy Physics</a:t>
            </a:r>
            <a:endParaRPr lang="en-US" sz="1050" dirty="0">
              <a:latin typeface="+mn-ea"/>
              <a:ea typeface="+mn-ea"/>
            </a:endParaRPr>
          </a:p>
        </p:txBody>
      </p:sp>
      <p:sp>
        <p:nvSpPr>
          <p:cNvPr id="105" name="TextBox 28">
            <a:extLst>
              <a:ext uri="{FF2B5EF4-FFF2-40B4-BE49-F238E27FC236}">
                <a16:creationId xmlns:a16="http://schemas.microsoft.com/office/drawing/2014/main" id="{BC3513C5-3CD2-4F0F-9CE0-73A6E8033ED9}"/>
              </a:ext>
            </a:extLst>
          </p:cNvPr>
          <p:cNvSpPr txBox="1"/>
          <p:nvPr/>
        </p:nvSpPr>
        <p:spPr>
          <a:xfrm>
            <a:off x="8736811" y="3391003"/>
            <a:ext cx="1236319" cy="215353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 dirty="0" err="1">
                <a:ln/>
                <a:solidFill>
                  <a:schemeClr val="accent2"/>
                </a:solidFill>
                <a:latin typeface="+mj-ea"/>
                <a:ea typeface="+mj-ea"/>
                <a:cs typeface="Arial"/>
              </a:rPr>
              <a:t>引用国家</a:t>
            </a:r>
            <a:r>
              <a:rPr lang="en-US" sz="1300" b="1" i="0" strike="noStrike" dirty="0">
                <a:ln/>
                <a:solidFill>
                  <a:schemeClr val="accent2"/>
                </a:solidFill>
                <a:latin typeface="+mj-ea"/>
                <a:ea typeface="+mj-ea"/>
                <a:cs typeface="Arial"/>
              </a:rPr>
              <a:t> TOP5</a:t>
            </a:r>
          </a:p>
          <a:p>
            <a:pPr algn="l">
              <a:defRPr/>
            </a:pPr>
            <a:r>
              <a:rPr lang="zh-CN" altLang="en-US" sz="900" b="1" dirty="0">
                <a:ln/>
                <a:solidFill>
                  <a:schemeClr val="accent2"/>
                </a:solidFill>
                <a:latin typeface="+mj-ea"/>
                <a:ea typeface="+mj-ea"/>
                <a:cs typeface="Arial"/>
              </a:rPr>
              <a:t>（中国以外）</a:t>
            </a:r>
            <a:endParaRPr lang="en-US" sz="700" dirty="0">
              <a:solidFill>
                <a:schemeClr val="accent2"/>
              </a:solidFill>
              <a:latin typeface="+mj-ea"/>
              <a:ea typeface="+mj-ea"/>
            </a:endParaRPr>
          </a:p>
        </p:txBody>
      </p:sp>
      <p:sp>
        <p:nvSpPr>
          <p:cNvPr id="106" name="AutoShape 29">
            <a:extLst>
              <a:ext uri="{FF2B5EF4-FFF2-40B4-BE49-F238E27FC236}">
                <a16:creationId xmlns:a16="http://schemas.microsoft.com/office/drawing/2014/main" id="{BD5DF2D7-B29D-4266-BA71-E4EECF604BB2}"/>
              </a:ext>
            </a:extLst>
          </p:cNvPr>
          <p:cNvSpPr/>
          <p:nvPr/>
        </p:nvSpPr>
        <p:spPr>
          <a:xfrm>
            <a:off x="8767922" y="4227894"/>
            <a:ext cx="2323566" cy="9419"/>
          </a:xfrm>
          <a:prstGeom prst="line">
            <a:avLst/>
          </a:prstGeom>
          <a:ln w="9525">
            <a:solidFill>
              <a:srgbClr val="F3F4F6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07" name="TextBox 30">
            <a:extLst>
              <a:ext uri="{FF2B5EF4-FFF2-40B4-BE49-F238E27FC236}">
                <a16:creationId xmlns:a16="http://schemas.microsoft.com/office/drawing/2014/main" id="{6D85EE24-4AB0-4F7B-95B1-506BDAA7F359}"/>
              </a:ext>
            </a:extLst>
          </p:cNvPr>
          <p:cNvSpPr txBox="1"/>
          <p:nvPr/>
        </p:nvSpPr>
        <p:spPr>
          <a:xfrm>
            <a:off x="8767922" y="3904937"/>
            <a:ext cx="2323566" cy="1507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000" b="1" i="0" strike="noStrike">
                <a:ln/>
                <a:solidFill>
                  <a:srgbClr val="F97316">
                    <a:alpha val="100000"/>
                  </a:srgbClr>
                </a:solidFill>
                <a:latin typeface="Arial"/>
                <a:ea typeface="Arial"/>
                <a:cs typeface="Arial"/>
              </a:rPr>
              <a:t>01</a:t>
            </a:r>
            <a:endParaRPr lang="en-US" sz="1100"/>
          </a:p>
        </p:txBody>
      </p:sp>
      <p:sp>
        <p:nvSpPr>
          <p:cNvPr id="108" name="TextBox 31">
            <a:extLst>
              <a:ext uri="{FF2B5EF4-FFF2-40B4-BE49-F238E27FC236}">
                <a16:creationId xmlns:a16="http://schemas.microsoft.com/office/drawing/2014/main" id="{E13F3F2E-0A09-4D93-A71E-395A45EB5B9B}"/>
              </a:ext>
            </a:extLst>
          </p:cNvPr>
          <p:cNvSpPr txBox="1"/>
          <p:nvPr/>
        </p:nvSpPr>
        <p:spPr>
          <a:xfrm>
            <a:off x="9025259" y="3895412"/>
            <a:ext cx="2097340" cy="160119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100" b="0" i="0" strike="noStrike" dirty="0" err="1">
                <a:ln/>
                <a:solidFill>
                  <a:srgbClr val="1F2937">
                    <a:alpha val="100000"/>
                  </a:srgbClr>
                </a:solidFill>
                <a:latin typeface="+mn-ea"/>
                <a:ea typeface="+mn-ea"/>
                <a:cs typeface="Arial"/>
              </a:rPr>
              <a:t>美国</a:t>
            </a:r>
            <a:endParaRPr lang="en-US" sz="1050" dirty="0">
              <a:latin typeface="+mn-ea"/>
              <a:ea typeface="+mn-ea"/>
            </a:endParaRPr>
          </a:p>
        </p:txBody>
      </p:sp>
      <p:sp>
        <p:nvSpPr>
          <p:cNvPr id="109" name="AutoShape 32">
            <a:extLst>
              <a:ext uri="{FF2B5EF4-FFF2-40B4-BE49-F238E27FC236}">
                <a16:creationId xmlns:a16="http://schemas.microsoft.com/office/drawing/2014/main" id="{4C0FBD80-0455-4DFD-83C5-B0173278FF6A}"/>
              </a:ext>
            </a:extLst>
          </p:cNvPr>
          <p:cNvSpPr/>
          <p:nvPr/>
        </p:nvSpPr>
        <p:spPr>
          <a:xfrm>
            <a:off x="8767922" y="4769032"/>
            <a:ext cx="2323566" cy="9419"/>
          </a:xfrm>
          <a:prstGeom prst="line">
            <a:avLst/>
          </a:prstGeom>
          <a:ln w="9525">
            <a:solidFill>
              <a:srgbClr val="F3F4F6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10" name="TextBox 33">
            <a:extLst>
              <a:ext uri="{FF2B5EF4-FFF2-40B4-BE49-F238E27FC236}">
                <a16:creationId xmlns:a16="http://schemas.microsoft.com/office/drawing/2014/main" id="{2CA93AFA-869C-461C-A545-055429C2ACB2}"/>
              </a:ext>
            </a:extLst>
          </p:cNvPr>
          <p:cNvSpPr txBox="1"/>
          <p:nvPr/>
        </p:nvSpPr>
        <p:spPr>
          <a:xfrm>
            <a:off x="8767922" y="4270235"/>
            <a:ext cx="2323566" cy="1507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000" b="1" i="0" strike="noStrike">
                <a:ln/>
                <a:solidFill>
                  <a:srgbClr val="F97316">
                    <a:alpha val="100000"/>
                  </a:srgbClr>
                </a:solidFill>
                <a:latin typeface="Arial"/>
                <a:ea typeface="Arial"/>
                <a:cs typeface="Arial"/>
              </a:rPr>
              <a:t>02</a:t>
            </a:r>
            <a:endParaRPr lang="en-US" sz="1100"/>
          </a:p>
        </p:txBody>
      </p:sp>
      <p:sp>
        <p:nvSpPr>
          <p:cNvPr id="111" name="TextBox 34">
            <a:extLst>
              <a:ext uri="{FF2B5EF4-FFF2-40B4-BE49-F238E27FC236}">
                <a16:creationId xmlns:a16="http://schemas.microsoft.com/office/drawing/2014/main" id="{89C4ACFF-5FA2-444C-AF2A-983EDBA0F8C5}"/>
              </a:ext>
            </a:extLst>
          </p:cNvPr>
          <p:cNvSpPr txBox="1"/>
          <p:nvPr/>
        </p:nvSpPr>
        <p:spPr>
          <a:xfrm>
            <a:off x="9025259" y="4260710"/>
            <a:ext cx="2097340" cy="160119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100" b="0" i="0" strike="noStrike" dirty="0" err="1">
                <a:ln/>
                <a:solidFill>
                  <a:srgbClr val="1F2937">
                    <a:alpha val="100000"/>
                  </a:srgbClr>
                </a:solidFill>
                <a:latin typeface="+mn-ea"/>
                <a:ea typeface="+mn-ea"/>
                <a:cs typeface="Arial"/>
              </a:rPr>
              <a:t>德国</a:t>
            </a:r>
            <a:endParaRPr lang="en-US" sz="1050" dirty="0">
              <a:latin typeface="+mn-ea"/>
              <a:ea typeface="+mn-ea"/>
            </a:endParaRPr>
          </a:p>
        </p:txBody>
      </p:sp>
      <p:sp>
        <p:nvSpPr>
          <p:cNvPr id="112" name="AutoShape 35">
            <a:extLst>
              <a:ext uri="{FF2B5EF4-FFF2-40B4-BE49-F238E27FC236}">
                <a16:creationId xmlns:a16="http://schemas.microsoft.com/office/drawing/2014/main" id="{8FD7E4F1-6355-4AF1-9843-B22D5B65AF76}"/>
              </a:ext>
            </a:extLst>
          </p:cNvPr>
          <p:cNvSpPr/>
          <p:nvPr/>
        </p:nvSpPr>
        <p:spPr>
          <a:xfrm>
            <a:off x="8767922" y="5310023"/>
            <a:ext cx="2323566" cy="9419"/>
          </a:xfrm>
          <a:prstGeom prst="line">
            <a:avLst/>
          </a:prstGeom>
          <a:ln w="9525">
            <a:solidFill>
              <a:srgbClr val="F3F4F6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13" name="TextBox 36">
            <a:extLst>
              <a:ext uri="{FF2B5EF4-FFF2-40B4-BE49-F238E27FC236}">
                <a16:creationId xmlns:a16="http://schemas.microsoft.com/office/drawing/2014/main" id="{DE1F0BE3-CD38-432F-9508-281790FC77E9}"/>
              </a:ext>
            </a:extLst>
          </p:cNvPr>
          <p:cNvSpPr txBox="1"/>
          <p:nvPr/>
        </p:nvSpPr>
        <p:spPr>
          <a:xfrm>
            <a:off x="8767922" y="4705721"/>
            <a:ext cx="2323566" cy="1507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000" b="1" i="0" strike="noStrike">
                <a:ln/>
                <a:solidFill>
                  <a:srgbClr val="F97316">
                    <a:alpha val="100000"/>
                  </a:srgbClr>
                </a:solidFill>
                <a:latin typeface="Arial"/>
                <a:ea typeface="Arial"/>
                <a:cs typeface="Arial"/>
              </a:rPr>
              <a:t>03</a:t>
            </a:r>
            <a:endParaRPr lang="en-US" sz="1100"/>
          </a:p>
        </p:txBody>
      </p:sp>
      <p:sp>
        <p:nvSpPr>
          <p:cNvPr id="114" name="TextBox 37">
            <a:extLst>
              <a:ext uri="{FF2B5EF4-FFF2-40B4-BE49-F238E27FC236}">
                <a16:creationId xmlns:a16="http://schemas.microsoft.com/office/drawing/2014/main" id="{6465FBD5-CB95-4264-BCFC-4593D136DB9E}"/>
              </a:ext>
            </a:extLst>
          </p:cNvPr>
          <p:cNvSpPr txBox="1"/>
          <p:nvPr/>
        </p:nvSpPr>
        <p:spPr>
          <a:xfrm>
            <a:off x="9025259" y="4678613"/>
            <a:ext cx="2097340" cy="160119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100" b="0" i="0" strike="noStrike">
                <a:ln/>
                <a:solidFill>
                  <a:srgbClr val="1F2937">
                    <a:alpha val="100000"/>
                  </a:srgbClr>
                </a:solidFill>
                <a:latin typeface="+mn-ea"/>
                <a:ea typeface="+mn-ea"/>
                <a:cs typeface="Arial"/>
              </a:rPr>
              <a:t>印度</a:t>
            </a:r>
            <a:endParaRPr lang="en-US" sz="1050">
              <a:latin typeface="+mn-ea"/>
              <a:ea typeface="+mn-ea"/>
            </a:endParaRPr>
          </a:p>
        </p:txBody>
      </p:sp>
      <p:sp>
        <p:nvSpPr>
          <p:cNvPr id="115" name="AutoShape 38">
            <a:extLst>
              <a:ext uri="{FF2B5EF4-FFF2-40B4-BE49-F238E27FC236}">
                <a16:creationId xmlns:a16="http://schemas.microsoft.com/office/drawing/2014/main" id="{3A213164-57D3-4243-A038-BFD8C4D8E262}"/>
              </a:ext>
            </a:extLst>
          </p:cNvPr>
          <p:cNvSpPr/>
          <p:nvPr/>
        </p:nvSpPr>
        <p:spPr>
          <a:xfrm>
            <a:off x="8767922" y="5851012"/>
            <a:ext cx="2323566" cy="9419"/>
          </a:xfrm>
          <a:prstGeom prst="line">
            <a:avLst/>
          </a:prstGeom>
          <a:ln w="9525">
            <a:solidFill>
              <a:srgbClr val="F3F4F6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16" name="TextBox 39">
            <a:extLst>
              <a:ext uri="{FF2B5EF4-FFF2-40B4-BE49-F238E27FC236}">
                <a16:creationId xmlns:a16="http://schemas.microsoft.com/office/drawing/2014/main" id="{EF08AAC1-5DE7-4BF9-A2C0-7757794C6306}"/>
              </a:ext>
            </a:extLst>
          </p:cNvPr>
          <p:cNvSpPr txBox="1"/>
          <p:nvPr/>
        </p:nvSpPr>
        <p:spPr>
          <a:xfrm>
            <a:off x="8767922" y="5097248"/>
            <a:ext cx="2323566" cy="1507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000" b="1" i="0" strike="noStrike">
                <a:ln/>
                <a:solidFill>
                  <a:srgbClr val="F97316">
                    <a:alpha val="100000"/>
                  </a:srgbClr>
                </a:solidFill>
                <a:latin typeface="Arial"/>
                <a:ea typeface="Arial"/>
                <a:cs typeface="Arial"/>
              </a:rPr>
              <a:t>04</a:t>
            </a:r>
            <a:endParaRPr lang="en-US" sz="1100"/>
          </a:p>
        </p:txBody>
      </p:sp>
      <p:sp>
        <p:nvSpPr>
          <p:cNvPr id="117" name="TextBox 40">
            <a:extLst>
              <a:ext uri="{FF2B5EF4-FFF2-40B4-BE49-F238E27FC236}">
                <a16:creationId xmlns:a16="http://schemas.microsoft.com/office/drawing/2014/main" id="{7CB02E14-B54F-4824-8770-B5F647AFED60}"/>
              </a:ext>
            </a:extLst>
          </p:cNvPr>
          <p:cNvSpPr txBox="1"/>
          <p:nvPr/>
        </p:nvSpPr>
        <p:spPr>
          <a:xfrm>
            <a:off x="9025259" y="5061347"/>
            <a:ext cx="2097340" cy="160119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100" b="0" i="0" strike="noStrike">
                <a:ln/>
                <a:solidFill>
                  <a:srgbClr val="1F2937">
                    <a:alpha val="100000"/>
                  </a:srgbClr>
                </a:solidFill>
                <a:latin typeface="+mn-ea"/>
                <a:ea typeface="+mn-ea"/>
                <a:cs typeface="Arial"/>
              </a:rPr>
              <a:t>意大利</a:t>
            </a:r>
            <a:endParaRPr lang="en-US" sz="1050">
              <a:latin typeface="+mn-ea"/>
              <a:ea typeface="+mn-ea"/>
            </a:endParaRPr>
          </a:p>
        </p:txBody>
      </p:sp>
      <p:sp>
        <p:nvSpPr>
          <p:cNvPr id="118" name="TextBox 41">
            <a:extLst>
              <a:ext uri="{FF2B5EF4-FFF2-40B4-BE49-F238E27FC236}">
                <a16:creationId xmlns:a16="http://schemas.microsoft.com/office/drawing/2014/main" id="{6BCC3306-3292-4C69-A8DB-3E71F48389A3}"/>
              </a:ext>
            </a:extLst>
          </p:cNvPr>
          <p:cNvSpPr txBox="1"/>
          <p:nvPr/>
        </p:nvSpPr>
        <p:spPr>
          <a:xfrm>
            <a:off x="8767922" y="5550318"/>
            <a:ext cx="2323566" cy="1507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000" b="1" i="0" strike="noStrike" dirty="0">
                <a:ln/>
                <a:solidFill>
                  <a:srgbClr val="F97316">
                    <a:alpha val="100000"/>
                  </a:srgbClr>
                </a:solidFill>
                <a:latin typeface="Arial"/>
                <a:ea typeface="Arial"/>
                <a:cs typeface="Arial"/>
              </a:rPr>
              <a:t>05</a:t>
            </a:r>
            <a:endParaRPr lang="en-US" sz="1100" dirty="0"/>
          </a:p>
        </p:txBody>
      </p:sp>
      <p:sp>
        <p:nvSpPr>
          <p:cNvPr id="119" name="TextBox 42">
            <a:extLst>
              <a:ext uri="{FF2B5EF4-FFF2-40B4-BE49-F238E27FC236}">
                <a16:creationId xmlns:a16="http://schemas.microsoft.com/office/drawing/2014/main" id="{3D6A3380-F180-4691-8516-6293DF04A27B}"/>
              </a:ext>
            </a:extLst>
          </p:cNvPr>
          <p:cNvSpPr txBox="1"/>
          <p:nvPr/>
        </p:nvSpPr>
        <p:spPr>
          <a:xfrm>
            <a:off x="9025259" y="5513992"/>
            <a:ext cx="2097340" cy="160119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100" b="0" i="0" strike="noStrike" dirty="0" err="1">
                <a:ln/>
                <a:solidFill>
                  <a:srgbClr val="1F2937">
                    <a:alpha val="100000"/>
                  </a:srgbClr>
                </a:solidFill>
                <a:latin typeface="+mn-ea"/>
                <a:ea typeface="+mn-ea"/>
                <a:cs typeface="Arial"/>
              </a:rPr>
              <a:t>英国</a:t>
            </a:r>
            <a:endParaRPr lang="en-US" sz="1050" dirty="0">
              <a:latin typeface="+mn-ea"/>
              <a:ea typeface="+mn-ea"/>
            </a:endParaRPr>
          </a:p>
        </p:txBody>
      </p:sp>
      <p:sp>
        <p:nvSpPr>
          <p:cNvPr id="123" name="TextBox 46">
            <a:extLst>
              <a:ext uri="{FF2B5EF4-FFF2-40B4-BE49-F238E27FC236}">
                <a16:creationId xmlns:a16="http://schemas.microsoft.com/office/drawing/2014/main" id="{BAC1687F-A3CC-4EF9-85C6-50E77A1112A3}"/>
              </a:ext>
            </a:extLst>
          </p:cNvPr>
          <p:cNvSpPr txBox="1"/>
          <p:nvPr/>
        </p:nvSpPr>
        <p:spPr>
          <a:xfrm>
            <a:off x="10118922" y="3398954"/>
            <a:ext cx="1559168" cy="172414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 dirty="0" err="1">
                <a:ln/>
                <a:solidFill>
                  <a:schemeClr val="accent2"/>
                </a:solidFill>
                <a:latin typeface="+mj-ea"/>
                <a:ea typeface="+mj-ea"/>
                <a:cs typeface="Arial"/>
              </a:rPr>
              <a:t>国际下载机构</a:t>
            </a:r>
            <a:r>
              <a:rPr lang="en-US" sz="1300" b="1" i="0" strike="noStrike" dirty="0">
                <a:ln/>
                <a:solidFill>
                  <a:schemeClr val="accent2"/>
                </a:solidFill>
                <a:latin typeface="+mj-ea"/>
                <a:ea typeface="+mj-ea"/>
                <a:cs typeface="Arial"/>
              </a:rPr>
              <a:t> TOP4</a:t>
            </a:r>
            <a:endParaRPr lang="en-US" sz="1100" dirty="0">
              <a:solidFill>
                <a:schemeClr val="accent2"/>
              </a:solidFill>
              <a:latin typeface="+mj-ea"/>
              <a:ea typeface="+mj-ea"/>
            </a:endParaRPr>
          </a:p>
        </p:txBody>
      </p:sp>
      <p:sp>
        <p:nvSpPr>
          <p:cNvPr id="125" name="TextBox 48">
            <a:extLst>
              <a:ext uri="{FF2B5EF4-FFF2-40B4-BE49-F238E27FC236}">
                <a16:creationId xmlns:a16="http://schemas.microsoft.com/office/drawing/2014/main" id="{F7702986-FD36-4365-A37A-F857FEC6308F}"/>
              </a:ext>
            </a:extLst>
          </p:cNvPr>
          <p:cNvSpPr txBox="1"/>
          <p:nvPr/>
        </p:nvSpPr>
        <p:spPr>
          <a:xfrm>
            <a:off x="10172222" y="3900114"/>
            <a:ext cx="1713842" cy="20915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100" b="0" i="0" strike="noStrike" dirty="0" err="1">
                <a:ln/>
                <a:solidFill>
                  <a:srgbClr val="1F2937">
                    <a:alpha val="100000"/>
                  </a:srgbClr>
                </a:solidFill>
                <a:latin typeface="+mn-ea"/>
                <a:ea typeface="+mn-ea"/>
                <a:cs typeface="Arial"/>
              </a:rPr>
              <a:t>欧洲核子研究中心</a:t>
            </a:r>
            <a:endParaRPr lang="en-US" sz="1050" dirty="0">
              <a:latin typeface="+mn-ea"/>
              <a:ea typeface="+mn-ea"/>
            </a:endParaRPr>
          </a:p>
        </p:txBody>
      </p:sp>
      <p:sp>
        <p:nvSpPr>
          <p:cNvPr id="127" name="TextBox 50">
            <a:extLst>
              <a:ext uri="{FF2B5EF4-FFF2-40B4-BE49-F238E27FC236}">
                <a16:creationId xmlns:a16="http://schemas.microsoft.com/office/drawing/2014/main" id="{F6A20AB4-3862-4ECD-AF07-D0AD03665B65}"/>
              </a:ext>
            </a:extLst>
          </p:cNvPr>
          <p:cNvSpPr txBox="1"/>
          <p:nvPr/>
        </p:nvSpPr>
        <p:spPr>
          <a:xfrm>
            <a:off x="10172222" y="4397430"/>
            <a:ext cx="1713842" cy="20915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100" b="0" i="0" strike="noStrike" dirty="0" err="1">
                <a:ln/>
                <a:solidFill>
                  <a:srgbClr val="1F2937">
                    <a:alpha val="100000"/>
                  </a:srgbClr>
                </a:solidFill>
                <a:latin typeface="+mn-ea"/>
                <a:ea typeface="+mn-ea"/>
                <a:cs typeface="Arial"/>
              </a:rPr>
              <a:t>特拉维夫大学</a:t>
            </a:r>
            <a:endParaRPr lang="en-US" sz="1050" dirty="0">
              <a:latin typeface="+mn-ea"/>
              <a:ea typeface="+mn-ea"/>
            </a:endParaRPr>
          </a:p>
        </p:txBody>
      </p:sp>
      <p:sp>
        <p:nvSpPr>
          <p:cNvPr id="129" name="TextBox 52">
            <a:extLst>
              <a:ext uri="{FF2B5EF4-FFF2-40B4-BE49-F238E27FC236}">
                <a16:creationId xmlns:a16="http://schemas.microsoft.com/office/drawing/2014/main" id="{9E6BE958-0CF6-4C93-8862-FFBB71208D12}"/>
              </a:ext>
            </a:extLst>
          </p:cNvPr>
          <p:cNvSpPr txBox="1"/>
          <p:nvPr/>
        </p:nvSpPr>
        <p:spPr>
          <a:xfrm>
            <a:off x="10172222" y="4929910"/>
            <a:ext cx="1713842" cy="20915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100" b="0" i="0" strike="noStrike" dirty="0" err="1">
                <a:ln/>
                <a:solidFill>
                  <a:srgbClr val="1F2937">
                    <a:alpha val="100000"/>
                  </a:srgbClr>
                </a:solidFill>
                <a:latin typeface="+mn-ea"/>
                <a:ea typeface="+mn-ea"/>
                <a:cs typeface="Arial"/>
              </a:rPr>
              <a:t>布鲁克海文国家实验室</a:t>
            </a:r>
            <a:endParaRPr lang="en-US" sz="1050" dirty="0">
              <a:latin typeface="+mn-ea"/>
              <a:ea typeface="+mn-ea"/>
            </a:endParaRPr>
          </a:p>
        </p:txBody>
      </p:sp>
      <p:sp>
        <p:nvSpPr>
          <p:cNvPr id="131" name="TextBox 54">
            <a:extLst>
              <a:ext uri="{FF2B5EF4-FFF2-40B4-BE49-F238E27FC236}">
                <a16:creationId xmlns:a16="http://schemas.microsoft.com/office/drawing/2014/main" id="{FD1D5EA7-4E9E-4202-BF6C-AD9FD62931EB}"/>
              </a:ext>
            </a:extLst>
          </p:cNvPr>
          <p:cNvSpPr txBox="1"/>
          <p:nvPr/>
        </p:nvSpPr>
        <p:spPr>
          <a:xfrm>
            <a:off x="10172222" y="5488771"/>
            <a:ext cx="1713842" cy="20915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100" b="0" i="0" strike="noStrike" dirty="0" err="1">
                <a:ln/>
                <a:solidFill>
                  <a:srgbClr val="1F2937">
                    <a:alpha val="100000"/>
                  </a:srgbClr>
                </a:solidFill>
                <a:latin typeface="+mn-ea"/>
                <a:ea typeface="+mn-ea"/>
                <a:cs typeface="Arial"/>
              </a:rPr>
              <a:t>密歇根州立大学</a:t>
            </a:r>
            <a:endParaRPr lang="en-US" sz="1050" dirty="0">
              <a:latin typeface="+mn-ea"/>
              <a:ea typeface="+mn-ea"/>
            </a:endParaRPr>
          </a:p>
        </p:txBody>
      </p:sp>
      <p:graphicFrame>
        <p:nvGraphicFramePr>
          <p:cNvPr id="65" name="图表 64">
            <a:extLst>
              <a:ext uri="{FF2B5EF4-FFF2-40B4-BE49-F238E27FC236}">
                <a16:creationId xmlns:a16="http://schemas.microsoft.com/office/drawing/2014/main" id="{1B87B392-D637-462A-8555-E4DD454A45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3486787"/>
              </p:ext>
            </p:extLst>
          </p:nvPr>
        </p:nvGraphicFramePr>
        <p:xfrm>
          <a:off x="617792" y="3613482"/>
          <a:ext cx="5248539" cy="2264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8" name="标题 1">
            <a:extLst>
              <a:ext uri="{FF2B5EF4-FFF2-40B4-BE49-F238E27FC236}">
                <a16:creationId xmlns:a16="http://schemas.microsoft.com/office/drawing/2014/main" id="{83E72EB7-20FC-4B7A-B968-22CD406AD0DF}"/>
              </a:ext>
            </a:extLst>
          </p:cNvPr>
          <p:cNvSpPr txBox="1">
            <a:spLocks/>
          </p:cNvSpPr>
          <p:nvPr/>
        </p:nvSpPr>
        <p:spPr bwMode="auto">
          <a:xfrm>
            <a:off x="777991" y="259701"/>
            <a:ext cx="4828310" cy="594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等线 Light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9pPr>
          </a:lstStyle>
          <a:p>
            <a:r>
              <a:rPr lang="en-US" altLang="zh-CN" dirty="0">
                <a:ea typeface="+mn-ea"/>
                <a:cs typeface="+mn-ea"/>
              </a:rPr>
              <a:t>Chinese Physics C</a:t>
            </a:r>
            <a:endParaRPr lang="zh-CN" altLang="en-US" dirty="0">
              <a:ea typeface="+mn-ea"/>
              <a:cs typeface="+mn-ea"/>
            </a:endParaRPr>
          </a:p>
        </p:txBody>
      </p:sp>
      <p:sp>
        <p:nvSpPr>
          <p:cNvPr id="69" name="TextBox 3">
            <a:extLst>
              <a:ext uri="{FF2B5EF4-FFF2-40B4-BE49-F238E27FC236}">
                <a16:creationId xmlns:a16="http://schemas.microsoft.com/office/drawing/2014/main" id="{10C665F1-1288-4E81-B682-33028D3DBC32}"/>
              </a:ext>
            </a:extLst>
          </p:cNvPr>
          <p:cNvSpPr txBox="1"/>
          <p:nvPr/>
        </p:nvSpPr>
        <p:spPr>
          <a:xfrm>
            <a:off x="850183" y="793313"/>
            <a:ext cx="7315200" cy="278410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 i="0" dirty="0" err="1">
                <a:latin typeface="微软雅黑"/>
                <a:ea typeface="微软雅黑"/>
                <a:cs typeface="微软雅黑"/>
              </a:rPr>
              <a:t>粒子物理与核物理领域的中国旗舰期刊</a:t>
            </a:r>
            <a:endParaRPr sz="1400" b="0" i="0" dirty="0">
              <a:latin typeface="微软雅黑"/>
              <a:ea typeface="微软雅黑"/>
              <a:cs typeface="微软雅黑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2069DAE-4D8A-4F00-821D-C1B85C839F4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28" r="6727"/>
          <a:stretch/>
        </p:blipFill>
        <p:spPr>
          <a:xfrm>
            <a:off x="370731" y="1962150"/>
            <a:ext cx="5640287" cy="37147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442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058"/>
    </mc:Choice>
    <mc:Fallback xmlns="">
      <p:transition spd="slow" advTm="730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组合 71"/>
          <p:cNvGrpSpPr/>
          <p:nvPr/>
        </p:nvGrpSpPr>
        <p:grpSpPr>
          <a:xfrm>
            <a:off x="4074160" y="1263571"/>
            <a:ext cx="3520239" cy="327013"/>
            <a:chOff x="3055620" y="1293282"/>
            <a:chExt cx="2640179" cy="245260"/>
          </a:xfrm>
        </p:grpSpPr>
        <p:sp>
          <p:nvSpPr>
            <p:cNvPr id="73" name="矩形 72"/>
            <p:cNvSpPr/>
            <p:nvPr/>
          </p:nvSpPr>
          <p:spPr>
            <a:xfrm>
              <a:off x="3232095" y="1293282"/>
              <a:ext cx="2463704" cy="2452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300" b="1" dirty="0">
                  <a:latin typeface="+mn-ea"/>
                  <a:ea typeface="+mn-ea"/>
                  <a:cs typeface="+mn-ea"/>
                </a:rPr>
                <a:t>主编：王贻芳 院士</a:t>
              </a:r>
              <a:endParaRPr lang="en-US" altLang="zh-CN" sz="1100" b="1" dirty="0">
                <a:latin typeface="+mn-ea"/>
                <a:ea typeface="+mn-ea"/>
                <a:cs typeface="+mn-ea"/>
              </a:endParaRPr>
            </a:p>
          </p:txBody>
        </p:sp>
        <p:sp>
          <p:nvSpPr>
            <p:cNvPr id="74" name="椭圆 73"/>
            <p:cNvSpPr/>
            <p:nvPr/>
          </p:nvSpPr>
          <p:spPr>
            <a:xfrm>
              <a:off x="3055620" y="1351820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50000"/>
                  </a:schemeClr>
                </a:solidFill>
                <a:cs typeface="+mn-ea"/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4074160" y="1805764"/>
            <a:ext cx="4831301" cy="327013"/>
            <a:chOff x="3055620" y="2038780"/>
            <a:chExt cx="3589077" cy="245259"/>
          </a:xfrm>
        </p:grpSpPr>
        <p:sp>
          <p:nvSpPr>
            <p:cNvPr id="76" name="矩形 75"/>
            <p:cNvSpPr/>
            <p:nvPr/>
          </p:nvSpPr>
          <p:spPr>
            <a:xfrm>
              <a:off x="3207031" y="2038780"/>
              <a:ext cx="3437666" cy="2452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300" b="1" dirty="0">
                  <a:latin typeface="+mn-ea"/>
                  <a:ea typeface="+mn-ea"/>
                  <a:cs typeface="+mn-ea"/>
                </a:rPr>
                <a:t>副主编：吕才典（执行副主编）李海波 左维 周小红 范祖辉</a:t>
              </a:r>
            </a:p>
          </p:txBody>
        </p:sp>
        <p:sp>
          <p:nvSpPr>
            <p:cNvPr id="77" name="椭圆 76"/>
            <p:cNvSpPr/>
            <p:nvPr/>
          </p:nvSpPr>
          <p:spPr>
            <a:xfrm>
              <a:off x="3055620" y="2075720"/>
              <a:ext cx="180000" cy="1800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50000"/>
                  </a:schemeClr>
                </a:solidFill>
                <a:cs typeface="+mn-ea"/>
              </a:endParaRPr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4074160" y="2317725"/>
            <a:ext cx="7136030" cy="1529329"/>
            <a:chOff x="3055620" y="2739860"/>
            <a:chExt cx="5352023" cy="1146997"/>
          </a:xfrm>
        </p:grpSpPr>
        <p:sp>
          <p:nvSpPr>
            <p:cNvPr id="79" name="矩形 78"/>
            <p:cNvSpPr/>
            <p:nvPr/>
          </p:nvSpPr>
          <p:spPr>
            <a:xfrm>
              <a:off x="3207030" y="2739860"/>
              <a:ext cx="5200613" cy="1146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300" b="1" dirty="0">
                  <a:latin typeface="+mn-ea"/>
                  <a:ea typeface="+mn-ea"/>
                  <a:cs typeface="+mn-ea"/>
                </a:rPr>
                <a:t>编委</a:t>
              </a:r>
              <a:endParaRPr lang="en-US" altLang="zh-CN" sz="1300" b="1" dirty="0">
                <a:latin typeface="+mn-ea"/>
                <a:ea typeface="+mn-ea"/>
                <a:cs typeface="+mn-ea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CN" sz="1200" dirty="0" err="1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Batozskaya</a:t>
              </a:r>
              <a:r>
                <a:rPr lang="en-US" altLang="zh-CN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, Varvara Bevan, Adrian  John  </a:t>
              </a:r>
              <a:r>
                <a:rPr lang="zh-CN" altLang="en-US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陈斌  陈金辉 陈列文 陈少敏 陈松战 陈勇 崔伟 </a:t>
              </a:r>
              <a:r>
                <a:rPr lang="en-US" altLang="zh-CN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De Fazio, </a:t>
              </a:r>
              <a:r>
                <a:rPr lang="en-US" altLang="zh-CN" sz="1200" dirty="0" err="1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Fulvia</a:t>
              </a:r>
              <a:r>
                <a:rPr lang="en-US" altLang="zh-CN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 </a:t>
              </a:r>
              <a:r>
                <a:rPr lang="en-US" altLang="zh-CN" sz="1200" dirty="0" err="1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Epelbaum</a:t>
              </a:r>
              <a:r>
                <a:rPr lang="en-US" altLang="zh-CN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, </a:t>
              </a:r>
              <a:r>
                <a:rPr lang="en-US" altLang="zh-CN" sz="1200" dirty="0" err="1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Evgeny</a:t>
              </a:r>
              <a:r>
                <a:rPr lang="en-US" altLang="zh-CN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  </a:t>
              </a:r>
              <a:r>
                <a:rPr lang="zh-CN" altLang="en-US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冯旭 耿立升 黄旭光 </a:t>
              </a:r>
              <a:r>
                <a:rPr lang="en-US" altLang="zh-CN" sz="1200" dirty="0" err="1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Kajino</a:t>
              </a:r>
              <a:r>
                <a:rPr lang="en-US" altLang="zh-CN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, </a:t>
              </a:r>
              <a:r>
                <a:rPr lang="en-US" altLang="zh-CN" sz="1200" dirty="0" err="1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Toshitaka</a:t>
              </a:r>
              <a:r>
                <a:rPr lang="en-US" altLang="zh-CN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 </a:t>
              </a:r>
              <a:r>
                <a:rPr lang="zh-CN" altLang="en-US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柯百谦 </a:t>
              </a:r>
              <a:r>
                <a:rPr lang="en-US" altLang="zh-CN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Kimura, Masaaki  </a:t>
              </a:r>
              <a:r>
                <a:rPr lang="en-US" altLang="zh-CN" sz="1200" dirty="0" err="1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Kupsc</a:t>
              </a:r>
              <a:r>
                <a:rPr lang="en-US" altLang="zh-CN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, Andrzej </a:t>
              </a:r>
              <a:r>
                <a:rPr lang="zh-CN" altLang="en-US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廖劲峰 刘玉孝 李明哲 梁豪兆 梁宇铁 廖益 林承建 刘江来 刘建北 刘翔 刘真 庞丹阳 裴军琛 皮石 </a:t>
              </a:r>
              <a:r>
                <a:rPr lang="en-US" altLang="zh-CN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Roberts, Craig Sato, Akira </a:t>
              </a:r>
              <a:r>
                <a:rPr lang="zh-CN" altLang="en-US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邵丽晶 </a:t>
              </a:r>
              <a:r>
                <a:rPr lang="en-US" altLang="zh-CN" sz="1200" dirty="0" err="1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Shiu</a:t>
              </a:r>
              <a:r>
                <a:rPr lang="en-US" altLang="zh-CN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, Gary </a:t>
              </a:r>
              <a:r>
                <a:rPr lang="zh-CN" altLang="en-US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司宗国 宋维民 苏淑芳 孙保华 唐晓东 温良剑 王玉明 肖志刚 许昌 杨再宏 朱世琳 张鑫 张玉虎 赵鹏巍 郑阳恒 周双勇 周顺 朱瑞林 </a:t>
              </a:r>
              <a:r>
                <a:rPr lang="en-US" altLang="zh-CN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de France, Gilles </a:t>
              </a:r>
              <a:endParaRPr lang="zh-CN" altLang="en-US" sz="1200" dirty="0">
                <a:solidFill>
                  <a:schemeClr val="accent2"/>
                </a:solidFill>
                <a:latin typeface="+mn-ea"/>
                <a:ea typeface="+mn-ea"/>
                <a:cs typeface="+mn-ea"/>
              </a:endParaRPr>
            </a:p>
          </p:txBody>
        </p:sp>
        <p:sp>
          <p:nvSpPr>
            <p:cNvPr id="80" name="椭圆 79"/>
            <p:cNvSpPr/>
            <p:nvPr/>
          </p:nvSpPr>
          <p:spPr>
            <a:xfrm>
              <a:off x="3055620" y="2799620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50000"/>
                  </a:schemeClr>
                </a:solidFill>
                <a:cs typeface="+mn-ea"/>
              </a:endParaRPr>
            </a:p>
          </p:txBody>
        </p:sp>
      </p:grpSp>
      <p:grpSp>
        <p:nvGrpSpPr>
          <p:cNvPr id="87" name="组合 86"/>
          <p:cNvGrpSpPr/>
          <p:nvPr/>
        </p:nvGrpSpPr>
        <p:grpSpPr>
          <a:xfrm>
            <a:off x="4018938" y="3919149"/>
            <a:ext cx="7164749" cy="1289264"/>
            <a:chOff x="6004560" y="2739860"/>
            <a:chExt cx="5373561" cy="966948"/>
          </a:xfrm>
        </p:grpSpPr>
        <p:sp>
          <p:nvSpPr>
            <p:cNvPr id="88" name="矩形 87"/>
            <p:cNvSpPr/>
            <p:nvPr/>
          </p:nvSpPr>
          <p:spPr>
            <a:xfrm>
              <a:off x="6177509" y="2739860"/>
              <a:ext cx="5200612" cy="9669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300" b="1" dirty="0">
                  <a:latin typeface="+mn-ea"/>
                  <a:ea typeface="+mn-ea"/>
                  <a:cs typeface="+mn-ea"/>
                </a:rPr>
                <a:t>青年编委</a:t>
              </a:r>
              <a:endParaRPr lang="en-US" altLang="zh-CN" sz="1300" b="1" dirty="0">
                <a:latin typeface="+mn-ea"/>
                <a:ea typeface="+mn-ea"/>
                <a:cs typeface="+mn-ea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王赛 高显 葛先辉 郭敏勇 李英英 马小东 孟璐 </a:t>
              </a:r>
              <a:r>
                <a:rPr lang="en-US" altLang="zh-CN" sz="1200" dirty="0" err="1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Sota</a:t>
              </a:r>
              <a:r>
                <a:rPr lang="en-US" altLang="zh-CN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, Yoshida Takayuki, Miyagi Kazuyuki, </a:t>
              </a:r>
              <a:r>
                <a:rPr lang="en-US" altLang="zh-CN" sz="1200" dirty="0" err="1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Sekizawa</a:t>
              </a:r>
              <a:r>
                <a:rPr lang="en-US" altLang="zh-CN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 </a:t>
              </a:r>
              <a:r>
                <a:rPr lang="zh-CN" altLang="en-US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李海涛 </a:t>
              </a:r>
              <a:r>
                <a:rPr lang="en-US" altLang="zh-CN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Timm </a:t>
              </a:r>
              <a:r>
                <a:rPr lang="en-US" altLang="zh-CN" sz="1200" dirty="0" err="1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Wrase</a:t>
              </a:r>
              <a:r>
                <a:rPr lang="en-US" altLang="zh-CN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 </a:t>
              </a:r>
              <a:r>
                <a:rPr lang="zh-CN" altLang="en-US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金磊 李健国 邵鼎煜 王雄飞 张振 刘明珠 陆俊旭 王锶博 </a:t>
              </a:r>
              <a:r>
                <a:rPr lang="en-US" altLang="zh-CN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Antonio, </a:t>
              </a:r>
              <a:r>
                <a:rPr lang="en-US" altLang="zh-CN" sz="1200" dirty="0" err="1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Palasciano</a:t>
              </a:r>
              <a:r>
                <a:rPr lang="en-US" altLang="zh-CN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 Antonello, </a:t>
              </a:r>
              <a:r>
                <a:rPr lang="en-US" altLang="zh-CN" sz="1200" dirty="0" err="1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Pellecchia</a:t>
              </a:r>
              <a:r>
                <a:rPr lang="en-US" altLang="zh-CN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 </a:t>
              </a:r>
              <a:r>
                <a:rPr lang="zh-CN" altLang="en-US" sz="1200" dirty="0">
                  <a:solidFill>
                    <a:schemeClr val="accent2"/>
                  </a:solidFill>
                  <a:latin typeface="+mn-ea"/>
                  <a:ea typeface="+mn-ea"/>
                  <a:cs typeface="+mn-ea"/>
                </a:rPr>
                <a:t>王亚坤 王思敏 董建敏 王培 王永佳 祝龙 张其安 张艳席 吴琛 肖梦姣 孟月 赵洁 刘红娜 徐星 陈洁 赵建伟 高丙水 朱弘明 梁迪聪 张云龙 朱涛</a:t>
              </a:r>
            </a:p>
          </p:txBody>
        </p:sp>
        <p:sp>
          <p:nvSpPr>
            <p:cNvPr id="89" name="椭圆 88"/>
            <p:cNvSpPr/>
            <p:nvPr/>
          </p:nvSpPr>
          <p:spPr>
            <a:xfrm>
              <a:off x="6004560" y="2799620"/>
              <a:ext cx="180000" cy="180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50000"/>
                  </a:schemeClr>
                </a:solidFill>
                <a:cs typeface="+mn-ea"/>
              </a:endParaRPr>
            </a:p>
          </p:txBody>
        </p:sp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DA1F096E-E16F-4876-9504-BD9E8EA552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371" y="1289588"/>
            <a:ext cx="2763083" cy="3991120"/>
          </a:xfrm>
          <a:prstGeom prst="rect">
            <a:avLst/>
          </a:prstGeom>
        </p:spPr>
      </p:pic>
      <p:sp>
        <p:nvSpPr>
          <p:cNvPr id="46" name="AutoShape 32">
            <a:extLst>
              <a:ext uri="{FF2B5EF4-FFF2-40B4-BE49-F238E27FC236}">
                <a16:creationId xmlns:a16="http://schemas.microsoft.com/office/drawing/2014/main" id="{39A70C08-5525-4BF3-BB91-3ADE954C23B3}"/>
              </a:ext>
            </a:extLst>
          </p:cNvPr>
          <p:cNvSpPr/>
          <p:nvPr/>
        </p:nvSpPr>
        <p:spPr>
          <a:xfrm>
            <a:off x="465020" y="5684755"/>
            <a:ext cx="457086" cy="457200"/>
          </a:xfrm>
          <a:prstGeom prst="roundRect">
            <a:avLst>
              <a:gd name="adj" fmla="val 33342"/>
            </a:avLst>
          </a:prstGeom>
          <a:solidFill>
            <a:srgbClr val="2563EB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47" name="TextBox 33">
            <a:extLst>
              <a:ext uri="{FF2B5EF4-FFF2-40B4-BE49-F238E27FC236}">
                <a16:creationId xmlns:a16="http://schemas.microsoft.com/office/drawing/2014/main" id="{C479C74A-F497-45BA-A871-B8595BA87BED}"/>
              </a:ext>
            </a:extLst>
          </p:cNvPr>
          <p:cNvSpPr txBox="1"/>
          <p:nvPr/>
        </p:nvSpPr>
        <p:spPr>
          <a:xfrm>
            <a:off x="531977" y="5808580"/>
            <a:ext cx="390130" cy="20955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ctr" anchorCtr="0"/>
          <a:lstStyle/>
          <a:p>
            <a:pPr algn="l">
              <a:defRPr/>
            </a:pPr>
            <a:r>
              <a:rPr lang="en-US" sz="1500" b="1" i="0" strike="noStrike" dirty="0">
                <a:ln/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4k+</a:t>
            </a:r>
            <a:endParaRPr lang="en-US" sz="1100" dirty="0"/>
          </a:p>
        </p:txBody>
      </p:sp>
      <p:sp>
        <p:nvSpPr>
          <p:cNvPr id="48" name="TextBox 34">
            <a:extLst>
              <a:ext uri="{FF2B5EF4-FFF2-40B4-BE49-F238E27FC236}">
                <a16:creationId xmlns:a16="http://schemas.microsoft.com/office/drawing/2014/main" id="{13A6F124-AC10-4DEC-81EA-92F16ACD3C7B}"/>
              </a:ext>
            </a:extLst>
          </p:cNvPr>
          <p:cNvSpPr txBox="1"/>
          <p:nvPr/>
        </p:nvSpPr>
        <p:spPr>
          <a:xfrm>
            <a:off x="1045283" y="5654712"/>
            <a:ext cx="2496562" cy="1619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>
              <a:lnSpc>
                <a:spcPct val="130000"/>
              </a:lnSpc>
              <a:defRPr/>
            </a:pPr>
            <a:r>
              <a:rPr lang="zh-CN" altLang="en-US" sz="1300" b="1" dirty="0">
                <a:latin typeface="+mn-ea"/>
                <a:ea typeface="+mn-ea"/>
                <a:cs typeface="+mn-ea"/>
              </a:rPr>
              <a:t>专业</a:t>
            </a:r>
            <a:r>
              <a:rPr lang="en-US" sz="1300" b="1" dirty="0" err="1">
                <a:latin typeface="+mn-ea"/>
                <a:ea typeface="+mn-ea"/>
                <a:cs typeface="+mn-ea"/>
              </a:rPr>
              <a:t>评审专家库</a:t>
            </a:r>
            <a:endParaRPr lang="en-US" sz="1300" b="1" dirty="0">
              <a:latin typeface="+mn-ea"/>
              <a:ea typeface="+mn-ea"/>
              <a:cs typeface="+mn-ea"/>
            </a:endParaRPr>
          </a:p>
        </p:txBody>
      </p:sp>
      <p:sp>
        <p:nvSpPr>
          <p:cNvPr id="49" name="TextBox 35">
            <a:extLst>
              <a:ext uri="{FF2B5EF4-FFF2-40B4-BE49-F238E27FC236}">
                <a16:creationId xmlns:a16="http://schemas.microsoft.com/office/drawing/2014/main" id="{E1D81496-BCF7-4E46-8F29-C87F0E070524}"/>
              </a:ext>
            </a:extLst>
          </p:cNvPr>
          <p:cNvSpPr txBox="1"/>
          <p:nvPr/>
        </p:nvSpPr>
        <p:spPr>
          <a:xfrm>
            <a:off x="1045282" y="5949174"/>
            <a:ext cx="3213656" cy="192781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>
              <a:defRPr/>
            </a:pPr>
            <a:r>
              <a:rPr lang="en-US" sz="1100" dirty="0" err="1">
                <a:latin typeface="+mn-ea"/>
                <a:ea typeface="+mn-ea"/>
                <a:cs typeface="+mn-ea"/>
              </a:rPr>
              <a:t>覆盖</a:t>
            </a:r>
            <a:r>
              <a:rPr lang="en-US" sz="1100" dirty="0">
                <a:latin typeface="+mn-ea"/>
                <a:ea typeface="+mn-ea"/>
                <a:cs typeface="+mn-ea"/>
              </a:rPr>
              <a:t> 57 </a:t>
            </a:r>
            <a:r>
              <a:rPr lang="en-US" sz="1100" dirty="0" err="1">
                <a:latin typeface="+mn-ea"/>
                <a:ea typeface="+mn-ea"/>
                <a:cs typeface="+mn-ea"/>
              </a:rPr>
              <a:t>个国家和地区</a:t>
            </a:r>
            <a:r>
              <a:rPr lang="en-US" sz="1100" dirty="0">
                <a:latin typeface="+mn-ea"/>
                <a:ea typeface="+mn-ea"/>
                <a:cs typeface="+mn-ea"/>
              </a:rPr>
              <a:t> </a:t>
            </a:r>
            <a:r>
              <a:rPr lang="en-US" altLang="zh-CN" sz="1100" dirty="0" err="1">
                <a:latin typeface="+mn-ea"/>
                <a:ea typeface="+mn-ea"/>
                <a:cs typeface="+mn-ea"/>
              </a:rPr>
              <a:t>国际评审专家占比接近半数</a:t>
            </a:r>
            <a:endParaRPr lang="en-US" altLang="zh-CN" sz="1100" dirty="0">
              <a:latin typeface="+mn-ea"/>
              <a:ea typeface="+mn-ea"/>
              <a:cs typeface="+mn-ea"/>
            </a:endParaRPr>
          </a:p>
          <a:p>
            <a:pPr algn="l">
              <a:defRPr/>
            </a:pPr>
            <a:endParaRPr lang="en-US" sz="1100" dirty="0">
              <a:latin typeface="+mn-ea"/>
              <a:ea typeface="+mn-ea"/>
              <a:cs typeface="+mn-ea"/>
            </a:endParaRPr>
          </a:p>
        </p:txBody>
      </p:sp>
      <p:sp>
        <p:nvSpPr>
          <p:cNvPr id="59" name="AutoShape 37">
            <a:extLst>
              <a:ext uri="{FF2B5EF4-FFF2-40B4-BE49-F238E27FC236}">
                <a16:creationId xmlns:a16="http://schemas.microsoft.com/office/drawing/2014/main" id="{BB8C0920-81ED-4B68-A89A-F5DC8D04DD3A}"/>
              </a:ext>
            </a:extLst>
          </p:cNvPr>
          <p:cNvSpPr/>
          <p:nvPr/>
        </p:nvSpPr>
        <p:spPr>
          <a:xfrm>
            <a:off x="4419548" y="5651579"/>
            <a:ext cx="457086" cy="457200"/>
          </a:xfrm>
          <a:prstGeom prst="roundRect">
            <a:avLst>
              <a:gd name="adj" fmla="val 33342"/>
            </a:avLst>
          </a:prstGeom>
          <a:solidFill>
            <a:srgbClr val="F97316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60" name="TextBox 39">
            <a:extLst>
              <a:ext uri="{FF2B5EF4-FFF2-40B4-BE49-F238E27FC236}">
                <a16:creationId xmlns:a16="http://schemas.microsoft.com/office/drawing/2014/main" id="{63402A9F-DB4B-4013-B3B3-21E8A5226F90}"/>
              </a:ext>
            </a:extLst>
          </p:cNvPr>
          <p:cNvSpPr txBox="1"/>
          <p:nvPr/>
        </p:nvSpPr>
        <p:spPr>
          <a:xfrm>
            <a:off x="5028995" y="5617080"/>
            <a:ext cx="2666333" cy="1619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>
            <a:defPPr>
              <a:defRPr lang="zh-CN"/>
            </a:defPPr>
            <a:lvl1pPr>
              <a:lnSpc>
                <a:spcPct val="130000"/>
              </a:lnSpc>
              <a:defRPr sz="1300" b="1">
                <a:latin typeface="+mn-ea"/>
                <a:ea typeface="+mn-ea"/>
                <a:cs typeface="+mn-ea"/>
              </a:defRPr>
            </a:lvl1pPr>
          </a:lstStyle>
          <a:p>
            <a:r>
              <a:rPr lang="zh-CN" altLang="en-US" dirty="0"/>
              <a:t>来稿、发文高度国际化</a:t>
            </a:r>
            <a:endParaRPr lang="en-US" dirty="0"/>
          </a:p>
        </p:txBody>
      </p:sp>
      <p:sp>
        <p:nvSpPr>
          <p:cNvPr id="61" name="TextBox 40">
            <a:extLst>
              <a:ext uri="{FF2B5EF4-FFF2-40B4-BE49-F238E27FC236}">
                <a16:creationId xmlns:a16="http://schemas.microsoft.com/office/drawing/2014/main" id="{593B35D1-5BEF-4B58-A56A-DEAEAFABB34F}"/>
              </a:ext>
            </a:extLst>
          </p:cNvPr>
          <p:cNvSpPr txBox="1"/>
          <p:nvPr/>
        </p:nvSpPr>
        <p:spPr>
          <a:xfrm>
            <a:off x="5042063" y="5904560"/>
            <a:ext cx="3324463" cy="151587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zh-CN" altLang="en-US" sz="1100" dirty="0">
                <a:latin typeface="+mn-ea"/>
                <a:ea typeface="+mn-ea"/>
                <a:cs typeface="+mn-ea"/>
              </a:rPr>
              <a:t>海外来稿占比</a:t>
            </a:r>
            <a:r>
              <a:rPr lang="en-US" altLang="zh-CN" sz="1100" dirty="0">
                <a:latin typeface="+mn-ea"/>
                <a:ea typeface="+mn-ea"/>
                <a:cs typeface="+mn-ea"/>
              </a:rPr>
              <a:t>46%</a:t>
            </a:r>
            <a:r>
              <a:rPr lang="en-US" sz="1100" dirty="0">
                <a:latin typeface="+mn-ea"/>
                <a:ea typeface="+mn-ea"/>
                <a:cs typeface="+mn-ea"/>
              </a:rPr>
              <a:t>，</a:t>
            </a:r>
            <a:r>
              <a:rPr lang="zh-CN" altLang="en-US" sz="1100" dirty="0">
                <a:latin typeface="+mn-ea"/>
                <a:ea typeface="+mn-ea"/>
                <a:cs typeface="+mn-ea"/>
              </a:rPr>
              <a:t>发表国际合作论文</a:t>
            </a:r>
            <a:r>
              <a:rPr lang="en-US" altLang="zh-CN" sz="1100" dirty="0">
                <a:latin typeface="+mn-ea"/>
                <a:ea typeface="+mn-ea"/>
                <a:cs typeface="+mn-ea"/>
              </a:rPr>
              <a:t>40%</a:t>
            </a:r>
            <a:endParaRPr lang="en-US" sz="1100" dirty="0">
              <a:latin typeface="+mn-ea"/>
              <a:ea typeface="+mn-ea"/>
              <a:cs typeface="+mn-ea"/>
            </a:endParaRP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C6AD4B00-9724-421D-8F0E-2B0439720CB9}"/>
              </a:ext>
            </a:extLst>
          </p:cNvPr>
          <p:cNvSpPr txBox="1"/>
          <p:nvPr/>
        </p:nvSpPr>
        <p:spPr>
          <a:xfrm>
            <a:off x="4457490" y="5775403"/>
            <a:ext cx="571505" cy="239593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ctr" anchorCtr="0"/>
          <a:lstStyle/>
          <a:p>
            <a:pPr algn="l">
              <a:defRPr/>
            </a:pPr>
            <a:r>
              <a:rPr lang="en-US" sz="1500" b="1" i="0" strike="noStrike" dirty="0">
                <a:ln/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49%</a:t>
            </a:r>
            <a:endParaRPr lang="en-US" sz="1100" dirty="0"/>
          </a:p>
        </p:txBody>
      </p:sp>
      <p:sp>
        <p:nvSpPr>
          <p:cNvPr id="25" name="标题 1">
            <a:extLst>
              <a:ext uri="{FF2B5EF4-FFF2-40B4-BE49-F238E27FC236}">
                <a16:creationId xmlns:a16="http://schemas.microsoft.com/office/drawing/2014/main" id="{D1E91803-2187-4168-B0B1-396E836B0F37}"/>
              </a:ext>
            </a:extLst>
          </p:cNvPr>
          <p:cNvSpPr txBox="1">
            <a:spLocks/>
          </p:cNvSpPr>
          <p:nvPr/>
        </p:nvSpPr>
        <p:spPr bwMode="auto">
          <a:xfrm>
            <a:off x="777991" y="259701"/>
            <a:ext cx="4828310" cy="594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等线 Light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9pPr>
          </a:lstStyle>
          <a:p>
            <a:r>
              <a:rPr lang="en-US" altLang="zh-CN" dirty="0">
                <a:ea typeface="+mn-ea"/>
                <a:cs typeface="+mn-ea"/>
              </a:rPr>
              <a:t>Chinese Physics C</a:t>
            </a:r>
            <a:endParaRPr lang="zh-CN" altLang="en-US" dirty="0">
              <a:ea typeface="+mn-ea"/>
              <a:cs typeface="+mn-ea"/>
            </a:endParaRPr>
          </a:p>
        </p:txBody>
      </p:sp>
      <p:sp>
        <p:nvSpPr>
          <p:cNvPr id="26" name="TextBox 3">
            <a:extLst>
              <a:ext uri="{FF2B5EF4-FFF2-40B4-BE49-F238E27FC236}">
                <a16:creationId xmlns:a16="http://schemas.microsoft.com/office/drawing/2014/main" id="{1DC289EC-E907-419C-B9A0-81207EEEEBDB}"/>
              </a:ext>
            </a:extLst>
          </p:cNvPr>
          <p:cNvSpPr txBox="1"/>
          <p:nvPr/>
        </p:nvSpPr>
        <p:spPr>
          <a:xfrm>
            <a:off x="850183" y="793313"/>
            <a:ext cx="7315200" cy="278410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 i="0" dirty="0" err="1">
                <a:latin typeface="微软雅黑"/>
                <a:ea typeface="微软雅黑"/>
                <a:cs typeface="微软雅黑"/>
              </a:rPr>
              <a:t>粒子物理与核物理领域的中国旗舰期刊</a:t>
            </a:r>
            <a:endParaRPr sz="1400" b="0" i="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27" name="AutoShape 37">
            <a:extLst>
              <a:ext uri="{FF2B5EF4-FFF2-40B4-BE49-F238E27FC236}">
                <a16:creationId xmlns:a16="http://schemas.microsoft.com/office/drawing/2014/main" id="{2CDE0327-402C-433F-AFF6-CB4F847D38C0}"/>
              </a:ext>
            </a:extLst>
          </p:cNvPr>
          <p:cNvSpPr/>
          <p:nvPr/>
        </p:nvSpPr>
        <p:spPr>
          <a:xfrm>
            <a:off x="8177103" y="5576922"/>
            <a:ext cx="457086" cy="457200"/>
          </a:xfrm>
          <a:prstGeom prst="roundRect">
            <a:avLst>
              <a:gd name="adj" fmla="val 33342"/>
            </a:avLst>
          </a:prstGeom>
          <a:solidFill>
            <a:srgbClr val="FFC000"/>
          </a:solidFill>
          <a:ln>
            <a:headEnd type="none"/>
            <a:tailEnd type="none"/>
          </a:ln>
        </p:spPr>
      </p:sp>
      <p:sp>
        <p:nvSpPr>
          <p:cNvPr id="28" name="TextBox 39">
            <a:extLst>
              <a:ext uri="{FF2B5EF4-FFF2-40B4-BE49-F238E27FC236}">
                <a16:creationId xmlns:a16="http://schemas.microsoft.com/office/drawing/2014/main" id="{093CEFBB-5531-4B47-A392-40C0E1B67EB6}"/>
              </a:ext>
            </a:extLst>
          </p:cNvPr>
          <p:cNvSpPr txBox="1"/>
          <p:nvPr/>
        </p:nvSpPr>
        <p:spPr>
          <a:xfrm>
            <a:off x="8786550" y="5542423"/>
            <a:ext cx="2666333" cy="1619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>
            <a:defPPr>
              <a:defRPr lang="zh-CN"/>
            </a:defPPr>
            <a:lvl1pPr>
              <a:lnSpc>
                <a:spcPct val="130000"/>
              </a:lnSpc>
              <a:defRPr sz="1300" b="1">
                <a:latin typeface="+mn-ea"/>
                <a:ea typeface="+mn-ea"/>
                <a:cs typeface="+mn-ea"/>
              </a:defRPr>
            </a:lvl1pPr>
          </a:lstStyle>
          <a:p>
            <a:r>
              <a:rPr lang="zh-CN" altLang="en-US" dirty="0"/>
              <a:t>引用结构合理</a:t>
            </a:r>
            <a:endParaRPr lang="en-US" dirty="0"/>
          </a:p>
        </p:txBody>
      </p:sp>
      <p:sp>
        <p:nvSpPr>
          <p:cNvPr id="29" name="TextBox 40">
            <a:extLst>
              <a:ext uri="{FF2B5EF4-FFF2-40B4-BE49-F238E27FC236}">
                <a16:creationId xmlns:a16="http://schemas.microsoft.com/office/drawing/2014/main" id="{81D56FFE-DB99-40D8-B8BC-9D3965A451B3}"/>
              </a:ext>
            </a:extLst>
          </p:cNvPr>
          <p:cNvSpPr txBox="1"/>
          <p:nvPr/>
        </p:nvSpPr>
        <p:spPr>
          <a:xfrm>
            <a:off x="8786550" y="5856684"/>
            <a:ext cx="3324463" cy="151587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zh-CN" altLang="en-US" sz="1100" dirty="0">
                <a:latin typeface="+mn-ea"/>
                <a:ea typeface="+mn-ea"/>
                <a:cs typeface="+mn-ea"/>
              </a:rPr>
              <a:t>国际作者引用</a:t>
            </a:r>
            <a:r>
              <a:rPr lang="en-US" altLang="zh-CN" sz="1100" dirty="0">
                <a:latin typeface="+mn-ea"/>
                <a:ea typeface="+mn-ea"/>
                <a:cs typeface="+mn-ea"/>
              </a:rPr>
              <a:t>45%</a:t>
            </a:r>
            <a:r>
              <a:rPr lang="zh-CN" altLang="en-US" sz="1100" dirty="0">
                <a:latin typeface="+mn-ea"/>
                <a:ea typeface="+mn-ea"/>
                <a:cs typeface="+mn-ea"/>
              </a:rPr>
              <a:t>，海外主流期刊引用超</a:t>
            </a:r>
            <a:r>
              <a:rPr lang="en-US" altLang="zh-CN" sz="1100" dirty="0">
                <a:latin typeface="+mn-ea"/>
                <a:ea typeface="+mn-ea"/>
                <a:cs typeface="+mn-ea"/>
              </a:rPr>
              <a:t>85%</a:t>
            </a:r>
            <a:endParaRPr lang="en-US" sz="1100" dirty="0">
              <a:latin typeface="+mn-ea"/>
              <a:ea typeface="+mn-ea"/>
              <a:cs typeface="+mn-ea"/>
            </a:endParaRPr>
          </a:p>
        </p:txBody>
      </p:sp>
      <p:sp>
        <p:nvSpPr>
          <p:cNvPr id="30" name="TextBox 38">
            <a:extLst>
              <a:ext uri="{FF2B5EF4-FFF2-40B4-BE49-F238E27FC236}">
                <a16:creationId xmlns:a16="http://schemas.microsoft.com/office/drawing/2014/main" id="{08BAFFAE-CABD-41FD-8FF3-071453482135}"/>
              </a:ext>
            </a:extLst>
          </p:cNvPr>
          <p:cNvSpPr txBox="1"/>
          <p:nvPr/>
        </p:nvSpPr>
        <p:spPr>
          <a:xfrm>
            <a:off x="8232290" y="5686504"/>
            <a:ext cx="571505" cy="239593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ctr" anchorCtr="0"/>
          <a:lstStyle/>
          <a:p>
            <a:pPr algn="l">
              <a:defRPr/>
            </a:pPr>
            <a:r>
              <a:rPr lang="en-US" sz="1500" b="1" i="0" strike="noStrike" dirty="0">
                <a:ln/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45%</a:t>
            </a:r>
            <a:endParaRPr lang="en-US" sz="11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516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765"/>
    </mc:Choice>
    <mc:Fallback xmlns="">
      <p:transition spd="slow" advTm="50765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1481714" y="1970308"/>
            <a:ext cx="1845617" cy="1845617"/>
            <a:chOff x="896990" y="1360358"/>
            <a:chExt cx="1384213" cy="1384213"/>
          </a:xfrm>
        </p:grpSpPr>
        <p:sp>
          <p:nvSpPr>
            <p:cNvPr id="29" name="Oval 28"/>
            <p:cNvSpPr>
              <a:spLocks noChangeAspect="1"/>
            </p:cNvSpPr>
            <p:nvPr/>
          </p:nvSpPr>
          <p:spPr>
            <a:xfrm>
              <a:off x="896990" y="1360358"/>
              <a:ext cx="1384213" cy="1384213"/>
            </a:xfrm>
            <a:prstGeom prst="ellipse">
              <a:avLst/>
            </a:prstGeom>
            <a:noFill/>
            <a:ln w="19050">
              <a:solidFill>
                <a:schemeClr val="tx2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gency FB" panose="020B0503020202020204" pitchFamily="34" charset="0"/>
                <a:cs typeface="+mn-ea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984223" y="1447591"/>
              <a:ext cx="1209747" cy="1209747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900" b="1" dirty="0">
                  <a:solidFill>
                    <a:schemeClr val="bg1"/>
                  </a:solidFill>
                  <a:latin typeface="Agency FB" panose="020B0503020202020204" pitchFamily="34" charset="0"/>
                  <a:cs typeface="+mn-ea"/>
                </a:rPr>
                <a:t>JHEP</a:t>
              </a:r>
              <a:endParaRPr lang="en-US" sz="1900" b="1" dirty="0">
                <a:solidFill>
                  <a:schemeClr val="bg1"/>
                </a:solidFill>
                <a:latin typeface="Agency FB" panose="020B0503020202020204" pitchFamily="34" charset="0"/>
                <a:cs typeface="+mn-ea"/>
              </a:endParaRPr>
            </a:p>
            <a:p>
              <a:pPr algn="ctr"/>
              <a:r>
                <a:rPr lang="en-US" sz="1900" b="1" dirty="0">
                  <a:solidFill>
                    <a:schemeClr val="bg1"/>
                  </a:solidFill>
                  <a:latin typeface="Agency FB" panose="020B0503020202020204" pitchFamily="34" charset="0"/>
                  <a:cs typeface="+mn-ea"/>
                </a:rPr>
                <a:t>2000</a:t>
              </a:r>
            </a:p>
            <a:p>
              <a:pPr algn="ctr"/>
              <a:r>
                <a:rPr lang="en-US" sz="1900" b="1" dirty="0">
                  <a:solidFill>
                    <a:schemeClr val="bg1"/>
                  </a:solidFill>
                  <a:latin typeface="Agency FB" panose="020B0503020202020204" pitchFamily="34" charset="0"/>
                  <a:cs typeface="+mn-ea"/>
                </a:rPr>
                <a:t>5000+</a:t>
              </a:r>
            </a:p>
            <a:p>
              <a:pPr algn="ctr"/>
              <a:r>
                <a:rPr lang="en-US" altLang="zh-CN" sz="1900" b="1" dirty="0">
                  <a:solidFill>
                    <a:schemeClr val="bg1"/>
                  </a:solidFill>
                  <a:latin typeface="Agency FB" panose="020B0503020202020204" pitchFamily="34" charset="0"/>
                  <a:cs typeface="+mn-ea"/>
                </a:rPr>
                <a:t>Italy</a:t>
              </a:r>
              <a:endParaRPr lang="en-US" sz="1900" b="1" dirty="0">
                <a:solidFill>
                  <a:schemeClr val="bg1"/>
                </a:solidFill>
                <a:latin typeface="Agency FB" panose="020B0503020202020204" pitchFamily="34" charset="0"/>
                <a:cs typeface="+mn-ea"/>
              </a:endParaRPr>
            </a:p>
          </p:txBody>
        </p:sp>
      </p:grpSp>
      <p:cxnSp>
        <p:nvCxnSpPr>
          <p:cNvPr id="24" name="Straight Connector 23"/>
          <p:cNvCxnSpPr/>
          <p:nvPr/>
        </p:nvCxnSpPr>
        <p:spPr>
          <a:xfrm>
            <a:off x="1042976" y="5068557"/>
            <a:ext cx="1010605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1329193" y="3869565"/>
            <a:ext cx="2150660" cy="1102922"/>
            <a:chOff x="856349" y="2784803"/>
            <a:chExt cx="1612995" cy="827192"/>
          </a:xfrm>
        </p:grpSpPr>
        <p:sp>
          <p:nvSpPr>
            <p:cNvPr id="12" name="TextBox 11"/>
            <p:cNvSpPr txBox="1"/>
            <p:nvPr/>
          </p:nvSpPr>
          <p:spPr>
            <a:xfrm>
              <a:off x="856349" y="3032606"/>
              <a:ext cx="1612995" cy="5793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078">
                <a:spcBef>
                  <a:spcPct val="20000"/>
                </a:spcBef>
                <a:defRPr/>
              </a:pPr>
              <a:r>
                <a:rPr lang="zh-CN" altLang="en-US" sz="1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</a:rPr>
                <a:t>专注高能物理</a:t>
              </a:r>
              <a:endPara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endParaRPr>
            </a:p>
            <a:p>
              <a:pPr algn="ctr" defTabSz="1219078">
                <a:spcBef>
                  <a:spcPct val="20000"/>
                </a:spcBef>
                <a:defRPr/>
              </a:pPr>
              <a:r>
                <a:rPr lang="zh-CN" altLang="en-US" sz="1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</a:rPr>
                <a:t>高开高走</a:t>
              </a:r>
              <a:endPara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endParaRPr>
            </a:p>
            <a:p>
              <a:pPr algn="ctr" defTabSz="1219078">
                <a:spcBef>
                  <a:spcPct val="20000"/>
                </a:spcBef>
                <a:defRPr/>
              </a:pPr>
              <a:endPara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039913" y="2784803"/>
              <a:ext cx="1417696" cy="2885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900" b="1" dirty="0">
                  <a:solidFill>
                    <a:schemeClr val="tx2">
                      <a:lumMod val="75000"/>
                    </a:schemeClr>
                  </a:solidFill>
                  <a:latin typeface="+mn-ea"/>
                  <a:ea typeface="+mn-ea"/>
                  <a:cs typeface="+mn-ea"/>
                </a:rPr>
                <a:t>高能物理课代表</a:t>
              </a:r>
              <a:endParaRPr lang="en-US" sz="1900" b="1" dirty="0">
                <a:solidFill>
                  <a:schemeClr val="tx2">
                    <a:lumMod val="75000"/>
                  </a:schemeClr>
                </a:solidFill>
                <a:latin typeface="+mn-ea"/>
                <a:ea typeface="+mn-ea"/>
                <a:cs typeface="+mn-ea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3940710" y="1970308"/>
            <a:ext cx="1845617" cy="1845617"/>
            <a:chOff x="896990" y="1360358"/>
            <a:chExt cx="1384213" cy="1384213"/>
          </a:xfrm>
        </p:grpSpPr>
        <p:sp>
          <p:nvSpPr>
            <p:cNvPr id="71" name="Oval 70"/>
            <p:cNvSpPr>
              <a:spLocks noChangeAspect="1"/>
            </p:cNvSpPr>
            <p:nvPr/>
          </p:nvSpPr>
          <p:spPr>
            <a:xfrm>
              <a:off x="896990" y="1360358"/>
              <a:ext cx="1384213" cy="1384213"/>
            </a:xfrm>
            <a:prstGeom prst="ellipse">
              <a:avLst/>
            </a:prstGeom>
            <a:noFill/>
            <a:ln w="19050">
              <a:solidFill>
                <a:schemeClr val="accent4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gency FB" panose="020B0503020202020204" pitchFamily="34" charset="0"/>
                <a:cs typeface="+mn-ea"/>
              </a:endParaRPr>
            </a:p>
          </p:txBody>
        </p:sp>
        <p:sp>
          <p:nvSpPr>
            <p:cNvPr id="72" name="Oval 71"/>
            <p:cNvSpPr/>
            <p:nvPr/>
          </p:nvSpPr>
          <p:spPr>
            <a:xfrm>
              <a:off x="984223" y="1447591"/>
              <a:ext cx="1209747" cy="120974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900" b="1" dirty="0">
                  <a:solidFill>
                    <a:schemeClr val="bg1"/>
                  </a:solidFill>
                  <a:latin typeface="Agency FB" panose="020B0503020202020204" pitchFamily="34" charset="0"/>
                  <a:cs typeface="+mn-ea"/>
                </a:rPr>
                <a:t>PRD/PRC</a:t>
              </a:r>
              <a:endParaRPr lang="en-US" sz="1900" b="1" dirty="0">
                <a:solidFill>
                  <a:schemeClr val="bg1"/>
                </a:solidFill>
                <a:latin typeface="Agency FB" panose="020B0503020202020204" pitchFamily="34" charset="0"/>
                <a:cs typeface="+mn-ea"/>
              </a:endParaRPr>
            </a:p>
            <a:p>
              <a:pPr algn="ctr"/>
              <a:r>
                <a:rPr lang="en-US" sz="1900" b="1" dirty="0">
                  <a:solidFill>
                    <a:schemeClr val="bg1"/>
                  </a:solidFill>
                  <a:latin typeface="Agency FB" panose="020B0503020202020204" pitchFamily="34" charset="0"/>
                  <a:cs typeface="+mn-ea"/>
                </a:rPr>
                <a:t>1997</a:t>
              </a:r>
            </a:p>
            <a:p>
              <a:pPr algn="ctr"/>
              <a:r>
                <a:rPr lang="en-US" sz="1900" b="1" dirty="0">
                  <a:solidFill>
                    <a:schemeClr val="bg1"/>
                  </a:solidFill>
                  <a:latin typeface="Agency FB" panose="020B0503020202020204" pitchFamily="34" charset="0"/>
                  <a:cs typeface="+mn-ea"/>
                </a:rPr>
                <a:t>8000+</a:t>
              </a:r>
            </a:p>
            <a:p>
              <a:pPr algn="ctr"/>
              <a:r>
                <a:rPr lang="en-US" altLang="zh-CN" sz="1900" b="1" dirty="0">
                  <a:solidFill>
                    <a:schemeClr val="bg1"/>
                  </a:solidFill>
                  <a:latin typeface="Agency FB" panose="020B0503020202020204" pitchFamily="34" charset="0"/>
                  <a:cs typeface="+mn-ea"/>
                </a:rPr>
                <a:t>USA</a:t>
              </a:r>
              <a:endParaRPr lang="en-US" sz="1900" b="1" dirty="0">
                <a:solidFill>
                  <a:schemeClr val="bg1"/>
                </a:solidFill>
                <a:latin typeface="Agency FB" panose="020B0503020202020204" pitchFamily="34" charset="0"/>
                <a:cs typeface="+mn-ea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3788187" y="3869566"/>
            <a:ext cx="2150660" cy="862857"/>
            <a:chOff x="856349" y="2784803"/>
            <a:chExt cx="1612995" cy="647143"/>
          </a:xfrm>
        </p:grpSpPr>
        <p:sp>
          <p:nvSpPr>
            <p:cNvPr id="74" name="TextBox 73"/>
            <p:cNvSpPr txBox="1"/>
            <p:nvPr/>
          </p:nvSpPr>
          <p:spPr>
            <a:xfrm>
              <a:off x="856349" y="3032606"/>
              <a:ext cx="1612995" cy="399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078">
                <a:spcBef>
                  <a:spcPct val="20000"/>
                </a:spcBef>
                <a:defRPr/>
              </a:pPr>
              <a:r>
                <a:rPr lang="zh-CN" altLang="en-US" sz="1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</a:rPr>
                <a:t>覆盖范围广</a:t>
              </a:r>
              <a:endPara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endParaRPr>
            </a:p>
            <a:p>
              <a:pPr algn="ctr" defTabSz="1219078">
                <a:spcBef>
                  <a:spcPct val="20000"/>
                </a:spcBef>
                <a:defRPr/>
              </a:pPr>
              <a:r>
                <a:rPr lang="zh-CN" altLang="en-US" sz="1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</a:rPr>
                <a:t>高能物理</a:t>
              </a:r>
              <a:r>
                <a:rPr lang="en-US" altLang="zh-CN" sz="1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</a:rPr>
                <a:t> </a:t>
              </a:r>
              <a:r>
                <a:rPr lang="zh-CN" altLang="en-US" sz="1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</a:rPr>
                <a:t>核物理 天体物理</a:t>
              </a:r>
              <a:endPara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078609" y="2784803"/>
              <a:ext cx="1234954" cy="2885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900" b="1" dirty="0">
                  <a:solidFill>
                    <a:schemeClr val="accent4"/>
                  </a:solidFill>
                  <a:latin typeface="+mn-ea"/>
                  <a:ea typeface="+mn-ea"/>
                  <a:cs typeface="+mn-ea"/>
                </a:rPr>
                <a:t>美式老牌学霸</a:t>
              </a:r>
              <a:endParaRPr lang="en-US" sz="1900" b="1" dirty="0">
                <a:solidFill>
                  <a:schemeClr val="accent4"/>
                </a:solidFill>
                <a:latin typeface="+mn-ea"/>
                <a:ea typeface="+mn-ea"/>
                <a:cs typeface="+mn-ea"/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6398608" y="1970308"/>
            <a:ext cx="1845617" cy="1845617"/>
            <a:chOff x="896990" y="1360358"/>
            <a:chExt cx="1384213" cy="1384213"/>
          </a:xfrm>
        </p:grpSpPr>
        <p:sp>
          <p:nvSpPr>
            <p:cNvPr id="79" name="Oval 78"/>
            <p:cNvSpPr>
              <a:spLocks noChangeAspect="1"/>
            </p:cNvSpPr>
            <p:nvPr/>
          </p:nvSpPr>
          <p:spPr>
            <a:xfrm>
              <a:off x="896990" y="1360358"/>
              <a:ext cx="1384213" cy="1384213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gency FB" panose="020B0503020202020204" pitchFamily="34" charset="0"/>
                <a:cs typeface="+mn-ea"/>
              </a:endParaRPr>
            </a:p>
          </p:txBody>
        </p:sp>
        <p:sp>
          <p:nvSpPr>
            <p:cNvPr id="80" name="Oval 79"/>
            <p:cNvSpPr/>
            <p:nvPr/>
          </p:nvSpPr>
          <p:spPr>
            <a:xfrm>
              <a:off x="984223" y="1447591"/>
              <a:ext cx="1209747" cy="12097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900" b="1" dirty="0">
                  <a:solidFill>
                    <a:schemeClr val="bg1"/>
                  </a:solidFill>
                  <a:latin typeface="Agency FB" panose="020B0503020202020204" pitchFamily="34" charset="0"/>
                  <a:cs typeface="+mn-ea"/>
                </a:rPr>
                <a:t>EPJC</a:t>
              </a:r>
            </a:p>
            <a:p>
              <a:pPr algn="ctr"/>
              <a:r>
                <a:rPr lang="en-US" sz="1900" b="1" dirty="0">
                  <a:solidFill>
                    <a:schemeClr val="bg1"/>
                  </a:solidFill>
                  <a:latin typeface="Agency FB" panose="020B0503020202020204" pitchFamily="34" charset="0"/>
                  <a:cs typeface="+mn-ea"/>
                </a:rPr>
                <a:t>1998</a:t>
              </a:r>
            </a:p>
            <a:p>
              <a:pPr algn="ctr"/>
              <a:r>
                <a:rPr lang="en-US" sz="1900" b="1" dirty="0">
                  <a:solidFill>
                    <a:schemeClr val="bg1"/>
                  </a:solidFill>
                  <a:latin typeface="Agency FB" panose="020B0503020202020204" pitchFamily="34" charset="0"/>
                  <a:cs typeface="+mn-ea"/>
                </a:rPr>
                <a:t>2000+</a:t>
              </a:r>
            </a:p>
            <a:p>
              <a:pPr algn="ctr"/>
              <a:r>
                <a:rPr lang="en-US" altLang="zh-CN" sz="1900" b="1" dirty="0">
                  <a:solidFill>
                    <a:schemeClr val="bg1"/>
                  </a:solidFill>
                  <a:latin typeface="Agency FB" panose="020B0503020202020204" pitchFamily="34" charset="0"/>
                  <a:cs typeface="+mn-ea"/>
                </a:rPr>
                <a:t>Germany</a:t>
              </a:r>
              <a:endParaRPr lang="en-US" sz="1900" b="1" dirty="0">
                <a:solidFill>
                  <a:schemeClr val="bg1"/>
                </a:solidFill>
                <a:latin typeface="Agency FB" panose="020B0503020202020204" pitchFamily="34" charset="0"/>
                <a:cs typeface="+mn-ea"/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6246086" y="3869570"/>
            <a:ext cx="2150660" cy="862858"/>
            <a:chOff x="856349" y="2784803"/>
            <a:chExt cx="1612995" cy="647143"/>
          </a:xfrm>
        </p:grpSpPr>
        <p:sp>
          <p:nvSpPr>
            <p:cNvPr id="82" name="TextBox 81"/>
            <p:cNvSpPr txBox="1"/>
            <p:nvPr/>
          </p:nvSpPr>
          <p:spPr>
            <a:xfrm>
              <a:off x="856349" y="3032606"/>
              <a:ext cx="1612995" cy="399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078">
                <a:spcBef>
                  <a:spcPct val="20000"/>
                </a:spcBef>
                <a:defRPr/>
              </a:pPr>
              <a:r>
                <a:rPr lang="zh-CN" altLang="en-US" sz="1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</a:rPr>
                <a:t>多物理学会联合主办</a:t>
              </a:r>
              <a:endPara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endParaRPr>
            </a:p>
            <a:p>
              <a:pPr algn="ctr" defTabSz="1219078">
                <a:spcBef>
                  <a:spcPct val="20000"/>
                </a:spcBef>
                <a:defRPr/>
              </a:pPr>
              <a:r>
                <a:rPr lang="zh-CN" altLang="en-US" sz="1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</a:rPr>
                <a:t>发展稳健</a:t>
              </a:r>
              <a:endPara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1127701" y="2784803"/>
              <a:ext cx="1234954" cy="2885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900" b="1" dirty="0">
                  <a:solidFill>
                    <a:schemeClr val="accent1"/>
                  </a:solidFill>
                  <a:latin typeface="+mn-ea"/>
                  <a:ea typeface="+mn-ea"/>
                  <a:cs typeface="+mn-ea"/>
                </a:rPr>
                <a:t>欧洲特色大刊</a:t>
              </a:r>
              <a:endParaRPr lang="en-US" sz="1900" b="1" dirty="0">
                <a:solidFill>
                  <a:schemeClr val="accent1"/>
                </a:solidFill>
                <a:latin typeface="+mn-ea"/>
                <a:ea typeface="+mn-ea"/>
                <a:cs typeface="+mn-ea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8846495" y="1970308"/>
            <a:ext cx="1845617" cy="1845617"/>
            <a:chOff x="896990" y="1360358"/>
            <a:chExt cx="1384213" cy="1384213"/>
          </a:xfrm>
        </p:grpSpPr>
        <p:sp>
          <p:nvSpPr>
            <p:cNvPr id="87" name="Oval 86"/>
            <p:cNvSpPr>
              <a:spLocks noChangeAspect="1"/>
            </p:cNvSpPr>
            <p:nvPr/>
          </p:nvSpPr>
          <p:spPr>
            <a:xfrm>
              <a:off x="896990" y="1360358"/>
              <a:ext cx="1384213" cy="1384213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gency FB" panose="020B0503020202020204" pitchFamily="34" charset="0"/>
                <a:cs typeface="+mn-ea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984223" y="1447591"/>
              <a:ext cx="1209747" cy="120974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900" b="1" dirty="0">
                  <a:solidFill>
                    <a:schemeClr val="bg1"/>
                  </a:solidFill>
                  <a:latin typeface="Agency FB" panose="020B0503020202020204" pitchFamily="34" charset="0"/>
                  <a:cs typeface="+mn-ea"/>
                </a:rPr>
                <a:t>CPC</a:t>
              </a:r>
            </a:p>
            <a:p>
              <a:pPr algn="ctr"/>
              <a:r>
                <a:rPr lang="en-US" sz="1900" b="1" dirty="0">
                  <a:solidFill>
                    <a:schemeClr val="bg1"/>
                  </a:solidFill>
                  <a:latin typeface="Agency FB" panose="020B0503020202020204" pitchFamily="34" charset="0"/>
                  <a:cs typeface="+mn-ea"/>
                </a:rPr>
                <a:t>2008</a:t>
              </a:r>
            </a:p>
            <a:p>
              <a:pPr algn="ctr"/>
              <a:r>
                <a:rPr lang="en-US" sz="1900" b="1" dirty="0">
                  <a:solidFill>
                    <a:schemeClr val="bg1"/>
                  </a:solidFill>
                  <a:latin typeface="Agency FB" panose="020B0503020202020204" pitchFamily="34" charset="0"/>
                  <a:cs typeface="+mn-ea"/>
                </a:rPr>
                <a:t>360+</a:t>
              </a:r>
            </a:p>
            <a:p>
              <a:pPr algn="ctr"/>
              <a:r>
                <a:rPr lang="en-US" altLang="zh-CN" sz="1900" b="1" dirty="0">
                  <a:solidFill>
                    <a:schemeClr val="bg1"/>
                  </a:solidFill>
                  <a:latin typeface="Agency FB" panose="020B0503020202020204" pitchFamily="34" charset="0"/>
                  <a:cs typeface="+mn-ea"/>
                </a:rPr>
                <a:t>China</a:t>
              </a:r>
              <a:endParaRPr lang="en-US" sz="1900" b="1" dirty="0">
                <a:solidFill>
                  <a:schemeClr val="bg1"/>
                </a:solidFill>
                <a:latin typeface="Agency FB" panose="020B0503020202020204" pitchFamily="34" charset="0"/>
                <a:cs typeface="+mn-ea"/>
              </a:endParaRP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8726934" y="3869564"/>
            <a:ext cx="2377573" cy="1104691"/>
            <a:chOff x="1028521" y="2784803"/>
            <a:chExt cx="1783181" cy="828519"/>
          </a:xfrm>
        </p:grpSpPr>
        <p:sp>
          <p:nvSpPr>
            <p:cNvPr id="90" name="TextBox 89"/>
            <p:cNvSpPr txBox="1"/>
            <p:nvPr/>
          </p:nvSpPr>
          <p:spPr>
            <a:xfrm>
              <a:off x="1052232" y="3033933"/>
              <a:ext cx="1612995" cy="5793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078">
                <a:spcBef>
                  <a:spcPct val="20000"/>
                </a:spcBef>
                <a:defRPr/>
              </a:pPr>
              <a:r>
                <a:rPr lang="zh-CN" altLang="en-US" sz="1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</a:rPr>
                <a:t>快速成长</a:t>
              </a:r>
              <a:endPara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endParaRPr>
            </a:p>
            <a:p>
              <a:pPr algn="ctr" defTabSz="1219078">
                <a:spcBef>
                  <a:spcPct val="20000"/>
                </a:spcBef>
                <a:defRPr/>
              </a:pPr>
              <a:r>
                <a:rPr lang="zh-CN" altLang="en-US" sz="1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</a:rPr>
                <a:t>审稿不拖沓</a:t>
              </a:r>
              <a:endPara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endParaRPr>
            </a:p>
            <a:p>
              <a:pPr algn="ctr" defTabSz="1219078">
                <a:spcBef>
                  <a:spcPct val="20000"/>
                </a:spcBef>
                <a:defRPr/>
              </a:pPr>
              <a:r>
                <a:rPr lang="zh-CN" altLang="en-US" sz="1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</a:rPr>
                <a:t>响应迅速</a:t>
              </a:r>
              <a:endPara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1028521" y="2784803"/>
              <a:ext cx="1783181" cy="2885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900" b="1" dirty="0">
                  <a:solidFill>
                    <a:schemeClr val="accent3"/>
                  </a:solidFill>
                  <a:latin typeface="+mn-ea"/>
                  <a:ea typeface="+mn-ea"/>
                  <a:cs typeface="+mn-ea"/>
                </a:rPr>
                <a:t>与你同行的中国声音</a:t>
              </a:r>
              <a:endParaRPr lang="en-US" sz="1900" b="1" dirty="0">
                <a:solidFill>
                  <a:schemeClr val="accent3"/>
                </a:solidFill>
                <a:latin typeface="+mn-ea"/>
                <a:ea typeface="+mn-ea"/>
                <a:cs typeface="+mn-ea"/>
              </a:endParaRPr>
            </a:p>
          </p:txBody>
        </p:sp>
      </p:grpSp>
      <p:sp>
        <p:nvSpPr>
          <p:cNvPr id="37" name="TextBox 21">
            <a:extLst>
              <a:ext uri="{FF2B5EF4-FFF2-40B4-BE49-F238E27FC236}">
                <a16:creationId xmlns:a16="http://schemas.microsoft.com/office/drawing/2014/main" id="{527C334C-6A13-4E47-8A6F-4F598EE54BE1}"/>
              </a:ext>
            </a:extLst>
          </p:cNvPr>
          <p:cNvSpPr txBox="1"/>
          <p:nvPr/>
        </p:nvSpPr>
        <p:spPr>
          <a:xfrm>
            <a:off x="351692" y="5478726"/>
            <a:ext cx="11415975" cy="8648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全球收录</a:t>
            </a:r>
            <a:r>
              <a:rPr lang="en-US" altLang="zh-CN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SCI</a:t>
            </a:r>
            <a:r>
              <a:rPr lang="zh-CN" alt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期刊</a:t>
            </a:r>
            <a:r>
              <a:rPr lang="en-US" altLang="zh-CN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9454</a:t>
            </a:r>
            <a:r>
              <a:rPr lang="zh-CN" alt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种，中国主办的</a:t>
            </a:r>
            <a:r>
              <a:rPr lang="en-US" altLang="zh-CN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SCI</a:t>
            </a:r>
            <a:r>
              <a:rPr lang="zh-CN" alt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期刊</a:t>
            </a:r>
            <a:r>
              <a:rPr lang="en-US" altLang="zh-CN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292</a:t>
            </a:r>
            <a:r>
              <a:rPr lang="zh-CN" alt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种，占比仅占</a:t>
            </a:r>
            <a:r>
              <a:rPr lang="en-US" altLang="zh-CN" sz="1300" dirty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3%</a:t>
            </a:r>
          </a:p>
          <a:p>
            <a:pPr algn="ctr"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2025</a:t>
            </a:r>
            <a:r>
              <a:rPr lang="zh-CN" alt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年全球粒子与场领域发文</a:t>
            </a:r>
            <a:r>
              <a:rPr lang="en-US" altLang="zh-CN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16721</a:t>
            </a:r>
            <a:r>
              <a:rPr lang="zh-CN" alt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篇，</a:t>
            </a:r>
            <a:r>
              <a:rPr lang="zh-CN" altLang="en-US" sz="1300" dirty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中国作者发文</a:t>
            </a:r>
            <a:r>
              <a:rPr lang="en-US" altLang="zh-CN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4111</a:t>
            </a:r>
            <a:r>
              <a:rPr lang="zh-CN" alt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篇（</a:t>
            </a:r>
            <a:r>
              <a:rPr lang="en-US" altLang="zh-CN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PRD 1253</a:t>
            </a:r>
            <a:r>
              <a:rPr lang="zh-CN" alt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，</a:t>
            </a:r>
            <a:r>
              <a:rPr lang="en-US" altLang="zh-CN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JHEP 560</a:t>
            </a:r>
            <a:r>
              <a:rPr lang="zh-CN" alt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，</a:t>
            </a:r>
            <a:r>
              <a:rPr lang="en-US" altLang="zh-CN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EPJC 525</a:t>
            </a:r>
            <a:r>
              <a:rPr lang="zh-CN" alt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， </a:t>
            </a:r>
            <a:r>
              <a:rPr lang="en-US" altLang="zh-CN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PLB297</a:t>
            </a:r>
            <a:r>
              <a:rPr lang="zh-CN" alt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，</a:t>
            </a:r>
            <a:r>
              <a:rPr lang="en-US" altLang="zh-CN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CPC 277</a:t>
            </a:r>
            <a:r>
              <a:rPr lang="zh-CN" alt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），占比</a:t>
            </a:r>
            <a:r>
              <a:rPr lang="en-US" altLang="zh-CN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25%</a:t>
            </a:r>
            <a:r>
              <a:rPr lang="zh-CN" alt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，超越美国</a:t>
            </a:r>
            <a:r>
              <a:rPr lang="zh-CN" altLang="en-US" sz="1300" dirty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位列第一</a:t>
            </a:r>
            <a:endParaRPr lang="en-US" altLang="zh-CN" sz="1300" dirty="0">
              <a:solidFill>
                <a:srgbClr val="FF0000"/>
              </a:solidFill>
              <a:latin typeface="+mn-ea"/>
              <a:ea typeface="+mn-ea"/>
              <a:cs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中国作者发表在</a:t>
            </a:r>
            <a:r>
              <a:rPr lang="en-US" altLang="zh-CN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CPC</a:t>
            </a:r>
            <a:r>
              <a:rPr lang="zh-CN" alt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上的</a:t>
            </a:r>
            <a:r>
              <a:rPr lang="en-US" altLang="zh-CN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SCI</a:t>
            </a:r>
            <a:r>
              <a:rPr lang="zh-CN" alt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期刊</a:t>
            </a:r>
            <a:r>
              <a:rPr lang="en-US" altLang="zh-CN" sz="1300" dirty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277</a:t>
            </a:r>
            <a:r>
              <a:rPr lang="zh-CN" alt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篇，占本领域中国作者总发文量</a:t>
            </a:r>
            <a:r>
              <a:rPr lang="en-US" altLang="zh-CN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7%</a:t>
            </a:r>
            <a:endParaRPr lang="zh-CN" altLang="en-US" sz="13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37B5042B-0E24-48BA-ABF7-97775D0F34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4889" y="1290205"/>
            <a:ext cx="8700913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zh-CN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作为</a:t>
            </a:r>
            <a:r>
              <a:rPr lang="zh-CN" altLang="zh-CN" sz="1300" dirty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我国高能物理领域</a:t>
            </a:r>
            <a:r>
              <a:rPr lang="zh-CN" altLang="zh-CN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唯一的专业学术期刊，CPC 承载着展示中国该领域原创成果、服务全球同行的重要使命。</a:t>
            </a:r>
            <a:endParaRPr lang="en-US" altLang="zh-CN" sz="13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ea typeface="+mn-ea"/>
              <a:cs typeface="+mn-ea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zh-CN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ea"/>
              </a:rPr>
              <a:t>它不只是一本期刊，更是中国高能物理学术阵地的一面旗帜。</a:t>
            </a:r>
          </a:p>
        </p:txBody>
      </p:sp>
      <p:sp>
        <p:nvSpPr>
          <p:cNvPr id="32" name="标题 1">
            <a:extLst>
              <a:ext uri="{FF2B5EF4-FFF2-40B4-BE49-F238E27FC236}">
                <a16:creationId xmlns:a16="http://schemas.microsoft.com/office/drawing/2014/main" id="{4C2E1BEA-88D4-4ADD-A8B8-4DF46B037367}"/>
              </a:ext>
            </a:extLst>
          </p:cNvPr>
          <p:cNvSpPr txBox="1">
            <a:spLocks/>
          </p:cNvSpPr>
          <p:nvPr/>
        </p:nvSpPr>
        <p:spPr bwMode="auto">
          <a:xfrm>
            <a:off x="777991" y="259701"/>
            <a:ext cx="4828310" cy="594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等线 Light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9pPr>
          </a:lstStyle>
          <a:p>
            <a:r>
              <a:rPr lang="en-US" altLang="zh-CN" dirty="0">
                <a:ea typeface="+mn-ea"/>
                <a:cs typeface="+mn-ea"/>
              </a:rPr>
              <a:t>Chinese Physics C</a:t>
            </a:r>
            <a:endParaRPr lang="zh-CN" altLang="en-US" dirty="0">
              <a:ea typeface="+mn-ea"/>
              <a:cs typeface="+mn-ea"/>
            </a:endParaRPr>
          </a:p>
        </p:txBody>
      </p:sp>
      <p:sp>
        <p:nvSpPr>
          <p:cNvPr id="34" name="TextBox 3">
            <a:extLst>
              <a:ext uri="{FF2B5EF4-FFF2-40B4-BE49-F238E27FC236}">
                <a16:creationId xmlns:a16="http://schemas.microsoft.com/office/drawing/2014/main" id="{160EDF6D-3212-4C47-AC44-707E7F127B0C}"/>
              </a:ext>
            </a:extLst>
          </p:cNvPr>
          <p:cNvSpPr txBox="1"/>
          <p:nvPr/>
        </p:nvSpPr>
        <p:spPr>
          <a:xfrm>
            <a:off x="850183" y="793313"/>
            <a:ext cx="7315200" cy="278410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 i="0" dirty="0" err="1">
                <a:latin typeface="微软雅黑"/>
                <a:ea typeface="微软雅黑"/>
                <a:cs typeface="微软雅黑"/>
              </a:rPr>
              <a:t>粒子物理与核物理领域的中国旗舰期刊</a:t>
            </a:r>
            <a:endParaRPr sz="1400" b="0" i="0" dirty="0"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37175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038"/>
    </mc:Choice>
    <mc:Fallback xmlns="">
      <p:transition spd="slow" advTm="4703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10490" y="309705"/>
            <a:ext cx="9353292" cy="594157"/>
          </a:xfrm>
        </p:spPr>
        <p:txBody>
          <a:bodyPr/>
          <a:lstStyle/>
          <a:p>
            <a:r>
              <a:rPr lang="en-US" altLang="zh-CN" dirty="0">
                <a:ea typeface="+mn-ea"/>
                <a:cs typeface="+mn-ea"/>
              </a:rPr>
              <a:t>Radiation Detection Technology and Methods</a:t>
            </a:r>
            <a:endParaRPr lang="zh-CN" altLang="en-US" dirty="0">
              <a:ea typeface="+mn-ea"/>
              <a:cs typeface="+mn-ea"/>
            </a:endParaRPr>
          </a:p>
        </p:txBody>
      </p:sp>
      <p:sp>
        <p:nvSpPr>
          <p:cNvPr id="32" name="TextBox 3">
            <a:extLst>
              <a:ext uri="{FF2B5EF4-FFF2-40B4-BE49-F238E27FC236}">
                <a16:creationId xmlns:a16="http://schemas.microsoft.com/office/drawing/2014/main" id="{75498887-2663-4B79-8BA1-0F3D79081926}"/>
              </a:ext>
            </a:extLst>
          </p:cNvPr>
          <p:cNvSpPr txBox="1"/>
          <p:nvPr/>
        </p:nvSpPr>
        <p:spPr>
          <a:xfrm>
            <a:off x="880328" y="832948"/>
            <a:ext cx="7315200" cy="278410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1400" b="0" i="0" dirty="0">
                <a:latin typeface="微软雅黑"/>
                <a:ea typeface="微软雅黑"/>
                <a:cs typeface="微软雅黑"/>
              </a:rPr>
              <a:t>辐射探测技术新锐</a:t>
            </a:r>
            <a:endParaRPr sz="1400" b="0" i="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04533CB8-87FF-4121-B856-C2284365728C}"/>
              </a:ext>
            </a:extLst>
          </p:cNvPr>
          <p:cNvSpPr>
            <a:spLocks noChangeAspect="1"/>
          </p:cNvSpPr>
          <p:nvPr/>
        </p:nvSpPr>
        <p:spPr>
          <a:xfrm>
            <a:off x="1224129" y="2099519"/>
            <a:ext cx="288000" cy="28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400"/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38D8EDBD-F50B-4DD6-A32C-F5E6BE61E025}"/>
              </a:ext>
            </a:extLst>
          </p:cNvPr>
          <p:cNvSpPr>
            <a:spLocks noChangeAspect="1"/>
          </p:cNvSpPr>
          <p:nvPr/>
        </p:nvSpPr>
        <p:spPr>
          <a:xfrm>
            <a:off x="3983243" y="2094757"/>
            <a:ext cx="288000" cy="288000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400"/>
          </a:p>
        </p:txBody>
      </p:sp>
      <p:sp>
        <p:nvSpPr>
          <p:cNvPr id="37" name="椭圆 36">
            <a:extLst>
              <a:ext uri="{FF2B5EF4-FFF2-40B4-BE49-F238E27FC236}">
                <a16:creationId xmlns:a16="http://schemas.microsoft.com/office/drawing/2014/main" id="{C4E0BCE3-4260-4EA1-8471-D8CDF1DD46F8}"/>
              </a:ext>
            </a:extLst>
          </p:cNvPr>
          <p:cNvSpPr>
            <a:spLocks noChangeAspect="1"/>
          </p:cNvSpPr>
          <p:nvPr/>
        </p:nvSpPr>
        <p:spPr>
          <a:xfrm>
            <a:off x="6884424" y="2099519"/>
            <a:ext cx="288000" cy="28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40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50C10D4D-D47C-461A-B643-0958B49EEFB9}"/>
              </a:ext>
            </a:extLst>
          </p:cNvPr>
          <p:cNvSpPr txBox="1"/>
          <p:nvPr/>
        </p:nvSpPr>
        <p:spPr>
          <a:xfrm>
            <a:off x="1018964" y="2439935"/>
            <a:ext cx="10945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2017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551D1AEA-4DEA-4E2A-BD71-523DF2316694}"/>
              </a:ext>
            </a:extLst>
          </p:cNvPr>
          <p:cNvSpPr txBox="1"/>
          <p:nvPr/>
        </p:nvSpPr>
        <p:spPr>
          <a:xfrm>
            <a:off x="3570401" y="2448683"/>
            <a:ext cx="16463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2017.11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57E61935-AE3B-4A03-BAF7-0FC264AE28AA}"/>
              </a:ext>
            </a:extLst>
          </p:cNvPr>
          <p:cNvSpPr txBox="1"/>
          <p:nvPr/>
        </p:nvSpPr>
        <p:spPr>
          <a:xfrm>
            <a:off x="6494602" y="2479735"/>
            <a:ext cx="16463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defRPr>
            </a:lvl1pPr>
          </a:lstStyle>
          <a:p>
            <a:r>
              <a:rPr lang="en-US" altLang="zh-CN" dirty="0"/>
              <a:t>2018.06</a:t>
            </a:r>
            <a:endParaRPr lang="zh-CN" altLang="en-US" dirty="0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9F8AA9CC-106A-4DBA-A716-251A8B141E08}"/>
              </a:ext>
            </a:extLst>
          </p:cNvPr>
          <p:cNvSpPr/>
          <p:nvPr/>
        </p:nvSpPr>
        <p:spPr>
          <a:xfrm>
            <a:off x="2916016" y="2949323"/>
            <a:ext cx="242245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ESCI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收录</a:t>
            </a: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29D13507-EB65-46F1-A413-2B0AE499D5CE}"/>
              </a:ext>
            </a:extLst>
          </p:cNvPr>
          <p:cNvSpPr/>
          <p:nvPr/>
        </p:nvSpPr>
        <p:spPr>
          <a:xfrm>
            <a:off x="5256550" y="2916721"/>
            <a:ext cx="41747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入选中国科协“中国科技期刊国际影响力提升计划第二期项目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2018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年度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D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类项目”</a:t>
            </a:r>
          </a:p>
        </p:txBody>
      </p:sp>
      <p:sp>
        <p:nvSpPr>
          <p:cNvPr id="65" name="Freeform 10">
            <a:extLst>
              <a:ext uri="{FF2B5EF4-FFF2-40B4-BE49-F238E27FC236}">
                <a16:creationId xmlns:a16="http://schemas.microsoft.com/office/drawing/2014/main" id="{1BF2926B-01AD-4938-BDA8-C5125E4702BA}"/>
              </a:ext>
            </a:extLst>
          </p:cNvPr>
          <p:cNvSpPr>
            <a:spLocks noEditPoints="1"/>
          </p:cNvSpPr>
          <p:nvPr/>
        </p:nvSpPr>
        <p:spPr bwMode="auto">
          <a:xfrm>
            <a:off x="3767897" y="1275302"/>
            <a:ext cx="575051" cy="639224"/>
          </a:xfrm>
          <a:custGeom>
            <a:avLst/>
            <a:gdLst>
              <a:gd name="T0" fmla="*/ 2147483646 w 77"/>
              <a:gd name="T1" fmla="*/ 1602152175 h 86"/>
              <a:gd name="T2" fmla="*/ 2147483646 w 77"/>
              <a:gd name="T3" fmla="*/ 200269022 h 86"/>
              <a:gd name="T4" fmla="*/ 2147483646 w 77"/>
              <a:gd name="T5" fmla="*/ 2147483646 h 86"/>
              <a:gd name="T6" fmla="*/ 2147483646 w 77"/>
              <a:gd name="T7" fmla="*/ 2147483646 h 86"/>
              <a:gd name="T8" fmla="*/ 2147483646 w 77"/>
              <a:gd name="T9" fmla="*/ 2147483646 h 86"/>
              <a:gd name="T10" fmla="*/ 2147483646 w 77"/>
              <a:gd name="T11" fmla="*/ 2147483646 h 86"/>
              <a:gd name="T12" fmla="*/ 2147483646 w 77"/>
              <a:gd name="T13" fmla="*/ 2147483646 h 86"/>
              <a:gd name="T14" fmla="*/ 2147483646 w 77"/>
              <a:gd name="T15" fmla="*/ 2147483646 h 86"/>
              <a:gd name="T16" fmla="*/ 2147483646 w 77"/>
              <a:gd name="T17" fmla="*/ 2147483646 h 86"/>
              <a:gd name="T18" fmla="*/ 2147483646 w 77"/>
              <a:gd name="T19" fmla="*/ 2147483646 h 86"/>
              <a:gd name="T20" fmla="*/ 2147483646 w 77"/>
              <a:gd name="T21" fmla="*/ 2147483646 h 86"/>
              <a:gd name="T22" fmla="*/ 2147483646 w 77"/>
              <a:gd name="T23" fmla="*/ 2147483646 h 86"/>
              <a:gd name="T24" fmla="*/ 2147483646 w 77"/>
              <a:gd name="T25" fmla="*/ 2147483646 h 86"/>
              <a:gd name="T26" fmla="*/ 1618992701 w 77"/>
              <a:gd name="T27" fmla="*/ 2147483646 h 86"/>
              <a:gd name="T28" fmla="*/ 202374088 w 77"/>
              <a:gd name="T29" fmla="*/ 2147483646 h 86"/>
              <a:gd name="T30" fmla="*/ 2147483646 w 77"/>
              <a:gd name="T31" fmla="*/ 1602152175 h 86"/>
              <a:gd name="T32" fmla="*/ 2147483646 w 77"/>
              <a:gd name="T33" fmla="*/ 2147483646 h 86"/>
              <a:gd name="T34" fmla="*/ 2147483646 w 77"/>
              <a:gd name="T35" fmla="*/ 2147483646 h 86"/>
              <a:gd name="T36" fmla="*/ 2147483646 w 77"/>
              <a:gd name="T37" fmla="*/ 2147483646 h 86"/>
              <a:gd name="T38" fmla="*/ 2147483646 w 77"/>
              <a:gd name="T39" fmla="*/ 2147483646 h 86"/>
              <a:gd name="T40" fmla="*/ 2147483646 w 77"/>
              <a:gd name="T41" fmla="*/ 2147483646 h 86"/>
              <a:gd name="T42" fmla="*/ 2147483646 w 77"/>
              <a:gd name="T43" fmla="*/ 2147483646 h 86"/>
              <a:gd name="T44" fmla="*/ 2147483646 w 77"/>
              <a:gd name="T45" fmla="*/ 2147483646 h 86"/>
              <a:gd name="T46" fmla="*/ 2147483646 w 77"/>
              <a:gd name="T47" fmla="*/ 2147483646 h 86"/>
              <a:gd name="T48" fmla="*/ 2147483646 w 77"/>
              <a:gd name="T49" fmla="*/ 2147483646 h 86"/>
              <a:gd name="T50" fmla="*/ 2147483646 w 77"/>
              <a:gd name="T51" fmla="*/ 2147483646 h 86"/>
              <a:gd name="T52" fmla="*/ 2147483646 w 77"/>
              <a:gd name="T53" fmla="*/ 2147483646 h 86"/>
              <a:gd name="T54" fmla="*/ 2147483646 w 77"/>
              <a:gd name="T55" fmla="*/ 2147483646 h 86"/>
              <a:gd name="T56" fmla="*/ 2147483646 w 77"/>
              <a:gd name="T57" fmla="*/ 2147483646 h 86"/>
              <a:gd name="T58" fmla="*/ 2147483646 w 77"/>
              <a:gd name="T59" fmla="*/ 2147483646 h 86"/>
              <a:gd name="T60" fmla="*/ 2147483646 w 77"/>
              <a:gd name="T61" fmla="*/ 2147483646 h 86"/>
              <a:gd name="T62" fmla="*/ 2147483646 w 77"/>
              <a:gd name="T63" fmla="*/ 2147483646 h 86"/>
              <a:gd name="T64" fmla="*/ 2147483646 w 77"/>
              <a:gd name="T65" fmla="*/ 2147483646 h 86"/>
              <a:gd name="T66" fmla="*/ 2147483646 w 77"/>
              <a:gd name="T67" fmla="*/ 2147483646 h 86"/>
              <a:gd name="T68" fmla="*/ 2147483646 w 77"/>
              <a:gd name="T69" fmla="*/ 2147483646 h 86"/>
              <a:gd name="T70" fmla="*/ 2147483646 w 77"/>
              <a:gd name="T71" fmla="*/ 2147483646 h 86"/>
              <a:gd name="T72" fmla="*/ 2147483646 w 77"/>
              <a:gd name="T73" fmla="*/ 2147483646 h 86"/>
              <a:gd name="T74" fmla="*/ 2147483646 w 77"/>
              <a:gd name="T75" fmla="*/ 2147483646 h 86"/>
              <a:gd name="T76" fmla="*/ 2147483646 w 77"/>
              <a:gd name="T77" fmla="*/ 2147483646 h 86"/>
              <a:gd name="T78" fmla="*/ 2147483646 w 77"/>
              <a:gd name="T79" fmla="*/ 2147483646 h 86"/>
              <a:gd name="T80" fmla="*/ 2147483646 w 77"/>
              <a:gd name="T81" fmla="*/ 2147483646 h 8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77" h="86">
                <a:moveTo>
                  <a:pt x="13" y="8"/>
                </a:moveTo>
                <a:cubicBezTo>
                  <a:pt x="20" y="2"/>
                  <a:pt x="29" y="0"/>
                  <a:pt x="38" y="1"/>
                </a:cubicBezTo>
                <a:cubicBezTo>
                  <a:pt x="46" y="2"/>
                  <a:pt x="54" y="6"/>
                  <a:pt x="59" y="13"/>
                </a:cubicBezTo>
                <a:cubicBezTo>
                  <a:pt x="65" y="21"/>
                  <a:pt x="67" y="29"/>
                  <a:pt x="66" y="38"/>
                </a:cubicBezTo>
                <a:cubicBezTo>
                  <a:pt x="65" y="44"/>
                  <a:pt x="63" y="50"/>
                  <a:pt x="58" y="55"/>
                </a:cubicBezTo>
                <a:cubicBezTo>
                  <a:pt x="60" y="56"/>
                  <a:pt x="62" y="57"/>
                  <a:pt x="64" y="59"/>
                </a:cubicBezTo>
                <a:cubicBezTo>
                  <a:pt x="74" y="72"/>
                  <a:pt x="74" y="72"/>
                  <a:pt x="74" y="72"/>
                </a:cubicBezTo>
                <a:cubicBezTo>
                  <a:pt x="77" y="76"/>
                  <a:pt x="76" y="81"/>
                  <a:pt x="73" y="84"/>
                </a:cubicBezTo>
                <a:cubicBezTo>
                  <a:pt x="73" y="84"/>
                  <a:pt x="73" y="84"/>
                  <a:pt x="73" y="84"/>
                </a:cubicBezTo>
                <a:cubicBezTo>
                  <a:pt x="69" y="86"/>
                  <a:pt x="64" y="86"/>
                  <a:pt x="62" y="82"/>
                </a:cubicBezTo>
                <a:cubicBezTo>
                  <a:pt x="51" y="68"/>
                  <a:pt x="51" y="68"/>
                  <a:pt x="51" y="68"/>
                </a:cubicBezTo>
                <a:cubicBezTo>
                  <a:pt x="50" y="67"/>
                  <a:pt x="49" y="65"/>
                  <a:pt x="49" y="63"/>
                </a:cubicBezTo>
                <a:cubicBezTo>
                  <a:pt x="43" y="66"/>
                  <a:pt x="36" y="67"/>
                  <a:pt x="30" y="66"/>
                </a:cubicBezTo>
                <a:cubicBezTo>
                  <a:pt x="21" y="65"/>
                  <a:pt x="13" y="61"/>
                  <a:pt x="8" y="54"/>
                </a:cubicBezTo>
                <a:cubicBezTo>
                  <a:pt x="2" y="47"/>
                  <a:pt x="0" y="38"/>
                  <a:pt x="1" y="30"/>
                </a:cubicBezTo>
                <a:cubicBezTo>
                  <a:pt x="2" y="21"/>
                  <a:pt x="6" y="13"/>
                  <a:pt x="13" y="8"/>
                </a:cubicBezTo>
                <a:close/>
                <a:moveTo>
                  <a:pt x="30" y="49"/>
                </a:moveTo>
                <a:cubicBezTo>
                  <a:pt x="38" y="49"/>
                  <a:pt x="38" y="49"/>
                  <a:pt x="38" y="49"/>
                </a:cubicBezTo>
                <a:cubicBezTo>
                  <a:pt x="38" y="40"/>
                  <a:pt x="38" y="40"/>
                  <a:pt x="38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32"/>
                  <a:pt x="47" y="32"/>
                  <a:pt x="47" y="32"/>
                </a:cubicBezTo>
                <a:cubicBezTo>
                  <a:pt x="38" y="32"/>
                  <a:pt x="38" y="32"/>
                  <a:pt x="38" y="32"/>
                </a:cubicBezTo>
                <a:cubicBezTo>
                  <a:pt x="38" y="23"/>
                  <a:pt x="38" y="23"/>
                  <a:pt x="38" y="23"/>
                </a:cubicBezTo>
                <a:cubicBezTo>
                  <a:pt x="30" y="23"/>
                  <a:pt x="30" y="23"/>
                  <a:pt x="30" y="23"/>
                </a:cubicBezTo>
                <a:cubicBezTo>
                  <a:pt x="30" y="32"/>
                  <a:pt x="30" y="32"/>
                  <a:pt x="30" y="32"/>
                </a:cubicBezTo>
                <a:cubicBezTo>
                  <a:pt x="21" y="32"/>
                  <a:pt x="21" y="32"/>
                  <a:pt x="21" y="32"/>
                </a:cubicBezTo>
                <a:cubicBezTo>
                  <a:pt x="21" y="40"/>
                  <a:pt x="21" y="40"/>
                  <a:pt x="21" y="40"/>
                </a:cubicBezTo>
                <a:cubicBezTo>
                  <a:pt x="30" y="40"/>
                  <a:pt x="30" y="40"/>
                  <a:pt x="30" y="40"/>
                </a:cubicBezTo>
                <a:cubicBezTo>
                  <a:pt x="30" y="49"/>
                  <a:pt x="30" y="49"/>
                  <a:pt x="30" y="49"/>
                </a:cubicBezTo>
                <a:close/>
                <a:moveTo>
                  <a:pt x="18" y="36"/>
                </a:moveTo>
                <a:cubicBezTo>
                  <a:pt x="22" y="26"/>
                  <a:pt x="31" y="21"/>
                  <a:pt x="43" y="19"/>
                </a:cubicBezTo>
                <a:cubicBezTo>
                  <a:pt x="31" y="11"/>
                  <a:pt x="16" y="22"/>
                  <a:pt x="18" y="36"/>
                </a:cubicBezTo>
                <a:close/>
                <a:moveTo>
                  <a:pt x="36" y="12"/>
                </a:moveTo>
                <a:cubicBezTo>
                  <a:pt x="31" y="11"/>
                  <a:pt x="25" y="13"/>
                  <a:pt x="20" y="16"/>
                </a:cubicBezTo>
                <a:cubicBezTo>
                  <a:pt x="15" y="20"/>
                  <a:pt x="13" y="25"/>
                  <a:pt x="12" y="31"/>
                </a:cubicBezTo>
                <a:cubicBezTo>
                  <a:pt x="11" y="37"/>
                  <a:pt x="13" y="42"/>
                  <a:pt x="16" y="47"/>
                </a:cubicBezTo>
                <a:cubicBezTo>
                  <a:pt x="20" y="52"/>
                  <a:pt x="25" y="55"/>
                  <a:pt x="31" y="55"/>
                </a:cubicBezTo>
                <a:cubicBezTo>
                  <a:pt x="36" y="56"/>
                  <a:pt x="42" y="55"/>
                  <a:pt x="47" y="51"/>
                </a:cubicBezTo>
                <a:cubicBezTo>
                  <a:pt x="52" y="47"/>
                  <a:pt x="55" y="42"/>
                  <a:pt x="55" y="36"/>
                </a:cubicBezTo>
                <a:cubicBezTo>
                  <a:pt x="56" y="31"/>
                  <a:pt x="54" y="25"/>
                  <a:pt x="51" y="20"/>
                </a:cubicBezTo>
                <a:cubicBezTo>
                  <a:pt x="47" y="15"/>
                  <a:pt x="42" y="13"/>
                  <a:pt x="36" y="12"/>
                </a:cubicBezTo>
                <a:close/>
              </a:path>
            </a:pathLst>
          </a:custGeom>
          <a:solidFill>
            <a:srgbClr val="FF66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400"/>
          </a:p>
        </p:txBody>
      </p:sp>
      <p:sp>
        <p:nvSpPr>
          <p:cNvPr id="67" name="Freeform 19">
            <a:extLst>
              <a:ext uri="{FF2B5EF4-FFF2-40B4-BE49-F238E27FC236}">
                <a16:creationId xmlns:a16="http://schemas.microsoft.com/office/drawing/2014/main" id="{DFAD8E25-92E2-44E7-B4B0-0136AC496C67}"/>
              </a:ext>
            </a:extLst>
          </p:cNvPr>
          <p:cNvSpPr>
            <a:spLocks noEditPoints="1"/>
          </p:cNvSpPr>
          <p:nvPr/>
        </p:nvSpPr>
        <p:spPr bwMode="auto">
          <a:xfrm>
            <a:off x="6745929" y="1274589"/>
            <a:ext cx="516713" cy="654225"/>
          </a:xfrm>
          <a:custGeom>
            <a:avLst/>
            <a:gdLst>
              <a:gd name="T0" fmla="*/ 0 w 77"/>
              <a:gd name="T1" fmla="*/ 2147483646 h 98"/>
              <a:gd name="T2" fmla="*/ 2147483646 w 77"/>
              <a:gd name="T3" fmla="*/ 2147483646 h 98"/>
              <a:gd name="T4" fmla="*/ 2147483646 w 77"/>
              <a:gd name="T5" fmla="*/ 2147483646 h 98"/>
              <a:gd name="T6" fmla="*/ 2147483646 w 77"/>
              <a:gd name="T7" fmla="*/ 2147483646 h 98"/>
              <a:gd name="T8" fmla="*/ 2147483646 w 77"/>
              <a:gd name="T9" fmla="*/ 2147483646 h 98"/>
              <a:gd name="T10" fmla="*/ 2147483646 w 77"/>
              <a:gd name="T11" fmla="*/ 2147483646 h 98"/>
              <a:gd name="T12" fmla="*/ 2147483646 w 77"/>
              <a:gd name="T13" fmla="*/ 2147483646 h 98"/>
              <a:gd name="T14" fmla="*/ 2147483646 w 77"/>
              <a:gd name="T15" fmla="*/ 2147483646 h 98"/>
              <a:gd name="T16" fmla="*/ 2147483646 w 77"/>
              <a:gd name="T17" fmla="*/ 2147483646 h 98"/>
              <a:gd name="T18" fmla="*/ 2147483646 w 77"/>
              <a:gd name="T19" fmla="*/ 2147483646 h 98"/>
              <a:gd name="T20" fmla="*/ 2147483646 w 77"/>
              <a:gd name="T21" fmla="*/ 2147483646 h 98"/>
              <a:gd name="T22" fmla="*/ 2147483646 w 77"/>
              <a:gd name="T23" fmla="*/ 2147483646 h 98"/>
              <a:gd name="T24" fmla="*/ 2147483646 w 77"/>
              <a:gd name="T25" fmla="*/ 2147483646 h 98"/>
              <a:gd name="T26" fmla="*/ 2147483646 w 77"/>
              <a:gd name="T27" fmla="*/ 2147483646 h 98"/>
              <a:gd name="T28" fmla="*/ 2147483646 w 77"/>
              <a:gd name="T29" fmla="*/ 2147483646 h 98"/>
              <a:gd name="T30" fmla="*/ 2147483646 w 77"/>
              <a:gd name="T31" fmla="*/ 2147483646 h 98"/>
              <a:gd name="T32" fmla="*/ 2147483646 w 77"/>
              <a:gd name="T33" fmla="*/ 2147483646 h 98"/>
              <a:gd name="T34" fmla="*/ 2147483646 w 77"/>
              <a:gd name="T35" fmla="*/ 2147483646 h 98"/>
              <a:gd name="T36" fmla="*/ 2147483646 w 77"/>
              <a:gd name="T37" fmla="*/ 2147483646 h 98"/>
              <a:gd name="T38" fmla="*/ 2147483646 w 77"/>
              <a:gd name="T39" fmla="*/ 2147483646 h 98"/>
              <a:gd name="T40" fmla="*/ 2147483646 w 77"/>
              <a:gd name="T41" fmla="*/ 2147483646 h 98"/>
              <a:gd name="T42" fmla="*/ 2147483646 w 77"/>
              <a:gd name="T43" fmla="*/ 2147483646 h 98"/>
              <a:gd name="T44" fmla="*/ 2147483646 w 77"/>
              <a:gd name="T45" fmla="*/ 2147483646 h 98"/>
              <a:gd name="T46" fmla="*/ 2147483646 w 77"/>
              <a:gd name="T47" fmla="*/ 2147483646 h 98"/>
              <a:gd name="T48" fmla="*/ 2147483646 w 77"/>
              <a:gd name="T49" fmla="*/ 2147483646 h 98"/>
              <a:gd name="T50" fmla="*/ 2147483646 w 77"/>
              <a:gd name="T51" fmla="*/ 2147483646 h 98"/>
              <a:gd name="T52" fmla="*/ 2147483646 w 77"/>
              <a:gd name="T53" fmla="*/ 0 h 98"/>
              <a:gd name="T54" fmla="*/ 2147483646 w 77"/>
              <a:gd name="T55" fmla="*/ 971212024 h 98"/>
              <a:gd name="T56" fmla="*/ 2147483646 w 77"/>
              <a:gd name="T57" fmla="*/ 0 h 98"/>
              <a:gd name="T58" fmla="*/ 2147483646 w 77"/>
              <a:gd name="T59" fmla="*/ 971212024 h 98"/>
              <a:gd name="T60" fmla="*/ 2147483646 w 77"/>
              <a:gd name="T61" fmla="*/ 0 h 98"/>
              <a:gd name="T62" fmla="*/ 2147483646 w 77"/>
              <a:gd name="T63" fmla="*/ 971212024 h 98"/>
              <a:gd name="T64" fmla="*/ 2147483646 w 77"/>
              <a:gd name="T65" fmla="*/ 161864432 h 98"/>
              <a:gd name="T66" fmla="*/ 2147483646 w 77"/>
              <a:gd name="T67" fmla="*/ 2147483646 h 98"/>
              <a:gd name="T68" fmla="*/ 2147483646 w 77"/>
              <a:gd name="T69" fmla="*/ 2147483646 h 98"/>
              <a:gd name="T70" fmla="*/ 2147483646 w 77"/>
              <a:gd name="T71" fmla="*/ 2147483646 h 98"/>
              <a:gd name="T72" fmla="*/ 2147483646 w 77"/>
              <a:gd name="T73" fmla="*/ 2147483646 h 98"/>
              <a:gd name="T74" fmla="*/ 2147483646 w 77"/>
              <a:gd name="T75" fmla="*/ 2147483646 h 98"/>
              <a:gd name="T76" fmla="*/ 2147483646 w 77"/>
              <a:gd name="T77" fmla="*/ 2147483646 h 98"/>
              <a:gd name="T78" fmla="*/ 2147483646 w 77"/>
              <a:gd name="T79" fmla="*/ 2147483646 h 98"/>
              <a:gd name="T80" fmla="*/ 2147483646 w 77"/>
              <a:gd name="T81" fmla="*/ 2147483646 h 98"/>
              <a:gd name="T82" fmla="*/ 2147483646 w 77"/>
              <a:gd name="T83" fmla="*/ 2147483646 h 98"/>
              <a:gd name="T84" fmla="*/ 2147483646 w 77"/>
              <a:gd name="T85" fmla="*/ 2147483646 h 98"/>
              <a:gd name="T86" fmla="*/ 2147483646 w 77"/>
              <a:gd name="T87" fmla="*/ 2147483646 h 98"/>
              <a:gd name="T88" fmla="*/ 2147483646 w 77"/>
              <a:gd name="T89" fmla="*/ 2147483646 h 98"/>
              <a:gd name="T90" fmla="*/ 2147483646 w 77"/>
              <a:gd name="T91" fmla="*/ 2147483646 h 98"/>
              <a:gd name="T92" fmla="*/ 2147483646 w 77"/>
              <a:gd name="T93" fmla="*/ 2147483646 h 98"/>
              <a:gd name="T94" fmla="*/ 2147483646 w 77"/>
              <a:gd name="T95" fmla="*/ 2147483646 h 98"/>
              <a:gd name="T96" fmla="*/ 2147483646 w 77"/>
              <a:gd name="T97" fmla="*/ 2147483646 h 98"/>
              <a:gd name="T98" fmla="*/ 2147483646 w 77"/>
              <a:gd name="T99" fmla="*/ 2147483646 h 98"/>
              <a:gd name="T100" fmla="*/ 2147483646 w 77"/>
              <a:gd name="T101" fmla="*/ 2147483646 h 98"/>
              <a:gd name="T102" fmla="*/ 2147483646 w 77"/>
              <a:gd name="T103" fmla="*/ 2147483646 h 98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7" h="98">
                <a:moveTo>
                  <a:pt x="22" y="33"/>
                </a:moveTo>
                <a:cubicBezTo>
                  <a:pt x="11" y="49"/>
                  <a:pt x="4" y="66"/>
                  <a:pt x="0" y="85"/>
                </a:cubicBezTo>
                <a:cubicBezTo>
                  <a:pt x="1" y="91"/>
                  <a:pt x="5" y="96"/>
                  <a:pt x="11" y="98"/>
                </a:cubicBezTo>
                <a:cubicBezTo>
                  <a:pt x="29" y="98"/>
                  <a:pt x="29" y="98"/>
                  <a:pt x="29" y="98"/>
                </a:cubicBezTo>
                <a:cubicBezTo>
                  <a:pt x="30" y="98"/>
                  <a:pt x="30" y="98"/>
                  <a:pt x="30" y="98"/>
                </a:cubicBezTo>
                <a:cubicBezTo>
                  <a:pt x="30" y="98"/>
                  <a:pt x="30" y="98"/>
                  <a:pt x="30" y="98"/>
                </a:cubicBezTo>
                <a:cubicBezTo>
                  <a:pt x="30" y="98"/>
                  <a:pt x="30" y="98"/>
                  <a:pt x="30" y="98"/>
                </a:cubicBezTo>
                <a:cubicBezTo>
                  <a:pt x="30" y="98"/>
                  <a:pt x="30" y="98"/>
                  <a:pt x="30" y="98"/>
                </a:cubicBezTo>
                <a:cubicBezTo>
                  <a:pt x="31" y="98"/>
                  <a:pt x="31" y="98"/>
                  <a:pt x="31" y="98"/>
                </a:cubicBezTo>
                <a:cubicBezTo>
                  <a:pt x="31" y="98"/>
                  <a:pt x="31" y="98"/>
                  <a:pt x="31" y="98"/>
                </a:cubicBezTo>
                <a:cubicBezTo>
                  <a:pt x="32" y="98"/>
                  <a:pt x="32" y="98"/>
                  <a:pt x="32" y="98"/>
                </a:cubicBezTo>
                <a:cubicBezTo>
                  <a:pt x="33" y="98"/>
                  <a:pt x="33" y="98"/>
                  <a:pt x="33" y="98"/>
                </a:cubicBezTo>
                <a:cubicBezTo>
                  <a:pt x="33" y="98"/>
                  <a:pt x="33" y="98"/>
                  <a:pt x="33" y="98"/>
                </a:cubicBezTo>
                <a:cubicBezTo>
                  <a:pt x="33" y="98"/>
                  <a:pt x="33" y="98"/>
                  <a:pt x="33" y="98"/>
                </a:cubicBezTo>
                <a:cubicBezTo>
                  <a:pt x="34" y="98"/>
                  <a:pt x="34" y="98"/>
                  <a:pt x="34" y="98"/>
                </a:cubicBezTo>
                <a:cubicBezTo>
                  <a:pt x="34" y="98"/>
                  <a:pt x="34" y="98"/>
                  <a:pt x="34" y="98"/>
                </a:cubicBezTo>
                <a:cubicBezTo>
                  <a:pt x="34" y="98"/>
                  <a:pt x="34" y="98"/>
                  <a:pt x="34" y="98"/>
                </a:cubicBezTo>
                <a:cubicBezTo>
                  <a:pt x="35" y="98"/>
                  <a:pt x="35" y="98"/>
                  <a:pt x="35" y="98"/>
                </a:cubicBezTo>
                <a:cubicBezTo>
                  <a:pt x="35" y="98"/>
                  <a:pt x="35" y="98"/>
                  <a:pt x="35" y="98"/>
                </a:cubicBezTo>
                <a:cubicBezTo>
                  <a:pt x="36" y="98"/>
                  <a:pt x="36" y="98"/>
                  <a:pt x="36" y="98"/>
                </a:cubicBezTo>
                <a:cubicBezTo>
                  <a:pt x="37" y="98"/>
                  <a:pt x="37" y="98"/>
                  <a:pt x="37" y="98"/>
                </a:cubicBezTo>
                <a:cubicBezTo>
                  <a:pt x="37" y="98"/>
                  <a:pt x="37" y="98"/>
                  <a:pt x="37" y="98"/>
                </a:cubicBezTo>
                <a:cubicBezTo>
                  <a:pt x="37" y="98"/>
                  <a:pt x="37" y="98"/>
                  <a:pt x="37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8"/>
                  <a:pt x="39" y="98"/>
                  <a:pt x="39" y="98"/>
                </a:cubicBezTo>
                <a:cubicBezTo>
                  <a:pt x="40" y="98"/>
                  <a:pt x="40" y="98"/>
                  <a:pt x="40" y="98"/>
                </a:cubicBezTo>
                <a:cubicBezTo>
                  <a:pt x="40" y="98"/>
                  <a:pt x="40" y="98"/>
                  <a:pt x="40" y="98"/>
                </a:cubicBezTo>
                <a:cubicBezTo>
                  <a:pt x="41" y="98"/>
                  <a:pt x="41" y="98"/>
                  <a:pt x="41" y="98"/>
                </a:cubicBezTo>
                <a:cubicBezTo>
                  <a:pt x="41" y="98"/>
                  <a:pt x="41" y="98"/>
                  <a:pt x="41" y="98"/>
                </a:cubicBezTo>
                <a:cubicBezTo>
                  <a:pt x="42" y="98"/>
                  <a:pt x="42" y="98"/>
                  <a:pt x="42" y="98"/>
                </a:cubicBezTo>
                <a:cubicBezTo>
                  <a:pt x="42" y="98"/>
                  <a:pt x="42" y="98"/>
                  <a:pt x="42" y="98"/>
                </a:cubicBezTo>
                <a:cubicBezTo>
                  <a:pt x="43" y="98"/>
                  <a:pt x="43" y="98"/>
                  <a:pt x="43" y="98"/>
                </a:cubicBezTo>
                <a:cubicBezTo>
                  <a:pt x="43" y="98"/>
                  <a:pt x="43" y="98"/>
                  <a:pt x="43" y="98"/>
                </a:cubicBezTo>
                <a:cubicBezTo>
                  <a:pt x="43" y="98"/>
                  <a:pt x="43" y="98"/>
                  <a:pt x="43" y="98"/>
                </a:cubicBezTo>
                <a:cubicBezTo>
                  <a:pt x="43" y="98"/>
                  <a:pt x="43" y="98"/>
                  <a:pt x="43" y="98"/>
                </a:cubicBezTo>
                <a:cubicBezTo>
                  <a:pt x="44" y="98"/>
                  <a:pt x="44" y="98"/>
                  <a:pt x="44" y="98"/>
                </a:cubicBezTo>
                <a:cubicBezTo>
                  <a:pt x="45" y="98"/>
                  <a:pt x="45" y="98"/>
                  <a:pt x="45" y="98"/>
                </a:cubicBezTo>
                <a:cubicBezTo>
                  <a:pt x="45" y="98"/>
                  <a:pt x="45" y="98"/>
                  <a:pt x="45" y="98"/>
                </a:cubicBezTo>
                <a:cubicBezTo>
                  <a:pt x="46" y="98"/>
                  <a:pt x="46" y="98"/>
                  <a:pt x="46" y="98"/>
                </a:cubicBezTo>
                <a:cubicBezTo>
                  <a:pt x="46" y="98"/>
                  <a:pt x="46" y="98"/>
                  <a:pt x="46" y="98"/>
                </a:cubicBezTo>
                <a:cubicBezTo>
                  <a:pt x="46" y="98"/>
                  <a:pt x="46" y="98"/>
                  <a:pt x="46" y="98"/>
                </a:cubicBezTo>
                <a:cubicBezTo>
                  <a:pt x="47" y="98"/>
                  <a:pt x="47" y="98"/>
                  <a:pt x="47" y="98"/>
                </a:cubicBezTo>
                <a:cubicBezTo>
                  <a:pt x="47" y="98"/>
                  <a:pt x="47" y="98"/>
                  <a:pt x="47" y="98"/>
                </a:cubicBezTo>
                <a:cubicBezTo>
                  <a:pt x="47" y="98"/>
                  <a:pt x="47" y="98"/>
                  <a:pt x="47" y="98"/>
                </a:cubicBezTo>
                <a:cubicBezTo>
                  <a:pt x="66" y="98"/>
                  <a:pt x="66" y="98"/>
                  <a:pt x="66" y="98"/>
                </a:cubicBezTo>
                <a:cubicBezTo>
                  <a:pt x="72" y="96"/>
                  <a:pt x="75" y="91"/>
                  <a:pt x="77" y="85"/>
                </a:cubicBezTo>
                <a:cubicBezTo>
                  <a:pt x="72" y="66"/>
                  <a:pt x="66" y="49"/>
                  <a:pt x="55" y="33"/>
                </a:cubicBezTo>
                <a:cubicBezTo>
                  <a:pt x="44" y="33"/>
                  <a:pt x="33" y="33"/>
                  <a:pt x="22" y="33"/>
                </a:cubicBezTo>
                <a:close/>
                <a:moveTo>
                  <a:pt x="50" y="20"/>
                </a:moveTo>
                <a:cubicBezTo>
                  <a:pt x="42" y="20"/>
                  <a:pt x="34" y="20"/>
                  <a:pt x="25" y="20"/>
                </a:cubicBezTo>
                <a:cubicBezTo>
                  <a:pt x="16" y="1"/>
                  <a:pt x="16" y="1"/>
                  <a:pt x="16" y="1"/>
                </a:cubicBezTo>
                <a:cubicBezTo>
                  <a:pt x="22" y="0"/>
                  <a:pt x="22" y="0"/>
                  <a:pt x="22" y="0"/>
                </a:cubicBezTo>
                <a:cubicBezTo>
                  <a:pt x="25" y="6"/>
                  <a:pt x="25" y="6"/>
                  <a:pt x="25" y="6"/>
                </a:cubicBezTo>
                <a:cubicBezTo>
                  <a:pt x="27" y="6"/>
                  <a:pt x="27" y="6"/>
                  <a:pt x="27" y="6"/>
                </a:cubicBezTo>
                <a:cubicBezTo>
                  <a:pt x="27" y="0"/>
                  <a:pt x="27" y="0"/>
                  <a:pt x="27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36" y="6"/>
                  <a:pt x="36" y="6"/>
                  <a:pt x="36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40" y="0"/>
                  <a:pt x="40" y="0"/>
                  <a:pt x="40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48" y="6"/>
                  <a:pt x="48" y="6"/>
                  <a:pt x="48" y="6"/>
                </a:cubicBezTo>
                <a:cubicBezTo>
                  <a:pt x="50" y="6"/>
                  <a:pt x="50" y="6"/>
                  <a:pt x="50" y="6"/>
                </a:cubicBezTo>
                <a:cubicBezTo>
                  <a:pt x="53" y="0"/>
                  <a:pt x="53" y="0"/>
                  <a:pt x="53" y="0"/>
                </a:cubicBezTo>
                <a:cubicBezTo>
                  <a:pt x="59" y="1"/>
                  <a:pt x="59" y="1"/>
                  <a:pt x="59" y="1"/>
                </a:cubicBezTo>
                <a:cubicBezTo>
                  <a:pt x="50" y="20"/>
                  <a:pt x="50" y="20"/>
                  <a:pt x="50" y="20"/>
                </a:cubicBezTo>
                <a:close/>
                <a:moveTo>
                  <a:pt x="18" y="31"/>
                </a:moveTo>
                <a:cubicBezTo>
                  <a:pt x="16" y="31"/>
                  <a:pt x="14" y="29"/>
                  <a:pt x="14" y="26"/>
                </a:cubicBezTo>
                <a:cubicBezTo>
                  <a:pt x="14" y="24"/>
                  <a:pt x="16" y="22"/>
                  <a:pt x="18" y="22"/>
                </a:cubicBezTo>
                <a:cubicBezTo>
                  <a:pt x="59" y="22"/>
                  <a:pt x="59" y="22"/>
                  <a:pt x="59" y="22"/>
                </a:cubicBezTo>
                <a:cubicBezTo>
                  <a:pt x="61" y="22"/>
                  <a:pt x="63" y="24"/>
                  <a:pt x="63" y="26"/>
                </a:cubicBezTo>
                <a:cubicBezTo>
                  <a:pt x="63" y="29"/>
                  <a:pt x="61" y="31"/>
                  <a:pt x="59" y="31"/>
                </a:cubicBezTo>
                <a:cubicBezTo>
                  <a:pt x="18" y="31"/>
                  <a:pt x="18" y="31"/>
                  <a:pt x="18" y="31"/>
                </a:cubicBezTo>
                <a:close/>
                <a:moveTo>
                  <a:pt x="43" y="84"/>
                </a:moveTo>
                <a:cubicBezTo>
                  <a:pt x="43" y="86"/>
                  <a:pt x="43" y="86"/>
                  <a:pt x="43" y="86"/>
                </a:cubicBezTo>
                <a:cubicBezTo>
                  <a:pt x="35" y="86"/>
                  <a:pt x="35" y="86"/>
                  <a:pt x="35" y="86"/>
                </a:cubicBezTo>
                <a:cubicBezTo>
                  <a:pt x="35" y="84"/>
                  <a:pt x="35" y="84"/>
                  <a:pt x="35" y="84"/>
                </a:cubicBezTo>
                <a:cubicBezTo>
                  <a:pt x="32" y="83"/>
                  <a:pt x="30" y="81"/>
                  <a:pt x="30" y="77"/>
                </a:cubicBezTo>
                <a:cubicBezTo>
                  <a:pt x="30" y="69"/>
                  <a:pt x="30" y="69"/>
                  <a:pt x="30" y="69"/>
                </a:cubicBezTo>
                <a:cubicBezTo>
                  <a:pt x="37" y="69"/>
                  <a:pt x="37" y="69"/>
                  <a:pt x="37" y="69"/>
                </a:cubicBezTo>
                <a:cubicBezTo>
                  <a:pt x="37" y="78"/>
                  <a:pt x="37" y="78"/>
                  <a:pt x="37" y="78"/>
                </a:cubicBezTo>
                <a:cubicBezTo>
                  <a:pt x="37" y="78"/>
                  <a:pt x="38" y="79"/>
                  <a:pt x="39" y="79"/>
                </a:cubicBezTo>
                <a:cubicBezTo>
                  <a:pt x="40" y="79"/>
                  <a:pt x="40" y="78"/>
                  <a:pt x="40" y="78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1"/>
                  <a:pt x="39" y="70"/>
                </a:cubicBezTo>
                <a:cubicBezTo>
                  <a:pt x="38" y="69"/>
                  <a:pt x="36" y="67"/>
                  <a:pt x="32" y="63"/>
                </a:cubicBezTo>
                <a:cubicBezTo>
                  <a:pt x="31" y="61"/>
                  <a:pt x="30" y="59"/>
                  <a:pt x="30" y="57"/>
                </a:cubicBezTo>
                <a:cubicBezTo>
                  <a:pt x="30" y="53"/>
                  <a:pt x="30" y="53"/>
                  <a:pt x="30" y="53"/>
                </a:cubicBezTo>
                <a:cubicBezTo>
                  <a:pt x="30" y="49"/>
                  <a:pt x="32" y="47"/>
                  <a:pt x="35" y="46"/>
                </a:cubicBezTo>
                <a:cubicBezTo>
                  <a:pt x="35" y="44"/>
                  <a:pt x="35" y="44"/>
                  <a:pt x="35" y="44"/>
                </a:cubicBezTo>
                <a:cubicBezTo>
                  <a:pt x="43" y="44"/>
                  <a:pt x="43" y="44"/>
                  <a:pt x="43" y="44"/>
                </a:cubicBezTo>
                <a:cubicBezTo>
                  <a:pt x="43" y="46"/>
                  <a:pt x="43" y="46"/>
                  <a:pt x="43" y="46"/>
                </a:cubicBezTo>
                <a:cubicBezTo>
                  <a:pt x="46" y="47"/>
                  <a:pt x="48" y="49"/>
                  <a:pt x="48" y="53"/>
                </a:cubicBezTo>
                <a:cubicBezTo>
                  <a:pt x="48" y="59"/>
                  <a:pt x="48" y="59"/>
                  <a:pt x="48" y="59"/>
                </a:cubicBezTo>
                <a:cubicBezTo>
                  <a:pt x="40" y="59"/>
                  <a:pt x="40" y="59"/>
                  <a:pt x="40" y="59"/>
                </a:cubicBezTo>
                <a:cubicBezTo>
                  <a:pt x="40" y="52"/>
                  <a:pt x="40" y="52"/>
                  <a:pt x="40" y="52"/>
                </a:cubicBezTo>
                <a:cubicBezTo>
                  <a:pt x="40" y="51"/>
                  <a:pt x="40" y="51"/>
                  <a:pt x="39" y="51"/>
                </a:cubicBezTo>
                <a:cubicBezTo>
                  <a:pt x="38" y="51"/>
                  <a:pt x="38" y="52"/>
                  <a:pt x="38" y="53"/>
                </a:cubicBezTo>
                <a:cubicBezTo>
                  <a:pt x="38" y="56"/>
                  <a:pt x="38" y="56"/>
                  <a:pt x="38" y="56"/>
                </a:cubicBezTo>
                <a:cubicBezTo>
                  <a:pt x="38" y="57"/>
                  <a:pt x="39" y="59"/>
                  <a:pt x="41" y="61"/>
                </a:cubicBezTo>
                <a:cubicBezTo>
                  <a:pt x="44" y="64"/>
                  <a:pt x="47" y="67"/>
                  <a:pt x="47" y="68"/>
                </a:cubicBezTo>
                <a:cubicBezTo>
                  <a:pt x="48" y="69"/>
                  <a:pt x="49" y="71"/>
                  <a:pt x="49" y="72"/>
                </a:cubicBezTo>
                <a:cubicBezTo>
                  <a:pt x="49" y="77"/>
                  <a:pt x="49" y="77"/>
                  <a:pt x="49" y="77"/>
                </a:cubicBezTo>
                <a:cubicBezTo>
                  <a:pt x="49" y="81"/>
                  <a:pt x="47" y="83"/>
                  <a:pt x="43" y="84"/>
                </a:cubicBezTo>
                <a:close/>
              </a:path>
            </a:pathLst>
          </a:custGeom>
          <a:solidFill>
            <a:srgbClr val="FFC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400"/>
          </a:p>
        </p:txBody>
      </p:sp>
      <p:pic>
        <p:nvPicPr>
          <p:cNvPr id="68" name="图形 67" descr="飘带">
            <a:extLst>
              <a:ext uri="{FF2B5EF4-FFF2-40B4-BE49-F238E27FC236}">
                <a16:creationId xmlns:a16="http://schemas.microsoft.com/office/drawing/2014/main" id="{837500BC-E816-413B-A782-B7116836FD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8225" y="1324873"/>
            <a:ext cx="597609" cy="597609"/>
          </a:xfrm>
          <a:prstGeom prst="rect">
            <a:avLst/>
          </a:prstGeom>
        </p:spPr>
      </p:pic>
      <p:grpSp>
        <p:nvGrpSpPr>
          <p:cNvPr id="71" name="Group 9">
            <a:extLst>
              <a:ext uri="{FF2B5EF4-FFF2-40B4-BE49-F238E27FC236}">
                <a16:creationId xmlns:a16="http://schemas.microsoft.com/office/drawing/2014/main" id="{9EE67A44-DB2B-4570-B956-0FF8D03496DB}"/>
              </a:ext>
            </a:extLst>
          </p:cNvPr>
          <p:cNvGrpSpPr/>
          <p:nvPr/>
        </p:nvGrpSpPr>
        <p:grpSpPr>
          <a:xfrm>
            <a:off x="8180751" y="2269971"/>
            <a:ext cx="1502852" cy="1636609"/>
            <a:chOff x="11154583" y="2517945"/>
            <a:chExt cx="914400" cy="914906"/>
          </a:xfrm>
        </p:grpSpPr>
        <p:sp>
          <p:nvSpPr>
            <p:cNvPr id="72" name="Arc 7">
              <a:extLst>
                <a:ext uri="{FF2B5EF4-FFF2-40B4-BE49-F238E27FC236}">
                  <a16:creationId xmlns:a16="http://schemas.microsoft.com/office/drawing/2014/main" id="{FD6A20F8-2D40-4A29-BAC7-17ABBC889E13}"/>
                </a:ext>
              </a:extLst>
            </p:cNvPr>
            <p:cNvSpPr/>
            <p:nvPr/>
          </p:nvSpPr>
          <p:spPr>
            <a:xfrm>
              <a:off x="11154583" y="2518451"/>
              <a:ext cx="914400" cy="914400"/>
            </a:xfrm>
            <a:prstGeom prst="arc">
              <a:avLst/>
            </a:prstGeom>
            <a:ln w="57150">
              <a:solidFill>
                <a:srgbClr val="4A66AC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Arc 22">
              <a:extLst>
                <a:ext uri="{FF2B5EF4-FFF2-40B4-BE49-F238E27FC236}">
                  <a16:creationId xmlns:a16="http://schemas.microsoft.com/office/drawing/2014/main" id="{674F4924-1733-46B2-8DBB-3EB7AAF37104}"/>
                </a:ext>
              </a:extLst>
            </p:cNvPr>
            <p:cNvSpPr/>
            <p:nvPr/>
          </p:nvSpPr>
          <p:spPr>
            <a:xfrm flipV="1">
              <a:off x="11154583" y="2517945"/>
              <a:ext cx="914400" cy="914400"/>
            </a:xfrm>
            <a:prstGeom prst="arc">
              <a:avLst/>
            </a:prstGeom>
            <a:ln w="57150">
              <a:solidFill>
                <a:srgbClr val="4A66AC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74" name="直接连接符 17">
            <a:extLst>
              <a:ext uri="{FF2B5EF4-FFF2-40B4-BE49-F238E27FC236}">
                <a16:creationId xmlns:a16="http://schemas.microsoft.com/office/drawing/2014/main" id="{840E801F-2BEA-4656-8FBC-F6C2697ABBCE}"/>
              </a:ext>
            </a:extLst>
          </p:cNvPr>
          <p:cNvCxnSpPr>
            <a:cxnSpLocks/>
          </p:cNvCxnSpPr>
          <p:nvPr/>
        </p:nvCxnSpPr>
        <p:spPr>
          <a:xfrm>
            <a:off x="2286000" y="3906172"/>
            <a:ext cx="669036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26">
            <a:extLst>
              <a:ext uri="{FF2B5EF4-FFF2-40B4-BE49-F238E27FC236}">
                <a16:creationId xmlns:a16="http://schemas.microsoft.com/office/drawing/2014/main" id="{27152295-60B3-44FB-B37D-BCC5E40190D6}"/>
              </a:ext>
            </a:extLst>
          </p:cNvPr>
          <p:cNvGrpSpPr/>
          <p:nvPr/>
        </p:nvGrpSpPr>
        <p:grpSpPr>
          <a:xfrm flipH="1">
            <a:off x="1588061" y="3906172"/>
            <a:ext cx="1502852" cy="1503684"/>
            <a:chOff x="11154583" y="2517945"/>
            <a:chExt cx="914400" cy="914906"/>
          </a:xfrm>
        </p:grpSpPr>
        <p:sp>
          <p:nvSpPr>
            <p:cNvPr id="76" name="Arc 27">
              <a:extLst>
                <a:ext uri="{FF2B5EF4-FFF2-40B4-BE49-F238E27FC236}">
                  <a16:creationId xmlns:a16="http://schemas.microsoft.com/office/drawing/2014/main" id="{20003160-A715-4C13-A7D7-2B2102993A40}"/>
                </a:ext>
              </a:extLst>
            </p:cNvPr>
            <p:cNvSpPr/>
            <p:nvPr/>
          </p:nvSpPr>
          <p:spPr>
            <a:xfrm>
              <a:off x="11154583" y="2518451"/>
              <a:ext cx="914400" cy="914400"/>
            </a:xfrm>
            <a:prstGeom prst="arc">
              <a:avLst/>
            </a:prstGeom>
            <a:ln w="57150">
              <a:solidFill>
                <a:srgbClr val="4A66AC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Arc 28">
              <a:extLst>
                <a:ext uri="{FF2B5EF4-FFF2-40B4-BE49-F238E27FC236}">
                  <a16:creationId xmlns:a16="http://schemas.microsoft.com/office/drawing/2014/main" id="{B080784A-F09D-4505-A826-3535F0BAED85}"/>
                </a:ext>
              </a:extLst>
            </p:cNvPr>
            <p:cNvSpPr/>
            <p:nvPr/>
          </p:nvSpPr>
          <p:spPr>
            <a:xfrm flipV="1">
              <a:off x="11154583" y="2517945"/>
              <a:ext cx="914400" cy="914400"/>
            </a:xfrm>
            <a:prstGeom prst="arc">
              <a:avLst/>
            </a:prstGeom>
            <a:ln w="57150">
              <a:solidFill>
                <a:srgbClr val="4A66AC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78" name="直接连接符 17">
            <a:extLst>
              <a:ext uri="{FF2B5EF4-FFF2-40B4-BE49-F238E27FC236}">
                <a16:creationId xmlns:a16="http://schemas.microsoft.com/office/drawing/2014/main" id="{3CF0FBE6-EDE5-4BD3-87FC-727FC7C820D5}"/>
              </a:ext>
            </a:extLst>
          </p:cNvPr>
          <p:cNvCxnSpPr>
            <a:cxnSpLocks/>
          </p:cNvCxnSpPr>
          <p:nvPr/>
        </p:nvCxnSpPr>
        <p:spPr>
          <a:xfrm>
            <a:off x="2337767" y="5411292"/>
            <a:ext cx="759931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椭圆 18">
            <a:extLst>
              <a:ext uri="{FF2B5EF4-FFF2-40B4-BE49-F238E27FC236}">
                <a16:creationId xmlns:a16="http://schemas.microsoft.com/office/drawing/2014/main" id="{EFF93686-54E6-43FD-968A-C0E2CEDB8B53}"/>
              </a:ext>
            </a:extLst>
          </p:cNvPr>
          <p:cNvSpPr>
            <a:spLocks noChangeAspect="1"/>
          </p:cNvSpPr>
          <p:nvPr/>
        </p:nvSpPr>
        <p:spPr>
          <a:xfrm>
            <a:off x="2207293" y="5255082"/>
            <a:ext cx="288000" cy="288000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400"/>
          </a:p>
        </p:txBody>
      </p:sp>
      <p:sp>
        <p:nvSpPr>
          <p:cNvPr id="80" name="椭圆 19">
            <a:extLst>
              <a:ext uri="{FF2B5EF4-FFF2-40B4-BE49-F238E27FC236}">
                <a16:creationId xmlns:a16="http://schemas.microsoft.com/office/drawing/2014/main" id="{C3D74DDC-EF5D-44FA-A3BF-079C369D7C1C}"/>
              </a:ext>
            </a:extLst>
          </p:cNvPr>
          <p:cNvSpPr>
            <a:spLocks noChangeAspect="1"/>
          </p:cNvSpPr>
          <p:nvPr/>
        </p:nvSpPr>
        <p:spPr>
          <a:xfrm>
            <a:off x="5155711" y="5250320"/>
            <a:ext cx="288000" cy="28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400"/>
          </a:p>
        </p:txBody>
      </p:sp>
      <p:sp>
        <p:nvSpPr>
          <p:cNvPr id="81" name="椭圆 20">
            <a:extLst>
              <a:ext uri="{FF2B5EF4-FFF2-40B4-BE49-F238E27FC236}">
                <a16:creationId xmlns:a16="http://schemas.microsoft.com/office/drawing/2014/main" id="{D16CA1CA-C224-440C-B0EA-A296A938D9CB}"/>
              </a:ext>
            </a:extLst>
          </p:cNvPr>
          <p:cNvSpPr>
            <a:spLocks noChangeAspect="1"/>
          </p:cNvSpPr>
          <p:nvPr/>
        </p:nvSpPr>
        <p:spPr>
          <a:xfrm>
            <a:off x="9756099" y="5255082"/>
            <a:ext cx="288000" cy="288000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400"/>
          </a:p>
        </p:txBody>
      </p:sp>
      <p:sp>
        <p:nvSpPr>
          <p:cNvPr id="82" name="Freeform 6">
            <a:extLst>
              <a:ext uri="{FF2B5EF4-FFF2-40B4-BE49-F238E27FC236}">
                <a16:creationId xmlns:a16="http://schemas.microsoft.com/office/drawing/2014/main" id="{1290C7E5-E696-441A-A218-ECC3DE9969C7}"/>
              </a:ext>
            </a:extLst>
          </p:cNvPr>
          <p:cNvSpPr>
            <a:spLocks noEditPoints="1"/>
          </p:cNvSpPr>
          <p:nvPr/>
        </p:nvSpPr>
        <p:spPr bwMode="auto">
          <a:xfrm>
            <a:off x="2058471" y="4472859"/>
            <a:ext cx="558595" cy="594403"/>
          </a:xfrm>
          <a:custGeom>
            <a:avLst/>
            <a:gdLst>
              <a:gd name="T0" fmla="*/ 2147483646 w 60"/>
              <a:gd name="T1" fmla="*/ 0 h 64"/>
              <a:gd name="T2" fmla="*/ 2147483646 w 60"/>
              <a:gd name="T3" fmla="*/ 2147483646 h 64"/>
              <a:gd name="T4" fmla="*/ 2147483646 w 60"/>
              <a:gd name="T5" fmla="*/ 2147483646 h 64"/>
              <a:gd name="T6" fmla="*/ 2147483646 w 60"/>
              <a:gd name="T7" fmla="*/ 2147483646 h 64"/>
              <a:gd name="T8" fmla="*/ 2147483646 w 60"/>
              <a:gd name="T9" fmla="*/ 2147483646 h 64"/>
              <a:gd name="T10" fmla="*/ 1705379813 w 60"/>
              <a:gd name="T11" fmla="*/ 2147483646 h 64"/>
              <a:gd name="T12" fmla="*/ 2147483646 w 60"/>
              <a:gd name="T13" fmla="*/ 2147483646 h 64"/>
              <a:gd name="T14" fmla="*/ 0 w 60"/>
              <a:gd name="T15" fmla="*/ 2147483646 h 64"/>
              <a:gd name="T16" fmla="*/ 2147483646 w 60"/>
              <a:gd name="T17" fmla="*/ 0 h 64"/>
              <a:gd name="T18" fmla="*/ 2147483646 w 60"/>
              <a:gd name="T19" fmla="*/ 2147483646 h 64"/>
              <a:gd name="T20" fmla="*/ 2147483646 w 60"/>
              <a:gd name="T21" fmla="*/ 2147483646 h 64"/>
              <a:gd name="T22" fmla="*/ 2147483646 w 60"/>
              <a:gd name="T23" fmla="*/ 2147483646 h 64"/>
              <a:gd name="T24" fmla="*/ 2147483646 w 60"/>
              <a:gd name="T25" fmla="*/ 2147483646 h 64"/>
              <a:gd name="T26" fmla="*/ 2147483646 w 60"/>
              <a:gd name="T27" fmla="*/ 2147483646 h 64"/>
              <a:gd name="T28" fmla="*/ 2147483646 w 60"/>
              <a:gd name="T29" fmla="*/ 2147483646 h 64"/>
              <a:gd name="T30" fmla="*/ 2147483646 w 60"/>
              <a:gd name="T31" fmla="*/ 2147483646 h 64"/>
              <a:gd name="T32" fmla="*/ 2147483646 w 60"/>
              <a:gd name="T33" fmla="*/ 2147483646 h 64"/>
              <a:gd name="T34" fmla="*/ 2147483646 w 60"/>
              <a:gd name="T35" fmla="*/ 2147483646 h 64"/>
              <a:gd name="T36" fmla="*/ 2147483646 w 60"/>
              <a:gd name="T37" fmla="*/ 2147483646 h 64"/>
              <a:gd name="T38" fmla="*/ 2147483646 w 60"/>
              <a:gd name="T39" fmla="*/ 2147483646 h 64"/>
              <a:gd name="T40" fmla="*/ 2147483646 w 60"/>
              <a:gd name="T41" fmla="*/ 2147483646 h 64"/>
              <a:gd name="T42" fmla="*/ 2147483646 w 60"/>
              <a:gd name="T43" fmla="*/ 2147483646 h 64"/>
              <a:gd name="T44" fmla="*/ 2147483646 w 60"/>
              <a:gd name="T45" fmla="*/ 2147483646 h 64"/>
              <a:gd name="T46" fmla="*/ 2147483646 w 60"/>
              <a:gd name="T47" fmla="*/ 2147483646 h 64"/>
              <a:gd name="T48" fmla="*/ 2147483646 w 60"/>
              <a:gd name="T49" fmla="*/ 2147483646 h 64"/>
              <a:gd name="T50" fmla="*/ 2147483646 w 60"/>
              <a:gd name="T51" fmla="*/ 2147483646 h 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0" h="64">
                <a:moveTo>
                  <a:pt x="30" y="0"/>
                </a:moveTo>
                <a:cubicBezTo>
                  <a:pt x="46" y="0"/>
                  <a:pt x="60" y="13"/>
                  <a:pt x="60" y="29"/>
                </a:cubicBezTo>
                <a:cubicBezTo>
                  <a:pt x="60" y="38"/>
                  <a:pt x="56" y="45"/>
                  <a:pt x="50" y="51"/>
                </a:cubicBezTo>
                <a:cubicBezTo>
                  <a:pt x="54" y="46"/>
                  <a:pt x="56" y="40"/>
                  <a:pt x="56" y="34"/>
                </a:cubicBezTo>
                <a:cubicBezTo>
                  <a:pt x="56" y="19"/>
                  <a:pt x="45" y="7"/>
                  <a:pt x="30" y="7"/>
                </a:cubicBezTo>
                <a:cubicBezTo>
                  <a:pt x="15" y="7"/>
                  <a:pt x="4" y="19"/>
                  <a:pt x="4" y="34"/>
                </a:cubicBezTo>
                <a:cubicBezTo>
                  <a:pt x="4" y="40"/>
                  <a:pt x="6" y="46"/>
                  <a:pt x="10" y="51"/>
                </a:cubicBezTo>
                <a:cubicBezTo>
                  <a:pt x="4" y="45"/>
                  <a:pt x="0" y="38"/>
                  <a:pt x="0" y="29"/>
                </a:cubicBezTo>
                <a:cubicBezTo>
                  <a:pt x="0" y="13"/>
                  <a:pt x="14" y="0"/>
                  <a:pt x="30" y="0"/>
                </a:cubicBezTo>
                <a:close/>
                <a:moveTo>
                  <a:pt x="36" y="47"/>
                </a:moveTo>
                <a:cubicBezTo>
                  <a:pt x="39" y="45"/>
                  <a:pt x="41" y="41"/>
                  <a:pt x="41" y="37"/>
                </a:cubicBezTo>
                <a:cubicBezTo>
                  <a:pt x="41" y="30"/>
                  <a:pt x="36" y="25"/>
                  <a:pt x="30" y="25"/>
                </a:cubicBezTo>
                <a:cubicBezTo>
                  <a:pt x="23" y="25"/>
                  <a:pt x="18" y="30"/>
                  <a:pt x="18" y="37"/>
                </a:cubicBezTo>
                <a:cubicBezTo>
                  <a:pt x="18" y="41"/>
                  <a:pt x="21" y="45"/>
                  <a:pt x="24" y="47"/>
                </a:cubicBezTo>
                <a:cubicBezTo>
                  <a:pt x="24" y="64"/>
                  <a:pt x="24" y="64"/>
                  <a:pt x="24" y="64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47"/>
                  <a:pt x="36" y="47"/>
                  <a:pt x="36" y="47"/>
                </a:cubicBezTo>
                <a:close/>
                <a:moveTo>
                  <a:pt x="30" y="14"/>
                </a:moveTo>
                <a:cubicBezTo>
                  <a:pt x="19" y="14"/>
                  <a:pt x="10" y="23"/>
                  <a:pt x="10" y="34"/>
                </a:cubicBezTo>
                <a:cubicBezTo>
                  <a:pt x="10" y="41"/>
                  <a:pt x="13" y="47"/>
                  <a:pt x="18" y="51"/>
                </a:cubicBezTo>
                <a:cubicBezTo>
                  <a:pt x="15" y="47"/>
                  <a:pt x="12" y="43"/>
                  <a:pt x="12" y="37"/>
                </a:cubicBezTo>
                <a:cubicBezTo>
                  <a:pt x="12" y="27"/>
                  <a:pt x="20" y="19"/>
                  <a:pt x="30" y="19"/>
                </a:cubicBezTo>
                <a:cubicBezTo>
                  <a:pt x="40" y="19"/>
                  <a:pt x="48" y="27"/>
                  <a:pt x="48" y="37"/>
                </a:cubicBezTo>
                <a:cubicBezTo>
                  <a:pt x="48" y="43"/>
                  <a:pt x="45" y="47"/>
                  <a:pt x="42" y="51"/>
                </a:cubicBezTo>
                <a:cubicBezTo>
                  <a:pt x="47" y="47"/>
                  <a:pt x="50" y="41"/>
                  <a:pt x="50" y="34"/>
                </a:cubicBezTo>
                <a:cubicBezTo>
                  <a:pt x="50" y="23"/>
                  <a:pt x="41" y="14"/>
                  <a:pt x="30" y="14"/>
                </a:cubicBezTo>
                <a:close/>
              </a:path>
            </a:pathLst>
          </a:custGeom>
          <a:solidFill>
            <a:srgbClr val="FF66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400"/>
          </a:p>
        </p:txBody>
      </p:sp>
      <p:sp>
        <p:nvSpPr>
          <p:cNvPr id="83" name="文本框 31">
            <a:extLst>
              <a:ext uri="{FF2B5EF4-FFF2-40B4-BE49-F238E27FC236}">
                <a16:creationId xmlns:a16="http://schemas.microsoft.com/office/drawing/2014/main" id="{398FE254-C120-48B5-AD63-3441CF53833A}"/>
              </a:ext>
            </a:extLst>
          </p:cNvPr>
          <p:cNvSpPr txBox="1"/>
          <p:nvPr/>
        </p:nvSpPr>
        <p:spPr>
          <a:xfrm>
            <a:off x="1745916" y="5550786"/>
            <a:ext cx="14863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defRPr>
            </a:lvl1pPr>
          </a:lstStyle>
          <a:p>
            <a:r>
              <a:rPr lang="en-US" altLang="zh-CN" dirty="0"/>
              <a:t>2019.02</a:t>
            </a:r>
            <a:endParaRPr lang="zh-CN" altLang="en-US" dirty="0"/>
          </a:p>
        </p:txBody>
      </p:sp>
      <p:sp>
        <p:nvSpPr>
          <p:cNvPr id="84" name="文本框 32">
            <a:extLst>
              <a:ext uri="{FF2B5EF4-FFF2-40B4-BE49-F238E27FC236}">
                <a16:creationId xmlns:a16="http://schemas.microsoft.com/office/drawing/2014/main" id="{49DC2366-6F62-45E1-94EC-93AF8769A44C}"/>
              </a:ext>
            </a:extLst>
          </p:cNvPr>
          <p:cNvSpPr txBox="1"/>
          <p:nvPr/>
        </p:nvSpPr>
        <p:spPr>
          <a:xfrm>
            <a:off x="4694334" y="5550786"/>
            <a:ext cx="110639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2019.04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85" name="文本框 33">
            <a:extLst>
              <a:ext uri="{FF2B5EF4-FFF2-40B4-BE49-F238E27FC236}">
                <a16:creationId xmlns:a16="http://schemas.microsoft.com/office/drawing/2014/main" id="{55331895-A6C9-4EFC-84D3-1063EDD83EFF}"/>
              </a:ext>
            </a:extLst>
          </p:cNvPr>
          <p:cNvSpPr txBox="1"/>
          <p:nvPr/>
        </p:nvSpPr>
        <p:spPr>
          <a:xfrm>
            <a:off x="9511720" y="5554892"/>
            <a:ext cx="75533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2024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86" name="矩形 34">
            <a:extLst>
              <a:ext uri="{FF2B5EF4-FFF2-40B4-BE49-F238E27FC236}">
                <a16:creationId xmlns:a16="http://schemas.microsoft.com/office/drawing/2014/main" id="{AEA5413F-B767-45B5-9D0E-371F7340B49F}"/>
              </a:ext>
            </a:extLst>
          </p:cNvPr>
          <p:cNvSpPr/>
          <p:nvPr/>
        </p:nvSpPr>
        <p:spPr>
          <a:xfrm>
            <a:off x="965439" y="6005363"/>
            <a:ext cx="248370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获批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CN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号</a:t>
            </a:r>
          </a:p>
        </p:txBody>
      </p:sp>
      <p:sp>
        <p:nvSpPr>
          <p:cNvPr id="87" name="矩形 35">
            <a:extLst>
              <a:ext uri="{FF2B5EF4-FFF2-40B4-BE49-F238E27FC236}">
                <a16:creationId xmlns:a16="http://schemas.microsoft.com/office/drawing/2014/main" id="{3D143545-0191-4E0D-A4C2-8BC99AC45FA3}"/>
              </a:ext>
            </a:extLst>
          </p:cNvPr>
          <p:cNvSpPr/>
          <p:nvPr/>
        </p:nvSpPr>
        <p:spPr>
          <a:xfrm>
            <a:off x="3857138" y="5994421"/>
            <a:ext cx="27193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中国科学引文数据库收录</a:t>
            </a:r>
          </a:p>
        </p:txBody>
      </p:sp>
      <p:sp>
        <p:nvSpPr>
          <p:cNvPr id="88" name="矩形 36">
            <a:extLst>
              <a:ext uri="{FF2B5EF4-FFF2-40B4-BE49-F238E27FC236}">
                <a16:creationId xmlns:a16="http://schemas.microsoft.com/office/drawing/2014/main" id="{600882DF-0ECC-477E-9B37-3ECDB0585787}"/>
              </a:ext>
            </a:extLst>
          </p:cNvPr>
          <p:cNvSpPr/>
          <p:nvPr/>
        </p:nvSpPr>
        <p:spPr>
          <a:xfrm>
            <a:off x="8764530" y="5934671"/>
            <a:ext cx="30233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入选“中国科技期刊卓越行动计划二期项目” 中国科技出版传媒股份有限公司集群</a:t>
            </a:r>
          </a:p>
        </p:txBody>
      </p:sp>
      <p:pic>
        <p:nvPicPr>
          <p:cNvPr id="89" name="Picture 4" descr="http://sciencechina.cn/images/new_image/cscd.png">
            <a:extLst>
              <a:ext uri="{FF2B5EF4-FFF2-40B4-BE49-F238E27FC236}">
                <a16:creationId xmlns:a16="http://schemas.microsoft.com/office/drawing/2014/main" id="{1F22518C-F009-42EB-ABF2-85A674EEDB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3" t="9568" r="55455" b="9932"/>
          <a:stretch/>
        </p:blipFill>
        <p:spPr bwMode="auto">
          <a:xfrm>
            <a:off x="4106814" y="4542496"/>
            <a:ext cx="2331599" cy="47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Graphic 8" descr="Ribbon">
            <a:extLst>
              <a:ext uri="{FF2B5EF4-FFF2-40B4-BE49-F238E27FC236}">
                <a16:creationId xmlns:a16="http://schemas.microsoft.com/office/drawing/2014/main" id="{F33FE569-35AE-4EC1-989D-D63086A509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61841" y="4448620"/>
            <a:ext cx="750476" cy="750476"/>
          </a:xfrm>
          <a:prstGeom prst="rect">
            <a:avLst/>
          </a:prstGeom>
        </p:spPr>
      </p:pic>
      <p:sp>
        <p:nvSpPr>
          <p:cNvPr id="91" name="椭圆 20">
            <a:extLst>
              <a:ext uri="{FF2B5EF4-FFF2-40B4-BE49-F238E27FC236}">
                <a16:creationId xmlns:a16="http://schemas.microsoft.com/office/drawing/2014/main" id="{871EBA56-4A39-49BD-9CA1-55798423B2CC}"/>
              </a:ext>
            </a:extLst>
          </p:cNvPr>
          <p:cNvSpPr>
            <a:spLocks noChangeAspect="1"/>
          </p:cNvSpPr>
          <p:nvPr/>
        </p:nvSpPr>
        <p:spPr>
          <a:xfrm>
            <a:off x="7636022" y="5255082"/>
            <a:ext cx="288000" cy="288000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400"/>
          </a:p>
        </p:txBody>
      </p:sp>
      <p:sp>
        <p:nvSpPr>
          <p:cNvPr id="92" name="文本框 33">
            <a:extLst>
              <a:ext uri="{FF2B5EF4-FFF2-40B4-BE49-F238E27FC236}">
                <a16:creationId xmlns:a16="http://schemas.microsoft.com/office/drawing/2014/main" id="{83A54479-E5BB-41C2-83E1-939F7B6C65A1}"/>
              </a:ext>
            </a:extLst>
          </p:cNvPr>
          <p:cNvSpPr txBox="1"/>
          <p:nvPr/>
        </p:nvSpPr>
        <p:spPr>
          <a:xfrm>
            <a:off x="7176232" y="5550786"/>
            <a:ext cx="110639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2019.05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</a:endParaRPr>
          </a:p>
        </p:txBody>
      </p:sp>
      <p:pic>
        <p:nvPicPr>
          <p:cNvPr id="93" name="Picture 2" descr="Find all Scopus webinar series - Learn &amp; support | Elsevier">
            <a:extLst>
              <a:ext uri="{FF2B5EF4-FFF2-40B4-BE49-F238E27FC236}">
                <a16:creationId xmlns:a16="http://schemas.microsoft.com/office/drawing/2014/main" id="{AD3089ED-1F6D-4D2E-9F74-0FD1411B3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859" y="4554265"/>
            <a:ext cx="1502852" cy="43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" name="矩形 35">
            <a:extLst>
              <a:ext uri="{FF2B5EF4-FFF2-40B4-BE49-F238E27FC236}">
                <a16:creationId xmlns:a16="http://schemas.microsoft.com/office/drawing/2014/main" id="{A9E3053F-EF0E-468D-990A-E33BB60CEB78}"/>
              </a:ext>
            </a:extLst>
          </p:cNvPr>
          <p:cNvSpPr/>
          <p:nvPr/>
        </p:nvSpPr>
        <p:spPr>
          <a:xfrm>
            <a:off x="6407176" y="6009322"/>
            <a:ext cx="271932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Scopus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收录</a:t>
            </a:r>
          </a:p>
        </p:txBody>
      </p:sp>
      <p:cxnSp>
        <p:nvCxnSpPr>
          <p:cNvPr id="95" name="直接连接符 94">
            <a:extLst>
              <a:ext uri="{FF2B5EF4-FFF2-40B4-BE49-F238E27FC236}">
                <a16:creationId xmlns:a16="http://schemas.microsoft.com/office/drawing/2014/main" id="{1886C9CD-9BC8-431C-8CDC-F16EB2B80682}"/>
              </a:ext>
            </a:extLst>
          </p:cNvPr>
          <p:cNvCxnSpPr>
            <a:cxnSpLocks/>
          </p:cNvCxnSpPr>
          <p:nvPr/>
        </p:nvCxnSpPr>
        <p:spPr>
          <a:xfrm>
            <a:off x="0" y="2270801"/>
            <a:ext cx="8976360" cy="0"/>
          </a:xfrm>
          <a:prstGeom prst="line">
            <a:avLst/>
          </a:prstGeom>
          <a:ln w="57150">
            <a:solidFill>
              <a:srgbClr val="4A66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3CBA2F7-99D1-312D-5104-D9E848DEDFAD}"/>
              </a:ext>
            </a:extLst>
          </p:cNvPr>
          <p:cNvSpPr txBox="1"/>
          <p:nvPr/>
        </p:nvSpPr>
        <p:spPr>
          <a:xfrm>
            <a:off x="-42309" y="4352259"/>
            <a:ext cx="2032676" cy="2246757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CPC</a:t>
            </a:r>
          </a:p>
          <a:p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Particle &amp; Field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：：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lepton /neutrino physics 	     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heavy flavor physics    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QCD/Lattice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TeV physics/new physics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Hadron physics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Heavy ion</a:t>
            </a:r>
          </a:p>
          <a:p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Nuclear Physics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：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……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301A46-A921-B024-6A2F-5C733A6ACCC0}"/>
              </a:ext>
            </a:extLst>
          </p:cNvPr>
          <p:cNvSpPr txBox="1"/>
          <p:nvPr/>
        </p:nvSpPr>
        <p:spPr>
          <a:xfrm>
            <a:off x="9453043" y="217332"/>
            <a:ext cx="2518396" cy="2800755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RDTM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Detection technology and methods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Computer technology applications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Particle acceleration technology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Electronics and system design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Synchrotron-radiation based techniques and methods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Astroparticle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 technology</a:t>
            </a:r>
          </a:p>
          <a:p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113333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950"/>
    </mc:Choice>
    <mc:Fallback xmlns="">
      <p:transition spd="slow" advTm="3195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标题 1">
            <a:extLst>
              <a:ext uri="{FF2B5EF4-FFF2-40B4-BE49-F238E27FC236}">
                <a16:creationId xmlns:a16="http://schemas.microsoft.com/office/drawing/2014/main" id="{74D9B9BE-19B0-4261-AE94-0C8CC29E9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490" y="309705"/>
            <a:ext cx="9353292" cy="594157"/>
          </a:xfrm>
        </p:spPr>
        <p:txBody>
          <a:bodyPr/>
          <a:lstStyle/>
          <a:p>
            <a:r>
              <a:rPr lang="en-US" altLang="zh-CN" dirty="0">
                <a:ea typeface="+mn-ea"/>
                <a:cs typeface="+mn-ea"/>
              </a:rPr>
              <a:t>Radiation Detection Technology and Methods</a:t>
            </a:r>
            <a:endParaRPr lang="zh-CN" altLang="en-US" dirty="0">
              <a:ea typeface="+mn-ea"/>
              <a:cs typeface="+mn-ea"/>
            </a:endParaRPr>
          </a:p>
        </p:txBody>
      </p:sp>
      <p:sp>
        <p:nvSpPr>
          <p:cNvPr id="36" name="TextBox 3">
            <a:extLst>
              <a:ext uri="{FF2B5EF4-FFF2-40B4-BE49-F238E27FC236}">
                <a16:creationId xmlns:a16="http://schemas.microsoft.com/office/drawing/2014/main" id="{6E679B80-0198-42A1-BE21-21E276474841}"/>
              </a:ext>
            </a:extLst>
          </p:cNvPr>
          <p:cNvSpPr txBox="1"/>
          <p:nvPr/>
        </p:nvSpPr>
        <p:spPr>
          <a:xfrm>
            <a:off x="880328" y="832948"/>
            <a:ext cx="7315200" cy="278410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1400" b="0" i="0" dirty="0">
                <a:latin typeface="微软雅黑"/>
                <a:ea typeface="微软雅黑"/>
                <a:cs typeface="微软雅黑"/>
              </a:rPr>
              <a:t>辐射探测技术新锐</a:t>
            </a:r>
            <a:endParaRPr sz="1400" b="0" i="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7" name="Shape 1">
            <a:extLst>
              <a:ext uri="{FF2B5EF4-FFF2-40B4-BE49-F238E27FC236}">
                <a16:creationId xmlns:a16="http://schemas.microsoft.com/office/drawing/2014/main" id="{4A6AED77-9DB6-4880-AA74-E0197907EE86}"/>
              </a:ext>
            </a:extLst>
          </p:cNvPr>
          <p:cNvSpPr/>
          <p:nvPr/>
        </p:nvSpPr>
        <p:spPr>
          <a:xfrm>
            <a:off x="187997" y="1698854"/>
            <a:ext cx="4071620" cy="3535783"/>
          </a:xfrm>
          <a:prstGeom prst="rect">
            <a:avLst/>
          </a:prstGeom>
          <a:solidFill>
            <a:srgbClr val="F5F7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 sz="110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9" name="Image 1" descr="gen-dedup-05f8b10e9aa21daf26d70189934badce.png">
            <a:extLst>
              <a:ext uri="{FF2B5EF4-FFF2-40B4-BE49-F238E27FC236}">
                <a16:creationId xmlns:a16="http://schemas.microsoft.com/office/drawing/2014/main" id="{62BEA4ED-EB04-4A8F-B78B-FDAB834089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42200" y="2873858"/>
            <a:ext cx="1016203" cy="1016203"/>
          </a:xfrm>
          <a:prstGeom prst="rect">
            <a:avLst/>
          </a:prstGeom>
          <a:noFill/>
        </p:spPr>
      </p:pic>
      <p:sp>
        <p:nvSpPr>
          <p:cNvPr id="44" name="Shape 8">
            <a:extLst>
              <a:ext uri="{FF2B5EF4-FFF2-40B4-BE49-F238E27FC236}">
                <a16:creationId xmlns:a16="http://schemas.microsoft.com/office/drawing/2014/main" id="{09E6F008-8792-4CB1-AF4B-2E316FC0DA14}"/>
              </a:ext>
            </a:extLst>
          </p:cNvPr>
          <p:cNvSpPr/>
          <p:nvPr/>
        </p:nvSpPr>
        <p:spPr>
          <a:xfrm>
            <a:off x="442200" y="4175964"/>
            <a:ext cx="3351585" cy="507797"/>
          </a:xfrm>
          <a:prstGeom prst="rect">
            <a:avLst/>
          </a:prstGeom>
          <a:solidFill>
            <a:srgbClr val="4A9EFF">
              <a:alpha val="15000"/>
            </a:srgbClr>
          </a:solidFill>
          <a:ln/>
        </p:spPr>
        <p:txBody>
          <a:bodyPr/>
          <a:lstStyle/>
          <a:p>
            <a:endParaRPr lang="en-US" sz="110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1" name="Shape 9">
            <a:extLst>
              <a:ext uri="{FF2B5EF4-FFF2-40B4-BE49-F238E27FC236}">
                <a16:creationId xmlns:a16="http://schemas.microsoft.com/office/drawing/2014/main" id="{C87E1D1B-2394-4883-A4D0-2C236EFD5698}"/>
              </a:ext>
            </a:extLst>
          </p:cNvPr>
          <p:cNvSpPr/>
          <p:nvPr/>
        </p:nvSpPr>
        <p:spPr>
          <a:xfrm>
            <a:off x="442200" y="4175964"/>
            <a:ext cx="25603" cy="507797"/>
          </a:xfrm>
          <a:prstGeom prst="rect">
            <a:avLst/>
          </a:prstGeom>
          <a:solidFill>
            <a:srgbClr val="4A9EFF"/>
          </a:solidFill>
          <a:ln w="12700">
            <a:solidFill>
              <a:srgbClr val="4A9E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 sz="110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63" name="Image 3" descr="gen-dedup-239c7ba5cd687005261b383886e86205.png">
            <a:extLst>
              <a:ext uri="{FF2B5EF4-FFF2-40B4-BE49-F238E27FC236}">
                <a16:creationId xmlns:a16="http://schemas.microsoft.com/office/drawing/2014/main" id="{E3ED497A-0C4B-4CEB-B106-6F533056C9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400" b="-400"/>
          <a:stretch/>
        </p:blipFill>
        <p:spPr>
          <a:xfrm>
            <a:off x="187996" y="1699159"/>
            <a:ext cx="762000" cy="38405"/>
          </a:xfrm>
          <a:prstGeom prst="rect">
            <a:avLst/>
          </a:prstGeom>
        </p:spPr>
      </p:pic>
      <p:sp>
        <p:nvSpPr>
          <p:cNvPr id="64" name="Shape 13">
            <a:extLst>
              <a:ext uri="{FF2B5EF4-FFF2-40B4-BE49-F238E27FC236}">
                <a16:creationId xmlns:a16="http://schemas.microsoft.com/office/drawing/2014/main" id="{655A940B-2351-4A06-9D2C-B9844F6516BE}"/>
              </a:ext>
            </a:extLst>
          </p:cNvPr>
          <p:cNvSpPr/>
          <p:nvPr/>
        </p:nvSpPr>
        <p:spPr>
          <a:xfrm>
            <a:off x="442200" y="1953362"/>
            <a:ext cx="1016203" cy="317601"/>
          </a:xfrm>
          <a:prstGeom prst="rect">
            <a:avLst/>
          </a:prstGeom>
          <a:solidFill>
            <a:srgbClr val="C9A14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 sz="110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65" name="Image 4" descr="gen-dedup-92bb00bd60d4d74a54f5443b83da5360.png">
            <a:extLst>
              <a:ext uri="{FF2B5EF4-FFF2-40B4-BE49-F238E27FC236}">
                <a16:creationId xmlns:a16="http://schemas.microsoft.com/office/drawing/2014/main" id="{15153748-3E92-4FC7-BE87-9DD76E90C22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404" r="-404"/>
          <a:stretch/>
        </p:blipFill>
        <p:spPr>
          <a:xfrm>
            <a:off x="1680297" y="3540760"/>
            <a:ext cx="381000" cy="18897"/>
          </a:xfrm>
          <a:prstGeom prst="rect">
            <a:avLst/>
          </a:prstGeom>
        </p:spPr>
      </p:pic>
      <p:sp>
        <p:nvSpPr>
          <p:cNvPr id="67" name="Text 17">
            <a:extLst>
              <a:ext uri="{FF2B5EF4-FFF2-40B4-BE49-F238E27FC236}">
                <a16:creationId xmlns:a16="http://schemas.microsoft.com/office/drawing/2014/main" id="{024396AE-FEAA-47B1-8F8B-1392A5F9BE39}"/>
              </a:ext>
            </a:extLst>
          </p:cNvPr>
          <p:cNvSpPr txBox="1"/>
          <p:nvPr/>
        </p:nvSpPr>
        <p:spPr>
          <a:xfrm>
            <a:off x="442200" y="1953362"/>
            <a:ext cx="1016203" cy="3176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b="1" kern="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ingFang SC" pitchFamily="34" charset="-120"/>
              </a:rPr>
              <a:t>主 编</a:t>
            </a:r>
            <a:endParaRPr lang="en-US" sz="105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8" name="Text 18">
            <a:extLst>
              <a:ext uri="{FF2B5EF4-FFF2-40B4-BE49-F238E27FC236}">
                <a16:creationId xmlns:a16="http://schemas.microsoft.com/office/drawing/2014/main" id="{EF97E4BD-8974-42BA-833B-FAB033AC6225}"/>
              </a:ext>
            </a:extLst>
          </p:cNvPr>
          <p:cNvSpPr txBox="1"/>
          <p:nvPr/>
        </p:nvSpPr>
        <p:spPr>
          <a:xfrm>
            <a:off x="442199" y="2492857"/>
            <a:ext cx="1905000" cy="1335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" pitchFamily="34" charset="-120"/>
              </a:rPr>
              <a:t>EDITOR-IN-CHIEF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1" name="Text 20">
            <a:extLst>
              <a:ext uri="{FF2B5EF4-FFF2-40B4-BE49-F238E27FC236}">
                <a16:creationId xmlns:a16="http://schemas.microsoft.com/office/drawing/2014/main" id="{D575D87F-B390-4FF7-BAA4-E2C663AF114E}"/>
              </a:ext>
            </a:extLst>
          </p:cNvPr>
          <p:cNvSpPr txBox="1"/>
          <p:nvPr/>
        </p:nvSpPr>
        <p:spPr>
          <a:xfrm>
            <a:off x="1838793" y="2969565"/>
            <a:ext cx="3556407" cy="3938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叶竞波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2" name="Text 22">
            <a:extLst>
              <a:ext uri="{FF2B5EF4-FFF2-40B4-BE49-F238E27FC236}">
                <a16:creationId xmlns:a16="http://schemas.microsoft.com/office/drawing/2014/main" id="{368F0512-43A9-4C45-8D36-1FE61E557EDC}"/>
              </a:ext>
            </a:extLst>
          </p:cNvPr>
          <p:cNvSpPr txBox="1"/>
          <p:nvPr/>
        </p:nvSpPr>
        <p:spPr>
          <a:xfrm>
            <a:off x="600696" y="4302760"/>
            <a:ext cx="450860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var(--font-zh)" pitchFamily="34" charset="-120"/>
              </a:rPr>
              <a:t>中国科学院高能物理研究所</a:t>
            </a:r>
            <a:r>
              <a:rPr lang="en-US" sz="11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ingFang SC" pitchFamily="34" charset="-120"/>
              </a:rPr>
              <a:t>研究员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" name="Oval 44">
            <a:extLst>
              <a:ext uri="{FF2B5EF4-FFF2-40B4-BE49-F238E27FC236}">
                <a16:creationId xmlns:a16="http://schemas.microsoft.com/office/drawing/2014/main" id="{29CDB4C0-734E-47F8-864D-1FCE40A79D06}"/>
              </a:ext>
            </a:extLst>
          </p:cNvPr>
          <p:cNvSpPr/>
          <p:nvPr/>
        </p:nvSpPr>
        <p:spPr>
          <a:xfrm>
            <a:off x="403999" y="2812831"/>
            <a:ext cx="1176663" cy="1176663"/>
          </a:xfrm>
          <a:prstGeom prst="ellipse">
            <a:avLst/>
          </a:prstGeom>
          <a:blipFill dpi="0" rotWithShape="1">
            <a:blip r:embed="rId6"/>
            <a:srcRect/>
            <a:stretch>
              <a:fillRect l="1000" t="-2000" b="-8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4" name="Shape 2">
            <a:extLst>
              <a:ext uri="{FF2B5EF4-FFF2-40B4-BE49-F238E27FC236}">
                <a16:creationId xmlns:a16="http://schemas.microsoft.com/office/drawing/2014/main" id="{C25450E1-4EF1-4F26-B9F6-2C316637ACCB}"/>
              </a:ext>
            </a:extLst>
          </p:cNvPr>
          <p:cNvSpPr/>
          <p:nvPr/>
        </p:nvSpPr>
        <p:spPr>
          <a:xfrm>
            <a:off x="4602822" y="1698854"/>
            <a:ext cx="3573677" cy="1111301"/>
          </a:xfrm>
          <a:prstGeom prst="rect">
            <a:avLst/>
          </a:prstGeom>
          <a:solidFill>
            <a:srgbClr val="F5F7FB"/>
          </a:solidFill>
          <a:ln/>
        </p:spPr>
        <p:txBody>
          <a:bodyPr/>
          <a:lstStyle/>
          <a:p>
            <a:endParaRPr lang="en-US" sz="110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5" name="Shape 3">
            <a:extLst>
              <a:ext uri="{FF2B5EF4-FFF2-40B4-BE49-F238E27FC236}">
                <a16:creationId xmlns:a16="http://schemas.microsoft.com/office/drawing/2014/main" id="{88F4D23A-C425-461D-B52E-07A99ACFD224}"/>
              </a:ext>
            </a:extLst>
          </p:cNvPr>
          <p:cNvSpPr/>
          <p:nvPr/>
        </p:nvSpPr>
        <p:spPr>
          <a:xfrm>
            <a:off x="4602821" y="1698854"/>
            <a:ext cx="31699" cy="1111301"/>
          </a:xfrm>
          <a:prstGeom prst="rect">
            <a:avLst/>
          </a:prstGeom>
          <a:solidFill>
            <a:srgbClr val="2D5A9E"/>
          </a:solidFill>
          <a:ln w="12700">
            <a:solidFill>
              <a:srgbClr val="2D5A9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 sz="110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6" name="Shape 4">
            <a:extLst>
              <a:ext uri="{FF2B5EF4-FFF2-40B4-BE49-F238E27FC236}">
                <a16:creationId xmlns:a16="http://schemas.microsoft.com/office/drawing/2014/main" id="{9BF4690B-9F11-4EA4-B45A-E37C71854545}"/>
              </a:ext>
            </a:extLst>
          </p:cNvPr>
          <p:cNvSpPr/>
          <p:nvPr/>
        </p:nvSpPr>
        <p:spPr>
          <a:xfrm>
            <a:off x="4602821" y="2905862"/>
            <a:ext cx="3573678" cy="1111301"/>
          </a:xfrm>
          <a:prstGeom prst="rect">
            <a:avLst/>
          </a:prstGeom>
          <a:solidFill>
            <a:srgbClr val="F5F7FB"/>
          </a:solidFill>
          <a:ln/>
        </p:spPr>
        <p:txBody>
          <a:bodyPr/>
          <a:lstStyle/>
          <a:p>
            <a:endParaRPr lang="en-US" sz="110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7" name="Shape 5">
            <a:extLst>
              <a:ext uri="{FF2B5EF4-FFF2-40B4-BE49-F238E27FC236}">
                <a16:creationId xmlns:a16="http://schemas.microsoft.com/office/drawing/2014/main" id="{1FF9346A-0A8F-4979-A697-78590896B1BC}"/>
              </a:ext>
            </a:extLst>
          </p:cNvPr>
          <p:cNvSpPr/>
          <p:nvPr/>
        </p:nvSpPr>
        <p:spPr>
          <a:xfrm>
            <a:off x="4602821" y="2905862"/>
            <a:ext cx="31699" cy="1111301"/>
          </a:xfrm>
          <a:prstGeom prst="rect">
            <a:avLst/>
          </a:prstGeom>
          <a:solidFill>
            <a:srgbClr val="2D5A9E"/>
          </a:solidFill>
          <a:ln w="12700">
            <a:solidFill>
              <a:srgbClr val="2D5A9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 sz="110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78" name="Image 5" descr="gen-dedup-ee73ee9070839330a852f16148e897c5.png">
            <a:extLst>
              <a:ext uri="{FF2B5EF4-FFF2-40B4-BE49-F238E27FC236}">
                <a16:creationId xmlns:a16="http://schemas.microsoft.com/office/drawing/2014/main" id="{5309D126-8F89-42E2-AE59-213079FBD34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-404" r="-404"/>
          <a:stretch/>
        </p:blipFill>
        <p:spPr>
          <a:xfrm>
            <a:off x="4602821" y="1508659"/>
            <a:ext cx="381000" cy="18897"/>
          </a:xfrm>
          <a:prstGeom prst="rect">
            <a:avLst/>
          </a:prstGeom>
        </p:spPr>
      </p:pic>
      <p:sp>
        <p:nvSpPr>
          <p:cNvPr id="79" name="Text 23">
            <a:extLst>
              <a:ext uri="{FF2B5EF4-FFF2-40B4-BE49-F238E27FC236}">
                <a16:creationId xmlns:a16="http://schemas.microsoft.com/office/drawing/2014/main" id="{A3C6CD66-1D8E-4889-B24E-99230C73C34A}"/>
              </a:ext>
            </a:extLst>
          </p:cNvPr>
          <p:cNvSpPr txBox="1"/>
          <p:nvPr/>
        </p:nvSpPr>
        <p:spPr>
          <a:xfrm>
            <a:off x="4602821" y="1286155"/>
            <a:ext cx="3810000" cy="1652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" pitchFamily="34" charset="-120"/>
              </a:rPr>
              <a:t>ASSOCIATE EDITORS · 副主编</a:t>
            </a:r>
            <a:endParaRPr lang="en-US" sz="105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0" name="Text 25">
            <a:extLst>
              <a:ext uri="{FF2B5EF4-FFF2-40B4-BE49-F238E27FC236}">
                <a16:creationId xmlns:a16="http://schemas.microsoft.com/office/drawing/2014/main" id="{C962679B-1A0A-49D3-BB9B-380B56905209}"/>
              </a:ext>
            </a:extLst>
          </p:cNvPr>
          <p:cNvSpPr txBox="1"/>
          <p:nvPr/>
        </p:nvSpPr>
        <p:spPr>
          <a:xfrm>
            <a:off x="5932426" y="1921358"/>
            <a:ext cx="393740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ingFang SC" pitchFamily="34" charset="-120"/>
              </a:rPr>
              <a:t>曹臻</a:t>
            </a:r>
          </a:p>
        </p:txBody>
      </p:sp>
      <p:sp>
        <p:nvSpPr>
          <p:cNvPr id="81" name="Text 26">
            <a:extLst>
              <a:ext uri="{FF2B5EF4-FFF2-40B4-BE49-F238E27FC236}">
                <a16:creationId xmlns:a16="http://schemas.microsoft.com/office/drawing/2014/main" id="{B8BA43D8-3D86-4213-859F-3759EB48E517}"/>
              </a:ext>
            </a:extLst>
          </p:cNvPr>
          <p:cNvSpPr txBox="1"/>
          <p:nvPr/>
        </p:nvSpPr>
        <p:spPr>
          <a:xfrm>
            <a:off x="5932426" y="2393393"/>
            <a:ext cx="2208310" cy="3938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ingFang SC" pitchFamily="34" charset="-120"/>
              </a:rPr>
              <a:t>中国科学院高能物理研究所</a:t>
            </a:r>
            <a:endParaRPr lang="en-US" altLang="zh-CN" sz="1200" b="1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ingFang SC" pitchFamily="34" charset="-120"/>
            </a:endParaRPr>
          </a:p>
          <a:p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ingFang SC" pitchFamily="34" charset="-120"/>
              </a:rPr>
              <a:t>中国科学院院士</a:t>
            </a:r>
          </a:p>
          <a:p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2" name="Text 28">
            <a:extLst>
              <a:ext uri="{FF2B5EF4-FFF2-40B4-BE49-F238E27FC236}">
                <a16:creationId xmlns:a16="http://schemas.microsoft.com/office/drawing/2014/main" id="{DF346A6F-9AD6-4672-8251-EF6B49FF4A1B}"/>
              </a:ext>
            </a:extLst>
          </p:cNvPr>
          <p:cNvSpPr txBox="1"/>
          <p:nvPr/>
        </p:nvSpPr>
        <p:spPr>
          <a:xfrm>
            <a:off x="5932426" y="3127757"/>
            <a:ext cx="393740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ingFang SC" pitchFamily="34" charset="-120"/>
              </a:rPr>
              <a:t>陈刚</a:t>
            </a:r>
          </a:p>
        </p:txBody>
      </p:sp>
      <p:sp>
        <p:nvSpPr>
          <p:cNvPr id="83" name="Text 29">
            <a:extLst>
              <a:ext uri="{FF2B5EF4-FFF2-40B4-BE49-F238E27FC236}">
                <a16:creationId xmlns:a16="http://schemas.microsoft.com/office/drawing/2014/main" id="{D83A4C7A-3DDD-4E21-B983-D0D535C96CE4}"/>
              </a:ext>
            </a:extLst>
          </p:cNvPr>
          <p:cNvSpPr txBox="1"/>
          <p:nvPr/>
        </p:nvSpPr>
        <p:spPr>
          <a:xfrm>
            <a:off x="5932426" y="3477058"/>
            <a:ext cx="2375543" cy="3938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中国科学院高能物理研究所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4" name="Oval 64">
            <a:extLst>
              <a:ext uri="{FF2B5EF4-FFF2-40B4-BE49-F238E27FC236}">
                <a16:creationId xmlns:a16="http://schemas.microsoft.com/office/drawing/2014/main" id="{EA1D7DE7-76B8-4BFD-834A-56FE997B2F8C}"/>
              </a:ext>
            </a:extLst>
          </p:cNvPr>
          <p:cNvSpPr/>
          <p:nvPr/>
        </p:nvSpPr>
        <p:spPr>
          <a:xfrm>
            <a:off x="4760131" y="1798286"/>
            <a:ext cx="963236" cy="963236"/>
          </a:xfrm>
          <a:prstGeom prst="ellipse">
            <a:avLst/>
          </a:prstGeom>
          <a:blipFill dpi="0" rotWithShape="1">
            <a:blip r:embed="rId8"/>
            <a:srcRect/>
            <a:stretch>
              <a:fillRect l="-2000" r="-3000" b="-8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5" name="Oval 65">
            <a:extLst>
              <a:ext uri="{FF2B5EF4-FFF2-40B4-BE49-F238E27FC236}">
                <a16:creationId xmlns:a16="http://schemas.microsoft.com/office/drawing/2014/main" id="{00CA9D97-720E-4890-B516-B65EA8B7276C}"/>
              </a:ext>
            </a:extLst>
          </p:cNvPr>
          <p:cNvSpPr/>
          <p:nvPr/>
        </p:nvSpPr>
        <p:spPr>
          <a:xfrm>
            <a:off x="4786310" y="2973189"/>
            <a:ext cx="963236" cy="963236"/>
          </a:xfrm>
          <a:prstGeom prst="ellipse">
            <a:avLst/>
          </a:prstGeom>
          <a:blipFill dpi="0" rotWithShape="1">
            <a:blip r:embed="rId9"/>
            <a:srcRect/>
            <a:stretch>
              <a:fillRect r="1000" b="-12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86" name="Group 2">
            <a:extLst>
              <a:ext uri="{FF2B5EF4-FFF2-40B4-BE49-F238E27FC236}">
                <a16:creationId xmlns:a16="http://schemas.microsoft.com/office/drawing/2014/main" id="{E2055431-36A8-4D9F-B3B2-CCA83DD859BC}"/>
              </a:ext>
            </a:extLst>
          </p:cNvPr>
          <p:cNvGrpSpPr/>
          <p:nvPr/>
        </p:nvGrpSpPr>
        <p:grpSpPr>
          <a:xfrm>
            <a:off x="4602821" y="4112261"/>
            <a:ext cx="5267012" cy="1111301"/>
            <a:chOff x="7068007" y="6168391"/>
            <a:chExt cx="7900518" cy="1666951"/>
          </a:xfrm>
        </p:grpSpPr>
        <p:sp>
          <p:nvSpPr>
            <p:cNvPr id="87" name="Shape 6">
              <a:extLst>
                <a:ext uri="{FF2B5EF4-FFF2-40B4-BE49-F238E27FC236}">
                  <a16:creationId xmlns:a16="http://schemas.microsoft.com/office/drawing/2014/main" id="{A756E4E5-CAC1-40F6-9997-2D8E36C361C4}"/>
                </a:ext>
              </a:extLst>
            </p:cNvPr>
            <p:cNvSpPr/>
            <p:nvPr/>
          </p:nvSpPr>
          <p:spPr>
            <a:xfrm>
              <a:off x="7068008" y="6168391"/>
              <a:ext cx="5360516" cy="1666951"/>
            </a:xfrm>
            <a:prstGeom prst="rect">
              <a:avLst/>
            </a:prstGeom>
            <a:solidFill>
              <a:srgbClr val="F5F7FB"/>
            </a:solidFill>
            <a:ln/>
          </p:spPr>
          <p:txBody>
            <a:bodyPr/>
            <a:lstStyle/>
            <a:p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88" name="Shape 7">
              <a:extLst>
                <a:ext uri="{FF2B5EF4-FFF2-40B4-BE49-F238E27FC236}">
                  <a16:creationId xmlns:a16="http://schemas.microsoft.com/office/drawing/2014/main" id="{59351804-03AB-4520-AACE-F7095132F471}"/>
                </a:ext>
              </a:extLst>
            </p:cNvPr>
            <p:cNvSpPr/>
            <p:nvPr/>
          </p:nvSpPr>
          <p:spPr>
            <a:xfrm>
              <a:off x="7068007" y="6168391"/>
              <a:ext cx="47549" cy="1666951"/>
            </a:xfrm>
            <a:prstGeom prst="rect">
              <a:avLst/>
            </a:prstGeom>
            <a:solidFill>
              <a:srgbClr val="2D5A9E"/>
            </a:solidFill>
            <a:ln w="12700">
              <a:solidFill>
                <a:srgbClr val="2D5A9E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89" name="Text 31">
              <a:extLst>
                <a:ext uri="{FF2B5EF4-FFF2-40B4-BE49-F238E27FC236}">
                  <a16:creationId xmlns:a16="http://schemas.microsoft.com/office/drawing/2014/main" id="{FEBA12EF-D22F-46B4-8BF8-53499EEA3694}"/>
                </a:ext>
              </a:extLst>
            </p:cNvPr>
            <p:cNvSpPr txBox="1"/>
            <p:nvPr/>
          </p:nvSpPr>
          <p:spPr>
            <a:xfrm>
              <a:off x="9062415" y="6501232"/>
              <a:ext cx="5906110" cy="40050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PingFang SC" pitchFamily="34" charset="-120"/>
                </a:rPr>
                <a:t>董宇辉</a:t>
              </a:r>
            </a:p>
          </p:txBody>
        </p:sp>
        <p:sp>
          <p:nvSpPr>
            <p:cNvPr id="90" name="Text 32">
              <a:extLst>
                <a:ext uri="{FF2B5EF4-FFF2-40B4-BE49-F238E27FC236}">
                  <a16:creationId xmlns:a16="http://schemas.microsoft.com/office/drawing/2014/main" id="{41E577A0-C1C0-4799-8FAA-0C8616905D33}"/>
                </a:ext>
              </a:extLst>
            </p:cNvPr>
            <p:cNvSpPr txBox="1"/>
            <p:nvPr/>
          </p:nvSpPr>
          <p:spPr>
            <a:xfrm>
              <a:off x="9062415" y="7025183"/>
              <a:ext cx="5906110" cy="59070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PingFang SC" pitchFamily="34" charset="-120"/>
                </a:rPr>
                <a:t>中国科学院高能物理研究所</a:t>
              </a:r>
            </a:p>
          </p:txBody>
        </p:sp>
        <p:sp>
          <p:nvSpPr>
            <p:cNvPr id="91" name="Oval 66">
              <a:extLst>
                <a:ext uri="{FF2B5EF4-FFF2-40B4-BE49-F238E27FC236}">
                  <a16:creationId xmlns:a16="http://schemas.microsoft.com/office/drawing/2014/main" id="{777523A3-807A-4AF5-9569-6E26B5691223}"/>
                </a:ext>
              </a:extLst>
            </p:cNvPr>
            <p:cNvSpPr/>
            <p:nvPr/>
          </p:nvSpPr>
          <p:spPr>
            <a:xfrm>
              <a:off x="7343241" y="6279439"/>
              <a:ext cx="1444854" cy="1444854"/>
            </a:xfrm>
            <a:prstGeom prst="ellipse">
              <a:avLst/>
            </a:prstGeom>
            <a:blipFill dpi="0" rotWithShape="1">
              <a:blip r:embed="rId10"/>
              <a:srcRect/>
              <a:stretch>
                <a:fillRect l="-2000" r="-2000" b="-15000"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92" name="Group 67">
            <a:extLst>
              <a:ext uri="{FF2B5EF4-FFF2-40B4-BE49-F238E27FC236}">
                <a16:creationId xmlns:a16="http://schemas.microsoft.com/office/drawing/2014/main" id="{832DB1F8-33D1-46A4-92D9-244957F2A031}"/>
              </a:ext>
            </a:extLst>
          </p:cNvPr>
          <p:cNvGrpSpPr/>
          <p:nvPr/>
        </p:nvGrpSpPr>
        <p:grpSpPr>
          <a:xfrm>
            <a:off x="4602821" y="5349342"/>
            <a:ext cx="5267012" cy="1111301"/>
            <a:chOff x="7068007" y="6168391"/>
            <a:chExt cx="7900518" cy="1666951"/>
          </a:xfrm>
        </p:grpSpPr>
        <p:sp>
          <p:nvSpPr>
            <p:cNvPr id="93" name="Shape 6">
              <a:extLst>
                <a:ext uri="{FF2B5EF4-FFF2-40B4-BE49-F238E27FC236}">
                  <a16:creationId xmlns:a16="http://schemas.microsoft.com/office/drawing/2014/main" id="{27AB621E-EBAA-4961-BA5D-804DD00E04ED}"/>
                </a:ext>
              </a:extLst>
            </p:cNvPr>
            <p:cNvSpPr/>
            <p:nvPr/>
          </p:nvSpPr>
          <p:spPr>
            <a:xfrm>
              <a:off x="7068008" y="6168391"/>
              <a:ext cx="5360516" cy="1666951"/>
            </a:xfrm>
            <a:prstGeom prst="rect">
              <a:avLst/>
            </a:prstGeom>
            <a:solidFill>
              <a:srgbClr val="F5F7FB"/>
            </a:solidFill>
            <a:ln/>
          </p:spPr>
          <p:txBody>
            <a:bodyPr/>
            <a:lstStyle/>
            <a:p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94" name="Shape 7">
              <a:extLst>
                <a:ext uri="{FF2B5EF4-FFF2-40B4-BE49-F238E27FC236}">
                  <a16:creationId xmlns:a16="http://schemas.microsoft.com/office/drawing/2014/main" id="{24D47D76-A9ED-4368-A395-4EB7C4FC1F5A}"/>
                </a:ext>
              </a:extLst>
            </p:cNvPr>
            <p:cNvSpPr/>
            <p:nvPr/>
          </p:nvSpPr>
          <p:spPr>
            <a:xfrm>
              <a:off x="7068007" y="6168391"/>
              <a:ext cx="47549" cy="1666951"/>
            </a:xfrm>
            <a:prstGeom prst="rect">
              <a:avLst/>
            </a:prstGeom>
            <a:solidFill>
              <a:srgbClr val="2D5A9E"/>
            </a:solidFill>
            <a:ln w="12700">
              <a:solidFill>
                <a:srgbClr val="2D5A9E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95" name="Text 31">
              <a:extLst>
                <a:ext uri="{FF2B5EF4-FFF2-40B4-BE49-F238E27FC236}">
                  <a16:creationId xmlns:a16="http://schemas.microsoft.com/office/drawing/2014/main" id="{7BDE4131-1ACA-44C5-A6D8-30DD79CC49DC}"/>
                </a:ext>
              </a:extLst>
            </p:cNvPr>
            <p:cNvSpPr txBox="1"/>
            <p:nvPr/>
          </p:nvSpPr>
          <p:spPr>
            <a:xfrm>
              <a:off x="9062415" y="6501232"/>
              <a:ext cx="5906110" cy="40050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PingFang SC" pitchFamily="34" charset="-120"/>
                </a:rPr>
                <a:t>高杰</a:t>
              </a:r>
            </a:p>
          </p:txBody>
        </p:sp>
        <p:sp>
          <p:nvSpPr>
            <p:cNvPr id="96" name="Text 32">
              <a:extLst>
                <a:ext uri="{FF2B5EF4-FFF2-40B4-BE49-F238E27FC236}">
                  <a16:creationId xmlns:a16="http://schemas.microsoft.com/office/drawing/2014/main" id="{A457A30D-7F4B-468C-8016-5B5316926EEE}"/>
                </a:ext>
              </a:extLst>
            </p:cNvPr>
            <p:cNvSpPr txBox="1"/>
            <p:nvPr/>
          </p:nvSpPr>
          <p:spPr>
            <a:xfrm>
              <a:off x="9062415" y="7025183"/>
              <a:ext cx="5906110" cy="59070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PingFang SC" pitchFamily="34" charset="-120"/>
                </a:rPr>
                <a:t>中国科学院高能物理研究所</a:t>
              </a:r>
            </a:p>
          </p:txBody>
        </p:sp>
        <p:sp>
          <p:nvSpPr>
            <p:cNvPr id="97" name="Oval 72">
              <a:extLst>
                <a:ext uri="{FF2B5EF4-FFF2-40B4-BE49-F238E27FC236}">
                  <a16:creationId xmlns:a16="http://schemas.microsoft.com/office/drawing/2014/main" id="{E46BC47D-C836-401A-B258-7B19948943D8}"/>
                </a:ext>
              </a:extLst>
            </p:cNvPr>
            <p:cNvSpPr/>
            <p:nvPr/>
          </p:nvSpPr>
          <p:spPr>
            <a:xfrm>
              <a:off x="7343241" y="6279439"/>
              <a:ext cx="1444854" cy="1444854"/>
            </a:xfrm>
            <a:prstGeom prst="ellipse">
              <a:avLst/>
            </a:prstGeom>
            <a:blipFill dpi="0" rotWithShape="1">
              <a:blip r:embed="rId11"/>
              <a:srcRect/>
              <a:stretch>
                <a:fillRect l="-43000" t="-1000" r="-42000" b="-19000"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98" name="Group 73">
            <a:extLst>
              <a:ext uri="{FF2B5EF4-FFF2-40B4-BE49-F238E27FC236}">
                <a16:creationId xmlns:a16="http://schemas.microsoft.com/office/drawing/2014/main" id="{390C49C0-C178-442B-A22B-49E44EAAADCF}"/>
              </a:ext>
            </a:extLst>
          </p:cNvPr>
          <p:cNvGrpSpPr/>
          <p:nvPr/>
        </p:nvGrpSpPr>
        <p:grpSpPr>
          <a:xfrm>
            <a:off x="8412821" y="1673250"/>
            <a:ext cx="5267012" cy="1111301"/>
            <a:chOff x="7068007" y="6168391"/>
            <a:chExt cx="7900518" cy="1666951"/>
          </a:xfrm>
        </p:grpSpPr>
        <p:sp>
          <p:nvSpPr>
            <p:cNvPr id="99" name="Shape 6">
              <a:extLst>
                <a:ext uri="{FF2B5EF4-FFF2-40B4-BE49-F238E27FC236}">
                  <a16:creationId xmlns:a16="http://schemas.microsoft.com/office/drawing/2014/main" id="{1F9BB0FB-F2E4-4A2D-B6D2-EE018A22E631}"/>
                </a:ext>
              </a:extLst>
            </p:cNvPr>
            <p:cNvSpPr/>
            <p:nvPr/>
          </p:nvSpPr>
          <p:spPr>
            <a:xfrm>
              <a:off x="7068008" y="6168391"/>
              <a:ext cx="5360516" cy="1666951"/>
            </a:xfrm>
            <a:prstGeom prst="rect">
              <a:avLst/>
            </a:prstGeom>
            <a:solidFill>
              <a:srgbClr val="F5F7FB"/>
            </a:solidFill>
            <a:ln/>
          </p:spPr>
          <p:txBody>
            <a:bodyPr/>
            <a:lstStyle/>
            <a:p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00" name="Shape 7">
              <a:extLst>
                <a:ext uri="{FF2B5EF4-FFF2-40B4-BE49-F238E27FC236}">
                  <a16:creationId xmlns:a16="http://schemas.microsoft.com/office/drawing/2014/main" id="{D3FF51A3-5032-4B0B-85EA-2B34870B2DF8}"/>
                </a:ext>
              </a:extLst>
            </p:cNvPr>
            <p:cNvSpPr/>
            <p:nvPr/>
          </p:nvSpPr>
          <p:spPr>
            <a:xfrm>
              <a:off x="7068007" y="6168391"/>
              <a:ext cx="47549" cy="1666951"/>
            </a:xfrm>
            <a:prstGeom prst="rect">
              <a:avLst/>
            </a:prstGeom>
            <a:solidFill>
              <a:srgbClr val="2D5A9E"/>
            </a:solidFill>
            <a:ln w="12700">
              <a:solidFill>
                <a:srgbClr val="2D5A9E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01" name="Text 31">
              <a:extLst>
                <a:ext uri="{FF2B5EF4-FFF2-40B4-BE49-F238E27FC236}">
                  <a16:creationId xmlns:a16="http://schemas.microsoft.com/office/drawing/2014/main" id="{3B960EDD-F704-44C9-A8AF-074C5048E91E}"/>
                </a:ext>
              </a:extLst>
            </p:cNvPr>
            <p:cNvSpPr txBox="1"/>
            <p:nvPr/>
          </p:nvSpPr>
          <p:spPr>
            <a:xfrm>
              <a:off x="9062415" y="6501232"/>
              <a:ext cx="5906110" cy="40050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PingFang SC" pitchFamily="34" charset="-120"/>
                </a:rPr>
                <a:t>钱森</a:t>
              </a:r>
            </a:p>
          </p:txBody>
        </p:sp>
        <p:sp>
          <p:nvSpPr>
            <p:cNvPr id="102" name="Text 32">
              <a:extLst>
                <a:ext uri="{FF2B5EF4-FFF2-40B4-BE49-F238E27FC236}">
                  <a16:creationId xmlns:a16="http://schemas.microsoft.com/office/drawing/2014/main" id="{0877579E-332D-45BB-BE2E-662CEF0F98A6}"/>
                </a:ext>
              </a:extLst>
            </p:cNvPr>
            <p:cNvSpPr txBox="1"/>
            <p:nvPr/>
          </p:nvSpPr>
          <p:spPr>
            <a:xfrm>
              <a:off x="9062415" y="7025183"/>
              <a:ext cx="5906110" cy="59070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PingFang SC" pitchFamily="34" charset="-120"/>
                </a:rPr>
                <a:t>中国科学院高能物理研究所</a:t>
              </a:r>
            </a:p>
          </p:txBody>
        </p:sp>
        <p:sp>
          <p:nvSpPr>
            <p:cNvPr id="103" name="Oval 78">
              <a:extLst>
                <a:ext uri="{FF2B5EF4-FFF2-40B4-BE49-F238E27FC236}">
                  <a16:creationId xmlns:a16="http://schemas.microsoft.com/office/drawing/2014/main" id="{C3C80CE9-513E-4EBA-99E6-8D2225BF119B}"/>
                </a:ext>
              </a:extLst>
            </p:cNvPr>
            <p:cNvSpPr/>
            <p:nvPr/>
          </p:nvSpPr>
          <p:spPr>
            <a:xfrm>
              <a:off x="7343241" y="6279439"/>
              <a:ext cx="1444854" cy="1444854"/>
            </a:xfrm>
            <a:prstGeom prst="ellipse">
              <a:avLst/>
            </a:prstGeom>
            <a:blipFill dpi="0" rotWithShape="1">
              <a:blip r:embed="rId12"/>
              <a:srcRect/>
              <a:stretch>
                <a:fillRect b="-19000"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04" name="Group 79">
            <a:extLst>
              <a:ext uri="{FF2B5EF4-FFF2-40B4-BE49-F238E27FC236}">
                <a16:creationId xmlns:a16="http://schemas.microsoft.com/office/drawing/2014/main" id="{CDBCA3FE-DB7D-4AC0-81E3-409993039193}"/>
              </a:ext>
            </a:extLst>
          </p:cNvPr>
          <p:cNvGrpSpPr/>
          <p:nvPr/>
        </p:nvGrpSpPr>
        <p:grpSpPr>
          <a:xfrm>
            <a:off x="8420238" y="2873350"/>
            <a:ext cx="5267012" cy="1111301"/>
            <a:chOff x="7068007" y="6168391"/>
            <a:chExt cx="7900518" cy="1666951"/>
          </a:xfrm>
        </p:grpSpPr>
        <p:sp>
          <p:nvSpPr>
            <p:cNvPr id="105" name="Shape 6">
              <a:extLst>
                <a:ext uri="{FF2B5EF4-FFF2-40B4-BE49-F238E27FC236}">
                  <a16:creationId xmlns:a16="http://schemas.microsoft.com/office/drawing/2014/main" id="{C851B46D-5C25-413F-9E2D-C6A7122BAED6}"/>
                </a:ext>
              </a:extLst>
            </p:cNvPr>
            <p:cNvSpPr/>
            <p:nvPr/>
          </p:nvSpPr>
          <p:spPr>
            <a:xfrm>
              <a:off x="7068008" y="6168391"/>
              <a:ext cx="5360516" cy="1666951"/>
            </a:xfrm>
            <a:prstGeom prst="rect">
              <a:avLst/>
            </a:prstGeom>
            <a:solidFill>
              <a:srgbClr val="F5F7FB"/>
            </a:solidFill>
            <a:ln/>
          </p:spPr>
          <p:txBody>
            <a:bodyPr/>
            <a:lstStyle/>
            <a:p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06" name="Shape 7">
              <a:extLst>
                <a:ext uri="{FF2B5EF4-FFF2-40B4-BE49-F238E27FC236}">
                  <a16:creationId xmlns:a16="http://schemas.microsoft.com/office/drawing/2014/main" id="{BB52778D-EBE6-4164-A67B-B32AD7AE59BB}"/>
                </a:ext>
              </a:extLst>
            </p:cNvPr>
            <p:cNvSpPr/>
            <p:nvPr/>
          </p:nvSpPr>
          <p:spPr>
            <a:xfrm>
              <a:off x="7068007" y="6168391"/>
              <a:ext cx="47549" cy="1666951"/>
            </a:xfrm>
            <a:prstGeom prst="rect">
              <a:avLst/>
            </a:prstGeom>
            <a:solidFill>
              <a:srgbClr val="2D5A9E"/>
            </a:solidFill>
            <a:ln w="12700">
              <a:solidFill>
                <a:srgbClr val="2D5A9E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07" name="Text 31">
              <a:extLst>
                <a:ext uri="{FF2B5EF4-FFF2-40B4-BE49-F238E27FC236}">
                  <a16:creationId xmlns:a16="http://schemas.microsoft.com/office/drawing/2014/main" id="{4EAC3C55-931B-42E7-A3DC-BF4630AE858C}"/>
                </a:ext>
              </a:extLst>
            </p:cNvPr>
            <p:cNvSpPr txBox="1"/>
            <p:nvPr/>
          </p:nvSpPr>
          <p:spPr>
            <a:xfrm>
              <a:off x="9062415" y="6501232"/>
              <a:ext cx="5906110" cy="40050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altLang="zh-CN" sz="11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PingFang SC" pitchFamily="34" charset="-120"/>
                </a:rPr>
                <a:t>Gioacchino</a:t>
              </a:r>
              <a:r>
                <a:rPr lang="en-US" altLang="zh-CN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PingFang SC" pitchFamily="34" charset="-120"/>
                </a:rPr>
                <a:t> </a:t>
              </a:r>
              <a:r>
                <a:rPr lang="en-US" altLang="zh-CN" sz="11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PingFang SC" pitchFamily="34" charset="-120"/>
                </a:rPr>
                <a:t>Ranucci</a:t>
              </a:r>
              <a:r>
                <a:rPr lang="en-US" altLang="zh-CN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PingFang SC" pitchFamily="34" charset="-120"/>
                </a:rPr>
                <a:t> </a:t>
              </a:r>
              <a:endParaRPr lang="zh-CN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ingFang SC" pitchFamily="34" charset="-120"/>
              </a:endParaRPr>
            </a:p>
          </p:txBody>
        </p:sp>
        <p:sp>
          <p:nvSpPr>
            <p:cNvPr id="108" name="Text 32">
              <a:extLst>
                <a:ext uri="{FF2B5EF4-FFF2-40B4-BE49-F238E27FC236}">
                  <a16:creationId xmlns:a16="http://schemas.microsoft.com/office/drawing/2014/main" id="{13EF69CC-2F4A-4760-8E3F-8CA84EDC9ED8}"/>
                </a:ext>
              </a:extLst>
            </p:cNvPr>
            <p:cNvSpPr txBox="1"/>
            <p:nvPr/>
          </p:nvSpPr>
          <p:spPr>
            <a:xfrm>
              <a:off x="9062415" y="7025183"/>
              <a:ext cx="5906110" cy="59070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PingFang SC" pitchFamily="34" charset="-120"/>
                </a:rPr>
                <a:t>意大利国家核物理研究所</a:t>
              </a:r>
            </a:p>
          </p:txBody>
        </p:sp>
        <p:sp>
          <p:nvSpPr>
            <p:cNvPr id="109" name="Oval 84">
              <a:extLst>
                <a:ext uri="{FF2B5EF4-FFF2-40B4-BE49-F238E27FC236}">
                  <a16:creationId xmlns:a16="http://schemas.microsoft.com/office/drawing/2014/main" id="{49AF54DE-E8B0-4704-AC15-2EE2A6DCF76E}"/>
                </a:ext>
              </a:extLst>
            </p:cNvPr>
            <p:cNvSpPr/>
            <p:nvPr/>
          </p:nvSpPr>
          <p:spPr>
            <a:xfrm>
              <a:off x="7343241" y="6279439"/>
              <a:ext cx="1444854" cy="1444854"/>
            </a:xfrm>
            <a:prstGeom prst="ellipse">
              <a:avLst/>
            </a:prstGeom>
            <a:blipFill dpi="0" rotWithShape="1">
              <a:blip r:embed="rId13"/>
              <a:srcRect/>
              <a:stretch>
                <a:fillRect t="4000" b="-24000"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10" name="Group 85">
            <a:extLst>
              <a:ext uri="{FF2B5EF4-FFF2-40B4-BE49-F238E27FC236}">
                <a16:creationId xmlns:a16="http://schemas.microsoft.com/office/drawing/2014/main" id="{541DA2B6-2594-41DF-85C0-6203305E7291}"/>
              </a:ext>
            </a:extLst>
          </p:cNvPr>
          <p:cNvGrpSpPr/>
          <p:nvPr/>
        </p:nvGrpSpPr>
        <p:grpSpPr>
          <a:xfrm>
            <a:off x="8412821" y="4112260"/>
            <a:ext cx="5267012" cy="1111301"/>
            <a:chOff x="7068007" y="6168391"/>
            <a:chExt cx="7900518" cy="1666951"/>
          </a:xfrm>
        </p:grpSpPr>
        <p:sp>
          <p:nvSpPr>
            <p:cNvPr id="111" name="Shape 6">
              <a:extLst>
                <a:ext uri="{FF2B5EF4-FFF2-40B4-BE49-F238E27FC236}">
                  <a16:creationId xmlns:a16="http://schemas.microsoft.com/office/drawing/2014/main" id="{03CC2341-9015-486E-9A27-D365D029B6B4}"/>
                </a:ext>
              </a:extLst>
            </p:cNvPr>
            <p:cNvSpPr/>
            <p:nvPr/>
          </p:nvSpPr>
          <p:spPr>
            <a:xfrm>
              <a:off x="7068008" y="6168391"/>
              <a:ext cx="5360516" cy="1666951"/>
            </a:xfrm>
            <a:prstGeom prst="rect">
              <a:avLst/>
            </a:prstGeom>
            <a:solidFill>
              <a:srgbClr val="F5F7FB"/>
            </a:solidFill>
            <a:ln/>
          </p:spPr>
          <p:txBody>
            <a:bodyPr/>
            <a:lstStyle/>
            <a:p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12" name="Shape 7">
              <a:extLst>
                <a:ext uri="{FF2B5EF4-FFF2-40B4-BE49-F238E27FC236}">
                  <a16:creationId xmlns:a16="http://schemas.microsoft.com/office/drawing/2014/main" id="{76BA9FE4-59FC-42EF-8C7D-4A127348D31E}"/>
                </a:ext>
              </a:extLst>
            </p:cNvPr>
            <p:cNvSpPr/>
            <p:nvPr/>
          </p:nvSpPr>
          <p:spPr>
            <a:xfrm>
              <a:off x="7068007" y="6168391"/>
              <a:ext cx="47549" cy="1666951"/>
            </a:xfrm>
            <a:prstGeom prst="rect">
              <a:avLst/>
            </a:prstGeom>
            <a:solidFill>
              <a:srgbClr val="2D5A9E"/>
            </a:solidFill>
            <a:ln w="12700">
              <a:solidFill>
                <a:srgbClr val="2D5A9E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13" name="Text 31">
              <a:extLst>
                <a:ext uri="{FF2B5EF4-FFF2-40B4-BE49-F238E27FC236}">
                  <a16:creationId xmlns:a16="http://schemas.microsoft.com/office/drawing/2014/main" id="{266B1BBD-6F0C-4E67-B43D-0670E5765D28}"/>
                </a:ext>
              </a:extLst>
            </p:cNvPr>
            <p:cNvSpPr txBox="1"/>
            <p:nvPr/>
          </p:nvSpPr>
          <p:spPr>
            <a:xfrm>
              <a:off x="9062415" y="6501232"/>
              <a:ext cx="5906110" cy="40050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PingFang SC" pitchFamily="34" charset="-120"/>
                </a:rPr>
                <a:t>魏微</a:t>
              </a:r>
            </a:p>
          </p:txBody>
        </p:sp>
        <p:sp>
          <p:nvSpPr>
            <p:cNvPr id="114" name="Text 32">
              <a:extLst>
                <a:ext uri="{FF2B5EF4-FFF2-40B4-BE49-F238E27FC236}">
                  <a16:creationId xmlns:a16="http://schemas.microsoft.com/office/drawing/2014/main" id="{8AD12D4C-BC3F-4B9C-9FA1-991CE86C0154}"/>
                </a:ext>
              </a:extLst>
            </p:cNvPr>
            <p:cNvSpPr txBox="1"/>
            <p:nvPr/>
          </p:nvSpPr>
          <p:spPr>
            <a:xfrm>
              <a:off x="9062415" y="7025183"/>
              <a:ext cx="5906110" cy="59070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PingFang SC" pitchFamily="34" charset="-120"/>
                </a:rPr>
                <a:t>中国科学院高能物理研究所</a:t>
              </a:r>
            </a:p>
          </p:txBody>
        </p:sp>
        <p:sp>
          <p:nvSpPr>
            <p:cNvPr id="115" name="Oval 90">
              <a:extLst>
                <a:ext uri="{FF2B5EF4-FFF2-40B4-BE49-F238E27FC236}">
                  <a16:creationId xmlns:a16="http://schemas.microsoft.com/office/drawing/2014/main" id="{462398E4-4C0F-4FB2-8F3E-337A0CB17B52}"/>
                </a:ext>
              </a:extLst>
            </p:cNvPr>
            <p:cNvSpPr/>
            <p:nvPr/>
          </p:nvSpPr>
          <p:spPr>
            <a:xfrm>
              <a:off x="7343241" y="6279439"/>
              <a:ext cx="1444854" cy="1444854"/>
            </a:xfrm>
            <a:prstGeom prst="ellipse">
              <a:avLst/>
            </a:prstGeom>
            <a:blipFill dpi="0" rotWithShape="1">
              <a:blip r:embed="rId14"/>
              <a:srcRect/>
              <a:stretch>
                <a:fillRect b="-19000"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16" name="Group 91">
            <a:extLst>
              <a:ext uri="{FF2B5EF4-FFF2-40B4-BE49-F238E27FC236}">
                <a16:creationId xmlns:a16="http://schemas.microsoft.com/office/drawing/2014/main" id="{32F8450A-5FC8-4EC3-8E4C-10B30712BC6A}"/>
              </a:ext>
            </a:extLst>
          </p:cNvPr>
          <p:cNvGrpSpPr/>
          <p:nvPr/>
        </p:nvGrpSpPr>
        <p:grpSpPr>
          <a:xfrm>
            <a:off x="8401339" y="5364886"/>
            <a:ext cx="5267012" cy="1111301"/>
            <a:chOff x="7068007" y="6168391"/>
            <a:chExt cx="7900518" cy="1666951"/>
          </a:xfrm>
        </p:grpSpPr>
        <p:sp>
          <p:nvSpPr>
            <p:cNvPr id="117" name="Shape 6">
              <a:extLst>
                <a:ext uri="{FF2B5EF4-FFF2-40B4-BE49-F238E27FC236}">
                  <a16:creationId xmlns:a16="http://schemas.microsoft.com/office/drawing/2014/main" id="{1E291742-40CF-4603-AC68-637CC8A74299}"/>
                </a:ext>
              </a:extLst>
            </p:cNvPr>
            <p:cNvSpPr/>
            <p:nvPr/>
          </p:nvSpPr>
          <p:spPr>
            <a:xfrm>
              <a:off x="7068008" y="6168391"/>
              <a:ext cx="5360516" cy="1666951"/>
            </a:xfrm>
            <a:prstGeom prst="rect">
              <a:avLst/>
            </a:prstGeom>
            <a:solidFill>
              <a:srgbClr val="F5F7FB"/>
            </a:solidFill>
            <a:ln/>
          </p:spPr>
          <p:txBody>
            <a:bodyPr/>
            <a:lstStyle/>
            <a:p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18" name="Shape 7">
              <a:extLst>
                <a:ext uri="{FF2B5EF4-FFF2-40B4-BE49-F238E27FC236}">
                  <a16:creationId xmlns:a16="http://schemas.microsoft.com/office/drawing/2014/main" id="{FDBB1496-79E2-4EFD-B4CD-66ADA3EEC3BE}"/>
                </a:ext>
              </a:extLst>
            </p:cNvPr>
            <p:cNvSpPr/>
            <p:nvPr/>
          </p:nvSpPr>
          <p:spPr>
            <a:xfrm>
              <a:off x="7068007" y="6168391"/>
              <a:ext cx="47549" cy="1666951"/>
            </a:xfrm>
            <a:prstGeom prst="rect">
              <a:avLst/>
            </a:prstGeom>
            <a:solidFill>
              <a:srgbClr val="2D5A9E"/>
            </a:solidFill>
            <a:ln w="12700">
              <a:solidFill>
                <a:srgbClr val="2D5A9E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19" name="Text 31">
              <a:extLst>
                <a:ext uri="{FF2B5EF4-FFF2-40B4-BE49-F238E27FC236}">
                  <a16:creationId xmlns:a16="http://schemas.microsoft.com/office/drawing/2014/main" id="{767D73D4-7FB6-445D-9F07-EC0F741B68C8}"/>
                </a:ext>
              </a:extLst>
            </p:cNvPr>
            <p:cNvSpPr txBox="1"/>
            <p:nvPr/>
          </p:nvSpPr>
          <p:spPr>
            <a:xfrm>
              <a:off x="9062415" y="6501232"/>
              <a:ext cx="5906110" cy="40050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PingFang SC" pitchFamily="34" charset="-120"/>
                </a:rPr>
                <a:t>孙良亭</a:t>
              </a:r>
            </a:p>
          </p:txBody>
        </p:sp>
        <p:sp>
          <p:nvSpPr>
            <p:cNvPr id="120" name="Text 32">
              <a:extLst>
                <a:ext uri="{FF2B5EF4-FFF2-40B4-BE49-F238E27FC236}">
                  <a16:creationId xmlns:a16="http://schemas.microsoft.com/office/drawing/2014/main" id="{51E2E597-6A85-481C-A38B-82EABDDCE8FA}"/>
                </a:ext>
              </a:extLst>
            </p:cNvPr>
            <p:cNvSpPr txBox="1"/>
            <p:nvPr/>
          </p:nvSpPr>
          <p:spPr>
            <a:xfrm>
              <a:off x="9062415" y="7025183"/>
              <a:ext cx="5906110" cy="59070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PingFang SC" pitchFamily="34" charset="-120"/>
                </a:rPr>
                <a:t>中国科学院近代物理研究所</a:t>
              </a:r>
            </a:p>
          </p:txBody>
        </p:sp>
        <p:sp>
          <p:nvSpPr>
            <p:cNvPr id="121" name="Oval 96">
              <a:extLst>
                <a:ext uri="{FF2B5EF4-FFF2-40B4-BE49-F238E27FC236}">
                  <a16:creationId xmlns:a16="http://schemas.microsoft.com/office/drawing/2014/main" id="{76CDF666-370D-485A-9322-1AED0B6122F1}"/>
                </a:ext>
              </a:extLst>
            </p:cNvPr>
            <p:cNvSpPr/>
            <p:nvPr/>
          </p:nvSpPr>
          <p:spPr>
            <a:xfrm>
              <a:off x="7343241" y="6279439"/>
              <a:ext cx="1444854" cy="1444854"/>
            </a:xfrm>
            <a:prstGeom prst="ellipse">
              <a:avLst/>
            </a:prstGeom>
            <a:blipFill dpi="0" rotWithShape="1">
              <a:blip r:embed="rId15"/>
              <a:srcRect/>
              <a:stretch>
                <a:fillRect b="-19000"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979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85"/>
    </mc:Choice>
    <mc:Fallback xmlns="">
      <p:transition spd="slow" advTm="1558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10490" y="309705"/>
            <a:ext cx="9353292" cy="594157"/>
          </a:xfrm>
        </p:spPr>
        <p:txBody>
          <a:bodyPr/>
          <a:lstStyle/>
          <a:p>
            <a:r>
              <a:rPr lang="en-US" altLang="zh-CN" dirty="0">
                <a:ea typeface="+mn-ea"/>
                <a:cs typeface="+mn-ea"/>
              </a:rPr>
              <a:t>Radiation Detection Technology and Methods</a:t>
            </a:r>
            <a:endParaRPr lang="zh-CN" altLang="en-US" dirty="0">
              <a:ea typeface="+mn-ea"/>
              <a:cs typeface="+mn-ea"/>
            </a:endParaRPr>
          </a:p>
        </p:txBody>
      </p:sp>
      <p:sp>
        <p:nvSpPr>
          <p:cNvPr id="32" name="TextBox 3">
            <a:extLst>
              <a:ext uri="{FF2B5EF4-FFF2-40B4-BE49-F238E27FC236}">
                <a16:creationId xmlns:a16="http://schemas.microsoft.com/office/drawing/2014/main" id="{75498887-2663-4B79-8BA1-0F3D79081926}"/>
              </a:ext>
            </a:extLst>
          </p:cNvPr>
          <p:cNvSpPr txBox="1"/>
          <p:nvPr/>
        </p:nvSpPr>
        <p:spPr>
          <a:xfrm>
            <a:off x="880328" y="832948"/>
            <a:ext cx="7315200" cy="278410"/>
          </a:xfrm>
          <a:prstGeom prst="rect">
            <a:avLst/>
          </a:prstGeom>
          <a:noFill/>
        </p:spPr>
        <p:txBody>
          <a:bodyPr wrap="square" lIns="50800" tIns="12700" rIns="50800" bIns="1270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1400" b="0" i="0" dirty="0">
                <a:latin typeface="微软雅黑"/>
                <a:ea typeface="微软雅黑"/>
                <a:cs typeface="微软雅黑"/>
              </a:rPr>
              <a:t>辐射探测技术新锐</a:t>
            </a:r>
            <a:endParaRPr sz="1400" b="0" i="0" dirty="0">
              <a:latin typeface="微软雅黑"/>
              <a:ea typeface="微软雅黑"/>
              <a:cs typeface="微软雅黑"/>
            </a:endParaRPr>
          </a:p>
        </p:txBody>
      </p:sp>
      <p:pic>
        <p:nvPicPr>
          <p:cNvPr id="125" name="Picture 87">
            <a:extLst>
              <a:ext uri="{FF2B5EF4-FFF2-40B4-BE49-F238E27FC236}">
                <a16:creationId xmlns:a16="http://schemas.microsoft.com/office/drawing/2014/main" id="{096A80DF-2436-47AF-83D8-31A45AAD4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0823" y="2034174"/>
            <a:ext cx="2847855" cy="2668945"/>
          </a:xfrm>
          <a:prstGeom prst="rect">
            <a:avLst/>
          </a:prstGeom>
        </p:spPr>
      </p:pic>
      <p:sp>
        <p:nvSpPr>
          <p:cNvPr id="126" name="文本框 125">
            <a:extLst>
              <a:ext uri="{FF2B5EF4-FFF2-40B4-BE49-F238E27FC236}">
                <a16:creationId xmlns:a16="http://schemas.microsoft.com/office/drawing/2014/main" id="{D48AA436-EE9A-4F39-99A0-148F200BCB97}"/>
              </a:ext>
            </a:extLst>
          </p:cNvPr>
          <p:cNvSpPr txBox="1"/>
          <p:nvPr/>
        </p:nvSpPr>
        <p:spPr bwMode="auto">
          <a:xfrm>
            <a:off x="551322" y="1289724"/>
            <a:ext cx="149432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400" b="1" dirty="0" err="1">
                <a:solidFill>
                  <a:srgbClr val="424242"/>
                </a:solidFill>
                <a:latin typeface="Source Sans Pro" panose="020B0503030403020204" pitchFamily="34" charset="0"/>
              </a:rPr>
              <a:t>CiteScore</a:t>
            </a:r>
            <a:endParaRPr lang="zh-CN" altLang="en-US" sz="2400" b="1" dirty="0">
              <a:solidFill>
                <a:srgbClr val="424242"/>
              </a:solidFill>
              <a:latin typeface="Source Sans Pro" panose="020B0503030403020204" pitchFamily="34" charset="0"/>
            </a:endParaRPr>
          </a:p>
        </p:txBody>
      </p:sp>
      <p:sp>
        <p:nvSpPr>
          <p:cNvPr id="127" name="文本框 126">
            <a:extLst>
              <a:ext uri="{FF2B5EF4-FFF2-40B4-BE49-F238E27FC236}">
                <a16:creationId xmlns:a16="http://schemas.microsoft.com/office/drawing/2014/main" id="{02B98B29-DDF9-49B0-A9EA-6A030DEF1B76}"/>
              </a:ext>
            </a:extLst>
          </p:cNvPr>
          <p:cNvSpPr txBox="1"/>
          <p:nvPr/>
        </p:nvSpPr>
        <p:spPr bwMode="auto">
          <a:xfrm>
            <a:off x="1259411" y="5383610"/>
            <a:ext cx="2093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排名快速提升</a:t>
            </a:r>
          </a:p>
        </p:txBody>
      </p:sp>
      <p:grpSp>
        <p:nvGrpSpPr>
          <p:cNvPr id="128" name="组合 127">
            <a:extLst>
              <a:ext uri="{FF2B5EF4-FFF2-40B4-BE49-F238E27FC236}">
                <a16:creationId xmlns:a16="http://schemas.microsoft.com/office/drawing/2014/main" id="{0B060596-52CB-4948-8AFF-ED3136D98A8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11190" y="5291395"/>
            <a:ext cx="540000" cy="539999"/>
            <a:chOff x="6381750" y="1592263"/>
            <a:chExt cx="798512" cy="798512"/>
          </a:xfrm>
        </p:grpSpPr>
        <p:sp>
          <p:nvSpPr>
            <p:cNvPr id="129" name="椭圆 128">
              <a:extLst>
                <a:ext uri="{FF2B5EF4-FFF2-40B4-BE49-F238E27FC236}">
                  <a16:creationId xmlns:a16="http://schemas.microsoft.com/office/drawing/2014/main" id="{7F14F061-2344-4CA5-8FF4-923C2B63EB2B}"/>
                </a:ext>
              </a:extLst>
            </p:cNvPr>
            <p:cNvSpPr/>
            <p:nvPr/>
          </p:nvSpPr>
          <p:spPr>
            <a:xfrm>
              <a:off x="6381750" y="1592263"/>
              <a:ext cx="798512" cy="7985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/>
            </a:p>
          </p:txBody>
        </p:sp>
        <p:grpSp>
          <p:nvGrpSpPr>
            <p:cNvPr id="130" name="组合 10">
              <a:extLst>
                <a:ext uri="{FF2B5EF4-FFF2-40B4-BE49-F238E27FC236}">
                  <a16:creationId xmlns:a16="http://schemas.microsoft.com/office/drawing/2014/main" id="{370C28FF-EB9C-48EC-B06B-2FD4D7C3035A}"/>
                </a:ext>
              </a:extLst>
            </p:cNvPr>
            <p:cNvGrpSpPr/>
            <p:nvPr/>
          </p:nvGrpSpPr>
          <p:grpSpPr bwMode="auto">
            <a:xfrm>
              <a:off x="6558359" y="1829623"/>
              <a:ext cx="445294" cy="374279"/>
              <a:chOff x="8477250" y="2749366"/>
              <a:chExt cx="1047750" cy="880656"/>
            </a:xfrm>
          </p:grpSpPr>
          <p:cxnSp>
            <p:nvCxnSpPr>
              <p:cNvPr id="131" name="直接连接符 130">
                <a:extLst>
                  <a:ext uri="{FF2B5EF4-FFF2-40B4-BE49-F238E27FC236}">
                    <a16:creationId xmlns:a16="http://schemas.microsoft.com/office/drawing/2014/main" id="{281A436E-60C0-44BD-8EB2-C04D3E5CCF73}"/>
                  </a:ext>
                </a:extLst>
              </p:cNvPr>
              <p:cNvCxnSpPr/>
              <p:nvPr/>
            </p:nvCxnSpPr>
            <p:spPr>
              <a:xfrm>
                <a:off x="8476318" y="3225547"/>
                <a:ext cx="534144" cy="403412"/>
              </a:xfrm>
              <a:prstGeom prst="line">
                <a:avLst/>
              </a:prstGeom>
              <a:ln w="793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直接连接符 131">
                <a:extLst>
                  <a:ext uri="{FF2B5EF4-FFF2-40B4-BE49-F238E27FC236}">
                    <a16:creationId xmlns:a16="http://schemas.microsoft.com/office/drawing/2014/main" id="{67704A7A-EC69-40EB-A7A1-0B4D5C022D37}"/>
                  </a:ext>
                </a:extLst>
              </p:cNvPr>
              <p:cNvCxnSpPr/>
              <p:nvPr/>
            </p:nvCxnSpPr>
            <p:spPr>
              <a:xfrm flipV="1">
                <a:off x="9010463" y="2751166"/>
                <a:ext cx="515469" cy="877792"/>
              </a:xfrm>
              <a:prstGeom prst="line">
                <a:avLst/>
              </a:prstGeom>
              <a:ln w="793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3" name="Group 5">
            <a:extLst>
              <a:ext uri="{FF2B5EF4-FFF2-40B4-BE49-F238E27FC236}">
                <a16:creationId xmlns:a16="http://schemas.microsoft.com/office/drawing/2014/main" id="{3B229CC8-0F7A-480A-8675-3CF864D70981}"/>
              </a:ext>
            </a:extLst>
          </p:cNvPr>
          <p:cNvGrpSpPr/>
          <p:nvPr/>
        </p:nvGrpSpPr>
        <p:grpSpPr>
          <a:xfrm>
            <a:off x="855155" y="1961670"/>
            <a:ext cx="2216963" cy="2965437"/>
            <a:chOff x="1637471" y="2601492"/>
            <a:chExt cx="3325444" cy="4448157"/>
          </a:xfrm>
        </p:grpSpPr>
        <p:sp>
          <p:nvSpPr>
            <p:cNvPr id="134" name="流程图: 延期 5">
              <a:extLst>
                <a:ext uri="{FF2B5EF4-FFF2-40B4-BE49-F238E27FC236}">
                  <a16:creationId xmlns:a16="http://schemas.microsoft.com/office/drawing/2014/main" id="{903FD409-20B5-44C3-B921-2CDF3782A13A}"/>
                </a:ext>
              </a:extLst>
            </p:cNvPr>
            <p:cNvSpPr/>
            <p:nvPr/>
          </p:nvSpPr>
          <p:spPr>
            <a:xfrm rot="16200000">
              <a:off x="2137644" y="4682090"/>
              <a:ext cx="2175728" cy="1464559"/>
            </a:xfrm>
            <a:custGeom>
              <a:avLst/>
              <a:gdLst>
                <a:gd name="connsiteX0" fmla="*/ 0 w 1271587"/>
                <a:gd name="connsiteY0" fmla="*/ 0 h 974725"/>
                <a:gd name="connsiteX1" fmla="*/ 635794 w 1271587"/>
                <a:gd name="connsiteY1" fmla="*/ 0 h 974725"/>
                <a:gd name="connsiteX2" fmla="*/ 1271588 w 1271587"/>
                <a:gd name="connsiteY2" fmla="*/ 487363 h 974725"/>
                <a:gd name="connsiteX3" fmla="*/ 635794 w 1271587"/>
                <a:gd name="connsiteY3" fmla="*/ 974726 h 974725"/>
                <a:gd name="connsiteX4" fmla="*/ 0 w 1271587"/>
                <a:gd name="connsiteY4" fmla="*/ 974725 h 974725"/>
                <a:gd name="connsiteX5" fmla="*/ 0 w 1271587"/>
                <a:gd name="connsiteY5" fmla="*/ 0 h 974725"/>
                <a:gd name="connsiteX0-1" fmla="*/ 6350 w 1277938"/>
                <a:gd name="connsiteY0-2" fmla="*/ 0 h 1184275"/>
                <a:gd name="connsiteX1-3" fmla="*/ 642144 w 1277938"/>
                <a:gd name="connsiteY1-4" fmla="*/ 0 h 1184275"/>
                <a:gd name="connsiteX2-5" fmla="*/ 1277938 w 1277938"/>
                <a:gd name="connsiteY2-6" fmla="*/ 487363 h 1184275"/>
                <a:gd name="connsiteX3-7" fmla="*/ 642144 w 1277938"/>
                <a:gd name="connsiteY3-8" fmla="*/ 974726 h 1184275"/>
                <a:gd name="connsiteX4-9" fmla="*/ 0 w 1277938"/>
                <a:gd name="connsiteY4-10" fmla="*/ 1184275 h 1184275"/>
                <a:gd name="connsiteX5-11" fmla="*/ 6350 w 1277938"/>
                <a:gd name="connsiteY5-12" fmla="*/ 0 h 1184275"/>
                <a:gd name="connsiteX0-13" fmla="*/ 611 w 1278550"/>
                <a:gd name="connsiteY0-14" fmla="*/ 0 h 1330323"/>
                <a:gd name="connsiteX1-15" fmla="*/ 642756 w 1278550"/>
                <a:gd name="connsiteY1-16" fmla="*/ 146048 h 1330323"/>
                <a:gd name="connsiteX2-17" fmla="*/ 1278550 w 1278550"/>
                <a:gd name="connsiteY2-18" fmla="*/ 633411 h 1330323"/>
                <a:gd name="connsiteX3-19" fmla="*/ 642756 w 1278550"/>
                <a:gd name="connsiteY3-20" fmla="*/ 1120774 h 1330323"/>
                <a:gd name="connsiteX4-21" fmla="*/ 612 w 1278550"/>
                <a:gd name="connsiteY4-22" fmla="*/ 1330323 h 1330323"/>
                <a:gd name="connsiteX5-23" fmla="*/ 611 w 1278550"/>
                <a:gd name="connsiteY5-24" fmla="*/ 0 h 1330323"/>
                <a:gd name="connsiteX0-25" fmla="*/ 611 w 1278550"/>
                <a:gd name="connsiteY0-26" fmla="*/ 0 h 1330323"/>
                <a:gd name="connsiteX1-27" fmla="*/ 642756 w 1278550"/>
                <a:gd name="connsiteY1-28" fmla="*/ 146048 h 1330323"/>
                <a:gd name="connsiteX2-29" fmla="*/ 1278550 w 1278550"/>
                <a:gd name="connsiteY2-30" fmla="*/ 633411 h 1330323"/>
                <a:gd name="connsiteX3-31" fmla="*/ 642756 w 1278550"/>
                <a:gd name="connsiteY3-32" fmla="*/ 1120774 h 1330323"/>
                <a:gd name="connsiteX4-33" fmla="*/ 612 w 1278550"/>
                <a:gd name="connsiteY4-34" fmla="*/ 1330323 h 1330323"/>
                <a:gd name="connsiteX5-35" fmla="*/ 611 w 1278550"/>
                <a:gd name="connsiteY5-36" fmla="*/ 0 h 1330323"/>
                <a:gd name="connsiteX0-37" fmla="*/ 611 w 1278550"/>
                <a:gd name="connsiteY0-38" fmla="*/ 0 h 1330323"/>
                <a:gd name="connsiteX1-39" fmla="*/ 642756 w 1278550"/>
                <a:gd name="connsiteY1-40" fmla="*/ 146048 h 1330323"/>
                <a:gd name="connsiteX2-41" fmla="*/ 1278550 w 1278550"/>
                <a:gd name="connsiteY2-42" fmla="*/ 633411 h 1330323"/>
                <a:gd name="connsiteX3-43" fmla="*/ 642756 w 1278550"/>
                <a:gd name="connsiteY3-44" fmla="*/ 1120774 h 1330323"/>
                <a:gd name="connsiteX4-45" fmla="*/ 612 w 1278550"/>
                <a:gd name="connsiteY4-46" fmla="*/ 1330323 h 1330323"/>
                <a:gd name="connsiteX5-47" fmla="*/ 611 w 1278550"/>
                <a:gd name="connsiteY5-48" fmla="*/ 0 h 1330323"/>
                <a:gd name="connsiteX0-49" fmla="*/ 611 w 1278550"/>
                <a:gd name="connsiteY0-50" fmla="*/ 0 h 1304926"/>
                <a:gd name="connsiteX1-51" fmla="*/ 642756 w 1278550"/>
                <a:gd name="connsiteY1-52" fmla="*/ 146048 h 1304926"/>
                <a:gd name="connsiteX2-53" fmla="*/ 1278550 w 1278550"/>
                <a:gd name="connsiteY2-54" fmla="*/ 633411 h 1304926"/>
                <a:gd name="connsiteX3-55" fmla="*/ 642756 w 1278550"/>
                <a:gd name="connsiteY3-56" fmla="*/ 1120774 h 1304926"/>
                <a:gd name="connsiteX4-57" fmla="*/ 612 w 1278550"/>
                <a:gd name="connsiteY4-58" fmla="*/ 1304926 h 1304926"/>
                <a:gd name="connsiteX5-59" fmla="*/ 611 w 1278550"/>
                <a:gd name="connsiteY5-60" fmla="*/ 0 h 1304926"/>
                <a:gd name="connsiteX0-61" fmla="*/ 611 w 1278550"/>
                <a:gd name="connsiteY0-62" fmla="*/ 0 h 1304926"/>
                <a:gd name="connsiteX1-63" fmla="*/ 642756 w 1278550"/>
                <a:gd name="connsiteY1-64" fmla="*/ 146048 h 1304926"/>
                <a:gd name="connsiteX2-65" fmla="*/ 1278550 w 1278550"/>
                <a:gd name="connsiteY2-66" fmla="*/ 633411 h 1304926"/>
                <a:gd name="connsiteX3-67" fmla="*/ 642756 w 1278550"/>
                <a:gd name="connsiteY3-68" fmla="*/ 1120774 h 1304926"/>
                <a:gd name="connsiteX4-69" fmla="*/ 612 w 1278550"/>
                <a:gd name="connsiteY4-70" fmla="*/ 1304926 h 1304926"/>
                <a:gd name="connsiteX5-71" fmla="*/ 611 w 1278550"/>
                <a:gd name="connsiteY5-72" fmla="*/ 0 h 1304926"/>
                <a:gd name="connsiteX0-73" fmla="*/ 611 w 1278550"/>
                <a:gd name="connsiteY0-74" fmla="*/ 0 h 1304926"/>
                <a:gd name="connsiteX1-75" fmla="*/ 642756 w 1278550"/>
                <a:gd name="connsiteY1-76" fmla="*/ 146048 h 1304926"/>
                <a:gd name="connsiteX2-77" fmla="*/ 1278550 w 1278550"/>
                <a:gd name="connsiteY2-78" fmla="*/ 633411 h 1304926"/>
                <a:gd name="connsiteX3-79" fmla="*/ 642756 w 1278550"/>
                <a:gd name="connsiteY3-80" fmla="*/ 1120774 h 1304926"/>
                <a:gd name="connsiteX4-81" fmla="*/ 612 w 1278550"/>
                <a:gd name="connsiteY4-82" fmla="*/ 1304926 h 1304926"/>
                <a:gd name="connsiteX5-83" fmla="*/ 611 w 1278550"/>
                <a:gd name="connsiteY5-84" fmla="*/ 0 h 1304926"/>
                <a:gd name="connsiteX0-85" fmla="*/ 611 w 1278550"/>
                <a:gd name="connsiteY0-86" fmla="*/ 0 h 1304926"/>
                <a:gd name="connsiteX1-87" fmla="*/ 642756 w 1278550"/>
                <a:gd name="connsiteY1-88" fmla="*/ 146048 h 1304926"/>
                <a:gd name="connsiteX2-89" fmla="*/ 1278550 w 1278550"/>
                <a:gd name="connsiteY2-90" fmla="*/ 633411 h 1304926"/>
                <a:gd name="connsiteX3-91" fmla="*/ 642756 w 1278550"/>
                <a:gd name="connsiteY3-92" fmla="*/ 1120774 h 1304926"/>
                <a:gd name="connsiteX4-93" fmla="*/ 612 w 1278550"/>
                <a:gd name="connsiteY4-94" fmla="*/ 1304926 h 1304926"/>
                <a:gd name="connsiteX5-95" fmla="*/ 611 w 1278550"/>
                <a:gd name="connsiteY5-96" fmla="*/ 0 h 1304926"/>
                <a:gd name="connsiteX0-97" fmla="*/ 610 w 1278550"/>
                <a:gd name="connsiteY0-98" fmla="*/ 0 h 1318293"/>
                <a:gd name="connsiteX1-99" fmla="*/ 642756 w 1278550"/>
                <a:gd name="connsiteY1-100" fmla="*/ 159415 h 1318293"/>
                <a:gd name="connsiteX2-101" fmla="*/ 1278550 w 1278550"/>
                <a:gd name="connsiteY2-102" fmla="*/ 646778 h 1318293"/>
                <a:gd name="connsiteX3-103" fmla="*/ 642756 w 1278550"/>
                <a:gd name="connsiteY3-104" fmla="*/ 1134141 h 1318293"/>
                <a:gd name="connsiteX4-105" fmla="*/ 612 w 1278550"/>
                <a:gd name="connsiteY4-106" fmla="*/ 1318293 h 1318293"/>
                <a:gd name="connsiteX5-107" fmla="*/ 610 w 1278550"/>
                <a:gd name="connsiteY5-108" fmla="*/ 0 h 131829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1278550" h="1318293">
                  <a:moveTo>
                    <a:pt x="610" y="0"/>
                  </a:moveTo>
                  <a:cubicBezTo>
                    <a:pt x="259920" y="84342"/>
                    <a:pt x="428708" y="110732"/>
                    <a:pt x="642756" y="159415"/>
                  </a:cubicBezTo>
                  <a:cubicBezTo>
                    <a:pt x="1019295" y="248318"/>
                    <a:pt x="1278550" y="377615"/>
                    <a:pt x="1278550" y="646778"/>
                  </a:cubicBezTo>
                  <a:cubicBezTo>
                    <a:pt x="1278550" y="915941"/>
                    <a:pt x="924042" y="1051594"/>
                    <a:pt x="642756" y="1134141"/>
                  </a:cubicBezTo>
                  <a:cubicBezTo>
                    <a:pt x="428708" y="1195525"/>
                    <a:pt x="265581" y="1203431"/>
                    <a:pt x="612" y="1318293"/>
                  </a:cubicBezTo>
                  <a:cubicBezTo>
                    <a:pt x="2729" y="923535"/>
                    <a:pt x="-1507" y="394758"/>
                    <a:pt x="61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grpSp>
          <p:nvGrpSpPr>
            <p:cNvPr id="135" name="组合 134">
              <a:extLst>
                <a:ext uri="{FF2B5EF4-FFF2-40B4-BE49-F238E27FC236}">
                  <a16:creationId xmlns:a16="http://schemas.microsoft.com/office/drawing/2014/main" id="{1C65EB85-E6E5-4F29-B35F-9AECD9D2C84C}"/>
                </a:ext>
              </a:extLst>
            </p:cNvPr>
            <p:cNvGrpSpPr/>
            <p:nvPr/>
          </p:nvGrpSpPr>
          <p:grpSpPr bwMode="auto">
            <a:xfrm>
              <a:off x="3914154" y="2601492"/>
              <a:ext cx="654407" cy="614442"/>
              <a:chOff x="1413261" y="2324697"/>
              <a:chExt cx="617330" cy="580795"/>
            </a:xfrm>
          </p:grpSpPr>
          <p:grpSp>
            <p:nvGrpSpPr>
              <p:cNvPr id="151" name="组合 22">
                <a:extLst>
                  <a:ext uri="{FF2B5EF4-FFF2-40B4-BE49-F238E27FC236}">
                    <a16:creationId xmlns:a16="http://schemas.microsoft.com/office/drawing/2014/main" id="{842A0EA3-710D-4C2F-8F7B-3396F3F2B406}"/>
                  </a:ext>
                </a:extLst>
              </p:cNvPr>
              <p:cNvGrpSpPr/>
              <p:nvPr/>
            </p:nvGrpSpPr>
            <p:grpSpPr bwMode="auto">
              <a:xfrm>
                <a:off x="1413261" y="2324697"/>
                <a:ext cx="597100" cy="580795"/>
                <a:chOff x="1413261" y="2324697"/>
                <a:chExt cx="597100" cy="580795"/>
              </a:xfrm>
            </p:grpSpPr>
            <p:sp>
              <p:nvSpPr>
                <p:cNvPr id="153" name="泪滴形 10">
                  <a:extLst>
                    <a:ext uri="{FF2B5EF4-FFF2-40B4-BE49-F238E27FC236}">
                      <a16:creationId xmlns:a16="http://schemas.microsoft.com/office/drawing/2014/main" id="{0D8E4EE0-9C5C-4C45-8F14-7E6268FC8C8C}"/>
                    </a:ext>
                  </a:extLst>
                </p:cNvPr>
                <p:cNvSpPr/>
                <p:nvPr/>
              </p:nvSpPr>
              <p:spPr>
                <a:xfrm rot="8073499">
                  <a:off x="1421413" y="2316545"/>
                  <a:ext cx="580795" cy="597100"/>
                </a:xfrm>
                <a:custGeom>
                  <a:avLst/>
                  <a:gdLst>
                    <a:gd name="connsiteX0" fmla="*/ 0 w 867490"/>
                    <a:gd name="connsiteY0" fmla="*/ 445921 h 891841"/>
                    <a:gd name="connsiteX1" fmla="*/ 433745 w 867490"/>
                    <a:gd name="connsiteY1" fmla="*/ 0 h 891841"/>
                    <a:gd name="connsiteX2" fmla="*/ 1088171 w 867490"/>
                    <a:gd name="connsiteY2" fmla="*/ -226875 h 891841"/>
                    <a:gd name="connsiteX3" fmla="*/ 867490 w 867490"/>
                    <a:gd name="connsiteY3" fmla="*/ 445921 h 891841"/>
                    <a:gd name="connsiteX4" fmla="*/ 433745 w 867490"/>
                    <a:gd name="connsiteY4" fmla="*/ 891842 h 891841"/>
                    <a:gd name="connsiteX5" fmla="*/ 0 w 867490"/>
                    <a:gd name="connsiteY5" fmla="*/ 445921 h 891841"/>
                    <a:gd name="connsiteX0-1" fmla="*/ 0 w 1088171"/>
                    <a:gd name="connsiteY0-2" fmla="*/ 672796 h 1118717"/>
                    <a:gd name="connsiteX1-3" fmla="*/ 433745 w 1088171"/>
                    <a:gd name="connsiteY1-4" fmla="*/ 226875 h 1118717"/>
                    <a:gd name="connsiteX2-5" fmla="*/ 1088171 w 1088171"/>
                    <a:gd name="connsiteY2-6" fmla="*/ 0 h 1118717"/>
                    <a:gd name="connsiteX3-7" fmla="*/ 867490 w 1088171"/>
                    <a:gd name="connsiteY3-8" fmla="*/ 672796 h 1118717"/>
                    <a:gd name="connsiteX4-9" fmla="*/ 433745 w 1088171"/>
                    <a:gd name="connsiteY4-10" fmla="*/ 1118717 h 1118717"/>
                    <a:gd name="connsiteX5-11" fmla="*/ 0 w 1088171"/>
                    <a:gd name="connsiteY5-12" fmla="*/ 672796 h 1118717"/>
                    <a:gd name="connsiteX0-13" fmla="*/ 0 w 1088171"/>
                    <a:gd name="connsiteY0-14" fmla="*/ 672796 h 1118717"/>
                    <a:gd name="connsiteX1-15" fmla="*/ 433745 w 1088171"/>
                    <a:gd name="connsiteY1-16" fmla="*/ 226875 h 1118717"/>
                    <a:gd name="connsiteX2-17" fmla="*/ 1088171 w 1088171"/>
                    <a:gd name="connsiteY2-18" fmla="*/ 0 h 1118717"/>
                    <a:gd name="connsiteX3-19" fmla="*/ 867490 w 1088171"/>
                    <a:gd name="connsiteY3-20" fmla="*/ 672796 h 1118717"/>
                    <a:gd name="connsiteX4-21" fmla="*/ 433745 w 1088171"/>
                    <a:gd name="connsiteY4-22" fmla="*/ 1118717 h 1118717"/>
                    <a:gd name="connsiteX5-23" fmla="*/ 0 w 1088171"/>
                    <a:gd name="connsiteY5-24" fmla="*/ 672796 h 1118717"/>
                    <a:gd name="connsiteX0-25" fmla="*/ 0 w 1088171"/>
                    <a:gd name="connsiteY0-26" fmla="*/ 672796 h 1118717"/>
                    <a:gd name="connsiteX1-27" fmla="*/ 433745 w 1088171"/>
                    <a:gd name="connsiteY1-28" fmla="*/ 226875 h 1118717"/>
                    <a:gd name="connsiteX2-29" fmla="*/ 1088171 w 1088171"/>
                    <a:gd name="connsiteY2-30" fmla="*/ 0 h 1118717"/>
                    <a:gd name="connsiteX3-31" fmla="*/ 867490 w 1088171"/>
                    <a:gd name="connsiteY3-32" fmla="*/ 672796 h 1118717"/>
                    <a:gd name="connsiteX4-33" fmla="*/ 433745 w 1088171"/>
                    <a:gd name="connsiteY4-34" fmla="*/ 1118717 h 1118717"/>
                    <a:gd name="connsiteX5-35" fmla="*/ 0 w 1088171"/>
                    <a:gd name="connsiteY5-36" fmla="*/ 672796 h 1118717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</a:cxnLst>
                  <a:rect l="l" t="t" r="r" b="b"/>
                  <a:pathLst>
                    <a:path w="1088171" h="1118717">
                      <a:moveTo>
                        <a:pt x="0" y="672796"/>
                      </a:moveTo>
                      <a:cubicBezTo>
                        <a:pt x="0" y="426521"/>
                        <a:pt x="200193" y="280151"/>
                        <a:pt x="433745" y="226875"/>
                      </a:cubicBezTo>
                      <a:cubicBezTo>
                        <a:pt x="726490" y="160096"/>
                        <a:pt x="870029" y="151250"/>
                        <a:pt x="1088171" y="0"/>
                      </a:cubicBezTo>
                      <a:cubicBezTo>
                        <a:pt x="941050" y="224265"/>
                        <a:pt x="938752" y="378360"/>
                        <a:pt x="867490" y="672796"/>
                      </a:cubicBezTo>
                      <a:cubicBezTo>
                        <a:pt x="820345" y="918707"/>
                        <a:pt x="673296" y="1118717"/>
                        <a:pt x="433745" y="1118717"/>
                      </a:cubicBezTo>
                      <a:cubicBezTo>
                        <a:pt x="194194" y="1118717"/>
                        <a:pt x="0" y="919071"/>
                        <a:pt x="0" y="672796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  <a:alpha val="7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54" name="椭圆 153">
                  <a:extLst>
                    <a:ext uri="{FF2B5EF4-FFF2-40B4-BE49-F238E27FC236}">
                      <a16:creationId xmlns:a16="http://schemas.microsoft.com/office/drawing/2014/main" id="{7D630218-E3E1-48CC-B1EB-2FCA66F835B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511719" y="2327880"/>
                  <a:ext cx="397007" cy="39462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</p:grpSp>
          <p:sp>
            <p:nvSpPr>
              <p:cNvPr id="152" name="文本框 151">
                <a:extLst>
                  <a:ext uri="{FF2B5EF4-FFF2-40B4-BE49-F238E27FC236}">
                    <a16:creationId xmlns:a16="http://schemas.microsoft.com/office/drawing/2014/main" id="{1C6519E5-7689-4BB2-9630-97A0933DB88B}"/>
                  </a:ext>
                </a:extLst>
              </p:cNvPr>
              <p:cNvSpPr txBox="1"/>
              <p:nvPr/>
            </p:nvSpPr>
            <p:spPr>
              <a:xfrm>
                <a:off x="1492558" y="2378719"/>
                <a:ext cx="538033" cy="37092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altLang="zh-CN" sz="1100" b="1" dirty="0">
                    <a:solidFill>
                      <a:schemeClr val="bg2">
                        <a:lumMod val="25000"/>
                      </a:schemeClr>
                    </a:solidFill>
                  </a:rPr>
                  <a:t>2.6</a:t>
                </a:r>
                <a:endParaRPr lang="zh-CN" altLang="en-US" sz="1100" b="1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p:grpSp>
        <p:sp>
          <p:nvSpPr>
            <p:cNvPr id="136" name="文本框 135">
              <a:extLst>
                <a:ext uri="{FF2B5EF4-FFF2-40B4-BE49-F238E27FC236}">
                  <a16:creationId xmlns:a16="http://schemas.microsoft.com/office/drawing/2014/main" id="{5BF9E973-11A6-423D-A643-28DA708F389B}"/>
                </a:ext>
              </a:extLst>
            </p:cNvPr>
            <p:cNvSpPr txBox="1"/>
            <p:nvPr/>
          </p:nvSpPr>
          <p:spPr bwMode="auto">
            <a:xfrm>
              <a:off x="3867404" y="6578885"/>
              <a:ext cx="910704" cy="461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1400" b="1" dirty="0">
                  <a:solidFill>
                    <a:schemeClr val="bg2">
                      <a:lumMod val="25000"/>
                    </a:schemeClr>
                  </a:solidFill>
                </a:rPr>
                <a:t>2025</a:t>
              </a:r>
              <a:endParaRPr lang="zh-CN" altLang="en-US" sz="1400" b="1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37" name="流程图: 延期 5">
              <a:extLst>
                <a:ext uri="{FF2B5EF4-FFF2-40B4-BE49-F238E27FC236}">
                  <a16:creationId xmlns:a16="http://schemas.microsoft.com/office/drawing/2014/main" id="{C65C5E8D-DD74-4735-BDA6-2786E00C3FB5}"/>
                </a:ext>
              </a:extLst>
            </p:cNvPr>
            <p:cNvSpPr/>
            <p:nvPr/>
          </p:nvSpPr>
          <p:spPr>
            <a:xfrm rot="16200000">
              <a:off x="2672669" y="4206998"/>
              <a:ext cx="3115933" cy="1464559"/>
            </a:xfrm>
            <a:custGeom>
              <a:avLst/>
              <a:gdLst>
                <a:gd name="connsiteX0" fmla="*/ 0 w 1271587"/>
                <a:gd name="connsiteY0" fmla="*/ 0 h 974725"/>
                <a:gd name="connsiteX1" fmla="*/ 635794 w 1271587"/>
                <a:gd name="connsiteY1" fmla="*/ 0 h 974725"/>
                <a:gd name="connsiteX2" fmla="*/ 1271588 w 1271587"/>
                <a:gd name="connsiteY2" fmla="*/ 487363 h 974725"/>
                <a:gd name="connsiteX3" fmla="*/ 635794 w 1271587"/>
                <a:gd name="connsiteY3" fmla="*/ 974726 h 974725"/>
                <a:gd name="connsiteX4" fmla="*/ 0 w 1271587"/>
                <a:gd name="connsiteY4" fmla="*/ 974725 h 974725"/>
                <a:gd name="connsiteX5" fmla="*/ 0 w 1271587"/>
                <a:gd name="connsiteY5" fmla="*/ 0 h 974725"/>
                <a:gd name="connsiteX0-1" fmla="*/ 6350 w 1277938"/>
                <a:gd name="connsiteY0-2" fmla="*/ 0 h 1184275"/>
                <a:gd name="connsiteX1-3" fmla="*/ 642144 w 1277938"/>
                <a:gd name="connsiteY1-4" fmla="*/ 0 h 1184275"/>
                <a:gd name="connsiteX2-5" fmla="*/ 1277938 w 1277938"/>
                <a:gd name="connsiteY2-6" fmla="*/ 487363 h 1184275"/>
                <a:gd name="connsiteX3-7" fmla="*/ 642144 w 1277938"/>
                <a:gd name="connsiteY3-8" fmla="*/ 974726 h 1184275"/>
                <a:gd name="connsiteX4-9" fmla="*/ 0 w 1277938"/>
                <a:gd name="connsiteY4-10" fmla="*/ 1184275 h 1184275"/>
                <a:gd name="connsiteX5-11" fmla="*/ 6350 w 1277938"/>
                <a:gd name="connsiteY5-12" fmla="*/ 0 h 1184275"/>
                <a:gd name="connsiteX0-13" fmla="*/ 611 w 1278550"/>
                <a:gd name="connsiteY0-14" fmla="*/ 0 h 1330323"/>
                <a:gd name="connsiteX1-15" fmla="*/ 642756 w 1278550"/>
                <a:gd name="connsiteY1-16" fmla="*/ 146048 h 1330323"/>
                <a:gd name="connsiteX2-17" fmla="*/ 1278550 w 1278550"/>
                <a:gd name="connsiteY2-18" fmla="*/ 633411 h 1330323"/>
                <a:gd name="connsiteX3-19" fmla="*/ 642756 w 1278550"/>
                <a:gd name="connsiteY3-20" fmla="*/ 1120774 h 1330323"/>
                <a:gd name="connsiteX4-21" fmla="*/ 612 w 1278550"/>
                <a:gd name="connsiteY4-22" fmla="*/ 1330323 h 1330323"/>
                <a:gd name="connsiteX5-23" fmla="*/ 611 w 1278550"/>
                <a:gd name="connsiteY5-24" fmla="*/ 0 h 1330323"/>
                <a:gd name="connsiteX0-25" fmla="*/ 611 w 1278550"/>
                <a:gd name="connsiteY0-26" fmla="*/ 0 h 1330323"/>
                <a:gd name="connsiteX1-27" fmla="*/ 642756 w 1278550"/>
                <a:gd name="connsiteY1-28" fmla="*/ 146048 h 1330323"/>
                <a:gd name="connsiteX2-29" fmla="*/ 1278550 w 1278550"/>
                <a:gd name="connsiteY2-30" fmla="*/ 633411 h 1330323"/>
                <a:gd name="connsiteX3-31" fmla="*/ 642756 w 1278550"/>
                <a:gd name="connsiteY3-32" fmla="*/ 1120774 h 1330323"/>
                <a:gd name="connsiteX4-33" fmla="*/ 612 w 1278550"/>
                <a:gd name="connsiteY4-34" fmla="*/ 1330323 h 1330323"/>
                <a:gd name="connsiteX5-35" fmla="*/ 611 w 1278550"/>
                <a:gd name="connsiteY5-36" fmla="*/ 0 h 1330323"/>
                <a:gd name="connsiteX0-37" fmla="*/ 611 w 1278550"/>
                <a:gd name="connsiteY0-38" fmla="*/ 0 h 1330323"/>
                <a:gd name="connsiteX1-39" fmla="*/ 642756 w 1278550"/>
                <a:gd name="connsiteY1-40" fmla="*/ 146048 h 1330323"/>
                <a:gd name="connsiteX2-41" fmla="*/ 1278550 w 1278550"/>
                <a:gd name="connsiteY2-42" fmla="*/ 633411 h 1330323"/>
                <a:gd name="connsiteX3-43" fmla="*/ 642756 w 1278550"/>
                <a:gd name="connsiteY3-44" fmla="*/ 1120774 h 1330323"/>
                <a:gd name="connsiteX4-45" fmla="*/ 612 w 1278550"/>
                <a:gd name="connsiteY4-46" fmla="*/ 1330323 h 1330323"/>
                <a:gd name="connsiteX5-47" fmla="*/ 611 w 1278550"/>
                <a:gd name="connsiteY5-48" fmla="*/ 0 h 1330323"/>
                <a:gd name="connsiteX0-49" fmla="*/ 611 w 1278550"/>
                <a:gd name="connsiteY0-50" fmla="*/ 0 h 1304926"/>
                <a:gd name="connsiteX1-51" fmla="*/ 642756 w 1278550"/>
                <a:gd name="connsiteY1-52" fmla="*/ 146048 h 1304926"/>
                <a:gd name="connsiteX2-53" fmla="*/ 1278550 w 1278550"/>
                <a:gd name="connsiteY2-54" fmla="*/ 633411 h 1304926"/>
                <a:gd name="connsiteX3-55" fmla="*/ 642756 w 1278550"/>
                <a:gd name="connsiteY3-56" fmla="*/ 1120774 h 1304926"/>
                <a:gd name="connsiteX4-57" fmla="*/ 612 w 1278550"/>
                <a:gd name="connsiteY4-58" fmla="*/ 1304926 h 1304926"/>
                <a:gd name="connsiteX5-59" fmla="*/ 611 w 1278550"/>
                <a:gd name="connsiteY5-60" fmla="*/ 0 h 1304926"/>
                <a:gd name="connsiteX0-61" fmla="*/ 611 w 1278550"/>
                <a:gd name="connsiteY0-62" fmla="*/ 0 h 1304926"/>
                <a:gd name="connsiteX1-63" fmla="*/ 642756 w 1278550"/>
                <a:gd name="connsiteY1-64" fmla="*/ 146048 h 1304926"/>
                <a:gd name="connsiteX2-65" fmla="*/ 1278550 w 1278550"/>
                <a:gd name="connsiteY2-66" fmla="*/ 633411 h 1304926"/>
                <a:gd name="connsiteX3-67" fmla="*/ 642756 w 1278550"/>
                <a:gd name="connsiteY3-68" fmla="*/ 1120774 h 1304926"/>
                <a:gd name="connsiteX4-69" fmla="*/ 612 w 1278550"/>
                <a:gd name="connsiteY4-70" fmla="*/ 1304926 h 1304926"/>
                <a:gd name="connsiteX5-71" fmla="*/ 611 w 1278550"/>
                <a:gd name="connsiteY5-72" fmla="*/ 0 h 1304926"/>
                <a:gd name="connsiteX0-73" fmla="*/ 611 w 1278550"/>
                <a:gd name="connsiteY0-74" fmla="*/ 0 h 1304926"/>
                <a:gd name="connsiteX1-75" fmla="*/ 642756 w 1278550"/>
                <a:gd name="connsiteY1-76" fmla="*/ 146048 h 1304926"/>
                <a:gd name="connsiteX2-77" fmla="*/ 1278550 w 1278550"/>
                <a:gd name="connsiteY2-78" fmla="*/ 633411 h 1304926"/>
                <a:gd name="connsiteX3-79" fmla="*/ 642756 w 1278550"/>
                <a:gd name="connsiteY3-80" fmla="*/ 1120774 h 1304926"/>
                <a:gd name="connsiteX4-81" fmla="*/ 612 w 1278550"/>
                <a:gd name="connsiteY4-82" fmla="*/ 1304926 h 1304926"/>
                <a:gd name="connsiteX5-83" fmla="*/ 611 w 1278550"/>
                <a:gd name="connsiteY5-84" fmla="*/ 0 h 1304926"/>
                <a:gd name="connsiteX0-85" fmla="*/ 611 w 1278550"/>
                <a:gd name="connsiteY0-86" fmla="*/ 0 h 1304926"/>
                <a:gd name="connsiteX1-87" fmla="*/ 642756 w 1278550"/>
                <a:gd name="connsiteY1-88" fmla="*/ 146048 h 1304926"/>
                <a:gd name="connsiteX2-89" fmla="*/ 1278550 w 1278550"/>
                <a:gd name="connsiteY2-90" fmla="*/ 633411 h 1304926"/>
                <a:gd name="connsiteX3-91" fmla="*/ 642756 w 1278550"/>
                <a:gd name="connsiteY3-92" fmla="*/ 1120774 h 1304926"/>
                <a:gd name="connsiteX4-93" fmla="*/ 612 w 1278550"/>
                <a:gd name="connsiteY4-94" fmla="*/ 1304926 h 1304926"/>
                <a:gd name="connsiteX5-95" fmla="*/ 611 w 1278550"/>
                <a:gd name="connsiteY5-96" fmla="*/ 0 h 1304926"/>
                <a:gd name="connsiteX0-97" fmla="*/ 610 w 1278550"/>
                <a:gd name="connsiteY0-98" fmla="*/ 0 h 1318293"/>
                <a:gd name="connsiteX1-99" fmla="*/ 642756 w 1278550"/>
                <a:gd name="connsiteY1-100" fmla="*/ 159415 h 1318293"/>
                <a:gd name="connsiteX2-101" fmla="*/ 1278550 w 1278550"/>
                <a:gd name="connsiteY2-102" fmla="*/ 646778 h 1318293"/>
                <a:gd name="connsiteX3-103" fmla="*/ 642756 w 1278550"/>
                <a:gd name="connsiteY3-104" fmla="*/ 1134141 h 1318293"/>
                <a:gd name="connsiteX4-105" fmla="*/ 612 w 1278550"/>
                <a:gd name="connsiteY4-106" fmla="*/ 1318293 h 1318293"/>
                <a:gd name="connsiteX5-107" fmla="*/ 610 w 1278550"/>
                <a:gd name="connsiteY5-108" fmla="*/ 0 h 131829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1278550" h="1318293">
                  <a:moveTo>
                    <a:pt x="610" y="0"/>
                  </a:moveTo>
                  <a:cubicBezTo>
                    <a:pt x="259920" y="84342"/>
                    <a:pt x="428708" y="110732"/>
                    <a:pt x="642756" y="159415"/>
                  </a:cubicBezTo>
                  <a:cubicBezTo>
                    <a:pt x="1019295" y="248318"/>
                    <a:pt x="1278550" y="377615"/>
                    <a:pt x="1278550" y="646778"/>
                  </a:cubicBezTo>
                  <a:cubicBezTo>
                    <a:pt x="1278550" y="915941"/>
                    <a:pt x="924042" y="1051594"/>
                    <a:pt x="642756" y="1134141"/>
                  </a:cubicBezTo>
                  <a:cubicBezTo>
                    <a:pt x="428708" y="1195525"/>
                    <a:pt x="265581" y="1203431"/>
                    <a:pt x="612" y="1318293"/>
                  </a:cubicBezTo>
                  <a:cubicBezTo>
                    <a:pt x="2729" y="923535"/>
                    <a:pt x="-1507" y="394758"/>
                    <a:pt x="61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grpSp>
          <p:nvGrpSpPr>
            <p:cNvPr id="138" name="组合 137">
              <a:extLst>
                <a:ext uri="{FF2B5EF4-FFF2-40B4-BE49-F238E27FC236}">
                  <a16:creationId xmlns:a16="http://schemas.microsoft.com/office/drawing/2014/main" id="{563C7ABE-3126-457A-8494-CDEFDDF0C26E}"/>
                </a:ext>
              </a:extLst>
            </p:cNvPr>
            <p:cNvGrpSpPr/>
            <p:nvPr/>
          </p:nvGrpSpPr>
          <p:grpSpPr bwMode="auto">
            <a:xfrm>
              <a:off x="2085694" y="3676739"/>
              <a:ext cx="658849" cy="614442"/>
              <a:chOff x="1413261" y="2324697"/>
              <a:chExt cx="621520" cy="580795"/>
            </a:xfrm>
          </p:grpSpPr>
          <p:grpSp>
            <p:nvGrpSpPr>
              <p:cNvPr id="147" name="组合 22">
                <a:extLst>
                  <a:ext uri="{FF2B5EF4-FFF2-40B4-BE49-F238E27FC236}">
                    <a16:creationId xmlns:a16="http://schemas.microsoft.com/office/drawing/2014/main" id="{AF39D2FE-0E59-4C4A-9D18-D08BF55EC6F1}"/>
                  </a:ext>
                </a:extLst>
              </p:cNvPr>
              <p:cNvGrpSpPr/>
              <p:nvPr/>
            </p:nvGrpSpPr>
            <p:grpSpPr bwMode="auto">
              <a:xfrm>
                <a:off x="1413261" y="2324697"/>
                <a:ext cx="597100" cy="580795"/>
                <a:chOff x="1413261" y="2324697"/>
                <a:chExt cx="597100" cy="580795"/>
              </a:xfrm>
            </p:grpSpPr>
            <p:sp>
              <p:nvSpPr>
                <p:cNvPr id="149" name="泪滴形 10">
                  <a:extLst>
                    <a:ext uri="{FF2B5EF4-FFF2-40B4-BE49-F238E27FC236}">
                      <a16:creationId xmlns:a16="http://schemas.microsoft.com/office/drawing/2014/main" id="{109832DF-3CA8-4548-AD6F-5ABC57DB1A8D}"/>
                    </a:ext>
                  </a:extLst>
                </p:cNvPr>
                <p:cNvSpPr/>
                <p:nvPr/>
              </p:nvSpPr>
              <p:spPr>
                <a:xfrm rot="8073499">
                  <a:off x="1421413" y="2316545"/>
                  <a:ext cx="580795" cy="597100"/>
                </a:xfrm>
                <a:custGeom>
                  <a:avLst/>
                  <a:gdLst>
                    <a:gd name="connsiteX0" fmla="*/ 0 w 867490"/>
                    <a:gd name="connsiteY0" fmla="*/ 445921 h 891841"/>
                    <a:gd name="connsiteX1" fmla="*/ 433745 w 867490"/>
                    <a:gd name="connsiteY1" fmla="*/ 0 h 891841"/>
                    <a:gd name="connsiteX2" fmla="*/ 1088171 w 867490"/>
                    <a:gd name="connsiteY2" fmla="*/ -226875 h 891841"/>
                    <a:gd name="connsiteX3" fmla="*/ 867490 w 867490"/>
                    <a:gd name="connsiteY3" fmla="*/ 445921 h 891841"/>
                    <a:gd name="connsiteX4" fmla="*/ 433745 w 867490"/>
                    <a:gd name="connsiteY4" fmla="*/ 891842 h 891841"/>
                    <a:gd name="connsiteX5" fmla="*/ 0 w 867490"/>
                    <a:gd name="connsiteY5" fmla="*/ 445921 h 891841"/>
                    <a:gd name="connsiteX0-1" fmla="*/ 0 w 1088171"/>
                    <a:gd name="connsiteY0-2" fmla="*/ 672796 h 1118717"/>
                    <a:gd name="connsiteX1-3" fmla="*/ 433745 w 1088171"/>
                    <a:gd name="connsiteY1-4" fmla="*/ 226875 h 1118717"/>
                    <a:gd name="connsiteX2-5" fmla="*/ 1088171 w 1088171"/>
                    <a:gd name="connsiteY2-6" fmla="*/ 0 h 1118717"/>
                    <a:gd name="connsiteX3-7" fmla="*/ 867490 w 1088171"/>
                    <a:gd name="connsiteY3-8" fmla="*/ 672796 h 1118717"/>
                    <a:gd name="connsiteX4-9" fmla="*/ 433745 w 1088171"/>
                    <a:gd name="connsiteY4-10" fmla="*/ 1118717 h 1118717"/>
                    <a:gd name="connsiteX5-11" fmla="*/ 0 w 1088171"/>
                    <a:gd name="connsiteY5-12" fmla="*/ 672796 h 1118717"/>
                    <a:gd name="connsiteX0-13" fmla="*/ 0 w 1088171"/>
                    <a:gd name="connsiteY0-14" fmla="*/ 672796 h 1118717"/>
                    <a:gd name="connsiteX1-15" fmla="*/ 433745 w 1088171"/>
                    <a:gd name="connsiteY1-16" fmla="*/ 226875 h 1118717"/>
                    <a:gd name="connsiteX2-17" fmla="*/ 1088171 w 1088171"/>
                    <a:gd name="connsiteY2-18" fmla="*/ 0 h 1118717"/>
                    <a:gd name="connsiteX3-19" fmla="*/ 867490 w 1088171"/>
                    <a:gd name="connsiteY3-20" fmla="*/ 672796 h 1118717"/>
                    <a:gd name="connsiteX4-21" fmla="*/ 433745 w 1088171"/>
                    <a:gd name="connsiteY4-22" fmla="*/ 1118717 h 1118717"/>
                    <a:gd name="connsiteX5-23" fmla="*/ 0 w 1088171"/>
                    <a:gd name="connsiteY5-24" fmla="*/ 672796 h 1118717"/>
                    <a:gd name="connsiteX0-25" fmla="*/ 0 w 1088171"/>
                    <a:gd name="connsiteY0-26" fmla="*/ 672796 h 1118717"/>
                    <a:gd name="connsiteX1-27" fmla="*/ 433745 w 1088171"/>
                    <a:gd name="connsiteY1-28" fmla="*/ 226875 h 1118717"/>
                    <a:gd name="connsiteX2-29" fmla="*/ 1088171 w 1088171"/>
                    <a:gd name="connsiteY2-30" fmla="*/ 0 h 1118717"/>
                    <a:gd name="connsiteX3-31" fmla="*/ 867490 w 1088171"/>
                    <a:gd name="connsiteY3-32" fmla="*/ 672796 h 1118717"/>
                    <a:gd name="connsiteX4-33" fmla="*/ 433745 w 1088171"/>
                    <a:gd name="connsiteY4-34" fmla="*/ 1118717 h 1118717"/>
                    <a:gd name="connsiteX5-35" fmla="*/ 0 w 1088171"/>
                    <a:gd name="connsiteY5-36" fmla="*/ 672796 h 1118717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</a:cxnLst>
                  <a:rect l="l" t="t" r="r" b="b"/>
                  <a:pathLst>
                    <a:path w="1088171" h="1118717">
                      <a:moveTo>
                        <a:pt x="0" y="672796"/>
                      </a:moveTo>
                      <a:cubicBezTo>
                        <a:pt x="0" y="426521"/>
                        <a:pt x="200193" y="280151"/>
                        <a:pt x="433745" y="226875"/>
                      </a:cubicBezTo>
                      <a:cubicBezTo>
                        <a:pt x="726490" y="160096"/>
                        <a:pt x="870029" y="151250"/>
                        <a:pt x="1088171" y="0"/>
                      </a:cubicBezTo>
                      <a:cubicBezTo>
                        <a:pt x="941050" y="224265"/>
                        <a:pt x="938752" y="378360"/>
                        <a:pt x="867490" y="672796"/>
                      </a:cubicBezTo>
                      <a:cubicBezTo>
                        <a:pt x="820345" y="918707"/>
                        <a:pt x="673296" y="1118717"/>
                        <a:pt x="433745" y="1118717"/>
                      </a:cubicBezTo>
                      <a:cubicBezTo>
                        <a:pt x="194194" y="1118717"/>
                        <a:pt x="0" y="919071"/>
                        <a:pt x="0" y="672796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  <a:alpha val="7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50" name="椭圆 149">
                  <a:extLst>
                    <a:ext uri="{FF2B5EF4-FFF2-40B4-BE49-F238E27FC236}">
                      <a16:creationId xmlns:a16="http://schemas.microsoft.com/office/drawing/2014/main" id="{03049D7C-2D0F-4684-BECE-ACB2EE72DCE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511719" y="2327880"/>
                  <a:ext cx="397007" cy="39462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</p:grpSp>
          <p:sp>
            <p:nvSpPr>
              <p:cNvPr id="148" name="文本框 147">
                <a:extLst>
                  <a:ext uri="{FF2B5EF4-FFF2-40B4-BE49-F238E27FC236}">
                    <a16:creationId xmlns:a16="http://schemas.microsoft.com/office/drawing/2014/main" id="{6A6D3496-7F8C-4C78-9DEA-A11EAE42FAE1}"/>
                  </a:ext>
                </a:extLst>
              </p:cNvPr>
              <p:cNvSpPr txBox="1"/>
              <p:nvPr/>
            </p:nvSpPr>
            <p:spPr>
              <a:xfrm>
                <a:off x="1496748" y="2348567"/>
                <a:ext cx="538033" cy="37092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altLang="zh-CN" sz="1100" b="1" dirty="0">
                    <a:solidFill>
                      <a:schemeClr val="bg2">
                        <a:lumMod val="25000"/>
                      </a:schemeClr>
                    </a:solidFill>
                  </a:rPr>
                  <a:t>1.5</a:t>
                </a:r>
                <a:endParaRPr lang="zh-CN" altLang="en-US" sz="1100" b="1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p:grpSp>
        <p:sp>
          <p:nvSpPr>
            <p:cNvPr id="139" name="文本框 138">
              <a:extLst>
                <a:ext uri="{FF2B5EF4-FFF2-40B4-BE49-F238E27FC236}">
                  <a16:creationId xmlns:a16="http://schemas.microsoft.com/office/drawing/2014/main" id="{73812056-5F6D-4ACD-B53A-6E833FC3BD0D}"/>
                </a:ext>
              </a:extLst>
            </p:cNvPr>
            <p:cNvSpPr txBox="1"/>
            <p:nvPr/>
          </p:nvSpPr>
          <p:spPr bwMode="auto">
            <a:xfrm>
              <a:off x="2076981" y="6587983"/>
              <a:ext cx="910704" cy="461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1400" b="1" dirty="0">
                  <a:solidFill>
                    <a:schemeClr val="bg2">
                      <a:lumMod val="25000"/>
                    </a:schemeClr>
                  </a:solidFill>
                </a:rPr>
                <a:t>2023</a:t>
              </a:r>
              <a:endParaRPr lang="zh-CN" altLang="en-US" sz="1400" b="1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40" name="流程图: 延期 5">
              <a:extLst>
                <a:ext uri="{FF2B5EF4-FFF2-40B4-BE49-F238E27FC236}">
                  <a16:creationId xmlns:a16="http://schemas.microsoft.com/office/drawing/2014/main" id="{A938655B-1DB4-4796-BBB7-DE53F9749B04}"/>
                </a:ext>
              </a:extLst>
            </p:cNvPr>
            <p:cNvSpPr/>
            <p:nvPr/>
          </p:nvSpPr>
          <p:spPr>
            <a:xfrm rot="16200000">
              <a:off x="1386670" y="4786875"/>
              <a:ext cx="1966162" cy="1464559"/>
            </a:xfrm>
            <a:custGeom>
              <a:avLst/>
              <a:gdLst>
                <a:gd name="connsiteX0" fmla="*/ 0 w 1271587"/>
                <a:gd name="connsiteY0" fmla="*/ 0 h 974725"/>
                <a:gd name="connsiteX1" fmla="*/ 635794 w 1271587"/>
                <a:gd name="connsiteY1" fmla="*/ 0 h 974725"/>
                <a:gd name="connsiteX2" fmla="*/ 1271588 w 1271587"/>
                <a:gd name="connsiteY2" fmla="*/ 487363 h 974725"/>
                <a:gd name="connsiteX3" fmla="*/ 635794 w 1271587"/>
                <a:gd name="connsiteY3" fmla="*/ 974726 h 974725"/>
                <a:gd name="connsiteX4" fmla="*/ 0 w 1271587"/>
                <a:gd name="connsiteY4" fmla="*/ 974725 h 974725"/>
                <a:gd name="connsiteX5" fmla="*/ 0 w 1271587"/>
                <a:gd name="connsiteY5" fmla="*/ 0 h 974725"/>
                <a:gd name="connsiteX0-1" fmla="*/ 6350 w 1277938"/>
                <a:gd name="connsiteY0-2" fmla="*/ 0 h 1184275"/>
                <a:gd name="connsiteX1-3" fmla="*/ 642144 w 1277938"/>
                <a:gd name="connsiteY1-4" fmla="*/ 0 h 1184275"/>
                <a:gd name="connsiteX2-5" fmla="*/ 1277938 w 1277938"/>
                <a:gd name="connsiteY2-6" fmla="*/ 487363 h 1184275"/>
                <a:gd name="connsiteX3-7" fmla="*/ 642144 w 1277938"/>
                <a:gd name="connsiteY3-8" fmla="*/ 974726 h 1184275"/>
                <a:gd name="connsiteX4-9" fmla="*/ 0 w 1277938"/>
                <a:gd name="connsiteY4-10" fmla="*/ 1184275 h 1184275"/>
                <a:gd name="connsiteX5-11" fmla="*/ 6350 w 1277938"/>
                <a:gd name="connsiteY5-12" fmla="*/ 0 h 1184275"/>
                <a:gd name="connsiteX0-13" fmla="*/ 611 w 1278550"/>
                <a:gd name="connsiteY0-14" fmla="*/ 0 h 1330323"/>
                <a:gd name="connsiteX1-15" fmla="*/ 642756 w 1278550"/>
                <a:gd name="connsiteY1-16" fmla="*/ 146048 h 1330323"/>
                <a:gd name="connsiteX2-17" fmla="*/ 1278550 w 1278550"/>
                <a:gd name="connsiteY2-18" fmla="*/ 633411 h 1330323"/>
                <a:gd name="connsiteX3-19" fmla="*/ 642756 w 1278550"/>
                <a:gd name="connsiteY3-20" fmla="*/ 1120774 h 1330323"/>
                <a:gd name="connsiteX4-21" fmla="*/ 612 w 1278550"/>
                <a:gd name="connsiteY4-22" fmla="*/ 1330323 h 1330323"/>
                <a:gd name="connsiteX5-23" fmla="*/ 611 w 1278550"/>
                <a:gd name="connsiteY5-24" fmla="*/ 0 h 1330323"/>
                <a:gd name="connsiteX0-25" fmla="*/ 611 w 1278550"/>
                <a:gd name="connsiteY0-26" fmla="*/ 0 h 1330323"/>
                <a:gd name="connsiteX1-27" fmla="*/ 642756 w 1278550"/>
                <a:gd name="connsiteY1-28" fmla="*/ 146048 h 1330323"/>
                <a:gd name="connsiteX2-29" fmla="*/ 1278550 w 1278550"/>
                <a:gd name="connsiteY2-30" fmla="*/ 633411 h 1330323"/>
                <a:gd name="connsiteX3-31" fmla="*/ 642756 w 1278550"/>
                <a:gd name="connsiteY3-32" fmla="*/ 1120774 h 1330323"/>
                <a:gd name="connsiteX4-33" fmla="*/ 612 w 1278550"/>
                <a:gd name="connsiteY4-34" fmla="*/ 1330323 h 1330323"/>
                <a:gd name="connsiteX5-35" fmla="*/ 611 w 1278550"/>
                <a:gd name="connsiteY5-36" fmla="*/ 0 h 1330323"/>
                <a:gd name="connsiteX0-37" fmla="*/ 611 w 1278550"/>
                <a:gd name="connsiteY0-38" fmla="*/ 0 h 1330323"/>
                <a:gd name="connsiteX1-39" fmla="*/ 642756 w 1278550"/>
                <a:gd name="connsiteY1-40" fmla="*/ 146048 h 1330323"/>
                <a:gd name="connsiteX2-41" fmla="*/ 1278550 w 1278550"/>
                <a:gd name="connsiteY2-42" fmla="*/ 633411 h 1330323"/>
                <a:gd name="connsiteX3-43" fmla="*/ 642756 w 1278550"/>
                <a:gd name="connsiteY3-44" fmla="*/ 1120774 h 1330323"/>
                <a:gd name="connsiteX4-45" fmla="*/ 612 w 1278550"/>
                <a:gd name="connsiteY4-46" fmla="*/ 1330323 h 1330323"/>
                <a:gd name="connsiteX5-47" fmla="*/ 611 w 1278550"/>
                <a:gd name="connsiteY5-48" fmla="*/ 0 h 1330323"/>
                <a:gd name="connsiteX0-49" fmla="*/ 611 w 1278550"/>
                <a:gd name="connsiteY0-50" fmla="*/ 0 h 1304926"/>
                <a:gd name="connsiteX1-51" fmla="*/ 642756 w 1278550"/>
                <a:gd name="connsiteY1-52" fmla="*/ 146048 h 1304926"/>
                <a:gd name="connsiteX2-53" fmla="*/ 1278550 w 1278550"/>
                <a:gd name="connsiteY2-54" fmla="*/ 633411 h 1304926"/>
                <a:gd name="connsiteX3-55" fmla="*/ 642756 w 1278550"/>
                <a:gd name="connsiteY3-56" fmla="*/ 1120774 h 1304926"/>
                <a:gd name="connsiteX4-57" fmla="*/ 612 w 1278550"/>
                <a:gd name="connsiteY4-58" fmla="*/ 1304926 h 1304926"/>
                <a:gd name="connsiteX5-59" fmla="*/ 611 w 1278550"/>
                <a:gd name="connsiteY5-60" fmla="*/ 0 h 1304926"/>
                <a:gd name="connsiteX0-61" fmla="*/ 611 w 1278550"/>
                <a:gd name="connsiteY0-62" fmla="*/ 0 h 1304926"/>
                <a:gd name="connsiteX1-63" fmla="*/ 642756 w 1278550"/>
                <a:gd name="connsiteY1-64" fmla="*/ 146048 h 1304926"/>
                <a:gd name="connsiteX2-65" fmla="*/ 1278550 w 1278550"/>
                <a:gd name="connsiteY2-66" fmla="*/ 633411 h 1304926"/>
                <a:gd name="connsiteX3-67" fmla="*/ 642756 w 1278550"/>
                <a:gd name="connsiteY3-68" fmla="*/ 1120774 h 1304926"/>
                <a:gd name="connsiteX4-69" fmla="*/ 612 w 1278550"/>
                <a:gd name="connsiteY4-70" fmla="*/ 1304926 h 1304926"/>
                <a:gd name="connsiteX5-71" fmla="*/ 611 w 1278550"/>
                <a:gd name="connsiteY5-72" fmla="*/ 0 h 1304926"/>
                <a:gd name="connsiteX0-73" fmla="*/ 611 w 1278550"/>
                <a:gd name="connsiteY0-74" fmla="*/ 0 h 1304926"/>
                <a:gd name="connsiteX1-75" fmla="*/ 642756 w 1278550"/>
                <a:gd name="connsiteY1-76" fmla="*/ 146048 h 1304926"/>
                <a:gd name="connsiteX2-77" fmla="*/ 1278550 w 1278550"/>
                <a:gd name="connsiteY2-78" fmla="*/ 633411 h 1304926"/>
                <a:gd name="connsiteX3-79" fmla="*/ 642756 w 1278550"/>
                <a:gd name="connsiteY3-80" fmla="*/ 1120774 h 1304926"/>
                <a:gd name="connsiteX4-81" fmla="*/ 612 w 1278550"/>
                <a:gd name="connsiteY4-82" fmla="*/ 1304926 h 1304926"/>
                <a:gd name="connsiteX5-83" fmla="*/ 611 w 1278550"/>
                <a:gd name="connsiteY5-84" fmla="*/ 0 h 1304926"/>
                <a:gd name="connsiteX0-85" fmla="*/ 611 w 1278550"/>
                <a:gd name="connsiteY0-86" fmla="*/ 0 h 1304926"/>
                <a:gd name="connsiteX1-87" fmla="*/ 642756 w 1278550"/>
                <a:gd name="connsiteY1-88" fmla="*/ 146048 h 1304926"/>
                <a:gd name="connsiteX2-89" fmla="*/ 1278550 w 1278550"/>
                <a:gd name="connsiteY2-90" fmla="*/ 633411 h 1304926"/>
                <a:gd name="connsiteX3-91" fmla="*/ 642756 w 1278550"/>
                <a:gd name="connsiteY3-92" fmla="*/ 1120774 h 1304926"/>
                <a:gd name="connsiteX4-93" fmla="*/ 612 w 1278550"/>
                <a:gd name="connsiteY4-94" fmla="*/ 1304926 h 1304926"/>
                <a:gd name="connsiteX5-95" fmla="*/ 611 w 1278550"/>
                <a:gd name="connsiteY5-96" fmla="*/ 0 h 1304926"/>
                <a:gd name="connsiteX0-97" fmla="*/ 610 w 1278550"/>
                <a:gd name="connsiteY0-98" fmla="*/ 0 h 1318293"/>
                <a:gd name="connsiteX1-99" fmla="*/ 642756 w 1278550"/>
                <a:gd name="connsiteY1-100" fmla="*/ 159415 h 1318293"/>
                <a:gd name="connsiteX2-101" fmla="*/ 1278550 w 1278550"/>
                <a:gd name="connsiteY2-102" fmla="*/ 646778 h 1318293"/>
                <a:gd name="connsiteX3-103" fmla="*/ 642756 w 1278550"/>
                <a:gd name="connsiteY3-104" fmla="*/ 1134141 h 1318293"/>
                <a:gd name="connsiteX4-105" fmla="*/ 612 w 1278550"/>
                <a:gd name="connsiteY4-106" fmla="*/ 1318293 h 1318293"/>
                <a:gd name="connsiteX5-107" fmla="*/ 610 w 1278550"/>
                <a:gd name="connsiteY5-108" fmla="*/ 0 h 131829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1278550" h="1318293">
                  <a:moveTo>
                    <a:pt x="610" y="0"/>
                  </a:moveTo>
                  <a:cubicBezTo>
                    <a:pt x="259920" y="84342"/>
                    <a:pt x="428708" y="110732"/>
                    <a:pt x="642756" y="159415"/>
                  </a:cubicBezTo>
                  <a:cubicBezTo>
                    <a:pt x="1019295" y="248318"/>
                    <a:pt x="1278550" y="377615"/>
                    <a:pt x="1278550" y="646778"/>
                  </a:cubicBezTo>
                  <a:cubicBezTo>
                    <a:pt x="1278550" y="915941"/>
                    <a:pt x="924042" y="1051594"/>
                    <a:pt x="642756" y="1134141"/>
                  </a:cubicBezTo>
                  <a:cubicBezTo>
                    <a:pt x="428708" y="1195525"/>
                    <a:pt x="265581" y="1203431"/>
                    <a:pt x="612" y="1318293"/>
                  </a:cubicBezTo>
                  <a:cubicBezTo>
                    <a:pt x="2729" y="923535"/>
                    <a:pt x="-1507" y="394758"/>
                    <a:pt x="61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41" name="文本框 56">
              <a:extLst>
                <a:ext uri="{FF2B5EF4-FFF2-40B4-BE49-F238E27FC236}">
                  <a16:creationId xmlns:a16="http://schemas.microsoft.com/office/drawing/2014/main" id="{9079C438-1A00-41A6-B273-DBDA458EA8CC}"/>
                </a:ext>
              </a:extLst>
            </p:cNvPr>
            <p:cNvSpPr txBox="1"/>
            <p:nvPr/>
          </p:nvSpPr>
          <p:spPr bwMode="auto">
            <a:xfrm>
              <a:off x="2899331" y="6587982"/>
              <a:ext cx="910704" cy="461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1400" b="1" dirty="0">
                  <a:solidFill>
                    <a:schemeClr val="bg2">
                      <a:lumMod val="25000"/>
                    </a:schemeClr>
                  </a:solidFill>
                </a:rPr>
                <a:t>2024</a:t>
              </a:r>
              <a:endParaRPr lang="zh-CN" altLang="en-US" sz="1400" b="1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grpSp>
          <p:nvGrpSpPr>
            <p:cNvPr id="142" name="组合 39">
              <a:extLst>
                <a:ext uri="{FF2B5EF4-FFF2-40B4-BE49-F238E27FC236}">
                  <a16:creationId xmlns:a16="http://schemas.microsoft.com/office/drawing/2014/main" id="{425C19F5-FA30-403E-90FB-E9EEA7559EEC}"/>
                </a:ext>
              </a:extLst>
            </p:cNvPr>
            <p:cNvGrpSpPr/>
            <p:nvPr/>
          </p:nvGrpSpPr>
          <p:grpSpPr bwMode="auto">
            <a:xfrm>
              <a:off x="2885137" y="3483150"/>
              <a:ext cx="632962" cy="614442"/>
              <a:chOff x="1413261" y="2324697"/>
              <a:chExt cx="597100" cy="580795"/>
            </a:xfrm>
          </p:grpSpPr>
          <p:grpSp>
            <p:nvGrpSpPr>
              <p:cNvPr id="143" name="组合 22">
                <a:extLst>
                  <a:ext uri="{FF2B5EF4-FFF2-40B4-BE49-F238E27FC236}">
                    <a16:creationId xmlns:a16="http://schemas.microsoft.com/office/drawing/2014/main" id="{0373B19F-9DC3-4048-B53E-A0DB1FA45AD3}"/>
                  </a:ext>
                </a:extLst>
              </p:cNvPr>
              <p:cNvGrpSpPr/>
              <p:nvPr/>
            </p:nvGrpSpPr>
            <p:grpSpPr bwMode="auto">
              <a:xfrm>
                <a:off x="1413261" y="2324697"/>
                <a:ext cx="597100" cy="580795"/>
                <a:chOff x="1413261" y="2324697"/>
                <a:chExt cx="597100" cy="580795"/>
              </a:xfrm>
            </p:grpSpPr>
            <p:sp>
              <p:nvSpPr>
                <p:cNvPr id="145" name="泪滴形 10">
                  <a:extLst>
                    <a:ext uri="{FF2B5EF4-FFF2-40B4-BE49-F238E27FC236}">
                      <a16:creationId xmlns:a16="http://schemas.microsoft.com/office/drawing/2014/main" id="{D55F75A8-2A95-4730-8DDA-7E832B87650C}"/>
                    </a:ext>
                  </a:extLst>
                </p:cNvPr>
                <p:cNvSpPr/>
                <p:nvPr/>
              </p:nvSpPr>
              <p:spPr>
                <a:xfrm rot="8073499">
                  <a:off x="1421413" y="2316545"/>
                  <a:ext cx="580795" cy="597100"/>
                </a:xfrm>
                <a:custGeom>
                  <a:avLst/>
                  <a:gdLst>
                    <a:gd name="connsiteX0" fmla="*/ 0 w 867490"/>
                    <a:gd name="connsiteY0" fmla="*/ 445921 h 891841"/>
                    <a:gd name="connsiteX1" fmla="*/ 433745 w 867490"/>
                    <a:gd name="connsiteY1" fmla="*/ 0 h 891841"/>
                    <a:gd name="connsiteX2" fmla="*/ 1088171 w 867490"/>
                    <a:gd name="connsiteY2" fmla="*/ -226875 h 891841"/>
                    <a:gd name="connsiteX3" fmla="*/ 867490 w 867490"/>
                    <a:gd name="connsiteY3" fmla="*/ 445921 h 891841"/>
                    <a:gd name="connsiteX4" fmla="*/ 433745 w 867490"/>
                    <a:gd name="connsiteY4" fmla="*/ 891842 h 891841"/>
                    <a:gd name="connsiteX5" fmla="*/ 0 w 867490"/>
                    <a:gd name="connsiteY5" fmla="*/ 445921 h 891841"/>
                    <a:gd name="connsiteX0-1" fmla="*/ 0 w 1088171"/>
                    <a:gd name="connsiteY0-2" fmla="*/ 672796 h 1118717"/>
                    <a:gd name="connsiteX1-3" fmla="*/ 433745 w 1088171"/>
                    <a:gd name="connsiteY1-4" fmla="*/ 226875 h 1118717"/>
                    <a:gd name="connsiteX2-5" fmla="*/ 1088171 w 1088171"/>
                    <a:gd name="connsiteY2-6" fmla="*/ 0 h 1118717"/>
                    <a:gd name="connsiteX3-7" fmla="*/ 867490 w 1088171"/>
                    <a:gd name="connsiteY3-8" fmla="*/ 672796 h 1118717"/>
                    <a:gd name="connsiteX4-9" fmla="*/ 433745 w 1088171"/>
                    <a:gd name="connsiteY4-10" fmla="*/ 1118717 h 1118717"/>
                    <a:gd name="connsiteX5-11" fmla="*/ 0 w 1088171"/>
                    <a:gd name="connsiteY5-12" fmla="*/ 672796 h 1118717"/>
                    <a:gd name="connsiteX0-13" fmla="*/ 0 w 1088171"/>
                    <a:gd name="connsiteY0-14" fmla="*/ 672796 h 1118717"/>
                    <a:gd name="connsiteX1-15" fmla="*/ 433745 w 1088171"/>
                    <a:gd name="connsiteY1-16" fmla="*/ 226875 h 1118717"/>
                    <a:gd name="connsiteX2-17" fmla="*/ 1088171 w 1088171"/>
                    <a:gd name="connsiteY2-18" fmla="*/ 0 h 1118717"/>
                    <a:gd name="connsiteX3-19" fmla="*/ 867490 w 1088171"/>
                    <a:gd name="connsiteY3-20" fmla="*/ 672796 h 1118717"/>
                    <a:gd name="connsiteX4-21" fmla="*/ 433745 w 1088171"/>
                    <a:gd name="connsiteY4-22" fmla="*/ 1118717 h 1118717"/>
                    <a:gd name="connsiteX5-23" fmla="*/ 0 w 1088171"/>
                    <a:gd name="connsiteY5-24" fmla="*/ 672796 h 1118717"/>
                    <a:gd name="connsiteX0-25" fmla="*/ 0 w 1088171"/>
                    <a:gd name="connsiteY0-26" fmla="*/ 672796 h 1118717"/>
                    <a:gd name="connsiteX1-27" fmla="*/ 433745 w 1088171"/>
                    <a:gd name="connsiteY1-28" fmla="*/ 226875 h 1118717"/>
                    <a:gd name="connsiteX2-29" fmla="*/ 1088171 w 1088171"/>
                    <a:gd name="connsiteY2-30" fmla="*/ 0 h 1118717"/>
                    <a:gd name="connsiteX3-31" fmla="*/ 867490 w 1088171"/>
                    <a:gd name="connsiteY3-32" fmla="*/ 672796 h 1118717"/>
                    <a:gd name="connsiteX4-33" fmla="*/ 433745 w 1088171"/>
                    <a:gd name="connsiteY4-34" fmla="*/ 1118717 h 1118717"/>
                    <a:gd name="connsiteX5-35" fmla="*/ 0 w 1088171"/>
                    <a:gd name="connsiteY5-36" fmla="*/ 672796 h 1118717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</a:cxnLst>
                  <a:rect l="l" t="t" r="r" b="b"/>
                  <a:pathLst>
                    <a:path w="1088171" h="1118717">
                      <a:moveTo>
                        <a:pt x="0" y="672796"/>
                      </a:moveTo>
                      <a:cubicBezTo>
                        <a:pt x="0" y="426521"/>
                        <a:pt x="200193" y="280151"/>
                        <a:pt x="433745" y="226875"/>
                      </a:cubicBezTo>
                      <a:cubicBezTo>
                        <a:pt x="726490" y="160096"/>
                        <a:pt x="870029" y="151250"/>
                        <a:pt x="1088171" y="0"/>
                      </a:cubicBezTo>
                      <a:cubicBezTo>
                        <a:pt x="941050" y="224265"/>
                        <a:pt x="938752" y="378360"/>
                        <a:pt x="867490" y="672796"/>
                      </a:cubicBezTo>
                      <a:cubicBezTo>
                        <a:pt x="820345" y="918707"/>
                        <a:pt x="673296" y="1118717"/>
                        <a:pt x="433745" y="1118717"/>
                      </a:cubicBezTo>
                      <a:cubicBezTo>
                        <a:pt x="194194" y="1118717"/>
                        <a:pt x="0" y="919071"/>
                        <a:pt x="0" y="672796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  <a:alpha val="7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46" name="椭圆 55">
                  <a:extLst>
                    <a:ext uri="{FF2B5EF4-FFF2-40B4-BE49-F238E27FC236}">
                      <a16:creationId xmlns:a16="http://schemas.microsoft.com/office/drawing/2014/main" id="{C535254D-27DC-495A-A9A5-ED10DBA52AF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511719" y="2327880"/>
                  <a:ext cx="397007" cy="39462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</p:grpSp>
          <p:sp>
            <p:nvSpPr>
              <p:cNvPr id="144" name="文本框 41">
                <a:extLst>
                  <a:ext uri="{FF2B5EF4-FFF2-40B4-BE49-F238E27FC236}">
                    <a16:creationId xmlns:a16="http://schemas.microsoft.com/office/drawing/2014/main" id="{9CD88080-AFE6-441E-A290-D1DAE602BBBA}"/>
                  </a:ext>
                </a:extLst>
              </p:cNvPr>
              <p:cNvSpPr txBox="1"/>
              <p:nvPr/>
            </p:nvSpPr>
            <p:spPr>
              <a:xfrm>
                <a:off x="1470161" y="2348567"/>
                <a:ext cx="538033" cy="37092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altLang="zh-CN" sz="1100" b="1" dirty="0">
                    <a:solidFill>
                      <a:schemeClr val="bg2">
                        <a:lumMod val="25000"/>
                      </a:schemeClr>
                    </a:solidFill>
                  </a:rPr>
                  <a:t>1.8</a:t>
                </a:r>
                <a:endParaRPr lang="zh-CN" altLang="en-US" sz="1100" b="1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p:grpSp>
      </p:grpSp>
      <p:cxnSp>
        <p:nvCxnSpPr>
          <p:cNvPr id="155" name="直接连接符 154">
            <a:extLst>
              <a:ext uri="{FF2B5EF4-FFF2-40B4-BE49-F238E27FC236}">
                <a16:creationId xmlns:a16="http://schemas.microsoft.com/office/drawing/2014/main" id="{5B7A5F65-17DE-42D6-AC5C-19B93F4931A3}"/>
              </a:ext>
            </a:extLst>
          </p:cNvPr>
          <p:cNvCxnSpPr/>
          <p:nvPr/>
        </p:nvCxnSpPr>
        <p:spPr>
          <a:xfrm>
            <a:off x="4024482" y="1604287"/>
            <a:ext cx="0" cy="4697413"/>
          </a:xfrm>
          <a:prstGeom prst="line">
            <a:avLst/>
          </a:prstGeom>
          <a:ln w="158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文本框 155">
            <a:extLst>
              <a:ext uri="{FF2B5EF4-FFF2-40B4-BE49-F238E27FC236}">
                <a16:creationId xmlns:a16="http://schemas.microsoft.com/office/drawing/2014/main" id="{BD1308A9-BA8B-4BE3-B74B-0B775D2BCFFC}"/>
              </a:ext>
            </a:extLst>
          </p:cNvPr>
          <p:cNvSpPr txBox="1"/>
          <p:nvPr/>
        </p:nvSpPr>
        <p:spPr bwMode="auto">
          <a:xfrm>
            <a:off x="4976669" y="1289724"/>
            <a:ext cx="208422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424242"/>
                </a:solidFill>
                <a:latin typeface="Source Sans Pro" panose="020B0503030403020204" pitchFamily="34" charset="0"/>
              </a:rPr>
              <a:t>Impact Factor</a:t>
            </a:r>
            <a:endParaRPr lang="en-US" sz="2400" dirty="0"/>
          </a:p>
        </p:txBody>
      </p:sp>
      <p:sp>
        <p:nvSpPr>
          <p:cNvPr id="158" name="文本框 157">
            <a:extLst>
              <a:ext uri="{FF2B5EF4-FFF2-40B4-BE49-F238E27FC236}">
                <a16:creationId xmlns:a16="http://schemas.microsoft.com/office/drawing/2014/main" id="{4F196CB9-C424-4FB7-AF20-52FD932113BF}"/>
              </a:ext>
            </a:extLst>
          </p:cNvPr>
          <p:cNvSpPr txBox="1"/>
          <p:nvPr/>
        </p:nvSpPr>
        <p:spPr bwMode="auto">
          <a:xfrm>
            <a:off x="5585291" y="5404104"/>
            <a:ext cx="20842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defRPr>
            </a:lvl1pPr>
          </a:lstStyle>
          <a:p>
            <a:r>
              <a:rPr lang="en-US" altLang="zh-CN" dirty="0"/>
              <a:t>IF 2025: 2.0  Q2</a:t>
            </a:r>
            <a:endParaRPr lang="zh-CN" altLang="en-US" dirty="0"/>
          </a:p>
        </p:txBody>
      </p:sp>
      <p:grpSp>
        <p:nvGrpSpPr>
          <p:cNvPr id="159" name="组合 158">
            <a:extLst>
              <a:ext uri="{FF2B5EF4-FFF2-40B4-BE49-F238E27FC236}">
                <a16:creationId xmlns:a16="http://schemas.microsoft.com/office/drawing/2014/main" id="{4555EB28-23A6-4E5B-B5D9-2D7F2F3C074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906661" y="5320437"/>
            <a:ext cx="540000" cy="539999"/>
            <a:chOff x="6381750" y="1592263"/>
            <a:chExt cx="798512" cy="798512"/>
          </a:xfrm>
        </p:grpSpPr>
        <p:sp>
          <p:nvSpPr>
            <p:cNvPr id="160" name="椭圆 159">
              <a:extLst>
                <a:ext uri="{FF2B5EF4-FFF2-40B4-BE49-F238E27FC236}">
                  <a16:creationId xmlns:a16="http://schemas.microsoft.com/office/drawing/2014/main" id="{059241E9-E6D0-4179-8845-89E4E44463E3}"/>
                </a:ext>
              </a:extLst>
            </p:cNvPr>
            <p:cNvSpPr/>
            <p:nvPr/>
          </p:nvSpPr>
          <p:spPr>
            <a:xfrm>
              <a:off x="6381750" y="1592263"/>
              <a:ext cx="798512" cy="7985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/>
            </a:p>
          </p:txBody>
        </p:sp>
        <p:grpSp>
          <p:nvGrpSpPr>
            <p:cNvPr id="161" name="组合 10">
              <a:extLst>
                <a:ext uri="{FF2B5EF4-FFF2-40B4-BE49-F238E27FC236}">
                  <a16:creationId xmlns:a16="http://schemas.microsoft.com/office/drawing/2014/main" id="{67ADB517-68E2-4BC3-8E7C-C7C0BE3815F5}"/>
                </a:ext>
              </a:extLst>
            </p:cNvPr>
            <p:cNvGrpSpPr/>
            <p:nvPr/>
          </p:nvGrpSpPr>
          <p:grpSpPr bwMode="auto">
            <a:xfrm>
              <a:off x="6558359" y="1829623"/>
              <a:ext cx="445294" cy="374279"/>
              <a:chOff x="8477250" y="2749366"/>
              <a:chExt cx="1047750" cy="880656"/>
            </a:xfrm>
          </p:grpSpPr>
          <p:cxnSp>
            <p:nvCxnSpPr>
              <p:cNvPr id="162" name="直接连接符 161">
                <a:extLst>
                  <a:ext uri="{FF2B5EF4-FFF2-40B4-BE49-F238E27FC236}">
                    <a16:creationId xmlns:a16="http://schemas.microsoft.com/office/drawing/2014/main" id="{0A6F8A36-F234-49B5-8D30-B7508B3AADD4}"/>
                  </a:ext>
                </a:extLst>
              </p:cNvPr>
              <p:cNvCxnSpPr/>
              <p:nvPr/>
            </p:nvCxnSpPr>
            <p:spPr>
              <a:xfrm>
                <a:off x="8476318" y="3225547"/>
                <a:ext cx="534144" cy="403412"/>
              </a:xfrm>
              <a:prstGeom prst="line">
                <a:avLst/>
              </a:prstGeom>
              <a:ln w="793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直接连接符 162">
                <a:extLst>
                  <a:ext uri="{FF2B5EF4-FFF2-40B4-BE49-F238E27FC236}">
                    <a16:creationId xmlns:a16="http://schemas.microsoft.com/office/drawing/2014/main" id="{DD865947-5BC5-4324-82BA-0B14B9FC5DAB}"/>
                  </a:ext>
                </a:extLst>
              </p:cNvPr>
              <p:cNvCxnSpPr/>
              <p:nvPr/>
            </p:nvCxnSpPr>
            <p:spPr>
              <a:xfrm flipV="1">
                <a:off x="9010463" y="2751166"/>
                <a:ext cx="515469" cy="877792"/>
              </a:xfrm>
              <a:prstGeom prst="line">
                <a:avLst/>
              </a:prstGeom>
              <a:ln w="793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4" name="Group 3">
            <a:extLst>
              <a:ext uri="{FF2B5EF4-FFF2-40B4-BE49-F238E27FC236}">
                <a16:creationId xmlns:a16="http://schemas.microsoft.com/office/drawing/2014/main" id="{37BFD4E9-496D-4A69-8EF6-6FD02F0CEA36}"/>
              </a:ext>
            </a:extLst>
          </p:cNvPr>
          <p:cNvGrpSpPr/>
          <p:nvPr/>
        </p:nvGrpSpPr>
        <p:grpSpPr>
          <a:xfrm>
            <a:off x="5034369" y="2684607"/>
            <a:ext cx="2009734" cy="1517621"/>
            <a:chOff x="7908536" y="2497278"/>
            <a:chExt cx="2395473" cy="1808906"/>
          </a:xfrm>
        </p:grpSpPr>
        <p:sp>
          <p:nvSpPr>
            <p:cNvPr id="165" name="文本框 164">
              <a:extLst>
                <a:ext uri="{FF2B5EF4-FFF2-40B4-BE49-F238E27FC236}">
                  <a16:creationId xmlns:a16="http://schemas.microsoft.com/office/drawing/2014/main" id="{AAB05B7C-8C36-4581-BD5F-A2FC62519AD5}"/>
                </a:ext>
              </a:extLst>
            </p:cNvPr>
            <p:cNvSpPr txBox="1"/>
            <p:nvPr/>
          </p:nvSpPr>
          <p:spPr>
            <a:xfrm>
              <a:off x="7908536" y="3535799"/>
              <a:ext cx="1167609" cy="7703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>
                  <a:solidFill>
                    <a:srgbClr val="424242"/>
                  </a:solidFill>
                  <a:latin typeface="Source Sans Pro" panose="020B0503030403020204" pitchFamily="34" charset="0"/>
                </a:rPr>
                <a:t>1.1</a:t>
              </a:r>
              <a:endParaRPr lang="en-US" sz="3600" dirty="0"/>
            </a:p>
          </p:txBody>
        </p:sp>
        <p:sp>
          <p:nvSpPr>
            <p:cNvPr id="166" name="文本框 53">
              <a:extLst>
                <a:ext uri="{FF2B5EF4-FFF2-40B4-BE49-F238E27FC236}">
                  <a16:creationId xmlns:a16="http://schemas.microsoft.com/office/drawing/2014/main" id="{A9CEB0F7-76B0-472D-82C1-C65BDEDA2D9B}"/>
                </a:ext>
              </a:extLst>
            </p:cNvPr>
            <p:cNvSpPr txBox="1"/>
            <p:nvPr/>
          </p:nvSpPr>
          <p:spPr>
            <a:xfrm>
              <a:off x="9136400" y="2497278"/>
              <a:ext cx="1167609" cy="91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400" b="1" dirty="0">
                  <a:solidFill>
                    <a:srgbClr val="424242"/>
                  </a:solidFill>
                  <a:latin typeface="Source Sans Pro" panose="020B0503030403020204" pitchFamily="34" charset="0"/>
                </a:rPr>
                <a:t>2.0</a:t>
              </a:r>
              <a:endParaRPr lang="en-US" sz="4400" dirty="0"/>
            </a:p>
          </p:txBody>
        </p:sp>
        <p:pic>
          <p:nvPicPr>
            <p:cNvPr id="167" name="Picture 2">
              <a:extLst>
                <a:ext uri="{FF2B5EF4-FFF2-40B4-BE49-F238E27FC236}">
                  <a16:creationId xmlns:a16="http://schemas.microsoft.com/office/drawing/2014/main" id="{80D5FDBD-0431-46E9-8614-D412342D4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02211" y="3219157"/>
              <a:ext cx="1280103" cy="1032609"/>
            </a:xfrm>
            <a:prstGeom prst="rect">
              <a:avLst/>
            </a:prstGeom>
          </p:spPr>
        </p:pic>
      </p:grpSp>
      <p:cxnSp>
        <p:nvCxnSpPr>
          <p:cNvPr id="168" name="直接连接符 43">
            <a:extLst>
              <a:ext uri="{FF2B5EF4-FFF2-40B4-BE49-F238E27FC236}">
                <a16:creationId xmlns:a16="http://schemas.microsoft.com/office/drawing/2014/main" id="{DD1CA853-F0E9-44C1-8989-8B066EBFAC6E}"/>
              </a:ext>
            </a:extLst>
          </p:cNvPr>
          <p:cNvCxnSpPr/>
          <p:nvPr/>
        </p:nvCxnSpPr>
        <p:spPr>
          <a:xfrm>
            <a:off x="7999429" y="1550572"/>
            <a:ext cx="0" cy="4697413"/>
          </a:xfrm>
          <a:prstGeom prst="line">
            <a:avLst/>
          </a:prstGeom>
          <a:ln w="158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文本框 41">
            <a:extLst>
              <a:ext uri="{FF2B5EF4-FFF2-40B4-BE49-F238E27FC236}">
                <a16:creationId xmlns:a16="http://schemas.microsoft.com/office/drawing/2014/main" id="{B238BC29-CEC1-4451-AE5F-BD21F5510417}"/>
              </a:ext>
            </a:extLst>
          </p:cNvPr>
          <p:cNvSpPr txBox="1"/>
          <p:nvPr/>
        </p:nvSpPr>
        <p:spPr bwMode="auto">
          <a:xfrm>
            <a:off x="9473389" y="5383610"/>
            <a:ext cx="25490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核领域期刊分级目录</a:t>
            </a:r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T2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</a:endParaRPr>
          </a:p>
        </p:txBody>
      </p:sp>
      <p:grpSp>
        <p:nvGrpSpPr>
          <p:cNvPr id="171" name="组合 80">
            <a:extLst>
              <a:ext uri="{FF2B5EF4-FFF2-40B4-BE49-F238E27FC236}">
                <a16:creationId xmlns:a16="http://schemas.microsoft.com/office/drawing/2014/main" id="{4EE23A81-04EC-406C-A3C5-6E5C0355146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869405" y="5296372"/>
            <a:ext cx="540000" cy="539999"/>
            <a:chOff x="6381750" y="1592263"/>
            <a:chExt cx="798512" cy="798512"/>
          </a:xfrm>
        </p:grpSpPr>
        <p:sp>
          <p:nvSpPr>
            <p:cNvPr id="172" name="椭圆 81">
              <a:extLst>
                <a:ext uri="{FF2B5EF4-FFF2-40B4-BE49-F238E27FC236}">
                  <a16:creationId xmlns:a16="http://schemas.microsoft.com/office/drawing/2014/main" id="{8DC11FE8-94D8-4A37-8FBB-8A7310252959}"/>
                </a:ext>
              </a:extLst>
            </p:cNvPr>
            <p:cNvSpPr/>
            <p:nvPr/>
          </p:nvSpPr>
          <p:spPr>
            <a:xfrm>
              <a:off x="6381750" y="1592263"/>
              <a:ext cx="798512" cy="7985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/>
            </a:p>
          </p:txBody>
        </p:sp>
        <p:grpSp>
          <p:nvGrpSpPr>
            <p:cNvPr id="173" name="组合 10">
              <a:extLst>
                <a:ext uri="{FF2B5EF4-FFF2-40B4-BE49-F238E27FC236}">
                  <a16:creationId xmlns:a16="http://schemas.microsoft.com/office/drawing/2014/main" id="{2744333F-6A3D-4F83-BECE-DD7566BEE626}"/>
                </a:ext>
              </a:extLst>
            </p:cNvPr>
            <p:cNvGrpSpPr/>
            <p:nvPr/>
          </p:nvGrpSpPr>
          <p:grpSpPr bwMode="auto">
            <a:xfrm>
              <a:off x="6558359" y="1829623"/>
              <a:ext cx="445294" cy="374279"/>
              <a:chOff x="8477250" y="2749366"/>
              <a:chExt cx="1047750" cy="880656"/>
            </a:xfrm>
          </p:grpSpPr>
          <p:cxnSp>
            <p:nvCxnSpPr>
              <p:cNvPr id="174" name="直接连接符 83">
                <a:extLst>
                  <a:ext uri="{FF2B5EF4-FFF2-40B4-BE49-F238E27FC236}">
                    <a16:creationId xmlns:a16="http://schemas.microsoft.com/office/drawing/2014/main" id="{DDE606A5-60BA-4D08-9F50-35319EB7127C}"/>
                  </a:ext>
                </a:extLst>
              </p:cNvPr>
              <p:cNvCxnSpPr/>
              <p:nvPr/>
            </p:nvCxnSpPr>
            <p:spPr>
              <a:xfrm>
                <a:off x="8476318" y="3225547"/>
                <a:ext cx="534144" cy="403412"/>
              </a:xfrm>
              <a:prstGeom prst="line">
                <a:avLst/>
              </a:prstGeom>
              <a:ln w="793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直接连接符 84">
                <a:extLst>
                  <a:ext uri="{FF2B5EF4-FFF2-40B4-BE49-F238E27FC236}">
                    <a16:creationId xmlns:a16="http://schemas.microsoft.com/office/drawing/2014/main" id="{43F8F06A-DBB0-4D7E-AA7B-409030AE374C}"/>
                  </a:ext>
                </a:extLst>
              </p:cNvPr>
              <p:cNvCxnSpPr/>
              <p:nvPr/>
            </p:nvCxnSpPr>
            <p:spPr>
              <a:xfrm flipV="1">
                <a:off x="9010463" y="2751166"/>
                <a:ext cx="515469" cy="877792"/>
              </a:xfrm>
              <a:prstGeom prst="line">
                <a:avLst/>
              </a:prstGeom>
              <a:ln w="793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Rectangle 98">
            <a:extLst>
              <a:ext uri="{FF2B5EF4-FFF2-40B4-BE49-F238E27FC236}">
                <a16:creationId xmlns:a16="http://schemas.microsoft.com/office/drawing/2014/main" id="{35E3D117-7C02-4367-871F-7F40507566DA}"/>
              </a:ext>
            </a:extLst>
          </p:cNvPr>
          <p:cNvSpPr/>
          <p:nvPr/>
        </p:nvSpPr>
        <p:spPr>
          <a:xfrm>
            <a:off x="8868885" y="2750179"/>
            <a:ext cx="2442754" cy="15477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文本框 176">
            <a:extLst>
              <a:ext uri="{FF2B5EF4-FFF2-40B4-BE49-F238E27FC236}">
                <a16:creationId xmlns:a16="http://schemas.microsoft.com/office/drawing/2014/main" id="{9D25D195-B2E5-41B9-81E9-B00D45F8253A}"/>
              </a:ext>
            </a:extLst>
          </p:cNvPr>
          <p:cNvSpPr txBox="1"/>
          <p:nvPr/>
        </p:nvSpPr>
        <p:spPr bwMode="auto">
          <a:xfrm>
            <a:off x="4537928" y="6328973"/>
            <a:ext cx="40167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defRPr>
            </a:lvl1pPr>
          </a:lstStyle>
          <a:p>
            <a:r>
              <a:rPr lang="en-US" altLang="zh-CN" dirty="0">
                <a:solidFill>
                  <a:schemeClr val="accent2"/>
                </a:solidFill>
              </a:rPr>
              <a:t>2026</a:t>
            </a:r>
            <a:r>
              <a:rPr lang="zh-CN" altLang="en-US" dirty="0">
                <a:solidFill>
                  <a:schemeClr val="accent2"/>
                </a:solidFill>
              </a:rPr>
              <a:t>年正式由季刊改为</a:t>
            </a:r>
            <a:r>
              <a:rPr lang="zh-CN" altLang="en-US" dirty="0">
                <a:solidFill>
                  <a:srgbClr val="C00000"/>
                </a:solidFill>
              </a:rPr>
              <a:t>双月刊</a:t>
            </a:r>
          </a:p>
        </p:txBody>
      </p:sp>
    </p:spTree>
    <p:extLst>
      <p:ext uri="{BB962C8B-B14F-4D97-AF65-F5344CB8AC3E}">
        <p14:creationId xmlns:p14="http://schemas.microsoft.com/office/powerpoint/2010/main" val="94005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68"/>
    </mc:Choice>
    <mc:Fallback xmlns="">
      <p:transition spd="slow" advTm="24368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AAA7F6C9-F4F0-49C3-9A24-550B524A4BAF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DwBF0k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A8ARdJGXprHCkDAACGDAAAJwAAAHVuaXZlcnNhbC9mbGFzaF9wdWJsaXNoaW5nX3NldHRpbmdzLnhtbNVX227aMBi+5yksT70s6YGuHUqopgJatRZQYVt7VZnYEKuOncU2lF7tafZge5L9joGC2nXpAWkTQsT/4fvPf0x4fJsKNGG55kpGeLe6gxGTsaJcjiP8ZdDePsJIGyIpEUqyCEuF0XGjEmZ2KLhO+swYENUIYKSuZybCiTFZPQim02mV6yx3XCWsAXxdjVUaZDnTTBqWB5kgM/gxs4xpPEcoAQDfVMm5WqNSQSj0SOeKWsEQp+C55C4oItqC6AQHXmxI4ptxrqykJ0qoHOXjYYTf7bfdZyHjoZo8ZdLlRDeA6MimTijlzgsi+vyOoYTxcQLuHtYwmnJqkgjv1RwKSAcPUQpsHzpxKCcKciDNHD5lhlBiiD96e4bdGr0geBKdSZLyeAAc5OKPcHNw/emq17o4O+18vh50u2eD0553otAJ1nHCYN1QCA4pm8dsaSckxpA4Ab9BZ0SEZmGwSlqIjZRcc86d0VAJyH2hBW2UDhntkJStVKN/w2UbJHcxGkEgYhbhjzknAiNuiODxUlnboTbcFFVvr0oiwIL2ZOi8j+/N++zECck1W3VrwdEu53Hjm7KCopmySPAbhoxCEL9N4SlhaLU4aJSrtKBC+xikBQeLE86mjB4XOZ0D/snQFZhILWhCr2aCGW/hu+V3aMhGKgdcRibQ2UDn2uNXnwWcEa3vQcnCx63+2WmzdX3aabYut1yAhE6IjJ8JDgVnaWY2gk9mSCqz0IN0xMRqVhSFclrwysRWfXkZNE+t8GV+62KsQG+wJJux8pzC/NWD0mYTMikG0Q1XAQ0jyKEkHhMYMawLLi0rCxgTiZQUM0RiWGvajfWEK6uB4gfYQ+uXe+j1EZfFaQyrDSzmlOWlIHd29/ZrB+8Pjz7Uq8GvHz+3n1SaL/yeIM6c3/gnT6785dp/uA3DwG3px5e2ye2/ubN7F62vZfLaaV0OSpW01S8F1y0j1f1cRurCv2R6Ky+YUi7AUhr7IYO1JHjKDaNv2WIvaJNXvdt9j22mTTYY82tG478J2Z+W18S1e2EYPHpxdZyUS55CItxKXN52Gwe1HbhpPsqqVABt/b9Do/IbUEsDBBQAAgAIADwBF0my/r9XsAIAAFUKAAAhAAAAdW5pdmVyc2FsL2ZsYXNoX3NraW5fc2V0dGluZ3MueG1slVZtT9swEP6+X1F13wnTXtgkUwlKkZDYQAPx3UmuiVXHjuxLWf/9bMcmdtvQUAupfu55zufz3RWiN0wsPs1mpJBcqidAZKLSFgnYjJWX87xDlOKskAJB4JmQqqF8vvh86z4kc8xTKrkFNVWzpgUMx1y4zxSJP+P7hV1jgkI2LRW7e1nJs5wWm0rJTpQnQ6t3LSjOxMYwz39dLFejB3Cm8Q6hSWJa/bRrmqRVoDXYkH6s7Dqp4jQHHk46d5+JmuGo92+/J9syzdDJrr7YNSZraQVpkr/e2jXOF8b7hwUI//DkFVpOd6A+5Fy2XfuRGmmVrGxCU837j/im4ZKWpv2M4ObcrpMCeyF70MlX8On5dmNXRPJf474ntl2V5I82r3sDwT56zmGBqgOShV1v07V8fejQ9Acs1pRrQ4ihgfRogn6knQ5uUmzg/YVXJsrYl0cGyovkXQPLPuDIXYoP/OXy2s2K2OkbFkWoYOvBKMQBHJh/TF4PmBE4MJ84K+FB8N1hBPumXhQe+Zr653w//8YKgppt6a1hF6z2pHvbujoK1QOB08gSFtqG88wasO9GMof1IWUHMRFBt6yiyKT4bXn5zl1Gk2zP4GvteGURZMjhWMG5GM2YjtPl9mk9emtakP3PwnC5fj9DM8Uv5xSRFnVjfpb0fOZ1pk1MYubZcYWdk4YO6k6sZaRxZ4+JGqo2oJ6l5FOPERJBT3Uv++Yao5MsygHJjmeZeCfH0i+6Jge1Mq/GQIcsp2BPrFlVc/OHLwxeodxTjFh7KdbGn6DsrS4jwBcBUFXUoWr7TW9pOo6MwxZC80eAu/LY3Yg2VTpWcFd4D2uMS84jk2rSz4qhVtIZEuFH+C8mrMTxnmVC2SPNtbtZ0vlhDA+xJIM5jDNbfPEkc3tfS4ljYz/MoAHtv5P/AVBLAwQUAAIACAA8ARdJy/6H//4CAACXCwAAJgAAAHVuaXZlcnNhbC9odG1sX3B1Ymxpc2hpbmdfc2V0dGluZ3MueG1szZbdbtowFIDveQrLUy9L+re1QwnVVKiK2hVU2NZeVSY2xKpjZ7YDTa/2NHuwPcmOY6CgdiytyjQhBD72+c6ffezw+D4VaMK04UpGeLe+gxGTsaJcjiP8ZXC6fYSRsURSIpRkEZYKo+NmLczyoeAm6TNrYalBgJGmkdkIJ9ZmjSCYTqd1bjLtZpXILfBNPVZpkGlmmLRMB5kgBfzYImMGzwgVAPBNlZypNWs1hEJP+qxoLhjiFDyX3AVFxJlNBQ78qiGJ78Za5ZKeKKE00uNhhN/tn7rPfI0ntXjKpEuJaYLQiW2DUMqdE0T0+QNDCePjBLw9PMBoyqlNIrx34CiwOnhKKdk+cuIoJwpSIO0MnzJLKLHED709y+6tmQu8iBaSpDwewAxy4Ue4Nbg9u+m1ry46l+e3g273YtDpeSdKnWCVEwarhkJwSOU6Zgs7IbGWxAn4DTojIgwLg2XRfNlIyRXn3BgNlYDUl1oYjcBTUUT4k+ZEYMQtETxezFqix8yecgExON3d+kha/Aj08cYJ0YYtG5rPGJfFuPlN5YKiQuVI8DuGrEIQUZ7Cv4Sh5XSjkVZpKRXEWGQEpwxNOJsyelxmaQb8k6EbMJHmoAmbLxPMegvfc/6AhmykNHAZmcBWBTk3nl9/ETgjxjxCydzHrf5Fp9W+7Vy22tdbLkBCJ0TGL4RDCVma2Y3wSYGksnM9SEdMcsPKolBOy7kqsdVfXwbD01z4Mr91MZbQGyzJZqy8pDB/9aCy2YRMyoPoDleJhiPIoSSeCRMxHHcuc1YVGBOJlBQFIjE0KuOO9YSr3IDEH2CPNq/30OsjLsvRGG4OsKgp05WQO7t7+wfvPxwefWzUg18/fm6vVZq18J4gzpzv4Sdrm/iikT/thmHgeufzbdjq/F914d5V+2uVTF22rweVitTuV8J1q6zqnldZdeWvjd7SlVHJBWgzY39soNEInnLL6FtumlcUfv3967fFGxV+g1Gs3b7/bxB+tHhurbyvwuDZB2AN5KuP6WbtN1BLAwQUAAIACAA8ARdJPJ8jZ5ABAAAfBgAAHwAAAHVuaXZlcnNhbC9odG1sX3NraW5fc2V0dGluZ3MuanONlE1vwjAMhu/8iiq7TohpH2y7TQOkSRwmjdu0QyimVKRJlKQdHeK/rwkDktQdxBfy8uR17Cre9pJmkZQkz8nW/Xb793DvNLCaUSVchzrr0AurE83yBczyAljOgURIdTh6lHcnAjMm3JnO6w9rqz0/Iuw/S8q0j0vEQiGaxg5XCPiNaBvs8M9R7Hl17WvyGj0vjRG8nwpugJs+F6qgjiFXE7f8EiNYVKDOoEuaQmA6dKuLPDneD234XCoKSXk9FZnoz2m6zpQo+aIr/6qWoJpPvt4Dg6fh6ziwY7k2bwaKOPH40UY3KRVoDX95H8Y2UJjROTDPd+DWP2hg3C4ooqtc5+ZAv9zY8GlJM2h16XZiI8R443UpZ2Bjuq4nGa1BXWIlZCkv+IBSicx2pIW2e35EmaCLnGd7bjSwgXL2sta2q3unQu9GNkjwhET0hFbY8yu6ZkcMagQ0wVg65NVR3ilmxzCRIzkEomHTqsLniInniN1/JoQaQ9NV0YyHZjg2baBqDWomBGtu/3XunnGu3u4XUEsDBBQAAgAIADwBF0k9PC/RwQAAAOUBAAAaAAAAdW5pdmVyc2FsL2kxOG5fcHJlc2V0cy54bWydkbEKwjAQhvc+RbjdxG6lJHUT3Bx0lpqmGmkvJZdaH9+UinSRgEMg//F9PyQnd6++Y0/jyTpUkPMtMIPaNRZvCs6n/aYARqHGpu4cGgXogO2qTNq8wKM3ZAKxWIGk4B7CUAoxTRO3NPjYQK4bQywmrl0v4ukditkUw6LC4pb2L/szgyrLGJPX0XbhgFW8x7QgjLxWMDsXjdxi60D8AhqTAEyqwVACaH0CeAwJwI8rQIrvm+ekRwrxo2KQYrWeKnsDUEsDBBQAAgAIADwBF0mw7V1XbgAAAHYAAAAcAAAAdW5pdmVyc2FsL2xvY2FsX3NldHRpbmdzLnhtbA3MPQ7CMAxA4b2nsLyXn42haTc2EBLlAFZjUCTHRomF4PZ4e8OnNy3fKvDh1otpwuPugMC6WS76SvhYz+MJoTtpJjHlhGoIyzxMYhvJnd0DdngL/bitXCOcr1RD3hp3ViePM4xwieezcMb9PPwBUEsDBBQAAgAIAESUV0cjtE77+wIAALAIAAAUAAAAdW5pdmVyc2FsL3BsYXllci54bWytVd9P2zAQfi7S/ofI79gtHQOqBMSQ0B7GhNSx7a0yiZt4TeLMdgjlr9/Zzu+lbEh7aJWc7/vufPfdxb96zlLviUnFRR6gBZ4jj+WhiHgeB+jh6+3xObq6fHfkFyndM+nxKEBlzg2ApsiLmAolLzSA76lOAtQzYGBGXiG5kFzvgfsUuNtIJ0v07mgGLrkKUKJ1sSKkqirMFSDyWIm0NCQKhyIjhWSK5ZpJ4tJAXoNd6b+j4ZeJnOh9wVQPWei3B65JWo5nxQck1RILGZOT+XxBftx9XocJy+gxz5WmeciQB5Wc2VI+0nB3J6IyZcrYZr5Lcs20NklY28zXK744zz0lwwA5h03GlKIxUzjNY0QclkyA/W1KVVLzqAGt4VU7XvNav4153zRutnOkcy7Kx5SrBI76kM46CfTJMKqf2etaBT00Cro1TMiT7FfJJYvs67dWjPMFcgFbxdk8sapCOICnWxpqIfc3AAMV1R3EbdOwaxq2oJYDt9HXHQVqbrtlVJeSNaWa+U88YuILlZIaWVxqWTKfjIw1lgzBPnFXrpvUNcRPdJae/kNvjN+oNT/Va52xgP/RmE9A1NaE5xF7vuXgo1kGNdUMim1sWBcpNjG7nFT5mPV0PTC5HOumwEU8TWXMYAwjqinp7OQQlEmqwCUs5QjbOzgITnicpPDTkwzj04M0GZW7SYbewUFwKsLdBLQ1t2Uk4zqOxNQqyCcT68QPS6VFxl+sPAd7Rq+sDl8buebouuDtwdn8j1EcxGgGc4smVpd56u2r5vDezKlWnc+mcJaBWmEemC4L59XMQlmMfCK2pWWqb/o5NfuwBx3lPDUd01zfQe+iWvMX5lU8Ml+6xdLUJGFGMwH6cL7sMUA/YbsMwlvToYhbkTd1wJjYN/dvK9ps+bp1ruuHOuxDDZ84qxzGzdRHUEcsRZlHox7iovuIqBR22rVk1EvZFm60OAGRiiJA7+GhvvPF6UV35bPFRYO1ed27wC6XN6z0OuFOQaTWdXsRv94N8PgbUEsDBBQAAgAIADwBF0kXqeFBbwEAAPsCAAApAAAAdW5pdmVyc2FsL3NraW5fY3VzdG9taXphdGlvbl9zZXR0aW5ncy54bWyNUttq3DAQfc9XiPzAShrdDO6Cbi5+SUKykGd3rRbTRC6WQkvRx1dOsmy22dBqnmbOmTPM6LTp+xTtU8rz4/R7yNMc70LOU/yWthcItfv5YV5ulpBCTptj5X6K4/yzj1/ntVarKQ9xHJbRrmjaYtQ9P6SkVk7VjBlGkWSeeoWc57ZiDbgGbMUcJbbd/CXxoruEfYj5vGq7OUHfN/QxhSX3cQy/tnDKfgudbvB5Gcap8tJWsDXKYWpxbA3ECJfcF6oBQCDLHXG4SNlITZDHjGMoRlGggAjnpBGFSMqhZl0jqgrzjUBMMkZdoZ7WbqS1cdQWCQ0huk7zqrGl64zEGBFCgLnCBXQGo8qGqqFBrQcEBwZE0UYTBaiznelY8c4Ly5GiXmBcmDGA8fG4x+3enutY/e91Duf8h+DZLziLrt7anDFXu39alkrehccfD0MO6MuQQj9+ury59Xf+aqd3/fXV5as3n318YK6GrZt/6O8/UEsDBBQAAgAIAD0BF0l1IT99WA0AAPEhAAAXAAAAdW5pdmVyc2FsL3VuaXZlcnNhbC5wbmftmvtfUum3x6mcaqaLNjNN3rVisjOVfPM7XkqT8VLKadR0LNPULlimDmAqGirSXQuRUTuaV6Zs8pKXMRMUL1QWZJhk4A0EKlQUBEYRCQE9m/p+57zOOf8CP+y9X+t5P89e+1mvtZ71+WHfPBLot+Ery69AINAGmL9vCAhkAgOBVqHWrgZGtlKuTQGPFckhft6gxn7racAwifUK8AKBmonrdKe/AOwvE/3Dk0GgjT2GawUDVRMDrLsB8/UKvRgt47PwYJWeMat39Ta7YmIS5JX/01qTb01gJlufXdnh/a0pvmDzNZOCqznZKvORq+kFY96d/o621yL7vre/44PE+80WHbYfXuoWFCpilaNc9TyxJI5fi8l850WMOsqPGuQnDCfXpTciHlwQ91e8bjhBcXFFCTxmC0k6E+DDTjkfUtYsBdvE2KZt75XxKLzrK4DRobr0l+YO+eOFQZ5xsYZpxzsk2wBb2kRDxgImqO2HOmLkw+RE6k2DFXZQlZ8w3HQS5bASsCI3D/o1or8xgEbLfMNqe9+vgfslM5hhzBts8LDWCIzACIzACIzACIzACIzACIzACIzACIzACIzACIzgf4Ocfx4scCBlJik/4CFI5FhbM0ZEcHWh6WUoOzdVm2R2UFTP4DWsAWZKXRU9qVpi8cEDS3NvD0NsHpNOKIec4Bo5GYJP1zHGWFC3Ag/9PLvMVZjZgv3TtC69U9XWoQKcnOqqxEyWrFko1oqDte2tSP5+Vnwlk2xKI6YHqsOXfWysYdFZmomFFZ5Tkgtp0uRoCjBlIODE4nhhkMtw00maYrHMFYX01P3V8w0FJexG7WcoX+1qGuMv0Jb1CkWJCxTiLPRAHGON3lFUQ/XTB9h0ldazqbrrkOMHz9TX6gE/O0QUS1kq1R/UBb0aOAMCzYTQdp+E21tEY1WDqV2xzkGUGUtOcsbAGl9ra5hjwuU6Br+BheH0nyNwZ2ceQLCzL7aoo8Iu/9HYZDM3pxo+SYp0FIvc4nlh1rWIpdFYEn/D95u30ZOD5WPtyfHv6iYkj4oaNPTH6VGhF2viRGLMaKDasj1HO+JysiGBn0Uo9YSkBedhTSL45KoXINCdQcjbaJxetaAUlaZIPaVF4YXpeZC54gdr/ArkXlHf8RfLj8pCh/rjo4YCY11Z9al/dtiM7E86JdjbwOOKF9xoXHlyYk3Vzh9yOSzmb0e86isfLrY/G7rYfyjGQjkoPW0dHgr3lIiEy0tpVhE32NHbY7uIEdmzSrImvoIh1RzPHy9zWyk77odfAUrcN7iJwRfTW6eHsEN7WlxUkWnSrO+29VoQ2F8vECxbCw8opirp+WBheXpgESuKQI2kP1zEWE8Eb4X73rq1AV7pFG262b7I7zoHh8pABmUQylWeEnF6hbwU9bxAQ8UvBFhfTs01bLqtXNLxA5WVm8BpWK4/cQ4Rf/LdvW6SL3hfdXMPN6BsECURC8fT4hmZ1g1PZtEsfg6YeeoIFOLjY6E0Fbl0aNIO5gA7EXcRsWKe6mN/VQbU1idNCAJF7kFLXpTSsmNqeatbkCXOdWwkVQW97Z8UCM9uLXM5Ib/fH89oe7AOLKyXt1t5nbFYT31zhK7raXuN7Xle36FPEmhH0rrlVPzbLjvi3Q4UCNRY5IwLjqv+9LrWOmjyGOKqTw5Y/GPq8Y44nwrvC1yPzf6SDnuq4t67Nsntkn0/vxbCQoaJv8S/0lWAW0px5Y0hdPV1DlpEvoEQwh7JnD+58AQq8hJTrhGTUFCHxnCKzTm+U8LCWDKrlXf6pDACHJ6Hra7wo3iKW4PAtaAkLulYg41i9npJT5L4v0Q1ssjmUx6uqshcs5BN9yqLbx3fHkM4H1K8fUcfkyPrm7377Hlnn1NoX2rXof4kOxXVY7zZ43z+ODsIimgSLqC8PwVqA2MJf8u0Dnmij3p2aKYTpwkBgs99b+1Oqg6vlPwjl/1rUSrfdks1WWW+/VZu3OYd9JoqV7pKuYWSd8mJrhsj/B5c5Uj5Iidd0CFlhiuqkMnXirG2TPKR5Gi+dvZHVJdqaJIJoXlg6vnz7EYIH7sKlOhcLmbphyBTRUsfGVBBxZK8QyH4pwyC0zAnr5p6jujem+JGMO4TLNySks+rIYnP/if/WMBD5sTjKCpir7Ro9A/bww2iTP7F3FZbldBwVZRG85qyKinwWl6DVJq83Nn3Npz8IrFS4bAJdqlKKiBWLGb/BV3WsJZpSsVy2unumRT1BtCTxcG04BSSqRrNNb/7u2d1pcuShoWTd1Ysfn8qwI6E3mWWe/ZV2EksOkm/1ix7iswAMrR47+SR4PdnupG6My1Wzl0rQwgR4ubuzT/H58qaERz9oEcseuhvrz3k5nLUv3xRD2hnWmSxPT4cc3f5Hx9eZgK5rMzL+IKA00tPOgwT24Lh3RV/sKDLuphKzU5CBPnQ9QKMAIvmxQAVyDRvzRJR2dt67wgsmJz0sJ0W+ectrtIX+GRZ/71oK77L6CHwirzGDOhGHv2OICqVql0NOsV3/NA0yjku/51Y5S4ROxbc3r+HRl+7xpksmyJW7Zq0d7ryc5plvycV4QSE9KwtvIL1NezVSB58acJlN+MWWMWdIve6bPsyMYWvvTDiQp+XP2LzXYEOMIR19AglcEuaKlROH/xsNEfY4oqP3F4IE0OXpcA3rhJNFc5id2zftjvo6WgYJQDI6A5ODbqBcUwa5pdV/h2sCG6x/5B53V67Eif3Y+D/+PTxox+yobr3k/l+tqMewAGvrpHGR1DWJ9LkerdfreDpaaPTcivQJbTUc4ut5PHe7pSUmefEJ8FVH7ywdr2Zkpdt3akLscrgbdsbORNugw8C/SzYpoOIwnBKn6Oz5AJR1ajy2FPQJw2P75rklQa11E4rH3uBb06MpHExKVJ2LShk73gzw5anWxymeWJCYtEv+6uInulOxOMrO9AKxmmeObuDGWgol3qeFapzIMvFw5eg8S/YtPJG8zfQvLUWT09ZmMTPcAdItDcp5fEtunX/ANKl15AulvADdHUNBzdszjunU3dGVq88TNh0Z1IBt6AvdE35hzQRkGW/bi/YrTNUgsf8Gx+Hrfeja6oxy3p10GQtJqFETr60LPk/qRRFy+rS/3oxx5KX+qY4/34uO6YIxz9HstFrcm6zA73+jrq5dK/dlyGi3/xD/N5wajBitx8DnS3zNsMkrQOIQoRvwXUFbllbRtLPxCLMpzmdrT+nnXiCAzbcv3MO3sem44j/2rSQYOXKZWVr65oRa7rwYFFoieV2a85UICVcsOB25T597vxtHzQPDiTqYYJm73C3wpzp79QkOrLpPjkIgXcKhFlKoy7HjaXuOwSuHfalHEjdBNsR5DH7vDfuR6bZIyYkaxb/mmGH69QwoEtPv1cCnbqiPOTF9Cc5oE/Kkesvli6uSbotQS7GDRfLu1eAjtM+qZXJMhSZtEkd7C7mnTkomx/2YNJ++sVdj9bnOKiUcZMTP1jmSv1+cnuIzAAOt9RaRuuYLZobEAXNW1k7Dbcpiq/k7lAp5+ZLL7i3Qg40WvHUnU/P1wx7d+2gyprx/k61kJiGimdnTWod1CiclndzEbNPX5EmGO3UL/BkgW6m3We/fZfF106YAQVStv9+01L+zAOE1vVzu7gRS8KS9bltqXzyHTSznp/MOjCMxGMzE/LHeW8aWDMdQr0c9rR0lf/RpolAdJQrSynIUCCiL76/rp0UJU3dA6klAkj2lIDIeGOoujAGHtI9khUY2YJ0/3xS+z3DgwsVmWJ39XPiW1lo8USm4YDjaS7+hQ6+lIFWFPukKBjwKUPdPJwA1AoKuqvxKGWDocEcxb2erK8eXb+t1xfcXkrd+aSLqmZupapFez/l1+DcPDuIJNXCHMuQVgZnkpLYyjjK062+BbA0agB2TW9SdbqmCxxIaR/79+Lum8uwQezn5b8IYQPYc5FVSH0s4Gxep2RRpLid+TEhuFeU1LViUMgSUGcC/t1GUjFbij+BU3cI+S2i1xPN61eONWXQrO/1r5sRFG6Z3rb0lSlw3swGZK7Gmn2WRGX4sS1ubgWRQz1FC5o9ShER2o2ZaWbI8fYdOkkYjaubDsLFpz3B/KnXK3CoKtCykpvQ1ArEwlr7G4MqoxIN2dNGBSTuQFZWJH5xYx7ys/CL4CSPNajDbQzCj8Cj7MYqMoS8zkXJQ8T6f1fGMkdzmfGRFMqfPFiesRboHvV6LWxhlBWl3OTM+Hh2+mn+uFP3y42jidDFAWJgd9l4MU131urgDbUQtxxTWUopmkauA3Q3KkzvjSDcjRHqx1pv3Iuohusezb/zD8lTWb2HuzFRJbvSOepCDxXnlzKKIF3a/dNcmVA3Of64vNTPHlDRF/+MeoAdwVpTSRmDw8tmsbfAYS9Ms/66+rrHFJo5V305Fh0VIC0yaHpHh/+v9j9wVdJh3pd//1wASOz4//m5gN+eXF2xFrASj4batZN727DaVPdVgP2Ee3RL7YWvYfGZH99ny3INyxOOHojJ7ci/TzekeTtGea7DzDAxInS5ZuMcrXlUZwfffG1RsrqowTAbdjDQt9H71JX/BlBLAwQUAAIACABAARdJKwvAbUoAAABrAAAAGwAAAHVuaXZlcnNhbC91bml2ZXJzYWwucG5nLnhtbLOxr8jNUShLLSrOzM+zVTLUM1Cyt+PlsikoSi3LTC1XqACKGekZQICSQiUqtzwzpSQDKGRgbowQzEjNTM8osVWyMDCFC+oDzQQAUEsBAgAAFAACAAgAPAEXSRUOrShkBAAABxEAAB0AAAAAAAAAAQAAAAAAAAAAAHVuaXZlcnNhbC9jb21tb25fbWVzc2FnZXMubG5nUEsBAgAAFAACAAgAPAEXSRl6axwpAwAAhgwAACcAAAAAAAAAAQAAAAAAnwQAAHVuaXZlcnNhbC9mbGFzaF9wdWJsaXNoaW5nX3NldHRpbmdzLnhtbFBLAQIAABQAAgAIADwBF0my/r9XsAIAAFUKAAAhAAAAAAAAAAEAAAAAAA0IAAB1bml2ZXJzYWwvZmxhc2hfc2tpbl9zZXR0aW5ncy54bWxQSwECAAAUAAIACAA8ARdJy/6H//4CAACXCwAAJgAAAAAAAAABAAAAAAD8CgAAdW5pdmVyc2FsL2h0bWxfcHVibGlzaGluZ19zZXR0aW5ncy54bWxQSwECAAAUAAIACAA8ARdJPJ8jZ5ABAAAfBgAAHwAAAAAAAAABAAAAAAA+DgAAdW5pdmVyc2FsL2h0bWxfc2tpbl9zZXR0aW5ncy5qc1BLAQIAABQAAgAIADwBF0k9PC/RwQAAAOUBAAAaAAAAAAAAAAEAAAAAAAsQAAB1bml2ZXJzYWwvaTE4bl9wcmVzZXRzLnhtbFBLAQIAABQAAgAIADwBF0mw7V1XbgAAAHYAAAAcAAAAAAAAAAEAAAAAAAQRAAB1bml2ZXJzYWwvbG9jYWxfc2V0dGluZ3MueG1sUEsBAgAAFAACAAgARJRXRyO0Tvv7AgAAsAgAABQAAAAAAAAAAQAAAAAArBEAAHVuaXZlcnNhbC9wbGF5ZXIueG1sUEsBAgAAFAACAAgAPAEXSRep4UFvAQAA+wIAACkAAAAAAAAAAQAAAAAA2RQAAHVuaXZlcnNhbC9za2luX2N1c3RvbWl6YXRpb25fc2V0dGluZ3MueG1sUEsBAgAAFAACAAgAPQEXSXUhP31YDQAA8SEAABcAAAAAAAAAAAAAAAAAjxYAAHVuaXZlcnNhbC91bml2ZXJzYWwucG5nUEsBAgAAFAACAAgAQAEXSSsLwG1KAAAAawAAABsAAAAAAAAAAQAAAAAAHCQAAHVuaXZlcnNhbC91bml2ZXJzYWwucG5nLnhtbFBLBQYAAAAACwALAEkDAACfJAAAAAA="/>
  <p:tag name="ISPRING_RESOURCE_PATHS_HASH_PRESENTER" val="4577f96c1d146d1024591441de32e15b846efe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RESENTATION_TITLE" val="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CUSTOM_TIMING_USED" val="0"/>
  <p:tag name="TIMING" val="|45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CUSTOM_TIMING_USED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103_16*i*0"/>
  <p:tag name="KSO_WM_TEMPLATE_CATEGORY" val="custom"/>
  <p:tag name="KSO_WM_TEMPLATE_INDEX" val="20189103"/>
  <p:tag name="KSO_WM_UNIT_INDEX" val="0"/>
  <p:tag name="KSO_WM_FULL_TEXT_BEAUTIFY_COPY_ID" val="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866,&quot;width&quot;:2866}"/>
  <p:tag name="FEATURENAME" val="collage"/>
  <p:tag name="KSO_WM_UNIT_VALUE" val="1128*200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2384_1*d*1"/>
  <p:tag name="KSO_WM_TEMPLATE_CATEGORY" val="diagram"/>
  <p:tag name="KSO_WM_TEMPLATE_INDEX" val="20202384"/>
  <p:tag name="KSO_WM_UNIT_LAYERLEVEL" val="1"/>
  <p:tag name="KSO_WM_TAG_VERSION" val="1.0"/>
  <p:tag name="KSO_WM_BEAUTIFY_FLAG" val="#wm#"/>
  <p:tag name="KSO_WM_UNIT_PLACING_PICTURE_INFO" val="{&quot;code&quot;:&quot;Ab&quot;,&quot;full_picture&quot;:true,&quot;last_crop_picture&quot;:&quot;[1]&quot;,&quot;last_full_picture&quot;:&quot;Ab&quot;,&quot;margin&quot;:{&quot;left&quot;:37.648768604494535,&quot;right&quot;:37.862480080391038},&quot;scheme&quot;:&quot;3-0&quot;,&quot;spacing&quot;:5}"/>
  <p:tag name="KSO_WM_UNIT_BLOCK" val="0"/>
  <p:tag name="KSO_WM_UNIT_PLACING_PICTURE" val="145530.238"/>
  <p:tag name="KSO_WM_UNIT_SUPPORT_UNIT_TYPE" val="[&quot;all&quot;]"/>
  <p:tag name="KSO_WM_UNIT_PLACING_PICTURE_USER_RELATIVERECTANGLE" val="{&quot;bottom&quot;:0.00013999999999999999,&quot;left&quot;:0,&quot;right&quot;:0,&quot;top&quot;:0.00013999999999999999}"/>
  <p:tag name="KSO_WM_UNIT_PLACING_PICTURE_COLLAGE_RELATIVERECTANGLE" val="{&quot;bottom&quot;:0.00014000000000000961,&quot;left&quot;:0,&quot;right&quot;:0,&quot;top&quot;:0.00014000000000000961}"/>
  <p:tag name="KSO_WM_UNIT_PLACING_PICTURE_COLLAGE_VIEWPORT" val="{&quot;height&quot;:6400.6299212598424,&quot;width&quot;:8554.6673810064858}"/>
  <p:tag name="KSO_WM_UNIT_PLACING_PICTURE_MD4" val="0"/>
  <p:tag name="KSO_WM_UNIT_PLACING_PICTURE_USER_VIEWPORT_SMARTMENU" val="{&quot;height&quot;:2259.9353717199169,&quot;width&quot;:3435.7980974561078}"/>
  <p:tag name="KSO_WM_UNIT_PLACING_PICTURE_USER_RELATIVERECTANGLE_SMARTMENU" val="{&quot;bottom&quot;:0,&quot;left&quot;:0,&quot;right&quot;:0,&quot;top&quot;:0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417,&quot;width&quot;:5119.6428571428569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CUSTOM_TIMING_USED" val="0"/>
</p:tagLst>
</file>

<file path=ppt/theme/theme1.xml><?xml version="1.0" encoding="utf-8"?>
<a:theme xmlns:a="http://schemas.openxmlformats.org/drawingml/2006/main" name="第一PPT，www.1ppt.com">
  <a:themeElements>
    <a:clrScheme name="自定义 2312">
      <a:dk1>
        <a:sysClr val="windowText" lastClr="000000"/>
      </a:dk1>
      <a:lt1>
        <a:sysClr val="window" lastClr="FFFFFF"/>
      </a:lt1>
      <a:dk2>
        <a:srgbClr val="4F91A0"/>
      </a:dk2>
      <a:lt2>
        <a:srgbClr val="79B0BD"/>
      </a:lt2>
      <a:accent1>
        <a:srgbClr val="79B0BD"/>
      </a:accent1>
      <a:accent2>
        <a:srgbClr val="4F91A0"/>
      </a:accent2>
      <a:accent3>
        <a:srgbClr val="79B0BD"/>
      </a:accent3>
      <a:accent4>
        <a:srgbClr val="4F91A0"/>
      </a:accent4>
      <a:accent5>
        <a:srgbClr val="79B0BD"/>
      </a:accent5>
      <a:accent6>
        <a:srgbClr val="4F91A0"/>
      </a:accent6>
      <a:hlink>
        <a:srgbClr val="0563C1"/>
      </a:hlink>
      <a:folHlink>
        <a:srgbClr val="954F72"/>
      </a:folHlink>
    </a:clrScheme>
    <a:fontScheme name="Temp">
      <a:majorFont>
        <a:latin typeface="HelveticaInserat-Roman-SemiB"/>
        <a:ea typeface="微软雅黑"/>
        <a:cs typeface=""/>
      </a:majorFont>
      <a:minorFont>
        <a:latin typeface="HelveticaInserat-Roman-SemiB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A3A3A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7721</TotalTime>
  <Words>2215</Words>
  <Application>Microsoft Office PowerPoint</Application>
  <PresentationFormat>Widescreen</PresentationFormat>
  <Paragraphs>329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7" baseType="lpstr">
      <vt:lpstr>等线</vt:lpstr>
      <vt:lpstr>等线 Light</vt:lpstr>
      <vt:lpstr>HelveticaInserat-Roman-SemiB</vt:lpstr>
      <vt:lpstr>Liter</vt:lpstr>
      <vt:lpstr>Microsoft YaHei</vt:lpstr>
      <vt:lpstr>Microsoft YaHei</vt:lpstr>
      <vt:lpstr>MiSans</vt:lpstr>
      <vt:lpstr>黑体</vt:lpstr>
      <vt:lpstr>Agency FB</vt:lpstr>
      <vt:lpstr>Arial</vt:lpstr>
      <vt:lpstr>Bahnschrift Light Condensed</vt:lpstr>
      <vt:lpstr>Calibri</vt:lpstr>
      <vt:lpstr>Franklin Gothic Book</vt:lpstr>
      <vt:lpstr>Franklin Gothic Medium</vt:lpstr>
      <vt:lpstr>Georgia</vt:lpstr>
      <vt:lpstr>Source Sans Pro</vt:lpstr>
      <vt:lpstr>Times New Roman</vt:lpstr>
      <vt:lpstr>第一PPT，www.1ppt.com</vt:lpstr>
      <vt:lpstr>PowerPoint Presentation</vt:lpstr>
      <vt:lpstr>三刊总览</vt:lpstr>
      <vt:lpstr>PowerPoint Presentation</vt:lpstr>
      <vt:lpstr>PowerPoint Presentation</vt:lpstr>
      <vt:lpstr>PowerPoint Presentation</vt:lpstr>
      <vt:lpstr>PowerPoint Presentation</vt:lpstr>
      <vt:lpstr>Radiation Detection Technology and Methods</vt:lpstr>
      <vt:lpstr>Radiation Detection Technology and Methods</vt:lpstr>
      <vt:lpstr>Radiation Detection Technology and Methods</vt:lpstr>
      <vt:lpstr>大科学装置及领域重要研究成果首发</vt:lpstr>
      <vt:lpstr>国际合作组论文</vt:lpstr>
      <vt:lpstr>专刊出版</vt:lpstr>
      <vt:lpstr>出版时效与作者服务</vt:lpstr>
      <vt:lpstr>多渠道展示优秀成果</vt:lpstr>
      <vt:lpstr>《现代物理知识》</vt:lpstr>
      <vt:lpstr>《现代物理知识》</vt:lpstr>
      <vt:lpstr>《现代物理知识》</vt:lpstr>
      <vt:lpstr>期待您的参与</vt:lpstr>
      <vt:lpstr>PowerPoint Presentation</vt:lpstr>
    </vt:vector>
  </TitlesOfParts>
  <Company>第一PPT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蓝色曲线</dc:title>
  <dc:creator>第一PPT</dc:creator>
  <cp:keywords>www.1ppt.com</cp:keywords>
  <dc:description>www.1ppt.com</dc:description>
  <cp:lastModifiedBy>Hairong Dong</cp:lastModifiedBy>
  <cp:revision>457</cp:revision>
  <dcterms:created xsi:type="dcterms:W3CDTF">2016-06-07T15:36:47Z</dcterms:created>
  <dcterms:modified xsi:type="dcterms:W3CDTF">2026-07-17T09:52:39Z</dcterms:modified>
</cp:coreProperties>
</file>