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7">
  <p:sldMasterIdLst>
    <p:sldMasterId id="2147483648" r:id="rId1"/>
    <p:sldMasterId id="2147483657" r:id="rId3"/>
  </p:sldMasterIdLst>
  <p:notesMasterIdLst>
    <p:notesMasterId r:id="rId5"/>
  </p:notesMasterIdLst>
  <p:handoutMasterIdLst>
    <p:handoutMasterId r:id="rId25"/>
  </p:handoutMasterIdLst>
  <p:sldIdLst>
    <p:sldId id="743" r:id="rId4"/>
    <p:sldId id="444" r:id="rId6"/>
    <p:sldId id="789" r:id="rId7"/>
    <p:sldId id="839" r:id="rId8"/>
    <p:sldId id="853" r:id="rId9"/>
    <p:sldId id="856" r:id="rId10"/>
    <p:sldId id="790" r:id="rId11"/>
    <p:sldId id="841" r:id="rId12"/>
    <p:sldId id="842" r:id="rId13"/>
    <p:sldId id="844" r:id="rId14"/>
    <p:sldId id="843" r:id="rId15"/>
    <p:sldId id="845" r:id="rId16"/>
    <p:sldId id="848" r:id="rId17"/>
    <p:sldId id="846" r:id="rId18"/>
    <p:sldId id="850" r:id="rId19"/>
    <p:sldId id="852" r:id="rId20"/>
    <p:sldId id="857" r:id="rId21"/>
    <p:sldId id="745" r:id="rId22"/>
    <p:sldId id="858" r:id="rId23"/>
    <p:sldId id="744" r:id="rId24"/>
  </p:sldIdLst>
  <p:sldSz cx="12192000" cy="6858000"/>
  <p:notesSz cx="6858000" cy="9144000"/>
  <p:custDataLst>
    <p:tags r:id="rId3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18" userDrawn="1">
          <p15:clr>
            <a:srgbClr val="A4A3A4"/>
          </p15:clr>
        </p15:guide>
        <p15:guide id="2" orient="horz" pos="3874" userDrawn="1">
          <p15:clr>
            <a:srgbClr val="A4A3A4"/>
          </p15:clr>
        </p15:guide>
        <p15:guide id="3" orient="horz" pos="602" userDrawn="1">
          <p15:clr>
            <a:srgbClr val="A4A3A4"/>
          </p15:clr>
        </p15:guide>
        <p15:guide id="4" pos="3926" userDrawn="1">
          <p15:clr>
            <a:srgbClr val="A4A3A4"/>
          </p15:clr>
        </p15:guide>
        <p15:guide id="5" pos="566" userDrawn="1">
          <p15:clr>
            <a:srgbClr val="A4A3A4"/>
          </p15:clr>
        </p15:guide>
        <p15:guide id="6" pos="742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uxiwen" initials="l" lastIdx="1" clrIdx="0"/>
  <p:cmAuthor id="2" name="Lenovo" initials="L" lastIdx="1" clrIdx="1"/>
  <p:cmAuthor id="3" name="yugai" initials="y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25A0"/>
    <a:srgbClr val="E2D0FA"/>
    <a:srgbClr val="F85208"/>
    <a:srgbClr val="724189"/>
    <a:srgbClr val="13742F"/>
    <a:srgbClr val="3333CC"/>
    <a:srgbClr val="2196F3"/>
    <a:srgbClr val="550396"/>
    <a:srgbClr val="051F8F"/>
    <a:srgbClr val="0095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中度样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58132B0-14CB-4171-BD4E-FFA3FD533476}" styleName="表样式 1 17">
    <a:wholeTbl>
      <a:tcTxStyle>
        <a:fontRef idx="none">
          <a:schemeClr val="tx1"/>
        </a:fontRef>
      </a:tcTxStyle>
      <a:tcStyle>
        <a:tcBdr>
          <a:left>
            <a:ln w="12700" cmpd="sng">
              <a:solidFill>
                <a:schemeClr val="bg1"/>
              </a:solidFill>
              <a:prstDash val="solid"/>
            </a:ln>
          </a:left>
          <a:right>
            <a:ln w="12700" cmpd="sng">
              <a:solidFill>
                <a:schemeClr val="bg1"/>
              </a:solidFill>
              <a:prstDash val="solid"/>
            </a:ln>
          </a:right>
          <a:top>
            <a:ln w="12700" cmpd="sng">
              <a:solidFill>
                <a:schemeClr val="bg1"/>
              </a:solidFill>
              <a:prstDash val="solid"/>
            </a:ln>
          </a:top>
          <a:bottom>
            <a:ln w="12700" cmpd="sng">
              <a:solidFill>
                <a:schemeClr val="bg1"/>
              </a:solidFill>
              <a:prstDash val="solid"/>
            </a:ln>
          </a:bottom>
          <a:insideH>
            <a:ln w="12700" cmpd="sng">
              <a:solidFill>
                <a:schemeClr val="bg1"/>
              </a:solidFill>
              <a:prstDash val="solid"/>
            </a:ln>
          </a:insideH>
          <a:insideV>
            <a:ln w="12700" cmpd="sng">
              <a:solidFill>
                <a:schemeClr val="bg1"/>
              </a:solidFill>
              <a:prstDash val="solid"/>
            </a:ln>
          </a:insideV>
        </a:tcBdr>
        <a:fill>
          <a:solidFill>
            <a:schemeClr val="accent4">
              <a:lumMod val="40000"/>
              <a:lumOff val="60000"/>
              <a:alpha val="25000"/>
            </a:schemeClr>
          </a:solidFill>
        </a:fill>
      </a:tcStyle>
    </a:wholeTbl>
    <a:band1H>
      <a:tcStyle>
        <a:tcBdr/>
        <a:fill>
          <a:solidFill>
            <a:schemeClr val="accent4">
              <a:lumMod val="40000"/>
              <a:lumOff val="60000"/>
              <a:alpha val="50000"/>
            </a:schemeClr>
          </a:solidFill>
        </a:fill>
      </a:tcStyle>
    </a:band1H>
    <a:band1V>
      <a:tcStyle>
        <a:tcBdr/>
        <a:fill>
          <a:solidFill>
            <a:schemeClr val="accent4">
              <a:lumMod val="40000"/>
              <a:lumOff val="60000"/>
              <a:alpha val="50000"/>
            </a:schemeClr>
          </a:solidFill>
        </a:fill>
      </a:tcStyle>
    </a:band1V>
    <a:lastCol>
      <a:tcTxStyle b="on">
        <a:fontRef idx="none">
          <a:schemeClr val="tx1"/>
        </a:fontRef>
      </a:tcTxStyle>
      <a:tcStyle>
        <a:tcBdr>
          <a:left>
            <a:ln w="12700" cmpd="sng">
              <a:solidFill>
                <a:schemeClr val="bg1"/>
              </a:solidFill>
              <a:prstDash val="solid"/>
            </a:ln>
          </a:left>
          <a:right>
            <a:ln w="12700" cmpd="sng">
              <a:solidFill>
                <a:schemeClr val="bg1"/>
              </a:solidFill>
              <a:prstDash val="solid"/>
            </a:ln>
          </a:right>
          <a:top>
            <a:ln w="12700" cmpd="sng">
              <a:solidFill>
                <a:schemeClr val="bg1"/>
              </a:solidFill>
              <a:prstDash val="solid"/>
            </a:ln>
          </a:top>
          <a:bottom>
            <a:ln w="12700" cmpd="sng">
              <a:solidFill>
                <a:schemeClr val="bg1"/>
              </a:solidFill>
              <a:prstDash val="solid"/>
            </a:ln>
          </a:bottom>
          <a:insideH>
            <a:ln w="12700" cmpd="sng">
              <a:solidFill>
                <a:schemeClr val="bg1"/>
              </a:solidFill>
              <a:prstDash val="solid"/>
            </a:ln>
          </a:insideH>
          <a:insideV>
            <a:ln>
              <a:noFill/>
            </a:ln>
          </a:insideV>
        </a:tcBdr>
        <a:fill>
          <a:solidFill>
            <a:schemeClr val="accent4">
              <a:lumMod val="40000"/>
              <a:lumOff val="60000"/>
            </a:schemeClr>
          </a:solidFill>
        </a:fill>
      </a:tcStyle>
    </a:lastCol>
    <a:firstCol>
      <a:tcTxStyle b="on">
        <a:fontRef idx="none">
          <a:schemeClr val="tx1"/>
        </a:fontRef>
      </a:tcTxStyle>
      <a:tcStyle>
        <a:tcBdr>
          <a:left>
            <a:ln w="12700" cmpd="sng">
              <a:solidFill>
                <a:schemeClr val="bg1"/>
              </a:solidFill>
              <a:prstDash val="solid"/>
            </a:ln>
          </a:left>
          <a:right>
            <a:ln w="12700" cmpd="sng">
              <a:solidFill>
                <a:schemeClr val="bg1"/>
              </a:solidFill>
              <a:prstDash val="solid"/>
            </a:ln>
          </a:right>
          <a:top>
            <a:ln w="12700" cmpd="sng">
              <a:solidFill>
                <a:schemeClr val="bg1"/>
              </a:solidFill>
              <a:prstDash val="solid"/>
            </a:ln>
          </a:top>
          <a:bottom>
            <a:ln w="12700" cmpd="sng">
              <a:solidFill>
                <a:schemeClr val="bg1"/>
              </a:solidFill>
              <a:prstDash val="solid"/>
            </a:ln>
          </a:bottom>
          <a:insideH>
            <a:ln w="12700" cmpd="sng">
              <a:solidFill>
                <a:schemeClr val="bg1"/>
              </a:solidFill>
              <a:prstDash val="solid"/>
            </a:ln>
          </a:insideH>
          <a:insideV>
            <a:ln>
              <a:noFill/>
            </a:ln>
          </a:insideV>
        </a:tcBdr>
        <a:fill>
          <a:solidFill>
            <a:schemeClr val="accent4">
              <a:lumMod val="40000"/>
              <a:lumOff val="60000"/>
            </a:schemeClr>
          </a:solidFill>
        </a:fill>
      </a:tcStyle>
    </a:firstCol>
    <a:lastRow>
      <a:tcTxStyle b="on">
        <a:fontRef idx="none">
          <a:schemeClr val="bg1"/>
        </a:fontRef>
      </a:tcTxStyle>
      <a:tcStyle>
        <a:tcBdr>
          <a:left>
            <a:ln w="12700" cmpd="sng">
              <a:solidFill>
                <a:schemeClr val="bg1"/>
              </a:solidFill>
              <a:prstDash val="solid"/>
            </a:ln>
          </a:left>
          <a:right>
            <a:ln w="12700" cmpd="sng">
              <a:solidFill>
                <a:schemeClr val="bg1"/>
              </a:solidFill>
              <a:prstDash val="solid"/>
            </a:ln>
          </a:right>
          <a:top>
            <a:ln w="12700" cmpd="sng">
              <a:solidFill>
                <a:schemeClr val="bg1"/>
              </a:solidFill>
              <a:prstDash val="solid"/>
            </a:ln>
          </a:top>
          <a:bottom>
            <a:ln w="12700" cmpd="sng">
              <a:solidFill>
                <a:schemeClr val="bg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lastRow>
    <a:firstRow>
      <a:tcTxStyle b="on">
        <a:fontRef idx="none">
          <a:schemeClr val="bg1"/>
        </a:fontRef>
      </a:tcTxStyle>
      <a:tcStyle>
        <a:tcBdr>
          <a:left>
            <a:ln w="12700" cmpd="sng">
              <a:solidFill>
                <a:schemeClr val="bg1"/>
              </a:solidFill>
              <a:prstDash val="solid"/>
            </a:ln>
          </a:left>
          <a:right>
            <a:ln w="12700" cmpd="sng">
              <a:solidFill>
                <a:schemeClr val="bg1"/>
              </a:solidFill>
              <a:prstDash val="solid"/>
            </a:ln>
          </a:right>
          <a:top>
            <a:ln w="12700" cmpd="sng">
              <a:solidFill>
                <a:schemeClr val="bg1"/>
              </a:solidFill>
              <a:prstDash val="solid"/>
            </a:ln>
          </a:top>
          <a:bottom>
            <a:ln w="12700" cmpd="sng">
              <a:solidFill>
                <a:schemeClr val="bg1"/>
              </a:solidFill>
              <a:prstDash val="solid"/>
            </a:ln>
          </a:bottom>
          <a:insideH>
            <a:ln>
              <a:noFill/>
            </a:ln>
          </a:insideH>
          <a:insideV>
            <a:ln w="12700" cmpd="sng">
              <a:solidFill>
                <a:schemeClr val="bg1"/>
              </a:solidFill>
              <a:prstDash val="solid"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04" autoAdjust="0"/>
    <p:restoredTop sz="87846" autoAdjust="0"/>
  </p:normalViewPr>
  <p:slideViewPr>
    <p:cSldViewPr snapToGrid="0" showGuides="1">
      <p:cViewPr varScale="1">
        <p:scale>
          <a:sx n="82" d="100"/>
          <a:sy n="82" d="100"/>
        </p:scale>
        <p:origin x="648" y="60"/>
      </p:cViewPr>
      <p:guideLst>
        <p:guide orient="horz" pos="2318"/>
        <p:guide orient="horz" pos="3874"/>
        <p:guide orient="horz" pos="602"/>
        <p:guide pos="3926"/>
        <p:guide pos="566"/>
        <p:guide pos="742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0" Type="http://schemas.openxmlformats.org/officeDocument/2006/relationships/tags" Target="tags/tag115.xml"/><Relationship Id="rId3" Type="http://schemas.openxmlformats.org/officeDocument/2006/relationships/slideMaster" Target="slideMasters/slideMaster2.xml"/><Relationship Id="rId29" Type="http://schemas.openxmlformats.org/officeDocument/2006/relationships/commentAuthors" Target="commentAuthors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handoutMaster" Target="handoutMasters/handoutMaster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file:///F:\Tool\WeChat\&#32842;&#22825;&#35760;&#24405;\WeChat%20Files\luckyzhaokunhua\FileStorage\File\2026-07\bf4b88e78c228d70a55d25f86ed2c107_a6ce895f5acdf9173eafd9e9290ba85a_8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file:///D:\My%20Real%20World\UCAS\&#23548;&#24072;&#39033;&#30446;\SCOAP3&#39640;&#33021;&#29289;&#29702;&#23398;&#26415;&#34920;&#29616;&#24433;&#21709;\SCOAP3&#25968;&#25454;&#20998;&#26512;_2026&#24180;&#29256;&#26412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'[bf4b88e78c228d70a55d25f86ed2c107_a6ce895f5acdf9173eafd9e9290ba85a_8.xlsx]sheet 4SCOAP3资助我国通讯作者和参与作者发文情况'!$E$6</c:f>
              <c:strCache>
                <c:ptCount val="1"/>
                <c:pt idx="0">
                  <c:v>中国作者参与发表论文数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'[bf4b88e78c228d70a55d25f86ed2c107_a6ce895f5acdf9173eafd9e9290ba85a_8.xlsx]sheet 4SCOAP3资助我国通讯作者和参与作者发文情况'!$D$7:$D$18</c:f>
              <c:numCache>
                <c:formatCode>General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'[bf4b88e78c228d70a55d25f86ed2c107_a6ce895f5acdf9173eafd9e9290ba85a_8.xlsx]sheet 4SCOAP3资助我国通讯作者和参与作者发文情况'!$E$7:$E$18</c:f>
              <c:numCache>
                <c:formatCode>General</c:formatCode>
                <c:ptCount val="12"/>
                <c:pt idx="0">
                  <c:v>595</c:v>
                </c:pt>
                <c:pt idx="1">
                  <c:v>639</c:v>
                </c:pt>
                <c:pt idx="2">
                  <c:v>712</c:v>
                </c:pt>
                <c:pt idx="3">
                  <c:v>750</c:v>
                </c:pt>
                <c:pt idx="4">
                  <c:v>1377</c:v>
                </c:pt>
                <c:pt idx="5">
                  <c:v>1408</c:v>
                </c:pt>
                <c:pt idx="6">
                  <c:v>1505</c:v>
                </c:pt>
                <c:pt idx="7">
                  <c:v>1657</c:v>
                </c:pt>
                <c:pt idx="8">
                  <c:v>1650</c:v>
                </c:pt>
                <c:pt idx="9">
                  <c:v>1922</c:v>
                </c:pt>
                <c:pt idx="10">
                  <c:v>2222</c:v>
                </c:pt>
                <c:pt idx="11">
                  <c:v>2490</c:v>
                </c:pt>
              </c:numCache>
            </c:numRef>
          </c:val>
        </c:ser>
        <c:ser>
          <c:idx val="1"/>
          <c:order val="1"/>
          <c:tx>
            <c:strRef>
              <c:f>'[bf4b88e78c228d70a55d25f86ed2c107_a6ce895f5acdf9173eafd9e9290ba85a_8.xlsx]sheet 4SCOAP3资助我国通讯作者和参与作者发文情况'!$F$6</c:f>
              <c:strCache>
                <c:ptCount val="1"/>
                <c:pt idx="0">
                  <c:v>中国通讯作者发表论文数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'[bf4b88e78c228d70a55d25f86ed2c107_a6ce895f5acdf9173eafd9e9290ba85a_8.xlsx]sheet 4SCOAP3资助我国通讯作者和参与作者发文情况'!$D$7:$D$18</c:f>
              <c:numCache>
                <c:formatCode>General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'[bf4b88e78c228d70a55d25f86ed2c107_a6ce895f5acdf9173eafd9e9290ba85a_8.xlsx]sheet 4SCOAP3资助我国通讯作者和参与作者发文情况'!$F$7:$F$18</c:f>
              <c:numCache>
                <c:formatCode>General</c:formatCode>
                <c:ptCount val="12"/>
                <c:pt idx="0">
                  <c:v>335</c:v>
                </c:pt>
                <c:pt idx="1">
                  <c:v>360</c:v>
                </c:pt>
                <c:pt idx="2">
                  <c:v>418</c:v>
                </c:pt>
                <c:pt idx="3">
                  <c:v>434</c:v>
                </c:pt>
                <c:pt idx="4">
                  <c:v>838</c:v>
                </c:pt>
                <c:pt idx="5">
                  <c:v>928</c:v>
                </c:pt>
                <c:pt idx="6">
                  <c:v>1071</c:v>
                </c:pt>
                <c:pt idx="7">
                  <c:v>1189</c:v>
                </c:pt>
                <c:pt idx="8">
                  <c:v>1253</c:v>
                </c:pt>
                <c:pt idx="9">
                  <c:v>1343</c:v>
                </c:pt>
                <c:pt idx="10">
                  <c:v>1627</c:v>
                </c:pt>
                <c:pt idx="11">
                  <c:v>1927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42178728"/>
        <c:axId val="983737221"/>
      </c:barChart>
      <c:lineChart>
        <c:grouping val="standard"/>
        <c:varyColors val="0"/>
        <c:ser>
          <c:idx val="2"/>
          <c:order val="2"/>
          <c:tx>
            <c:strRef>
              <c:f>'[bf4b88e78c228d70a55d25f86ed2c107_a6ce895f5acdf9173eafd9e9290ba85a_8.xlsx]sheet 4SCOAP3资助我国通讯作者和参与作者发文情况'!$G$6</c:f>
              <c:strCache>
                <c:ptCount val="1"/>
                <c:pt idx="0">
                  <c:v>中国通讯作者高被引论文数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'[bf4b88e78c228d70a55d25f86ed2c107_a6ce895f5acdf9173eafd9e9290ba85a_8.xlsx]sheet 4SCOAP3资助我国通讯作者和参与作者发文情况'!$D$7:$D$18</c:f>
              <c:numCache>
                <c:formatCode>General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'[bf4b88e78c228d70a55d25f86ed2c107_a6ce895f5acdf9173eafd9e9290ba85a_8.xlsx]sheet 4SCOAP3资助我国通讯作者和参与作者发文情况'!$G$7:$G$18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0</c:v>
                </c:pt>
                <c:pt idx="4">
                  <c:v>2</c:v>
                </c:pt>
                <c:pt idx="5">
                  <c:v>3</c:v>
                </c:pt>
                <c:pt idx="6">
                  <c:v>6</c:v>
                </c:pt>
                <c:pt idx="7">
                  <c:v>7</c:v>
                </c:pt>
                <c:pt idx="8">
                  <c:v>4</c:v>
                </c:pt>
                <c:pt idx="9">
                  <c:v>10</c:v>
                </c:pt>
                <c:pt idx="10">
                  <c:v>8</c:v>
                </c:pt>
                <c:pt idx="11">
                  <c:v>20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0"/>
        <c:smooth val="0"/>
        <c:axId val="988829281"/>
        <c:axId val="208906843"/>
      </c:lineChart>
      <c:catAx>
        <c:axId val="742178728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983737221"/>
        <c:crosses val="autoZero"/>
        <c:auto val="1"/>
        <c:lblAlgn val="ctr"/>
        <c:lblOffset val="100"/>
        <c:noMultiLvlLbl val="0"/>
      </c:catAx>
      <c:valAx>
        <c:axId val="98373722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02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742178728"/>
        <c:crosses val="autoZero"/>
        <c:crossBetween val="between"/>
      </c:valAx>
      <c:catAx>
        <c:axId val="988829281"/>
        <c:scaling>
          <c:orientation val="minMax"/>
        </c:scaling>
        <c:delete val="1"/>
        <c:axPos val="b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208906843"/>
        <c:crosses val="autoZero"/>
        <c:auto val="1"/>
        <c:lblAlgn val="ctr"/>
        <c:lblOffset val="100"/>
        <c:noMultiLvlLbl val="0"/>
      </c:catAx>
      <c:valAx>
        <c:axId val="208906843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988829281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38f6b2ce-8e62-48b5-baba-b3941a4baa65}"/>
      </c:ext>
    </c:extLst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968717534341452"/>
          <c:y val="0.0405679513184584"/>
          <c:w val="0.879579822232483"/>
          <c:h val="0.728526645768025"/>
        </c:manualLayout>
      </c:layout>
      <c:lineChart>
        <c:grouping val="standard"/>
        <c:varyColors val="0"/>
        <c:ser>
          <c:idx val="0"/>
          <c:order val="0"/>
          <c:tx>
            <c:strRef>
              <c:f>[SCOAP3数据分析_2026年版本.xlsx]全球主要国家通讯发文高被引论文占比及历年变化!$B$6</c:f>
              <c:strCache>
                <c:ptCount val="1"/>
                <c:pt idx="0">
                  <c:v>中国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numRef>
              <c:f>[SCOAP3数据分析_2026年版本.xlsx]全球主要国家通讯发文高被引论文占比及历年变化!$A$7:$A$17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[SCOAP3数据分析_2026年版本.xlsx]全球主要国家通讯发文高被引论文占比及历年变化!$B$7:$B$17</c:f>
              <c:numCache>
                <c:formatCode>0%</c:formatCode>
                <c:ptCount val="11"/>
                <c:pt idx="0">
                  <c:v>0</c:v>
                </c:pt>
                <c:pt idx="1" c:formatCode="0.00%">
                  <c:v>0.0024</c:v>
                </c:pt>
                <c:pt idx="2">
                  <c:v>0</c:v>
                </c:pt>
                <c:pt idx="3" c:formatCode="0.00%">
                  <c:v>0.0024</c:v>
                </c:pt>
                <c:pt idx="4" c:formatCode="0.00%">
                  <c:v>0.0032</c:v>
                </c:pt>
                <c:pt idx="5" c:formatCode="0.00%">
                  <c:v>0.0056</c:v>
                </c:pt>
                <c:pt idx="6" c:formatCode="0.00%">
                  <c:v>0.0059</c:v>
                </c:pt>
                <c:pt idx="7" c:formatCode="0.00%">
                  <c:v>0.0032</c:v>
                </c:pt>
                <c:pt idx="8" c:formatCode="0.00%">
                  <c:v>0.0074</c:v>
                </c:pt>
                <c:pt idx="9" c:formatCode="0.00%">
                  <c:v>0.0049</c:v>
                </c:pt>
                <c:pt idx="10" c:formatCode="0.00%">
                  <c:v>0.0104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[SCOAP3数据分析_2026年版本.xlsx]全球主要国家通讯发文高被引论文占比及历年变化!$C$6</c:f>
              <c:strCache>
                <c:ptCount val="1"/>
                <c:pt idx="0">
                  <c:v>美国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numRef>
              <c:f>[SCOAP3数据分析_2026年版本.xlsx]全球主要国家通讯发文高被引论文占比及历年变化!$A$7:$A$17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[SCOAP3数据分析_2026年版本.xlsx]全球主要国家通讯发文高被引论文占比及历年变化!$C$7:$C$17</c:f>
              <c:numCache>
                <c:formatCode>0.00%</c:formatCode>
                <c:ptCount val="11"/>
                <c:pt idx="0">
                  <c:v>0</c:v>
                </c:pt>
                <c:pt idx="1">
                  <c:v>0.0207</c:v>
                </c:pt>
                <c:pt idx="2">
                  <c:v>0.023</c:v>
                </c:pt>
                <c:pt idx="3">
                  <c:v>0.0156</c:v>
                </c:pt>
                <c:pt idx="4">
                  <c:v>0.0127</c:v>
                </c:pt>
                <c:pt idx="5">
                  <c:v>0.0172</c:v>
                </c:pt>
                <c:pt idx="6">
                  <c:v>0.0174</c:v>
                </c:pt>
                <c:pt idx="7">
                  <c:v>0.0161</c:v>
                </c:pt>
                <c:pt idx="8">
                  <c:v>0.0118</c:v>
                </c:pt>
                <c:pt idx="9">
                  <c:v>0.0093</c:v>
                </c:pt>
                <c:pt idx="10">
                  <c:v>0.0178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[SCOAP3数据分析_2026年版本.xlsx]全球主要国家通讯发文高被引论文占比及历年变化!$D$6</c:f>
              <c:strCache>
                <c:ptCount val="1"/>
                <c:pt idx="0">
                  <c:v>英国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numRef>
              <c:f>[SCOAP3数据分析_2026年版本.xlsx]全球主要国家通讯发文高被引论文占比及历年变化!$A$7:$A$17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[SCOAP3数据分析_2026年版本.xlsx]全球主要国家通讯发文高被引论文占比及历年变化!$D$7:$D$17</c:f>
              <c:numCache>
                <c:formatCode>0.00%</c:formatCode>
                <c:ptCount val="11"/>
                <c:pt idx="0">
                  <c:v>0.0033</c:v>
                </c:pt>
                <c:pt idx="1">
                  <c:v>0.013</c:v>
                </c:pt>
                <c:pt idx="2">
                  <c:v>0.0077</c:v>
                </c:pt>
                <c:pt idx="3">
                  <c:v>0.0158</c:v>
                </c:pt>
                <c:pt idx="4">
                  <c:v>0.007</c:v>
                </c:pt>
                <c:pt idx="5">
                  <c:v>0.0168</c:v>
                </c:pt>
                <c:pt idx="6">
                  <c:v>0.0165</c:v>
                </c:pt>
                <c:pt idx="7">
                  <c:v>0.009</c:v>
                </c:pt>
                <c:pt idx="8">
                  <c:v>0.007</c:v>
                </c:pt>
                <c:pt idx="9">
                  <c:v>0.0091</c:v>
                </c:pt>
                <c:pt idx="10">
                  <c:v>0.015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[SCOAP3数据分析_2026年版本.xlsx]全球主要国家通讯发文高被引论文占比及历年变化!$E$6</c:f>
              <c:strCache>
                <c:ptCount val="1"/>
                <c:pt idx="0">
                  <c:v>德国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numRef>
              <c:f>[SCOAP3数据分析_2026年版本.xlsx]全球主要国家通讯发文高被引论文占比及历年变化!$A$7:$A$17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[SCOAP3数据分析_2026年版本.xlsx]全球主要国家通讯发文高被引论文占比及历年变化!$E$7:$E$17</c:f>
              <c:numCache>
                <c:formatCode>0.00%</c:formatCode>
                <c:ptCount val="11"/>
                <c:pt idx="0">
                  <c:v>0.0026</c:v>
                </c:pt>
                <c:pt idx="1">
                  <c:v>0.013</c:v>
                </c:pt>
                <c:pt idx="2">
                  <c:v>0.0053</c:v>
                </c:pt>
                <c:pt idx="3">
                  <c:v>0.0122</c:v>
                </c:pt>
                <c:pt idx="4">
                  <c:v>0.0062</c:v>
                </c:pt>
                <c:pt idx="5">
                  <c:v>0.0095</c:v>
                </c:pt>
                <c:pt idx="6">
                  <c:v>0.0043</c:v>
                </c:pt>
                <c:pt idx="7">
                  <c:v>0.0129</c:v>
                </c:pt>
                <c:pt idx="8">
                  <c:v>0.0141</c:v>
                </c:pt>
                <c:pt idx="9">
                  <c:v>0.0064</c:v>
                </c:pt>
                <c:pt idx="10">
                  <c:v>0.0164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[SCOAP3数据分析_2026年版本.xlsx]全球主要国家通讯发文高被引论文占比及历年变化!$F$6</c:f>
              <c:strCache>
                <c:ptCount val="1"/>
                <c:pt idx="0">
                  <c:v>法国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numRef>
              <c:f>[SCOAP3数据分析_2026年版本.xlsx]全球主要国家通讯发文高被引论文占比及历年变化!$A$7:$A$17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[SCOAP3数据分析_2026年版本.xlsx]全球主要国家通讯发文高被引论文占比及历年变化!$F$7:$F$17</c:f>
              <c:numCache>
                <c:formatCode>0%</c:formatCode>
                <c:ptCount val="11"/>
                <c:pt idx="0">
                  <c:v>0</c:v>
                </c:pt>
                <c:pt idx="1" c:formatCode="0.00%">
                  <c:v>0.0253</c:v>
                </c:pt>
                <c:pt idx="2" c:formatCode="0.00%">
                  <c:v>0.0146</c:v>
                </c:pt>
                <c:pt idx="3" c:formatCode="0.00%">
                  <c:v>0.0096</c:v>
                </c:pt>
                <c:pt idx="4" c:formatCode="0.00%">
                  <c:v>0.0255</c:v>
                </c:pt>
                <c:pt idx="5" c:formatCode="0.00%">
                  <c:v>0.0177</c:v>
                </c:pt>
                <c:pt idx="6" c:formatCode="0.00%">
                  <c:v>0.0171</c:v>
                </c:pt>
                <c:pt idx="7" c:formatCode="0.00%">
                  <c:v>0.0037</c:v>
                </c:pt>
                <c:pt idx="8" c:formatCode="0.00%">
                  <c:v>0.0247</c:v>
                </c:pt>
                <c:pt idx="9" c:formatCode="0.00%">
                  <c:v>0.0081</c:v>
                </c:pt>
                <c:pt idx="10" c:formatCode="0.00%">
                  <c:v>0.003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[SCOAP3数据分析_2026年版本.xlsx]全球主要国家通讯发文高被引论文占比及历年变化!$G$6</c:f>
              <c:strCache>
                <c:ptCount val="1"/>
                <c:pt idx="0">
                  <c:v>日本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numRef>
              <c:f>[SCOAP3数据分析_2026年版本.xlsx]全球主要国家通讯发文高被引论文占比及历年变化!$A$7:$A$17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[SCOAP3数据分析_2026年版本.xlsx]全球主要国家通讯发文高被引论文占比及历年变化!$G$7:$G$17</c:f>
              <c:numCache>
                <c:formatCode>0%</c:formatCode>
                <c:ptCount val="11"/>
                <c:pt idx="0">
                  <c:v>0</c:v>
                </c:pt>
                <c:pt idx="1" c:formatCode="0.00%">
                  <c:v>0.003</c:v>
                </c:pt>
                <c:pt idx="2" c:formatCode="0.00%">
                  <c:v>0.0041</c:v>
                </c:pt>
                <c:pt idx="3" c:formatCode="0.00%">
                  <c:v>0.0106</c:v>
                </c:pt>
                <c:pt idx="4" c:formatCode="0.00%">
                  <c:v>0.0093</c:v>
                </c:pt>
                <c:pt idx="5" c:formatCode="0.00%">
                  <c:v>0.0043</c:v>
                </c:pt>
                <c:pt idx="6">
                  <c:v>0</c:v>
                </c:pt>
                <c:pt idx="7" c:formatCode="0.00%">
                  <c:v>0.005</c:v>
                </c:pt>
                <c:pt idx="8" c:formatCode="0.00%">
                  <c:v>0.0127</c:v>
                </c:pt>
                <c:pt idx="9" c:formatCode="0.00%">
                  <c:v>0.0069</c:v>
                </c:pt>
                <c:pt idx="10" c:formatCode="0.00%">
                  <c:v>0.002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0"/>
        <c:smooth val="0"/>
        <c:axId val="188412156"/>
        <c:axId val="247687779"/>
      </c:lineChart>
      <c:catAx>
        <c:axId val="188412156"/>
        <c:scaling>
          <c:orientation val="minMax"/>
        </c:scaling>
        <c:delete val="0"/>
        <c:axPos val="b"/>
        <c:title>
          <c:tx>
            <c:rich>
              <a:bodyPr rot="0" spcFirstLastPara="0" vertOverflow="ellipsis" vert="horz" wrap="square" anchor="ctr" anchorCtr="1"/>
              <a:lstStyle/>
              <a:p>
                <a:pPr defTabSz="914400">
                  <a:defRPr lang="zh-CN" sz="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zh-CN" altLang="en-US" sz="800"/>
                  <a:t>年份</a:t>
                </a:r>
                <a:endParaRPr lang="zh-CN" altLang="en-US" sz="80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247687779"/>
        <c:crosses val="autoZero"/>
        <c:auto val="1"/>
        <c:lblAlgn val="ctr"/>
        <c:lblOffset val="100"/>
        <c:noMultiLvlLbl val="0"/>
      </c:catAx>
      <c:valAx>
        <c:axId val="2476877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02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0" vertOverflow="ellipsis" vert="horz" wrap="square" anchor="ctr" anchorCtr="1"/>
              <a:lstStyle/>
              <a:p>
                <a:pPr defTabSz="914400">
                  <a:defRPr lang="zh-CN" sz="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zh-CN" altLang="en-US" sz="800"/>
                  <a:t>高被引论文占本国当年发文比例</a:t>
                </a:r>
                <a:endParaRPr lang="zh-CN" altLang="en-US" sz="80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1884121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zh-CN"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zh-CN"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2"/>
        <c:txPr>
          <a:bodyPr rot="0" spcFirstLastPara="0" vertOverflow="ellipsis" vert="horz" wrap="square" anchor="ctr" anchorCtr="1"/>
          <a:lstStyle/>
          <a:p>
            <a:pPr>
              <a:defRPr lang="zh-CN"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3"/>
        <c:txPr>
          <a:bodyPr rot="0" spcFirstLastPara="0" vertOverflow="ellipsis" vert="horz" wrap="square" anchor="ctr" anchorCtr="1"/>
          <a:lstStyle/>
          <a:p>
            <a:pPr>
              <a:defRPr lang="zh-CN"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4"/>
        <c:txPr>
          <a:bodyPr rot="0" spcFirstLastPara="0" vertOverflow="ellipsis" vert="horz" wrap="square" anchor="ctr" anchorCtr="1"/>
          <a:lstStyle/>
          <a:p>
            <a:pPr>
              <a:defRPr lang="zh-CN"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5"/>
        <c:txPr>
          <a:bodyPr rot="0" spcFirstLastPara="0" vertOverflow="ellipsis" vert="horz" wrap="square" anchor="ctr" anchorCtr="1"/>
          <a:lstStyle/>
          <a:p>
            <a:pPr>
              <a:defRPr lang="zh-CN"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1e7096b5-8e5c-4b9f-be76-777fd8775be3}"/>
      </c:ext>
    </c:extLst>
  </c:chart>
  <c:spPr>
    <a:solidFill>
      <a:schemeClr val="bg1"/>
    </a:solidFill>
    <a:ln w="9525" cap="flat" cmpd="sng" algn="ctr">
      <a:solidFill>
        <a:schemeClr val="bg2">
          <a:lumMod val="90000"/>
        </a:schemeClr>
      </a:solidFill>
      <a:round/>
    </a:ln>
    <a:effectLst/>
  </c:spPr>
  <c:txPr>
    <a:bodyPr/>
    <a:lstStyle/>
    <a:p>
      <a:pPr>
        <a:defRPr lang="zh-CN" sz="800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noFill/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1002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28575" cap="rnd">
        <a:solidFill>
          <a:schemeClr val="phClr"/>
        </a:solidFill>
        <a:round/>
      </a:ln>
      <a:effectLst/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EFBCF3-45A7-4F67-B26D-184ACA9F18C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2BD074-6B3C-49C5-971A-604B9C1E19F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7345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57346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r>
              <a:rPr lang="en-US" altLang="zh-CN" dirty="0"/>
              <a:t>SCOAP3</a:t>
            </a:r>
            <a:r>
              <a:rPr lang="zh-CN" altLang="en-US" dirty="0"/>
              <a:t>官网：</a:t>
            </a:r>
            <a:r>
              <a:rPr lang="en-US" altLang="zh-CN" dirty="0"/>
              <a:t>https://scoap3.org/phase3-journals/</a:t>
            </a:r>
            <a:endParaRPr lang="en-US" altLang="zh-CN" dirty="0"/>
          </a:p>
          <a:p>
            <a:pPr lvl="0" eaLnBrk="1" hangingPunct="1">
              <a:spcBef>
                <a:spcPct val="0"/>
              </a:spcBef>
            </a:pPr>
            <a:r>
              <a:rPr lang="en-US" altLang="zh-CN" dirty="0"/>
              <a:t>https://scoap3.org/scoap3-books/</a:t>
            </a:r>
            <a:endParaRPr lang="en-US" altLang="zh-CN" dirty="0"/>
          </a:p>
          <a:p>
            <a:pPr lvl="0" eaLnBrk="1" hangingPunct="1">
              <a:spcBef>
                <a:spcPct val="0"/>
              </a:spcBef>
            </a:pPr>
            <a:r>
              <a:rPr lang="en-US" altLang="zh-CN" dirty="0"/>
              <a:t>https://scoap3.org/scoap3-repository/</a:t>
            </a:r>
            <a:endParaRPr lang="en-US" altLang="zh-CN" dirty="0"/>
          </a:p>
        </p:txBody>
      </p:sp>
      <p:sp>
        <p:nvSpPr>
          <p:cNvPr id="57347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 anchorCtr="0"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pitchFamily="34" charset="0"/>
                <a:ea typeface="宋体" panose="02010600030101010101" pitchFamily="2" charset="-122"/>
              </a:rPr>
            </a:fld>
            <a:endParaRPr lang="zh-CN" altLang="en-US" sz="12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en-US" altLang="zh-CN"/>
              <a:t>103.5  </a:t>
            </a:r>
            <a:r>
              <a:rPr lang="en-US" altLang="zh-CN" dirty="0">
                <a:solidFill>
                  <a:srgbClr val="C00000"/>
                </a:solidFill>
                <a:latin typeface="Times New Roman" panose="02020603050405020304" pitchFamily="18" charset="0"/>
                <a:ea typeface="华文中宋" panose="02010600040101010101" pitchFamily="2" charset="-122"/>
                <a:sym typeface="宋体" panose="02010600030101010101" pitchFamily="2" charset="-122"/>
              </a:rPr>
              <a:t>185.80</a:t>
            </a:r>
            <a:endParaRPr lang="en-US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03648C9-8CD9-4233-A8D8-3911F9E2399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03648C9-8CD9-4233-A8D8-3911F9E2399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03648C9-8CD9-4233-A8D8-3911F9E2399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CB2EC-F2AC-4429-AF5B-49E3EC873A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FE4B5-EFEC-4421-8800-CB70ED2511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40"/>
            <a:ext cx="10515600" cy="2852737"/>
          </a:xfrm>
        </p:spPr>
        <p:txBody>
          <a:bodyPr anchor="b"/>
          <a:lstStyle>
            <a:lvl1pPr>
              <a:defRPr sz="59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085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0233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5318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046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555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0700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578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0870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CB2EC-F2AC-4429-AF5B-49E3EC873A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FE4B5-EFEC-4421-8800-CB70ED2511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CB2EC-F2AC-4429-AF5B-49E3EC873A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FE4B5-EFEC-4421-8800-CB70ED2511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850" indent="0">
              <a:buNone/>
              <a:defRPr sz="2000" b="1"/>
            </a:lvl2pPr>
            <a:lvl3pPr marL="902335" indent="0">
              <a:buNone/>
              <a:defRPr sz="1800" b="1"/>
            </a:lvl3pPr>
            <a:lvl4pPr marL="1353185" indent="0">
              <a:buNone/>
              <a:defRPr sz="1600" b="1"/>
            </a:lvl4pPr>
            <a:lvl5pPr marL="1804670" indent="0">
              <a:buNone/>
              <a:defRPr sz="1600" b="1"/>
            </a:lvl5pPr>
            <a:lvl6pPr marL="2255520" indent="0">
              <a:buNone/>
              <a:defRPr sz="1600" b="1"/>
            </a:lvl6pPr>
            <a:lvl7pPr marL="2707005" indent="0">
              <a:buNone/>
              <a:defRPr sz="1600" b="1"/>
            </a:lvl7pPr>
            <a:lvl8pPr marL="3157855" indent="0">
              <a:buNone/>
              <a:defRPr sz="1600" b="1"/>
            </a:lvl8pPr>
            <a:lvl9pPr marL="3608705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0850" indent="0">
              <a:buNone/>
              <a:defRPr sz="2000" b="1"/>
            </a:lvl2pPr>
            <a:lvl3pPr marL="902335" indent="0">
              <a:buNone/>
              <a:defRPr sz="1800" b="1"/>
            </a:lvl3pPr>
            <a:lvl4pPr marL="1353185" indent="0">
              <a:buNone/>
              <a:defRPr sz="1600" b="1"/>
            </a:lvl4pPr>
            <a:lvl5pPr marL="1804670" indent="0">
              <a:buNone/>
              <a:defRPr sz="1600" b="1"/>
            </a:lvl5pPr>
            <a:lvl6pPr marL="2255520" indent="0">
              <a:buNone/>
              <a:defRPr sz="1600" b="1"/>
            </a:lvl6pPr>
            <a:lvl7pPr marL="2707005" indent="0">
              <a:buNone/>
              <a:defRPr sz="1600" b="1"/>
            </a:lvl7pPr>
            <a:lvl8pPr marL="3157855" indent="0">
              <a:buNone/>
              <a:defRPr sz="1600" b="1"/>
            </a:lvl8pPr>
            <a:lvl9pPr marL="3608705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CB2EC-F2AC-4429-AF5B-49E3EC873A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FE4B5-EFEC-4421-8800-CB70ED2511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CB2EC-F2AC-4429-AF5B-49E3EC873A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FE4B5-EFEC-4421-8800-CB70ED2511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CB2EC-F2AC-4429-AF5B-49E3EC873A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FE4B5-EFEC-4421-8800-CB70ED2511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0850" indent="0">
              <a:buNone/>
              <a:defRPr sz="1400"/>
            </a:lvl2pPr>
            <a:lvl3pPr marL="902335" indent="0">
              <a:buNone/>
              <a:defRPr sz="1200"/>
            </a:lvl3pPr>
            <a:lvl4pPr marL="1353185" indent="0">
              <a:buNone/>
              <a:defRPr sz="1000"/>
            </a:lvl4pPr>
            <a:lvl5pPr marL="1804670" indent="0">
              <a:buNone/>
              <a:defRPr sz="1000"/>
            </a:lvl5pPr>
            <a:lvl6pPr marL="2255520" indent="0">
              <a:buNone/>
              <a:defRPr sz="1000"/>
            </a:lvl6pPr>
            <a:lvl7pPr marL="2707005" indent="0">
              <a:buNone/>
              <a:defRPr sz="1000"/>
            </a:lvl7pPr>
            <a:lvl8pPr marL="3157855" indent="0">
              <a:buNone/>
              <a:defRPr sz="1000"/>
            </a:lvl8pPr>
            <a:lvl9pPr marL="3608705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CB2EC-F2AC-4429-AF5B-49E3EC873A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FE4B5-EFEC-4421-8800-CB70ED2511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0850" indent="0">
              <a:buNone/>
              <a:defRPr sz="2800"/>
            </a:lvl2pPr>
            <a:lvl3pPr marL="902335" indent="0">
              <a:buNone/>
              <a:defRPr sz="2400"/>
            </a:lvl3pPr>
            <a:lvl4pPr marL="1353185" indent="0">
              <a:buNone/>
              <a:defRPr sz="2000"/>
            </a:lvl4pPr>
            <a:lvl5pPr marL="1804670" indent="0">
              <a:buNone/>
              <a:defRPr sz="2000"/>
            </a:lvl5pPr>
            <a:lvl6pPr marL="2255520" indent="0">
              <a:buNone/>
              <a:defRPr sz="2000"/>
            </a:lvl6pPr>
            <a:lvl7pPr marL="2707005" indent="0">
              <a:buNone/>
              <a:defRPr sz="2000"/>
            </a:lvl7pPr>
            <a:lvl8pPr marL="3157855" indent="0">
              <a:buNone/>
              <a:defRPr sz="2000"/>
            </a:lvl8pPr>
            <a:lvl9pPr marL="3608705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0850" indent="0">
              <a:buNone/>
              <a:defRPr sz="1400"/>
            </a:lvl2pPr>
            <a:lvl3pPr marL="902335" indent="0">
              <a:buNone/>
              <a:defRPr sz="1200"/>
            </a:lvl3pPr>
            <a:lvl4pPr marL="1353185" indent="0">
              <a:buNone/>
              <a:defRPr sz="1000"/>
            </a:lvl4pPr>
            <a:lvl5pPr marL="1804670" indent="0">
              <a:buNone/>
              <a:defRPr sz="1000"/>
            </a:lvl5pPr>
            <a:lvl6pPr marL="2255520" indent="0">
              <a:buNone/>
              <a:defRPr sz="1000"/>
            </a:lvl6pPr>
            <a:lvl7pPr marL="2707005" indent="0">
              <a:buNone/>
              <a:defRPr sz="1000"/>
            </a:lvl7pPr>
            <a:lvl8pPr marL="3157855" indent="0">
              <a:buNone/>
              <a:defRPr sz="1000"/>
            </a:lvl8pPr>
            <a:lvl9pPr marL="3608705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CB2EC-F2AC-4429-AF5B-49E3EC873A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FE4B5-EFEC-4421-8800-CB70ED2511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CB2EC-F2AC-4429-AF5B-49E3EC873A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FE4B5-EFEC-4421-8800-CB70ED2511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CB2EC-F2AC-4429-AF5B-49E3EC873A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FE4B5-EFEC-4421-8800-CB70ED2511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7" rIns="91433" bIns="45717" rtlCol="0" anchor="ctr"/>
          <a:lstStyle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8325228" y="6545426"/>
            <a:ext cx="775136" cy="246215"/>
          </a:xfrm>
          <a:prstGeom prst="rect">
            <a:avLst/>
          </a:prstGeom>
        </p:spPr>
        <p:txBody>
          <a:bodyPr wrap="square" lIns="91433" tIns="45717" rIns="91433" bIns="45717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www.1ppt.com/hangye/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www.1ppt.com/sucai/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www.1ppt.com/tubiao/    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www.1ppt.com/powerpoint/    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www.1ppt.com/excel/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www.1ppt.com/kejian/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www.1ppt.com/shiti/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www.1ppt.com/jiaoan/  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    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r>
              <a:rPr lang="zh-CN" altLang="en-US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字体下载：</a:t>
            </a:r>
            <a:r>
              <a:rPr lang="en-US" altLang="zh-CN" sz="100" dirty="0" smtClean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www.1ppt.com/ziti/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3" name="矩形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7" rIns="91433" bIns="45717" rtlCol="0" anchor="ctr"/>
          <a:lstStyle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pic>
        <p:nvPicPr>
          <p:cNvPr id="4" name="图片 3" descr="中心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29600" y="60960"/>
            <a:ext cx="3962400" cy="94859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7CCB2EC-F2AC-4429-AF5B-49E3EC873A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F6FE4B5-EFEC-4421-8800-CB70ED2511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9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0850" indent="0" algn="ctr">
              <a:buNone/>
              <a:defRPr sz="2000"/>
            </a:lvl2pPr>
            <a:lvl3pPr marL="902335" indent="0" algn="ctr">
              <a:buNone/>
              <a:defRPr sz="1800"/>
            </a:lvl3pPr>
            <a:lvl4pPr marL="1353185" indent="0" algn="ctr">
              <a:buNone/>
              <a:defRPr sz="1600"/>
            </a:lvl4pPr>
            <a:lvl5pPr marL="1804670" indent="0" algn="ctr">
              <a:buNone/>
              <a:defRPr sz="1600"/>
            </a:lvl5pPr>
            <a:lvl6pPr marL="2255520" indent="0" algn="ctr">
              <a:buNone/>
              <a:defRPr sz="1600"/>
            </a:lvl6pPr>
            <a:lvl7pPr marL="2707005" indent="0" algn="ctr">
              <a:buNone/>
              <a:defRPr sz="1600"/>
            </a:lvl7pPr>
            <a:lvl8pPr marL="3157855" indent="0" algn="ctr">
              <a:buNone/>
              <a:defRPr sz="1600"/>
            </a:lvl8pPr>
            <a:lvl9pPr marL="3608705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CB2EC-F2AC-4429-AF5B-49E3EC873A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FE4B5-EFEC-4421-8800-CB70ED2511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18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国家科技图书文献中心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825" y="279400"/>
            <a:ext cx="2989580" cy="481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50928" tIns="25464" rIns="50928" bIns="25464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50928" tIns="25464" rIns="50928" bIns="25464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50928" tIns="25464" rIns="50928" bIns="25464" rtlCol="0" anchor="ctr"/>
          <a:lstStyle>
            <a:lvl1pPr algn="l" defTabSz="50927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CCB2EC-F2AC-4429-AF5B-49E3EC873A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50928" tIns="25464" rIns="50928" bIns="25464" rtlCol="0" anchor="ctr"/>
          <a:lstStyle>
            <a:lvl1pPr algn="ctr" defTabSz="50927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50928" tIns="25464" rIns="50928" bIns="25464" rtlCol="0" anchor="ctr"/>
          <a:lstStyle>
            <a:lvl1pPr algn="r" defTabSz="50927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FE4B5-EFEC-4421-8800-CB70ED2511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</p:sldLayoutIdLst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defTabSz="902335" rtl="0" eaLnBrk="1" latinLnBrk="0" hangingPunct="1">
        <a:lnSpc>
          <a:spcPct val="90000"/>
        </a:lnSpc>
        <a:spcBef>
          <a:spcPct val="0"/>
        </a:spcBef>
        <a:buNone/>
        <a:defRPr sz="4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425" indent="-225425" algn="l" defTabSz="902335" rtl="0" eaLnBrk="1" latinLnBrk="0" hangingPunct="1">
        <a:lnSpc>
          <a:spcPct val="90000"/>
        </a:lnSpc>
        <a:spcBef>
          <a:spcPts val="985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76910" indent="-225425" algn="l" defTabSz="902335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27760" indent="-225425" algn="l" defTabSz="902335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79245" indent="-225425" algn="l" defTabSz="902335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30095" indent="-225425" algn="l" defTabSz="902335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80945" indent="-225425" algn="l" defTabSz="902335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32430" indent="-225425" algn="l" defTabSz="902335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383280" indent="-225425" algn="l" defTabSz="902335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34765" indent="-225425" algn="l" defTabSz="902335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3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850" algn="l" defTabSz="9023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2335" algn="l" defTabSz="9023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185" algn="l" defTabSz="9023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4670" algn="l" defTabSz="9023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5520" algn="l" defTabSz="9023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7005" algn="l" defTabSz="9023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7855" algn="l" defTabSz="9023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8705" algn="l" defTabSz="90233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92.xml"/><Relationship Id="rId1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5.jpeg"/><Relationship Id="rId8" Type="http://schemas.openxmlformats.org/officeDocument/2006/relationships/tags" Target="../tags/tag94.xml"/><Relationship Id="rId7" Type="http://schemas.openxmlformats.org/officeDocument/2006/relationships/image" Target="../media/image24.jpeg"/><Relationship Id="rId6" Type="http://schemas.openxmlformats.org/officeDocument/2006/relationships/tags" Target="../tags/tag93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9" Type="http://schemas.openxmlformats.org/officeDocument/2006/relationships/slideLayout" Target="../slideLayouts/slideLayout3.xml"/><Relationship Id="rId18" Type="http://schemas.openxmlformats.org/officeDocument/2006/relationships/image" Target="../media/image31.png"/><Relationship Id="rId17" Type="http://schemas.openxmlformats.org/officeDocument/2006/relationships/image" Target="../media/image30.png"/><Relationship Id="rId16" Type="http://schemas.openxmlformats.org/officeDocument/2006/relationships/image" Target="../media/image29.jpeg"/><Relationship Id="rId15" Type="http://schemas.openxmlformats.org/officeDocument/2006/relationships/image" Target="../media/image28.jpeg"/><Relationship Id="rId14" Type="http://schemas.openxmlformats.org/officeDocument/2006/relationships/tags" Target="../tags/tag97.xml"/><Relationship Id="rId13" Type="http://schemas.openxmlformats.org/officeDocument/2006/relationships/image" Target="../media/image27.jpeg"/><Relationship Id="rId12" Type="http://schemas.openxmlformats.org/officeDocument/2006/relationships/tags" Target="../tags/tag96.xml"/><Relationship Id="rId11" Type="http://schemas.openxmlformats.org/officeDocument/2006/relationships/image" Target="../media/image26.jpeg"/><Relationship Id="rId10" Type="http://schemas.openxmlformats.org/officeDocument/2006/relationships/tags" Target="../tags/tag95.xml"/><Relationship Id="rId1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chart" Target="../charts/chart2.xml"/><Relationship Id="rId1" Type="http://schemas.openxmlformats.org/officeDocument/2006/relationships/chart" Target="../charts/char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98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32.png"/><Relationship Id="rId2" Type="http://schemas.openxmlformats.org/officeDocument/2006/relationships/tags" Target="../tags/tag100.xml"/><Relationship Id="rId1" Type="http://schemas.openxmlformats.org/officeDocument/2006/relationships/tags" Target="../tags/tag99.xml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8.xml"/><Relationship Id="rId5" Type="http://schemas.openxmlformats.org/officeDocument/2006/relationships/image" Target="../media/image36.png"/><Relationship Id="rId4" Type="http://schemas.openxmlformats.org/officeDocument/2006/relationships/image" Target="../media/image35.jpeg"/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tags" Target="../tags/tag101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110.xml"/><Relationship Id="rId8" Type="http://schemas.openxmlformats.org/officeDocument/2006/relationships/tags" Target="../tags/tag109.xml"/><Relationship Id="rId7" Type="http://schemas.openxmlformats.org/officeDocument/2006/relationships/tags" Target="../tags/tag108.xml"/><Relationship Id="rId6" Type="http://schemas.openxmlformats.org/officeDocument/2006/relationships/tags" Target="../tags/tag107.xml"/><Relationship Id="rId5" Type="http://schemas.openxmlformats.org/officeDocument/2006/relationships/tags" Target="../tags/tag106.xml"/><Relationship Id="rId4" Type="http://schemas.openxmlformats.org/officeDocument/2006/relationships/tags" Target="../tags/tag105.xml"/><Relationship Id="rId3" Type="http://schemas.openxmlformats.org/officeDocument/2006/relationships/tags" Target="../tags/tag104.xml"/><Relationship Id="rId2" Type="http://schemas.openxmlformats.org/officeDocument/2006/relationships/tags" Target="../tags/tag103.xml"/><Relationship Id="rId15" Type="http://schemas.openxmlformats.org/officeDocument/2006/relationships/notesSlide" Target="../notesSlides/notesSlide5.xml"/><Relationship Id="rId14" Type="http://schemas.openxmlformats.org/officeDocument/2006/relationships/slideLayout" Target="../slideLayouts/slideLayout10.xml"/><Relationship Id="rId13" Type="http://schemas.openxmlformats.org/officeDocument/2006/relationships/image" Target="../media/image37.png"/><Relationship Id="rId12" Type="http://schemas.openxmlformats.org/officeDocument/2006/relationships/tags" Target="../tags/tag113.xml"/><Relationship Id="rId11" Type="http://schemas.openxmlformats.org/officeDocument/2006/relationships/tags" Target="../tags/tag112.xml"/><Relationship Id="rId10" Type="http://schemas.openxmlformats.org/officeDocument/2006/relationships/tags" Target="../tags/tag111.xml"/><Relationship Id="rId1" Type="http://schemas.openxmlformats.org/officeDocument/2006/relationships/tags" Target="../tags/tag10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6" Type="http://schemas.openxmlformats.org/officeDocument/2006/relationships/slideLayout" Target="../slideLayouts/slideLayout2.xml"/><Relationship Id="rId25" Type="http://schemas.openxmlformats.org/officeDocument/2006/relationships/tags" Target="../tags/tag25.xml"/><Relationship Id="rId24" Type="http://schemas.openxmlformats.org/officeDocument/2006/relationships/tags" Target="../tags/tag24.xml"/><Relationship Id="rId23" Type="http://schemas.openxmlformats.org/officeDocument/2006/relationships/tags" Target="../tags/tag23.xml"/><Relationship Id="rId22" Type="http://schemas.openxmlformats.org/officeDocument/2006/relationships/tags" Target="../tags/tag22.xml"/><Relationship Id="rId21" Type="http://schemas.openxmlformats.org/officeDocument/2006/relationships/tags" Target="../tags/tag21.xml"/><Relationship Id="rId20" Type="http://schemas.openxmlformats.org/officeDocument/2006/relationships/tags" Target="../tags/tag20.xml"/><Relationship Id="rId2" Type="http://schemas.openxmlformats.org/officeDocument/2006/relationships/tags" Target="../tags/tag2.xml"/><Relationship Id="rId19" Type="http://schemas.openxmlformats.org/officeDocument/2006/relationships/tags" Target="../tags/tag19.xml"/><Relationship Id="rId18" Type="http://schemas.openxmlformats.org/officeDocument/2006/relationships/tags" Target="../tags/tag18.xml"/><Relationship Id="rId17" Type="http://schemas.openxmlformats.org/officeDocument/2006/relationships/tags" Target="../tags/tag17.xml"/><Relationship Id="rId16" Type="http://schemas.openxmlformats.org/officeDocument/2006/relationships/tags" Target="../tags/tag16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45.png"/><Relationship Id="rId7" Type="http://schemas.openxmlformats.org/officeDocument/2006/relationships/image" Target="../media/image44.png"/><Relationship Id="rId6" Type="http://schemas.openxmlformats.org/officeDocument/2006/relationships/image" Target="../media/image43.jpeg"/><Relationship Id="rId5" Type="http://schemas.openxmlformats.org/officeDocument/2006/relationships/tags" Target="../tags/tag114.xml"/><Relationship Id="rId4" Type="http://schemas.openxmlformats.org/officeDocument/2006/relationships/image" Target="../media/image42.png"/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33.xml"/><Relationship Id="rId8" Type="http://schemas.openxmlformats.org/officeDocument/2006/relationships/tags" Target="../tags/tag32.xml"/><Relationship Id="rId7" Type="http://schemas.openxmlformats.org/officeDocument/2006/relationships/tags" Target="../tags/tag31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image" Target="../media/image4.png"/><Relationship Id="rId14" Type="http://schemas.openxmlformats.org/officeDocument/2006/relationships/slideLayout" Target="../slideLayouts/slideLayout3.xml"/><Relationship Id="rId13" Type="http://schemas.openxmlformats.org/officeDocument/2006/relationships/tags" Target="../tags/tag36.xml"/><Relationship Id="rId12" Type="http://schemas.openxmlformats.org/officeDocument/2006/relationships/image" Target="../media/image5.png"/><Relationship Id="rId11" Type="http://schemas.openxmlformats.org/officeDocument/2006/relationships/tags" Target="../tags/tag35.xml"/><Relationship Id="rId10" Type="http://schemas.openxmlformats.org/officeDocument/2006/relationships/tags" Target="../tags/tag34.xml"/><Relationship Id="rId1" Type="http://schemas.openxmlformats.org/officeDocument/2006/relationships/tags" Target="../tags/tag26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7.png"/><Relationship Id="rId2" Type="http://schemas.openxmlformats.org/officeDocument/2006/relationships/tags" Target="../tags/tag37.xml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46.xml"/><Relationship Id="rId8" Type="http://schemas.openxmlformats.org/officeDocument/2006/relationships/tags" Target="../tags/tag45.xml"/><Relationship Id="rId7" Type="http://schemas.openxmlformats.org/officeDocument/2006/relationships/tags" Target="../tags/tag44.xml"/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4" Type="http://schemas.openxmlformats.org/officeDocument/2006/relationships/tags" Target="../tags/tag41.xml"/><Relationship Id="rId37" Type="http://schemas.openxmlformats.org/officeDocument/2006/relationships/slideLayout" Target="../slideLayouts/slideLayout3.xml"/><Relationship Id="rId36" Type="http://schemas.openxmlformats.org/officeDocument/2006/relationships/image" Target="../media/image5.png"/><Relationship Id="rId35" Type="http://schemas.openxmlformats.org/officeDocument/2006/relationships/tags" Target="../tags/tag72.xml"/><Relationship Id="rId34" Type="http://schemas.openxmlformats.org/officeDocument/2006/relationships/tags" Target="../tags/tag71.xml"/><Relationship Id="rId33" Type="http://schemas.openxmlformats.org/officeDocument/2006/relationships/tags" Target="../tags/tag70.xml"/><Relationship Id="rId32" Type="http://schemas.openxmlformats.org/officeDocument/2006/relationships/tags" Target="../tags/tag69.xml"/><Relationship Id="rId31" Type="http://schemas.openxmlformats.org/officeDocument/2006/relationships/tags" Target="../tags/tag68.xml"/><Relationship Id="rId30" Type="http://schemas.openxmlformats.org/officeDocument/2006/relationships/tags" Target="../tags/tag67.xml"/><Relationship Id="rId3" Type="http://schemas.openxmlformats.org/officeDocument/2006/relationships/tags" Target="../tags/tag40.xml"/><Relationship Id="rId29" Type="http://schemas.openxmlformats.org/officeDocument/2006/relationships/tags" Target="../tags/tag66.xml"/><Relationship Id="rId28" Type="http://schemas.openxmlformats.org/officeDocument/2006/relationships/tags" Target="../tags/tag65.xml"/><Relationship Id="rId27" Type="http://schemas.openxmlformats.org/officeDocument/2006/relationships/tags" Target="../tags/tag64.xml"/><Relationship Id="rId26" Type="http://schemas.openxmlformats.org/officeDocument/2006/relationships/tags" Target="../tags/tag63.xml"/><Relationship Id="rId25" Type="http://schemas.openxmlformats.org/officeDocument/2006/relationships/tags" Target="../tags/tag62.xml"/><Relationship Id="rId24" Type="http://schemas.openxmlformats.org/officeDocument/2006/relationships/tags" Target="../tags/tag61.xml"/><Relationship Id="rId23" Type="http://schemas.openxmlformats.org/officeDocument/2006/relationships/tags" Target="../tags/tag60.xml"/><Relationship Id="rId22" Type="http://schemas.openxmlformats.org/officeDocument/2006/relationships/tags" Target="../tags/tag59.xml"/><Relationship Id="rId21" Type="http://schemas.openxmlformats.org/officeDocument/2006/relationships/tags" Target="../tags/tag58.xml"/><Relationship Id="rId20" Type="http://schemas.openxmlformats.org/officeDocument/2006/relationships/tags" Target="../tags/tag57.xml"/><Relationship Id="rId2" Type="http://schemas.openxmlformats.org/officeDocument/2006/relationships/tags" Target="../tags/tag39.xml"/><Relationship Id="rId19" Type="http://schemas.openxmlformats.org/officeDocument/2006/relationships/tags" Target="../tags/tag56.xml"/><Relationship Id="rId18" Type="http://schemas.openxmlformats.org/officeDocument/2006/relationships/tags" Target="../tags/tag55.xml"/><Relationship Id="rId17" Type="http://schemas.openxmlformats.org/officeDocument/2006/relationships/tags" Target="../tags/tag54.xml"/><Relationship Id="rId16" Type="http://schemas.openxmlformats.org/officeDocument/2006/relationships/tags" Target="../tags/tag53.xml"/><Relationship Id="rId15" Type="http://schemas.openxmlformats.org/officeDocument/2006/relationships/tags" Target="../tags/tag52.xml"/><Relationship Id="rId14" Type="http://schemas.openxmlformats.org/officeDocument/2006/relationships/tags" Target="../tags/tag51.xml"/><Relationship Id="rId13" Type="http://schemas.openxmlformats.org/officeDocument/2006/relationships/tags" Target="../tags/tag50.xml"/><Relationship Id="rId12" Type="http://schemas.openxmlformats.org/officeDocument/2006/relationships/tags" Target="../tags/tag49.xml"/><Relationship Id="rId11" Type="http://schemas.openxmlformats.org/officeDocument/2006/relationships/tags" Target="../tags/tag48.xml"/><Relationship Id="rId10" Type="http://schemas.openxmlformats.org/officeDocument/2006/relationships/tags" Target="../tags/tag47.xml"/><Relationship Id="rId1" Type="http://schemas.openxmlformats.org/officeDocument/2006/relationships/tags" Target="../tags/tag38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79.xml"/><Relationship Id="rId8" Type="http://schemas.openxmlformats.org/officeDocument/2006/relationships/tags" Target="../tags/tag78.xml"/><Relationship Id="rId7" Type="http://schemas.openxmlformats.org/officeDocument/2006/relationships/tags" Target="../tags/tag77.xml"/><Relationship Id="rId6" Type="http://schemas.openxmlformats.org/officeDocument/2006/relationships/tags" Target="../tags/tag76.xml"/><Relationship Id="rId5" Type="http://schemas.openxmlformats.org/officeDocument/2006/relationships/tags" Target="../tags/tag75.xml"/><Relationship Id="rId4" Type="http://schemas.openxmlformats.org/officeDocument/2006/relationships/tags" Target="../tags/tag74.xml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6" Type="http://schemas.openxmlformats.org/officeDocument/2006/relationships/slideLayout" Target="../slideLayouts/slideLayout3.xml"/><Relationship Id="rId15" Type="http://schemas.openxmlformats.org/officeDocument/2006/relationships/tags" Target="../tags/tag85.xml"/><Relationship Id="rId14" Type="http://schemas.openxmlformats.org/officeDocument/2006/relationships/tags" Target="../tags/tag84.xml"/><Relationship Id="rId13" Type="http://schemas.openxmlformats.org/officeDocument/2006/relationships/tags" Target="../tags/tag83.xml"/><Relationship Id="rId12" Type="http://schemas.openxmlformats.org/officeDocument/2006/relationships/tags" Target="../tags/tag82.xml"/><Relationship Id="rId11" Type="http://schemas.openxmlformats.org/officeDocument/2006/relationships/tags" Target="../tags/tag81.xml"/><Relationship Id="rId10" Type="http://schemas.openxmlformats.org/officeDocument/2006/relationships/tags" Target="../tags/tag80.xml"/><Relationship Id="rId1" Type="http://schemas.openxmlformats.org/officeDocument/2006/relationships/tags" Target="../tags/tag73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11.png"/><Relationship Id="rId3" Type="http://schemas.openxmlformats.org/officeDocument/2006/relationships/tags" Target="../tags/tag87.xml"/><Relationship Id="rId2" Type="http://schemas.openxmlformats.org/officeDocument/2006/relationships/image" Target="../media/image10.png"/><Relationship Id="rId1" Type="http://schemas.openxmlformats.org/officeDocument/2006/relationships/tags" Target="../tags/tag86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image" Target="../media/image15.png"/><Relationship Id="rId7" Type="http://schemas.openxmlformats.org/officeDocument/2006/relationships/tags" Target="../tags/tag91.xml"/><Relationship Id="rId6" Type="http://schemas.openxmlformats.org/officeDocument/2006/relationships/image" Target="../media/image14.png"/><Relationship Id="rId5" Type="http://schemas.openxmlformats.org/officeDocument/2006/relationships/tags" Target="../tags/tag90.xml"/><Relationship Id="rId4" Type="http://schemas.openxmlformats.org/officeDocument/2006/relationships/image" Target="../media/image13.png"/><Relationship Id="rId3" Type="http://schemas.openxmlformats.org/officeDocument/2006/relationships/tags" Target="../tags/tag89.xml"/><Relationship Id="rId2" Type="http://schemas.openxmlformats.org/officeDocument/2006/relationships/image" Target="../media/image12.png"/><Relationship Id="rId10" Type="http://schemas.openxmlformats.org/officeDocument/2006/relationships/notesSlide" Target="../notesSlides/notesSlide3.xml"/><Relationship Id="rId1" Type="http://schemas.openxmlformats.org/officeDocument/2006/relationships/tags" Target="../tags/tag8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5" name="组合 1"/>
          <p:cNvGrpSpPr/>
          <p:nvPr/>
        </p:nvGrpSpPr>
        <p:grpSpPr bwMode="auto">
          <a:xfrm>
            <a:off x="-71755" y="0"/>
            <a:ext cx="12263120" cy="6857365"/>
            <a:chOff x="44275" y="19349"/>
            <a:chExt cx="5786588" cy="3208338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413" y="19349"/>
              <a:ext cx="5759450" cy="3208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extBox 4"/>
            <p:cNvSpPr txBox="1">
              <a:spLocks noChangeArrowheads="1"/>
            </p:cNvSpPr>
            <p:nvPr/>
          </p:nvSpPr>
          <p:spPr bwMode="auto">
            <a:xfrm>
              <a:off x="44275" y="2336723"/>
              <a:ext cx="5759450" cy="2298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900"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900"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900"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900"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900"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sz="900"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sz="900"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sz="900"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sz="900"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/>
              <a:endPara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421005" y="240665"/>
            <a:ext cx="4364990" cy="9220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387350" y="1570990"/>
            <a:ext cx="11318875" cy="8540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zh-CN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未来已来</a:t>
            </a:r>
            <a:r>
              <a:rPr lang="en-US" altLang="zh-CN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——SCOAP</a:t>
            </a:r>
            <a:r>
              <a:rPr lang="en-US" altLang="zh-CN" sz="4800" b="1" baseline="30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 </a:t>
            </a:r>
            <a:r>
              <a:rPr lang="zh-CN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与</a:t>
            </a:r>
            <a:r>
              <a:rPr lang="zh-CN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高能物理</a:t>
            </a:r>
            <a:endParaRPr lang="en-US" altLang="zh-CN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endParaRPr lang="en-US" altLang="zh-CN" sz="48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endParaRPr lang="en-US" altLang="zh-CN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 algn="ctr" latinLnBrk="0">
              <a:lnSpc>
                <a:spcPct val="100000"/>
              </a:lnSpc>
            </a:pPr>
            <a:endParaRPr lang="en-US" altLang="zh-CN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720340" y="5045710"/>
            <a:ext cx="6096000" cy="1537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 algn="ctr" latinLnBrk="0">
              <a:lnSpc>
                <a:spcPct val="100000"/>
              </a:lnSpc>
            </a:pPr>
            <a:r>
              <a:rPr lang="zh-CN" sz="2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赵昆华</a:t>
            </a:r>
            <a:r>
              <a:rPr lang="en-US" altLang="zh-CN" sz="2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     </a:t>
            </a:r>
            <a:r>
              <a:rPr lang="zh-CN" altLang="en-US" sz="2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李欣</a:t>
            </a:r>
            <a:r>
              <a:rPr lang="en-US" altLang="zh-CN" sz="2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    </a:t>
            </a:r>
            <a:r>
              <a:rPr lang="zh-CN" altLang="en-US" sz="2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崔颖</a:t>
            </a:r>
            <a:r>
              <a:rPr lang="en-US" altLang="zh-CN" sz="2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    </a:t>
            </a:r>
            <a:r>
              <a:rPr lang="zh-CN" altLang="en-US" sz="2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宋东桓</a:t>
            </a:r>
            <a:r>
              <a:rPr lang="zh-CN" sz="2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 </a:t>
            </a:r>
            <a:endParaRPr lang="zh-CN" sz="20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  <a:p>
            <a:pPr marL="0" indent="0" algn="ctr" latinLnBrk="0">
              <a:lnSpc>
                <a:spcPct val="100000"/>
              </a:lnSpc>
            </a:pPr>
            <a:endParaRPr lang="zh-CN" sz="20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indent="0" algn="ctr" latinLnBrk="0">
              <a:lnSpc>
                <a:spcPct val="100000"/>
              </a:lnSpc>
            </a:pPr>
            <a:r>
              <a:rPr lang="zh-CN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国家科技图书文献中心</a:t>
            </a:r>
            <a:r>
              <a:rPr lang="en-US" altLang="zh-CN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SCOAP</a:t>
            </a:r>
            <a:r>
              <a:rPr lang="zh-CN" baseline="30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 中国工作组</a:t>
            </a:r>
            <a:endParaRPr lang="zh-CN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indent="0" algn="ctr" latinLnBrk="0">
              <a:lnSpc>
                <a:spcPct val="100000"/>
              </a:lnSpc>
            </a:pPr>
            <a:r>
              <a:rPr lang="zh-CN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中国科学院文献情报中心</a:t>
            </a:r>
            <a:endParaRPr lang="zh-CN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  <a:p>
            <a:pPr marL="0" indent="0" algn="ctr" latinLnBrk="0">
              <a:lnSpc>
                <a:spcPct val="100000"/>
              </a:lnSpc>
            </a:pPr>
            <a:r>
              <a:rPr lang="zh-CN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zhaokh@mail.las.ac.cn</a:t>
            </a:r>
            <a:endParaRPr lang="zh-CN" altLang="en-US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575300" y="176530"/>
            <a:ext cx="6555740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6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中国物理学会高能物理分会第十二届全国会员代表大会暨学术年会</a:t>
            </a:r>
            <a:endParaRPr lang="zh-CN" altLang="en-US" sz="160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" name="标题 1"/>
          <p:cNvSpPr>
            <a:spLocks noGrp="1"/>
          </p:cNvSpPr>
          <p:nvPr/>
        </p:nvSpPr>
        <p:spPr>
          <a:xfrm>
            <a:off x="494056" y="-46353"/>
            <a:ext cx="4937760" cy="1250314"/>
          </a:xfrm>
          <a:prstGeom prst="rect">
            <a:avLst/>
          </a:prstGeom>
        </p:spPr>
        <p:txBody>
          <a:bodyPr vert="horz" lIns="50932" tIns="25466" rIns="50932" bIns="25466" rtlCol="0" anchor="ctr">
            <a:normAutofit/>
          </a:bodyPr>
          <a:lstStyle>
            <a:lvl1pPr algn="l" defTabSz="90233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altLang="zh-CN" sz="2800" b="1" dirty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800" b="1" dirty="0" smtClean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.Why support SCOAP</a:t>
            </a:r>
            <a:r>
              <a:rPr lang="en-US" altLang="zh-CN" sz="2800" b="1" baseline="30000" dirty="0" smtClean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 dirty="0" smtClean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?</a:t>
            </a:r>
            <a:endParaRPr lang="en-US" altLang="zh-CN" sz="2800" b="1" dirty="0" smtClean="0">
              <a:solidFill>
                <a:srgbClr val="2070A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8950" y="828675"/>
            <a:ext cx="1146556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FontTx/>
            </a:pP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eg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r>
              <a:rPr lang="zh-CN" altLang="zh-CN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总体出版支出得到控制，</a:t>
            </a:r>
            <a:r>
              <a:rPr lang="zh-CN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SCOAP</a:t>
            </a:r>
            <a:r>
              <a:rPr lang="zh-CN" altLang="zh-CN" sz="2000" b="1" baseline="30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资助论文篇均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APC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始终低于世界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同出版社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同期刊平均水平</a:t>
            </a:r>
            <a:endParaRPr lang="zh-CN" altLang="en-US" sz="20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5850" y="1351915"/>
            <a:ext cx="9637395" cy="4769485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2835275" y="6254750"/>
            <a:ext cx="7967345" cy="2298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venir Light"/>
                <a:sym typeface="+mn-ea"/>
              </a:rPr>
              <a:t>图表数据来源：Kamran Naim</a:t>
            </a: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venir Light"/>
                <a:sym typeface="+mn-ea"/>
              </a:rPr>
              <a:t>. </a:t>
            </a: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venir Light"/>
                <a:sym typeface="+mn-ea"/>
              </a:rPr>
              <a:t>SCOAP</a:t>
            </a:r>
            <a:r>
              <a:rPr lang="en-US" sz="9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venir Light"/>
                <a:sym typeface="+mn-ea"/>
              </a:rPr>
              <a:t>3</a:t>
            </a: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venir Light"/>
                <a:sym typeface="+mn-ea"/>
              </a:rPr>
              <a:t> Phase 4：Making Open Science a reality for HEP publications</a:t>
            </a: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venir Light"/>
                <a:sym typeface="+mn-ea"/>
              </a:rPr>
              <a:t>. SCOAP</a:t>
            </a:r>
            <a:r>
              <a:rPr lang="en-US" sz="9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venir Light"/>
                <a:sym typeface="+mn-ea"/>
              </a:rPr>
              <a:t>3</a:t>
            </a: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venir Light"/>
                <a:sym typeface="+mn-ea"/>
              </a:rPr>
              <a:t> Specialist Seminar, 27 May 2024</a:t>
            </a:r>
            <a:endParaRPr lang="en-US" altLang="en-US" sz="900" dirty="0">
              <a:solidFill>
                <a:schemeClr val="tx1">
                  <a:lumMod val="50000"/>
                  <a:lumOff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Avenir Light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" name="标题 1"/>
          <p:cNvSpPr>
            <a:spLocks noGrp="1"/>
          </p:cNvSpPr>
          <p:nvPr/>
        </p:nvSpPr>
        <p:spPr>
          <a:xfrm>
            <a:off x="494056" y="-46353"/>
            <a:ext cx="4937760" cy="1250314"/>
          </a:xfrm>
          <a:prstGeom prst="rect">
            <a:avLst/>
          </a:prstGeom>
        </p:spPr>
        <p:txBody>
          <a:bodyPr vert="horz" lIns="50932" tIns="25466" rIns="50932" bIns="25466" rtlCol="0" anchor="ctr">
            <a:normAutofit/>
          </a:bodyPr>
          <a:lstStyle>
            <a:lvl1pPr algn="l" defTabSz="90233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altLang="zh-CN" sz="2800" b="1" dirty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 dirty="0" smtClean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.China and SCOAP</a:t>
            </a:r>
            <a:r>
              <a:rPr lang="en-US" altLang="zh-CN" sz="2800" b="1" baseline="30000" dirty="0" smtClean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endParaRPr lang="en-US" altLang="zh-CN" sz="2800" b="1" dirty="0" smtClean="0">
              <a:solidFill>
                <a:srgbClr val="2070A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47955" y="930910"/>
            <a:ext cx="11861800" cy="16941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285750" indent="-285750" algn="just"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Char char="l"/>
            </a:pPr>
            <a:r>
              <a:rPr lang="zh-CN" altLang="en-US" kern="100" dirty="0"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  <a:sym typeface="+mn-ea"/>
              </a:rPr>
              <a:t>自</a:t>
            </a:r>
            <a:r>
              <a:rPr lang="en-US" altLang="zh-CN" kern="100" dirty="0"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  <a:sym typeface="+mn-ea"/>
              </a:rPr>
              <a:t>2014</a:t>
            </a:r>
            <a:r>
              <a:rPr lang="zh-CN" altLang="en-US" kern="100" dirty="0"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  <a:sym typeface="+mn-ea"/>
              </a:rPr>
              <a:t>年SCOAP</a:t>
            </a:r>
            <a:r>
              <a:rPr lang="zh-CN" altLang="en-US" kern="100" baseline="30000" dirty="0"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kern="100" dirty="0"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  <a:sym typeface="+mn-ea"/>
              </a:rPr>
              <a:t>实施伊始，在国内高能物理界有关专家和图书馆界的积极呼吁下，经科技部同意，国家科技图书文献中心（</a:t>
            </a:r>
            <a:r>
              <a:rPr lang="en-US" altLang="zh-CN" kern="100" dirty="0"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  <a:sym typeface="+mn-ea"/>
              </a:rPr>
              <a:t>NSTL</a:t>
            </a:r>
            <a:r>
              <a:rPr lang="zh-CN" altLang="en-US" kern="100" dirty="0"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  <a:sym typeface="+mn-ea"/>
              </a:rPr>
              <a:t>）代表我国参加，由</a:t>
            </a:r>
            <a:r>
              <a:rPr lang="en-US" altLang="zh-CN" kern="100" dirty="0">
                <a:solidFill>
                  <a:srgbClr val="C00000"/>
                </a:solidFill>
                <a:effectLst/>
                <a:latin typeface="+mn-ea"/>
                <a:cs typeface="Times New Roman" panose="02020603050405020304" pitchFamily="18" charset="0"/>
                <a:sym typeface="+mn-ea"/>
              </a:rPr>
              <a:t>NSTL</a:t>
            </a:r>
            <a:r>
              <a:rPr lang="zh-CN" altLang="en-US" kern="100" dirty="0">
                <a:solidFill>
                  <a:srgbClr val="C00000"/>
                </a:solidFill>
                <a:effectLst/>
                <a:latin typeface="+mn-ea"/>
                <a:cs typeface="Times New Roman" panose="02020603050405020304" pitchFamily="18" charset="0"/>
                <a:sym typeface="+mn-ea"/>
              </a:rPr>
              <a:t>文献采购经费全额承担</a:t>
            </a:r>
            <a:r>
              <a:rPr lang="zh-CN" altLang="en-US" kern="100" dirty="0"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  <a:sym typeface="+mn-ea"/>
              </a:rPr>
              <a:t>我国参加</a:t>
            </a:r>
            <a:r>
              <a:rPr lang="en-US" altLang="zh-CN" kern="100" dirty="0"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  <a:sym typeface="+mn-ea"/>
              </a:rPr>
              <a:t>SCOAP</a:t>
            </a:r>
            <a:r>
              <a:rPr lang="en-US" altLang="zh-CN" kern="100" baseline="300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kern="100" dirty="0"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  <a:sym typeface="+mn-ea"/>
              </a:rPr>
              <a:t>应分担的</a:t>
            </a:r>
            <a:r>
              <a:rPr lang="zh-CN" altLang="en-US" b="1" kern="100" dirty="0"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  <a:sym typeface="+mn-ea"/>
              </a:rPr>
              <a:t>期刊资助</a:t>
            </a:r>
            <a:endParaRPr lang="zh-CN" altLang="en-US" b="1" kern="100" dirty="0">
              <a:solidFill>
                <a:schemeClr val="tx1"/>
              </a:solidFill>
              <a:effectLst/>
              <a:latin typeface="+mn-ea"/>
              <a:cs typeface="Times New Roman" panose="02020603050405020304" pitchFamily="18" charset="0"/>
              <a:sym typeface="+mn-ea"/>
            </a:endParaRPr>
          </a:p>
          <a:p>
            <a:pPr marL="285750" indent="-285750" algn="just"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Char char="l"/>
            </a:pPr>
            <a:r>
              <a:rPr lang="zh-CN" altLang="en-US" kern="100" dirty="0">
                <a:effectLst/>
                <a:latin typeface="+mn-ea"/>
                <a:cs typeface="Times New Roman" panose="02020603050405020304" pitchFamily="18" charset="0"/>
                <a:sym typeface="+mn-ea"/>
              </a:rPr>
              <a:t>2021年</a:t>
            </a:r>
            <a:r>
              <a:rPr lang="en-US" altLang="zh-CN" kern="100" dirty="0">
                <a:effectLst/>
                <a:latin typeface="+mn-ea"/>
                <a:cs typeface="Times New Roman" panose="02020603050405020304" pitchFamily="18" charset="0"/>
                <a:sym typeface="+mn-ea"/>
              </a:rPr>
              <a:t>-</a:t>
            </a:r>
            <a:r>
              <a:rPr lang="zh-CN" altLang="en-US" kern="100" dirty="0">
                <a:effectLst/>
                <a:latin typeface="+mn-ea"/>
                <a:cs typeface="Times New Roman" panose="02020603050405020304" pitchFamily="18" charset="0"/>
                <a:sym typeface="+mn-ea"/>
              </a:rPr>
              <a:t>202</a:t>
            </a:r>
            <a:r>
              <a:rPr lang="en-US" altLang="zh-CN" kern="100" dirty="0">
                <a:effectLst/>
                <a:latin typeface="+mn-ea"/>
                <a:cs typeface="Times New Roman" panose="02020603050405020304" pitchFamily="18" charset="0"/>
                <a:sym typeface="+mn-ea"/>
              </a:rPr>
              <a:t>5</a:t>
            </a:r>
            <a:r>
              <a:rPr lang="zh-CN" altLang="en-US" kern="100" dirty="0">
                <a:effectLst/>
                <a:latin typeface="+mn-ea"/>
                <a:cs typeface="Times New Roman" panose="02020603050405020304" pitchFamily="18" charset="0"/>
                <a:sym typeface="+mn-ea"/>
              </a:rPr>
              <a:t>年，</a:t>
            </a:r>
            <a:r>
              <a:rPr lang="zh-CN" altLang="en-US" kern="100" dirty="0">
                <a:solidFill>
                  <a:srgbClr val="C00000"/>
                </a:solidFill>
                <a:effectLst/>
                <a:latin typeface="+mn-ea"/>
                <a:cs typeface="Times New Roman" panose="02020603050405020304" pitchFamily="18" charset="0"/>
                <a:sym typeface="+mn-ea"/>
              </a:rPr>
              <a:t>NSTL牵头</a:t>
            </a:r>
            <a:r>
              <a:rPr lang="zh-CN" altLang="en-US" kern="100" dirty="0">
                <a:effectLst/>
                <a:latin typeface="+mn-ea"/>
                <a:cs typeface="Times New Roman" panose="02020603050405020304" pitchFamily="18" charset="0"/>
                <a:sym typeface="+mn-ea"/>
              </a:rPr>
              <a:t>北京大学图书馆、清华大学图书馆、上海交通大学图书馆、中国科学技术大学图书馆、中国科学院高能物理研究所、中国科学院理论物理研究所等十余家机构共同出资，参与支持SCOAP</a:t>
            </a:r>
            <a:r>
              <a:rPr lang="zh-CN" altLang="en-US" kern="100" baseline="30000" dirty="0">
                <a:effectLst/>
                <a:latin typeface="+mn-ea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b="1" kern="100" dirty="0">
                <a:effectLst/>
                <a:latin typeface="+mn-ea"/>
                <a:cs typeface="Times New Roman" panose="02020603050405020304" pitchFamily="18" charset="0"/>
                <a:sym typeface="+mn-ea"/>
              </a:rPr>
              <a:t>图书资助</a:t>
            </a:r>
            <a:endParaRPr lang="zh-CN" altLang="en-US" b="1" kern="100" dirty="0">
              <a:effectLst/>
              <a:latin typeface="+mn-ea"/>
              <a:cs typeface="Times New Roman" panose="02020603050405020304" pitchFamily="18" charset="0"/>
              <a:sym typeface="+mn-ea"/>
            </a:endParaRPr>
          </a:p>
          <a:p>
            <a:pPr marL="285750" indent="-285750" algn="just"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Char char="l"/>
            </a:pPr>
            <a:endParaRPr lang="zh-CN" altLang="en-US" b="1" kern="100" dirty="0">
              <a:solidFill>
                <a:schemeClr val="tx1"/>
              </a:solidFill>
              <a:effectLst/>
              <a:latin typeface="+mn-ea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" y="2591435"/>
            <a:ext cx="5294630" cy="36080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10" name="表格 9"/>
          <p:cNvGraphicFramePr/>
          <p:nvPr>
            <p:custDataLst>
              <p:tags r:id="rId2"/>
            </p:custDataLst>
          </p:nvPr>
        </p:nvGraphicFramePr>
        <p:xfrm>
          <a:off x="6838315" y="2642235"/>
          <a:ext cx="4288790" cy="386080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4288790"/>
              </a:tblGrid>
              <a:tr h="19304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/>
                        <a:t>国家科技图书文献中心</a:t>
                      </a:r>
                      <a:r>
                        <a:rPr lang="zh-CN" altLang="en-US" sz="1200"/>
                        <a:t>（</a:t>
                      </a:r>
                      <a:r>
                        <a:rPr lang="en-US" altLang="zh-CN" sz="1200"/>
                        <a:t>2021</a:t>
                      </a:r>
                      <a:r>
                        <a:rPr lang="zh-CN" altLang="en-US" sz="1200"/>
                        <a:t>，</a:t>
                      </a:r>
                      <a:r>
                        <a:rPr lang="en-US" altLang="zh-CN" sz="1200"/>
                        <a:t>2023</a:t>
                      </a:r>
                      <a:r>
                        <a:rPr lang="zh-CN" altLang="en-US" sz="1200">
                          <a:sym typeface="+mn-ea"/>
                        </a:rPr>
                        <a:t>，</a:t>
                      </a:r>
                      <a:r>
                        <a:rPr lang="en-US" altLang="zh-CN" sz="1200">
                          <a:sym typeface="+mn-ea"/>
                        </a:rPr>
                        <a:t>2025</a:t>
                      </a:r>
                      <a:r>
                        <a:rPr lang="zh-CN" altLang="en-US" sz="1200"/>
                        <a:t>）</a:t>
                      </a:r>
                      <a:endParaRPr lang="zh-CN" altLang="en-US" sz="1200"/>
                    </a:p>
                  </a:txBody>
                  <a:tcPr marL="68580" marR="68580" marT="0" marB="0" vert="horz" anchor="ctr" anchorCtr="0"/>
                </a:tc>
              </a:tr>
              <a:tr h="19304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/>
                        <a:t>北京大学图书馆</a:t>
                      </a:r>
                      <a:r>
                        <a:rPr lang="zh-CN" altLang="en-US" sz="1200"/>
                        <a:t>（</a:t>
                      </a:r>
                      <a:r>
                        <a:rPr lang="en-US" altLang="zh-CN" sz="1200"/>
                        <a:t>2021</a:t>
                      </a:r>
                      <a:r>
                        <a:rPr lang="zh-CN" altLang="en-US" sz="1200"/>
                        <a:t>，</a:t>
                      </a:r>
                      <a:r>
                        <a:rPr lang="en-US" altLang="zh-CN" sz="1200"/>
                        <a:t>2023</a:t>
                      </a:r>
                      <a:r>
                        <a:rPr lang="zh-CN" altLang="en-US" sz="1200">
                          <a:sym typeface="+mn-ea"/>
                        </a:rPr>
                        <a:t>，</a:t>
                      </a:r>
                      <a:r>
                        <a:rPr lang="en-US" altLang="zh-CN" sz="1200">
                          <a:sym typeface="+mn-ea"/>
                        </a:rPr>
                        <a:t>2025</a:t>
                      </a:r>
                      <a:r>
                        <a:rPr lang="zh-CN" altLang="en-US" sz="1200"/>
                        <a:t>）</a:t>
                      </a:r>
                      <a:endParaRPr lang="zh-CN" altLang="en-US" sz="1200"/>
                    </a:p>
                  </a:txBody>
                  <a:tcPr marL="68580" marR="68580" marT="0" marB="0" vert="horz" anchor="ctr" anchorCtr="0"/>
                </a:tc>
              </a:tr>
              <a:tr h="19304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/>
                        <a:t>清华大学图书馆</a:t>
                      </a:r>
                      <a:r>
                        <a:rPr lang="zh-CN" altLang="en-US" sz="1200"/>
                        <a:t>（</a:t>
                      </a:r>
                      <a:r>
                        <a:rPr lang="en-US" altLang="zh-CN" sz="1200"/>
                        <a:t>2021</a:t>
                      </a:r>
                      <a:r>
                        <a:rPr lang="zh-CN" altLang="en-US" sz="1200"/>
                        <a:t>，</a:t>
                      </a:r>
                      <a:r>
                        <a:rPr lang="en-US" altLang="zh-CN" sz="1200"/>
                        <a:t>2023</a:t>
                      </a:r>
                      <a:r>
                        <a:rPr lang="zh-CN" altLang="en-US" sz="1200">
                          <a:sym typeface="+mn-ea"/>
                        </a:rPr>
                        <a:t>，</a:t>
                      </a:r>
                      <a:r>
                        <a:rPr lang="en-US" altLang="zh-CN" sz="1200">
                          <a:sym typeface="+mn-ea"/>
                        </a:rPr>
                        <a:t>2025</a:t>
                      </a:r>
                      <a:r>
                        <a:rPr lang="zh-CN" altLang="en-US" sz="1200"/>
                        <a:t>）</a:t>
                      </a:r>
                      <a:endParaRPr lang="zh-CN" altLang="en-US" sz="1200"/>
                    </a:p>
                  </a:txBody>
                  <a:tcPr marL="68580" marR="68580" marT="0" marB="0" vert="horz" anchor="ctr" anchorCtr="0"/>
                </a:tc>
              </a:tr>
              <a:tr h="19304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/>
                        <a:t>上海交通大学图书馆</a:t>
                      </a:r>
                      <a:r>
                        <a:rPr lang="zh-CN" altLang="en-US" sz="1200"/>
                        <a:t>（</a:t>
                      </a:r>
                      <a:r>
                        <a:rPr lang="en-US" altLang="zh-CN" sz="1200"/>
                        <a:t>2021</a:t>
                      </a:r>
                      <a:r>
                        <a:rPr lang="zh-CN" altLang="en-US" sz="1200"/>
                        <a:t>，</a:t>
                      </a:r>
                      <a:r>
                        <a:rPr lang="en-US" altLang="zh-CN" sz="1200"/>
                        <a:t>2023</a:t>
                      </a:r>
                      <a:r>
                        <a:rPr lang="zh-CN" altLang="en-US" sz="1200">
                          <a:sym typeface="+mn-ea"/>
                        </a:rPr>
                        <a:t>，</a:t>
                      </a:r>
                      <a:r>
                        <a:rPr lang="en-US" altLang="zh-CN" sz="1200">
                          <a:sym typeface="+mn-ea"/>
                        </a:rPr>
                        <a:t>2025</a:t>
                      </a:r>
                      <a:r>
                        <a:rPr lang="zh-CN" altLang="en-US" sz="1200"/>
                        <a:t>）</a:t>
                      </a:r>
                      <a:endParaRPr lang="zh-CN" altLang="en-US" sz="1200"/>
                    </a:p>
                  </a:txBody>
                  <a:tcPr marL="68580" marR="68580" marT="0" marB="0" vert="horz" anchor="ctr" anchorCtr="0"/>
                </a:tc>
              </a:tr>
              <a:tr h="19304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/>
                        <a:t>中国科学技术大学图书馆</a:t>
                      </a:r>
                      <a:r>
                        <a:rPr lang="zh-CN" altLang="en-US" sz="1200"/>
                        <a:t>（</a:t>
                      </a:r>
                      <a:r>
                        <a:rPr lang="en-US" altLang="zh-CN" sz="1200"/>
                        <a:t>2021</a:t>
                      </a:r>
                      <a:r>
                        <a:rPr lang="zh-CN" altLang="en-US" sz="1200"/>
                        <a:t>，</a:t>
                      </a:r>
                      <a:r>
                        <a:rPr lang="en-US" altLang="zh-CN" sz="1200"/>
                        <a:t>2023</a:t>
                      </a:r>
                      <a:r>
                        <a:rPr lang="zh-CN" altLang="en-US" sz="1200">
                          <a:sym typeface="+mn-ea"/>
                        </a:rPr>
                        <a:t>，</a:t>
                      </a:r>
                      <a:r>
                        <a:rPr lang="en-US" altLang="zh-CN" sz="1200">
                          <a:sym typeface="+mn-ea"/>
                        </a:rPr>
                        <a:t>2025</a:t>
                      </a:r>
                      <a:r>
                        <a:rPr lang="zh-CN" altLang="en-US" sz="1200"/>
                        <a:t>）</a:t>
                      </a:r>
                      <a:endParaRPr lang="zh-CN" altLang="en-US" sz="1200"/>
                    </a:p>
                  </a:txBody>
                  <a:tcPr marL="68580" marR="68580" marT="0" marB="0" vert="horz" anchor="ctr" anchorCtr="0"/>
                </a:tc>
              </a:tr>
              <a:tr h="19304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/>
                        <a:t>复旦大学图书馆</a:t>
                      </a:r>
                      <a:r>
                        <a:rPr lang="zh-CN" altLang="en-US" sz="1200"/>
                        <a:t>（</a:t>
                      </a:r>
                      <a:r>
                        <a:rPr lang="en-US" altLang="zh-CN" sz="1200"/>
                        <a:t>2021</a:t>
                      </a:r>
                      <a:r>
                        <a:rPr lang="zh-CN" altLang="en-US" sz="1200"/>
                        <a:t>，</a:t>
                      </a:r>
                      <a:r>
                        <a:rPr lang="en-US" altLang="zh-CN" sz="1200"/>
                        <a:t>2023</a:t>
                      </a:r>
                      <a:r>
                        <a:rPr lang="zh-CN" altLang="en-US" sz="1200">
                          <a:sym typeface="+mn-ea"/>
                        </a:rPr>
                        <a:t>，</a:t>
                      </a:r>
                      <a:r>
                        <a:rPr lang="en-US" altLang="zh-CN" sz="1200">
                          <a:sym typeface="+mn-ea"/>
                        </a:rPr>
                        <a:t>2025</a:t>
                      </a:r>
                      <a:r>
                        <a:rPr lang="zh-CN" altLang="en-US" sz="1200"/>
                        <a:t>）</a:t>
                      </a:r>
                      <a:endParaRPr lang="zh-CN" altLang="en-US" sz="1200"/>
                    </a:p>
                  </a:txBody>
                  <a:tcPr marL="68580" marR="68580" marT="0" marB="0" vert="horz" anchor="ctr" anchorCtr="0"/>
                </a:tc>
              </a:tr>
              <a:tr h="19304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/>
                        <a:t>四川大学图书馆</a:t>
                      </a:r>
                      <a:r>
                        <a:rPr lang="zh-CN" altLang="en-US" sz="1200"/>
                        <a:t>（</a:t>
                      </a:r>
                      <a:r>
                        <a:rPr lang="en-US" altLang="zh-CN" sz="1200"/>
                        <a:t>2021</a:t>
                      </a:r>
                      <a:r>
                        <a:rPr lang="zh-CN" altLang="en-US" sz="1200"/>
                        <a:t>，</a:t>
                      </a:r>
                      <a:r>
                        <a:rPr lang="en-US" altLang="zh-CN" sz="1200"/>
                        <a:t>2023</a:t>
                      </a:r>
                      <a:r>
                        <a:rPr lang="zh-CN" altLang="en-US" sz="1200">
                          <a:sym typeface="+mn-ea"/>
                        </a:rPr>
                        <a:t>，</a:t>
                      </a:r>
                      <a:r>
                        <a:rPr lang="en-US" altLang="zh-CN" sz="1200">
                          <a:sym typeface="+mn-ea"/>
                        </a:rPr>
                        <a:t>2025</a:t>
                      </a:r>
                      <a:r>
                        <a:rPr lang="zh-CN" altLang="en-US" sz="1200"/>
                        <a:t>）</a:t>
                      </a:r>
                      <a:endParaRPr lang="zh-CN" altLang="en-US" sz="1200"/>
                    </a:p>
                  </a:txBody>
                  <a:tcPr marL="68580" marR="68580" marT="0" marB="0" vert="horz" anchor="ctr" anchorCtr="0"/>
                </a:tc>
              </a:tr>
              <a:tr h="19304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/>
                        <a:t>南京师范大学图书馆</a:t>
                      </a:r>
                      <a:r>
                        <a:rPr lang="zh-CN" altLang="en-US" sz="1200"/>
                        <a:t>（</a:t>
                      </a:r>
                      <a:r>
                        <a:rPr lang="en-US" altLang="zh-CN" sz="1200"/>
                        <a:t>2021</a:t>
                      </a:r>
                      <a:r>
                        <a:rPr lang="zh-CN" altLang="en-US" sz="1200"/>
                        <a:t>，</a:t>
                      </a:r>
                      <a:r>
                        <a:rPr lang="en-US" altLang="zh-CN" sz="1200"/>
                        <a:t>2023</a:t>
                      </a:r>
                      <a:r>
                        <a:rPr lang="zh-CN" altLang="en-US" sz="1200">
                          <a:sym typeface="+mn-ea"/>
                        </a:rPr>
                        <a:t>，</a:t>
                      </a:r>
                      <a:r>
                        <a:rPr lang="en-US" altLang="zh-CN" sz="1200">
                          <a:sym typeface="+mn-ea"/>
                        </a:rPr>
                        <a:t>2025</a:t>
                      </a:r>
                      <a:r>
                        <a:rPr lang="zh-CN" altLang="en-US" sz="1200"/>
                        <a:t>）</a:t>
                      </a:r>
                      <a:endParaRPr lang="zh-CN" altLang="en-US" sz="1200"/>
                    </a:p>
                  </a:txBody>
                  <a:tcPr marL="68580" marR="68580" marT="0" marB="0" vert="horz" anchor="ctr" anchorCtr="0"/>
                </a:tc>
              </a:tr>
              <a:tr h="19304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/>
                        <a:t>中国科学院文献情报中心</a:t>
                      </a:r>
                      <a:r>
                        <a:rPr lang="zh-CN" altLang="en-US" sz="1200"/>
                        <a:t>（</a:t>
                      </a:r>
                      <a:r>
                        <a:rPr lang="en-US" altLang="zh-CN" sz="1200"/>
                        <a:t>2021</a:t>
                      </a:r>
                      <a:r>
                        <a:rPr lang="zh-CN" altLang="en-US" sz="1200"/>
                        <a:t>，</a:t>
                      </a:r>
                      <a:r>
                        <a:rPr lang="en-US" altLang="zh-CN" sz="1200"/>
                        <a:t>2023</a:t>
                      </a:r>
                      <a:r>
                        <a:rPr lang="zh-CN" altLang="en-US" sz="1200">
                          <a:sym typeface="+mn-ea"/>
                        </a:rPr>
                        <a:t>，</a:t>
                      </a:r>
                      <a:r>
                        <a:rPr lang="en-US" altLang="zh-CN" sz="1200">
                          <a:sym typeface="+mn-ea"/>
                        </a:rPr>
                        <a:t>2025</a:t>
                      </a:r>
                      <a:r>
                        <a:rPr lang="zh-CN" altLang="en-US" sz="1200"/>
                        <a:t>）</a:t>
                      </a:r>
                      <a:endParaRPr lang="zh-CN" altLang="en-US" sz="1200"/>
                    </a:p>
                  </a:txBody>
                  <a:tcPr marL="68580" marR="68580" marT="0" marB="0" vert="horz" anchor="ctr" anchorCtr="0"/>
                </a:tc>
              </a:tr>
              <a:tr h="19304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/>
                        <a:t>中国科学院大学图书馆</a:t>
                      </a:r>
                      <a:r>
                        <a:rPr lang="zh-CN" altLang="en-US" sz="1200"/>
                        <a:t>（</a:t>
                      </a:r>
                      <a:r>
                        <a:rPr lang="en-US" altLang="zh-CN" sz="1200"/>
                        <a:t>2021</a:t>
                      </a:r>
                      <a:r>
                        <a:rPr lang="zh-CN" altLang="en-US" sz="1200"/>
                        <a:t>，</a:t>
                      </a:r>
                      <a:r>
                        <a:rPr lang="en-US" altLang="zh-CN" sz="1200"/>
                        <a:t>2023</a:t>
                      </a:r>
                      <a:r>
                        <a:rPr lang="zh-CN" altLang="en-US" sz="1200">
                          <a:sym typeface="+mn-ea"/>
                        </a:rPr>
                        <a:t>，</a:t>
                      </a:r>
                      <a:r>
                        <a:rPr lang="en-US" altLang="zh-CN" sz="1200">
                          <a:sym typeface="+mn-ea"/>
                        </a:rPr>
                        <a:t>2025</a:t>
                      </a:r>
                      <a:r>
                        <a:rPr lang="zh-CN" altLang="en-US" sz="1200"/>
                        <a:t>）</a:t>
                      </a:r>
                      <a:endParaRPr lang="zh-CN" altLang="en-US" sz="1200"/>
                    </a:p>
                  </a:txBody>
                  <a:tcPr marL="68580" marR="68580" marT="0" marB="0" vert="horz" anchor="ctr" anchorCtr="0"/>
                </a:tc>
              </a:tr>
              <a:tr h="19304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/>
                        <a:t>中国科学院高能物理研究所</a:t>
                      </a:r>
                      <a:r>
                        <a:rPr lang="zh-CN" altLang="en-US" sz="1200"/>
                        <a:t>（</a:t>
                      </a:r>
                      <a:r>
                        <a:rPr lang="en-US" altLang="zh-CN" sz="1200"/>
                        <a:t>2021</a:t>
                      </a:r>
                      <a:r>
                        <a:rPr lang="zh-CN" altLang="en-US" sz="1200"/>
                        <a:t>，</a:t>
                      </a:r>
                      <a:r>
                        <a:rPr lang="en-US" altLang="zh-CN" sz="1200"/>
                        <a:t>2023</a:t>
                      </a:r>
                      <a:r>
                        <a:rPr lang="zh-CN" altLang="en-US" sz="1200">
                          <a:sym typeface="+mn-ea"/>
                        </a:rPr>
                        <a:t>，</a:t>
                      </a:r>
                      <a:r>
                        <a:rPr lang="en-US" altLang="zh-CN" sz="1200">
                          <a:sym typeface="+mn-ea"/>
                        </a:rPr>
                        <a:t>2025</a:t>
                      </a:r>
                      <a:r>
                        <a:rPr lang="zh-CN" altLang="en-US" sz="1200"/>
                        <a:t>）</a:t>
                      </a:r>
                      <a:endParaRPr lang="zh-CN" altLang="en-US" sz="1200"/>
                    </a:p>
                  </a:txBody>
                  <a:tcPr marL="68580" marR="68580" marT="0" marB="0" vert="horz" anchor="ctr" anchorCtr="0"/>
                </a:tc>
              </a:tr>
              <a:tr h="19304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/>
                        <a:t>中国科学院理论物理研究所</a:t>
                      </a:r>
                      <a:r>
                        <a:rPr lang="zh-CN" altLang="en-US" sz="1200"/>
                        <a:t>（</a:t>
                      </a:r>
                      <a:r>
                        <a:rPr lang="en-US" altLang="zh-CN" sz="1200"/>
                        <a:t>2021</a:t>
                      </a:r>
                      <a:r>
                        <a:rPr lang="zh-CN" altLang="en-US" sz="1200"/>
                        <a:t>，</a:t>
                      </a:r>
                      <a:r>
                        <a:rPr lang="en-US" altLang="zh-CN" sz="1200"/>
                        <a:t>2023</a:t>
                      </a:r>
                      <a:r>
                        <a:rPr lang="zh-CN" altLang="en-US" sz="1200"/>
                        <a:t>）</a:t>
                      </a:r>
                      <a:endParaRPr lang="zh-CN" altLang="en-US" sz="1200"/>
                    </a:p>
                  </a:txBody>
                  <a:tcPr marL="68580" marR="68580" marT="0" marB="0" vert="horz" anchor="ctr" anchorCtr="0"/>
                </a:tc>
              </a:tr>
              <a:tr h="19304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/>
                        <a:t>中国科学院上海应用物理研究所</a:t>
                      </a:r>
                      <a:r>
                        <a:rPr lang="zh-CN" altLang="en-US" sz="1200"/>
                        <a:t>（</a:t>
                      </a:r>
                      <a:r>
                        <a:rPr lang="en-US" altLang="zh-CN" sz="1200"/>
                        <a:t>2021</a:t>
                      </a:r>
                      <a:r>
                        <a:rPr lang="zh-CN" altLang="en-US" sz="1200"/>
                        <a:t>，</a:t>
                      </a:r>
                      <a:r>
                        <a:rPr lang="en-US" altLang="zh-CN" sz="1200"/>
                        <a:t>2023</a:t>
                      </a:r>
                      <a:r>
                        <a:rPr lang="zh-CN" altLang="en-US" sz="1200">
                          <a:sym typeface="+mn-ea"/>
                        </a:rPr>
                        <a:t>，</a:t>
                      </a:r>
                      <a:r>
                        <a:rPr lang="en-US" altLang="zh-CN" sz="1200">
                          <a:sym typeface="+mn-ea"/>
                        </a:rPr>
                        <a:t>2025</a:t>
                      </a:r>
                      <a:r>
                        <a:rPr lang="zh-CN" altLang="en-US" sz="1200"/>
                        <a:t>）</a:t>
                      </a:r>
                      <a:endParaRPr lang="zh-CN" altLang="en-US" sz="1200"/>
                    </a:p>
                  </a:txBody>
                  <a:tcPr marL="68580" marR="68580" marT="0" marB="0" vert="horz" anchor="ctr" anchorCtr="0"/>
                </a:tc>
              </a:tr>
              <a:tr h="19304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/>
                        <a:t>中国科学院上海高等研究院</a:t>
                      </a:r>
                      <a:r>
                        <a:rPr lang="zh-CN" altLang="en-US" sz="1200"/>
                        <a:t>（</a:t>
                      </a:r>
                      <a:r>
                        <a:rPr lang="en-US" altLang="zh-CN" sz="1200"/>
                        <a:t>2021</a:t>
                      </a:r>
                      <a:r>
                        <a:rPr lang="zh-CN" altLang="en-US" sz="1200"/>
                        <a:t>，</a:t>
                      </a:r>
                      <a:r>
                        <a:rPr lang="en-US" altLang="zh-CN" sz="1200"/>
                        <a:t>2023</a:t>
                      </a:r>
                      <a:r>
                        <a:rPr lang="zh-CN" altLang="en-US" sz="1200">
                          <a:sym typeface="+mn-ea"/>
                        </a:rPr>
                        <a:t>，</a:t>
                      </a:r>
                      <a:r>
                        <a:rPr lang="en-US" altLang="zh-CN" sz="1200">
                          <a:sym typeface="+mn-ea"/>
                        </a:rPr>
                        <a:t>2025</a:t>
                      </a:r>
                      <a:r>
                        <a:rPr lang="zh-CN" altLang="en-US" sz="1200"/>
                        <a:t>）</a:t>
                      </a:r>
                      <a:endParaRPr lang="zh-CN" altLang="en-US" sz="1200"/>
                    </a:p>
                  </a:txBody>
                  <a:tcPr marL="68580" marR="68580" marT="0" marB="0" vert="horz" anchor="ctr" anchorCtr="0"/>
                </a:tc>
              </a:tr>
              <a:tr h="19304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/>
                        <a:t>中国科学院</a:t>
                      </a:r>
                      <a:r>
                        <a:rPr lang="zh-CN" altLang="en-US" sz="1200"/>
                        <a:t>近代</a:t>
                      </a:r>
                      <a:r>
                        <a:rPr lang="en-US" sz="1200"/>
                        <a:t>物理研究所</a:t>
                      </a:r>
                      <a:r>
                        <a:rPr lang="zh-CN" altLang="en-US" sz="1200"/>
                        <a:t>（</a:t>
                      </a:r>
                      <a:r>
                        <a:rPr lang="en-US" altLang="zh-CN" sz="1200"/>
                        <a:t>2021</a:t>
                      </a:r>
                      <a:r>
                        <a:rPr lang="zh-CN" altLang="en-US" sz="1200"/>
                        <a:t>）</a:t>
                      </a:r>
                      <a:endParaRPr lang="zh-CN" altLang="en-US" sz="1200"/>
                    </a:p>
                  </a:txBody>
                  <a:tcPr marL="68580" marR="68580" marT="0" marB="0" vert="horz" anchor="ctr" anchorCtr="0"/>
                </a:tc>
              </a:tr>
              <a:tr h="19304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1200"/>
                        <a:t>中国科学院物理研究所（</a:t>
                      </a:r>
                      <a:r>
                        <a:rPr lang="en-US" altLang="zh-CN" sz="1200"/>
                        <a:t>2021</a:t>
                      </a:r>
                      <a:r>
                        <a:rPr lang="zh-CN" altLang="en-US" sz="1200"/>
                        <a:t>）</a:t>
                      </a:r>
                      <a:endParaRPr lang="zh-CN" altLang="en-US" sz="1200"/>
                    </a:p>
                  </a:txBody>
                  <a:tcPr marL="68580" marR="68580" marT="0" marB="0" vert="horz" anchor="ctr" anchorCtr="0"/>
                </a:tc>
              </a:tr>
              <a:tr h="19304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1200"/>
                        <a:t>南京大学图书馆（</a:t>
                      </a:r>
                      <a:r>
                        <a:rPr lang="en-US" altLang="zh-CN" sz="1200"/>
                        <a:t>2021</a:t>
                      </a:r>
                      <a:r>
                        <a:rPr lang="zh-CN" altLang="en-US" sz="1200">
                          <a:sym typeface="+mn-ea"/>
                        </a:rPr>
                        <a:t>，</a:t>
                      </a:r>
                      <a:r>
                        <a:rPr lang="en-US" altLang="zh-CN" sz="1200">
                          <a:sym typeface="+mn-ea"/>
                        </a:rPr>
                        <a:t>2025</a:t>
                      </a:r>
                      <a:r>
                        <a:rPr lang="zh-CN" altLang="en-US" sz="1200"/>
                        <a:t>）</a:t>
                      </a:r>
                      <a:endParaRPr lang="zh-CN" altLang="en-US" sz="1200"/>
                    </a:p>
                  </a:txBody>
                  <a:tcPr marL="68580" marR="68580" marT="0" marB="0" vert="horz" anchor="ctr" anchorCtr="0"/>
                </a:tc>
              </a:tr>
              <a:tr h="19304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/>
                        <a:t>武汉大学图书馆</a:t>
                      </a:r>
                      <a:r>
                        <a:rPr lang="zh-CN" altLang="en-US" sz="1200"/>
                        <a:t>（</a:t>
                      </a:r>
                      <a:r>
                        <a:rPr lang="en-US" altLang="zh-CN" sz="1200"/>
                        <a:t>2023</a:t>
                      </a:r>
                      <a:r>
                        <a:rPr lang="zh-CN" altLang="en-US" sz="1200">
                          <a:sym typeface="+mn-ea"/>
                        </a:rPr>
                        <a:t>，</a:t>
                      </a:r>
                      <a:r>
                        <a:rPr lang="en-US" altLang="zh-CN" sz="1200">
                          <a:sym typeface="+mn-ea"/>
                        </a:rPr>
                        <a:t>2025</a:t>
                      </a:r>
                      <a:r>
                        <a:rPr lang="zh-CN" altLang="en-US" sz="1200"/>
                        <a:t>）</a:t>
                      </a:r>
                      <a:endParaRPr lang="zh-CN" altLang="en-US" sz="1200"/>
                    </a:p>
                  </a:txBody>
                  <a:tcPr marL="68580" marR="68580" marT="0" marB="0" vert="horz" anchor="ctr" anchorCtr="0"/>
                </a:tc>
              </a:tr>
              <a:tr h="19304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/>
                        <a:t>浙江大学图书馆</a:t>
                      </a:r>
                      <a:r>
                        <a:rPr lang="zh-CN" altLang="en-US" sz="1200"/>
                        <a:t>（</a:t>
                      </a:r>
                      <a:r>
                        <a:rPr lang="en-US" altLang="zh-CN" sz="1200"/>
                        <a:t>2023</a:t>
                      </a:r>
                      <a:r>
                        <a:rPr lang="zh-CN" altLang="en-US" sz="1200">
                          <a:sym typeface="+mn-ea"/>
                        </a:rPr>
                        <a:t>，</a:t>
                      </a:r>
                      <a:r>
                        <a:rPr lang="en-US" altLang="zh-CN" sz="1200">
                          <a:sym typeface="+mn-ea"/>
                        </a:rPr>
                        <a:t>2025</a:t>
                      </a:r>
                      <a:r>
                        <a:rPr lang="zh-CN" altLang="en-US" sz="1200"/>
                        <a:t>）</a:t>
                      </a:r>
                      <a:endParaRPr lang="zh-CN" altLang="en-US" sz="1200"/>
                    </a:p>
                  </a:txBody>
                  <a:tcPr marL="68580" marR="68580" marT="0" marB="0" vert="horz" anchor="ctr" anchorCtr="0"/>
                </a:tc>
              </a:tr>
            </a:tbl>
          </a:graphicData>
        </a:graphic>
      </p:graphicFrame>
      <p:sp>
        <p:nvSpPr>
          <p:cNvPr id="18" name="文本框 17"/>
          <p:cNvSpPr txBox="1"/>
          <p:nvPr/>
        </p:nvSpPr>
        <p:spPr>
          <a:xfrm>
            <a:off x="5914390" y="2192655"/>
            <a:ext cx="6096000" cy="4756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ctr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200" b="1" kern="100" dirty="0"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  <a:sym typeface="+mn-ea"/>
              </a:rPr>
              <a:t>SCOAP</a:t>
            </a:r>
            <a:r>
              <a:rPr lang="zh-CN" altLang="en-US" sz="1200" b="1" kern="100" baseline="30000" dirty="0"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1200" b="1" kern="100" dirty="0"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  <a:sym typeface="+mn-ea"/>
              </a:rPr>
              <a:t>图书项目中国支持机构</a:t>
            </a:r>
            <a:endParaRPr lang="zh-CN" altLang="en-US" sz="1200" b="1" kern="100" dirty="0">
              <a:solidFill>
                <a:schemeClr val="tx1"/>
              </a:solidFill>
              <a:effectLst/>
              <a:latin typeface="+mn-ea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" name="标题 1"/>
          <p:cNvSpPr>
            <a:spLocks noGrp="1"/>
          </p:cNvSpPr>
          <p:nvPr/>
        </p:nvSpPr>
        <p:spPr>
          <a:xfrm>
            <a:off x="494056" y="-46353"/>
            <a:ext cx="4937760" cy="1250314"/>
          </a:xfrm>
          <a:prstGeom prst="rect">
            <a:avLst/>
          </a:prstGeom>
        </p:spPr>
        <p:txBody>
          <a:bodyPr vert="horz" lIns="50932" tIns="25466" rIns="50932" bIns="25466" rtlCol="0" anchor="ctr">
            <a:normAutofit/>
          </a:bodyPr>
          <a:lstStyle>
            <a:lvl1pPr algn="l" defTabSz="90233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altLang="zh-CN" sz="2800" b="1" dirty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 dirty="0" smtClean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.China and SCOAP</a:t>
            </a:r>
            <a:r>
              <a:rPr lang="en-US" altLang="zh-CN" sz="2800" b="1" baseline="30000" dirty="0" smtClean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endParaRPr lang="en-US" altLang="zh-CN" sz="2800" b="1" dirty="0" smtClean="0">
              <a:solidFill>
                <a:srgbClr val="2070A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33705" y="897890"/>
            <a:ext cx="1146556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285750" indent="-285750" algn="l">
              <a:buClrTx/>
              <a:buSzTx/>
              <a:buFont typeface="Wingdings" panose="05000000000000000000" charset="0"/>
              <a:buChar char="l"/>
            </a:pPr>
            <a:r>
              <a:rPr lang="zh-CN" altLang="en-US" kern="100" dirty="0"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  <a:sym typeface="+mn-ea"/>
              </a:rPr>
              <a:t>受NSTL委托，中国科学院文献情报中心成立</a:t>
            </a:r>
            <a:r>
              <a:rPr lang="zh-CN" altLang="en-US" b="1" kern="100" dirty="0"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  <a:sym typeface="+mn-ea"/>
              </a:rPr>
              <a:t>SCOAP</a:t>
            </a:r>
            <a:r>
              <a:rPr lang="zh-CN" altLang="en-US" b="1" kern="100" baseline="30000" dirty="0"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b="1" kern="100" dirty="0"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  <a:sym typeface="+mn-ea"/>
              </a:rPr>
              <a:t>中国工作组</a:t>
            </a:r>
            <a:r>
              <a:rPr lang="zh-CN" altLang="en-US" kern="100" dirty="0"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  <a:sym typeface="+mn-ea"/>
              </a:rPr>
              <a:t>，履行中国在SCOAP</a:t>
            </a:r>
            <a:r>
              <a:rPr lang="zh-CN" altLang="en-US" kern="100" baseline="30000" dirty="0"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kern="100" dirty="0"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  <a:sym typeface="+mn-ea"/>
              </a:rPr>
              <a:t>联盟的相关权利、责任和义务，推进、落实我国参加SCOAP</a:t>
            </a:r>
            <a:r>
              <a:rPr lang="zh-CN" altLang="en-US" kern="100" baseline="30000" dirty="0"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kern="100" dirty="0"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  <a:sym typeface="+mn-ea"/>
              </a:rPr>
              <a:t>联盟的各项工作，积极组织</a:t>
            </a:r>
            <a:r>
              <a:rPr lang="zh-CN" altLang="en-US" b="1" kern="100" dirty="0"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  <a:sym typeface="+mn-ea"/>
              </a:rPr>
              <a:t>业界调研、宣传推广、座谈研讨与国际互访</a:t>
            </a:r>
            <a:endParaRPr lang="zh-CN" altLang="en-US" b="1" kern="100" dirty="0">
              <a:solidFill>
                <a:schemeClr val="tx1"/>
              </a:solidFill>
              <a:effectLst/>
              <a:latin typeface="+mn-ea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47914" y="1768571"/>
            <a:ext cx="2824863" cy="4340011"/>
            <a:chOff x="12771" y="2995"/>
            <a:chExt cx="5092" cy="7271"/>
          </a:xfrm>
        </p:grpSpPr>
        <p:pic>
          <p:nvPicPr>
            <p:cNvPr id="25" name="图片 2" descr="http://www.ihep.cas.cn/xwdt/xshdyjl/2021/202110/W020211015367579627976.jpg"/>
            <p:cNvPicPr>
              <a:picLocks noChangeAspect="1"/>
            </p:cNvPicPr>
            <p:nvPr/>
          </p:nvPicPr>
          <p:blipFill>
            <a:blip r:embed="rId1"/>
            <a:srcRect t="15266"/>
            <a:stretch>
              <a:fillRect/>
            </a:stretch>
          </p:blipFill>
          <p:spPr>
            <a:xfrm>
              <a:off x="12771" y="5691"/>
              <a:ext cx="5092" cy="2441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6" name="图片 25" descr="高能所合影"/>
            <p:cNvPicPr>
              <a:picLocks noChangeAspect="1"/>
            </p:cNvPicPr>
            <p:nvPr/>
          </p:nvPicPr>
          <p:blipFill>
            <a:blip r:embed="rId2"/>
            <a:srcRect t="4952" b="17845"/>
            <a:stretch>
              <a:fillRect/>
            </a:stretch>
          </p:blipFill>
          <p:spPr>
            <a:xfrm>
              <a:off x="12804" y="2995"/>
              <a:ext cx="5057" cy="2605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3"/>
            <a:srcRect t="46690"/>
            <a:stretch>
              <a:fillRect/>
            </a:stretch>
          </p:blipFill>
          <p:spPr>
            <a:xfrm>
              <a:off x="12772" y="8236"/>
              <a:ext cx="5076" cy="2030"/>
            </a:xfrm>
            <a:prstGeom prst="rect">
              <a:avLst/>
            </a:prstGeom>
          </p:spPr>
        </p:pic>
      </p:grpSp>
      <p:sp>
        <p:nvSpPr>
          <p:cNvPr id="6" name="矩形 5"/>
          <p:cNvSpPr/>
          <p:nvPr/>
        </p:nvSpPr>
        <p:spPr>
          <a:xfrm>
            <a:off x="6668476" y="1774783"/>
            <a:ext cx="2496777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  <a:sym typeface="华文楷体" panose="02010600040101010101" charset="-122"/>
              </a:rPr>
              <a:t>组织</a:t>
            </a:r>
            <a:r>
              <a:rPr lang="en-US" altLang="zh-CN" sz="12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  <a:sym typeface="华文楷体" panose="02010600040101010101" charset="-122"/>
              </a:rPr>
              <a:t>SCOAP</a:t>
            </a:r>
            <a:r>
              <a:rPr lang="en-US" altLang="zh-CN" sz="1200" baseline="300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  <a:sym typeface="华文楷体" panose="02010600040101010101" charset="-122"/>
              </a:rPr>
              <a:t>3</a:t>
            </a:r>
            <a:r>
              <a:rPr lang="zh-CN" altLang="en-US" sz="12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  <a:sym typeface="华文楷体" panose="02010600040101010101" charset="-122"/>
              </a:rPr>
              <a:t>代表团走访科技部、基金委、中国科学院</a:t>
            </a:r>
            <a:endParaRPr lang="zh-CN" altLang="en-US" sz="1200" dirty="0">
              <a:solidFill>
                <a:schemeClr val="tx1"/>
              </a:solidFill>
              <a:latin typeface="+mn-ea"/>
              <a:cs typeface="Times New Roman" panose="02020603050405020304" pitchFamily="18" charset="0"/>
              <a:sym typeface="华文楷体" panose="02010600040101010101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9257394" y="1782545"/>
            <a:ext cx="2595285" cy="4537653"/>
            <a:chOff x="9311796" y="2285345"/>
            <a:chExt cx="2595285" cy="4391142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 rotWithShape="1">
            <a:blip r:embed="rId4" cstate="print"/>
            <a:srcRect t="5514" b="10103"/>
            <a:stretch>
              <a:fillRect/>
            </a:stretch>
          </p:blipFill>
          <p:spPr>
            <a:xfrm>
              <a:off x="9311800" y="2285345"/>
              <a:ext cx="2595281" cy="1459961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11800" y="3709438"/>
              <a:ext cx="2595278" cy="1459959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0" name="图片 29"/>
            <p:cNvPicPr>
              <a:picLocks noChangeAspect="1"/>
            </p:cNvPicPr>
            <p:nvPr/>
          </p:nvPicPr>
          <p:blipFill rotWithShape="1">
            <a:blip r:embed="rId4" cstate="print"/>
            <a:srcRect t="5514" b="10103"/>
            <a:stretch>
              <a:fillRect/>
            </a:stretch>
          </p:blipFill>
          <p:spPr>
            <a:xfrm>
              <a:off x="9311796" y="5216526"/>
              <a:ext cx="2595281" cy="1459961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31" name="组合 30"/>
          <p:cNvGrpSpPr/>
          <p:nvPr/>
        </p:nvGrpSpPr>
        <p:grpSpPr>
          <a:xfrm>
            <a:off x="6635090" y="2439069"/>
            <a:ext cx="2443921" cy="3691585"/>
            <a:chOff x="6147" y="3120"/>
            <a:chExt cx="5383" cy="5843"/>
          </a:xfrm>
        </p:grpSpPr>
        <p:pic>
          <p:nvPicPr>
            <p:cNvPr id="32" name="图片 2" descr="5.SCOAP3开放获取图书计划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7980" y="6461"/>
              <a:ext cx="1758" cy="2502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3" name="图片 3" descr="1.SCOAP3是什么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6199" y="3120"/>
              <a:ext cx="3218" cy="321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4" name="图片 4" descr="2.SCOAP3模式：运行机制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9598" y="3147"/>
              <a:ext cx="1919" cy="319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5" name="图片 34" descr="3.SCOAP3全球合作者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9810" y="6462"/>
              <a:ext cx="1721" cy="2492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6" name="图片 35" descr="4.SCOAP3受益者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6147" y="6500"/>
              <a:ext cx="1757" cy="2462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37" name="矩形 36"/>
          <p:cNvSpPr/>
          <p:nvPr/>
        </p:nvSpPr>
        <p:spPr>
          <a:xfrm>
            <a:off x="6584774" y="6149443"/>
            <a:ext cx="2496777" cy="275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  <a:sym typeface="华文楷体" panose="02010600040101010101" charset="-122"/>
              </a:rPr>
              <a:t>宣传推广</a:t>
            </a:r>
            <a:endParaRPr lang="zh-CN" altLang="en-US" sz="1200" dirty="0">
              <a:solidFill>
                <a:schemeClr val="tx1"/>
              </a:solidFill>
              <a:latin typeface="+mn-ea"/>
              <a:cs typeface="Times New Roman" panose="02020603050405020304" pitchFamily="18" charset="0"/>
              <a:sym typeface="华文楷体" panose="02010600040101010101" charset="-122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536630" y="6218180"/>
            <a:ext cx="2496777" cy="275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  <a:sym typeface="华文楷体" panose="02010600040101010101" charset="-122"/>
              </a:rPr>
              <a:t>国际履职</a:t>
            </a:r>
            <a:endParaRPr lang="zh-CN" altLang="en-US" sz="1200" dirty="0">
              <a:solidFill>
                <a:schemeClr val="tx1"/>
              </a:solidFill>
              <a:latin typeface="+mn-ea"/>
              <a:cs typeface="Times New Roman" panose="02020603050405020304" pitchFamily="18" charset="0"/>
              <a:sym typeface="华文楷体" panose="02010600040101010101" charset="-122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3776580" y="6215303"/>
            <a:ext cx="2496777" cy="275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  <a:sym typeface="华文楷体" panose="02010600040101010101" charset="-122"/>
              </a:rPr>
              <a:t>研讨调研</a:t>
            </a:r>
            <a:endParaRPr lang="zh-CN" altLang="en-US" sz="1200" dirty="0">
              <a:solidFill>
                <a:schemeClr val="tx1"/>
              </a:solidFill>
              <a:latin typeface="+mn-ea"/>
              <a:cs typeface="Times New Roman" panose="02020603050405020304" pitchFamily="18" charset="0"/>
              <a:sym typeface="华文楷体" panose="02010600040101010101" charset="-122"/>
            </a:endParaRPr>
          </a:p>
        </p:txBody>
      </p:sp>
      <p:cxnSp>
        <p:nvCxnSpPr>
          <p:cNvPr id="41" name="直接箭头连接符 40"/>
          <p:cNvCxnSpPr/>
          <p:nvPr/>
        </p:nvCxnSpPr>
        <p:spPr>
          <a:xfrm>
            <a:off x="6808304" y="2342453"/>
            <a:ext cx="2356949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箭头连接符 42"/>
          <p:cNvCxnSpPr/>
          <p:nvPr/>
        </p:nvCxnSpPr>
        <p:spPr>
          <a:xfrm flipV="1">
            <a:off x="2809738" y="6200110"/>
            <a:ext cx="0" cy="28042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箭头连接符 44"/>
          <p:cNvCxnSpPr/>
          <p:nvPr/>
        </p:nvCxnSpPr>
        <p:spPr>
          <a:xfrm flipV="1">
            <a:off x="5499653" y="6215303"/>
            <a:ext cx="0" cy="28042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箭头连接符 45"/>
          <p:cNvCxnSpPr/>
          <p:nvPr/>
        </p:nvCxnSpPr>
        <p:spPr>
          <a:xfrm flipV="1">
            <a:off x="8265348" y="6174843"/>
            <a:ext cx="0" cy="28042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Picture 2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88"/>
          <a:stretch>
            <a:fillRect/>
          </a:stretch>
        </p:blipFill>
        <p:spPr bwMode="auto">
          <a:xfrm>
            <a:off x="454329" y="3317105"/>
            <a:ext cx="2824861" cy="1377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图片 43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45" b="17626"/>
          <a:stretch>
            <a:fillRect/>
          </a:stretch>
        </p:blipFill>
        <p:spPr>
          <a:xfrm>
            <a:off x="475615" y="1757680"/>
            <a:ext cx="2792730" cy="1471930"/>
          </a:xfrm>
          <a:prstGeom prst="rect">
            <a:avLst/>
          </a:prstGeom>
        </p:spPr>
      </p:pic>
      <p:pic>
        <p:nvPicPr>
          <p:cNvPr id="22" name="图片 21" descr="截图"/>
          <p:cNvPicPr>
            <a:picLocks noChangeAspect="1"/>
          </p:cNvPicPr>
          <p:nvPr/>
        </p:nvPicPr>
        <p:blipFill>
          <a:blip r:embed="rId18"/>
          <a:srcRect b="21345"/>
          <a:stretch>
            <a:fillRect/>
          </a:stretch>
        </p:blipFill>
        <p:spPr>
          <a:xfrm>
            <a:off x="445770" y="4740275"/>
            <a:ext cx="2852420" cy="14725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" name="标题 1"/>
          <p:cNvSpPr>
            <a:spLocks noGrp="1"/>
          </p:cNvSpPr>
          <p:nvPr/>
        </p:nvSpPr>
        <p:spPr>
          <a:xfrm>
            <a:off x="494056" y="-46353"/>
            <a:ext cx="4937760" cy="1250314"/>
          </a:xfrm>
          <a:prstGeom prst="rect">
            <a:avLst/>
          </a:prstGeom>
        </p:spPr>
        <p:txBody>
          <a:bodyPr vert="horz" lIns="50932" tIns="25466" rIns="50932" bIns="25466" rtlCol="0" anchor="ctr">
            <a:normAutofit/>
          </a:bodyPr>
          <a:lstStyle>
            <a:lvl1pPr algn="l" defTabSz="90233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altLang="zh-CN" sz="2800" b="1" dirty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 dirty="0" smtClean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.China and SCOAP</a:t>
            </a:r>
            <a:r>
              <a:rPr lang="en-US" altLang="zh-CN" sz="2800" b="1" baseline="30000" dirty="0" smtClean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endParaRPr lang="en-US" altLang="zh-CN" sz="2800" b="1" dirty="0" smtClean="0">
              <a:solidFill>
                <a:srgbClr val="2070A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64185" y="770890"/>
            <a:ext cx="11465560" cy="71501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just">
              <a:buClrTx/>
              <a:buSzTx/>
              <a:buFontTx/>
            </a:pPr>
            <a:r>
              <a:rPr lang="en-US" altLang="zh-CN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SCOAP</a:t>
            </a:r>
            <a:r>
              <a:rPr lang="en-US" altLang="zh-CN" baseline="30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中国工作组负责开展我国受资助论文数据</a:t>
            </a:r>
            <a:r>
              <a:rPr lang="zh-CN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统计分析</a:t>
            </a:r>
            <a:r>
              <a:rPr lang="zh-CN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。数据显示：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2014至2025年间，</a:t>
            </a:r>
            <a:r>
              <a:rPr 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我国高能物理领域科研人员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成果产出数量和学术竞争力均有明显增长，实现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“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量质齐升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”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</a:t>
            </a:r>
            <a:endParaRPr lang="zh-CN" altLang="en-US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algn="just">
              <a:buClrTx/>
              <a:buSzTx/>
              <a:buFontTx/>
            </a:pPr>
            <a:endParaRPr lang="zh-CN" altLang="en-US" sz="1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graphicFrame>
        <p:nvGraphicFramePr>
          <p:cNvPr id="6" name="图表 5"/>
          <p:cNvGraphicFramePr/>
          <p:nvPr/>
        </p:nvGraphicFramePr>
        <p:xfrm>
          <a:off x="300990" y="2741295"/>
          <a:ext cx="6085205" cy="3495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586105" y="1485900"/>
            <a:ext cx="8673465" cy="9836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285750" indent="-285750" algn="just" fontAlgn="auto">
              <a:spcBef>
                <a:spcPts val="600"/>
              </a:spcBef>
              <a:buClrTx/>
              <a:buSzTx/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中国作者参与发表论文由595篇增长至2,490篇，增长超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3倍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；</a:t>
            </a:r>
            <a:endParaRPr lang="zh-CN" altLang="en-US" sz="1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285750" indent="-285750" algn="just" fontAlgn="auto">
              <a:spcBef>
                <a:spcPts val="600"/>
              </a:spcBef>
              <a:buClrTx/>
              <a:buSzTx/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由我国学者担任通讯作者的论文从335篇攀升至1,927篇，增长近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5倍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；</a:t>
            </a:r>
            <a:endParaRPr lang="zh-CN" altLang="en-US" sz="1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285750" indent="-285750" algn="just" fontAlgn="auto">
              <a:spcBef>
                <a:spcPts val="600"/>
              </a:spcBef>
              <a:buClrTx/>
              <a:buSzTx/>
              <a:buFont typeface="Wingdings" panose="05000000000000000000" charset="0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代表顶尖学术影响力的高被引论文数实现跨越式突破，提高到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20篇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494030" y="1441450"/>
            <a:ext cx="11197590" cy="1034415"/>
          </a:xfrm>
          <a:prstGeom prst="roundRect">
            <a:avLst/>
          </a:prstGeom>
          <a:noFill/>
          <a:ln w="19050">
            <a:solidFill>
              <a:schemeClr val="accent5">
                <a:lumMod val="75000"/>
              </a:schemeClr>
            </a:solidFill>
          </a:ln>
          <a:effectLst>
            <a:outerShdw blurRad="1270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83831" tIns="41916" rIns="83831" bIns="41916" numCol="1" spcCol="0" rtlCol="0" fromWordArt="0" anchor="ctr" anchorCtr="0" forceAA="0" compatLnSpc="1">
            <a:noAutofit/>
          </a:bodyPr>
          <a:lstStyle/>
          <a:p>
            <a:pPr lv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en-US" altLang="zh-CN" sz="16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617998" y="6348278"/>
            <a:ext cx="4569557" cy="2286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hangingPunct="0"/>
            <a:r>
              <a:rPr lang="zh-CN" altLang="en-US" sz="9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近十年全球主要国家通讯发文高被引论文占比及历年变化</a:t>
            </a:r>
            <a:endParaRPr lang="zh-CN" altLang="en-US" sz="9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华文楷体" panose="02010600040101010101" charset="-122"/>
            </a:endParaRPr>
          </a:p>
        </p:txBody>
      </p:sp>
      <p:graphicFrame>
        <p:nvGraphicFramePr>
          <p:cNvPr id="9" name="图表 8"/>
          <p:cNvGraphicFramePr/>
          <p:nvPr/>
        </p:nvGraphicFramePr>
        <p:xfrm>
          <a:off x="6483985" y="2751455"/>
          <a:ext cx="5541645" cy="3504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文本框 9"/>
          <p:cNvSpPr txBox="1"/>
          <p:nvPr/>
        </p:nvSpPr>
        <p:spPr>
          <a:xfrm>
            <a:off x="1283238" y="6256203"/>
            <a:ext cx="4569557" cy="2286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hangingPunct="0"/>
            <a:r>
              <a:rPr lang="zh-CN" altLang="en-US" sz="9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近十年全球主要国家通讯发文高被引论文占比及历年变化</a:t>
            </a:r>
            <a:endParaRPr lang="zh-CN" altLang="en-US" sz="9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华文楷体" panose="0201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445135" y="789940"/>
            <a:ext cx="1134554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just">
              <a:buClrTx/>
              <a:buSzTx/>
              <a:buFontTx/>
            </a:pPr>
            <a:r>
              <a:rPr lang="en-US" altLang="zh-CN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SCOAP</a:t>
            </a:r>
            <a:r>
              <a:rPr lang="en-US" altLang="zh-CN" baseline="30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中国工作组负责开展我国受资助论文数据</a:t>
            </a:r>
            <a:r>
              <a:rPr lang="zh-CN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统计分析</a:t>
            </a:r>
            <a:r>
              <a:rPr lang="zh-CN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。数据显示：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2014至2025年间，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我国受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资助机构分布相对集中，头部机构受资助成效更加显著。</a:t>
            </a:r>
            <a:endParaRPr lang="zh-CN" altLang="en-US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5" name="标题 1"/>
          <p:cNvSpPr>
            <a:spLocks noGrp="1"/>
          </p:cNvSpPr>
          <p:nvPr/>
        </p:nvSpPr>
        <p:spPr>
          <a:xfrm>
            <a:off x="494056" y="-46353"/>
            <a:ext cx="4937760" cy="1250314"/>
          </a:xfrm>
          <a:prstGeom prst="rect">
            <a:avLst/>
          </a:prstGeom>
        </p:spPr>
        <p:txBody>
          <a:bodyPr vert="horz" lIns="50932" tIns="25466" rIns="50932" bIns="25466" rtlCol="0" anchor="ctr">
            <a:normAutofit/>
          </a:bodyPr>
          <a:lstStyle>
            <a:lvl1pPr algn="l" defTabSz="90233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altLang="zh-CN" sz="2800" b="1" dirty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 dirty="0" smtClean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.China and SCOAP</a:t>
            </a:r>
            <a:r>
              <a:rPr lang="en-US" altLang="zh-CN" sz="2800" b="1" baseline="30000" dirty="0" smtClean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endParaRPr lang="en-US" altLang="zh-CN" sz="2800" b="1" dirty="0" smtClean="0">
              <a:solidFill>
                <a:srgbClr val="2070A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695960" y="2351405"/>
          <a:ext cx="10844530" cy="4374515"/>
        </p:xfrm>
        <a:graphic>
          <a:graphicData uri="http://schemas.openxmlformats.org/drawingml/2006/table">
            <a:tbl>
              <a:tblPr firstRow="1" bandRow="1">
                <a:tableStyleId>{958132B0-14CB-4171-BD4E-FFA3FD533476}</a:tableStyleId>
              </a:tblPr>
              <a:tblGrid>
                <a:gridCol w="444500"/>
                <a:gridCol w="1279525"/>
                <a:gridCol w="702310"/>
                <a:gridCol w="701675"/>
                <a:gridCol w="700405"/>
                <a:gridCol w="702310"/>
                <a:gridCol w="701040"/>
                <a:gridCol w="702310"/>
                <a:gridCol w="701040"/>
                <a:gridCol w="701675"/>
                <a:gridCol w="702310"/>
                <a:gridCol w="701675"/>
                <a:gridCol w="699770"/>
                <a:gridCol w="702310"/>
                <a:gridCol w="701675"/>
              </a:tblGrid>
              <a:tr h="243205"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200" b="0" spc="60">
                          <a:latin typeface="Times New Roman" panose="02020603050405020304" pitchFamily="18" charset="0"/>
                        </a:rPr>
                        <a:t>序号</a:t>
                      </a:r>
                      <a:endParaRPr lang="zh-CN" altLang="en-US" sz="1200" b="0" spc="60">
                        <a:latin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200" b="0" spc="6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TOP20</a:t>
                      </a:r>
                      <a:r>
                        <a:rPr lang="zh-CN" altLang="en-US" sz="1200" b="0" spc="6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机构</a:t>
                      </a:r>
                      <a:endParaRPr lang="zh-CN" altLang="en-US" sz="1200" b="0" spc="6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200" b="0" spc="6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</a:t>
                      </a:r>
                      <a:endParaRPr lang="en-US" altLang="zh-CN" sz="1200" b="0" spc="6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200" b="0" spc="6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en-US" altLang="zh-CN" sz="1200" b="0" spc="6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200" b="0" spc="6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en-US" altLang="zh-CN" sz="1200" b="0" spc="6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200" b="0" spc="6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en-US" altLang="zh-CN" sz="1200" b="0" spc="6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200" b="0" spc="6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en-US" altLang="zh-CN" sz="1200" b="0" spc="6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200" b="0" spc="6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en-US" altLang="zh-CN" sz="1200" b="0" spc="6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200" b="0" spc="6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en-US" altLang="zh-CN" sz="1200" b="0" spc="6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200" b="0" spc="6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en-US" altLang="zh-CN" sz="1200" b="0" spc="6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200" b="0" spc="6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en-US" altLang="zh-CN" sz="1200" b="0" spc="6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200" b="0" spc="6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en-US" altLang="zh-CN" sz="1200" b="0" spc="6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200" b="0" spc="6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en-US" altLang="zh-CN" sz="1200" b="0" spc="6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200" b="0" spc="6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en-US" altLang="zh-CN" sz="1200" b="0" spc="6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200" b="0" spc="60">
                          <a:latin typeface="Times New Roman" panose="02020603050405020304" pitchFamily="18" charset="0"/>
                        </a:rPr>
                        <a:t>总计</a:t>
                      </a:r>
                      <a:endParaRPr lang="zh-CN" altLang="en-US" sz="1200" b="0" spc="60">
                        <a:latin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</a:tr>
              <a:tr h="205105"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000">
                          <a:latin typeface="Times New Roman" panose="02020603050405020304" pitchFamily="18" charset="0"/>
                        </a:rPr>
                        <a:t>中国科学院</a:t>
                      </a:r>
                      <a:endParaRPr lang="zh-CN" altLang="en-US" sz="1000">
                        <a:latin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152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118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244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233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268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347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375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370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460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511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3269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</a:tr>
              <a:tr h="205105"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000">
                          <a:latin typeface="Times New Roman" panose="02020603050405020304" pitchFamily="18" charset="0"/>
                        </a:rPr>
                        <a:t>北京大学</a:t>
                      </a:r>
                      <a:endParaRPr lang="zh-CN" altLang="en-US" sz="1000">
                        <a:latin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702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</a:tr>
              <a:tr h="204470"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000">
                          <a:latin typeface="Times New Roman" panose="02020603050405020304" pitchFamily="18" charset="0"/>
                        </a:rPr>
                        <a:t>上海交通大学</a:t>
                      </a:r>
                      <a:endParaRPr lang="zh-CN" altLang="en-US" sz="1000">
                        <a:latin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488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</a:tr>
              <a:tr h="205105"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000">
                          <a:latin typeface="Times New Roman" panose="02020603050405020304" pitchFamily="18" charset="0"/>
                        </a:rPr>
                        <a:t>清华大学</a:t>
                      </a:r>
                      <a:endParaRPr lang="zh-CN" altLang="en-US" sz="1000">
                        <a:latin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449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</a:tr>
              <a:tr h="205105"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000">
                          <a:latin typeface="Times New Roman" panose="02020603050405020304" pitchFamily="18" charset="0"/>
                        </a:rPr>
                        <a:t>兰州大学</a:t>
                      </a:r>
                      <a:endParaRPr lang="zh-CN" altLang="en-US" sz="1000">
                        <a:latin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447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</a:tr>
              <a:tr h="205105"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000">
                          <a:latin typeface="Times New Roman" panose="02020603050405020304" pitchFamily="18" charset="0"/>
                        </a:rPr>
                        <a:t>中山大学</a:t>
                      </a:r>
                      <a:endParaRPr lang="zh-CN" altLang="en-US" sz="1000">
                        <a:latin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endParaRPr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360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</a:tr>
              <a:tr h="205105"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000">
                          <a:latin typeface="Times New Roman" panose="02020603050405020304" pitchFamily="18" charset="0"/>
                        </a:rPr>
                        <a:t>华中师范大学</a:t>
                      </a:r>
                      <a:endParaRPr lang="zh-CN" altLang="en-US" sz="1000">
                        <a:latin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337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</a:tr>
              <a:tr h="205105"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000">
                          <a:latin typeface="Times New Roman" panose="02020603050405020304" pitchFamily="18" charset="0"/>
                        </a:rPr>
                        <a:t>复旦大学</a:t>
                      </a:r>
                      <a:endParaRPr lang="zh-CN" altLang="en-US" sz="1000">
                        <a:latin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324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</a:tr>
              <a:tr h="235585"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000">
                          <a:latin typeface="Times New Roman" panose="02020603050405020304" pitchFamily="18" charset="0"/>
                        </a:rPr>
                        <a:t>北京航空航天大学</a:t>
                      </a:r>
                      <a:endParaRPr lang="zh-CN" altLang="en-US" sz="1000">
                        <a:latin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279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</a:tr>
              <a:tr h="205105"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000">
                          <a:latin typeface="Times New Roman" panose="02020603050405020304" pitchFamily="18" charset="0"/>
                        </a:rPr>
                        <a:t>北京师范大学</a:t>
                      </a:r>
                      <a:endParaRPr lang="zh-CN" altLang="en-US" sz="1000">
                        <a:latin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269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</a:tr>
              <a:tr h="205105"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000">
                          <a:latin typeface="Times New Roman" panose="02020603050405020304" pitchFamily="18" charset="0"/>
                        </a:rPr>
                        <a:t>南京师范大学</a:t>
                      </a:r>
                      <a:endParaRPr lang="zh-CN" altLang="en-US" sz="1000">
                        <a:latin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259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</a:tr>
              <a:tr h="205105"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000">
                          <a:latin typeface="Times New Roman" panose="02020603050405020304" pitchFamily="18" charset="0"/>
                        </a:rPr>
                        <a:t>湖南师范大学</a:t>
                      </a:r>
                      <a:endParaRPr lang="zh-CN" altLang="en-US" sz="1000">
                        <a:latin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254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</a:tr>
              <a:tr h="205105"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000">
                          <a:latin typeface="Times New Roman" panose="02020603050405020304" pitchFamily="18" charset="0"/>
                        </a:rPr>
                        <a:t>南开大学</a:t>
                      </a:r>
                      <a:endParaRPr lang="zh-CN" altLang="en-US" sz="1000">
                        <a:latin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</a:tr>
              <a:tr h="204470"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000">
                          <a:latin typeface="Times New Roman" panose="02020603050405020304" pitchFamily="18" charset="0"/>
                        </a:rPr>
                        <a:t>扬州大学</a:t>
                      </a:r>
                      <a:endParaRPr lang="zh-CN" altLang="en-US" sz="1000">
                        <a:latin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242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</a:tr>
              <a:tr h="205105"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000">
                          <a:latin typeface="Times New Roman" panose="02020603050405020304" pitchFamily="18" charset="0"/>
                        </a:rPr>
                        <a:t>东南大学</a:t>
                      </a:r>
                      <a:endParaRPr lang="zh-CN" altLang="en-US" sz="1000">
                        <a:latin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228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</a:tr>
              <a:tr h="205105"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000">
                          <a:latin typeface="Times New Roman" panose="02020603050405020304" pitchFamily="18" charset="0"/>
                        </a:rPr>
                        <a:t>郑州大学</a:t>
                      </a:r>
                      <a:endParaRPr lang="zh-CN" altLang="en-US" sz="1000">
                        <a:latin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212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</a:tr>
              <a:tr h="205105"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000">
                          <a:latin typeface="Times New Roman" panose="02020603050405020304" pitchFamily="18" charset="0"/>
                        </a:rPr>
                        <a:t>重庆大学</a:t>
                      </a:r>
                      <a:endParaRPr lang="zh-CN" altLang="en-US" sz="1000">
                        <a:latin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205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</a:tr>
              <a:tr h="205105"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000">
                          <a:latin typeface="Times New Roman" panose="02020603050405020304" pitchFamily="18" charset="0"/>
                        </a:rPr>
                        <a:t>天津大学</a:t>
                      </a:r>
                      <a:endParaRPr lang="zh-CN" altLang="en-US" sz="1000">
                        <a:latin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185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</a:tr>
              <a:tr h="205105"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000">
                          <a:latin typeface="Times New Roman" panose="02020603050405020304" pitchFamily="18" charset="0"/>
                        </a:rPr>
                        <a:t>山东大学</a:t>
                      </a:r>
                      <a:endParaRPr lang="zh-CN" altLang="en-US" sz="1000">
                        <a:latin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169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</a:tr>
              <a:tr h="205105"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000">
                          <a:latin typeface="Times New Roman" panose="02020603050405020304" pitchFamily="18" charset="0"/>
                        </a:rPr>
                        <a:t>四川大学</a:t>
                      </a:r>
                      <a:endParaRPr lang="zh-CN" altLang="en-US" sz="1000">
                        <a:latin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167</a:t>
                      </a:r>
                      <a:endParaRPr lang="en-US" altLang="zh-CN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6350" marB="6350" anchor="ctr" anchorCtr="0"/>
                </a:tc>
              </a:tr>
            </a:tbl>
          </a:graphicData>
        </a:graphic>
      </p:graphicFrame>
      <p:sp>
        <p:nvSpPr>
          <p:cNvPr id="6" name="矩形 5"/>
          <p:cNvSpPr/>
          <p:nvPr/>
        </p:nvSpPr>
        <p:spPr>
          <a:xfrm>
            <a:off x="2152650" y="1431290"/>
            <a:ext cx="7962900" cy="822325"/>
          </a:xfrm>
          <a:prstGeom prst="rect">
            <a:avLst/>
          </a:prstGeom>
          <a:noFill/>
          <a:ln w="19050">
            <a:solidFill>
              <a:schemeClr val="accent5">
                <a:lumMod val="75000"/>
              </a:schemeClr>
            </a:solidFill>
          </a:ln>
          <a:effectLst>
            <a:outerShdw blurRad="1270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83831" tIns="41916" rIns="83831" bIns="41916" numCol="1" spcCol="0" rtlCol="0" fromWordArt="0" anchor="ctr" anchorCtr="0" forceAA="0" compatLnSpc="1">
            <a:noAutofit/>
          </a:bodyPr>
          <a:lstStyle/>
          <a:p>
            <a:pPr marL="285750" lvl="0" indent="-2857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Ø"/>
              <a:defRPr/>
            </a:pPr>
            <a:r>
              <a:rPr lang="en-US" altLang="zh-CN" sz="16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2014年-2025年我国学者作为通讯作者发文总计18,561篇，分布在国内351</a:t>
            </a:r>
            <a:r>
              <a:rPr lang="zh-CN" altLang="en-US" sz="16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家</a:t>
            </a:r>
            <a:r>
              <a:rPr lang="en-US" altLang="zh-CN" sz="16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机构</a:t>
            </a:r>
            <a:endParaRPr lang="en-US" altLang="zh-CN" sz="16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285750" lvl="0" indent="-2857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Ø"/>
              <a:defRPr/>
            </a:pPr>
            <a:r>
              <a:rPr lang="en-US" altLang="zh-CN" sz="16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TOP20机构发文9</a:t>
            </a:r>
            <a:r>
              <a:rPr lang="en-US" altLang="zh-CN" sz="16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,</a:t>
            </a:r>
            <a:r>
              <a:rPr lang="en-US" altLang="zh-CN" sz="16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098篇，占比约49%。</a:t>
            </a:r>
            <a:endParaRPr lang="en-US" altLang="zh-CN" sz="16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464185" y="770890"/>
            <a:ext cx="1146556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FontTx/>
            </a:pPr>
            <a:r>
              <a:rPr lang="en-US" altLang="zh-CN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SCOAP</a:t>
            </a:r>
            <a:r>
              <a:rPr lang="en-US" altLang="zh-CN" baseline="30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中国工作组负责开展我国受资助论文数据</a:t>
            </a:r>
            <a:r>
              <a:rPr lang="zh-CN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统计分析</a:t>
            </a:r>
            <a:r>
              <a:rPr lang="zh-CN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。数据显示：我国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参与</a:t>
            </a:r>
            <a:r>
              <a:rPr lang="en-US" altLang="zh-CN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SCOAP</a:t>
            </a:r>
            <a:r>
              <a:rPr lang="en-US" altLang="zh-CN" b="1" baseline="30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资助效益显著，实现公共科研经费有效节省。</a:t>
            </a:r>
            <a:endParaRPr lang="zh-CN" altLang="en-US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7" name="标题 1"/>
          <p:cNvSpPr>
            <a:spLocks noGrp="1"/>
          </p:cNvSpPr>
          <p:nvPr/>
        </p:nvSpPr>
        <p:spPr>
          <a:xfrm>
            <a:off x="494056" y="-46353"/>
            <a:ext cx="4937760" cy="1250314"/>
          </a:xfrm>
          <a:prstGeom prst="rect">
            <a:avLst/>
          </a:prstGeom>
        </p:spPr>
        <p:txBody>
          <a:bodyPr vert="horz" lIns="50932" tIns="25466" rIns="50932" bIns="25466" rtlCol="0" anchor="ctr">
            <a:normAutofit/>
          </a:bodyPr>
          <a:lstStyle>
            <a:lvl1pPr algn="l" defTabSz="90233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altLang="zh-CN" sz="2800" b="1" dirty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 dirty="0" smtClean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.China and SCOAP</a:t>
            </a:r>
            <a:r>
              <a:rPr lang="en-US" altLang="zh-CN" sz="2800" b="1" baseline="30000" dirty="0" smtClean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endParaRPr lang="en-US" altLang="zh-CN" sz="2800" b="1" dirty="0" smtClean="0">
              <a:solidFill>
                <a:srgbClr val="2070A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0662" name="文本框 23"/>
          <p:cNvSpPr txBox="1"/>
          <p:nvPr>
            <p:custDataLst>
              <p:tags r:id="rId1"/>
            </p:custDataLst>
          </p:nvPr>
        </p:nvSpPr>
        <p:spPr>
          <a:xfrm>
            <a:off x="493713" y="1542733"/>
            <a:ext cx="7467600" cy="41148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  <a:scene3d>
              <a:camera prst="orthographicFront"/>
              <a:lightRig rig="threePt" dir="t"/>
            </a:scene3d>
          </a:bodyPr>
          <a:p>
            <a:pPr marL="285750" indent="-285750" algn="just" eaLnBrk="0" hangingPunct="0">
              <a:lnSpc>
                <a:spcPts val="2500"/>
              </a:lnSpc>
              <a:buClr>
                <a:srgbClr val="C00000"/>
              </a:buClr>
              <a:buFont typeface="Wingdings" panose="05000000000000000000" charset="0"/>
              <a:buChar char="n"/>
            </a:pPr>
            <a:r>
              <a:rPr lang="zh-CN" sz="2000" b="1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sym typeface="宋体" panose="02010600030101010101" pitchFamily="2" charset="-122"/>
              </a:rPr>
              <a:t>我国</a:t>
            </a:r>
            <a:r>
              <a:rPr lang="zh-CN" altLang="en-US" sz="2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sym typeface="宋体" panose="02010600030101010101" pitchFamily="2" charset="-122"/>
              </a:rPr>
              <a:t>参加</a:t>
            </a:r>
            <a:r>
              <a:rPr lang="en-US" altLang="zh-CN" sz="2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sym typeface="宋体" panose="02010600030101010101" pitchFamily="2" charset="-122"/>
              </a:rPr>
              <a:t>SCOAP</a:t>
            </a:r>
            <a:r>
              <a:rPr lang="en-US" altLang="zh-CN" sz="2400" b="1" baseline="30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sym typeface="宋体" panose="02010600030101010101" pitchFamily="2" charset="-122"/>
              </a:rPr>
              <a:t>3</a:t>
            </a:r>
            <a:r>
              <a:rPr lang="zh-CN" sz="2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sym typeface="宋体" panose="02010600030101010101" pitchFamily="2" charset="-122"/>
              </a:rPr>
              <a:t>整体经费节省情况（以202</a:t>
            </a:r>
            <a:r>
              <a:rPr lang="en-US" altLang="zh-CN" sz="2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sym typeface="宋体" panose="02010600030101010101" pitchFamily="2" charset="-122"/>
              </a:rPr>
              <a:t>5</a:t>
            </a:r>
            <a:r>
              <a:rPr lang="zh-CN" sz="2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sym typeface="宋体" panose="02010600030101010101" pitchFamily="2" charset="-122"/>
              </a:rPr>
              <a:t>年为例）</a:t>
            </a:r>
            <a:endParaRPr lang="zh-CN" sz="20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70664" name="文本框 2"/>
          <p:cNvSpPr txBox="1"/>
          <p:nvPr>
            <p:custDataLst>
              <p:tags r:id="rId2"/>
            </p:custDataLst>
          </p:nvPr>
        </p:nvSpPr>
        <p:spPr>
          <a:xfrm>
            <a:off x="494030" y="1974850"/>
            <a:ext cx="11479530" cy="73215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just" eaLnBrk="0" hangingPunct="0">
              <a:lnSpc>
                <a:spcPts val="2500"/>
              </a:lnSpc>
              <a:buClrTx/>
              <a:buFont typeface="Wingdings" panose="05000000000000000000" charset="0"/>
            </a:pPr>
            <a:r>
              <a:rPr lang="en-US" altLang="zh-CN" dirty="0">
                <a:latin typeface="Times New Roman" panose="02020603050405020304" pitchFamily="18" charset="0"/>
                <a:ea typeface="华文中宋" panose="02010600040101010101" pitchFamily="2" charset="-122"/>
                <a:sym typeface="宋体" panose="02010600030101010101" pitchFamily="2" charset="-122"/>
              </a:rPr>
              <a:t>2025</a:t>
            </a:r>
            <a:r>
              <a:rPr lang="zh-CN" altLang="en-US" dirty="0">
                <a:latin typeface="Times New Roman" panose="02020603050405020304" pitchFamily="18" charset="0"/>
                <a:ea typeface="华文中宋" panose="02010600040101010101" pitchFamily="2" charset="-122"/>
                <a:sym typeface="宋体" panose="02010600030101010101" pitchFamily="2" charset="-122"/>
              </a:rPr>
              <a:t>年我国通讯作者</a:t>
            </a:r>
            <a:r>
              <a:rPr lang="en-US" altLang="zh-CN" dirty="0">
                <a:latin typeface="Times New Roman" panose="02020603050405020304" pitchFamily="18" charset="0"/>
                <a:ea typeface="华文中宋" panose="02010600040101010101" pitchFamily="2" charset="-122"/>
                <a:sym typeface="宋体" panose="02010600030101010101" pitchFamily="2" charset="-122"/>
              </a:rPr>
              <a:t>HEP</a:t>
            </a:r>
            <a:r>
              <a:rPr lang="zh-CN" altLang="en-US" dirty="0">
                <a:latin typeface="Times New Roman" panose="02020603050405020304" pitchFamily="18" charset="0"/>
                <a:ea typeface="华文中宋" panose="02010600040101010101" pitchFamily="2" charset="-122"/>
                <a:sym typeface="宋体" panose="02010600030101010101" pitchFamily="2" charset="-122"/>
              </a:rPr>
              <a:t>期刊发文</a:t>
            </a:r>
            <a:r>
              <a:rPr lang="en-US" altLang="zh-CN" dirty="0">
                <a:latin typeface="Times New Roman" panose="02020603050405020304" pitchFamily="18" charset="0"/>
                <a:ea typeface="华文中宋" panose="02010600040101010101" pitchFamily="2" charset="-122"/>
                <a:sym typeface="宋体" panose="02010600030101010101" pitchFamily="2" charset="-122"/>
              </a:rPr>
              <a:t>1,927</a:t>
            </a:r>
            <a:r>
              <a:rPr lang="zh-CN" altLang="en-US" dirty="0">
                <a:latin typeface="Times New Roman" panose="02020603050405020304" pitchFamily="18" charset="0"/>
                <a:ea typeface="华文中宋" panose="02010600040101010101" pitchFamily="2" charset="-122"/>
                <a:sym typeface="宋体" panose="02010600030101010101" pitchFamily="2" charset="-122"/>
              </a:rPr>
              <a:t>篇，按全球</a:t>
            </a:r>
            <a:r>
              <a:rPr lang="en-US" altLang="zh-CN" dirty="0">
                <a:latin typeface="Times New Roman" panose="02020603050405020304" pitchFamily="18" charset="0"/>
                <a:ea typeface="华文中宋" panose="02010600040101010101" pitchFamily="2" charset="-122"/>
                <a:sym typeface="宋体" panose="02010600030101010101" pitchFamily="2" charset="-122"/>
              </a:rPr>
              <a:t>OA</a:t>
            </a:r>
            <a:r>
              <a:rPr lang="zh-CN" altLang="en-US" dirty="0">
                <a:latin typeface="Times New Roman" panose="02020603050405020304" pitchFamily="18" charset="0"/>
                <a:ea typeface="华文中宋" panose="02010600040101010101" pitchFamily="2" charset="-122"/>
                <a:sym typeface="宋体" panose="02010600030101010101" pitchFamily="2" charset="-122"/>
              </a:rPr>
              <a:t>期刊平均</a:t>
            </a:r>
            <a:r>
              <a:rPr lang="en-US" altLang="zh-CN" dirty="0">
                <a:latin typeface="Times New Roman" panose="02020603050405020304" pitchFamily="18" charset="0"/>
                <a:ea typeface="华文中宋" panose="02010600040101010101" pitchFamily="2" charset="-122"/>
                <a:sym typeface="宋体" panose="02010600030101010101" pitchFamily="2" charset="-122"/>
              </a:rPr>
              <a:t>APC</a:t>
            </a:r>
            <a:r>
              <a:rPr lang="zh-CN" altLang="en-US" dirty="0">
                <a:latin typeface="Times New Roman" panose="02020603050405020304" pitchFamily="18" charset="0"/>
                <a:ea typeface="华文中宋" panose="02010600040101010101" pitchFamily="2" charset="-122"/>
                <a:sym typeface="宋体" panose="02010600030101010101" pitchFamily="2" charset="-122"/>
              </a:rPr>
              <a:t>约</a:t>
            </a:r>
            <a:r>
              <a:rPr lang="en-US" altLang="zh-CN" dirty="0">
                <a:latin typeface="Times New Roman" panose="02020603050405020304" pitchFamily="18" charset="0"/>
                <a:ea typeface="华文中宋" panose="02010600040101010101" pitchFamily="2" charset="-122"/>
                <a:sym typeface="宋体" panose="02010600030101010101" pitchFamily="2" charset="-122"/>
              </a:rPr>
              <a:t>2,200</a:t>
            </a:r>
            <a:r>
              <a:rPr lang="zh-CN" altLang="en-US" dirty="0">
                <a:latin typeface="Times New Roman" panose="02020603050405020304" pitchFamily="18" charset="0"/>
                <a:ea typeface="华文中宋" panose="02010600040101010101" pitchFamily="2" charset="-122"/>
                <a:sym typeface="宋体" panose="02010600030101010101" pitchFamily="2" charset="-122"/>
              </a:rPr>
              <a:t>欧元</a:t>
            </a:r>
            <a:r>
              <a:rPr lang="en-US" altLang="zh-CN" dirty="0">
                <a:latin typeface="Times New Roman" panose="02020603050405020304" pitchFamily="18" charset="0"/>
                <a:ea typeface="华文中宋" panose="02010600040101010101" pitchFamily="2" charset="-122"/>
                <a:sym typeface="宋体" panose="02010600030101010101" pitchFamily="2" charset="-122"/>
              </a:rPr>
              <a:t>/</a:t>
            </a:r>
            <a:r>
              <a:rPr lang="zh-CN" altLang="en-US" dirty="0">
                <a:latin typeface="Times New Roman" panose="02020603050405020304" pitchFamily="18" charset="0"/>
                <a:ea typeface="华文中宋" panose="02010600040101010101" pitchFamily="2" charset="-122"/>
                <a:sym typeface="宋体" panose="02010600030101010101" pitchFamily="2" charset="-122"/>
              </a:rPr>
              <a:t>篇测算，需支付</a:t>
            </a:r>
            <a:r>
              <a:rPr lang="en-US" altLang="zh-CN" dirty="0">
                <a:latin typeface="Times New Roman" panose="02020603050405020304" pitchFamily="18" charset="0"/>
                <a:ea typeface="华文中宋" panose="02010600040101010101" pitchFamily="2" charset="-122"/>
                <a:sym typeface="宋体" panose="02010600030101010101" pitchFamily="2" charset="-122"/>
              </a:rPr>
              <a:t>423</a:t>
            </a:r>
            <a:r>
              <a:rPr lang="en-US" altLang="zh-CN" dirty="0">
                <a:latin typeface="Times New Roman" panose="02020603050405020304" pitchFamily="18" charset="0"/>
                <a:ea typeface="华文中宋" panose="02010600040101010101" pitchFamily="2" charset="-122"/>
                <a:sym typeface="宋体" panose="02010600030101010101" pitchFamily="2" charset="-122"/>
              </a:rPr>
              <a:t>.94</a:t>
            </a:r>
            <a:r>
              <a:rPr lang="zh-CN" altLang="en-US" dirty="0">
                <a:latin typeface="Times New Roman" panose="02020603050405020304" pitchFamily="18" charset="0"/>
                <a:ea typeface="华文中宋" panose="02010600040101010101" pitchFamily="2" charset="-122"/>
                <a:sym typeface="宋体" panose="02010600030101010101" pitchFamily="2" charset="-122"/>
              </a:rPr>
              <a:t>万欧元；</a:t>
            </a:r>
            <a:endParaRPr lang="en-US" altLang="zh-CN" dirty="0">
              <a:latin typeface="Times New Roman" panose="02020603050405020304" pitchFamily="18" charset="0"/>
              <a:ea typeface="华文中宋" panose="02010600040101010101" pitchFamily="2" charset="-122"/>
              <a:sym typeface="宋体" panose="02010600030101010101" pitchFamily="2" charset="-122"/>
            </a:endParaRPr>
          </a:p>
          <a:p>
            <a:pPr algn="just" eaLnBrk="0" hangingPunct="0">
              <a:lnSpc>
                <a:spcPts val="2500"/>
              </a:lnSpc>
              <a:buClrTx/>
              <a:buFont typeface="Wingdings" panose="05000000000000000000" charset="0"/>
            </a:pPr>
            <a:r>
              <a:rPr lang="zh-CN" altLang="en-US" dirty="0">
                <a:latin typeface="Times New Roman" panose="02020603050405020304" pitchFamily="18" charset="0"/>
                <a:ea typeface="华文中宋" panose="02010600040101010101" pitchFamily="2" charset="-122"/>
                <a:sym typeface="宋体" panose="02010600030101010101" pitchFamily="2" charset="-122"/>
              </a:rPr>
              <a:t>参加</a:t>
            </a:r>
            <a:r>
              <a:rPr lang="en-US" altLang="zh-CN" dirty="0">
                <a:latin typeface="Times New Roman" panose="02020603050405020304" pitchFamily="18" charset="0"/>
                <a:ea typeface="华文中宋" panose="02010600040101010101" pitchFamily="2" charset="-122"/>
                <a:sym typeface="宋体" panose="02010600030101010101" pitchFamily="2" charset="-122"/>
              </a:rPr>
              <a:t>SCOAP</a:t>
            </a:r>
            <a:r>
              <a:rPr lang="en-US" altLang="zh-CN" baseline="30000" dirty="0">
                <a:latin typeface="Times New Roman" panose="02020603050405020304" pitchFamily="18" charset="0"/>
                <a:ea typeface="华文中宋" panose="02010600040101010101" pitchFamily="2" charset="-122"/>
                <a:sym typeface="宋体" panose="02010600030101010101" pitchFamily="2" charset="-122"/>
              </a:rPr>
              <a:t>3</a:t>
            </a:r>
            <a:r>
              <a:rPr lang="zh-CN" altLang="en-US" dirty="0">
                <a:latin typeface="Times New Roman" panose="02020603050405020304" pitchFamily="18" charset="0"/>
                <a:ea typeface="华文中宋" panose="02010600040101010101" pitchFamily="2" charset="-122"/>
                <a:sym typeface="宋体" panose="02010600030101010101" pitchFamily="2" charset="-122"/>
              </a:rPr>
              <a:t>我国实际支付</a:t>
            </a:r>
            <a:r>
              <a:rPr lang="en-US" altLang="zh-CN" dirty="0">
                <a:latin typeface="Times New Roman" panose="02020603050405020304" pitchFamily="18" charset="0"/>
                <a:ea typeface="华文中宋" panose="02010600040101010101" pitchFamily="2" charset="-122"/>
                <a:sym typeface="宋体" panose="02010600030101010101" pitchFamily="2" charset="-122"/>
              </a:rPr>
              <a:t>185.8</a:t>
            </a:r>
            <a:r>
              <a:rPr lang="zh-CN" altLang="en-US" dirty="0">
                <a:latin typeface="Times New Roman" panose="02020603050405020304" pitchFamily="18" charset="0"/>
                <a:ea typeface="华文中宋" panose="02010600040101010101" pitchFamily="2" charset="-122"/>
                <a:sym typeface="宋体" panose="02010600030101010101" pitchFamily="2" charset="-122"/>
              </a:rPr>
              <a:t>万欧元，</a:t>
            </a:r>
            <a:r>
              <a:rPr lang="en-US" altLang="zh-CN" b="1" dirty="0">
                <a:latin typeface="Times New Roman" panose="02020603050405020304" pitchFamily="18" charset="0"/>
                <a:ea typeface="华文中宋" panose="02010600040101010101" pitchFamily="2" charset="-122"/>
                <a:sym typeface="宋体" panose="02010600030101010101" pitchFamily="2" charset="-122"/>
              </a:rPr>
              <a:t>节省APC支出</a:t>
            </a:r>
            <a:r>
              <a:rPr lang="en-US" altLang="zh-CN" b="1" dirty="0">
                <a:solidFill>
                  <a:srgbClr val="C00000"/>
                </a:solidFill>
                <a:latin typeface="Times New Roman" panose="02020603050405020304" pitchFamily="18" charset="0"/>
                <a:ea typeface="华文中宋" panose="02010600040101010101" pitchFamily="2" charset="-122"/>
                <a:sym typeface="宋体" panose="02010600030101010101" pitchFamily="2" charset="-122"/>
              </a:rPr>
              <a:t>23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ea typeface="华文中宋" panose="02010600040101010101" pitchFamily="2" charset="-122"/>
                <a:sym typeface="宋体" panose="02010600030101010101" pitchFamily="2" charset="-122"/>
              </a:rPr>
              <a:t>8.</a:t>
            </a:r>
            <a:r>
              <a:rPr lang="en-US" altLang="zh-CN" b="1" dirty="0">
                <a:solidFill>
                  <a:srgbClr val="C000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14</a:t>
            </a:r>
            <a:r>
              <a:rPr lang="zh-CN" b="1" dirty="0">
                <a:solidFill>
                  <a:srgbClr val="C00000"/>
                </a:solidFill>
                <a:latin typeface="Times New Roman" panose="02020603050405020304" pitchFamily="18" charset="0"/>
                <a:ea typeface="华文中宋" panose="02010600040101010101" pitchFamily="2" charset="-122"/>
                <a:sym typeface="宋体" panose="02010600030101010101" pitchFamily="2" charset="-122"/>
              </a:rPr>
              <a:t>万欧元</a:t>
            </a:r>
            <a:r>
              <a:rPr lang="zh-CN" altLang="en-US" b="1" dirty="0">
                <a:solidFill>
                  <a:srgbClr val="C00000"/>
                </a:solidFill>
                <a:latin typeface="Times New Roman" panose="02020603050405020304" pitchFamily="18" charset="0"/>
                <a:ea typeface="华文中宋" panose="02010600040101010101" pitchFamily="2" charset="-122"/>
                <a:sym typeface="宋体" panose="02010600030101010101" pitchFamily="2" charset="-122"/>
              </a:rPr>
              <a:t>，</a:t>
            </a:r>
            <a:r>
              <a:rPr lang="zh-CN" b="1" dirty="0">
                <a:latin typeface="Times New Roman" panose="02020603050405020304" pitchFamily="18" charset="0"/>
                <a:ea typeface="华文中宋" panose="02010600040101010101" pitchFamily="2" charset="-122"/>
                <a:sym typeface="宋体" panose="02010600030101010101" pitchFamily="2" charset="-122"/>
              </a:rPr>
              <a:t>节省率</a:t>
            </a:r>
            <a:r>
              <a:rPr lang="zh-CN" b="1" dirty="0">
                <a:solidFill>
                  <a:srgbClr val="C00000"/>
                </a:solidFill>
                <a:latin typeface="Times New Roman" panose="02020603050405020304" pitchFamily="18" charset="0"/>
                <a:ea typeface="华文中宋" panose="02010600040101010101" pitchFamily="2" charset="-122"/>
                <a:sym typeface="宋体" panose="02010600030101010101" pitchFamily="2" charset="-122"/>
              </a:rPr>
              <a:t>5</a:t>
            </a:r>
            <a:r>
              <a:rPr lang="en-US" altLang="zh-CN" b="1" dirty="0">
                <a:solidFill>
                  <a:srgbClr val="C00000"/>
                </a:solidFill>
                <a:latin typeface="Times New Roman" panose="02020603050405020304" pitchFamily="18" charset="0"/>
                <a:ea typeface="华文中宋" panose="02010600040101010101" pitchFamily="2" charset="-122"/>
                <a:sym typeface="宋体" panose="02010600030101010101" pitchFamily="2" charset="-122"/>
              </a:rPr>
              <a:t>6</a:t>
            </a:r>
            <a:r>
              <a:rPr lang="zh-CN" b="1" dirty="0">
                <a:solidFill>
                  <a:srgbClr val="C00000"/>
                </a:solidFill>
                <a:latin typeface="Times New Roman" panose="02020603050405020304" pitchFamily="18" charset="0"/>
                <a:ea typeface="华文中宋" panose="02010600040101010101" pitchFamily="2" charset="-122"/>
                <a:sym typeface="宋体" panose="02010600030101010101" pitchFamily="2" charset="-122"/>
              </a:rPr>
              <a:t>.</a:t>
            </a:r>
            <a:r>
              <a:rPr lang="en-US" altLang="zh-CN" b="1" dirty="0">
                <a:solidFill>
                  <a:srgbClr val="C000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2</a:t>
            </a:r>
            <a:r>
              <a:rPr lang="zh-CN" b="1" dirty="0">
                <a:solidFill>
                  <a:srgbClr val="C00000"/>
                </a:solidFill>
                <a:latin typeface="Times New Roman" panose="02020603050405020304" pitchFamily="18" charset="0"/>
                <a:ea typeface="华文中宋" panose="02010600040101010101" pitchFamily="2" charset="-122"/>
                <a:sym typeface="宋体" panose="02010600030101010101" pitchFamily="2" charset="-122"/>
              </a:rPr>
              <a:t>%</a:t>
            </a:r>
            <a:r>
              <a:rPr lang="zh-CN" dirty="0">
                <a:latin typeface="Times New Roman" panose="02020603050405020304" pitchFamily="18" charset="0"/>
                <a:ea typeface="华文中宋" panose="02010600040101010101" pitchFamily="2" charset="-122"/>
                <a:sym typeface="宋体" panose="02010600030101010101" pitchFamily="2" charset="-122"/>
              </a:rPr>
              <a:t>。</a:t>
            </a:r>
            <a:endParaRPr lang="zh-CN" dirty="0">
              <a:latin typeface="Times New Roman" panose="02020603050405020304" pitchFamily="18" charset="0"/>
              <a:ea typeface="华文中宋" panose="0201060004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70669" name="文本框 4"/>
          <p:cNvSpPr txBox="1"/>
          <p:nvPr/>
        </p:nvSpPr>
        <p:spPr>
          <a:xfrm>
            <a:off x="499428" y="4753293"/>
            <a:ext cx="11017250" cy="30670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eaLnBrk="0" hangingPunct="0"/>
            <a:r>
              <a:rPr lang="zh-CN" altLang="en-US" sz="1400" b="1" dirty="0">
                <a:latin typeface="Arial" panose="020B0604020202020204" pitchFamily="34" charset="0"/>
                <a:ea typeface="楷体_GB2312"/>
                <a:sym typeface="+mn-ea"/>
              </a:rPr>
              <a:t>备注：202</a:t>
            </a:r>
            <a:r>
              <a:rPr lang="en-US" altLang="zh-CN" sz="1400" b="1" dirty="0">
                <a:latin typeface="Arial" panose="020B0604020202020204" pitchFamily="34" charset="0"/>
                <a:ea typeface="楷体_GB2312"/>
                <a:sym typeface="+mn-ea"/>
              </a:rPr>
              <a:t>5</a:t>
            </a:r>
            <a:r>
              <a:rPr lang="zh-CN" altLang="en-US" sz="1400" b="1" dirty="0">
                <a:latin typeface="Arial" panose="020B0604020202020204" pitchFamily="34" charset="0"/>
                <a:ea typeface="楷体_GB2312"/>
                <a:sym typeface="+mn-ea"/>
              </a:rPr>
              <a:t>年全球发表</a:t>
            </a:r>
            <a:r>
              <a:rPr lang="en-US" altLang="zh-CN" sz="1400" b="1" dirty="0">
                <a:latin typeface="Arial" panose="020B0604020202020204" pitchFamily="34" charset="0"/>
                <a:ea typeface="楷体_GB2312"/>
                <a:sym typeface="+mn-ea"/>
              </a:rPr>
              <a:t>OA</a:t>
            </a:r>
            <a:r>
              <a:rPr lang="zh-CN" altLang="en-US" sz="1400" b="1" dirty="0">
                <a:latin typeface="Arial" panose="020B0604020202020204" pitchFamily="34" charset="0"/>
                <a:ea typeface="楷体_GB2312"/>
                <a:sym typeface="+mn-ea"/>
              </a:rPr>
              <a:t>论文篇均APC约2,</a:t>
            </a:r>
            <a:r>
              <a:rPr lang="en-US" altLang="zh-CN" sz="1400" b="1" dirty="0">
                <a:latin typeface="Arial" panose="020B0604020202020204" pitchFamily="34" charset="0"/>
                <a:ea typeface="楷体_GB2312"/>
                <a:sym typeface="+mn-ea"/>
              </a:rPr>
              <a:t>2</a:t>
            </a:r>
            <a:r>
              <a:rPr lang="zh-CN" altLang="en-US" sz="1400" b="1" dirty="0">
                <a:latin typeface="Arial" panose="020B0604020202020204" pitchFamily="34" charset="0"/>
                <a:ea typeface="楷体_GB2312"/>
                <a:sym typeface="+mn-ea"/>
              </a:rPr>
              <a:t>00欧元/篇，我国参加SCOAP</a:t>
            </a:r>
            <a:r>
              <a:rPr lang="zh-CN" altLang="en-US" sz="1400" b="1" baseline="30000" dirty="0">
                <a:latin typeface="Arial" panose="020B0604020202020204" pitchFamily="34" charset="0"/>
                <a:ea typeface="楷体_GB2312"/>
                <a:sym typeface="+mn-ea"/>
              </a:rPr>
              <a:t>3</a:t>
            </a:r>
            <a:r>
              <a:rPr lang="zh-CN" altLang="en-US" sz="1400" b="1" dirty="0">
                <a:latin typeface="Arial" panose="020B0604020202020204" pitchFamily="34" charset="0"/>
                <a:ea typeface="楷体_GB2312"/>
                <a:sym typeface="+mn-ea"/>
              </a:rPr>
              <a:t>发表</a:t>
            </a:r>
            <a:r>
              <a:rPr lang="en-US" altLang="zh-CN" sz="1400" b="1" dirty="0">
                <a:latin typeface="Arial" panose="020B0604020202020204" pitchFamily="34" charset="0"/>
                <a:ea typeface="楷体_GB2312"/>
                <a:sym typeface="+mn-ea"/>
              </a:rPr>
              <a:t>OA</a:t>
            </a:r>
            <a:r>
              <a:rPr lang="zh-CN" altLang="en-US" sz="1400" b="1" dirty="0">
                <a:latin typeface="Arial" panose="020B0604020202020204" pitchFamily="34" charset="0"/>
                <a:ea typeface="楷体_GB2312"/>
                <a:sym typeface="+mn-ea"/>
              </a:rPr>
              <a:t>论文篇均APC约</a:t>
            </a:r>
            <a:r>
              <a:rPr lang="en-US" altLang="zh-CN" sz="1400" b="1" dirty="0">
                <a:latin typeface="Arial" panose="020B0604020202020204" pitchFamily="34" charset="0"/>
                <a:ea typeface="楷体_GB2312"/>
                <a:sym typeface="+mn-ea"/>
              </a:rPr>
              <a:t>964</a:t>
            </a:r>
            <a:r>
              <a:rPr lang="zh-CN" altLang="en-US" sz="1400" b="1" dirty="0">
                <a:latin typeface="Arial" panose="020B0604020202020204" pitchFamily="34" charset="0"/>
                <a:ea typeface="楷体_GB2312"/>
                <a:sym typeface="+mn-ea"/>
              </a:rPr>
              <a:t>欧元/篇，每篇节省约</a:t>
            </a:r>
            <a:r>
              <a:rPr lang="en-US" altLang="zh-CN" sz="1400" b="1" dirty="0">
                <a:latin typeface="Arial" panose="020B0604020202020204" pitchFamily="34" charset="0"/>
                <a:ea typeface="楷体_GB2312"/>
                <a:sym typeface="+mn-ea"/>
              </a:rPr>
              <a:t>1,235</a:t>
            </a:r>
            <a:r>
              <a:rPr lang="zh-CN" altLang="en-US" sz="1400" b="1" dirty="0">
                <a:latin typeface="Arial" panose="020B0604020202020204" pitchFamily="34" charset="0"/>
                <a:ea typeface="楷体_GB2312"/>
                <a:sym typeface="+mn-ea"/>
              </a:rPr>
              <a:t>欧元</a:t>
            </a:r>
            <a:endParaRPr lang="en-US" altLang="zh-CN" sz="1400" b="1" dirty="0">
              <a:latin typeface="Arial" panose="020B0604020202020204" pitchFamily="34" charset="0"/>
              <a:ea typeface="楷体_GB231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26110" y="5116830"/>
            <a:ext cx="10624820" cy="411480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 anchorCtr="0">
            <a:spAutoFit/>
            <a:scene3d>
              <a:camera prst="orthographicFront"/>
              <a:lightRig rig="threePt" dir="t"/>
            </a:scene3d>
          </a:bodyPr>
          <a:p>
            <a:pPr marL="285750" lvl="0" indent="-285750" algn="just" eaLnBrk="0" hangingPunct="0">
              <a:lnSpc>
                <a:spcPts val="2500"/>
              </a:lnSpc>
              <a:buClr>
                <a:srgbClr val="C00000"/>
              </a:buClr>
              <a:buSzTx/>
              <a:buFont typeface="Wingdings" panose="05000000000000000000" charset="0"/>
              <a:buChar char="n"/>
            </a:pPr>
            <a:r>
              <a:rPr lang="zh-CN" sz="2000" b="1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sym typeface="+mn-ea"/>
              </a:rPr>
              <a:t>随着我国科研实力的不断增强，论文数量的持续增长使我国在</a:t>
            </a:r>
            <a:r>
              <a:rPr lang="zh-CN" sz="2000" b="1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sym typeface="+mn-ea"/>
              </a:rPr>
              <a:t>SCOAP</a:t>
            </a:r>
            <a:r>
              <a:rPr lang="zh-CN" sz="2000" b="1" baseline="30000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sym typeface="+mn-ea"/>
              </a:rPr>
              <a:t>3</a:t>
            </a:r>
            <a:r>
              <a:rPr lang="zh-CN" sz="2000" b="1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sym typeface="+mn-ea"/>
              </a:rPr>
              <a:t>四</a:t>
            </a:r>
            <a:r>
              <a:rPr lang="zh-CN" sz="2000" b="1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sym typeface="+mn-ea"/>
              </a:rPr>
              <a:t>期面临</a:t>
            </a:r>
            <a:r>
              <a:rPr lang="zh-CN" sz="2000" b="1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sym typeface="+mn-ea"/>
              </a:rPr>
              <a:t>一定</a:t>
            </a:r>
            <a:r>
              <a:rPr lang="zh-CN" sz="2000" b="1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sym typeface="+mn-ea"/>
              </a:rPr>
              <a:t>挑战</a:t>
            </a:r>
            <a:endParaRPr lang="zh-CN" sz="2000" b="1" dirty="0" err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624965" y="2757711"/>
            <a:ext cx="8363585" cy="1843789"/>
            <a:chOff x="1868805" y="3750348"/>
            <a:chExt cx="8363585" cy="1843789"/>
          </a:xfrm>
        </p:grpSpPr>
        <p:pic>
          <p:nvPicPr>
            <p:cNvPr id="19" name="图片 8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68805" y="3810422"/>
              <a:ext cx="8363585" cy="178371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0" name="圆角矩形 8"/>
            <p:cNvSpPr/>
            <p:nvPr/>
          </p:nvSpPr>
          <p:spPr>
            <a:xfrm>
              <a:off x="8143875" y="4155862"/>
              <a:ext cx="1455420" cy="1280795"/>
            </a:xfrm>
            <a:prstGeom prst="round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2529841" y="3822844"/>
              <a:ext cx="1660496" cy="36830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b="1" dirty="0">
                  <a:solidFill>
                    <a:schemeClr val="tx2"/>
                  </a:solidFill>
                </a:rPr>
                <a:t>423.94</a:t>
              </a:r>
              <a:r>
                <a:rPr lang="zh-CN" altLang="en-US" b="1" dirty="0">
                  <a:solidFill>
                    <a:schemeClr val="tx2"/>
                  </a:solidFill>
                </a:rPr>
                <a:t>万欧元</a:t>
              </a:r>
              <a:endParaRPr lang="zh-CN" altLang="en-US" b="1" dirty="0">
                <a:solidFill>
                  <a:schemeClr val="tx2"/>
                </a:solidFill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5336857" y="3825639"/>
              <a:ext cx="1518285" cy="36830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b="1" dirty="0">
                  <a:solidFill>
                    <a:schemeClr val="tx2"/>
                  </a:solidFill>
                </a:rPr>
                <a:t>185.8</a:t>
              </a:r>
              <a:r>
                <a:rPr lang="zh-CN" altLang="en-US" b="1" dirty="0">
                  <a:solidFill>
                    <a:schemeClr val="tx2"/>
                  </a:solidFill>
                </a:rPr>
                <a:t>万欧元</a:t>
              </a:r>
              <a:endParaRPr lang="zh-CN" altLang="en-US" b="1" dirty="0">
                <a:solidFill>
                  <a:schemeClr val="tx2"/>
                </a:solidFill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8081010" y="3750348"/>
              <a:ext cx="1660496" cy="36830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b="1" dirty="0">
                  <a:solidFill>
                    <a:schemeClr val="tx2"/>
                  </a:solidFill>
                </a:rPr>
                <a:t>238.14</a:t>
              </a:r>
              <a:r>
                <a:rPr lang="zh-CN" altLang="en-US" b="1" dirty="0">
                  <a:solidFill>
                    <a:schemeClr val="tx2"/>
                  </a:solidFill>
                </a:rPr>
                <a:t>万欧元</a:t>
              </a:r>
              <a:endParaRPr lang="zh-CN" altLang="en-US" b="1" dirty="0">
                <a:solidFill>
                  <a:schemeClr val="tx2"/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2117033" y="5070917"/>
              <a:ext cx="2358197" cy="52197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400" b="1" dirty="0"/>
                <a:t>我国</a:t>
              </a:r>
              <a:r>
                <a:rPr lang="en-US" altLang="zh-CN" sz="1400" b="1" dirty="0"/>
                <a:t>2025</a:t>
              </a:r>
              <a:r>
                <a:rPr lang="zh-CN" altLang="en-US" sz="1400" b="1" dirty="0"/>
                <a:t>年</a:t>
              </a:r>
              <a:endParaRPr lang="en-US" altLang="zh-CN" sz="1400" b="1" dirty="0"/>
            </a:p>
            <a:p>
              <a:pPr algn="ctr"/>
              <a:r>
                <a:rPr lang="en-US" altLang="zh-CN" sz="1400" b="1" dirty="0"/>
                <a:t>OA</a:t>
              </a:r>
              <a:r>
                <a:rPr lang="zh-CN" altLang="en-US" sz="1400" b="1" dirty="0"/>
                <a:t>发文应支出</a:t>
              </a:r>
              <a:r>
                <a:rPr lang="en-US" altLang="zh-CN" sz="1400" b="1" dirty="0"/>
                <a:t>APC</a:t>
              </a:r>
              <a:r>
                <a:rPr lang="zh-CN" altLang="en-US" sz="1400" b="1" dirty="0"/>
                <a:t>费用</a:t>
              </a:r>
              <a:endParaRPr lang="zh-CN" altLang="en-US" sz="1400" b="1" dirty="0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矩形 6"/>
          <p:cNvSpPr/>
          <p:nvPr>
            <p:custDataLst>
              <p:tags r:id="rId1"/>
            </p:custDataLst>
          </p:nvPr>
        </p:nvSpPr>
        <p:spPr>
          <a:xfrm>
            <a:off x="419735" y="524510"/>
            <a:ext cx="11506200" cy="14795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1" indent="0" algn="just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charset="0"/>
              <a:buNone/>
              <a:defRPr/>
            </a:pPr>
            <a:r>
              <a:rPr kumimoji="0" lang="zh-CN" altLang="en-US" i="0" u="none" strike="noStrike" kern="1200" cap="none" spc="0" normalizeH="0" baseline="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  <a:sym typeface="华文楷体" panose="02010600040101010101" charset="-122"/>
              </a:rPr>
              <a:t>SCOAP</a:t>
            </a:r>
            <a:r>
              <a:rPr kumimoji="0" lang="zh-CN" altLang="en-US" i="0" u="none" strike="noStrike" kern="1200" cap="none" spc="0" normalizeH="0" baseline="300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  <a:sym typeface="华文楷体" panose="02010600040101010101" charset="-122"/>
              </a:rPr>
              <a:t>3</a:t>
            </a:r>
            <a:r>
              <a:rPr kumimoji="0" lang="zh-CN" altLang="en-US" i="0" u="none" strike="noStrike" kern="1200" cap="none" spc="0" normalizeH="0" baseline="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  <a:sym typeface="华文楷体" panose="02010600040101010101" charset="-122"/>
              </a:rPr>
              <a:t>中国工作组还负责开展HEP领域</a:t>
            </a:r>
            <a:r>
              <a:rPr kumimoji="0" lang="zh-CN" altLang="en-US" b="1" i="0" u="none" strike="noStrike" kern="1200" cap="none" spc="0" normalizeH="0" baseline="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  <a:sym typeface="华文楷体" panose="02010600040101010101" charset="-122"/>
              </a:rPr>
              <a:t>专家意见征求</a:t>
            </a:r>
            <a:r>
              <a:rPr kumimoji="0" lang="zh-CN" altLang="en-US" i="0" u="none" strike="noStrike" kern="1200" cap="none" spc="0" normalizeH="0" baseline="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  <a:sym typeface="华文楷体" panose="02010600040101010101" charset="-122"/>
              </a:rPr>
              <a:t>。</a:t>
            </a:r>
            <a:r>
              <a:rPr lang="zh-CN" altLang="en-US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  <a:sym typeface="+mn-ea"/>
              </a:rPr>
              <a:t>2025年，组建成立</a:t>
            </a:r>
            <a:r>
              <a:rPr lang="zh-CN" altLang="en-US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  <a:sym typeface="+mn-ea"/>
              </a:rPr>
              <a:t>NSTL-SCOAP³中国专家组</a:t>
            </a:r>
            <a:r>
              <a:rPr lang="zh-CN" altLang="en-US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  <a:sym typeface="+mn-ea"/>
              </a:rPr>
              <a:t>，围绕SCOA</a:t>
            </a:r>
            <a:r>
              <a:rPr lang="zh-CN" altLang="en-US" sz="18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  <a:sym typeface="+mn-ea"/>
              </a:rPr>
              <a:t>P</a:t>
            </a:r>
            <a:r>
              <a:rPr lang="zh-CN" altLang="en-US" sz="1800" baseline="300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1800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  <a:sym typeface="+mn-ea"/>
              </a:rPr>
              <a:t>未来发展方向与战略进行深入交流研讨，建立起我国高能物理科研学界深度参与的合作交流咨询机制。</a:t>
            </a:r>
            <a:endParaRPr kumimoji="0" lang="zh-CN" altLang="en-US" sz="1800" i="0" u="none" strike="noStrike" kern="1200" cap="none" spc="0" normalizeH="0" baseline="0" dirty="0">
              <a:solidFill>
                <a:schemeClr val="tx1"/>
              </a:solidFill>
              <a:latin typeface="+mn-ea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683" y="1777220"/>
            <a:ext cx="2576149" cy="336192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47" name="图片 46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46"/>
          <a:stretch>
            <a:fillRect/>
          </a:stretch>
        </p:blipFill>
        <p:spPr bwMode="auto">
          <a:xfrm>
            <a:off x="347980" y="4311015"/>
            <a:ext cx="3383915" cy="200469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图片 4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1425" y="4311015"/>
            <a:ext cx="3665855" cy="200406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文本框 49"/>
          <p:cNvSpPr txBox="1"/>
          <p:nvPr/>
        </p:nvSpPr>
        <p:spPr>
          <a:xfrm>
            <a:off x="488264" y="2007175"/>
            <a:ext cx="6619176" cy="188531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marR="0" lvl="1" indent="-285750" algn="just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en-US" altLang="zh-CN" sz="140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华文楷体" panose="02010600040101010101" charset="-122"/>
                <a:sym typeface="华文楷体" panose="02010600040101010101" charset="-122"/>
              </a:rPr>
              <a:t>2025</a:t>
            </a:r>
            <a:r>
              <a:rPr lang="zh-CN" altLang="en-US" sz="140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华文楷体" panose="02010600040101010101" charset="-122"/>
                <a:sym typeface="华文楷体" panose="02010600040101010101" charset="-122"/>
              </a:rPr>
              <a:t>年</a:t>
            </a:r>
            <a:r>
              <a:rPr lang="en-US" altLang="zh-CN" sz="140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华文楷体" panose="02010600040101010101" charset="-122"/>
                <a:sym typeface="华文楷体" panose="02010600040101010101" charset="-122"/>
              </a:rPr>
              <a:t>10</a:t>
            </a:r>
            <a:r>
              <a:rPr lang="zh-CN" altLang="en-US" sz="140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华文楷体" panose="02010600040101010101" charset="-122"/>
                <a:sym typeface="华文楷体" panose="02010600040101010101" charset="-122"/>
              </a:rPr>
              <a:t>月</a:t>
            </a:r>
            <a:r>
              <a:rPr lang="en-US" altLang="zh-CN" sz="140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华文楷体" panose="02010600040101010101" charset="-122"/>
                <a:sym typeface="华文楷体" panose="02010600040101010101" charset="-122"/>
              </a:rPr>
              <a:t>13</a:t>
            </a:r>
            <a:r>
              <a:rPr lang="zh-CN" altLang="en-US" sz="140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华文楷体" panose="02010600040101010101" charset="-122"/>
                <a:sym typeface="华文楷体" panose="02010600040101010101" charset="-122"/>
              </a:rPr>
              <a:t>日，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华文楷体" panose="02010600040101010101" charset="-122"/>
                <a:sym typeface="华文楷体" panose="02010600040101010101" charset="-122"/>
              </a:rPr>
              <a:t>基于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华文楷体" panose="02010600040101010101" charset="-122"/>
                <a:sym typeface="华文楷体" panose="02010600040101010101" charset="-122"/>
              </a:rPr>
              <a:t>SCOAP³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华文楷体" panose="02010600040101010101" charset="-122"/>
                <a:sym typeface="华文楷体" panose="02010600040101010101" charset="-122"/>
              </a:rPr>
              <a:t>前期合作基础，联系邀请我国参加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华文楷体" panose="02010600040101010101" charset="-122"/>
                <a:sym typeface="华文楷体" panose="02010600040101010101" charset="-122"/>
              </a:rPr>
              <a:t>SCOAP</a:t>
            </a:r>
            <a:r>
              <a:rPr kumimoji="0" lang="en-US" altLang="zh-CN" sz="14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华文楷体" panose="02010600040101010101" charset="-122"/>
                <a:sym typeface="华文楷体" panose="02010600040101010101" charset="-122"/>
              </a:rPr>
              <a:t>3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华文楷体" panose="02010600040101010101" charset="-122"/>
                <a:sym typeface="华文楷体" panose="02010600040101010101" charset="-122"/>
              </a:rPr>
              <a:t>的发起人、高能物理分会、高能物理所、近代物理研究所、北京大学、清华大学、上海交通大学、山东大学、</a:t>
            </a: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兰州大学、中国科学院文献情报中心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等高能物理和文献情报机构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en-US" altLang="zh-CN" sz="1400" dirty="0">
                <a:solidFill>
                  <a:schemeClr val="tx1"/>
                </a:solidFill>
              </a:rPr>
              <a:t>13</a:t>
            </a:r>
            <a:r>
              <a:rPr lang="zh-CN" altLang="en-US" sz="1400" dirty="0">
                <a:solidFill>
                  <a:schemeClr val="tx1"/>
                </a:solidFill>
              </a:rPr>
              <a:t>名高层次专家学者，组织成立</a:t>
            </a:r>
            <a:r>
              <a:rPr kumimoji="0" lang="en-US" altLang="zh-CN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华文楷体" panose="02010600040101010101" charset="-122"/>
                <a:sym typeface="华文楷体" panose="02010600040101010101" charset="-122"/>
              </a:rPr>
              <a:t>NSTL-SCOAP</a:t>
            </a:r>
            <a:r>
              <a:rPr kumimoji="0" lang="en-US" altLang="zh-CN" sz="1400" i="0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华文楷体" panose="02010600040101010101" charset="-122"/>
                <a:sym typeface="华文楷体" panose="02010600040101010101" charset="-122"/>
              </a:rPr>
              <a:t>3</a:t>
            </a: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华文楷体" panose="02010600040101010101" charset="-122"/>
                <a:sym typeface="华文楷体" panose="02010600040101010101" charset="-122"/>
              </a:rPr>
              <a:t>中国专家组</a:t>
            </a:r>
            <a:r>
              <a:rPr lang="zh-CN" altLang="en-US" sz="1400" dirty="0">
                <a:solidFill>
                  <a:schemeClr val="tx1"/>
                </a:solidFill>
                <a:sym typeface="华文楷体" panose="02010600040101010101" charset="-122"/>
              </a:rPr>
              <a:t>，围绕</a:t>
            </a:r>
            <a:r>
              <a:rPr lang="en-US" altLang="zh-CN" sz="1400" dirty="0">
                <a:solidFill>
                  <a:schemeClr val="tx1"/>
                </a:solidFill>
                <a:sym typeface="华文楷体" panose="02010600040101010101" charset="-122"/>
              </a:rPr>
              <a:t>SCOAP</a:t>
            </a:r>
            <a:r>
              <a:rPr lang="en-US" altLang="zh-CN" sz="1400" baseline="30000" dirty="0">
                <a:solidFill>
                  <a:schemeClr val="tx1"/>
                </a:solidFill>
                <a:sym typeface="华文楷体" panose="02010600040101010101" charset="-122"/>
              </a:rPr>
              <a:t>3</a:t>
            </a:r>
            <a:r>
              <a:rPr lang="zh-CN" altLang="en-US" sz="1400" dirty="0">
                <a:solidFill>
                  <a:schemeClr val="tx1"/>
                </a:solidFill>
                <a:sym typeface="华文楷体" panose="02010600040101010101" charset="-122"/>
              </a:rPr>
              <a:t>未来发展方向与战略开展咨询工作</a:t>
            </a:r>
            <a:r>
              <a:rPr lang="zh-CN" altLang="en-US" sz="1400" b="1" dirty="0">
                <a:solidFill>
                  <a:schemeClr val="tx1"/>
                </a:solidFill>
                <a:sym typeface="华文楷体" panose="02010600040101010101" charset="-122"/>
              </a:rPr>
              <a:t>。</a:t>
            </a:r>
            <a:endParaRPr lang="zh-CN" altLang="en-US" sz="1400" b="1" dirty="0">
              <a:solidFill>
                <a:schemeClr val="tx1"/>
              </a:solidFill>
              <a:sym typeface="华文楷体" panose="02010600040101010101" charset="-122"/>
            </a:endParaRPr>
          </a:p>
        </p:txBody>
      </p:sp>
      <p:pic>
        <p:nvPicPr>
          <p:cNvPr id="49" name="图片 4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1955" y="3109595"/>
            <a:ext cx="2633980" cy="3434715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17" name="标题 1"/>
          <p:cNvSpPr>
            <a:spLocks noGrp="1"/>
          </p:cNvSpPr>
          <p:nvPr/>
        </p:nvSpPr>
        <p:spPr>
          <a:xfrm>
            <a:off x="494056" y="-46353"/>
            <a:ext cx="4937760" cy="1250314"/>
          </a:xfrm>
          <a:prstGeom prst="rect">
            <a:avLst/>
          </a:prstGeom>
        </p:spPr>
        <p:txBody>
          <a:bodyPr vert="horz" lIns="50932" tIns="25466" rIns="50932" bIns="25466" rtlCol="0" anchor="ctr">
            <a:normAutofit/>
          </a:bodyPr>
          <a:lstStyle>
            <a:lvl1pPr algn="l" defTabSz="90233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altLang="zh-CN" sz="2800" b="1" dirty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 dirty="0" smtClean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.China and SCOAP</a:t>
            </a:r>
            <a:r>
              <a:rPr lang="en-US" altLang="zh-CN" sz="2800" b="1" baseline="30000" dirty="0" smtClean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endParaRPr lang="en-US" altLang="zh-CN" sz="2800" b="1" dirty="0" smtClean="0">
              <a:solidFill>
                <a:srgbClr val="2070A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420370" y="1929765"/>
            <a:ext cx="6887845" cy="2083435"/>
          </a:xfrm>
          <a:prstGeom prst="roundRect">
            <a:avLst/>
          </a:prstGeom>
          <a:noFill/>
          <a:ln w="19050">
            <a:solidFill>
              <a:schemeClr val="accent5">
                <a:lumMod val="75000"/>
              </a:schemeClr>
            </a:solidFill>
          </a:ln>
          <a:effectLst>
            <a:outerShdw blurRad="1270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83831" tIns="41916" rIns="83831" bIns="41916" numCol="1" spcCol="0" rtlCol="0" fromWordArt="0" anchor="ctr" anchorCtr="0" forceAA="0" compatLnSpc="1">
            <a:noAutofit/>
          </a:bodyPr>
          <a:lstStyle/>
          <a:p>
            <a:pPr lv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en-US" altLang="zh-CN" sz="16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"/>
          <p:cNvSpPr>
            <a:spLocks noGrp="1"/>
          </p:cNvSpPr>
          <p:nvPr/>
        </p:nvSpPr>
        <p:spPr>
          <a:xfrm>
            <a:off x="494056" y="-46353"/>
            <a:ext cx="4937760" cy="1250314"/>
          </a:xfrm>
          <a:prstGeom prst="rect">
            <a:avLst/>
          </a:prstGeom>
        </p:spPr>
        <p:txBody>
          <a:bodyPr vert="horz" lIns="50932" tIns="25466" rIns="50932" bIns="25466" rtlCol="0" anchor="ctr">
            <a:normAutofit/>
          </a:bodyPr>
          <a:lstStyle>
            <a:lvl1pPr algn="l" defTabSz="90233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altLang="zh-CN" sz="2800" b="1" dirty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800" b="1" dirty="0" smtClean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. Future of SCOAP</a:t>
            </a:r>
            <a:r>
              <a:rPr lang="en-US" altLang="zh-CN" sz="2800" b="1" baseline="30000" dirty="0" smtClean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endParaRPr lang="en-US" altLang="zh-CN" sz="2800" b="1" dirty="0" smtClean="0">
              <a:solidFill>
                <a:srgbClr val="2070A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91697" y="878213"/>
            <a:ext cx="11397296" cy="3987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  <a:scene3d>
              <a:camera prst="orthographicFront"/>
              <a:lightRig rig="threePt" dir="t"/>
            </a:scene3d>
          </a:bodyPr>
          <a:lstStyle/>
          <a:p>
            <a:pPr lvl="0" algn="l"/>
            <a:r>
              <a: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SCOAP</a:t>
            </a:r>
            <a:r>
              <a:rPr lang="zh-CN" altLang="en-US" baseline="30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面向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当下可持续发展需求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和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未来学术交流变革影响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，开展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开放科学要素评价与规范治理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8640" y="1245362"/>
            <a:ext cx="2926080" cy="352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1">
                <a:solidFill>
                  <a:srgbClr val="10485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合同—评价—激励闭环</a:t>
            </a:r>
            <a:endParaRPr sz="1700" b="1">
              <a:solidFill>
                <a:srgbClr val="10485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Rounded Rectangle 5"/>
          <p:cNvSpPr/>
          <p:nvPr/>
        </p:nvSpPr>
        <p:spPr>
          <a:xfrm>
            <a:off x="594360" y="1629410"/>
            <a:ext cx="3063240" cy="758952"/>
          </a:xfrm>
          <a:prstGeom prst="roundRect">
            <a:avLst/>
          </a:prstGeom>
          <a:solidFill>
            <a:srgbClr val="E8F4F5"/>
          </a:solidFill>
          <a:ln>
            <a:solidFill>
              <a:srgbClr val="9AC8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TextBox 6"/>
          <p:cNvSpPr txBox="1"/>
          <p:nvPr/>
        </p:nvSpPr>
        <p:spPr>
          <a:xfrm>
            <a:off x="777240" y="1739138"/>
            <a:ext cx="26974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485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 共同资金池与年度合同支付</a:t>
            </a:r>
            <a:endParaRPr sz="1400" b="1">
              <a:solidFill>
                <a:srgbClr val="10485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2" name="TextBox 7"/>
          <p:cNvSpPr txBox="1"/>
          <p:nvPr/>
        </p:nvSpPr>
        <p:spPr>
          <a:xfrm>
            <a:off x="777240" y="1995170"/>
            <a:ext cx="2697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41545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图书馆、联盟、科研机构与资助机构共同出资，由 CERN 集中向出版社支付</a:t>
            </a:r>
            <a:endParaRPr sz="1050" b="0">
              <a:solidFill>
                <a:srgbClr val="41545B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4" name="TextBox 8"/>
          <p:cNvSpPr txBox="1"/>
          <p:nvPr/>
        </p:nvSpPr>
        <p:spPr>
          <a:xfrm>
            <a:off x="1938528" y="2334006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100" b="1">
                <a:solidFill>
                  <a:srgbClr val="26899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↓</a:t>
            </a:r>
            <a:endParaRPr sz="2100" b="1">
              <a:solidFill>
                <a:srgbClr val="26899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Rounded Rectangle 9"/>
          <p:cNvSpPr/>
          <p:nvPr/>
        </p:nvSpPr>
        <p:spPr>
          <a:xfrm>
            <a:off x="594360" y="2680970"/>
            <a:ext cx="3063240" cy="758952"/>
          </a:xfrm>
          <a:prstGeom prst="roundRect">
            <a:avLst/>
          </a:prstGeom>
          <a:solidFill>
            <a:srgbClr val="E8F4F5"/>
          </a:solidFill>
          <a:ln>
            <a:solidFill>
              <a:srgbClr val="9AC8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TextBox 10"/>
          <p:cNvSpPr txBox="1"/>
          <p:nvPr/>
        </p:nvSpPr>
        <p:spPr>
          <a:xfrm>
            <a:off x="777240" y="2790698"/>
            <a:ext cx="26974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485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 开放科学要素年度评价</a:t>
            </a:r>
            <a:endParaRPr sz="1400" b="1">
              <a:solidFill>
                <a:srgbClr val="10485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0" name="TextBox 11"/>
          <p:cNvSpPr txBox="1"/>
          <p:nvPr/>
        </p:nvSpPr>
        <p:spPr>
          <a:xfrm>
            <a:off x="777240" y="3046729"/>
            <a:ext cx="2697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41545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结合 SCOAP³ 知识库、Crossref 元数据、出版社声明与核验开展评估</a:t>
            </a:r>
            <a:endParaRPr sz="1050" b="0">
              <a:solidFill>
                <a:srgbClr val="41545B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1" name="TextBox 12"/>
          <p:cNvSpPr txBox="1"/>
          <p:nvPr/>
        </p:nvSpPr>
        <p:spPr>
          <a:xfrm>
            <a:off x="1938528" y="3385565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100" b="1">
                <a:solidFill>
                  <a:srgbClr val="26899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↓</a:t>
            </a:r>
            <a:endParaRPr sz="2100" b="1">
              <a:solidFill>
                <a:srgbClr val="26899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Rounded Rectangle 13"/>
          <p:cNvSpPr/>
          <p:nvPr/>
        </p:nvSpPr>
        <p:spPr>
          <a:xfrm>
            <a:off x="594360" y="3732530"/>
            <a:ext cx="3063240" cy="758952"/>
          </a:xfrm>
          <a:prstGeom prst="roundRect">
            <a:avLst/>
          </a:prstGeom>
          <a:solidFill>
            <a:srgbClr val="E8F4F5"/>
          </a:solidFill>
          <a:ln>
            <a:solidFill>
              <a:srgbClr val="9AC8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TextBox 14"/>
          <p:cNvSpPr txBox="1"/>
          <p:nvPr/>
        </p:nvSpPr>
        <p:spPr>
          <a:xfrm>
            <a:off x="777240" y="3842258"/>
            <a:ext cx="26974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485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3. 绩效挂钩的费用调整</a:t>
            </a:r>
            <a:endParaRPr sz="1400" b="1">
              <a:solidFill>
                <a:srgbClr val="10485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1" name="TextBox 15"/>
          <p:cNvSpPr txBox="1"/>
          <p:nvPr/>
        </p:nvSpPr>
        <p:spPr>
          <a:xfrm>
            <a:off x="777240" y="4098290"/>
            <a:ext cx="2697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41545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依据开放科学得分进行奖励或调整，形成可衡量的激励机制</a:t>
            </a:r>
            <a:endParaRPr sz="1050" b="0">
              <a:solidFill>
                <a:srgbClr val="41545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TextBox 16"/>
          <p:cNvSpPr txBox="1"/>
          <p:nvPr/>
        </p:nvSpPr>
        <p:spPr>
          <a:xfrm>
            <a:off x="1938528" y="4424426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100" b="1">
                <a:solidFill>
                  <a:srgbClr val="26899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↓</a:t>
            </a:r>
            <a:endParaRPr sz="2100" b="1">
              <a:solidFill>
                <a:srgbClr val="26899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Rounded Rectangle 17"/>
          <p:cNvSpPr/>
          <p:nvPr/>
        </p:nvSpPr>
        <p:spPr>
          <a:xfrm>
            <a:off x="594360" y="4763770"/>
            <a:ext cx="3063240" cy="758952"/>
          </a:xfrm>
          <a:prstGeom prst="roundRect">
            <a:avLst/>
          </a:prstGeom>
          <a:solidFill>
            <a:srgbClr val="E8F4F5"/>
          </a:solidFill>
          <a:ln>
            <a:solidFill>
              <a:srgbClr val="9AC8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TextBox 18"/>
          <p:cNvSpPr txBox="1"/>
          <p:nvPr/>
        </p:nvSpPr>
        <p:spPr>
          <a:xfrm>
            <a:off x="777240" y="4893818"/>
            <a:ext cx="26974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485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4. 引导出版服务持续改进</a:t>
            </a:r>
            <a:endParaRPr sz="1400" b="1">
              <a:solidFill>
                <a:srgbClr val="10485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5" name="TextBox 19"/>
          <p:cNvSpPr txBox="1"/>
          <p:nvPr/>
        </p:nvSpPr>
        <p:spPr>
          <a:xfrm>
            <a:off x="777240" y="5149850"/>
            <a:ext cx="2697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41545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推动出版社提升元数据质量、成果关联、透明度与可访问性</a:t>
            </a:r>
            <a:endParaRPr sz="1050" b="0">
              <a:solidFill>
                <a:srgbClr val="41545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6" name="Rectangle 20"/>
          <p:cNvSpPr/>
          <p:nvPr/>
        </p:nvSpPr>
        <p:spPr>
          <a:xfrm>
            <a:off x="3977639" y="1217930"/>
            <a:ext cx="18288" cy="4526280"/>
          </a:xfrm>
          <a:prstGeom prst="rect">
            <a:avLst/>
          </a:prstGeom>
          <a:solidFill>
            <a:srgbClr val="BED6D8"/>
          </a:solidFill>
          <a:ln>
            <a:solidFill>
              <a:srgbClr val="BED6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21"/>
          <p:cNvSpPr txBox="1"/>
          <p:nvPr/>
        </p:nvSpPr>
        <p:spPr>
          <a:xfrm>
            <a:off x="4297680" y="1245362"/>
            <a:ext cx="7223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1">
                <a:solidFill>
                  <a:srgbClr val="10485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开放科学评价的四类核心要素</a:t>
            </a:r>
            <a:endParaRPr sz="1700" b="1">
              <a:solidFill>
                <a:srgbClr val="10485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8" name="Rounded Rectangle 22"/>
          <p:cNvSpPr/>
          <p:nvPr>
            <p:custDataLst>
              <p:tags r:id="rId1"/>
            </p:custDataLst>
          </p:nvPr>
        </p:nvSpPr>
        <p:spPr>
          <a:xfrm>
            <a:off x="4297680" y="1647825"/>
            <a:ext cx="3337560" cy="832485"/>
          </a:xfrm>
          <a:prstGeom prst="roundRect">
            <a:avLst/>
          </a:prstGeom>
          <a:solidFill>
            <a:srgbClr val="E2F2F4"/>
          </a:solidFill>
          <a:ln>
            <a:solidFill>
              <a:srgbClr val="B9CD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9" name="TextBox 23"/>
          <p:cNvSpPr txBox="1"/>
          <p:nvPr>
            <p:custDataLst>
              <p:tags r:id="rId2"/>
            </p:custDataLst>
          </p:nvPr>
        </p:nvSpPr>
        <p:spPr>
          <a:xfrm>
            <a:off x="4462272" y="1702307"/>
            <a:ext cx="297180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20" b="1">
                <a:solidFill>
                  <a:srgbClr val="1C4F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① 科研主体可识别、可追溯</a:t>
            </a:r>
            <a:endParaRPr sz="1320" b="1">
              <a:solidFill>
                <a:srgbClr val="1C4F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0" name="TextBox 24"/>
          <p:cNvSpPr txBox="1"/>
          <p:nvPr>
            <p:custDataLst>
              <p:tags r:id="rId3"/>
            </p:custDataLst>
          </p:nvPr>
        </p:nvSpPr>
        <p:spPr>
          <a:xfrm>
            <a:off x="4462145" y="1960245"/>
            <a:ext cx="2971800" cy="37973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050" b="0">
                <a:solidFill>
                  <a:srgbClr val="3C4E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ORCID 作者标识、ROR 机构标识
强化作者、机构与科研产出的可信关联</a:t>
            </a:r>
            <a:endParaRPr sz="1050" b="0">
              <a:solidFill>
                <a:srgbClr val="3C4E54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1" name="Rounded Rectangle 25"/>
          <p:cNvSpPr/>
          <p:nvPr>
            <p:custDataLst>
              <p:tags r:id="rId4"/>
            </p:custDataLst>
          </p:nvPr>
        </p:nvSpPr>
        <p:spPr>
          <a:xfrm>
            <a:off x="7973695" y="1647825"/>
            <a:ext cx="3337560" cy="832485"/>
          </a:xfrm>
          <a:prstGeom prst="roundRect">
            <a:avLst/>
          </a:prstGeom>
          <a:solidFill>
            <a:srgbClr val="EAF4E6"/>
          </a:solidFill>
          <a:ln>
            <a:solidFill>
              <a:srgbClr val="B9CD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TextBox 26"/>
          <p:cNvSpPr txBox="1"/>
          <p:nvPr>
            <p:custDataLst>
              <p:tags r:id="rId5"/>
            </p:custDataLst>
          </p:nvPr>
        </p:nvSpPr>
        <p:spPr>
          <a:xfrm>
            <a:off x="8138160" y="1695957"/>
            <a:ext cx="297180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20" b="1">
                <a:solidFill>
                  <a:srgbClr val="1C4F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② 科研对象可复用、可验证</a:t>
            </a:r>
            <a:endParaRPr sz="1320" b="1">
              <a:solidFill>
                <a:srgbClr val="1C4F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3" name="TextBox 27"/>
          <p:cNvSpPr txBox="1"/>
          <p:nvPr>
            <p:custDataLst>
              <p:tags r:id="rId6"/>
            </p:custDataLst>
          </p:nvPr>
        </p:nvSpPr>
        <p:spPr>
          <a:xfrm>
            <a:off x="8138160" y="1953895"/>
            <a:ext cx="3130550" cy="414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3C4E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数据集与软件/代码链接；数据与软件可用性声明
支持研究复现、验证与再利用</a:t>
            </a:r>
            <a:endParaRPr sz="1050" b="0">
              <a:solidFill>
                <a:srgbClr val="3C4E54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4" name="Rounded Rectangle 28"/>
          <p:cNvSpPr/>
          <p:nvPr>
            <p:custDataLst>
              <p:tags r:id="rId7"/>
            </p:custDataLst>
          </p:nvPr>
        </p:nvSpPr>
        <p:spPr>
          <a:xfrm>
            <a:off x="4297680" y="2531745"/>
            <a:ext cx="3337560" cy="980440"/>
          </a:xfrm>
          <a:prstGeom prst="roundRect">
            <a:avLst/>
          </a:prstGeom>
          <a:solidFill>
            <a:srgbClr val="F4EFE4"/>
          </a:solidFill>
          <a:ln>
            <a:solidFill>
              <a:srgbClr val="B9CD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" name="TextBox 29"/>
          <p:cNvSpPr txBox="1"/>
          <p:nvPr>
            <p:custDataLst>
              <p:tags r:id="rId8"/>
            </p:custDataLst>
          </p:nvPr>
        </p:nvSpPr>
        <p:spPr>
          <a:xfrm>
            <a:off x="4462272" y="2602357"/>
            <a:ext cx="297180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20" b="1">
                <a:solidFill>
                  <a:srgbClr val="1C4F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③ 学术信息可互操作、可计算</a:t>
            </a:r>
            <a:endParaRPr sz="1320" b="1">
              <a:solidFill>
                <a:srgbClr val="1C4F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6" name="TextBox 30"/>
          <p:cNvSpPr txBox="1"/>
          <p:nvPr>
            <p:custDataLst>
              <p:tags r:id="rId9"/>
            </p:custDataLst>
          </p:nvPr>
        </p:nvSpPr>
        <p:spPr>
          <a:xfrm>
            <a:off x="4454652" y="2863341"/>
            <a:ext cx="29718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3C4E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向 Crossref 存缴更完整的结构化元数据：资助、贡献角色、预印本、数据、软件、评议报告等
支撑机器发现与 AI 驱动知识服务</a:t>
            </a:r>
            <a:endParaRPr sz="1050" b="0">
              <a:solidFill>
                <a:srgbClr val="3C4E54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7" name="Rounded Rectangle 31"/>
          <p:cNvSpPr/>
          <p:nvPr>
            <p:custDataLst>
              <p:tags r:id="rId10"/>
            </p:custDataLst>
          </p:nvPr>
        </p:nvSpPr>
        <p:spPr>
          <a:xfrm>
            <a:off x="7973695" y="2557145"/>
            <a:ext cx="3337560" cy="955040"/>
          </a:xfrm>
          <a:prstGeom prst="roundRect">
            <a:avLst/>
          </a:prstGeom>
          <a:solidFill>
            <a:srgbClr val="F3E8ED"/>
          </a:solidFill>
          <a:ln>
            <a:solidFill>
              <a:srgbClr val="B9CD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TextBox 32"/>
          <p:cNvSpPr txBox="1"/>
          <p:nvPr>
            <p:custDataLst>
              <p:tags r:id="rId11"/>
            </p:custDataLst>
          </p:nvPr>
        </p:nvSpPr>
        <p:spPr>
          <a:xfrm>
            <a:off x="8131810" y="2611755"/>
            <a:ext cx="3130550" cy="2940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20" b="1">
                <a:solidFill>
                  <a:srgbClr val="1C4F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④ 出版实践更透明、更包容、更负责任</a:t>
            </a:r>
            <a:endParaRPr sz="1320" b="1">
              <a:solidFill>
                <a:srgbClr val="1C4F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9" name="TextBox 33"/>
          <p:cNvSpPr txBox="1"/>
          <p:nvPr>
            <p:custDataLst>
              <p:tags r:id="rId12"/>
            </p:custDataLst>
          </p:nvPr>
        </p:nvSpPr>
        <p:spPr>
          <a:xfrm>
            <a:off x="8138160" y="2863215"/>
            <a:ext cx="3055620" cy="575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3C4E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公开同行评议、无障碍访问，以及多元公平、可持续性、数据隐私、财务透明度、审稿人认可等
回应学术交流的公共价值</a:t>
            </a:r>
            <a:endParaRPr sz="1050" b="0">
              <a:solidFill>
                <a:srgbClr val="3C4E54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60" name="Rounded Rectangle 34"/>
          <p:cNvSpPr/>
          <p:nvPr/>
        </p:nvSpPr>
        <p:spPr>
          <a:xfrm>
            <a:off x="182880" y="5651500"/>
            <a:ext cx="3742055" cy="1033780"/>
          </a:xfrm>
          <a:prstGeom prst="roundRect">
            <a:avLst/>
          </a:prstGeom>
          <a:solidFill>
            <a:srgbClr val="146770"/>
          </a:solidFill>
          <a:ln>
            <a:solidFill>
              <a:srgbClr val="14677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TextBox 35"/>
          <p:cNvSpPr txBox="1"/>
          <p:nvPr/>
        </p:nvSpPr>
        <p:spPr>
          <a:xfrm>
            <a:off x="283845" y="5696585"/>
            <a:ext cx="3624580" cy="1168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从“资助开放获取”进一步走向“以评价激励开放科学实践”，要求出版商不仅对</a:t>
            </a:r>
            <a:r>
              <a:rPr lang="zh-CN" sz="1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论文</a:t>
            </a:r>
            <a:r>
              <a:rPr sz="1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发表”数量”负责，也</a:t>
            </a:r>
            <a:r>
              <a:rPr sz="1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要</a:t>
            </a:r>
            <a:r>
              <a:rPr sz="1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对</a:t>
            </a:r>
            <a:r>
              <a:rPr sz="1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出版服务质量</a:t>
            </a:r>
            <a:r>
              <a:rPr sz="1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</a:t>
            </a:r>
            <a:r>
              <a:rPr sz="1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科研可复用性</a:t>
            </a:r>
            <a:r>
              <a:rPr lang="zh-CN" sz="1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、成果可发现性</a:t>
            </a:r>
            <a:r>
              <a:rPr sz="1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负责。</a:t>
            </a:r>
            <a:endParaRPr sz="14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/>
            <a:endParaRPr sz="14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62" name="图片 6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29175" y="3614420"/>
            <a:ext cx="6280785" cy="2751455"/>
          </a:xfrm>
          <a:prstGeom prst="rect">
            <a:avLst/>
          </a:prstGeom>
        </p:spPr>
      </p:pic>
      <p:sp>
        <p:nvSpPr>
          <p:cNvPr id="63" name="文本框 62"/>
          <p:cNvSpPr txBox="1"/>
          <p:nvPr/>
        </p:nvSpPr>
        <p:spPr>
          <a:xfrm>
            <a:off x="6868160" y="6379845"/>
            <a:ext cx="6096000" cy="245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SCOAP</a:t>
            </a:r>
            <a:r>
              <a:rPr lang="en-US" altLang="zh-CN" sz="1000" baseline="30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开放科学评价指标结果</a:t>
            </a:r>
            <a:endParaRPr lang="zh-CN" altLang="en-US" sz="1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灯片编号占位符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5764E23-93DA-4FCF-8028-EC9FC8DD01CD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7" name="标题 1"/>
          <p:cNvSpPr>
            <a:spLocks noGrp="1"/>
          </p:cNvSpPr>
          <p:nvPr/>
        </p:nvSpPr>
        <p:spPr>
          <a:xfrm>
            <a:off x="494056" y="-46353"/>
            <a:ext cx="4937760" cy="1250314"/>
          </a:xfrm>
          <a:prstGeom prst="rect">
            <a:avLst/>
          </a:prstGeom>
        </p:spPr>
        <p:txBody>
          <a:bodyPr vert="horz" lIns="50932" tIns="25466" rIns="50932" bIns="25466" rtlCol="0" anchor="ctr">
            <a:normAutofit/>
          </a:bodyPr>
          <a:lstStyle>
            <a:lvl1pPr algn="l" defTabSz="90233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altLang="zh-CN" sz="2800" b="1" dirty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800" b="1" dirty="0" smtClean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. Future of SCOAP</a:t>
            </a:r>
            <a:r>
              <a:rPr lang="en-US" altLang="zh-CN" sz="2800" b="1" baseline="30000" dirty="0" smtClean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endParaRPr lang="en-US" altLang="zh-CN" sz="2800" b="1" dirty="0" smtClean="0">
              <a:solidFill>
                <a:srgbClr val="2070A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矩形: 圆角 9"/>
          <p:cNvSpPr/>
          <p:nvPr/>
        </p:nvSpPr>
        <p:spPr>
          <a:xfrm>
            <a:off x="3322405" y="1892918"/>
            <a:ext cx="2624079" cy="3796463"/>
          </a:xfrm>
          <a:prstGeom prst="roundRect">
            <a:avLst>
              <a:gd name="adj" fmla="val 2564"/>
            </a:avLst>
          </a:prstGeom>
          <a:solidFill>
            <a:schemeClr val="bg1"/>
          </a:solidFill>
          <a:ln>
            <a:gradFill>
              <a:gsLst>
                <a:gs pos="0">
                  <a:schemeClr val="accent2">
                    <a:alpha val="0"/>
                  </a:schemeClr>
                </a:gs>
                <a:gs pos="55000">
                  <a:schemeClr val="accent2">
                    <a:alpha val="50000"/>
                  </a:schemeClr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  <a:effectLst>
            <a:outerShdw blurRad="165100" dist="635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: 圆角 10"/>
          <p:cNvSpPr/>
          <p:nvPr/>
        </p:nvSpPr>
        <p:spPr>
          <a:xfrm>
            <a:off x="6122937" y="1892918"/>
            <a:ext cx="2705901" cy="3796463"/>
          </a:xfrm>
          <a:prstGeom prst="roundRect">
            <a:avLst>
              <a:gd name="adj" fmla="val 2564"/>
            </a:avLst>
          </a:prstGeom>
          <a:solidFill>
            <a:schemeClr val="bg1"/>
          </a:solidFill>
          <a:ln>
            <a:gradFill>
              <a:gsLst>
                <a:gs pos="0">
                  <a:schemeClr val="accent1">
                    <a:alpha val="0"/>
                  </a:schemeClr>
                </a:gs>
                <a:gs pos="55000">
                  <a:schemeClr val="accent1">
                    <a:alpha val="50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</a:gradFill>
          </a:ln>
          <a:effectLst>
            <a:outerShdw blurRad="165100" dist="635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: 圆角 11"/>
          <p:cNvSpPr/>
          <p:nvPr/>
        </p:nvSpPr>
        <p:spPr>
          <a:xfrm>
            <a:off x="8923468" y="1892918"/>
            <a:ext cx="2705901" cy="3796463"/>
          </a:xfrm>
          <a:prstGeom prst="roundRect">
            <a:avLst>
              <a:gd name="adj" fmla="val 2564"/>
            </a:avLst>
          </a:prstGeom>
          <a:solidFill>
            <a:schemeClr val="bg1"/>
          </a:solidFill>
          <a:ln>
            <a:gradFill>
              <a:gsLst>
                <a:gs pos="0">
                  <a:schemeClr val="accent2">
                    <a:alpha val="0"/>
                  </a:schemeClr>
                </a:gs>
                <a:gs pos="55000">
                  <a:schemeClr val="accent2">
                    <a:alpha val="50000"/>
                  </a:schemeClr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</a:gradFill>
          </a:ln>
          <a:effectLst>
            <a:outerShdw blurRad="165100" dist="635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: 圆角 12"/>
          <p:cNvSpPr/>
          <p:nvPr/>
        </p:nvSpPr>
        <p:spPr>
          <a:xfrm>
            <a:off x="521874" y="1892918"/>
            <a:ext cx="2705901" cy="3796463"/>
          </a:xfrm>
          <a:prstGeom prst="roundRect">
            <a:avLst>
              <a:gd name="adj" fmla="val 2564"/>
            </a:avLst>
          </a:prstGeom>
          <a:solidFill>
            <a:schemeClr val="bg1"/>
          </a:solidFill>
          <a:ln>
            <a:gradFill>
              <a:gsLst>
                <a:gs pos="0">
                  <a:schemeClr val="accent1">
                    <a:alpha val="0"/>
                  </a:schemeClr>
                </a:gs>
                <a:gs pos="55000">
                  <a:schemeClr val="accent1">
                    <a:alpha val="50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</a:gradFill>
          </a:ln>
          <a:effectLst>
            <a:outerShdw blurRad="165100" dist="635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164439" y="1557543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b="1">
                <a:solidFill>
                  <a:schemeClr val="bg1"/>
                </a:solidFill>
                <a:latin typeface="+mn-ea"/>
              </a:defRPr>
            </a:lvl1pPr>
          </a:lstStyle>
          <a:p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路径探索与行动方案</a:t>
            </a:r>
            <a:endParaRPr lang="zh-CN" altLang="zh-CN" dirty="0">
              <a:effectLst>
                <a:outerShdw blurRad="38100" dist="38100" dir="2700000" algn="tl">
                  <a:schemeClr val="accent2">
                    <a:lumMod val="50000"/>
                    <a:alpha val="43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846113" y="1543474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b="1">
                <a:solidFill>
                  <a:schemeClr val="bg1"/>
                </a:solidFill>
                <a:latin typeface="+mn-ea"/>
              </a:defRPr>
            </a:lvl1pPr>
          </a:lstStyle>
          <a:p>
            <a:pPr algn="ctr"/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未来愿景</a:t>
            </a:r>
            <a:endParaRPr lang="zh-CN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258200" y="1543446"/>
            <a:ext cx="28359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b="1">
                <a:solidFill>
                  <a:schemeClr val="bg1"/>
                </a:solidFill>
                <a:latin typeface="+mn-ea"/>
              </a:defRPr>
            </a:lvl1pPr>
          </a:lstStyle>
          <a:p>
            <a:pPr algn="ctr"/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对现状评估：优势、挑战</a:t>
            </a:r>
            <a:endParaRPr lang="zh-CN" altLang="zh-CN" dirty="0">
              <a:effectLst>
                <a:outerShdw blurRad="38100" dist="38100" dir="2700000" algn="tl">
                  <a:schemeClr val="accent2">
                    <a:lumMod val="50000"/>
                    <a:alpha val="43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566273" y="1553499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b="1">
                <a:solidFill>
                  <a:schemeClr val="bg1"/>
                </a:solidFill>
                <a:latin typeface="+mn-ea"/>
              </a:defRPr>
            </a:lvl1pPr>
          </a:lstStyle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转型动因与核心原则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780735" y="2026343"/>
            <a:ext cx="2134876" cy="2839877"/>
            <a:chOff x="846236" y="3458817"/>
            <a:chExt cx="2134876" cy="1917086"/>
          </a:xfrm>
        </p:grpSpPr>
        <p:cxnSp>
          <p:nvCxnSpPr>
            <p:cNvPr id="25" name="直接连接符 24"/>
            <p:cNvCxnSpPr/>
            <p:nvPr/>
          </p:nvCxnSpPr>
          <p:spPr>
            <a:xfrm>
              <a:off x="966886" y="3458817"/>
              <a:ext cx="1756709" cy="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本框 25"/>
            <p:cNvSpPr txBox="1"/>
            <p:nvPr/>
          </p:nvSpPr>
          <p:spPr>
            <a:xfrm>
              <a:off x="846236" y="3523471"/>
              <a:ext cx="2124000" cy="6588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sz="1600" b="0" i="0" u="none" strike="noStrike" cap="none" spc="0" normalizeH="0" baseline="0">
                  <a:ln>
                    <a:noFill/>
                  </a:ln>
                  <a:solidFill>
                    <a:prstClr val="black">
                      <a:lumMod val="85000"/>
                      <a:lumOff val="15000"/>
                      <a:alpha val="90000"/>
                    </a:prstClr>
                  </a:solidFill>
                  <a:effectLst/>
                  <a:uLnTx/>
                  <a:uFillTx/>
                  <a:latin typeface="+mn-ea"/>
                </a:defRPr>
              </a:lvl1pPr>
            </a:lstStyle>
            <a:p>
              <a:pPr algn="just"/>
              <a:r>
                <a:rPr lang="zh-CN" altLang="en-US" sz="1200" b="1" dirty="0">
                  <a:solidFill>
                    <a:schemeClr val="tx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战略转型动因：</a:t>
              </a:r>
              <a:endParaRPr lang="zh-CN" altLang="en-US" sz="1200" b="1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/>
              <a:r>
                <a:rPr lang="zh-CN" altLang="en-US" sz="1200" dirty="0">
                  <a:solidFill>
                    <a:schemeClr val="tx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合同周期老化、国际采购规则限制、外部环境剧变、持续的财务压力</a:t>
              </a:r>
              <a:endParaRPr lang="zh-CN" altLang="en-US" sz="1200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857112" y="4269096"/>
              <a:ext cx="2124000" cy="11068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sz="1600" b="0" i="0" u="none" strike="noStrike" cap="none" spc="0" normalizeH="0" baseline="0">
                  <a:ln>
                    <a:noFill/>
                  </a:ln>
                  <a:solidFill>
                    <a:prstClr val="black">
                      <a:lumMod val="85000"/>
                      <a:lumOff val="15000"/>
                      <a:alpha val="90000"/>
                    </a:prstClr>
                  </a:solidFill>
                  <a:effectLst/>
                  <a:uLnTx/>
                  <a:uFillTx/>
                  <a:latin typeface="+mn-ea"/>
                </a:defRPr>
              </a:lvl1pPr>
            </a:lstStyle>
            <a:p>
              <a:pPr algn="just"/>
              <a:r>
                <a:rPr lang="zh-CN" altLang="zh-CN" sz="1200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未来发展核心原则：</a:t>
              </a:r>
              <a:endParaRPr lang="zh-CN" altLang="zh-CN" sz="12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algn="just"/>
              <a:r>
                <a:rPr lang="zh-CN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为高能物理领域提供可持续、公平、可负担的开放获取服务；保留合作优势，维护并壮大目前已涵盖</a:t>
              </a:r>
              <a:r>
                <a:rPr lang="en-US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47</a:t>
              </a:r>
              <a:r>
                <a:rPr lang="zh-CN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国的强大国际合作网络；坚持创新引领。</a:t>
              </a:r>
              <a:endParaRPr lang="zh-CN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3531683" y="2054483"/>
            <a:ext cx="2295090" cy="2786539"/>
            <a:chOff x="3644032" y="3458817"/>
            <a:chExt cx="2104489" cy="1881079"/>
          </a:xfrm>
        </p:grpSpPr>
        <p:cxnSp>
          <p:nvCxnSpPr>
            <p:cNvPr id="29" name="直接连接符 28"/>
            <p:cNvCxnSpPr/>
            <p:nvPr/>
          </p:nvCxnSpPr>
          <p:spPr>
            <a:xfrm>
              <a:off x="3768867" y="3458817"/>
              <a:ext cx="1756709" cy="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本框 29"/>
            <p:cNvSpPr txBox="1"/>
            <p:nvPr/>
          </p:nvSpPr>
          <p:spPr>
            <a:xfrm>
              <a:off x="3650441" y="3496895"/>
              <a:ext cx="2098080" cy="8080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sz="1500" b="0" i="0" u="none" strike="noStrike" cap="none" spc="0" normalizeH="0" baseline="0">
                  <a:ln>
                    <a:noFill/>
                  </a:ln>
                  <a:solidFill>
                    <a:prstClr val="black">
                      <a:lumMod val="85000"/>
                      <a:lumOff val="15000"/>
                      <a:alpha val="90000"/>
                    </a:prstClr>
                  </a:solidFill>
                  <a:effectLst/>
                  <a:uLnTx/>
                  <a:uFillTx/>
                  <a:latin typeface="+mn-ea"/>
                </a:defRPr>
              </a:lvl1pPr>
            </a:lstStyle>
            <a:p>
              <a:pPr algn="just"/>
              <a:r>
                <a:rPr lang="zh-CN" altLang="zh-CN" sz="1200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优势：</a:t>
              </a:r>
              <a:r>
                <a:rPr lang="zh-CN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强大的社区凝聚力、</a:t>
              </a:r>
              <a:r>
                <a:rPr lang="en-US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CERN</a:t>
              </a:r>
              <a:r>
                <a:rPr lang="zh-CN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领导力与信誉、极高的成本效益、无地理壁垒的普惠性，以及与高能物理界开放科学理念的高度契合。</a:t>
              </a:r>
              <a:endParaRPr lang="zh-CN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3644032" y="4531867"/>
              <a:ext cx="2098080" cy="8080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sz="1500" b="0" i="0" u="none" strike="noStrike" cap="none" spc="0" normalizeH="0" baseline="0">
                  <a:ln>
                    <a:noFill/>
                  </a:ln>
                  <a:solidFill>
                    <a:prstClr val="black">
                      <a:lumMod val="85000"/>
                      <a:lumOff val="15000"/>
                      <a:alpha val="90000"/>
                    </a:prstClr>
                  </a:solidFill>
                  <a:effectLst/>
                  <a:uLnTx/>
                  <a:uFillTx/>
                  <a:latin typeface="+mn-ea"/>
                </a:defRPr>
              </a:lvl1pPr>
            </a:lstStyle>
            <a:p>
              <a:pPr algn="just"/>
              <a:r>
                <a:rPr lang="zh-CN" altLang="zh-CN" sz="1200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挑战：</a:t>
              </a:r>
              <a:r>
                <a:rPr lang="zh-CN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现有机制主要围绕期刊文章</a:t>
              </a:r>
              <a:r>
                <a:rPr lang="zh-CN" altLang="en-US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；</a:t>
              </a:r>
              <a:r>
                <a:rPr lang="zh-CN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科研人员对</a:t>
              </a:r>
              <a:r>
                <a:rPr lang="en-US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SCOAP³</a:t>
              </a:r>
              <a:r>
                <a:rPr lang="zh-CN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的价值感知较弱（“隐形贡献”问题）；人工智能等颠覆性技术对现有出版范式带来的冲击。</a:t>
              </a:r>
              <a:endParaRPr lang="zh-CN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6340559" y="2026345"/>
            <a:ext cx="2278998" cy="3470586"/>
            <a:chOff x="6377290" y="3458817"/>
            <a:chExt cx="2278998" cy="2342851"/>
          </a:xfrm>
        </p:grpSpPr>
        <p:cxnSp>
          <p:nvCxnSpPr>
            <p:cNvPr id="33" name="直接连接符 32"/>
            <p:cNvCxnSpPr/>
            <p:nvPr/>
          </p:nvCxnSpPr>
          <p:spPr>
            <a:xfrm>
              <a:off x="6558488" y="3458817"/>
              <a:ext cx="1756709" cy="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文本框 33"/>
            <p:cNvSpPr txBox="1"/>
            <p:nvPr/>
          </p:nvSpPr>
          <p:spPr>
            <a:xfrm>
              <a:off x="6377290" y="3500179"/>
              <a:ext cx="2278998" cy="230148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sz="1500" b="0" i="0" u="none" strike="noStrike" cap="none" spc="0" normalizeH="0" baseline="0">
                  <a:ln>
                    <a:noFill/>
                  </a:ln>
                  <a:solidFill>
                    <a:prstClr val="black">
                      <a:lumMod val="85000"/>
                      <a:lumOff val="15000"/>
                      <a:alpha val="90000"/>
                    </a:prstClr>
                  </a:solidFill>
                  <a:effectLst/>
                  <a:uLnTx/>
                  <a:uFillTx/>
                  <a:latin typeface="+mn-ea"/>
                </a:defRPr>
              </a:lvl1pPr>
            </a:lstStyle>
            <a:p>
              <a:pPr algn="just"/>
              <a:r>
                <a:rPr lang="zh-CN" altLang="zh-CN" sz="12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核心共识与初步愿景：</a:t>
              </a:r>
              <a:endParaRPr lang="zh-CN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algn="just"/>
              <a:r>
                <a:rPr lang="zh-CN" altLang="zh-CN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致力于构建一个非商业化、由社区主导的</a:t>
              </a:r>
              <a:r>
                <a:rPr lang="en-US" altLang="zh-CN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HEP</a:t>
              </a:r>
              <a:r>
                <a:rPr lang="zh-CN" altLang="zh-CN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开放获取平台。</a:t>
              </a:r>
              <a:endParaRPr lang="en-US" altLang="zh-CN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algn="just"/>
              <a:r>
                <a:rPr lang="zh-CN" altLang="zh-CN" sz="12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价值主张：</a:t>
              </a:r>
              <a:endParaRPr lang="zh-CN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algn="just"/>
              <a:r>
                <a:rPr lang="zh-CN" altLang="zh-CN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服务于科学，推动更高质量、更具影响力的科研实践；服务于科学家，支持其多样化的研究成果并缓解“发表即生存”的压力。</a:t>
              </a:r>
              <a:endParaRPr lang="en-US" altLang="zh-CN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algn="just"/>
              <a:r>
                <a:rPr lang="zh-CN" altLang="zh-CN" sz="12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关键原则：</a:t>
              </a:r>
              <a:endParaRPr lang="zh-CN" altLang="zh-CN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algn="just"/>
              <a:r>
                <a:rPr lang="zh-CN" altLang="zh-CN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坚持对作者和读者均免费的钻石模式、整合论文、数据、软件等多元产出、利用人工智能增强平台能力，并与</a:t>
              </a:r>
              <a:r>
                <a:rPr lang="en-US" altLang="zh-CN" sz="1200" dirty="0" err="1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arXiv</a:t>
              </a:r>
              <a:r>
                <a:rPr lang="zh-CN" altLang="zh-CN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等现有基础设施协同发展。</a:t>
              </a:r>
              <a:endParaRPr lang="en-US" altLang="zh-CN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9227377" y="2026345"/>
            <a:ext cx="2271547" cy="3335969"/>
            <a:chOff x="9272247" y="3458817"/>
            <a:chExt cx="2271547" cy="2251976"/>
          </a:xfrm>
        </p:grpSpPr>
        <p:cxnSp>
          <p:nvCxnSpPr>
            <p:cNvPr id="36" name="直接连接符 35"/>
            <p:cNvCxnSpPr/>
            <p:nvPr/>
          </p:nvCxnSpPr>
          <p:spPr>
            <a:xfrm>
              <a:off x="9392558" y="3458817"/>
              <a:ext cx="1756709" cy="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文本框 36"/>
            <p:cNvSpPr txBox="1"/>
            <p:nvPr/>
          </p:nvSpPr>
          <p:spPr>
            <a:xfrm>
              <a:off x="9272247" y="3500180"/>
              <a:ext cx="2271547" cy="22106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sz="1500" b="0" i="0" u="none" strike="noStrike" cap="none" spc="0" normalizeH="0" baseline="0">
                  <a:ln>
                    <a:noFill/>
                  </a:ln>
                  <a:solidFill>
                    <a:prstClr val="black">
                      <a:lumMod val="85000"/>
                      <a:lumOff val="15000"/>
                      <a:alpha val="90000"/>
                    </a:prstClr>
                  </a:solidFill>
                  <a:effectLst/>
                  <a:uLnTx/>
                  <a:uFillTx/>
                  <a:latin typeface="+mn-ea"/>
                </a:defRPr>
              </a:lvl1pPr>
            </a:lstStyle>
            <a:p>
              <a:r>
                <a:rPr lang="zh-CN" altLang="zh-CN" sz="1200" b="1" dirty="0">
                  <a:solidFill>
                    <a:srgbClr val="C0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四种未来情景</a:t>
              </a:r>
              <a:r>
                <a:rPr lang="zh-CN" altLang="zh-CN" sz="1200" dirty="0">
                  <a:solidFill>
                    <a:srgbClr val="C0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：</a:t>
              </a:r>
              <a:endParaRPr lang="zh-CN" altLang="zh-CN" sz="1200" dirty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171450" indent="-17145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zh-CN" altLang="zh-CN" sz="1200" b="1" dirty="0">
                  <a:solidFill>
                    <a:srgbClr val="C00000">
                      <a:alpha val="9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零号情景</a:t>
              </a:r>
              <a:r>
                <a:rPr lang="zh-CN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（现状维持）</a:t>
              </a:r>
              <a:endParaRPr lang="zh-CN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171450" indent="-17145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zh-CN" altLang="zh-CN" sz="1200" b="1" dirty="0">
                  <a:solidFill>
                    <a:srgbClr val="C00000">
                      <a:alpha val="9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最小可行产品</a:t>
              </a:r>
              <a:r>
                <a:rPr lang="zh-CN" altLang="en-US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（最小阻力最快速度）</a:t>
              </a:r>
              <a:r>
                <a:rPr lang="zh-CN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：构建一个在</a:t>
              </a:r>
              <a:r>
                <a:rPr lang="en-US" altLang="zh-CN" sz="1200" dirty="0" err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arXiv</a:t>
              </a:r>
              <a:r>
                <a:rPr lang="zh-CN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等基础上叠加同行评审的轻量级平台</a:t>
              </a:r>
              <a:endParaRPr lang="zh-CN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171450" indent="-17145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zh-CN" altLang="zh-CN" sz="1200" b="1" dirty="0">
                  <a:solidFill>
                    <a:srgbClr val="C00000">
                      <a:alpha val="9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中等情景</a:t>
              </a:r>
              <a:r>
                <a:rPr lang="zh-CN" altLang="zh-CN" sz="1200" dirty="0">
                  <a:solidFill>
                    <a:srgbClr val="C00000">
                      <a:alpha val="9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（</a:t>
              </a:r>
              <a:r>
                <a:rPr lang="zh-CN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现实可行）：发展功能全面的非商业开放平台，理想与现实间取得平衡。</a:t>
              </a:r>
              <a:endParaRPr lang="zh-CN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171450" indent="-17145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zh-CN" altLang="zh-CN" sz="1200" b="1" dirty="0">
                  <a:solidFill>
                    <a:srgbClr val="C00000">
                      <a:alpha val="9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月球情景</a:t>
              </a:r>
              <a:r>
                <a:rPr lang="zh-CN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（革命性突破）：创建融合代码、数据与叙事的动态交互式研究环境，重新定义科学呈现方式</a:t>
              </a:r>
              <a:endParaRPr lang="zh-CN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38" name="矩形: 圆角 37"/>
          <p:cNvSpPr/>
          <p:nvPr/>
        </p:nvSpPr>
        <p:spPr>
          <a:xfrm>
            <a:off x="-1890" y="5653138"/>
            <a:ext cx="12192000" cy="973543"/>
          </a:xfrm>
          <a:prstGeom prst="roundRect">
            <a:avLst/>
          </a:prstGeom>
        </p:spPr>
        <p:style>
          <a:lnRef idx="0">
            <a:srgbClr val="FFFFFF"/>
          </a:lnRef>
          <a:fillRef idx="2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zh-CN" altLang="zh-CN" sz="1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研究实践：情景探索工作组</a:t>
            </a:r>
            <a:r>
              <a:rPr lang="zh-CN" altLang="en-US" sz="1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fr-FR" altLang="zh-CN" sz="1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Scenario Working Group</a:t>
            </a:r>
            <a:r>
              <a:rPr lang="zh-CN" altLang="en-US" sz="1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r>
              <a:rPr lang="en-US" altLang="zh-CN" sz="1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 </a:t>
            </a:r>
            <a:r>
              <a:rPr lang="zh-CN" altLang="zh-CN" sz="1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研究评估工作组</a:t>
            </a:r>
            <a:r>
              <a:rPr lang="zh-CN" altLang="en-US" sz="1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fr-FR" altLang="zh-CN" sz="1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Research Assessment Working Group</a:t>
            </a:r>
            <a:r>
              <a:rPr lang="zh-CN" altLang="en-US" sz="1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endParaRPr lang="zh-CN" altLang="zh-CN" sz="14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/>
            <a:r>
              <a:rPr lang="fr-FR" altLang="zh-CN" sz="1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NSTL推荐4名</a:t>
            </a:r>
            <a:r>
              <a:rPr lang="zh-CN" altLang="fr-FR" sz="1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中国</a:t>
            </a:r>
            <a:r>
              <a:rPr lang="fr-FR" altLang="zh-CN" sz="1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专家加入两个工作组</a:t>
            </a:r>
            <a:endParaRPr lang="fr-FR" altLang="zh-CN" sz="14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591697" y="878213"/>
            <a:ext cx="11397296" cy="3987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  <a:scene3d>
              <a:camera prst="orthographicFront"/>
              <a:lightRig rig="threePt" dir="t"/>
            </a:scene3d>
          </a:bodyPr>
          <a:lstStyle/>
          <a:p>
            <a:pPr lvl="0" algn="l"/>
            <a:r>
              <a: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SCOAP</a:t>
            </a:r>
            <a:r>
              <a:rPr lang="zh-CN" altLang="en-US" baseline="30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面向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当下可持续发展需求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和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未来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学术交流变革影响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，开展未来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场景预测与战略转型研究</a:t>
            </a:r>
            <a:endParaRPr lang="zh-CN" altLang="en-US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41" name="任意多边形: 形状 13"/>
          <p:cNvSpPr/>
          <p:nvPr/>
        </p:nvSpPr>
        <p:spPr>
          <a:xfrm>
            <a:off x="8851534" y="1410281"/>
            <a:ext cx="3059065" cy="657464"/>
          </a:xfrm>
          <a:custGeom>
            <a:avLst/>
            <a:gdLst>
              <a:gd name="connsiteX0" fmla="*/ 1965321 w 2776393"/>
              <a:gd name="connsiteY0" fmla="*/ 0 h 811072"/>
              <a:gd name="connsiteX1" fmla="*/ 2776393 w 2776393"/>
              <a:gd name="connsiteY1" fmla="*/ 811072 h 811072"/>
              <a:gd name="connsiteX2" fmla="*/ 1965321 w 2776393"/>
              <a:gd name="connsiteY2" fmla="*/ 811072 h 811072"/>
              <a:gd name="connsiteX3" fmla="*/ 0 w 2776393"/>
              <a:gd name="connsiteY3" fmla="*/ 811072 h 811072"/>
              <a:gd name="connsiteX4" fmla="*/ 0 w 2776393"/>
              <a:gd name="connsiteY4" fmla="*/ 361287 h 811072"/>
              <a:gd name="connsiteX5" fmla="*/ 1965321 w 2776393"/>
              <a:gd name="connsiteY5" fmla="*/ 361287 h 811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76393" h="811072">
                <a:moveTo>
                  <a:pt x="1965321" y="0"/>
                </a:moveTo>
                <a:lnTo>
                  <a:pt x="2776393" y="811072"/>
                </a:lnTo>
                <a:lnTo>
                  <a:pt x="1965321" y="811072"/>
                </a:lnTo>
                <a:lnTo>
                  <a:pt x="0" y="811072"/>
                </a:lnTo>
                <a:lnTo>
                  <a:pt x="0" y="361287"/>
                </a:lnTo>
                <a:lnTo>
                  <a:pt x="1965321" y="361287"/>
                </a:lnTo>
                <a:close/>
              </a:path>
            </a:pathLst>
          </a:custGeom>
          <a:gradFill flip="none" rotWithShape="1">
            <a:gsLst>
              <a:gs pos="23000">
                <a:schemeClr val="accent2"/>
              </a:gs>
              <a:gs pos="100000">
                <a:schemeClr val="accent2">
                  <a:lumMod val="80000"/>
                  <a:lumOff val="2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noFill/>
          </a:ln>
          <a:effectLst>
            <a:outerShdw blurRad="254000" dist="76200" dir="5400000" sx="90000" sy="90000" algn="ctr" rotWithShape="0">
              <a:schemeClr val="accent2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8755" tIns="49378" rIns="98755" bIns="49378" rtlCol="0" anchor="ctr">
            <a:noAutofit/>
          </a:bodyPr>
          <a:lstStyle/>
          <a:p>
            <a:pPr algn="ctr"/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任意多边形: 形状 14"/>
          <p:cNvSpPr/>
          <p:nvPr/>
        </p:nvSpPr>
        <p:spPr>
          <a:xfrm>
            <a:off x="6091914" y="1410281"/>
            <a:ext cx="3059065" cy="657464"/>
          </a:xfrm>
          <a:custGeom>
            <a:avLst/>
            <a:gdLst>
              <a:gd name="connsiteX0" fmla="*/ 1965321 w 2776393"/>
              <a:gd name="connsiteY0" fmla="*/ 0 h 811072"/>
              <a:gd name="connsiteX1" fmla="*/ 2776393 w 2776393"/>
              <a:gd name="connsiteY1" fmla="*/ 811072 h 811072"/>
              <a:gd name="connsiteX2" fmla="*/ 1965321 w 2776393"/>
              <a:gd name="connsiteY2" fmla="*/ 811072 h 811072"/>
              <a:gd name="connsiteX3" fmla="*/ 0 w 2776393"/>
              <a:gd name="connsiteY3" fmla="*/ 811072 h 811072"/>
              <a:gd name="connsiteX4" fmla="*/ 0 w 2776393"/>
              <a:gd name="connsiteY4" fmla="*/ 361287 h 811072"/>
              <a:gd name="connsiteX5" fmla="*/ 1965321 w 2776393"/>
              <a:gd name="connsiteY5" fmla="*/ 361287 h 811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76393" h="811072">
                <a:moveTo>
                  <a:pt x="1965321" y="0"/>
                </a:moveTo>
                <a:lnTo>
                  <a:pt x="2776393" y="811072"/>
                </a:lnTo>
                <a:lnTo>
                  <a:pt x="1965321" y="811072"/>
                </a:lnTo>
                <a:lnTo>
                  <a:pt x="0" y="811072"/>
                </a:lnTo>
                <a:lnTo>
                  <a:pt x="0" y="361287"/>
                </a:lnTo>
                <a:lnTo>
                  <a:pt x="1965321" y="361287"/>
                </a:lnTo>
                <a:close/>
              </a:path>
            </a:pathLst>
          </a:custGeom>
          <a:gradFill flip="none" rotWithShape="1">
            <a:gsLst>
              <a:gs pos="23000">
                <a:schemeClr val="accent1"/>
              </a:gs>
              <a:gs pos="100000">
                <a:schemeClr val="accent1">
                  <a:lumMod val="80000"/>
                  <a:lumOff val="2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noFill/>
          </a:ln>
          <a:effectLst>
            <a:outerShdw blurRad="254000" dist="76200" dir="5400000" sx="90000" sy="90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8755" tIns="49378" rIns="98755" bIns="49378" rtlCol="0" anchor="ctr">
            <a:noAutofit/>
          </a:bodyPr>
          <a:lstStyle/>
          <a:p>
            <a:pPr algn="ctr"/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任意多边形: 形状 15"/>
          <p:cNvSpPr/>
          <p:nvPr/>
        </p:nvSpPr>
        <p:spPr>
          <a:xfrm>
            <a:off x="3332294" y="1410281"/>
            <a:ext cx="3059065" cy="657464"/>
          </a:xfrm>
          <a:custGeom>
            <a:avLst/>
            <a:gdLst>
              <a:gd name="connsiteX0" fmla="*/ 1965321 w 2776393"/>
              <a:gd name="connsiteY0" fmla="*/ 0 h 811072"/>
              <a:gd name="connsiteX1" fmla="*/ 2776393 w 2776393"/>
              <a:gd name="connsiteY1" fmla="*/ 811072 h 811072"/>
              <a:gd name="connsiteX2" fmla="*/ 1965321 w 2776393"/>
              <a:gd name="connsiteY2" fmla="*/ 811072 h 811072"/>
              <a:gd name="connsiteX3" fmla="*/ 0 w 2776393"/>
              <a:gd name="connsiteY3" fmla="*/ 811072 h 811072"/>
              <a:gd name="connsiteX4" fmla="*/ 0 w 2776393"/>
              <a:gd name="connsiteY4" fmla="*/ 361287 h 811072"/>
              <a:gd name="connsiteX5" fmla="*/ 1965321 w 2776393"/>
              <a:gd name="connsiteY5" fmla="*/ 361287 h 811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76393" h="811072">
                <a:moveTo>
                  <a:pt x="1965321" y="0"/>
                </a:moveTo>
                <a:lnTo>
                  <a:pt x="2776393" y="811072"/>
                </a:lnTo>
                <a:lnTo>
                  <a:pt x="1965321" y="811072"/>
                </a:lnTo>
                <a:lnTo>
                  <a:pt x="0" y="811072"/>
                </a:lnTo>
                <a:lnTo>
                  <a:pt x="0" y="361287"/>
                </a:lnTo>
                <a:lnTo>
                  <a:pt x="1965321" y="361287"/>
                </a:lnTo>
                <a:close/>
              </a:path>
            </a:pathLst>
          </a:custGeom>
          <a:gradFill flip="none" rotWithShape="1">
            <a:gsLst>
              <a:gs pos="23000">
                <a:schemeClr val="accent2"/>
              </a:gs>
              <a:gs pos="100000">
                <a:schemeClr val="accent2">
                  <a:lumMod val="80000"/>
                  <a:lumOff val="2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noFill/>
          </a:ln>
          <a:effectLst>
            <a:outerShdw blurRad="254000" dist="76200" dir="5400000" sx="90000" sy="90000" algn="ctr" rotWithShape="0">
              <a:schemeClr val="accent2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8755" tIns="49378" rIns="98755" bIns="49378" rtlCol="0" anchor="ctr">
            <a:noAutofit/>
          </a:bodyPr>
          <a:lstStyle/>
          <a:p>
            <a:pPr algn="ctr"/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9215239" y="1716293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b="1">
                <a:solidFill>
                  <a:schemeClr val="bg1"/>
                </a:solidFill>
                <a:latin typeface="+mn-ea"/>
              </a:defRPr>
            </a:lvl1pPr>
          </a:lstStyle>
          <a:p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路径探索与行动方案</a:t>
            </a:r>
            <a:endParaRPr lang="zh-CN" altLang="zh-CN" dirty="0">
              <a:effectLst>
                <a:outerShdw blurRad="38100" dist="38100" dir="2700000" algn="tl">
                  <a:schemeClr val="accent2">
                    <a:lumMod val="50000"/>
                    <a:alpha val="43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6896913" y="1702224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b="1">
                <a:solidFill>
                  <a:schemeClr val="bg1"/>
                </a:solidFill>
                <a:latin typeface="+mn-ea"/>
              </a:defRPr>
            </a:lvl1pPr>
          </a:lstStyle>
          <a:p>
            <a:pPr algn="ctr"/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未来愿景</a:t>
            </a:r>
            <a:endParaRPr lang="zh-CN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3309000" y="1702196"/>
            <a:ext cx="28359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b="1">
                <a:solidFill>
                  <a:schemeClr val="bg1"/>
                </a:solidFill>
                <a:latin typeface="+mn-ea"/>
              </a:defRPr>
            </a:lvl1pPr>
          </a:lstStyle>
          <a:p>
            <a:pPr algn="ctr"/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对现状评估：优势、挑战</a:t>
            </a:r>
            <a:endParaRPr lang="zh-CN" altLang="zh-CN" dirty="0">
              <a:effectLst>
                <a:outerShdw blurRad="38100" dist="38100" dir="2700000" algn="tl">
                  <a:schemeClr val="accent2">
                    <a:lumMod val="50000"/>
                    <a:alpha val="43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" name="任意多边形: 形状 19"/>
          <p:cNvSpPr/>
          <p:nvPr/>
        </p:nvSpPr>
        <p:spPr>
          <a:xfrm>
            <a:off x="572674" y="1410281"/>
            <a:ext cx="3059065" cy="657464"/>
          </a:xfrm>
          <a:custGeom>
            <a:avLst/>
            <a:gdLst>
              <a:gd name="connsiteX0" fmla="*/ 1965321 w 2776393"/>
              <a:gd name="connsiteY0" fmla="*/ 0 h 811072"/>
              <a:gd name="connsiteX1" fmla="*/ 2776393 w 2776393"/>
              <a:gd name="connsiteY1" fmla="*/ 811072 h 811072"/>
              <a:gd name="connsiteX2" fmla="*/ 1965321 w 2776393"/>
              <a:gd name="connsiteY2" fmla="*/ 811072 h 811072"/>
              <a:gd name="connsiteX3" fmla="*/ 0 w 2776393"/>
              <a:gd name="connsiteY3" fmla="*/ 811072 h 811072"/>
              <a:gd name="connsiteX4" fmla="*/ 0 w 2776393"/>
              <a:gd name="connsiteY4" fmla="*/ 361287 h 811072"/>
              <a:gd name="connsiteX5" fmla="*/ 1965321 w 2776393"/>
              <a:gd name="connsiteY5" fmla="*/ 361287 h 811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76393" h="811072">
                <a:moveTo>
                  <a:pt x="1965321" y="0"/>
                </a:moveTo>
                <a:lnTo>
                  <a:pt x="2776393" y="811072"/>
                </a:lnTo>
                <a:lnTo>
                  <a:pt x="1965321" y="811072"/>
                </a:lnTo>
                <a:lnTo>
                  <a:pt x="0" y="811072"/>
                </a:lnTo>
                <a:lnTo>
                  <a:pt x="0" y="361287"/>
                </a:lnTo>
                <a:lnTo>
                  <a:pt x="1965321" y="361287"/>
                </a:lnTo>
                <a:close/>
              </a:path>
            </a:pathLst>
          </a:custGeom>
          <a:gradFill flip="none" rotWithShape="1">
            <a:gsLst>
              <a:gs pos="23000">
                <a:schemeClr val="accent1"/>
              </a:gs>
              <a:gs pos="100000">
                <a:schemeClr val="accent1">
                  <a:lumMod val="80000"/>
                  <a:lumOff val="2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8100">
            <a:noFill/>
          </a:ln>
          <a:effectLst>
            <a:outerShdw blurRad="254000" dist="76200" dir="5400000" sx="90000" sy="90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8755" tIns="49378" rIns="98755" bIns="49378" rtlCol="0" anchor="ctr">
            <a:noAutofit/>
          </a:bodyPr>
          <a:lstStyle/>
          <a:p>
            <a:pPr algn="ctr"/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617073" y="1712249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b="1">
                <a:solidFill>
                  <a:schemeClr val="bg1"/>
                </a:solidFill>
                <a:latin typeface="+mn-ea"/>
              </a:defRPr>
            </a:lvl1pPr>
          </a:lstStyle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转型动因与核心原则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"/>
          <p:cNvSpPr>
            <a:spLocks noGrp="1"/>
          </p:cNvSpPr>
          <p:nvPr/>
        </p:nvSpPr>
        <p:spPr>
          <a:xfrm>
            <a:off x="494056" y="-46353"/>
            <a:ext cx="4937760" cy="1250314"/>
          </a:xfrm>
          <a:prstGeom prst="rect">
            <a:avLst/>
          </a:prstGeom>
        </p:spPr>
        <p:txBody>
          <a:bodyPr vert="horz" lIns="50932" tIns="25466" rIns="50932" bIns="25466" rtlCol="0" anchor="ctr">
            <a:normAutofit/>
          </a:bodyPr>
          <a:lstStyle>
            <a:lvl1pPr algn="l" defTabSz="90233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altLang="zh-CN" sz="2800" b="1" dirty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800" b="1" dirty="0" smtClean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. Future of SCOAP</a:t>
            </a:r>
            <a:r>
              <a:rPr lang="en-US" altLang="zh-CN" sz="2800" b="1" baseline="30000" dirty="0" smtClean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endParaRPr lang="en-US" altLang="zh-CN" sz="2800" b="1" dirty="0" smtClean="0">
              <a:solidFill>
                <a:srgbClr val="2070A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91820" y="1043305"/>
            <a:ext cx="11327765" cy="3987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  <a:scene3d>
              <a:camera prst="orthographicFront"/>
              <a:lightRig rig="threePt" dir="t"/>
            </a:scene3d>
          </a:bodyPr>
          <a:lstStyle/>
          <a:p>
            <a:pPr lvl="0" algn="just"/>
            <a:r>
              <a: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面向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当下可持续发展需求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和</a:t>
            </a: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未来学术交流变革影响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</a:t>
            </a:r>
            <a:r>
              <a:rPr lang="en-US" altLang="zh-CN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CERN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开展“高能物理学术出版与未来变革”的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国际调研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，旨在进一步了解全球高能物理领域科研人员在成果发表、传播和评审实践中的真实感受与思考建议，为应对当前出版体系中的挑战问题与改进方向提供关键参考。</a:t>
            </a:r>
            <a:endParaRPr lang="zh-CN" altLang="en-US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91820" y="1775142"/>
            <a:ext cx="5080000" cy="5015865"/>
          </a:xfrm>
          <a:prstGeom prst="rect">
            <a:avLst/>
          </a:prstGeom>
        </p:spPr>
        <p:txBody>
          <a:bodyPr>
            <a:spAutoFit/>
          </a:bodyPr>
          <a:p>
            <a:pPr marL="0" indent="0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）调查对象</a:t>
            </a:r>
            <a:endParaRPr lang="zh-CN" altLang="en-US" sz="16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近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年内曾在高能物理相关期刊发表或合作发表论文的研究人员。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问卷链接</a:t>
            </a:r>
            <a:endParaRPr lang="zh-CN" altLang="en-US" sz="16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https://forms.cloud.mi</a:t>
            </a:r>
            <a:endParaRPr lang="en-US" altLang="zh-CN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crosoft/e/fKx7xmYyD4</a:t>
            </a:r>
            <a:endParaRPr lang="en-US" altLang="zh-CN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</a:pPr>
            <a:endParaRPr lang="en-US" altLang="zh-CN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调查主题</a:t>
            </a:r>
            <a:endParaRPr lang="zh-CN" altLang="en-US" sz="16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论文发表动机、发表平台的选择、预印本与期刊的作用、数据与代码共享实践、同行评审体验、开放同行评审新模式、人工智能等新技术改进出版工作流程的作用等。</a:t>
            </a:r>
            <a:endParaRPr lang="zh-CN" altLang="en-US" sz="16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</a:pP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algn="l">
              <a:buClrTx/>
              <a:buSzTx/>
              <a:buFontTx/>
            </a:pP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（4）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联系方式</a:t>
            </a:r>
            <a:endParaRPr lang="zh-CN" altLang="en-US" sz="16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NSTL开放获取研究推进项目组</a:t>
            </a:r>
            <a:endParaRPr lang="zh-CN" altLang="en-US" sz="1600" b="0" i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联系方式：oa@mail.las.ac.cn</a:t>
            </a:r>
            <a:endParaRPr lang="zh-CN" altLang="en-US" sz="1600" b="0" i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CERN 开放科学办公室</a:t>
            </a:r>
            <a:endParaRPr lang="zh-CN" altLang="en-US" sz="1600" b="0" i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联系方式：publishing-practices-in-hep@cern.ch</a:t>
            </a:r>
            <a:endParaRPr lang="zh-CN" altLang="en-US" sz="1600" b="0" i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</a:pPr>
            <a:endParaRPr lang="en-US" altLang="zh-CN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3478530" y="2341880"/>
            <a:ext cx="1604645" cy="156083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2590" y="1588770"/>
            <a:ext cx="4382135" cy="486283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720850" y="3902393"/>
            <a:ext cx="5080000" cy="275590"/>
          </a:xfrm>
          <a:prstGeom prst="rect">
            <a:avLst/>
          </a:prstGeom>
        </p:spPr>
        <p:txBody>
          <a:bodyPr>
            <a:spAutoFit/>
          </a:bodyPr>
          <a:p>
            <a:pPr marL="0" indent="0" algn="ctr"/>
            <a:r>
              <a:rPr lang="zh-CN" altLang="en-US" sz="1200" b="0" i="0">
                <a:solidFill>
                  <a:srgbClr val="3E3E3E"/>
                </a:solidFill>
                <a:latin typeface="PingFang SC NEW"/>
                <a:ea typeface="PingFang SC NEW"/>
              </a:rPr>
              <a:t>（扫码可直接进入）</a:t>
            </a:r>
            <a:endParaRPr lang="zh-CN" altLang="en-US" sz="1200" b="0" i="0">
              <a:solidFill>
                <a:srgbClr val="3E3E3E"/>
              </a:solidFill>
              <a:latin typeface="PingFang SC NEW"/>
              <a:ea typeface="PingFang SC NEW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图形"/>
          <p:cNvSpPr txBox="1"/>
          <p:nvPr>
            <p:custDataLst>
              <p:tags r:id="rId1"/>
            </p:custDataLst>
          </p:nvPr>
        </p:nvSpPr>
        <p:spPr>
          <a:xfrm>
            <a:off x="4998720" y="516255"/>
            <a:ext cx="208915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zh-CN" altLang="en-US" sz="3600" dirty="0">
                <a:gradFill>
                  <a:gsLst>
                    <a:gs pos="0">
                      <a:srgbClr val="31CDE9"/>
                    </a:gs>
                    <a:gs pos="70000">
                      <a:schemeClr val="accent1"/>
                    </a:gs>
                  </a:gsLst>
                  <a:lin ang="13500000" scaled="0"/>
                </a:gra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主要内容</a:t>
            </a:r>
            <a:endParaRPr lang="zh-CN" altLang="en-US" sz="3600" dirty="0">
              <a:gradFill>
                <a:gsLst>
                  <a:gs pos="0">
                    <a:srgbClr val="31CDE9"/>
                  </a:gs>
                  <a:gs pos="70000">
                    <a:schemeClr val="accent1"/>
                  </a:gs>
                </a:gsLst>
                <a:lin ang="13500000" scaled="0"/>
              </a:gra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3" name="图形"/>
          <p:cNvGrpSpPr/>
          <p:nvPr>
            <p:custDataLst>
              <p:tags r:id="rId2"/>
            </p:custDataLst>
          </p:nvPr>
        </p:nvGrpSpPr>
        <p:grpSpPr>
          <a:xfrm>
            <a:off x="4104575" y="1292520"/>
            <a:ext cx="3762375" cy="1243965"/>
            <a:chOff x="2258" y="3943"/>
            <a:chExt cx="5925" cy="1959"/>
          </a:xfrm>
        </p:grpSpPr>
        <p:grpSp>
          <p:nvGrpSpPr>
            <p:cNvPr id="4" name="组合 3"/>
            <p:cNvGrpSpPr/>
            <p:nvPr/>
          </p:nvGrpSpPr>
          <p:grpSpPr>
            <a:xfrm>
              <a:off x="2258" y="3943"/>
              <a:ext cx="5924" cy="1941"/>
              <a:chOff x="1966" y="3739"/>
              <a:chExt cx="5924" cy="1941"/>
            </a:xfrm>
          </p:grpSpPr>
          <p:sp>
            <p:nvSpPr>
              <p:cNvPr id="8" name="图形"/>
              <p:cNvSpPr/>
              <p:nvPr>
                <p:custDataLst>
                  <p:tags r:id="rId3"/>
                </p:custDataLst>
              </p:nvPr>
            </p:nvSpPr>
            <p:spPr>
              <a:xfrm>
                <a:off x="2545" y="4263"/>
                <a:ext cx="5345" cy="1417"/>
              </a:xfrm>
              <a:prstGeom prst="roundRect">
                <a:avLst>
                  <a:gd name="adj" fmla="val 5625"/>
                </a:avLst>
              </a:prstGeom>
              <a:solidFill>
                <a:schemeClr val="bg1"/>
              </a:solidFill>
              <a:ln w="19050">
                <a:solidFill>
                  <a:schemeClr val="bg1"/>
                </a:solidFill>
              </a:ln>
              <a:effectLst>
                <a:outerShdw blurRad="355600" dist="38100" algn="l" rotWithShape="0">
                  <a:srgbClr val="819CFF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b="1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grpSp>
            <p:nvGrpSpPr>
              <p:cNvPr id="9" name="组合 8"/>
              <p:cNvGrpSpPr/>
              <p:nvPr/>
            </p:nvGrpSpPr>
            <p:grpSpPr>
              <a:xfrm>
                <a:off x="1966" y="3739"/>
                <a:ext cx="1417" cy="1417"/>
                <a:chOff x="1845571" y="1361189"/>
                <a:chExt cx="916356" cy="916356"/>
              </a:xfrm>
            </p:grpSpPr>
            <p:sp>
              <p:nvSpPr>
                <p:cNvPr id="10" name="图形"/>
                <p:cNvSpPr/>
                <p:nvPr>
                  <p:custDataLst>
                    <p:tags r:id="rId4"/>
                  </p:custDataLst>
                </p:nvPr>
              </p:nvSpPr>
              <p:spPr>
                <a:xfrm>
                  <a:off x="1845571" y="1361189"/>
                  <a:ext cx="916356" cy="916356"/>
                </a:xfrm>
                <a:prstGeom prst="ellipse">
                  <a:avLst/>
                </a:prstGeom>
                <a:solidFill>
                  <a:schemeClr val="bg1"/>
                </a:solidFill>
                <a:ln w="6350">
                  <a:noFill/>
                </a:ln>
                <a:effectLst>
                  <a:outerShdw blurRad="215900" dist="177800" dir="5400000" sx="108000" sy="108000" algn="t" rotWithShape="0">
                    <a:srgbClr val="92AEFF">
                      <a:alpha val="36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b="1"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" name="图形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1941917" y="1457535"/>
                  <a:ext cx="723663" cy="723663"/>
                </a:xfrm>
                <a:prstGeom prst="ellipse">
                  <a:avLst/>
                </a:prstGeom>
                <a:gradFill flip="none" rotWithShape="1">
                  <a:gsLst>
                    <a:gs pos="85000">
                      <a:srgbClr val="0D4BFE"/>
                    </a:gs>
                    <a:gs pos="0">
                      <a:srgbClr val="2790F1"/>
                    </a:gs>
                  </a:gsLst>
                  <a:lin ang="13500000" scaled="0"/>
                </a:gradFill>
                <a:ln w="6350">
                  <a:noFill/>
                </a:ln>
                <a:effectLst>
                  <a:outerShdw blurRad="177800" dist="38100" dir="5400000" algn="t" rotWithShape="0">
                    <a:srgbClr val="B5C5FF">
                      <a:alpha val="5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2400" b="1" dirty="0"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5" name="组合 4"/>
            <p:cNvGrpSpPr/>
            <p:nvPr/>
          </p:nvGrpSpPr>
          <p:grpSpPr>
            <a:xfrm>
              <a:off x="2482" y="4255"/>
              <a:ext cx="5701" cy="1647"/>
              <a:chOff x="2482" y="4255"/>
              <a:chExt cx="5701" cy="1647"/>
            </a:xfrm>
          </p:grpSpPr>
          <p:sp>
            <p:nvSpPr>
              <p:cNvPr id="6" name="图形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3900" y="4799"/>
                <a:ext cx="4283" cy="11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l">
                  <a:buNone/>
                </a:pPr>
                <a:r>
                  <a:rPr lang="en-US" altLang="zh-CN" sz="2400" b="1" dirty="0"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What</a:t>
                </a:r>
                <a:r>
                  <a:rPr lang="en-US" altLang="zh-CN" sz="2400" dirty="0"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 is </a:t>
                </a:r>
                <a:r>
                  <a:rPr lang="en-US" altLang="zh-CN" sz="2400" dirty="0"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SCOAP</a:t>
                </a:r>
                <a:r>
                  <a:rPr lang="en-US" altLang="zh-CN" sz="2400" baseline="30000" dirty="0"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3</a:t>
                </a:r>
                <a:endParaRPr lang="en-US" altLang="zh-CN" sz="2400" baseline="300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  <a:p>
                <a:pPr indent="0" algn="l">
                  <a:buNone/>
                </a:pPr>
                <a:endParaRPr lang="en-US" altLang="zh-CN" sz="2400" baseline="300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7" name="图形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2482" y="4255"/>
                <a:ext cx="910" cy="8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2800" b="1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01</a:t>
                </a:r>
                <a:endParaRPr lang="en-US" altLang="zh-CN" sz="2800" b="1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2" name="图形"/>
          <p:cNvGrpSpPr/>
          <p:nvPr>
            <p:custDataLst>
              <p:tags r:id="rId8"/>
            </p:custDataLst>
          </p:nvPr>
        </p:nvGrpSpPr>
        <p:grpSpPr>
          <a:xfrm>
            <a:off x="4102165" y="2326300"/>
            <a:ext cx="4208780" cy="1232535"/>
            <a:chOff x="9804" y="3943"/>
            <a:chExt cx="6628" cy="1941"/>
          </a:xfrm>
        </p:grpSpPr>
        <p:grpSp>
          <p:nvGrpSpPr>
            <p:cNvPr id="13" name="组合 12"/>
            <p:cNvGrpSpPr/>
            <p:nvPr/>
          </p:nvGrpSpPr>
          <p:grpSpPr>
            <a:xfrm>
              <a:off x="9804" y="3943"/>
              <a:ext cx="5924" cy="1941"/>
              <a:chOff x="1966" y="3739"/>
              <a:chExt cx="5924" cy="1941"/>
            </a:xfrm>
          </p:grpSpPr>
          <p:sp>
            <p:nvSpPr>
              <p:cNvPr id="17" name="图形"/>
              <p:cNvSpPr/>
              <p:nvPr>
                <p:custDataLst>
                  <p:tags r:id="rId9"/>
                </p:custDataLst>
              </p:nvPr>
            </p:nvSpPr>
            <p:spPr>
              <a:xfrm>
                <a:off x="2545" y="4263"/>
                <a:ext cx="5345" cy="1417"/>
              </a:xfrm>
              <a:prstGeom prst="roundRect">
                <a:avLst>
                  <a:gd name="adj" fmla="val 5625"/>
                </a:avLst>
              </a:prstGeom>
              <a:solidFill>
                <a:schemeClr val="bg1"/>
              </a:solidFill>
              <a:ln w="19050">
                <a:solidFill>
                  <a:schemeClr val="bg1"/>
                </a:solidFill>
              </a:ln>
              <a:effectLst>
                <a:outerShdw blurRad="355600" dist="38100" algn="l" rotWithShape="0">
                  <a:srgbClr val="819CFF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b="1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grpSp>
            <p:nvGrpSpPr>
              <p:cNvPr id="18" name="组合 17"/>
              <p:cNvGrpSpPr/>
              <p:nvPr/>
            </p:nvGrpSpPr>
            <p:grpSpPr>
              <a:xfrm>
                <a:off x="1966" y="3739"/>
                <a:ext cx="1417" cy="1417"/>
                <a:chOff x="1845571" y="1361189"/>
                <a:chExt cx="916356" cy="916356"/>
              </a:xfrm>
            </p:grpSpPr>
            <p:sp>
              <p:nvSpPr>
                <p:cNvPr id="19" name="图形"/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845571" y="1361189"/>
                  <a:ext cx="916356" cy="916356"/>
                </a:xfrm>
                <a:prstGeom prst="ellipse">
                  <a:avLst/>
                </a:prstGeom>
                <a:solidFill>
                  <a:schemeClr val="bg1"/>
                </a:solidFill>
                <a:ln w="6350">
                  <a:noFill/>
                </a:ln>
                <a:effectLst>
                  <a:outerShdw blurRad="215900" dist="177800" dir="5400000" sx="108000" sy="108000" algn="t" rotWithShape="0">
                    <a:srgbClr val="92AEFF">
                      <a:alpha val="36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b="1"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" name="图形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41917" y="1457535"/>
                  <a:ext cx="723663" cy="723663"/>
                </a:xfrm>
                <a:prstGeom prst="ellipse">
                  <a:avLst/>
                </a:prstGeom>
                <a:gradFill flip="none" rotWithShape="1">
                  <a:gsLst>
                    <a:gs pos="85000">
                      <a:srgbClr val="0D4BFE"/>
                    </a:gs>
                    <a:gs pos="0">
                      <a:srgbClr val="2790F1"/>
                    </a:gs>
                  </a:gsLst>
                  <a:lin ang="13500000" scaled="0"/>
                </a:gradFill>
                <a:ln w="6350">
                  <a:noFill/>
                </a:ln>
                <a:effectLst>
                  <a:outerShdw blurRad="177800" dist="38100" dir="5400000" algn="t" rotWithShape="0">
                    <a:srgbClr val="B5C5FF">
                      <a:alpha val="5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2400" b="1" dirty="0"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" name="组合 13"/>
            <p:cNvGrpSpPr/>
            <p:nvPr/>
          </p:nvGrpSpPr>
          <p:grpSpPr>
            <a:xfrm>
              <a:off x="10026" y="4255"/>
              <a:ext cx="6406" cy="1237"/>
              <a:chOff x="10026" y="4255"/>
              <a:chExt cx="6406" cy="1237"/>
            </a:xfrm>
          </p:grpSpPr>
          <p:sp>
            <p:nvSpPr>
              <p:cNvPr id="15" name="图形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11022" y="4791"/>
                <a:ext cx="5410" cy="7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l">
                  <a:buNone/>
                </a:pPr>
                <a:r>
                  <a:rPr lang="en-US" altLang="zh-CN" sz="2300" b="1" dirty="0"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Why </a:t>
                </a:r>
                <a:r>
                  <a:rPr lang="en-US" altLang="zh-CN" sz="2300" dirty="0"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support </a:t>
                </a:r>
                <a:r>
                  <a:rPr lang="en-US" altLang="zh-CN" sz="2300" dirty="0"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SCOAP</a:t>
                </a:r>
                <a:r>
                  <a:rPr lang="en-US" altLang="zh-CN" sz="2300" baseline="30000" dirty="0"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3</a:t>
                </a:r>
                <a:endParaRPr lang="en-US" altLang="zh-CN" sz="2300" baseline="300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6" name="图形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10026" y="4255"/>
                <a:ext cx="910" cy="8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2800" b="1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02</a:t>
                </a:r>
                <a:endParaRPr lang="en-US" altLang="zh-CN" sz="2800" b="1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21" name="图形"/>
          <p:cNvGrpSpPr/>
          <p:nvPr>
            <p:custDataLst>
              <p:tags r:id="rId14"/>
            </p:custDataLst>
          </p:nvPr>
        </p:nvGrpSpPr>
        <p:grpSpPr>
          <a:xfrm>
            <a:off x="4093780" y="3361985"/>
            <a:ext cx="3973195" cy="1232535"/>
            <a:chOff x="2258" y="6420"/>
            <a:chExt cx="6257" cy="1941"/>
          </a:xfrm>
        </p:grpSpPr>
        <p:grpSp>
          <p:nvGrpSpPr>
            <p:cNvPr id="22" name="组合 21"/>
            <p:cNvGrpSpPr/>
            <p:nvPr/>
          </p:nvGrpSpPr>
          <p:grpSpPr>
            <a:xfrm>
              <a:off x="2258" y="6420"/>
              <a:ext cx="5924" cy="1941"/>
              <a:chOff x="1966" y="3739"/>
              <a:chExt cx="5924" cy="1941"/>
            </a:xfrm>
          </p:grpSpPr>
          <p:sp>
            <p:nvSpPr>
              <p:cNvPr id="26" name="图形"/>
              <p:cNvSpPr/>
              <p:nvPr>
                <p:custDataLst>
                  <p:tags r:id="rId15"/>
                </p:custDataLst>
              </p:nvPr>
            </p:nvSpPr>
            <p:spPr>
              <a:xfrm>
                <a:off x="2545" y="4263"/>
                <a:ext cx="5345" cy="1417"/>
              </a:xfrm>
              <a:prstGeom prst="roundRect">
                <a:avLst>
                  <a:gd name="adj" fmla="val 5625"/>
                </a:avLst>
              </a:prstGeom>
              <a:solidFill>
                <a:schemeClr val="bg1"/>
              </a:solidFill>
              <a:ln w="19050">
                <a:solidFill>
                  <a:schemeClr val="bg1"/>
                </a:solidFill>
              </a:ln>
              <a:effectLst>
                <a:outerShdw blurRad="355600" dist="38100" algn="l" rotWithShape="0">
                  <a:srgbClr val="819CFF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b="1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grpSp>
            <p:nvGrpSpPr>
              <p:cNvPr id="27" name="组合 26"/>
              <p:cNvGrpSpPr/>
              <p:nvPr/>
            </p:nvGrpSpPr>
            <p:grpSpPr>
              <a:xfrm>
                <a:off x="1966" y="3739"/>
                <a:ext cx="1417" cy="1417"/>
                <a:chOff x="1845571" y="1361189"/>
                <a:chExt cx="916356" cy="916356"/>
              </a:xfrm>
            </p:grpSpPr>
            <p:sp>
              <p:nvSpPr>
                <p:cNvPr id="28" name="图形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1845571" y="1361189"/>
                  <a:ext cx="916356" cy="916356"/>
                </a:xfrm>
                <a:prstGeom prst="ellipse">
                  <a:avLst/>
                </a:prstGeom>
                <a:solidFill>
                  <a:schemeClr val="bg1"/>
                </a:solidFill>
                <a:ln w="6350">
                  <a:noFill/>
                </a:ln>
                <a:effectLst>
                  <a:outerShdw blurRad="215900" dist="177800" dir="5400000" sx="108000" sy="108000" algn="t" rotWithShape="0">
                    <a:srgbClr val="92AEFF">
                      <a:alpha val="36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b="1"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9" name="图形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1941917" y="1457535"/>
                  <a:ext cx="723663" cy="723663"/>
                </a:xfrm>
                <a:prstGeom prst="ellipse">
                  <a:avLst/>
                </a:prstGeom>
                <a:gradFill flip="none" rotWithShape="1">
                  <a:gsLst>
                    <a:gs pos="85000">
                      <a:srgbClr val="0D4BFE"/>
                    </a:gs>
                    <a:gs pos="0">
                      <a:srgbClr val="2790F1"/>
                    </a:gs>
                  </a:gsLst>
                  <a:lin ang="13500000" scaled="0"/>
                </a:gradFill>
                <a:ln w="6350">
                  <a:noFill/>
                </a:ln>
                <a:effectLst>
                  <a:outerShdw blurRad="177800" dist="38100" dir="5400000" algn="t" rotWithShape="0">
                    <a:srgbClr val="B5C5FF">
                      <a:alpha val="5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2400" b="1" dirty="0"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23" name="组合 22"/>
            <p:cNvGrpSpPr/>
            <p:nvPr/>
          </p:nvGrpSpPr>
          <p:grpSpPr>
            <a:xfrm>
              <a:off x="2482" y="6718"/>
              <a:ext cx="6033" cy="1280"/>
              <a:chOff x="2482" y="6718"/>
              <a:chExt cx="6033" cy="1280"/>
            </a:xfrm>
          </p:grpSpPr>
          <p:sp>
            <p:nvSpPr>
              <p:cNvPr id="24" name="图形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3598" y="7273"/>
                <a:ext cx="4917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l">
                  <a:buNone/>
                </a:pPr>
                <a:r>
                  <a:rPr lang="en-US" altLang="zh-CN" sz="2400" b="1" dirty="0"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China</a:t>
                </a:r>
                <a:r>
                  <a:rPr lang="en-US" altLang="zh-CN" sz="2400" dirty="0"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 and SCOAP</a:t>
                </a:r>
                <a:r>
                  <a:rPr lang="en-US" altLang="zh-CN" sz="2400" baseline="30000" dirty="0"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3</a:t>
                </a:r>
                <a:endParaRPr lang="en-US" altLang="zh-CN" sz="2400" baseline="300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5" name="图形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2482" y="6718"/>
                <a:ext cx="910" cy="8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2800" b="1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03</a:t>
                </a:r>
                <a:endParaRPr lang="en-US" altLang="zh-CN" sz="2800" b="1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31" name="图形"/>
          <p:cNvGrpSpPr/>
          <p:nvPr>
            <p:custDataLst>
              <p:tags r:id="rId20"/>
            </p:custDataLst>
          </p:nvPr>
        </p:nvGrpSpPr>
        <p:grpSpPr>
          <a:xfrm>
            <a:off x="4105210" y="4405925"/>
            <a:ext cx="4142105" cy="1232535"/>
            <a:chOff x="2258" y="6420"/>
            <a:chExt cx="6523" cy="1941"/>
          </a:xfrm>
        </p:grpSpPr>
        <p:grpSp>
          <p:nvGrpSpPr>
            <p:cNvPr id="32" name="组合 31"/>
            <p:cNvGrpSpPr/>
            <p:nvPr/>
          </p:nvGrpSpPr>
          <p:grpSpPr>
            <a:xfrm>
              <a:off x="2258" y="6420"/>
              <a:ext cx="5924" cy="1941"/>
              <a:chOff x="1966" y="3739"/>
              <a:chExt cx="5924" cy="1941"/>
            </a:xfrm>
          </p:grpSpPr>
          <p:sp>
            <p:nvSpPr>
              <p:cNvPr id="33" name="图形"/>
              <p:cNvSpPr/>
              <p:nvPr>
                <p:custDataLst>
                  <p:tags r:id="rId21"/>
                </p:custDataLst>
              </p:nvPr>
            </p:nvSpPr>
            <p:spPr>
              <a:xfrm>
                <a:off x="2545" y="4263"/>
                <a:ext cx="5345" cy="1417"/>
              </a:xfrm>
              <a:prstGeom prst="roundRect">
                <a:avLst>
                  <a:gd name="adj" fmla="val 5625"/>
                </a:avLst>
              </a:prstGeom>
              <a:solidFill>
                <a:schemeClr val="bg1"/>
              </a:solidFill>
              <a:ln w="19050">
                <a:solidFill>
                  <a:schemeClr val="bg1"/>
                </a:solidFill>
              </a:ln>
              <a:effectLst>
                <a:outerShdw blurRad="355600" dist="38100" algn="l" rotWithShape="0">
                  <a:srgbClr val="819CFF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b="1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grpSp>
            <p:nvGrpSpPr>
              <p:cNvPr id="34" name="组合 33"/>
              <p:cNvGrpSpPr/>
              <p:nvPr/>
            </p:nvGrpSpPr>
            <p:grpSpPr>
              <a:xfrm>
                <a:off x="1966" y="3739"/>
                <a:ext cx="1417" cy="1417"/>
                <a:chOff x="1845571" y="1361189"/>
                <a:chExt cx="916356" cy="916356"/>
              </a:xfrm>
            </p:grpSpPr>
            <p:sp>
              <p:nvSpPr>
                <p:cNvPr id="35" name="图形"/>
                <p:cNvSpPr/>
                <p:nvPr>
                  <p:custDataLst>
                    <p:tags r:id="rId22"/>
                  </p:custDataLst>
                </p:nvPr>
              </p:nvSpPr>
              <p:spPr>
                <a:xfrm>
                  <a:off x="1845571" y="1361189"/>
                  <a:ext cx="916356" cy="916356"/>
                </a:xfrm>
                <a:prstGeom prst="ellipse">
                  <a:avLst/>
                </a:prstGeom>
                <a:solidFill>
                  <a:schemeClr val="bg1"/>
                </a:solidFill>
                <a:ln w="6350">
                  <a:noFill/>
                </a:ln>
                <a:effectLst>
                  <a:outerShdw blurRad="215900" dist="177800" dir="5400000" sx="108000" sy="108000" algn="t" rotWithShape="0">
                    <a:srgbClr val="92AEFF">
                      <a:alpha val="36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b="1"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6" name="图形"/>
                <p:cNvSpPr/>
                <p:nvPr>
                  <p:custDataLst>
                    <p:tags r:id="rId23"/>
                  </p:custDataLst>
                </p:nvPr>
              </p:nvSpPr>
              <p:spPr>
                <a:xfrm>
                  <a:off x="1941917" y="1457535"/>
                  <a:ext cx="723663" cy="723663"/>
                </a:xfrm>
                <a:prstGeom prst="ellipse">
                  <a:avLst/>
                </a:prstGeom>
                <a:gradFill flip="none" rotWithShape="1">
                  <a:gsLst>
                    <a:gs pos="85000">
                      <a:srgbClr val="0D4BFE"/>
                    </a:gs>
                    <a:gs pos="0">
                      <a:srgbClr val="2790F1"/>
                    </a:gs>
                  </a:gsLst>
                  <a:lin ang="13500000" scaled="0"/>
                </a:gradFill>
                <a:ln w="6350">
                  <a:noFill/>
                </a:ln>
                <a:effectLst>
                  <a:outerShdw blurRad="177800" dist="38100" dir="5400000" algn="t" rotWithShape="0">
                    <a:srgbClr val="B5C5FF">
                      <a:alpha val="5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2400" b="1" dirty="0"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37" name="组合 36"/>
            <p:cNvGrpSpPr/>
            <p:nvPr/>
          </p:nvGrpSpPr>
          <p:grpSpPr>
            <a:xfrm>
              <a:off x="2482" y="6718"/>
              <a:ext cx="6299" cy="1256"/>
              <a:chOff x="2482" y="6718"/>
              <a:chExt cx="6299" cy="1256"/>
            </a:xfrm>
          </p:grpSpPr>
          <p:sp>
            <p:nvSpPr>
              <p:cNvPr id="38" name="图形"/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3675" y="7273"/>
                <a:ext cx="5106" cy="7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indent="0" algn="l">
                  <a:buNone/>
                </a:pPr>
                <a:r>
                  <a:rPr lang="en-US" altLang="zh-CN" sz="2300" b="1" dirty="0"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Future</a:t>
                </a:r>
                <a:r>
                  <a:rPr lang="en-US" altLang="zh-CN" sz="2300" dirty="0"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 of </a:t>
                </a:r>
                <a:r>
                  <a:rPr lang="en-US" altLang="zh-CN" sz="2300" dirty="0"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SCOAP</a:t>
                </a:r>
                <a:r>
                  <a:rPr lang="en-US" altLang="zh-CN" sz="2300" baseline="30000" dirty="0"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3</a:t>
                </a:r>
                <a:r>
                  <a:rPr lang="en-US" altLang="zh-CN" sz="2300" dirty="0"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 </a:t>
                </a:r>
                <a:endParaRPr lang="en-US" altLang="zh-CN" sz="23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39" name="图形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2482" y="6718"/>
                <a:ext cx="910" cy="8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2800" b="1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04</a:t>
                </a:r>
                <a:endParaRPr lang="en-US" altLang="zh-CN" sz="2800" b="1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" y="0"/>
            <a:ext cx="1230884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/>
          <p:cNvSpPr txBox="1"/>
          <p:nvPr/>
        </p:nvSpPr>
        <p:spPr>
          <a:xfrm>
            <a:off x="421005" y="240665"/>
            <a:ext cx="4364990" cy="9220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202565" y="-521970"/>
            <a:ext cx="4933950" cy="37007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indent="0" algn="ctr" latinLnBrk="0">
              <a:lnSpc>
                <a:spcPct val="100000"/>
              </a:lnSpc>
            </a:pPr>
            <a:endParaRPr lang="en-US" altLang="zh-CN" sz="1200" dirty="0">
              <a:solidFill>
                <a:srgbClr val="002060"/>
              </a:solidFill>
              <a:latin typeface="Dubai Medium" panose="020B0603030403030204" pitchFamily="34" charset="-78"/>
              <a:cs typeface="Dubai Medium" panose="020B0603030403030204" pitchFamily="34" charset="-78"/>
            </a:endParaRPr>
          </a:p>
          <a:p>
            <a:pPr marL="0" indent="0" algn="ctr" latinLnBrk="0">
              <a:lnSpc>
                <a:spcPct val="100000"/>
              </a:lnSpc>
            </a:pPr>
            <a:endParaRPr lang="en-US" altLang="zh-CN" sz="1000" dirty="0">
              <a:solidFill>
                <a:srgbClr val="002060"/>
              </a:solidFill>
              <a:latin typeface="Dubai Medium" panose="020B0603030403030204" pitchFamily="34" charset="-78"/>
              <a:cs typeface="Dubai Medium" panose="020B0603030403030204" pitchFamily="34" charset="-78"/>
            </a:endParaRPr>
          </a:p>
          <a:p>
            <a:pPr marR="49530" algn="l"/>
            <a:endParaRPr lang="en-US" altLang="zh-CN" sz="32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R="49530" algn="l"/>
            <a:r>
              <a:rPr lang="en-US" altLang="zh-CN" sz="3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期待您关于SCOAP</a:t>
            </a:r>
            <a:r>
              <a:rPr lang="en-US" altLang="zh-CN" sz="3200" b="1" baseline="30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3</a:t>
            </a:r>
            <a:endParaRPr lang="en-US" altLang="zh-CN" sz="3200" b="1" baseline="300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marR="49530" algn="l"/>
            <a:r>
              <a:rPr lang="en-US" altLang="zh-CN" sz="3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未来发展的意见建议</a:t>
            </a:r>
            <a:endParaRPr lang="en-US" altLang="zh-CN" sz="32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043873" y="5399405"/>
            <a:ext cx="5121910" cy="132207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indent="0" algn="ctr" latinLnBrk="0">
              <a:lnSpc>
                <a:spcPct val="100000"/>
              </a:lnSpc>
            </a:pPr>
            <a:r>
              <a:rPr lang="zh-CN" sz="2000" b="1" dirty="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/>
                <a:ea typeface="微软雅黑" panose="020B0503020204020204" pitchFamily="34" charset="-122"/>
                <a:cs typeface="经典综艺体简" panose="02010609000101010101" pitchFamily="49" charset="-122"/>
                <a:sym typeface="+mn-ea"/>
              </a:rPr>
              <a:t>赵昆华</a:t>
            </a:r>
            <a:endParaRPr lang="zh-CN" sz="2000" b="1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/>
              <a:ea typeface="微软雅黑" panose="020B0503020204020204" pitchFamily="34" charset="-122"/>
              <a:cs typeface="经典综艺体简" panose="02010609000101010101" pitchFamily="49" charset="-122"/>
              <a:sym typeface="+mn-ea"/>
            </a:endParaRPr>
          </a:p>
          <a:p>
            <a:pPr marL="0" indent="0" algn="ctr" latinLnBrk="0">
              <a:lnSpc>
                <a:spcPct val="100000"/>
              </a:lnSpc>
            </a:pPr>
            <a:r>
              <a:rPr lang="zh-CN" sz="2000" dirty="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/>
                <a:ea typeface="微软雅黑" panose="020B0503020204020204" pitchFamily="34" charset="-122"/>
                <a:cs typeface="经典综艺体简" panose="02010609000101010101" pitchFamily="49" charset="-122"/>
                <a:sym typeface="+mn-ea"/>
              </a:rPr>
              <a:t>zhaokh@mail.las.ac.cn</a:t>
            </a:r>
            <a:endParaRPr lang="zh-CN" sz="20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/>
              <a:ea typeface="微软雅黑" panose="020B0503020204020204" pitchFamily="34" charset="-122"/>
              <a:cs typeface="经典综艺体简" panose="02010609000101010101" pitchFamily="49" charset="-122"/>
              <a:sym typeface="+mn-ea"/>
            </a:endParaRPr>
          </a:p>
          <a:p>
            <a:pPr marL="0" indent="0" algn="ctr" latinLnBrk="0">
              <a:lnSpc>
                <a:spcPct val="100000"/>
              </a:lnSpc>
            </a:pPr>
            <a:r>
              <a:rPr lang="en-US" altLang="zh-CN" sz="2000" dirty="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/>
                <a:ea typeface="微软雅黑" panose="020B0503020204020204" pitchFamily="34" charset="-122"/>
                <a:cs typeface="经典综艺体简" panose="02010609000101010101" pitchFamily="49" charset="-122"/>
                <a:sym typeface="+mn-ea"/>
              </a:rPr>
              <a:t>18800120683</a:t>
            </a:r>
            <a:endParaRPr lang="zh-CN" sz="20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/>
              <a:ea typeface="微软雅黑" panose="020B0503020204020204" pitchFamily="34" charset="-122"/>
              <a:cs typeface="经典综艺体简" panose="02010609000101010101" pitchFamily="49" charset="-122"/>
            </a:endParaRPr>
          </a:p>
          <a:p>
            <a:endParaRPr lang="zh-CN" altLang="zh-CN" sz="20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/>
              <a:ea typeface="微软雅黑" panose="020B0503020204020204" pitchFamily="34" charset="-122"/>
              <a:cs typeface="经典综艺体简" panose="02010609000101010101" pitchFamily="49" charset="-122"/>
            </a:endParaRP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2"/>
          <a:srcRect l="3564" t="3912" r="2708" b="3485"/>
          <a:stretch>
            <a:fillRect/>
          </a:stretch>
        </p:blipFill>
        <p:spPr>
          <a:xfrm>
            <a:off x="8002905" y="1951990"/>
            <a:ext cx="1567815" cy="155321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3250" y="1941830"/>
            <a:ext cx="1539875" cy="15925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6135" y="1941830"/>
            <a:ext cx="1547495" cy="159194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013075" y="1576070"/>
            <a:ext cx="258381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14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SCOAP</a:t>
            </a:r>
            <a:r>
              <a:rPr lang="en-US" altLang="zh-CN" sz="1400" baseline="300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开放期刊存储库</a:t>
            </a:r>
            <a:endParaRPr lang="zh-CN" altLang="en-US" sz="140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871460" y="1611630"/>
            <a:ext cx="223393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lvl="0" algn="l">
              <a:buClrTx/>
              <a:buSzTx/>
              <a:buFontTx/>
            </a:pPr>
            <a:r>
              <a:rPr lang="en-US" altLang="zh-CN" sz="14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OA Forward公众号</a:t>
            </a:r>
            <a:endParaRPr lang="en-US" altLang="zh-CN" sz="140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497830" y="1589405"/>
            <a:ext cx="2181225" cy="3524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14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SCOAP</a:t>
            </a:r>
            <a:r>
              <a:rPr lang="en-US" altLang="zh-CN" sz="1400" baseline="300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开放图书平台</a:t>
            </a:r>
            <a:endParaRPr lang="zh-CN" altLang="en-US" sz="140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743575" y="184785"/>
            <a:ext cx="6228080" cy="3371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r>
              <a:rPr lang="zh-CN" altLang="en-US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中国物理学会高能物理分会第十二届全国会员代表大会暨学术年会</a:t>
            </a:r>
            <a:endParaRPr lang="zh-CN" altLang="en-US" sz="16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805430" y="3496310"/>
            <a:ext cx="258381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sz="14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查找</a:t>
            </a:r>
            <a:r>
              <a:rPr lang="en-US" altLang="zh-CN" sz="14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HEP</a:t>
            </a:r>
            <a:r>
              <a:rPr lang="zh-CN" sz="14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所有</a:t>
            </a:r>
            <a:r>
              <a:rPr lang="zh-CN" altLang="en-US" sz="14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免费获取的论文</a:t>
            </a:r>
            <a:endParaRPr lang="zh-CN" altLang="en-US" sz="140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227320" y="3514725"/>
            <a:ext cx="258381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sz="14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查找</a:t>
            </a:r>
            <a:r>
              <a:rPr lang="en-US" altLang="zh-CN" sz="14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HEP</a:t>
            </a:r>
            <a:r>
              <a:rPr lang="zh-CN" sz="14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所有</a:t>
            </a:r>
            <a:r>
              <a:rPr lang="zh-CN" altLang="en-US" sz="14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免费获取的图书</a:t>
            </a:r>
            <a:endParaRPr lang="zh-CN" altLang="en-US" sz="140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592695" y="3514090"/>
            <a:ext cx="258381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sz="14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了解最新国内外开放获取动态</a:t>
            </a:r>
            <a:endParaRPr lang="zh-CN" sz="140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17" t="31929" r="12664" b="33685"/>
          <a:stretch>
            <a:fillRect/>
          </a:stretch>
        </p:blipFill>
        <p:spPr>
          <a:xfrm>
            <a:off x="7353300" y="5399405"/>
            <a:ext cx="953135" cy="95313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94945" y="1412240"/>
            <a:ext cx="2676525" cy="261429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86360" y="4026535"/>
            <a:ext cx="2860675" cy="73723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1400" b="1" i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诚邀填写</a:t>
            </a:r>
            <a:r>
              <a:rPr lang="en-US" altLang="zh-CN" sz="1400" b="1" i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PingFang SC NEW"/>
                <a:cs typeface="Times New Roman" panose="02020603050405020304" pitchFamily="18" charset="0"/>
              </a:rPr>
              <a:t>CERN</a:t>
            </a:r>
            <a:r>
              <a:rPr lang="zh-CN" altLang="en-US" sz="1400" b="1" i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PingFang SC NEW"/>
                <a:cs typeface="Times New Roman" panose="02020603050405020304" pitchFamily="18" charset="0"/>
              </a:rPr>
              <a:t>“高能物理学术出版现状与未来变革”国际调研问卷</a:t>
            </a:r>
            <a:endParaRPr lang="zh-CN" altLang="en-US" sz="1400" b="1" i="0">
              <a:solidFill>
                <a:schemeClr val="tx1"/>
              </a:solidFill>
              <a:effectLst/>
              <a:latin typeface="Times New Roman" panose="02020603050405020304" pitchFamily="18" charset="0"/>
              <a:ea typeface="PingFang SC NEW"/>
              <a:cs typeface="Times New Roman" panose="02020603050405020304" pitchFamily="18" charset="0"/>
            </a:endParaRPr>
          </a:p>
          <a:p>
            <a:pPr marL="0" indent="0"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1400" b="1" i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PingFang SC NEW"/>
                <a:cs typeface="Times New Roman" panose="02020603050405020304" pitchFamily="18" charset="0"/>
              </a:rPr>
              <a:t>（截止时间：</a:t>
            </a:r>
            <a:r>
              <a:rPr lang="en-US" altLang="zh-CN" sz="1400" b="1" i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PingFang SC NEW"/>
                <a:cs typeface="Times New Roman" panose="02020603050405020304" pitchFamily="18" charset="0"/>
              </a:rPr>
              <a:t>2026</a:t>
            </a:r>
            <a:r>
              <a:rPr lang="zh-CN" altLang="en-US" sz="1400" b="1" i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年</a:t>
            </a:r>
            <a:r>
              <a:rPr lang="en-US" altLang="zh-CN" sz="1400" b="1" i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7</a:t>
            </a:r>
            <a:r>
              <a:rPr lang="zh-CN" altLang="en-US" sz="1400" b="1" i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月</a:t>
            </a:r>
            <a:r>
              <a:rPr lang="en-US" altLang="zh-CN" sz="1400" b="1" i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30</a:t>
            </a:r>
            <a:r>
              <a:rPr lang="zh-CN" altLang="en-US" sz="1400" b="1" i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日）</a:t>
            </a:r>
            <a:endParaRPr lang="zh-CN" altLang="en-US" sz="1400" b="1" i="0"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84105" y="688975"/>
            <a:ext cx="2026920" cy="2760980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9993630" y="3534410"/>
            <a:ext cx="609600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lvl="0" algn="l">
              <a:buClrTx/>
              <a:buSzTx/>
              <a:buFontTx/>
            </a:pPr>
            <a:r>
              <a:rPr lang="zh-CN" sz="14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欢迎移步</a:t>
            </a:r>
            <a:r>
              <a:rPr lang="zh-CN" sz="14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1-06</a:t>
            </a:r>
            <a:r>
              <a:rPr lang="zh-CN" sz="14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观看宣传海报</a:t>
            </a:r>
            <a:endParaRPr lang="zh-CN" sz="140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zh-CN" sz="14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欢迎到展台领取宣传彩页</a:t>
            </a:r>
            <a:endParaRPr lang="zh-CN" sz="140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lvl="0" algn="l">
              <a:buClrTx/>
              <a:buSzTx/>
              <a:buFontTx/>
            </a:pPr>
            <a:endParaRPr lang="zh-CN" sz="140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圆角矩形标注 4"/>
          <p:cNvSpPr/>
          <p:nvPr/>
        </p:nvSpPr>
        <p:spPr>
          <a:xfrm>
            <a:off x="591185" y="844550"/>
            <a:ext cx="6191250" cy="488950"/>
          </a:xfrm>
          <a:prstGeom prst="wedgeRoundRectCallou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1988" name="矩形 3"/>
          <p:cNvSpPr/>
          <p:nvPr>
            <p:custDataLst>
              <p:tags r:id="rId1"/>
            </p:custDataLst>
          </p:nvPr>
        </p:nvSpPr>
        <p:spPr>
          <a:xfrm>
            <a:off x="555308" y="811530"/>
            <a:ext cx="11190287" cy="7962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algn="just">
              <a:lnSpc>
                <a:spcPts val="3000"/>
              </a:lnSpc>
            </a:pPr>
            <a:r>
              <a:rPr lang="en-US" altLang="zh-CN" sz="2000" b="1" i="1" u="sng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“你可能没听过</a:t>
            </a:r>
            <a:r>
              <a:rPr lang="en-US" altLang="zh-CN" sz="2000" b="1" i="1" u="sng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SCOAP</a:t>
            </a:r>
            <a:r>
              <a:rPr lang="en-US" altLang="zh-CN" sz="2000" b="1" i="1" u="sng" baseline="30000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zh-CN" sz="2000" b="1" i="1" u="sng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，但你</a:t>
            </a:r>
            <a:r>
              <a:rPr lang="zh-CN" altLang="en-US" sz="2000" b="1" i="1" u="sng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一定</a:t>
            </a:r>
            <a:r>
              <a:rPr lang="en-US" altLang="zh-CN" sz="2000" b="1" i="1" u="sng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听过CERN。”</a:t>
            </a:r>
            <a:endParaRPr lang="zh-CN" altLang="zh-CN" sz="1600" b="1" i="1" u="sng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just" fontAlgn="auto">
              <a:lnSpc>
                <a:spcPts val="2500"/>
              </a:lnSpc>
            </a:pPr>
            <a:endParaRPr lang="zh-CN" altLang="en-US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7" name="标题 1"/>
          <p:cNvSpPr>
            <a:spLocks noGrp="1"/>
          </p:cNvSpPr>
          <p:nvPr/>
        </p:nvSpPr>
        <p:spPr>
          <a:xfrm>
            <a:off x="494056" y="-46353"/>
            <a:ext cx="4937760" cy="1250314"/>
          </a:xfrm>
          <a:prstGeom prst="rect">
            <a:avLst/>
          </a:prstGeom>
        </p:spPr>
        <p:txBody>
          <a:bodyPr vert="horz" lIns="50932" tIns="25466" rIns="50932" bIns="25466" rtlCol="0" anchor="ctr">
            <a:normAutofit/>
          </a:bodyPr>
          <a:lstStyle>
            <a:lvl1pPr algn="l" defTabSz="90233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altLang="zh-CN" sz="2800" b="1" dirty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800" b="1" dirty="0" smtClean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.What is SCOAP</a:t>
            </a:r>
            <a:r>
              <a:rPr lang="en-US" altLang="zh-CN" sz="2800" b="1" baseline="30000" dirty="0" smtClean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 dirty="0" smtClean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?</a:t>
            </a:r>
            <a:endParaRPr lang="en-US" altLang="zh-CN" sz="2800" b="1" dirty="0" smtClean="0">
              <a:solidFill>
                <a:srgbClr val="2070A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591185" y="1333500"/>
            <a:ext cx="11337290" cy="6347460"/>
            <a:chOff x="931" y="2100"/>
            <a:chExt cx="17854" cy="9996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EFEFEF">
                    <a:alpha val="100000"/>
                  </a:srgbClr>
                </a:clrFrom>
                <a:clrTo>
                  <a:srgbClr val="EFEFEF">
                    <a:alpha val="100000"/>
                    <a:alpha val="0"/>
                  </a:srgbClr>
                </a:clrTo>
              </a:clrChange>
            </a:blip>
            <a:srcRect t="2705" b="3370"/>
            <a:stretch>
              <a:fillRect/>
            </a:stretch>
          </p:blipFill>
          <p:spPr>
            <a:xfrm>
              <a:off x="9185" y="3073"/>
              <a:ext cx="9600" cy="5044"/>
            </a:xfrm>
            <a:prstGeom prst="rect">
              <a:avLst/>
            </a:prstGeom>
          </p:spPr>
        </p:pic>
        <p:sp>
          <p:nvSpPr>
            <p:cNvPr id="41985" name="矩形 5"/>
            <p:cNvSpPr/>
            <p:nvPr>
              <p:custDataLst>
                <p:tags r:id="rId3"/>
              </p:custDataLst>
            </p:nvPr>
          </p:nvSpPr>
          <p:spPr>
            <a:xfrm>
              <a:off x="931" y="4702"/>
              <a:ext cx="8872" cy="58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endParaRPr lang="en-US" altLang="zh-CN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4" name="圆角矩形 53"/>
            <p:cNvSpPr/>
            <p:nvPr>
              <p:custDataLst>
                <p:tags r:id="rId4"/>
              </p:custDataLst>
            </p:nvPr>
          </p:nvSpPr>
          <p:spPr>
            <a:xfrm>
              <a:off x="931" y="4017"/>
              <a:ext cx="7988" cy="2135"/>
            </a:xfrm>
            <a:prstGeom prst="roundRect">
              <a:avLst/>
            </a:prstGeom>
            <a:noFill/>
            <a:ln w="19050">
              <a:solidFill>
                <a:schemeClr val="accent5">
                  <a:lumMod val="75000"/>
                </a:schemeClr>
              </a:solidFill>
            </a:ln>
            <a:effectLst>
              <a:outerShdw blurRad="1270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3831" tIns="41916" rIns="83831" bIns="41916" anchor="ctr"/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SCOAP</a:t>
              </a:r>
              <a:r>
                <a:rPr kumimoji="0" lang="en-US" altLang="zh-CN" sz="1600" b="0" i="0" u="none" strike="noStrike" kern="1200" cap="none" spc="0" normalizeH="0" baseline="3000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3</a:t>
              </a: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于</a:t>
              </a: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2006</a:t>
              </a: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年由</a:t>
              </a: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CERN</a:t>
              </a: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联合德国马普学会、德国电子同步加速器研究所、英国科学技术设施理事会、意大利国家核物理研究所、法国科研中心等机构发起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55" name="圆角矩形 54"/>
            <p:cNvSpPr/>
            <p:nvPr>
              <p:custDataLst>
                <p:tags r:id="rId5"/>
              </p:custDataLst>
            </p:nvPr>
          </p:nvSpPr>
          <p:spPr>
            <a:xfrm>
              <a:off x="931" y="6544"/>
              <a:ext cx="6660" cy="1928"/>
            </a:xfrm>
            <a:prstGeom prst="roundRect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</a:ln>
            <a:effectLst>
              <a:outerShdw blurRad="1270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3831" tIns="41916" rIns="83831" bIns="41916" anchor="ctr"/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目前已有包括中国在内的</a:t>
              </a: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47</a:t>
              </a:r>
              <a:r>
                <a:rPr kumimoji="0" lang="zh-CN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个国家</a:t>
              </a: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/</a:t>
              </a:r>
              <a:r>
                <a:rPr kumimoji="0" lang="zh-CN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地区的</a:t>
              </a: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3,000</a:t>
              </a:r>
              <a:r>
                <a:rPr kumimoji="0" lang="zh-CN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多个主要资助机构、研究机构、图书馆</a:t>
              </a: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集团</a:t>
              </a:r>
              <a:r>
                <a:rPr kumimoji="0" lang="zh-CN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和</a:t>
              </a: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3</a:t>
              </a:r>
              <a:r>
                <a:rPr kumimoji="0" lang="zh-CN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个政府间国际组织共同参</a:t>
              </a: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加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grpSp>
          <p:nvGrpSpPr>
            <p:cNvPr id="2" name="组合 1"/>
            <p:cNvGrpSpPr/>
            <p:nvPr/>
          </p:nvGrpSpPr>
          <p:grpSpPr>
            <a:xfrm>
              <a:off x="6254" y="7802"/>
              <a:ext cx="12515" cy="4295"/>
              <a:chOff x="3908425" y="5298440"/>
              <a:chExt cx="7947025" cy="2727325"/>
            </a:xfrm>
          </p:grpSpPr>
          <p:sp>
            <p:nvSpPr>
              <p:cNvPr id="2261" name="Shape 21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6313805" y="5298440"/>
                <a:ext cx="1127125" cy="27273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36000" tIns="107257" rIns="36000" bIns="107257"/>
              <a:lstStyle>
                <a:lvl1pPr eaLnBrk="0" hangingPunct="0"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1pPr>
                <a:lvl2pPr marL="742950" indent="-285750" eaLnBrk="0" hangingPunct="0"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2pPr>
                <a:lvl3pPr marL="1143000" indent="-228600" eaLnBrk="0" hangingPunct="0"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3pPr>
                <a:lvl4pPr marL="1600200" indent="-228600" eaLnBrk="0" hangingPunct="0"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4pPr>
                <a:lvl5pPr marL="2057400" indent="-228600" eaLnBrk="0" hangingPunct="0"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阿塞拜疆</a:t>
                </a:r>
                <a:endParaRPr kumimoji="0" lang="zh-CN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爱沙尼亚</a:t>
                </a:r>
                <a:endParaRPr kumimoji="0" lang="zh-CN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爱尔兰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奥地利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澳大利亚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白俄罗斯</a:t>
                </a:r>
                <a:endParaRPr kumimoji="0" lang="zh-CN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保加利亚</a:t>
                </a:r>
                <a:endParaRPr kumimoji="0" lang="zh-CN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比利时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冰岛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波兰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欧洲核子研究组织（</a:t>
                </a:r>
                <a:r>
                  <a:rPr kumimoji="0" lang="en-US" altLang="zh-CN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CERN</a:t>
                </a: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）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</p:txBody>
          </p:sp>
          <p:sp>
            <p:nvSpPr>
              <p:cNvPr id="2262" name="Shape 22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7464425" y="5298440"/>
                <a:ext cx="1493520" cy="24022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107257" tIns="107257" rIns="107257" bIns="107257"/>
              <a:lstStyle>
                <a:lvl1pPr marL="84455" indent="-84455" eaLnBrk="0" hangingPunct="0"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1pPr>
                <a:lvl2pPr marL="742950" indent="-285750" eaLnBrk="0" hangingPunct="0"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2pPr>
                <a:lvl3pPr marL="1143000" indent="-228600" eaLnBrk="0" hangingPunct="0"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3pPr>
                <a:lvl4pPr marL="1600200" indent="-228600" eaLnBrk="0" hangingPunct="0"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4pPr>
                <a:lvl5pPr marL="2057400" indent="-228600" eaLnBrk="0" hangingPunct="0"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9pPr>
              </a:lstStyle>
              <a:p>
                <a:pPr marL="84455" marR="0" lvl="0" indent="-8445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丹麦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84455" marR="0" lvl="0" indent="-8445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德国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84455" marR="0" lvl="0" indent="-8445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法国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84455" marR="0" lvl="0" indent="-8445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芬兰</a:t>
                </a:r>
                <a:endParaRPr kumimoji="0" lang="de-CH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84455" marR="0" lvl="0" indent="-8445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格鲁吉亚</a:t>
                </a:r>
                <a:endParaRPr kumimoji="0" lang="zh-CN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84455" marR="0" lvl="0" indent="-8445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古巴</a:t>
                </a:r>
                <a:endParaRPr kumimoji="0" lang="zh-CN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84455" marR="0" lvl="0" indent="-8445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哈萨克斯坦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84455" marR="0" lvl="0" indent="-8445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韩国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84455" marR="0" lvl="0" indent="-8445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荷兰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84455" marR="0" lvl="0" indent="-8445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国际原子能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84455" marR="0" lvl="0" indent="-8445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   </a:t>
                </a: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机构</a:t>
                </a:r>
                <a:r>
                  <a:rPr kumimoji="0" lang="en-US" altLang="zh-CN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(</a:t>
                </a:r>
                <a:r>
                  <a:rPr kumimoji="0" lang="zh-CN" altLang="zh-CN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IAEA)</a:t>
                </a:r>
                <a:endParaRPr kumimoji="0" lang="zh-CN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</p:txBody>
          </p:sp>
          <p:sp>
            <p:nvSpPr>
              <p:cNvPr id="2263" name="Shape 23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8526780" y="5301615"/>
                <a:ext cx="1731645" cy="1981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107257" tIns="107257" rIns="107257" bIns="107257"/>
              <a:lstStyle>
                <a:lvl1pPr marL="84455" indent="-84455" eaLnBrk="0" hangingPunct="0"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1pPr>
                <a:lvl2pPr marL="742950" indent="-285750" eaLnBrk="0" hangingPunct="0"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2pPr>
                <a:lvl3pPr marL="1143000" indent="-228600" eaLnBrk="0" hangingPunct="0"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3pPr>
                <a:lvl4pPr marL="1600200" indent="-228600" eaLnBrk="0" hangingPunct="0"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4pPr>
                <a:lvl5pPr marL="2057400" indent="-228600" eaLnBrk="0" hangingPunct="0"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9pPr>
              </a:lstStyle>
              <a:p>
                <a:pPr marL="84455" marR="0" lvl="0" indent="-8445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加拿大</a:t>
                </a:r>
                <a:endParaRPr kumimoji="0" lang="de-CH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84455" marR="0" lvl="0" indent="-8445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捷克</a:t>
                </a:r>
                <a:endParaRPr kumimoji="0" lang="zh-CN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84455" marR="0" lvl="0" indent="-8445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立陶宛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84455" marR="0" lvl="0" indent="-8445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联合核子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84455" marR="0" lvl="0" indent="-8445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   </a:t>
                </a: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研究所（</a:t>
                </a:r>
                <a:r>
                  <a:rPr kumimoji="0" lang="en-US" altLang="zh-CN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JINR</a:t>
                </a: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）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84455" marR="0" lvl="0" indent="-8445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美国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84455" marR="0" lvl="0" indent="-8445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蒙古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84455" marR="0" lvl="0" indent="-8445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摩尔多瓦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84455" marR="0" lvl="0" indent="-8445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墨西哥</a:t>
                </a:r>
                <a:endParaRPr kumimoji="0" lang="de-CH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84455" marR="0" lvl="0" indent="-8445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南非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84455" marR="0" lvl="0" indent="-8445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挪威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84455" marR="0" lvl="0" indent="-8445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葡萄牙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84455" marR="0" lvl="0" indent="-8445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</p:txBody>
          </p:sp>
          <p:sp>
            <p:nvSpPr>
              <p:cNvPr id="2264" name="Shape 24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0790238" y="5298440"/>
                <a:ext cx="1065212" cy="19446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107257" tIns="107257" rIns="107257" bIns="107257"/>
              <a:lstStyle>
                <a:lvl1pPr marL="79375" indent="-79375" eaLnBrk="0" hangingPunct="0"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1pPr>
                <a:lvl2pPr marL="742950" indent="-285750" eaLnBrk="0" hangingPunct="0"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2pPr>
                <a:lvl3pPr marL="1143000" indent="-228600" eaLnBrk="0" hangingPunct="0"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3pPr>
                <a:lvl4pPr marL="1600200" indent="-228600" eaLnBrk="0" hangingPunct="0"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4pPr>
                <a:lvl5pPr marL="2057400" indent="-228600" eaLnBrk="0" hangingPunct="0"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9pPr>
              </a:lstStyle>
              <a:p>
                <a:pPr marL="79375" marR="0" lvl="0" indent="-7937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亚美尼亚</a:t>
                </a:r>
                <a:endParaRPr kumimoji="0" lang="de-CH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79375" marR="0" lvl="0" indent="-7937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以色列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79375" marR="0" lvl="0" indent="-7937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意大利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79375" marR="0" lvl="0" indent="-7937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英国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79375" marR="0" lvl="0" indent="-7937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越南</a:t>
                </a:r>
                <a:endParaRPr kumimoji="0" lang="zh-CN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79375" marR="0" lvl="0" indent="-7937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智利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79375" marR="0" lvl="0" indent="-7937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中国</a:t>
                </a:r>
                <a:endParaRPr kumimoji="0" lang="zh-CN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79375" marR="0" lvl="0" indent="-7937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lang="zh-CN" altLang="en-US" sz="90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中国香港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79375" marR="0" lvl="0" indent="-7937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中国台湾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79375" marR="0" lvl="0" indent="-7937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zh-CN" sz="9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79375" marR="0" lvl="0" indent="-7937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zh-CN" sz="9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</p:txBody>
          </p:sp>
          <p:sp>
            <p:nvSpPr>
              <p:cNvPr id="7" name="Shape 24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9696450" y="5298440"/>
                <a:ext cx="1131888" cy="19446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107257" tIns="107257" rIns="107257" bIns="107257"/>
              <a:lstStyle>
                <a:lvl1pPr marL="79375" indent="-79375" eaLnBrk="0" hangingPunct="0"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1pPr>
                <a:lvl2pPr marL="742950" indent="-285750" eaLnBrk="0" hangingPunct="0"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2pPr>
                <a:lvl3pPr marL="1143000" indent="-228600" eaLnBrk="0" hangingPunct="0"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3pPr>
                <a:lvl4pPr marL="1600200" indent="-228600" eaLnBrk="0" hangingPunct="0"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4pPr>
                <a:lvl5pPr marL="2057400" indent="-228600" eaLnBrk="0" hangingPunct="0"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9pPr>
              </a:lstStyle>
              <a:p>
                <a:pPr marL="79375" marR="0" lvl="0" indent="-7937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日本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79375" marR="0" lvl="0" indent="-7937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瑞典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79375" marR="0" lvl="0" indent="-7937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瑞士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79375" marR="0" lvl="0" indent="-7937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斯洛伐克</a:t>
                </a:r>
                <a:endParaRPr kumimoji="0" lang="zh-CN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79375" marR="0" lvl="0" indent="-7937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斯洛文尼亚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79375" marR="0" lvl="0" indent="-7937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土耳其</a:t>
                </a:r>
                <a:endParaRPr kumimoji="0" lang="zh-CN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79375" marR="0" lvl="0" indent="-7937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乌克兰</a:t>
                </a:r>
                <a:endParaRPr kumimoji="0" lang="zh-CN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79375" marR="0" lvl="0" indent="-7937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乌兹别克斯坦</a:t>
                </a:r>
                <a:endParaRPr kumimoji="0" lang="de-CH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79375" marR="0" lvl="0" indent="-7937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西班牙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79375" marR="0" lvl="0" indent="-7937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希腊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79375" marR="0" lvl="0" indent="-7937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Calibri" panose="020F0502020204030204" pitchFamily="34" charset="0"/>
                    <a:sym typeface="Calibri" panose="020F0502020204030204" pitchFamily="34" charset="0"/>
                  </a:rPr>
                  <a:t>匈牙利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  <a:p>
                <a:pPr marL="79375" marR="0" lvl="0" indent="-79375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endParaRPr>
              </a:p>
            </p:txBody>
          </p:sp>
          <p:pic>
            <p:nvPicPr>
              <p:cNvPr id="41996" name="Picture 11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2"/>
              <a:stretch>
                <a:fillRect/>
              </a:stretch>
            </p:blipFill>
            <p:spPr>
              <a:xfrm>
                <a:off x="3908425" y="6075045"/>
                <a:ext cx="2013585" cy="57340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sp>
          <p:nvSpPr>
            <p:cNvPr id="19" name="圆角矩形 18"/>
            <p:cNvSpPr/>
            <p:nvPr>
              <p:custDataLst>
                <p:tags r:id="rId13"/>
              </p:custDataLst>
            </p:nvPr>
          </p:nvSpPr>
          <p:spPr>
            <a:xfrm>
              <a:off x="931" y="8850"/>
              <a:ext cx="4869" cy="1473"/>
            </a:xfrm>
            <a:prstGeom prst="roundRect">
              <a:avLst/>
            </a:prstGeom>
            <a:noFill/>
            <a:ln w="19050"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1270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3831" tIns="41916" rIns="83831" bIns="41916" anchor="ctr"/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成功实现</a:t>
              </a: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全球</a:t>
              </a: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90%</a:t>
              </a: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以上</a:t>
              </a: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HEP</a:t>
              </a: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期刊论文 </a:t>
              </a: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O</a:t>
              </a: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pen </a:t>
              </a: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A</a:t>
              </a: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ccess</a:t>
              </a:r>
              <a:endPara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931" y="2100"/>
              <a:ext cx="17502" cy="165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indent="0" algn="just" fontAlgn="auto">
                <a:lnSpc>
                  <a:spcPts val="2500"/>
                </a:lnSpc>
              </a:pPr>
              <a:r>
                <a:rPr lang="zh-CN" altLang="zh-CN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高能物理开放出版资助联盟（Sponsoring Consortium for Open Access Publishing in Particle Physics，SCOAP</a:t>
              </a:r>
              <a:r>
                <a:rPr lang="zh-CN" altLang="zh-CN" b="1" baseline="300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3</a:t>
              </a:r>
              <a:r>
                <a:rPr lang="zh-CN" altLang="zh-CN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），是由高能物理</a:t>
              </a:r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/</a:t>
              </a:r>
              <a:r>
                <a:rPr lang="zh-CN" altLang="zh-CN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粒子物理（</a:t>
              </a:r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HEP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）</a:t>
              </a:r>
              <a:r>
                <a:rPr lang="zh-CN" altLang="zh-CN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研究机构、资助机构和图书馆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集团</a:t>
              </a:r>
              <a:r>
                <a:rPr lang="zh-CN" altLang="zh-CN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共同参加的开放出版资助联盟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，联盟秘书处设在</a:t>
              </a:r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欧洲核子中心（</a:t>
              </a:r>
              <a:r>
                <a:rPr lang="en-US" altLang="zh-CN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CERN</a:t>
              </a:r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）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。</a:t>
              </a: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" name="标题 1"/>
          <p:cNvSpPr>
            <a:spLocks noGrp="1"/>
          </p:cNvSpPr>
          <p:nvPr/>
        </p:nvSpPr>
        <p:spPr>
          <a:xfrm>
            <a:off x="494056" y="-46353"/>
            <a:ext cx="4937760" cy="1250314"/>
          </a:xfrm>
          <a:prstGeom prst="rect">
            <a:avLst/>
          </a:prstGeom>
        </p:spPr>
        <p:txBody>
          <a:bodyPr vert="horz" lIns="50932" tIns="25466" rIns="50932" bIns="25466" rtlCol="0" anchor="ctr">
            <a:normAutofit/>
          </a:bodyPr>
          <a:lstStyle>
            <a:lvl1pPr algn="l" defTabSz="90233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altLang="zh-CN" sz="2800" b="1" dirty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800" b="1" dirty="0" smtClean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.What is SCOAP</a:t>
            </a:r>
            <a:r>
              <a:rPr lang="en-US" altLang="zh-CN" sz="2800" b="1" baseline="30000" dirty="0" smtClean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 dirty="0" smtClean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?</a:t>
            </a:r>
            <a:endParaRPr lang="en-US" altLang="zh-CN" sz="2800" b="1" dirty="0" smtClean="0">
              <a:solidFill>
                <a:srgbClr val="2070A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51815" y="768985"/>
            <a:ext cx="8040370" cy="4756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l">
              <a:buClrTx/>
              <a:buSzTx/>
              <a:buFontTx/>
            </a:pPr>
            <a:r>
              <a:rPr lang="en-US" altLang="zh-CN" sz="2000" b="1" i="1" u="sng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“你</a:t>
            </a:r>
            <a:r>
              <a:rPr lang="en-US" altLang="zh-CN" sz="2000" b="1" i="1" u="sng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在发表论文时</a:t>
            </a:r>
            <a:r>
              <a:rPr lang="zh-CN" altLang="en-US" sz="2000" b="1" i="1" u="sng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应</a:t>
            </a:r>
            <a:r>
              <a:rPr lang="zh-CN" altLang="en-US" sz="2000" b="1" i="1" u="sng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当</a:t>
            </a:r>
            <a:r>
              <a:rPr lang="en-US" altLang="zh-CN" sz="2000" b="1" i="1" u="sng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没付过费</a:t>
            </a:r>
            <a:r>
              <a:rPr lang="en-US" altLang="zh-CN" sz="2000" b="1" i="1" u="sng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，但你</a:t>
            </a:r>
            <a:r>
              <a:rPr lang="en-US" altLang="zh-CN" sz="2000" b="1" i="1" u="sng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可能</a:t>
            </a:r>
            <a:r>
              <a:rPr lang="en-US" altLang="zh-CN" sz="2000" b="1" i="1" u="sng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不知道为什么不用付费</a:t>
            </a:r>
            <a:r>
              <a:rPr lang="en-US" altLang="zh-CN" sz="2000" b="1" i="1" u="sng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。”</a:t>
            </a:r>
            <a:endParaRPr lang="en-US" altLang="zh-CN" sz="2000" b="1" i="1" u="sng" dirty="0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14350" y="1243330"/>
            <a:ext cx="11343640" cy="4855845"/>
            <a:chOff x="810" y="1958"/>
            <a:chExt cx="17864" cy="7647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778"/>
            <a:stretch>
              <a:fillRect/>
            </a:stretch>
          </p:blipFill>
          <p:spPr>
            <a:xfrm>
              <a:off x="9872" y="4186"/>
              <a:ext cx="8407" cy="5365"/>
            </a:xfrm>
            <a:prstGeom prst="rect">
              <a:avLst/>
            </a:prstGeom>
            <a:ln w="28575">
              <a:solidFill>
                <a:srgbClr val="C00000"/>
              </a:solidFill>
            </a:ln>
          </p:spPr>
        </p:pic>
        <p:sp>
          <p:nvSpPr>
            <p:cNvPr id="41988" name="矩形 3"/>
            <p:cNvSpPr/>
            <p:nvPr>
              <p:custDataLst>
                <p:tags r:id="rId2"/>
              </p:custDataLst>
            </p:nvPr>
          </p:nvSpPr>
          <p:spPr>
            <a:xfrm>
              <a:off x="884" y="1958"/>
              <a:ext cx="17791" cy="276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pPr indent="0" algn="just" fontAlgn="auto">
                <a:lnSpc>
                  <a:spcPts val="2500"/>
                </a:lnSpc>
              </a:pPr>
              <a:r>
                <a:rPr lang="zh-CN" altLang="en-US" dirty="0"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SCOAP</a:t>
              </a:r>
              <a:r>
                <a:rPr lang="zh-CN" altLang="en-US" baseline="30000" dirty="0"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3</a:t>
              </a:r>
              <a:r>
                <a:rPr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sym typeface="+mn-ea"/>
                </a:rPr>
                <a:t>与出版社达成开放出版合作</a:t>
              </a:r>
              <a:r>
                <a:rPr lang="zh-CN" altLang="zh-CN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协议，</a:t>
              </a:r>
              <a:r>
                <a:rPr lang="zh-CN" altLang="zh-CN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将图书馆的</a:t>
              </a:r>
              <a:r>
                <a:rPr lang="zh-CN" altLang="en-US" b="1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文献订购费</a:t>
              </a:r>
              <a:r>
                <a:rPr lang="zh-CN" altLang="zh-CN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转换为支持作者的</a:t>
              </a:r>
              <a:r>
                <a:rPr lang="zh-CN" altLang="en-US" b="1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开放出版费</a:t>
              </a:r>
              <a:r>
                <a:rPr lang="zh-CN" altLang="zh-CN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，通过</a:t>
              </a:r>
              <a:r>
                <a:rPr lang="zh-CN" altLang="zh-CN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联合出资、公开招标、集体谈判，</a:t>
              </a:r>
              <a:r>
                <a:rPr lang="zh-CN" altLang="zh-CN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使HEP领域作者在受资助期刊上免费发表OA论文，论文出版后立即被全球用户免费访问和重用。</a:t>
              </a:r>
              <a:endParaRPr lang="zh-CN" altLang="en-US" kern="1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  <a:cs typeface="Times New Roman" panose="02020603050405020304" pitchFamily="18" charset="0"/>
                <a:sym typeface="+mn-ea"/>
              </a:endParaRPr>
            </a:p>
            <a:p>
              <a:pPr indent="0" algn="just" fontAlgn="auto">
                <a:lnSpc>
                  <a:spcPts val="2500"/>
                </a:lnSpc>
              </a:pPr>
              <a:endParaRPr lang="en-US" altLang="zh-CN" sz="2000" b="0" kern="1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  <a:ea typeface="+mn-ea"/>
                <a:cs typeface="Times New Roman" panose="02020603050405020304" pitchFamily="18" charset="0"/>
              </a:endParaRPr>
            </a:p>
            <a:p>
              <a:pPr algn="just">
                <a:lnSpc>
                  <a:spcPts val="3000"/>
                </a:lnSpc>
              </a:pPr>
              <a:endParaRPr lang="en-US" altLang="zh-CN" sz="2000" b="0" kern="1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  <a:ea typeface="+mn-ea"/>
                <a:cs typeface="Times New Roman" panose="02020603050405020304" pitchFamily="18" charset="0"/>
              </a:endParaRPr>
            </a:p>
          </p:txBody>
        </p:sp>
        <p:pic>
          <p:nvPicPr>
            <p:cNvPr id="5" name="图片 4" descr="非SCOAP3发文成本图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DFDFD">
                    <a:alpha val="100000"/>
                  </a:srgbClr>
                </a:clrFrom>
                <a:clrTo>
                  <a:srgbClr val="FDFDFD">
                    <a:alpha val="100000"/>
                    <a:alpha val="0"/>
                  </a:srgbClr>
                </a:clrTo>
              </a:clrChange>
            </a:blip>
            <a:srcRect l="2706" r="3426" b="55739"/>
            <a:stretch>
              <a:fillRect/>
            </a:stretch>
          </p:blipFill>
          <p:spPr>
            <a:xfrm>
              <a:off x="810" y="3854"/>
              <a:ext cx="7673" cy="2461"/>
            </a:xfrm>
            <a:prstGeom prst="rect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</p:pic>
        <p:pic>
          <p:nvPicPr>
            <p:cNvPr id="6" name="图片 5" descr="非SCOAP3发文成本图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DFDFD">
                    <a:alpha val="100000"/>
                  </a:srgbClr>
                </a:clrFrom>
                <a:clrTo>
                  <a:srgbClr val="FDFDFD">
                    <a:alpha val="100000"/>
                    <a:alpha val="0"/>
                  </a:srgbClr>
                </a:clrTo>
              </a:clrChange>
            </a:blip>
            <a:srcRect l="2942" t="45241"/>
            <a:stretch>
              <a:fillRect/>
            </a:stretch>
          </p:blipFill>
          <p:spPr>
            <a:xfrm>
              <a:off x="810" y="6661"/>
              <a:ext cx="7673" cy="2945"/>
            </a:xfrm>
            <a:prstGeom prst="rect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</p:pic>
        <p:grpSp>
          <p:nvGrpSpPr>
            <p:cNvPr id="18" name="组合 17"/>
            <p:cNvGrpSpPr/>
            <p:nvPr/>
          </p:nvGrpSpPr>
          <p:grpSpPr>
            <a:xfrm>
              <a:off x="11154" y="3313"/>
              <a:ext cx="5860" cy="751"/>
              <a:chOff x="11399" y="3833"/>
              <a:chExt cx="3079" cy="751"/>
            </a:xfrm>
          </p:grpSpPr>
          <p:sp>
            <p:nvSpPr>
              <p:cNvPr id="8" name="文本框 7"/>
              <p:cNvSpPr txBox="1"/>
              <p:nvPr/>
            </p:nvSpPr>
            <p:spPr>
              <a:xfrm>
                <a:off x="11442" y="3914"/>
                <a:ext cx="2990" cy="628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ctr"/>
                <a:r>
                  <a:rPr lang="zh-CN" altLang="en-US" sz="1000" b="1" dirty="0">
                    <a:effectLst/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ea"/>
                  </a:rPr>
                  <a:t>SCOAP</a:t>
                </a:r>
                <a:r>
                  <a:rPr lang="zh-CN" altLang="en-US" sz="1000" b="1" baseline="30000" dirty="0">
                    <a:effectLst/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ea"/>
                  </a:rPr>
                  <a:t>3</a:t>
                </a:r>
                <a:r>
                  <a:rPr lang="zh-CN" altLang="en-US" sz="1000" b="1" dirty="0">
                    <a:effectLst/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ea"/>
                  </a:rPr>
                  <a:t>代表全球资助机构、图书馆和科研人员向出版社付费</a:t>
                </a:r>
                <a:endParaRPr lang="zh-CN" altLang="en-US" sz="1000" b="1" dirty="0"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endParaRPr>
              </a:p>
              <a:p>
                <a:pPr algn="ctr"/>
                <a:r>
                  <a:rPr lang="zh-CN" altLang="en-US" sz="1000" dirty="0">
                    <a:effectLst/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ea"/>
                  </a:rPr>
                  <a:t>（作者不付费，图书馆无需订阅）</a:t>
                </a:r>
                <a:endParaRPr lang="zh-CN" altLang="en-US" sz="1000" dirty="0"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endParaRPr>
              </a:p>
            </p:txBody>
          </p:sp>
          <p:sp>
            <p:nvSpPr>
              <p:cNvPr id="10" name="圆角矩形 9"/>
              <p:cNvSpPr/>
              <p:nvPr/>
            </p:nvSpPr>
            <p:spPr>
              <a:xfrm>
                <a:off x="11399" y="3833"/>
                <a:ext cx="3079" cy="751"/>
              </a:xfrm>
              <a:prstGeom prst="roundRect">
                <a:avLst/>
              </a:prstGeom>
              <a:ln w="127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3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  <p:sp>
          <p:nvSpPr>
            <p:cNvPr id="11" name="右箭头 10"/>
            <p:cNvSpPr/>
            <p:nvPr/>
          </p:nvSpPr>
          <p:spPr>
            <a:xfrm>
              <a:off x="8638" y="5839"/>
              <a:ext cx="1164" cy="1303"/>
            </a:xfrm>
            <a:prstGeom prst="rightArrow">
              <a:avLst/>
            </a:prstGeom>
            <a:gradFill>
              <a:gsLst>
                <a:gs pos="50000">
                  <a:schemeClr val="accent2"/>
                </a:gs>
                <a:gs pos="0">
                  <a:schemeClr val="accent2">
                    <a:lumMod val="25000"/>
                    <a:lumOff val="75000"/>
                  </a:schemeClr>
                </a:gs>
                <a:gs pos="100000">
                  <a:schemeClr val="accent2">
                    <a:lumMod val="8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0">
              <a:srgbClr val="FFFFFF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" name="标题 1"/>
          <p:cNvSpPr>
            <a:spLocks noGrp="1"/>
          </p:cNvSpPr>
          <p:nvPr/>
        </p:nvSpPr>
        <p:spPr>
          <a:xfrm>
            <a:off x="494056" y="-46353"/>
            <a:ext cx="4937760" cy="1250314"/>
          </a:xfrm>
          <a:prstGeom prst="rect">
            <a:avLst/>
          </a:prstGeom>
        </p:spPr>
        <p:txBody>
          <a:bodyPr vert="horz" lIns="50932" tIns="25466" rIns="50932" bIns="25466" rtlCol="0" anchor="ctr">
            <a:normAutofit/>
          </a:bodyPr>
          <a:lstStyle>
            <a:lvl1pPr algn="l" defTabSz="90233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altLang="zh-CN" sz="2800" b="1" dirty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800" b="1" dirty="0" smtClean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.What is SCOAP</a:t>
            </a:r>
            <a:r>
              <a:rPr lang="en-US" altLang="zh-CN" sz="2800" b="1" baseline="30000" dirty="0" smtClean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 dirty="0" smtClean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?</a:t>
            </a:r>
            <a:endParaRPr lang="en-US" altLang="zh-CN" sz="2800" b="1" dirty="0" smtClean="0">
              <a:solidFill>
                <a:srgbClr val="2070A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51815" y="826135"/>
            <a:ext cx="8348980" cy="4756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l">
              <a:buClrTx/>
              <a:buSzTx/>
              <a:buFontTx/>
            </a:pPr>
            <a:r>
              <a:rPr lang="en-US" altLang="zh-CN" sz="2000" b="1" i="1" u="sng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“你</a:t>
            </a:r>
            <a:r>
              <a:rPr lang="zh-CN" altLang="en-US" sz="2000" b="1" i="1" u="sng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可能觉得这个模式还不错</a:t>
            </a:r>
            <a:r>
              <a:rPr lang="en-US" altLang="zh-CN" sz="2000" b="1" i="1" u="sng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，但你</a:t>
            </a:r>
            <a:r>
              <a:rPr lang="zh-CN" altLang="en-US" sz="2000" b="1" i="1" u="sng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可能</a:t>
            </a:r>
            <a:r>
              <a:rPr lang="en-US" altLang="zh-CN" sz="2000" b="1" i="1" u="sng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不知道</a:t>
            </a:r>
            <a:r>
              <a:rPr lang="zh-CN" altLang="en-US" sz="2000" b="1" i="1" u="sng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这个模式的运行有多复杂</a:t>
            </a:r>
            <a:endParaRPr lang="en-US" altLang="zh-CN" sz="2000" b="1" i="1" u="sng" dirty="0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4" name="组合 3"/>
          <p:cNvGrpSpPr/>
          <p:nvPr>
            <p:custDataLst>
              <p:tags r:id="rId1"/>
            </p:custDataLst>
          </p:nvPr>
        </p:nvGrpSpPr>
        <p:grpSpPr>
          <a:xfrm>
            <a:off x="410845" y="1325880"/>
            <a:ext cx="11539220" cy="5014595"/>
            <a:chOff x="647" y="2088"/>
            <a:chExt cx="18172" cy="7897"/>
          </a:xfrm>
        </p:grpSpPr>
        <p:sp>
          <p:nvSpPr>
            <p:cNvPr id="41988" name="矩形 3"/>
            <p:cNvSpPr/>
            <p:nvPr>
              <p:custDataLst>
                <p:tags r:id="rId2"/>
              </p:custDataLst>
            </p:nvPr>
          </p:nvSpPr>
          <p:spPr>
            <a:xfrm>
              <a:off x="818" y="2088"/>
              <a:ext cx="17791" cy="175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pPr indent="0" algn="just" fontAlgn="auto">
                <a:lnSpc>
                  <a:spcPts val="2500"/>
                </a:lnSpc>
              </a:pPr>
              <a:r>
                <a:rPr lang="zh-CN" altLang="zh-CN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SCOAP</a:t>
              </a:r>
              <a:r>
                <a:rPr lang="zh-CN" altLang="zh-CN" baseline="300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3</a:t>
              </a:r>
              <a:r>
                <a:rPr lang="zh-CN" altLang="zh-CN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开放期刊</a:t>
              </a:r>
              <a:r>
                <a:rPr lang="zh-CN" altLang="zh-CN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项目经过</a:t>
              </a:r>
              <a:r>
                <a:rPr lang="zh-CN" altLang="zh-CN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八</a:t>
              </a:r>
              <a:r>
                <a:rPr lang="zh-CN" altLang="zh-CN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年</a:t>
              </a:r>
              <a:r>
                <a:rPr lang="zh-CN" altLang="zh-CN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筹建，</a:t>
              </a:r>
              <a:r>
                <a:rPr lang="zh-CN" altLang="zh-CN" sz="18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于2014年正式实施。每三年一期，现已实施至第4期。</a:t>
              </a:r>
              <a:endPara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  <a:p>
              <a:pPr indent="0" algn="just" fontAlgn="auto">
                <a:lnSpc>
                  <a:spcPts val="2500"/>
                </a:lnSpc>
              </a:pPr>
              <a:endParaRPr lang="en-US" altLang="zh-CN" sz="2000" b="0" kern="1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  <a:ea typeface="+mn-ea"/>
                <a:cs typeface="Times New Roman" panose="02020603050405020304" pitchFamily="18" charset="0"/>
              </a:endParaRPr>
            </a:p>
            <a:p>
              <a:pPr algn="just">
                <a:lnSpc>
                  <a:spcPts val="3000"/>
                </a:lnSpc>
              </a:pPr>
              <a:endParaRPr lang="en-US" altLang="zh-CN" sz="2000" b="0" kern="1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12707" y="2973"/>
              <a:ext cx="5274" cy="5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t">
              <a:spAutoFit/>
            </a:bodyPr>
            <a:p>
              <a:pPr marL="212090" indent="-248285" algn="just" fontAlgn="auto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Wingdings" panose="05000000000000000000" charset="0"/>
                <a:buChar char="Ø"/>
              </a:pPr>
              <a:endPara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660" name="任意多边形: 形状 17"/>
            <p:cNvSpPr/>
            <p:nvPr>
              <p:custDataLst>
                <p:tags r:id="rId3"/>
              </p:custDataLst>
            </p:nvPr>
          </p:nvSpPr>
          <p:spPr>
            <a:xfrm>
              <a:off x="1806" y="6825"/>
              <a:ext cx="15509" cy="3160"/>
            </a:xfrm>
            <a:custGeom>
              <a:avLst/>
              <a:gdLst>
                <a:gd name="connsiteX0" fmla="*/ 4924244 w 9848488"/>
                <a:gd name="connsiteY0" fmla="*/ 0 h 2006368"/>
                <a:gd name="connsiteX1" fmla="*/ 9775437 w 9848488"/>
                <a:gd name="connsiteY1" fmla="*/ 1858432 h 2006368"/>
                <a:gd name="connsiteX2" fmla="*/ 9848488 w 9848488"/>
                <a:gd name="connsiteY2" fmla="*/ 2006368 h 2006368"/>
                <a:gd name="connsiteX3" fmla="*/ 0 w 9848488"/>
                <a:gd name="connsiteY3" fmla="*/ 2006368 h 2006368"/>
                <a:gd name="connsiteX4" fmla="*/ 73051 w 9848488"/>
                <a:gd name="connsiteY4" fmla="*/ 1858432 h 2006368"/>
                <a:gd name="connsiteX5" fmla="*/ 4924244 w 9848488"/>
                <a:gd name="connsiteY5" fmla="*/ 0 h 2006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848488" h="2006368">
                  <a:moveTo>
                    <a:pt x="4924244" y="0"/>
                  </a:moveTo>
                  <a:cubicBezTo>
                    <a:pt x="7203603" y="0"/>
                    <a:pt x="9132307" y="781751"/>
                    <a:pt x="9775437" y="1858432"/>
                  </a:cubicBezTo>
                  <a:lnTo>
                    <a:pt x="9848488" y="2006368"/>
                  </a:lnTo>
                  <a:lnTo>
                    <a:pt x="0" y="2006368"/>
                  </a:lnTo>
                  <a:lnTo>
                    <a:pt x="73051" y="1858432"/>
                  </a:lnTo>
                  <a:cubicBezTo>
                    <a:pt x="716182" y="781751"/>
                    <a:pt x="2644886" y="0"/>
                    <a:pt x="4924244" y="0"/>
                  </a:cubicBezTo>
                  <a:close/>
                </a:path>
              </a:pathLst>
            </a:custGeom>
            <a:gradFill>
              <a:gsLst>
                <a:gs pos="0">
                  <a:schemeClr val="accent4">
                    <a:alpha val="15000"/>
                  </a:schemeClr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  <a:ln>
              <a:gradFill>
                <a:gsLst>
                  <a:gs pos="0">
                    <a:schemeClr val="accent4">
                      <a:alpha val="100000"/>
                    </a:schemeClr>
                  </a:gs>
                  <a:gs pos="87000">
                    <a:schemeClr val="accent4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674" name="任意多边形: 形状 21"/>
            <p:cNvSpPr/>
            <p:nvPr>
              <p:custDataLst>
                <p:tags r:id="rId4"/>
              </p:custDataLst>
            </p:nvPr>
          </p:nvSpPr>
          <p:spPr>
            <a:xfrm>
              <a:off x="1590" y="6484"/>
              <a:ext cx="15941" cy="3160"/>
            </a:xfrm>
            <a:custGeom>
              <a:avLst/>
              <a:gdLst>
                <a:gd name="connsiteX0" fmla="*/ 4924244 w 9848488"/>
                <a:gd name="connsiteY0" fmla="*/ 0 h 2006368"/>
                <a:gd name="connsiteX1" fmla="*/ 9775437 w 9848488"/>
                <a:gd name="connsiteY1" fmla="*/ 1858432 h 2006368"/>
                <a:gd name="connsiteX2" fmla="*/ 9848488 w 9848488"/>
                <a:gd name="connsiteY2" fmla="*/ 2006368 h 2006368"/>
                <a:gd name="connsiteX3" fmla="*/ 0 w 9848488"/>
                <a:gd name="connsiteY3" fmla="*/ 2006368 h 2006368"/>
                <a:gd name="connsiteX4" fmla="*/ 73051 w 9848488"/>
                <a:gd name="connsiteY4" fmla="*/ 1858432 h 2006368"/>
                <a:gd name="connsiteX5" fmla="*/ 4924244 w 9848488"/>
                <a:gd name="connsiteY5" fmla="*/ 0 h 2006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848488" h="2006368">
                  <a:moveTo>
                    <a:pt x="4924244" y="0"/>
                  </a:moveTo>
                  <a:cubicBezTo>
                    <a:pt x="7203603" y="0"/>
                    <a:pt x="9132307" y="781751"/>
                    <a:pt x="9775437" y="1858432"/>
                  </a:cubicBezTo>
                  <a:lnTo>
                    <a:pt x="9848488" y="2006368"/>
                  </a:lnTo>
                  <a:lnTo>
                    <a:pt x="0" y="2006368"/>
                  </a:lnTo>
                  <a:lnTo>
                    <a:pt x="73051" y="1858432"/>
                  </a:lnTo>
                  <a:cubicBezTo>
                    <a:pt x="716182" y="781751"/>
                    <a:pt x="2644886" y="0"/>
                    <a:pt x="4924244" y="0"/>
                  </a:cubicBezTo>
                  <a:close/>
                </a:path>
              </a:pathLst>
            </a:custGeom>
            <a:noFill/>
            <a:ln w="15875">
              <a:gradFill>
                <a:gsLst>
                  <a:gs pos="0">
                    <a:schemeClr val="accent4">
                      <a:lumMod val="40000"/>
                      <a:lumOff val="60000"/>
                      <a:alpha val="100000"/>
                    </a:schemeClr>
                  </a:gs>
                  <a:gs pos="92000">
                    <a:schemeClr val="accent4">
                      <a:alpha val="0"/>
                    </a:schemeClr>
                  </a:gs>
                </a:gsLst>
                <a:lin ang="5400000" scaled="1"/>
              </a:gra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675" name="椭圆 674"/>
            <p:cNvSpPr/>
            <p:nvPr>
              <p:custDataLst>
                <p:tags r:id="rId5"/>
              </p:custDataLst>
            </p:nvPr>
          </p:nvSpPr>
          <p:spPr>
            <a:xfrm>
              <a:off x="2840" y="8044"/>
              <a:ext cx="231" cy="231"/>
            </a:xfrm>
            <a:prstGeom prst="ellipse">
              <a:avLst/>
            </a:prstGeom>
            <a:solidFill>
              <a:srgbClr val="FFFFFF"/>
            </a:solidFill>
            <a:ln w="3175">
              <a:solidFill>
                <a:schemeClr val="accent4"/>
              </a:solidFill>
            </a:ln>
            <a:effectLst>
              <a:outerShdw blurRad="63500" sx="102000" sy="102000" algn="ctr" rotWithShape="0">
                <a:schemeClr val="accent4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676" name="椭圆 675"/>
            <p:cNvSpPr/>
            <p:nvPr>
              <p:custDataLst>
                <p:tags r:id="rId6"/>
              </p:custDataLst>
            </p:nvPr>
          </p:nvSpPr>
          <p:spPr>
            <a:xfrm>
              <a:off x="2884" y="8088"/>
              <a:ext cx="142" cy="142"/>
            </a:xfrm>
            <a:prstGeom prst="ellipse">
              <a:avLst/>
            </a:prstGeom>
            <a:gradFill>
              <a:gsLst>
                <a:gs pos="1000">
                  <a:schemeClr val="accent4">
                    <a:lumMod val="75000"/>
                    <a:alpha val="100000"/>
                  </a:schemeClr>
                </a:gs>
                <a:gs pos="100000">
                  <a:schemeClr val="accent4">
                    <a:alpha val="10000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677" name="矩形 676"/>
            <p:cNvSpPr/>
            <p:nvPr>
              <p:custDataLst>
                <p:tags r:id="rId7"/>
              </p:custDataLst>
            </p:nvPr>
          </p:nvSpPr>
          <p:spPr>
            <a:xfrm>
              <a:off x="647" y="5670"/>
              <a:ext cx="3179" cy="1111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noAutofit/>
            </a:bodyPr>
            <a:p>
              <a:pPr marL="171450" indent="-171450" algn="just" fontAlgn="auto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 typeface="Wingdings" panose="05000000000000000000" charset="0"/>
                <a:buChar char="Ø"/>
              </a:pPr>
              <a:r>
                <a:rPr lang="zh-CN" alt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参考影响因子、论文内容格式、出版服务功能等综合因素确定篇均</a:t>
              </a:r>
              <a:r>
                <a:rPr lang="en-US" altLang="zh-CN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APC</a:t>
              </a:r>
              <a:r>
                <a:rPr lang="zh-CN" alt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费用和每种期刊</a:t>
              </a:r>
              <a:r>
                <a:rPr lang="en-US" altLang="zh-CN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HEP</a:t>
              </a:r>
              <a:r>
                <a:rPr lang="zh-CN" alt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发文数量，每</a:t>
              </a:r>
              <a:r>
                <a:rPr lang="en-US" altLang="zh-CN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3</a:t>
              </a:r>
              <a:r>
                <a:rPr lang="zh-CN" alt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年进行一期核算和约定，具体到刊。由</a:t>
              </a:r>
              <a:r>
                <a:rPr lang="en-US" altLang="zh-CN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CERN</a:t>
              </a:r>
              <a:r>
                <a:rPr lang="zh-CN" alt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代表</a:t>
              </a:r>
              <a:r>
                <a:rPr lang="en-US" altLang="zh-CN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SCOAP</a:t>
              </a:r>
              <a:r>
                <a:rPr lang="en-US" altLang="zh-CN" sz="1000" baseline="30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3</a:t>
              </a:r>
              <a:r>
                <a:rPr lang="zh-CN" altLang="en-US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按年度向出版商付费。</a:t>
              </a:r>
              <a:endPara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endParaRPr>
            </a:p>
          </p:txBody>
        </p:sp>
        <p:sp>
          <p:nvSpPr>
            <p:cNvPr id="678" name="矩形 677"/>
            <p:cNvSpPr/>
            <p:nvPr>
              <p:custDataLst>
                <p:tags r:id="rId8"/>
              </p:custDataLst>
            </p:nvPr>
          </p:nvSpPr>
          <p:spPr>
            <a:xfrm>
              <a:off x="1286" y="4932"/>
              <a:ext cx="2201" cy="580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noAutofit/>
            </a:bodyPr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600" b="1">
                  <a:solidFill>
                    <a:schemeClr val="accent4"/>
                  </a:solidFill>
                  <a:latin typeface="+mn-ea"/>
                  <a:cs typeface="+mn-ea"/>
                  <a:sym typeface="+mn-ea"/>
                </a:rPr>
                <a:t>费用计算机制</a:t>
              </a:r>
              <a:endParaRPr lang="zh-CN" altLang="en-US" sz="1600" b="1">
                <a:solidFill>
                  <a:schemeClr val="accent4"/>
                </a:solidFill>
                <a:latin typeface="+mn-ea"/>
                <a:cs typeface="+mn-ea"/>
                <a:sym typeface="+mn-ea"/>
              </a:endParaRPr>
            </a:p>
          </p:txBody>
        </p:sp>
        <p:cxnSp>
          <p:nvCxnSpPr>
            <p:cNvPr id="679" name="直接连接符 678"/>
            <p:cNvCxnSpPr/>
            <p:nvPr>
              <p:custDataLst>
                <p:tags r:id="rId9"/>
              </p:custDataLst>
            </p:nvPr>
          </p:nvCxnSpPr>
          <p:spPr>
            <a:xfrm flipV="1">
              <a:off x="2957" y="7022"/>
              <a:ext cx="0" cy="1022"/>
            </a:xfrm>
            <a:prstGeom prst="line">
              <a:avLst/>
            </a:prstGeom>
            <a:noFill/>
            <a:ln>
              <a:gradFill flip="none" rotWithShape="1">
                <a:gsLst>
                  <a:gs pos="0">
                    <a:schemeClr val="accent4">
                      <a:alpha val="0"/>
                    </a:schemeClr>
                  </a:gs>
                  <a:gs pos="100000">
                    <a:schemeClr val="accent4">
                      <a:alpha val="100000"/>
                    </a:schemeClr>
                  </a:gs>
                </a:gsLst>
                <a:lin ang="16200000" scaled="0"/>
                <a:tileRect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680" name="椭圆 679"/>
            <p:cNvSpPr/>
            <p:nvPr>
              <p:custDataLst>
                <p:tags r:id="rId10"/>
              </p:custDataLst>
            </p:nvPr>
          </p:nvSpPr>
          <p:spPr>
            <a:xfrm>
              <a:off x="16052" y="8044"/>
              <a:ext cx="231" cy="231"/>
            </a:xfrm>
            <a:prstGeom prst="ellipse">
              <a:avLst/>
            </a:prstGeom>
            <a:solidFill>
              <a:srgbClr val="FFFFFF"/>
            </a:solidFill>
            <a:ln w="3175">
              <a:solidFill>
                <a:schemeClr val="accent5"/>
              </a:solidFill>
            </a:ln>
            <a:effectLst>
              <a:outerShdw blurRad="63500" sx="102000" sy="102000" algn="ctr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681" name="椭圆 680"/>
            <p:cNvSpPr/>
            <p:nvPr>
              <p:custDataLst>
                <p:tags r:id="rId11"/>
              </p:custDataLst>
            </p:nvPr>
          </p:nvSpPr>
          <p:spPr>
            <a:xfrm>
              <a:off x="16096" y="8088"/>
              <a:ext cx="142" cy="142"/>
            </a:xfrm>
            <a:prstGeom prst="ellipse">
              <a:avLst/>
            </a:prstGeom>
            <a:gradFill>
              <a:gsLst>
                <a:gs pos="1000">
                  <a:schemeClr val="accent5">
                    <a:lumMod val="75000"/>
                    <a:alpha val="100000"/>
                  </a:schemeClr>
                </a:gs>
                <a:gs pos="100000">
                  <a:schemeClr val="accent5">
                    <a:alpha val="10000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682" name="矩形 681"/>
            <p:cNvSpPr/>
            <p:nvPr>
              <p:custDataLst>
                <p:tags r:id="rId12"/>
              </p:custDataLst>
            </p:nvPr>
          </p:nvSpPr>
          <p:spPr>
            <a:xfrm>
              <a:off x="14577" y="5610"/>
              <a:ext cx="4243" cy="1111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noAutofit/>
            </a:bodyPr>
            <a:p>
              <a:pPr marL="171450" indent="-171450" algn="just" fontAlgn="auto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 typeface="Wingdings" panose="05000000000000000000" charset="0"/>
                <a:buChar char="Ø"/>
              </a:pPr>
              <a:r>
                <a:rPr lang="en-US" altLang="en-US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SCOAP</a:t>
              </a:r>
              <a:r>
                <a:rPr lang="en-US" altLang="zh-CN" sz="1000" baseline="30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3</a:t>
              </a:r>
              <a:r>
                <a:rPr lang="zh-CN" altLang="en-US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论文的</a:t>
              </a:r>
              <a:r>
                <a:rPr lang="en-US" altLang="zh-CN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PDF</a:t>
              </a:r>
              <a:r>
                <a:rPr lang="zh-CN" altLang="en-US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和</a:t>
              </a:r>
              <a:r>
                <a:rPr lang="en-US" altLang="zh-CN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XML</a:t>
              </a:r>
              <a:r>
                <a:rPr lang="zh-CN" altLang="en-US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版本由出版社推送到</a:t>
              </a:r>
              <a:r>
                <a:rPr lang="en-US" altLang="zh-CN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SCOAP3</a:t>
              </a:r>
              <a:r>
                <a:rPr lang="zh-CN" altLang="en-US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存储库系统，该系统提供：论文的浏览、查阅（含高级检索）、全文下载；</a:t>
              </a:r>
              <a:endParaRPr lang="zh-CN" altLang="en-US" sz="10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endParaRPr>
            </a:p>
            <a:p>
              <a:pPr marL="171450" indent="-171450" algn="just" fontAlgn="auto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 typeface="Wingdings" panose="05000000000000000000" charset="0"/>
                <a:buChar char="Ø"/>
              </a:pPr>
              <a:r>
                <a:rPr lang="zh-CN" altLang="en-US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论文元数据收割服务（遵循</a:t>
              </a:r>
              <a:r>
                <a:rPr lang="en-US" altLang="zh-CN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OAI-PMH</a:t>
              </a:r>
              <a:r>
                <a:rPr lang="zh-CN" altLang="en-US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）；</a:t>
              </a:r>
              <a:endParaRPr lang="zh-CN" altLang="en-US" sz="10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endParaRPr>
            </a:p>
            <a:p>
              <a:pPr marL="171450" indent="-171450" algn="just" fontAlgn="auto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 typeface="Wingdings" panose="05000000000000000000" charset="0"/>
                <a:buChar char="Ø"/>
              </a:pPr>
              <a:r>
                <a:rPr lang="zh-CN" altLang="en-US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通过</a:t>
              </a:r>
              <a:r>
                <a:rPr lang="en-US" altLang="zh-CN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API</a:t>
              </a:r>
              <a:r>
                <a:rPr lang="zh-CN" altLang="en-US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获取论文（暂对联盟成员注册试用）；</a:t>
              </a:r>
              <a:endParaRPr lang="zh-CN" altLang="en-US" sz="10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endParaRPr>
            </a:p>
            <a:p>
              <a:pPr marL="171450" indent="-171450" algn="just" fontAlgn="auto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 typeface="Wingdings" panose="05000000000000000000" charset="0"/>
                <a:buChar char="Ø"/>
              </a:pPr>
              <a:r>
                <a:rPr lang="zh-CN" altLang="en-US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论文订制通知</a:t>
              </a:r>
              <a:r>
                <a:rPr lang="en-US" altLang="zh-CN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Alert</a:t>
              </a:r>
              <a:r>
                <a:rPr lang="zh-CN" altLang="en-US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服务等。</a:t>
              </a:r>
              <a:endParaRPr lang="zh-CN" altLang="en-US" sz="10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endParaRPr>
            </a:p>
          </p:txBody>
        </p:sp>
        <p:sp>
          <p:nvSpPr>
            <p:cNvPr id="683" name="矩形 682"/>
            <p:cNvSpPr/>
            <p:nvPr>
              <p:custDataLst>
                <p:tags r:id="rId13"/>
              </p:custDataLst>
            </p:nvPr>
          </p:nvSpPr>
          <p:spPr>
            <a:xfrm>
              <a:off x="15277" y="4901"/>
              <a:ext cx="2201" cy="580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noAutofit/>
            </a:bodyPr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600" b="1">
                  <a:solidFill>
                    <a:schemeClr val="accent5"/>
                  </a:solidFill>
                  <a:latin typeface="+mn-ea"/>
                  <a:cs typeface="+mn-ea"/>
                  <a:sym typeface="+mn-ea"/>
                </a:rPr>
                <a:t>数据服务机制</a:t>
              </a:r>
              <a:endParaRPr lang="zh-CN" altLang="en-US" sz="1600" b="1">
                <a:solidFill>
                  <a:schemeClr val="accent5"/>
                </a:solidFill>
                <a:latin typeface="+mn-ea"/>
                <a:cs typeface="+mn-ea"/>
                <a:sym typeface="+mn-ea"/>
              </a:endParaRPr>
            </a:p>
          </p:txBody>
        </p:sp>
        <p:cxnSp>
          <p:nvCxnSpPr>
            <p:cNvPr id="684" name="直接连接符 683"/>
            <p:cNvCxnSpPr/>
            <p:nvPr>
              <p:custDataLst>
                <p:tags r:id="rId14"/>
              </p:custDataLst>
            </p:nvPr>
          </p:nvCxnSpPr>
          <p:spPr>
            <a:xfrm flipV="1">
              <a:off x="16169" y="7022"/>
              <a:ext cx="0" cy="1022"/>
            </a:xfrm>
            <a:prstGeom prst="line">
              <a:avLst/>
            </a:prstGeom>
            <a:noFill/>
            <a:ln>
              <a:gradFill flip="none" rotWithShape="1">
                <a:gsLst>
                  <a:gs pos="0">
                    <a:schemeClr val="accent5">
                      <a:alpha val="0"/>
                    </a:schemeClr>
                  </a:gs>
                  <a:gs pos="100000">
                    <a:schemeClr val="accent5">
                      <a:alpha val="100000"/>
                    </a:schemeClr>
                  </a:gs>
                </a:gsLst>
                <a:lin ang="16200000" scaled="0"/>
                <a:tileRect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685" name="椭圆 684"/>
            <p:cNvSpPr/>
            <p:nvPr>
              <p:custDataLst>
                <p:tags r:id="rId15"/>
              </p:custDataLst>
            </p:nvPr>
          </p:nvSpPr>
          <p:spPr>
            <a:xfrm>
              <a:off x="5482" y="6862"/>
              <a:ext cx="231" cy="231"/>
            </a:xfrm>
            <a:prstGeom prst="ellipse">
              <a:avLst/>
            </a:prstGeom>
            <a:solidFill>
              <a:srgbClr val="FFFFFF"/>
            </a:solidFill>
            <a:ln w="3175">
              <a:solidFill>
                <a:schemeClr val="accent5"/>
              </a:solidFill>
            </a:ln>
            <a:effectLst>
              <a:outerShdw blurRad="63500" sx="102000" sy="102000" algn="ctr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686" name="椭圆 685"/>
            <p:cNvSpPr/>
            <p:nvPr>
              <p:custDataLst>
                <p:tags r:id="rId16"/>
              </p:custDataLst>
            </p:nvPr>
          </p:nvSpPr>
          <p:spPr>
            <a:xfrm>
              <a:off x="5526" y="6906"/>
              <a:ext cx="142" cy="142"/>
            </a:xfrm>
            <a:prstGeom prst="ellipse">
              <a:avLst/>
            </a:prstGeom>
            <a:gradFill>
              <a:gsLst>
                <a:gs pos="1000">
                  <a:schemeClr val="accent5">
                    <a:lumMod val="75000"/>
                    <a:alpha val="100000"/>
                  </a:schemeClr>
                </a:gs>
                <a:gs pos="100000">
                  <a:schemeClr val="accent5">
                    <a:alpha val="10000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687" name="矩形 686"/>
            <p:cNvSpPr/>
            <p:nvPr>
              <p:custDataLst>
                <p:tags r:id="rId17"/>
              </p:custDataLst>
            </p:nvPr>
          </p:nvSpPr>
          <p:spPr>
            <a:xfrm>
              <a:off x="4080" y="3639"/>
              <a:ext cx="2590" cy="1111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noAutofit/>
            </a:bodyPr>
            <a:p>
              <a:pPr marL="171450" indent="-171450" algn="just" fontAlgn="auto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 typeface="Wingdings" panose="05000000000000000000" charset="0"/>
                <a:buChar char="Ø"/>
              </a:pPr>
              <a:r>
                <a:rPr lang="zh-CN" altLang="en-US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按国家</a:t>
              </a:r>
              <a:r>
                <a:rPr lang="en-US" altLang="zh-CN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/</a:t>
              </a:r>
              <a:r>
                <a:rPr lang="zh-CN" altLang="en-US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地区参与作者在相应期刊发表</a:t>
              </a:r>
              <a:r>
                <a:rPr lang="en-US" altLang="zh-CN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HEP</a:t>
              </a:r>
              <a:r>
                <a:rPr lang="zh-CN" altLang="en-US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论文比例</a:t>
              </a:r>
              <a:r>
                <a:rPr lang="en-US" altLang="zh-CN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+10%</a:t>
              </a:r>
              <a:r>
                <a:rPr lang="zh-CN" altLang="en-US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（免除贫穷国家和发文过少国家费用）计算各成员国分担费用，由</a:t>
              </a:r>
              <a:r>
                <a:rPr lang="en-US" altLang="zh-CN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CERN</a:t>
              </a:r>
              <a:r>
                <a:rPr lang="zh-CN" altLang="en-US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代表</a:t>
              </a:r>
              <a:r>
                <a:rPr lang="en-US" altLang="zh-CN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SCOAP</a:t>
              </a:r>
              <a:r>
                <a:rPr lang="en-US" altLang="zh-CN" sz="1000" baseline="30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3</a:t>
              </a:r>
              <a:r>
                <a:rPr lang="zh-CN" altLang="en-US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向成员国收费（实验室所属国优先、</a:t>
              </a:r>
              <a:r>
                <a:rPr lang="en-US" altLang="zh-CN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GDP</a:t>
              </a:r>
              <a:r>
                <a:rPr lang="zh-CN" altLang="en-US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高所属国优先）；</a:t>
              </a:r>
              <a:endParaRPr lang="zh-CN" altLang="en-US" sz="10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endParaRPr>
            </a:p>
            <a:p>
              <a:pPr marL="171450" indent="-171450" algn="just" fontAlgn="auto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 typeface="Wingdings" panose="05000000000000000000" charset="0"/>
                <a:buChar char="Ø"/>
              </a:pPr>
              <a:r>
                <a:rPr lang="en-US" altLang="zh-CN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CERN</a:t>
              </a:r>
              <a:r>
                <a:rPr lang="zh-CN" altLang="en-US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对</a:t>
              </a:r>
              <a:r>
                <a:rPr lang="en-US" altLang="zh-CN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CERN</a:t>
              </a:r>
              <a:r>
                <a:rPr lang="zh-CN" altLang="en-US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作者、联盟资助不足费用，兜底承担。</a:t>
              </a:r>
              <a:endParaRPr lang="zh-CN" altLang="en-US" sz="10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endParaRPr>
            </a:p>
          </p:txBody>
        </p:sp>
        <p:sp>
          <p:nvSpPr>
            <p:cNvPr id="688" name="矩形 687"/>
            <p:cNvSpPr/>
            <p:nvPr>
              <p:custDataLst>
                <p:tags r:id="rId18"/>
              </p:custDataLst>
            </p:nvPr>
          </p:nvSpPr>
          <p:spPr>
            <a:xfrm>
              <a:off x="4246" y="3005"/>
              <a:ext cx="2421" cy="580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noAutofit/>
            </a:bodyPr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600" b="1">
                  <a:solidFill>
                    <a:schemeClr val="accent5"/>
                  </a:solidFill>
                  <a:latin typeface="+mn-ea"/>
                  <a:cs typeface="+mn-ea"/>
                  <a:sym typeface="+mn-ea"/>
                </a:rPr>
                <a:t>分担与兜底机制</a:t>
              </a:r>
              <a:endParaRPr lang="zh-CN" altLang="en-US" sz="1600" b="1">
                <a:solidFill>
                  <a:schemeClr val="accent5"/>
                </a:solidFill>
                <a:latin typeface="+mn-ea"/>
                <a:cs typeface="+mn-ea"/>
                <a:sym typeface="+mn-ea"/>
              </a:endParaRPr>
            </a:p>
          </p:txBody>
        </p:sp>
        <p:cxnSp>
          <p:nvCxnSpPr>
            <p:cNvPr id="689" name="直接连接符 688"/>
            <p:cNvCxnSpPr/>
            <p:nvPr>
              <p:custDataLst>
                <p:tags r:id="rId19"/>
              </p:custDataLst>
            </p:nvPr>
          </p:nvCxnSpPr>
          <p:spPr>
            <a:xfrm flipV="1">
              <a:off x="5599" y="5840"/>
              <a:ext cx="0" cy="1022"/>
            </a:xfrm>
            <a:prstGeom prst="line">
              <a:avLst/>
            </a:prstGeom>
            <a:noFill/>
            <a:ln>
              <a:gradFill flip="none" rotWithShape="1">
                <a:gsLst>
                  <a:gs pos="0">
                    <a:schemeClr val="accent5">
                      <a:alpha val="0"/>
                    </a:schemeClr>
                  </a:gs>
                  <a:gs pos="100000">
                    <a:schemeClr val="accent5">
                      <a:alpha val="100000"/>
                    </a:schemeClr>
                  </a:gs>
                </a:gsLst>
                <a:lin ang="16200000" scaled="0"/>
                <a:tileRect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690" name="椭圆 689"/>
            <p:cNvSpPr/>
            <p:nvPr>
              <p:custDataLst>
                <p:tags r:id="rId20"/>
              </p:custDataLst>
            </p:nvPr>
          </p:nvSpPr>
          <p:spPr>
            <a:xfrm>
              <a:off x="13409" y="6862"/>
              <a:ext cx="231" cy="231"/>
            </a:xfrm>
            <a:prstGeom prst="ellipse">
              <a:avLst/>
            </a:prstGeom>
            <a:solidFill>
              <a:srgbClr val="FFFFFF"/>
            </a:solidFill>
            <a:ln w="3175">
              <a:solidFill>
                <a:schemeClr val="accent4"/>
              </a:solidFill>
            </a:ln>
            <a:effectLst>
              <a:outerShdw blurRad="63500" sx="102000" sy="102000" algn="ctr" rotWithShape="0">
                <a:schemeClr val="accent4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691" name="椭圆 690"/>
            <p:cNvSpPr/>
            <p:nvPr>
              <p:custDataLst>
                <p:tags r:id="rId21"/>
              </p:custDataLst>
            </p:nvPr>
          </p:nvSpPr>
          <p:spPr>
            <a:xfrm>
              <a:off x="13453" y="6906"/>
              <a:ext cx="142" cy="142"/>
            </a:xfrm>
            <a:prstGeom prst="ellipse">
              <a:avLst/>
            </a:prstGeom>
            <a:gradFill>
              <a:gsLst>
                <a:gs pos="1000">
                  <a:schemeClr val="accent4">
                    <a:lumMod val="75000"/>
                    <a:alpha val="100000"/>
                  </a:schemeClr>
                </a:gs>
                <a:gs pos="100000">
                  <a:schemeClr val="accent4">
                    <a:alpha val="10000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692" name="矩形 691"/>
            <p:cNvSpPr/>
            <p:nvPr>
              <p:custDataLst>
                <p:tags r:id="rId22"/>
              </p:custDataLst>
            </p:nvPr>
          </p:nvSpPr>
          <p:spPr>
            <a:xfrm>
              <a:off x="12826" y="4638"/>
              <a:ext cx="1500" cy="1111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noAutofit/>
            </a:bodyPr>
            <a:p>
              <a:pPr marL="171450" indent="-171450" algn="just" fontAlgn="auto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 typeface="Wingdings" panose="05000000000000000000" charset="0"/>
                <a:buChar char="Ø"/>
              </a:pPr>
              <a:r>
                <a:rPr lang="zh-CN" altLang="en-US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任何作者在</a:t>
              </a:r>
              <a:r>
                <a:rPr lang="en-US" altLang="zh-CN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SCOAP</a:t>
              </a:r>
              <a:r>
                <a:rPr lang="en-US" altLang="zh-CN" sz="1000" baseline="30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3</a:t>
              </a:r>
              <a:r>
                <a:rPr lang="zh-CN" altLang="en-US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资助的期刊可免费发表</a:t>
              </a:r>
              <a:r>
                <a:rPr lang="en-US" altLang="zh-CN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HEP</a:t>
              </a:r>
              <a:r>
                <a:rPr lang="zh-CN" altLang="en-US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领域</a:t>
              </a:r>
              <a:r>
                <a:rPr lang="en-US" altLang="zh-CN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OA</a:t>
              </a:r>
              <a:r>
                <a:rPr lang="zh-CN" altLang="en-US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论文。</a:t>
              </a:r>
              <a:endParaRPr lang="zh-CN" altLang="en-US" sz="10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endParaRPr>
            </a:p>
          </p:txBody>
        </p:sp>
        <p:sp>
          <p:nvSpPr>
            <p:cNvPr id="693" name="矩形 692"/>
            <p:cNvSpPr/>
            <p:nvPr>
              <p:custDataLst>
                <p:tags r:id="rId23"/>
              </p:custDataLst>
            </p:nvPr>
          </p:nvSpPr>
          <p:spPr>
            <a:xfrm>
              <a:off x="12634" y="3978"/>
              <a:ext cx="2201" cy="580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noAutofit/>
            </a:bodyPr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600" b="1">
                  <a:solidFill>
                    <a:schemeClr val="accent4"/>
                  </a:solidFill>
                  <a:latin typeface="+mn-ea"/>
                  <a:cs typeface="+mn-ea"/>
                  <a:sym typeface="+mn-ea"/>
                </a:rPr>
                <a:t>作者免费机制</a:t>
              </a:r>
              <a:endParaRPr lang="zh-CN" altLang="en-US" sz="1600" b="1">
                <a:solidFill>
                  <a:schemeClr val="accent4"/>
                </a:solidFill>
                <a:latin typeface="+mn-ea"/>
                <a:cs typeface="+mn-ea"/>
                <a:sym typeface="+mn-ea"/>
              </a:endParaRPr>
            </a:p>
          </p:txBody>
        </p:sp>
        <p:cxnSp>
          <p:nvCxnSpPr>
            <p:cNvPr id="694" name="直接连接符 693"/>
            <p:cNvCxnSpPr/>
            <p:nvPr>
              <p:custDataLst>
                <p:tags r:id="rId24"/>
              </p:custDataLst>
            </p:nvPr>
          </p:nvCxnSpPr>
          <p:spPr>
            <a:xfrm flipV="1">
              <a:off x="13527" y="5840"/>
              <a:ext cx="0" cy="1022"/>
            </a:xfrm>
            <a:prstGeom prst="line">
              <a:avLst/>
            </a:prstGeom>
            <a:noFill/>
            <a:ln>
              <a:gradFill flip="none" rotWithShape="1">
                <a:gsLst>
                  <a:gs pos="0">
                    <a:schemeClr val="accent4">
                      <a:alpha val="0"/>
                    </a:schemeClr>
                  </a:gs>
                  <a:gs pos="100000">
                    <a:schemeClr val="accent4">
                      <a:alpha val="100000"/>
                    </a:schemeClr>
                  </a:gs>
                </a:gsLst>
                <a:lin ang="16200000" scaled="0"/>
                <a:tileRect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695" name="椭圆 694"/>
            <p:cNvSpPr/>
            <p:nvPr>
              <p:custDataLst>
                <p:tags r:id="rId25"/>
              </p:custDataLst>
            </p:nvPr>
          </p:nvSpPr>
          <p:spPr>
            <a:xfrm>
              <a:off x="8125" y="6364"/>
              <a:ext cx="231" cy="231"/>
            </a:xfrm>
            <a:prstGeom prst="ellipse">
              <a:avLst/>
            </a:prstGeom>
            <a:solidFill>
              <a:srgbClr val="FFFFFF"/>
            </a:solidFill>
            <a:ln w="3175">
              <a:solidFill>
                <a:schemeClr val="accent4"/>
              </a:solidFill>
            </a:ln>
            <a:effectLst>
              <a:outerShdw blurRad="63500" sx="102000" sy="102000" algn="ctr" rotWithShape="0">
                <a:schemeClr val="accent4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696" name="椭圆 695"/>
            <p:cNvSpPr/>
            <p:nvPr>
              <p:custDataLst>
                <p:tags r:id="rId26"/>
              </p:custDataLst>
            </p:nvPr>
          </p:nvSpPr>
          <p:spPr>
            <a:xfrm>
              <a:off x="8169" y="6408"/>
              <a:ext cx="142" cy="142"/>
            </a:xfrm>
            <a:prstGeom prst="ellipse">
              <a:avLst/>
            </a:prstGeom>
            <a:gradFill>
              <a:gsLst>
                <a:gs pos="1000">
                  <a:schemeClr val="accent4">
                    <a:lumMod val="75000"/>
                    <a:alpha val="100000"/>
                  </a:schemeClr>
                </a:gs>
                <a:gs pos="100000">
                  <a:schemeClr val="accent4">
                    <a:alpha val="10000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697" name="矩形 696"/>
            <p:cNvSpPr/>
            <p:nvPr>
              <p:custDataLst>
                <p:tags r:id="rId27"/>
              </p:custDataLst>
            </p:nvPr>
          </p:nvSpPr>
          <p:spPr>
            <a:xfrm>
              <a:off x="7059" y="3535"/>
              <a:ext cx="2267" cy="1111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noAutofit/>
            </a:bodyPr>
            <a:p>
              <a:pPr marL="171450" indent="-171450" algn="just" fontAlgn="auto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 typeface="Wingdings" panose="05000000000000000000" charset="0"/>
                <a:buChar char="Ø"/>
              </a:pPr>
              <a:r>
                <a:rPr lang="zh-CN" altLang="en-US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出版社必须对订购了包含</a:t>
              </a:r>
              <a:r>
                <a:rPr lang="en-US" altLang="zh-CN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SCOAP</a:t>
              </a:r>
              <a:r>
                <a:rPr lang="en-US" altLang="zh-CN" sz="1000" baseline="30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3</a:t>
              </a:r>
              <a:r>
                <a:rPr lang="zh-CN" altLang="en-US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资助的开放出版期刊内容的所有图书馆</a:t>
              </a:r>
              <a:r>
                <a:rPr lang="en-US" altLang="zh-CN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/</a:t>
              </a:r>
              <a:r>
                <a:rPr lang="zh-CN" altLang="en-US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集团（无论其是否是</a:t>
              </a:r>
              <a:r>
                <a:rPr lang="en-US" altLang="zh-CN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SCOAP</a:t>
              </a:r>
              <a:r>
                <a:rPr lang="en-US" altLang="zh-CN" sz="1000" baseline="30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3</a:t>
              </a:r>
              <a:r>
                <a:rPr lang="zh-CN" altLang="en-US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联盟成员），扣减相应的订购费，保证受</a:t>
              </a:r>
              <a:r>
                <a:rPr lang="en-US" altLang="zh-CN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SCOAP</a:t>
              </a:r>
              <a:r>
                <a:rPr lang="en-US" altLang="zh-CN" sz="1000" baseline="30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3</a:t>
              </a:r>
              <a:r>
                <a:rPr lang="zh-CN" altLang="en-US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资助开放出版的内容不重复收费。</a:t>
              </a:r>
              <a:endParaRPr lang="zh-CN" altLang="en-US" sz="10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endParaRPr>
            </a:p>
          </p:txBody>
        </p:sp>
        <p:sp>
          <p:nvSpPr>
            <p:cNvPr id="698" name="矩形 697"/>
            <p:cNvSpPr/>
            <p:nvPr>
              <p:custDataLst>
                <p:tags r:id="rId28"/>
              </p:custDataLst>
            </p:nvPr>
          </p:nvSpPr>
          <p:spPr>
            <a:xfrm>
              <a:off x="7124" y="2859"/>
              <a:ext cx="2201" cy="580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noAutofit/>
            </a:bodyPr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600" b="1">
                  <a:solidFill>
                    <a:schemeClr val="accent4"/>
                  </a:solidFill>
                  <a:latin typeface="+mn-ea"/>
                  <a:cs typeface="+mn-ea"/>
                  <a:sym typeface="+mn-ea"/>
                </a:rPr>
                <a:t>订购扣减机制</a:t>
              </a:r>
              <a:endParaRPr lang="zh-CN" altLang="en-US" sz="1600" b="1">
                <a:solidFill>
                  <a:schemeClr val="accent4"/>
                </a:solidFill>
                <a:latin typeface="+mn-ea"/>
                <a:cs typeface="+mn-ea"/>
                <a:sym typeface="+mn-ea"/>
              </a:endParaRPr>
            </a:p>
          </p:txBody>
        </p:sp>
        <p:cxnSp>
          <p:nvCxnSpPr>
            <p:cNvPr id="699" name="直接连接符 698"/>
            <p:cNvCxnSpPr/>
            <p:nvPr>
              <p:custDataLst>
                <p:tags r:id="rId29"/>
              </p:custDataLst>
            </p:nvPr>
          </p:nvCxnSpPr>
          <p:spPr>
            <a:xfrm flipV="1">
              <a:off x="8242" y="5341"/>
              <a:ext cx="0" cy="1022"/>
            </a:xfrm>
            <a:prstGeom prst="line">
              <a:avLst/>
            </a:prstGeom>
            <a:noFill/>
            <a:ln>
              <a:gradFill flip="none" rotWithShape="1">
                <a:gsLst>
                  <a:gs pos="0">
                    <a:schemeClr val="accent4">
                      <a:alpha val="0"/>
                    </a:schemeClr>
                  </a:gs>
                  <a:gs pos="100000">
                    <a:schemeClr val="accent4">
                      <a:alpha val="100000"/>
                    </a:schemeClr>
                  </a:gs>
                </a:gsLst>
                <a:lin ang="16200000" scaled="0"/>
                <a:tileRect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700" name="椭圆 699"/>
            <p:cNvSpPr/>
            <p:nvPr>
              <p:custDataLst>
                <p:tags r:id="rId30"/>
              </p:custDataLst>
            </p:nvPr>
          </p:nvSpPr>
          <p:spPr>
            <a:xfrm>
              <a:off x="10767" y="6364"/>
              <a:ext cx="231" cy="231"/>
            </a:xfrm>
            <a:prstGeom prst="ellipse">
              <a:avLst/>
            </a:prstGeom>
            <a:solidFill>
              <a:srgbClr val="FFFFFF"/>
            </a:solidFill>
            <a:ln w="3175">
              <a:solidFill>
                <a:schemeClr val="accent5"/>
              </a:solidFill>
            </a:ln>
            <a:effectLst>
              <a:outerShdw blurRad="63500" sx="102000" sy="102000" algn="ctr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701" name="椭圆 700"/>
            <p:cNvSpPr/>
            <p:nvPr>
              <p:custDataLst>
                <p:tags r:id="rId31"/>
              </p:custDataLst>
            </p:nvPr>
          </p:nvSpPr>
          <p:spPr>
            <a:xfrm>
              <a:off x="10811" y="6408"/>
              <a:ext cx="142" cy="142"/>
            </a:xfrm>
            <a:prstGeom prst="ellipse">
              <a:avLst/>
            </a:prstGeom>
            <a:gradFill>
              <a:gsLst>
                <a:gs pos="1000">
                  <a:schemeClr val="accent5">
                    <a:lumMod val="75000"/>
                    <a:alpha val="100000"/>
                  </a:schemeClr>
                </a:gs>
                <a:gs pos="100000">
                  <a:schemeClr val="accent5">
                    <a:alpha val="10000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702" name="矩形 701"/>
            <p:cNvSpPr/>
            <p:nvPr>
              <p:custDataLst>
                <p:tags r:id="rId32"/>
              </p:custDataLst>
            </p:nvPr>
          </p:nvSpPr>
          <p:spPr>
            <a:xfrm>
              <a:off x="9782" y="3532"/>
              <a:ext cx="2591" cy="1111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noAutofit/>
            </a:bodyPr>
            <a:p>
              <a:pPr marL="171450" indent="-171450" algn="just" fontAlgn="auto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 typeface="Wingdings" panose="05000000000000000000" charset="0"/>
                <a:buChar char="Ø"/>
              </a:pPr>
              <a:r>
                <a:rPr lang="zh-CN" altLang="en-US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获</a:t>
              </a:r>
              <a:r>
                <a:rPr lang="en-US" altLang="zh-CN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SCOAP</a:t>
              </a:r>
              <a:r>
                <a:rPr lang="en-US" altLang="zh-CN" sz="1000" baseline="30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3</a:t>
              </a:r>
              <a:r>
                <a:rPr lang="zh-CN" altLang="en-US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资助</a:t>
              </a:r>
              <a:r>
                <a:rPr lang="en-US" altLang="zh-CN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OA</a:t>
              </a:r>
              <a:r>
                <a:rPr lang="zh-CN" altLang="en-US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论文一经出版立即并永远在出版社网站开放获取；</a:t>
              </a:r>
              <a:endParaRPr lang="zh-CN" altLang="en-US" sz="10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endParaRPr>
            </a:p>
            <a:p>
              <a:pPr marL="171450" indent="-171450" algn="just" fontAlgn="auto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 typeface="Wingdings" panose="05000000000000000000" charset="0"/>
                <a:buChar char="Ø"/>
              </a:pPr>
              <a:r>
                <a:rPr lang="zh-CN" altLang="en-US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论文遵循</a:t>
              </a:r>
              <a:r>
                <a:rPr lang="en-US" altLang="zh-CN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 CC-BY</a:t>
              </a:r>
              <a:r>
                <a:rPr lang="zh-CN" altLang="en-US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许可协议，允许以数据挖掘等形式广泛再利用；</a:t>
              </a:r>
              <a:endParaRPr lang="zh-CN" altLang="en-US" sz="10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endParaRPr>
            </a:p>
            <a:p>
              <a:pPr marL="171450" indent="-171450" algn="just" fontAlgn="auto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 typeface="Wingdings" panose="05000000000000000000" charset="0"/>
                <a:buChar char="Ø"/>
              </a:pPr>
              <a:r>
                <a:rPr lang="zh-CN" altLang="en-US" sz="10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cs typeface="+mn-ea"/>
                  <a:sym typeface="+mn-ea"/>
                </a:rPr>
                <a:t>作者和作者机构保留论文版权。</a:t>
              </a:r>
              <a:endParaRPr lang="zh-CN" altLang="en-US" sz="10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endParaRPr>
            </a:p>
          </p:txBody>
        </p:sp>
        <p:sp>
          <p:nvSpPr>
            <p:cNvPr id="703" name="矩形 702"/>
            <p:cNvSpPr/>
            <p:nvPr>
              <p:custDataLst>
                <p:tags r:id="rId33"/>
              </p:custDataLst>
            </p:nvPr>
          </p:nvSpPr>
          <p:spPr>
            <a:xfrm>
              <a:off x="9882" y="2900"/>
              <a:ext cx="2201" cy="580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noAutofit/>
            </a:bodyPr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600" b="1">
                  <a:solidFill>
                    <a:schemeClr val="accent5"/>
                  </a:solidFill>
                  <a:latin typeface="+mn-ea"/>
                  <a:cs typeface="+mn-ea"/>
                  <a:sym typeface="+mn-ea"/>
                </a:rPr>
                <a:t>开放获取机制</a:t>
              </a:r>
              <a:endParaRPr lang="zh-CN" altLang="en-US" sz="1600" b="1">
                <a:solidFill>
                  <a:schemeClr val="accent5"/>
                </a:solidFill>
                <a:latin typeface="+mn-ea"/>
                <a:cs typeface="+mn-ea"/>
                <a:sym typeface="+mn-ea"/>
              </a:endParaRPr>
            </a:p>
          </p:txBody>
        </p:sp>
        <p:cxnSp>
          <p:nvCxnSpPr>
            <p:cNvPr id="704" name="直接连接符 703"/>
            <p:cNvCxnSpPr/>
            <p:nvPr>
              <p:custDataLst>
                <p:tags r:id="rId34"/>
              </p:custDataLst>
            </p:nvPr>
          </p:nvCxnSpPr>
          <p:spPr>
            <a:xfrm flipV="1">
              <a:off x="10884" y="5341"/>
              <a:ext cx="0" cy="1022"/>
            </a:xfrm>
            <a:prstGeom prst="line">
              <a:avLst/>
            </a:prstGeom>
            <a:noFill/>
            <a:ln>
              <a:gradFill flip="none" rotWithShape="1">
                <a:gsLst>
                  <a:gs pos="0">
                    <a:schemeClr val="accent5">
                      <a:alpha val="0"/>
                    </a:schemeClr>
                  </a:gs>
                  <a:gs pos="100000">
                    <a:schemeClr val="accent5">
                      <a:alpha val="100000"/>
                    </a:schemeClr>
                  </a:gs>
                </a:gsLst>
                <a:lin ang="16200000" scaled="0"/>
                <a:tileRect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pic>
          <p:nvPicPr>
            <p:cNvPr id="705" name="Picture 11"/>
            <p:cNvPicPr>
              <a:picLocks noChangeAspect="1"/>
            </p:cNvPicPr>
            <p:nvPr>
              <p:custDataLst>
                <p:tags r:id="rId35"/>
              </p:custDataLst>
            </p:nvPr>
          </p:nvPicPr>
          <p:blipFill>
            <a:blip r:embed="rId36"/>
            <a:stretch>
              <a:fillRect/>
            </a:stretch>
          </p:blipFill>
          <p:spPr>
            <a:xfrm>
              <a:off x="7080" y="7895"/>
              <a:ext cx="4594" cy="130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706" name="文本框 705"/>
            <p:cNvSpPr txBox="1"/>
            <p:nvPr/>
          </p:nvSpPr>
          <p:spPr>
            <a:xfrm>
              <a:off x="6949" y="9157"/>
              <a:ext cx="695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 b="1">
                  <a:solidFill>
                    <a:srgbClr val="4A25A0"/>
                  </a:solidFill>
                </a:rPr>
                <a:t>运</a:t>
              </a:r>
              <a:r>
                <a:rPr lang="en-US" altLang="zh-CN" sz="2800" b="1">
                  <a:solidFill>
                    <a:srgbClr val="4A25A0"/>
                  </a:solidFill>
                </a:rPr>
                <a:t>  </a:t>
              </a:r>
              <a:r>
                <a:rPr lang="zh-CN" altLang="en-US" sz="2800" b="1">
                  <a:solidFill>
                    <a:srgbClr val="4A25A0"/>
                  </a:solidFill>
                </a:rPr>
                <a:t>行</a:t>
              </a:r>
              <a:r>
                <a:rPr lang="en-US" altLang="zh-CN" sz="2800" b="1">
                  <a:solidFill>
                    <a:srgbClr val="4A25A0"/>
                  </a:solidFill>
                </a:rPr>
                <a:t>  </a:t>
              </a:r>
              <a:r>
                <a:rPr lang="zh-CN" altLang="en-US" sz="2800" b="1">
                  <a:solidFill>
                    <a:srgbClr val="4A25A0"/>
                  </a:solidFill>
                </a:rPr>
                <a:t>服</a:t>
              </a:r>
              <a:r>
                <a:rPr lang="en-US" altLang="zh-CN" sz="2800" b="1">
                  <a:solidFill>
                    <a:srgbClr val="4A25A0"/>
                  </a:solidFill>
                </a:rPr>
                <a:t>  </a:t>
              </a:r>
              <a:r>
                <a:rPr lang="zh-CN" altLang="en-US" sz="2800" b="1">
                  <a:solidFill>
                    <a:srgbClr val="4A25A0"/>
                  </a:solidFill>
                </a:rPr>
                <a:t>务</a:t>
              </a:r>
              <a:r>
                <a:rPr lang="en-US" altLang="zh-CN" sz="2800" b="1">
                  <a:solidFill>
                    <a:srgbClr val="4A25A0"/>
                  </a:solidFill>
                </a:rPr>
                <a:t>  </a:t>
              </a:r>
              <a:r>
                <a:rPr lang="zh-CN" altLang="en-US" sz="2800" b="1">
                  <a:solidFill>
                    <a:srgbClr val="4A25A0"/>
                  </a:solidFill>
                </a:rPr>
                <a:t>机</a:t>
              </a:r>
              <a:r>
                <a:rPr lang="en-US" altLang="zh-CN" sz="2800" b="1">
                  <a:solidFill>
                    <a:srgbClr val="4A25A0"/>
                  </a:solidFill>
                </a:rPr>
                <a:t>  </a:t>
              </a:r>
              <a:r>
                <a:rPr lang="zh-CN" altLang="en-US" sz="2800" b="1">
                  <a:solidFill>
                    <a:srgbClr val="4A25A0"/>
                  </a:solidFill>
                </a:rPr>
                <a:t>制</a:t>
              </a:r>
              <a:endParaRPr lang="zh-CN" altLang="en-US" sz="2800" b="1">
                <a:solidFill>
                  <a:srgbClr val="4A25A0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" name="标题 1"/>
          <p:cNvSpPr>
            <a:spLocks noGrp="1"/>
          </p:cNvSpPr>
          <p:nvPr/>
        </p:nvSpPr>
        <p:spPr>
          <a:xfrm>
            <a:off x="494056" y="-46353"/>
            <a:ext cx="4937760" cy="1250314"/>
          </a:xfrm>
          <a:prstGeom prst="rect">
            <a:avLst/>
          </a:prstGeom>
        </p:spPr>
        <p:txBody>
          <a:bodyPr vert="horz" lIns="50932" tIns="25466" rIns="50932" bIns="25466" rtlCol="0" anchor="ctr">
            <a:normAutofit/>
          </a:bodyPr>
          <a:lstStyle>
            <a:lvl1pPr algn="l" defTabSz="90233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altLang="zh-CN" sz="2800" b="1" dirty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800" b="1" dirty="0" smtClean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.What is SCOAP</a:t>
            </a:r>
            <a:r>
              <a:rPr lang="en-US" altLang="zh-CN" sz="2800" b="1" baseline="30000" dirty="0" smtClean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 dirty="0" smtClean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?</a:t>
            </a:r>
            <a:endParaRPr lang="en-US" altLang="zh-CN" sz="2800" b="1" dirty="0" smtClean="0">
              <a:solidFill>
                <a:srgbClr val="2070A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51815" y="826135"/>
            <a:ext cx="10345420" cy="4756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l">
              <a:buClrTx/>
              <a:buSzTx/>
              <a:buFontTx/>
            </a:pPr>
            <a:r>
              <a:rPr lang="en-US" altLang="zh-CN" sz="2000" b="1" i="1" u="sng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“你</a:t>
            </a:r>
            <a:r>
              <a:rPr lang="zh-CN" altLang="en-US" sz="2000" b="1" i="1" u="sng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可能知道哪些期刊是领域头部期刊</a:t>
            </a:r>
            <a:r>
              <a:rPr lang="en-US" altLang="zh-CN" sz="2000" b="1" i="1" u="sng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，但你</a:t>
            </a:r>
            <a:r>
              <a:rPr lang="zh-CN" altLang="en-US" sz="2000" b="1" i="1" u="sng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可能</a:t>
            </a:r>
            <a:r>
              <a:rPr lang="en-US" altLang="zh-CN" sz="2000" b="1" i="1" u="sng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不知道</a:t>
            </a:r>
            <a:r>
              <a:rPr lang="zh-CN" altLang="en-US" sz="2000" b="1" i="1" u="sng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有哪些期刊受到怎样资助</a:t>
            </a:r>
            <a:r>
              <a:rPr lang="en-US" altLang="zh-CN" sz="2000" b="1" i="1" u="sng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“</a:t>
            </a:r>
            <a:endParaRPr lang="en-US" altLang="zh-CN" sz="2000" b="1" i="1" u="sng" dirty="0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10540" y="1300480"/>
            <a:ext cx="11584305" cy="5433695"/>
            <a:chOff x="804" y="2048"/>
            <a:chExt cx="18243" cy="8557"/>
          </a:xfrm>
        </p:grpSpPr>
        <p:sp>
          <p:nvSpPr>
            <p:cNvPr id="41988" name="矩形 3"/>
            <p:cNvSpPr/>
            <p:nvPr>
              <p:custDataLst>
                <p:tags r:id="rId1"/>
              </p:custDataLst>
            </p:nvPr>
          </p:nvSpPr>
          <p:spPr>
            <a:xfrm>
              <a:off x="818" y="2048"/>
              <a:ext cx="17791" cy="276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pPr indent="0" algn="just" fontAlgn="auto">
                <a:lnSpc>
                  <a:spcPts val="2500"/>
                </a:lnSpc>
              </a:pPr>
              <a:r>
                <a:rPr lang="zh-CN" altLang="zh-CN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SCOAP</a:t>
              </a:r>
              <a:r>
                <a:rPr lang="zh-CN" altLang="zh-CN" baseline="300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3</a:t>
              </a:r>
              <a:r>
                <a:rPr lang="zh-CN" altLang="zh-CN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开放期刊</a:t>
              </a:r>
              <a:r>
                <a:rPr lang="zh-CN" altLang="zh-CN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项目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累计资助13本期刊，目前资助</a:t>
              </a:r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11本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期刊</a:t>
              </a: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  <a:p>
              <a:pPr indent="0" algn="just" fontAlgn="auto">
                <a:lnSpc>
                  <a:spcPts val="2500"/>
                </a:lnSpc>
              </a:pPr>
              <a:r>
                <a:rPr lang="zh-CN" altLang="en-US" sz="18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4</a:t>
              </a:r>
              <a:r>
                <a:rPr lang="zh-CN" altLang="en-US" sz="18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本期刊100%受资助；</a:t>
              </a:r>
              <a:r>
                <a:rPr lang="zh-CN" altLang="en-US" sz="1800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7本</a:t>
              </a:r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期刊</a:t>
              </a:r>
              <a:r>
                <a:rPr lang="zh-CN" altLang="en-US" sz="1800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部分资助</a:t>
              </a:r>
              <a:endParaRPr lang="zh-CN" altLang="en-US" sz="2000" kern="100" dirty="0">
                <a:effectLst/>
                <a:latin typeface="+mn-ea"/>
                <a:cs typeface="Times New Roman" panose="02020603050405020304" pitchFamily="18" charset="0"/>
                <a:sym typeface="+mn-ea"/>
              </a:endParaRPr>
            </a:p>
            <a:p>
              <a:pPr indent="0" algn="just" fontAlgn="auto">
                <a:lnSpc>
                  <a:spcPts val="2500"/>
                </a:lnSpc>
              </a:pPr>
              <a:endPara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  <a:p>
              <a:pPr indent="0" algn="just" fontAlgn="auto">
                <a:lnSpc>
                  <a:spcPts val="2500"/>
                </a:lnSpc>
              </a:pPr>
              <a:endParaRPr lang="en-US" altLang="zh-CN" sz="2000" b="0" kern="1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  <a:ea typeface="+mn-ea"/>
                <a:cs typeface="Times New Roman" panose="02020603050405020304" pitchFamily="18" charset="0"/>
              </a:endParaRPr>
            </a:p>
            <a:p>
              <a:pPr algn="just">
                <a:lnSpc>
                  <a:spcPts val="3000"/>
                </a:lnSpc>
              </a:pPr>
              <a:endParaRPr lang="en-US" altLang="zh-CN" sz="2000" b="0" kern="1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  <a:ea typeface="+mn-ea"/>
                <a:cs typeface="Times New Roman" panose="02020603050405020304" pitchFamily="18" charset="0"/>
              </a:endParaRPr>
            </a:p>
          </p:txBody>
        </p:sp>
        <p:cxnSp>
          <p:nvCxnSpPr>
            <p:cNvPr id="14" name="Straight Connector 4"/>
            <p:cNvCxnSpPr/>
            <p:nvPr/>
          </p:nvCxnSpPr>
          <p:spPr>
            <a:xfrm flipH="1">
              <a:off x="6729" y="6746"/>
              <a:ext cx="2363" cy="0"/>
            </a:xfrm>
            <a:prstGeom prst="line">
              <a:avLst/>
            </a:prstGeom>
            <a:ln w="952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804" y="3240"/>
              <a:ext cx="8319" cy="4280"/>
              <a:chOff x="9143" y="4230"/>
              <a:chExt cx="7912" cy="3798"/>
            </a:xfrm>
          </p:grpSpPr>
          <p:pic>
            <p:nvPicPr>
              <p:cNvPr id="7" name="图片 6"/>
              <p:cNvPicPr>
                <a:picLocks noChangeAspect="1"/>
              </p:cNvPicPr>
              <p:nvPr/>
            </p:nvPicPr>
            <p:blipFill>
              <a:blip r:embed="rId2"/>
              <a:srcRect l="2798" t="32776" r="14279" b="36491"/>
              <a:stretch>
                <a:fillRect/>
              </a:stretch>
            </p:blipFill>
            <p:spPr>
              <a:xfrm>
                <a:off x="9143" y="4628"/>
                <a:ext cx="7912" cy="3400"/>
              </a:xfrm>
              <a:prstGeom prst="rect">
                <a:avLst/>
              </a:prstGeom>
            </p:spPr>
          </p:pic>
          <p:pic>
            <p:nvPicPr>
              <p:cNvPr id="9" name="图片 8"/>
              <p:cNvPicPr>
                <a:picLocks noChangeAspect="1"/>
              </p:cNvPicPr>
              <p:nvPr/>
            </p:nvPicPr>
            <p:blipFill>
              <a:blip r:embed="rId2"/>
              <a:srcRect l="2798" t="2079" r="14303" b="93554"/>
              <a:stretch>
                <a:fillRect/>
              </a:stretch>
            </p:blipFill>
            <p:spPr>
              <a:xfrm>
                <a:off x="9152" y="4230"/>
                <a:ext cx="7901" cy="393"/>
              </a:xfrm>
              <a:prstGeom prst="rect">
                <a:avLst/>
              </a:prstGeom>
            </p:spPr>
          </p:pic>
        </p:grpSp>
        <p:grpSp>
          <p:nvGrpSpPr>
            <p:cNvPr id="19" name="组合 18"/>
            <p:cNvGrpSpPr/>
            <p:nvPr/>
          </p:nvGrpSpPr>
          <p:grpSpPr>
            <a:xfrm>
              <a:off x="9421" y="3042"/>
              <a:ext cx="7561" cy="7244"/>
              <a:chOff x="5869" y="4542"/>
              <a:chExt cx="7984" cy="7151"/>
            </a:xfrm>
          </p:grpSpPr>
          <p:pic>
            <p:nvPicPr>
              <p:cNvPr id="20" name="图片 19"/>
              <p:cNvPicPr>
                <a:picLocks noChangeAspect="1"/>
              </p:cNvPicPr>
              <p:nvPr/>
            </p:nvPicPr>
            <p:blipFill>
              <a:blip r:embed="rId2"/>
              <a:srcRect l="2511" t="2633" r="13844" b="67796"/>
              <a:stretch>
                <a:fillRect/>
              </a:stretch>
            </p:blipFill>
            <p:spPr>
              <a:xfrm>
                <a:off x="5869" y="4542"/>
                <a:ext cx="7983" cy="3272"/>
              </a:xfrm>
              <a:prstGeom prst="rect">
                <a:avLst/>
              </a:prstGeom>
            </p:spPr>
          </p:pic>
          <p:pic>
            <p:nvPicPr>
              <p:cNvPr id="21" name="图片 20"/>
              <p:cNvPicPr>
                <a:picLocks noChangeAspect="1"/>
              </p:cNvPicPr>
              <p:nvPr/>
            </p:nvPicPr>
            <p:blipFill>
              <a:blip r:embed="rId2"/>
              <a:srcRect l="2798" t="64006" r="13914" b="723"/>
              <a:stretch>
                <a:fillRect/>
              </a:stretch>
            </p:blipFill>
            <p:spPr>
              <a:xfrm>
                <a:off x="5905" y="7791"/>
                <a:ext cx="7948" cy="3902"/>
              </a:xfrm>
              <a:prstGeom prst="rect">
                <a:avLst/>
              </a:prstGeom>
            </p:spPr>
          </p:pic>
        </p:grpSp>
        <p:sp>
          <p:nvSpPr>
            <p:cNvPr id="22" name="文本框 21"/>
            <p:cNvSpPr txBox="1"/>
            <p:nvPr/>
          </p:nvSpPr>
          <p:spPr>
            <a:xfrm>
              <a:off x="6064" y="8028"/>
              <a:ext cx="3229" cy="2309"/>
            </a:xfrm>
            <a:prstGeom prst="rect">
              <a:avLst/>
            </a:prstGeom>
            <a:ln>
              <a:solidFill>
                <a:srgbClr val="C00000"/>
              </a:solidFill>
            </a:ln>
          </p:spPr>
          <p:style>
            <a:lnRef idx="3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wrap="square" rtlCol="0" anchor="t">
              <a:noAutofit/>
            </a:bodyPr>
            <a:p>
              <a:pPr algn="just"/>
              <a:r>
                <a:rPr lang="zh-CN" altLang="en-US" sz="10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作者向期刊提交论文时，要将手稿首次存储在arXiv且被分类为High Energy Physics-Experiment、High Energy Physics-Lattice、High Energy Physics-Phenomenology、High Energy Physics-Theory的</a:t>
              </a:r>
              <a:r>
                <a:rPr lang="zh-CN" altLang="en-US" sz="1000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将arXiv编码告知期刊</a:t>
              </a:r>
              <a:r>
                <a:rPr lang="zh-CN" altLang="en-US" sz="10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，方能获得SCOAP</a:t>
              </a:r>
              <a:r>
                <a:rPr lang="zh-CN" altLang="en-US" sz="1000" baseline="300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3</a:t>
              </a:r>
              <a:r>
                <a:rPr lang="zh-CN" altLang="en-US" sz="10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全额资助。</a:t>
              </a:r>
              <a:endPara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23" name="右箭头 22"/>
            <p:cNvSpPr/>
            <p:nvPr/>
          </p:nvSpPr>
          <p:spPr>
            <a:xfrm rot="19740000">
              <a:off x="8728" y="6887"/>
              <a:ext cx="1164" cy="1303"/>
            </a:xfrm>
            <a:prstGeom prst="rightArrow">
              <a:avLst/>
            </a:prstGeom>
            <a:gradFill>
              <a:gsLst>
                <a:gs pos="50000">
                  <a:schemeClr val="accent2"/>
                </a:gs>
                <a:gs pos="0">
                  <a:schemeClr val="accent2">
                    <a:lumMod val="25000"/>
                    <a:lumOff val="75000"/>
                  </a:schemeClr>
                </a:gs>
                <a:gs pos="100000">
                  <a:schemeClr val="accent2">
                    <a:lumMod val="8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0">
              <a:srgbClr val="FFFFFF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pic>
          <p:nvPicPr>
            <p:cNvPr id="24" name="图片 2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1" y="7701"/>
              <a:ext cx="4944" cy="2904"/>
            </a:xfrm>
            <a:prstGeom prst="rect">
              <a:avLst/>
            </a:prstGeom>
          </p:spPr>
        </p:pic>
        <p:grpSp>
          <p:nvGrpSpPr>
            <p:cNvPr id="25" name="组合 38"/>
            <p:cNvGrpSpPr/>
            <p:nvPr/>
          </p:nvGrpSpPr>
          <p:grpSpPr>
            <a:xfrm>
              <a:off x="17216" y="5233"/>
              <a:ext cx="1624" cy="1302"/>
              <a:chOff x="4658" y="5286"/>
              <a:chExt cx="3192" cy="2779"/>
            </a:xfrm>
          </p:grpSpPr>
          <p:sp>
            <p:nvSpPr>
              <p:cNvPr id="27" name="Freeform 5"/>
              <p:cNvSpPr/>
              <p:nvPr>
                <p:custDataLst>
                  <p:tags r:id="rId4"/>
                </p:custDataLst>
              </p:nvPr>
            </p:nvSpPr>
            <p:spPr bwMode="auto">
              <a:xfrm>
                <a:off x="4658" y="5286"/>
                <a:ext cx="3082" cy="2779"/>
              </a:xfrm>
              <a:custGeom>
                <a:avLst/>
                <a:gdLst>
                  <a:gd name="T0" fmla="*/ 2151 w 2740"/>
                  <a:gd name="T1" fmla="*/ 2315 h 2446"/>
                  <a:gd name="T2" fmla="*/ 2055 w 2740"/>
                  <a:gd name="T3" fmla="*/ 2410 h 2446"/>
                  <a:gd name="T4" fmla="*/ 1918 w 2740"/>
                  <a:gd name="T5" fmla="*/ 2445 h 2446"/>
                  <a:gd name="T6" fmla="*/ 816 w 2740"/>
                  <a:gd name="T7" fmla="*/ 2445 h 2446"/>
                  <a:gd name="T8" fmla="*/ 685 w 2740"/>
                  <a:gd name="T9" fmla="*/ 2410 h 2446"/>
                  <a:gd name="T10" fmla="*/ 589 w 2740"/>
                  <a:gd name="T11" fmla="*/ 2314 h 2446"/>
                  <a:gd name="T12" fmla="*/ 36 w 2740"/>
                  <a:gd name="T13" fmla="*/ 1356 h 2446"/>
                  <a:gd name="T14" fmla="*/ 0 w 2740"/>
                  <a:gd name="T15" fmla="*/ 1223 h 2446"/>
                  <a:gd name="T16" fmla="*/ 36 w 2740"/>
                  <a:gd name="T17" fmla="*/ 1089 h 2446"/>
                  <a:gd name="T18" fmla="*/ 587 w 2740"/>
                  <a:gd name="T19" fmla="*/ 135 h 2446"/>
                  <a:gd name="T20" fmla="*/ 685 w 2740"/>
                  <a:gd name="T21" fmla="*/ 37 h 2446"/>
                  <a:gd name="T22" fmla="*/ 810 w 2740"/>
                  <a:gd name="T23" fmla="*/ 1 h 2446"/>
                  <a:gd name="T24" fmla="*/ 1916 w 2740"/>
                  <a:gd name="T25" fmla="*/ 1 h 2446"/>
                  <a:gd name="T26" fmla="*/ 2055 w 2740"/>
                  <a:gd name="T27" fmla="*/ 37 h 2446"/>
                  <a:gd name="T28" fmla="*/ 2151 w 2740"/>
                  <a:gd name="T29" fmla="*/ 132 h 2446"/>
                  <a:gd name="T30" fmla="*/ 2702 w 2740"/>
                  <a:gd name="T31" fmla="*/ 1086 h 2446"/>
                  <a:gd name="T32" fmla="*/ 2740 w 2740"/>
                  <a:gd name="T33" fmla="*/ 1223 h 2446"/>
                  <a:gd name="T34" fmla="*/ 2701 w 2740"/>
                  <a:gd name="T35" fmla="*/ 1361 h 2446"/>
                  <a:gd name="T36" fmla="*/ 2151 w 2740"/>
                  <a:gd name="T37" fmla="*/ 2315 h 2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40" h="2446">
                    <a:moveTo>
                      <a:pt x="2151" y="2315"/>
                    </a:moveTo>
                    <a:cubicBezTo>
                      <a:pt x="2128" y="2353"/>
                      <a:pt x="2096" y="2386"/>
                      <a:pt x="2055" y="2410"/>
                    </a:cubicBezTo>
                    <a:cubicBezTo>
                      <a:pt x="2012" y="2435"/>
                      <a:pt x="1965" y="2446"/>
                      <a:pt x="1918" y="2445"/>
                    </a:cubicBezTo>
                    <a:lnTo>
                      <a:pt x="816" y="2445"/>
                    </a:lnTo>
                    <a:cubicBezTo>
                      <a:pt x="772" y="2445"/>
                      <a:pt x="726" y="2434"/>
                      <a:pt x="685" y="2410"/>
                    </a:cubicBezTo>
                    <a:cubicBezTo>
                      <a:pt x="644" y="2386"/>
                      <a:pt x="611" y="2353"/>
                      <a:pt x="589" y="2314"/>
                    </a:cubicBezTo>
                    <a:lnTo>
                      <a:pt x="36" y="1356"/>
                    </a:lnTo>
                    <a:cubicBezTo>
                      <a:pt x="13" y="1317"/>
                      <a:pt x="0" y="1272"/>
                      <a:pt x="0" y="1223"/>
                    </a:cubicBezTo>
                    <a:cubicBezTo>
                      <a:pt x="0" y="1174"/>
                      <a:pt x="13" y="1129"/>
                      <a:pt x="36" y="1089"/>
                    </a:cubicBezTo>
                    <a:lnTo>
                      <a:pt x="587" y="135"/>
                    </a:lnTo>
                    <a:cubicBezTo>
                      <a:pt x="610" y="96"/>
                      <a:pt x="643" y="61"/>
                      <a:pt x="685" y="37"/>
                    </a:cubicBezTo>
                    <a:cubicBezTo>
                      <a:pt x="724" y="14"/>
                      <a:pt x="767" y="2"/>
                      <a:pt x="810" y="1"/>
                    </a:cubicBezTo>
                    <a:lnTo>
                      <a:pt x="1916" y="1"/>
                    </a:lnTo>
                    <a:cubicBezTo>
                      <a:pt x="1963" y="0"/>
                      <a:pt x="2011" y="11"/>
                      <a:pt x="2055" y="37"/>
                    </a:cubicBezTo>
                    <a:cubicBezTo>
                      <a:pt x="2096" y="60"/>
                      <a:pt x="2129" y="93"/>
                      <a:pt x="2151" y="132"/>
                    </a:cubicBezTo>
                    <a:lnTo>
                      <a:pt x="2702" y="1086"/>
                    </a:lnTo>
                    <a:cubicBezTo>
                      <a:pt x="2726" y="1126"/>
                      <a:pt x="2740" y="1173"/>
                      <a:pt x="2740" y="1223"/>
                    </a:cubicBezTo>
                    <a:cubicBezTo>
                      <a:pt x="2740" y="1274"/>
                      <a:pt x="2726" y="1321"/>
                      <a:pt x="2701" y="1361"/>
                    </a:cubicBezTo>
                    <a:lnTo>
                      <a:pt x="2151" y="2315"/>
                    </a:lnTo>
                    <a:close/>
                  </a:path>
                </a:pathLst>
              </a:custGeom>
              <a:solidFill>
                <a:schemeClr val="accent1"/>
              </a:solidFill>
              <a:ln w="63500" cap="flat">
                <a:solidFill>
                  <a:schemeClr val="bg1"/>
                </a:solidFill>
                <a:prstDash val="solid"/>
                <a:miter lim="800000"/>
              </a:ln>
              <a:effectLst>
                <a:outerShdw blurRad="127000" dist="63500" dir="6600000" algn="t" rotWithShape="0">
                  <a:prstClr val="black">
                    <a:alpha val="40000"/>
                  </a:prstClr>
                </a:outerShdw>
              </a:effectLst>
            </p:spPr>
            <p:txBody>
              <a:bodyPr lIns="121920" tIns="60960" rIns="121920" bIns="60960"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grpSp>
            <p:nvGrpSpPr>
              <p:cNvPr id="28" name="组合 40"/>
              <p:cNvGrpSpPr/>
              <p:nvPr/>
            </p:nvGrpSpPr>
            <p:grpSpPr>
              <a:xfrm>
                <a:off x="4965" y="6150"/>
                <a:ext cx="2885" cy="1539"/>
                <a:chOff x="2669571" y="4171175"/>
                <a:chExt cx="1832853" cy="978036"/>
              </a:xfrm>
            </p:grpSpPr>
            <p:sp>
              <p:nvSpPr>
                <p:cNvPr id="35" name="TextBox 11"/>
                <p:cNvSpPr txBox="1"/>
                <p:nvPr>
                  <p:custDataLst>
                    <p:tags r:id="rId5"/>
                  </p:custDataLst>
                </p:nvPr>
              </p:nvSpPr>
              <p:spPr>
                <a:xfrm>
                  <a:off x="2731994" y="4171175"/>
                  <a:ext cx="1412875" cy="393385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lIns="0" tIns="0" rIns="0" bIns="0" anchor="t" anchorCtr="0">
                  <a:spAutoFit/>
                </a:bodyPr>
                <a:p>
                  <a:pPr algn="ctr"/>
                  <a:r>
                    <a:rPr lang="en-US" altLang="zh-CN" sz="12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80,000</a:t>
                  </a:r>
                  <a:r>
                    <a:rPr lang="zh-CN" altLang="en-US" sz="12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篇</a:t>
                  </a:r>
                  <a:endParaRPr lang="zh-CN" altLang="en-US" sz="12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39" name="TextBox 1"/>
                <p:cNvSpPr txBox="1"/>
                <p:nvPr>
                  <p:custDataLst>
                    <p:tags r:id="rId6"/>
                  </p:custDataLst>
                </p:nvPr>
              </p:nvSpPr>
              <p:spPr>
                <a:xfrm>
                  <a:off x="2669571" y="4560490"/>
                  <a:ext cx="1832853" cy="588721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 anchor="t" anchorCtr="0">
                  <a:spAutoFit/>
                </a:bodyPr>
                <a:p>
                  <a:r>
                    <a:rPr lang="zh-CN" altLang="en-US" sz="12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资助论文</a:t>
                  </a:r>
                  <a:endParaRPr lang="zh-CN" altLang="en-US" sz="12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grpSp>
          <p:nvGrpSpPr>
            <p:cNvPr id="40" name="组合 43"/>
            <p:cNvGrpSpPr/>
            <p:nvPr/>
          </p:nvGrpSpPr>
          <p:grpSpPr>
            <a:xfrm>
              <a:off x="17261" y="8761"/>
              <a:ext cx="1646" cy="1380"/>
              <a:chOff x="-2584136" y="5006114"/>
              <a:chExt cx="1957317" cy="1704539"/>
            </a:xfrm>
          </p:grpSpPr>
          <p:sp>
            <p:nvSpPr>
              <p:cNvPr id="41" name="Freeform 5"/>
              <p:cNvSpPr/>
              <p:nvPr>
                <p:custDataLst>
                  <p:tags r:id="rId7"/>
                </p:custDataLst>
              </p:nvPr>
            </p:nvSpPr>
            <p:spPr bwMode="auto">
              <a:xfrm>
                <a:off x="-2584136" y="5006114"/>
                <a:ext cx="1957317" cy="1704539"/>
              </a:xfrm>
              <a:custGeom>
                <a:avLst/>
                <a:gdLst>
                  <a:gd name="T0" fmla="*/ 2151 w 2740"/>
                  <a:gd name="T1" fmla="*/ 2315 h 2446"/>
                  <a:gd name="T2" fmla="*/ 2055 w 2740"/>
                  <a:gd name="T3" fmla="*/ 2410 h 2446"/>
                  <a:gd name="T4" fmla="*/ 1918 w 2740"/>
                  <a:gd name="T5" fmla="*/ 2445 h 2446"/>
                  <a:gd name="T6" fmla="*/ 816 w 2740"/>
                  <a:gd name="T7" fmla="*/ 2445 h 2446"/>
                  <a:gd name="T8" fmla="*/ 685 w 2740"/>
                  <a:gd name="T9" fmla="*/ 2410 h 2446"/>
                  <a:gd name="T10" fmla="*/ 589 w 2740"/>
                  <a:gd name="T11" fmla="*/ 2314 h 2446"/>
                  <a:gd name="T12" fmla="*/ 36 w 2740"/>
                  <a:gd name="T13" fmla="*/ 1356 h 2446"/>
                  <a:gd name="T14" fmla="*/ 0 w 2740"/>
                  <a:gd name="T15" fmla="*/ 1223 h 2446"/>
                  <a:gd name="T16" fmla="*/ 36 w 2740"/>
                  <a:gd name="T17" fmla="*/ 1089 h 2446"/>
                  <a:gd name="T18" fmla="*/ 587 w 2740"/>
                  <a:gd name="T19" fmla="*/ 135 h 2446"/>
                  <a:gd name="T20" fmla="*/ 685 w 2740"/>
                  <a:gd name="T21" fmla="*/ 37 h 2446"/>
                  <a:gd name="T22" fmla="*/ 810 w 2740"/>
                  <a:gd name="T23" fmla="*/ 1 h 2446"/>
                  <a:gd name="T24" fmla="*/ 1916 w 2740"/>
                  <a:gd name="T25" fmla="*/ 1 h 2446"/>
                  <a:gd name="T26" fmla="*/ 2055 w 2740"/>
                  <a:gd name="T27" fmla="*/ 37 h 2446"/>
                  <a:gd name="T28" fmla="*/ 2151 w 2740"/>
                  <a:gd name="T29" fmla="*/ 132 h 2446"/>
                  <a:gd name="T30" fmla="*/ 2702 w 2740"/>
                  <a:gd name="T31" fmla="*/ 1086 h 2446"/>
                  <a:gd name="T32" fmla="*/ 2740 w 2740"/>
                  <a:gd name="T33" fmla="*/ 1223 h 2446"/>
                  <a:gd name="T34" fmla="*/ 2701 w 2740"/>
                  <a:gd name="T35" fmla="*/ 1361 h 2446"/>
                  <a:gd name="T36" fmla="*/ 2151 w 2740"/>
                  <a:gd name="T37" fmla="*/ 2315 h 2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40" h="2446">
                    <a:moveTo>
                      <a:pt x="2151" y="2315"/>
                    </a:moveTo>
                    <a:cubicBezTo>
                      <a:pt x="2128" y="2353"/>
                      <a:pt x="2096" y="2386"/>
                      <a:pt x="2055" y="2410"/>
                    </a:cubicBezTo>
                    <a:cubicBezTo>
                      <a:pt x="2012" y="2435"/>
                      <a:pt x="1965" y="2446"/>
                      <a:pt x="1918" y="2445"/>
                    </a:cubicBezTo>
                    <a:lnTo>
                      <a:pt x="816" y="2445"/>
                    </a:lnTo>
                    <a:cubicBezTo>
                      <a:pt x="772" y="2445"/>
                      <a:pt x="726" y="2434"/>
                      <a:pt x="685" y="2410"/>
                    </a:cubicBezTo>
                    <a:cubicBezTo>
                      <a:pt x="644" y="2386"/>
                      <a:pt x="611" y="2353"/>
                      <a:pt x="589" y="2314"/>
                    </a:cubicBezTo>
                    <a:lnTo>
                      <a:pt x="36" y="1356"/>
                    </a:lnTo>
                    <a:cubicBezTo>
                      <a:pt x="13" y="1317"/>
                      <a:pt x="0" y="1272"/>
                      <a:pt x="0" y="1223"/>
                    </a:cubicBezTo>
                    <a:cubicBezTo>
                      <a:pt x="0" y="1174"/>
                      <a:pt x="13" y="1129"/>
                      <a:pt x="36" y="1089"/>
                    </a:cubicBezTo>
                    <a:lnTo>
                      <a:pt x="587" y="135"/>
                    </a:lnTo>
                    <a:cubicBezTo>
                      <a:pt x="610" y="96"/>
                      <a:pt x="643" y="61"/>
                      <a:pt x="685" y="37"/>
                    </a:cubicBezTo>
                    <a:cubicBezTo>
                      <a:pt x="724" y="14"/>
                      <a:pt x="767" y="2"/>
                      <a:pt x="810" y="1"/>
                    </a:cubicBezTo>
                    <a:lnTo>
                      <a:pt x="1916" y="1"/>
                    </a:lnTo>
                    <a:cubicBezTo>
                      <a:pt x="1963" y="0"/>
                      <a:pt x="2011" y="11"/>
                      <a:pt x="2055" y="37"/>
                    </a:cubicBezTo>
                    <a:cubicBezTo>
                      <a:pt x="2096" y="60"/>
                      <a:pt x="2129" y="93"/>
                      <a:pt x="2151" y="132"/>
                    </a:cubicBezTo>
                    <a:lnTo>
                      <a:pt x="2702" y="1086"/>
                    </a:lnTo>
                    <a:cubicBezTo>
                      <a:pt x="2726" y="1126"/>
                      <a:pt x="2740" y="1173"/>
                      <a:pt x="2740" y="1223"/>
                    </a:cubicBezTo>
                    <a:cubicBezTo>
                      <a:pt x="2740" y="1274"/>
                      <a:pt x="2726" y="1321"/>
                      <a:pt x="2701" y="1361"/>
                    </a:cubicBezTo>
                    <a:lnTo>
                      <a:pt x="2151" y="2315"/>
                    </a:lnTo>
                    <a:close/>
                  </a:path>
                </a:pathLst>
              </a:custGeom>
              <a:solidFill>
                <a:schemeClr val="accent2"/>
              </a:solidFill>
              <a:ln w="63500" cap="flat">
                <a:solidFill>
                  <a:schemeClr val="bg1"/>
                </a:solidFill>
                <a:prstDash val="solid"/>
                <a:miter lim="800000"/>
              </a:ln>
              <a:effectLst>
                <a:outerShdw blurRad="127000" dist="63500" dir="6600000" algn="t" rotWithShape="0">
                  <a:prstClr val="black">
                    <a:alpha val="40000"/>
                  </a:prstClr>
                </a:outerShdw>
              </a:effectLst>
            </p:spPr>
            <p:txBody>
              <a:bodyPr lIns="121920" tIns="60960" rIns="121920" bIns="60960"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42" name="TextBox 7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-2273523" y="5461702"/>
                <a:ext cx="1292049" cy="35820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0" tIns="0" rIns="0" bIns="0" anchor="t" anchorCtr="0">
                <a:spAutoFit/>
              </a:bodyPr>
              <a:p>
                <a:pPr algn="ctr"/>
                <a:r>
                  <a:rPr lang="en-US" altLang="zh-CN" sz="12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13</a:t>
                </a:r>
                <a:r>
                  <a:rPr lang="zh-CN" altLang="en-US" sz="12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本</a:t>
                </a:r>
                <a:endParaRPr lang="zh-CN" altLang="en-US" sz="1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3" name="TextBox 15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-2335603" y="5831210"/>
                <a:ext cx="1591063" cy="53606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p>
                <a:r>
                  <a:rPr lang="zh-CN" altLang="en-US" sz="12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资助期刊</a:t>
                </a:r>
                <a:endParaRPr lang="zh-CN" altLang="en-US" sz="1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44" name="组合 47"/>
            <p:cNvGrpSpPr/>
            <p:nvPr/>
          </p:nvGrpSpPr>
          <p:grpSpPr>
            <a:xfrm>
              <a:off x="17145" y="3303"/>
              <a:ext cx="1599" cy="1432"/>
              <a:chOff x="8257440" y="4005065"/>
              <a:chExt cx="1957913" cy="1764740"/>
            </a:xfrm>
          </p:grpSpPr>
          <p:sp>
            <p:nvSpPr>
              <p:cNvPr id="46" name="Freeform 5"/>
              <p:cNvSpPr/>
              <p:nvPr>
                <p:custDataLst>
                  <p:tags r:id="rId10"/>
                </p:custDataLst>
              </p:nvPr>
            </p:nvSpPr>
            <p:spPr bwMode="auto">
              <a:xfrm>
                <a:off x="8257440" y="4005065"/>
                <a:ext cx="1957913" cy="1764740"/>
              </a:xfrm>
              <a:custGeom>
                <a:avLst/>
                <a:gdLst>
                  <a:gd name="T0" fmla="*/ 2151 w 2740"/>
                  <a:gd name="T1" fmla="*/ 2315 h 2446"/>
                  <a:gd name="T2" fmla="*/ 2055 w 2740"/>
                  <a:gd name="T3" fmla="*/ 2410 h 2446"/>
                  <a:gd name="T4" fmla="*/ 1918 w 2740"/>
                  <a:gd name="T5" fmla="*/ 2445 h 2446"/>
                  <a:gd name="T6" fmla="*/ 816 w 2740"/>
                  <a:gd name="T7" fmla="*/ 2445 h 2446"/>
                  <a:gd name="T8" fmla="*/ 685 w 2740"/>
                  <a:gd name="T9" fmla="*/ 2410 h 2446"/>
                  <a:gd name="T10" fmla="*/ 589 w 2740"/>
                  <a:gd name="T11" fmla="*/ 2314 h 2446"/>
                  <a:gd name="T12" fmla="*/ 36 w 2740"/>
                  <a:gd name="T13" fmla="*/ 1356 h 2446"/>
                  <a:gd name="T14" fmla="*/ 0 w 2740"/>
                  <a:gd name="T15" fmla="*/ 1223 h 2446"/>
                  <a:gd name="T16" fmla="*/ 36 w 2740"/>
                  <a:gd name="T17" fmla="*/ 1089 h 2446"/>
                  <a:gd name="T18" fmla="*/ 587 w 2740"/>
                  <a:gd name="T19" fmla="*/ 135 h 2446"/>
                  <a:gd name="T20" fmla="*/ 685 w 2740"/>
                  <a:gd name="T21" fmla="*/ 37 h 2446"/>
                  <a:gd name="T22" fmla="*/ 810 w 2740"/>
                  <a:gd name="T23" fmla="*/ 1 h 2446"/>
                  <a:gd name="T24" fmla="*/ 1916 w 2740"/>
                  <a:gd name="T25" fmla="*/ 1 h 2446"/>
                  <a:gd name="T26" fmla="*/ 2055 w 2740"/>
                  <a:gd name="T27" fmla="*/ 37 h 2446"/>
                  <a:gd name="T28" fmla="*/ 2151 w 2740"/>
                  <a:gd name="T29" fmla="*/ 132 h 2446"/>
                  <a:gd name="T30" fmla="*/ 2702 w 2740"/>
                  <a:gd name="T31" fmla="*/ 1086 h 2446"/>
                  <a:gd name="T32" fmla="*/ 2740 w 2740"/>
                  <a:gd name="T33" fmla="*/ 1223 h 2446"/>
                  <a:gd name="T34" fmla="*/ 2701 w 2740"/>
                  <a:gd name="T35" fmla="*/ 1361 h 2446"/>
                  <a:gd name="T36" fmla="*/ 2151 w 2740"/>
                  <a:gd name="T37" fmla="*/ 2315 h 2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40" h="2446">
                    <a:moveTo>
                      <a:pt x="2151" y="2315"/>
                    </a:moveTo>
                    <a:cubicBezTo>
                      <a:pt x="2128" y="2353"/>
                      <a:pt x="2096" y="2386"/>
                      <a:pt x="2055" y="2410"/>
                    </a:cubicBezTo>
                    <a:cubicBezTo>
                      <a:pt x="2012" y="2435"/>
                      <a:pt x="1965" y="2446"/>
                      <a:pt x="1918" y="2445"/>
                    </a:cubicBezTo>
                    <a:lnTo>
                      <a:pt x="816" y="2445"/>
                    </a:lnTo>
                    <a:cubicBezTo>
                      <a:pt x="772" y="2445"/>
                      <a:pt x="726" y="2434"/>
                      <a:pt x="685" y="2410"/>
                    </a:cubicBezTo>
                    <a:cubicBezTo>
                      <a:pt x="644" y="2386"/>
                      <a:pt x="611" y="2353"/>
                      <a:pt x="589" y="2314"/>
                    </a:cubicBezTo>
                    <a:lnTo>
                      <a:pt x="36" y="1356"/>
                    </a:lnTo>
                    <a:cubicBezTo>
                      <a:pt x="13" y="1317"/>
                      <a:pt x="0" y="1272"/>
                      <a:pt x="0" y="1223"/>
                    </a:cubicBezTo>
                    <a:cubicBezTo>
                      <a:pt x="0" y="1174"/>
                      <a:pt x="13" y="1129"/>
                      <a:pt x="36" y="1089"/>
                    </a:cubicBezTo>
                    <a:lnTo>
                      <a:pt x="587" y="135"/>
                    </a:lnTo>
                    <a:cubicBezTo>
                      <a:pt x="610" y="96"/>
                      <a:pt x="643" y="61"/>
                      <a:pt x="685" y="37"/>
                    </a:cubicBezTo>
                    <a:cubicBezTo>
                      <a:pt x="724" y="14"/>
                      <a:pt x="767" y="2"/>
                      <a:pt x="810" y="1"/>
                    </a:cubicBezTo>
                    <a:lnTo>
                      <a:pt x="1916" y="1"/>
                    </a:lnTo>
                    <a:cubicBezTo>
                      <a:pt x="1963" y="0"/>
                      <a:pt x="2011" y="11"/>
                      <a:pt x="2055" y="37"/>
                    </a:cubicBezTo>
                    <a:cubicBezTo>
                      <a:pt x="2096" y="60"/>
                      <a:pt x="2129" y="93"/>
                      <a:pt x="2151" y="132"/>
                    </a:cubicBezTo>
                    <a:lnTo>
                      <a:pt x="2702" y="1086"/>
                    </a:lnTo>
                    <a:cubicBezTo>
                      <a:pt x="2726" y="1126"/>
                      <a:pt x="2740" y="1173"/>
                      <a:pt x="2740" y="1223"/>
                    </a:cubicBezTo>
                    <a:cubicBezTo>
                      <a:pt x="2740" y="1274"/>
                      <a:pt x="2726" y="1321"/>
                      <a:pt x="2701" y="1361"/>
                    </a:cubicBezTo>
                    <a:lnTo>
                      <a:pt x="2151" y="2315"/>
                    </a:lnTo>
                    <a:close/>
                  </a:path>
                </a:pathLst>
              </a:custGeom>
              <a:solidFill>
                <a:schemeClr val="accent4"/>
              </a:solidFill>
              <a:ln w="63500" cap="flat">
                <a:solidFill>
                  <a:schemeClr val="bg1"/>
                </a:solidFill>
                <a:prstDash val="solid"/>
                <a:miter lim="800000"/>
              </a:ln>
              <a:effectLst>
                <a:outerShdw blurRad="127000" dist="63500" dir="6600000" algn="t" rotWithShape="0">
                  <a:prstClr val="black">
                    <a:alpha val="40000"/>
                  </a:prstClr>
                </a:outerShdw>
              </a:effectLst>
            </p:spPr>
            <p:txBody>
              <a:bodyPr lIns="121920" tIns="60960" rIns="121920" bIns="60960"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47" name="TextBox 12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8321425" y="4602686"/>
                <a:ext cx="1829345" cy="35738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0" tIns="0" rIns="0" bIns="0" anchor="t" anchorCtr="0">
                <a:spAutoFit/>
              </a:bodyPr>
              <a:p>
                <a:pPr algn="ctr"/>
                <a:r>
                  <a:rPr lang="en-US" altLang="zh-CN" sz="12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9,375</a:t>
                </a:r>
                <a:r>
                  <a:rPr lang="zh-CN" altLang="en-US" sz="12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万欧元</a:t>
                </a:r>
                <a:endParaRPr lang="zh-CN" altLang="en-US" sz="1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8" name="矩形 50"/>
              <p:cNvSpPr/>
              <p:nvPr>
                <p:custDataLst>
                  <p:tags r:id="rId12"/>
                </p:custDataLst>
              </p:nvPr>
            </p:nvSpPr>
            <p:spPr>
              <a:xfrm>
                <a:off x="8464968" y="4939887"/>
                <a:ext cx="1547411" cy="53484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p>
                <a:r>
                  <a:rPr lang="zh-CN" altLang="en-US" sz="12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资助费用</a:t>
                </a:r>
                <a:endParaRPr lang="zh-CN" altLang="en-US" sz="1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50" name="组合 51"/>
            <p:cNvGrpSpPr/>
            <p:nvPr/>
          </p:nvGrpSpPr>
          <p:grpSpPr>
            <a:xfrm>
              <a:off x="17285" y="7035"/>
              <a:ext cx="1602" cy="1311"/>
              <a:chOff x="6119338" y="3909461"/>
              <a:chExt cx="1813625" cy="1434483"/>
            </a:xfrm>
          </p:grpSpPr>
          <p:sp>
            <p:nvSpPr>
              <p:cNvPr id="51" name="Freeform 5"/>
              <p:cNvSpPr/>
              <p:nvPr>
                <p:custDataLst>
                  <p:tags r:id="rId13"/>
                </p:custDataLst>
              </p:nvPr>
            </p:nvSpPr>
            <p:spPr bwMode="auto">
              <a:xfrm>
                <a:off x="6119338" y="3909461"/>
                <a:ext cx="1813625" cy="1434483"/>
              </a:xfrm>
              <a:custGeom>
                <a:avLst/>
                <a:gdLst>
                  <a:gd name="T0" fmla="*/ 2151 w 2740"/>
                  <a:gd name="T1" fmla="*/ 2315 h 2446"/>
                  <a:gd name="T2" fmla="*/ 2055 w 2740"/>
                  <a:gd name="T3" fmla="*/ 2410 h 2446"/>
                  <a:gd name="T4" fmla="*/ 1918 w 2740"/>
                  <a:gd name="T5" fmla="*/ 2445 h 2446"/>
                  <a:gd name="T6" fmla="*/ 816 w 2740"/>
                  <a:gd name="T7" fmla="*/ 2445 h 2446"/>
                  <a:gd name="T8" fmla="*/ 685 w 2740"/>
                  <a:gd name="T9" fmla="*/ 2410 h 2446"/>
                  <a:gd name="T10" fmla="*/ 589 w 2740"/>
                  <a:gd name="T11" fmla="*/ 2314 h 2446"/>
                  <a:gd name="T12" fmla="*/ 36 w 2740"/>
                  <a:gd name="T13" fmla="*/ 1356 h 2446"/>
                  <a:gd name="T14" fmla="*/ 0 w 2740"/>
                  <a:gd name="T15" fmla="*/ 1223 h 2446"/>
                  <a:gd name="T16" fmla="*/ 36 w 2740"/>
                  <a:gd name="T17" fmla="*/ 1089 h 2446"/>
                  <a:gd name="T18" fmla="*/ 587 w 2740"/>
                  <a:gd name="T19" fmla="*/ 135 h 2446"/>
                  <a:gd name="T20" fmla="*/ 685 w 2740"/>
                  <a:gd name="T21" fmla="*/ 37 h 2446"/>
                  <a:gd name="T22" fmla="*/ 810 w 2740"/>
                  <a:gd name="T23" fmla="*/ 1 h 2446"/>
                  <a:gd name="T24" fmla="*/ 1916 w 2740"/>
                  <a:gd name="T25" fmla="*/ 1 h 2446"/>
                  <a:gd name="T26" fmla="*/ 2055 w 2740"/>
                  <a:gd name="T27" fmla="*/ 37 h 2446"/>
                  <a:gd name="T28" fmla="*/ 2151 w 2740"/>
                  <a:gd name="T29" fmla="*/ 132 h 2446"/>
                  <a:gd name="T30" fmla="*/ 2702 w 2740"/>
                  <a:gd name="T31" fmla="*/ 1086 h 2446"/>
                  <a:gd name="T32" fmla="*/ 2740 w 2740"/>
                  <a:gd name="T33" fmla="*/ 1223 h 2446"/>
                  <a:gd name="T34" fmla="*/ 2701 w 2740"/>
                  <a:gd name="T35" fmla="*/ 1361 h 2446"/>
                  <a:gd name="T36" fmla="*/ 2151 w 2740"/>
                  <a:gd name="T37" fmla="*/ 2315 h 2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40" h="2446">
                    <a:moveTo>
                      <a:pt x="2151" y="2315"/>
                    </a:moveTo>
                    <a:cubicBezTo>
                      <a:pt x="2128" y="2353"/>
                      <a:pt x="2096" y="2386"/>
                      <a:pt x="2055" y="2410"/>
                    </a:cubicBezTo>
                    <a:cubicBezTo>
                      <a:pt x="2012" y="2435"/>
                      <a:pt x="1965" y="2446"/>
                      <a:pt x="1918" y="2445"/>
                    </a:cubicBezTo>
                    <a:lnTo>
                      <a:pt x="816" y="2445"/>
                    </a:lnTo>
                    <a:cubicBezTo>
                      <a:pt x="772" y="2445"/>
                      <a:pt x="726" y="2434"/>
                      <a:pt x="685" y="2410"/>
                    </a:cubicBezTo>
                    <a:cubicBezTo>
                      <a:pt x="644" y="2386"/>
                      <a:pt x="611" y="2353"/>
                      <a:pt x="589" y="2314"/>
                    </a:cubicBezTo>
                    <a:lnTo>
                      <a:pt x="36" y="1356"/>
                    </a:lnTo>
                    <a:cubicBezTo>
                      <a:pt x="13" y="1317"/>
                      <a:pt x="0" y="1272"/>
                      <a:pt x="0" y="1223"/>
                    </a:cubicBezTo>
                    <a:cubicBezTo>
                      <a:pt x="0" y="1174"/>
                      <a:pt x="13" y="1129"/>
                      <a:pt x="36" y="1089"/>
                    </a:cubicBezTo>
                    <a:lnTo>
                      <a:pt x="587" y="135"/>
                    </a:lnTo>
                    <a:cubicBezTo>
                      <a:pt x="610" y="96"/>
                      <a:pt x="643" y="61"/>
                      <a:pt x="685" y="37"/>
                    </a:cubicBezTo>
                    <a:cubicBezTo>
                      <a:pt x="724" y="14"/>
                      <a:pt x="767" y="2"/>
                      <a:pt x="810" y="1"/>
                    </a:cubicBezTo>
                    <a:lnTo>
                      <a:pt x="1916" y="1"/>
                    </a:lnTo>
                    <a:cubicBezTo>
                      <a:pt x="1963" y="0"/>
                      <a:pt x="2011" y="11"/>
                      <a:pt x="2055" y="37"/>
                    </a:cubicBezTo>
                    <a:cubicBezTo>
                      <a:pt x="2096" y="60"/>
                      <a:pt x="2129" y="93"/>
                      <a:pt x="2151" y="132"/>
                    </a:cubicBezTo>
                    <a:lnTo>
                      <a:pt x="2702" y="1086"/>
                    </a:lnTo>
                    <a:cubicBezTo>
                      <a:pt x="2726" y="1126"/>
                      <a:pt x="2740" y="1173"/>
                      <a:pt x="2740" y="1223"/>
                    </a:cubicBezTo>
                    <a:cubicBezTo>
                      <a:pt x="2740" y="1274"/>
                      <a:pt x="2726" y="1321"/>
                      <a:pt x="2701" y="1361"/>
                    </a:cubicBezTo>
                    <a:lnTo>
                      <a:pt x="2151" y="2315"/>
                    </a:lnTo>
                    <a:close/>
                  </a:path>
                </a:pathLst>
              </a:custGeom>
              <a:solidFill>
                <a:schemeClr val="accent3"/>
              </a:solidFill>
              <a:ln w="63500" cap="flat">
                <a:solidFill>
                  <a:schemeClr val="bg1"/>
                </a:solidFill>
                <a:prstDash val="solid"/>
                <a:miter lim="800000"/>
              </a:ln>
              <a:effectLst>
                <a:outerShdw blurRad="127000" dist="63500" dir="6600000" algn="t" rotWithShape="0">
                  <a:prstClr val="black">
                    <a:alpha val="40000"/>
                  </a:prstClr>
                </a:outerShdw>
              </a:effectLst>
            </p:spPr>
            <p:txBody>
              <a:bodyPr lIns="121920" tIns="60960" rIns="121920" bIns="60960"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52" name="TextBox 19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6298659" y="4357662"/>
                <a:ext cx="1423035" cy="31731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0" tIns="0" rIns="0" bIns="0" anchor="t" anchorCtr="0">
                <a:spAutoFit/>
              </a:bodyPr>
              <a:p>
                <a:pPr algn="ctr"/>
                <a:r>
                  <a:rPr lang="en-US" altLang="zh-CN" sz="12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1,172</a:t>
                </a:r>
                <a:r>
                  <a:rPr lang="zh-CN" altLang="en-US" sz="12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欧元</a:t>
                </a:r>
                <a:endParaRPr lang="zh-CN" altLang="en-US" sz="1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3" name="TextBox 20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6267643" y="4641475"/>
                <a:ext cx="1484184" cy="47487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p>
                <a:pPr algn="ctr"/>
                <a:r>
                  <a:rPr lang="zh-CN" altLang="en-US" sz="12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篇均</a:t>
                </a:r>
                <a:r>
                  <a:rPr lang="en-US" altLang="zh-CN" sz="12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APC</a:t>
                </a:r>
                <a:endParaRPr lang="en-US" altLang="zh-CN" sz="1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54" name="矩形 53"/>
            <p:cNvSpPr/>
            <p:nvPr/>
          </p:nvSpPr>
          <p:spPr>
            <a:xfrm>
              <a:off x="16997" y="2606"/>
              <a:ext cx="2051" cy="434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txBody>
            <a:bodyPr wrap="square" rtlCol="0" anchor="t">
              <a:spAutoFit/>
            </a:bodyPr>
            <a:p>
              <a:pPr algn="ctr"/>
              <a:r>
                <a:rPr lang="en-US" altLang="zh-CN" sz="1200" b="1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2014-2025</a:t>
              </a:r>
              <a:r>
                <a:rPr lang="zh-CN" altLang="en-US" sz="1200" b="1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年累计</a:t>
              </a:r>
              <a:endParaRPr lang="zh-CN" altLang="en-US" sz="1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/>
        </p:nvSpPr>
        <p:spPr>
          <a:xfrm>
            <a:off x="494056" y="-46353"/>
            <a:ext cx="4937760" cy="1250314"/>
          </a:xfrm>
          <a:prstGeom prst="rect">
            <a:avLst/>
          </a:prstGeom>
        </p:spPr>
        <p:txBody>
          <a:bodyPr vert="horz" lIns="50932" tIns="25466" rIns="50932" bIns="25466" rtlCol="0" anchor="ctr">
            <a:normAutofit/>
          </a:bodyPr>
          <a:lstStyle>
            <a:lvl1pPr algn="l" defTabSz="90233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altLang="zh-CN" sz="2800" b="1" dirty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800" b="1" dirty="0" smtClean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.What is SCOAP</a:t>
            </a:r>
            <a:r>
              <a:rPr lang="en-US" altLang="zh-CN" sz="2800" b="1" baseline="30000" dirty="0" smtClean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 dirty="0" smtClean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?</a:t>
            </a:r>
            <a:endParaRPr lang="en-US" altLang="zh-CN" sz="2800" b="1" dirty="0" smtClean="0">
              <a:solidFill>
                <a:srgbClr val="2070A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296545" y="1317625"/>
            <a:ext cx="11561445" cy="5415280"/>
            <a:chOff x="467" y="2075"/>
            <a:chExt cx="18207" cy="8528"/>
          </a:xfrm>
        </p:grpSpPr>
        <p:pic>
          <p:nvPicPr>
            <p:cNvPr id="56321" name="图片 7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2"/>
            <a:stretch>
              <a:fillRect/>
            </a:stretch>
          </p:blipFill>
          <p:spPr>
            <a:xfrm>
              <a:off x="8762" y="5939"/>
              <a:ext cx="9913" cy="466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6322" name="图片 4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>
              <a:clrChange>
                <a:clrFrom>
                  <a:srgbClr val="F0F0F1"/>
                </a:clrFrom>
                <a:clrTo>
                  <a:srgbClr val="F0F0F1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67" y="5998"/>
              <a:ext cx="8465" cy="453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9" name="矩形 8"/>
            <p:cNvSpPr/>
            <p:nvPr/>
          </p:nvSpPr>
          <p:spPr>
            <a:xfrm>
              <a:off x="836" y="2485"/>
              <a:ext cx="17353" cy="351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285750" marR="0" lvl="0" indent="-285750" algn="l" defTabSz="914400" rtl="0" eaLnBrk="1" fontAlgn="auto" latinLnBrk="0" hangingPunct="1">
                <a:lnSpc>
                  <a:spcPts val="28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Wingdings" panose="05000000000000000000" pitchFamily="2" charset="2"/>
                <a:buChar char="Ø"/>
                <a:defRPr/>
              </a:pPr>
              <a:r>
                <a:rPr kumimoji="0" lang="en-US" altLang="zh-CN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2019</a:t>
              </a:r>
              <a:r>
                <a:rPr kumimoji="0" lang="zh-CN" altLang="en-US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年提出</a:t>
              </a:r>
              <a:r>
                <a:rPr kumimoji="0" lang="zh-CN" altLang="en-US" sz="160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试点计划</a:t>
              </a:r>
              <a:r>
                <a:rPr kumimoji="0" lang="zh-CN" altLang="en-US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，将</a:t>
              </a:r>
              <a:r>
                <a:rPr kumimoji="0" lang="en-US" altLang="zh-CN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HEP</a:t>
              </a:r>
              <a:r>
                <a:rPr kumimoji="0" lang="zh-CN" altLang="en-US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领域专著和教材类图书实现</a:t>
              </a:r>
              <a:r>
                <a:rPr kumimoji="0" lang="en-US" altLang="zh-CN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OA</a:t>
              </a:r>
              <a:r>
                <a:rPr kumimoji="0" lang="zh-CN" altLang="en-US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；</a:t>
              </a:r>
              <a:endParaRPr kumimoji="0" lang="en-US" altLang="zh-CN" sz="16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ts val="28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Wingdings" panose="05000000000000000000" pitchFamily="2" charset="2"/>
                <a:buChar char="Ø"/>
                <a:defRPr/>
              </a:pPr>
              <a:r>
                <a:rPr kumimoji="0" lang="en-US" altLang="zh-CN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2021</a:t>
              </a:r>
              <a:r>
                <a:rPr kumimoji="0" lang="zh-CN" altLang="en-US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年，遴选</a:t>
              </a:r>
              <a:r>
                <a:rPr kumimoji="0" lang="en-US" altLang="zh-CN" sz="160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86</a:t>
              </a:r>
              <a:r>
                <a:rPr kumimoji="0" lang="zh-CN" altLang="en-US" sz="160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本</a:t>
              </a:r>
              <a:r>
                <a:rPr kumimoji="0" lang="en-US" altLang="zh-CN" sz="160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HEP</a:t>
              </a:r>
              <a:r>
                <a:rPr kumimoji="0" lang="zh-CN" altLang="en-US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图书转为</a:t>
              </a:r>
              <a:r>
                <a:rPr kumimoji="0" lang="en-US" altLang="zh-CN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OA</a:t>
              </a:r>
              <a:r>
                <a:rPr kumimoji="0" lang="zh-CN" altLang="en-US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，到</a:t>
              </a:r>
              <a:r>
                <a:rPr lang="en-US" altLang="zh-CN" sz="160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+mn-ea"/>
                </a:rPr>
                <a:t>2022</a:t>
              </a:r>
              <a:r>
                <a:rPr lang="zh-CN" altLang="en-US" sz="160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+mn-ea"/>
                </a:rPr>
                <a:t>年</a:t>
              </a:r>
              <a:r>
                <a:rPr lang="en-US" altLang="zh-CN" sz="160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+mn-ea"/>
                </a:rPr>
                <a:t>11</a:t>
              </a:r>
              <a:r>
                <a:rPr lang="zh-CN" altLang="en-US" sz="160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+mn-ea"/>
                </a:rPr>
                <a:t>月</a:t>
              </a:r>
              <a:r>
                <a:rPr kumimoji="0" lang="zh-CN" altLang="en-US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图书下载量增加</a:t>
              </a:r>
              <a:r>
                <a:rPr kumimoji="0" lang="en-US" altLang="zh-CN" sz="160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13</a:t>
              </a:r>
              <a:r>
                <a:rPr kumimoji="0" lang="zh-CN" altLang="en-US" sz="160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倍</a:t>
              </a:r>
              <a:r>
                <a:rPr kumimoji="0" lang="zh-CN" altLang="en-US" sz="160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，读者</a:t>
              </a:r>
              <a:r>
                <a:rPr kumimoji="0" lang="zh-CN" altLang="en-US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地域范围由</a:t>
              </a:r>
              <a:r>
                <a:rPr kumimoji="0" lang="en-US" altLang="zh-CN" sz="160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26</a:t>
              </a:r>
              <a:r>
                <a:rPr kumimoji="0" lang="zh-CN" altLang="en-US" sz="160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个国家</a:t>
              </a:r>
              <a:r>
                <a:rPr kumimoji="0" lang="zh-CN" altLang="en-US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扩大至</a:t>
              </a:r>
              <a:r>
                <a:rPr kumimoji="0" lang="en-US" altLang="zh-CN" sz="160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48</a:t>
              </a:r>
              <a:r>
                <a:rPr kumimoji="0" lang="zh-CN" altLang="en-US" sz="160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个国家；</a:t>
              </a:r>
              <a:endParaRPr kumimoji="0" lang="en-US" altLang="zh-CN" sz="160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ts val="28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Wingdings" panose="05000000000000000000" pitchFamily="2" charset="2"/>
                <a:buChar char="Ø"/>
                <a:defRPr/>
              </a:pPr>
              <a:r>
                <a:rPr kumimoji="0" lang="en-US" altLang="zh-CN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2022</a:t>
              </a:r>
              <a:r>
                <a:rPr kumimoji="0" lang="zh-CN" altLang="en-US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年，确定</a:t>
              </a:r>
              <a:r>
                <a:rPr kumimoji="0" lang="en-US" altLang="zh-CN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OA</a:t>
              </a:r>
              <a:r>
                <a:rPr kumimoji="0" lang="zh-CN" altLang="en-US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项目</a:t>
              </a:r>
              <a:r>
                <a:rPr kumimoji="0" lang="zh-CN" altLang="en-US" sz="160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常态化</a:t>
              </a:r>
              <a:r>
                <a:rPr kumimoji="0" lang="zh-CN" altLang="en-US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，重点遴选资助计划出版的</a:t>
              </a:r>
              <a:r>
                <a:rPr kumimoji="0" lang="zh-CN" altLang="en-US" sz="160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+mn-ea"/>
                </a:rPr>
                <a:t>新书</a:t>
              </a:r>
              <a:r>
                <a:rPr kumimoji="0" lang="en-US" altLang="zh-CN" sz="160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+mn-ea"/>
                </a:rPr>
                <a:t>OA</a:t>
              </a:r>
              <a:r>
                <a:rPr kumimoji="0" lang="zh-CN" altLang="en-US" sz="160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+mn-ea"/>
                </a:rPr>
                <a:t>出版；</a:t>
              </a:r>
              <a:endParaRPr kumimoji="0" lang="zh-CN" altLang="en-US" sz="160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ts val="28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Wingdings" panose="05000000000000000000" pitchFamily="2" charset="2"/>
                <a:buChar char="Ø"/>
                <a:defRPr/>
              </a:pPr>
              <a:r>
                <a:rPr kumimoji="0" lang="en-US" altLang="zh-CN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2023</a:t>
              </a:r>
              <a:r>
                <a:rPr kumimoji="0" lang="zh-CN" altLang="en-US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年</a:t>
              </a:r>
              <a:r>
                <a:rPr kumimoji="0" lang="en-US" altLang="zh-CN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12</a:t>
              </a:r>
              <a:r>
                <a:rPr kumimoji="0" lang="zh-CN" altLang="en-US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月起，遴选</a:t>
              </a:r>
              <a:r>
                <a:rPr kumimoji="0" lang="en-US" altLang="zh-CN" sz="160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19</a:t>
              </a:r>
              <a:r>
                <a:rPr kumimoji="0" lang="zh-CN" altLang="en-US" sz="160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本</a:t>
              </a:r>
              <a:r>
                <a:rPr kumimoji="0" lang="en-US" altLang="zh-CN" sz="160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HEP</a:t>
              </a:r>
              <a:r>
                <a:rPr kumimoji="0" lang="zh-CN" altLang="en-US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新书</a:t>
              </a:r>
              <a:r>
                <a:rPr kumimoji="0" lang="en-US" altLang="zh-CN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OA</a:t>
              </a:r>
              <a:r>
                <a:rPr kumimoji="0" lang="zh-CN" altLang="en-US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出版；</a:t>
              </a:r>
              <a:endParaRPr kumimoji="0" lang="zh-CN" altLang="en-US" sz="16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ts val="28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Wingdings" panose="05000000000000000000" pitchFamily="2" charset="2"/>
                <a:buChar char="Ø"/>
                <a:defRPr/>
              </a:pPr>
              <a:r>
                <a:rPr kumimoji="0" lang="en-US" altLang="zh-CN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2025</a:t>
              </a:r>
              <a:r>
                <a:rPr kumimoji="0" lang="zh-CN" altLang="en-US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年</a:t>
              </a:r>
              <a:r>
                <a:rPr kumimoji="0" lang="en-US" altLang="zh-CN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9</a:t>
              </a:r>
              <a:r>
                <a:rPr kumimoji="0" lang="zh-CN" altLang="en-US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月，遴选</a:t>
              </a:r>
              <a:r>
                <a:rPr kumimoji="0" lang="en-US" altLang="zh-CN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9</a:t>
              </a:r>
              <a:r>
                <a:rPr kumimoji="0" lang="zh-CN" altLang="en-US" sz="160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本</a:t>
              </a:r>
              <a:r>
                <a:rPr kumimoji="0" lang="en-US" altLang="zh-CN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HEP</a:t>
              </a:r>
              <a:r>
                <a:rPr kumimoji="0" lang="zh-CN" altLang="en-US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新书</a:t>
              </a:r>
              <a:r>
                <a:rPr kumimoji="0" lang="en-US" altLang="zh-CN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OA</a:t>
              </a:r>
              <a:r>
                <a:rPr kumimoji="0" lang="zh-CN" altLang="en-US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出版。</a:t>
              </a:r>
              <a:endParaRPr kumimoji="0" lang="zh-CN" altLang="en-US" sz="16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650" y="2075"/>
              <a:ext cx="12391" cy="58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zh-CN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SCOAP</a:t>
              </a:r>
              <a:r>
                <a:rPr lang="zh-CN" altLang="zh-CN" baseline="300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3</a:t>
              </a:r>
              <a:r>
                <a:rPr lang="zh-CN" altLang="zh-CN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开放图书</a:t>
              </a:r>
              <a:r>
                <a:rPr lang="zh-CN" altLang="zh-CN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项目</a:t>
              </a:r>
              <a:r>
                <a:rPr lang="zh-CN" altLang="en-US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于</a:t>
              </a:r>
              <a:r>
                <a:rPr lang="en-US" altLang="zh-CN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2019</a:t>
              </a:r>
              <a:r>
                <a:rPr lang="zh-CN" altLang="en-US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年开展试点，</a:t>
              </a:r>
              <a:r>
                <a:rPr lang="en-US" altLang="zh-CN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2022</a:t>
              </a:r>
              <a:r>
                <a:rPr lang="zh-CN" altLang="en-US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年开始常态化开展。</a:t>
              </a:r>
              <a:endPara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585" y="2710"/>
              <a:ext cx="17879" cy="3098"/>
            </a:xfrm>
            <a:prstGeom prst="roundRect">
              <a:avLst/>
            </a:prstGeom>
            <a:noFill/>
            <a:ln w="19050">
              <a:solidFill>
                <a:schemeClr val="accent5">
                  <a:lumMod val="75000"/>
                </a:schemeClr>
              </a:solidFill>
            </a:ln>
            <a:effectLst>
              <a:outerShdw blurRad="1270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lIns="83831" tIns="41916" rIns="83831" bIns="41916" numCol="1" spcCol="0" rtlCol="0" fromWordArt="0" anchor="ctr" anchorCtr="0" forceAA="0" compatLnSpc="1">
              <a:noAutofit/>
            </a:bodyPr>
            <a:lstStyle/>
            <a:p>
              <a:pPr lv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</a:pPr>
              <a:endParaRPr lang="en-US" altLang="zh-CN" sz="16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551815" y="826135"/>
            <a:ext cx="10345420" cy="4756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l">
              <a:buClrTx/>
              <a:buSzTx/>
              <a:buFontTx/>
            </a:pPr>
            <a:r>
              <a:rPr lang="en-US" altLang="zh-CN" sz="2000" b="1" i="1" u="sng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“你</a:t>
            </a:r>
            <a:r>
              <a:rPr lang="zh-CN" altLang="en-US" sz="2000" b="1" i="1" u="sng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可能初步了解期刊资助了</a:t>
            </a:r>
            <a:r>
              <a:rPr lang="en-US" altLang="zh-CN" sz="2000" b="1" i="1" u="sng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，但你</a:t>
            </a:r>
            <a:r>
              <a:rPr lang="zh-CN" altLang="en-US" sz="2000" b="1" i="1" u="sng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可能</a:t>
            </a:r>
            <a:r>
              <a:rPr lang="en-US" altLang="zh-CN" sz="2000" b="1" i="1" u="sng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不知道</a:t>
            </a:r>
            <a:r>
              <a:rPr lang="zh-CN" altLang="en-US" sz="2000" b="1" i="1" u="sng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图书也可以受到</a:t>
            </a:r>
            <a:r>
              <a:rPr lang="zh-CN" altLang="en-US" sz="2000" b="1" i="1" u="sng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资助</a:t>
            </a:r>
            <a:r>
              <a:rPr lang="en-US" altLang="zh-CN" sz="2000" b="1" i="1" u="sng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“</a:t>
            </a:r>
            <a:endParaRPr lang="en-US" altLang="zh-CN" sz="2000" b="1" i="1" u="sng" dirty="0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clrChange>
              <a:clrFrom>
                <a:srgbClr val="F1F1F3">
                  <a:alpha val="100000"/>
                </a:srgbClr>
              </a:clrFrom>
              <a:clrTo>
                <a:srgbClr val="F1F1F3">
                  <a:alpha val="100000"/>
                  <a:alpha val="0"/>
                </a:srgbClr>
              </a:clrTo>
            </a:clrChange>
          </a:blip>
          <a:srcRect t="1011"/>
          <a:stretch>
            <a:fillRect/>
          </a:stretch>
        </p:blipFill>
        <p:spPr>
          <a:xfrm>
            <a:off x="5945505" y="2880360"/>
            <a:ext cx="3077845" cy="366776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clrChange>
              <a:clrFrom>
                <a:srgbClr val="F1F1F3">
                  <a:alpha val="100000"/>
                </a:srgbClr>
              </a:clrFrom>
              <a:clrTo>
                <a:srgbClr val="F1F1F3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010" y="3225165"/>
            <a:ext cx="2926715" cy="330835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clrChange>
              <a:clrFrom>
                <a:srgbClr val="F1F1F3">
                  <a:alpha val="100000"/>
                </a:srgbClr>
              </a:clrFrom>
              <a:clrTo>
                <a:srgbClr val="F1F1F3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1980" y="3225800"/>
            <a:ext cx="3002280" cy="332676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>
            <a:clrChange>
              <a:clrFrom>
                <a:srgbClr val="F1F1F3">
                  <a:alpha val="100000"/>
                </a:srgbClr>
              </a:clrFrom>
              <a:clrTo>
                <a:srgbClr val="F1F1F3">
                  <a:alpha val="100000"/>
                  <a:alpha val="0"/>
                </a:srgbClr>
              </a:clrTo>
            </a:clrChange>
          </a:blip>
          <a:srcRect t="1200"/>
          <a:stretch>
            <a:fillRect/>
          </a:stretch>
        </p:blipFill>
        <p:spPr>
          <a:xfrm>
            <a:off x="8889365" y="2880360"/>
            <a:ext cx="2980690" cy="3660140"/>
          </a:xfrm>
          <a:prstGeom prst="rect">
            <a:avLst/>
          </a:prstGeom>
        </p:spPr>
      </p:pic>
      <p:sp>
        <p:nvSpPr>
          <p:cNvPr id="17" name="标题 1"/>
          <p:cNvSpPr>
            <a:spLocks noGrp="1"/>
          </p:cNvSpPr>
          <p:nvPr/>
        </p:nvSpPr>
        <p:spPr>
          <a:xfrm>
            <a:off x="494056" y="-46353"/>
            <a:ext cx="4937760" cy="1250314"/>
          </a:xfrm>
          <a:prstGeom prst="rect">
            <a:avLst/>
          </a:prstGeom>
        </p:spPr>
        <p:txBody>
          <a:bodyPr vert="horz" lIns="50932" tIns="25466" rIns="50932" bIns="25466" rtlCol="0" anchor="ctr">
            <a:normAutofit/>
          </a:bodyPr>
          <a:lstStyle>
            <a:lvl1pPr algn="l" defTabSz="90233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altLang="zh-CN" sz="2800" b="1" dirty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800" b="1" dirty="0" smtClean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.Why support SCOAP</a:t>
            </a:r>
            <a:r>
              <a:rPr lang="en-US" altLang="zh-CN" sz="2800" b="1" baseline="30000" dirty="0" smtClean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 dirty="0" smtClean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?</a:t>
            </a:r>
            <a:endParaRPr lang="en-US" altLang="zh-CN" sz="2800" b="1" dirty="0" smtClean="0">
              <a:solidFill>
                <a:srgbClr val="2070A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8950" y="770890"/>
            <a:ext cx="11283315" cy="25685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342900" indent="-342900" fontAlgn="auto">
              <a:spcBef>
                <a:spcPts val="600"/>
              </a:spcBef>
              <a:buFont typeface="Wingdings" panose="05000000000000000000" charset="0"/>
              <a:buChar char="Ø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科学原则层面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 fontAlgn="auto">
              <a:spcBef>
                <a:spcPts val="600"/>
              </a:spcBef>
              <a:buFont typeface="Wingdings" panose="05000000000000000000" charset="0"/>
              <a:buNone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公共资助成果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“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取之于民、用之于民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”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，所以应当开放获取；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 fontAlgn="auto">
              <a:spcBef>
                <a:spcPts val="600"/>
              </a:spcBef>
              <a:buFont typeface="Wingdings" panose="05000000000000000000" charset="0"/>
              <a:buNone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科研人员是科学界的主体，应当掌握科学交流的主动权，所以作者应当保留自己作品的版权；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fontAlgn="auto">
              <a:spcBef>
                <a:spcPts val="600"/>
              </a:spcBef>
              <a:buFont typeface="Wingdings" panose="05000000000000000000" charset="0"/>
              <a:buChar char="Ø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学科自身层面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 fontAlgn="auto">
              <a:spcBef>
                <a:spcPts val="600"/>
              </a:spcBef>
              <a:buFont typeface="Wingdings" panose="05000000000000000000" charset="0"/>
              <a:buNone/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HEP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是高度开放的学科，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HEP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领域作者具有较强的开放交流意识，有成熟的预印本实践。但开放出版能使作品经过正式同行评议、获得更广泛传播、增强学术影响力；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42900" indent="-342900" fontAlgn="auto">
              <a:spcBef>
                <a:spcPts val="600"/>
              </a:spcBef>
              <a:buFont typeface="Wingdings" panose="05000000000000000000" charset="0"/>
              <a:buChar char="Ø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多方利益层面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>
              <a:buFont typeface="Wingdings" panose="05000000000000000000" charset="0"/>
              <a:buNone/>
            </a:pP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" name="标题 1"/>
          <p:cNvSpPr>
            <a:spLocks noGrp="1"/>
          </p:cNvSpPr>
          <p:nvPr/>
        </p:nvSpPr>
        <p:spPr>
          <a:xfrm>
            <a:off x="494056" y="-46353"/>
            <a:ext cx="4937760" cy="1250314"/>
          </a:xfrm>
          <a:prstGeom prst="rect">
            <a:avLst/>
          </a:prstGeom>
        </p:spPr>
        <p:txBody>
          <a:bodyPr vert="horz" lIns="50932" tIns="25466" rIns="50932" bIns="25466" rtlCol="0" anchor="ctr">
            <a:normAutofit/>
          </a:bodyPr>
          <a:lstStyle>
            <a:lvl1pPr algn="l" defTabSz="90233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altLang="zh-CN" sz="2800" b="1" dirty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800" b="1" dirty="0" smtClean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.Why support SCOAP</a:t>
            </a:r>
            <a:r>
              <a:rPr lang="en-US" altLang="zh-CN" sz="2800" b="1" baseline="30000" dirty="0" smtClean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 dirty="0" smtClean="0">
                <a:solidFill>
                  <a:srgbClr val="2070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?</a:t>
            </a:r>
            <a:endParaRPr lang="en-US" altLang="zh-CN" sz="2800" b="1" dirty="0" smtClean="0">
              <a:solidFill>
                <a:srgbClr val="2070A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6" name="Picture 5" descr="scoap3-in-2016-vs-not-open-access-in-2013-public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34299" y="1265042"/>
            <a:ext cx="8590002" cy="4895669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3050706" y="5021296"/>
            <a:ext cx="285141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2400" dirty="0">
                <a:solidFill>
                  <a:srgbClr val="6696BF"/>
                </a:solidFill>
                <a:latin typeface="Lato" panose="020F0502020204030203" pitchFamily="34" charset="77"/>
                <a:cs typeface="Avenir Book"/>
              </a:rPr>
              <a:t>2013 Before SCOAP</a:t>
            </a:r>
            <a:r>
              <a:rPr lang="en-US" sz="2400" baseline="30000" dirty="0">
                <a:solidFill>
                  <a:srgbClr val="6696BF"/>
                </a:solidFill>
                <a:latin typeface="Lato" panose="020F0502020204030203" pitchFamily="34" charset="77"/>
                <a:cs typeface="Avenir Book"/>
              </a:rPr>
              <a:t>3</a:t>
            </a:r>
            <a:endParaRPr lang="en-US" sz="2000" baseline="30000" dirty="0">
              <a:solidFill>
                <a:srgbClr val="6696BF"/>
              </a:solidFill>
              <a:latin typeface="Lato" panose="020F0502020204030203" pitchFamily="34" charset="77"/>
              <a:cs typeface="Avenir Book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901206" y="4291426"/>
            <a:ext cx="651823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400" dirty="0">
                <a:solidFill>
                  <a:srgbClr val="ED8C3B"/>
                </a:solidFill>
                <a:latin typeface="Lato" panose="020F0502020204030203" pitchFamily="34" charset="77"/>
                <a:cs typeface="Avenir Book"/>
              </a:rPr>
              <a:t>2016 After SCOAP</a:t>
            </a:r>
            <a:r>
              <a:rPr lang="en-US" sz="2400" baseline="30000" dirty="0">
                <a:solidFill>
                  <a:srgbClr val="ED8C3B"/>
                </a:solidFill>
                <a:latin typeface="Lato" panose="020F0502020204030203" pitchFamily="34" charset="77"/>
                <a:cs typeface="Avenir Book"/>
              </a:rPr>
              <a:t>3</a:t>
            </a:r>
            <a:endParaRPr lang="en-US" sz="2000" baseline="30000" dirty="0">
              <a:solidFill>
                <a:srgbClr val="ED8C3B"/>
              </a:solidFill>
              <a:latin typeface="Lato" panose="020F0502020204030203" pitchFamily="34" charset="77"/>
              <a:cs typeface="Avenir Book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101041" y="5964687"/>
            <a:ext cx="651823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pPr algn="ctr"/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Avenir Book"/>
              </a:rPr>
              <a:t>Months after DOI minting</a:t>
            </a: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Avenir Book"/>
            </a:endParaRPr>
          </a:p>
        </p:txBody>
      </p:sp>
      <p:sp>
        <p:nvSpPr>
          <p:cNvPr id="26" name="TextBox 25"/>
          <p:cNvSpPr txBox="1"/>
          <p:nvPr/>
        </p:nvSpPr>
        <p:spPr>
          <a:xfrm rot="16200000">
            <a:off x="-414172" y="3368579"/>
            <a:ext cx="480952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pPr algn="ctr"/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Avenir Book"/>
              </a:rPr>
              <a:t>Average downloads/paper/month</a:t>
            </a: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Avenir Book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40535" y="6356350"/>
            <a:ext cx="9140825" cy="506730"/>
          </a:xfrm>
          <a:prstGeom prst="rect">
            <a:avLst/>
          </a:prstGeom>
        </p:spPr>
        <p:txBody>
          <a:bodyPr wrap="square">
            <a:spAutoFit/>
          </a:bodyPr>
          <a:p>
            <a:pPr algn="l"/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venir Light"/>
              </a:rPr>
              <a:t>Downloads 3Q13, 4Q13, 1Q16, 2Q16 on publishers’ platforms, 50k non-Open Access articles and 8k Open Access articles, Elsevier: </a:t>
            </a:r>
            <a:r>
              <a:rPr lang="en-US" sz="9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venir Light"/>
              </a:rPr>
              <a:t>Phys.Lett.B</a:t>
            </a:r>
            <a:r>
              <a:rPr lang="en-US" sz="9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venir Light"/>
              </a:rPr>
              <a:t>, </a:t>
            </a:r>
            <a:r>
              <a:rPr lang="en-US" sz="9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venir Light"/>
              </a:rPr>
              <a:t>Nucl.Phys.B</a:t>
            </a:r>
            <a:r>
              <a:rPr lang="en-US" sz="9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venir Light"/>
              </a:rPr>
              <a:t>; </a:t>
            </a: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venir Light"/>
              </a:rPr>
              <a:t>Springer: </a:t>
            </a:r>
            <a:r>
              <a:rPr lang="en-US" sz="9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venir Light"/>
              </a:rPr>
              <a:t>Eur. Phys. J. C, JHEP</a:t>
            </a:r>
            <a:endParaRPr lang="en-US" sz="900" i="1" dirty="0">
              <a:solidFill>
                <a:schemeClr val="tx1">
                  <a:lumMod val="50000"/>
                  <a:lumOff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Avenir Light"/>
            </a:endParaRPr>
          </a:p>
          <a:p>
            <a:pPr algn="l"/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venir Light"/>
              </a:rPr>
              <a:t>图表数据来源：</a:t>
            </a: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venir Light"/>
                <a:sym typeface="+mn-ea"/>
              </a:rPr>
              <a:t>Stefan Hohenegger. The Benefits of SCOAP</a:t>
            </a:r>
            <a:r>
              <a:rPr lang="en-US" sz="9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venir Light"/>
                <a:sym typeface="+mn-ea"/>
              </a:rPr>
              <a:t>3</a:t>
            </a: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venir Light"/>
                <a:sym typeface="+mn-ea"/>
              </a:rPr>
              <a:t>. </a:t>
            </a: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venir Light"/>
                <a:sym typeface="+mn-ea"/>
              </a:rPr>
              <a:t>SCOAP</a:t>
            </a:r>
            <a:r>
              <a:rPr lang="en-US" sz="9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venir Light"/>
                <a:sym typeface="+mn-ea"/>
              </a:rPr>
              <a:t>3</a:t>
            </a: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venir Light"/>
                <a:sym typeface="+mn-ea"/>
              </a:rPr>
              <a:t> Specialist Seminar, 27 May 2024</a:t>
            </a:r>
            <a:endParaRPr lang="en-US" sz="900" b="1" dirty="0">
              <a:solidFill>
                <a:schemeClr val="accent2"/>
              </a:solidFill>
            </a:endParaRPr>
          </a:p>
          <a:p>
            <a:pPr algn="ctr"/>
            <a:endParaRPr lang="en-US" sz="900" dirty="0">
              <a:solidFill>
                <a:schemeClr val="tx1">
                  <a:lumMod val="50000"/>
                  <a:lumOff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Avenir Light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667434" y="5790680"/>
            <a:ext cx="1724121" cy="11559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695188" y="1432598"/>
            <a:ext cx="3583365" cy="707886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p>
            <a:pPr algn="r"/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venir Book"/>
              </a:rPr>
              <a:t>2013: journals before SCOAP</a:t>
            </a:r>
            <a:r>
              <a:rPr lang="en-US" sz="2000" baseline="30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venir Book"/>
              </a:rPr>
              <a:t>3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venir Book"/>
              </a:rPr>
              <a:t> </a:t>
            </a:r>
            <a:endParaRPr lang="en-US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Avenir Book"/>
            </a:endParaRPr>
          </a:p>
          <a:p>
            <a:pPr algn="r"/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venir Book"/>
              </a:rPr>
              <a:t>2016: journals after SCOAP</a:t>
            </a:r>
            <a:r>
              <a:rPr lang="en-US" sz="2000" baseline="30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venir Book"/>
              </a:rPr>
              <a:t>3</a:t>
            </a:r>
            <a:endParaRPr lang="en-US" sz="2000" baseline="30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Avenir Book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8950" y="828675"/>
            <a:ext cx="1185545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FontTx/>
            </a:pP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eg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r>
              <a:rPr lang="zh-CN" altLang="zh-CN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学术传播影响实现提升，</a:t>
            </a:r>
            <a:r>
              <a:rPr lang="zh-CN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加入SCOAP</a:t>
            </a:r>
            <a:r>
              <a:rPr lang="zh-CN" altLang="zh-CN" sz="2000" b="1" baseline="30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之后的期刊论文每月平均下载量显著增加</a:t>
            </a:r>
            <a:endParaRPr lang="zh-CN" altLang="zh-CN" sz="20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  <p:tag name="KSO_WM_DIAGRAM_VIRTUALLY_FRAME" val="{&quot;height&quot;:382.20000000000005,&quot;left&quot;:322.34488188976377,&quot;top&quot;:101.77322834645669,&quot;width&quot;:352.4102362204725}"/>
</p:tagLst>
</file>

<file path=ppt/tags/tag100.xml><?xml version="1.0" encoding="utf-8"?>
<p:tagLst xmlns:p="http://schemas.openxmlformats.org/presentationml/2006/main">
  <p:tag name="KSO_WM_BEAUTIFY_FLAG" val=""/>
  <p:tag name="KSO_WM_DIAGRAM_VIRTUALLY_FRAME" val="{&quot;height&quot;:209.4,&quot;left&quot;:56.4,&quot;top&quot;:168,&quot;width&quot;:836.6}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DIAGRAM_VIRTUALLY_FRAME" val="{&quot;height&quot;:257.76000000000005,&quot;left&quot;:338.4,&quot;top&quot;:129.74,&quot;width&quot;:552.25}"/>
</p:tagLst>
</file>

<file path=ppt/tags/tag103.xml><?xml version="1.0" encoding="utf-8"?>
<p:tagLst xmlns:p="http://schemas.openxmlformats.org/presentationml/2006/main">
  <p:tag name="KSO_WM_DIAGRAM_VIRTUALLY_FRAME" val="{&quot;height&quot;:257.76000000000005,&quot;left&quot;:338.4,&quot;top&quot;:129.74,&quot;width&quot;:552.25}"/>
</p:tagLst>
</file>

<file path=ppt/tags/tag104.xml><?xml version="1.0" encoding="utf-8"?>
<p:tagLst xmlns:p="http://schemas.openxmlformats.org/presentationml/2006/main">
  <p:tag name="KSO_WM_DIAGRAM_VIRTUALLY_FRAME" val="{&quot;height&quot;:257.76000000000005,&quot;left&quot;:338.4,&quot;top&quot;:129.74,&quot;width&quot;:552.25}"/>
</p:tagLst>
</file>

<file path=ppt/tags/tag105.xml><?xml version="1.0" encoding="utf-8"?>
<p:tagLst xmlns:p="http://schemas.openxmlformats.org/presentationml/2006/main">
  <p:tag name="KSO_WM_DIAGRAM_VIRTUALLY_FRAME" val="{&quot;height&quot;:257.76000000000005,&quot;left&quot;:338.4,&quot;top&quot;:129.74,&quot;width&quot;:552.25}"/>
</p:tagLst>
</file>

<file path=ppt/tags/tag106.xml><?xml version="1.0" encoding="utf-8"?>
<p:tagLst xmlns:p="http://schemas.openxmlformats.org/presentationml/2006/main">
  <p:tag name="KSO_WM_DIAGRAM_VIRTUALLY_FRAME" val="{&quot;height&quot;:257.76000000000005,&quot;left&quot;:338.4,&quot;top&quot;:129.74,&quot;width&quot;:552.25}"/>
</p:tagLst>
</file>

<file path=ppt/tags/tag107.xml><?xml version="1.0" encoding="utf-8"?>
<p:tagLst xmlns:p="http://schemas.openxmlformats.org/presentationml/2006/main">
  <p:tag name="KSO_WM_DIAGRAM_VIRTUALLY_FRAME" val="{&quot;height&quot;:257.76000000000005,&quot;left&quot;:338.4,&quot;top&quot;:129.74,&quot;width&quot;:552.25}"/>
</p:tagLst>
</file>

<file path=ppt/tags/tag108.xml><?xml version="1.0" encoding="utf-8"?>
<p:tagLst xmlns:p="http://schemas.openxmlformats.org/presentationml/2006/main">
  <p:tag name="KSO_WM_DIAGRAM_VIRTUALLY_FRAME" val="{&quot;height&quot;:257.76000000000005,&quot;left&quot;:338.4,&quot;top&quot;:129.74,&quot;width&quot;:552.25}"/>
</p:tagLst>
</file>

<file path=ppt/tags/tag109.xml><?xml version="1.0" encoding="utf-8"?>
<p:tagLst xmlns:p="http://schemas.openxmlformats.org/presentationml/2006/main">
  <p:tag name="KSO_WM_DIAGRAM_VIRTUALLY_FRAME" val="{&quot;height&quot;:257.76000000000005,&quot;left&quot;:338.4,&quot;top&quot;:129.74,&quot;width&quot;:552.25}"/>
</p:tagLst>
</file>

<file path=ppt/tags/tag11.xml><?xml version="1.0" encoding="utf-8"?>
<p:tagLst xmlns:p="http://schemas.openxmlformats.org/presentationml/2006/main">
  <p:tag name="KSO_WM_BEAUTIFY_FLAG" val=""/>
  <p:tag name="KSO_WM_DIAGRAM_VIRTUALLY_FRAME" val="{&quot;height&quot;:382.20000000000005,&quot;left&quot;:322.34488188976377,&quot;top&quot;:101.77322834645669,&quot;width&quot;:352.4102362204725}"/>
</p:tagLst>
</file>

<file path=ppt/tags/tag110.xml><?xml version="1.0" encoding="utf-8"?>
<p:tagLst xmlns:p="http://schemas.openxmlformats.org/presentationml/2006/main">
  <p:tag name="KSO_WM_DIAGRAM_VIRTUALLY_FRAME" val="{&quot;height&quot;:257.76000000000005,&quot;left&quot;:338.4,&quot;top&quot;:129.74,&quot;width&quot;:552.25}"/>
</p:tagLst>
</file>

<file path=ppt/tags/tag111.xml><?xml version="1.0" encoding="utf-8"?>
<p:tagLst xmlns:p="http://schemas.openxmlformats.org/presentationml/2006/main">
  <p:tag name="KSO_WM_DIAGRAM_VIRTUALLY_FRAME" val="{&quot;height&quot;:257.76000000000005,&quot;left&quot;:338.4,&quot;top&quot;:129.74,&quot;width&quot;:552.25}"/>
</p:tagLst>
</file>

<file path=ppt/tags/tag112.xml><?xml version="1.0" encoding="utf-8"?>
<p:tagLst xmlns:p="http://schemas.openxmlformats.org/presentationml/2006/main">
  <p:tag name="KSO_WM_DIAGRAM_VIRTUALLY_FRAME" val="{&quot;height&quot;:257.76000000000005,&quot;left&quot;:338.4,&quot;top&quot;:129.74,&quot;width&quot;:552.25}"/>
</p:tagLst>
</file>

<file path=ppt/tags/tag113.xml><?xml version="1.0" encoding="utf-8"?>
<p:tagLst xmlns:p="http://schemas.openxmlformats.org/presentationml/2006/main">
  <p:tag name="KSO_WM_DIAGRAM_VIRTUALLY_FRAME" val="{&quot;height&quot;:257.76000000000005,&quot;left&quot;:338.4,&quot;top&quot;:129.74,&quot;width&quot;:552.25}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ISPRING_ULTRA_SCORM_COURSE_ID" val="8F73F4E4-F6F8-4FBC-821E-31CA0161945B"/>
  <p:tag name="ISPRING_SCORM_RATE_SLIDES" val="1"/>
  <p:tag name="ISPRINGONLINEFOLDERID" val="0"/>
  <p:tag name="ISPRINGONLINEFOLDERPATH" val="內容清單"/>
  <p:tag name="ISPRINGCLOUDFOLDERID" val="0"/>
  <p:tag name="ISPRINGCLOUDFOLDERPATH" val="函式庫"/>
  <p:tag name="ISPRING_PRESENTATION_TITLE" val="演示文稿1"/>
  <p:tag name="ISPRING_PRESENTER_PHOTO_0" val="png|iVBORw0KGgoAAAANSUhEUgAAAQwAAAAyCAYAAACpi+X6AAAABHNCSVQICAgIfAhkiAAAAAlwSFlz&#10;AABHGAAARxgBc4LeuQAAACV0RVh0U29mdHdhcmUATWFjcm9tZWRpYSBGaXJld29ya3MgTVggMjAw&#10;NId2rM8AAAAWdEVYdENyZWF0aW9uIFRpbWUAMDcvMzAvMTcbpQfcAAADMXByVld4nO2UQVbbQAyG&#10;Z6KpBFI8PQJH6CIH4DZZ9wblGrlMH+s+DsENypJFH+6vsSdAsQmvfZSNvsSOHXlG0i/JPx6+/0xf&#10;05fRucFnvMH5MB5uxgPO+/GwG/eHcb8f97hI42437hLIOGT+PZt/z+dfxTE+5x5/0biO2/Mr9rv0&#10;cs+n3Lr92wn7xbr9+oT9yu1ywv5Kgim9HuBkXw3gYbKvBvBrsq8q1O2XK/b72f55xX4329dK1O1r&#10;Gd52+8Wy/brbVyQ82lcyvDraLxftR/OKhOm/88z9/enn39X/7Qf7v/pY/w//3336YPmDIAiCIPgH&#10;8rvsSo/4raXEQgxvKv3TDGyUaFogKRNZX4CzSjNoWyvs/yv5zkWUTvhXA9VPlki0CrMk47QphViM&#10;uJQNHpPB1KTCkbKwiG5VJOEJNZbK3CJOYoOYecAIy0xVeFG1P4IS7VoUK1QUv00A30t8t2KeR1ZP&#10;Vs5UE7N5nki28FYLQkqM+FwbXCaywfqmS+6Rat6I9TB4vvJs8DWIXnAzBYbLxAXblllmaEyFkXNp&#10;K8RdIUg6GwpbKxieqp6/3yz6r7UOOOocQBmsRZAJKRTUMZM/5KVRG8oUsqEoTSxoXFACr1PrHk+b&#10;spcI19DDfRIqhTS8TVb8T+SuvwzSnGBbqGPwWRDGuWvA7tOYq+vipVXo7j1AWIhiNL00byqKZXIu&#10;sLd2QSu60kvIULcQoAfH5iXGzVAUVZWmGnnyOKrLnNGaUF1dsYokB/i3NgfkDe+z4LqztQpgrWZP&#10;owW/BPLOfIzteCVsirafZPEW5pQ/UQu4Vbv1H/pSIEdp/qbhQaDZdUPxzJsXNSSMQ9Hl9F/I0fsf&#10;y5ENJrG0Jj52D5RsvvxScYP8ffCaTXWWEX2D+GsbjIR3iLQueAs9f1LI527ZGwBDtHVts88/sfVq&#10;FU/MdZe21NUWf0d4raHQNPIGITDMbxOAH8NsI5z8XWSIgdhboKT5pXIUAwvEx7cHxS4NiZd9rpL6&#10;vFJabYCT5KeDQ8/eYtS/qUnz9P/H5X/pNgiCIAiCIAiCIAiCIAiCIAiCIAiCIAiCIAiCIAiCIAiC&#10;IAiCxm9LnZaLwrCmnAAAAEhta0JG+t7K/gAAAAQAAAAAAAAAAAAAAAAAAAAAAAAAAAAAAAAAAAAA&#10;AAAAAAAAAAAAAAAAAAAAAAAAAAAAAAAAAAAAAAAAAAAAAAAAKaQzoQAAHPxta1RTeJztXU9s49h5&#10;ZzY7O2vP/91iW7QXB0Ub9LCz/C+qhwCWZdnekW2NKO94tkEHEiXOKOOxd22PNxOFWTRoDgXazqVZ&#10;JEWaW9uc0p4K5NKeeilQoClaoEDPvfRY9JDc+n3fe6TIJ5IiZVmSXY53/SQ+PvLx933v9/1579Hb&#10;Dypng1pzrT9QvObDnf5A0xVD1dy2t19fcwey95gVj7aq7kA1LW9zq+UODNlrrtvuQLHU+5Yly7Lh&#10;Ne09vEZlAy7l0j+vUa+fDSoN+LW22joZSEtSR3KkJ1JD6kmH8KkvHXhbO9tQsww1h1CjSO9DbV/6&#10;Jpxx4DWrux24dWUVuoWFDb3rWV6lukV32t6GO0EBh9texV6nk+wa1dmbVFTqdLDygIq1HX6B9Rp9&#10;b7bopFqFvtWaVOywg3ajPyibXqXFKlvs6i2b3WSbXY8VW6vYyx3slexVd5X+wIJCxctUdzUqanBQ&#10;hUJlhYaFlwmZX41DRlqRVuHoKXx/Hz4dQNmWTqCmO0vMlHNiplwUZjc4ZhvSMeDyifQM6k6lXio2&#10;OsOml4KNHIuN40SwkVOwcSyGjabmRkfRGTxtBk+bwWMxeCwGj+XZjY/hLh3PtnnZ2AXUjDYc4B+y&#10;AXiPA7gmHYFyHQGMoFqgdOEzw2DChQlN1UhDs50BTUHT0tAUNK093dFJEJpmDIR2o8JqbFaGIX2b&#10;Q1qh8diXHA7oHQ6oDWC6oIsrUhM+vYRj3bGjNhZLxdWnO241Z8Jx2847bpMwuskx2oTjx6Rudag9&#10;vKhxm8MO5MBGvhhs7oxgc079mbKlnD9CN0dG2MTaI46tPPoz57HlU3qV0HlGuhHVoFBNBMU0lNQF&#10;ZSBl6ijdjUWpSmOtA6YwXZsWFSd16jjdjsWJs1N+jObO12maZDCEDIaQca7xtgllWzqTXl1Ki69E&#10;fVGDwWQwmNoMpjaDKd7TzDrgWqBGfXDcL+uA06Y+4JYCnI7AuJ3O0GlMdcEdfULLJjNoZAaNzKCR&#10;GTQyg0aOQHOTQ7MKinEM1r0Cv18iSBygtzlA2SwaijSEj6kzgKh+LECWngIQxXYhiLrn9IxUhpDK&#10;ENIZQjpDSGcBH4o1EvHhY1C4AgfyYOjHzS1Qr2+Ckr1kgV86krFjMB1IpcyhVDtpwbMIZa7weWIw&#10;1XI2MG9zMNdA4Q4oBfM0SDe8EkYtKuUL+HwkHaUnaPiwVbTMzroi6/nHrSEzJIkQEEk3LXqOjlzV&#10;yoylZvE4WlO6ubFLH9ClLoPOchhyvSm5FXKaW6FOSHbZIJsUoIcwTvt4VgQg3WAAKR1Bt/zsn8ww&#10;ctIGKqrFeN0iQgzhZHKjQEp1AUCN6lYwUCcdoE2o7dAAPUxVM6U8XT2bbrh4MXr2FsfoEdiC01h0&#10;SoKKCV5HWjSNTSP4qHPHh/J7lEStjJD+jQCvZxTrOKAx7SBt6mvTGtlNpPx0P1/AS1GdWMQEwi85&#10;+VVK57nSNsdM6+qZbefkg7LiZ065qcmPZIPI/3T8bJCApKtnsJyubznRn8gIZMBtHEjySaaPI8Jn&#10;+94IkhtzS/wPiCzzS/wPzdwQX48mzPLASzZjbDxB6pwb3x73TLAxAkxZ/qkC3ARc1V6PYSYajXTM&#10;JnGQ40mRZkqSoXPU/GM8cI8NlUHHMMyGndLLTI2B4qlubPC6RhbkFdnSSWKzaGhGIcKEGessA1m1&#10;uJdCQUlGtDQ1Di2ToWUytEw2lBkB4oeOKwxltDHNzRw4Xg+8lbb0fExqxGIolhmK5KKFUJTPi6LO&#10;UGQqFgsjzgkijmoKjgZPA4BbxVIkZY4kVzyTa56pJ4EZzMz5YLrxmadkpWzR9LAjPc8zijNpZTbv&#10;OV4taTCjoe5Mnf/IwNAY9oFshi0Nsz3J6ukzZI0WIuBESwtzdTGJ4WNQ0hVpm3/qScdZFDYPwIrR&#10;y5KSiXeFpuQ9miNT8BU/I5PsPqZjt0lu+DPujj8j9+c4dr6d7ASppxwZ7sy6jAz32MiEjHjWvEH7&#10;QrHLDpWfXa8HECUrmhilOLEJKzUlSBl6MhO43BemZ2H2G/rbOJ7J37Z6OfC8HiHDw+nOJ2dM98nT&#10;WUeUY5gGYIkrY97iYO3GLFGr0NwEBiXjZifak068I+ePg0kTDLBvMPyAhBR6xPwqGZw+PEozFBws&#10;1WIWguzBKpk1Uj5cAoP2QceSgq6xGN4LYYh+NS5ksGmep81nNdJtRDs2DMkAKfr7KQksp81AVTmo&#10;jipEIV3uSbOIZ4wdBtVlsFocV4sB6/DlWg4H1rFErwY/NP0PowuPmsEH3w1vNLnlbjb9QNAeDWri&#10;RHEjCP9mAL/WzQS/EMgE6KdmpxM8Sp17lDrDXnMY9lRqVBLSDMVYpMmII8Ck6E2m+FnhXQ7gPSXP&#10;ExfqnGTxf/zUvz8lpbR7552S4oxhCIwRZVbkWwRXSQHX1POB6wOnuIEnSQCq45ni3fhIm09aZePf&#10;0oT8m8lM8QDIbQszKRxOvROhXz2Ofn04RZ4w+DyowSdCoYxOTTFfvckAtZucmvl3BFpxYyn5Fgf6&#10;EY33Hk9v0AJPISjKtk5BmPsLvM5s88yYpsjpDASMQIRyrtRG7NLZIO82DNbJk/c/NHdDSi0zrIUV&#10;oNkxzhZ4qlZs+ojCoyki7Medmp87MrIDHO9xaXFxJy2bTVpYmw/GPC6ry7nVjXKr284AYhZn7Lzh&#10;UbyKqnEIMp817CMEAbs4y+rnPprc/hxJLwTjj+u7DyUXJ3ZwM0EchoqhMwzNKIbtHBCasXoox0HI&#10;0keTrJfwtTC6Ql7lakilRiUbvSYfvtlBuy6Fl+CkG3MtbtAKU61yLFZydttDfDuKVUcfn3gLLLmQ&#10;eEOCJbzYB419YNYHAkpmffBDw8fQ9h2jps+RLCTIhqk/t1hDAx+HaEePuJ6+9uXxPVM3aBCGcQnN&#10;eO+IY6rFYepY8ea8zGPPMk8Ml00WR5HR9vNslaER9/NuQu4oGcShr/kpwNgmTyldPY1JZ7FzWBTm&#10;EYUi0xwzOeA9xaonHq/x4zV2PICSrHWJG+sS01AfUlLQTeY45RvsjwnPdOsStdCZ5h4z6WZ0tHdi&#10;l9oJfmasdUly25Oy7NFZXK6K5E8mrCfbA6gOyVC/pGDHd+KvcRA1qTrBFFkpy1q8LAk5LeriRAEE&#10;VYlx1LMFlaoVkynZZDY6D07LQ5wgwNkgN+ezdMRiDUy25Ys+ZMp4nXNiDYzSiyNDZaaQ3Qw8mGe0&#10;0AKTmr2R5TsibOakGTkle448iFU0M//Eou8Ijtvmt+m7zpujrvM46O4FNveAVo7lTcLF58/Pr3q0&#10;JiWUhWvHetO+8mXJU4iWOFb5fI+mGaTSRh2YrAN4F46f0rzNuI1H0xjARvb0hIBhebzR8Ke4BXd6&#10;SsPX10Fc39OnncwXroMjs7FarBKWrWgq2I21GvHZdWGRgBNPgXH+oLhvd5gE5l5MOMvD1BUesGQw&#10;s2zm09ZbQeR8RKHMMwCeL7NK19npbbdIs9NW7DJbzIOEEFfz5CeTtJb5N/ZoEDgOwdshBL9JSZwV&#10;ylTkxpCWRuVYMB/gqI8PpSd+ewHGyhmMECUhnFLMohaaAqcD/gc/OdngziQ+IpuuCHmXYl59nBTe&#10;41L4iPLBDm3SO6FXIyAD4071lSHB5KcTthwzq2LHsklUsQVvilJto1ySywPVeI5I49uJoCQu4eIJ&#10;27cGF04kmUnSCiWSrWgeGf19r1avng1q4R24LonFpoRcP7RFySVx7NALA16QoPYSa7g4agyQGuOG&#10;GsOhtk5aXGtW6ZRmk9VtsmIfC68WjuJYh/iGX4zYhC6Fa/YSaybrksq6BMVG0KN70B8neAFFl2vj&#10;aeh9CicBFzt8RhRNnyM9Bx7xX1dR2/gIgN9ZYxffgs8bDXwVS429YkWmf16oSvGr+PtXsO4x1snn&#10;v44y4SX8KvxXCy9HcPm6rD7ldl/S84tya3L0RlUpXDOZ3DQmN62QWx653eZyawIyDjwt5k2eCtK7&#10;Hcgo7py9DOdMJtE2k2i7kGgeiS4HIxHnAtCXCcc1bmiewK/bS6mbTHI6k5xeSG6SscgkcEr+z7GP&#10;lzAW48/Zy3DOudhVUQqR5hHp0Ldq09u9houVXZ7i94/vJRyfTFwGE5dRSGsSaTXIiXRCe9Fdnt3w&#10;j+8lHJ9MWiUmrVIhrUmkVSNEugEevlSGx/cSjk8mLYtJyyqklUdat7i01vm+1E+I38LOyS0un7gz&#10;9saeMZksy0yW5UKWeWR5ncuyQpOpJ8EUqxvsCjsORp14dDI5OUxOTiGnPHJaCoI7HCvs9TtiQD6s&#10;EQPyYc1kMusymXULmU1i1R7Res3eiFUbHt9LOD6ZtHpMWr1CWpME243hPFfg4y8H3mG4bi+lbjLJ&#10;uUxybqRjNwM16kkdqUqieEbTcP58u682Yv3emPrJOqnwTC+WVSWEaK2qRr5pkW965FsLr+p5G5TA&#10;LtQ0XU0nAuhuCKCXcFaTFuk/puUYbBXLECYttm9lWe6o4b7J943hA6Y9u0MdFzC8qJvMC+B7AsAh&#10;aP1jSRDfH3aiI6vtdtLzd12ojlaWxZapME/5RvOC+jaHGms69D6cU9puIoJsxvdLs3Ashh9OtYa1&#10;arlditbqxrC2Y4ptzbSmpZSmitgjUXSXr/vzUoilkEKga4vWbKgGelxvyiXdVIQBoAUDoNO1HCNa&#10;aQW1pqP2FDP2QXput+N0R0U5ny7M29as03I/WghAa9c2aMEztBo3RlVZc6J9Cyu50imXlE6Skis9&#10;3dWNBCU32z1HVpKUfPTCitijTGN0obs/L6VY5koRelEU1I1RBHhk0zSTkLRkSxb5bIikaTKnKxZJ&#10;bFhyk5BkN07wNErwX0ZFWOjuz1sRmAc6arVj+5Pi+/k+oyiRc1xnXtDciUAT0OU4/zH54UJOnSzj&#10;/4ndjnNALuom83YTbHoL55ngJsSO4LJWBr1IGsG6ij9JI7hjdLSOkjCCTXOUGoYjuNvDn1gQkDWs&#10;rJZoobs/LzW4EajBJ3xNC75c+cV4WzSq+Gq4coTLhx1W2yl+tzhkwNELM3liyMtRyGaIFrXv86Za&#10;XJJ6RFtSTqVd/gKIp+PtkVqW20Y5ycTGuornuM68QPKzakEubZhfG2+wRfdltFfZDHaW60wj+bte&#10;q54N1muhec0ewbRFi5oxjqnA7zN6w6k/L9YL9ue0pVNvvWGfDapr6/jrAdR/FeKf51IH6vukYQjk&#10;MQdyF1oeSK8k9uKMF0BFRySOYzi2Lrm01RupaQ/O32Ebp7zq2kdw1S8//F7vR3/0r54XutOdSJst&#10;cLDZUus+/1sorOWbnOp6kbY3Im236XU/W1KVt/ktaSCVqNaUFPiRJVV6Hz47cAQ/4bEu/c07C46V&#10;oEamH4POLMFvBWrwmxe569IQTUDgFVIxv+OXJDly5nLozEe0C+pUesbPfQN7FDn7Vuhsf5nUMQs5&#10;gjYlyRDarMNVYdTTKwpoUy6UtJYgoU+36K/6PSWp+n/H6JDanQQttEiLm/TWsxPQh6TzxTsM35hW&#10;5a9RadNalEAPSBoiVsNWQQ9D52vCky9Bbw4oadIbI4U7oTO3afnnKf/DH33yo/xWitCKbbSKjJ4h&#10;0fBW16XfBPxdrjnR+96mXfyfcScYx1t3pP0StJdDP5rkClhu0qhLv4Ib+hGvcIOucMDHblz/Q62F&#10;ljZtfOzSU8S1DPV8ZEyzP0UAWgIc0qYxN+7ZRzXCJl3+DCTRkb7BRjlvew16i7mZkxFGqJDUTmn8&#10;2KR5p4macc/fB8vPPE7UWLHlUtBSHNd0JlLyBGzcpDVbTws2Ltj4CrGxUbBxwcaXiI2XAjZ+SXJA&#10;zS8YuWDkq8PIZsHIBSNfQka2ATX+OoGCkQtGvkKMLHJrwcgFIy8yI78zysj8fJqblNgfjy04uuDo&#10;q8PRasHRBUdfIo5e5hz9MY2Aj+HeT0GHC04uOPnqcLJecHLByZeIk/1MRoiTC0YuGPkKMbJWMHLB&#10;yAvHyDH6NN+VcI/fu+JsrBRsvABsXKyEK9j4MrLxjFfCFWxcsPEM2LhYCVew8WVi4zmuhCsYuWDk&#10;GTBysRKuYOTLyMhzWAlXMHLByDNg5GIlXMHIl4mRF2olXMHRBUfPgKOLlXAFR18mjp7rSriCkwtO&#10;ngEnFyvhCk6+TJw8x5VwBSMXjDwDRi5WwhWMvHiMXIXroxaGUA3eK8gYefiHKJ5EzpoNO7/R+f6T&#10;T2fIzW1gs7Kkw08XrmdNhZvTdVbUuLYQTy9HWo9b5Rw+l71sd8glusAE4XOTNKyU8iSjjKgBAkZu&#10;TfNX+XAmLzTrgjTLFOY3p6dZVm7NQk9DPbdu3ea6FWZ20bN8m2sX5mCBmWemX28+/OXD3ovDL/79&#10;CnuWmqAjyZ6lmCW8vH6l+Bzz9iuLNb2X0a9UhLF9VfzKPIzchPv26almxci/+JPPrjgji75jwcgF&#10;IxeM/P850r8TwXGFrsz+htVBKAa7GdqlvDKHOP/Nh9/b/esv9JlGZAZnXJe4Fhm5BD86nO9zswaf&#10;8O/yIRa+lljE5i7FccjQ54v1jRidu7yxfjZdW47oml83Qz2zf/5wa4Z6ppIOWaBbEPOSTllQqiD/&#10;yfUsi7U2Be0ab0nFWcOsNiiJQy+G4XRB626CdnaBoV/SdVdCPfT/TM4qPccR1NWD5ziZlcb9wX83&#10;f/Ld4y9MYUSewBVgxJJtesKf9Ql8fyp1Ej2JaJtn3GOJtvoyaJYxIvkuSfo0451uhc7PfpclqMcn&#10;fwG/xesrGZ++l+g5pj39sFX2p0++U9LTp99FfPrw9aNPfzfh6Z9K/l+VTPIXkhAQW8b173YMCuPu&#10;eCcWiSx3uxFBY/Q+orcbj0hHYn8uLr53Io7DHkbbxfXvVgwa6Xe7HYvF+DstR5AQ7xHF4TeAoStw&#10;lksMxJj3CXDNMbEWxgvYz9OAn9BCfSu42jWyJyv4O6eFQgujQ71LkahCnpACfdVHolSL7BZ6Lugx&#10;oa/Uhf8xcihLXk5efg+e9TiIurgtkj4Q7Zl0H39mxNZLOz/9/b+SPvi9Xz7/NyjZnaNjsBPT5yd0&#10;DdTFw8D+jo4lR3iuLK3mpREayBZl2iFPhHnEZZC4EvFZsB5HBWpEjzSiTLF1F0aBxfIWuTRiOfSn&#10;u1a4ZA9mZad/8KPvHu8/f7g+Q8+wS0jp5Pc55A+2KfNTFjxDRL4dyQ5RpE0zST3BM7yWGGXHeWjX&#10;AbFPKEJG/F6lZEiWQlkA1NpulClzyXkJjiBvn9H4meX4vub+z3f+IWZcLzN/hcbWkdSncXribTTg&#10;kTYarbPBfn0N/xDbY1Z4w2OqYbCj+MEbuSb++dNpXvPm0JZO9bo3fMs01asuBnv1AvbSLpS97kmb&#10;hOAHEO1g3ucl6SQ+HfL+TK3Yd4/PfiF98MNPW38ca8WWwXoxWY+3QOh1jj5NlpZ3Ke+X31LehBYH&#10;dK4TWIOoXsRn3xZD27qBtqkXqm1L4Vh2thyK0WyMVhUxbRHTFjFtEdMuYkyrBjGtcaEx7VvhvZ6z&#10;Wslm//PrgwXBXKV4RuHW7X2aWelKZgzmcmbMrwE2uI+2F6B8l+cI/D21Kzy7uwrP8wnOQMzKz3p9&#10;4HR2fjdy50WQA6KvwW/0Ldqk+w6UOq06DMvBoDmGlFUHY+SwTHiyOR5/JcDM8upP/6vzndc/+/zX&#10;FgJxl1ZwyIS7S+i68NkIzSXKhDjG69nZ5s1gXo/hPfw+I2b5xle+/U8Lgq8CdS5ZRT3IUPqx3aRs&#10;LuK75H+HPm4TSrNam3Tt9X/uSM97C4q3ekF435U2oN1Ligz7NCO4EkhglhHN9T//j97fIPYxUc2v&#10;kK8T7qPv8RyTT4y5uz7W82u9AxjcJyZI/jEXQsZRD0kOPCRtqjK+Tff28wbzke+11//S/AnKd+W3&#10;FwJ5A5CzyNKa8KwmWQuX+0k6jTOXcsFomx04u0w5A5PiDYvOaEti3vce5VWG+ZmhjraFtRtv4PUE&#10;HU9q242dref7BFPlflP6WMI3oLyYl8w//53e1xZI5mW+8wOlbAYZIZUYFXeFdEjmqBUmzQh0SN4u&#10;zRGolENC78wTosVvcYyj8hYzbG9AazHujmv5KZRt6SAyF/AGjv2xY7zJeRBbz0feb/W+9vU3j/9u&#10;gSTeJRuq0UopZkNVQskiieNcmkGjHFnUpXHeJf9RJ8Z1iWEdQeLvBBYHkc4r9XcTW2eV/HW+wuuY&#10;1rMeBmM9cnRe3tP379rvLYTkcd2WSv8bPA4u09gvjVhWf8VXFssaj714dEaRwcJg7ZBvgrEWrrNj&#10;kRdbTT8aeZXOifUdQOKQ1rizmpVgRd1MvdU/+wv7vT/84fFmjLe6GPGCPnm8EGGrlxG0n1C+8YR2&#10;Ik/D7067fhybGgKbvpfS/jRtP4SQVdmh+VaczfLZdJWs/sqwZraeU+9v93/8tPLJzwQ7epcwx/ns&#10;w6Bf2ZB6N7blS14Gs3yBFi7W/F6PtFSmtbgdyug4pL8a2XGHR0z426CdIv7qXvTXeuT1oX0fZRi2&#10;Uyq6NtrfC71JCBzNLIM82xXRs94VFV3XPP03oJgjbcbvi1KEFuP2RaE3lnc9tzg/VOyMYrNexc6o&#10;q7MzyhK0L/u+gXgG9t9EtUPsiRZ9VisQCxY+Lwvn35168Sw8+qaLgocLHr56PJx9/5a4a/Admj1+&#10;Bf3H9RRsz+Ar+Kzzp8ZdW+ucncM8gHlGhuAso6O0HixCtIL5RYXmCyy+Xt+lvYSdSD7EpLl/jeYS&#10;8Df7jmWZ5oTEaCWPjJaIEY+ZjZrtuteYO18FmXTp2HlkckeYhWsRovics5TPuF5cDVnhCihRVu/S&#10;CqG+xLLjNmDb55/QziIHh6X19nA1zUzlM3rfyyOREsihRDMtJZpxwd8mea4GZSRJIt62DSLxGqut&#10;s0Flrd4fuK5M/7wa++a6mobfGoHk3qasJns7HUqwG7CcOxIn7CXWNKu7nQFct1XpY7Feo8Le7g9U&#10;+NbqDxSv1qzSKc0mq9tkxT4WXmu/cjZgN/4ymOAdaRUe5cHZ4FED6k3Z2+Rly/4YrgVP0NqCJ2ht&#10;VfuDktvudBV8+NZ+7fwX8db3G2eD2nYL+7VWp8426vQEjVUCt77DjkGVBWVrBx+yUQcAFG+1UWeF&#10;TcXqGiuqVNhwlR6cWcX2G3W6w4eNh/2BgaXNvu6yooFYbdS2sPjQxnPaUK6zry283Id2hfCsN+hy&#10;dh2/1e09LKqsqNsE+c5j6k3dtvEpNlvb2GCz1SLtrJJ+4yj5jEpac+jt16g7+9vU11Zzu8NaYrFf&#10;XcViZ1s/G8AvgNSjwmWFwgpZKKCs4fmgGYZHBcDdWq3T9RuP6JTtHThle6cKHQN9rj8GuOurj0GV&#10;H2zgc+w12TMyCX+9AqNNQY3Hg9trBHx1ix51rY76vY7t1x5g9Xp9GyS9D8OiXmu5A/l+WTG91m7D&#10;Haiy19yCQ6pp3ldhpCiqV9mF77pVDKPzDKNKs0HjosV6vdvCXjd34CS1K5tWtwfw77sDw7yPwGoK&#10;fH3sDjRvt7lFw2uthoJs2HCOJvvnNGw4p+w11qNH19nRWvRojY7u10jdW6ur2I/WqtIfOPhV7Q90&#10;KHdBzy1vtbVOI7T1oEOd3cG0w5Ofvj764h9//HN4Bhv0wwK9IFXbalGxt0OC2LTXXGjzoLmD+8aa&#10;D7C4LxtepW7jgfp6FavrVerFh0gBAMoWndywK6xYxaJVAxPYauKtv/TVv5yoE+e5O9347Z0brz33&#10;fx//+rf//vM//cZXnn4Opqy1CqS3tb1xNtjfrdEWOVbQ5rj3tRLbHKfoHumHYpSYgqguUxArqh9W&#10;zwApsM9mGbWIfS6VVce/Gf37aAu08CM2nIELRBpQfBr4/OEPXn69wmhAYTQgp9PAyMW9jWb1bLCB&#10;6ghEimqIfIrKZEL5mJVs4Csy/kCLKghro0o326g+YAyB/8O3TbjFRvUjvNGuTQN5116l4fl/hJQC&#10;w2oX5bUAAAC3bWtCU3icXU7LCoMwEBT6I/0EY4nao8ZXMGmLRqqlFy0Eci7ksuy/N1HbQ+cyw+zM&#10;MrLNLVQdM0BwFExDiNNGd15oiGiMDVcaSBJhV/YaPPeDcYG8di29A8UkLIhsspC39eLOQyc8iYt8&#10;Q3B45sExICj71WTChVnpG6z1RimkBS5rC+O1Wkds9DfpNrqdYYiNF/MLVf8wkIaouHuleGEg0eco&#10;JbhrmizzV8/RKf5pmlLEQmUWcMcHGEtbktGSn+8AAAq1bWtCVPrOyv4Af1e6AAAAAAAAAAAAAAAA&#10;AAAAAAAAAAAAAAAAAAAAAAAAAAAAAAAAAAAAAAAAAAAAAAAAAAAAAAAAAAAAAAAAAAAAAAAAAAB4&#10;nO2djZHbOAxGU0gaSSEpJI2kkBSSRlJIbpCbd/PuC0jJWa8d23gzntXqh6QIEqIAkPr5cxiGYRiG&#10;YRiGYRiGYXhJvn///tvvx48f/x27J1WOe5fh2fnw4cNvv69fv/6q99q+Z/1XOaoMw/uBvM/i9vCW&#10;/rm7to7Vbyd/rkdXDXs+fvzY1tVK/u7/bH/69OnX32/fvv388uXLf/qi9he1r/IpKi/O5RjnkU79&#10;XK7az7Hab/mTdp1baVpf1bFhz0rOnf4vOvl//vz51zb1T/8tuZQMkDkyYj/nVP7IFJnX/mwX9GvO&#10;JT+3E9oC5Rv27ORfMvL4r+jkzzHkQn+1DJFztRX3WeTHNeA+vjqGPgDKYz0x7NnJ/6z+T/l37wzo&#10;eeRef6stINfatiz9zFjJ33oA6PuVnnXD0HNN+SPXklVd6z5IX/eYwHn4WZLHdroh24n1jOVfbcRp&#10;DP9SdeL+c7QfXc1YnG0fp19n+ylZWd4pD/pt5l3XeSyXsqxt2iB6hjHJ6pphGIZhGIZheEUYx9+T&#10;R7DXp//zby/vWfLd+h5c6mu6NvWueITL6O1qB8/mZ0id8Jb2vruW9/Od/M/Y8Y98hnme93W+xC69&#10;lfz/hv7zFlz+9LNhz8Omjk0m/Xfp28MX5GvpI53PkPokP85d+QNN52+kjFyP/ci+LNsv7d/apZfy&#10;tx/iUdtAyt9+Nh9zPyl9ic4suSAbbL7s55z0C9hnWCAj7HYF51HntA+T9me3HdoM90KemRby7uzZ&#10;mV7K33X0qOOBrv8DdWi94L5tP459e12M0C5+yH3Qdl/3/0o763jnb8xnSvbr9Fldkt6z639AtukD&#10;LuyrKZnhb3F/Q5b8v5M/fd8+QMf7WJ/Azt+Y8ict/ADk08n/KL1XkT/P9vqbsrG8i/TF2xfn+t7p&#10;BvSJ2wm6xboYdv7GlL/P6+RPnMqZ9FL+nNf5w/527FtLP1tBfaU/Lf139u3ltdRt0dWR/X08R8hj&#10;5UuElb8xfYi8p3Xl8XjmTHreph4eVf7DMAzDMAzDUGNb7Jv8PD6/Z1w99oAZY78ftn3xs02+iwu9&#10;FX/D/MNnZ2fT6vzg1gnoDseE59zA9C1CXuvza19nP8zyoK9GP5yjs6sg/5Xd13YwfHzYjtAb2H89&#10;x6dIv1DG7ttn53Pst+Mvx2gf2JHxSQ3HdP3cfhfXe5Hy5/puXqd9gbbvWub4D7p5RJ7rl/PP7Lfz&#10;NeiI6f/nWMl/pf9XdvD0padPHRsp7SL7sWMwzhzLdlngk9jFCwz/51ry73x+4LlfJS/PBSzO9H9w&#10;XIDLybl5zrDnWvIv0MnpOy94hhfW4c5z9fxf6Qa3OT//HatQzNyvNd27XO1bveN5fN7ZAhjD5/XE&#10;jTid1M/d+J9nAOT7v8vKsUx75D8MwzAMwzAM5xhf4GszvsDnhj60kuP4Ap8b29zGF/h65BqryfgC&#10;X4Od/McX+PxcU/7jC3w8rin/YnyBj8XK5ze+wGEYhmEYhmF4bi61lXTrhhxhfxI/bMT3XkPjld8R&#10;dmutrNi9I67g/dx+ZfuQ7in/tDM8M17XB9sbtrnCa/CsZGz5Y3/BJrdqSyubnOVvfyJl8vo8LuPK&#10;nmCbwepeKDN6zPLP9uh1Cp/BpmzbKza7+t92tO6bPJmG1xDDr4cNvms3Xf8vbNNjG1tg/U/a9vnQ&#10;bn291+fymoSr7wuRR8rf646xBprXxHp0kBG4Xnbf5DIpfz87V23GcvU1nfwdb+Rj9h+zn/5Jeuw/&#10;+r6Yj5FP7vd6ePeMe7km2Mch+4VluXou/qn8u/2d/NMX1MUi0a/R7aR/9A253TH8FNbz5MHxR2fX&#10;/+17K9KPA7eSf9cebPt3PAH9PX1H3b3s2kbGqJBe+ikf9Z2Btux6SR1w5Ee/lfwLr+NL7ACs1pzO&#10;e8172cnfZcjvC/uaR5V/kTEy6cfbra/Pca+nmWl1bWYXl5M+vy6/1f7dfayuzevynK5+nmHsPwzD&#10;MAzDMAywmlt1tL+bK/A3+FN2cazD7+zm1q32ec6F5wodvT/egpF/j30YtqHlnBpY+ed37cW2kdp2&#10;zD/f5bDfqfD3RPD/gY/5WtuT8C1xL5Y/37PxPb/qPBHLzH62jJuHI/3f2eat/9nmuz6209lGa/+M&#10;2yJx/vh6sAFyrb9R6G8JOcbEcqYs+IjuraduzVlbOxztp2/mOgEpf0APuC1g16ct2DeL/Ch7zhux&#10;36+bU9Ltp936u0CvwrXl3/WfS+TvOR/o7vzWoL/JuJN/Pg86n27BM+kV5wpfW/9fKn/rbXSwY23s&#10;w0M+5HGk/1P+tI1Mk/gQxwg8sj/nEjxuoo/Rr24h/8I+Pffn3TzyvDbHfzv548er9HP89+j+3GEY&#10;hmEYhmEYhnvgeMuMmVzFf96K3fvqcB1457Y/MNeLvBcj/zWe3+D4eubH0Y+Zg2O/XaazsqF4Dl76&#10;6myH8ryglQ/QxygT12b5sf86fh+fpsvT2aNeAWygaQ/Fbuc1Gjmvs6kXnlfHz363XDsU2z92/m6O&#10;l+279ueSNmXMcqXf0f2/81ViU352+af+o16591UMTzdPKOl8Oyv5U8/pR/T8NHw/2GbtH7T/0Pe2&#10;Kj/Hco6X91d+zzLPb8VO/pbZn8p/pf9T/jn/135kjmGr55jn8u7Wh9zJ320USIs29uxtwFj/W//d&#10;Sv6F/ZB+znMu4xLaA3mc0f+QbYM02bZP3O3vFXxCHv+tZPye8vf4L+f42QeY/sFiNf7byb/Ief7d&#10;+O9V5D8MwzAMwzAMwzAMwzAMwzAMwzAMwzC8LsRQFpd+DwQf/irWzjFAR1zin7/k3EvK8N4Q33JL&#10;WP+YtXMyf+KxKN+l8ue6jkrr7LcWujiUjownPuKSWEDilrwOzlGs+1H9GmKj4Npx9I6d8nd4iQvs&#10;Yvcpk7/r7rhfykt8lY+Rds4XIN7cMeeO1U28NhBrCGWfZS0yx5vv+jX5nzmX8x0/S16ORbqkfok5&#10;8s+xUe+xrlmu10a5OJbrfxEPTj/lfjs6PUo8l+/b3/6hLex0APG6xJJ5TkHeG8fpZ7v+Q/6OCVzh&#10;+0794ljKS+qXcykn6V5L/2dcfuLnMn2bNu191LO/t+HvKbke3G5dT7v7ct4dXhvM97Nqh36GIrfu&#10;ex9w5rni+TI5d4A2lBzVL9AuHJ96LXbtOvsr/cf/o/OyTXveV5ce/Y/7Slm5r1r3rcrqtaJgJbeM&#10;De3SpGw5j4W8EueV7Z62mRzVr88jT89VeivowVX/Pzvu/RP5c47n3GSafh528eBOt5uHRJ3nNyou&#10;WeerGyt2OtN5ZTv0+DjLfaZ+6f/dfIW3sivDkd6FTv45f6Pg3cB9lXtCxp4jdAav6ZjXeO6Q49Wt&#10;c49Yyb9rr4xTrB9W7Zv8L9Xnu3VKPW/qDEf9v/A8i9W7TCf/o7LzTKzyOg/kRF2yNtxqrGadmfJn&#10;TJjrBHqdL68r2L1be46Z3x26cvDdQ/RNrlnXcaZ+4ehbuxx7j3mLvKOu8s15GgljBch6Qb+n3vS7&#10;9JHeO9Pud++Eq7GAxzmXrBN6yXN6V7+U+0iunPPs81aHYXgz/wCggvog4L8lowAABXVta0JU+s7K&#10;/gB/aWAAAAAAAAAAAAAAAAAAAAAAAAAAAAAAAAAAAAAAAAAAAAAAAAAAAAAAAAAAAAAAAAAAAAAA&#10;AAAAAAAAAAAAAAAAAAAAAHic7ZvNjeM8DIbn6HOq8H3vrsJVpIpUkRbSR6pIFT7npu8zICIcgvq1&#10;PLPAPocHu4ht/bykSEr2fIUQvgAAAAD+Mqbw52uOjG57b/PS2O7IsbS209vv5ST9zmYfd4g8Thj/&#10;3u6rsV0Zz9G+H43zkvufHX2/4rOeD9yUxmfRqvHOerLtf9v+i5rfVohDL3Xv/R+w/109+/6fWyOT&#10;098U145eP3Zsr6jvGn/30HNKUZtTLtH2OY20jkun33n2Xwe2NRKtcS+psdm1q3WXXPOMPjSyf6kZ&#10;PJboA0viusT91PWaesSzWU9MPtP+Oh6GhrV+izbTz3rrf0drae0vMae0Llrj/zzAn4/4fMpmNkZN&#10;lVq/wycnl+6t8RGJyzoXpuzncW14dlFjt/aXeWl9vHWm9faw/V9CPldY3qqPludq6oecPc7w01vB&#10;jjbO6vtLOVR0re1L0OtXNBa/0LVBbx6qHUdJk974XDt2277Yf8v49hw+9co1c4/E2ZwWeoy2/pU+&#10;Uj5g68OWXPSMz0xKB4khur5agx/TSvnpaF4cYf97+MSFLXzXWX63+4i5st+aWHILdWtBtLe/672f&#10;9oFcvOihR+fW/J8a+yhK49d1VU38/0n753iocd/NnJ+hrUZotX+upimt/1QM+C37ax1r83+uzvBi&#10;SaqGOWL/S2Kua+g7D66tb0bUQUfmPSL+a/S4ZA95RJ8zddjX9DV8z1mixRxt39u2rcM3076uo3P1&#10;Tw1HYtNI+2u9rB+k7P/T8V9sbvfwO4/wyf86fvaeXZ2lc8kGLWcZom/ruaenibSla3bR0NbWtfaX&#10;tnI+XrL/3vfdWecyVlsT9uzFSvN4F+7r3f+NaufofMWeT+VTNob22D81zxb721zzjv5gfdKeCY6y&#10;v9ZgS/St107N+UtKl9b134td/zImeZehY/bduf+n8/9+7eroLuh8UPvOU9e6uRxhz9m8mNh6zl2z&#10;LmrQPt/bxmzaqJmL1Ec5f0/VTCPrf52jSnZM+UvuGdHmqubhxUTRrOac++Y830vrdwEeYifRv9aX&#10;LyFvt7VybD37/9Wsydo9/mT8suQv+pxf5wk5Y9iMZq2ktDgbrfXTjKXV/ikdX5lrvVi77//X+xOx&#10;i+cLtj4ovTO4Gq1snfBU7chcc+fc3nuhv8H+S/heQ3v2T/mC1vRq7h8V46ze3hwEWdubuaafrdnD&#10;Tc74vWfFh34j/8s6kH9HfffkzSU3Vp0PJQ7bnDICabfUptaj9x2A904q5zuj6v9aZHzv2MYWxvmA&#10;Z/+Sbt7ey67Bn8Lbm7xC2znbqrRtsf/R/N9ie53DpgNzrbF/Dd6Z3P5bbt82kiV83iWn6oNWP2q1&#10;/5nx39Y+tq7S3wfu3Dv9oGUuF0fzR/DP6kS/e/i89+p5N+PZ3O7PZZ820r9+w/5y3q3nV/r+177/&#10;3JTeR+0/RV1TmttvxlLnti31qW5vLbSp3wGMpsf++rxtjrFI4qTNLztztLenb0v94q1LTe67cDuX&#10;JXzOPI9oPsfxy/cmOb+wz3q5RTR8hP4Yf7b9c3WBF5+8/d8zcW8NqXekubxg5yJ+JOOTM/DRmksu&#10;SPmSzh9rYQ5nIH1718SnvXcS3vlfbr3IN+Vn+PRS0a43l7P+pgYAAAAAAAAAAAAAAAAAAAAAAAAA&#10;AAAAAAAAAAAAAAAAAAAAAAAAAAAAAAAAAAAAAAAAAAAAAAAAAAAAAAAAAAAAAAAAAAAAAAAAAAAA&#10;AAAAAAAAAAAAAAAAAAAAAAAAoJX/AOCrivumi2J+AAADJW1rQlT6zsr+AH95LAAAAAAAAAAAAAAA&#10;AAAAAAAAAAAAAAAAAAAAAAAAAAAAAAAAAAAAAAAAAAAAAAAAAAAAAAAAAAAAAAAAAAAAAAAAAAAA&#10;eJzt2s+R2jAUB+A9cqaKvedOFVRBFVRBC/RBFVTBmZsDM9bk5UVa22ADM/kO32TiP/Kuf9KzLO9X&#10;13VfAMB/a9X9+vq+uf+b9637fe/+GVnO/pZvd7Ov5Hzu903tA11/3rt/Nz4//1J/in3veHO//rVv&#10;S3+aN/OiZHwO24py74+VfY/kvw9ZPmKjD8zimQzGjMWp+Z+DU+hju1AXavMTHhPr7TGM8e/k0u/b&#10;VfY9k/9Q/eB15nj+x/FbzsnjettfQ/6fpcy5ahmXzIZq75jnxV7+H2OdxuYU64HsNj/MEeT/Gb6f&#10;mPcNPQsOI/K/LtDvmJ7/ecI9HTsXuIzIf4l+x/vzX6XMtmnc5vpf2vzpuqUt73/z5z/3OGyN79IH&#10;cv6HtD8rc4mr7BfLf+zzd0z+13TsLvWBnP82HFdrr/SPo/xntQnZjz1nqP5vK5nftx/DtXL+5Xlx&#10;arRZ1p+t+86rjP9r9++6fkvJopV/2R/nALHv1Mb/3SUdW6wr7TBv/nM9/8vYL+N4yvv/rrLtrtSN&#10;g/wXy//S/b2mv2tsj98CavnnOt3K/9DIOh8fa4h5/+tsGvkMyXP0Vv6tOUSuC8b+svLYzt8C9439&#10;re9/p7StlX+pE7X3vS5k7rm/rEef/V0jm5xn7ZjavDDapPbN+ZdTm98f0v0/VY555u9/dqHd2jnr&#10;dH3r/a916v6stTz6d38/5V9q/7bSZhz7V33gpe51ucztL+F+l22PfKvN+W+7du2Pa8Zlne8YtvlW&#10;vIx1mO/l7ItzGJOtNdox+deyjO+UtbqQfzbf/+YTa+zQGMvfdC7d8HtZzD/2ofv/V/0cILbXqvPb&#10;dG3fAeYR7+eY9ZVVqhVT8s/rRlNr+zrMCcwH5lGbg815bvlm2DrnMLLf5X7w7vsGAAAAAAAAAAAA&#10;AAAAAAAAAAAAAAAAAAAAAAAAAAAAAAAAAAAAAAAAAAAAAAAAAADM5zdT8ocUYo2ougAAAzxta0JU&#10;+s7K/gB/jlEAAAAAAAAAAAAAAAAAAAAAAAAAAAAAAAAAAAAAAAAAAAAAAAAAAAAAAAAAAAAAAAAA&#10;AAAAAAAAAAAAAAAAAAAAAAAAAHic7dq9caNAGAZgh8SuQvnlqkJVqApXoRbUh6tQFY6VcccMO/N5&#10;bxEIsxYwT/AEkoAF3v1j0Vvbtm8AAGzSof3z1nn1ebC8279c25F8236b+N27+rALc/L/6j+f1YHZ&#10;97u2W5ZN02eci1nmvzX9MfL8z6GcT3VgE/l/zDjGR3+MdM7xeIewXVeHjAfTvA+0w5J0f69P7JPk&#10;eRz6PHP3UEb+WxoTSvmna0nneJL/4vJ2WMOU8T9tU2rj7zvI/jTzHte+7rXlv9dnwKH+bcp+Nce+&#10;pfKfM/bPVbOu1s6/efLc41zuWOG64z09zDi/pOunbj+Q5ghfE7bd4liQcrwPzJGGpPtSq+6n414q&#10;ldFd9+eE/iv1HzXq+Bos+Uy25PNwfL6KZdwXyCI+X4xtm/LfYt/+2/kv+Twc23zT1628rk0dE/K+&#10;6yuc66M+run79FL+zYzzWKNaazI/baOlPv/Y/j/uTFmHnXsNcS0i79tSv3DfcPY1879UyD+5ZGXd&#10;RvqclOMx7HNqx9eRun2bUEbp/LY453t0L9fQ9sfyT5nm5Y71BelaY91M+045l/w4eZ3YoubJbB9Z&#10;cj1gLP8kzgse9cXHgW2m5B/XAOO6717WhJq+TTzzXJxnv/S7sKn5d04hn7Hjfbbf53ixnNL8r9s3&#10;tfdzuPbrTrKf65bdu6WPv/Sx587/3kL9il59/18t5V9rXWTp/MfeMw7N/0r1Z69rQc+4LDjW/0b+&#10;Y+VM3a7U73f1YevPAWvzG/nH9p/eg36EuVCq39ewXWnOn/pC/wlbX/7NgznrlPH/Wvg+7//vYftX&#10;37e9WLL9x7ab3vvk8//SuH/Nfo/bl47/6nu2J68e/+O6Qhzb47uD7vM5+8y28+/G/PtA9un30ljx&#10;0/Vu1pF/J/X7Q883pTqw5XeAa5T/D7d2OXP2Pbff1wkBAAAAAAAAAAAAAAAAAAAAAAAAAAAAAAAA&#10;AAAAAAAAAAAAAAAAAAAAAAAAAAAAAGBN/gI7hxmAP4Ji9QAADtdta0JU+s7K/gB/koEAAAAAAAAA&#10;AAAAAAAAAAAAAAAAAAAAAAAAAAAAAAAAAAAAAAAAAAAAAAAAAAAAAAAAAAAAAAAAAAAAAAAAAAAA&#10;AAAAAHic7Z2NkRwpDIUdiBNxIA7EiTgQB+JEHMhe6eo+17tnSUDPz/5Yr2pqZ7tpEBII0IOel5fB&#10;YDAYDAaDwWAwGAwGg8HgP/z69evl58+ff3ziOveq5+JzpawAZfj3wf9R6fmK/jN8//795dOnT398&#10;4jr3Mnz58uXfzy6+ffv2O++wN2UE9PtHRtT7tJ6Vnk/1vwI20f6u9l/1Ufp2laaT1+3f+Z1dVPKs&#10;5ARdGr1epcuuZ+28ez5wauereuvsH+Vr33W5tG97HpoPeQWq/q95ZfWO+58/f/73e+gt0v348eP3&#10;vXiGuqgvC0Q6vR7pM0T+nibyiLy5F2WrXkgX1/V56qBpIy9PRx30evyNz6r/x9+vX7/+fu4KOvtz&#10;TWXR8iNNlM8zWZ8jPfcy+7sMUZ7bCJvH39CZponvjFtccz1FGp3zOLR9RT6kRxfIqelU7vigC9qy&#10;yh3XVB+qZy2f8X3X/vrMFaz8f1Zm1v/pf528gcz+6m+oU1Z37Bx6Vn3RLuKDL9A+qH6BPFZydrpA&#10;PsohP/cVVZ39+ZDPy98Z/+8xF7jF/ug8+iP17uSl/pX9fR3iwLbYPf5GWyB//vd+hqz0UdqLQvOh&#10;Tpku8LcuK+2RuV5lf2TU5738TG8rW1zFLfanHWu77+QNZPZXf4fvzfoofd39j+o27nHd/SS+I7M/&#10;etA2lulC06nNaRfI7/bHP/JM/OUZzTeuIeMz7E9fUX3QnwF19e/qbxnfHJoemelb+j2epQ90a6XI&#10;i/v4TcD/kcbvISd9LwP1xodkutByMvnJX8dD+of/77Ko/DqXqfTpuh0MBoPBYDAYDDo495fdf83y&#10;b8E9uIQrOC3zNH3F257CY+XEpVjPZHGBe2JV/urZFZ/WcZiPwqnOrui44m3vIavGtqtnKs6q8h9V&#10;XHq3/Fv5tEdB5dY9E16nK3J18fx7tetMVuXV/P4J51WlPyn/Vj6t0pPzhs4p+h4F53iQhXycA1np&#10;rNKBxhW7Zx5pf/TjnFzFeWncXmPmVfrT8m/h0yo9EaMLwLPC8yHzyv7E7VQWlbPTWaUDtT9yZvJn&#10;/v/KHpoT+1ecl3PWyr1WHNlu+dT1Kp9W2R/uWPkj5RQ9/8xGyNz9f6oDz6uSf5crW6Eaq+BG9H7F&#10;eQVIq1xMl363/Fv5tM5P0oejjGgP9DWe3bW/jhme9lQHp/a/Fepv4BqUd698U2YXrvvcwdOflH8r&#10;n9bpKbO3zjsZF7TszEYB5RaztDs6eA3769jJx/fiKS+IT1POC3my61X6k/Jv4dMy3s5lA8opVmUz&#10;J3eulOeRZ0dnmY4970r+rl6DwWAwGAwGg8EKxL6I+ZyCdSBrmFUsqksTc9sd/uce2JE1gG4eWeau&#10;LPcG52JYd3sMfwXiH6y/d9Ym3fr1mfsZM65R15SB+E6s8FFldtcfCY9dB6ivxre69q9nY0iv+sue&#10;5xnuab2d94p77pf0zEGmM57p9El/8ziGx2iz8nfyymTM0nXXd8vI9LiDVRxJ9+RX53GUg/A4re7V&#10;1+dJoz4HnSuXo/FA5eyUD3CZ9BxRxZ/h88hHY/5al6r8nfJcxqrM6vqOvMQbVcYTrOzfnbcEXczS&#10;+S/4Ou3/6MrPM2TnO8mrOmdCOchSnY3I9O98R1d+lZfu13cZqzKr6zvyZno8QcePkd+KZ+zsX+l/&#10;52wR+fqnyxd50P2Oz9L+nsXis/I9r52zhFWZ1fUdeTM9niAb/5Vb9DZf7fu52v8zXVX9X8vu7O8c&#10;9Kr/a95d/6/mf13/17KrMqvrO/Leav+Aji0+huGfdHzp+CuXaTX+q9xu/4Ce4avOn2e6Ws1ZfDz1&#10;MU55xax8RTf+a/qqzOr6jrz3sD/1rtb/ei9rm9zXPuQ8ms//PY3OkX1On83luxiBzoX5ngEZ/D7l&#10;deVXea1krMqsrq/SZHocDAaDwWAwGAwq6NxcP1c4wEejksvXHx8Bz+ICWbv7HszVOoL90s9EFWer&#10;9mO+ZzyLC8z2MiuyuIDu2dX9/yfrV7UVsTa9nnFu2J97ngdy6HXnIne4PNJUa/TOLpke9FygcqSV&#10;vm7lG0/g++/VPlXsj5gTfmOHI1Q/o/Erruueefbve7xR+cIsjyxenXFGHS9Yxft2OLou1qlnE+HX&#10;M33tyLjiAk9Q+X/sjwx+biXjaFUH3kc0Dqfn+Chf+4VzbnxXfVRnJnheY+v0kyxG7f2Ftsf5FbDD&#10;0a24DvKr9LUr44oLPMHK/yMrfS/jVXc4Qs5SaF/Pyu/k0Xy7MzMhD22Wclw3VTmMberfKHvF0Z1w&#10;nZm+dmXc5QJ30Olb+6z6eK/rDkeo77XM+r+O313/37E/Zzv1LOdu39K9A9pvdzi6Xa6z0teV/q/P&#10;32J/9//I7uM/+sdPVum8Pfm4Wtlf887G/x37oyO/dmX8P+HodrnOTl9Xxv+ds44VqvW/ct5ZTIDr&#10;2m87jhD5sJ/OMbNnsjlwVl6VR7V+PplbX+HodrhOT7dT9x0ZnxUzGAwGg8FgMBi8f8Dn6NrvUbiS&#10;t75b4x7vvtfYwAl2ZX9PXBRrXjgA1pSPqAN2PAHrWmJ6uq+y2wdcAY7hFBpP7HCljq8FYha+biR+&#10;FvB9rL4Ox2/oepUzGPHRmA1tS+ML6KvjdlXGzv5dXrtptE66D97luFcdQfa7I7T3eI7rlKvpApHm&#10;at/KdMT17BwLcQuNszoHo7/PRT3QDXol1oXfcfkpQ2Px1VkBtUXF0e2kcZm0rsp5Ukf9LaErdQwo&#10;D0tcD/torFDTESel3Cpe2KGyv16v7K/xcdo9bRI9eXxL8/L4dsWrZfyJ21z9mHLIip00AbWfxx89&#10;jpvxe1fquPrdMdL7+wSdOz3dt+XyeBza6xNw+ztvQD76m5TImOkGVFzUjv0rHkOxkwY9Ku+Zyat8&#10;mL9H8EodT7hDyuUDV135lhV4jjEus5nvtaAPOV9Fn9CxqeINvf1W/XHH/gH1f8rjKXbSKOeo46DK&#10;kX3P7L9bR+UE8fkdd6icn+7HugId2/Tjey3ig2/0vRzcUx1k15Vfy57vzteDyv74MuXUHTtpVCaf&#10;dyrfznf6h7eZkzoG1Aa6p8fHZ9ettpNT/k+h4wdzzOzeao/d6rrvJVqNW35fy69k6daut6Txsiud&#10;nNbx9LnMd13Z/zcYDAaDwWAw+Lug6xhdz9xrHtntSYx1kL4rZadMXasS787Wgu8Bb0Fej+ew7js9&#10;R1Khsz+cAOl27K+xFtY7PPcW9HmCtyBvFo8kTu4xG+e0iD0636VQ7lbjFQGedZ+jPLTHIDwmq/y/&#10;6jNLq3kTQ6m4GC8X+TSWoxxyxylpPbX+Ki98zo5ekF3LUblO0J0xcY5HuQiNpXc+w7l75ZXhCzxG&#10;qvXz843OwVb+n3KyMr1u2d5sb//Yjdinx3yxbbZvm7YCJ+JxYuyt7aLTi8vucp1gZX/s6mVmsf8V&#10;j+g2CjAHqGx6kp9zQd5fsryrGLDuD9J4N7HW7LejKu5VfY3urVKuJfMZK724v0OuE6z8v9tf5wm3&#10;2p9+SVz9UfbXfrFrf/wGeanPI1+3/2pvB35EeVXlD8CuXqr6nmA1/6OecIy6B+UW+2u57odvtT86&#10;pBzVy679yUPHDrW57nfZyQd/rvyfy+s+P9NLds/lOkG2/vN9RTq3yM5fq24cK3vR/nX/wz3sr/O/&#10;6txyoLOb93HNk77Ms10+Pv/LZNF9GCu9+PzP5Rp8TLyF9eLg9TD2/7sx/P5gMBgM7oVs/beKZYC3&#10;9K75jmc6ha7XuvG2ip2eYFfX9ywzy0/jP6u9kQFdl74FXDn7UIH41+5+zVuwo2tP/wj7V/lp7Edj&#10;FX7GKeMIHcQtPJ4Od6a8Lv2PM3HMfZUP455/J3aqdfB3JFaxkqxuGpPRduHyKLJysrrC/7iuNY7v&#10;Mqm9iFM7V7iLyv9rjF/PS9HPlPOtOEIvB93BnWj56EXP1aAflyeLOep3P39LO9J4OvJ4G/C6BTyW&#10;7HxAtg/bY7PEz72uFYen+Vb64HnixhUHu2N/9/9A25aOUx53zThCBxyV8nGuw+7/XfujFz2P6TIH&#10;9GyPQtNlNlZ9Zfb3uYieravyUv0ot9jpw8vh3glW/t9lyvZaVByh64Q03fsf72F/ZKKtZTIH3pL9&#10;K27xWfbP5n/4QvWXuo8Cn1RxhK5T/H/X/wO7/g7flOk8m8Pv+H+tWybPPfx/Zv+OW3yG//cP9fdz&#10;sHruUOcpGUfo5ejZwap9e1rXhc4zq7OZbjfFav4XcPtX87/Od2bldPbvuEW/d8/531vHvdc7g/eF&#10;sf9gbD8YDAaDwWAwGAwGg8FgMBgMBoPBYPD34RF70dn79JHBfhP/rPa9s8fS32kRYG9M9nmEPnVv&#10;qcPfaVxxiexL83x9/wjvANIP+zeeyVN2dTnNR/ft8ansr79jwr4j9tnpPrcsz2pv8K3yd3v11Yb6&#10;HhCH1hvdsodM+wT5PattV+jq8sgydV+k9o2s/zjYr5bl6Z9qb54/u9obsmt/3stE+vjf37Gh9n9t&#10;vIb9/XcH1D70ww7sI66gfanbyxbX9bdFOqzsT9uhTzs8/6z/c538eZeb7qHUfZsB2pu+a4l9fvqM&#10;7rHVfLVNkobvJzgZQ1QX/q6hrG8rqFtXnvqCzPaMvfiGVZnkqe/vUZn1/XIn9ve97lznf60n55J0&#10;nFRZuM939IrMei5E86U9qNxXfNPJfnE9X6G+AHmqvk273PHn2dkBzcf3lq/kx49r/gF0p+9iUz0y&#10;5vt8pdKxz3m0TtpffU+v7mXX+ZTmkb3bj/bg/fB0TOCcUzafcWBD/+3Mahxm/bQzliPL6dywsz96&#10;1TEL/+ntSO2v/l33mpPnif31XCLtV8vM3l3l86zK/vxPO74yJ0C+7ONAfnRHG878Orqr/Krne+Xd&#10;dYHK/uo3AW0xixXomVFd31BXnR9W5xsy+1OujuV6Xc+lep/Scx+d/ZHJ29cz0MVdducWke6q3N14&#10;d9Ke9N062pc+2nmKwWDwofEPiCRqout3vRYAAAR5bWtCVPrOyv4Af6I2AAAAAAAAAAAAAAAAAAAA&#10;AAAAAAAAAAAAAAAAAAAAAAAAAAAAAAAAAAAAAAAAAAAAAAAAAAAAAAAAAAAAAAAAAAAAAAB4nO2a&#10;iW3rMBAFXUgaSSEpJI2kkBSSRlKIPzb4YzxsSNmxZPiaBwx0kOKxy0Mitd8rpZRSSimllFJK/df3&#10;9/f+6+trSoXfg7Iel0z7EulfU1Wf3W435fPzc//6+vpzfst1px5V1i1Vvn95eTnYY+v0r630//v7&#10;+y9Kdax6P6P/afvP4P+ZPj4+ftoAcwFto64rjHbBdYXVkfgVzr1ZmnXMOLO0+rN1ThnSP6RXUD7K&#10;MUpzpIpXaVb/5/yR/V91S/BFH/+Jz7iIL3KczPmjwohf4ppnS5VXXdexnpnNRVke8mNsyvMsW6af&#10;VJxZG0i7VL7P4P8Otpv5/+3t7fCOiH14pvfHTCN9QZsgvNLinPZH/J5WHcs3vJeRXvd9PpNp0p66&#10;si3nHPjo/p9p5v/sO32eTEr4sOxY7SbHVMpQ9zP9VN4jr/TfqB1n/67wSh8f1vlsDiAeZeT9J+89&#10;itb4P4XNmG/p5/lugO2xYfbr7Jv0vXw3GI0V+T6a/T/HkPRVliXLO6vvEo+irfyPL/Ft9rWeTn8v&#10;6ONJjrXZ92bzUdaD/Hp7yPE802TM6TbpZJlu+Tvor9rK/6WyUb4Dlm37e3v3Ne0k/cD7BGnRpnjm&#10;FP9nPMYk8iLNXr4lPer8r5RSSimlnlOX2ufNdO9lL/nWlOsgl7BhfRvNvmv699RftfZ5tT+sOdSa&#10;yWzNeo3S/31tI7/zR9/8S2shrJv082soyznqR/zjMbu/lN7oepbXLK1RvybubM1pVua/iv2y3Psj&#10;X9Y88pz2wjO5zp5tJPdeOWcNl3s5JrB3sya82zrLmeuJdY/1Ztaa+rpShfc61r1MK21Xx/QZkFde&#10;ox6nxHol90mXve6lMp+j7pdsb6P+z1obtmY/vms09le83Mct6COs860JP1Yv7JdjXv+3IfchEHsZ&#10;dcy1yrRVptnzGtm3/xNBnNH9kf9HZT5Hff4/xf8Zf/b+kHbinL0Zjvgz/8lYE35qvfqcl3sC+HpU&#10;p/RBt09ez/LKsNE+E/ezP3OdeY/KfK628H/fRymfUKY8LzHWMX4yltGe14afUi/CGDf4jwAb074Q&#10;c233fx9zco/ymP/5fyLzKPX73f+zMp+rY/7PuR079H6SdS318Sl9g7+Iyzy2Vfgxu2cYtuT9Oudh&#10;xnDiYue0NXud+DP3KI+Vg39r8SFtJ23KntnI/6Myn/MuyH5b1il9R9/OumKP0VhF3Eyv59f92fvB&#10;mnDCluqVYdSDuaT7N+fy0TcYz/fnRnn1MNpA34tMGxM/856Vufe1S2hpvUA9vvS/UkoppZRSSiml&#10;lFJKXU07ERERERERERERERERERERERERERERERERERERERERERERERERERERERERERERERERERER&#10;EREREREREREREREREREREREREREREREREREREREREZE75B+Hl45q2TuOnAAAAVNta0JU+s7K/gB/&#10;pYUAAAAAAAAAAAAAAAAAAAAAAAAAAAAAAAAAAAAAAAAAAAAAAAAAAAAAAAAAAAAAAAAAAAAAAAAA&#10;AAAAAAAAAAAAAAAAAHic7dbhaYNgFIZRB3ERB3EQF3EQB3ERB7G8gQu3piH/ignngUObT/vrTWzO&#10;U5IkSZIkSZIkSZIkSZIkSZIkSR/RcRznvu9P5znLtXf3v7pP929d13Mcx3OapsfP7Bj9LPfUvXUW&#10;y7I8XscwDH++h3TvsmOVfbNhdq3N+z21f9U3v/6N7l+263tWOeuf5XqdffvG2b+6XtP9y3O+71//&#10;1+d5fto/1+z/fWXbeu7X79u2/frM9+e//b+v+h7X96v3QK7Vd/ucRdWfHddrkiRJkiRJkiRJ+vcG&#10;AAAAAAAAAAAAAAAAAAAAAAAAAAAAAAAAAAAAAAAAAAAAAAAAAAAAAAD4QD8K+ay4UtoqZgAAEXJt&#10;a0JU+s7K/gB/q9EAAAABAAAAAAAAAAAAAAAAAAAAAAAAAAAAAAAAAAAAAAAAAAAAAAAAAAAAAAAA&#10;AAAAAAAAAAAAAAAAAAAAAAAAAAAAAHic7Vyts6y4037/NiQSGYuMjMQikZGxkcjIyNhIJBKLHMmb&#10;/ghwbm0Vkplf9bO1u/ceZk7xdDqd/sxgtBmM6buuW47jiEYBxvLnrUG4A7AYowv6Oc150q2Z3dh1&#10;bUEoDyd82APKd+kLBZ8wDMP/fTlinstbml518N7rQByUXo5A/PUGXGKREZOEx531kyoia7tUHiZ4&#10;VOmreJzY4vI2vyeUtyzLZLRyn/JHSzwKi+k4ehLAhEzG8iFzkRyWgHJQsP6zuQTTdf64421+T4B3&#10;XGfdjfCHrC89Xo5cBQAbI4MALv5qSEVnVD8suP7wLaaPGlGwJ599+rzN7wkZ3tU2DazjETQBWM5F&#10;6Yl/O/h123Ow9REKwNmuHcreyD7a8RJMpxaknyb86/g2vyfodGyFfjN+6kZmlnZejwHomwGVfEkD&#10;PsE1Lsx61Qx7+bmHL1/bv+tw/2c0JMVAvM3vCa2eNK6y/8BGNoYNfVnIPs6w+oWUPU7hqGL1mwYE&#10;YOOOJ4P1br4LoM+zJVMJn32b3xM6ZQdS8zE4awxLAPa26mFt20ILN0mAB7imRQLlqV9R0bM7vA2n&#10;4ei7cmRMqicBqO5tfk9Q/fwhAQx2hAObBFDIF8CDrjBBk5bhQY82rm27vvcolcNPzhYZmmo6usbu&#10;q9WsAeptfk+AxU2NCvMn6XwsE0mgvDq8vmtQADMSDfQA93hbxDOGFBMbSXMJrjPkLtE26t/m94Ti&#10;0hUTZkMOMRfLvTrir/H9R9oZZkbjyB4ACqDw18brYusWBZsEBIBfVHj+hdOQvM3vCbqsemxNoTWi&#10;o3esaUvo7RXH2DQMeLSeHgAcbH3fNsYWzVgm+IAaSAC6t2T+WR2+n7/9fCK5feHy2tapvP9gK/0m&#10;HdVPZE+v/OuyB43JqpwHxR0eUQCWhPhxrA/mbX5PGJbPVrYrqOpyc1ujm9OeKv12ctGF5KoH2J/S&#10;yt7pFoKkEJa4prV+Hw3J8AP8lyu6uQUux2ZWcm2QvsJQz1hLhhGUYEhg/5Mpj8BFdnfh4S/wpA9v&#10;83sC+eoeXvVze/19K84NuD+NdRrZFzF0Iyy8xnMQI904lPOgRRN5fXkJiwfXaEtLyPvb/J5w4It/&#10;8uoDL+FaYnzcxbMqrl3j5q67BKCL5Z9my1ZgwAMfBHAGfWnEJ6Yq09v8npCr1Vs0+TMY14HH84Ft&#10;7ZuRPP4WMezb+ikfrYGQRo+wCKDSDSSZKwx+m98TuoGXfVvwD9uABPR27LCtLfr/pwAwR1RO9zNK&#10;HPDIbzlLdCR9Ov5tEYlzX3/+Far+dvAdkY+4cOZ/zsAe+ONHV/ZtdI9+n1Z1/T8T/VjBbunT0HRf&#10;7//dUlbJF5ueOM1lA2c/PMf75PYvtEWqd2fpmGu1W5ZiNmZOkik0Fz3EDm/zewJqMez83SHRQVP8&#10;x3a92P8zswHpvkCHYw0T10/ecjYlGkTHWNfgEWPEIgHz9fxxGcG9c8yzcujVUBy8Wfv+yu10imyk&#10;NeTsU2AUyeLBp2rwyJvFfb//U9zcAPQtRXxwdBVuAyQ0LCj7x5ubAPiYTxadu5lPjvJVWHzd66Gu&#10;PwhAF536+vx3DnjW++rXFZM+uck0Y3TsEE+33H495j455FhdPjb68F8KgXizGEiAv83vCZyt9eX1&#10;OWJvOeu/LOTNb1facz7WfLr4l8MHwTIlfKCUwmrUqfKr89fz5xUdgT8Z7+6q+lSXjgQAPl31ku6Y&#10;WmW4OEAKQD5AOLacvt7+MZ1Ibj28O65//MPQdmqwuFEW77e/7HeM/xtFZ0Zf416wjV7N6W1+TzgX&#10;WfOZppp/1/9YIRGgXczHqgtTlsAefXTRqhokltOxLZGyRQlMWBdSy9f7vydJ3+PC8bF/X/+95kHA&#10;HcZgzxXi/kwO/UHYUsgh7dm7GeoGb/N7wkVz6PpOdUzjvv6UBsB8j1P/SfqGkQPhiYPit/k94aI5&#10;32noy8xvWB8xdNqt/73qjS3OMymH/5y/DELAt/k94eKf/xCa9tP44epXs7/+pwZwhpw0ILhANjH+&#10;Cv+YwFx590cDBrQBG62qPT9VjUF7FxYLhwRw7hT3I/xjObriceX7CjkMX4Zi54ry2xyW7fyULb6d&#10;yfMygqlQwQfFxWMWQNu7eaWd8ivrnzAE+rgz390qKnMiKjn6FLZIgC3Y81h03WfgfCU/fYfZE/Qq&#10;519Y/+gTlD3LGw+XPisKYf/oNtT/IEUMCQLiO2NGyJqmlkKPgzLpRQToIjg/f33/S4fdPrYscuXf&#10;doMvblCN4WEpt2WOa5gXtAjLRvRDz0nBEuucuXNOn0D7TIkLi0v0Nr8nIH+lpu2o1Q7jl8SF3prZ&#10;XfpLqytWTfypHaJnDdg4e4DNVKBEb/N7AvNX48ZuDqzkPg0UxXJmN5oeoxskuVJcGLFnri0uE1TD&#10;+hnz5mvm8rFFBVHqB/hzfs9v6jrJlwkrvR3v/8gxHdaBF53WsAR/tsJg5iRGzIHMXEAHEXlQobf5&#10;PQEXD3N3G/p27PjuOdl58GATjrOc32cwa1ucag8URPk9ZT6wNFb2SAABjLBTdg3ieZvfE3D58dCK&#10;4Nu1xe05Pb/jgNYQd3U/cq7o7PbDQjj2CpjaHBb2tCb8DREThm/ze4Licjbs4EiMzC34S2gAsPTf&#10;s5FbaxG861AIYPGGlDnvcaVHNFjHn+Dfo3VLAXqeEPPlz9COSCOUOSwfcbo2wsFXHcS7azERrCL1&#10;m45Khm/zewJ2suCCTtT0pP708Mam6W2Y9yUk65fziKMihynMq+tXVARbRqontHGj2Nv8ntDiDsbc&#10;7a271WzHBzbxNlAD4KUQ0AdES606ffcHQEXMcArOc8XobX5P4OWn7GdPPXsFk1VhW8JAwYC6Vwh3&#10;7pBS1DN8YptDyCmxAbDcKPY2vyco4q71RBlcXraWit8AsHJDgJRX3RPc6dTqP7nwZT72EiRyLdFy&#10;p9jb/J5Q0542cnNbpX9m+5oaCUE+fy7/bCSAERrjXHCJTEA2Nu+fTOu/lvj4N/ofOV9t13A194EA&#10;SmTr/0n1uGWi0YClnPFx5XjBQliwzEY1dyMBDfPYLPQ2vydg3944b2DWrib+Fqs3nOyzyzpDSsca&#10;to9k5DlbYuay4pAEmY6/2OLi3fQ2vyfkuFHX2jZdzY3g1Q9HTfYVBwBzmn+GQ658IWwCU7bI5BJq&#10;fvTLclbJvr//6VLYWw87eMW5rrFdyukf9pragE/AsxXaHmvKkMJgu9FUiL16Cd/m9wQ01hkj+3iN&#10;d/AACK/xBPt+dLWyV/6CWz20Q+JN0PH3RtpDet5+iH8q74wCcFd3KzeFUE1goI6YczKia8En3rJW&#10;2CJr/ci1c/SlTvn8BP+yUjD1hKfWXPUfWdT1bzuq6VqqbSvMeTlIAI14MNr98OdwHPvSIM7FR22+&#10;vv6thjXV3tfM3i+RgPYPh7lwYu64v52yXu7YsSyKp95aa8fQAQP/m8EfgFLi1/s/nfJl/5PTtnBr&#10;M/nDRSfI/tsVqNvVY7NfnX9aSDvG6JN3XPNG/jA8sJbIgbrA3ub3hK6npTfjEIeOyFP9fl35/HfQ&#10;HpvghIQkAJ2OGBLB+g+4X+r0Q9/BlyEKitwF9Ta/J6jeI/22o8S/4VEWkAqPf1wVgMGcx2Mxjx/4&#10;AifPWAAKesW1w98I+cBfiH8cNjGQz99A+wIoMCrF/A9/V9xCthBgHiE27tkloPmXYUw+DahR7E5/&#10;/f634x8fPx9LhI5PSvVTAHDG9A1Ow7EAJhwO66tPZOMSA/Y8F7ufYlogY/QD80+17NHRIANYc3D0&#10;yH+jAdgxZmhuXVEdaoqIGiXas2sOgqCqKDmU8wTzId9//tXuDtitLel62eYmfcp6fmaO8Cach8Si&#10;fksC6NoqNbIGyoSpmUPEREmCUUKYfgjr1/s/tP4de3ZtA45QXvJmNbi8DZa4Pc9yojCSt3RJQIu+&#10;UTEbMAyJfxt1j5kiFGn4Df8PG3Wa6ezb5rGFCJS7jnZE0CdhYBXYTW4x6sEsN06KNhAggrFIHDX+&#10;Av8N1njKZ98272GwAWcnZO5rORwy4Nt5EQQQJ38goKcI/lFacz79wh/gD8o67HE4+9ap8ScZLO82&#10;WP+NunYDYBvMOdva0fGnigsJ0yKNietSxLMcs9PtGEJ27uv7H52FLbvxaCtoPCQ+YJKDBpvAIu6m&#10;NgO0Ge4Iqc6+7mhMFmYBizOkMOmxbyWiMlxI6b++/7uhoz5y9gs4o+XyHZX/8W+D4rCnMTwHTOPB&#10;LWVP4RqIg5QDsVP1HMpJX+//VTsd2MYXjqAA29kNA/tfXyMwqTyqLb4ex37NAKnC6cY/mjON8PX8&#10;z8FFsuoQs1Gv38adjivbf3L04ZacwLPOodg8F3Isq5/gcGjPUbp6H47WX8//Glzk2QVo5pkXqOsF&#10;7OPLPOCgr8xGRP4B4l9qd12xFabpHF75AhYSzYPWw9fnf0/nfhvqDT8U5A31HptlHTgkBlIory0t&#10;3vusGx78nNk84B4xceEhgHne/dv8nuAy128OuvziyoHWot+qOnMOfHEP1Gc27AHT1Sh1PI7EMOIc&#10;EAjw8/X8YzonOrCspW8CYA1w08TXGRg9YWJ3m2jEsQC/Hc+6Gf1Ur8Us4Gno3ub3BOPttQXSZs/J&#10;Vqh68mUGx2rr/R4TtHfvU99Vqg00hewDl034p+osjM5v83tCp9R4G3x32twkcEnGD3W0a1qPub+o&#10;Ng3edzJySww3RNYv7l8f/8MpTUO9WLMa9K3KoW5TEBtdkgFT/+vQ/9F2MIEfuvIIt8GtXyB8ff5H&#10;caXjWDDn4eoU2K0NJkecjz2l4msWmCXQo/gGDiHQ7aFR8pzT19e/+9qztK24/r029Ta3rqP1z2Tj&#10;ql6oyfBC8yZoySfgswMzoqRROttf4G9vDX+a5iC5DwBofHbn4RNrnXnv/fBnJp5yBvXM78/a2bGv&#10;i/l6/l033gb6Qnve3AVpbkgNOyx+7meDm+6nwfwVAN2hd6ueDvX3TV/v/3LHMyFNeJMft3eShzNi&#10;XDxjDyxJwJ+dEiSBbqZdcvWPnY3i4evrP97ZsIIGpBhmVTw3VUMdngTE7GY7upkLI3pep+HWKVH4&#10;kwM1neuPy58X6Bf6/vtvvDs8DDRa1ZfFHkOxZCQA7fj6M1hsqOzAAWjgLrA43FtFahtc/uM2ZJwW&#10;8l/v//VmpD4vOsrQFVpCHvvWHSsIwEBxf9pX0zjfO/RqP95cTnLXc/wQT88JzCZ0Ccc8fH3/0znm&#10;hLp+nQQL1L89DP7tccH9PJmUmerur7twTW11ybqOkON9qUVHhp/o/1enBNrpdotVpAZASurkFV2g&#10;8+En8o2Xxp/Oc1IcJlNKIWcYE/h6/5cuKyL+Jbr9hByY0XAV/5ZC9s/wDwxIhOTi1e2+J6cVDtHP&#10;kdRkxe3wNr8n4OnGweyUggX/jozAWNN/tJn/veAMGn6vn0WKAPvRL+wvsj14m98T+KpTPOsjX18V&#10;yACc6V+sCPqw0PhHiPXm01oZjmE8O8c9DEihXNBh+Hr+6MpRrcOs0LVQZzh2f1Y8CpfVQVYM24Tm&#10;Wtvy/P+o++s4uFrF40/cfwiTfuX1Ie+b6I7Xc4bjfiRsA1KEy9A/bTPSjxq6Oyzr/pY1MtWdXtFf&#10;epvfEyCpgY07HbqxDv5q0dbtZ/77uKI/vO6+g5zPCj2vOBJzpodJANcw9PAD998LBAKBQCAQCAQC&#10;gUAgEAgEAoFAIBAIBAKBQCAQCAQCgUAgEAgEAoFAIBAIBAKBQCAQCAQCgUAgEAgEAoFAIBAIBAKB&#10;QCAQCAQCgUAgEAgEAoFAIBAIBAKBQCAQCAQCgUAgEAgEAoFAIBAIBAKBQCAQCAQCgUAgEAgEAoFA&#10;IBAIBAKBQCAQCAQCgUDwv4D/BzR/CDSC1LItAAAON0lEQVR4nO1dP2hcRxr/zXEgpZQMW6TaIiAb&#10;XMQwpDBIBhVJc4VDHFjDNUkRkAwpXKkwaA0uXKUQyIIUSRO4BdskRaoUBlvg4nhFCoO9cIWrFAJJ&#10;1zmq3hXffJo/b2bezNu3knKeHyxPu2/mzbyZb77/MxJ1XaOgoKAgBX877w4UFBT8dVAYRkFBQTIK&#10;wygoKEhGYRgFBQXJKAyjoKAgGYVhFBQUJKMwjIKCgmQUhlFQUJCMwjAKCgqSURhGQUFBMgrDKCgo&#10;SEZhGAUFBckoDKOgoCAZhWEUFBQkozCMgoKCZBSGUVBQkIzCMAoKCpJRGEZXSHEZUlw+7270DikW&#10;5/Zu9NzlDnX66Uvuc7q2K8Vya109zoud6p8TCsPwQYo3kKJumbTX6mPWy1sMFw3U/3eg99qeQwuv&#10;AbzsUOd1a6k2SPEvAK/VNaf8iw6tvVR1Y/SzBXqvrY71myCaneuZm3+f58PfK0hxBGAJUtxBVT+K&#10;lBtjPovRxBRVnUtstwA8Vt8mqOrbvffqfLEHYARgBCk+A/ARqvrIW1KKNwBW1LdXZ9O9MwZpNkPj&#10;l5G6rgC4pu4tAACqWnChi8Ew7AmaJ+yF1Bw0xkBd1yGFe+8tqvpPT517AHYB7EKKEap6bfbunhGk&#10;eARgQ307ATBVjC0VDxtjQmP7GwAEx4Lm/Zn6PGjp45vI3evBxc+o6heQ4hKA/wBYAknxJlO1JfQN&#10;VHUXDaMJYshXjV9Gp9cmjQ3VdRtSTK07VT3u0PYYswgpKdZ4HC4Gwzg/bCE+kLue3+4DGAOYwmRy&#10;Vf0IUjwDqZmrSuNoSjGa8HFyDzUzvYKqji2abmgy6wXkE9cEgN23qv4TUqxG2l1W7R6oT5vAiN0f&#10;ANDjHFflbwL4BcA3gXIT0GK+AeAg+Kz8uXgA/zusIDzeI89v48x2YzCZ0QGIcbt/WwLyojCM69BS&#10;vQ1sz05AizcHB873SaDcFmjhTGAPaqwOERFJsUOQFFsH8CSzj2cDKdYAPDd+yRnLdQAmM3gbKEeL&#10;z5BQBlij2EFVP0FoIbDEN9TiKGiBp/g8ns90X4pcBu7S+DaIIfjo+CWIfu5AL9w+cL+ThmLgYjAM&#10;ksJxlZKh1bfpzBKX6o89bYxAnP9+axtSLFtaRFUfKaaxrhZCqN4i/A4vF0N1baqnTUwS+sumAi/4&#10;YwAfBswsX/3NjLrsN9gA4DKMrwHgdIxI4wgLjbDW4JqIB2gy+RiGYFs9r54rfOJwaVzPZZOOpTgA&#10;MYxn0fkMmWn27/ey+tmCMMNgmyuXI0lxK7pQ/v9gq8MAE0fbGAyRp/r71FMfxsE7TVtWSxyX8TXr&#10;LoMkH6vV7dKK/AYA9V07UUm7WQCwb5Q2n+1DSGtgE5HbPILPNxGCHpN8R7F+RsgH99oRcObzJ87V&#10;xD2Qv+NtS8uh8TJ/vxoo0wkxDYNtrnHmMx9Aiu8R80JfBKQ5gswJn6VMbHEdg9TVEFLUU1Zvw7CJ&#10;+hjm/OgIzyXvnDWdoh9naHf7AD5x8g2YiE3pdw9+4uY5CplMYRPx7GDOywA0XwCN88FpGc10Tfic&#10;nr57TceuaaaZJqZrvuU5sKNoN0mkWExWVzWWABxCiv68zD6QmhqKWrThFfJUUBdDkJQ0iSLWVggH&#10;LWpnu3rabqoAVX1ZMY0dT9j3G1BI9dBiGjGNJBVmhISJn9p/5JR7Ap9WJsW2up/Xbn5kYCUxh6Gp&#10;iVT1ptGu6Ru6bs0Z0WvXaGBTk7WRooFuKXM7BxajSvFh/BdSPMxoYGj8/RxSzOxoCWAAVlO7tBEm&#10;0DcgBnCzRUUfgwjy5lyZYp8IqdxV/QRScHTgEFLsQWsUAGkJn3ZkzO1IkYDxMu2+m7PDRnuRDPMn&#10;PeUghREsJD7LhMWoUhhGlzCbiW1IsT6HvARzgLYhxRaIqLsvXi0BVjLMqXU0HXo5WGnJMeAJfqm0&#10;DR+GM7TPuAM9pkz0U5Cp8Eq1kb4ow9EKV5JfQRp9tZUZW99Sw9d9+DBsmHQ5gBRdQrB5IHNvyfh+&#10;C6SRujRMgpWZUCzypOforfnzWUVJwnkJ3bED4CG0x38BpNGkS8Om1PpWXY9bJNpDhMwMmrx3yJPK&#10;KVx/CSZR9AHq69cgf5X57CkoX+EqdPan7VxshxutMG17N/5/JeO5PrydsX4/oIVq4rn63TXNU82f&#10;VLjRtseqXb9PinwuK0FHN5lVAHDi0u9ZhlX792vQy6ypF/wNxDRWAbxrTdEmhKTWUuQeQI42Zhjr&#10;sBcST94nicwiLtlSErdy7HXNJEawcykAeq87KjRsPvPL7MiXG62IS/L+nOPNjMo2sEYwzHQOvvKM&#10;CeeWHEM7qndBguySUzbVf5YiTLZgJxJyu4eedgFiGBugd/etER6Tn90b55GHMcJsKnwTxIAWHW/+&#10;LqT4FvG0YZZsA2hH1Zdo2z9ACVrs9XdzB3iR/TOx923g57/t/ATyzj8Ajb2rpRwDuGcx16bd/Dgh&#10;EtSm0sdzTrpuD2iq1aGMyjbkmt5TmD4wbc7uQ2tTz0D0RA5lyh6lun35MIhBLoA0bspMpqzjVdB8&#10;v0QzkvSruoYYxtfquufeiDGMZ9GOdsN8oyZVvQkpdqBt5xUQl/VrGyyxibEAwJ6RSBTPMKTUZ24D&#10;qg63Me0xF2XptL3uGMB2xp0A+AHEKMxkIjf7sx9ooqa+0DjdCzDylKgTEKbNUHi2b7hC5Rd13YG5&#10;L4Ycynug9cTvlaPNDFvu/6SuP8DcylDVtyHFNVDI/lurBtHuMZoaJgsX3nTWWKsxhnEXaR7fFNhx&#10;/3mCmIAAbUvmAfkOfk7Ki2QDZK9tesuEQWqg3tbO43Uz4xlp9uwsNi9pRPdBBDsJ2K3meO0nOalp&#10;Czirr7GMwgcgJrUAYoAbADYCNrYdigy37R+PUPQr/Jxw/kL6M3S4lBiEvZGO6Upnq84aSOB2mRHv&#10;GwLMbPeyKuerTZslpRg7EUZmOg3tAogxDOrAB6DFtp7SfwWX86cRX9+o6jXoLdsfRkqyRP23l+v7&#10;JQHvzmQtbATNxVNDfOwUHCAsUUOOQhdDaAnuRyjsTKne5ia7NH+FzWDCdfRiYruaIy+sprvUnJIC&#10;3yeYyc+SAMbJWKn7cdxkvXXQ2PiS+DhxzwfWLtrSv5sp92S27IIY1xgA+7dYANz1PSjuw6BFkSd1&#10;bZtrXjkYaSAiTpUaq/CpaH5JwLsz2Xlkq4JpfTuCFNdBi2bHO06a4cXPp+iyfZme/RM0o0mL6hBR&#10;/QFNxG0M5ncAJoGaavoGpDhCVZsHD+UmFrn9G6Ob9B5lJjWZtP0KwGpCqjxpvy6k4AW94xE2sUOZ&#10;FkCacZuZzwLfZYr3QQyatYwf1e97ITqYp9Nzvv6K/hAK6b0O3udJJcI379xolE3DNqSIed2fRmvn&#10;bJlvMooTmPkr2nH8QYNomj6OUNiOy2+qdpqSl/xNV0Ehd3NRpO7QnP0Urv7Q7jeJb7nfSCzn5nTs&#10;g7J02zBUV1uTpZyMbRD9DcDMOmKai7ru+USvuEOrj+dzh+ervaRuq9b9aWoBtMAGUQlsL0LtnDUT&#10;n7ra1s22TDMC8I0h7ysBji3Jb9dt9/LrfBTdfxor9xCjZaVt5Z37kbvt3f+MP8FSmo8z6OOkMd+7&#10;9JV3Ye8fsfMofGPimwe7r64QiAr6/jWMfMfhxYPJ5e24/gCk3l1XRG6eD3nN86TvQU7NcE4I7ejk&#10;0NuuUos/Rb5dnIJPQeaE3wSi/iyrhbSk3m+KbvtJWL2N978pWGIZrf2B3o1V+kXFKGmz13yOJwyN&#10;gxvB2kfqGRhpQplDpPuB+260J5pScDHOwzgPEOf9XX2LhY8fe34bKHvctHlX0DwoZqiucQIg0+YG&#10;iNNT4hnhuFctikyMlIOKPwZpN+b7TUG7VFPDu08BfN6h//1ntLqwozsfGtd3IKZxDXnv2o6w05np&#10;ZQISOqsAvkl0nKfgO3Xd8bRtahesZdkbEB28v6eGEzGsqM9UffZBksCUBldOP1UtlFpnbie/YpR3&#10;cxg4nt0++cRoXCmwBCleQIpNnMWJ5FKsgU/L1jgBqamXsxYQmWEfd+iFHufYpwukuKW0J567L08X&#10;Br3bJVCkYgWULfwIvn8D0Afo3wwcgRjEMar6tjLVjkFHJox7aEPnv7hmMT2f6XWCql6Edooehtrv&#10;34cxb5y3DyMUTnRtfx2utH0BzXaWVTlTmk8AfAa/pJ1CJwFpr3dXiaTzUD6HHZql8GefhyH5fBj6&#10;3nx8GDoV/jvo94vnBdkZw1x+B6kh89i7NOe7SR+6/gmAu0FzttmuPSa+tULmthmqtaNctvZFYV7j&#10;Hd5fkyQXNNF/QBOdG078CHyWp+3gskNZRMD/APAF/Iv0puEo86V0s1YEmL6FZnKOz6G5DPLBrMOf&#10;Js79vTM3p3UutKR7pT4D6OjRiaf8ZegzR93xBdJOCtuEFHwKPI8TRxO41F6yv46Y8gjEuMz++PtC&#10;Z5eMVZu7yvw9BjGs1DZ5kZ+oaIjvaEbfIdW3IcVTkCm+BNJ2Tp3BhWGkgpycP4Mmvmnj6bM8D52a&#10;OgGGFqx7HwgtUvq+Cc6FocUwgna+moldbn/H1vdmhIRxAtpktHdBw+B8vqoPvv06IzTzMPahDxtO&#10;A439bUjxFfw7er2JTQHwRi/GBMBXUROPFvlDkPM4xNxj4NwONgt/hJ7/ONMkn9olaAF5h2/9FU2S&#10;sfprvoemcDvd/g/EJmjCfP+vYwzKCp2A3qG/RaqjOwdeDYFNAv2/QH7t1bHX3j9KdvNJSTIDdARK&#10;/74Gf6bxTsSkeAF+x76ZIG/9jj3X9y6k6j/tbOKlnJXLWoVOCbfrUL/uZs25E7r96zGMgoKCc8P7&#10;GyUpKCjIRmEYBQUFySgMo6CgIBn/A8ba7jvXcwuQAAAAAElFTkSuQmCC"/>
  <p:tag name="ISPRING_COMPANY_LOGO" val="ISPRING_PRESENTER_PHOTO_0"/>
  <p:tag name="ISPRING_COMPANY_WEBSITE" val="http://hi.ooopic.com/QQB58BB2BC/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E:\设计\LPJ\2017原创\000未发布\菱形 简约\WT"/>
  <p:tag name="ISPRING_PLAYERS_CUSTOMIZATION" val="UEsDBBQAAgAIAEOUV0cNwDEewAEAANoDAAAPAAAAbm9uZS9wbGF5ZXIueG1spZJPb9QwEMXPW6nfIfK9dpYKUa0cekDKiaJKC4jbyptME1PHDp4Ju/vtmfzZpFuQQOKQaPIy72fPs/X9sXHJT4hog8/EWqYiAV+E0voqE18+5zd34v799ZVunTlBTGyZCR88iKQELKJtiX2PhupMvBAkQ0XCL4+bI9pM1ETtRqnD4SAPtzLESr1J07X69vBxW9TQmBvrkYwvmLvs5VYkbbQhWjpl4l0qrq9WA/ICZ5F7fIXBdf3KKIvQqDYCgieIatz2bN3Q3838NMErOrWAgkdfDbPvTfH8EMrOAfbaSo9tWyDqCYO20rSx6zufYCwyMTbsGkA0FaB0vhJq9Ko/mPWTM1hPHLzA9ty22zuLNYsjfejeLerubBmyVxNHXYJ0M0wwnGLeOZeDoS5CKZIIPzrLVd5jv85HkK7FuJzn7h0+Wy/xULDGVW4KCvH0gR18JFOUco5ejtHLwdTbh+ITF49TnNsFMgezhKBratzbf86j7/6fOEp4Mp0jcV7B+hKOueW/BA2PQsAz9pqk1sl+tTOVd9ftmxdX40Iadzdl8R1FQiZWwNewNGTUos8w9Zqm1fg5JTTHotXv91JPRC5/AVBLAwQUAAIACAA6K2RLKzpha/oEAAAZEQAAHQAAAHVuaXZlcnNhbC9jb21tb25fbWVzc2FnZXMubG5nvVhdTxpZGL5v0v9ASJrsXqxtN2nTC8UMcMRJhxk7M6jdj0zMaoyJxaTsbnqJH1QUFbJu/aQusBYRAb+iIqL7Y5YzZ+aqf2HfmQE6Yl1m7GYvTDzo87zfz3sOnd1vXo07fh15HRqbCHY5H3c8cjpGgj9NDI8FR7ucAbHnm2dOR+jnoeDw0PhEcKTLGZxwOrpd9+91jg8FR38ZGh2B3+/fczg6X42EQnAMubTTp7NjbLjL2eeWPJy/j2JfSgzn4yQ37XO6cKSA42U5t67kFxw/vP7q26fP3jx+8vTrzod1qBUmwU8xTAuXzvTkkQUiVuQ5RgI2xEgsGhSdrlo5ViuH1fSJPTAXEBmaReDI9g45PbQH7uNRv2Z53qLlAM8jVpQEhvYiiRYklhP1pDBIRF6nS57K4b8iaiqq7IRJMoYjOXU6J8+/w5eHZG5WnltUpi/JeZVUFtpZ8nJ+imYlHgkiT3tEmmMhwIPFWnlROTn7WF0gB2mcOsQXFbIXU8IRfHZETpdJdlIuZgzb9X+I7ODS+d/hqbb2eGqAZn2SyHGMICHW2/jE6SInCfn9H+Q8j5MrNml4SkA8pGU3TTZK8nL2DnCp3mRaJnE0r65v2yPppX29DPyImiPKVgZH5kjxrT2OPgTZt4CC1kA8dJYgDHA8tINSLePIB7z/lmSqRvHlfEbJrhi1kfO/y+loO06a9XDQdB7RxGswQi/IxT9JptKOwo8EgfIhyc0NQsMCPJG1A+GeQ/CZCi5t2EG9RAIUfm2/HYal+mkfpTW4Nk+Nfm8MUzwPScPFNRxfqZ3H8Nyi1ujJmDq5RDZmmoNlz4aAXgSgUjTFmAa2dvWeRHbU1FtciZNwXMleWmYHDfEgr9YtLwL0d1IPRTPIK0H7eLkBSdSlDcxok5vZw5FJJXcIcajhI5hivJkiUxX4q5zMq+ENCAsnP+mF40FdZ1gvGnzQASqlBV0uqLurNn26JlM3XDMygCNRvLaq7GZvd8FhdsGOmn3GHa2bb/XlZi6s+WEk1ro3ggexFE9ztxWNzKTl43dm7pai4dKCHE2Ao6RQuJ4rXD1pOm+4C/Kt7B7ewTm71bPsC75a+E+y17aemne2M3VX7wRDht00SJ0ym8dTx9ZBCLYuyIK6eYGLCXX6pHZxah1Msz1g0hB32MnK8aySm7cOZ7kGw0z6ziT9kFezE5YlrI4fQG6BFuE2RU6PyN56O6A+zkYxb6m8XnbzpKqbGXUlJhe3zXVvZ8d0D7q2ZURaZLSr38ESKDbsBpBYdT2Bo6cWCAN+1Ajc2A2tESjZSXy1BS0pF9I3l07tcpFcliAUvBOTJzP4ard+5Vpd6v4S60ZEZsZ2bM05/NdCNEdQH66WWjSjsnBVFBDFe3olD8V6kHY1i6/Ip1GLIOhxLXZGFCSGcmtw+eg3OTlHNsukkFVTEbJZskhlXOC9qIcCuka0iSQ+iHV0dFjkaPVFh2v33a3kx+qGLRKYXU0HUZPsezy1ruQufmzHIlLu60ADZwVWf/o0gZYeQCINnfe/vSv0dq7XihJFytPrh46HqyEIm1xJ2IH7Kf45KJR+JYda5bQs4bMPOHJmh0VPteUkm4A235lm6BeuCC1ike6TKK9Xf3nDfrrYkpfnYUHi+ZT2wjA9wa2SeXopFkS0hY+c5ZTqvh0+feE0NAfG2zhfG+7PSXzzFNK/xOh8aPpO4x9QSwMEFAACAAgAOitkS9wXQPwjBAAA0w0AACcAAAB1bml2ZXJzYWwvZmxhc2hfcHVibGlzaGluZ19zZXR0aW5ncy54bWzVV99P21YUfs9fYXnqY2PogDHkBDEIWjR+rcm09QndxJfkDse27JvR7CnQskFDgJcWRtkEaArQUQadulFE2P+y5trx0/6FHcchcQiiCW2nTVGU+N5zvvN95xz7XIv991My9w3WDaIqAb7T38FzWImrElESAf6L6PDtXp4zKFIkJKsKDvCKynP9QZ+opWMyMZIRTCmYGhzAKEafRgN8klKtTxBmZmb8xNB0Z1eV0xTwDX9cTQmajg2sUKwLmowy8EMzGjb4KkILAPBNqUrVLejzcZzoIo2qUlrGHJGAuUIcUUgelpGR5AXXLIbi0wldTSvSoCqrOqcnYgH+g94B53Nh40INkRRWnJwYQVh0lmkfkiTisEByhHyLuSQmiSTQ7bzTxXMzRKLJAA9/BcdBFJphKuCuduTADKqQBIVW8VOYIglR5F66ASm+T42LBXdJyigoReJR2OGcBAT4oejk4PjoxMDYvckvQ59EwtGQS+ENPp/emwjdHQmPfTYZHR8fiYYn6l5AviG2KDSSE0GEmtbjuMZNhJJoSMmMqAn1EmEDU2goGekJHFWHCeRrCskG5rmvNZz4PI1kQjOQww7ou2mMtQFDw3F610lQgKd6GvN1OBcQeEHW6tnv7qlnv6e3Qbvgxq/ruoqmiChF8STUCfRWuImCd+nCbEpVGorhXHMxVZZqinAqhqUxlMKe9otME2UYLDt5bgqKIIPWAZ0gmecIBe3xmrORjhmU0EqbD3stOcCC+xFzo5GmXMSTSAeBhne9mnanx+JBc26vXJhl5z+VTh6ZB9vWZs6eXbY2HpqPHrPisbX4famYt4qH9pMc282ZszvsfN862mZbx2xtud/Nnwt0TQD257y9tcAOl8yFVfPkwN5fMxfz5QdF++kO4JrPf2ZnL2vx2sK0sxtAl23u1dxvRUbCQ6HJ8NhQ6KtbHIhytHhiWq/OrNMltpi3sy/aoz+/wNbXyvsFbzSutXAtBiqd5Ms7v7D52fLescvw77Ml9nTLmjuFXXPzWbPcRgJ+L4G21VXqw47y5f3jS/WphXudnbsh7OaedXDQyNZbdZe4G5ydL73DWv0rYa2H2+Zvj72OlyrXfhbaElzezcKdy+b37Af13rhBB7KVZ+DCnq+zlSelVzmQwv540fxMaItb6fxHa37X3vqOna5Y2ZVyodgWTkfnnQ+7uns+6v24zy/8lS3cvtapOskmZESUi1E2eO38e4PnNVOwNkGaH7Ki4Dz8r54FlZn1XxwF0H2lk6y9/bKVspROcq0bm+u/tmLGVgutmFk7p+xwo6W4nnnVEoGjZWhPaHl4DNs/rLKF399lh96gV97q3OA22vvplfeo+W3uj/+NZPeqdnxuOC+LwpUvAc5OiigkBYmQiYRrbw7B7q4OOIFfueXzAVrji1jQ9w9QSwMEFAACAAgAOitkS1JaJ2SxAgAAXwoAACEAAAB1bml2ZXJzYWwvZmxhc2hfc2tpbl9zZXR0aW5ncy54bWyVVttu4jAQfd+vQOx70722K6VILWWlSt1tVaq+O8mQWDh2ZE/o8vfrW4gDCUltIeEz54zH4/FArLaULz7NZnEqmJBrQKQ8VwZpsBnNbuZJjSj4RSo4AscLLmRJ2Hzx+bcdcWSZYyqxAzlVsyEptNtc2TFF4vf4cWXmkCAVZUX4/lHk4iIh6TaXoubZaGjFvgLJKN9q5uWvq+VqcANGFT4glJ2YVtdmTpNUEpQCE9LPlZmjKkYSYM1Ol3ZM1LRbnT/9kWxHFUUru/1i5pCsIjl0k3x9a+Ywn2vvHcHKjvMChH+oqd++mjlIZWQP8kPORVVXH6mRSorcJLSrOX+JBw0TJNPPTwvuL80cFZgDmY1Gb8Gn5/u9mQHJfw3ffWyeqxTs2eT1qCGYS08YLFDWEEfNytlUId6fatTvAxYbwpQmhFBLetZBP5NaNW66WMt7gXfKs9CXR1rKm2B1CUsXcOCui7f85fLO9orQ6QELIpSw82AQYgu2zL86ryfMAGyZa0YzeOJsfxrBscmJmku+I/46z+dfW4ETvTxkrFk2ZrPVo3m7KojVAw2nFBksTEfQ/ZogFfyVlmDuL46syYUWncQWc7KjuVX8Mbxkv0aoVBwd4b7k+gssRooM+urORqq7dRi4WY5XpfttaA/o1jPUrfxmThBJWpT6rGo+87qbuU3fPOqX+NyAfOAbMVVUErkF+SoEm7wPFwiTycK9sSF6HAVZiKP+LMfeSV/6eV0mIFf61iiopry6oCMWNC+Y/uAbhXfIjhQDVifFQvvjhB6qMwB8EQCRadGUgFs4S1kzpAx20PSAALBHHjpbrPTLGyq4W3yEDYYP1SNHNRkQgqL0LaMtlpDXNfQI3nRc/Qpn6Ra+53UrH0mi7NE6DWCsQzd9zZRfSHKAL6eOa20/TaIGzR/L/1BLAwQUAAIACAA6K2RLx6WdgfIDAADkDAAAJgAAAHVuaXZlcnNhbC9odG1sX3B1Ymxpc2hpbmdfc2V0dGluZ3MueG1szVffT9tWFH7PX2G56mNj6FrGkBPEIKjRKLCSausTutiX5K6Obdk3o9lToM0KDQFeWhhlE6AphI4y6NQtRYT9L2uuHT/tX9gxDvlBUJogVlVRlPj6nu9833dO7nHE/kdxhfseGybR1ADf7e/iOaxKmkzUaIC/Hxm+0ctzJkWqjBRNxQFe1XiuP+gT9cSUQszYBKYUtpocwKhmn04DfIxSvU8QZmZm/MTUDfeupiQo4Jt+SYsLuoFNrFJsCLqCkvBBkzo2+QpCGwDwjmtqJSzo83Gc6CHd1eSEgjkiA3OVuKKQcofGFV7wdk0h6WHU0BKqPKgpmsEZ0akAf613wH2d7fGQhkgcq64lZhAW3WXah2SZuCSQMkF+wFwMk2gM2HbfvMVzM0SmsQAPXwU3QBSaYU7BPenIhRnUwAOVVvDjmCIZUeRdegkpfkTNswVvSU6qKE6kCNzhXP0BfigyOTh2d3xg9MHkN6EvJ8KRkEfhAzF3HoyH7o2ER7+ajIyNjUTC47UoIN+QWxQayYkgQksYEq5yE6EiOlKTI1pUO0fYxBT6SUFGFEe0YQJ+TSPFxDz3nY6jXyeQQmgSPOyCtnuIsT5g6lii91yDAjw1EpivwXmAwAtcq7l/u6fmfk9vg3bBy1/TdRFNEVGKpBjUCfSechOF+qWzbdOa2lAM95qb0hS5qmgaXFZAzIBBkMJzhII4qXqXuhbQYaKA/25st39apU3qpBgygLJZv14x0u0aKWjN5cu5WXbyS6nwzNrbsjcyzuySvf7EevacFQ/thaelYtYu7jsvMmwnY81us5Nd+2CLbR6y1aV+zxEPqEUC9nfa2Zxn+4vW/IpV2HN2V62FbPlx0Xm5DbjW61/Z8dtqvo4wndQ60GUb+Wr49YmR8FBoMjw6FPr2OgeiXC11Oe13x/bRIlvIOqk3ndFPz7O11fJurj4b1166NhOVCtny9m8sPVvOH3oM/z1eZC837bkjuGttvGqW20jAX0+gY3Wn9WEH2fLu4bn6VNO9T81dEnYjb+/tNbKtr7pH3EvOThavsFYfJa39ZMv643l94LnKde5CR4LLOyn45bJ03nlc641LdCBbfgUh7PUaW35RepcBKeyvN81nQkfcSic/2+kdZ/NHdrRsp5bLuWJHOF3dNz+7dbvn894v+vzCP6ncjZZBldk0riCing2nwZYT7QORLeZadSY0H7Ki4B7JF5/up1Po4xzu0E+lQsrZetuO0aVCpv3N1trv7WxjK7l2ttnbR2x/va28dROoLQIHS9Bw0MRwsDo/rbD5P6+y5y5R/daz3euNK6r+/6iiZQ9/uiK8q+pjaMNzpyhc+DDtg/XGfyZB339QSwMEFAACAAgAOitkS4StLLSIAQAACgYAAB8AAAB1bml2ZXJzYWwvaHRtbF9za2luX3NldHRpbmdzLmpzjZRNb8IwDIbv/Ioqu06IfbLthkYnTeIwabtNO6TFlIo0iZK0o0P899VhQJOmA/vSOE9f107jzSBqjKQkeoo29tmu39y1jQHGFpRpuHQ3GG4YVfrxAuNEKtDADTW54B95ASznQDyy2iscwtsjEdIn3Gon9bsBqVtyRAS+ksiAggrEdOjlKgB+B2Lr0Ms/h+CgVdaupFa/k9IYwYep4Kbp1ZALVVDLkIsXa+0SPVhUoE6gC5qCIzq21kceFe/G6G0uFYWkvJ6JTAwTmq4yJUo+78u/rCWo5sRXO2D0OH6OHTmWa/NqoPATxw/o/ST+VRr+8t7H6EGY0QRYS3dk7R/UEe4W5NFVrnOzpydX6G1a0gw6XXqYoLsYb7R8LrbW5QyszY64uUZ3CEZrUOdICVnKMw5QKpFhRzpot+cHlAk6z3m246Yj9CCHH4uyfd07Fno7RSfOFRLeFVqGrl/RNzp8UAdA40ylfV7t5Z2F5FgoGEzcP6+Cc6g7Sow/SnD9GX2dGKDuyN0Otr9QSwMEFAACAAgAOitkSz08L9HBAAAA5QEAABoAAAB1bml2ZXJzYWwvaTE4bl9wcmVzZXRzLnhtbJ2RsQrCMBCG9z5FuN3EbqUkdRPcHHSWmqYaaS8ll1of35SKdJGAQyD/8X0/JCd3r75jT+PJOlSQ8y0wg9o1Fm8Kzqf9pgBGocam7hwaBeiA7apM2rzAozdkArFYgaTgHsJQCjFNE7c0+NhArhtDLCauXS/i6R2K2RTDosLilvYv+zODKssYk9fRduGAVbzHtCCMvFYwOxeN3GLrQPwCGpMATKrBUAJofQJ4DAnAjytAiu+b56RHCvGjYpBitZ4qewNQSwMEFAACAAgAOitkS7DtXVduAAAAdgAAABwAAAB1bml2ZXJzYWwvbG9jYWxfc2V0dGluZ3MueG1sDcw9DsIwDEDhvaewvJefjaFpNzYQEuUAVmNQJMdGiYXg9nh7w6c3Ld8q8OHWi2nC4+6AwLpZLvpK+FjP4wmhO2kmMeWEagjLPExiG8md3QN2eAv9uK1cI5yvVEPeGndWJ48zjHCJ57Nwxv08/AFQSwMEFAACAAgARJRXRyO0Tvv7AgAAsAgAABQAAAB1bml2ZXJzYWwvcGxheWVyLnhtbK1V30/bMBB+LtL+h8jv2C0dA6oExJDQHsaE1LHtrTKJm3hN4sx2COWv39nO76VsSHtolZzv++58993Fv3rOUu+JScVFHqAFniOP5aGIeB4H6OHr7fE5urp8d+QXKd0z6fEoQGXODYCmyIuYCiUvNIDvqU4C1DNgYEZeIbmQXO+B+xS420gnS/TuaAYuuQpQonWxIqSqKswVIPJYibQ0JAqHIiOFZIrlmkni0kBeg13pv6Phl4mc6H3BVA9Z6LcHrklajmfFByTVEgsZk5P5fEF+3H1ehwnL6DHPlaZ5yJAHlZzZUj7ScHcnojJlythmvktyzbQ2SVjbzNcrvjjPPSXDADmHTcaUojFTOM1jRByWTID9bUpVUvOoAa3hVTte81q/jXnfNG62c6RzLsrHlKsEjvqQzjoJ9Mkwqp/Z61oFPTQKujVMyJPsV8kli+zrt1aM8wVyAVvF2TyxqkI4gKdbGmoh9zcAAxXVHcRt07BrGraglgO30dcdBWpuu2VUl5I1pZr5Tzxi4guVkhpZXGpZMp+MjDWWDME+cVeum9Q1xE90lp7+Q2+M36g1P9VrnbGA/9GYT0DU1oTnEXu+5eCjWQY11QyKbWxYFyk2MbucVPmY9XQ9MLkc66bARTxNZcxgDCOqKens5BCUSarAJSzlCNs7OAhOeJyk8NOTDOPTgzQZlbtJht7BQXAqwt0EtDW3ZSTjOo7E1CrIJxPrxA9LpUXGX6w8B3tGr6wOXxu55ui64O3B2fyPURzEaAZziyZWl3nq7avm8N7MqVadz6ZwloFaYR6YLgvn1cxCWYx8IralZapv+jk1+7AHHeU8NR3TXN9B76Ja8xfmVTwyX7rF0tQkYUYzAfpwvuwxQD9huwzCW9OhiFuRN3XAmNg3928r2mz5unWu64c67EMNnzirHMbN1EdQRyxFmUejHuKi+4ioFHbatWTUS9kWbrQ4AZGKIkDv4aG+88XpRXfls8VFg7V53bvALpc3rPQ64U5BpNZ1exG/3g3w+BtQSwMEFAACAAgAOitkSxep4UFvAQAA+wIAACkAAAB1bml2ZXJzYWwvc2tpbl9jdXN0b21pemF0aW9uX3NldHRpbmdzLnhtbI1S22rcMBB9z1eI/MBKGt0M7oJuLn5JQrKQZ3etFtNELpZCS9HHV06ybLbZ0GqeZs6ZM8zotOn7FO1TyvPj9HvI0xzvQs5T/Ja2Fwi1+/lhXm6WkEJOm2Plforj/LOPX+e1VqspD3EcltGuaNpi1D0/pKRWTtWMGUaRZJ56hZzntmINuAZsxRwltt38JfGiu4R9iPm8ars5Qd839DGFJfdxDL+2cMp+C51u8HkZxqny0lawNcphanFsDcQIl9wXqgFAIMsdcbhI2UhNkMeMYyhGUaCACOekEYVIyqFmXSOqCvONQEwyRl2hntZupLVx1BYJDSG6TvOqsaXrjMQYEUKAucIFdAajyoaqoUGtBwQHBkTRRhMFqLOd6VjxzgvLkaJeYFyYMYDx8bjH7d6e61j973UO5/yH4NkvOIuu3tqcMVe7f1qWSt6Fxx8PQw7oy5BCP366vLn1d/5qp3f99dXlqzeffXxgroatm3/o7z9QSwMEFAACAAgAOitkSwKaTYiBEQAAmyUAABcAAAB1bml2ZXJzYWwvdW5pdmVyc2FsLnBuZ+1aaVhTZ9M+IoqIGy4BBUHBqlXZVRSUlEXBVhYVBYUQbBQqSAAh7CSAIqjBlK9vDYgQ1Lcssgk0CWQhoEJqWaIFQYghSIRIAokQkhCyvYf2bfXvd33X948fuc/1nDMzz8zcM/M8P3LLz8dz9cotKwEAWH3Cy+M0AOjqA8DS2BXLwTc3X488Bh9L4k57ugG1PaYT4EI33NXbFQDqcQaqi8vAtX6M1/k4AFjzfOG3hBldcQkAvrI94eHqnxQyxfmu6lL4IPO95mSPGlhjemubhVfMyLb1uq5511+46+n6btbdP7RBv2LEg+dxa3dmhp3lKdsNRRk/jni5ndzy1TM0Vxld8mHiTWINjCmC0etMrBMSz9ZcOKv0m+QHVEVwmwrGOYlcepJyimwznCKsmeNDtaDzwXbm6o+ejvYdwYwJM4ObIrtL1YpINXxraIncss1ZTOtFrgKFrDhuobafRSpTWgs8sjBaJXdq2RIgoypcNRONtSsKw3v5PTHoezcnxmjZIWC4Tfc9dBBdlxsjd+x+o4fsi1xHcVgQP7EDtHVQ6ZElWOo4nCbplp0EgJGI9fpYO3y3S37pfGueCNx0RPDPm1xdAIgJw9qFsSfM3Pv/tyuzDyohXEuZG7PBJE/P8XDMaIySLe+x6whu/0Loher9WkzT3LC8Ra5xLmNh7QISKcwfD1gsAYAHhcoD2jkm1Bo98xMhOG3cgXCF1zrygw6iVhSP2x7poQMAhxzKSy7MDnynT9n2qrJzC6J2/IsvBWxyNH9MlzD3YtfQuphCJ0EoLcB1a7rfw/csjCZu+HmrsWSkLHXVecv1ANBaeLgf67g9bbKeOZSt3clbbRCpjL2QnblytWTs5sq1RO9juZTg9uuUarvx2d6jN6sNQQ5HukydIqPdmk7QbVytPglzM5M7pH2KA3g6pu30stuKj9fHpCaINUUgcXleICvhYYRBmfcK/B4df/+3+1HDTVfV1LsnC8jcs1tRMb+dWs77mKt3VKqotdwZxl7+I0UdUnbx7gEO4rct+aByT1dto/DUUumkxtrgjaEZcphWmP1pZj5B+txc84keOZy+50ZXfqji9G2FN0RIsn58Igoappi5tdKYjfahsBRpHJTmrdwe2zdFsIns2v45gkn7ouFdoZWQJ8QYDv+86kIfTliZnUi/WupTtSwZJqYRoiap39SmswxLke7Hsux4cafIdWH7+pjPGD51EqZWqKLcndZOt6xkd62w4vShBRL7u68q2Ge1BNz+ivRurWMY9zPXCcXE7BSr48xHydzK9smmFmQm/M6k07sWSDf7xXUi3rG6O7APV4mxEQdZDTOjJmVnyXEemU4MDbSMZGL4SNRJi4o6w8f91vAuocRp9PuW4gNSRQE0USqOun7DLvKLkJyII6YGn06zSgauMNPKUkz74QP0qa7pUsgLnmwqbr+7dxQVYhyB4dnzKrLmAwl3Lupm3ad4E0vr2IEd/Jow09W2yEgYyUWPqG4SUeBE9cyKG0PIzesE9jxKpEBFWYNYU/yZ04HmyUINouuQP2OfUSu7i6Z2cYC8kVhgSpzoEIHl99jOAQu0btaFDwNapv/Jik4c+6yB4nBo3+XIIkpwMbTHRH65RbRyKa/ippO4wcs2q8OF8B1i/HPOZIUXbtzNFn4dti+iU1WtIJ0x+DCUgLc0HN/Mmkw8Q66BSCQOWsv1XWITP35eu+rQllIXuOUR7G7bMh9zw4stJbftO9vVK5YdQCk6LVy7TSHYwS/aKz3sCBXmI72ZtEmvw6XjWQp7s+FjF5EDsVVEqlFeMFDac8sM9Q9a9TMfoYfLNHRaNC/Bpi78MAJzAEXvxB/Dqnt6i8O6ar9IvQPxaU37FSt/X+In0xwOXlEojSqDTOe8Iw1xVfsw3hy+U1Rv/mqpInC4x8m+NOvb4pYjTy56ZBnqHveq6OxxfegDFzXWxgXDrTR4PmvAuQyprCV4Iu59sYMzr1CTvnaCcTXCNWgAHrGd1omdksE24vB6XWcwrmDZ4ogx5h3f03zq2tVzmHR0h6EeStet2HGN3Lzt4o3c2Eutb0kht21FkkMRiKvOIR1+ytrNfNxjfcHsYXtsZScW72ncKP48RJQ9gW97DPrcyyG9vPPyWM7lfbnkwvpWG8RrOqsvqkAcYDXkjJgOccjJM1zR0Tf1pLdD0SnfVXD9eHHIwFEZnP/mGYNUhHheMK/qUsI6MiglZ9pN4+hfTJ1LHd+3QH5V+ljlRr4OMhirf1VsRKOarfYzGK1XbxfjbZG9z21R0HsX2wrSv9QaD3+aCPtxoFGF8tIk3Uyr0A5MKM22QLll7uWp5zTvypCMxyu66r/U2LMKuyyZvlPbULlQkoprWQ1H4jHczeKfY357vRqx59LkzOmcqkMo5drkwWw7yecM5PhYdUSeCvEE4h1CfGytHasC/e68jd347BCl1DrIXPjLctSQakjTGTbJv5hcmWEXcOVzfbmX67QGzrI8dfpSl2LDpXjB7HRZ2iZgz/J4T6MugWolsGlTBNvbZqkxHiq3BLDNt7+crMTfCNxkBmSGk4Wh6b+fqchwOl0KURMr6sK1VMs1/djHazpkvFnD7Vg75ucRO27cOJGb6T5842lIlt+Sh8/c6Ny2srmnL2uj//0Dtjnts2uIrrT9rpXL1F9rPwxf9jSfnA/fkGfH9pYbNxzfAQAZDnHVm1mq1OXcgpzP/bIZgR1M+D+vCqfDl+bZhfVimbf+cfv4nyfzwufgDRaZduMNfybh/rqFg/hPiYEbXqHY5qsLjDTt7LDRbkV0SYtE9aEf/xkUlOxWUALdexSy6u8zA1ixiIu4iIu4iIu4iIu4iIu4iIu4iIu4iIu4iIv4/4y5dIs2k2ha7LRKwoIfkXQ5GPkelfa141tmf9lbjgzgtFCKUalU5RIAaJWejWwnaFX8884Jwt8PEL0rp+CpU0TZvDNqsJ6VLg9iEyKKqXE7KpxnX2zw/dVR9uQJm9pptBoAMnLYVXUtKb/uopNhcWZxR2FkusidTHCfNNUvSRU1y5aHoFBUqjKugqCZLX9dTJ4ds8EoRuswauHRcq1GzmAkzU+U8zyh86+P8uOcpFJjghKuFgQkFjtiYCHJYz9Te4reDGCCRWKMVgnj5/WS1RTkvNnhDpeDsFpRUPHBHniItt5UuWKHp8ES4GndhWrzvetWkZGcCPmBqs54tqhK9LyesI57eP0D9ildd45IpDF9BDlnPv8qp+GpoAee8iHfU3S4BoJBpVj5RZ6az8el7TDH43n7BXFw+PX5BxhRHCEVurHPLTnN6ncmVDOdl1le+9iln4Rqjg1Jh7+jJTvw8zAsdgJFnI+YRPSOCVzeqB9A9VCaa0r3rY0FCSQrMgD4+dqm8525VzB1R/zJjPPk7oeCFlPJicZiS9fExz3HEjGys6y5/u+j2MfOWnVEFI1NoC5Y9XRohRSfei9eiDSZYPROik2xKhByJW4U/3Vb4Iz60loMrtXBOoC7FoVWU3X+UFWrcqCq9wf3rypq8ZRxPDk502JvfJXygPl5P3mVwaYcirnntmLBD9sBwMwatSNCrvxgF68sQrFN3TnlSIxynb5s/xooN+EU3KA++SH5lqW+iHDhBxtGArGgFteZ5GBTstcMe2w+d+XzOXTFsrlr9TAtXDkEUjGYaC4Vz7twxkh96hC0z933aNPM+NuPswEgqakvco7K/Qr3C5tfzR43FiS+R9ChmV4xpfWhQpDWRgae3k+F/MBxePnguJxokh/anFti2XY1GG08MAhD9z5Lezt79NpHFxI9OBvn1DDaIO5Nj4fiyl9NmQDAt1v/BzMp3x4okDkLSYfvpQy6klmwW7p6WwxIItrgtfyDVcfOF9usewfnDIhcj2eJ5jvVubqo+BeVOq4TaDPfh2xHAPgXgnEltJwtBp0rEPhaJig52f91ziTCjjRhT9xd1T6omk8U4VLG09Y4SFLX903wvlp2Ge2bdR6GpokYWLlBRe89mw2Bqb5ZRHG+uzx2cEyAPrv/0Nltuzks3tfxyuVAhhE8rV6tnn5LSWdRou5OjeHhSDm9Rg+if69xKjnno4j1kHRLdxPQkWq8741OjYWr1fqcMQtcbwUrzuoec6CsBWKp25UzjPvR4ZFrenVd77UiSknyNMxAklw05paeMCj/zUVZIe7stA7Q1gqr5G7GXEwRkrmdQmB20j49M5iaiMTpc1qWAE3DPmo8KYyjCeccZCZ8hGvW66/xv1NdPzd0KblC7neH5RQ90SDkJQniYDkS/Nh7GdHWnJ93LKWQ2xSjeyO2WRHpCJlFzZtaOklRYh8bpehxbZwKAxY8upubOrbRkwhSU3RE8eEnI3I0d3iukTEx+wdIVIZwyh8jeto7hemPiluZQwP5Bx4EyyVvk2WD4Taid82SYV8NHWcgYfqQowGgti4lDy1P5VXGky+CCnuULX8rHKrunrn2t1R5ShRa7sz7GkVGgFLfKmlfSB1iKN9OyFaDMy0eCg+zjf9LhHVEcjLVuT9Xt/UlCop7PoSVUHHFSC4ABPtyxHfK+zl3wbasBO3leT19pDl5/Gf8woxKrOwV0JAmIyEgm08P8lQiRPlC4QyckStHK//aPIIzFWi5fr9mBs/YsfzI/MfHRlzVuCNX65DjTlcqw6HKweAyazZM71OmiB8bWBSLltf3/pmXl52rZcq9ehZtz4R1DPS0goVx2T6yMGKOg+Pr98uCBqJ3IqxVG7/g7T4bR8zkQjWNpDx5zKByN/tWUrc2IovODPFXJOWHvg/izp+zZmdn+sBIpIlagzmCgh/TbWBD+zTsq9aGuUSrMGl/qc8/wd9OZDiWfJtoEsY5WN7AKoJA8kNnft9b9+GyLmxVoKTSN10wasSYa28HB/aunpPqqVdMs1TsJq5alGgznMTLk4WHBYHZ2MlyUU62FzsnHtRMRjvR/2uciyAkjd6SJTLPfEQ+B9tqo8BFrHSmedlW/nFa7PoUC0gnx7+zoW+UiscU3LkOR+sWGbGOeMevtgV5sYtDIeBhYLiRJWkzL++wydFkfs3RnX9FXcVVULlbwbbVLlgNQSvGErTspND8EVewgarvWsy1rUXHBABJGgVffN6//4rkcotWLYanzfxEoPGvPchBnvrH/F/zQ7BiVCRnIoSyo+D4IPFLUms5cpJH1styqHqCCtH+EuR/b2zMRVaPI+J5AiGk/V2NMnnwmFyStHKhmUrf4RgJr6YSQf5PLpypbTabIPo7LdqkfVa3m4PkkoY7Iv70Rkr6UuCb5CnigI9Go8tBLzTerKCqjrQwZ2wnQpB+YEqC/a25+NbO1T1B5N3jSA6r01rELGrvc1nQbfWreyNG44/cQxJArhGK7mh0ryguwKLt35p/XZR3ZDOUHPEw3K+fgecPmBihx/bCmyPfv1R8/NtbuvUTZeGRMnd46jKwG2J+l+/6KHMEw72J0FjT4nY0ETAuowWk5HvT7UZwWtLsa0/xLQCfDJ6I1mhZI4Fo4FdLAssRN/WoYG3a9B34VUxIQqzAnSqgRJovJCG0UtMAk6eObReoAUp6t8CeQ8qpUP4xFQl39sxSTmNHvr4adM4Mo5q+U+QYTbIrPYOviaIIdVz86nBO7ddjYXy7kD8dO+VruzW1raX7vuStcIKyloluuMr3ioEOT75/mwA6F41RBg0XjVTB1REmy24GkZFj9qjBoTKqNXjDqS1LeTQRGMmOGnjADPYdkD4YfdkAHqqH3zhklT9lNWLrGJqUYcKIAXzuWXuvLzTdd9ucjMwoxn/VB/YXBwVaiCFuRURRhfclrpNxRqnHsoSjAwwNyu0b9ZUX54vP8VFsUKa1eb0++MhY9wU2TY8XRZPCF65ZA57STJNohjohdeeCwXR/86ZpEVVMCtf5+6ORFiqmSXxSwZsWMPI+AFa6M790vKfYeeGvROANKkCaYSf2zLoP3r+gRtF06TmqISj46VOFFIPKWDs+OqoF1r2rYH3H1Nm6sN+JYz4etW6hWf8BUEsDBBQAAgAIADorZEu2gi+oTQAAAGsAAAAbAAAAdW5pdmVyc2FsL3VuaXZlcnNhbC5wbmcueG1ss7GvyM1RKEstKs7Mz7NVMtQzULK34+WyKShKLctMLVeoAIoZ6RlAgJJCpa2SGRK3PDOlJAOowsDAEiGYkZqZnlFiq2Ruag4X1AeaCQBQSwECAAAUAAIACABDlFdHDcAxHsABAADaAwAADwAAAAAAAAABAAAAAAAAAAAAbm9uZS9wbGF5ZXIueG1sUEsBAgAAFAACAAgAOitkSys6YWv6BAAAGREAAB0AAAAAAAAAAQAAAAAA7QEAAHVuaXZlcnNhbC9jb21tb25fbWVzc2FnZXMubG5nUEsBAgAAFAACAAgAOitkS9wXQPwjBAAA0w0AACcAAAAAAAAAAQAAAAAAIgcAAHVuaXZlcnNhbC9mbGFzaF9wdWJsaXNoaW5nX3NldHRpbmdzLnhtbFBLAQIAABQAAgAIADorZEtSWidksQIAAF8KAAAhAAAAAAAAAAEAAAAAAIoLAAB1bml2ZXJzYWwvZmxhc2hfc2tpbl9zZXR0aW5ncy54bWxQSwECAAAUAAIACAA6K2RLx6WdgfIDAADkDAAAJgAAAAAAAAABAAAAAAB6DgAAdW5pdmVyc2FsL2h0bWxfcHVibGlzaGluZ19zZXR0aW5ncy54bWxQSwECAAAUAAIACAA6K2RLhK0stIgBAAAKBgAAHwAAAAAAAAABAAAAAACwEgAAdW5pdmVyc2FsL2h0bWxfc2tpbl9zZXR0aW5ncy5qc1BLAQIAABQAAgAIADorZEs9PC/RwQAAAOUBAAAaAAAAAAAAAAEAAAAAAHUUAAB1bml2ZXJzYWwvaTE4bl9wcmVzZXRzLnhtbFBLAQIAABQAAgAIADorZEuw7V1XbgAAAHYAAAAcAAAAAAAAAAEAAAAAAG4VAAB1bml2ZXJzYWwvbG9jYWxfc2V0dGluZ3MueG1sUEsBAgAAFAACAAgARJRXRyO0Tvv7AgAAsAgAABQAAAAAAAAAAQAAAAAAFhYAAHVuaXZlcnNhbC9wbGF5ZXIueG1sUEsBAgAAFAACAAgAOitkSxep4UFvAQAA+wIAACkAAAAAAAAAAQAAAAAAQxkAAHVuaXZlcnNhbC9za2luX2N1c3RvbWl6YXRpb25fc2V0dGluZ3MueG1sUEsBAgAAFAACAAgAOitkSwKaTYiBEQAAmyUAABcAAAAAAAAAAAAAAAAA+RoAAHVuaXZlcnNhbC91bml2ZXJzYWwucG5nUEsBAgAAFAACAAgAOitkS7aCL6hNAAAAawAAABsAAAAAAAAAAQAAAAAArywAAHVuaXZlcnNhbC91bml2ZXJzYWwucG5nLnhtbFBLBQYAAAAADAAMAIYDAAA1LQAAAAA="/>
  <p:tag name="COMMONDATA" val="eyJoZGlkIjoiNGJiZjcxOTU1YjA3NjA1MjBjNTM0MWFkZmUyY2YzMWYifQ=="/>
  <p:tag name="resource_record_key" val="{&quot;29&quot;:[50053344,50053246,50053313],&quot;70&quot;:[3320075]}"/>
</p:tagLst>
</file>

<file path=ppt/tags/tag12.xml><?xml version="1.0" encoding="utf-8"?>
<p:tagLst xmlns:p="http://schemas.openxmlformats.org/presentationml/2006/main">
  <p:tag name="KSO_WM_BEAUTIFY_FLAG" val=""/>
  <p:tag name="KSO_WM_DIAGRAM_VIRTUALLY_FRAME" val="{&quot;height&quot;:382.20000000000005,&quot;left&quot;:322.34488188976377,&quot;top&quot;:101.77322834645669,&quot;width&quot;:352.4102362204725}"/>
</p:tagLst>
</file>

<file path=ppt/tags/tag13.xml><?xml version="1.0" encoding="utf-8"?>
<p:tagLst xmlns:p="http://schemas.openxmlformats.org/presentationml/2006/main">
  <p:tag name="KSO_WM_BEAUTIFY_FLAG" val=""/>
  <p:tag name="KSO_WM_DIAGRAM_VIRTUALLY_FRAME" val="{&quot;height&quot;:382.20000000000005,&quot;left&quot;:322.34488188976377,&quot;top&quot;:101.77322834645669,&quot;width&quot;:352.4102362204725}"/>
</p:tagLst>
</file>

<file path=ppt/tags/tag14.xml><?xml version="1.0" encoding="utf-8"?>
<p:tagLst xmlns:p="http://schemas.openxmlformats.org/presentationml/2006/main">
  <p:tag name="KSO_WM_DIAGRAM_VIRTUALLY_FRAME" val="{&quot;height&quot;:382.20000000000005,&quot;left&quot;:322.34488188976377,&quot;top&quot;:101.77322834645669,&quot;width&quot;:352.4102362204725}"/>
</p:tagLst>
</file>

<file path=ppt/tags/tag15.xml><?xml version="1.0" encoding="utf-8"?>
<p:tagLst xmlns:p="http://schemas.openxmlformats.org/presentationml/2006/main">
  <p:tag name="KSO_WM_BEAUTIFY_FLAG" val=""/>
  <p:tag name="KSO_WM_DIAGRAM_VIRTUALLY_FRAME" val="{&quot;height&quot;:382.20000000000005,&quot;left&quot;:322.34488188976377,&quot;top&quot;:101.77322834645669,&quot;width&quot;:352.4102362204725}"/>
</p:tagLst>
</file>

<file path=ppt/tags/tag16.xml><?xml version="1.0" encoding="utf-8"?>
<p:tagLst xmlns:p="http://schemas.openxmlformats.org/presentationml/2006/main">
  <p:tag name="KSO_WM_BEAUTIFY_FLAG" val=""/>
  <p:tag name="KSO_WM_DIAGRAM_VIRTUALLY_FRAME" val="{&quot;height&quot;:382.20000000000005,&quot;left&quot;:322.34488188976377,&quot;top&quot;:101.77322834645669,&quot;width&quot;:352.4102362204725}"/>
</p:tagLst>
</file>

<file path=ppt/tags/tag17.xml><?xml version="1.0" encoding="utf-8"?>
<p:tagLst xmlns:p="http://schemas.openxmlformats.org/presentationml/2006/main">
  <p:tag name="KSO_WM_BEAUTIFY_FLAG" val=""/>
  <p:tag name="KSO_WM_DIAGRAM_VIRTUALLY_FRAME" val="{&quot;height&quot;:382.20000000000005,&quot;left&quot;:322.34488188976377,&quot;top&quot;:101.77322834645669,&quot;width&quot;:352.4102362204725}"/>
</p:tagLst>
</file>

<file path=ppt/tags/tag18.xml><?xml version="1.0" encoding="utf-8"?>
<p:tagLst xmlns:p="http://schemas.openxmlformats.org/presentationml/2006/main">
  <p:tag name="KSO_WM_BEAUTIFY_FLAG" val=""/>
  <p:tag name="KSO_WM_DIAGRAM_VIRTUALLY_FRAME" val="{&quot;height&quot;:382.20000000000005,&quot;left&quot;:322.34488188976377,&quot;top&quot;:101.77322834645669,&quot;width&quot;:352.4102362204725}"/>
</p:tagLst>
</file>

<file path=ppt/tags/tag19.xml><?xml version="1.0" encoding="utf-8"?>
<p:tagLst xmlns:p="http://schemas.openxmlformats.org/presentationml/2006/main">
  <p:tag name="KSO_WM_BEAUTIFY_FLAG" val=""/>
  <p:tag name="KSO_WM_DIAGRAM_VIRTUALLY_FRAME" val="{&quot;height&quot;:382.20000000000005,&quot;left&quot;:322.34488188976377,&quot;top&quot;:101.77322834645669,&quot;width&quot;:352.4102362204725}"/>
</p:tagLst>
</file>

<file path=ppt/tags/tag2.xml><?xml version="1.0" encoding="utf-8"?>
<p:tagLst xmlns:p="http://schemas.openxmlformats.org/presentationml/2006/main">
  <p:tag name="KSO_WM_DIAGRAM_VIRTUALLY_FRAME" val="{&quot;height&quot;:382.20000000000005,&quot;left&quot;:322.34488188976377,&quot;top&quot;:101.77322834645669,&quot;width&quot;:352.4102362204725}"/>
</p:tagLst>
</file>

<file path=ppt/tags/tag20.xml><?xml version="1.0" encoding="utf-8"?>
<p:tagLst xmlns:p="http://schemas.openxmlformats.org/presentationml/2006/main">
  <p:tag name="KSO_WM_DIAGRAM_VIRTUALLY_FRAME" val="{&quot;height&quot;:382.20000000000005,&quot;left&quot;:322.34488188976377,&quot;top&quot;:101.77322834645669,&quot;width&quot;:352.4102362204725}"/>
</p:tagLst>
</file>

<file path=ppt/tags/tag21.xml><?xml version="1.0" encoding="utf-8"?>
<p:tagLst xmlns:p="http://schemas.openxmlformats.org/presentationml/2006/main">
  <p:tag name="KSO_WM_BEAUTIFY_FLAG" val=""/>
  <p:tag name="KSO_WM_DIAGRAM_VIRTUALLY_FRAME" val="{&quot;height&quot;:382.20000000000005,&quot;left&quot;:322.34488188976377,&quot;top&quot;:101.77322834645669,&quot;width&quot;:352.4102362204725}"/>
</p:tagLst>
</file>

<file path=ppt/tags/tag22.xml><?xml version="1.0" encoding="utf-8"?>
<p:tagLst xmlns:p="http://schemas.openxmlformats.org/presentationml/2006/main">
  <p:tag name="KSO_WM_BEAUTIFY_FLAG" val=""/>
  <p:tag name="KSO_WM_DIAGRAM_VIRTUALLY_FRAME" val="{&quot;height&quot;:382.20000000000005,&quot;left&quot;:322.34488188976377,&quot;top&quot;:101.77322834645669,&quot;width&quot;:352.4102362204725}"/>
</p:tagLst>
</file>

<file path=ppt/tags/tag23.xml><?xml version="1.0" encoding="utf-8"?>
<p:tagLst xmlns:p="http://schemas.openxmlformats.org/presentationml/2006/main">
  <p:tag name="KSO_WM_BEAUTIFY_FLAG" val=""/>
  <p:tag name="KSO_WM_DIAGRAM_VIRTUALLY_FRAME" val="{&quot;height&quot;:382.20000000000005,&quot;left&quot;:322.34488188976377,&quot;top&quot;:101.77322834645669,&quot;width&quot;:352.4102362204725}"/>
</p:tagLst>
</file>

<file path=ppt/tags/tag24.xml><?xml version="1.0" encoding="utf-8"?>
<p:tagLst xmlns:p="http://schemas.openxmlformats.org/presentationml/2006/main">
  <p:tag name="KSO_WM_BEAUTIFY_FLAG" val=""/>
  <p:tag name="KSO_WM_DIAGRAM_VIRTUALLY_FRAME" val="{&quot;height&quot;:382.20000000000005,&quot;left&quot;:322.34488188976377,&quot;top&quot;:101.77322834645669,&quot;width&quot;:352.4102362204725}"/>
</p:tagLst>
</file>

<file path=ppt/tags/tag25.xml><?xml version="1.0" encoding="utf-8"?>
<p:tagLst xmlns:p="http://schemas.openxmlformats.org/presentationml/2006/main">
  <p:tag name="KSO_WM_BEAUTIFY_FLAG" val=""/>
  <p:tag name="KSO_WM_DIAGRAM_VIRTUALLY_FRAME" val="{&quot;height&quot;:382.20000000000005,&quot;left&quot;:322.34488188976377,&quot;top&quot;:101.77322834645669,&quot;width&quot;:352.4102362204725}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  <p:tag name="KSO_WM_DIAGRAM_VIRTUALLY_FRAME" val="{&quot;height&quot;:382.20000000000005,&quot;left&quot;:322.34488188976377,&quot;top&quot;:101.77322834645669,&quot;width&quot;:352.4102362204725}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DIAGRAM_VIRTUALLY_FRAME" val="{&quot;height&quot;:402.331811023622,&quot;left&quot;:7.7,&quot;top&quot;:104.4,&quot;width&quot;:952.3}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  <p:tag name="KSO_WM_DIAGRAM_VIRTUALLY_FRAME" val="{&quot;height&quot;:382.20000000000005,&quot;left&quot;:322.34488188976377,&quot;top&quot;:101.77322834645669,&quot;width&quot;:352.4102362204725}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5*l_i*1_1"/>
  <p:tag name="KSO_WM_TEMPLATE_CATEGORY" val="diagram"/>
  <p:tag name="KSO_WM_TEMPLATE_INDEX" val="20231731"/>
  <p:tag name="KSO_WM_UNIT_LAYERLEVEL" val="1_1"/>
  <p:tag name="KSO_WM_TAG_VERSION" val="3.0"/>
  <p:tag name="KSO_WM_UNIT_TYPE" val="l_i"/>
  <p:tag name="KSO_WM_UNIT_INDEX" val="1_1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02.331811023622,&quot;left&quot;:7.7,&quot;top&quot;:104.4,&quot;width&quot;:952.3}"/>
  <p:tag name="KSO_WM_DIAGRAM_COLOR_MATCH_VALUE" val="{&quot;shape&quot;:{&quot;fill&quot;:{&quot;gradient&quot;:[{&quot;brightness&quot;:0,&quot;colorType&quot;:1,&quot;foreColorIndex&quot;:5,&quot;pos&quot;:0,&quot;transparency&quot;:0.8500000238418579},{&quot;brightness&quot;:0,&quot;colorType&quot;:1,&quot;foreColorIndex&quot;:5,&quot;pos&quot;:1,&quot;transparency&quot;:1}],&quot;type&quot;:3},&quot;glow&quot;:{&quot;colorType&quot;:0},&quot;line&quot;:{&quot;gradient&quot;:[{&quot;brightness&quot;:0,&quot;colorType&quot;:1,&quot;foreColorIndex&quot;:5,&quot;pos&quot;:0,&quot;transparency&quot;:0},{&quot;brightness&quot;:0,&quot;colorType&quot;:1,&quot;foreColorIndex&quot;:5,&quot;pos&quot;:0.8700000047683716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DIAGRAM_USE_COLOR_VALUE" val="{&quot;color_scheme&quot;:1,&quot;color_type&quot;:1,&quot;theme_color_indexes&quot;:[8,9,8,9,8,9]}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5*l_i*1_15"/>
  <p:tag name="KSO_WM_TEMPLATE_CATEGORY" val="diagram"/>
  <p:tag name="KSO_WM_TEMPLATE_INDEX" val="20231731"/>
  <p:tag name="KSO_WM_UNIT_LAYERLEVEL" val="1_1"/>
  <p:tag name="KSO_WM_TAG_VERSION" val="3.0"/>
  <p:tag name="KSO_WM_UNIT_TYPE" val="l_i"/>
  <p:tag name="KSO_WM_UNIT_INDEX" val="1_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402.331811023622,&quot;left&quot;:7.7,&quot;top&quot;:104.4,&quot;width&quot;:952.3}"/>
  <p:tag name="KSO_WM_DIAGRAM_COLOR_MATCH_VALUE" val="{&quot;shape&quot;:{&quot;fill&quot;:{&quot;type&quot;:0},&quot;glow&quot;:{&quot;colorType&quot;:0},&quot;line&quot;:{&quot;gradient&quot;:[{&quot;brightness&quot;:0.6000000238418579,&quot;colorType&quot;:1,&quot;foreColorIndex&quot;:5,&quot;pos&quot;:0,&quot;transparency&quot;:0},{&quot;brightness&quot;:0,&quot;colorType&quot;:1,&quot;foreColorIndex&quot;:5,&quot;pos&quot;:0.9200000166893005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DIAGRAM_USE_COLOR_VALUE" val="{&quot;color_scheme&quot;:1,&quot;color_type&quot;:1,&quot;theme_color_indexes&quot;:[8,9,8,9,8,9]}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5*l_h_i*1_1_3"/>
  <p:tag name="KSO_WM_TEMPLATE_CATEGORY" val="diagram"/>
  <p:tag name="KSO_WM_TEMPLATE_INDEX" val="20231731"/>
  <p:tag name="KSO_WM_UNIT_LAYERLEVEL" val="1_1_1"/>
  <p:tag name="KSO_WM_TAG_VERSION" val="3.0"/>
  <p:tag name="KSO_WM_UNIT_TYPE" val="l_h_i"/>
  <p:tag name="KSO_WM_UNIT_INDEX" val="1_1_3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402.331811023622,&quot;left&quot;:7.7,&quot;top&quot;:104.4,&quot;width&quot;:952.3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solidLine&quot;:{&quot;brightness&quot;:0,&quot;colorType&quot;:1,&quot;foreColorIndex&quot;:5,&quot;transparency&quot;:0},&quot;type&quot;:1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DIAGRAM_USE_COLOR_VALUE" val="{&quot;color_scheme&quot;:1,&quot;color_type&quot;:1,&quot;theme_color_indexes&quot;:[8,9,8,9,8,9]}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5*l_h_i*1_1_2"/>
  <p:tag name="KSO_WM_TEMPLATE_CATEGORY" val="diagram"/>
  <p:tag name="KSO_WM_TEMPLATE_INDEX" val="20231731"/>
  <p:tag name="KSO_WM_UNIT_LAYERLEVEL" val="1_1_1"/>
  <p:tag name="KSO_WM_TAG_VERSION" val="3.0"/>
  <p:tag name="KSO_WM_UNIT_TYPE" val="l_h_i"/>
  <p:tag name="KSO_WM_UNIT_INDEX" val="1_1_2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402.331811023622,&quot;left&quot;:7.7,&quot;top&quot;:104.4,&quot;width&quot;:952.3}"/>
  <p:tag name="KSO_WM_DIAGRAM_COLOR_MATCH_VALUE" val="{&quot;shape&quot;:{&quot;fill&quot;:{&quot;gradient&quot;:[{&quot;brightness&quot;:-0.25,&quot;colorType&quot;:1,&quot;foreColorIndex&quot;:5,&quot;pos&quot;:0.009999999776482582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DIAGRAM_USE_COLOR_VALUE" val="{&quot;color_scheme&quot;:1,&quot;color_type&quot;:1,&quot;theme_color_indexes&quot;:[8,9,8,9,8,9]}"/>
</p:tagLst>
</file>

<file path=ppt/tags/tag4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1731_5*l_h_f*1_1_1"/>
  <p:tag name="KSO_WM_TEMPLATE_CATEGORY" val="diagram"/>
  <p:tag name="KSO_WM_TEMPLATE_INDEX" val="20231731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402.331811023622,&quot;left&quot;:7.7,&quot;top&quot;:104.4,&quot;width&quot;:952.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输入你的项正文"/>
  <p:tag name="KSO_WM_UNIT_TEXT_FILL_FORE_SCHEMECOLOR_INDEX" val="1"/>
  <p:tag name="KSO_WM_UNIT_TEXT_FILL_TYPE" val="1"/>
  <p:tag name="KSO_WM_DIAGRAM_USE_COLOR_VALUE" val="{&quot;color_scheme&quot;:1,&quot;color_type&quot;:1,&quot;theme_color_indexes&quot;:[8,9,8,9,8,9]}"/>
</p:tagLst>
</file>

<file path=ppt/tags/tag4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1731_5*l_h_a*1_1_1"/>
  <p:tag name="KSO_WM_TEMPLATE_CATEGORY" val="diagram"/>
  <p:tag name="KSO_WM_TEMPLATE_INDEX" val="20231731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402.331811023622,&quot;left&quot;:7.7,&quot;top&quot;:104.4,&quot;width&quot;:952.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PRESET_TEXT" val="项标题"/>
  <p:tag name="KSO_WM_UNIT_TEXT_FILL_FORE_SCHEMECOLOR_INDEX" val="1"/>
  <p:tag name="KSO_WM_UNIT_TEXT_FILL_TYPE" val="1"/>
  <p:tag name="KSO_WM_DIAGRAM_USE_COLOR_VALUE" val="{&quot;color_scheme&quot;:1,&quot;color_type&quot;:1,&quot;theme_color_indexes&quot;:[8,9,8,9,8,9]}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5*l_h_i*1_1_1"/>
  <p:tag name="KSO_WM_TEMPLATE_CATEGORY" val="diagram"/>
  <p:tag name="KSO_WM_TEMPLATE_INDEX" val="20231731"/>
  <p:tag name="KSO_WM_UNIT_LAYERLEVEL" val="1_1_1"/>
  <p:tag name="KSO_WM_TAG_VERSION" val="3.0"/>
  <p:tag name="KSO_WM_UNIT_TYPE" val="l_h_i"/>
  <p:tag name="KSO_WM_UNIT_INDEX" val="1_1_1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402.331811023622,&quot;left&quot;:7.7,&quot;top&quot;:104.4,&quot;width&quot;:952.3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1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DIAGRAM_USE_COLOR_VALUE" val="{&quot;color_scheme&quot;:1,&quot;color_type&quot;:1,&quot;theme_color_indexes&quot;:[8,9,8,9,8,9]}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5*l_h_i*1_6_3"/>
  <p:tag name="KSO_WM_TEMPLATE_CATEGORY" val="diagram"/>
  <p:tag name="KSO_WM_TEMPLATE_INDEX" val="20231731"/>
  <p:tag name="KSO_WM_UNIT_LAYERLEVEL" val="1_1_1"/>
  <p:tag name="KSO_WM_TAG_VERSION" val="3.0"/>
  <p:tag name="KSO_WM_UNIT_TYPE" val="l_h_i"/>
  <p:tag name="KSO_WM_UNIT_INDEX" val="1_6_3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402.331811023622,&quot;left&quot;:7.7,&quot;top&quot;:104.4,&quot;width&quot;:952.3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solidLine&quot;:{&quot;brightness&quot;:0,&quot;colorType&quot;:1,&quot;foreColorIndex&quot;:5,&quot;transparency&quot;:0},&quot;type&quot;:1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DIAGRAM_USE_COLOR_VALUE" val="{&quot;color_scheme&quot;:1,&quot;color_type&quot;:1,&quot;theme_color_indexes&quot;:[8,9,8,9,8,9]}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5*l_h_i*1_6_2"/>
  <p:tag name="KSO_WM_TEMPLATE_CATEGORY" val="diagram"/>
  <p:tag name="KSO_WM_TEMPLATE_INDEX" val="20231731"/>
  <p:tag name="KSO_WM_UNIT_LAYERLEVEL" val="1_1_1"/>
  <p:tag name="KSO_WM_TAG_VERSION" val="3.0"/>
  <p:tag name="KSO_WM_UNIT_TYPE" val="l_h_i"/>
  <p:tag name="KSO_WM_UNIT_INDEX" val="1_6_2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402.331811023622,&quot;left&quot;:7.7,&quot;top&quot;:104.4,&quot;width&quot;:952.3}"/>
  <p:tag name="KSO_WM_DIAGRAM_COLOR_MATCH_VALUE" val="{&quot;shape&quot;:{&quot;fill&quot;:{&quot;gradient&quot;:[{&quot;brightness&quot;:-0.25,&quot;colorType&quot;:1,&quot;foreColorIndex&quot;:5,&quot;pos&quot;:0.009999999776482582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DIAGRAM_USE_COLOR_VALUE" val="{&quot;color_scheme&quot;:1,&quot;color_type&quot;:1,&quot;theme_color_indexes&quot;:[8,9,8,9,8,9]}"/>
</p:tagLst>
</file>

<file path=ppt/tags/tag4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6_1"/>
  <p:tag name="KSO_WM_UNIT_ID" val="diagram20231731_5*l_h_f*1_6_1"/>
  <p:tag name="KSO_WM_TEMPLATE_CATEGORY" val="diagram"/>
  <p:tag name="KSO_WM_TEMPLATE_INDEX" val="20231731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402.331811023622,&quot;left&quot;:7.7,&quot;top&quot;:104.4,&quot;width&quot;:952.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输入你的项正文内容"/>
  <p:tag name="KSO_WM_UNIT_TEXT_FILL_FORE_SCHEMECOLOR_INDEX" val="1"/>
  <p:tag name="KSO_WM_UNIT_TEXT_FILL_TYPE" val="1"/>
  <p:tag name="KSO_WM_DIAGRAM_USE_COLOR_VALUE" val="{&quot;color_scheme&quot;:1,&quot;color_type&quot;:1,&quot;theme_color_indexes&quot;:[8,9,8,9,8,9]}"/>
</p:tagLst>
</file>

<file path=ppt/tags/tag5.xml><?xml version="1.0" encoding="utf-8"?>
<p:tagLst xmlns:p="http://schemas.openxmlformats.org/presentationml/2006/main">
  <p:tag name="KSO_WM_BEAUTIFY_FLAG" val=""/>
  <p:tag name="KSO_WM_DIAGRAM_VIRTUALLY_FRAME" val="{&quot;height&quot;:382.20000000000005,&quot;left&quot;:322.34488188976377,&quot;top&quot;:101.77322834645669,&quot;width&quot;:352.4102362204725}"/>
</p:tagLst>
</file>

<file path=ppt/tags/tag5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6_1"/>
  <p:tag name="KSO_WM_UNIT_ID" val="diagram20231731_5*l_h_a*1_6_1"/>
  <p:tag name="KSO_WM_TEMPLATE_CATEGORY" val="diagram"/>
  <p:tag name="KSO_WM_TEMPLATE_INDEX" val="20231731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402.331811023622,&quot;left&quot;:7.7,&quot;top&quot;:104.4,&quot;width&quot;:952.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PRESET_TEXT" val="项标题"/>
  <p:tag name="KSO_WM_UNIT_TEXT_FILL_FORE_SCHEMECOLOR_INDEX" val="1"/>
  <p:tag name="KSO_WM_UNIT_TEXT_FILL_TYPE" val="1"/>
  <p:tag name="KSO_WM_DIAGRAM_USE_COLOR_VALUE" val="{&quot;color_scheme&quot;:1,&quot;color_type&quot;:1,&quot;theme_color_indexes&quot;:[8,9,8,9,8,9]}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5*l_h_i*1_6_1"/>
  <p:tag name="KSO_WM_TEMPLATE_CATEGORY" val="diagram"/>
  <p:tag name="KSO_WM_TEMPLATE_INDEX" val="20231731"/>
  <p:tag name="KSO_WM_UNIT_LAYERLEVEL" val="1_1_1"/>
  <p:tag name="KSO_WM_TAG_VERSION" val="3.0"/>
  <p:tag name="KSO_WM_UNIT_TYPE" val="l_h_i"/>
  <p:tag name="KSO_WM_UNIT_INDEX" val="1_6_1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402.331811023622,&quot;left&quot;:7.7,&quot;top&quot;:104.4,&quot;width&quot;:952.3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1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DIAGRAM_USE_COLOR_VALUE" val="{&quot;color_scheme&quot;:1,&quot;color_type&quot;:1,&quot;theme_color_indexes&quot;:[8,9,8,9,8,9]}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5*l_h_i*1_2_3"/>
  <p:tag name="KSO_WM_TEMPLATE_CATEGORY" val="diagram"/>
  <p:tag name="KSO_WM_TEMPLATE_INDEX" val="20231731"/>
  <p:tag name="KSO_WM_UNIT_LAYERLEVEL" val="1_1_1"/>
  <p:tag name="KSO_WM_TAG_VERSION" val="3.0"/>
  <p:tag name="KSO_WM_UNIT_TYPE" val="l_h_i"/>
  <p:tag name="KSO_WM_UNIT_INDEX" val="1_2_3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402.331811023622,&quot;left&quot;:7.7,&quot;top&quot;:104.4,&quot;width&quot;:952.3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solidLine&quot;:{&quot;brightness&quot;:0,&quot;colorType&quot;:1,&quot;foreColorIndex&quot;:5,&quot;transparency&quot;:0},&quot;type&quot;:1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DIAGRAM_USE_COLOR_VALUE" val="{&quot;color_scheme&quot;:1,&quot;color_type&quot;:1,&quot;theme_color_indexes&quot;:[8,9,8,9,8,9]}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5*l_h_i*1_2_2"/>
  <p:tag name="KSO_WM_TEMPLATE_CATEGORY" val="diagram"/>
  <p:tag name="KSO_WM_TEMPLATE_INDEX" val="20231731"/>
  <p:tag name="KSO_WM_UNIT_LAYERLEVEL" val="1_1_1"/>
  <p:tag name="KSO_WM_TAG_VERSION" val="3.0"/>
  <p:tag name="KSO_WM_UNIT_TYPE" val="l_h_i"/>
  <p:tag name="KSO_WM_UNIT_INDEX" val="1_2_2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402.331811023622,&quot;left&quot;:7.7,&quot;top&quot;:104.4,&quot;width&quot;:952.3}"/>
  <p:tag name="KSO_WM_DIAGRAM_COLOR_MATCH_VALUE" val="{&quot;shape&quot;:{&quot;fill&quot;:{&quot;gradient&quot;:[{&quot;brightness&quot;:-0.25,&quot;colorType&quot;:1,&quot;foreColorIndex&quot;:5,&quot;pos&quot;:0.009999999776482582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DIAGRAM_USE_COLOR_VALUE" val="{&quot;color_scheme&quot;:1,&quot;color_type&quot;:1,&quot;theme_color_indexes&quot;:[8,9,8,9,8,9]}"/>
</p:tagLst>
</file>

<file path=ppt/tags/tag5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1731_5*l_h_f*1_2_1"/>
  <p:tag name="KSO_WM_TEMPLATE_CATEGORY" val="diagram"/>
  <p:tag name="KSO_WM_TEMPLATE_INDEX" val="20231731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402.331811023622,&quot;left&quot;:7.7,&quot;top&quot;:104.4,&quot;width&quot;:952.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输入你的项正文内容"/>
  <p:tag name="KSO_WM_UNIT_TEXT_FILL_FORE_SCHEMECOLOR_INDEX" val="1"/>
  <p:tag name="KSO_WM_UNIT_TEXT_FILL_TYPE" val="1"/>
  <p:tag name="KSO_WM_DIAGRAM_USE_COLOR_VALUE" val="{&quot;color_scheme&quot;:1,&quot;color_type&quot;:1,&quot;theme_color_indexes&quot;:[8,9,8,9,8,9]}"/>
</p:tagLst>
</file>

<file path=ppt/tags/tag5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1731_5*l_h_a*1_2_1"/>
  <p:tag name="KSO_WM_TEMPLATE_CATEGORY" val="diagram"/>
  <p:tag name="KSO_WM_TEMPLATE_INDEX" val="20231731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402.331811023622,&quot;left&quot;:7.7,&quot;top&quot;:104.4,&quot;width&quot;:952.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PRESET_TEXT" val="项标题"/>
  <p:tag name="KSO_WM_UNIT_TEXT_FILL_FORE_SCHEMECOLOR_INDEX" val="1"/>
  <p:tag name="KSO_WM_UNIT_TEXT_FILL_TYPE" val="1"/>
  <p:tag name="KSO_WM_DIAGRAM_USE_COLOR_VALUE" val="{&quot;color_scheme&quot;:1,&quot;color_type&quot;:1,&quot;theme_color_indexes&quot;:[8,9,8,9,8,9]}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5*l_h_i*1_2_1"/>
  <p:tag name="KSO_WM_TEMPLATE_CATEGORY" val="diagram"/>
  <p:tag name="KSO_WM_TEMPLATE_INDEX" val="20231731"/>
  <p:tag name="KSO_WM_UNIT_LAYERLEVEL" val="1_1_1"/>
  <p:tag name="KSO_WM_TAG_VERSION" val="3.0"/>
  <p:tag name="KSO_WM_UNIT_TYPE" val="l_h_i"/>
  <p:tag name="KSO_WM_UNIT_INDEX" val="1_2_1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402.331811023622,&quot;left&quot;:7.7,&quot;top&quot;:104.4,&quot;width&quot;:952.3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1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DIAGRAM_USE_COLOR_VALUE" val="{&quot;color_scheme&quot;:1,&quot;color_type&quot;:1,&quot;theme_color_indexes&quot;:[8,9,8,9,8,9]}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5*l_h_i*1_5_3"/>
  <p:tag name="KSO_WM_TEMPLATE_CATEGORY" val="diagram"/>
  <p:tag name="KSO_WM_TEMPLATE_INDEX" val="20231731"/>
  <p:tag name="KSO_WM_UNIT_LAYERLEVEL" val="1_1_1"/>
  <p:tag name="KSO_WM_TAG_VERSION" val="3.0"/>
  <p:tag name="KSO_WM_UNIT_TYPE" val="l_h_i"/>
  <p:tag name="KSO_WM_UNIT_INDEX" val="1_5_3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402.331811023622,&quot;left&quot;:7.7,&quot;top&quot;:104.4,&quot;width&quot;:952.3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solidLine&quot;:{&quot;brightness&quot;:0,&quot;colorType&quot;:1,&quot;foreColorIndex&quot;:5,&quot;transparency&quot;:0},&quot;type&quot;:1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DIAGRAM_USE_COLOR_VALUE" val="{&quot;color_scheme&quot;:1,&quot;color_type&quot;:1,&quot;theme_color_indexes&quot;:[8,9,8,9,8,9]}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5*l_h_i*1_5_2"/>
  <p:tag name="KSO_WM_TEMPLATE_CATEGORY" val="diagram"/>
  <p:tag name="KSO_WM_TEMPLATE_INDEX" val="20231731"/>
  <p:tag name="KSO_WM_UNIT_LAYERLEVEL" val="1_1_1"/>
  <p:tag name="KSO_WM_TAG_VERSION" val="3.0"/>
  <p:tag name="KSO_WM_UNIT_TYPE" val="l_h_i"/>
  <p:tag name="KSO_WM_UNIT_INDEX" val="1_5_2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402.331811023622,&quot;left&quot;:7.7,&quot;top&quot;:104.4,&quot;width&quot;:952.3}"/>
  <p:tag name="KSO_WM_DIAGRAM_COLOR_MATCH_VALUE" val="{&quot;shape&quot;:{&quot;fill&quot;:{&quot;gradient&quot;:[{&quot;brightness&quot;:-0.25,&quot;colorType&quot;:1,&quot;foreColorIndex&quot;:5,&quot;pos&quot;:0.009999999776482582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DIAGRAM_USE_COLOR_VALUE" val="{&quot;color_scheme&quot;:1,&quot;color_type&quot;:1,&quot;theme_color_indexes&quot;:[8,9,8,9,8,9]}"/>
</p:tagLst>
</file>

<file path=ppt/tags/tag5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5_1"/>
  <p:tag name="KSO_WM_UNIT_ID" val="diagram20231731_5*l_h_f*1_5_1"/>
  <p:tag name="KSO_WM_TEMPLATE_CATEGORY" val="diagram"/>
  <p:tag name="KSO_WM_TEMPLATE_INDEX" val="20231731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402.331811023622,&quot;left&quot;:7.7,&quot;top&quot;:104.4,&quot;width&quot;:952.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输入你的项正文"/>
  <p:tag name="KSO_WM_UNIT_TEXT_FILL_FORE_SCHEMECOLOR_INDEX" val="1"/>
  <p:tag name="KSO_WM_UNIT_TEXT_FILL_TYPE" val="1"/>
  <p:tag name="KSO_WM_DIAGRAM_USE_COLOR_VALUE" val="{&quot;color_scheme&quot;:1,&quot;color_type&quot;:1,&quot;theme_color_indexes&quot;:[8,9,8,9,8,9]}"/>
</p:tagLst>
</file>

<file path=ppt/tags/tag6.xml><?xml version="1.0" encoding="utf-8"?>
<p:tagLst xmlns:p="http://schemas.openxmlformats.org/presentationml/2006/main">
  <p:tag name="KSO_WM_BEAUTIFY_FLAG" val=""/>
  <p:tag name="KSO_WM_DIAGRAM_VIRTUALLY_FRAME" val="{&quot;height&quot;:382.20000000000005,&quot;left&quot;:322.34488188976377,&quot;top&quot;:101.77322834645669,&quot;width&quot;:352.4102362204725}"/>
</p:tagLst>
</file>

<file path=ppt/tags/tag6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5_1"/>
  <p:tag name="KSO_WM_UNIT_ID" val="diagram20231731_5*l_h_a*1_5_1"/>
  <p:tag name="KSO_WM_TEMPLATE_CATEGORY" val="diagram"/>
  <p:tag name="KSO_WM_TEMPLATE_INDEX" val="20231731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402.331811023622,&quot;left&quot;:7.7,&quot;top&quot;:104.4,&quot;width&quot;:952.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PRESET_TEXT" val="项标题"/>
  <p:tag name="KSO_WM_UNIT_TEXT_FILL_FORE_SCHEMECOLOR_INDEX" val="1"/>
  <p:tag name="KSO_WM_UNIT_TEXT_FILL_TYPE" val="1"/>
  <p:tag name="KSO_WM_DIAGRAM_USE_COLOR_VALUE" val="{&quot;color_scheme&quot;:1,&quot;color_type&quot;:1,&quot;theme_color_indexes&quot;:[8,9,8,9,8,9]}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5*l_h_i*1_5_1"/>
  <p:tag name="KSO_WM_TEMPLATE_CATEGORY" val="diagram"/>
  <p:tag name="KSO_WM_TEMPLATE_INDEX" val="20231731"/>
  <p:tag name="KSO_WM_UNIT_LAYERLEVEL" val="1_1_1"/>
  <p:tag name="KSO_WM_TAG_VERSION" val="3.0"/>
  <p:tag name="KSO_WM_UNIT_TYPE" val="l_h_i"/>
  <p:tag name="KSO_WM_UNIT_INDEX" val="1_5_1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402.331811023622,&quot;left&quot;:7.7,&quot;top&quot;:104.4,&quot;width&quot;:952.3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1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DIAGRAM_USE_COLOR_VALUE" val="{&quot;color_scheme&quot;:1,&quot;color_type&quot;:1,&quot;theme_color_indexes&quot;:[8,9,8,9,8,9]}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5*l_h_i*1_3_3"/>
  <p:tag name="KSO_WM_TEMPLATE_CATEGORY" val="diagram"/>
  <p:tag name="KSO_WM_TEMPLATE_INDEX" val="20231731"/>
  <p:tag name="KSO_WM_UNIT_LAYERLEVEL" val="1_1_1"/>
  <p:tag name="KSO_WM_TAG_VERSION" val="3.0"/>
  <p:tag name="KSO_WM_UNIT_TYPE" val="l_h_i"/>
  <p:tag name="KSO_WM_UNIT_INDEX" val="1_3_3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402.331811023622,&quot;left&quot;:7.7,&quot;top&quot;:104.4,&quot;width&quot;:952.3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solidLine&quot;:{&quot;brightness&quot;:0,&quot;colorType&quot;:1,&quot;foreColorIndex&quot;:5,&quot;transparency&quot;:0},&quot;type&quot;:1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DIAGRAM_USE_COLOR_VALUE" val="{&quot;color_scheme&quot;:1,&quot;color_type&quot;:1,&quot;theme_color_indexes&quot;:[8,9,8,9,8,9]}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5*l_h_i*1_3_2"/>
  <p:tag name="KSO_WM_TEMPLATE_CATEGORY" val="diagram"/>
  <p:tag name="KSO_WM_TEMPLATE_INDEX" val="20231731"/>
  <p:tag name="KSO_WM_UNIT_LAYERLEVEL" val="1_1_1"/>
  <p:tag name="KSO_WM_TAG_VERSION" val="3.0"/>
  <p:tag name="KSO_WM_UNIT_TYPE" val="l_h_i"/>
  <p:tag name="KSO_WM_UNIT_INDEX" val="1_3_2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402.331811023622,&quot;left&quot;:7.7,&quot;top&quot;:104.4,&quot;width&quot;:952.3}"/>
  <p:tag name="KSO_WM_DIAGRAM_COLOR_MATCH_VALUE" val="{&quot;shape&quot;:{&quot;fill&quot;:{&quot;gradient&quot;:[{&quot;brightness&quot;:-0.25,&quot;colorType&quot;:1,&quot;foreColorIndex&quot;:5,&quot;pos&quot;:0.009999999776482582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DIAGRAM_USE_COLOR_VALUE" val="{&quot;color_scheme&quot;:1,&quot;color_type&quot;:1,&quot;theme_color_indexes&quot;:[8,9,8,9,8,9]}"/>
</p:tagLst>
</file>

<file path=ppt/tags/tag6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3_1"/>
  <p:tag name="KSO_WM_UNIT_ID" val="diagram20231731_5*l_h_f*1_3_1"/>
  <p:tag name="KSO_WM_TEMPLATE_CATEGORY" val="diagram"/>
  <p:tag name="KSO_WM_TEMPLATE_INDEX" val="20231731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402.331811023622,&quot;left&quot;:7.7,&quot;top&quot;:104.4,&quot;width&quot;:952.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输入你的项正文"/>
  <p:tag name="KSO_WM_UNIT_TEXT_FILL_FORE_SCHEMECOLOR_INDEX" val="1"/>
  <p:tag name="KSO_WM_UNIT_TEXT_FILL_TYPE" val="1"/>
  <p:tag name="KSO_WM_DIAGRAM_USE_COLOR_VALUE" val="{&quot;color_scheme&quot;:1,&quot;color_type&quot;:1,&quot;theme_color_indexes&quot;:[8,9,8,9,8,9]}"/>
</p:tagLst>
</file>

<file path=ppt/tags/tag6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1731_5*l_h_a*1_3_1"/>
  <p:tag name="KSO_WM_TEMPLATE_CATEGORY" val="diagram"/>
  <p:tag name="KSO_WM_TEMPLATE_INDEX" val="20231731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402.331811023622,&quot;left&quot;:7.7,&quot;top&quot;:104.4,&quot;width&quot;:952.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PRESET_TEXT" val="项标题"/>
  <p:tag name="KSO_WM_UNIT_TEXT_FILL_FORE_SCHEMECOLOR_INDEX" val="1"/>
  <p:tag name="KSO_WM_UNIT_TEXT_FILL_TYPE" val="1"/>
  <p:tag name="KSO_WM_DIAGRAM_USE_COLOR_VALUE" val="{&quot;color_scheme&quot;:1,&quot;color_type&quot;:1,&quot;theme_color_indexes&quot;:[8,9,8,9,8,9]}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5*l_h_i*1_3_1"/>
  <p:tag name="KSO_WM_TEMPLATE_CATEGORY" val="diagram"/>
  <p:tag name="KSO_WM_TEMPLATE_INDEX" val="20231731"/>
  <p:tag name="KSO_WM_UNIT_LAYERLEVEL" val="1_1_1"/>
  <p:tag name="KSO_WM_TAG_VERSION" val="3.0"/>
  <p:tag name="KSO_WM_UNIT_TYPE" val="l_h_i"/>
  <p:tag name="KSO_WM_UNIT_INDEX" val="1_3_1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402.331811023622,&quot;left&quot;:7.7,&quot;top&quot;:104.4,&quot;width&quot;:952.3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1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DIAGRAM_USE_COLOR_VALUE" val="{&quot;color_scheme&quot;:1,&quot;color_type&quot;:1,&quot;theme_color_indexes&quot;:[8,9,8,9,8,9]}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5*l_h_i*1_4_3"/>
  <p:tag name="KSO_WM_TEMPLATE_CATEGORY" val="diagram"/>
  <p:tag name="KSO_WM_TEMPLATE_INDEX" val="20231731"/>
  <p:tag name="KSO_WM_UNIT_LAYERLEVEL" val="1_1_1"/>
  <p:tag name="KSO_WM_TAG_VERSION" val="3.0"/>
  <p:tag name="KSO_WM_UNIT_TYPE" val="l_h_i"/>
  <p:tag name="KSO_WM_UNIT_INDEX" val="1_4_3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402.331811023622,&quot;left&quot;:7.7,&quot;top&quot;:104.4,&quot;width&quot;:952.3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solidLine&quot;:{&quot;brightness&quot;:0,&quot;colorType&quot;:1,&quot;foreColorIndex&quot;:5,&quot;transparency&quot;:0},&quot;type&quot;:1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DIAGRAM_USE_COLOR_VALUE" val="{&quot;color_scheme&quot;:1,&quot;color_type&quot;:1,&quot;theme_color_indexes&quot;:[8,9,8,9,8,9]}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5*l_h_i*1_4_2"/>
  <p:tag name="KSO_WM_TEMPLATE_CATEGORY" val="diagram"/>
  <p:tag name="KSO_WM_TEMPLATE_INDEX" val="20231731"/>
  <p:tag name="KSO_WM_UNIT_LAYERLEVEL" val="1_1_1"/>
  <p:tag name="KSO_WM_TAG_VERSION" val="3.0"/>
  <p:tag name="KSO_WM_UNIT_TYPE" val="l_h_i"/>
  <p:tag name="KSO_WM_UNIT_INDEX" val="1_4_2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402.331811023622,&quot;left&quot;:7.7,&quot;top&quot;:104.4,&quot;width&quot;:952.3}"/>
  <p:tag name="KSO_WM_DIAGRAM_COLOR_MATCH_VALUE" val="{&quot;shape&quot;:{&quot;fill&quot;:{&quot;gradient&quot;:[{&quot;brightness&quot;:-0.25,&quot;colorType&quot;:1,&quot;foreColorIndex&quot;:5,&quot;pos&quot;:0.009999999776482582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DIAGRAM_USE_COLOR_VALUE" val="{&quot;color_scheme&quot;:1,&quot;color_type&quot;:1,&quot;theme_color_indexes&quot;:[8,9,8,9,8,9]}"/>
</p:tagLst>
</file>

<file path=ppt/tags/tag6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4_1"/>
  <p:tag name="KSO_WM_UNIT_ID" val="diagram20231731_5*l_h_f*1_4_1"/>
  <p:tag name="KSO_WM_TEMPLATE_CATEGORY" val="diagram"/>
  <p:tag name="KSO_WM_TEMPLATE_INDEX" val="20231731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402.331811023622,&quot;left&quot;:7.7,&quot;top&quot;:104.4,&quot;width&quot;:952.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输入你的项正文内容"/>
  <p:tag name="KSO_WM_UNIT_TEXT_FILL_FORE_SCHEMECOLOR_INDEX" val="1"/>
  <p:tag name="KSO_WM_UNIT_TEXT_FILL_TYPE" val="1"/>
  <p:tag name="KSO_WM_DIAGRAM_USE_COLOR_VALUE" val="{&quot;color_scheme&quot;:1,&quot;color_type&quot;:1,&quot;theme_color_indexes&quot;:[8,9,8,9,8,9]}"/>
</p:tagLst>
</file>

<file path=ppt/tags/tag7.xml><?xml version="1.0" encoding="utf-8"?>
<p:tagLst xmlns:p="http://schemas.openxmlformats.org/presentationml/2006/main">
  <p:tag name="KSO_WM_BEAUTIFY_FLAG" val=""/>
  <p:tag name="KSO_WM_DIAGRAM_VIRTUALLY_FRAME" val="{&quot;height&quot;:382.20000000000005,&quot;left&quot;:322.34488188976377,&quot;top&quot;:101.77322834645669,&quot;width&quot;:352.4102362204725}"/>
</p:tagLst>
</file>

<file path=ppt/tags/tag7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4_1"/>
  <p:tag name="KSO_WM_UNIT_ID" val="diagram20231731_5*l_h_a*1_4_1"/>
  <p:tag name="KSO_WM_TEMPLATE_CATEGORY" val="diagram"/>
  <p:tag name="KSO_WM_TEMPLATE_INDEX" val="20231731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402.331811023622,&quot;left&quot;:7.7,&quot;top&quot;:104.4,&quot;width&quot;:952.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PRESET_TEXT" val="项标题"/>
  <p:tag name="KSO_WM_UNIT_TEXT_FILL_FORE_SCHEMECOLOR_INDEX" val="1"/>
  <p:tag name="KSO_WM_UNIT_TEXT_FILL_TYPE" val="1"/>
  <p:tag name="KSO_WM_DIAGRAM_USE_COLOR_VALUE" val="{&quot;color_scheme&quot;:1,&quot;color_type&quot;:1,&quot;theme_color_indexes&quot;:[8,9,8,9,8,9]}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5*l_h_i*1_4_1"/>
  <p:tag name="KSO_WM_TEMPLATE_CATEGORY" val="diagram"/>
  <p:tag name="KSO_WM_TEMPLATE_INDEX" val="20231731"/>
  <p:tag name="KSO_WM_UNIT_LAYERLEVEL" val="1_1_1"/>
  <p:tag name="KSO_WM_TAG_VERSION" val="3.0"/>
  <p:tag name="KSO_WM_UNIT_TYPE" val="l_h_i"/>
  <p:tag name="KSO_WM_UNIT_INDEX" val="1_4_1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402.331811023622,&quot;left&quot;:7.7,&quot;top&quot;:104.4,&quot;width&quot;:952.3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1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DIAGRAM_USE_COLOR_VALUE" val="{&quot;color_scheme&quot;:1,&quot;color_type&quot;:1,&quot;theme_color_indexes&quot;:[8,9,8,9,8,9]}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DIAGRAM_VIRTUALLY_FRAME" val="{&quot;height&quot;:382.20000000000005,&quot;left&quot;:322.34488188976377,&quot;top&quot;:101.77322834645669,&quot;width&quot;:352.4102362204725}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  <p:tag name="KSO_WM_DIAGRAM_VIRTUALLY_FRAME" val="{&quot;height&quot;:382.20000000000005,&quot;left&quot;:322.34488188976377,&quot;top&quot;:101.77322834645669,&quot;width&quot;:352.4102362204725}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UNIT_TABLE_BEAUTIFY" val="smartTable{5a37fed1-7150-4aa6-900f-9aaf08ffd1e0}"/>
  <p:tag name="TABLE_ENDDRAG_ORIGIN_RECT" val="337*303"/>
  <p:tag name="TABLE_ENDDRAG_RECT" val="571*197*337*303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TABLE_ENDDRAG_ORIGIN_RECT" val="853*356"/>
  <p:tag name="TABLE_ENDDRAG_RECT" val="59*153*853*356"/>
</p:tagLst>
</file>

<file path=ppt/tags/tag99.xml><?xml version="1.0" encoding="utf-8"?>
<p:tagLst xmlns:p="http://schemas.openxmlformats.org/presentationml/2006/main">
  <p:tag name="KSO_WM_BEAUTIFY_FLAG" val=""/>
  <p:tag name="KSO_WM_DIAGRAM_VIRTUALLY_FRAME" val="{&quot;height&quot;:209.4,&quot;left&quot;:56.4,&quot;top&quot;:168,&quot;width&quot;:836.6}"/>
</p:tagLst>
</file>

<file path=ppt/theme/theme1.xml><?xml version="1.0" encoding="utf-8"?>
<a:theme xmlns:a="http://schemas.openxmlformats.org/drawingml/2006/main" name="第一PPT，www.1ppt.com">
  <a:themeElements>
    <a:clrScheme name="自定义 2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99302"/>
      </a:accent1>
      <a:accent2>
        <a:srgbClr val="E14956"/>
      </a:accent2>
      <a:accent3>
        <a:srgbClr val="A6315B"/>
      </a:accent3>
      <a:accent4>
        <a:srgbClr val="2070A1"/>
      </a:accent4>
      <a:accent5>
        <a:srgbClr val="34B2E4"/>
      </a:accent5>
      <a:accent6>
        <a:srgbClr val="2CC6D2"/>
      </a:accent6>
      <a:hlink>
        <a:srgbClr val="0563C1"/>
      </a:hlink>
      <a:folHlink>
        <a:srgbClr val="954F72"/>
      </a:folHlink>
    </a:clrScheme>
    <a:fontScheme name="gpmpuylo">
      <a:majorFont>
        <a:latin typeface="Calibri Light"/>
        <a:ea typeface="微软雅黑"/>
        <a:cs typeface=""/>
      </a:majorFont>
      <a:minorFont>
        <a:latin typeface="Calibri Light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7731</Words>
  <Application>WPS 演示</Application>
  <PresentationFormat>宽屏</PresentationFormat>
  <Paragraphs>1132</Paragraphs>
  <Slides>20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29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20</vt:i4>
      </vt:variant>
    </vt:vector>
  </HeadingPairs>
  <TitlesOfParts>
    <vt:vector size="51" baseType="lpstr">
      <vt:lpstr>Arial</vt:lpstr>
      <vt:lpstr>宋体</vt:lpstr>
      <vt:lpstr>Wingdings</vt:lpstr>
      <vt:lpstr>Calibri</vt:lpstr>
      <vt:lpstr>华文新魏</vt:lpstr>
      <vt:lpstr>微软雅黑</vt:lpstr>
      <vt:lpstr>Times New Roman</vt:lpstr>
      <vt:lpstr>Calibri</vt:lpstr>
      <vt:lpstr>Wingdings</vt:lpstr>
      <vt:lpstr>Lato</vt:lpstr>
      <vt:lpstr>Avenir Book</vt:lpstr>
      <vt:lpstr>Roboto</vt:lpstr>
      <vt:lpstr>Avenir Light</vt:lpstr>
      <vt:lpstr>Calibri Light</vt:lpstr>
      <vt:lpstr>Arial Unicode MS</vt:lpstr>
      <vt:lpstr>华文楷体</vt:lpstr>
      <vt:lpstr>华文中宋</vt:lpstr>
      <vt:lpstr>楷体_GB2312</vt:lpstr>
      <vt:lpstr>新宋体</vt:lpstr>
      <vt:lpstr>等线</vt:lpstr>
      <vt:lpstr>PingFang SC NEW</vt:lpstr>
      <vt:lpstr>Segoe Print</vt:lpstr>
      <vt:lpstr>Dubai Medium</vt:lpstr>
      <vt:lpstr>Arial</vt:lpstr>
      <vt:lpstr>经典综艺体简</vt:lpstr>
      <vt:lpstr>KSOFFD631264</vt:lpstr>
      <vt:lpstr>KSOF6DA6CABE</vt:lpstr>
      <vt:lpstr>KSOF0EFA86C0</vt:lpstr>
      <vt:lpstr>Microsoft YaHei UI</vt:lpstr>
      <vt:lpstr>第一PPT，www.1ppt.com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第一PPT，www.1ppt.com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简洁方框</dc:title>
  <dc:creator>第一PPT</dc:creator>
  <cp:keywords>www.1ppt.com</cp:keywords>
  <dc:description>www.1ppt.com</dc:description>
  <cp:lastModifiedBy>Kunhua ZHAO</cp:lastModifiedBy>
  <cp:revision>561</cp:revision>
  <dcterms:created xsi:type="dcterms:W3CDTF">2017-09-17T15:37:00Z</dcterms:created>
  <dcterms:modified xsi:type="dcterms:W3CDTF">2026-07-17T15:49:05Z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BCB700F0C3194EA6AAE258BDF49FF2DA</vt:lpwstr>
  </property>
  <property fmtid="{D5CDD505-2E9C-101B-9397-08002B2CF9AE}" pid="3" name="KSOProductBuildVer">
    <vt:lpwstr>2052-12.1.0.26895</vt:lpwstr>
  </property>
</Properties>
</file>