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0" r:id="rId3"/>
    <p:sldId id="267" r:id="rId4"/>
    <p:sldId id="268" r:id="rId5"/>
    <p:sldId id="266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3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17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0"/>
            <a:ext cx="12192000" cy="1447800"/>
          </a:xfrm>
          <a:prstGeom prst="rect">
            <a:avLst/>
          </a:prstGeom>
        </p:spPr>
      </p:pic>
      <p:sp>
        <p:nvSpPr>
          <p:cNvPr id="6" name="textbox 6"/>
          <p:cNvSpPr/>
          <p:nvPr/>
        </p:nvSpPr>
        <p:spPr>
          <a:xfrm>
            <a:off x="2358875" y="2429604"/>
            <a:ext cx="7875905" cy="16833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77290" algn="l" rtl="0" eaLnBrk="0">
              <a:lnSpc>
                <a:spcPct val="89000"/>
              </a:lnSpc>
            </a:pPr>
            <a:r>
              <a:rPr sz="3600" b="1" kern="0" spc="-2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中国物理学会高能物理分会</a:t>
            </a:r>
            <a:endParaRPr sz="3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3000"/>
              </a:lnSpc>
              <a:spcBef>
                <a:spcPts val="5"/>
              </a:spcBef>
            </a:pPr>
            <a:r>
              <a:rPr sz="4800" kern="0" spc="-40" dirty="0">
                <a:solidFill>
                  <a:srgbClr val="FF000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第十</a:t>
            </a:r>
            <a:r>
              <a:rPr lang="zh-CN" sz="4800" kern="0" spc="-40" dirty="0">
                <a:solidFill>
                  <a:srgbClr val="FF000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四</a:t>
            </a:r>
            <a:r>
              <a:rPr sz="4800" kern="0" spc="-40" dirty="0">
                <a:solidFill>
                  <a:srgbClr val="FF000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届“晨光杯”</a:t>
            </a:r>
            <a:r>
              <a:rPr sz="4800" kern="0" spc="-50" dirty="0">
                <a:solidFill>
                  <a:srgbClr val="FF000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论文评选</a:t>
            </a:r>
            <a:endParaRPr sz="48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008443" y="5342375"/>
            <a:ext cx="100622" cy="3695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292024" y="5342375"/>
            <a:ext cx="162210" cy="36950"/>
          </a:xfrm>
          <a:prstGeom prst="rect">
            <a:avLst/>
          </a:prstGeom>
        </p:spPr>
      </p:pic>
      <p:sp>
        <p:nvSpPr>
          <p:cNvPr id="14" name="textbox 14"/>
          <p:cNvSpPr/>
          <p:nvPr/>
        </p:nvSpPr>
        <p:spPr>
          <a:xfrm>
            <a:off x="5331460" y="5219700"/>
            <a:ext cx="1930400" cy="2819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9000"/>
              </a:lnSpc>
            </a:pPr>
            <a:r>
              <a:rPr lang="en-US" sz="1800" b="1" kern="0" spc="-1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2026-07-1</a:t>
            </a:r>
            <a:r>
              <a:rPr lang="en-US" altLang="zh-CN" sz="1800" b="1" kern="0" spc="-1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icture 1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sp>
        <p:nvSpPr>
          <p:cNvPr id="126" name="textbox 126"/>
          <p:cNvSpPr/>
          <p:nvPr/>
        </p:nvSpPr>
        <p:spPr>
          <a:xfrm>
            <a:off x="4114519" y="2154936"/>
            <a:ext cx="3684270" cy="2606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4400" kern="0" spc="-120" dirty="0">
                <a:solidFill>
                  <a:srgbClr val="FF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4400" kern="0" spc="390" dirty="0">
                <a:solidFill>
                  <a:srgbClr val="FF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4400" b="1" kern="0" spc="-120" dirty="0">
                <a:solidFill>
                  <a:srgbClr val="FF000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各位评委专家</a:t>
            </a:r>
            <a:endParaRPr sz="4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770"/>
              </a:spcBef>
            </a:pPr>
            <a:r>
              <a:rPr sz="4400" kern="0" spc="-120" dirty="0">
                <a:solidFill>
                  <a:srgbClr val="FF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4400" kern="0" spc="290" dirty="0">
                <a:solidFill>
                  <a:srgbClr val="FF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4400" b="1" kern="0" spc="-120" dirty="0">
                <a:solidFill>
                  <a:srgbClr val="FF000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所有报告人</a:t>
            </a:r>
            <a:endParaRPr sz="4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770"/>
              </a:spcBef>
            </a:pPr>
            <a:r>
              <a:rPr sz="4400" kern="0" spc="-130" dirty="0">
                <a:solidFill>
                  <a:srgbClr val="FF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4400" kern="0" spc="350" dirty="0">
                <a:solidFill>
                  <a:srgbClr val="FF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4400" b="1" kern="0" spc="-130" dirty="0">
                <a:solidFill>
                  <a:srgbClr val="FF000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报告组织者</a:t>
            </a:r>
            <a:endParaRPr sz="4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845"/>
              </a:spcBef>
            </a:pPr>
            <a:r>
              <a:rPr sz="4400" kern="0" spc="-120" dirty="0">
                <a:solidFill>
                  <a:srgbClr val="FF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4400" kern="0" spc="310" dirty="0">
                <a:solidFill>
                  <a:srgbClr val="FF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4400" b="1" kern="0" spc="-120" dirty="0">
                <a:solidFill>
                  <a:srgbClr val="FF000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大会组委会</a:t>
            </a:r>
            <a:endParaRPr sz="4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128" name="textbox 128"/>
          <p:cNvSpPr/>
          <p:nvPr/>
        </p:nvSpPr>
        <p:spPr>
          <a:xfrm>
            <a:off x="4558757" y="173080"/>
            <a:ext cx="2259964" cy="6248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9000"/>
              </a:lnSpc>
            </a:pPr>
            <a:r>
              <a:rPr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衷心感谢</a:t>
            </a:r>
            <a:endParaRPr sz="4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6" name="group 16"/>
          <p:cNvGrpSpPr/>
          <p:nvPr/>
        </p:nvGrpSpPr>
        <p:grpSpPr>
          <a:xfrm rot="21600000">
            <a:off x="342899" y="257238"/>
            <a:ext cx="619125" cy="590486"/>
            <a:chOff x="0" y="0"/>
            <a:chExt cx="619125" cy="590486"/>
          </a:xfrm>
        </p:grpSpPr>
        <p:sp>
          <p:nvSpPr>
            <p:cNvPr id="130" name="path 130"/>
            <p:cNvSpPr/>
            <p:nvPr/>
          </p:nvSpPr>
          <p:spPr>
            <a:xfrm>
              <a:off x="0" y="0"/>
              <a:ext cx="485775" cy="495300"/>
            </a:xfrm>
            <a:custGeom>
              <a:avLst/>
              <a:gdLst/>
              <a:ahLst/>
              <a:cxnLst/>
              <a:rect l="0" t="0" r="0" b="0"/>
              <a:pathLst>
                <a:path w="765" h="780">
                  <a:moveTo>
                    <a:pt x="7" y="772"/>
                  </a:moveTo>
                  <a:lnTo>
                    <a:pt x="757" y="772"/>
                  </a:lnTo>
                  <a:lnTo>
                    <a:pt x="757" y="7"/>
                  </a:lnTo>
                  <a:lnTo>
                    <a:pt x="7" y="7"/>
                  </a:lnTo>
                  <a:lnTo>
                    <a:pt x="7" y="772"/>
                  </a:lnTo>
                  <a:close/>
                </a:path>
              </a:pathLst>
            </a:custGeom>
            <a:noFill/>
            <a:ln w="9525" cap="flat">
              <a:solidFill>
                <a:srgbClr val="0071C1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32" name="path 132"/>
            <p:cNvSpPr/>
            <p:nvPr/>
          </p:nvSpPr>
          <p:spPr>
            <a:xfrm>
              <a:off x="228600" y="199961"/>
              <a:ext cx="390525" cy="390525"/>
            </a:xfrm>
            <a:custGeom>
              <a:avLst/>
              <a:gdLst/>
              <a:ahLst/>
              <a:cxnLst/>
              <a:rect l="0" t="0" r="0" b="0"/>
              <a:pathLst>
                <a:path w="615" h="615">
                  <a:moveTo>
                    <a:pt x="0" y="615"/>
                  </a:moveTo>
                  <a:lnTo>
                    <a:pt x="615" y="615"/>
                  </a:lnTo>
                  <a:lnTo>
                    <a:pt x="615" y="0"/>
                  </a:lnTo>
                  <a:lnTo>
                    <a:pt x="0" y="0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5B9BD5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134" name="picture 1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sp>
        <p:nvSpPr>
          <p:cNvPr id="74" name="textbox 74"/>
          <p:cNvSpPr/>
          <p:nvPr/>
        </p:nvSpPr>
        <p:spPr>
          <a:xfrm>
            <a:off x="1242910" y="275035"/>
            <a:ext cx="10785475" cy="4019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2700" b="1" kern="0" spc="3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第十四届“晨光杯”青年优秀论文评选</a:t>
            </a:r>
          </a:p>
        </p:txBody>
      </p:sp>
      <p:grpSp>
        <p:nvGrpSpPr>
          <p:cNvPr id="6" name="group 6"/>
          <p:cNvGrpSpPr/>
          <p:nvPr/>
        </p:nvGrpSpPr>
        <p:grpSpPr>
          <a:xfrm rot="21600000">
            <a:off x="342899" y="257238"/>
            <a:ext cx="619125" cy="590486"/>
            <a:chOff x="0" y="0"/>
            <a:chExt cx="619125" cy="590486"/>
          </a:xfrm>
        </p:grpSpPr>
        <p:sp>
          <p:nvSpPr>
            <p:cNvPr id="76" name="path 76"/>
            <p:cNvSpPr/>
            <p:nvPr/>
          </p:nvSpPr>
          <p:spPr>
            <a:xfrm>
              <a:off x="0" y="0"/>
              <a:ext cx="485775" cy="495300"/>
            </a:xfrm>
            <a:custGeom>
              <a:avLst/>
              <a:gdLst/>
              <a:ahLst/>
              <a:cxnLst/>
              <a:rect l="0" t="0" r="0" b="0"/>
              <a:pathLst>
                <a:path w="765" h="780">
                  <a:moveTo>
                    <a:pt x="7" y="772"/>
                  </a:moveTo>
                  <a:lnTo>
                    <a:pt x="757" y="772"/>
                  </a:lnTo>
                  <a:lnTo>
                    <a:pt x="757" y="7"/>
                  </a:lnTo>
                  <a:lnTo>
                    <a:pt x="7" y="7"/>
                  </a:lnTo>
                  <a:lnTo>
                    <a:pt x="7" y="772"/>
                  </a:lnTo>
                  <a:close/>
                </a:path>
              </a:pathLst>
            </a:custGeom>
            <a:noFill/>
            <a:ln w="9525" cap="flat">
              <a:solidFill>
                <a:srgbClr val="0071C1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8" name="path 78"/>
            <p:cNvSpPr/>
            <p:nvPr/>
          </p:nvSpPr>
          <p:spPr>
            <a:xfrm>
              <a:off x="228600" y="199961"/>
              <a:ext cx="390525" cy="390525"/>
            </a:xfrm>
            <a:custGeom>
              <a:avLst/>
              <a:gdLst/>
              <a:ahLst/>
              <a:cxnLst/>
              <a:rect l="0" t="0" r="0" b="0"/>
              <a:pathLst>
                <a:path w="615" h="615">
                  <a:moveTo>
                    <a:pt x="0" y="615"/>
                  </a:moveTo>
                  <a:lnTo>
                    <a:pt x="615" y="615"/>
                  </a:lnTo>
                  <a:lnTo>
                    <a:pt x="615" y="0"/>
                  </a:lnTo>
                  <a:lnTo>
                    <a:pt x="0" y="0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5B9BD5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80" name="picture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49996" y="891205"/>
            <a:ext cx="10972799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zh-CN" sz="2400" b="1" dirty="0">
                <a:solidFill>
                  <a:srgbClr val="005DA2"/>
                </a:solidFill>
              </a:rPr>
              <a:t>共收到16家单位41篇参赛论文</a:t>
            </a:r>
            <a:endParaRPr lang="zh-CN" altLang="en-US" b="1" dirty="0"/>
          </a:p>
          <a:p>
            <a:endParaRPr lang="en-US" altLang="zh-CN" dirty="0"/>
          </a:p>
          <a:p>
            <a:endParaRPr lang="zh-CN" altLang="zh-CN" dirty="0"/>
          </a:p>
          <a:p>
            <a:endParaRPr lang="en-US" altLang="zh-CN" b="1" dirty="0"/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478861" y="1623064"/>
          <a:ext cx="5827924" cy="4385330"/>
        </p:xfrm>
        <a:graphic>
          <a:graphicData uri="http://schemas.openxmlformats.org/drawingml/2006/table">
            <a:tbl>
              <a:tblPr/>
              <a:tblGrid>
                <a:gridCol w="42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75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3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76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085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论文题目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论文作者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单位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0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Dispersive determination of nucleon gravitational form factors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曹雄辉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中科院理论所                           （</a:t>
                      </a: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2023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年博士毕业）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0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Fluctuations and Correlations of Quark Spin in Hot and Dense QCD Matter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陈浩磊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</a:t>
                      </a:r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2020</a:t>
                      </a: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年博士毕业）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99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Measurement of reactor neutrino oscillation with the first JUNO data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陈志源、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Iwan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Morton-Blake、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孙明霞、王明远、张涵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高能所等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（博士毕业、博士毕业、博士在读、博士在读、博士在读）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4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K</a:t>
                      </a:r>
                      <a:r>
                        <a:rPr lang="en-US" altLang="zh-CN" sz="10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0</a:t>
                      </a:r>
                      <a:r>
                        <a:rPr lang="en-US" altLang="zh-CN" sz="10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</a:t>
                      </a: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介子不可见衰变和粲重子弱衰变研究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丁晓萱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北京大学 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4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Multiplicity distributions in QCD jets and jet topics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段香盼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复旦大学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4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Nucleon Tomography with 0-jettiness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方申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复旦大学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4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q</a:t>
                      </a:r>
                      <a:r>
                        <a:rPr lang="en-US" sz="11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T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Slicing with Multiple Jets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符荣峻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复旦大学 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4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8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Directly determine the electron-neutrino mass with sub-eVsensitivity by the decay of </a:t>
                      </a:r>
                      <a:r>
                        <a:rPr lang="en-US" sz="11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159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Dy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付颖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中科院高能所 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</a:t>
                      </a: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2020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年博士毕业）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4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9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Baryon Electric Charge Correlation as a Magnetometer of QCD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顾锦彪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华中师范大学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668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10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Establishing CP violation in b-baryon decays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韩佳杰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兰州大学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（博士后）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6571187" y="1623064"/>
          <a:ext cx="5166911" cy="4517566"/>
        </p:xfrm>
        <a:graphic>
          <a:graphicData uri="http://schemas.openxmlformats.org/drawingml/2006/table">
            <a:tbl>
              <a:tblPr/>
              <a:tblGrid>
                <a:gridCol w="433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97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2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03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085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论文题目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论文作者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单位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11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Accessing nucleon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transversity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with one-point energy correlators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李婉辰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复旦大学</a:t>
                      </a:r>
                      <a:b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（博士后）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12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Observation of a rare beta decay of the charmed baryon with a Graph Neural Network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李彦谷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中科院大学</a:t>
                      </a:r>
                      <a:b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（博士后）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4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13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First Indication of Solar </a:t>
                      </a:r>
                      <a:r>
                        <a:rPr lang="en-US" sz="11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8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B Neutrinos via Coherent Elastic Neutrino-Nucleus</a:t>
                      </a:r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</a:b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Scattering with XENONnT 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刘可欣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清华大学</a:t>
                      </a:r>
                      <a:b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（在读博士）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14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Search for dark matter produced in association with a dark Higgs boson in the b6 final state using Pp collisions at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√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 = 13 TeV with the ATLAS detector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刘齐斌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上海交通大学</a:t>
                      </a:r>
                      <a:b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</a:t>
                      </a:r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2025</a:t>
                      </a: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年博士毕业）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15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Strong and Weak CP Tests in Sequential Decays of Polarized Σ</a:t>
                      </a:r>
                      <a:r>
                        <a:rPr lang="en-US" sz="10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0 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Hyperons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沈宏飞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高能所</a:t>
                      </a:r>
                      <a:b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（博士后）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16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Meson properties and symmetry emergence based on the deep neural network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童鑫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西北工业大学</a:t>
                      </a:r>
                      <a:b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</a:t>
                      </a:r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2026</a:t>
                      </a: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年硕士毕业）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17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CP violation of baryon decays with Nπ re-scatterings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汪建鹏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兰州大学                                  （</a:t>
                      </a:r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2025</a:t>
                      </a: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年博士毕业）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604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18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Relativistic spin hydrodynamics with antisymmetric spin tensors and an extension of the Bargmann-Michel-Telegdi equation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王栋林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中国科学技术大学（在读博士）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604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19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Precise Measurement of the Cosmic Ray Helium Spectrum above 0.1 PeV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王利苹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高能所</a:t>
                      </a:r>
                      <a:b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（博士后）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3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20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Precision Measurement of the Branching Fraction of D</a:t>
                      </a:r>
                      <a:r>
                        <a:rPr lang="en-US" sz="10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+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→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μ </a:t>
                      </a:r>
                      <a:r>
                        <a:rPr lang="en-US" sz="10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+ 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ν</a:t>
                      </a:r>
                      <a:r>
                        <a:rPr lang="en-US" sz="10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μ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王腾蛟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高能所</a:t>
                      </a:r>
                      <a:b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（助理研究员）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sp>
        <p:nvSpPr>
          <p:cNvPr id="74" name="textbox 74"/>
          <p:cNvSpPr/>
          <p:nvPr/>
        </p:nvSpPr>
        <p:spPr>
          <a:xfrm>
            <a:off x="1242910" y="275035"/>
            <a:ext cx="10785475" cy="4019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2700" b="1" kern="0" spc="3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第十四届“晨光杯”青年优秀论文评选</a:t>
            </a:r>
          </a:p>
        </p:txBody>
      </p:sp>
      <p:grpSp>
        <p:nvGrpSpPr>
          <p:cNvPr id="6" name="group 6"/>
          <p:cNvGrpSpPr/>
          <p:nvPr/>
        </p:nvGrpSpPr>
        <p:grpSpPr>
          <a:xfrm rot="21600000">
            <a:off x="342899" y="257238"/>
            <a:ext cx="619125" cy="590486"/>
            <a:chOff x="0" y="0"/>
            <a:chExt cx="619125" cy="590486"/>
          </a:xfrm>
        </p:grpSpPr>
        <p:sp>
          <p:nvSpPr>
            <p:cNvPr id="76" name="path 76"/>
            <p:cNvSpPr/>
            <p:nvPr/>
          </p:nvSpPr>
          <p:spPr>
            <a:xfrm>
              <a:off x="0" y="0"/>
              <a:ext cx="485775" cy="495300"/>
            </a:xfrm>
            <a:custGeom>
              <a:avLst/>
              <a:gdLst/>
              <a:ahLst/>
              <a:cxnLst/>
              <a:rect l="0" t="0" r="0" b="0"/>
              <a:pathLst>
                <a:path w="765" h="780">
                  <a:moveTo>
                    <a:pt x="7" y="772"/>
                  </a:moveTo>
                  <a:lnTo>
                    <a:pt x="757" y="772"/>
                  </a:lnTo>
                  <a:lnTo>
                    <a:pt x="757" y="7"/>
                  </a:lnTo>
                  <a:lnTo>
                    <a:pt x="7" y="7"/>
                  </a:lnTo>
                  <a:lnTo>
                    <a:pt x="7" y="772"/>
                  </a:lnTo>
                  <a:close/>
                </a:path>
              </a:pathLst>
            </a:custGeom>
            <a:noFill/>
            <a:ln w="9525" cap="flat">
              <a:solidFill>
                <a:srgbClr val="0071C1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8" name="path 78"/>
            <p:cNvSpPr/>
            <p:nvPr/>
          </p:nvSpPr>
          <p:spPr>
            <a:xfrm>
              <a:off x="228600" y="199961"/>
              <a:ext cx="390525" cy="390525"/>
            </a:xfrm>
            <a:custGeom>
              <a:avLst/>
              <a:gdLst/>
              <a:ahLst/>
              <a:cxnLst/>
              <a:rect l="0" t="0" r="0" b="0"/>
              <a:pathLst>
                <a:path w="615" h="615">
                  <a:moveTo>
                    <a:pt x="0" y="615"/>
                  </a:moveTo>
                  <a:lnTo>
                    <a:pt x="615" y="615"/>
                  </a:lnTo>
                  <a:lnTo>
                    <a:pt x="615" y="0"/>
                  </a:lnTo>
                  <a:lnTo>
                    <a:pt x="0" y="0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5B9BD5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80" name="picture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49996" y="891205"/>
            <a:ext cx="10972799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zh-CN" sz="2400" b="1" dirty="0">
                <a:solidFill>
                  <a:srgbClr val="005DA2"/>
                </a:solidFill>
              </a:rPr>
              <a:t>共收到16家单位41篇参赛论文</a:t>
            </a:r>
            <a:endParaRPr lang="zh-CN" altLang="en-US" b="1" dirty="0"/>
          </a:p>
          <a:p>
            <a:endParaRPr lang="en-US" altLang="zh-CN" dirty="0"/>
          </a:p>
          <a:p>
            <a:endParaRPr lang="zh-CN" altLang="zh-CN" dirty="0"/>
          </a:p>
          <a:p>
            <a:endParaRPr lang="en-US" altLang="zh-CN" b="1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343025" y="1391699"/>
          <a:ext cx="5806796" cy="5125231"/>
        </p:xfrm>
        <a:graphic>
          <a:graphicData uri="http://schemas.openxmlformats.org/drawingml/2006/table">
            <a:tbl>
              <a:tblPr/>
              <a:tblGrid>
                <a:gridCol w="334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59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21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37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490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论文题目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论文作者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单位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21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1. Determination of the spin and parity of all-charm tetraquarks </a:t>
                      </a:r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</a:b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Review </a:t>
                      </a:r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</a:b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2. Experimental road of the J/ψϕ mass spectrum, current status, and implications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王晰宁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清华大学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96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22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Observation of Orbitally Excited Bc+ States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王禹昊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北京大学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23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B anomalies in a two-Higgs-doublet model with flavor symmetry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温侨毅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暨南大学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95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24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Observation of the antimatter hypernucleus </a:t>
                      </a:r>
                      <a:r>
                        <a:rPr lang="en-US" sz="11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4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H</a:t>
                      </a:r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</a:b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吴俊霖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中国科学院大学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（博士后）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25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Stringent Tests of Lorentz Invariance Violation from LHAASO Observations of GRB 221009A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项光漫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高能所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（博士后）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26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The electromagnetic form factors of pseudoscalar mesons within the light-front quark model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徐帅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周口师范学院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（讲师）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27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1. ω Meson from Lattice QCD                                     2. Emergence of the πð1300Þ Resonance from Lattice QCD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燕浩波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北京大学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28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First Extraction of Transverse-Momentum Dependent Helicity Distributions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杨科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山东大学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（博士后）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29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Gluon Polarimetry with Energy-Energy Correlators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杨磊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山东大学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30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Observation ofcharge-parity symmetry breaking in baryon decays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杨雪婷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北京大学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6276837" y="1380682"/>
          <a:ext cx="5722941" cy="5423350"/>
        </p:xfrm>
        <a:graphic>
          <a:graphicData uri="http://schemas.openxmlformats.org/drawingml/2006/table">
            <a:tbl>
              <a:tblPr/>
              <a:tblGrid>
                <a:gridCol w="333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9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16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2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8384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论文题目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论文作者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单位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39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31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Direct observation of the Migdal effect induced by neutron bombardment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易涤凡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中科院大学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70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32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Precise measurements of the cosmic ray proton energy spectrum in the“knee”region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游智勇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高能所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（助理研究员）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95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33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Precise measurement of matter-antimatter asymmetry withentangled hyperon antihyperon pairs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张景旭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兰州大学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（在读博士）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95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34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First Indication of Solar </a:t>
                      </a:r>
                      <a:r>
                        <a:rPr lang="en-US" sz="11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8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B Neutrinos through Coherent Elastic Neutrino-Nucleus Scattering in PandaX-4T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张敏祯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上海交通大学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（博士后）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9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35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Photon reconstruction using the Hough transform in imaging calorimeters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张洋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高能所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（博士后）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28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36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Energy Independence of the Collins Asymmetry in p↑p Collisions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张宜新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山东大学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441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37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Search for non-resonant Higgs boson pair production in final states with leptons, taus, and photons in pp collisions at 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√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s=13 TeV with the ATLAS detector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张宇雷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上海交通大学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</a:t>
                      </a: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2024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年博士毕业）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147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38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Initial performance results ofthe JUNO detector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惠加琪、李佳俊、王耀光、张恩泽、赵润泽</a:t>
                      </a:r>
                    </a:p>
                  </a:txBody>
                  <a:tcPr marL="7643" marR="7643" marT="76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高能所等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（博士毕业、博士在读、博士毕业、博士毕业、博士毕业）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37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39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Conceptual design ofthe muonium-to-antimuonium conversion experiment (MACE)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赵诗涵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中山大学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437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40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Suppression of Spin Transfer to Λ Hyperon in Dcep-Inelastic Scattering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赵晓燕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山东大学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</a:t>
                      </a:r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2026</a:t>
                      </a: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年博士毕业）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8441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41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1. Extracting the femtometer structure of strange baryons using the vacuum polarization effect                    2. Observation of the Electromagnetic Radiative Decays of the Λ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1520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and Λ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1690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to γΣ</a:t>
                      </a:r>
                      <a:r>
                        <a:rPr lang="en-US" sz="11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郑文静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高能所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（博士后）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sp>
        <p:nvSpPr>
          <p:cNvPr id="74" name="textbox 74"/>
          <p:cNvSpPr/>
          <p:nvPr/>
        </p:nvSpPr>
        <p:spPr>
          <a:xfrm>
            <a:off x="1242910" y="275035"/>
            <a:ext cx="10785475" cy="4019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2700" b="1" kern="0" spc="3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第十四届“晨光杯”青年优秀论文评选</a:t>
            </a:r>
          </a:p>
        </p:txBody>
      </p:sp>
      <p:grpSp>
        <p:nvGrpSpPr>
          <p:cNvPr id="6" name="group 6"/>
          <p:cNvGrpSpPr/>
          <p:nvPr/>
        </p:nvGrpSpPr>
        <p:grpSpPr>
          <a:xfrm rot="21600000">
            <a:off x="342899" y="257238"/>
            <a:ext cx="619125" cy="590486"/>
            <a:chOff x="0" y="0"/>
            <a:chExt cx="619125" cy="590486"/>
          </a:xfrm>
        </p:grpSpPr>
        <p:sp>
          <p:nvSpPr>
            <p:cNvPr id="76" name="path 76"/>
            <p:cNvSpPr/>
            <p:nvPr/>
          </p:nvSpPr>
          <p:spPr>
            <a:xfrm>
              <a:off x="0" y="0"/>
              <a:ext cx="485775" cy="495300"/>
            </a:xfrm>
            <a:custGeom>
              <a:avLst/>
              <a:gdLst/>
              <a:ahLst/>
              <a:cxnLst/>
              <a:rect l="0" t="0" r="0" b="0"/>
              <a:pathLst>
                <a:path w="765" h="780">
                  <a:moveTo>
                    <a:pt x="7" y="772"/>
                  </a:moveTo>
                  <a:lnTo>
                    <a:pt x="757" y="772"/>
                  </a:lnTo>
                  <a:lnTo>
                    <a:pt x="757" y="7"/>
                  </a:lnTo>
                  <a:lnTo>
                    <a:pt x="7" y="7"/>
                  </a:lnTo>
                  <a:lnTo>
                    <a:pt x="7" y="772"/>
                  </a:lnTo>
                  <a:close/>
                </a:path>
              </a:pathLst>
            </a:custGeom>
            <a:noFill/>
            <a:ln w="9525" cap="flat">
              <a:solidFill>
                <a:srgbClr val="0071C1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8" name="path 78"/>
            <p:cNvSpPr/>
            <p:nvPr/>
          </p:nvSpPr>
          <p:spPr>
            <a:xfrm>
              <a:off x="228600" y="199961"/>
              <a:ext cx="390525" cy="390525"/>
            </a:xfrm>
            <a:custGeom>
              <a:avLst/>
              <a:gdLst/>
              <a:ahLst/>
              <a:cxnLst/>
              <a:rect l="0" t="0" r="0" b="0"/>
              <a:pathLst>
                <a:path w="615" h="615">
                  <a:moveTo>
                    <a:pt x="0" y="615"/>
                  </a:moveTo>
                  <a:lnTo>
                    <a:pt x="615" y="615"/>
                  </a:lnTo>
                  <a:lnTo>
                    <a:pt x="615" y="0"/>
                  </a:lnTo>
                  <a:lnTo>
                    <a:pt x="0" y="0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5B9BD5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80" name="picture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49996" y="891205"/>
            <a:ext cx="10972799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endParaRPr lang="zh-CN" altLang="zh-CN" dirty="0"/>
          </a:p>
          <a:p>
            <a:endParaRPr lang="en-US" altLang="zh-CN" b="1" dirty="0"/>
          </a:p>
        </p:txBody>
      </p:sp>
      <p:sp>
        <p:nvSpPr>
          <p:cNvPr id="5" name="textbox 4"/>
          <p:cNvSpPr/>
          <p:nvPr/>
        </p:nvSpPr>
        <p:spPr>
          <a:xfrm>
            <a:off x="828675" y="1171575"/>
            <a:ext cx="10444480" cy="53174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indent="0" algn="l" rtl="0" eaLnBrk="0" fontAlgn="auto">
              <a:lnSpc>
                <a:spcPct val="100000"/>
              </a:lnSpc>
            </a:pPr>
            <a:endParaRPr sz="2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indent="0" algn="l" rtl="0" eaLnBrk="0" fontAlgn="auto">
              <a:lnSpc>
                <a:spcPct val="100000"/>
              </a:lnSpc>
              <a:spcBef>
                <a:spcPts val="605"/>
              </a:spcBef>
            </a:pPr>
            <a:r>
              <a:rPr sz="2400" b="1" kern="0" spc="-11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晨光杯评审专家：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rtl="0" eaLnBrk="0" fontAlgn="auto">
              <a:lnSpc>
                <a:spcPct val="100000"/>
              </a:lnSpc>
            </a:pPr>
            <a:endParaRPr sz="2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8100" indent="0" algn="l" rtl="0" eaLnBrk="0" fontAlgn="auto">
              <a:lnSpc>
                <a:spcPct val="150000"/>
              </a:lnSpc>
              <a:spcBef>
                <a:spcPts val="455"/>
              </a:spcBef>
            </a:pPr>
            <a:r>
              <a:rPr sz="2000" b="1" kern="0" spc="2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2000" b="1" kern="0" spc="-18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2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．初评委员会（</a:t>
            </a:r>
            <a:r>
              <a:rPr lang="en-US" sz="2000" b="1" kern="0" spc="2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</a:t>
            </a:r>
            <a:r>
              <a:rPr sz="2000" b="1" kern="0" spc="2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人）</a:t>
            </a:r>
            <a:r>
              <a:rPr sz="2000" b="1" kern="0" spc="-22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2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（按姓氏拼音排序）：</a:t>
            </a:r>
          </a:p>
          <a:p>
            <a:pPr marL="38100" indent="0" algn="l" rtl="0" eaLnBrk="0" fontAlgn="auto">
              <a:lnSpc>
                <a:spcPct val="150000"/>
              </a:lnSpc>
              <a:spcBef>
                <a:spcPts val="455"/>
              </a:spcBef>
            </a:pP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陈明君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、岩斌、袁丽、占亮、赵振华、周小蓉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、黄庆国、黄燕萍、李新强、李一鸣、</a:t>
            </a:r>
          </a:p>
          <a:p>
            <a:pPr marL="38100" indent="0" algn="l" rtl="0" eaLnBrk="0" fontAlgn="auto">
              <a:lnSpc>
                <a:spcPct val="150000"/>
              </a:lnSpc>
              <a:spcBef>
                <a:spcPts val="455"/>
              </a:spcBef>
            </a:pP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刘佐伟、罗晓峰、钱文斌、孙小虎、王倩、王喆、吴佳俊、徐东莲</a:t>
            </a:r>
          </a:p>
          <a:p>
            <a:pPr marL="38100" indent="0" algn="l" rtl="0" eaLnBrk="0" fontAlgn="auto">
              <a:lnSpc>
                <a:spcPct val="150000"/>
              </a:lnSpc>
              <a:spcBef>
                <a:spcPts val="455"/>
              </a:spcBef>
            </a:pPr>
            <a:endParaRPr lang="zh-CN" altLang="en-US" sz="2000" b="1" kern="0" spc="30" dirty="0">
              <a:solidFill>
                <a:srgbClr val="005DA2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8100" indent="0" algn="l" rtl="0" eaLnBrk="0" fontAlgn="auto">
              <a:lnSpc>
                <a:spcPct val="150000"/>
              </a:lnSpc>
              <a:spcBef>
                <a:spcPts val="455"/>
              </a:spcBef>
            </a:pPr>
            <a:r>
              <a:rPr sz="2000" b="1" kern="0" spc="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sz="2000" b="1" kern="0" spc="-16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．终评委员会（</a:t>
            </a:r>
            <a:r>
              <a:rPr lang="en-US" sz="2000" b="1" kern="0" spc="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en-US" altLang="zh-CN" sz="2000" b="1" kern="0" spc="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sz="2000" b="1" kern="0" spc="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</a:t>
            </a:r>
            <a:r>
              <a:rPr sz="2000" b="1" kern="0" spc="1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2000" b="1" kern="0" spc="16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1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2000" b="1" kern="0" spc="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按姓氏拼音排序</a:t>
            </a:r>
            <a:r>
              <a:rPr sz="2000" b="1" kern="0" spc="1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2000" b="1" kern="0" spc="2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1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8100" indent="0" algn="l" rtl="0" eaLnBrk="0" fontAlgn="auto">
              <a:lnSpc>
                <a:spcPct val="150000"/>
              </a:lnSpc>
              <a:spcBef>
                <a:spcPts val="455"/>
              </a:spcBef>
              <a:buClrTx/>
              <a:buSzTx/>
              <a:buNone/>
            </a:pPr>
            <a:r>
              <a:rPr sz="2000" kern="0" spc="20" dirty="0" err="1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曹庆宏、常钦、陈明水、何吉波、黄性涛、李海波、李强、李数、廖益、刘北江、刘建北、秦广友、王青、王群、温良剑、吴雨生、庄胥爱</a:t>
            </a:r>
            <a:endParaRPr sz="2000" kern="0" spc="20" dirty="0">
              <a:solidFill>
                <a:srgbClr val="005DA2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rtl="0" eaLnBrk="0" fontAlgn="auto">
              <a:lnSpc>
                <a:spcPct val="100000"/>
              </a:lnSpc>
            </a:pPr>
            <a:endParaRPr lang="en-US" altLang="zh-CN" sz="20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 rtl="0" eaLnBrk="0" fontAlgn="auto">
              <a:lnSpc>
                <a:spcPct val="100000"/>
              </a:lnSpc>
            </a:pPr>
            <a:endParaRPr sz="2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indent="0" algn="l" rtl="0" eaLnBrk="0" fontAlgn="auto">
              <a:lnSpc>
                <a:spcPct val="100000"/>
              </a:lnSpc>
            </a:pPr>
            <a:endParaRPr sz="2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27660" indent="0" algn="l" rtl="0" eaLnBrk="0" fontAlgn="auto">
              <a:lnSpc>
                <a:spcPct val="100000"/>
              </a:lnSpc>
              <a:spcBef>
                <a:spcPts val="0"/>
              </a:spcBef>
            </a:pP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sp>
        <p:nvSpPr>
          <p:cNvPr id="74" name="textbox 74"/>
          <p:cNvSpPr/>
          <p:nvPr/>
        </p:nvSpPr>
        <p:spPr>
          <a:xfrm>
            <a:off x="1242910" y="333455"/>
            <a:ext cx="10785475" cy="4019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2700" b="1" kern="0" spc="3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初评结果：</a:t>
            </a:r>
            <a:r>
              <a:rPr sz="2700" b="1" kern="0" spc="-34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3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</a:t>
            </a:r>
            <a:r>
              <a:rPr sz="2700" b="1" kern="0" spc="3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篇论文</a:t>
            </a:r>
            <a:r>
              <a:rPr sz="2700" b="1" kern="0" spc="2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入围</a:t>
            </a:r>
            <a:r>
              <a:rPr sz="2700" b="1" kern="0" spc="3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6" name="group 6"/>
          <p:cNvGrpSpPr/>
          <p:nvPr/>
        </p:nvGrpSpPr>
        <p:grpSpPr>
          <a:xfrm rot="21600000">
            <a:off x="342899" y="257238"/>
            <a:ext cx="619125" cy="590486"/>
            <a:chOff x="0" y="0"/>
            <a:chExt cx="619125" cy="590486"/>
          </a:xfrm>
        </p:grpSpPr>
        <p:sp>
          <p:nvSpPr>
            <p:cNvPr id="76" name="path 76"/>
            <p:cNvSpPr/>
            <p:nvPr/>
          </p:nvSpPr>
          <p:spPr>
            <a:xfrm>
              <a:off x="0" y="0"/>
              <a:ext cx="485775" cy="495300"/>
            </a:xfrm>
            <a:custGeom>
              <a:avLst/>
              <a:gdLst/>
              <a:ahLst/>
              <a:cxnLst/>
              <a:rect l="0" t="0" r="0" b="0"/>
              <a:pathLst>
                <a:path w="765" h="780">
                  <a:moveTo>
                    <a:pt x="7" y="772"/>
                  </a:moveTo>
                  <a:lnTo>
                    <a:pt x="757" y="772"/>
                  </a:lnTo>
                  <a:lnTo>
                    <a:pt x="757" y="7"/>
                  </a:lnTo>
                  <a:lnTo>
                    <a:pt x="7" y="7"/>
                  </a:lnTo>
                  <a:lnTo>
                    <a:pt x="7" y="772"/>
                  </a:lnTo>
                  <a:close/>
                </a:path>
              </a:pathLst>
            </a:custGeom>
            <a:noFill/>
            <a:ln w="9525" cap="flat">
              <a:solidFill>
                <a:srgbClr val="0071C1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8" name="path 78"/>
            <p:cNvSpPr/>
            <p:nvPr/>
          </p:nvSpPr>
          <p:spPr>
            <a:xfrm>
              <a:off x="228600" y="199961"/>
              <a:ext cx="390525" cy="390525"/>
            </a:xfrm>
            <a:custGeom>
              <a:avLst/>
              <a:gdLst/>
              <a:ahLst/>
              <a:cxnLst/>
              <a:rect l="0" t="0" r="0" b="0"/>
              <a:pathLst>
                <a:path w="615" h="615">
                  <a:moveTo>
                    <a:pt x="0" y="615"/>
                  </a:moveTo>
                  <a:lnTo>
                    <a:pt x="615" y="615"/>
                  </a:lnTo>
                  <a:lnTo>
                    <a:pt x="615" y="0"/>
                  </a:lnTo>
                  <a:lnTo>
                    <a:pt x="0" y="0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5B9BD5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80" name="picture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231284" y="852106"/>
            <a:ext cx="3868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/>
            </a:lvl1pPr>
          </a:lstStyle>
          <a:p>
            <a:pPr>
              <a:lnSpc>
                <a:spcPct val="100000"/>
              </a:lnSpc>
            </a:pPr>
            <a:r>
              <a:rPr lang="zh-CN" altLang="en-US" dirty="0"/>
              <a:t>初评得分排名前</a:t>
            </a:r>
            <a:r>
              <a:rPr lang="en-US" altLang="zh-CN" dirty="0">
                <a:solidFill>
                  <a:srgbClr val="C00000"/>
                </a:solidFill>
              </a:rPr>
              <a:t>15</a:t>
            </a:r>
            <a:r>
              <a:rPr lang="zh-CN" altLang="en-US" dirty="0"/>
              <a:t>位的论文（进入终评）</a:t>
            </a:r>
            <a:endParaRPr lang="en-US" altLang="zh-CN" dirty="0"/>
          </a:p>
          <a:p>
            <a:pPr algn="ctr">
              <a:lnSpc>
                <a:spcPct val="100000"/>
              </a:lnSpc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（按姓氏拼音排序）</a:t>
            </a:r>
            <a:endParaRPr lang="en-US" altLang="zh-CN" sz="1200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3758893" y="1361006"/>
          <a:ext cx="4519448" cy="5456423"/>
        </p:xfrm>
        <a:graphic>
          <a:graphicData uri="http://schemas.openxmlformats.org/drawingml/2006/table">
            <a:tbl>
              <a:tblPr/>
              <a:tblGrid>
                <a:gridCol w="424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08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4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94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3934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论文序号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论文题目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论文作者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单位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65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Dispersive determination of nucleon gravitational form factors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曹雄辉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中科院理论所                           （</a:t>
                      </a:r>
                      <a:r>
                        <a:rPr lang="en-US" altLang="zh-C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2023</a:t>
                      </a: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年博士毕业）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8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Measurement of reactor neutrino oscillation with the first JUNO data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陈志源、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Iwan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Morton-Blake、</a:t>
                      </a: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孙明霞、王明远、张涵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高能所等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（博士毕业、博士毕业、博士在读、博士在读、博士在读）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47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Baryon Electric Charge Correlation as a Magnetometer of QCD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顾锦彪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华中师范大学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52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Establishing CP violation in b-baryon decays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韩佳杰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兰州大学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（博士后）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44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First Indication of Solar </a:t>
                      </a:r>
                      <a:r>
                        <a:rPr lang="en-US" sz="8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8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B Neutrinos via Coherent Elastic Neutrino-Nucleus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Scattering with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XENONnT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刘可欣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清华大学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（在读博士）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47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Strong and Weak CP Tests in Sequential Decays of Polarized Σ</a:t>
                      </a:r>
                      <a:r>
                        <a:rPr lang="en-US" sz="7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0 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Hyperons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沈宏飞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高能所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（博士后）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41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1. Determination of the spin and parity of all-charm tetraquarks 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Review 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2. Experimental road of the J/ψϕ mass spectrum, current status, and implications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王晰宁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清华大学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247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8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Observation of the antimatter hypernucleus </a:t>
                      </a:r>
                      <a:r>
                        <a:rPr lang="en-US" sz="7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4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H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</a:b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吴俊霖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中国科学院大学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（博士后）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434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9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1. ω Meson from Lattice QCD                                     2. Emergence of the πð1300Þ Resonance from Lattice QCD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燕浩波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北京大学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247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10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Observation ofcharge-parity symmetry breaking in baryon decays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杨雪婷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北京大学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247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11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Direct observation of the Migdal effect induced by neutron bombardment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易涤凡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中科院大学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（博士在读）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247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12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Precise measurement of matter-antimatter asymmetry withentangled hyperon antihyperon pairs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张景旭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兰州大学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（在读博士）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434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13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First Indication of Solar </a:t>
                      </a:r>
                      <a:r>
                        <a:rPr lang="en-US" sz="7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8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B Neutrinos through Coherent Elastic Neutrino-Nucleus Scattering in PandaX-4T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张敏祯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上海交通大学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（博士后）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569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14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Suppression of Spin Transfer to Λ Hyperon in Dcep-Inelastic Scattering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赵晓燕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山东大学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</a:t>
                      </a:r>
                      <a:r>
                        <a:rPr lang="en-US" altLang="zh-C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2026</a:t>
                      </a: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年博士毕业）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9509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15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1. Extracting the </a:t>
                      </a:r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femtometer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structure of strange baryons using the vacuum polarization effect                    2. Observation of the Electromagnetic Radiative Decays of the Λ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1520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and Λ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1690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to γΣ</a:t>
                      </a:r>
                      <a:r>
                        <a:rPr lang="en-US" sz="7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郑文静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高能所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（博士后）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sp>
        <p:nvSpPr>
          <p:cNvPr id="84" name="textbox 84"/>
          <p:cNvSpPr/>
          <p:nvPr/>
        </p:nvSpPr>
        <p:spPr>
          <a:xfrm>
            <a:off x="1524000" y="1857375"/>
            <a:ext cx="9144000" cy="2295525"/>
          </a:xfrm>
          <a:prstGeom prst="rect">
            <a:avLst/>
          </a:prstGeom>
          <a:solidFill>
            <a:schemeClr val="accent1"/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84095" algn="l" rtl="0" eaLnBrk="0">
              <a:lnSpc>
                <a:spcPct val="83000"/>
              </a:lnSpc>
              <a:spcBef>
                <a:spcPts val="0"/>
              </a:spcBef>
            </a:pPr>
            <a:r>
              <a:rPr sz="4800" b="1" kern="0" spc="-90" dirty="0">
                <a:solidFill>
                  <a:schemeClr val="bg1">
                    <a:alpha val="100000"/>
                  </a:scheme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第十</a:t>
            </a:r>
            <a:r>
              <a:rPr lang="zh-CN" sz="4800" b="1" kern="0" spc="-90" dirty="0">
                <a:solidFill>
                  <a:schemeClr val="bg1">
                    <a:alpha val="100000"/>
                  </a:scheme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四</a:t>
            </a:r>
            <a:r>
              <a:rPr sz="4800" b="1" kern="0" spc="-90" dirty="0">
                <a:solidFill>
                  <a:schemeClr val="bg1">
                    <a:alpha val="100000"/>
                  </a:scheme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届“晨光杯”</a:t>
            </a:r>
            <a:endParaRPr sz="4800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solidFill>
                <a:schemeClr val="bg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solidFill>
                <a:schemeClr val="bg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200" dirty="0">
              <a:solidFill>
                <a:schemeClr val="bg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solidFill>
                <a:schemeClr val="bg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75765" algn="l" rtl="0" eaLnBrk="0">
              <a:lnSpc>
                <a:spcPct val="83000"/>
              </a:lnSpc>
            </a:pPr>
            <a:r>
              <a:rPr sz="4800" b="1" kern="0" spc="-60" dirty="0">
                <a:solidFill>
                  <a:schemeClr val="bg1">
                    <a:alpha val="100000"/>
                  </a:scheme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青年优秀论文评选结果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sp>
        <p:nvSpPr>
          <p:cNvPr id="88" name="textbox 88"/>
          <p:cNvSpPr/>
          <p:nvPr/>
        </p:nvSpPr>
        <p:spPr>
          <a:xfrm>
            <a:off x="1584960" y="988695"/>
            <a:ext cx="10249535" cy="57003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ctr" rtl="0" eaLnBrk="0">
              <a:lnSpc>
                <a:spcPct val="110000"/>
              </a:lnSpc>
            </a:pPr>
            <a:r>
              <a:rPr sz="6000" b="1" kern="0" spc="-90" dirty="0">
                <a:solidFill>
                  <a:srgbClr val="FF000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提名优秀论文</a:t>
            </a:r>
            <a:endParaRPr sz="60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algn="l" rtl="0" eaLnBrk="0">
              <a:lnSpc>
                <a:spcPct val="111000"/>
              </a:lnSpc>
            </a:pPr>
            <a:r>
              <a:rPr lang="en-US"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曹雄辉</a:t>
            </a:r>
            <a:r>
              <a:rPr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（</a:t>
            </a:r>
            <a:r>
              <a:rPr lang="zh-CN"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中国科学院理论物理研究所</a:t>
            </a:r>
            <a:r>
              <a:rPr sz="4400" b="1" kern="0" spc="-253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）</a:t>
            </a:r>
            <a:endParaRPr sz="4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algn="l" rtl="0" eaLnBrk="0">
              <a:lnSpc>
                <a:spcPct val="111000"/>
              </a:lnSpc>
            </a:pPr>
            <a:r>
              <a:rPr lang="en-US"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顾锦彪</a:t>
            </a:r>
            <a:r>
              <a:rPr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（</a:t>
            </a:r>
            <a:r>
              <a:rPr lang="zh-CN"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华中师范大学</a:t>
            </a:r>
            <a:r>
              <a:rPr sz="4400" b="1" kern="0" spc="-253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）</a:t>
            </a:r>
            <a:endParaRPr sz="4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algn="l" rtl="0" eaLnBrk="0">
              <a:lnSpc>
                <a:spcPct val="111000"/>
              </a:lnSpc>
            </a:pPr>
            <a:r>
              <a:rPr lang="en-US"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韩佳杰</a:t>
            </a:r>
            <a:r>
              <a:rPr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（</a:t>
            </a:r>
            <a:r>
              <a:rPr lang="zh-CN"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兰州大学</a:t>
            </a:r>
            <a:r>
              <a:rPr sz="4400" b="1" kern="0" spc="-253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）</a:t>
            </a:r>
            <a:endParaRPr lang="en-US" sz="4400" b="1" kern="0" spc="-60" dirty="0" err="1">
              <a:solidFill>
                <a:srgbClr val="0070C0">
                  <a:alpha val="100000"/>
                </a:srgbClr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algn="l" rtl="0" eaLnBrk="0">
              <a:lnSpc>
                <a:spcPct val="111000"/>
              </a:lnSpc>
            </a:pPr>
            <a:r>
              <a:rPr lang="en-US"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沈宏飞</a:t>
            </a:r>
            <a:r>
              <a:rPr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（</a:t>
            </a:r>
            <a:r>
              <a:rPr lang="zh-CN"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中国科学院高能物理研究所</a:t>
            </a:r>
            <a:r>
              <a:rPr sz="4400" kern="0" spc="-6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</a:t>
            </a:r>
            <a:r>
              <a:rPr sz="4400" b="1" kern="0" spc="-253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）</a:t>
            </a:r>
            <a:endParaRPr sz="4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algn="l" rtl="0" eaLnBrk="0">
              <a:lnSpc>
                <a:spcPct val="111000"/>
              </a:lnSpc>
            </a:pPr>
            <a:r>
              <a:rPr lang="en-US"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张景旭</a:t>
            </a:r>
            <a:r>
              <a:rPr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（</a:t>
            </a:r>
            <a:r>
              <a:rPr lang="zh-CN"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兰州大学</a:t>
            </a:r>
            <a:r>
              <a:rPr sz="4400" b="1" kern="0" spc="-253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）</a:t>
            </a:r>
          </a:p>
          <a:p>
            <a:pPr algn="l" rtl="0" eaLnBrk="0">
              <a:lnSpc>
                <a:spcPct val="111000"/>
              </a:lnSpc>
            </a:pPr>
            <a:r>
              <a:rPr lang="en-US"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赵晓燕</a:t>
            </a:r>
            <a:r>
              <a:rPr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（</a:t>
            </a:r>
            <a:r>
              <a:rPr lang="zh-CN"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山东大学</a:t>
            </a:r>
            <a:r>
              <a:rPr sz="4400" kern="0" spc="-6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</a:t>
            </a:r>
            <a:r>
              <a:rPr sz="4400" b="1" kern="0" spc="-253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）</a:t>
            </a:r>
            <a:endParaRPr sz="4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marL="12700" indent="30480" algn="l" rtl="0" eaLnBrk="0">
              <a:lnSpc>
                <a:spcPct val="101000"/>
              </a:lnSpc>
              <a:spcBef>
                <a:spcPts val="150"/>
              </a:spcBef>
            </a:pPr>
            <a:r>
              <a:rPr sz="1500" b="1" kern="0" spc="80" dirty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注：</a:t>
            </a:r>
            <a:r>
              <a:rPr sz="1500" b="1" kern="0" spc="-210" dirty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80" dirty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括号内为作者参加评选时所在单位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8" name="group 8"/>
          <p:cNvGrpSpPr/>
          <p:nvPr/>
        </p:nvGrpSpPr>
        <p:grpSpPr>
          <a:xfrm rot="21600000">
            <a:off x="342899" y="257238"/>
            <a:ext cx="619125" cy="590486"/>
            <a:chOff x="0" y="0"/>
            <a:chExt cx="619125" cy="590486"/>
          </a:xfrm>
        </p:grpSpPr>
        <p:sp>
          <p:nvSpPr>
            <p:cNvPr id="90" name="path 90"/>
            <p:cNvSpPr/>
            <p:nvPr/>
          </p:nvSpPr>
          <p:spPr>
            <a:xfrm>
              <a:off x="0" y="0"/>
              <a:ext cx="485775" cy="495300"/>
            </a:xfrm>
            <a:custGeom>
              <a:avLst/>
              <a:gdLst/>
              <a:ahLst/>
              <a:cxnLst/>
              <a:rect l="0" t="0" r="0" b="0"/>
              <a:pathLst>
                <a:path w="765" h="780">
                  <a:moveTo>
                    <a:pt x="7" y="772"/>
                  </a:moveTo>
                  <a:lnTo>
                    <a:pt x="757" y="772"/>
                  </a:lnTo>
                  <a:lnTo>
                    <a:pt x="757" y="7"/>
                  </a:lnTo>
                  <a:lnTo>
                    <a:pt x="7" y="7"/>
                  </a:lnTo>
                  <a:lnTo>
                    <a:pt x="7" y="772"/>
                  </a:lnTo>
                  <a:close/>
                </a:path>
              </a:pathLst>
            </a:custGeom>
            <a:noFill/>
            <a:ln w="9525" cap="flat">
              <a:solidFill>
                <a:srgbClr val="0071C1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2" name="path 92"/>
            <p:cNvSpPr/>
            <p:nvPr/>
          </p:nvSpPr>
          <p:spPr>
            <a:xfrm>
              <a:off x="228600" y="199961"/>
              <a:ext cx="390525" cy="390525"/>
            </a:xfrm>
            <a:custGeom>
              <a:avLst/>
              <a:gdLst/>
              <a:ahLst/>
              <a:cxnLst/>
              <a:rect l="0" t="0" r="0" b="0"/>
              <a:pathLst>
                <a:path w="615" h="615">
                  <a:moveTo>
                    <a:pt x="0" y="615"/>
                  </a:moveTo>
                  <a:lnTo>
                    <a:pt x="615" y="615"/>
                  </a:lnTo>
                  <a:lnTo>
                    <a:pt x="615" y="0"/>
                  </a:lnTo>
                  <a:lnTo>
                    <a:pt x="0" y="0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5B9BD5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94" name="picture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9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sp>
        <p:nvSpPr>
          <p:cNvPr id="98" name="textbox 98"/>
          <p:cNvSpPr/>
          <p:nvPr/>
        </p:nvSpPr>
        <p:spPr>
          <a:xfrm>
            <a:off x="1512570" y="1061085"/>
            <a:ext cx="10102215" cy="50463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ctr" rtl="0" eaLnBrk="0">
              <a:lnSpc>
                <a:spcPct val="110000"/>
              </a:lnSpc>
            </a:pPr>
            <a:r>
              <a:rPr sz="6000" b="1" kern="0" spc="-170" dirty="0">
                <a:solidFill>
                  <a:srgbClr val="FF000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二等优秀论文</a:t>
            </a:r>
            <a:endParaRPr sz="60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algn="l" rtl="0" eaLnBrk="0">
              <a:lnSpc>
                <a:spcPct val="111000"/>
              </a:lnSpc>
            </a:pPr>
            <a:r>
              <a:rPr lang="en-US" sz="4400" b="1" kern="0" spc="-1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刘可欣</a:t>
            </a:r>
            <a:r>
              <a:rPr sz="4400" b="1" kern="0" spc="-1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（</a:t>
            </a:r>
            <a:r>
              <a:rPr lang="zh-CN" sz="4400" b="1" kern="0" spc="-1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清华大学</a:t>
            </a:r>
            <a:r>
              <a:rPr sz="4400" b="1" kern="0" spc="-16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）</a:t>
            </a:r>
            <a:endParaRPr lang="en-US" sz="4400" b="1" kern="0" spc="-160" dirty="0" err="1">
              <a:solidFill>
                <a:srgbClr val="0070C0">
                  <a:alpha val="100000"/>
                </a:srgbClr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marL="26035" algn="l" rtl="0" eaLnBrk="0">
              <a:lnSpc>
                <a:spcPct val="84000"/>
              </a:lnSpc>
              <a:spcBef>
                <a:spcPts val="1325"/>
              </a:spcBef>
            </a:pPr>
            <a:r>
              <a:rPr lang="en-US" sz="4400" b="1" kern="0" spc="-1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王晰宁</a:t>
            </a:r>
            <a:r>
              <a:rPr sz="4400" b="1" kern="0" spc="-1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（</a:t>
            </a:r>
            <a:r>
              <a:rPr lang="zh-CN" sz="4400" b="1" kern="0" spc="-1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清华大学</a:t>
            </a:r>
            <a:r>
              <a:rPr sz="4400" b="1" kern="0" spc="-16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）</a:t>
            </a:r>
            <a:endParaRPr sz="4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marL="29210" algn="l" rtl="0" eaLnBrk="0">
              <a:lnSpc>
                <a:spcPct val="84000"/>
              </a:lnSpc>
              <a:spcBef>
                <a:spcPts val="895"/>
              </a:spcBef>
            </a:pPr>
            <a:r>
              <a:rPr lang="en-US" sz="4400" b="1" kern="0" spc="-1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吴俊霖</a:t>
            </a:r>
            <a:r>
              <a:rPr sz="4400" b="1" kern="0" spc="-1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（</a:t>
            </a:r>
            <a:r>
              <a:rPr lang="zh-CN" sz="4400" b="1" kern="0" spc="-1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中国科学院大学</a:t>
            </a:r>
            <a:r>
              <a:rPr sz="4400" b="1" kern="0" spc="-16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）</a:t>
            </a:r>
            <a:endParaRPr sz="4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marL="29210" algn="l" rtl="0" eaLnBrk="0">
              <a:lnSpc>
                <a:spcPct val="84000"/>
              </a:lnSpc>
              <a:spcBef>
                <a:spcPts val="895"/>
              </a:spcBef>
            </a:pPr>
            <a:r>
              <a:rPr lang="en-US" sz="4400" b="1" kern="0" spc="-1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燕浩波</a:t>
            </a:r>
            <a:r>
              <a:rPr sz="4400" b="1" kern="0" spc="-1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（</a:t>
            </a:r>
            <a:r>
              <a:rPr lang="zh-CN" sz="4400" b="1" kern="0" spc="-1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北京大学</a:t>
            </a:r>
            <a:r>
              <a:rPr sz="4400" b="1" kern="0" spc="-16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）</a:t>
            </a:r>
          </a:p>
          <a:p>
            <a:pPr marL="29210" algn="l" rtl="0" eaLnBrk="0">
              <a:lnSpc>
                <a:spcPct val="84000"/>
              </a:lnSpc>
              <a:spcBef>
                <a:spcPts val="895"/>
              </a:spcBef>
            </a:pPr>
            <a:r>
              <a:rPr lang="en-US" sz="4400" b="1" kern="0" spc="-1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张敏祯</a:t>
            </a:r>
            <a:r>
              <a:rPr sz="4400" b="1" kern="0" spc="-1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（</a:t>
            </a:r>
            <a:r>
              <a:rPr lang="zh-CN" sz="4400" b="1" kern="0" spc="-1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上海交通大学</a:t>
            </a:r>
            <a:r>
              <a:rPr sz="4400" b="1" kern="0" spc="-16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）</a:t>
            </a:r>
          </a:p>
          <a:p>
            <a:pPr marL="29210" algn="l" rtl="0" eaLnBrk="0">
              <a:lnSpc>
                <a:spcPct val="84000"/>
              </a:lnSpc>
              <a:spcBef>
                <a:spcPts val="895"/>
              </a:spcBef>
            </a:pPr>
            <a:r>
              <a:rPr lang="en-US" sz="4400" b="1" kern="0" spc="-1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郑文静</a:t>
            </a:r>
            <a:r>
              <a:rPr sz="4400" b="1" kern="0" spc="-1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（</a:t>
            </a:r>
            <a:r>
              <a:rPr lang="zh-CN"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中国科学院高能物理研究所</a:t>
            </a:r>
            <a:r>
              <a:rPr sz="4400" b="1" kern="0" spc="-16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）</a:t>
            </a:r>
            <a:endParaRPr sz="4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marL="29210" algn="l" rtl="0" eaLnBrk="0">
              <a:lnSpc>
                <a:spcPct val="84000"/>
              </a:lnSpc>
              <a:spcBef>
                <a:spcPts val="895"/>
              </a:spcBef>
            </a:pPr>
            <a:endParaRPr sz="4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100" name="textbox 100"/>
          <p:cNvSpPr/>
          <p:nvPr/>
        </p:nvSpPr>
        <p:spPr>
          <a:xfrm>
            <a:off x="2793883" y="6306702"/>
            <a:ext cx="3470275" cy="2393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3000"/>
              </a:lnSpc>
            </a:pPr>
            <a:r>
              <a:rPr sz="1500" b="1" kern="0" spc="80" dirty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注：</a:t>
            </a:r>
            <a:r>
              <a:rPr sz="1500" b="1" kern="0" spc="-210" dirty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80" dirty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括号内为作者参加评选时所在单位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0" name="group 10"/>
          <p:cNvGrpSpPr/>
          <p:nvPr/>
        </p:nvGrpSpPr>
        <p:grpSpPr>
          <a:xfrm rot="21600000">
            <a:off x="342899" y="257238"/>
            <a:ext cx="619125" cy="590486"/>
            <a:chOff x="0" y="0"/>
            <a:chExt cx="619125" cy="590486"/>
          </a:xfrm>
        </p:grpSpPr>
        <p:sp>
          <p:nvSpPr>
            <p:cNvPr id="102" name="path 102"/>
            <p:cNvSpPr/>
            <p:nvPr/>
          </p:nvSpPr>
          <p:spPr>
            <a:xfrm>
              <a:off x="0" y="0"/>
              <a:ext cx="485775" cy="495300"/>
            </a:xfrm>
            <a:custGeom>
              <a:avLst/>
              <a:gdLst/>
              <a:ahLst/>
              <a:cxnLst/>
              <a:rect l="0" t="0" r="0" b="0"/>
              <a:pathLst>
                <a:path w="765" h="780">
                  <a:moveTo>
                    <a:pt x="7" y="772"/>
                  </a:moveTo>
                  <a:lnTo>
                    <a:pt x="757" y="772"/>
                  </a:lnTo>
                  <a:lnTo>
                    <a:pt x="757" y="7"/>
                  </a:lnTo>
                  <a:lnTo>
                    <a:pt x="7" y="7"/>
                  </a:lnTo>
                  <a:lnTo>
                    <a:pt x="7" y="772"/>
                  </a:lnTo>
                  <a:close/>
                </a:path>
              </a:pathLst>
            </a:custGeom>
            <a:noFill/>
            <a:ln w="9525" cap="flat">
              <a:solidFill>
                <a:srgbClr val="0071C1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4" name="path 104"/>
            <p:cNvSpPr/>
            <p:nvPr/>
          </p:nvSpPr>
          <p:spPr>
            <a:xfrm>
              <a:off x="228600" y="199961"/>
              <a:ext cx="390525" cy="390525"/>
            </a:xfrm>
            <a:custGeom>
              <a:avLst/>
              <a:gdLst/>
              <a:ahLst/>
              <a:cxnLst/>
              <a:rect l="0" t="0" r="0" b="0"/>
              <a:pathLst>
                <a:path w="615" h="615">
                  <a:moveTo>
                    <a:pt x="0" y="615"/>
                  </a:moveTo>
                  <a:lnTo>
                    <a:pt x="615" y="615"/>
                  </a:lnTo>
                  <a:lnTo>
                    <a:pt x="615" y="0"/>
                  </a:lnTo>
                  <a:lnTo>
                    <a:pt x="0" y="0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5B9BD5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106" name="picture 1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1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19050"/>
            <a:ext cx="12182475" cy="6838947"/>
          </a:xfrm>
          <a:prstGeom prst="rect">
            <a:avLst/>
          </a:prstGeom>
        </p:spPr>
      </p:pic>
      <p:sp>
        <p:nvSpPr>
          <p:cNvPr id="110" name="textbox 110"/>
          <p:cNvSpPr/>
          <p:nvPr/>
        </p:nvSpPr>
        <p:spPr>
          <a:xfrm>
            <a:off x="1901190" y="2106295"/>
            <a:ext cx="8423275" cy="26269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4000"/>
              </a:lnSpc>
            </a:pPr>
            <a:r>
              <a:rPr lang="en-US" sz="4400" b="1" kern="0" spc="-8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陈志源</a:t>
            </a:r>
            <a:r>
              <a:rPr lang="zh-CN" altLang="en-US" sz="4400" b="1" kern="0" spc="-8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、</a:t>
            </a:r>
            <a:r>
              <a:rPr lang="en-US" altLang="zh-CN" sz="4400" b="1" kern="0" spc="-8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Iwan</a:t>
            </a:r>
            <a:r>
              <a:rPr lang="en-US" altLang="zh-CN" sz="4400" b="1" kern="0" spc="-8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Morton Blake</a:t>
            </a:r>
            <a:r>
              <a:rPr lang="zh-CN" altLang="en-US" sz="4400" b="1" kern="0" spc="-8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、</a:t>
            </a:r>
          </a:p>
          <a:p>
            <a:pPr marL="12700" algn="l" rtl="0" eaLnBrk="0">
              <a:lnSpc>
                <a:spcPct val="84000"/>
              </a:lnSpc>
            </a:pPr>
            <a:r>
              <a:rPr lang="zh-CN" altLang="en-US" sz="4400" b="1" kern="0" spc="-8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孙明霞、王明远、张涵</a:t>
            </a:r>
          </a:p>
          <a:p>
            <a:pPr marL="12700" algn="l" rtl="0" eaLnBrk="0">
              <a:lnSpc>
                <a:spcPct val="84000"/>
              </a:lnSpc>
            </a:pPr>
            <a:r>
              <a:rPr sz="4400" b="1" kern="0" spc="-8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（</a:t>
            </a:r>
            <a:r>
              <a:rPr lang="zh-CN" sz="4400" b="1" kern="0" spc="-6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中国科学院高能物理研究所</a:t>
            </a:r>
            <a:r>
              <a:rPr lang="zh-CN" sz="4400" b="1" kern="0" spc="-8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等</a:t>
            </a:r>
            <a:r>
              <a:rPr sz="4400" b="1" kern="0" spc="-8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）</a:t>
            </a:r>
          </a:p>
          <a:p>
            <a:pPr marL="12700" algn="l" rtl="0" eaLnBrk="0">
              <a:lnSpc>
                <a:spcPct val="84000"/>
              </a:lnSpc>
            </a:pPr>
            <a:endParaRPr lang="en-US" sz="4400" b="1" kern="0" spc="-90" dirty="0" err="1">
              <a:solidFill>
                <a:srgbClr val="0070C0">
                  <a:alpha val="100000"/>
                </a:srgbClr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marL="12700" algn="l" rtl="0" eaLnBrk="0">
              <a:lnSpc>
                <a:spcPct val="84000"/>
              </a:lnSpc>
            </a:pPr>
            <a:r>
              <a:rPr lang="en-US" sz="4400" b="1" kern="0" spc="-9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杨雪婷</a:t>
            </a:r>
            <a:r>
              <a:rPr sz="4400" b="1" kern="0" spc="-9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（</a:t>
            </a:r>
            <a:r>
              <a:rPr lang="zh-CN" sz="4400" b="1" kern="0" spc="-9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北京大学</a:t>
            </a:r>
            <a:r>
              <a:rPr sz="4400" b="1" kern="0" spc="-9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）</a:t>
            </a:r>
          </a:p>
          <a:p>
            <a:pPr marL="12700" algn="l" rtl="0" eaLnBrk="0">
              <a:lnSpc>
                <a:spcPct val="84000"/>
              </a:lnSpc>
            </a:pPr>
            <a:endParaRPr lang="en-US" sz="4400" b="1" kern="0" spc="-80" dirty="0" err="1">
              <a:solidFill>
                <a:srgbClr val="0070C0">
                  <a:alpha val="100000"/>
                </a:srgbClr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marL="12700" algn="l" rtl="0" eaLnBrk="0">
              <a:lnSpc>
                <a:spcPct val="84000"/>
              </a:lnSpc>
            </a:pPr>
            <a:r>
              <a:rPr lang="en-US" sz="4400" b="1" kern="0" spc="-8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易涤凡</a:t>
            </a:r>
            <a:r>
              <a:rPr sz="4400" b="1" kern="0" spc="-8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（</a:t>
            </a:r>
            <a:r>
              <a:rPr lang="zh-CN" sz="4400" b="1" kern="0" spc="-80" dirty="0" err="1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中国科学院大学</a:t>
            </a:r>
            <a:r>
              <a:rPr sz="4400" b="1" kern="0" spc="-80" dirty="0">
                <a:solidFill>
                  <a:srgbClr val="0070C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）</a:t>
            </a:r>
            <a:endParaRPr sz="4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grpSp>
        <p:nvGrpSpPr>
          <p:cNvPr id="12" name="group 12"/>
          <p:cNvGrpSpPr/>
          <p:nvPr/>
        </p:nvGrpSpPr>
        <p:grpSpPr>
          <a:xfrm rot="21600000">
            <a:off x="3625604" y="1140714"/>
            <a:ext cx="4499970" cy="763269"/>
            <a:chOff x="0" y="0"/>
            <a:chExt cx="4499970" cy="763269"/>
          </a:xfrm>
        </p:grpSpPr>
        <p:pic>
          <p:nvPicPr>
            <p:cNvPr id="112" name="picture 1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384" y="40242"/>
              <a:ext cx="4499585" cy="719199"/>
            </a:xfrm>
            <a:prstGeom prst="rect">
              <a:avLst/>
            </a:prstGeom>
          </p:spPr>
        </p:pic>
        <p:sp>
          <p:nvSpPr>
            <p:cNvPr id="114" name="textbox 114"/>
            <p:cNvSpPr/>
            <p:nvPr/>
          </p:nvSpPr>
          <p:spPr>
            <a:xfrm>
              <a:off x="-12700" y="-12700"/>
              <a:ext cx="4525645" cy="7886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3000"/>
                </a:lnSpc>
              </a:pPr>
              <a:r>
                <a:rPr sz="6000" b="1" kern="0" spc="-130" dirty="0">
                  <a:solidFill>
                    <a:srgbClr val="FF0000">
                      <a:alpha val="100000"/>
                    </a:srgbClr>
                  </a:solidFill>
                  <a:latin typeface="华文新魏" panose="02010800040101010101" charset="-122"/>
                  <a:ea typeface="华文新魏" panose="02010800040101010101" charset="-122"/>
                  <a:cs typeface="华文新魏" panose="02010800040101010101" charset="-122"/>
                </a:rPr>
                <a:t>一等优秀论文</a:t>
              </a:r>
              <a:endParaRPr sz="6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endParaRPr>
            </a:p>
          </p:txBody>
        </p:sp>
      </p:grpSp>
      <p:sp>
        <p:nvSpPr>
          <p:cNvPr id="116" name="textbox 116"/>
          <p:cNvSpPr/>
          <p:nvPr/>
        </p:nvSpPr>
        <p:spPr>
          <a:xfrm>
            <a:off x="2077984" y="6128266"/>
            <a:ext cx="3475990" cy="2393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3000"/>
              </a:lnSpc>
            </a:pPr>
            <a:r>
              <a:rPr sz="1500" b="1" kern="0" spc="80" dirty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注：</a:t>
            </a:r>
            <a:r>
              <a:rPr sz="1500" b="1" kern="0" spc="-160" dirty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80" dirty="0">
                <a:solidFill>
                  <a:srgbClr val="0070C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括号内为作者参加评选时所在单位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4" name="group 14"/>
          <p:cNvGrpSpPr/>
          <p:nvPr/>
        </p:nvGrpSpPr>
        <p:grpSpPr>
          <a:xfrm rot="21600000">
            <a:off x="342899" y="257238"/>
            <a:ext cx="619125" cy="590486"/>
            <a:chOff x="0" y="0"/>
            <a:chExt cx="619125" cy="590486"/>
          </a:xfrm>
        </p:grpSpPr>
        <p:sp>
          <p:nvSpPr>
            <p:cNvPr id="118" name="path 118"/>
            <p:cNvSpPr/>
            <p:nvPr/>
          </p:nvSpPr>
          <p:spPr>
            <a:xfrm>
              <a:off x="0" y="0"/>
              <a:ext cx="485775" cy="495300"/>
            </a:xfrm>
            <a:custGeom>
              <a:avLst/>
              <a:gdLst/>
              <a:ahLst/>
              <a:cxnLst/>
              <a:rect l="0" t="0" r="0" b="0"/>
              <a:pathLst>
                <a:path w="765" h="780">
                  <a:moveTo>
                    <a:pt x="7" y="772"/>
                  </a:moveTo>
                  <a:lnTo>
                    <a:pt x="757" y="772"/>
                  </a:lnTo>
                  <a:lnTo>
                    <a:pt x="757" y="7"/>
                  </a:lnTo>
                  <a:lnTo>
                    <a:pt x="7" y="7"/>
                  </a:lnTo>
                  <a:lnTo>
                    <a:pt x="7" y="772"/>
                  </a:lnTo>
                  <a:close/>
                </a:path>
              </a:pathLst>
            </a:custGeom>
            <a:noFill/>
            <a:ln w="9525" cap="flat">
              <a:solidFill>
                <a:srgbClr val="0071C1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20" name="path 120"/>
            <p:cNvSpPr/>
            <p:nvPr/>
          </p:nvSpPr>
          <p:spPr>
            <a:xfrm>
              <a:off x="228600" y="199961"/>
              <a:ext cx="390525" cy="390525"/>
            </a:xfrm>
            <a:custGeom>
              <a:avLst/>
              <a:gdLst/>
              <a:ahLst/>
              <a:cxnLst/>
              <a:rect l="0" t="0" r="0" b="0"/>
              <a:pathLst>
                <a:path w="615" h="615">
                  <a:moveTo>
                    <a:pt x="0" y="615"/>
                  </a:moveTo>
                  <a:lnTo>
                    <a:pt x="615" y="615"/>
                  </a:lnTo>
                  <a:lnTo>
                    <a:pt x="615" y="0"/>
                  </a:lnTo>
                  <a:lnTo>
                    <a:pt x="0" y="0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5B9BD5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122" name="picture 1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1717</Words>
  <Application>Microsoft Macintosh PowerPoint</Application>
  <PresentationFormat>宽屏</PresentationFormat>
  <Paragraphs>322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等线</vt:lpstr>
      <vt:lpstr>华文新魏</vt:lpstr>
      <vt:lpstr>宋体</vt:lpstr>
      <vt:lpstr>微软雅黑</vt:lpstr>
      <vt:lpstr>Arial</vt:lpstr>
      <vt:lpstr>Times New Roman</vt:lpstr>
      <vt:lpstr>Wingdings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Microsoft Office User</cp:lastModifiedBy>
  <cp:revision>14</cp:revision>
  <dcterms:created xsi:type="dcterms:W3CDTF">2026-07-15T06:34:00Z</dcterms:created>
  <dcterms:modified xsi:type="dcterms:W3CDTF">2026-07-17T12:49:08Z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wqlLaW5nc29mdCBQREYgdG8gV1BTIDExNQ</vt:lpwstr>
  </property>
  <property fmtid="{D5CDD505-2E9C-101B-9397-08002B2CF9AE}" pid="3" name="Created">
    <vt:filetime>2026-07-16T14:22:34Z</vt:filetime>
  </property>
  <property fmtid="{D5CDD505-2E9C-101B-9397-08002B2CF9AE}" pid="4" name="KSOProductBuildVer">
    <vt:lpwstr>2052-12.1.0.24034</vt:lpwstr>
  </property>
  <property fmtid="{D5CDD505-2E9C-101B-9397-08002B2CF9AE}" pid="5" name="ICV">
    <vt:lpwstr>D46D4F4B348A46D7908F42982E0DCAD6_13</vt:lpwstr>
  </property>
</Properties>
</file>