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6" r:id="rId4"/>
    <p:sldId id="268" r:id="rId5"/>
    <p:sldId id="270" r:id="rId6"/>
    <p:sldId id="271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3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0"/>
            <a:ext cx="12192000" cy="1447800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3221962" y="2407950"/>
            <a:ext cx="6093459" cy="17316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3900" b="1" kern="0" spc="8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中国物理学会高能物理分会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48055" algn="l" rtl="0" eaLnBrk="0">
              <a:lnSpc>
                <a:spcPct val="83000"/>
              </a:lnSpc>
            </a:pPr>
            <a:r>
              <a:rPr sz="4800" b="1" kern="0" spc="-8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最佳墙报报评选</a:t>
            </a:r>
            <a:endParaRPr sz="48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008443" y="5342375"/>
            <a:ext cx="100622" cy="369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292024" y="5342375"/>
            <a:ext cx="162210" cy="36950"/>
          </a:xfrm>
          <a:prstGeom prst="rect">
            <a:avLst/>
          </a:prstGeom>
        </p:spPr>
      </p:pic>
      <p:sp>
        <p:nvSpPr>
          <p:cNvPr id="12" name="textbox 12"/>
          <p:cNvSpPr/>
          <p:nvPr/>
        </p:nvSpPr>
        <p:spPr>
          <a:xfrm>
            <a:off x="5326380" y="5024120"/>
            <a:ext cx="1624330" cy="2819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lang="en-US" sz="1800" b="1" kern="0" spc="-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  <a:r>
              <a:rPr sz="1800" b="1" kern="0" spc="-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sz="1800" b="1" kern="0" spc="-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07</a:t>
            </a:r>
            <a:r>
              <a:rPr sz="1800" b="1" kern="0" spc="-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-1</a:t>
            </a:r>
            <a:r>
              <a:rPr lang="en-US" altLang="zh-CN" b="1" kern="0" spc="-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endParaRPr lang="en-US" sz="1800" b="1" kern="0" spc="-1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80" name="textbox 80"/>
          <p:cNvSpPr/>
          <p:nvPr/>
        </p:nvSpPr>
        <p:spPr>
          <a:xfrm>
            <a:off x="4114519" y="2154936"/>
            <a:ext cx="3684270" cy="2606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4400" kern="0" spc="-12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4400" kern="0" spc="39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4400" b="1" kern="0" spc="-12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各位评委专家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770"/>
              </a:spcBef>
            </a:pPr>
            <a:r>
              <a:rPr sz="4400" kern="0" spc="-12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4400" kern="0" spc="29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4400" b="1" kern="0" spc="-12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所有报告人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770"/>
              </a:spcBef>
            </a:pPr>
            <a:r>
              <a:rPr sz="4400" kern="0" spc="-13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4400" kern="0" spc="35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4400" b="1" kern="0" spc="-13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报告组织者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845"/>
              </a:spcBef>
            </a:pPr>
            <a:r>
              <a:rPr sz="4400" kern="0" spc="-12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4400" kern="0" spc="310" dirty="0">
                <a:solidFill>
                  <a:srgbClr val="FF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4400" b="1" kern="0" spc="-12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大会组委会</a:t>
            </a:r>
            <a:endParaRPr sz="4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82" name="textbox 82"/>
          <p:cNvSpPr/>
          <p:nvPr/>
        </p:nvSpPr>
        <p:spPr>
          <a:xfrm>
            <a:off x="4558757" y="173080"/>
            <a:ext cx="2259964" cy="624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衷心感谢</a:t>
            </a:r>
            <a:endParaRPr sz="4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2" name="group 12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84" name="path 84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6" name="path 86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88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18" name="textbox 18"/>
          <p:cNvSpPr/>
          <p:nvPr/>
        </p:nvSpPr>
        <p:spPr>
          <a:xfrm>
            <a:off x="1249044" y="330835"/>
            <a:ext cx="7134667" cy="4121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0"/>
              </a:spcBef>
            </a:pP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参赛墙报（共计</a:t>
            </a:r>
            <a:r>
              <a:rPr sz="2700" b="1" kern="0" spc="-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sz="2700" b="1" kern="0" spc="-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个墙报</a:t>
            </a:r>
            <a:r>
              <a:rPr lang="en-US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en-US" sz="2700" b="1" kern="0" spc="-7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43</a:t>
            </a:r>
            <a:r>
              <a:rPr lang="zh-CN" altLang="en-US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en-US" altLang="zh-CN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Flash Talk</a:t>
            </a: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20" name="table 20"/>
          <p:cNvGraphicFramePr>
            <a:graphicFrameLocks noGrp="1"/>
          </p:cNvGraphicFramePr>
          <p:nvPr/>
        </p:nvGraphicFramePr>
        <p:xfrm>
          <a:off x="342899" y="257238"/>
          <a:ext cx="485775" cy="485775"/>
        </p:xfrm>
        <a:graphic>
          <a:graphicData uri="http://schemas.openxmlformats.org/drawingml/2006/table">
            <a:tbl>
              <a:tblPr/>
              <a:tblGrid>
                <a:gridCol w="48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24" name="rect 24"/>
          <p:cNvSpPr/>
          <p:nvPr/>
        </p:nvSpPr>
        <p:spPr>
          <a:xfrm>
            <a:off x="571500" y="457200"/>
            <a:ext cx="390525" cy="390525"/>
          </a:xfrm>
          <a:prstGeom prst="rect">
            <a:avLst/>
          </a:prstGeom>
          <a:solidFill>
            <a:srgbClr val="4472C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045" y="875665"/>
            <a:ext cx="4238625" cy="57531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6385" y="875665"/>
            <a:ext cx="4248150" cy="55911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graphicFrame>
        <p:nvGraphicFramePr>
          <p:cNvPr id="20" name="table 20"/>
          <p:cNvGraphicFramePr>
            <a:graphicFrameLocks noGrp="1"/>
          </p:cNvGraphicFramePr>
          <p:nvPr/>
        </p:nvGraphicFramePr>
        <p:xfrm>
          <a:off x="342899" y="257238"/>
          <a:ext cx="485775" cy="485775"/>
        </p:xfrm>
        <a:graphic>
          <a:graphicData uri="http://schemas.openxmlformats.org/drawingml/2006/table">
            <a:tbl>
              <a:tblPr/>
              <a:tblGrid>
                <a:gridCol w="48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24" name="rect 24"/>
          <p:cNvSpPr/>
          <p:nvPr/>
        </p:nvSpPr>
        <p:spPr>
          <a:xfrm>
            <a:off x="571500" y="457200"/>
            <a:ext cx="390525" cy="390525"/>
          </a:xfrm>
          <a:prstGeom prst="rect">
            <a:avLst/>
          </a:prstGeom>
          <a:solidFill>
            <a:srgbClr val="4472C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045" y="875665"/>
            <a:ext cx="4267200" cy="5753100"/>
          </a:xfrm>
          <a:prstGeom prst="rect">
            <a:avLst/>
          </a:prstGeom>
        </p:spPr>
      </p:pic>
      <p:sp>
        <p:nvSpPr>
          <p:cNvPr id="4" name="textbox 18"/>
          <p:cNvSpPr/>
          <p:nvPr/>
        </p:nvSpPr>
        <p:spPr>
          <a:xfrm>
            <a:off x="1249045" y="330835"/>
            <a:ext cx="7165490" cy="4121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0"/>
              </a:spcBef>
            </a:pP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参赛墙报（共计</a:t>
            </a:r>
            <a:r>
              <a:rPr sz="2700" b="1" kern="0" spc="-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sz="2700" b="1" kern="0" spc="-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个墙报</a:t>
            </a:r>
            <a:r>
              <a:rPr lang="en-US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en-US" sz="2700" b="1" kern="0" spc="-7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43</a:t>
            </a:r>
            <a:r>
              <a:rPr lang="zh-CN" altLang="en-US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en-US" altLang="zh-CN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Flash Talk</a:t>
            </a: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7330" y="875665"/>
            <a:ext cx="4276725" cy="58007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graphicFrame>
        <p:nvGraphicFramePr>
          <p:cNvPr id="20" name="table 20"/>
          <p:cNvGraphicFramePr>
            <a:graphicFrameLocks noGrp="1"/>
          </p:cNvGraphicFramePr>
          <p:nvPr/>
        </p:nvGraphicFramePr>
        <p:xfrm>
          <a:off x="342899" y="257238"/>
          <a:ext cx="485775" cy="485775"/>
        </p:xfrm>
        <a:graphic>
          <a:graphicData uri="http://schemas.openxmlformats.org/drawingml/2006/table">
            <a:tbl>
              <a:tblPr/>
              <a:tblGrid>
                <a:gridCol w="48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24" name="rect 24"/>
          <p:cNvSpPr/>
          <p:nvPr/>
        </p:nvSpPr>
        <p:spPr>
          <a:xfrm>
            <a:off x="571500" y="457200"/>
            <a:ext cx="390525" cy="390525"/>
          </a:xfrm>
          <a:prstGeom prst="rect">
            <a:avLst/>
          </a:prstGeom>
          <a:solidFill>
            <a:srgbClr val="4472C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045" y="1012190"/>
            <a:ext cx="4295775" cy="54959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850" y="2292350"/>
            <a:ext cx="4314825" cy="2114550"/>
          </a:xfrm>
          <a:prstGeom prst="rect">
            <a:avLst/>
          </a:prstGeom>
        </p:spPr>
      </p:pic>
      <p:sp>
        <p:nvSpPr>
          <p:cNvPr id="9" name="textbox 18">
            <a:extLst>
              <a:ext uri="{FF2B5EF4-FFF2-40B4-BE49-F238E27FC236}">
                <a16:creationId xmlns:a16="http://schemas.microsoft.com/office/drawing/2014/main" id="{5F8B96F3-0A80-BF28-4A95-053D98547C29}"/>
              </a:ext>
            </a:extLst>
          </p:cNvPr>
          <p:cNvSpPr/>
          <p:nvPr/>
        </p:nvSpPr>
        <p:spPr>
          <a:xfrm>
            <a:off x="1249045" y="330835"/>
            <a:ext cx="7165490" cy="4121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0"/>
              </a:spcBef>
            </a:pP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参赛墙报（共计</a:t>
            </a:r>
            <a:r>
              <a:rPr sz="2700" b="1" kern="0" spc="-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sz="2700" b="1" kern="0" spc="-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个墙报</a:t>
            </a:r>
            <a:r>
              <a:rPr lang="en-US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en-US" sz="2700" b="1" kern="0" spc="-7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43</a:t>
            </a:r>
            <a:r>
              <a:rPr lang="zh-CN" altLang="en-US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en-US" altLang="zh-CN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Flash Talk</a:t>
            </a: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graphicFrame>
        <p:nvGraphicFramePr>
          <p:cNvPr id="20" name="table 20"/>
          <p:cNvGraphicFramePr>
            <a:graphicFrameLocks noGrp="1"/>
          </p:cNvGraphicFramePr>
          <p:nvPr/>
        </p:nvGraphicFramePr>
        <p:xfrm>
          <a:off x="342899" y="257238"/>
          <a:ext cx="485775" cy="485775"/>
        </p:xfrm>
        <a:graphic>
          <a:graphicData uri="http://schemas.openxmlformats.org/drawingml/2006/table">
            <a:tbl>
              <a:tblPr/>
              <a:tblGrid>
                <a:gridCol w="48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24" name="rect 24"/>
          <p:cNvSpPr/>
          <p:nvPr/>
        </p:nvSpPr>
        <p:spPr>
          <a:xfrm>
            <a:off x="571500" y="457200"/>
            <a:ext cx="390525" cy="390525"/>
          </a:xfrm>
          <a:prstGeom prst="rect">
            <a:avLst/>
          </a:prstGeom>
          <a:solidFill>
            <a:srgbClr val="4472C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3980" y="1129030"/>
            <a:ext cx="4181475" cy="49053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0360" y="988695"/>
            <a:ext cx="4200525" cy="5676900"/>
          </a:xfrm>
          <a:prstGeom prst="rect">
            <a:avLst/>
          </a:prstGeom>
        </p:spPr>
      </p:pic>
      <p:sp>
        <p:nvSpPr>
          <p:cNvPr id="9" name="textbox 18">
            <a:extLst>
              <a:ext uri="{FF2B5EF4-FFF2-40B4-BE49-F238E27FC236}">
                <a16:creationId xmlns:a16="http://schemas.microsoft.com/office/drawing/2014/main" id="{25681E33-A4DE-484D-0B55-2F75FBE69D53}"/>
              </a:ext>
            </a:extLst>
          </p:cNvPr>
          <p:cNvSpPr/>
          <p:nvPr/>
        </p:nvSpPr>
        <p:spPr>
          <a:xfrm>
            <a:off x="1249045" y="330835"/>
            <a:ext cx="7165490" cy="4121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0"/>
              </a:spcBef>
            </a:pP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参赛墙报（共计</a:t>
            </a:r>
            <a:r>
              <a:rPr sz="2700" b="1" kern="0" spc="-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sz="2700" b="1" kern="0" spc="-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个墙报</a:t>
            </a:r>
            <a:r>
              <a:rPr lang="en-US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en-US" sz="2700" b="1" kern="0" spc="-7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43</a:t>
            </a:r>
            <a:r>
              <a:rPr lang="zh-CN" altLang="en-US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en-US" altLang="zh-CN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Flash Talk</a:t>
            </a: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graphicFrame>
        <p:nvGraphicFramePr>
          <p:cNvPr id="20" name="table 20"/>
          <p:cNvGraphicFramePr>
            <a:graphicFrameLocks noGrp="1"/>
          </p:cNvGraphicFramePr>
          <p:nvPr/>
        </p:nvGraphicFramePr>
        <p:xfrm>
          <a:off x="342899" y="257238"/>
          <a:ext cx="485775" cy="485775"/>
        </p:xfrm>
        <a:graphic>
          <a:graphicData uri="http://schemas.openxmlformats.org/drawingml/2006/table">
            <a:tbl>
              <a:tblPr/>
              <a:tblGrid>
                <a:gridCol w="48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24" name="rect 24"/>
          <p:cNvSpPr/>
          <p:nvPr/>
        </p:nvSpPr>
        <p:spPr>
          <a:xfrm>
            <a:off x="571500" y="457200"/>
            <a:ext cx="390525" cy="390525"/>
          </a:xfrm>
          <a:prstGeom prst="rect">
            <a:avLst/>
          </a:prstGeom>
          <a:solidFill>
            <a:srgbClr val="4472C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975" y="1833245"/>
            <a:ext cx="4210050" cy="3190875"/>
          </a:xfrm>
          <a:prstGeom prst="rect">
            <a:avLst/>
          </a:prstGeom>
        </p:spPr>
      </p:pic>
      <p:sp>
        <p:nvSpPr>
          <p:cNvPr id="9" name="textbox 18">
            <a:extLst>
              <a:ext uri="{FF2B5EF4-FFF2-40B4-BE49-F238E27FC236}">
                <a16:creationId xmlns:a16="http://schemas.microsoft.com/office/drawing/2014/main" id="{A34332C0-2343-F770-CFAB-D17CEB1D25DA}"/>
              </a:ext>
            </a:extLst>
          </p:cNvPr>
          <p:cNvSpPr/>
          <p:nvPr/>
        </p:nvSpPr>
        <p:spPr>
          <a:xfrm>
            <a:off x="1249045" y="330835"/>
            <a:ext cx="7165490" cy="4121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0"/>
              </a:spcBef>
            </a:pP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参赛墙报（共计</a:t>
            </a:r>
            <a:r>
              <a:rPr sz="2700" b="1" kern="0" spc="-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sz="2700" b="1" kern="0" spc="-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个墙报</a:t>
            </a:r>
            <a:r>
              <a:rPr lang="en-US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en-US" sz="2700" b="1" kern="0" spc="-7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43</a:t>
            </a:r>
            <a:r>
              <a:rPr lang="zh-CN" altLang="en-US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en-US" altLang="zh-CN"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Flash Talk</a:t>
            </a:r>
            <a:r>
              <a:rPr sz="2700" b="1" kern="0" spc="-7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64" name="textbox 64"/>
          <p:cNvSpPr/>
          <p:nvPr/>
        </p:nvSpPr>
        <p:spPr>
          <a:xfrm>
            <a:off x="330199" y="244538"/>
            <a:ext cx="3553432" cy="5207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900"/>
              </a:lnSpc>
            </a:pPr>
            <a:r>
              <a:rPr sz="5800" kern="0" spc="5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□</a:t>
            </a:r>
            <a:r>
              <a:rPr sz="5800" kern="0" spc="28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4200" b="1" kern="0" spc="50" baseline="700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评审专家名单</a:t>
            </a:r>
            <a:endParaRPr sz="4200" baseline="7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6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68" name="rect 68"/>
          <p:cNvSpPr/>
          <p:nvPr/>
        </p:nvSpPr>
        <p:spPr>
          <a:xfrm>
            <a:off x="571500" y="457200"/>
            <a:ext cx="390525" cy="390525"/>
          </a:xfrm>
          <a:prstGeom prst="rect">
            <a:avLst/>
          </a:prstGeom>
          <a:solidFill>
            <a:srgbClr val="4472C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" name="textbox 4"/>
          <p:cNvSpPr/>
          <p:nvPr/>
        </p:nvSpPr>
        <p:spPr>
          <a:xfrm>
            <a:off x="879724" y="1295972"/>
            <a:ext cx="10133965" cy="53174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endParaRPr sz="2000" b="1" kern="0" spc="0" dirty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0000"/>
              </a:lnSpc>
            </a:pPr>
            <a:r>
              <a:rPr lang="zh-CN" altLang="en-US" sz="2400" b="1" kern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海报评审专家</a:t>
            </a:r>
            <a:r>
              <a:rPr sz="2400" b="1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1.TeV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物理和超出标准模型新物理：刘波、王锦、岩斌</a:t>
            </a:r>
            <a:endParaRPr lang="en-US" altLang="zh-CN" sz="2000" kern="0" spc="9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强子物理与味物理：何吉波、刘晓海、孟璐</a:t>
            </a:r>
            <a:endParaRPr lang="en-US" altLang="zh-CN" sz="2000" kern="0" spc="9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高能重离子物理：冯笙琴、罗晓峰、浦实、徐庆华、严力、周代翠、张晓明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中微子物理、粒子天体物理与宇宙学：陈松战、徐东莲、周也铃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粒子物理实验技术：封常青、刘勇、刘倩、徐来林</a:t>
            </a:r>
          </a:p>
          <a:p>
            <a:pPr marL="21590" algn="l" rtl="0" eaLnBrk="0">
              <a:lnSpc>
                <a:spcPct val="90000"/>
              </a:lnSpc>
              <a:spcBef>
                <a:spcPts val="605"/>
              </a:spcBef>
            </a:pP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70" name="textbox 70"/>
          <p:cNvSpPr/>
          <p:nvPr/>
        </p:nvSpPr>
        <p:spPr>
          <a:xfrm>
            <a:off x="1524000" y="1857375"/>
            <a:ext cx="9144000" cy="2295525"/>
          </a:xfrm>
          <a:prstGeom prst="rect">
            <a:avLst/>
          </a:prstGeom>
          <a:solidFill>
            <a:schemeClr val="accent1"/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6000" algn="l" rtl="0" eaLnBrk="0">
              <a:lnSpc>
                <a:spcPct val="83000"/>
              </a:lnSpc>
            </a:pPr>
            <a:r>
              <a:rPr sz="4800" b="1" kern="0" spc="-70" dirty="0">
                <a:solidFill>
                  <a:schemeClr val="bg1">
                    <a:alpha val="100000"/>
                  </a:scheme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最佳墙报评选结果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72" name="textbox 72"/>
          <p:cNvSpPr/>
          <p:nvPr/>
        </p:nvSpPr>
        <p:spPr>
          <a:xfrm>
            <a:off x="571499" y="874961"/>
            <a:ext cx="11222082" cy="53517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490595" algn="l" rtl="0" eaLnBrk="0">
              <a:lnSpc>
                <a:spcPct val="83000"/>
              </a:lnSpc>
            </a:pPr>
            <a:r>
              <a:rPr sz="6000" b="1" kern="0" spc="-100" dirty="0">
                <a:solidFill>
                  <a:srgbClr val="FF0000">
                    <a:alpha val="100000"/>
                  </a:srgbClr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优秀墙报</a:t>
            </a:r>
            <a:endParaRPr sz="60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575" rtl="0" eaLnBrk="0">
              <a:lnSpc>
                <a:spcPts val="2500"/>
              </a:lnSpc>
              <a:spcBef>
                <a:spcPts val="725"/>
              </a:spcBef>
            </a:pPr>
            <a:r>
              <a:rPr lang="en-US" altLang="zh-CN" sz="2000" kern="0" spc="-1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1</a:t>
            </a:r>
            <a:r>
              <a:rPr lang="zh-CN" altLang="en-US" sz="2000" kern="0" spc="-1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、</a:t>
            </a:r>
            <a:r>
              <a:rPr sz="2000" kern="0" spc="-10" dirty="0" err="1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TeV物理和超出标准模型新物理</a:t>
            </a:r>
            <a:r>
              <a:rPr sz="2000" kern="0" spc="-1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:</a:t>
            </a:r>
            <a:endParaRPr lang="en-US" sz="2000" dirty="0">
              <a:latin typeface="KaiTi" panose="02010609060101010101" pitchFamily="49" charset="-122"/>
              <a:ea typeface="KaiTi" panose="02010609060101010101" pitchFamily="49" charset="-122"/>
              <a:cs typeface="华文楷体" panose="02010600040101010101" charset="-122"/>
            </a:endParaRPr>
          </a:p>
          <a:p>
            <a:pPr marL="28575" eaLnBrk="0">
              <a:lnSpc>
                <a:spcPts val="2500"/>
              </a:lnSpc>
              <a:spcBef>
                <a:spcPts val="725"/>
              </a:spcBef>
            </a:pP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方申</a:t>
            </a:r>
            <a:r>
              <a:rPr lang="zh-CN" altLang="en-US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（复旦大学）、</a:t>
            </a:r>
            <a:r>
              <a:rPr lang="zh-CN" altLang="en-US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刘炳萱（中山大学）、</a:t>
            </a:r>
            <a:r>
              <a:rPr lang="zh-CN" altLang="en-US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李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志军</a:t>
            </a:r>
            <a:r>
              <a:rPr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（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中山大学</a:t>
            </a:r>
            <a:r>
              <a:rPr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）</a:t>
            </a:r>
            <a:endParaRPr lang="en-US" sz="2000" b="1" kern="0" spc="-60" dirty="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  <a:cs typeface="华文楷体" panose="02010600040101010101" charset="-122"/>
            </a:endParaRPr>
          </a:p>
          <a:p>
            <a:pPr marL="28575" eaLnBrk="0">
              <a:lnSpc>
                <a:spcPts val="2500"/>
              </a:lnSpc>
              <a:spcBef>
                <a:spcPts val="725"/>
              </a:spcBef>
            </a:pPr>
            <a:r>
              <a:rPr lang="en-US" altLang="zh-CN" sz="2000" kern="0" spc="-14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2</a:t>
            </a:r>
            <a:r>
              <a:rPr lang="zh-CN" altLang="en-US" sz="2000" kern="0" spc="-14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、</a:t>
            </a:r>
            <a:r>
              <a:rPr sz="2000" kern="0" spc="-140" dirty="0" err="1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强子物理与味物理</a:t>
            </a:r>
            <a:r>
              <a:rPr sz="2000" kern="0" spc="-14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：</a:t>
            </a:r>
            <a:endParaRPr lang="en-US" sz="2000" dirty="0">
              <a:latin typeface="KaiTi" panose="02010609060101010101" pitchFamily="49" charset="-122"/>
              <a:ea typeface="KaiTi" panose="02010609060101010101" pitchFamily="49" charset="-122"/>
              <a:cs typeface="华文楷体" panose="02010600040101010101" charset="-122"/>
            </a:endParaRPr>
          </a:p>
          <a:p>
            <a:pPr marL="28575" rtl="0" eaLnBrk="0">
              <a:lnSpc>
                <a:spcPts val="2500"/>
              </a:lnSpc>
              <a:spcBef>
                <a:spcPts val="725"/>
              </a:spcBef>
            </a:pP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高美琪</a:t>
            </a:r>
            <a:r>
              <a:rPr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（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华南师范大学</a:t>
            </a:r>
            <a:r>
              <a:rPr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）</a:t>
            </a:r>
            <a:r>
              <a:rPr lang="zh-CN" altLang="en-US" sz="2000" b="1" kern="0" spc="-2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、</a:t>
            </a:r>
            <a:r>
              <a:rPr sz="2000" kern="0" spc="-42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 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韩雪莹</a:t>
            </a:r>
            <a:r>
              <a:rPr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（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中国科学院高能物理研究所</a:t>
            </a:r>
            <a:r>
              <a:rPr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）</a:t>
            </a:r>
            <a:r>
              <a:rPr lang="zh-CN" altLang="en-US" sz="2000" b="1" kern="0" spc="-2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、</a:t>
            </a:r>
            <a:endParaRPr lang="en-US" sz="2000" b="1" kern="0" spc="-20" dirty="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  <a:cs typeface="华文楷体" panose="02010600040101010101" charset="-122"/>
            </a:endParaRPr>
          </a:p>
          <a:p>
            <a:pPr marL="28575" rtl="0" eaLnBrk="0">
              <a:lnSpc>
                <a:spcPts val="2500"/>
              </a:lnSpc>
              <a:spcBef>
                <a:spcPts val="725"/>
              </a:spcBef>
            </a:pPr>
            <a:r>
              <a:rPr lang="en-US" altLang="zh-CN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 </a:t>
            </a:r>
            <a:r>
              <a:rPr lang="en-US" altLang="zh-CN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石硕</a:t>
            </a:r>
            <a:r>
              <a:rPr lang="en-US" altLang="zh-CN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 </a:t>
            </a:r>
            <a:r>
              <a:rPr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（</a:t>
            </a:r>
            <a:r>
              <a:rPr lang="en-US" altLang="zh-CN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 </a:t>
            </a:r>
            <a:r>
              <a:rPr lang="en-US" altLang="zh-CN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中国科学院高能物理研究所</a:t>
            </a:r>
            <a:r>
              <a:rPr lang="en-US" altLang="zh-CN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 </a:t>
            </a:r>
            <a:r>
              <a:rPr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）</a:t>
            </a:r>
            <a:endParaRPr sz="2000" dirty="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  <a:cs typeface="华文楷体" panose="02010600040101010101" charset="-122"/>
            </a:endParaRPr>
          </a:p>
          <a:p>
            <a:pPr marL="20320" rtl="0" eaLnBrk="0">
              <a:lnSpc>
                <a:spcPts val="2500"/>
              </a:lnSpc>
              <a:spcBef>
                <a:spcPts val="1140"/>
              </a:spcBef>
            </a:pPr>
            <a:r>
              <a:rPr lang="en-US" altLang="zh-CN" sz="2000" kern="0" spc="-16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3</a:t>
            </a:r>
            <a:r>
              <a:rPr lang="zh-CN" altLang="en-US" sz="2000" kern="0" spc="-16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、</a:t>
            </a:r>
            <a:r>
              <a:rPr sz="2000" kern="0" spc="-160" dirty="0" err="1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高能重离子物理</a:t>
            </a:r>
            <a:r>
              <a:rPr sz="2000" kern="0" spc="-16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：</a:t>
            </a:r>
            <a:endParaRPr lang="en-US" sz="2000" dirty="0">
              <a:latin typeface="KaiTi" panose="02010609060101010101" pitchFamily="49" charset="-122"/>
              <a:ea typeface="KaiTi" panose="02010609060101010101" pitchFamily="49" charset="-122"/>
              <a:cs typeface="华文楷体" panose="02010600040101010101" charset="-122"/>
            </a:endParaRPr>
          </a:p>
          <a:p>
            <a:pPr marL="20320" rtl="0" eaLnBrk="0">
              <a:lnSpc>
                <a:spcPts val="2500"/>
              </a:lnSpc>
              <a:spcBef>
                <a:spcPts val="1140"/>
              </a:spcBef>
            </a:pP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梁晨曦</a:t>
            </a:r>
            <a:r>
              <a:rPr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（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复旦大学</a:t>
            </a:r>
            <a:r>
              <a:rPr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）</a:t>
            </a:r>
            <a:r>
              <a:rPr lang="zh-CN" altLang="en-US" sz="2000" b="1" kern="0" spc="-7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、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张珂豪</a:t>
            </a:r>
            <a:r>
              <a:rPr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（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华中师范大学</a:t>
            </a:r>
            <a:r>
              <a:rPr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）</a:t>
            </a:r>
            <a:r>
              <a:rPr lang="zh-CN" altLang="en-US" sz="2000" b="1" kern="0" spc="-7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、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张炜</a:t>
            </a:r>
            <a:r>
              <a:rPr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（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华南师范大学</a:t>
            </a:r>
            <a:r>
              <a:rPr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）</a:t>
            </a:r>
            <a:endParaRPr lang="en-US" sz="2000" b="1" kern="0" spc="-60" dirty="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  <a:cs typeface="华文楷体" panose="02010600040101010101" charset="-122"/>
              <a:sym typeface="+mn-ea"/>
            </a:endParaRPr>
          </a:p>
          <a:p>
            <a:pPr marL="20320" rtl="0" eaLnBrk="0">
              <a:lnSpc>
                <a:spcPts val="2500"/>
              </a:lnSpc>
              <a:spcBef>
                <a:spcPts val="1140"/>
              </a:spcBef>
            </a:pPr>
            <a:r>
              <a:rPr lang="en-US" altLang="zh-CN" sz="2000" b="1" kern="0" spc="-6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4</a:t>
            </a:r>
            <a:r>
              <a:rPr lang="zh-CN" altLang="en-US" sz="2000" b="1" kern="0" spc="-6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、中微子物理、粒子天体物理与宇宙学：</a:t>
            </a:r>
            <a:endParaRPr lang="en-US" altLang="zh-CN" sz="2000" b="1" kern="0" spc="-60" dirty="0">
              <a:latin typeface="KaiTi" panose="02010609060101010101" pitchFamily="49" charset="-122"/>
              <a:ea typeface="KaiTi" panose="02010609060101010101" pitchFamily="49" charset="-122"/>
              <a:cs typeface="华文楷体" panose="02010600040101010101" charset="-122"/>
              <a:sym typeface="+mn-ea"/>
            </a:endParaRPr>
          </a:p>
          <a:p>
            <a:pPr marL="20320" rtl="0" eaLnBrk="0">
              <a:lnSpc>
                <a:spcPts val="2500"/>
              </a:lnSpc>
              <a:spcBef>
                <a:spcPts val="1140"/>
              </a:spcBef>
            </a:pPr>
            <a:r>
              <a:rPr lang="zh-CN" altLang="en-US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曹瑞珂（上海交通大学）</a:t>
            </a:r>
            <a:r>
              <a:rPr lang="zh-CN" altLang="en-US" sz="2000" b="1" kern="0" spc="-7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、</a:t>
            </a:r>
            <a:r>
              <a:rPr lang="zh-CN" altLang="en-US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常起超（上海交通大学）</a:t>
            </a:r>
            <a:r>
              <a:rPr lang="zh-CN" altLang="en-US" sz="2000" b="1" kern="0" spc="-7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、</a:t>
            </a:r>
            <a:r>
              <a:rPr lang="zh-CN" altLang="en-US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高智星（上海交通大学）</a:t>
            </a:r>
            <a:endParaRPr lang="en-US" altLang="zh-CN" sz="2000" b="1" kern="0" spc="-60" dirty="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  <a:cs typeface="华文楷体" panose="02010600040101010101" charset="-122"/>
              <a:sym typeface="+mn-ea"/>
            </a:endParaRPr>
          </a:p>
          <a:p>
            <a:pPr marL="24765" rtl="0" eaLnBrk="0">
              <a:lnSpc>
                <a:spcPts val="2500"/>
              </a:lnSpc>
              <a:spcBef>
                <a:spcPts val="1140"/>
              </a:spcBef>
            </a:pPr>
            <a:r>
              <a:rPr lang="en-US" altLang="zh-CN" sz="2000" kern="0" spc="-15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5</a:t>
            </a:r>
            <a:r>
              <a:rPr lang="zh-CN" altLang="en-US" sz="2000" kern="0" spc="-15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、</a:t>
            </a:r>
            <a:r>
              <a:rPr sz="2000" kern="0" spc="-150" dirty="0" err="1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粒子物理实验技术</a:t>
            </a:r>
            <a:r>
              <a:rPr sz="2000" kern="0" spc="-150" dirty="0"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</a:rPr>
              <a:t>：</a:t>
            </a:r>
            <a:endParaRPr lang="en-US" sz="2000" dirty="0">
              <a:latin typeface="KaiTi" panose="02010609060101010101" pitchFamily="49" charset="-122"/>
              <a:ea typeface="KaiTi" panose="02010609060101010101" pitchFamily="49" charset="-122"/>
              <a:cs typeface="华文楷体" panose="02010600040101010101" charset="-122"/>
            </a:endParaRPr>
          </a:p>
          <a:p>
            <a:pPr marL="24765" rtl="0" eaLnBrk="0">
              <a:lnSpc>
                <a:spcPts val="2500"/>
              </a:lnSpc>
              <a:spcBef>
                <a:spcPts val="1140"/>
              </a:spcBef>
            </a:pP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陈江宇</a:t>
            </a:r>
            <a:r>
              <a:rPr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（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中山大学</a:t>
            </a:r>
            <a:r>
              <a:rPr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）</a:t>
            </a:r>
            <a:r>
              <a:rPr lang="zh-CN" altLang="en-US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、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方文祥</a:t>
            </a:r>
            <a:r>
              <a:rPr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（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上海交通大学</a:t>
            </a:r>
            <a:r>
              <a:rPr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）</a:t>
            </a:r>
            <a:r>
              <a:rPr lang="zh-CN" altLang="en-US"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、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张田园</a:t>
            </a:r>
            <a:r>
              <a:rPr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（</a:t>
            </a:r>
            <a:r>
              <a:rPr lang="en-US" sz="2000" b="1" kern="0" spc="-60" dirty="0" err="1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中国科学院高能物理研究所</a:t>
            </a:r>
            <a:r>
              <a:rPr sz="2000" b="1" kern="0" spc="-6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华文楷体" panose="02010600040101010101" charset="-122"/>
                <a:sym typeface="+mn-ea"/>
              </a:rPr>
              <a:t>）</a:t>
            </a:r>
            <a:endParaRPr sz="2000" dirty="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  <a:cs typeface="华文楷体" panose="02010600040101010101" charset="-122"/>
            </a:endParaRPr>
          </a:p>
        </p:txBody>
      </p:sp>
      <p:grpSp>
        <p:nvGrpSpPr>
          <p:cNvPr id="10" name="group 10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74" name="path 74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6" name="path 76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78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310</Words>
  <Application>Microsoft Macintosh PowerPoint</Application>
  <PresentationFormat>宽屏</PresentationFormat>
  <Paragraphs>57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5" baseType="lpstr">
      <vt:lpstr>华文新魏</vt:lpstr>
      <vt:lpstr>KaiTi</vt:lpstr>
      <vt:lpstr>微软雅黑</vt:lpstr>
      <vt:lpstr>Arial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Microsoft Office User</cp:lastModifiedBy>
  <cp:revision>21</cp:revision>
  <dcterms:created xsi:type="dcterms:W3CDTF">2026-07-15T06:50:00Z</dcterms:created>
  <dcterms:modified xsi:type="dcterms:W3CDTF">2026-07-18T00:11:05Z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wqlLaW5nc29mdCBQREYgdG8gV1BTIDExNQ</vt:lpwstr>
  </property>
  <property fmtid="{D5CDD505-2E9C-101B-9397-08002B2CF9AE}" pid="3" name="Created">
    <vt:filetime>2026-07-15T22:36:48Z</vt:filetime>
  </property>
  <property fmtid="{D5CDD505-2E9C-101B-9397-08002B2CF9AE}" pid="4" name="KSOProductBuildVer">
    <vt:lpwstr>2052-12.1.0.24034</vt:lpwstr>
  </property>
  <property fmtid="{D5CDD505-2E9C-101B-9397-08002B2CF9AE}" pid="5" name="ICV">
    <vt:lpwstr>8C4BAEA7C1ED4B48B814EDC38BD2E8D5_13</vt:lpwstr>
  </property>
</Properties>
</file>