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7" r:id="rId1"/>
  </p:sldMasterIdLst>
  <p:notesMasterIdLst>
    <p:notesMasterId r:id="rId5"/>
  </p:notesMasterIdLst>
  <p:sldIdLst>
    <p:sldId id="340" r:id="rId2"/>
    <p:sldId id="736" r:id="rId3"/>
    <p:sldId id="737" r:id="rId4"/>
  </p:sldIdLst>
  <p:sldSz cx="12192000" cy="6858000"/>
  <p:notesSz cx="6858000" cy="9144000"/>
  <p:defaultTextStyle>
    <a:defPPr>
      <a:defRPr lang="zh-CN"/>
    </a:defPPr>
    <a:lvl1pPr marL="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6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835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9435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9035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927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887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847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8705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28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396" userDrawn="1">
          <p15:clr>
            <a:srgbClr val="A4A3A4"/>
          </p15:clr>
        </p15:guide>
        <p15:guide id="4" pos="1971" userDrawn="1">
          <p15:clr>
            <a:srgbClr val="A4A3A4"/>
          </p15:clr>
        </p15:guide>
        <p15:guide id="5" pos="121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anqian" initials="p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65FB1"/>
    <a:srgbClr val="0071C1"/>
    <a:srgbClr val="FF9900"/>
    <a:srgbClr val="FFC400"/>
    <a:srgbClr val="0000CC"/>
    <a:srgbClr val="FAFAFA"/>
    <a:srgbClr val="005DA2"/>
    <a:srgbClr val="FFD347"/>
    <a:srgbClr val="FFC9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59" autoAdjust="0"/>
    <p:restoredTop sz="96019" autoAdjust="0"/>
  </p:normalViewPr>
  <p:slideViewPr>
    <p:cSldViewPr>
      <p:cViewPr varScale="1">
        <p:scale>
          <a:sx n="83" d="100"/>
          <a:sy n="83" d="100"/>
        </p:scale>
        <p:origin x="600" y="77"/>
      </p:cViewPr>
      <p:guideLst>
        <p:guide orient="horz" pos="2128"/>
        <p:guide pos="3840"/>
        <p:guide pos="396"/>
        <p:guide pos="1971"/>
        <p:guide pos="121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0" d="100"/>
        <a:sy n="130" d="100"/>
      </p:scale>
      <p:origin x="0" y="441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62AE03-6EE8-41FD-8A37-86C6BC5E264F}" type="datetimeFigureOut">
              <a:rPr lang="zh-CN" altLang="en-US" smtClean="0"/>
              <a:t>2026/7/17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21FD59-C920-460C-B1C9-0346C59420B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6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835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9435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9035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927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887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847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8705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7908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59192-60C8-49F5-94DF-1E29C3FCC85C}" type="datetimeFigureOut">
              <a:rPr lang="zh-CN" altLang="en-US" smtClean="0"/>
              <a:t>2026/7/17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30883-2733-4EB0-9793-894FF9D5011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2484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68330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7409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986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6837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2156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1321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59192-60C8-49F5-94DF-1E29C3FCC85C}" type="datetimeFigureOut">
              <a:rPr lang="zh-CN" altLang="en-US" smtClean="0"/>
              <a:t>2026/7/17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30883-2733-4EB0-9793-894FF9D5011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5516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59192-60C8-49F5-94DF-1E29C3FCC85C}" type="datetimeFigureOut">
              <a:rPr lang="zh-CN" altLang="en-US" smtClean="0"/>
              <a:t>2026/7/17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30883-2733-4EB0-9793-894FF9D5011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4220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59192-60C8-49F5-94DF-1E29C3FCC85C}" type="datetimeFigureOut">
              <a:rPr lang="zh-CN" altLang="en-US" smtClean="0"/>
              <a:t>2026/7/17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30883-2733-4EB0-9793-894FF9D5011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6235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59192-60C8-49F5-94DF-1E29C3FCC85C}" type="datetimeFigureOut">
              <a:rPr lang="zh-CN" altLang="en-US" smtClean="0"/>
              <a:t>2026/7/17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30883-2733-4EB0-9793-894FF9D5011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0163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7/17/2026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pic>
        <p:nvPicPr>
          <p:cNvPr id="7" name="Picture 4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" y="-11878"/>
            <a:ext cx="12184067" cy="6854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5152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-27384"/>
            <a:ext cx="12191999" cy="1240790"/>
          </a:xfrm>
          <a:prstGeom prst="rect">
            <a:avLst/>
          </a:prstGeom>
          <a:solidFill>
            <a:srgbClr val="0071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6" name="矩形 5"/>
          <p:cNvSpPr/>
          <p:nvPr/>
        </p:nvSpPr>
        <p:spPr>
          <a:xfrm>
            <a:off x="0" y="1153717"/>
            <a:ext cx="12191999" cy="27287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Rectangle 2"/>
          <p:cNvSpPr txBox="1">
            <a:spLocks noRot="1" noChangeArrowheads="1"/>
          </p:cNvSpPr>
          <p:nvPr/>
        </p:nvSpPr>
        <p:spPr bwMode="auto">
          <a:xfrm>
            <a:off x="2141786" y="1916832"/>
            <a:ext cx="8215064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bg1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中国物理学会高能物理分会</a:t>
            </a:r>
            <a:r>
              <a:rPr lang="zh-CN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zh-CN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altLang="zh-CN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en-US" altLang="zh-CN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zh-CN" altLang="en-US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新魏" panose="02010800040101010101" pitchFamily="2" charset="-122"/>
                <a:ea typeface="华文新魏" panose="02010800040101010101" pitchFamily="2" charset="-122"/>
              </a:rPr>
              <a:t>第十一届</a:t>
            </a:r>
            <a:r>
              <a:rPr lang="zh-CN" altLang="en-US" sz="48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新魏" panose="02010800040101010101" pitchFamily="2" charset="-122"/>
                <a:ea typeface="华文新魏" panose="02010800040101010101" pitchFamily="2" charset="-122"/>
              </a:rPr>
              <a:t>委员会换届情况汇报</a:t>
            </a:r>
          </a:p>
        </p:txBody>
      </p:sp>
      <p:sp>
        <p:nvSpPr>
          <p:cNvPr id="13" name="TextBox 1"/>
          <p:cNvSpPr txBox="1">
            <a:spLocks noChangeArrowheads="1"/>
          </p:cNvSpPr>
          <p:nvPr/>
        </p:nvSpPr>
        <p:spPr bwMode="auto">
          <a:xfrm>
            <a:off x="5015880" y="4794656"/>
            <a:ext cx="4679950" cy="581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25400" stA="30000" endPos="30000" dist="50800" dir="5400000" sy="-100000" algn="bl" rotWithShape="0"/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2026-07-18</a:t>
            </a:r>
            <a:endParaRPr lang="zh-CN" altLang="en-US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25400" stA="30000" endPos="30000" dist="50800" dir="5400000" sy="-100000" algn="bl" rotWithShape="0"/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>
            <a:spLocks/>
          </p:cNvSpPr>
          <p:nvPr/>
        </p:nvSpPr>
        <p:spPr>
          <a:xfrm>
            <a:off x="407368" y="188641"/>
            <a:ext cx="11665296" cy="57606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zh-CN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zh-CN" sz="28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第十</a:t>
            </a:r>
            <a:r>
              <a:rPr lang="zh-CN" altLang="en-US" sz="28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</a:t>
            </a:r>
            <a:r>
              <a:rPr lang="zh-CN" altLang="zh-CN" sz="28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届委员会</a:t>
            </a:r>
            <a:r>
              <a:rPr lang="zh-CN" altLang="en-US" sz="28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换届</a:t>
            </a:r>
            <a:r>
              <a:rPr lang="zh-CN" altLang="zh-CN" sz="28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会议</a:t>
            </a:r>
            <a:r>
              <a:rPr lang="zh-CN" altLang="zh-CN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经民主程序通过了</a:t>
            </a:r>
            <a:r>
              <a:rPr lang="zh-CN" altLang="en-US" sz="28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第十二届委员会名单</a:t>
            </a:r>
            <a:endParaRPr lang="zh-CN" altLang="en-US" sz="28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9416" y="620688"/>
            <a:ext cx="103691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新一届</a:t>
            </a: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委员共</a:t>
            </a:r>
            <a:r>
              <a:rPr lang="en-US" altLang="zh-CN" sz="2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72</a:t>
            </a: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人，</a:t>
            </a: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其中常务委员</a:t>
            </a:r>
            <a:r>
              <a:rPr lang="en-US" altLang="zh-CN" sz="2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27</a:t>
            </a: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人，</a:t>
            </a: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委员</a:t>
            </a:r>
            <a:r>
              <a:rPr lang="en-US" altLang="zh-CN" sz="2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45</a:t>
            </a: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人</a:t>
            </a:r>
            <a:endParaRPr lang="en-US" altLang="zh-CN" sz="20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新增</a:t>
            </a:r>
            <a:r>
              <a:rPr lang="en-US" altLang="zh-CN" sz="2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个常委单位、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个委员</a:t>
            </a: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单位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4238467"/>
              </p:ext>
            </p:extLst>
          </p:nvPr>
        </p:nvGraphicFramePr>
        <p:xfrm>
          <a:off x="119336" y="1706520"/>
          <a:ext cx="4176466" cy="4562711"/>
        </p:xfrm>
        <a:graphic>
          <a:graphicData uri="http://schemas.openxmlformats.org/drawingml/2006/table">
            <a:tbl>
              <a:tblPr/>
              <a:tblGrid>
                <a:gridCol w="328371">
                  <a:extLst>
                    <a:ext uri="{9D8B030D-6E8A-4147-A177-3AD203B41FA5}">
                      <a16:colId xmlns:a16="http://schemas.microsoft.com/office/drawing/2014/main" val="2343936121"/>
                    </a:ext>
                  </a:extLst>
                </a:gridCol>
                <a:gridCol w="564388">
                  <a:extLst>
                    <a:ext uri="{9D8B030D-6E8A-4147-A177-3AD203B41FA5}">
                      <a16:colId xmlns:a16="http://schemas.microsoft.com/office/drawing/2014/main" val="312979036"/>
                    </a:ext>
                  </a:extLst>
                </a:gridCol>
                <a:gridCol w="502817">
                  <a:extLst>
                    <a:ext uri="{9D8B030D-6E8A-4147-A177-3AD203B41FA5}">
                      <a16:colId xmlns:a16="http://schemas.microsoft.com/office/drawing/2014/main" val="61414679"/>
                    </a:ext>
                  </a:extLst>
                </a:gridCol>
                <a:gridCol w="564388">
                  <a:extLst>
                    <a:ext uri="{9D8B030D-6E8A-4147-A177-3AD203B41FA5}">
                      <a16:colId xmlns:a16="http://schemas.microsoft.com/office/drawing/2014/main" val="3233911839"/>
                    </a:ext>
                  </a:extLst>
                </a:gridCol>
                <a:gridCol w="1015897">
                  <a:extLst>
                    <a:ext uri="{9D8B030D-6E8A-4147-A177-3AD203B41FA5}">
                      <a16:colId xmlns:a16="http://schemas.microsoft.com/office/drawing/2014/main" val="1680448886"/>
                    </a:ext>
                  </a:extLst>
                </a:gridCol>
                <a:gridCol w="605433">
                  <a:extLst>
                    <a:ext uri="{9D8B030D-6E8A-4147-A177-3AD203B41FA5}">
                      <a16:colId xmlns:a16="http://schemas.microsoft.com/office/drawing/2014/main" val="140717497"/>
                    </a:ext>
                  </a:extLst>
                </a:gridCol>
                <a:gridCol w="595172">
                  <a:extLst>
                    <a:ext uri="{9D8B030D-6E8A-4147-A177-3AD203B41FA5}">
                      <a16:colId xmlns:a16="http://schemas.microsoft.com/office/drawing/2014/main" val="2552926554"/>
                    </a:ext>
                  </a:extLst>
                </a:gridCol>
              </a:tblGrid>
              <a:tr h="282320"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序号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姓名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性别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职称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工作单位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名额分配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任职类别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0855731"/>
                  </a:ext>
                </a:extLst>
              </a:tr>
              <a:tr h="158533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高原宁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男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院士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北京大学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常务委员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1016340"/>
                  </a:ext>
                </a:extLst>
              </a:tr>
              <a:tr h="158533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曹庆宏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男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教授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常务委员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8464154"/>
                  </a:ext>
                </a:extLst>
              </a:tr>
              <a:tr h="158533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李  强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男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教授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常务委员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9061921"/>
                  </a:ext>
                </a:extLst>
              </a:tr>
              <a:tr h="158533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4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沈成平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男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教授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复旦大学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常务委员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0308330"/>
                  </a:ext>
                </a:extLst>
              </a:tr>
              <a:tr h="158533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5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常  钦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男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教授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河南师范大学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常务委员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9290479"/>
                  </a:ext>
                </a:extLst>
              </a:tr>
              <a:tr h="158533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6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廖  益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男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教授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华南师范大学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常务委员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5993485"/>
                  </a:ext>
                </a:extLst>
              </a:tr>
              <a:tr h="158533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谢跃红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男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教授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华中师范大学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常务委员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387197"/>
                  </a:ext>
                </a:extLst>
              </a:tr>
              <a:tr h="158533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岳崇兴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男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教授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辽宁师范大学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常务委员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5496746"/>
                  </a:ext>
                </a:extLst>
              </a:tr>
              <a:tr h="158533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9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金  山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男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教授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南京大学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常务委员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3570914"/>
                  </a:ext>
                </a:extLst>
              </a:tr>
              <a:tr h="158533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10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常  雷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男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教授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南开大学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常务委员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2652152"/>
                  </a:ext>
                </a:extLst>
              </a:tr>
              <a:tr h="158533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11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陈少敏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男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教授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清华大学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常务委员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5234595"/>
                  </a:ext>
                </a:extLst>
              </a:tr>
              <a:tr h="158533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12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邹冰松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男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院士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常务委员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7972010"/>
                  </a:ext>
                </a:extLst>
              </a:tr>
              <a:tr h="158533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13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梁作堂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男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院士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山东大学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常务委员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5502741"/>
                  </a:ext>
                </a:extLst>
              </a:tr>
              <a:tr h="158533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14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黄性涛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男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教授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常务委员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9966831"/>
                  </a:ext>
                </a:extLst>
              </a:tr>
              <a:tr h="158533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15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刘江来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男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教授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上海交通大学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常务委员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4664340"/>
                  </a:ext>
                </a:extLst>
              </a:tr>
              <a:tr h="158533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16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杨李林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男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教授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浙江大学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常务委员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3124638"/>
                  </a:ext>
                </a:extLst>
              </a:tr>
              <a:tr h="158533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17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赵政国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男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院士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中国科学技术大学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常务委员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8142341"/>
                  </a:ext>
                </a:extLst>
              </a:tr>
              <a:tr h="158533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18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卢建新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男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教授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常务委员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3533133"/>
                  </a:ext>
                </a:extLst>
              </a:tr>
              <a:tr h="158533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19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吕晓睿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男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教授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中科院大学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常务委员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54311"/>
                  </a:ext>
                </a:extLst>
              </a:tr>
              <a:tr h="158533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20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曹  俊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男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研究员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中科院高能物理所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6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常务委员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6488706"/>
                  </a:ext>
                </a:extLst>
              </a:tr>
              <a:tr h="158533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21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曹  臻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男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院士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常务委员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736332"/>
                  </a:ext>
                </a:extLst>
              </a:tr>
              <a:tr h="158533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22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娄辛丑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男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研究员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常务委员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9539422"/>
                  </a:ext>
                </a:extLst>
              </a:tr>
              <a:tr h="158533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23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沈肖雁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女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研究员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常务委员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8811758"/>
                  </a:ext>
                </a:extLst>
              </a:tr>
              <a:tr h="158533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24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温良剑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男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研究员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常务委员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9274173"/>
                  </a:ext>
                </a:extLst>
              </a:tr>
              <a:tr h="158533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25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赵  强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男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研究员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常务委员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0228995"/>
                  </a:ext>
                </a:extLst>
              </a:tr>
              <a:tr h="158533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26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郭奉坤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男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研究员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中科院理论物理所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常务委员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041110"/>
                  </a:ext>
                </a:extLst>
              </a:tr>
              <a:tr h="158533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27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周宇峰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男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研究员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常务委员</a:t>
                      </a:r>
                    </a:p>
                  </a:txBody>
                  <a:tcPr marL="4549" marR="4549" marT="45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6495545"/>
                  </a:ext>
                </a:extLst>
              </a:tr>
            </a:tbl>
          </a:graphicData>
        </a:graphic>
      </p:graphicFrame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8747874"/>
              </p:ext>
            </p:extLst>
          </p:nvPr>
        </p:nvGraphicFramePr>
        <p:xfrm>
          <a:off x="4407319" y="1706520"/>
          <a:ext cx="3929661" cy="4570335"/>
        </p:xfrm>
        <a:graphic>
          <a:graphicData uri="http://schemas.openxmlformats.org/drawingml/2006/table">
            <a:tbl>
              <a:tblPr/>
              <a:tblGrid>
                <a:gridCol w="308966">
                  <a:extLst>
                    <a:ext uri="{9D8B030D-6E8A-4147-A177-3AD203B41FA5}">
                      <a16:colId xmlns:a16="http://schemas.microsoft.com/office/drawing/2014/main" val="1246381599"/>
                    </a:ext>
                  </a:extLst>
                </a:gridCol>
                <a:gridCol w="531035">
                  <a:extLst>
                    <a:ext uri="{9D8B030D-6E8A-4147-A177-3AD203B41FA5}">
                      <a16:colId xmlns:a16="http://schemas.microsoft.com/office/drawing/2014/main" val="2826306199"/>
                    </a:ext>
                  </a:extLst>
                </a:gridCol>
                <a:gridCol w="473104">
                  <a:extLst>
                    <a:ext uri="{9D8B030D-6E8A-4147-A177-3AD203B41FA5}">
                      <a16:colId xmlns:a16="http://schemas.microsoft.com/office/drawing/2014/main" val="2515521463"/>
                    </a:ext>
                  </a:extLst>
                </a:gridCol>
                <a:gridCol w="531035">
                  <a:extLst>
                    <a:ext uri="{9D8B030D-6E8A-4147-A177-3AD203B41FA5}">
                      <a16:colId xmlns:a16="http://schemas.microsoft.com/office/drawing/2014/main" val="2450844834"/>
                    </a:ext>
                  </a:extLst>
                </a:gridCol>
                <a:gridCol w="955864">
                  <a:extLst>
                    <a:ext uri="{9D8B030D-6E8A-4147-A177-3AD203B41FA5}">
                      <a16:colId xmlns:a16="http://schemas.microsoft.com/office/drawing/2014/main" val="1376311415"/>
                    </a:ext>
                  </a:extLst>
                </a:gridCol>
                <a:gridCol w="569656">
                  <a:extLst>
                    <a:ext uri="{9D8B030D-6E8A-4147-A177-3AD203B41FA5}">
                      <a16:colId xmlns:a16="http://schemas.microsoft.com/office/drawing/2014/main" val="3999425162"/>
                    </a:ext>
                  </a:extLst>
                </a:gridCol>
                <a:gridCol w="560001">
                  <a:extLst>
                    <a:ext uri="{9D8B030D-6E8A-4147-A177-3AD203B41FA5}">
                      <a16:colId xmlns:a16="http://schemas.microsoft.com/office/drawing/2014/main" val="558908207"/>
                    </a:ext>
                  </a:extLst>
                </a:gridCol>
              </a:tblGrid>
              <a:tr h="307227"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序号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姓名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性别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职称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工作单位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名额分配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任职类别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762093"/>
                  </a:ext>
                </a:extLst>
              </a:tr>
              <a:tr h="166689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28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冯  旭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男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教授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北京大学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委员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5166234"/>
                  </a:ext>
                </a:extLst>
              </a:tr>
              <a:tr h="166689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29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马滟青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男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教授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委员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8827963"/>
                  </a:ext>
                </a:extLst>
              </a:tr>
              <a:tr h="166689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30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耿立升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男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教授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北京航空航天大学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委员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0356162"/>
                  </a:ext>
                </a:extLst>
              </a:tr>
              <a:tr h="166689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31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康现伟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男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教授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北京师范大学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委员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5378459"/>
                  </a:ext>
                </a:extLst>
              </a:tr>
              <a:tr h="166689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32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张永超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男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教授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东南大学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委员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378239"/>
                  </a:ext>
                </a:extLst>
              </a:tr>
              <a:tr h="166689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33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陈  昊 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男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青年研究员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复旦大学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委员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0366031"/>
                  </a:ext>
                </a:extLst>
              </a:tr>
              <a:tr h="166689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34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刘宏邦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男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教授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广西大学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委员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8153042"/>
                  </a:ext>
                </a:extLst>
              </a:tr>
              <a:tr h="166689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35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廖广睿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男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教授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广西师范大学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委员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1139763"/>
                  </a:ext>
                </a:extLst>
              </a:tr>
              <a:tr h="166689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36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王声权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男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教授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贵州民族大学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委员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385824"/>
                  </a:ext>
                </a:extLst>
              </a:tr>
              <a:tr h="166689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37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刘永录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男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教授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国防科学技术大学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委员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6526881"/>
                  </a:ext>
                </a:extLst>
              </a:tr>
              <a:tr h="166689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38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戴凌云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男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教授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湖南大学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委员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903593"/>
                  </a:ext>
                </a:extLst>
              </a:tr>
              <a:tr h="166689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39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冯  波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男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教授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华南师范大学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委员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1096707"/>
                  </a:ext>
                </a:extLst>
              </a:tr>
              <a:tr h="166689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40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秦  溱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男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教授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华中科技大学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委员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6155476"/>
                  </a:ext>
                </a:extLst>
              </a:tr>
              <a:tr h="166689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41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宋维民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男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教授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吉林大学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委员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7484165"/>
                  </a:ext>
                </a:extLst>
              </a:tr>
              <a:tr h="166689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42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徐繁荣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男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教授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暨南大学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委员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3294107"/>
                  </a:ext>
                </a:extLst>
              </a:tr>
              <a:tr h="166689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43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王雄飞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男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教授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兰州大学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委员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508647"/>
                  </a:ext>
                </a:extLst>
              </a:tr>
              <a:tr h="166689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44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武  雷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男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教授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南京师范大学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委员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0530763"/>
                  </a:ext>
                </a:extLst>
              </a:tr>
              <a:tr h="166689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45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陈  新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男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副教授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清华大学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委员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8190549"/>
                  </a:ext>
                </a:extLst>
              </a:tr>
              <a:tr h="166689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46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岳  骞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男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研究员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委员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3998772"/>
                  </a:ext>
                </a:extLst>
              </a:tr>
              <a:tr h="166689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47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李  刚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男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教授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曲阜师范大学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委员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1783106"/>
                  </a:ext>
                </a:extLst>
              </a:tr>
              <a:tr h="166689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48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李海峰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男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教授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山东大学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委员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337746"/>
                  </a:ext>
                </a:extLst>
              </a:tr>
              <a:tr h="166689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49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王  伟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男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教授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上海交通大学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委员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444891"/>
                  </a:ext>
                </a:extLst>
              </a:tr>
              <a:tr h="166689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50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郑汉青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男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教授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四川大学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委员</a:t>
                      </a:r>
                    </a:p>
                  </a:txBody>
                  <a:tcPr marL="4976" marR="4976" marT="4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5515134"/>
                  </a:ext>
                </a:extLst>
              </a:tr>
            </a:tbl>
          </a:graphicData>
        </a:graphic>
      </p:graphicFrame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2933406"/>
              </p:ext>
            </p:extLst>
          </p:nvPr>
        </p:nvGraphicFramePr>
        <p:xfrm>
          <a:off x="8444654" y="1694835"/>
          <a:ext cx="3658048" cy="5131429"/>
        </p:xfrm>
        <a:graphic>
          <a:graphicData uri="http://schemas.openxmlformats.org/drawingml/2006/table">
            <a:tbl>
              <a:tblPr/>
              <a:tblGrid>
                <a:gridCol w="287610">
                  <a:extLst>
                    <a:ext uri="{9D8B030D-6E8A-4147-A177-3AD203B41FA5}">
                      <a16:colId xmlns:a16="http://schemas.microsoft.com/office/drawing/2014/main" val="655493"/>
                    </a:ext>
                  </a:extLst>
                </a:gridCol>
                <a:gridCol w="494331">
                  <a:extLst>
                    <a:ext uri="{9D8B030D-6E8A-4147-A177-3AD203B41FA5}">
                      <a16:colId xmlns:a16="http://schemas.microsoft.com/office/drawing/2014/main" val="1429418372"/>
                    </a:ext>
                  </a:extLst>
                </a:gridCol>
                <a:gridCol w="440404">
                  <a:extLst>
                    <a:ext uri="{9D8B030D-6E8A-4147-A177-3AD203B41FA5}">
                      <a16:colId xmlns:a16="http://schemas.microsoft.com/office/drawing/2014/main" val="254891832"/>
                    </a:ext>
                  </a:extLst>
                </a:gridCol>
                <a:gridCol w="494331">
                  <a:extLst>
                    <a:ext uri="{9D8B030D-6E8A-4147-A177-3AD203B41FA5}">
                      <a16:colId xmlns:a16="http://schemas.microsoft.com/office/drawing/2014/main" val="237766538"/>
                    </a:ext>
                  </a:extLst>
                </a:gridCol>
                <a:gridCol w="759206">
                  <a:extLst>
                    <a:ext uri="{9D8B030D-6E8A-4147-A177-3AD203B41FA5}">
                      <a16:colId xmlns:a16="http://schemas.microsoft.com/office/drawing/2014/main" val="109638487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1536458503"/>
                    </a:ext>
                  </a:extLst>
                </a:gridCol>
                <a:gridCol w="606102">
                  <a:extLst>
                    <a:ext uri="{9D8B030D-6E8A-4147-A177-3AD203B41FA5}">
                      <a16:colId xmlns:a16="http://schemas.microsoft.com/office/drawing/2014/main" val="254823036"/>
                    </a:ext>
                  </a:extLst>
                </a:gridCol>
              </a:tblGrid>
              <a:tr h="307227"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序号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姓名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性别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职称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工作单位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名额分配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任职类别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5470"/>
                  </a:ext>
                </a:extLst>
              </a:tr>
              <a:tr h="169895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51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孙  亮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男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教授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武汉大学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委员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5810418"/>
                  </a:ext>
                </a:extLst>
              </a:tr>
              <a:tr h="169895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52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刘茂元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男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教授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西藏大学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委员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0428644"/>
                  </a:ext>
                </a:extLst>
              </a:tr>
              <a:tr h="169895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53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刘  滔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男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教授</a:t>
                      </a:r>
                      <a:endParaRPr lang="zh-CN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香港科技大学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委员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1193679"/>
                  </a:ext>
                </a:extLst>
              </a:tr>
              <a:tr h="207931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54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热依木阿吉</a:t>
                      </a:r>
                      <a:r>
                        <a:rPr lang="en-US" altLang="zh-C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·</a:t>
                      </a:r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亚克甫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男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副教授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新疆大学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委员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2706342"/>
                  </a:ext>
                </a:extLst>
              </a:tr>
              <a:tr h="169895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55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李  营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男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教授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烟台大学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委员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3730516"/>
                  </a:ext>
                </a:extLst>
              </a:tr>
              <a:tr h="169895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56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张鹏飞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男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研究员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云南大学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委员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4793754"/>
                  </a:ext>
                </a:extLst>
              </a:tr>
              <a:tr h="169895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57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王  恩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男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教授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郑州大学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委员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1075175"/>
                  </a:ext>
                </a:extLst>
              </a:tr>
              <a:tr h="169895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58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彭海平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男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教授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中国科学技术大学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委员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937417"/>
                  </a:ext>
                </a:extLst>
              </a:tr>
              <a:tr h="169895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59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吴雨生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男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教授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委员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0300575"/>
                  </a:ext>
                </a:extLst>
              </a:tr>
              <a:tr h="169895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60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吴佳俊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男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教授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中国科学院大学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委员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3737942"/>
                  </a:ext>
                </a:extLst>
              </a:tr>
              <a:tr h="169895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61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李笑梅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女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研究员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中国原子能研究院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委员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3167610"/>
                  </a:ext>
                </a:extLst>
              </a:tr>
              <a:tr h="169895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62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陈明水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男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研究员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中科院高能物理所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6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委员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7831459"/>
                  </a:ext>
                </a:extLst>
              </a:tr>
              <a:tr h="169895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63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衡月昆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男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研究员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委员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1060502"/>
                  </a:ext>
                </a:extLst>
              </a:tr>
              <a:tr h="169895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64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黄燕萍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女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研究员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委员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674053"/>
                  </a:ext>
                </a:extLst>
              </a:tr>
              <a:tr h="169895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65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李海波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男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研究员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委员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2128850"/>
                  </a:ext>
                </a:extLst>
              </a:tr>
              <a:tr h="169895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66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张寿山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男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研究员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委员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315473"/>
                  </a:ext>
                </a:extLst>
              </a:tr>
              <a:tr h="169895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67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周  顺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男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研究员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委员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074080"/>
                  </a:ext>
                </a:extLst>
              </a:tr>
              <a:tr h="218074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68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许  怒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男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研究员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中科院近代物理研究所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委员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4465719"/>
                  </a:ext>
                </a:extLst>
              </a:tr>
              <a:tr h="169895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69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于江浩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男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研究员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中科院理论物理所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委员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3457329"/>
                  </a:ext>
                </a:extLst>
              </a:tr>
              <a:tr h="169895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70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蔡翔舟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男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研究员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中科院上海应物所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委员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1782353"/>
                  </a:ext>
                </a:extLst>
              </a:tr>
              <a:tr h="169895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71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张宏浩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男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教授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中山大学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委员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6953618"/>
                  </a:ext>
                </a:extLst>
              </a:tr>
              <a:tr h="169895"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72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边立功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男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教授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重庆大学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zh-CN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委员</a:t>
                      </a:r>
                    </a:p>
                  </a:txBody>
                  <a:tcPr marL="5071" marR="5071" marT="5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97747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329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39416" y="743141"/>
            <a:ext cx="110642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8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第十二届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委员无记名投票</a:t>
            </a:r>
            <a:r>
              <a:rPr lang="zh-CN" altLang="en-US" sz="28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推选出</a:t>
            </a:r>
            <a:r>
              <a:rPr lang="zh-CN" altLang="en-US" sz="28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第十二届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高能物理学会主任和副主任 </a:t>
            </a: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8961295"/>
              </p:ext>
            </p:extLst>
          </p:nvPr>
        </p:nvGraphicFramePr>
        <p:xfrm>
          <a:off x="2990388" y="1556792"/>
          <a:ext cx="6059714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5714">
                  <a:extLst>
                    <a:ext uri="{9D8B030D-6E8A-4147-A177-3AD203B41FA5}">
                      <a16:colId xmlns:a16="http://schemas.microsoft.com/office/drawing/2014/main" val="313563071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47225231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947066554"/>
                    </a:ext>
                  </a:extLst>
                </a:gridCol>
              </a:tblGrid>
              <a:tr h="365033">
                <a:tc>
                  <a:txBody>
                    <a:bodyPr/>
                    <a:lstStyle/>
                    <a:p>
                      <a:r>
                        <a:rPr lang="zh-CN" altLang="en-US" sz="24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任职类别</a:t>
                      </a:r>
                      <a:endParaRPr lang="zh-CN" altLang="en-US" sz="24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姓名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单位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7717460"/>
                  </a:ext>
                </a:extLst>
              </a:tr>
              <a:tr h="365033">
                <a:tc>
                  <a:txBody>
                    <a:bodyPr/>
                    <a:lstStyle/>
                    <a:p>
                      <a:r>
                        <a:rPr lang="zh-CN" altLang="en-US" sz="24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主   任</a:t>
                      </a:r>
                      <a:endParaRPr lang="zh-CN" altLang="en-US" sz="24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4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高原宁</a:t>
                      </a:r>
                      <a:endParaRPr lang="zh-CN" altLang="en-US" sz="24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4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北京大学</a:t>
                      </a:r>
                      <a:endParaRPr lang="zh-CN" altLang="en-US" sz="24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0533266"/>
                  </a:ext>
                </a:extLst>
              </a:tr>
              <a:tr h="365033">
                <a:tc>
                  <a:txBody>
                    <a:bodyPr/>
                    <a:lstStyle/>
                    <a:p>
                      <a:r>
                        <a:rPr lang="zh-CN" altLang="en-US" sz="24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副主任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4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曹   俊</a:t>
                      </a:r>
                      <a:endParaRPr lang="zh-CN" altLang="en-US" sz="24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4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高能所</a:t>
                      </a:r>
                      <a:endParaRPr lang="zh-CN" altLang="en-US" sz="24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3962986"/>
                  </a:ext>
                </a:extLst>
              </a:tr>
              <a:tr h="365033">
                <a:tc>
                  <a:txBody>
                    <a:bodyPr/>
                    <a:lstStyle/>
                    <a:p>
                      <a:r>
                        <a:rPr lang="zh-CN" altLang="en-US" sz="24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副主任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4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梁作堂</a:t>
                      </a:r>
                      <a:endParaRPr lang="zh-CN" altLang="en-US" sz="2400" b="1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4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山东大学</a:t>
                      </a:r>
                      <a:endParaRPr lang="zh-CN" altLang="en-US" sz="24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8404269"/>
                  </a:ext>
                </a:extLst>
              </a:tr>
            </a:tbl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2207568" y="3789040"/>
            <a:ext cx="80858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dirty="0"/>
              <a:t>经</a:t>
            </a:r>
            <a:r>
              <a:rPr lang="zh-CN" altLang="en-US" dirty="0" smtClean="0"/>
              <a:t>第十二届</a:t>
            </a:r>
            <a:r>
              <a:rPr lang="zh-CN" altLang="en-US" dirty="0"/>
              <a:t>主任和副主任讨论任命</a:t>
            </a:r>
            <a:r>
              <a:rPr lang="zh-CN" altLang="en-US" dirty="0" smtClean="0"/>
              <a:t>第十二届</a:t>
            </a:r>
            <a:r>
              <a:rPr lang="zh-CN" altLang="en-US" dirty="0" smtClean="0"/>
              <a:t>秘书长</a:t>
            </a:r>
            <a:endParaRPr lang="zh-CN" altLang="en-US" dirty="0"/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7841227"/>
              </p:ext>
            </p:extLst>
          </p:nvPr>
        </p:nvGraphicFramePr>
        <p:xfrm>
          <a:off x="2999656" y="4582807"/>
          <a:ext cx="6059714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5714">
                  <a:extLst>
                    <a:ext uri="{9D8B030D-6E8A-4147-A177-3AD203B41FA5}">
                      <a16:colId xmlns:a16="http://schemas.microsoft.com/office/drawing/2014/main" val="313563071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47225231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94706655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zh-CN" altLang="en-US" sz="24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任职类别</a:t>
                      </a:r>
                      <a:endParaRPr lang="zh-CN" altLang="en-US" sz="24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4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姓名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4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单位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77174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sz="24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秘书长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400" b="1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赵   强</a:t>
                      </a:r>
                      <a:endParaRPr lang="zh-CN" altLang="en-US" sz="24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4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高能所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05332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sz="24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副秘书长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4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曹庆宏</a:t>
                      </a:r>
                      <a:endParaRPr lang="zh-CN" altLang="en-US" sz="24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4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北京大学</a:t>
                      </a:r>
                      <a:endParaRPr lang="zh-CN" altLang="en-US" sz="24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3962986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zh-CN" altLang="en-US" sz="24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副秘书长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4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黄性涛</a:t>
                      </a:r>
                      <a:endParaRPr lang="zh-CN" altLang="en-US" sz="24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4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山东大学</a:t>
                      </a:r>
                      <a:endParaRPr lang="zh-CN" altLang="en-US" sz="24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84042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2789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251</TotalTime>
  <Words>741</Words>
  <Application>Microsoft Office PowerPoint</Application>
  <PresentationFormat>宽屏</PresentationFormat>
  <Paragraphs>519</Paragraphs>
  <Slides>3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15" baseType="lpstr">
      <vt:lpstr>等线</vt:lpstr>
      <vt:lpstr>等线 Light</vt:lpstr>
      <vt:lpstr>黑体</vt:lpstr>
      <vt:lpstr>华文新魏</vt:lpstr>
      <vt:lpstr>宋体</vt:lpstr>
      <vt:lpstr>微软雅黑</vt:lpstr>
      <vt:lpstr>Arial</vt:lpstr>
      <vt:lpstr>Arial Black</vt:lpstr>
      <vt:lpstr>Calibri</vt:lpstr>
      <vt:lpstr>Calibri Light</vt:lpstr>
      <vt:lpstr>Wingdings</vt:lpstr>
      <vt:lpstr>Office 主题​​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falsh</dc:title>
  <dc:creator>Administrator</dc:creator>
  <cp:lastModifiedBy>Vivien</cp:lastModifiedBy>
  <cp:revision>227</cp:revision>
  <dcterms:created xsi:type="dcterms:W3CDTF">2014-08-23T07:50:00Z</dcterms:created>
  <dcterms:modified xsi:type="dcterms:W3CDTF">2026-07-17T14:17:47Z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2052-10.1.0.7469</vt:lpwstr>
  </property>
</Properties>
</file>