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1" r:id="rId2"/>
    <p:sldId id="262" r:id="rId3"/>
    <p:sldId id="264" r:id="rId4"/>
    <p:sldId id="263" r:id="rId5"/>
    <p:sldId id="258" r:id="rId6"/>
    <p:sldId id="260" r:id="rId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3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176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0"/>
            <a:ext cx="12182475" cy="6838947"/>
          </a:xfrm>
          <a:prstGeom prst="rect">
            <a:avLst/>
          </a:prstGeom>
        </p:spPr>
      </p:pic>
      <p:sp>
        <p:nvSpPr>
          <p:cNvPr id="4" name="textbox 4"/>
          <p:cNvSpPr/>
          <p:nvPr/>
        </p:nvSpPr>
        <p:spPr>
          <a:xfrm>
            <a:off x="741680" y="1233170"/>
            <a:ext cx="10444480" cy="53174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indent="0" algn="l" rtl="0" eaLnBrk="0" fontAlgn="auto">
              <a:lnSpc>
                <a:spcPct val="100000"/>
              </a:lnSpc>
            </a:pPr>
            <a:endParaRPr sz="2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1590" indent="0" algn="l" rtl="0" eaLnBrk="0" fontAlgn="auto">
              <a:lnSpc>
                <a:spcPct val="100000"/>
              </a:lnSpc>
              <a:spcBef>
                <a:spcPts val="605"/>
              </a:spcBef>
            </a:pPr>
            <a:r>
              <a:rPr sz="2400" b="1" kern="0" spc="-11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晨光杯评审专家：</a:t>
            </a:r>
            <a:endParaRPr sz="2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l" rtl="0" eaLnBrk="0" fontAlgn="auto">
              <a:lnSpc>
                <a:spcPct val="100000"/>
              </a:lnSpc>
            </a:pPr>
            <a:endParaRPr sz="2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8100" indent="0" algn="l" rtl="0" eaLnBrk="0" fontAlgn="auto">
              <a:lnSpc>
                <a:spcPct val="150000"/>
              </a:lnSpc>
              <a:spcBef>
                <a:spcPts val="455"/>
              </a:spcBef>
            </a:pPr>
            <a:r>
              <a:rPr sz="2000" b="1" kern="0" spc="2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sz="2000" b="1" kern="0" spc="-18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b="1" kern="0" spc="2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．初评委员会（</a:t>
            </a:r>
            <a:r>
              <a:rPr lang="en-US" sz="2000" b="1" kern="0" spc="2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18</a:t>
            </a:r>
            <a:r>
              <a:rPr sz="2000" b="1" kern="0" spc="2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人）</a:t>
            </a:r>
            <a:r>
              <a:rPr sz="2000" b="1" kern="0" spc="-22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b="1" kern="0" spc="2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（按姓氏拼音排序）：</a:t>
            </a:r>
          </a:p>
          <a:p>
            <a:pPr marL="38100" indent="0" algn="l" rtl="0" eaLnBrk="0" fontAlgn="auto">
              <a:lnSpc>
                <a:spcPct val="150000"/>
              </a:lnSpc>
              <a:spcBef>
                <a:spcPts val="455"/>
              </a:spcBef>
            </a:pPr>
            <a:r>
              <a:rPr lang="zh-CN" altLang="en-US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陈明君</a:t>
            </a:r>
            <a:r>
              <a:rPr lang="zh-CN" altLang="en-US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、岩斌、袁丽、占亮、赵振华、周小蓉</a:t>
            </a:r>
            <a:r>
              <a:rPr lang="zh-CN" altLang="en-US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、黄庆国、黄燕萍、李新强、李一鸣、</a:t>
            </a:r>
            <a:endParaRPr lang="en-US" altLang="zh-CN" sz="2000" kern="0" spc="90" dirty="0">
              <a:solidFill>
                <a:srgbClr val="005DA2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8100" indent="0" algn="l" rtl="0" eaLnBrk="0" fontAlgn="auto">
              <a:lnSpc>
                <a:spcPct val="150000"/>
              </a:lnSpc>
              <a:spcBef>
                <a:spcPts val="455"/>
              </a:spcBef>
            </a:pPr>
            <a:r>
              <a:rPr lang="zh-CN" altLang="en-US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刘佐伟、罗晓峰、钱文斌、孙小虎、王倩、王喆、吴佳俊、徐东</a:t>
            </a:r>
            <a:r>
              <a:rPr lang="zh-CN" altLang="en-US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莲</a:t>
            </a:r>
            <a:endParaRPr lang="zh-CN" altLang="en-US" sz="2000" kern="0" spc="90" dirty="0">
              <a:solidFill>
                <a:srgbClr val="005DA2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8100" indent="0" algn="l" rtl="0" eaLnBrk="0" fontAlgn="auto">
              <a:lnSpc>
                <a:spcPct val="150000"/>
              </a:lnSpc>
              <a:spcBef>
                <a:spcPts val="455"/>
              </a:spcBef>
            </a:pPr>
            <a:endParaRPr lang="zh-CN" altLang="en-US" sz="2000" b="1" kern="0" spc="30" dirty="0">
              <a:solidFill>
                <a:srgbClr val="005DA2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8100" indent="0" algn="l" rtl="0" eaLnBrk="0" fontAlgn="auto">
              <a:lnSpc>
                <a:spcPct val="150000"/>
              </a:lnSpc>
              <a:spcBef>
                <a:spcPts val="455"/>
              </a:spcBef>
            </a:pPr>
            <a:r>
              <a:rPr sz="2000" b="1" kern="0" spc="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sz="2000" b="1" kern="0" spc="-16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b="1" kern="0" spc="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．终评委员会（</a:t>
            </a:r>
            <a:r>
              <a:rPr lang="en-US" sz="2000" b="1" kern="0" spc="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18</a:t>
            </a:r>
            <a:r>
              <a:rPr sz="2000" b="1" kern="0" spc="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</a:t>
            </a:r>
            <a:r>
              <a:rPr sz="2000" b="1" kern="0" spc="1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sz="2000" b="1" kern="0" spc="16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b="1" kern="0" spc="1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sz="2000" b="1" kern="0" spc="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按姓氏拼音排序</a:t>
            </a:r>
            <a:r>
              <a:rPr sz="2000" b="1" kern="0" spc="1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sz="2000" b="1" kern="0" spc="2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b="1" kern="0" spc="1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8100" indent="0" algn="l" rtl="0" eaLnBrk="0" fontAlgn="auto">
              <a:lnSpc>
                <a:spcPct val="150000"/>
              </a:lnSpc>
              <a:spcBef>
                <a:spcPts val="455"/>
              </a:spcBef>
              <a:buClrTx/>
              <a:buSzTx/>
              <a:buNone/>
            </a:pPr>
            <a:r>
              <a:rPr sz="2000" kern="0" spc="20" dirty="0" err="1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曹庆宏、常钦、陈明水、何吉波、黄性涛、李海波、李强、李数、廖益、刘北江、刘建北、秦广友、王青、王群、温良剑、吴雨生、庄胥爱</a:t>
            </a:r>
            <a:endParaRPr sz="2000" kern="0" spc="20" dirty="0">
              <a:solidFill>
                <a:srgbClr val="005DA2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l" rtl="0" eaLnBrk="0" fontAlgn="auto">
              <a:lnSpc>
                <a:spcPct val="100000"/>
              </a:lnSpc>
            </a:pPr>
            <a:endParaRPr lang="en-US" altLang="zh-CN" sz="2000" b="1" dirty="0">
              <a:latin typeface="微软雅黑" panose="020B0503020204020204" charset="-122"/>
              <a:ea typeface="微软雅黑" panose="020B0503020204020204" charset="-122"/>
            </a:endParaRPr>
          </a:p>
          <a:p>
            <a:pPr indent="0" algn="l" rtl="0" eaLnBrk="0" fontAlgn="auto">
              <a:lnSpc>
                <a:spcPct val="100000"/>
              </a:lnSpc>
            </a:pPr>
            <a:endParaRPr sz="2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indent="0" algn="l" rtl="0" eaLnBrk="0" fontAlgn="auto">
              <a:lnSpc>
                <a:spcPct val="100000"/>
              </a:lnSpc>
            </a:pPr>
            <a:endParaRPr sz="2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27660" indent="0" algn="l" rtl="0" eaLnBrk="0" fontAlgn="auto">
              <a:lnSpc>
                <a:spcPct val="100000"/>
              </a:lnSpc>
              <a:spcBef>
                <a:spcPts val="0"/>
              </a:spcBef>
            </a:pP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3" name="group 2"/>
          <p:cNvGrpSpPr/>
          <p:nvPr/>
        </p:nvGrpSpPr>
        <p:grpSpPr>
          <a:xfrm rot="21600000">
            <a:off x="342899" y="257238"/>
            <a:ext cx="619125" cy="590486"/>
            <a:chOff x="0" y="0"/>
            <a:chExt cx="619125" cy="590486"/>
          </a:xfrm>
        </p:grpSpPr>
        <p:sp>
          <p:nvSpPr>
            <p:cNvPr id="8" name="path 8"/>
            <p:cNvSpPr/>
            <p:nvPr/>
          </p:nvSpPr>
          <p:spPr>
            <a:xfrm>
              <a:off x="0" y="0"/>
              <a:ext cx="485775" cy="495300"/>
            </a:xfrm>
            <a:custGeom>
              <a:avLst/>
              <a:gdLst/>
              <a:ahLst/>
              <a:cxnLst/>
              <a:rect l="0" t="0" r="0" b="0"/>
              <a:pathLst>
                <a:path w="765" h="780">
                  <a:moveTo>
                    <a:pt x="7" y="772"/>
                  </a:moveTo>
                  <a:lnTo>
                    <a:pt x="757" y="772"/>
                  </a:lnTo>
                  <a:lnTo>
                    <a:pt x="757" y="7"/>
                  </a:lnTo>
                  <a:lnTo>
                    <a:pt x="7" y="7"/>
                  </a:lnTo>
                  <a:lnTo>
                    <a:pt x="7" y="772"/>
                  </a:lnTo>
                  <a:close/>
                </a:path>
              </a:pathLst>
            </a:custGeom>
            <a:noFill/>
            <a:ln w="9525" cap="flat">
              <a:solidFill>
                <a:srgbClr val="0071C1"/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0" name="path 10"/>
            <p:cNvSpPr/>
            <p:nvPr/>
          </p:nvSpPr>
          <p:spPr>
            <a:xfrm>
              <a:off x="228600" y="199961"/>
              <a:ext cx="390525" cy="390525"/>
            </a:xfrm>
            <a:custGeom>
              <a:avLst/>
              <a:gdLst/>
              <a:ahLst/>
              <a:cxnLst/>
              <a:rect l="0" t="0" r="0" b="0"/>
              <a:pathLst>
                <a:path w="615" h="615">
                  <a:moveTo>
                    <a:pt x="0" y="615"/>
                  </a:moveTo>
                  <a:lnTo>
                    <a:pt x="615" y="615"/>
                  </a:lnTo>
                  <a:lnTo>
                    <a:pt x="615" y="0"/>
                  </a:lnTo>
                  <a:lnTo>
                    <a:pt x="0" y="0"/>
                  </a:lnTo>
                  <a:lnTo>
                    <a:pt x="0" y="615"/>
                  </a:lnTo>
                  <a:close/>
                </a:path>
              </a:pathLst>
            </a:custGeom>
            <a:solidFill>
              <a:srgbClr val="5B9BD5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textbox 12"/>
          <p:cNvSpPr/>
          <p:nvPr/>
        </p:nvSpPr>
        <p:spPr>
          <a:xfrm>
            <a:off x="5444490" y="147955"/>
            <a:ext cx="1476375" cy="6248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9000"/>
              </a:lnSpc>
            </a:pPr>
            <a:r>
              <a:rPr sz="4400" b="1" kern="0" spc="-1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致</a:t>
            </a:r>
            <a:r>
              <a:rPr lang="en-US" sz="4400" b="1" kern="0" spc="-1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sz="4400" b="1" kern="0" spc="-1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谢</a:t>
            </a: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057275" y="801687"/>
            <a:ext cx="11132819" cy="1587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0"/>
            <a:ext cx="12182475" cy="6838947"/>
          </a:xfrm>
          <a:prstGeom prst="rect">
            <a:avLst/>
          </a:prstGeom>
        </p:spPr>
      </p:pic>
      <p:sp>
        <p:nvSpPr>
          <p:cNvPr id="4" name="textbox 4"/>
          <p:cNvSpPr/>
          <p:nvPr/>
        </p:nvSpPr>
        <p:spPr>
          <a:xfrm>
            <a:off x="741714" y="1053677"/>
            <a:ext cx="10133965" cy="53174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2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2400" b="1" kern="0" spc="0" dirty="0" err="1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分会召集人</a:t>
            </a:r>
            <a:r>
              <a:rPr lang="zh-CN" altLang="en-US" sz="2400" b="1" kern="0" spc="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和华师联络人</a:t>
            </a:r>
            <a:r>
              <a:rPr sz="2400" b="1" kern="0" spc="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endParaRPr sz="2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3020" algn="l" rtl="0" eaLnBrk="0">
              <a:lnSpc>
                <a:spcPct val="93000"/>
              </a:lnSpc>
              <a:spcBef>
                <a:spcPts val="1365"/>
              </a:spcBef>
            </a:pPr>
            <a:r>
              <a:rPr lang="en-US" altLang="zh-CN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1.TeV</a:t>
            </a:r>
            <a:r>
              <a:rPr lang="zh-CN" altLang="en-US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物理和超出标准模型新物理：高俊、安海鹏、张雷、王锦</a:t>
            </a:r>
          </a:p>
          <a:p>
            <a:pPr marL="33020" algn="l" rtl="0" eaLnBrk="0">
              <a:lnSpc>
                <a:spcPct val="93000"/>
              </a:lnSpc>
              <a:spcBef>
                <a:spcPts val="1365"/>
              </a:spcBef>
            </a:pPr>
            <a:r>
              <a:rPr lang="zh-CN" altLang="en-US" sz="2000" kern="0" spc="9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华师联络人</a:t>
            </a:r>
            <a:r>
              <a:rPr lang="zh-CN" altLang="en-US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：杨通智、梁锦汉</a:t>
            </a:r>
          </a:p>
          <a:p>
            <a:pPr marL="33020" algn="l" rtl="0" eaLnBrk="0">
              <a:lnSpc>
                <a:spcPct val="93000"/>
              </a:lnSpc>
              <a:spcBef>
                <a:spcPts val="1365"/>
              </a:spcBef>
            </a:pPr>
            <a:r>
              <a:rPr lang="en-US" altLang="zh-CN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强子物理与味物理：冯旭、张黎明、王伟、周小蓉</a:t>
            </a:r>
          </a:p>
          <a:p>
            <a:pPr marL="33020" algn="l" rtl="0" eaLnBrk="0">
              <a:lnSpc>
                <a:spcPct val="93000"/>
              </a:lnSpc>
              <a:spcBef>
                <a:spcPts val="1365"/>
              </a:spcBef>
            </a:pPr>
            <a:r>
              <a:rPr lang="zh-CN" altLang="en-US" sz="2000" kern="0" spc="9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华师联络人</a:t>
            </a:r>
            <a:r>
              <a:rPr lang="zh-CN" altLang="en-US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：华俊、牛鹏宇</a:t>
            </a:r>
          </a:p>
          <a:p>
            <a:pPr marL="33020" algn="l" rtl="0" eaLnBrk="0">
              <a:lnSpc>
                <a:spcPct val="93000"/>
              </a:lnSpc>
              <a:spcBef>
                <a:spcPts val="1365"/>
              </a:spcBef>
            </a:pPr>
            <a:r>
              <a:rPr lang="en-US" altLang="zh-CN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</a:t>
            </a:r>
            <a:r>
              <a:rPr lang="zh-CN" altLang="en-US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高能重离子物理：邢宏喜、罗晓峰、黄旭光、陈震宇</a:t>
            </a:r>
          </a:p>
          <a:p>
            <a:pPr marL="33020" algn="l" rtl="0" eaLnBrk="0">
              <a:lnSpc>
                <a:spcPct val="93000"/>
              </a:lnSpc>
              <a:spcBef>
                <a:spcPts val="1365"/>
              </a:spcBef>
            </a:pPr>
            <a:r>
              <a:rPr lang="zh-CN" altLang="en-US" sz="2000" kern="0" spc="9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华师联络人</a:t>
            </a:r>
            <a:r>
              <a:rPr lang="zh-CN" altLang="en-US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：叶早晨、郭星雨、张定伟</a:t>
            </a:r>
          </a:p>
          <a:p>
            <a:pPr marL="33020" algn="l" rtl="0" eaLnBrk="0">
              <a:lnSpc>
                <a:spcPct val="93000"/>
              </a:lnSpc>
              <a:spcBef>
                <a:spcPts val="1365"/>
              </a:spcBef>
            </a:pPr>
            <a:r>
              <a:rPr lang="en-US" altLang="zh-CN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</a:t>
            </a:r>
            <a:r>
              <a:rPr lang="zh-CN" altLang="en-US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中微子物理、粒子天体物理与宇宙学：徐东莲、赵洁、陈松战、王少江、周也铃</a:t>
            </a:r>
          </a:p>
          <a:p>
            <a:pPr marL="33020" algn="l" rtl="0" eaLnBrk="0">
              <a:lnSpc>
                <a:spcPct val="93000"/>
              </a:lnSpc>
              <a:spcBef>
                <a:spcPts val="1365"/>
              </a:spcBef>
            </a:pPr>
            <a:r>
              <a:rPr lang="zh-CN" altLang="en-US" sz="2000" kern="0" spc="9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华师联络人</a:t>
            </a:r>
            <a:r>
              <a:rPr lang="zh-CN" altLang="en-US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：马小东、王昊琳</a:t>
            </a:r>
          </a:p>
          <a:p>
            <a:pPr marL="33020" algn="l" rtl="0" eaLnBrk="0">
              <a:lnSpc>
                <a:spcPct val="93000"/>
              </a:lnSpc>
              <a:spcBef>
                <a:spcPts val="1365"/>
              </a:spcBef>
            </a:pPr>
            <a:r>
              <a:rPr lang="en-US" altLang="zh-CN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5.</a:t>
            </a:r>
            <a:r>
              <a:rPr lang="zh-CN" altLang="en-US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粒子物理实验技术：刘勇、刘倩、封常青、艾小聪、孙向明</a:t>
            </a:r>
          </a:p>
          <a:p>
            <a:pPr marL="33020" algn="l" rtl="0" eaLnBrk="0">
              <a:lnSpc>
                <a:spcPct val="93000"/>
              </a:lnSpc>
              <a:spcBef>
                <a:spcPts val="1365"/>
              </a:spcBef>
            </a:pPr>
            <a:r>
              <a:rPr lang="zh-CN" altLang="en-US" sz="2000" kern="0" spc="9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华师联络人</a:t>
            </a:r>
            <a:r>
              <a:rPr lang="zh-CN" altLang="en-US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：胡继峰、白世伟</a:t>
            </a:r>
          </a:p>
          <a:p>
            <a:pPr marL="21590" algn="l" rtl="0" eaLnBrk="0">
              <a:lnSpc>
                <a:spcPct val="90000"/>
              </a:lnSpc>
              <a:spcBef>
                <a:spcPts val="605"/>
              </a:spcBef>
            </a:pP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3" name="group 2"/>
          <p:cNvGrpSpPr/>
          <p:nvPr/>
        </p:nvGrpSpPr>
        <p:grpSpPr>
          <a:xfrm rot="21600000">
            <a:off x="342899" y="257238"/>
            <a:ext cx="619125" cy="590486"/>
            <a:chOff x="0" y="0"/>
            <a:chExt cx="619125" cy="590486"/>
          </a:xfrm>
        </p:grpSpPr>
        <p:sp>
          <p:nvSpPr>
            <p:cNvPr id="8" name="path 8"/>
            <p:cNvSpPr/>
            <p:nvPr/>
          </p:nvSpPr>
          <p:spPr>
            <a:xfrm>
              <a:off x="0" y="0"/>
              <a:ext cx="485775" cy="495300"/>
            </a:xfrm>
            <a:custGeom>
              <a:avLst/>
              <a:gdLst/>
              <a:ahLst/>
              <a:cxnLst/>
              <a:rect l="0" t="0" r="0" b="0"/>
              <a:pathLst>
                <a:path w="765" h="780">
                  <a:moveTo>
                    <a:pt x="7" y="772"/>
                  </a:moveTo>
                  <a:lnTo>
                    <a:pt x="757" y="772"/>
                  </a:lnTo>
                  <a:lnTo>
                    <a:pt x="757" y="7"/>
                  </a:lnTo>
                  <a:lnTo>
                    <a:pt x="7" y="7"/>
                  </a:lnTo>
                  <a:lnTo>
                    <a:pt x="7" y="772"/>
                  </a:lnTo>
                  <a:close/>
                </a:path>
              </a:pathLst>
            </a:custGeom>
            <a:noFill/>
            <a:ln w="9525" cap="flat">
              <a:solidFill>
                <a:srgbClr val="0071C1"/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0" name="path 10"/>
            <p:cNvSpPr/>
            <p:nvPr/>
          </p:nvSpPr>
          <p:spPr>
            <a:xfrm>
              <a:off x="228600" y="199961"/>
              <a:ext cx="390525" cy="390525"/>
            </a:xfrm>
            <a:custGeom>
              <a:avLst/>
              <a:gdLst/>
              <a:ahLst/>
              <a:cxnLst/>
              <a:rect l="0" t="0" r="0" b="0"/>
              <a:pathLst>
                <a:path w="615" h="615">
                  <a:moveTo>
                    <a:pt x="0" y="615"/>
                  </a:moveTo>
                  <a:lnTo>
                    <a:pt x="615" y="615"/>
                  </a:lnTo>
                  <a:lnTo>
                    <a:pt x="615" y="0"/>
                  </a:lnTo>
                  <a:lnTo>
                    <a:pt x="0" y="0"/>
                  </a:lnTo>
                  <a:lnTo>
                    <a:pt x="0" y="615"/>
                  </a:lnTo>
                  <a:close/>
                </a:path>
              </a:pathLst>
            </a:custGeom>
            <a:solidFill>
              <a:srgbClr val="5B9BD5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textbox 12"/>
          <p:cNvSpPr/>
          <p:nvPr/>
        </p:nvSpPr>
        <p:spPr>
          <a:xfrm>
            <a:off x="5444490" y="147955"/>
            <a:ext cx="1476375" cy="6248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9000"/>
              </a:lnSpc>
            </a:pPr>
            <a:r>
              <a:rPr sz="4400" b="1" kern="0" spc="-1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致</a:t>
            </a:r>
            <a:r>
              <a:rPr lang="en-US" sz="4400" b="1" kern="0" spc="-1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sz="4400" b="1" kern="0" spc="-1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谢</a:t>
            </a: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057275" y="801687"/>
            <a:ext cx="11132819" cy="1587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0"/>
            <a:ext cx="12182475" cy="6838947"/>
          </a:xfrm>
          <a:prstGeom prst="rect">
            <a:avLst/>
          </a:prstGeom>
        </p:spPr>
      </p:pic>
      <p:sp>
        <p:nvSpPr>
          <p:cNvPr id="4" name="textbox 4"/>
          <p:cNvSpPr/>
          <p:nvPr/>
        </p:nvSpPr>
        <p:spPr>
          <a:xfrm>
            <a:off x="741714" y="1053677"/>
            <a:ext cx="10133965" cy="53174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2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0000"/>
              </a:lnSpc>
            </a:pPr>
            <a:endParaRPr sz="2000" b="1" kern="0" spc="0" dirty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0000"/>
              </a:lnSpc>
            </a:pPr>
            <a:r>
              <a:rPr lang="zh-CN" altLang="en-US" sz="2400" b="1" kern="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海报评审专家</a:t>
            </a:r>
            <a:r>
              <a:rPr sz="2400" b="1" kern="0" spc="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endParaRPr sz="2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3020" algn="l" rtl="0" eaLnBrk="0">
              <a:lnSpc>
                <a:spcPct val="93000"/>
              </a:lnSpc>
              <a:spcBef>
                <a:spcPts val="1365"/>
              </a:spcBef>
            </a:pPr>
            <a:r>
              <a:rPr lang="en-US" altLang="zh-CN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1.TeV</a:t>
            </a:r>
            <a:r>
              <a:rPr lang="zh-CN" altLang="en-US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物理和超出标准模型新物理：刘波、王锦、岩斌</a:t>
            </a:r>
            <a:endParaRPr lang="en-US" altLang="zh-CN" sz="2000" kern="0" spc="90" dirty="0">
              <a:solidFill>
                <a:srgbClr val="005DA2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3020" algn="l" rtl="0" eaLnBrk="0">
              <a:lnSpc>
                <a:spcPct val="93000"/>
              </a:lnSpc>
              <a:spcBef>
                <a:spcPts val="1365"/>
              </a:spcBef>
            </a:pPr>
            <a:r>
              <a:rPr lang="en-US" altLang="zh-CN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强子物理与味物理：何吉波、刘晓海、孟璐</a:t>
            </a:r>
            <a:endParaRPr lang="en-US" altLang="zh-CN" sz="2000" kern="0" spc="90" dirty="0">
              <a:solidFill>
                <a:srgbClr val="005DA2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3020" algn="l" rtl="0" eaLnBrk="0">
              <a:lnSpc>
                <a:spcPct val="93000"/>
              </a:lnSpc>
              <a:spcBef>
                <a:spcPts val="1365"/>
              </a:spcBef>
            </a:pPr>
            <a:r>
              <a:rPr lang="en-US" altLang="zh-CN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</a:t>
            </a:r>
            <a:r>
              <a:rPr lang="zh-CN" altLang="en-US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高能重离子物理：罗晓峰、徐庆华、严力</a:t>
            </a:r>
          </a:p>
          <a:p>
            <a:pPr marL="33020" algn="l" rtl="0" eaLnBrk="0">
              <a:lnSpc>
                <a:spcPct val="93000"/>
              </a:lnSpc>
              <a:spcBef>
                <a:spcPts val="1365"/>
              </a:spcBef>
            </a:pPr>
            <a:r>
              <a:rPr lang="en-US" altLang="zh-CN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</a:t>
            </a:r>
            <a:r>
              <a:rPr lang="zh-CN" altLang="en-US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中微子物理、粒子天体物理与宇宙学：陈松战、徐东莲、周也铃</a:t>
            </a:r>
          </a:p>
          <a:p>
            <a:pPr marL="33020" algn="l" rtl="0" eaLnBrk="0">
              <a:lnSpc>
                <a:spcPct val="93000"/>
              </a:lnSpc>
              <a:spcBef>
                <a:spcPts val="1365"/>
              </a:spcBef>
            </a:pPr>
            <a:r>
              <a:rPr lang="en-US" altLang="zh-CN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5.</a:t>
            </a:r>
            <a:r>
              <a:rPr lang="zh-CN" altLang="en-US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粒子物理实验技术：封常青、刘勇、刘倩、徐来林</a:t>
            </a:r>
          </a:p>
          <a:p>
            <a:pPr marL="21590" algn="l" rtl="0" eaLnBrk="0">
              <a:lnSpc>
                <a:spcPct val="90000"/>
              </a:lnSpc>
              <a:spcBef>
                <a:spcPts val="605"/>
              </a:spcBef>
            </a:pP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3" name="group 2"/>
          <p:cNvGrpSpPr/>
          <p:nvPr/>
        </p:nvGrpSpPr>
        <p:grpSpPr>
          <a:xfrm rot="21600000">
            <a:off x="342899" y="257238"/>
            <a:ext cx="619125" cy="590486"/>
            <a:chOff x="0" y="0"/>
            <a:chExt cx="619125" cy="590486"/>
          </a:xfrm>
        </p:grpSpPr>
        <p:sp>
          <p:nvSpPr>
            <p:cNvPr id="8" name="path 8"/>
            <p:cNvSpPr/>
            <p:nvPr/>
          </p:nvSpPr>
          <p:spPr>
            <a:xfrm>
              <a:off x="0" y="0"/>
              <a:ext cx="485775" cy="495300"/>
            </a:xfrm>
            <a:custGeom>
              <a:avLst/>
              <a:gdLst/>
              <a:ahLst/>
              <a:cxnLst/>
              <a:rect l="0" t="0" r="0" b="0"/>
              <a:pathLst>
                <a:path w="765" h="780">
                  <a:moveTo>
                    <a:pt x="7" y="772"/>
                  </a:moveTo>
                  <a:lnTo>
                    <a:pt x="757" y="772"/>
                  </a:lnTo>
                  <a:lnTo>
                    <a:pt x="757" y="7"/>
                  </a:lnTo>
                  <a:lnTo>
                    <a:pt x="7" y="7"/>
                  </a:lnTo>
                  <a:lnTo>
                    <a:pt x="7" y="772"/>
                  </a:lnTo>
                  <a:close/>
                </a:path>
              </a:pathLst>
            </a:custGeom>
            <a:noFill/>
            <a:ln w="9525" cap="flat">
              <a:solidFill>
                <a:srgbClr val="0071C1"/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0" name="path 10"/>
            <p:cNvSpPr/>
            <p:nvPr/>
          </p:nvSpPr>
          <p:spPr>
            <a:xfrm>
              <a:off x="228600" y="199961"/>
              <a:ext cx="390525" cy="390525"/>
            </a:xfrm>
            <a:custGeom>
              <a:avLst/>
              <a:gdLst/>
              <a:ahLst/>
              <a:cxnLst/>
              <a:rect l="0" t="0" r="0" b="0"/>
              <a:pathLst>
                <a:path w="615" h="615">
                  <a:moveTo>
                    <a:pt x="0" y="615"/>
                  </a:moveTo>
                  <a:lnTo>
                    <a:pt x="615" y="615"/>
                  </a:lnTo>
                  <a:lnTo>
                    <a:pt x="615" y="0"/>
                  </a:lnTo>
                  <a:lnTo>
                    <a:pt x="0" y="0"/>
                  </a:lnTo>
                  <a:lnTo>
                    <a:pt x="0" y="615"/>
                  </a:lnTo>
                  <a:close/>
                </a:path>
              </a:pathLst>
            </a:custGeom>
            <a:solidFill>
              <a:srgbClr val="5B9BD5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textbox 12"/>
          <p:cNvSpPr/>
          <p:nvPr/>
        </p:nvSpPr>
        <p:spPr>
          <a:xfrm>
            <a:off x="5444490" y="147955"/>
            <a:ext cx="1476375" cy="6248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9000"/>
              </a:lnSpc>
            </a:pPr>
            <a:r>
              <a:rPr sz="4400" b="1" kern="0" spc="-1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致</a:t>
            </a:r>
            <a:r>
              <a:rPr lang="en-US" sz="4400" b="1" kern="0" spc="-1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sz="4400" b="1" kern="0" spc="-1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谢</a:t>
            </a: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057275" y="801687"/>
            <a:ext cx="11132819" cy="158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19053"/>
            <a:ext cx="12182475" cy="6838947"/>
          </a:xfrm>
          <a:prstGeom prst="rect">
            <a:avLst/>
          </a:prstGeom>
        </p:spPr>
      </p:pic>
      <p:sp>
        <p:nvSpPr>
          <p:cNvPr id="4" name="textbox 4"/>
          <p:cNvSpPr/>
          <p:nvPr/>
        </p:nvSpPr>
        <p:spPr>
          <a:xfrm>
            <a:off x="741680" y="752475"/>
            <a:ext cx="10914380" cy="53174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2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lang="zh-CN" altLang="en-US" sz="2400" b="1" kern="0" spc="-2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会议组织委员会：</a:t>
            </a:r>
            <a:endParaRPr sz="2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3020" algn="l" rtl="0" eaLnBrk="0">
              <a:lnSpc>
                <a:spcPct val="93000"/>
              </a:lnSpc>
              <a:spcBef>
                <a:spcPts val="1365"/>
              </a:spcBef>
            </a:pPr>
            <a:r>
              <a:rPr lang="zh-CN" altLang="en-US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中国物理学会高能物理分会常务理事会</a:t>
            </a:r>
          </a:p>
          <a:p>
            <a:pPr marL="33020" algn="l" rtl="0" eaLnBrk="0">
              <a:lnSpc>
                <a:spcPct val="93000"/>
              </a:lnSpc>
              <a:spcBef>
                <a:spcPts val="1365"/>
              </a:spcBef>
            </a:pPr>
            <a:r>
              <a:rPr lang="zh-CN" altLang="en-US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</a:t>
            </a:r>
            <a:r>
              <a:rPr lang="en-US" altLang="zh-CN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任：王贻芳</a:t>
            </a:r>
          </a:p>
          <a:p>
            <a:pPr marL="33020" algn="l" rtl="0" eaLnBrk="0">
              <a:lnSpc>
                <a:spcPct val="93000"/>
              </a:lnSpc>
              <a:spcBef>
                <a:spcPts val="1365"/>
              </a:spcBef>
            </a:pPr>
            <a:r>
              <a:rPr lang="zh-CN" altLang="en-US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副主任：高原宁、赵政国</a:t>
            </a:r>
          </a:p>
          <a:p>
            <a:pPr marL="33020" algn="l" rtl="0" eaLnBrk="0">
              <a:lnSpc>
                <a:spcPct val="93000"/>
              </a:lnSpc>
              <a:spcBef>
                <a:spcPts val="1365"/>
              </a:spcBef>
            </a:pPr>
            <a:r>
              <a:rPr lang="zh-CN" altLang="en-US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委</a:t>
            </a:r>
            <a:r>
              <a:rPr lang="en-US" altLang="zh-CN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员：</a:t>
            </a:r>
            <a:r>
              <a:rPr lang="zh-CN" altLang="en-US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曹俊、曹臻、常钦、陈少敏、高原宁、郭奉坤、何小刚、黄性涛、金山、刘建北、刘玉斌、娄辛丑、冒亚军、沈肖雁、王青、王贻芳、谢跃红、杨李林、岳崇兴、赵强、赵政国、郑阳恒、周宇峰、朱世琳</a:t>
            </a:r>
            <a:endParaRPr lang="zh-CN" altLang="en-US" sz="2000" kern="0" spc="90" dirty="0">
              <a:solidFill>
                <a:srgbClr val="005DA2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3020" algn="l" rtl="0" eaLnBrk="0">
              <a:lnSpc>
                <a:spcPct val="93000"/>
              </a:lnSpc>
              <a:spcBef>
                <a:spcPts val="1365"/>
              </a:spcBef>
            </a:pPr>
            <a:r>
              <a:rPr lang="zh-CN" altLang="en-US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秘书：邱雯</a:t>
            </a:r>
          </a:p>
          <a:p>
            <a:pPr marL="12700" algn="l" rtl="0" eaLnBrk="0">
              <a:lnSpc>
                <a:spcPct val="90000"/>
              </a:lnSpc>
              <a:spcBef>
                <a:spcPts val="1365"/>
              </a:spcBef>
              <a:buClrTx/>
              <a:buSzTx/>
              <a:buFontTx/>
            </a:pPr>
            <a:r>
              <a:rPr lang="zh-CN" altLang="en-US" sz="2400" b="1" kern="0" spc="-2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会议地方组织委员会：</a:t>
            </a:r>
          </a:p>
          <a:p>
            <a:pPr marL="33020" algn="l" rtl="0" eaLnBrk="0">
              <a:lnSpc>
                <a:spcPct val="93000"/>
              </a:lnSpc>
              <a:spcBef>
                <a:spcPts val="1365"/>
              </a:spcBef>
            </a:pPr>
            <a:r>
              <a:rPr lang="zh-CN" altLang="en-US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王恩科</a:t>
            </a:r>
            <a:r>
              <a:rPr lang="en-US" altLang="zh-CN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(chair)</a:t>
            </a:r>
            <a:r>
              <a:rPr lang="zh-CN" altLang="en-US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、王倩</a:t>
            </a:r>
            <a:r>
              <a:rPr lang="en-US" altLang="zh-CN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(co-chair)</a:t>
            </a:r>
            <a:r>
              <a:rPr lang="zh-CN" altLang="en-US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、冯波</a:t>
            </a:r>
            <a:r>
              <a:rPr lang="en-US" altLang="zh-CN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(co-chair)</a:t>
            </a:r>
            <a:r>
              <a:rPr lang="zh-CN" altLang="en-US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、廖益</a:t>
            </a:r>
            <a:r>
              <a:rPr lang="en-US" altLang="zh-CN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(co-chair)</a:t>
            </a:r>
            <a:r>
              <a:rPr lang="zh-CN" altLang="en-US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、贾宇</a:t>
            </a:r>
            <a:r>
              <a:rPr lang="en-US" altLang="zh-CN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(co-chair)</a:t>
            </a:r>
            <a:r>
              <a:rPr lang="zh-CN" altLang="en-US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、邢宏喜</a:t>
            </a:r>
            <a:r>
              <a:rPr lang="en-US" altLang="zh-CN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(co-chair)</a:t>
            </a:r>
          </a:p>
          <a:p>
            <a:pPr marL="33020" algn="l" rtl="0" eaLnBrk="0">
              <a:lnSpc>
                <a:spcPct val="93000"/>
              </a:lnSpc>
              <a:spcBef>
                <a:spcPts val="1365"/>
              </a:spcBef>
            </a:pPr>
            <a:r>
              <a:rPr lang="zh-CN" altLang="en-US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郭星雨、胡继峰、华俊、梁剑、李衡讷、刘国明、马小东、牛鹏宇、叶早晨、杨帅、杨通智、张辉（姓氏字母排序）</a:t>
            </a:r>
          </a:p>
          <a:p>
            <a:pPr marL="33020" algn="l" rtl="0" eaLnBrk="0">
              <a:lnSpc>
                <a:spcPct val="93000"/>
              </a:lnSpc>
              <a:spcBef>
                <a:spcPts val="1365"/>
              </a:spcBef>
            </a:pPr>
            <a:r>
              <a:rPr lang="zh-CN" altLang="en-US" sz="2000" kern="0" spc="9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秘书：陈丽婷、史瑞佳、卫敏杰、王珂、颜乐平、赵艺媛（姓氏字母排序）</a:t>
            </a:r>
          </a:p>
          <a:p>
            <a:pPr marL="21590" algn="l" rtl="0" eaLnBrk="0">
              <a:lnSpc>
                <a:spcPct val="90000"/>
              </a:lnSpc>
              <a:spcBef>
                <a:spcPts val="605"/>
              </a:spcBef>
            </a:pP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3" name="group 2"/>
          <p:cNvGrpSpPr/>
          <p:nvPr/>
        </p:nvGrpSpPr>
        <p:grpSpPr>
          <a:xfrm rot="21600000">
            <a:off x="342899" y="257238"/>
            <a:ext cx="619125" cy="590486"/>
            <a:chOff x="0" y="0"/>
            <a:chExt cx="619125" cy="590486"/>
          </a:xfrm>
        </p:grpSpPr>
        <p:sp>
          <p:nvSpPr>
            <p:cNvPr id="8" name="path 8"/>
            <p:cNvSpPr/>
            <p:nvPr/>
          </p:nvSpPr>
          <p:spPr>
            <a:xfrm>
              <a:off x="0" y="0"/>
              <a:ext cx="485775" cy="495300"/>
            </a:xfrm>
            <a:custGeom>
              <a:avLst/>
              <a:gdLst/>
              <a:ahLst/>
              <a:cxnLst/>
              <a:rect l="0" t="0" r="0" b="0"/>
              <a:pathLst>
                <a:path w="765" h="780">
                  <a:moveTo>
                    <a:pt x="7" y="772"/>
                  </a:moveTo>
                  <a:lnTo>
                    <a:pt x="757" y="772"/>
                  </a:lnTo>
                  <a:lnTo>
                    <a:pt x="757" y="7"/>
                  </a:lnTo>
                  <a:lnTo>
                    <a:pt x="7" y="7"/>
                  </a:lnTo>
                  <a:lnTo>
                    <a:pt x="7" y="772"/>
                  </a:lnTo>
                  <a:close/>
                </a:path>
              </a:pathLst>
            </a:custGeom>
            <a:noFill/>
            <a:ln w="9525" cap="flat">
              <a:solidFill>
                <a:srgbClr val="0071C1"/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0" name="path 10"/>
            <p:cNvSpPr/>
            <p:nvPr/>
          </p:nvSpPr>
          <p:spPr>
            <a:xfrm>
              <a:off x="228600" y="199961"/>
              <a:ext cx="390525" cy="390525"/>
            </a:xfrm>
            <a:custGeom>
              <a:avLst/>
              <a:gdLst/>
              <a:ahLst/>
              <a:cxnLst/>
              <a:rect l="0" t="0" r="0" b="0"/>
              <a:pathLst>
                <a:path w="615" h="615">
                  <a:moveTo>
                    <a:pt x="0" y="615"/>
                  </a:moveTo>
                  <a:lnTo>
                    <a:pt x="615" y="615"/>
                  </a:lnTo>
                  <a:lnTo>
                    <a:pt x="615" y="0"/>
                  </a:lnTo>
                  <a:lnTo>
                    <a:pt x="0" y="0"/>
                  </a:lnTo>
                  <a:lnTo>
                    <a:pt x="0" y="615"/>
                  </a:lnTo>
                  <a:close/>
                </a:path>
              </a:pathLst>
            </a:custGeom>
            <a:solidFill>
              <a:srgbClr val="5B9BD5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textbox 12"/>
          <p:cNvSpPr/>
          <p:nvPr/>
        </p:nvSpPr>
        <p:spPr>
          <a:xfrm>
            <a:off x="5444490" y="147955"/>
            <a:ext cx="1476375" cy="6248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9000"/>
              </a:lnSpc>
            </a:pPr>
            <a:r>
              <a:rPr sz="4400" b="1" kern="0" spc="-1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致</a:t>
            </a:r>
            <a:r>
              <a:rPr lang="en-US" sz="4400" b="1" kern="0" spc="-1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sz="4400" b="1" kern="0" spc="-1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谢</a:t>
            </a: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057275" y="801687"/>
            <a:ext cx="11132819" cy="158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19053"/>
            <a:ext cx="12182475" cy="6838947"/>
          </a:xfrm>
          <a:prstGeom prst="rect">
            <a:avLst/>
          </a:prstGeom>
        </p:spPr>
      </p:pic>
      <p:sp>
        <p:nvSpPr>
          <p:cNvPr id="32" name="textbox 32"/>
          <p:cNvSpPr/>
          <p:nvPr/>
        </p:nvSpPr>
        <p:spPr>
          <a:xfrm>
            <a:off x="828675" y="909955"/>
            <a:ext cx="8666480" cy="561403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r>
              <a:rPr sz="2400" b="1" kern="0" spc="-20" dirty="0" err="1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地方组委会工作组</a:t>
            </a:r>
            <a:r>
              <a:rPr lang="en-US" sz="2400" b="1" kern="0" spc="-2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</a:p>
          <a:p>
            <a:pPr algn="l" rtl="0" eaLnBrk="0">
              <a:lnSpc>
                <a:spcPct val="80000"/>
              </a:lnSpc>
            </a:pPr>
            <a:endParaRPr lang="en-US" sz="2400" b="1" kern="0" spc="-20" dirty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indent="0" rtl="0" eaLnBrk="0" fontAlgn="auto">
              <a:lnSpc>
                <a:spcPct val="100000"/>
              </a:lnSpc>
            </a:pPr>
            <a:r>
              <a:rPr lang="zh-CN" altLang="en-US" sz="2000" b="1" kern="0" spc="-2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        </a:t>
            </a:r>
            <a:r>
              <a:rPr lang="en-US" altLang="zh-CN" sz="2000" b="1" kern="0" spc="-2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 </a:t>
            </a:r>
            <a:r>
              <a:rPr sz="2000" kern="0" spc="-30" dirty="0" err="1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材料组</a:t>
            </a:r>
            <a:r>
              <a:rPr lang="zh-CN"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：</a:t>
            </a:r>
            <a:r>
              <a:rPr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陈丽婷</a:t>
            </a:r>
          </a:p>
          <a:p>
            <a:pPr marL="681990" indent="0" rtl="0" eaLnBrk="0" fontAlgn="auto">
              <a:lnSpc>
                <a:spcPct val="100000"/>
              </a:lnSpc>
              <a:spcBef>
                <a:spcPts val="1445"/>
              </a:spcBef>
              <a:buClrTx/>
              <a:buSzTx/>
              <a:buFontTx/>
            </a:pPr>
            <a:r>
              <a:rPr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注册组</a:t>
            </a:r>
            <a:r>
              <a:rPr lang="zh-CN"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：</a:t>
            </a:r>
            <a:r>
              <a:rPr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史瑞佳</a:t>
            </a:r>
            <a:r>
              <a:rPr lang="zh-CN"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、</a:t>
            </a:r>
            <a:r>
              <a:rPr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赵艺媛</a:t>
            </a:r>
          </a:p>
          <a:p>
            <a:pPr marL="681990" indent="0" rtl="0" eaLnBrk="0" fontAlgn="auto">
              <a:lnSpc>
                <a:spcPct val="100000"/>
              </a:lnSpc>
              <a:spcBef>
                <a:spcPts val="1445"/>
              </a:spcBef>
              <a:buClrTx/>
              <a:buSzTx/>
              <a:buFontTx/>
            </a:pPr>
            <a:r>
              <a:rPr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交通组</a:t>
            </a:r>
            <a:r>
              <a:rPr lang="zh-CN"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：</a:t>
            </a:r>
            <a:r>
              <a:rPr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卫敏杰 </a:t>
            </a:r>
          </a:p>
          <a:p>
            <a:pPr marL="681990" indent="0" rtl="0" eaLnBrk="0" fontAlgn="auto">
              <a:lnSpc>
                <a:spcPct val="100000"/>
              </a:lnSpc>
              <a:spcBef>
                <a:spcPts val="1445"/>
              </a:spcBef>
              <a:buClrTx/>
              <a:buSzTx/>
              <a:buFontTx/>
            </a:pPr>
            <a:r>
              <a:rPr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酒店组</a:t>
            </a:r>
            <a:r>
              <a:rPr lang="zh-CN"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：</a:t>
            </a:r>
            <a:r>
              <a:rPr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王珂</a:t>
            </a:r>
          </a:p>
          <a:p>
            <a:pPr marL="681990" indent="0" rtl="0" eaLnBrk="0" fontAlgn="auto">
              <a:lnSpc>
                <a:spcPct val="100000"/>
              </a:lnSpc>
              <a:spcBef>
                <a:spcPts val="1445"/>
              </a:spcBef>
              <a:buClrTx/>
              <a:buSzTx/>
              <a:buFontTx/>
            </a:pPr>
            <a:r>
              <a:rPr lang="zh-CN" altLang="en-US"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总负责人</a:t>
            </a:r>
            <a:r>
              <a:rPr lang="zh-CN"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：王倩、梁剑</a:t>
            </a:r>
          </a:p>
          <a:p>
            <a:pPr marL="681990" indent="0" rtl="0" eaLnBrk="0" fontAlgn="auto">
              <a:lnSpc>
                <a:spcPct val="100000"/>
              </a:lnSpc>
              <a:spcBef>
                <a:spcPts val="1445"/>
              </a:spcBef>
              <a:buClrTx/>
              <a:buSzTx/>
              <a:buFontTx/>
            </a:pPr>
            <a:r>
              <a:rPr lang="zh-CN" altLang="en-US"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各分会场联系人：</a:t>
            </a:r>
          </a:p>
          <a:p>
            <a:pPr marL="681990" indent="0" rtl="0" eaLnBrk="0" fontAlgn="auto">
              <a:lnSpc>
                <a:spcPct val="100000"/>
              </a:lnSpc>
              <a:spcBef>
                <a:spcPts val="1445"/>
              </a:spcBef>
              <a:buClrTx/>
              <a:buSzTx/>
              <a:buFontTx/>
            </a:pPr>
            <a:r>
              <a:rPr lang="zh-CN" altLang="en-US"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杨通智</a:t>
            </a:r>
            <a:r>
              <a:rPr lang="en-US" altLang="zh-CN"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 </a:t>
            </a:r>
            <a:r>
              <a:rPr lang="zh-CN" altLang="en-US"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分会场</a:t>
            </a:r>
            <a:r>
              <a:rPr lang="en-US" altLang="zh-CN"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 I</a:t>
            </a:r>
            <a:r>
              <a:rPr lang="zh-CN" altLang="en-US"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：</a:t>
            </a:r>
            <a:r>
              <a:rPr lang="en-US" altLang="zh-CN"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 TeV</a:t>
            </a:r>
            <a:r>
              <a:rPr lang="zh-CN" altLang="en-US"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物理和超出标准模型新物理</a:t>
            </a:r>
          </a:p>
          <a:p>
            <a:pPr marL="681990" indent="0" rtl="0" eaLnBrk="0" fontAlgn="auto">
              <a:lnSpc>
                <a:spcPct val="100000"/>
              </a:lnSpc>
              <a:spcBef>
                <a:spcPts val="1445"/>
              </a:spcBef>
              <a:buClrTx/>
              <a:buSzTx/>
              <a:buFontTx/>
            </a:pPr>
            <a:r>
              <a:rPr lang="zh-CN" altLang="en-US"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牛鹏宇</a:t>
            </a:r>
            <a:r>
              <a:rPr lang="en-US" altLang="zh-CN"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 </a:t>
            </a:r>
            <a:r>
              <a:rPr lang="zh-CN" altLang="en-US"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分会场</a:t>
            </a:r>
            <a:r>
              <a:rPr lang="en-US" altLang="zh-CN"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 II</a:t>
            </a:r>
            <a:r>
              <a:rPr lang="zh-CN" altLang="en-US"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：</a:t>
            </a:r>
            <a:r>
              <a:rPr lang="en-US" altLang="zh-CN"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 </a:t>
            </a:r>
            <a:r>
              <a:rPr lang="zh-CN" altLang="en-US"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强子物理与味物理</a:t>
            </a:r>
          </a:p>
          <a:p>
            <a:pPr marL="681990" indent="0" rtl="0" eaLnBrk="0" fontAlgn="auto">
              <a:lnSpc>
                <a:spcPct val="100000"/>
              </a:lnSpc>
              <a:spcBef>
                <a:spcPts val="1445"/>
              </a:spcBef>
              <a:buClrTx/>
              <a:buSzTx/>
              <a:buFontTx/>
            </a:pPr>
            <a:r>
              <a:rPr lang="zh-CN" altLang="en-US"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郭星雨</a:t>
            </a:r>
            <a:r>
              <a:rPr lang="en-US" altLang="zh-CN"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 </a:t>
            </a:r>
            <a:r>
              <a:rPr lang="zh-CN" altLang="en-US"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分会场</a:t>
            </a:r>
            <a:r>
              <a:rPr lang="en-US" altLang="zh-CN"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 III</a:t>
            </a:r>
            <a:r>
              <a:rPr lang="zh-CN" altLang="en-US"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：</a:t>
            </a:r>
            <a:r>
              <a:rPr lang="en-US" altLang="zh-CN"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 </a:t>
            </a:r>
            <a:r>
              <a:rPr lang="zh-CN" altLang="en-US"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高能重离子物理</a:t>
            </a:r>
          </a:p>
          <a:p>
            <a:pPr marL="681990" indent="0" rtl="0" eaLnBrk="0" fontAlgn="auto">
              <a:lnSpc>
                <a:spcPct val="100000"/>
              </a:lnSpc>
              <a:spcBef>
                <a:spcPts val="1445"/>
              </a:spcBef>
              <a:buClrTx/>
              <a:buSzTx/>
              <a:buFontTx/>
            </a:pPr>
            <a:r>
              <a:rPr lang="zh-CN" altLang="en-US"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马小东</a:t>
            </a:r>
            <a:r>
              <a:rPr lang="en-US" altLang="zh-CN"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 </a:t>
            </a:r>
            <a:r>
              <a:rPr lang="zh-CN" altLang="en-US"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分会场</a:t>
            </a:r>
            <a:r>
              <a:rPr lang="en-US" altLang="zh-CN"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 IV</a:t>
            </a:r>
            <a:r>
              <a:rPr lang="zh-CN" altLang="en-US"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：</a:t>
            </a:r>
            <a:r>
              <a:rPr lang="en-US" altLang="zh-CN"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 </a:t>
            </a:r>
            <a:r>
              <a:rPr lang="zh-CN" altLang="en-US"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中微子物理、粒子天体物理与宇宙学</a:t>
            </a:r>
          </a:p>
          <a:p>
            <a:pPr marL="681990" indent="0" rtl="0" eaLnBrk="0" fontAlgn="auto">
              <a:lnSpc>
                <a:spcPct val="100000"/>
              </a:lnSpc>
              <a:spcBef>
                <a:spcPts val="1445"/>
              </a:spcBef>
              <a:buClrTx/>
              <a:buSzTx/>
              <a:buFontTx/>
            </a:pPr>
            <a:r>
              <a:rPr lang="zh-CN" altLang="en-US"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胡继峰</a:t>
            </a:r>
            <a:r>
              <a:rPr lang="en-US" altLang="zh-CN"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  </a:t>
            </a:r>
            <a:r>
              <a:rPr lang="zh-CN" altLang="en-US"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分会场</a:t>
            </a:r>
            <a:r>
              <a:rPr lang="en-US" altLang="zh-CN"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 V</a:t>
            </a:r>
            <a:r>
              <a:rPr lang="zh-CN" altLang="en-US"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：</a:t>
            </a:r>
            <a:r>
              <a:rPr lang="en-US" altLang="zh-CN"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 </a:t>
            </a:r>
            <a:r>
              <a:rPr lang="zh-CN" altLang="en-US" sz="2000" kern="0" spc="-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粒子物理实验技术</a:t>
            </a:r>
          </a:p>
        </p:txBody>
      </p:sp>
      <p:grpSp>
        <p:nvGrpSpPr>
          <p:cNvPr id="6" name="group 6"/>
          <p:cNvGrpSpPr/>
          <p:nvPr/>
        </p:nvGrpSpPr>
        <p:grpSpPr>
          <a:xfrm rot="21600000">
            <a:off x="342899" y="257238"/>
            <a:ext cx="619125" cy="590486"/>
            <a:chOff x="0" y="0"/>
            <a:chExt cx="619125" cy="590486"/>
          </a:xfrm>
        </p:grpSpPr>
        <p:sp>
          <p:nvSpPr>
            <p:cNvPr id="36" name="path 36"/>
            <p:cNvSpPr/>
            <p:nvPr/>
          </p:nvSpPr>
          <p:spPr>
            <a:xfrm>
              <a:off x="0" y="0"/>
              <a:ext cx="485775" cy="495300"/>
            </a:xfrm>
            <a:custGeom>
              <a:avLst/>
              <a:gdLst/>
              <a:ahLst/>
              <a:cxnLst/>
              <a:rect l="0" t="0" r="0" b="0"/>
              <a:pathLst>
                <a:path w="765" h="780">
                  <a:moveTo>
                    <a:pt x="7" y="772"/>
                  </a:moveTo>
                  <a:lnTo>
                    <a:pt x="757" y="772"/>
                  </a:lnTo>
                  <a:lnTo>
                    <a:pt x="757" y="7"/>
                  </a:lnTo>
                  <a:lnTo>
                    <a:pt x="7" y="7"/>
                  </a:lnTo>
                  <a:lnTo>
                    <a:pt x="7" y="772"/>
                  </a:lnTo>
                  <a:close/>
                </a:path>
              </a:pathLst>
            </a:custGeom>
            <a:noFill/>
            <a:ln w="9525" cap="flat">
              <a:solidFill>
                <a:srgbClr val="0071C1"/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8" name="path 38"/>
            <p:cNvSpPr/>
            <p:nvPr/>
          </p:nvSpPr>
          <p:spPr>
            <a:xfrm>
              <a:off x="228600" y="199961"/>
              <a:ext cx="390525" cy="390525"/>
            </a:xfrm>
            <a:custGeom>
              <a:avLst/>
              <a:gdLst/>
              <a:ahLst/>
              <a:cxnLst/>
              <a:rect l="0" t="0" r="0" b="0"/>
              <a:pathLst>
                <a:path w="615" h="615">
                  <a:moveTo>
                    <a:pt x="0" y="615"/>
                  </a:moveTo>
                  <a:lnTo>
                    <a:pt x="615" y="615"/>
                  </a:lnTo>
                  <a:lnTo>
                    <a:pt x="615" y="0"/>
                  </a:lnTo>
                  <a:lnTo>
                    <a:pt x="0" y="0"/>
                  </a:lnTo>
                  <a:lnTo>
                    <a:pt x="0" y="615"/>
                  </a:lnTo>
                  <a:close/>
                </a:path>
              </a:pathLst>
            </a:custGeom>
            <a:solidFill>
              <a:srgbClr val="5B9BD5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pic>
        <p:nvPicPr>
          <p:cNvPr id="42" name="picture 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057275" y="801687"/>
            <a:ext cx="11132819" cy="15875"/>
          </a:xfrm>
          <a:prstGeom prst="rect">
            <a:avLst/>
          </a:prstGeom>
        </p:spPr>
      </p:pic>
      <p:sp>
        <p:nvSpPr>
          <p:cNvPr id="12" name="textbox 12"/>
          <p:cNvSpPr/>
          <p:nvPr/>
        </p:nvSpPr>
        <p:spPr>
          <a:xfrm>
            <a:off x="5444490" y="147955"/>
            <a:ext cx="1476375" cy="6248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9000"/>
              </a:lnSpc>
            </a:pPr>
            <a:r>
              <a:rPr sz="4400" b="1" kern="0" spc="-1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致</a:t>
            </a:r>
            <a:r>
              <a:rPr lang="en-US" sz="4400" b="1" kern="0" spc="-1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sz="4400" b="1" kern="0" spc="-1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谢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5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0"/>
            <a:ext cx="12182475" cy="6838947"/>
          </a:xfrm>
          <a:prstGeom prst="rect">
            <a:avLst/>
          </a:prstGeom>
        </p:spPr>
      </p:pic>
      <p:sp>
        <p:nvSpPr>
          <p:cNvPr id="60" name="textbox 60"/>
          <p:cNvSpPr/>
          <p:nvPr/>
        </p:nvSpPr>
        <p:spPr>
          <a:xfrm>
            <a:off x="1007088" y="1604285"/>
            <a:ext cx="8286115" cy="242062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9000"/>
              </a:lnSpc>
            </a:pPr>
            <a:r>
              <a:rPr sz="2400" kern="0" spc="-130" dirty="0">
                <a:solidFill>
                  <a:srgbClr val="005DA2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   </a:t>
            </a:r>
            <a:r>
              <a:rPr lang="en-US" sz="2400" kern="0" spc="-130" dirty="0">
                <a:solidFill>
                  <a:srgbClr val="005DA2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2400" b="1" kern="0" spc="-13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本次会议的报告人！</a:t>
            </a:r>
            <a:endParaRPr sz="2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89000"/>
              </a:lnSpc>
              <a:spcBef>
                <a:spcPts val="1570"/>
              </a:spcBef>
            </a:pPr>
            <a:r>
              <a:rPr sz="2400" kern="0" spc="-120" dirty="0">
                <a:solidFill>
                  <a:srgbClr val="005DA2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2400" kern="0" spc="310" dirty="0">
                <a:solidFill>
                  <a:srgbClr val="005DA2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</a:t>
            </a:r>
            <a:r>
              <a:rPr sz="2400" b="1" kern="0" spc="-12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参加会议的所有老师和同学！</a:t>
            </a:r>
            <a:endParaRPr sz="2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0"/>
              </a:lnSpc>
            </a:pPr>
            <a:r>
              <a:rPr sz="2400" kern="0" spc="-60" dirty="0">
                <a:solidFill>
                  <a:srgbClr val="005DA2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2400" kern="0" spc="290" dirty="0">
                <a:solidFill>
                  <a:srgbClr val="005DA2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</a:t>
            </a:r>
            <a:r>
              <a:rPr sz="2400" b="1" kern="0" spc="-70" dirty="0">
                <a:solidFill>
                  <a:srgbClr val="005DA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广州白云国际会议中心全体员工！</a:t>
            </a:r>
            <a:endParaRPr sz="2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0" name="group 10"/>
          <p:cNvGrpSpPr/>
          <p:nvPr/>
        </p:nvGrpSpPr>
        <p:grpSpPr>
          <a:xfrm rot="21600000">
            <a:off x="342899" y="257238"/>
            <a:ext cx="619125" cy="590486"/>
            <a:chOff x="0" y="0"/>
            <a:chExt cx="619125" cy="590486"/>
          </a:xfrm>
        </p:grpSpPr>
        <p:sp>
          <p:nvSpPr>
            <p:cNvPr id="64" name="path 64"/>
            <p:cNvSpPr/>
            <p:nvPr/>
          </p:nvSpPr>
          <p:spPr>
            <a:xfrm>
              <a:off x="0" y="0"/>
              <a:ext cx="485775" cy="495300"/>
            </a:xfrm>
            <a:custGeom>
              <a:avLst/>
              <a:gdLst/>
              <a:ahLst/>
              <a:cxnLst/>
              <a:rect l="0" t="0" r="0" b="0"/>
              <a:pathLst>
                <a:path w="765" h="780">
                  <a:moveTo>
                    <a:pt x="7" y="772"/>
                  </a:moveTo>
                  <a:lnTo>
                    <a:pt x="757" y="772"/>
                  </a:lnTo>
                  <a:lnTo>
                    <a:pt x="757" y="7"/>
                  </a:lnTo>
                  <a:lnTo>
                    <a:pt x="7" y="7"/>
                  </a:lnTo>
                  <a:lnTo>
                    <a:pt x="7" y="772"/>
                  </a:lnTo>
                  <a:close/>
                </a:path>
              </a:pathLst>
            </a:custGeom>
            <a:noFill/>
            <a:ln w="9525" cap="flat">
              <a:solidFill>
                <a:srgbClr val="0071C1"/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66" name="path 66"/>
            <p:cNvSpPr/>
            <p:nvPr/>
          </p:nvSpPr>
          <p:spPr>
            <a:xfrm>
              <a:off x="228600" y="199961"/>
              <a:ext cx="390525" cy="390525"/>
            </a:xfrm>
            <a:custGeom>
              <a:avLst/>
              <a:gdLst/>
              <a:ahLst/>
              <a:cxnLst/>
              <a:rect l="0" t="0" r="0" b="0"/>
              <a:pathLst>
                <a:path w="615" h="615">
                  <a:moveTo>
                    <a:pt x="0" y="615"/>
                  </a:moveTo>
                  <a:lnTo>
                    <a:pt x="615" y="615"/>
                  </a:lnTo>
                  <a:lnTo>
                    <a:pt x="615" y="0"/>
                  </a:lnTo>
                  <a:lnTo>
                    <a:pt x="0" y="0"/>
                  </a:lnTo>
                  <a:lnTo>
                    <a:pt x="0" y="615"/>
                  </a:lnTo>
                  <a:close/>
                </a:path>
              </a:pathLst>
            </a:custGeom>
            <a:solidFill>
              <a:srgbClr val="5B9BD5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pic>
        <p:nvPicPr>
          <p:cNvPr id="70" name="picture 7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057275" y="801687"/>
            <a:ext cx="11132819" cy="15875"/>
          </a:xfrm>
          <a:prstGeom prst="rect">
            <a:avLst/>
          </a:prstGeom>
        </p:spPr>
      </p:pic>
      <p:sp>
        <p:nvSpPr>
          <p:cNvPr id="12" name="textbox 12"/>
          <p:cNvSpPr/>
          <p:nvPr/>
        </p:nvSpPr>
        <p:spPr>
          <a:xfrm>
            <a:off x="5444490" y="147955"/>
            <a:ext cx="1476375" cy="6248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9000"/>
              </a:lnSpc>
            </a:pPr>
            <a:r>
              <a:rPr sz="4400" b="1" kern="0" spc="-1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致</a:t>
            </a:r>
            <a:r>
              <a:rPr lang="en-US" sz="4400" b="1" kern="0" spc="-1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sz="4400" b="1" kern="0" spc="-10" dirty="0">
                <a:solidFill>
                  <a:srgbClr val="0071C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谢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satMod val="110000"/>
                <a:lum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satMod val="105000"/>
                <a:lum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shade val="94000"/>
              </a:schemeClr>
            </a:gs>
            <a:gs pos="50000">
              <a:schemeClr val="phClr">
                <a:lumMod val="110000"/>
                <a:satMod val="100000"/>
                <a:tint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700</Words>
  <Application>Microsoft Macintosh PowerPoint</Application>
  <PresentationFormat>宽屏</PresentationFormat>
  <Paragraphs>72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9" baseType="lpstr">
      <vt:lpstr>微软雅黑</vt:lpstr>
      <vt:lpstr>Arial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Microsoft Office User</cp:lastModifiedBy>
  <cp:revision>16</cp:revision>
  <dcterms:created xsi:type="dcterms:W3CDTF">2026-07-15T04:54:00Z</dcterms:created>
  <dcterms:modified xsi:type="dcterms:W3CDTF">2026-07-20T22:40:53Z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O">
    <vt:lpwstr>wqlLaW5nc29mdCBQREYgdG8gV1BTIDExNQ</vt:lpwstr>
  </property>
  <property fmtid="{D5CDD505-2E9C-101B-9397-08002B2CF9AE}" pid="3" name="Created">
    <vt:filetime>2026-07-15T20:07:15Z</vt:filetime>
  </property>
  <property fmtid="{D5CDD505-2E9C-101B-9397-08002B2CF9AE}" pid="4" name="KSOProductBuildVer">
    <vt:lpwstr>2052-12.1.0.24034</vt:lpwstr>
  </property>
  <property fmtid="{D5CDD505-2E9C-101B-9397-08002B2CF9AE}" pid="5" name="ICV">
    <vt:lpwstr>46D41EE9B78543E2BC48E85C38593CD6_13</vt:lpwstr>
  </property>
</Properties>
</file>