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  <p:sldMasterId id="2147483665" r:id="rId2"/>
  </p:sldMasterIdLst>
  <p:notesMasterIdLst>
    <p:notesMasterId r:id="rId10"/>
  </p:notesMasterIdLst>
  <p:sldIdLst>
    <p:sldId id="256" r:id="rId3"/>
    <p:sldId id="257" r:id="rId4"/>
    <p:sldId id="262" r:id="rId5"/>
    <p:sldId id="258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1511" autoAdjust="0"/>
  </p:normalViewPr>
  <p:slideViewPr>
    <p:cSldViewPr snapToGrid="0" showGuides="1">
      <p:cViewPr varScale="1">
        <p:scale>
          <a:sx n="104" d="100"/>
          <a:sy n="104" d="100"/>
        </p:scale>
        <p:origin x="81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EE63B3-1EDB-403B-A6E6-BF94164A837F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0A2945-38C8-42B8-BF97-66E9817A101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70311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G:\keyan\HERD</a:t>
            </a:r>
            <a:r>
              <a:rPr lang="zh-CN" altLang="en-US" dirty="0"/>
              <a:t>项目文档</a:t>
            </a:r>
            <a:r>
              <a:rPr lang="en-US" altLang="zh-CN" dirty="0"/>
              <a:t>\</a:t>
            </a:r>
            <a:r>
              <a:rPr lang="zh-CN" altLang="en-US" dirty="0"/>
              <a:t>结构</a:t>
            </a:r>
            <a:r>
              <a:rPr lang="en-US" altLang="zh-CN" dirty="0"/>
              <a:t>\20251230_</a:t>
            </a:r>
            <a:r>
              <a:rPr lang="zh-CN" altLang="en-US" dirty="0"/>
              <a:t>鲁兵</a:t>
            </a:r>
            <a:r>
              <a:rPr lang="en-US" altLang="zh-CN" dirty="0"/>
              <a:t>_SCD</a:t>
            </a:r>
            <a:r>
              <a:rPr lang="zh-CN" altLang="en-US" dirty="0"/>
              <a:t>初样爆炸图</a:t>
            </a:r>
            <a:r>
              <a:rPr lang="en-US" altLang="zh-CN" dirty="0"/>
              <a:t>.pptx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0A2945-38C8-42B8-BF97-66E9817A101D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135504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G:\keyan\</a:t>
            </a:r>
            <a:r>
              <a:rPr lang="zh-CN" altLang="en-US" dirty="0"/>
              <a:t>学生工作</a:t>
            </a:r>
            <a:r>
              <a:rPr lang="en-US" altLang="zh-CN" dirty="0"/>
              <a:t>\2026_</a:t>
            </a:r>
            <a:r>
              <a:rPr lang="zh-CN" altLang="en-US" dirty="0"/>
              <a:t>金梁程龙</a:t>
            </a:r>
            <a:r>
              <a:rPr lang="en-US" altLang="zh-CN" dirty="0"/>
              <a:t>\</a:t>
            </a:r>
            <a:r>
              <a:rPr lang="zh-CN" altLang="en-US" dirty="0"/>
              <a:t>进展报告</a:t>
            </a:r>
            <a:r>
              <a:rPr lang="en-US" altLang="zh-CN" dirty="0"/>
              <a:t>\20260109_Dummy Z</a:t>
            </a:r>
            <a:r>
              <a:rPr lang="zh-CN" altLang="en-US" dirty="0"/>
              <a:t>型</a:t>
            </a:r>
            <a:r>
              <a:rPr lang="en-US" altLang="zh-CN" dirty="0"/>
              <a:t>Ladder</a:t>
            </a:r>
            <a:r>
              <a:rPr lang="zh-CN" altLang="en-US" dirty="0"/>
              <a:t>的</a:t>
            </a:r>
            <a:r>
              <a:rPr lang="en-US" altLang="zh-CN" dirty="0"/>
              <a:t>OGP</a:t>
            </a:r>
            <a:r>
              <a:rPr lang="zh-CN" altLang="en-US" dirty="0"/>
              <a:t>测量以及试键合</a:t>
            </a:r>
            <a:r>
              <a:rPr lang="en-US" altLang="zh-CN" dirty="0"/>
              <a:t>.pdf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/>
              <a:t>G:\keyan\</a:t>
            </a:r>
            <a:r>
              <a:rPr lang="zh-CN" altLang="en-US" dirty="0"/>
              <a:t>科研任务</a:t>
            </a:r>
            <a:r>
              <a:rPr lang="en-US" altLang="zh-CN" dirty="0"/>
              <a:t>\260104_</a:t>
            </a:r>
            <a:r>
              <a:rPr lang="zh-CN" altLang="en-US" dirty="0"/>
              <a:t>王昊洋试装配</a:t>
            </a:r>
            <a:r>
              <a:rPr lang="en-US" altLang="zh-CN" dirty="0"/>
              <a:t>Dummy Z</a:t>
            </a:r>
            <a:r>
              <a:rPr lang="zh-CN" altLang="en-US" dirty="0"/>
              <a:t>字型</a:t>
            </a:r>
            <a:r>
              <a:rPr lang="en-US" altLang="zh-CN" dirty="0"/>
              <a:t>Ladder\</a:t>
            </a:r>
            <a:r>
              <a:rPr lang="zh-CN" altLang="en-US" dirty="0"/>
              <a:t>照片</a:t>
            </a:r>
            <a:r>
              <a:rPr lang="en-US" altLang="zh-CN" dirty="0"/>
              <a:t>\</a:t>
            </a:r>
            <a:endParaRPr lang="zh-CN" altLang="en-US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0A2945-38C8-42B8-BF97-66E9817A101D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303519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G:\keyan\GECAM</a:t>
            </a:r>
            <a:r>
              <a:rPr lang="zh-CN" altLang="en-US" dirty="0"/>
              <a:t>项目文档</a:t>
            </a:r>
            <a:r>
              <a:rPr lang="en-US" altLang="zh-CN" dirty="0"/>
              <a:t>\CALDB\</a:t>
            </a:r>
            <a:r>
              <a:rPr lang="en-US" altLang="zh-CN" dirty="0" err="1"/>
              <a:t>MyPython</a:t>
            </a:r>
            <a:r>
              <a:rPr lang="en-US" altLang="zh-CN" dirty="0"/>
              <a:t>\</a:t>
            </a:r>
            <a:r>
              <a:rPr lang="zh-CN" altLang="en-US" dirty="0"/>
              <a:t>学习</a:t>
            </a:r>
            <a:r>
              <a:rPr lang="en-US" altLang="zh-CN" dirty="0"/>
              <a:t>Python\GDS_DXF\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0A2945-38C8-42B8-BF97-66E9817A101D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99780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6" descr="高能所图标-单色.tif"/>
          <p:cNvPicPr>
            <a:picLocks noChangeAspect="1"/>
          </p:cNvPicPr>
          <p:nvPr/>
        </p:nvPicPr>
        <p:blipFill>
          <a:blip r:embed="rId2">
            <a:lum brigh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" y="2349501"/>
            <a:ext cx="7440084" cy="450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0" y="6750051"/>
            <a:ext cx="12192000" cy="10795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2476503" y="6750051"/>
            <a:ext cx="9715500" cy="107951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0" y="1"/>
            <a:ext cx="12192000" cy="2159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9239251" y="1"/>
            <a:ext cx="2952749" cy="2159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>
            <a:noAutofit/>
          </a:bodyPr>
          <a:lstStyle>
            <a:lvl1pPr>
              <a:defRPr lang="zh-CN" altLang="en-US" sz="6600" b="1" kern="1200" dirty="0">
                <a:solidFill>
                  <a:srgbClr val="33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25400" stA="30000" endPos="30000" dist="50800" dir="5400000" sy="-100000" algn="bl" rotWithShape="0"/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 dirty="0"/>
          </a:p>
        </p:txBody>
      </p:sp>
      <p:sp>
        <p:nvSpPr>
          <p:cNvPr id="9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10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337449" y="6488768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600">
                <a:solidFill>
                  <a:srgbClr val="898989"/>
                </a:solidFill>
                <a:latin typeface="+mn-lt"/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33247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72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686420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5816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1646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62755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40268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6750051"/>
            <a:ext cx="12192000" cy="10795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2476503" y="6750051"/>
            <a:ext cx="9715500" cy="107951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0" y="938215"/>
            <a:ext cx="12192000" cy="10795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3" y="3"/>
            <a:ext cx="285751" cy="91757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285862"/>
            <a:ext cx="10972800" cy="4840303"/>
          </a:xfrm>
        </p:spPr>
        <p:txBody>
          <a:bodyPr/>
          <a:lstStyle>
            <a:lvl1pPr>
              <a:buClr>
                <a:srgbClr val="E38700"/>
              </a:buClr>
              <a:buSzPct val="80000"/>
              <a:buFont typeface="Wingdings" panose="05000000000000000000" pitchFamily="2" charset="2"/>
              <a:buChar char="n"/>
              <a:defRPr sz="28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6712" y="142854"/>
            <a:ext cx="10763325" cy="725471"/>
          </a:xfrm>
        </p:spPr>
        <p:txBody>
          <a:bodyPr>
            <a:normAutofit/>
          </a:bodyPr>
          <a:lstStyle>
            <a:lvl1pPr algn="ctr">
              <a:defRPr sz="4000" b="0">
                <a:solidFill>
                  <a:srgbClr val="FF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8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337449" y="6488768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600">
                <a:solidFill>
                  <a:srgbClr val="898989"/>
                </a:solidFill>
                <a:latin typeface="+mn-lt"/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9647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6750051"/>
            <a:ext cx="12192000" cy="10795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2476503" y="6750051"/>
            <a:ext cx="9715500" cy="107951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0" y="938215"/>
            <a:ext cx="12192000" cy="10795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3" y="3"/>
            <a:ext cx="285751" cy="91757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6712" y="142854"/>
            <a:ext cx="10763325" cy="725471"/>
          </a:xfrm>
        </p:spPr>
        <p:txBody>
          <a:bodyPr>
            <a:normAutofit/>
          </a:bodyPr>
          <a:lstStyle>
            <a:lvl1pPr algn="ctr">
              <a:defRPr sz="4000" b="0">
                <a:solidFill>
                  <a:srgbClr val="FF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8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10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337449" y="6488768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600">
                <a:solidFill>
                  <a:srgbClr val="898989"/>
                </a:solidFill>
                <a:latin typeface="+mn-lt"/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3844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337449" y="6488768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600">
                <a:solidFill>
                  <a:srgbClr val="898989"/>
                </a:solidFill>
                <a:latin typeface="+mn-lt"/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6228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02897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6678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65561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32752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60551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609600" y="1600202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fld id="{D997B5FA-0921-464F-AAE1-844C04324D75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337449" y="6488768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600">
                <a:solidFill>
                  <a:srgbClr val="898989"/>
                </a:solidFill>
                <a:latin typeface="+mn-lt"/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3791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70BF5-8568-4370-8A90-8BCFCD973452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41514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7B383EA-25AE-43EC-B616-CFDD14DA2D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247" y="2130427"/>
            <a:ext cx="11937506" cy="1470025"/>
          </a:xfrm>
        </p:spPr>
        <p:txBody>
          <a:bodyPr/>
          <a:lstStyle/>
          <a:p>
            <a:r>
              <a:rPr lang="en-US" altLang="zh-CN" dirty="0"/>
              <a:t>PCB</a:t>
            </a:r>
            <a:r>
              <a:rPr lang="zh-CN" altLang="en-US" dirty="0"/>
              <a:t>设计、工装、点胶的检查</a:t>
            </a:r>
            <a:br>
              <a:rPr lang="en-US" altLang="zh-CN" dirty="0"/>
            </a:br>
            <a:r>
              <a:rPr lang="zh-CN" altLang="en-US" dirty="0"/>
              <a:t>技术路线介绍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E4091BC8-DDA9-4141-A255-8740CA144E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/>
              <a:t>乔锐 唐远平</a:t>
            </a:r>
          </a:p>
        </p:txBody>
      </p:sp>
    </p:spTree>
    <p:extLst>
      <p:ext uri="{BB962C8B-B14F-4D97-AF65-F5344CB8AC3E}">
        <p14:creationId xmlns:p14="http://schemas.microsoft.com/office/powerpoint/2010/main" val="977082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>
            <a:extLst>
              <a:ext uri="{FF2B5EF4-FFF2-40B4-BE49-F238E27FC236}">
                <a16:creationId xmlns:a16="http://schemas.microsoft.com/office/drawing/2014/main" id="{4EAD30E1-9A42-485E-8225-6D6C1B2AF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背景：</a:t>
            </a:r>
            <a:r>
              <a:rPr lang="en-US" altLang="zh-CN" dirty="0"/>
              <a:t>Z</a:t>
            </a:r>
            <a:r>
              <a:rPr lang="zh-CN" altLang="en-US" dirty="0"/>
              <a:t>型</a:t>
            </a:r>
            <a:r>
              <a:rPr lang="en-US" altLang="zh-CN" dirty="0"/>
              <a:t>Ladder</a:t>
            </a:r>
            <a:r>
              <a:rPr lang="zh-CN" altLang="en-US" dirty="0"/>
              <a:t>组装涉及大量器件的配合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815F1395-F9EE-42E9-8A7D-450A65A8E6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9144" y="1368818"/>
            <a:ext cx="7778460" cy="2175636"/>
          </a:xfrm>
          <a:prstGeom prst="rect">
            <a:avLst/>
          </a:prstGeom>
        </p:spPr>
      </p:pic>
      <p:graphicFrame>
        <p:nvGraphicFramePr>
          <p:cNvPr id="9" name="表格 8">
            <a:extLst>
              <a:ext uri="{FF2B5EF4-FFF2-40B4-BE49-F238E27FC236}">
                <a16:creationId xmlns:a16="http://schemas.microsoft.com/office/drawing/2014/main" id="{C69BC561-D69E-4E8B-A85E-E180F6F4F2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5204719"/>
              </p:ext>
            </p:extLst>
          </p:nvPr>
        </p:nvGraphicFramePr>
        <p:xfrm>
          <a:off x="369651" y="3971057"/>
          <a:ext cx="11430000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9149">
                  <a:extLst>
                    <a:ext uri="{9D8B030D-6E8A-4147-A177-3AD203B41FA5}">
                      <a16:colId xmlns:a16="http://schemas.microsoft.com/office/drawing/2014/main" val="1093054120"/>
                    </a:ext>
                  </a:extLst>
                </a:gridCol>
                <a:gridCol w="875489">
                  <a:extLst>
                    <a:ext uri="{9D8B030D-6E8A-4147-A177-3AD203B41FA5}">
                      <a16:colId xmlns:a16="http://schemas.microsoft.com/office/drawing/2014/main" val="2923527241"/>
                    </a:ext>
                  </a:extLst>
                </a:gridCol>
                <a:gridCol w="6974732">
                  <a:extLst>
                    <a:ext uri="{9D8B030D-6E8A-4147-A177-3AD203B41FA5}">
                      <a16:colId xmlns:a16="http://schemas.microsoft.com/office/drawing/2014/main" val="644447988"/>
                    </a:ext>
                  </a:extLst>
                </a:gridCol>
                <a:gridCol w="2120630">
                  <a:extLst>
                    <a:ext uri="{9D8B030D-6E8A-4147-A177-3AD203B41FA5}">
                      <a16:colId xmlns:a16="http://schemas.microsoft.com/office/drawing/2014/main" val="35213414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分类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种类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名称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当前设计人员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452579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PCB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3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偏压柔性版</a:t>
                      </a:r>
                      <a:r>
                        <a:rPr lang="en-US" altLang="zh-CN" dirty="0"/>
                        <a:t>(SBB)</a:t>
                      </a:r>
                      <a:r>
                        <a:rPr lang="zh-CN" altLang="en-US" dirty="0"/>
                        <a:t>、前端电子学板</a:t>
                      </a:r>
                      <a:r>
                        <a:rPr lang="en-US" altLang="zh-CN" dirty="0"/>
                        <a:t>(SFE)</a:t>
                      </a:r>
                      <a:r>
                        <a:rPr lang="zh-CN" altLang="en-US" dirty="0"/>
                        <a:t>、</a:t>
                      </a:r>
                      <a:r>
                        <a:rPr lang="en-US" altLang="zh-CN" dirty="0"/>
                        <a:t>Z</a:t>
                      </a:r>
                      <a:r>
                        <a:rPr lang="zh-CN" altLang="en-US" dirty="0"/>
                        <a:t>型柔性板</a:t>
                      </a:r>
                      <a:r>
                        <a:rPr lang="en-US" altLang="zh-CN" dirty="0"/>
                        <a:t>(Z-flex)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龚轲</a:t>
                      </a:r>
                      <a:r>
                        <a:rPr lang="en-US" altLang="zh-CN" dirty="0"/>
                        <a:t>/</a:t>
                      </a:r>
                      <a:r>
                        <a:rPr lang="zh-CN" altLang="en-US" dirty="0"/>
                        <a:t>霍嘉</a:t>
                      </a:r>
                      <a:r>
                        <a:rPr lang="en-US" altLang="zh-CN" dirty="0"/>
                        <a:t>/</a:t>
                      </a:r>
                      <a:r>
                        <a:rPr lang="zh-CN" altLang="en-US" dirty="0"/>
                        <a:t>车永娥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829589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工装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3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偏压柔性版</a:t>
                      </a:r>
                      <a:r>
                        <a:rPr lang="en-US" altLang="zh-CN" dirty="0"/>
                        <a:t>(SBB)</a:t>
                      </a:r>
                      <a:r>
                        <a:rPr lang="zh-CN" altLang="en-US" dirty="0"/>
                        <a:t>、硅微条</a:t>
                      </a:r>
                      <a:r>
                        <a:rPr lang="en-US" altLang="zh-CN" dirty="0"/>
                        <a:t>(SSD)</a:t>
                      </a:r>
                      <a:r>
                        <a:rPr lang="zh-CN" altLang="en-US" dirty="0"/>
                        <a:t>、</a:t>
                      </a:r>
                      <a:r>
                        <a:rPr lang="en-US" altLang="zh-CN" dirty="0"/>
                        <a:t>Z</a:t>
                      </a:r>
                      <a:r>
                        <a:rPr lang="zh-CN" altLang="en-US" dirty="0"/>
                        <a:t>型柔性板</a:t>
                      </a:r>
                      <a:r>
                        <a:rPr lang="en-US" altLang="zh-CN" dirty="0"/>
                        <a:t>(Z-flex)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鲁兵</a:t>
                      </a:r>
                      <a:r>
                        <a:rPr lang="en-US" altLang="zh-CN" dirty="0"/>
                        <a:t>/</a:t>
                      </a:r>
                      <a:r>
                        <a:rPr lang="zh-CN" altLang="en-US" dirty="0"/>
                        <a:t>熊佳继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292261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半导体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3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硅微条</a:t>
                      </a:r>
                      <a:r>
                        <a:rPr lang="en-US" altLang="zh-CN" dirty="0"/>
                        <a:t>(SSD)</a:t>
                      </a:r>
                      <a:r>
                        <a:rPr lang="zh-CN" altLang="en-US" dirty="0"/>
                        <a:t>、</a:t>
                      </a:r>
                      <a:r>
                        <a:rPr lang="en-US" altLang="zh-CN" dirty="0"/>
                        <a:t>IDE1140 ASIC</a:t>
                      </a:r>
                      <a:r>
                        <a:rPr lang="zh-CN" altLang="en-US" dirty="0"/>
                        <a:t>、硅电容</a:t>
                      </a:r>
                      <a:r>
                        <a:rPr lang="en-US" altLang="zh-CN" dirty="0"/>
                        <a:t>(Cap)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乔锐</a:t>
                      </a:r>
                      <a:r>
                        <a:rPr lang="en-US" altLang="zh-CN" dirty="0"/>
                        <a:t>/</a:t>
                      </a:r>
                      <a:r>
                        <a:rPr lang="zh-CN" altLang="en-US" dirty="0"/>
                        <a:t>唐远平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40245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结构胶图案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5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前端电子学板粘接</a:t>
                      </a:r>
                      <a:r>
                        <a:rPr lang="en-US" altLang="zh-CN" dirty="0"/>
                        <a:t>(SFE)×1</a:t>
                      </a:r>
                      <a:r>
                        <a:rPr lang="zh-CN" altLang="en-US" dirty="0"/>
                        <a:t>、硅片粘接</a:t>
                      </a:r>
                      <a:r>
                        <a:rPr lang="en-US" altLang="zh-CN" b="1" dirty="0">
                          <a:solidFill>
                            <a:srgbClr val="FF0000"/>
                          </a:solidFill>
                        </a:rPr>
                        <a:t>×2</a:t>
                      </a:r>
                      <a:r>
                        <a:rPr lang="zh-CN" altLang="en-US" dirty="0"/>
                        <a:t>、</a:t>
                      </a:r>
                      <a:r>
                        <a:rPr lang="en-US" altLang="zh-CN" dirty="0"/>
                        <a:t>Z</a:t>
                      </a:r>
                      <a:r>
                        <a:rPr lang="zh-CN" altLang="en-US" dirty="0"/>
                        <a:t>型柔性板粘接</a:t>
                      </a:r>
                      <a:r>
                        <a:rPr lang="en-US" altLang="zh-CN" sz="18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×2</a:t>
                      </a:r>
                      <a:endParaRPr lang="zh-CN" altLang="en-US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王昊洋</a:t>
                      </a:r>
                      <a:r>
                        <a:rPr lang="en-US" altLang="zh-CN" dirty="0"/>
                        <a:t>/</a:t>
                      </a:r>
                      <a:r>
                        <a:rPr lang="zh-CN" altLang="en-US" dirty="0"/>
                        <a:t>龙昊雨</a:t>
                      </a:r>
                      <a:endParaRPr lang="en-US" altLang="zh-CN" dirty="0"/>
                    </a:p>
                    <a:p>
                      <a:pPr algn="ctr"/>
                      <a:r>
                        <a:rPr lang="zh-CN" altLang="en-US" dirty="0"/>
                        <a:t>王聪聪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263764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导电胶图案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3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前端电子学板粘接</a:t>
                      </a:r>
                      <a:r>
                        <a:rPr lang="en-US" altLang="zh-CN" dirty="0"/>
                        <a:t>(SFE)×1</a:t>
                      </a:r>
                      <a:r>
                        <a:rPr lang="zh-CN" altLang="en-US" dirty="0"/>
                        <a:t>、硅片粘接</a:t>
                      </a:r>
                      <a:r>
                        <a:rPr lang="en-US" altLang="zh-CN" sz="18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×2</a:t>
                      </a:r>
                      <a:endParaRPr lang="zh-CN" altLang="en-US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32849467"/>
                  </a:ext>
                </a:extLst>
              </a:tr>
            </a:tbl>
          </a:graphicData>
        </a:graphic>
      </p:graphicFrame>
      <p:sp>
        <p:nvSpPr>
          <p:cNvPr id="2" name="文本框 1">
            <a:extLst>
              <a:ext uri="{FF2B5EF4-FFF2-40B4-BE49-F238E27FC236}">
                <a16:creationId xmlns:a16="http://schemas.microsoft.com/office/drawing/2014/main" id="{5E06010A-1779-4F8D-860F-4E2BDD1E505A}"/>
              </a:ext>
            </a:extLst>
          </p:cNvPr>
          <p:cNvSpPr txBox="1"/>
          <p:nvPr/>
        </p:nvSpPr>
        <p:spPr>
          <a:xfrm>
            <a:off x="1256145" y="6253481"/>
            <a:ext cx="9147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备注：</a:t>
            </a:r>
            <a:r>
              <a:rPr lang="en-US" altLang="zh-CN" sz="2400" b="1" dirty="0">
                <a:solidFill>
                  <a:srgbClr val="FF0000"/>
                </a:solidFill>
              </a:rPr>
              <a:t>×2</a:t>
            </a:r>
            <a:r>
              <a:rPr lang="zh-CN" altLang="en-US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原因是天体和紫台的点胶龙门行程较小、需要分</a:t>
            </a:r>
            <a:r>
              <a:rPr lang="en-US" altLang="zh-CN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2</a:t>
            </a:r>
            <a:r>
              <a:rPr lang="zh-CN" altLang="en-US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次点胶</a:t>
            </a:r>
          </a:p>
        </p:txBody>
      </p:sp>
    </p:spTree>
    <p:extLst>
      <p:ext uri="{BB962C8B-B14F-4D97-AF65-F5344CB8AC3E}">
        <p14:creationId xmlns:p14="http://schemas.microsoft.com/office/powerpoint/2010/main" val="106901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BF12D0CE-645B-4D28-BFB6-36BFCA60E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6327" y="5383611"/>
            <a:ext cx="11296073" cy="1060021"/>
          </a:xfrm>
        </p:spPr>
        <p:txBody>
          <a:bodyPr/>
          <a:lstStyle/>
          <a:p>
            <a:r>
              <a:rPr lang="zh-CN" altLang="en-US" dirty="0"/>
              <a:t>点胶除了需要确保后续键合可靠外，还需要力学可靠。即要求</a:t>
            </a:r>
            <a:r>
              <a:rPr lang="en-US" altLang="zh-CN" dirty="0"/>
              <a:t>6</a:t>
            </a:r>
            <a:r>
              <a:rPr lang="zh-CN" altLang="en-US" dirty="0"/>
              <a:t>层胶线尽可能有重叠区域</a:t>
            </a:r>
            <a:r>
              <a:rPr lang="en-US" altLang="zh-CN" dirty="0"/>
              <a:t>(</a:t>
            </a:r>
            <a:r>
              <a:rPr lang="zh-CN" altLang="en-US" dirty="0"/>
              <a:t>主要匹配</a:t>
            </a:r>
            <a:r>
              <a:rPr lang="en-US" altLang="zh-CN" dirty="0"/>
              <a:t>AIREX)</a:t>
            </a:r>
            <a:r>
              <a:rPr lang="zh-CN" altLang="en-US" dirty="0"/>
              <a:t>。</a:t>
            </a:r>
          </a:p>
        </p:txBody>
      </p:sp>
      <p:sp>
        <p:nvSpPr>
          <p:cNvPr id="3" name="标题 2">
            <a:extLst>
              <a:ext uri="{FF2B5EF4-FFF2-40B4-BE49-F238E27FC236}">
                <a16:creationId xmlns:a16="http://schemas.microsoft.com/office/drawing/2014/main" id="{555EAE61-C89A-4E87-B1DB-5D93DC823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背景：</a:t>
            </a:r>
            <a:r>
              <a:rPr lang="en-US" altLang="zh-CN" dirty="0"/>
              <a:t>Super-Ladder</a:t>
            </a:r>
            <a:r>
              <a:rPr lang="zh-CN" altLang="en-US" dirty="0"/>
              <a:t>的点胶复杂性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2526A36-88ED-4B94-BBF0-E864968E79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00160"/>
            <a:ext cx="6821137" cy="3509818"/>
          </a:xfrm>
          <a:prstGeom prst="rect">
            <a:avLst/>
          </a:prstGeom>
        </p:spPr>
      </p:pic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05515588-446D-4266-88EF-DA92DD47AF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0193087"/>
              </p:ext>
            </p:extLst>
          </p:nvPr>
        </p:nvGraphicFramePr>
        <p:xfrm>
          <a:off x="6821136" y="1256144"/>
          <a:ext cx="5084537" cy="33120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5119">
                  <a:extLst>
                    <a:ext uri="{9D8B030D-6E8A-4147-A177-3AD203B41FA5}">
                      <a16:colId xmlns:a16="http://schemas.microsoft.com/office/drawing/2014/main" val="2513705835"/>
                    </a:ext>
                  </a:extLst>
                </a:gridCol>
                <a:gridCol w="4119418">
                  <a:extLst>
                    <a:ext uri="{9D8B030D-6E8A-4147-A177-3AD203B41FA5}">
                      <a16:colId xmlns:a16="http://schemas.microsoft.com/office/drawing/2014/main" val="3392765654"/>
                    </a:ext>
                  </a:extLst>
                </a:gridCol>
              </a:tblGrid>
              <a:tr h="521011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胶序号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粘接物体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1188749"/>
                  </a:ext>
                </a:extLst>
              </a:tr>
              <a:tr h="465165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Z</a:t>
                      </a:r>
                      <a:r>
                        <a:rPr lang="zh-CN" altLang="en-US" dirty="0"/>
                        <a:t>型柔性板</a:t>
                      </a:r>
                      <a:r>
                        <a:rPr lang="en-US" altLang="zh-CN" dirty="0"/>
                        <a:t>(Z-flex) vs </a:t>
                      </a:r>
                      <a:r>
                        <a:rPr lang="zh-CN" altLang="en-US" dirty="0"/>
                        <a:t>硅微条</a:t>
                      </a:r>
                      <a:r>
                        <a:rPr lang="en-US" altLang="zh-CN" dirty="0"/>
                        <a:t>(SSD-Z)</a:t>
                      </a:r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4726321"/>
                  </a:ext>
                </a:extLst>
              </a:tr>
              <a:tr h="465165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硅微条</a:t>
                      </a:r>
                      <a:r>
                        <a:rPr lang="en-US" altLang="zh-CN" dirty="0"/>
                        <a:t>(SSD-Z) vs </a:t>
                      </a:r>
                      <a:r>
                        <a:rPr lang="zh-CN" altLang="en-US" dirty="0"/>
                        <a:t>偏压柔性版</a:t>
                      </a:r>
                      <a:r>
                        <a:rPr lang="en-US" altLang="zh-CN" dirty="0"/>
                        <a:t>(SBB-Z)</a:t>
                      </a:r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7143459"/>
                  </a:ext>
                </a:extLst>
              </a:tr>
              <a:tr h="465165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3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偏压柔性版</a:t>
                      </a:r>
                      <a:r>
                        <a:rPr lang="en-US" altLang="zh-CN" dirty="0"/>
                        <a:t>(SBB-Z) vs AIREX</a:t>
                      </a:r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66681941"/>
                  </a:ext>
                </a:extLst>
              </a:tr>
              <a:tr h="465165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4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AIREX vs </a:t>
                      </a:r>
                      <a:r>
                        <a:rPr lang="zh-CN" altLang="en-US" dirty="0"/>
                        <a:t>硅微条</a:t>
                      </a:r>
                      <a:r>
                        <a:rPr lang="en-US" altLang="zh-CN" dirty="0"/>
                        <a:t>(SSD-P)</a:t>
                      </a:r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71980296"/>
                  </a:ext>
                </a:extLst>
              </a:tr>
              <a:tr h="465165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5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硅微条</a:t>
                      </a:r>
                      <a:r>
                        <a:rPr lang="en-US" altLang="zh-CN" dirty="0"/>
                        <a:t>(SSD-P) vs</a:t>
                      </a:r>
                      <a:r>
                        <a:rPr lang="zh-CN" altLang="en-US" dirty="0"/>
                        <a:t>偏压柔性版</a:t>
                      </a:r>
                      <a:r>
                        <a:rPr lang="en-US" altLang="zh-CN" dirty="0"/>
                        <a:t>(SBB-P)</a:t>
                      </a:r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37847257"/>
                  </a:ext>
                </a:extLst>
              </a:tr>
              <a:tr h="465165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6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偏压柔性版</a:t>
                      </a:r>
                      <a:r>
                        <a:rPr lang="en-US" altLang="zh-CN" dirty="0"/>
                        <a:t>(SBB-P) vs </a:t>
                      </a:r>
                      <a:r>
                        <a:rPr lang="zh-CN" altLang="en-US" dirty="0"/>
                        <a:t>碳纤维</a:t>
                      </a:r>
                      <a:r>
                        <a:rPr lang="en-US" altLang="zh-CN" dirty="0"/>
                        <a:t>(Plane)</a:t>
                      </a:r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23621810"/>
                  </a:ext>
                </a:extLst>
              </a:tr>
            </a:tbl>
          </a:graphicData>
        </a:graphic>
      </p:graphicFrame>
      <p:sp>
        <p:nvSpPr>
          <p:cNvPr id="6" name="文本框 5">
            <a:extLst>
              <a:ext uri="{FF2B5EF4-FFF2-40B4-BE49-F238E27FC236}">
                <a16:creationId xmlns:a16="http://schemas.microsoft.com/office/drawing/2014/main" id="{E882D24B-E976-4FC1-82AB-054EDCC0EBFD}"/>
              </a:ext>
            </a:extLst>
          </p:cNvPr>
          <p:cNvSpPr txBox="1"/>
          <p:nvPr/>
        </p:nvSpPr>
        <p:spPr>
          <a:xfrm>
            <a:off x="1351816" y="4514213"/>
            <a:ext cx="40190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Super-Ladder</a:t>
            </a:r>
            <a:r>
              <a:rPr lang="zh-CN" altLang="en-US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爆炸图 </a:t>
            </a:r>
            <a:r>
              <a:rPr lang="en-US" altLang="zh-CN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by</a:t>
            </a:r>
            <a:r>
              <a:rPr lang="zh-CN" altLang="en-US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鲁兵</a:t>
            </a:r>
          </a:p>
        </p:txBody>
      </p:sp>
    </p:spTree>
    <p:extLst>
      <p:ext uri="{BB962C8B-B14F-4D97-AF65-F5344CB8AC3E}">
        <p14:creationId xmlns:p14="http://schemas.microsoft.com/office/powerpoint/2010/main" val="3665360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>
            <a:extLst>
              <a:ext uri="{FF2B5EF4-FFF2-40B4-BE49-F238E27FC236}">
                <a16:creationId xmlns:a16="http://schemas.microsoft.com/office/drawing/2014/main" id="{0ACF51D6-76BB-4FD2-B950-EC639A9C2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背景：已发现的配合问题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3EE561C3-16B4-44B5-A688-9BE102729E1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96" r="27651"/>
          <a:stretch/>
        </p:blipFill>
        <p:spPr>
          <a:xfrm rot="5400000">
            <a:off x="1044544" y="830210"/>
            <a:ext cx="4553010" cy="5308675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315222D6-8C71-4BF8-B965-7EEFF95F4A6B}"/>
              </a:ext>
            </a:extLst>
          </p:cNvPr>
          <p:cNvSpPr txBox="1"/>
          <p:nvPr/>
        </p:nvSpPr>
        <p:spPr>
          <a:xfrm>
            <a:off x="938527" y="5761053"/>
            <a:ext cx="41839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由于工装、</a:t>
            </a:r>
            <a:r>
              <a:rPr lang="en-US" altLang="zh-CN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PCB</a:t>
            </a:r>
            <a:r>
              <a:rPr lang="zh-CN" altLang="en-US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、半导体设计没有匹配，</a:t>
            </a:r>
            <a:r>
              <a:rPr lang="zh-CN" altLang="en-US" sz="2400" dirty="0">
                <a:solidFill>
                  <a:srgbClr val="FF000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导致焊盘不对应</a:t>
            </a: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29507005-6438-4FE3-BEDB-8D90336E0F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82865" y="1098533"/>
            <a:ext cx="4257675" cy="4772025"/>
          </a:xfrm>
          <a:prstGeom prst="rect">
            <a:avLst/>
          </a:prstGeom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ED482FC3-A78F-4617-9F20-5A643420F5F4}"/>
              </a:ext>
            </a:extLst>
          </p:cNvPr>
          <p:cNvSpPr txBox="1"/>
          <p:nvPr/>
        </p:nvSpPr>
        <p:spPr>
          <a:xfrm>
            <a:off x="6715327" y="3737699"/>
            <a:ext cx="41839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dirty="0">
                <a:solidFill>
                  <a:srgbClr val="FF000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By</a:t>
            </a:r>
            <a:r>
              <a:rPr lang="zh-CN" altLang="en-US" sz="2400" dirty="0">
                <a:solidFill>
                  <a:srgbClr val="FF000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金梁程龙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4F664099-355A-48B8-9E89-3572189F107D}"/>
              </a:ext>
            </a:extLst>
          </p:cNvPr>
          <p:cNvSpPr/>
          <p:nvPr/>
        </p:nvSpPr>
        <p:spPr>
          <a:xfrm>
            <a:off x="2974109" y="1208042"/>
            <a:ext cx="434109" cy="4441916"/>
          </a:xfrm>
          <a:prstGeom prst="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75045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>
            <a:extLst>
              <a:ext uri="{FF2B5EF4-FFF2-40B4-BE49-F238E27FC236}">
                <a16:creationId xmlns:a16="http://schemas.microsoft.com/office/drawing/2014/main" id="{C4E8CAA5-AD5F-483F-AF93-D2A3EFEC6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PCB</a:t>
            </a:r>
            <a:r>
              <a:rPr lang="zh-CN" altLang="en-US" dirty="0"/>
              <a:t>设计、工装、点胶的检查：技术路线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17001DEA-71E4-4F43-85D5-EEE0B744CEE3}"/>
              </a:ext>
            </a:extLst>
          </p:cNvPr>
          <p:cNvSpPr/>
          <p:nvPr/>
        </p:nvSpPr>
        <p:spPr>
          <a:xfrm>
            <a:off x="3645557" y="1498060"/>
            <a:ext cx="144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DXF</a:t>
            </a:r>
            <a:r>
              <a:rPr lang="zh-CN" altLang="en-US" dirty="0"/>
              <a:t>文件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3E537AD3-00B6-40F7-943D-79546D6945AD}"/>
              </a:ext>
            </a:extLst>
          </p:cNvPr>
          <p:cNvSpPr/>
          <p:nvPr/>
        </p:nvSpPr>
        <p:spPr>
          <a:xfrm>
            <a:off x="3645557" y="2971800"/>
            <a:ext cx="144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DXF</a:t>
            </a:r>
            <a:r>
              <a:rPr lang="zh-CN" altLang="en-US" dirty="0"/>
              <a:t>文件</a:t>
            </a:r>
          </a:p>
        </p:txBody>
      </p:sp>
      <p:grpSp>
        <p:nvGrpSpPr>
          <p:cNvPr id="37" name="组合 36">
            <a:extLst>
              <a:ext uri="{FF2B5EF4-FFF2-40B4-BE49-F238E27FC236}">
                <a16:creationId xmlns:a16="http://schemas.microsoft.com/office/drawing/2014/main" id="{EA9333B7-E5C4-4D73-9549-6A4B6E163BB8}"/>
              </a:ext>
            </a:extLst>
          </p:cNvPr>
          <p:cNvGrpSpPr/>
          <p:nvPr/>
        </p:nvGrpSpPr>
        <p:grpSpPr>
          <a:xfrm>
            <a:off x="904672" y="1498060"/>
            <a:ext cx="1440000" cy="4932075"/>
            <a:chOff x="904672" y="1498060"/>
            <a:chExt cx="1440000" cy="4932075"/>
          </a:xfrm>
        </p:grpSpPr>
        <p:sp>
          <p:nvSpPr>
            <p:cNvPr id="4" name="矩形 3">
              <a:extLst>
                <a:ext uri="{FF2B5EF4-FFF2-40B4-BE49-F238E27FC236}">
                  <a16:creationId xmlns:a16="http://schemas.microsoft.com/office/drawing/2014/main" id="{A5E7BF01-63B9-4F84-ADA8-4FBA55B02172}"/>
                </a:ext>
              </a:extLst>
            </p:cNvPr>
            <p:cNvSpPr/>
            <p:nvPr/>
          </p:nvSpPr>
          <p:spPr>
            <a:xfrm>
              <a:off x="904672" y="1498060"/>
              <a:ext cx="1440000" cy="720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dirty="0"/>
                <a:t>PCB</a:t>
              </a:r>
              <a:r>
                <a:rPr lang="zh-CN" altLang="en-US" dirty="0"/>
                <a:t>设计</a:t>
              </a:r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id="{C462DC98-EEF0-44C8-B568-356A22E6646D}"/>
                </a:ext>
              </a:extLst>
            </p:cNvPr>
            <p:cNvSpPr/>
            <p:nvPr/>
          </p:nvSpPr>
          <p:spPr>
            <a:xfrm>
              <a:off x="904672" y="2971800"/>
              <a:ext cx="1440000" cy="720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dirty="0"/>
                <a:t>工装设计</a:t>
              </a:r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D5A20BEC-349E-4135-BF47-15E9393322DE}"/>
                </a:ext>
              </a:extLst>
            </p:cNvPr>
            <p:cNvSpPr/>
            <p:nvPr/>
          </p:nvSpPr>
          <p:spPr>
            <a:xfrm>
              <a:off x="904672" y="4445540"/>
              <a:ext cx="1440000" cy="720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dirty="0"/>
                <a:t>半导体设计</a:t>
              </a:r>
            </a:p>
          </p:txBody>
        </p:sp>
        <p:sp>
          <p:nvSpPr>
            <p:cNvPr id="10" name="矩形 9">
              <a:extLst>
                <a:ext uri="{FF2B5EF4-FFF2-40B4-BE49-F238E27FC236}">
                  <a16:creationId xmlns:a16="http://schemas.microsoft.com/office/drawing/2014/main" id="{D2FDEFE6-C7EA-43DA-82FB-B865425D2BA4}"/>
                </a:ext>
              </a:extLst>
            </p:cNvPr>
            <p:cNvSpPr/>
            <p:nvPr/>
          </p:nvSpPr>
          <p:spPr>
            <a:xfrm>
              <a:off x="904672" y="5710135"/>
              <a:ext cx="1440000" cy="720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dirty="0"/>
                <a:t>点胶程序</a:t>
              </a:r>
            </a:p>
          </p:txBody>
        </p:sp>
      </p:grpSp>
      <p:sp>
        <p:nvSpPr>
          <p:cNvPr id="13" name="矩形 12">
            <a:extLst>
              <a:ext uri="{FF2B5EF4-FFF2-40B4-BE49-F238E27FC236}">
                <a16:creationId xmlns:a16="http://schemas.microsoft.com/office/drawing/2014/main" id="{02F6C0FF-1402-43D2-9393-4891C8EBF032}"/>
              </a:ext>
            </a:extLst>
          </p:cNvPr>
          <p:cNvSpPr/>
          <p:nvPr/>
        </p:nvSpPr>
        <p:spPr>
          <a:xfrm>
            <a:off x="3645557" y="5710135"/>
            <a:ext cx="144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/>
              <a:t>天体：</a:t>
            </a:r>
            <a:r>
              <a:rPr lang="en-US" altLang="zh-CN" sz="1400" dirty="0"/>
              <a:t>SRC</a:t>
            </a:r>
            <a:r>
              <a:rPr lang="zh-CN" altLang="en-US" sz="1400" dirty="0"/>
              <a:t>文件</a:t>
            </a:r>
            <a:endParaRPr lang="en-US" altLang="zh-CN" sz="1400" dirty="0"/>
          </a:p>
          <a:p>
            <a:pPr algn="ctr"/>
            <a:r>
              <a:rPr lang="zh-CN" altLang="en-US" sz="1400" dirty="0"/>
              <a:t>三号厅：？？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4DB60E9F-E775-456E-B834-BB7FC4699032}"/>
              </a:ext>
            </a:extLst>
          </p:cNvPr>
          <p:cNvSpPr/>
          <p:nvPr/>
        </p:nvSpPr>
        <p:spPr>
          <a:xfrm>
            <a:off x="6386442" y="1498060"/>
            <a:ext cx="144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GDS</a:t>
            </a:r>
            <a:r>
              <a:rPr lang="zh-CN" altLang="en-US" dirty="0"/>
              <a:t>文件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D332E4DA-E464-43DC-882D-1FE33007A8F9}"/>
              </a:ext>
            </a:extLst>
          </p:cNvPr>
          <p:cNvSpPr/>
          <p:nvPr/>
        </p:nvSpPr>
        <p:spPr>
          <a:xfrm>
            <a:off x="6386442" y="2971800"/>
            <a:ext cx="144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GDS</a:t>
            </a:r>
            <a:r>
              <a:rPr lang="zh-CN" altLang="en-US" dirty="0"/>
              <a:t>文件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08C76821-9ADE-4976-98E2-04FFD8A6F758}"/>
              </a:ext>
            </a:extLst>
          </p:cNvPr>
          <p:cNvSpPr/>
          <p:nvPr/>
        </p:nvSpPr>
        <p:spPr>
          <a:xfrm>
            <a:off x="6386442" y="4445540"/>
            <a:ext cx="144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GDS</a:t>
            </a:r>
            <a:r>
              <a:rPr lang="zh-CN" altLang="en-US" dirty="0"/>
              <a:t>文件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20EB8B04-238B-4E56-9A01-39F43487A52E}"/>
              </a:ext>
            </a:extLst>
          </p:cNvPr>
          <p:cNvSpPr/>
          <p:nvPr/>
        </p:nvSpPr>
        <p:spPr>
          <a:xfrm>
            <a:off x="6386442" y="5710135"/>
            <a:ext cx="144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GDS</a:t>
            </a:r>
            <a:r>
              <a:rPr lang="zh-CN" altLang="en-US" dirty="0"/>
              <a:t>文件</a:t>
            </a:r>
          </a:p>
        </p:txBody>
      </p:sp>
      <p:cxnSp>
        <p:nvCxnSpPr>
          <p:cNvPr id="16" name="直接箭头连接符 15">
            <a:extLst>
              <a:ext uri="{FF2B5EF4-FFF2-40B4-BE49-F238E27FC236}">
                <a16:creationId xmlns:a16="http://schemas.microsoft.com/office/drawing/2014/main" id="{FFE3DBDB-49F6-4D99-98E0-70D10E977CA9}"/>
              </a:ext>
            </a:extLst>
          </p:cNvPr>
          <p:cNvCxnSpPr>
            <a:stCxn id="4" idx="3"/>
            <a:endCxn id="5" idx="1"/>
          </p:cNvCxnSpPr>
          <p:nvPr/>
        </p:nvCxnSpPr>
        <p:spPr>
          <a:xfrm>
            <a:off x="2344672" y="1858060"/>
            <a:ext cx="1300885" cy="0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>
            <a:extLst>
              <a:ext uri="{FF2B5EF4-FFF2-40B4-BE49-F238E27FC236}">
                <a16:creationId xmlns:a16="http://schemas.microsoft.com/office/drawing/2014/main" id="{1AFDDB2F-EE71-453D-8CD4-8CD7238F9D64}"/>
              </a:ext>
            </a:extLst>
          </p:cNvPr>
          <p:cNvCxnSpPr>
            <a:cxnSpLocks/>
            <a:stCxn id="7" idx="3"/>
            <a:endCxn id="8" idx="1"/>
          </p:cNvCxnSpPr>
          <p:nvPr/>
        </p:nvCxnSpPr>
        <p:spPr>
          <a:xfrm>
            <a:off x="2344672" y="3331800"/>
            <a:ext cx="1300885" cy="0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>
            <a:extLst>
              <a:ext uri="{FF2B5EF4-FFF2-40B4-BE49-F238E27FC236}">
                <a16:creationId xmlns:a16="http://schemas.microsoft.com/office/drawing/2014/main" id="{1845D9FA-B404-40CA-9CAD-5735C5F9238F}"/>
              </a:ext>
            </a:extLst>
          </p:cNvPr>
          <p:cNvCxnSpPr>
            <a:cxnSpLocks/>
            <a:stCxn id="9" idx="3"/>
            <a:endCxn id="12" idx="1"/>
          </p:cNvCxnSpPr>
          <p:nvPr/>
        </p:nvCxnSpPr>
        <p:spPr>
          <a:xfrm>
            <a:off x="2344672" y="4805540"/>
            <a:ext cx="4041770" cy="0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箭头连接符 22">
            <a:extLst>
              <a:ext uri="{FF2B5EF4-FFF2-40B4-BE49-F238E27FC236}">
                <a16:creationId xmlns:a16="http://schemas.microsoft.com/office/drawing/2014/main" id="{C3A4473E-8EB5-4B82-9E6D-0757D04BBCBD}"/>
              </a:ext>
            </a:extLst>
          </p:cNvPr>
          <p:cNvCxnSpPr>
            <a:cxnSpLocks/>
            <a:stCxn id="10" idx="3"/>
            <a:endCxn id="13" idx="1"/>
          </p:cNvCxnSpPr>
          <p:nvPr/>
        </p:nvCxnSpPr>
        <p:spPr>
          <a:xfrm>
            <a:off x="2344672" y="6070135"/>
            <a:ext cx="1300885" cy="0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箭头连接符 25">
            <a:extLst>
              <a:ext uri="{FF2B5EF4-FFF2-40B4-BE49-F238E27FC236}">
                <a16:creationId xmlns:a16="http://schemas.microsoft.com/office/drawing/2014/main" id="{A3A1D926-92FD-47A4-8DCB-E3158327AAC6}"/>
              </a:ext>
            </a:extLst>
          </p:cNvPr>
          <p:cNvCxnSpPr>
            <a:cxnSpLocks/>
            <a:stCxn id="8" idx="3"/>
            <a:endCxn id="11" idx="1"/>
          </p:cNvCxnSpPr>
          <p:nvPr/>
        </p:nvCxnSpPr>
        <p:spPr>
          <a:xfrm>
            <a:off x="5085557" y="3331800"/>
            <a:ext cx="1300885" cy="0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箭头连接符 28">
            <a:extLst>
              <a:ext uri="{FF2B5EF4-FFF2-40B4-BE49-F238E27FC236}">
                <a16:creationId xmlns:a16="http://schemas.microsoft.com/office/drawing/2014/main" id="{9B9E7D77-7F9D-4A4B-919D-2D7A4BB85B74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>
            <a:off x="5085557" y="1858060"/>
            <a:ext cx="1300885" cy="0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箭头连接符 31">
            <a:extLst>
              <a:ext uri="{FF2B5EF4-FFF2-40B4-BE49-F238E27FC236}">
                <a16:creationId xmlns:a16="http://schemas.microsoft.com/office/drawing/2014/main" id="{D229D0DF-1F08-4F9B-B157-BDF03E39B612}"/>
              </a:ext>
            </a:extLst>
          </p:cNvPr>
          <p:cNvCxnSpPr>
            <a:cxnSpLocks/>
            <a:stCxn id="13" idx="3"/>
            <a:endCxn id="14" idx="1"/>
          </p:cNvCxnSpPr>
          <p:nvPr/>
        </p:nvCxnSpPr>
        <p:spPr>
          <a:xfrm>
            <a:off x="5085557" y="6070135"/>
            <a:ext cx="1300885" cy="0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矩形 35">
            <a:extLst>
              <a:ext uri="{FF2B5EF4-FFF2-40B4-BE49-F238E27FC236}">
                <a16:creationId xmlns:a16="http://schemas.microsoft.com/office/drawing/2014/main" id="{68014AED-93E0-4718-B658-D0F3669367BA}"/>
              </a:ext>
            </a:extLst>
          </p:cNvPr>
          <p:cNvSpPr/>
          <p:nvPr/>
        </p:nvSpPr>
        <p:spPr>
          <a:xfrm>
            <a:off x="9127328" y="1498059"/>
            <a:ext cx="1440000" cy="49320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检查程序</a:t>
            </a:r>
          </a:p>
        </p:txBody>
      </p:sp>
      <p:cxnSp>
        <p:nvCxnSpPr>
          <p:cNvPr id="43" name="直接箭头连接符 42">
            <a:extLst>
              <a:ext uri="{FF2B5EF4-FFF2-40B4-BE49-F238E27FC236}">
                <a16:creationId xmlns:a16="http://schemas.microsoft.com/office/drawing/2014/main" id="{5A69633D-F11B-4D66-BE6D-2EB859445534}"/>
              </a:ext>
            </a:extLst>
          </p:cNvPr>
          <p:cNvCxnSpPr>
            <a:cxnSpLocks/>
          </p:cNvCxnSpPr>
          <p:nvPr/>
        </p:nvCxnSpPr>
        <p:spPr>
          <a:xfrm>
            <a:off x="7826443" y="1858060"/>
            <a:ext cx="1300885" cy="0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箭头连接符 43">
            <a:extLst>
              <a:ext uri="{FF2B5EF4-FFF2-40B4-BE49-F238E27FC236}">
                <a16:creationId xmlns:a16="http://schemas.microsoft.com/office/drawing/2014/main" id="{DE2660D8-81A0-41C4-BACA-314CDAFBF46E}"/>
              </a:ext>
            </a:extLst>
          </p:cNvPr>
          <p:cNvCxnSpPr>
            <a:cxnSpLocks/>
          </p:cNvCxnSpPr>
          <p:nvPr/>
        </p:nvCxnSpPr>
        <p:spPr>
          <a:xfrm>
            <a:off x="7826443" y="3302694"/>
            <a:ext cx="1300885" cy="0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箭头连接符 44">
            <a:extLst>
              <a:ext uri="{FF2B5EF4-FFF2-40B4-BE49-F238E27FC236}">
                <a16:creationId xmlns:a16="http://schemas.microsoft.com/office/drawing/2014/main" id="{3155E2A8-5C0B-4968-B8A4-762B9C62FAF1}"/>
              </a:ext>
            </a:extLst>
          </p:cNvPr>
          <p:cNvCxnSpPr>
            <a:cxnSpLocks/>
          </p:cNvCxnSpPr>
          <p:nvPr/>
        </p:nvCxnSpPr>
        <p:spPr>
          <a:xfrm>
            <a:off x="7826443" y="4771647"/>
            <a:ext cx="1300885" cy="0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箭头连接符 45">
            <a:extLst>
              <a:ext uri="{FF2B5EF4-FFF2-40B4-BE49-F238E27FC236}">
                <a16:creationId xmlns:a16="http://schemas.microsoft.com/office/drawing/2014/main" id="{5BA1D5A4-1CA1-445D-B8D4-5F26476D7980}"/>
              </a:ext>
            </a:extLst>
          </p:cNvPr>
          <p:cNvCxnSpPr>
            <a:cxnSpLocks/>
          </p:cNvCxnSpPr>
          <p:nvPr/>
        </p:nvCxnSpPr>
        <p:spPr>
          <a:xfrm>
            <a:off x="7826443" y="6070135"/>
            <a:ext cx="1300885" cy="0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0702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>
            <a:extLst>
              <a:ext uri="{FF2B5EF4-FFF2-40B4-BE49-F238E27FC236}">
                <a16:creationId xmlns:a16="http://schemas.microsoft.com/office/drawing/2014/main" id="{4F239FC9-B711-4D13-BDD6-65255CA34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初步成果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64D745E4-5D21-49E2-BE2E-27FBCD99F8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218" y="1099226"/>
            <a:ext cx="2199435" cy="5204297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4F62030E-9953-4E5B-96CF-C2CAEAA950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65135" y="1099226"/>
            <a:ext cx="2184444" cy="5204297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6CED04AC-E7C6-4F66-BE22-4C9640577F2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61060" y="1099226"/>
            <a:ext cx="2168977" cy="5204297"/>
          </a:xfrm>
          <a:prstGeom prst="rect">
            <a:avLst/>
          </a:prstGeom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5E134BDE-ABDA-4B0A-AE72-3E96F6F57515}"/>
              </a:ext>
            </a:extLst>
          </p:cNvPr>
          <p:cNvSpPr txBox="1"/>
          <p:nvPr/>
        </p:nvSpPr>
        <p:spPr>
          <a:xfrm>
            <a:off x="179322" y="6180481"/>
            <a:ext cx="26980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第一步：</a:t>
            </a:r>
            <a:r>
              <a:rPr lang="en-US" altLang="zh-CN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PCB</a:t>
            </a:r>
            <a:r>
              <a:rPr lang="zh-CN" altLang="en-US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设计图转</a:t>
            </a:r>
            <a:r>
              <a:rPr lang="en-US" altLang="zh-CN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GDS</a:t>
            </a:r>
            <a:r>
              <a:rPr lang="zh-CN" altLang="en-US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文件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59C471F2-6490-4BD6-81A5-A093877D3C5D}"/>
              </a:ext>
            </a:extLst>
          </p:cNvPr>
          <p:cNvSpPr txBox="1"/>
          <p:nvPr/>
        </p:nvSpPr>
        <p:spPr>
          <a:xfrm>
            <a:off x="4584797" y="6180481"/>
            <a:ext cx="26980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第二步：硅电容和</a:t>
            </a:r>
            <a:r>
              <a:rPr lang="en-US" altLang="zh-CN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ASIC</a:t>
            </a:r>
            <a:r>
              <a:rPr lang="zh-CN" altLang="en-US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设计图替换焊盘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339CE68E-FE4E-4FA2-885B-3A599C26E341}"/>
              </a:ext>
            </a:extLst>
          </p:cNvPr>
          <p:cNvSpPr txBox="1"/>
          <p:nvPr/>
        </p:nvSpPr>
        <p:spPr>
          <a:xfrm>
            <a:off x="8996514" y="6180481"/>
            <a:ext cx="26980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第三步：叠加胶线</a:t>
            </a:r>
          </a:p>
        </p:txBody>
      </p:sp>
      <p:sp>
        <p:nvSpPr>
          <p:cNvPr id="10" name="箭头: 右 9">
            <a:extLst>
              <a:ext uri="{FF2B5EF4-FFF2-40B4-BE49-F238E27FC236}">
                <a16:creationId xmlns:a16="http://schemas.microsoft.com/office/drawing/2014/main" id="{FE0AEE83-08BB-4704-8260-8D1D0EA6FB11}"/>
              </a:ext>
            </a:extLst>
          </p:cNvPr>
          <p:cNvSpPr/>
          <p:nvPr/>
        </p:nvSpPr>
        <p:spPr>
          <a:xfrm>
            <a:off x="2918199" y="3429000"/>
            <a:ext cx="1779329" cy="707886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箭头: 右 10">
            <a:extLst>
              <a:ext uri="{FF2B5EF4-FFF2-40B4-BE49-F238E27FC236}">
                <a16:creationId xmlns:a16="http://schemas.microsoft.com/office/drawing/2014/main" id="{355A19C6-0A6E-434D-892E-33FBA258779B}"/>
              </a:ext>
            </a:extLst>
          </p:cNvPr>
          <p:cNvSpPr/>
          <p:nvPr/>
        </p:nvSpPr>
        <p:spPr>
          <a:xfrm>
            <a:off x="7282864" y="3429000"/>
            <a:ext cx="1779329" cy="707886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FDBD298F-EC9B-4673-839C-E07B8ED26B53}"/>
              </a:ext>
            </a:extLst>
          </p:cNvPr>
          <p:cNvSpPr txBox="1"/>
          <p:nvPr/>
        </p:nvSpPr>
        <p:spPr>
          <a:xfrm>
            <a:off x="2821262" y="2324073"/>
            <a:ext cx="17793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读取硅电容和</a:t>
            </a:r>
            <a:r>
              <a:rPr lang="en-US" altLang="zh-CN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ASIC</a:t>
            </a:r>
            <a:r>
              <a:rPr lang="zh-CN" altLang="en-US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的</a:t>
            </a:r>
            <a:r>
              <a:rPr lang="en-US" altLang="zh-CN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GDS</a:t>
            </a:r>
            <a:r>
              <a:rPr lang="zh-CN" altLang="en-US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文件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640CE304-A27E-4F69-86A5-B1CD061ED5D8}"/>
              </a:ext>
            </a:extLst>
          </p:cNvPr>
          <p:cNvSpPr txBox="1"/>
          <p:nvPr/>
        </p:nvSpPr>
        <p:spPr>
          <a:xfrm>
            <a:off x="7257996" y="1973360"/>
            <a:ext cx="17793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读取点胶</a:t>
            </a:r>
            <a:r>
              <a:rPr lang="en-US" altLang="zh-CN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SRC</a:t>
            </a:r>
            <a:r>
              <a:rPr lang="zh-CN" altLang="en-US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文件、对齐</a:t>
            </a:r>
            <a:r>
              <a:rPr lang="en-US" altLang="zh-CN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Marker</a:t>
            </a:r>
            <a:r>
              <a:rPr lang="zh-CN" altLang="en-US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后转为</a:t>
            </a:r>
            <a:r>
              <a:rPr lang="en-US" altLang="zh-CN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GDS</a:t>
            </a:r>
            <a:endParaRPr lang="zh-CN" altLang="en-US" sz="2400" dirty="0">
              <a:solidFill>
                <a:srgbClr val="002060"/>
              </a:solidFill>
              <a:ea typeface="黑体" panose="0201060906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9642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D4119968-801B-4ECC-AEA8-8FAEB1DE76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SCD</a:t>
            </a:r>
            <a:r>
              <a:rPr lang="zh-CN" altLang="en-US" dirty="0"/>
              <a:t>的</a:t>
            </a:r>
            <a:r>
              <a:rPr lang="en-US" altLang="zh-CN" dirty="0"/>
              <a:t>Z</a:t>
            </a:r>
            <a:r>
              <a:rPr lang="zh-CN" altLang="en-US" dirty="0"/>
              <a:t>型</a:t>
            </a:r>
            <a:r>
              <a:rPr lang="en-US" altLang="zh-CN" dirty="0"/>
              <a:t>Ladder</a:t>
            </a:r>
            <a:r>
              <a:rPr lang="zh-CN" altLang="en-US" dirty="0"/>
              <a:t>以及最终的</a:t>
            </a:r>
            <a:r>
              <a:rPr lang="en-US" altLang="zh-CN" dirty="0"/>
              <a:t>Super-Ladder</a:t>
            </a:r>
            <a:r>
              <a:rPr lang="zh-CN" altLang="en-US" dirty="0"/>
              <a:t>结构复杂，</a:t>
            </a:r>
            <a:r>
              <a:rPr lang="zh-CN" altLang="en-US" dirty="0">
                <a:solidFill>
                  <a:srgbClr val="0070C0"/>
                </a:solidFill>
              </a:rPr>
              <a:t>涉及大量</a:t>
            </a:r>
            <a:r>
              <a:rPr lang="en-US" altLang="zh-CN" dirty="0">
                <a:solidFill>
                  <a:srgbClr val="0070C0"/>
                </a:solidFill>
              </a:rPr>
              <a:t>PCB</a:t>
            </a:r>
            <a:r>
              <a:rPr lang="zh-CN" altLang="en-US" dirty="0">
                <a:solidFill>
                  <a:srgbClr val="0070C0"/>
                </a:solidFill>
              </a:rPr>
              <a:t>、工装、半导体、点胶的配合</a:t>
            </a:r>
            <a:r>
              <a:rPr lang="zh-CN" altLang="en-US" dirty="0"/>
              <a:t>，才能确保键合质量以及力学可靠性。</a:t>
            </a:r>
            <a:endParaRPr lang="en-US" altLang="zh-CN" dirty="0"/>
          </a:p>
          <a:p>
            <a:r>
              <a:rPr lang="zh-CN" altLang="en-US" dirty="0"/>
              <a:t>目前已发现配合的问题：</a:t>
            </a:r>
            <a:endParaRPr lang="en-US" altLang="zh-CN" dirty="0"/>
          </a:p>
          <a:p>
            <a:pPr lvl="1"/>
            <a:r>
              <a:rPr lang="en-US" altLang="zh-CN" dirty="0"/>
              <a:t>Z</a:t>
            </a:r>
            <a:r>
              <a:rPr lang="zh-CN" altLang="en-US" dirty="0"/>
              <a:t>型柔性板</a:t>
            </a:r>
            <a:r>
              <a:rPr lang="en-US" altLang="zh-CN" dirty="0"/>
              <a:t>(Z-flex)</a:t>
            </a:r>
            <a:r>
              <a:rPr lang="zh-CN" altLang="en-US" dirty="0"/>
              <a:t>与硅电容</a:t>
            </a:r>
            <a:r>
              <a:rPr lang="en-US" altLang="zh-CN" dirty="0"/>
              <a:t>(Cap)</a:t>
            </a:r>
            <a:r>
              <a:rPr lang="zh-CN" altLang="en-US" dirty="0"/>
              <a:t>焊盘错位。</a:t>
            </a:r>
            <a:endParaRPr lang="en-US" altLang="zh-CN" dirty="0"/>
          </a:p>
          <a:p>
            <a:pPr lvl="1"/>
            <a:r>
              <a:rPr lang="en-US" altLang="zh-CN" dirty="0"/>
              <a:t>Z</a:t>
            </a:r>
            <a:r>
              <a:rPr lang="zh-CN" altLang="en-US" dirty="0"/>
              <a:t>型柔性板</a:t>
            </a:r>
            <a:r>
              <a:rPr lang="en-US" altLang="zh-CN" dirty="0"/>
              <a:t>(Z-flex)</a:t>
            </a:r>
            <a:r>
              <a:rPr lang="zh-CN" altLang="en-US" dirty="0"/>
              <a:t>靠近前端电子学板</a:t>
            </a:r>
            <a:r>
              <a:rPr lang="en-US" altLang="zh-CN" dirty="0"/>
              <a:t>(SFE)</a:t>
            </a:r>
            <a:r>
              <a:rPr lang="zh-CN" altLang="en-US" dirty="0"/>
              <a:t>缺胶，导致键合不稳定。</a:t>
            </a:r>
            <a:endParaRPr lang="en-US" altLang="zh-CN" dirty="0"/>
          </a:p>
          <a:p>
            <a:r>
              <a:rPr lang="zh-CN" altLang="en-US" dirty="0"/>
              <a:t>目前计划由唐远平使用</a:t>
            </a:r>
            <a:r>
              <a:rPr lang="zh-CN" altLang="en-US" dirty="0">
                <a:solidFill>
                  <a:srgbClr val="0070C0"/>
                </a:solidFill>
              </a:rPr>
              <a:t>程序来读取全部设计文件</a:t>
            </a:r>
            <a:r>
              <a:rPr lang="zh-CN" altLang="en-US" dirty="0"/>
              <a:t>，汇总在一个</a:t>
            </a:r>
            <a:r>
              <a:rPr lang="en-US" altLang="zh-CN" dirty="0"/>
              <a:t>GDS</a:t>
            </a:r>
            <a:r>
              <a:rPr lang="zh-CN" altLang="en-US" dirty="0"/>
              <a:t>文件中检查。</a:t>
            </a:r>
          </a:p>
        </p:txBody>
      </p:sp>
      <p:sp>
        <p:nvSpPr>
          <p:cNvPr id="3" name="标题 2">
            <a:extLst>
              <a:ext uri="{FF2B5EF4-FFF2-40B4-BE49-F238E27FC236}">
                <a16:creationId xmlns:a16="http://schemas.microsoft.com/office/drawing/2014/main" id="{6274101D-BE9F-4988-BE7D-7BA3A2286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总结</a:t>
            </a:r>
          </a:p>
        </p:txBody>
      </p:sp>
    </p:spTree>
    <p:extLst>
      <p:ext uri="{BB962C8B-B14F-4D97-AF65-F5344CB8AC3E}">
        <p14:creationId xmlns:p14="http://schemas.microsoft.com/office/powerpoint/2010/main" val="475848685"/>
      </p:ext>
    </p:extLst>
  </p:cSld>
  <p:clrMapOvr>
    <a:masterClrMapping/>
  </p:clrMapOvr>
</p:sld>
</file>

<file path=ppt/theme/theme1.xml><?xml version="1.0" encoding="utf-8"?>
<a:theme xmlns:a="http://schemas.openxmlformats.org/drawingml/2006/main" name="IHE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400" dirty="0" smtClean="0">
            <a:solidFill>
              <a:srgbClr val="002060"/>
            </a:solidFill>
            <a:ea typeface="黑体" panose="02010609060101010101" pitchFamily="2" charset="-122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IHEP" id="{1B0B717B-B345-4556-8931-A4D9E266528D}" vid="{B471213F-AC63-4C40-9683-2EC057EFCA7F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56</TotalTime>
  <Words>628</Words>
  <Application>Microsoft Office PowerPoint</Application>
  <PresentationFormat>宽屏</PresentationFormat>
  <Paragraphs>81</Paragraphs>
  <Slides>7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7</vt:i4>
      </vt:variant>
    </vt:vector>
  </HeadingPairs>
  <TitlesOfParts>
    <vt:vector size="17" baseType="lpstr">
      <vt:lpstr>等线</vt:lpstr>
      <vt:lpstr>黑体</vt:lpstr>
      <vt:lpstr>宋体</vt:lpstr>
      <vt:lpstr>微软雅黑</vt:lpstr>
      <vt:lpstr>Arial</vt:lpstr>
      <vt:lpstr>Calibri</vt:lpstr>
      <vt:lpstr>Calibri Light</vt:lpstr>
      <vt:lpstr>Wingdings</vt:lpstr>
      <vt:lpstr>IHEP</vt:lpstr>
      <vt:lpstr>自定义设计方案</vt:lpstr>
      <vt:lpstr>PCB设计、工装、点胶的检查 技术路线介绍</vt:lpstr>
      <vt:lpstr>背景：Z型Ladder组装涉及大量器件的配合</vt:lpstr>
      <vt:lpstr>背景：Super-Ladder的点胶复杂性</vt:lpstr>
      <vt:lpstr>背景：已发现的配合问题</vt:lpstr>
      <vt:lpstr>PCB设计、工装、点胶的检查：技术路线</vt:lpstr>
      <vt:lpstr>初步成果</vt:lpstr>
      <vt:lpstr>总结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PCB设计、工装、点胶的检查 技术路线介绍</dc:title>
  <dc:creator>Yuodaa</dc:creator>
  <cp:lastModifiedBy>乔锐</cp:lastModifiedBy>
  <cp:revision>43</cp:revision>
  <dcterms:created xsi:type="dcterms:W3CDTF">2023-08-09T12:44:00Z</dcterms:created>
  <dcterms:modified xsi:type="dcterms:W3CDTF">2026-01-16T00:52:52Z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2052-12.1.0.21915</vt:lpwstr>
  </property>
</Properties>
</file>