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953" r:id="rId2"/>
    <p:sldId id="975" r:id="rId3"/>
    <p:sldId id="978" r:id="rId4"/>
    <p:sldId id="977" r:id="rId5"/>
    <p:sldId id="979" r:id="rId6"/>
    <p:sldId id="980" r:id="rId7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沙 鹏" initials="沙" lastIdx="1" clrIdx="0">
    <p:extLst>
      <p:ext uri="{19B8F6BF-5375-455C-9EA6-DF929625EA0E}">
        <p15:presenceInfo xmlns:p15="http://schemas.microsoft.com/office/powerpoint/2012/main" userId="b8608ec0e979a9e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FF"/>
    <a:srgbClr val="003399"/>
    <a:srgbClr val="E6E6E6"/>
    <a:srgbClr val="0070C0"/>
    <a:srgbClr val="4D8357"/>
    <a:srgbClr val="005800"/>
    <a:srgbClr val="008400"/>
    <a:srgbClr val="FDCC6D"/>
    <a:srgbClr val="00A2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中度样式 4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中度样式 4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7853C-536D-4A76-A0AE-DD22124D55A5}" styleName="主题样式 1 - 强调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中度样式 1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33" autoAdjust="0"/>
    <p:restoredTop sz="81720" autoAdjust="0"/>
  </p:normalViewPr>
  <p:slideViewPr>
    <p:cSldViewPr>
      <p:cViewPr varScale="1">
        <p:scale>
          <a:sx n="132" d="100"/>
          <a:sy n="132" d="100"/>
        </p:scale>
        <p:origin x="1128" y="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9182"/>
    </p:cViewPr>
  </p:sorterViewPr>
  <p:notesViewPr>
    <p:cSldViewPr>
      <p:cViewPr varScale="1">
        <p:scale>
          <a:sx n="53" d="100"/>
          <a:sy n="53" d="100"/>
        </p:scale>
        <p:origin x="3312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E6D00-2C1C-47F1-8495-043F093F9ED6}" type="datetimeFigureOut">
              <a:rPr lang="zh-CN" altLang="en-US" smtClean="0"/>
              <a:t>2026/1/15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5A05AE-EECD-457A-A033-312F4EB81B8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8617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A3E0D183-6031-4C32-B44B-14746A336CF0}" type="datetimeFigureOut">
              <a:rPr lang="zh-CN" altLang="en-US" smtClean="0"/>
              <a:pPr/>
              <a:t>2026/1/15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75" tIns="49538" rIns="99075" bIns="49538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03A1DF17-A28C-4D46-829F-D8D110C093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9462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02736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94786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23747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62389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15266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21308" y="1718148"/>
            <a:ext cx="10363200" cy="1470025"/>
          </a:xfrm>
        </p:spPr>
        <p:txBody>
          <a:bodyPr>
            <a:noAutofit/>
          </a:bodyPr>
          <a:lstStyle>
            <a:lvl1pPr>
              <a:defRPr lang="zh-CN" altLang="en-US" sz="6600" b="1" kern="1200" dirty="0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25400" stA="30000" endPos="30000" dist="50800" dir="5400000" sy="-100000" algn="bl" rotWithShape="0"/>
                </a:effectLst>
                <a:latin typeface="微软雅黑" pitchFamily="34" charset="-122"/>
                <a:ea typeface="微软雅黑" pitchFamily="34" charset="-122"/>
                <a:cs typeface="+mn-cs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0B2B-8DAF-4635-9F01-0B9C458933E3}" type="datetime1">
              <a:rPr lang="zh-CN" altLang="en-US" smtClean="0"/>
              <a:t>2026/1/15</a:t>
            </a:fld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0" y="6750024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9" name="矩形 8"/>
          <p:cNvSpPr/>
          <p:nvPr userDrawn="1"/>
        </p:nvSpPr>
        <p:spPr>
          <a:xfrm>
            <a:off x="2476476" y="6750024"/>
            <a:ext cx="9715525" cy="108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0" name="矩形 9"/>
          <p:cNvSpPr/>
          <p:nvPr userDrawn="1"/>
        </p:nvSpPr>
        <p:spPr>
          <a:xfrm>
            <a:off x="-1" y="0"/>
            <a:ext cx="12192000" cy="216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1" name="矩形 10"/>
          <p:cNvSpPr/>
          <p:nvPr userDrawn="1"/>
        </p:nvSpPr>
        <p:spPr>
          <a:xfrm>
            <a:off x="9239272" y="-2"/>
            <a:ext cx="2952728" cy="216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733552" y="6356351"/>
            <a:ext cx="473871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altLang="zh-CN"/>
              <a:t>CEPC Accelerator TDR International Review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9179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285861"/>
            <a:ext cx="10972800" cy="4840303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FC000"/>
              </a:buClr>
              <a:buSzPct val="80000"/>
              <a:buFont typeface="Wingdings" pitchFamily="2" charset="2"/>
              <a:buChar char="n"/>
              <a:defRPr sz="2800" b="0" baseline="0">
                <a:latin typeface="Arial" panose="020B0604020202020204" pitchFamily="34" charset="0"/>
                <a:ea typeface="微软雅黑" pitchFamily="34" charset="-122"/>
              </a:defRPr>
            </a:lvl1pPr>
            <a:lvl2pPr>
              <a:defRPr sz="2400" baseline="0">
                <a:latin typeface="Arial" panose="020B0604020202020204" pitchFamily="34" charset="0"/>
                <a:ea typeface="微软雅黑" pitchFamily="34" charset="-122"/>
              </a:defRPr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B315D-5845-4E10-96EE-900B6420E4E9}" type="datetime1">
              <a:rPr lang="zh-CN" altLang="en-US" smtClean="0"/>
              <a:t>2026/1/15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6712" y="142852"/>
            <a:ext cx="10763325" cy="725470"/>
          </a:xfrm>
        </p:spPr>
        <p:txBody>
          <a:bodyPr>
            <a:normAutofit/>
          </a:bodyPr>
          <a:lstStyle>
            <a:lvl1pPr algn="l">
              <a:defRPr sz="3000" b="1" baseline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微软雅黑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5" name="矩形 14"/>
          <p:cNvSpPr/>
          <p:nvPr userDrawn="1"/>
        </p:nvSpPr>
        <p:spPr>
          <a:xfrm>
            <a:off x="0" y="6750024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6" name="矩形 15"/>
          <p:cNvSpPr/>
          <p:nvPr userDrawn="1"/>
        </p:nvSpPr>
        <p:spPr>
          <a:xfrm>
            <a:off x="2476476" y="6750024"/>
            <a:ext cx="9715525" cy="108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8" name="矩形 17"/>
          <p:cNvSpPr/>
          <p:nvPr userDrawn="1"/>
        </p:nvSpPr>
        <p:spPr>
          <a:xfrm>
            <a:off x="-1" y="937526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23" name="矩形 22"/>
          <p:cNvSpPr/>
          <p:nvPr userDrawn="1"/>
        </p:nvSpPr>
        <p:spPr>
          <a:xfrm>
            <a:off x="0" y="0"/>
            <a:ext cx="285709" cy="91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586586" y="6386391"/>
            <a:ext cx="5040560" cy="354977"/>
          </a:xfrm>
        </p:spPr>
        <p:txBody>
          <a:bodyPr/>
          <a:lstStyle/>
          <a:p>
            <a:r>
              <a:rPr lang="en-US" altLang="zh-CN"/>
              <a:t>CEPC Accelerator TDR International Review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/>
            </a:lvl1pPr>
          </a:lstStyle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D2C3-E4EE-4507-8B92-8AE7B7B616F4}" type="datetime1">
              <a:rPr lang="zh-CN" altLang="en-US" smtClean="0"/>
              <a:t>2026/1/15</a:t>
            </a:fld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586586" y="6386391"/>
            <a:ext cx="5040560" cy="354977"/>
          </a:xfrm>
        </p:spPr>
        <p:txBody>
          <a:bodyPr/>
          <a:lstStyle/>
          <a:p>
            <a:r>
              <a:rPr lang="en-US" altLang="zh-CN"/>
              <a:t>CEPC Accelerator TDR International Review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92942-8651-4956-B7C0-A7B74FFC6096}" type="datetime1">
              <a:rPr lang="zh-CN" altLang="en-US" smtClean="0"/>
              <a:t>2026/1/15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CEPC Accelerator TDR International Review</a:t>
            </a: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552FA-C358-4F70-9CE8-3E41459FCE3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9675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CE2C9-0858-40D0-852F-2215466EB8FC}" type="datetime1">
              <a:rPr lang="zh-CN" altLang="en-US" smtClean="0"/>
              <a:t>2026/1/15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 dirty="0"/>
              <a:t>CEPC Accelerator TDR International Review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50" r:id="rId2"/>
    <p:sldLayoutId id="2147483655" r:id="rId3"/>
    <p:sldLayoutId id="2147483674" r:id="rId4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3"/>
          <p:cNvSpPr txBox="1">
            <a:spLocks/>
          </p:cNvSpPr>
          <p:nvPr/>
        </p:nvSpPr>
        <p:spPr>
          <a:xfrm>
            <a:off x="587387" y="2099948"/>
            <a:ext cx="11017224" cy="238859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ctr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>
                <a:solidFill>
                  <a:srgbClr val="C00000"/>
                </a:solidFill>
              </a:rPr>
              <a:t>Status of the error correction to the Higgs lattice with local solenoid compensation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7">
            <a:extLst>
              <a:ext uri="{FF2B5EF4-FFF2-40B4-BE49-F238E27FC236}">
                <a16:creationId xmlns:a16="http://schemas.microsoft.com/office/drawing/2014/main" id="{785816F2-AEF2-4FFE-A0DA-84B4490709A4}"/>
              </a:ext>
            </a:extLst>
          </p:cNvPr>
          <p:cNvSpPr txBox="1"/>
          <p:nvPr/>
        </p:nvSpPr>
        <p:spPr>
          <a:xfrm>
            <a:off x="2306640" y="4250875"/>
            <a:ext cx="75787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dirty="0">
                <a:latin typeface="Times New Roman" panose="02020603050405020304" pitchFamily="18" charset="0"/>
                <a:ea typeface="微软雅黑" panose="020B0503020204020204" pitchFamily="34" charset="-122"/>
              </a:rPr>
              <a:t>Bin Wang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5" y="6457890"/>
            <a:ext cx="12191365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>
                <a:solidFill>
                  <a:schemeClr val="bg1"/>
                </a:solidFill>
              </a:rPr>
              <a:t>2026.01.15</a:t>
            </a:r>
            <a:endParaRPr lang="en-US" altLang="zh-CN" sz="1800" b="0" i="0" dirty="0">
              <a:solidFill>
                <a:srgbClr val="F9F9F9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10" name="Picture 2" descr="C:\Users\Administrator\Desktop\1111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42" y="35979"/>
            <a:ext cx="1548428" cy="91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2391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556"/>
    </mc:Choice>
    <mc:Fallback xmlns="">
      <p:transition spd="slow" advTm="8556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069808" y="6338623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2</a:t>
            </a:fld>
            <a:endParaRPr lang="zh-CN" altLang="en-US" dirty="0"/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3545BBB0-F5A1-4124-8C5A-A942C707EE66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zh-CN" altLang="en-US" b="1" dirty="0">
                <a:solidFill>
                  <a:srgbClr val="C00000"/>
                </a:solidFill>
              </a:rPr>
              <a:t>下一步工作计划流程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6249337-E5E9-4371-B29C-59D463FEA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1412775"/>
            <a:ext cx="11089232" cy="511256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弧区：</a:t>
            </a:r>
            <a:endParaRPr lang="en-US" altLang="zh-C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只开准直误差，用周期解，从小到大扫描准直误差直至没有闭轨。</a:t>
            </a:r>
            <a:endParaRPr lang="en-US" altLang="zh-C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对撞区：</a:t>
            </a:r>
            <a:endParaRPr lang="en-US" altLang="zh-C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分别打开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Q1B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Q1C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Q2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的准直误差，做同样的扫描直至没有闭轨。</a:t>
            </a:r>
            <a:endParaRPr lang="en-US" altLang="zh-C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分别打开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Q1B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Q1C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Q2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的准直误差（误差大小参考上一步的研究结果），用传输解（起始点选择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MENTIRD 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（弧区出口）），检查传输到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solenoid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之前时的初始轨道没有偏移。</a:t>
            </a:r>
            <a:endParaRPr lang="en-US" altLang="zh-C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endParaRPr lang="en-US" altLang="zh-CN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477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069808" y="6338623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3</a:t>
            </a:fld>
            <a:endParaRPr lang="zh-CN" altLang="en-US" dirty="0"/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3545BBB0-F5A1-4124-8C5A-A942C707EE66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altLang="zh-CN" b="1" dirty="0">
                <a:solidFill>
                  <a:srgbClr val="C00000"/>
                </a:solidFill>
              </a:rPr>
              <a:t>Fix a bug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D3CB0BB-36AD-4CD3-82C9-BD578C24C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1412775"/>
            <a:ext cx="11089232" cy="511256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在加入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solenoid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的时候没有把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D1IRD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D1IRU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的长度完全清零。</a:t>
            </a:r>
            <a:endParaRPr lang="en-US" altLang="zh-CN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方法：在这两个直线节处有加校正子，替换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solenoid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元件时，另一部分的直线节并没有清零。</a:t>
            </a:r>
            <a:endParaRPr lang="en-US" altLang="zh-CN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原因：为了对比之前的校正结果，我直接对之前带误差的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lattice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替换这段直线节成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solenoid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。由于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lattice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本身也带误差，考虑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solenoid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之后没有闭轨也在预期内。</a:t>
            </a:r>
            <a:endParaRPr lang="en-US" altLang="zh-CN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id="{8AFCB474-62D8-4B7E-BD6E-DA106A447BF0}"/>
              </a:ext>
            </a:extLst>
          </p:cNvPr>
          <p:cNvGrpSpPr/>
          <p:nvPr/>
        </p:nvGrpSpPr>
        <p:grpSpPr>
          <a:xfrm>
            <a:off x="0" y="4731537"/>
            <a:ext cx="12192000" cy="1361759"/>
            <a:chOff x="0" y="2748120"/>
            <a:chExt cx="12192000" cy="1361759"/>
          </a:xfrm>
        </p:grpSpPr>
        <p:pic>
          <p:nvPicPr>
            <p:cNvPr id="4" name="图片 3">
              <a:extLst>
                <a:ext uri="{FF2B5EF4-FFF2-40B4-BE49-F238E27FC236}">
                  <a16:creationId xmlns:a16="http://schemas.microsoft.com/office/drawing/2014/main" id="{0C203075-58ED-4A54-B0CF-4A67DB55302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2748120"/>
              <a:ext cx="12192000" cy="1361759"/>
            </a:xfrm>
            <a:prstGeom prst="rect">
              <a:avLst/>
            </a:prstGeom>
          </p:spPr>
        </p:pic>
        <p:sp>
          <p:nvSpPr>
            <p:cNvPr id="5" name="矩形: 圆角 4">
              <a:extLst>
                <a:ext uri="{FF2B5EF4-FFF2-40B4-BE49-F238E27FC236}">
                  <a16:creationId xmlns:a16="http://schemas.microsoft.com/office/drawing/2014/main" id="{C5D3DF76-0C61-41B6-8391-9A114130AD70}"/>
                </a:ext>
              </a:extLst>
            </p:cNvPr>
            <p:cNvSpPr/>
            <p:nvPr/>
          </p:nvSpPr>
          <p:spPr>
            <a:xfrm>
              <a:off x="1775520" y="3425263"/>
              <a:ext cx="1224136" cy="196916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: 圆角 7">
              <a:extLst>
                <a:ext uri="{FF2B5EF4-FFF2-40B4-BE49-F238E27FC236}">
                  <a16:creationId xmlns:a16="http://schemas.microsoft.com/office/drawing/2014/main" id="{2FE15520-DD01-4D4B-B2FD-FBA010829115}"/>
                </a:ext>
              </a:extLst>
            </p:cNvPr>
            <p:cNvSpPr/>
            <p:nvPr/>
          </p:nvSpPr>
          <p:spPr>
            <a:xfrm>
              <a:off x="0" y="3425263"/>
              <a:ext cx="1224136" cy="363777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: 圆角 9">
              <a:extLst>
                <a:ext uri="{FF2B5EF4-FFF2-40B4-BE49-F238E27FC236}">
                  <a16:creationId xmlns:a16="http://schemas.microsoft.com/office/drawing/2014/main" id="{3166AC0C-C457-4D6E-B32F-9233C1718395}"/>
                </a:ext>
              </a:extLst>
            </p:cNvPr>
            <p:cNvSpPr/>
            <p:nvPr/>
          </p:nvSpPr>
          <p:spPr>
            <a:xfrm>
              <a:off x="5087888" y="3425263"/>
              <a:ext cx="1224136" cy="196916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022370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069808" y="6338623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4</a:t>
            </a:fld>
            <a:endParaRPr lang="zh-CN" altLang="en-US" dirty="0"/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3545BBB0-F5A1-4124-8C5A-A942C707EE66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zh-CN" altLang="en-US" b="1" dirty="0">
                <a:solidFill>
                  <a:srgbClr val="C00000"/>
                </a:solidFill>
              </a:rPr>
              <a:t>结果更新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D3CB0BB-36AD-4CD3-82C9-BD578C24C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1412775"/>
            <a:ext cx="11089232" cy="511256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把全部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铁的误差缩小到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微米，轨道约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2mm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，对撞点附近的垂直轨道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~5mm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；</a:t>
            </a:r>
            <a:endParaRPr lang="en-US" altLang="zh-CN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4110C8AA-B25F-446F-A120-CE2842A837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413" y="2487400"/>
            <a:ext cx="5735960" cy="2294384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3837C12E-F0F0-4C79-910D-8CDA5C584B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2425" y="2439729"/>
            <a:ext cx="5663952" cy="2265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784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069808" y="6338623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5</a:t>
            </a:fld>
            <a:endParaRPr lang="zh-CN" altLang="en-US" dirty="0"/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3545BBB0-F5A1-4124-8C5A-A942C707EE66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zh-CN" altLang="en-US" b="1" dirty="0">
                <a:solidFill>
                  <a:srgbClr val="C00000"/>
                </a:solidFill>
              </a:rPr>
              <a:t>结果更新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5230A288-0602-4EA9-AA92-1D92AD5F83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100" y="4844641"/>
            <a:ext cx="5103783" cy="2041513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AD1E804-8ACA-482A-8506-57C6D6B651CE}"/>
              </a:ext>
            </a:extLst>
          </p:cNvPr>
          <p:cNvSpPr txBox="1">
            <a:spLocks/>
          </p:cNvSpPr>
          <p:nvPr/>
        </p:nvSpPr>
        <p:spPr>
          <a:xfrm>
            <a:off x="263352" y="1412775"/>
            <a:ext cx="11089232" cy="51125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FC000"/>
              </a:buClr>
              <a:buSzPct val="80000"/>
              <a:buFont typeface="Wingdings" pitchFamily="2" charset="2"/>
              <a:buChar char="n"/>
              <a:defRPr sz="2800" b="0" kern="1200" baseline="0">
                <a:solidFill>
                  <a:schemeClr val="tx1"/>
                </a:solidFill>
                <a:latin typeface="Arial" panose="020B0604020202020204" pitchFamily="34" charset="0"/>
                <a:ea typeface="微软雅黑" pitchFamily="34" charset="-122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软雅黑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把全部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铁的误差缩小到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微米，轨道约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6mm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，对撞点附近的垂直轨道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~30mm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；</a:t>
            </a:r>
            <a:endParaRPr lang="en-US" altLang="zh-CN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对比没有考虑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solenoid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的轨道，这里的残余轨道分布并没有特别明显的差别。</a:t>
            </a:r>
            <a:endParaRPr lang="en-US" altLang="zh-CN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图片 11">
            <a:extLst>
              <a:ext uri="{FF2B5EF4-FFF2-40B4-BE49-F238E27FC236}">
                <a16:creationId xmlns:a16="http://schemas.microsoft.com/office/drawing/2014/main" id="{8C96B310-CDE8-449E-BF2A-92781CA644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2694" y="4741709"/>
            <a:ext cx="4960529" cy="1984211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164D0C04-64C6-4623-B00B-CF113AE14D5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058" y="2809788"/>
            <a:ext cx="5103780" cy="2041512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D5F67BE6-1235-44EF-B2F7-4F07B0AC195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0649" y="2809788"/>
            <a:ext cx="4896544" cy="1958618"/>
          </a:xfrm>
          <a:prstGeom prst="rect">
            <a:avLst/>
          </a:prstGeom>
        </p:spPr>
      </p:pic>
      <p:sp>
        <p:nvSpPr>
          <p:cNvPr id="16" name="文本框 15">
            <a:extLst>
              <a:ext uri="{FF2B5EF4-FFF2-40B4-BE49-F238E27FC236}">
                <a16:creationId xmlns:a16="http://schemas.microsoft.com/office/drawing/2014/main" id="{A43EFAD7-E262-48F3-9FE9-DE66BC8BAC49}"/>
              </a:ext>
            </a:extLst>
          </p:cNvPr>
          <p:cNvSpPr txBox="1"/>
          <p:nvPr/>
        </p:nvSpPr>
        <p:spPr>
          <a:xfrm>
            <a:off x="4316507" y="2841270"/>
            <a:ext cx="1293443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CN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solenoid</a:t>
            </a:r>
            <a:endParaRPr lang="zh-CN" altLang="en-US" dirty="0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A5CE3DDA-A221-4B4F-8559-DF1B2F430AEB}"/>
              </a:ext>
            </a:extLst>
          </p:cNvPr>
          <p:cNvSpPr txBox="1"/>
          <p:nvPr/>
        </p:nvSpPr>
        <p:spPr>
          <a:xfrm>
            <a:off x="4316507" y="4910579"/>
            <a:ext cx="1397331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CN" sz="1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w/o solenoid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2358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069808" y="6338623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6</a:t>
            </a:fld>
            <a:endParaRPr lang="zh-CN" altLang="en-US" dirty="0"/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3545BBB0-F5A1-4124-8C5A-A942C707EE66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zh-CN" altLang="en-US" b="1" dirty="0">
                <a:solidFill>
                  <a:srgbClr val="C00000"/>
                </a:solidFill>
              </a:rPr>
              <a:t>下一步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AD1E804-8ACA-482A-8506-57C6D6B651CE}"/>
              </a:ext>
            </a:extLst>
          </p:cNvPr>
          <p:cNvSpPr txBox="1">
            <a:spLocks/>
          </p:cNvSpPr>
          <p:nvPr/>
        </p:nvSpPr>
        <p:spPr>
          <a:xfrm>
            <a:off x="263352" y="1412775"/>
            <a:ext cx="11089232" cy="511256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FC000"/>
              </a:buClr>
              <a:buSzPct val="80000"/>
              <a:buFont typeface="Wingdings" pitchFamily="2" charset="2"/>
              <a:buChar char="n"/>
              <a:defRPr sz="2800" b="0" kern="1200" baseline="0">
                <a:solidFill>
                  <a:schemeClr val="tx1"/>
                </a:solidFill>
                <a:latin typeface="Arial" panose="020B0604020202020204" pitchFamily="34" charset="0"/>
                <a:ea typeface="微软雅黑" pitchFamily="34" charset="-122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软雅黑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70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修正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bug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之后，目前的残余轨道并没有特别大，</a:t>
            </a:r>
            <a:r>
              <a:rPr lang="zh-CN" alt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这里可以用之前的校正程序尝试一下全局校正。</a:t>
            </a:r>
            <a:endParaRPr lang="en-US" altLang="zh-CN" sz="24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之前计划的误差容忍度分析也继续更新：</a:t>
            </a:r>
            <a:endParaRPr lang="en-US" altLang="zh-CN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70000"/>
              </a:lnSpc>
            </a:pPr>
            <a:r>
              <a:rPr lang="zh-CN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弧区：</a:t>
            </a:r>
            <a:endParaRPr lang="en-US" altLang="zh-CN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70000"/>
              </a:lnSpc>
            </a:pPr>
            <a:r>
              <a:rPr lang="zh-CN" alt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只开准直误差，用周期解，从小到大扫描准直误差直至没有闭轨。</a:t>
            </a:r>
            <a:endParaRPr lang="en-US" altLang="zh-CN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70000"/>
              </a:lnSpc>
            </a:pPr>
            <a:r>
              <a:rPr lang="zh-CN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对撞区：</a:t>
            </a:r>
            <a:endParaRPr lang="en-US" altLang="zh-CN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70000"/>
              </a:lnSpc>
            </a:pPr>
            <a:r>
              <a:rPr lang="zh-CN" alt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分别打开</a:t>
            </a:r>
            <a:r>
              <a:rPr lang="en-US" altLang="zh-CN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Q1B</a:t>
            </a:r>
            <a:r>
              <a:rPr lang="zh-CN" alt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Q1C</a:t>
            </a:r>
            <a:r>
              <a:rPr lang="zh-CN" alt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Q2</a:t>
            </a:r>
            <a:r>
              <a:rPr lang="zh-CN" alt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的准直误差，做同样的扫描直至没有闭轨。</a:t>
            </a:r>
            <a:endParaRPr lang="en-US" altLang="zh-CN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>
              <a:lnSpc>
                <a:spcPct val="170000"/>
              </a:lnSpc>
            </a:pPr>
            <a:r>
              <a:rPr lang="zh-CN" alt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分别打开</a:t>
            </a:r>
            <a:r>
              <a:rPr lang="en-US" altLang="zh-CN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Q1B</a:t>
            </a:r>
            <a:r>
              <a:rPr lang="zh-CN" alt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Q1C</a:t>
            </a:r>
            <a:r>
              <a:rPr lang="zh-CN" alt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Q2</a:t>
            </a:r>
            <a:r>
              <a:rPr lang="zh-CN" alt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的准直误差（误差大小参考上一步的研究结果），用传输解（起始点选择</a:t>
            </a:r>
            <a:r>
              <a:rPr lang="en-US" altLang="zh-CN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MENTIRD </a:t>
            </a:r>
            <a:r>
              <a:rPr lang="zh-CN" alt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（弧区出口）），检查传输到</a:t>
            </a:r>
            <a:r>
              <a:rPr lang="en-US" altLang="zh-CN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solenoid</a:t>
            </a:r>
            <a:r>
              <a:rPr lang="zh-CN" altLang="en-US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之前时的初始轨道没有偏移。</a:t>
            </a:r>
            <a:endParaRPr lang="en-US" altLang="zh-CN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70000"/>
              </a:lnSpc>
            </a:pPr>
            <a:r>
              <a:rPr lang="zh-CN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保持误差一致的情况下，与之前没有</a:t>
            </a:r>
            <a:r>
              <a:rPr lang="en-US" altLang="zh-C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solenoid</a:t>
            </a:r>
            <a:r>
              <a:rPr lang="zh-CN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的容忍度的分析结果进行对比。</a:t>
            </a:r>
            <a:endParaRPr lang="en-US" altLang="zh-CN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优先检查一下含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solenoid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的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 lattice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的误差敏感度，预期可能会更敏感一些。</a:t>
            </a:r>
            <a:endParaRPr lang="en-US" altLang="zh-CN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建议生成新的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lattice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时优先检查一下跟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bare lattice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的</a:t>
            </a:r>
            <a:r>
              <a:rPr lang="en-US" altLang="zh-CN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twiss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以及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输出是否一致。</a:t>
            </a:r>
            <a:endParaRPr lang="en-US" altLang="zh-CN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</a:pPr>
            <a:endParaRPr lang="en-US" altLang="zh-CN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5C2E1CFA-EFEF-4E0B-9054-87B979DD6BA1}"/>
              </a:ext>
            </a:extLst>
          </p:cNvPr>
          <p:cNvSpPr txBox="1"/>
          <p:nvPr/>
        </p:nvSpPr>
        <p:spPr>
          <a:xfrm>
            <a:off x="1012935" y="6386920"/>
            <a:ext cx="9505056" cy="45525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dirty="0"/>
              <a:t>非常抱歉在细节把控和测试环节的疏漏，后续讲严格执行代码审查，增加一些自测过程！</a:t>
            </a:r>
            <a:endParaRPr lang="en-US" altLang="zh-CN" sz="1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860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35238</TotalTime>
  <Words>501</Words>
  <Application>Microsoft Office PowerPoint</Application>
  <PresentationFormat>宽屏</PresentationFormat>
  <Paragraphs>42</Paragraphs>
  <Slides>6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等线</vt:lpstr>
      <vt:lpstr>微软雅黑</vt:lpstr>
      <vt:lpstr>Arial</vt:lpstr>
      <vt:lpstr>Arial Black</vt:lpstr>
      <vt:lpstr>Calibri</vt:lpstr>
      <vt:lpstr>Roboto</vt:lpstr>
      <vt:lpstr>Times New Roman</vt:lpstr>
      <vt:lpstr>Wingdings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vivi</dc:creator>
  <cp:lastModifiedBy>Bin Wang</cp:lastModifiedBy>
  <cp:revision>2411</cp:revision>
  <cp:lastPrinted>2022-11-06T05:19:21Z</cp:lastPrinted>
  <dcterms:created xsi:type="dcterms:W3CDTF">2012-09-04T11:33:36Z</dcterms:created>
  <dcterms:modified xsi:type="dcterms:W3CDTF">2026-01-15T10:37:57Z</dcterms:modified>
</cp:coreProperties>
</file>