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262" y="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5A57B-22C9-4079-86CE-0EA3014BE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三号厅洁净间点胶进展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8203A6-B99F-4753-82A0-D2D62A4A2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127" y="3878931"/>
            <a:ext cx="9753600" cy="1655762"/>
          </a:xfrm>
        </p:spPr>
        <p:txBody>
          <a:bodyPr/>
          <a:lstStyle/>
          <a:p>
            <a:r>
              <a:rPr lang="zh-CN" altLang="en-US" dirty="0"/>
              <a:t>王聪聪 蔡孟珂  金梁程龙  刘帅毅  徐子骏  袁煦昊  唐远平  王昊洋</a:t>
            </a:r>
          </a:p>
        </p:txBody>
      </p:sp>
    </p:spTree>
    <p:extLst>
      <p:ext uri="{BB962C8B-B14F-4D97-AF65-F5344CB8AC3E}">
        <p14:creationId xmlns:p14="http://schemas.microsoft.com/office/powerpoint/2010/main" val="54249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13CFE-188E-455E-8634-5382D6CA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点胶图案路程优化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A17DE4-257F-4FF1-9AFC-ACCC4330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93" y="1906172"/>
            <a:ext cx="2394674" cy="630546"/>
          </a:xfrm>
        </p:spPr>
        <p:txBody>
          <a:bodyPr/>
          <a:lstStyle/>
          <a:p>
            <a:r>
              <a:rPr lang="zh-CN" altLang="en-US" dirty="0"/>
              <a:t>原图案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38F2CA9-D5C3-4969-808C-43739D787159}"/>
              </a:ext>
            </a:extLst>
          </p:cNvPr>
          <p:cNvCxnSpPr>
            <a:cxnSpLocks/>
          </p:cNvCxnSpPr>
          <p:nvPr/>
        </p:nvCxnSpPr>
        <p:spPr>
          <a:xfrm flipV="1">
            <a:off x="1828800" y="2984119"/>
            <a:ext cx="0" cy="139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A535ADF-9861-4973-ACC6-D6EB7FECB913}"/>
              </a:ext>
            </a:extLst>
          </p:cNvPr>
          <p:cNvCxnSpPr>
            <a:cxnSpLocks/>
          </p:cNvCxnSpPr>
          <p:nvPr/>
        </p:nvCxnSpPr>
        <p:spPr>
          <a:xfrm>
            <a:off x="1910932" y="2984119"/>
            <a:ext cx="0" cy="139623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FE10FC5-B93E-4441-8B8B-EF0599231338}"/>
              </a:ext>
            </a:extLst>
          </p:cNvPr>
          <p:cNvCxnSpPr>
            <a:cxnSpLocks/>
          </p:cNvCxnSpPr>
          <p:nvPr/>
        </p:nvCxnSpPr>
        <p:spPr>
          <a:xfrm flipV="1">
            <a:off x="2650118" y="2984119"/>
            <a:ext cx="0" cy="1396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C5F875C-82EB-4BBC-B287-727DC823CAE0}"/>
              </a:ext>
            </a:extLst>
          </p:cNvPr>
          <p:cNvCxnSpPr>
            <a:cxnSpLocks/>
          </p:cNvCxnSpPr>
          <p:nvPr/>
        </p:nvCxnSpPr>
        <p:spPr>
          <a:xfrm>
            <a:off x="2732250" y="2984119"/>
            <a:ext cx="0" cy="157708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0B7F1DA-0653-457E-A11C-2D9FCF3C3882}"/>
              </a:ext>
            </a:extLst>
          </p:cNvPr>
          <p:cNvCxnSpPr>
            <a:cxnSpLocks/>
          </p:cNvCxnSpPr>
          <p:nvPr/>
        </p:nvCxnSpPr>
        <p:spPr>
          <a:xfrm flipV="1">
            <a:off x="3153859" y="2804400"/>
            <a:ext cx="0" cy="175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9291418-07E9-4146-8A60-54CB62FA805A}"/>
              </a:ext>
            </a:extLst>
          </p:cNvPr>
          <p:cNvCxnSpPr>
            <a:cxnSpLocks/>
          </p:cNvCxnSpPr>
          <p:nvPr/>
        </p:nvCxnSpPr>
        <p:spPr>
          <a:xfrm flipV="1">
            <a:off x="1270305" y="2804400"/>
            <a:ext cx="0" cy="1756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3611F0D-3593-4944-BC60-9078F755DF09}"/>
              </a:ext>
            </a:extLst>
          </p:cNvPr>
          <p:cNvCxnSpPr/>
          <p:nvPr/>
        </p:nvCxnSpPr>
        <p:spPr>
          <a:xfrm>
            <a:off x="2732250" y="4561200"/>
            <a:ext cx="451808" cy="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7B02772-8DD8-4994-8D3A-E3439818994F}"/>
              </a:ext>
            </a:extLst>
          </p:cNvPr>
          <p:cNvCxnSpPr/>
          <p:nvPr/>
        </p:nvCxnSpPr>
        <p:spPr>
          <a:xfrm>
            <a:off x="1910932" y="4380358"/>
            <a:ext cx="73918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FE1B76A-F541-4EA4-94A3-AFD0787B5B36}"/>
              </a:ext>
            </a:extLst>
          </p:cNvPr>
          <p:cNvCxnSpPr>
            <a:cxnSpLocks/>
          </p:cNvCxnSpPr>
          <p:nvPr/>
        </p:nvCxnSpPr>
        <p:spPr>
          <a:xfrm>
            <a:off x="3228832" y="2814951"/>
            <a:ext cx="0" cy="178141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3D8D53B-ACC2-45A6-BB5A-966744E75954}"/>
              </a:ext>
            </a:extLst>
          </p:cNvPr>
          <p:cNvCxnSpPr>
            <a:cxnSpLocks/>
          </p:cNvCxnSpPr>
          <p:nvPr/>
        </p:nvCxnSpPr>
        <p:spPr>
          <a:xfrm rot="10800000">
            <a:off x="1257523" y="4596369"/>
            <a:ext cx="196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B2F590A4-24D9-4770-A0C7-1C854FEB54AB}"/>
              </a:ext>
            </a:extLst>
          </p:cNvPr>
          <p:cNvSpPr txBox="1">
            <a:spLocks/>
          </p:cNvSpPr>
          <p:nvPr/>
        </p:nvSpPr>
        <p:spPr>
          <a:xfrm>
            <a:off x="5859912" y="1906172"/>
            <a:ext cx="2394674" cy="63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优化后图案</a:t>
            </a: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A13F951-9FB4-4CC6-AADA-471708DCC0F0}"/>
              </a:ext>
            </a:extLst>
          </p:cNvPr>
          <p:cNvCxnSpPr>
            <a:cxnSpLocks/>
          </p:cNvCxnSpPr>
          <p:nvPr/>
        </p:nvCxnSpPr>
        <p:spPr>
          <a:xfrm flipV="1">
            <a:off x="6562578" y="2973588"/>
            <a:ext cx="0" cy="139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5818BA2-829D-439F-8CDA-31EC6731DB63}"/>
              </a:ext>
            </a:extLst>
          </p:cNvPr>
          <p:cNvCxnSpPr>
            <a:cxnSpLocks/>
          </p:cNvCxnSpPr>
          <p:nvPr/>
        </p:nvCxnSpPr>
        <p:spPr>
          <a:xfrm flipV="1">
            <a:off x="7383896" y="2973588"/>
            <a:ext cx="0" cy="139623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CABD972-50DB-462F-B79A-3DAB001B8F2B}"/>
              </a:ext>
            </a:extLst>
          </p:cNvPr>
          <p:cNvCxnSpPr>
            <a:cxnSpLocks/>
          </p:cNvCxnSpPr>
          <p:nvPr/>
        </p:nvCxnSpPr>
        <p:spPr>
          <a:xfrm>
            <a:off x="7401081" y="4318782"/>
            <a:ext cx="0" cy="231887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282FB432-903F-4C4F-B991-3852CF6B1153}"/>
              </a:ext>
            </a:extLst>
          </p:cNvPr>
          <p:cNvCxnSpPr>
            <a:cxnSpLocks/>
          </p:cNvCxnSpPr>
          <p:nvPr/>
        </p:nvCxnSpPr>
        <p:spPr>
          <a:xfrm flipV="1">
            <a:off x="7887637" y="2793869"/>
            <a:ext cx="0" cy="175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9C51681-F47C-457F-AEE6-22E35E5C51D9}"/>
              </a:ext>
            </a:extLst>
          </p:cNvPr>
          <p:cNvCxnSpPr>
            <a:cxnSpLocks/>
          </p:cNvCxnSpPr>
          <p:nvPr/>
        </p:nvCxnSpPr>
        <p:spPr>
          <a:xfrm flipV="1">
            <a:off x="6004083" y="2793869"/>
            <a:ext cx="0" cy="1756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435330E-F1A6-4EE8-B90C-4BDCC8954C09}"/>
              </a:ext>
            </a:extLst>
          </p:cNvPr>
          <p:cNvCxnSpPr/>
          <p:nvPr/>
        </p:nvCxnSpPr>
        <p:spPr>
          <a:xfrm>
            <a:off x="7466028" y="4550669"/>
            <a:ext cx="451808" cy="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8B6FBDC-77CD-4F33-A0B3-DE923E383F8E}"/>
              </a:ext>
            </a:extLst>
          </p:cNvPr>
          <p:cNvCxnSpPr>
            <a:cxnSpLocks/>
          </p:cNvCxnSpPr>
          <p:nvPr/>
        </p:nvCxnSpPr>
        <p:spPr>
          <a:xfrm>
            <a:off x="6602707" y="2984119"/>
            <a:ext cx="73918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194E91A8-B0FC-4669-B4D9-3DD9DEF3E66E}"/>
              </a:ext>
            </a:extLst>
          </p:cNvPr>
          <p:cNvCxnSpPr>
            <a:cxnSpLocks/>
          </p:cNvCxnSpPr>
          <p:nvPr/>
        </p:nvCxnSpPr>
        <p:spPr>
          <a:xfrm rot="10800000">
            <a:off x="5955836" y="2765484"/>
            <a:ext cx="196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E0807D1-6D4C-4AB7-BBD2-421E410B8FFD}"/>
                  </a:ext>
                </a:extLst>
              </p:cNvPr>
              <p:cNvSpPr txBox="1"/>
              <p:nvPr/>
            </p:nvSpPr>
            <p:spPr>
              <a:xfrm>
                <a:off x="838200" y="5043770"/>
                <a:ext cx="7679787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原图案点胶方向固定，优化后点胶方向交替进行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以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型</a:t>
                </a:r>
                <a:r>
                  <a:rPr lang="en-US" altLang="zh-CN" dirty="0"/>
                  <a:t>FPC</a:t>
                </a:r>
                <a:r>
                  <a:rPr lang="zh-CN" altLang="en-US" dirty="0"/>
                  <a:t>的点胶路程为例：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=874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510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=364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减少路程比例约为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=41.6%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E0807D1-6D4C-4AB7-BBD2-421E410B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3770"/>
                <a:ext cx="7679787" cy="1475404"/>
              </a:xfrm>
              <a:prstGeom prst="rect">
                <a:avLst/>
              </a:prstGeom>
              <a:blipFill>
                <a:blip r:embed="rId2"/>
                <a:stretch>
                  <a:fillRect l="-715" b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9C3E96E-2368-3D59-5EE0-E16AD7C27A6B}"/>
              </a:ext>
            </a:extLst>
          </p:cNvPr>
          <p:cNvCxnSpPr>
            <a:cxnSpLocks/>
          </p:cNvCxnSpPr>
          <p:nvPr/>
        </p:nvCxnSpPr>
        <p:spPr>
          <a:xfrm flipV="1">
            <a:off x="6482148" y="2970813"/>
            <a:ext cx="0" cy="14096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7E7CF-6999-4DA8-8836-93FF8AF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点胶图案路程优化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138CBF-9A70-41FE-BEC8-7C8FB534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7150"/>
          </a:xfrm>
        </p:spPr>
        <p:txBody>
          <a:bodyPr/>
          <a:lstStyle/>
          <a:p>
            <a:r>
              <a:rPr lang="zh-CN" altLang="en-US" dirty="0"/>
              <a:t>调整后的点胶图案示例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278790-E097-4358-B678-11A5D6513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25788" r="15481"/>
          <a:stretch/>
        </p:blipFill>
        <p:spPr>
          <a:xfrm>
            <a:off x="1730326" y="2511082"/>
            <a:ext cx="3910818" cy="322853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7081089-4860-47BD-BDB9-315F9BC29E1C}"/>
              </a:ext>
            </a:extLst>
          </p:cNvPr>
          <p:cNvSpPr/>
          <p:nvPr/>
        </p:nvSpPr>
        <p:spPr>
          <a:xfrm>
            <a:off x="4093698" y="5134708"/>
            <a:ext cx="330591" cy="386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254154C-65BD-4E30-9453-DF2A154BF7D5}"/>
              </a:ext>
            </a:extLst>
          </p:cNvPr>
          <p:cNvSpPr/>
          <p:nvPr/>
        </p:nvSpPr>
        <p:spPr>
          <a:xfrm>
            <a:off x="3144128" y="2771335"/>
            <a:ext cx="330591" cy="386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63FA233-B1A9-43BE-9F3C-7E431065661F}"/>
              </a:ext>
            </a:extLst>
          </p:cNvPr>
          <p:cNvSpPr/>
          <p:nvPr/>
        </p:nvSpPr>
        <p:spPr>
          <a:xfrm>
            <a:off x="1969476" y="5134708"/>
            <a:ext cx="330591" cy="386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851450D-73A8-4083-B193-7733B295CDF8}"/>
              </a:ext>
            </a:extLst>
          </p:cNvPr>
          <p:cNvSpPr/>
          <p:nvPr/>
        </p:nvSpPr>
        <p:spPr>
          <a:xfrm>
            <a:off x="4797082" y="2665828"/>
            <a:ext cx="330591" cy="386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CE5C03-C3FA-46C4-A476-19A6F0665AC2}"/>
              </a:ext>
            </a:extLst>
          </p:cNvPr>
          <p:cNvSpPr txBox="1"/>
          <p:nvPr/>
        </p:nvSpPr>
        <p:spPr>
          <a:xfrm>
            <a:off x="6239020" y="3570476"/>
            <a:ext cx="406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点胶线方向改变</a:t>
            </a:r>
            <a:endParaRPr lang="en-US" altLang="zh-CN" sz="2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9B2697A-91C6-4E2C-83DD-F7BF564724A6}"/>
              </a:ext>
            </a:extLst>
          </p:cNvPr>
          <p:cNvSpPr txBox="1"/>
          <p:nvPr/>
        </p:nvSpPr>
        <p:spPr>
          <a:xfrm>
            <a:off x="1168737" y="5894363"/>
            <a:ext cx="84536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综合考虑点胶画完一条线后升起的时间，绘制点胶图案的时间可降低约</a:t>
            </a:r>
            <a:r>
              <a:rPr lang="en-US" altLang="zh-CN" dirty="0"/>
              <a:t>30%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6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C0B74-61FA-41E7-819C-4934C0AD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gantry</a:t>
            </a:r>
            <a:r>
              <a:rPr lang="zh-CN" altLang="en-US" dirty="0"/>
              <a:t>运行速度优化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6B892-2D00-42D2-8353-C7B904DC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点胶时速度提高：</a:t>
            </a:r>
            <a:r>
              <a:rPr lang="en-US" altLang="zh-CN" dirty="0"/>
              <a:t>15 mm/s -&gt; 25 mm/s</a:t>
            </a:r>
          </a:p>
          <a:p>
            <a:pPr lvl="1"/>
            <a:r>
              <a:rPr lang="zh-CN" altLang="en-US" dirty="0"/>
              <a:t>大幅度缩短点胶时间（</a:t>
            </a:r>
            <a:r>
              <a:rPr lang="en-US" altLang="zh-CN" dirty="0"/>
              <a:t>60psi</a:t>
            </a:r>
            <a:r>
              <a:rPr lang="zh-CN" altLang="en-US" dirty="0"/>
              <a:t>，点胶机的最大气压）</a:t>
            </a:r>
            <a:endParaRPr lang="en-US" altLang="zh-CN" dirty="0"/>
          </a:p>
          <a:p>
            <a:r>
              <a:rPr lang="zh-CN" altLang="en-US" dirty="0"/>
              <a:t>针头从远处运行至传感器区域的速度：</a:t>
            </a:r>
            <a:r>
              <a:rPr lang="en-US" altLang="zh-CN" dirty="0"/>
              <a:t>80 mm/s -&gt; 400 mm/s</a:t>
            </a:r>
          </a:p>
          <a:p>
            <a:pPr lvl="1"/>
            <a:r>
              <a:rPr lang="zh-CN" altLang="en-US" dirty="0"/>
              <a:t>减小点胶以外的时间消耗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最靠近</a:t>
            </a:r>
            <a:r>
              <a:rPr lang="en-US" altLang="zh-CN" dirty="0"/>
              <a:t>SFE</a:t>
            </a:r>
            <a:r>
              <a:rPr lang="zh-CN" altLang="en-US" dirty="0"/>
              <a:t>的传感器的点胶时间</a:t>
            </a:r>
            <a:endParaRPr lang="en-US" altLang="zh-CN" dirty="0"/>
          </a:p>
          <a:p>
            <a:pPr lvl="1"/>
            <a:r>
              <a:rPr lang="zh-CN" altLang="en-US" dirty="0"/>
              <a:t>从程序开始运行到最后针头完全抬起</a:t>
            </a:r>
            <a:endParaRPr lang="en-US" altLang="zh-CN" dirty="0"/>
          </a:p>
          <a:p>
            <a:pPr lvl="1"/>
            <a:r>
              <a:rPr lang="zh-CN" altLang="en-US" dirty="0"/>
              <a:t>约</a:t>
            </a:r>
            <a:r>
              <a:rPr lang="en-US" altLang="zh-CN" dirty="0"/>
              <a:t>75</a:t>
            </a:r>
            <a:r>
              <a:rPr lang="zh-CN" altLang="en-US" dirty="0"/>
              <a:t>秒</a:t>
            </a:r>
          </a:p>
        </p:txBody>
      </p:sp>
    </p:spTree>
    <p:extLst>
      <p:ext uri="{BB962C8B-B14F-4D97-AF65-F5344CB8AC3E}">
        <p14:creationId xmlns:p14="http://schemas.microsoft.com/office/powerpoint/2010/main" val="421866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新">
            <a:hlinkClick r:id="" action="ppaction://media"/>
            <a:extLst>
              <a:ext uri="{FF2B5EF4-FFF2-40B4-BE49-F238E27FC236}">
                <a16:creationId xmlns:a16="http://schemas.microsoft.com/office/drawing/2014/main" id="{0D79068A-BFB8-6805-1050-AD763D44F4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047" y="744157"/>
            <a:ext cx="9964672" cy="56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E80F-5219-48CE-920C-612A4778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后续计划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384D6-4191-43A6-9CAC-AB02365B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对点胶图案进一步优化以适配邦定</a:t>
            </a:r>
            <a:endParaRPr lang="en-US" altLang="zh-CN" dirty="0"/>
          </a:p>
          <a:p>
            <a:r>
              <a:rPr lang="zh-CN" altLang="en-US" dirty="0"/>
              <a:t>测量总点胶时间。</a:t>
            </a:r>
            <a:endParaRPr lang="en-US" altLang="zh-CN" dirty="0"/>
          </a:p>
          <a:p>
            <a:r>
              <a:rPr lang="zh-CN" altLang="en-US" dirty="0"/>
              <a:t>撰写点胶</a:t>
            </a:r>
            <a:r>
              <a:rPr lang="en-US" altLang="zh-CN" dirty="0"/>
              <a:t>checklist</a:t>
            </a:r>
            <a:r>
              <a:rPr lang="zh-CN" altLang="en-US" dirty="0"/>
              <a:t>，按照</a:t>
            </a:r>
            <a:r>
              <a:rPr lang="en-US" altLang="zh-CN" dirty="0"/>
              <a:t>checklist</a:t>
            </a:r>
            <a:r>
              <a:rPr lang="zh-CN" altLang="en-US" dirty="0"/>
              <a:t>制作</a:t>
            </a:r>
            <a:r>
              <a:rPr lang="en-US" altLang="zh-CN" dirty="0"/>
              <a:t>dummy ladder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8715765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236</Words>
  <Application>Microsoft Office PowerPoint</Application>
  <PresentationFormat>宽屏</PresentationFormat>
  <Paragraphs>25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WPS</vt:lpstr>
      <vt:lpstr>三号厅洁净间点胶进展</vt:lpstr>
      <vt:lpstr>点胶图案路程优化</vt:lpstr>
      <vt:lpstr>点胶图案路程优化</vt:lpstr>
      <vt:lpstr>gantry运行速度优化</vt:lpstr>
      <vt:lpstr>PowerPoint 演示文稿</vt:lpstr>
      <vt:lpstr>后续计划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三号厅洁净间点胶进展</dc:title>
  <dc:creator>Shuaiyi Liu</dc:creator>
  <cp:lastModifiedBy>Cong Wang</cp:lastModifiedBy>
  <cp:revision>23</cp:revision>
  <dcterms:created xsi:type="dcterms:W3CDTF">2023-08-09T12:44:00Z</dcterms:created>
  <dcterms:modified xsi:type="dcterms:W3CDTF">2026-01-30T02:36:44Z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