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5" r:id="rId4"/>
    <p:sldId id="264" r:id="rId5"/>
    <p:sldId id="267" r:id="rId6"/>
    <p:sldId id="270" r:id="rId7"/>
    <p:sldId id="273" r:id="rId8"/>
    <p:sldId id="268" r:id="rId9"/>
    <p:sldId id="272" r:id="rId10"/>
    <p:sldId id="269" r:id="rId11"/>
    <p:sldId id="274" r:id="rId12"/>
    <p:sldId id="271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8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C42879-735D-4ED6-B46C-060A81BB7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90C7AD4-1B3F-40F8-81C7-58ADA7644C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6615FB-BC25-4AF1-9583-18B1A05A4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F667-E895-4A83-8408-1AB5E24FAC8D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5D308D-384F-4CBF-8A06-630021B40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6A0535-D017-4652-850F-25C75696A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28D0-C6F6-4D15-9ECA-22FCF4239F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522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8F0199-42A2-4684-BB80-E02259E1A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54D9341-AEF0-4B08-80AF-2DFC30915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14DC39-50E7-4BBA-807C-A7144F6A7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F667-E895-4A83-8408-1AB5E24FAC8D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CF2867-72B9-4197-943D-2AC39B826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B15A87-75E4-4B44-916C-BB856EB17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28D0-C6F6-4D15-9ECA-22FCF4239F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7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AE46FE5-D724-4C2F-B2D0-06CCEF6A7B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47F7460-5BBE-439C-B303-1919544336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9163CC-8CEC-40E7-B4E9-F09B47C2D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F667-E895-4A83-8408-1AB5E24FAC8D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A2A305-98FA-4133-9B30-2DD80EE14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D5160B-A576-45C1-8CBB-A244ABF1D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28D0-C6F6-4D15-9ECA-22FCF4239F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506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E4F5CF-C59A-4A77-B69C-F5705C6CF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724D97-E4AA-4298-B2C8-ED0D0B34A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702E6D-0238-42D2-865B-F91F60452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F667-E895-4A83-8408-1AB5E24FAC8D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CD068D-FED1-416E-8CEA-1784DD925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1F76BA-FA9B-400B-BFE5-AC198F38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28D0-C6F6-4D15-9ECA-22FCF4239F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6410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D869B7-6ABF-46FC-933A-F7467E067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CCD8C6-9566-4974-BEF0-708C5ABB9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2EACB3-7F46-4CFC-9099-0376FEB7C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F667-E895-4A83-8408-1AB5E24FAC8D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EAF189-46E6-4757-ABD4-440E0B2F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9090C0-08DD-49BC-9B5B-A0A54302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28D0-C6F6-4D15-9ECA-22FCF4239F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0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7F7D22-67A9-437F-804E-784B8A67F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1B7D0AB-8F03-48C3-9172-DD39B9FC2B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05C2C9A-10DD-4880-BEB0-0797DFE19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1D4019-6954-4908-9F53-7045A8E0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F667-E895-4A83-8408-1AB5E24FAC8D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F1AF6EC-F45C-4C25-8DBA-817096F2E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CFCBD87-924E-48BC-AE3D-EBD781D44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28D0-C6F6-4D15-9ECA-22FCF4239F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700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F7F22F-782E-41D2-ACFB-E4B0D9957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F29DA2-7E7C-46E5-B100-E885CA0D0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206CEA2-8F47-44AF-A5F7-B97939CA5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9D19231-6863-4EE0-BF05-4CD3285B9E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6AB39F4-0519-444E-9837-2BD61A81AC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D8DD384-6D0E-49D5-800C-7950A1C3E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F667-E895-4A83-8408-1AB5E24FAC8D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184A6F9-7337-44A4-B7F5-4FCE4E3EA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59B1628-ED20-423F-AE8A-659E00CCF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28D0-C6F6-4D15-9ECA-22FCF4239F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958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3C395F-B485-4415-AABC-4BD6B5468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8344FC2-3501-44AA-8423-1A24CC5BE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F667-E895-4A83-8408-1AB5E24FAC8D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76E0F52-0CAE-4840-80C5-18683F3ED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764937D-51C3-4F38-9995-185120C2A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28D0-C6F6-4D15-9ECA-22FCF4239F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889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DF9D74D-D308-4F4C-AD5F-DAD6F33B3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F667-E895-4A83-8408-1AB5E24FAC8D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D5135DE-860D-4428-B55B-337391E8E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98E0F98-C6CD-4CB1-A538-5F74B01AD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28D0-C6F6-4D15-9ECA-22FCF4239F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36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CA3B29-E60A-4817-9541-C06899756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D45C23-713F-445C-B3AF-F6F9212E6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2647156-68E3-4C50-8FC2-A44B0F600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6961CE5-49AD-40C5-8157-A898F2C0E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F667-E895-4A83-8408-1AB5E24FAC8D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CBE563-E1C2-42AA-A348-6A3B8BCB1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845BF4-B5A0-445C-A8B4-12CEDCE1E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28D0-C6F6-4D15-9ECA-22FCF4239F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916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ACD239-A5DD-4103-94BF-42A4B5671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7894656-C7B2-4891-8839-3EB6995C9A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E61BCA6-5C69-4248-A581-E6F107703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91E83A-3DE6-48AB-86AA-836BF574E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F667-E895-4A83-8408-1AB5E24FAC8D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D99943D-F7B6-4FFE-BCFD-1C9787945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AF3C15-5E25-4F17-AD2F-C45A71D2E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28D0-C6F6-4D15-9ECA-22FCF4239F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176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F8F2F8E-791E-40EF-B149-647C81339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D680CE7-5FE7-45C7-A057-602F1F5F7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45CDA6-2B68-4812-90B4-2235FC0866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BF667-E895-4A83-8408-1AB5E24FAC8D}" type="datetimeFigureOut">
              <a:rPr lang="zh-CN" altLang="en-US" smtClean="0"/>
              <a:t>2026/1/29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B077B1-A8EB-4BA4-B612-E4AB00F6A6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D0FE0C-6834-4503-854F-C79E8F9E96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028D0-C6F6-4D15-9ECA-22FCF4239F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37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676347"/>
            <a:ext cx="12192000" cy="31690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4610" y="2701925"/>
            <a:ext cx="12137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spc="6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charset="0"/>
              </a:rPr>
              <a:t>焊盘对齐操作流程汇总</a:t>
            </a:r>
            <a:endParaRPr lang="zh-CN" altLang="en-US" sz="4800" b="1" spc="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713247" y="5373370"/>
            <a:ext cx="3002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2026</a:t>
            </a:r>
            <a:r>
              <a:rPr lang="zh-CN" altLang="en-US" sz="28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年</a:t>
            </a:r>
            <a:r>
              <a:rPr lang="en-US" altLang="zh-CN" sz="28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1</a:t>
            </a:r>
            <a:r>
              <a:rPr lang="zh-CN" altLang="en-US" sz="28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月</a:t>
            </a:r>
            <a:r>
              <a:rPr lang="en-US" altLang="zh-CN" sz="28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30</a:t>
            </a:r>
            <a:r>
              <a:rPr lang="zh-CN" altLang="en-US" sz="28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日</a:t>
            </a:r>
            <a:endParaRPr lang="en-US" altLang="zh-CN" sz="2800" b="1" dirty="0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3"/>
          <p:cNvSpPr/>
          <p:nvPr/>
        </p:nvSpPr>
        <p:spPr>
          <a:xfrm>
            <a:off x="11462385" y="6381750"/>
            <a:ext cx="510540" cy="29908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阿里巴巴普惠体 R" panose="00020600040101010101"/>
                <a:cs typeface="Times New Roman" panose="02020603050405020304" charset="0"/>
              </a:rPr>
              <a:t>9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ea typeface="阿里巴巴普惠体 R" panose="00020600040101010101"/>
              <a:cs typeface="Times New Roman" panose="0202060305040502030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0"/>
            <a:ext cx="12192000" cy="8343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08610" y="207010"/>
            <a:ext cx="59899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STEP 3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：</a:t>
            </a:r>
            <a:r>
              <a:rPr lang="zh-CN" altLang="en-US" sz="28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charset="0"/>
              </a:rPr>
              <a:t>文件叠加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7187" y="950914"/>
            <a:ext cx="5275456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latin typeface="Times New Roman" panose="02020603050405020304" charset="0"/>
                <a:cs typeface="Times New Roman" panose="02020603050405020304" charset="0"/>
              </a:rPr>
              <a:t>运用编写的</a:t>
            </a:r>
            <a:r>
              <a:rPr lang="en-US" altLang="zh-CN" sz="2400" dirty="0">
                <a:latin typeface="Times New Roman" panose="02020603050405020304" charset="0"/>
                <a:cs typeface="Times New Roman" panose="02020603050405020304" charset="0"/>
              </a:rPr>
              <a:t>Python</a:t>
            </a:r>
            <a:r>
              <a:rPr lang="zh-CN" altLang="en-US" sz="2400" dirty="0">
                <a:latin typeface="Times New Roman" panose="02020603050405020304" charset="0"/>
                <a:cs typeface="Times New Roman" panose="02020603050405020304" charset="0"/>
              </a:rPr>
              <a:t>代码进行便捷操作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1570D81-AB31-4D38-9329-8B3CCA107ACC}"/>
              </a:ext>
            </a:extLst>
          </p:cNvPr>
          <p:cNvSpPr txBox="1"/>
          <p:nvPr/>
        </p:nvSpPr>
        <p:spPr>
          <a:xfrm>
            <a:off x="5237292" y="5172576"/>
            <a:ext cx="4355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图</a:t>
            </a:r>
            <a:r>
              <a:rPr lang="en-US" altLang="zh-CN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8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文件示意图（左）与操作说明书（右）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F655845-C094-44AF-B6D5-C9F027AE7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433" y="1616494"/>
            <a:ext cx="3433321" cy="34287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A2B7098-591B-4A6F-B896-BFD10A3B1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4789" y="1616494"/>
            <a:ext cx="4324090" cy="34287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下箭头 8">
            <a:extLst>
              <a:ext uri="{FF2B5EF4-FFF2-40B4-BE49-F238E27FC236}">
                <a16:creationId xmlns:a16="http://schemas.microsoft.com/office/drawing/2014/main" id="{26636B48-1661-4F25-BAF9-A2F99728CFA7}"/>
              </a:ext>
            </a:extLst>
          </p:cNvPr>
          <p:cNvSpPr/>
          <p:nvPr/>
        </p:nvSpPr>
        <p:spPr>
          <a:xfrm>
            <a:off x="1076849" y="1618735"/>
            <a:ext cx="355600" cy="4009768"/>
          </a:xfrm>
          <a:prstGeom prst="downArrow">
            <a:avLst/>
          </a:prstGeom>
          <a:solidFill>
            <a:srgbClr val="1E386B"/>
          </a:solidFill>
          <a:ln>
            <a:solidFill>
              <a:srgbClr val="1E386B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E9F4DCA-F16B-4280-848D-37B08317219E}"/>
              </a:ext>
            </a:extLst>
          </p:cNvPr>
          <p:cNvSpPr txBox="1"/>
          <p:nvPr/>
        </p:nvSpPr>
        <p:spPr>
          <a:xfrm>
            <a:off x="427186" y="5834659"/>
            <a:ext cx="3947105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charset="0"/>
              </a:rPr>
              <a:t>各步骤所需代码已整理完毕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3"/>
          <p:cNvSpPr/>
          <p:nvPr/>
        </p:nvSpPr>
        <p:spPr>
          <a:xfrm>
            <a:off x="11462385" y="6381750"/>
            <a:ext cx="510540" cy="29908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阿里巴巴普惠体 R" panose="00020600040101010101"/>
                <a:cs typeface="Times New Roman" panose="02020603050405020304" charset="0"/>
              </a:rPr>
              <a:t>10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ea typeface="阿里巴巴普惠体 R" panose="00020600040101010101"/>
              <a:cs typeface="Times New Roman" panose="0202060305040502030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0"/>
            <a:ext cx="12192000" cy="8343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08610" y="207010"/>
            <a:ext cx="59899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STEP 3——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示例操作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7186" y="950914"/>
            <a:ext cx="6367313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latin typeface="Times New Roman" panose="02020603050405020304" charset="0"/>
                <a:cs typeface="Times New Roman" panose="02020603050405020304" charset="0"/>
              </a:rPr>
              <a:t>运用编写的代码在</a:t>
            </a:r>
            <a:r>
              <a:rPr lang="en-US" altLang="zh-CN" sz="2400" dirty="0">
                <a:latin typeface="Times New Roman" panose="02020603050405020304" charset="0"/>
                <a:cs typeface="Times New Roman" panose="02020603050405020304" charset="0"/>
              </a:rPr>
              <a:t>ASIC</a:t>
            </a:r>
            <a:r>
              <a:rPr lang="zh-CN" altLang="en-US" sz="2400" dirty="0">
                <a:latin typeface="Times New Roman" panose="02020603050405020304" charset="0"/>
                <a:cs typeface="Times New Roman" panose="02020603050405020304" charset="0"/>
              </a:rPr>
              <a:t>上添加芯片焊盘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1570D81-AB31-4D38-9329-8B3CCA107ACC}"/>
              </a:ext>
            </a:extLst>
          </p:cNvPr>
          <p:cNvSpPr txBox="1"/>
          <p:nvPr/>
        </p:nvSpPr>
        <p:spPr>
          <a:xfrm>
            <a:off x="4919791" y="6281658"/>
            <a:ext cx="1874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图</a:t>
            </a:r>
            <a:r>
              <a:rPr lang="en-US" altLang="zh-CN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9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操作示意图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D25257F-F43B-4956-A5DE-3DD99DBF8E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37945" y="1806804"/>
            <a:ext cx="4138270" cy="4143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B35A5FF-5092-4B15-87F8-CE4D1C68B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670" y="1806804"/>
            <a:ext cx="4042579" cy="41438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5571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3"/>
          <p:cNvSpPr/>
          <p:nvPr/>
        </p:nvSpPr>
        <p:spPr>
          <a:xfrm>
            <a:off x="11462385" y="6381750"/>
            <a:ext cx="510540" cy="29908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阿里巴巴普惠体 R" panose="00020600040101010101"/>
                <a:cs typeface="Times New Roman" panose="02020603050405020304" charset="0"/>
              </a:rPr>
              <a:t>11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ea typeface="阿里巴巴普惠体 R" panose="00020600040101010101"/>
              <a:cs typeface="Times New Roman" panose="0202060305040502030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0"/>
            <a:ext cx="12192000" cy="8343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08610" y="207010"/>
            <a:ext cx="59899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STEP 4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：</a:t>
            </a:r>
            <a:r>
              <a:rPr lang="zh-CN" altLang="en-US" sz="28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charset="0"/>
              </a:rPr>
              <a:t>胶水图层叠加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1570D81-AB31-4D38-9329-8B3CCA107ACC}"/>
              </a:ext>
            </a:extLst>
          </p:cNvPr>
          <p:cNvSpPr txBox="1"/>
          <p:nvPr/>
        </p:nvSpPr>
        <p:spPr>
          <a:xfrm>
            <a:off x="4842353" y="6192678"/>
            <a:ext cx="2828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图</a:t>
            </a:r>
            <a:r>
              <a:rPr lang="en-US" altLang="zh-CN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10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文件示意图与展示图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91CDC87-2A9B-4DE7-8813-A2E13E817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663" y="1711714"/>
            <a:ext cx="3924848" cy="41153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F00D7AB-9893-455A-BFE1-21C69C757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489" y="1897044"/>
            <a:ext cx="5547076" cy="37447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98BD3A4-9307-4319-A453-BBB5A2C19180}"/>
              </a:ext>
            </a:extLst>
          </p:cNvPr>
          <p:cNvSpPr txBox="1"/>
          <p:nvPr/>
        </p:nvSpPr>
        <p:spPr>
          <a:xfrm>
            <a:off x="309244" y="1014650"/>
            <a:ext cx="10663555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Times New Roman" panose="02020603050405020304" charset="0"/>
                <a:cs typeface="Times New Roman" panose="02020603050405020304" charset="0"/>
              </a:rPr>
              <a:t>利用四号厅胶水参数已完成图层叠加，目前正在尝试改用三号厅胶水参数</a:t>
            </a:r>
          </a:p>
        </p:txBody>
      </p:sp>
    </p:spTree>
    <p:extLst>
      <p:ext uri="{BB962C8B-B14F-4D97-AF65-F5344CB8AC3E}">
        <p14:creationId xmlns:p14="http://schemas.microsoft.com/office/powerpoint/2010/main" val="115675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3"/>
          <p:cNvSpPr/>
          <p:nvPr/>
        </p:nvSpPr>
        <p:spPr>
          <a:xfrm>
            <a:off x="11467465" y="6375571"/>
            <a:ext cx="510540" cy="29908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阿里巴巴普惠体 R" panose="00020600040101010101"/>
                <a:cs typeface="Times New Roman" panose="02020603050405020304" charset="0"/>
              </a:rPr>
              <a:t>1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ea typeface="阿里巴巴普惠体 R" panose="00020600040101010101"/>
              <a:cs typeface="Times New Roman" panose="0202060305040502030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0"/>
            <a:ext cx="12192000" cy="8343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08610" y="207010"/>
            <a:ext cx="7552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前情提要</a:t>
            </a:r>
            <a:r>
              <a:rPr lang="en-US" altLang="zh-CN" dirty="0"/>
              <a:t>—</a:t>
            </a:r>
            <a:r>
              <a:rPr lang="zh-CN" altLang="en-US" dirty="0">
                <a:sym typeface="+mn-ea"/>
              </a:rPr>
              <a:t>焊盘对齐验证计划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08610" y="1036955"/>
            <a:ext cx="5080000" cy="19069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en-US" altLang="zh-CN" sz="2800" b="1" dirty="0" err="1">
                <a:latin typeface="Times New Roman" panose="02020603050405020304" charset="0"/>
                <a:cs typeface="Times New Roman" panose="02020603050405020304" charset="0"/>
              </a:rPr>
              <a:t>KLayout</a:t>
            </a:r>
            <a:endParaRPr lang="en-US" altLang="zh-CN" sz="28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◆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</a:rPr>
              <a:t>开源版图查看与编辑软件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◆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</a:rPr>
              <a:t>广泛用于半导体版图（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GDS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</a:rPr>
              <a:t>）查看与分析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◆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</a:rPr>
              <a:t>可运行于 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Windows / Linux / macOS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08610" y="3759518"/>
            <a:ext cx="5080000" cy="2399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原生支持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GDS 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格式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</a:rPr>
              <a:t>（硅微条探测器焊盘）</a:t>
            </a:r>
          </a:p>
          <a:p>
            <a:pPr indent="0" fontAlgn="auto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</a:rPr>
              <a:t>支持导入 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DXF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</a:rPr>
              <a:t>（结构 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/ PCB 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</a:rPr>
              <a:t>几何）</a:t>
            </a:r>
          </a:p>
          <a:p>
            <a:pPr indent="0" fontAlgn="auto"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支持多文件、多层几何叠加</a:t>
            </a:r>
          </a:p>
          <a:p>
            <a:pPr indent="0" fontAlgn="auto"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具备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µ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级几何精度</a:t>
            </a:r>
            <a:endParaRPr lang="zh-CN" altLang="en-US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</a:rPr>
              <a:t>不依赖具体 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PCB 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</a:rPr>
              <a:t>或 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CAD 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</a:rPr>
              <a:t>平台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t="16239"/>
          <a:stretch>
            <a:fillRect/>
          </a:stretch>
        </p:blipFill>
        <p:spPr>
          <a:xfrm>
            <a:off x="5806440" y="1428115"/>
            <a:ext cx="5916295" cy="40024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6180455" y="5575935"/>
            <a:ext cx="51689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sz="16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 </a:t>
            </a:r>
            <a:r>
              <a:rPr lang="en-US" altLang="zh-CN" sz="1600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Klayout</a:t>
            </a:r>
            <a:r>
              <a:rPr lang="zh-CN" altLang="en-US" sz="16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主窗口展示图</a:t>
            </a:r>
          </a:p>
          <a:p>
            <a:pPr algn="ctr"/>
            <a:r>
              <a:rPr lang="zh-CN" altLang="en-US" sz="16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引自</a:t>
            </a:r>
            <a:r>
              <a:rPr lang="en-US" altLang="zh-CN" sz="16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KLayout</a:t>
            </a:r>
            <a:r>
              <a:rPr lang="en-US" altLang="zh-CN" sz="16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 Layout Viewer And Editor</a:t>
            </a:r>
            <a:r>
              <a:rPr lang="zh-CN" altLang="en-US" sz="16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（官网用户手册）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3"/>
          <p:cNvSpPr/>
          <p:nvPr/>
        </p:nvSpPr>
        <p:spPr>
          <a:xfrm>
            <a:off x="11462385" y="6381750"/>
            <a:ext cx="510540" cy="29908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阿里巴巴普惠体 R" panose="00020600040101010101"/>
                <a:cs typeface="Times New Roman" panose="02020603050405020304" charset="0"/>
              </a:rPr>
              <a:t>2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ea typeface="阿里巴巴普惠体 R" panose="00020600040101010101"/>
              <a:cs typeface="Times New Roman" panose="0202060305040502030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0"/>
            <a:ext cx="12192000" cy="8343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08610" y="207010"/>
            <a:ext cx="9627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结果展示（未添加胶层）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8610" y="1061615"/>
            <a:ext cx="1136142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latin typeface="Times New Roman" panose="02020603050405020304" charset="0"/>
                <a:cs typeface="Times New Roman" panose="02020603050405020304" charset="0"/>
              </a:rPr>
              <a:t>各部件按照工装设计进行了几何图层叠加，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可明显看出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Z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型柔性板靠下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9C2051B-C2F2-401A-87A5-6625A366AAB8}"/>
              </a:ext>
            </a:extLst>
          </p:cNvPr>
          <p:cNvSpPr txBox="1"/>
          <p:nvPr/>
        </p:nvSpPr>
        <p:spPr>
          <a:xfrm>
            <a:off x="3721096" y="5960209"/>
            <a:ext cx="5105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图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2 </a:t>
            </a:r>
            <a:r>
              <a:rPr lang="en-US" altLang="zh-CN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Klayout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输出结果（左：完整结果  右：部分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）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EDCB22D-DCF1-4CC5-9E0A-2B763F83F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39" y="2574828"/>
            <a:ext cx="7266314" cy="17083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A56F2AF-B153-44CC-AE7F-130BB267B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6060" y="2345043"/>
            <a:ext cx="2519680" cy="35516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BADE7CDE-7A7F-46DC-970F-B5BAF0774B0E}"/>
              </a:ext>
            </a:extLst>
          </p:cNvPr>
          <p:cNvSpPr/>
          <p:nvPr/>
        </p:nvSpPr>
        <p:spPr>
          <a:xfrm>
            <a:off x="6312636" y="2908492"/>
            <a:ext cx="469900" cy="6995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下箭头 10">
            <a:extLst>
              <a:ext uri="{FF2B5EF4-FFF2-40B4-BE49-F238E27FC236}">
                <a16:creationId xmlns:a16="http://schemas.microsoft.com/office/drawing/2014/main" id="{E86DB2C5-3440-44DE-AD57-ABE7A972869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16200000">
            <a:off x="7769399" y="2114148"/>
            <a:ext cx="282992" cy="2023296"/>
          </a:xfrm>
          <a:prstGeom prst="downArrow">
            <a:avLst/>
          </a:prstGeom>
          <a:solidFill>
            <a:srgbClr val="1E386B"/>
          </a:solidFill>
          <a:ln>
            <a:solidFill>
              <a:srgbClr val="1E386B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364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3"/>
          <p:cNvSpPr/>
          <p:nvPr/>
        </p:nvSpPr>
        <p:spPr>
          <a:xfrm>
            <a:off x="11462385" y="6381750"/>
            <a:ext cx="510540" cy="29908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阿里巴巴普惠体 R" panose="00020600040101010101"/>
                <a:cs typeface="Times New Roman" panose="02020603050405020304" charset="0"/>
              </a:rPr>
              <a:t>3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ea typeface="阿里巴巴普惠体 R" panose="00020600040101010101"/>
              <a:cs typeface="Times New Roman" panose="0202060305040502030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0"/>
            <a:ext cx="12192000" cy="8343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08610" y="207010"/>
            <a:ext cx="8069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流程梳理与展示</a:t>
            </a:r>
            <a:endParaRPr lang="zh-CN" altLang="en-US" dirty="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8610" y="1019853"/>
            <a:ext cx="767969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🔹 </a:t>
            </a:r>
            <a:r>
              <a:rPr lang="en-US" altLang="zh-CN" sz="24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Step 1</a:t>
            </a:r>
            <a:r>
              <a:rPr lang="zh-CN" altLang="en-US" sz="24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：</a:t>
            </a:r>
            <a:r>
              <a:rPr lang="zh-CN" altLang="en-US" sz="2400" b="1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charset="0"/>
              </a:rPr>
              <a:t>导出工装设计图（</a:t>
            </a:r>
            <a:r>
              <a:rPr lang="en-US" altLang="zh-CN" sz="24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3D</a:t>
            </a:r>
            <a:r>
              <a:rPr lang="zh-CN" altLang="en-US" sz="24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＞＞</a:t>
            </a:r>
            <a:r>
              <a:rPr lang="en-US" altLang="zh-CN" sz="24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2D</a:t>
            </a:r>
            <a:r>
              <a:rPr lang="zh-CN" altLang="en-US" sz="2400" b="1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charset="0"/>
              </a:rPr>
              <a:t>）并转换</a:t>
            </a:r>
          </a:p>
        </p:txBody>
      </p:sp>
      <p:graphicFrame>
        <p:nvGraphicFramePr>
          <p:cNvPr id="4" name="表格 3"/>
          <p:cNvGraphicFramePr/>
          <p:nvPr>
            <p:extLst>
              <p:ext uri="{D42A27DB-BD31-4B8C-83A1-F6EECF244321}">
                <p14:modId xmlns:p14="http://schemas.microsoft.com/office/powerpoint/2010/main" val="1692641217"/>
              </p:ext>
            </p:extLst>
          </p:nvPr>
        </p:nvGraphicFramePr>
        <p:xfrm>
          <a:off x="2245359" y="3057337"/>
          <a:ext cx="8785225" cy="1905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44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4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6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器件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导入的文件格式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关键信息（初步设想）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altLang="zh-CN" sz="18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Dummy</a:t>
                      </a:r>
                      <a:endParaRPr lang="zh-CN" altLang="en-US" sz="18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Times New Roman" panose="020206030504050203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altLang="zh-CN" sz="18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18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焊盘位置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altLang="zh-CN" sz="18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Z _PCB</a:t>
                      </a:r>
                      <a:endParaRPr lang="zh-CN" altLang="en-US" sz="18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Times New Roman" panose="020206030504050203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GDS</a:t>
                      </a:r>
                      <a:endParaRPr kumimoji="0" lang="en-US" altLang="zh-C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18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外形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altLang="zh-CN" sz="18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charset="0"/>
                          <a:sym typeface="+mn-ea"/>
                        </a:rPr>
                        <a:t>PCB</a:t>
                      </a:r>
                      <a:endParaRPr lang="en-US" altLang="zh-CN" sz="18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Times New Roman" panose="020206030504050203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GDS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18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开孔、外形、焊盘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altLang="zh-CN" sz="18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ASIC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开孔、外形、焊盘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8590687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308611" y="2299276"/>
            <a:ext cx="4245926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🔹 </a:t>
            </a:r>
            <a:r>
              <a:rPr lang="en-US" altLang="zh-CN" sz="24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Step 2</a:t>
            </a:r>
            <a:r>
              <a:rPr lang="zh-CN" altLang="en-US" sz="24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：</a:t>
            </a:r>
            <a:r>
              <a:rPr lang="zh-CN" altLang="en-US" sz="2400" b="1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charset="0"/>
              </a:rPr>
              <a:t>转换各类设计文件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08610" y="5609465"/>
            <a:ext cx="3082925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🔹 </a:t>
            </a:r>
            <a:r>
              <a:rPr lang="en-US" altLang="zh-CN" sz="24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Step 3</a:t>
            </a:r>
            <a:r>
              <a:rPr lang="zh-CN" altLang="en-US" sz="24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：</a:t>
            </a:r>
            <a:r>
              <a:rPr lang="zh-CN" altLang="en-US" sz="2400" b="1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charset="0"/>
              </a:rPr>
              <a:t>文件叠加</a:t>
            </a:r>
          </a:p>
        </p:txBody>
      </p:sp>
      <p:sp>
        <p:nvSpPr>
          <p:cNvPr id="10" name="下箭头 9"/>
          <p:cNvSpPr/>
          <p:nvPr>
            <p:custDataLst>
              <p:tags r:id="rId1"/>
            </p:custDataLst>
          </p:nvPr>
        </p:nvSpPr>
        <p:spPr>
          <a:xfrm>
            <a:off x="904240" y="1577023"/>
            <a:ext cx="162242" cy="686118"/>
          </a:xfrm>
          <a:prstGeom prst="downArrow">
            <a:avLst/>
          </a:prstGeom>
          <a:solidFill>
            <a:srgbClr val="1E386B"/>
          </a:solidFill>
          <a:ln>
            <a:solidFill>
              <a:srgbClr val="1E386B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下箭头 10"/>
          <p:cNvSpPr/>
          <p:nvPr>
            <p:custDataLst>
              <p:tags r:id="rId2"/>
            </p:custDataLst>
          </p:nvPr>
        </p:nvSpPr>
        <p:spPr>
          <a:xfrm>
            <a:off x="904240" y="2834360"/>
            <a:ext cx="187325" cy="2679600"/>
          </a:xfrm>
          <a:prstGeom prst="downArrow">
            <a:avLst/>
          </a:prstGeom>
          <a:solidFill>
            <a:srgbClr val="1E386B"/>
          </a:solidFill>
          <a:ln>
            <a:solidFill>
              <a:srgbClr val="1E386B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下箭头 9">
            <a:extLst>
              <a:ext uri="{FF2B5EF4-FFF2-40B4-BE49-F238E27FC236}">
                <a16:creationId xmlns:a16="http://schemas.microsoft.com/office/drawing/2014/main" id="{4CDDE47D-A056-4F4E-AA13-82412EE357D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6200000">
            <a:off x="4365148" y="4911248"/>
            <a:ext cx="144780" cy="1792923"/>
          </a:xfrm>
          <a:prstGeom prst="downArrow">
            <a:avLst/>
          </a:prstGeom>
          <a:solidFill>
            <a:srgbClr val="1E386B"/>
          </a:solidFill>
          <a:ln>
            <a:solidFill>
              <a:srgbClr val="1E386B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4BF09D6-57AC-4E2B-8E86-56AFA30D4C16}"/>
              </a:ext>
            </a:extLst>
          </p:cNvPr>
          <p:cNvSpPr txBox="1"/>
          <p:nvPr/>
        </p:nvSpPr>
        <p:spPr>
          <a:xfrm>
            <a:off x="5717542" y="5616385"/>
            <a:ext cx="385825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🔹 </a:t>
            </a:r>
            <a:r>
              <a:rPr lang="en-US" altLang="zh-CN" sz="24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Step 4</a:t>
            </a:r>
            <a:r>
              <a:rPr lang="zh-CN" altLang="en-US" sz="24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：</a:t>
            </a:r>
            <a:r>
              <a:rPr lang="zh-CN" altLang="en-US" sz="2400" b="1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charset="0"/>
              </a:rPr>
              <a:t>胶水图层叠加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3"/>
          <p:cNvSpPr/>
          <p:nvPr/>
        </p:nvSpPr>
        <p:spPr>
          <a:xfrm>
            <a:off x="11462385" y="6381750"/>
            <a:ext cx="510540" cy="29908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阿里巴巴普惠体 R" panose="00020600040101010101"/>
                <a:cs typeface="Times New Roman" panose="02020603050405020304" charset="0"/>
              </a:rPr>
              <a:t>4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ea typeface="阿里巴巴普惠体 R" panose="00020600040101010101"/>
              <a:cs typeface="Times New Roman" panose="0202060305040502030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0"/>
            <a:ext cx="12192000" cy="8343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08610" y="207010"/>
            <a:ext cx="9368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STEP 1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：</a:t>
            </a:r>
            <a:r>
              <a:rPr lang="zh-CN" altLang="en-US" sz="28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charset="0"/>
              </a:rPr>
              <a:t>导出工装设计图（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3D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＞＞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2D</a:t>
            </a:r>
            <a:r>
              <a:rPr lang="zh-CN" altLang="en-US" sz="28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charset="0"/>
              </a:rPr>
              <a:t>）并转换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8608" y="1417746"/>
            <a:ext cx="2663192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latin typeface="Times New Roman" panose="02020603050405020304" charset="0"/>
                <a:cs typeface="Times New Roman" panose="02020603050405020304" charset="0"/>
              </a:rPr>
              <a:t>读取工装设计文件（</a:t>
            </a:r>
            <a:r>
              <a:rPr lang="en-US" altLang="zh-CN" sz="2400" dirty="0">
                <a:latin typeface="Times New Roman" panose="02020603050405020304" charset="0"/>
                <a:cs typeface="Times New Roman" panose="02020603050405020304" charset="0"/>
              </a:rPr>
              <a:t>STP</a:t>
            </a:r>
            <a:r>
              <a:rPr lang="zh-CN" altLang="en-US" sz="2400" dirty="0">
                <a:latin typeface="Times New Roman" panose="02020603050405020304" charset="0"/>
                <a:cs typeface="Times New Roman" panose="02020603050405020304" charset="0"/>
              </a:rPr>
              <a:t>格式）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08608" y="4504414"/>
            <a:ext cx="3247390" cy="8461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4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charset="0"/>
                <a:sym typeface="+mn-ea"/>
              </a:rPr>
              <a:t>利用</a:t>
            </a:r>
            <a:r>
              <a:rPr lang="zh-CN" altLang="en-US" sz="240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charset="0"/>
                <a:sym typeface="+mn-ea"/>
              </a:rPr>
              <a:t>配合</a:t>
            </a:r>
            <a:r>
              <a:rPr lang="zh-CN" altLang="en-US" sz="24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charset="0"/>
                <a:sym typeface="+mn-ea"/>
              </a:rPr>
              <a:t>得到设计部件的位置信息</a:t>
            </a:r>
          </a:p>
        </p:txBody>
      </p:sp>
      <p:sp>
        <p:nvSpPr>
          <p:cNvPr id="8" name="下箭头 7"/>
          <p:cNvSpPr/>
          <p:nvPr/>
        </p:nvSpPr>
        <p:spPr>
          <a:xfrm>
            <a:off x="1462086" y="2394123"/>
            <a:ext cx="356235" cy="1964911"/>
          </a:xfrm>
          <a:prstGeom prst="downArrow">
            <a:avLst/>
          </a:prstGeom>
          <a:solidFill>
            <a:srgbClr val="1E386B"/>
          </a:solidFill>
          <a:ln>
            <a:solidFill>
              <a:srgbClr val="1E386B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F8F5843-9A6C-4E86-B0BF-5080D20D0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466" y="1184865"/>
            <a:ext cx="5523110" cy="15473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72B16B5-5FA8-48AA-8A4D-E566F1C9D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371" y="4413046"/>
            <a:ext cx="5659014" cy="10289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E891144-2E6A-4147-BA8E-DFAC59BAE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5694" y="3082699"/>
            <a:ext cx="1116455" cy="31586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0B50EDB-94C0-4474-86E7-F93F03DAF684}"/>
              </a:ext>
            </a:extLst>
          </p:cNvPr>
          <p:cNvSpPr txBox="1"/>
          <p:nvPr/>
        </p:nvSpPr>
        <p:spPr>
          <a:xfrm>
            <a:off x="6185041" y="6197084"/>
            <a:ext cx="2261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图</a:t>
            </a:r>
            <a:r>
              <a:rPr lang="en-US" altLang="zh-CN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3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各步骤示意图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3"/>
          <p:cNvSpPr/>
          <p:nvPr/>
        </p:nvSpPr>
        <p:spPr>
          <a:xfrm>
            <a:off x="11462385" y="6381750"/>
            <a:ext cx="510540" cy="29908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阿里巴巴普惠体 R" panose="00020600040101010101"/>
                <a:cs typeface="Times New Roman" panose="02020603050405020304" charset="0"/>
              </a:rPr>
              <a:t>5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ea typeface="阿里巴巴普惠体 R" panose="00020600040101010101"/>
              <a:cs typeface="Times New Roman" panose="0202060305040502030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0"/>
            <a:ext cx="12192000" cy="8343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08610" y="207010"/>
            <a:ext cx="9368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STEP 1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：</a:t>
            </a:r>
            <a:r>
              <a:rPr lang="zh-CN" altLang="en-US" sz="28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charset="0"/>
              </a:rPr>
              <a:t>导出工装设计图（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3D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＞＞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2D</a:t>
            </a:r>
            <a:r>
              <a:rPr lang="zh-CN" altLang="en-US" sz="28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charset="0"/>
              </a:rPr>
              <a:t>）并转换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8610" y="1060155"/>
            <a:ext cx="5012690" cy="5903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t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输出配好的工装设计图（</a:t>
            </a:r>
            <a:r>
              <a:rPr lang="en-US" altLang="zh-CN" sz="2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DXF</a:t>
            </a:r>
            <a:r>
              <a:rPr lang="zh-CN" altLang="en-US" sz="2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格式）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0" name="下箭头 8">
            <a:extLst>
              <a:ext uri="{FF2B5EF4-FFF2-40B4-BE49-F238E27FC236}">
                <a16:creationId xmlns:a16="http://schemas.microsoft.com/office/drawing/2014/main" id="{FE50259E-119A-46F0-858D-31A659A8D267}"/>
              </a:ext>
            </a:extLst>
          </p:cNvPr>
          <p:cNvSpPr/>
          <p:nvPr/>
        </p:nvSpPr>
        <p:spPr>
          <a:xfrm>
            <a:off x="1981868" y="1834845"/>
            <a:ext cx="355600" cy="2229155"/>
          </a:xfrm>
          <a:prstGeom prst="downArrow">
            <a:avLst/>
          </a:prstGeom>
          <a:solidFill>
            <a:srgbClr val="1E386B"/>
          </a:solidFill>
          <a:ln>
            <a:solidFill>
              <a:srgbClr val="1E386B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29468C1-5E83-4E12-9231-4E7649D6C769}"/>
              </a:ext>
            </a:extLst>
          </p:cNvPr>
          <p:cNvSpPr txBox="1"/>
          <p:nvPr/>
        </p:nvSpPr>
        <p:spPr>
          <a:xfrm>
            <a:off x="308610" y="4266472"/>
            <a:ext cx="428237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优化设计图并导出为</a:t>
            </a:r>
            <a:r>
              <a:rPr lang="en-US" altLang="zh-CN" sz="2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GDS</a:t>
            </a:r>
            <a:r>
              <a:rPr lang="zh-CN" altLang="en-US" sz="2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格式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289540C7-F890-4803-A40D-A3BA88011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" y="5080896"/>
            <a:ext cx="5896798" cy="10955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36EFCF2-0D24-495E-8873-05E1A8FF5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702" y="1041400"/>
            <a:ext cx="4458824" cy="42878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C2B552D-402F-4BCC-B3DB-8A6AF0B7BE3D}"/>
              </a:ext>
            </a:extLst>
          </p:cNvPr>
          <p:cNvSpPr txBox="1"/>
          <p:nvPr/>
        </p:nvSpPr>
        <p:spPr>
          <a:xfrm>
            <a:off x="7677475" y="5631934"/>
            <a:ext cx="302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图</a:t>
            </a:r>
            <a:r>
              <a:rPr lang="en-US" altLang="zh-CN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4 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操作说明展示图（部分）</a:t>
            </a:r>
          </a:p>
        </p:txBody>
      </p:sp>
    </p:spTree>
    <p:extLst>
      <p:ext uri="{BB962C8B-B14F-4D97-AF65-F5344CB8AC3E}">
        <p14:creationId xmlns:p14="http://schemas.microsoft.com/office/powerpoint/2010/main" val="4036640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3"/>
          <p:cNvSpPr/>
          <p:nvPr/>
        </p:nvSpPr>
        <p:spPr>
          <a:xfrm>
            <a:off x="11462385" y="6381750"/>
            <a:ext cx="510540" cy="29908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阿里巴巴普惠体 R" panose="00020600040101010101"/>
                <a:cs typeface="Times New Roman" panose="02020603050405020304" charset="0"/>
              </a:rPr>
              <a:t>6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ea typeface="阿里巴巴普惠体 R" panose="00020600040101010101"/>
              <a:cs typeface="Times New Roman" panose="0202060305040502030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0"/>
            <a:ext cx="12192000" cy="8343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08610" y="207010"/>
            <a:ext cx="9368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STEP 1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——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示例操作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C2B552D-402F-4BCC-B3DB-8A6AF0B7BE3D}"/>
              </a:ext>
            </a:extLst>
          </p:cNvPr>
          <p:cNvSpPr txBox="1"/>
          <p:nvPr/>
        </p:nvSpPr>
        <p:spPr>
          <a:xfrm>
            <a:off x="5254466" y="6332138"/>
            <a:ext cx="1763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图</a:t>
            </a:r>
            <a:r>
              <a:rPr lang="en-US" altLang="zh-CN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5 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操作示例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3460989-E15D-4F04-8AA2-1218EDCC4D10}"/>
              </a:ext>
            </a:extLst>
          </p:cNvPr>
          <p:cNvPicPr/>
          <p:nvPr/>
        </p:nvPicPr>
        <p:blipFill rotWithShape="1">
          <a:blip r:embed="rId2"/>
          <a:srcRect l="54984" t="55818" r="5281" b="4559"/>
          <a:stretch/>
        </p:blipFill>
        <p:spPr>
          <a:xfrm>
            <a:off x="268059" y="2322156"/>
            <a:ext cx="3795944" cy="34944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5149B27-1886-4618-9B62-84837D1952B4}"/>
              </a:ext>
            </a:extLst>
          </p:cNvPr>
          <p:cNvPicPr/>
          <p:nvPr/>
        </p:nvPicPr>
        <p:blipFill rotWithShape="1">
          <a:blip r:embed="rId3"/>
          <a:srcRect l="18228" t="23140" r="20909" b="-884"/>
          <a:stretch/>
        </p:blipFill>
        <p:spPr>
          <a:xfrm>
            <a:off x="8508911" y="2209972"/>
            <a:ext cx="3415030" cy="36066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41D5EB6-43C6-45AD-8162-41FB0164FB8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749122" y="1931507"/>
            <a:ext cx="3074670" cy="28181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下箭头 8">
            <a:extLst>
              <a:ext uri="{FF2B5EF4-FFF2-40B4-BE49-F238E27FC236}">
                <a16:creationId xmlns:a16="http://schemas.microsoft.com/office/drawing/2014/main" id="{DCC90519-FBF5-4ADE-B42A-AC02688BD63E}"/>
              </a:ext>
            </a:extLst>
          </p:cNvPr>
          <p:cNvSpPr/>
          <p:nvPr/>
        </p:nvSpPr>
        <p:spPr>
          <a:xfrm rot="16200000">
            <a:off x="6108657" y="2985060"/>
            <a:ext cx="355600" cy="4144321"/>
          </a:xfrm>
          <a:prstGeom prst="downArrow">
            <a:avLst/>
          </a:prstGeom>
          <a:solidFill>
            <a:srgbClr val="1E386B"/>
          </a:solidFill>
          <a:ln>
            <a:solidFill>
              <a:srgbClr val="1E386B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C4274D2-AD9D-4828-8ED6-CFC109C3B406}"/>
              </a:ext>
            </a:extLst>
          </p:cNvPr>
          <p:cNvSpPr txBox="1"/>
          <p:nvPr/>
        </p:nvSpPr>
        <p:spPr>
          <a:xfrm>
            <a:off x="150378" y="1041399"/>
            <a:ext cx="10593822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zh-CN" sz="2800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从</a:t>
            </a:r>
            <a:r>
              <a:rPr lang="zh-CN" altLang="zh-CN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三维实体模型</a:t>
            </a:r>
            <a:r>
              <a:rPr lang="zh-CN" altLang="zh-CN" sz="2800" kern="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中提取出特定工艺层的</a:t>
            </a:r>
            <a:r>
              <a:rPr lang="zh-CN" altLang="zh-CN" sz="2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二维轮廓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665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C1B70B3-9C49-45AC-BF98-C0C6BD660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82" y="3957494"/>
            <a:ext cx="5906324" cy="20672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矩形: 圆角 13"/>
          <p:cNvSpPr/>
          <p:nvPr/>
        </p:nvSpPr>
        <p:spPr>
          <a:xfrm>
            <a:off x="11462385" y="6381750"/>
            <a:ext cx="510540" cy="29908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阿里巴巴普惠体 R" panose="00020600040101010101"/>
                <a:cs typeface="Times New Roman" panose="02020603050405020304" charset="0"/>
              </a:rPr>
              <a:t>7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ea typeface="阿里巴巴普惠体 R" panose="00020600040101010101"/>
              <a:cs typeface="Times New Roman" panose="0202060305040502030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0"/>
            <a:ext cx="12192000" cy="8343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08610" y="207010"/>
            <a:ext cx="59899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STEP 2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：</a:t>
            </a:r>
            <a:r>
              <a:rPr lang="zh-CN" altLang="en-US" sz="28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charset="0"/>
              </a:rPr>
              <a:t>转换各类设计文件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5644642" y="6212473"/>
            <a:ext cx="2685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图</a:t>
            </a:r>
            <a:r>
              <a:rPr lang="en-US" altLang="zh-CN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6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文件示意图与展示图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8610" y="963295"/>
            <a:ext cx="4631690" cy="4603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Times New Roman" panose="02020603050405020304" charset="0"/>
                <a:cs typeface="Times New Roman" panose="02020603050405020304" charset="0"/>
              </a:rPr>
              <a:t>把所需文件转换成</a:t>
            </a:r>
            <a:r>
              <a:rPr lang="en-US" altLang="zh-CN" sz="2400" dirty="0">
                <a:latin typeface="Times New Roman" panose="02020603050405020304" charset="0"/>
                <a:cs typeface="Times New Roman" panose="02020603050405020304" charset="0"/>
              </a:rPr>
              <a:t>GDS</a:t>
            </a:r>
            <a:r>
              <a:rPr lang="zh-CN" altLang="en-US" sz="2400" dirty="0">
                <a:latin typeface="Times New Roman" panose="02020603050405020304" charset="0"/>
                <a:cs typeface="Times New Roman" panose="02020603050405020304" charset="0"/>
              </a:rPr>
              <a:t>格式</a:t>
            </a:r>
          </a:p>
        </p:txBody>
      </p:sp>
      <p:sp>
        <p:nvSpPr>
          <p:cNvPr id="18" name="下箭头 7">
            <a:extLst>
              <a:ext uri="{FF2B5EF4-FFF2-40B4-BE49-F238E27FC236}">
                <a16:creationId xmlns:a16="http://schemas.microsoft.com/office/drawing/2014/main" id="{2D6A79BA-BD3A-4F39-9275-6A551BFBA90B}"/>
              </a:ext>
            </a:extLst>
          </p:cNvPr>
          <p:cNvSpPr/>
          <p:nvPr/>
        </p:nvSpPr>
        <p:spPr>
          <a:xfrm>
            <a:off x="343694" y="1552575"/>
            <a:ext cx="356235" cy="4429125"/>
          </a:xfrm>
          <a:prstGeom prst="downArrow">
            <a:avLst/>
          </a:prstGeom>
          <a:solidFill>
            <a:srgbClr val="1E386B"/>
          </a:solidFill>
          <a:ln>
            <a:solidFill>
              <a:srgbClr val="1E386B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4880C8F-9A85-4775-8AB8-7739B85E9607}"/>
              </a:ext>
            </a:extLst>
          </p:cNvPr>
          <p:cNvSpPr/>
          <p:nvPr/>
        </p:nvSpPr>
        <p:spPr>
          <a:xfrm>
            <a:off x="772303" y="4471392"/>
            <a:ext cx="2515328" cy="2665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下箭头 7">
            <a:extLst>
              <a:ext uri="{FF2B5EF4-FFF2-40B4-BE49-F238E27FC236}">
                <a16:creationId xmlns:a16="http://schemas.microsoft.com/office/drawing/2014/main" id="{2EDE4652-0430-40DA-BCA4-856E31DEEC1E}"/>
              </a:ext>
            </a:extLst>
          </p:cNvPr>
          <p:cNvSpPr/>
          <p:nvPr/>
        </p:nvSpPr>
        <p:spPr>
          <a:xfrm rot="16200000">
            <a:off x="5535275" y="2361884"/>
            <a:ext cx="96306" cy="4430715"/>
          </a:xfrm>
          <a:prstGeom prst="downArrow">
            <a:avLst/>
          </a:prstGeom>
          <a:solidFill>
            <a:srgbClr val="1E386B"/>
          </a:solidFill>
          <a:ln>
            <a:solidFill>
              <a:srgbClr val="1E386B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8E3D949-771C-4734-9AB9-CB3FBDDBDDFD}"/>
              </a:ext>
            </a:extLst>
          </p:cNvPr>
          <p:cNvSpPr txBox="1"/>
          <p:nvPr/>
        </p:nvSpPr>
        <p:spPr>
          <a:xfrm>
            <a:off x="343694" y="6164605"/>
            <a:ext cx="4288790" cy="4629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注意尺寸以及必要图层的保留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C694B0B-4838-49E1-98C1-9FDEC9469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82" y="1525450"/>
            <a:ext cx="4821298" cy="21801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BBA9998-540F-4F4F-898A-4DF13184E2F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040116" y="1696254"/>
            <a:ext cx="3808190" cy="43284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3"/>
          <p:cNvSpPr/>
          <p:nvPr/>
        </p:nvSpPr>
        <p:spPr>
          <a:xfrm>
            <a:off x="11462385" y="6381750"/>
            <a:ext cx="510540" cy="29908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ea typeface="阿里巴巴普惠体 R" panose="00020600040101010101"/>
                <a:cs typeface="Times New Roman" panose="02020603050405020304" charset="0"/>
              </a:rPr>
              <a:t>8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ea typeface="阿里巴巴普惠体 R" panose="00020600040101010101"/>
              <a:cs typeface="Times New Roman" panose="0202060305040502030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0"/>
            <a:ext cx="12192000" cy="8343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08610" y="207010"/>
            <a:ext cx="59899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STEP 2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——</a:t>
            </a:r>
            <a:r>
              <a:rPr lang="zh-CN" altLang="en-US" sz="28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charset="0"/>
              </a:rPr>
              <a:t>示例操作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5613401" y="5971659"/>
            <a:ext cx="474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图</a:t>
            </a:r>
            <a:r>
              <a:rPr lang="en-US" altLang="zh-CN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7 </a:t>
            </a:r>
            <a:r>
              <a:rPr lang="en-US" altLang="zh-CN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ASIC</a:t>
            </a:r>
            <a:r>
              <a:rPr lang="zh-CN" altLang="en-US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设计图（左：未删减 右：已删减）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599BE95B-07E9-4F24-9FAB-7DCFA0B35D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46957" y="1041400"/>
            <a:ext cx="2861628" cy="51149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DA4A2895-6B3A-4621-8EA2-418FC2F4D30E}"/>
              </a:ext>
            </a:extLst>
          </p:cNvPr>
          <p:cNvSpPr txBox="1"/>
          <p:nvPr/>
        </p:nvSpPr>
        <p:spPr>
          <a:xfrm>
            <a:off x="3615055" y="1001093"/>
            <a:ext cx="81026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latin typeface="Times New Roman" panose="02020603050405020304" charset="0"/>
                <a:cs typeface="Times New Roman" panose="02020603050405020304" charset="0"/>
              </a:rPr>
              <a:t>满足基本要求的情况下对设计图几何层进行了删减</a:t>
            </a:r>
            <a:endParaRPr lang="en-US" altLang="zh-CN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F2AEDE9C-A3AB-48E0-B561-7A445A05B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088" y="2003714"/>
            <a:ext cx="5039645" cy="35188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8E09DF93-A55D-4426-80BB-20C8E1A76F3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733236" y="2003714"/>
            <a:ext cx="3239689" cy="35188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206582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45,&quot;left&quot;:28.75,&quot;top&quot;:246.55,&quot;width&quot;:593.7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45,&quot;left&quot;:28.75,&quot;top&quot;:246.55,&quot;width&quot;:593.7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45,&quot;left&quot;:28.75,&quot;top&quot;:246.55,&quot;width&quot;:593.7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45,&quot;left&quot;:28.75,&quot;top&quot;:246.55,&quot;width&quot;:593.7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484</Words>
  <Application>Microsoft Office PowerPoint</Application>
  <PresentationFormat>宽屏</PresentationFormat>
  <Paragraphs>76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等线</vt:lpstr>
      <vt:lpstr>等线 Light</vt:lpstr>
      <vt:lpstr>微软雅黑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Win11</dc:creator>
  <cp:lastModifiedBy>Win11</cp:lastModifiedBy>
  <cp:revision>19</cp:revision>
  <dcterms:created xsi:type="dcterms:W3CDTF">2026-01-28T03:26:28Z</dcterms:created>
  <dcterms:modified xsi:type="dcterms:W3CDTF">2026-01-29T03:13:07Z</dcterms:modified>
</cp:coreProperties>
</file>