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</p:sldMasterIdLst>
  <p:notesMasterIdLst>
    <p:notesMasterId r:id="rId6"/>
  </p:notesMasterIdLst>
  <p:sldIdLst>
    <p:sldId id="515" r:id="rId5"/>
    <p:sldId id="518" r:id="rId7"/>
    <p:sldId id="415" r:id="rId8"/>
    <p:sldId id="484" r:id="rId9"/>
    <p:sldId id="485" r:id="rId10"/>
    <p:sldId id="510" r:id="rId11"/>
    <p:sldId id="511" r:id="rId12"/>
    <p:sldId id="512" r:id="rId13"/>
    <p:sldId id="514" r:id="rId14"/>
    <p:sldId id="513" r:id="rId15"/>
    <p:sldId id="498" r:id="rId16"/>
    <p:sldId id="499" r:id="rId17"/>
    <p:sldId id="509" r:id="rId18"/>
    <p:sldId id="500" r:id="rId19"/>
    <p:sldId id="501" r:id="rId20"/>
    <p:sldId id="502" r:id="rId21"/>
    <p:sldId id="503" r:id="rId22"/>
    <p:sldId id="504" r:id="rId23"/>
    <p:sldId id="507" r:id="rId24"/>
    <p:sldId id="505" r:id="rId25"/>
    <p:sldId id="508" r:id="rId26"/>
    <p:sldId id="506" r:id="rId27"/>
    <p:sldId id="395" r:id="rId28"/>
    <p:sldId id="497" r:id="rId29"/>
    <p:sldId id="436" r:id="rId30"/>
    <p:sldId id="437" r:id="rId31"/>
    <p:sldId id="438" r:id="rId32"/>
    <p:sldId id="439" r:id="rId33"/>
    <p:sldId id="441" r:id="rId34"/>
    <p:sldId id="443" r:id="rId35"/>
    <p:sldId id="445" r:id="rId36"/>
    <p:sldId id="447" r:id="rId37"/>
    <p:sldId id="451" r:id="rId38"/>
    <p:sldId id="453" r:id="rId39"/>
    <p:sldId id="454" r:id="rId40"/>
    <p:sldId id="455" r:id="rId41"/>
    <p:sldId id="456" r:id="rId42"/>
    <p:sldId id="487" r:id="rId43"/>
    <p:sldId id="490" r:id="rId44"/>
    <p:sldId id="393" r:id="rId45"/>
    <p:sldId id="394" r:id="rId46"/>
  </p:sldIdLst>
  <p:sldSz cx="12192000" cy="6858000"/>
  <p:notesSz cx="6858000" cy="9144000"/>
  <p:defaultTextStyle>
    <a:defPPr>
      <a:defRPr lang="en-US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bin chen" initials="l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AD5"/>
    <a:srgbClr val="A5C4A0"/>
    <a:srgbClr val="3B7E3E"/>
    <a:srgbClr val="799B7F"/>
    <a:srgbClr val="A1B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/>
    <p:restoredTop sz="95322" autoAdjust="0"/>
  </p:normalViewPr>
  <p:slideViewPr>
    <p:cSldViewPr showGuides="1">
      <p:cViewPr varScale="1">
        <p:scale>
          <a:sx n="92" d="100"/>
          <a:sy n="92" d="100"/>
        </p:scale>
        <p:origin x="156" y="45"/>
      </p:cViewPr>
      <p:guideLst>
        <p:guide orient="horz" pos="2196"/>
        <p:guide pos="38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5" Type="http://schemas.openxmlformats.org/officeDocument/2006/relationships/slide" Target="slides/slide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35586B-43F2-4410-85BB-4B5EC55CD0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1CD848-3DD2-47F1-B4CC-A0D7BA8E92E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希格斯玻色子是标准模型（</a:t>
            </a:r>
            <a:r>
              <a:rPr lang="en-US" altLang="zh-CN" dirty="0"/>
              <a:t>SM</a:t>
            </a:r>
            <a:r>
              <a:rPr lang="zh-CN" altLang="en-US" dirty="0"/>
              <a:t>）的核心，其场为 </a:t>
            </a:r>
            <a:r>
              <a:rPr lang="en-US" altLang="zh-CN" dirty="0"/>
              <a:t>W/Z </a:t>
            </a:r>
            <a:r>
              <a:rPr lang="zh-CN" altLang="en-US" dirty="0"/>
              <a:t>玻色子、夸克、轻子等粒子提供质量来源。但 </a:t>
            </a:r>
            <a:r>
              <a:rPr lang="en-US" altLang="zh-CN" dirty="0"/>
              <a:t>SM </a:t>
            </a:r>
            <a:r>
              <a:rPr lang="zh-CN" altLang="en-US" dirty="0"/>
              <a:t>无法解释希格斯场真空期望值的起源、正反物质不对称、暗物质等关键问题，而这些问题的答案均与希格斯玻色子的相互作用特性紧密相关，因此高精度测量其性质是粒子物理的首要任务。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7" Type="http://schemas.openxmlformats.org/officeDocument/2006/relationships/tags" Target="../tags/tag64.xml"/><Relationship Id="rId66" Type="http://schemas.openxmlformats.org/officeDocument/2006/relationships/tags" Target="../tags/tag63.xml"/><Relationship Id="rId65" Type="http://schemas.openxmlformats.org/officeDocument/2006/relationships/tags" Target="../tags/tag62.xml"/><Relationship Id="rId64" Type="http://schemas.openxmlformats.org/officeDocument/2006/relationships/tags" Target="../tags/tag61.xml"/><Relationship Id="rId63" Type="http://schemas.openxmlformats.org/officeDocument/2006/relationships/tags" Target="../tags/tag60.xml"/><Relationship Id="rId62" Type="http://schemas.openxmlformats.org/officeDocument/2006/relationships/tags" Target="../tags/tag59.xml"/><Relationship Id="rId61" Type="http://schemas.openxmlformats.org/officeDocument/2006/relationships/tags" Target="../tags/tag58.xml"/><Relationship Id="rId60" Type="http://schemas.openxmlformats.org/officeDocument/2006/relationships/tags" Target="../tags/tag57.xml"/><Relationship Id="rId6" Type="http://schemas.openxmlformats.org/officeDocument/2006/relationships/tags" Target="../tags/tag3.xml"/><Relationship Id="rId59" Type="http://schemas.openxmlformats.org/officeDocument/2006/relationships/tags" Target="../tags/tag56.xml"/><Relationship Id="rId58" Type="http://schemas.openxmlformats.org/officeDocument/2006/relationships/tags" Target="../tags/tag55.xml"/><Relationship Id="rId57" Type="http://schemas.openxmlformats.org/officeDocument/2006/relationships/tags" Target="../tags/tag54.xml"/><Relationship Id="rId56" Type="http://schemas.openxmlformats.org/officeDocument/2006/relationships/tags" Target="../tags/tag53.xml"/><Relationship Id="rId55" Type="http://schemas.openxmlformats.org/officeDocument/2006/relationships/tags" Target="../tags/tag52.xml"/><Relationship Id="rId54" Type="http://schemas.openxmlformats.org/officeDocument/2006/relationships/tags" Target="../tags/tag51.xml"/><Relationship Id="rId53" Type="http://schemas.openxmlformats.org/officeDocument/2006/relationships/tags" Target="../tags/tag50.xml"/><Relationship Id="rId52" Type="http://schemas.openxmlformats.org/officeDocument/2006/relationships/tags" Target="../tags/tag49.xml"/><Relationship Id="rId51" Type="http://schemas.openxmlformats.org/officeDocument/2006/relationships/tags" Target="../tags/tag48.xml"/><Relationship Id="rId50" Type="http://schemas.openxmlformats.org/officeDocument/2006/relationships/tags" Target="../tags/tag47.xml"/><Relationship Id="rId5" Type="http://schemas.openxmlformats.org/officeDocument/2006/relationships/tags" Target="../tags/tag2.xml"/><Relationship Id="rId49" Type="http://schemas.openxmlformats.org/officeDocument/2006/relationships/tags" Target="../tags/tag46.xml"/><Relationship Id="rId48" Type="http://schemas.openxmlformats.org/officeDocument/2006/relationships/tags" Target="../tags/tag45.xml"/><Relationship Id="rId47" Type="http://schemas.openxmlformats.org/officeDocument/2006/relationships/tags" Target="../tags/tag44.xml"/><Relationship Id="rId46" Type="http://schemas.openxmlformats.org/officeDocument/2006/relationships/tags" Target="../tags/tag43.xml"/><Relationship Id="rId45" Type="http://schemas.openxmlformats.org/officeDocument/2006/relationships/tags" Target="../tags/tag42.xml"/><Relationship Id="rId44" Type="http://schemas.openxmlformats.org/officeDocument/2006/relationships/tags" Target="../tags/tag41.xml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image" Target="../media/image3.svg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tags" Target="../tags/tag27.xml"/><Relationship Id="rId3" Type="http://schemas.openxmlformats.org/officeDocument/2006/relationships/image" Target="../media/image2.png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tags" Target="../tags/tag1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/>
          <p:nvPr userDrawn="1"/>
        </p:nvGrpSpPr>
        <p:grpSpPr>
          <a:xfrm>
            <a:off x="-22225" y="0"/>
            <a:ext cx="12214225" cy="6858000"/>
            <a:chOff x="-22898" y="0"/>
            <a:chExt cx="12214898" cy="6858000"/>
          </a:xfrm>
        </p:grpSpPr>
        <p:pic>
          <p:nvPicPr>
            <p:cNvPr id="2056" name="Picture 2" descr="http://img01.taopic.com/160203/318749-1602031H5106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898" y="0"/>
              <a:ext cx="12214898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等腰三角形 8"/>
            <p:cNvSpPr/>
            <p:nvPr/>
          </p:nvSpPr>
          <p:spPr>
            <a:xfrm>
              <a:off x="-672" y="266700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-672" y="527685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>
              <a:off x="10077333" y="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6686247" y="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1CDB95-7ED1-459A-9823-8D8FBCD7519D}" type="slidenum">
              <a:rPr kumimoji="0" lang="zh-CN" altLang="zh-CN" b="0" i="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CG41N126607681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764" y="0"/>
            <a:ext cx="1888015" cy="3047113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5"/>
            </p:custDataLst>
          </p:nvPr>
        </p:nvCxnSpPr>
        <p:spPr>
          <a:xfrm>
            <a:off x="558800" y="65278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>
            <a:off x="9924197" y="4948805"/>
            <a:ext cx="1886803" cy="1911735"/>
          </a:xfrm>
          <a:custGeom>
            <a:avLst/>
            <a:gdLst>
              <a:gd name="connsiteX0" fmla="*/ 1924435 w 1924435"/>
              <a:gd name="connsiteY0" fmla="*/ 1924435 h 1924435"/>
              <a:gd name="connsiteX1" fmla="*/ 0 w 1924435"/>
              <a:gd name="connsiteY1" fmla="*/ 1924435 h 1924435"/>
              <a:gd name="connsiteX2" fmla="*/ 0 w 1924435"/>
              <a:gd name="connsiteY2" fmla="*/ 962218 h 1924435"/>
              <a:gd name="connsiteX3" fmla="*/ 962218 w 1924435"/>
              <a:gd name="connsiteY3" fmla="*/ 0 h 1924435"/>
              <a:gd name="connsiteX4" fmla="*/ 962218 w 1924435"/>
              <a:gd name="connsiteY4" fmla="*/ 0 h 1924435"/>
              <a:gd name="connsiteX5" fmla="*/ 1924435 w 1924435"/>
              <a:gd name="connsiteY5" fmla="*/ 962218 h 1924435"/>
              <a:gd name="connsiteX6" fmla="*/ 1924435 w 1924435"/>
              <a:gd name="connsiteY6" fmla="*/ 1924435 h 19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4435" h="1924435">
                <a:moveTo>
                  <a:pt x="1924435" y="1924435"/>
                </a:moveTo>
                <a:lnTo>
                  <a:pt x="0" y="1924435"/>
                </a:lnTo>
                <a:lnTo>
                  <a:pt x="0" y="962218"/>
                </a:lnTo>
                <a:cubicBezTo>
                  <a:pt x="0" y="430944"/>
                  <a:pt x="430944" y="0"/>
                  <a:pt x="962218" y="0"/>
                </a:cubicBezTo>
                <a:lnTo>
                  <a:pt x="962218" y="0"/>
                </a:lnTo>
                <a:cubicBezTo>
                  <a:pt x="1493491" y="0"/>
                  <a:pt x="1924435" y="430944"/>
                  <a:pt x="1924435" y="962218"/>
                </a:cubicBezTo>
                <a:lnTo>
                  <a:pt x="1924435" y="19244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0" y="5696299"/>
            <a:ext cx="1161701" cy="1161701"/>
          </a:xfrm>
          <a:custGeom>
            <a:avLst/>
            <a:gdLst>
              <a:gd name="connsiteX0" fmla="*/ 1161702 w 1161701"/>
              <a:gd name="connsiteY0" fmla="*/ 1161702 h 1161701"/>
              <a:gd name="connsiteX1" fmla="*/ 0 w 1161701"/>
              <a:gd name="connsiteY1" fmla="*/ 1161702 h 1161701"/>
              <a:gd name="connsiteX2" fmla="*/ 0 w 1161701"/>
              <a:gd name="connsiteY2" fmla="*/ 0 h 1161701"/>
              <a:gd name="connsiteX3" fmla="*/ 0 w 1161701"/>
              <a:gd name="connsiteY3" fmla="*/ 0 h 1161701"/>
              <a:gd name="connsiteX4" fmla="*/ 1161702 w 1161701"/>
              <a:gd name="connsiteY4" fmla="*/ 1161702 h 1161701"/>
              <a:gd name="connsiteX5" fmla="*/ 1161702 w 1161701"/>
              <a:gd name="connsiteY5" fmla="*/ 1161702 h 116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701" h="1161701">
                <a:moveTo>
                  <a:pt x="1161702" y="1161702"/>
                </a:moveTo>
                <a:lnTo>
                  <a:pt x="0" y="1161702"/>
                </a:lnTo>
                <a:lnTo>
                  <a:pt x="0" y="0"/>
                </a:lnTo>
                <a:lnTo>
                  <a:pt x="0" y="0"/>
                </a:lnTo>
                <a:cubicBezTo>
                  <a:pt x="641576" y="0"/>
                  <a:pt x="1161702" y="520126"/>
                  <a:pt x="1161702" y="1161702"/>
                </a:cubicBezTo>
                <a:lnTo>
                  <a:pt x="1161702" y="1161702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8"/>
            </p:custDataLst>
          </p:nvPr>
        </p:nvSpPr>
        <p:spPr>
          <a:xfrm>
            <a:off x="866592" y="4689266"/>
            <a:ext cx="1515694" cy="757847"/>
          </a:xfrm>
          <a:custGeom>
            <a:avLst/>
            <a:gdLst>
              <a:gd name="connsiteX0" fmla="*/ 938749 w 1877497"/>
              <a:gd name="connsiteY0" fmla="*/ 938749 h 938748"/>
              <a:gd name="connsiteX1" fmla="*/ 1877498 w 1877497"/>
              <a:gd name="connsiteY1" fmla="*/ 0 h 938748"/>
              <a:gd name="connsiteX2" fmla="*/ 0 w 1877497"/>
              <a:gd name="connsiteY2" fmla="*/ 0 h 938748"/>
              <a:gd name="connsiteX3" fmla="*/ 938749 w 1877497"/>
              <a:gd name="connsiteY3" fmla="*/ 938749 h 9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497" h="938748">
                <a:moveTo>
                  <a:pt x="938749" y="938749"/>
                </a:moveTo>
                <a:cubicBezTo>
                  <a:pt x="1457114" y="938749"/>
                  <a:pt x="1877498" y="518366"/>
                  <a:pt x="1877498" y="0"/>
                </a:cubicBezTo>
                <a:lnTo>
                  <a:pt x="0" y="0"/>
                </a:lnTo>
                <a:cubicBezTo>
                  <a:pt x="0" y="518366"/>
                  <a:pt x="420383" y="938749"/>
                  <a:pt x="938749" y="93874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9"/>
            </p:custDataLst>
          </p:nvPr>
        </p:nvSpPr>
        <p:spPr>
          <a:xfrm>
            <a:off x="762000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900430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11"/>
            </p:custDataLst>
          </p:nvPr>
        </p:nvSpPr>
        <p:spPr>
          <a:xfrm>
            <a:off x="103822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2"/>
            </p:custDataLst>
          </p:nvPr>
        </p:nvSpPr>
        <p:spPr>
          <a:xfrm>
            <a:off x="117665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13"/>
            </p:custDataLst>
          </p:nvPr>
        </p:nvSpPr>
        <p:spPr>
          <a:xfrm>
            <a:off x="131508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14"/>
            </p:custDataLst>
          </p:nvPr>
        </p:nvSpPr>
        <p:spPr>
          <a:xfrm>
            <a:off x="1453515" y="41783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15"/>
            </p:custDataLst>
          </p:nvPr>
        </p:nvSpPr>
        <p:spPr>
          <a:xfrm>
            <a:off x="762000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16"/>
            </p:custDataLst>
          </p:nvPr>
        </p:nvSpPr>
        <p:spPr>
          <a:xfrm>
            <a:off x="900430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17"/>
            </p:custDataLst>
          </p:nvPr>
        </p:nvSpPr>
        <p:spPr>
          <a:xfrm>
            <a:off x="103822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18"/>
            </p:custDataLst>
          </p:nvPr>
        </p:nvSpPr>
        <p:spPr>
          <a:xfrm>
            <a:off x="117665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19"/>
            </p:custDataLst>
          </p:nvPr>
        </p:nvSpPr>
        <p:spPr>
          <a:xfrm>
            <a:off x="131508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20"/>
            </p:custDataLst>
          </p:nvPr>
        </p:nvSpPr>
        <p:spPr>
          <a:xfrm>
            <a:off x="1453515" y="4445000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21"/>
            </p:custDataLst>
          </p:nvPr>
        </p:nvSpPr>
        <p:spPr>
          <a:xfrm>
            <a:off x="762000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22"/>
            </p:custDataLst>
          </p:nvPr>
        </p:nvSpPr>
        <p:spPr>
          <a:xfrm>
            <a:off x="900430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23"/>
            </p:custDataLst>
          </p:nvPr>
        </p:nvSpPr>
        <p:spPr>
          <a:xfrm>
            <a:off x="103822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24"/>
            </p:custDataLst>
          </p:nvPr>
        </p:nvSpPr>
        <p:spPr>
          <a:xfrm>
            <a:off x="117665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5" name="任意多边形: 形状 34"/>
          <p:cNvSpPr/>
          <p:nvPr userDrawn="1">
            <p:custDataLst>
              <p:tags r:id="rId25"/>
            </p:custDataLst>
          </p:nvPr>
        </p:nvSpPr>
        <p:spPr>
          <a:xfrm>
            <a:off x="131508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6" name="任意多边形: 形状 35"/>
          <p:cNvSpPr/>
          <p:nvPr userDrawn="1">
            <p:custDataLst>
              <p:tags r:id="rId26"/>
            </p:custDataLst>
          </p:nvPr>
        </p:nvSpPr>
        <p:spPr>
          <a:xfrm>
            <a:off x="1453515" y="47110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27"/>
            </p:custDataLst>
          </p:nvPr>
        </p:nvSpPr>
        <p:spPr>
          <a:xfrm>
            <a:off x="762000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8" name="任意多边形: 形状 37"/>
          <p:cNvSpPr/>
          <p:nvPr userDrawn="1">
            <p:custDataLst>
              <p:tags r:id="rId28"/>
            </p:custDataLst>
          </p:nvPr>
        </p:nvSpPr>
        <p:spPr>
          <a:xfrm>
            <a:off x="900430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9" name="任意多边形: 形状 38"/>
          <p:cNvSpPr/>
          <p:nvPr userDrawn="1">
            <p:custDataLst>
              <p:tags r:id="rId29"/>
            </p:custDataLst>
          </p:nvPr>
        </p:nvSpPr>
        <p:spPr>
          <a:xfrm>
            <a:off x="103822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30"/>
            </p:custDataLst>
          </p:nvPr>
        </p:nvSpPr>
        <p:spPr>
          <a:xfrm>
            <a:off x="117665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1" name="任意多边形: 形状 40"/>
          <p:cNvSpPr/>
          <p:nvPr userDrawn="1">
            <p:custDataLst>
              <p:tags r:id="rId31"/>
            </p:custDataLst>
          </p:nvPr>
        </p:nvSpPr>
        <p:spPr>
          <a:xfrm>
            <a:off x="131508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2" name="任意多边形: 形状 41"/>
          <p:cNvSpPr/>
          <p:nvPr userDrawn="1">
            <p:custDataLst>
              <p:tags r:id="rId32"/>
            </p:custDataLst>
          </p:nvPr>
        </p:nvSpPr>
        <p:spPr>
          <a:xfrm>
            <a:off x="1453515" y="4977765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cxnSp>
        <p:nvCxnSpPr>
          <p:cNvPr id="43" name="直接连接符 42"/>
          <p:cNvCxnSpPr/>
          <p:nvPr userDrawn="1">
            <p:custDataLst>
              <p:tags r:id="rId33"/>
            </p:custDataLst>
          </p:nvPr>
        </p:nvCxnSpPr>
        <p:spPr>
          <a:xfrm>
            <a:off x="2184400" y="8382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: 形状 43"/>
          <p:cNvSpPr/>
          <p:nvPr userDrawn="1">
            <p:custDataLst>
              <p:tags r:id="rId34"/>
            </p:custDataLst>
          </p:nvPr>
        </p:nvSpPr>
        <p:spPr>
          <a:xfrm>
            <a:off x="9381500" y="6334625"/>
            <a:ext cx="1046117" cy="523058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12"/>
          <p:cNvSpPr/>
          <p:nvPr userDrawn="1">
            <p:custDataLst>
              <p:tags r:id="rId35"/>
            </p:custDataLst>
          </p:nvPr>
        </p:nvSpPr>
        <p:spPr>
          <a:xfrm flipH="1">
            <a:off x="11188065" y="1419860"/>
            <a:ext cx="1003935" cy="2008505"/>
          </a:xfrm>
          <a:custGeom>
            <a:avLst/>
            <a:gdLst>
              <a:gd name="connsiteX0" fmla="*/ 1130019 w 1130018"/>
              <a:gd name="connsiteY0" fmla="*/ 1130019 h 2260037"/>
              <a:gd name="connsiteX1" fmla="*/ 0 w 1130018"/>
              <a:gd name="connsiteY1" fmla="*/ 0 h 2260037"/>
              <a:gd name="connsiteX2" fmla="*/ 0 w 1130018"/>
              <a:gd name="connsiteY2" fmla="*/ 2260038 h 2260037"/>
              <a:gd name="connsiteX3" fmla="*/ 1130019 w 1130018"/>
              <a:gd name="connsiteY3" fmla="*/ 1130019 h 22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18" h="2260037">
                <a:moveTo>
                  <a:pt x="1130019" y="1130019"/>
                </a:moveTo>
                <a:cubicBezTo>
                  <a:pt x="1130019" y="506044"/>
                  <a:pt x="623974" y="0"/>
                  <a:pt x="0" y="0"/>
                </a:cubicBezTo>
                <a:lnTo>
                  <a:pt x="0" y="2260038"/>
                </a:lnTo>
                <a:cubicBezTo>
                  <a:pt x="623974" y="2260038"/>
                  <a:pt x="1130019" y="1754287"/>
                  <a:pt x="1130019" y="1130019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81"/>
          <p:cNvSpPr/>
          <p:nvPr userDrawn="1">
            <p:custDataLst>
              <p:tags r:id="rId36"/>
            </p:custDataLst>
          </p:nvPr>
        </p:nvSpPr>
        <p:spPr>
          <a:xfrm>
            <a:off x="1095692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8" name="任意多边形: 形状 82"/>
          <p:cNvSpPr/>
          <p:nvPr userDrawn="1">
            <p:custDataLst>
              <p:tags r:id="rId37"/>
            </p:custDataLst>
          </p:nvPr>
        </p:nvSpPr>
        <p:spPr>
          <a:xfrm>
            <a:off x="1109535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9" name="任意多边形: 形状 83"/>
          <p:cNvSpPr/>
          <p:nvPr userDrawn="1">
            <p:custDataLst>
              <p:tags r:id="rId38"/>
            </p:custDataLst>
          </p:nvPr>
        </p:nvSpPr>
        <p:spPr>
          <a:xfrm>
            <a:off x="1123315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0" name="任意多边形: 形状 84"/>
          <p:cNvSpPr/>
          <p:nvPr userDrawn="1">
            <p:custDataLst>
              <p:tags r:id="rId39"/>
            </p:custDataLst>
          </p:nvPr>
        </p:nvSpPr>
        <p:spPr>
          <a:xfrm>
            <a:off x="1137158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1" name="任意多边形: 形状 85"/>
          <p:cNvSpPr/>
          <p:nvPr userDrawn="1">
            <p:custDataLst>
              <p:tags r:id="rId40"/>
            </p:custDataLst>
          </p:nvPr>
        </p:nvSpPr>
        <p:spPr>
          <a:xfrm>
            <a:off x="1151001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2" name="任意多边形: 形状 86"/>
          <p:cNvSpPr/>
          <p:nvPr userDrawn="1">
            <p:custDataLst>
              <p:tags r:id="rId41"/>
            </p:custDataLst>
          </p:nvPr>
        </p:nvSpPr>
        <p:spPr>
          <a:xfrm>
            <a:off x="1164844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3" name="任意多边形: 形状 87"/>
          <p:cNvSpPr/>
          <p:nvPr userDrawn="1">
            <p:custDataLst>
              <p:tags r:id="rId42"/>
            </p:custDataLst>
          </p:nvPr>
        </p:nvSpPr>
        <p:spPr>
          <a:xfrm>
            <a:off x="1095692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4" name="任意多边形: 形状 88"/>
          <p:cNvSpPr/>
          <p:nvPr userDrawn="1">
            <p:custDataLst>
              <p:tags r:id="rId43"/>
            </p:custDataLst>
          </p:nvPr>
        </p:nvSpPr>
        <p:spPr>
          <a:xfrm>
            <a:off x="1109535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5" name="任意多边形: 形状 89"/>
          <p:cNvSpPr/>
          <p:nvPr userDrawn="1">
            <p:custDataLst>
              <p:tags r:id="rId44"/>
            </p:custDataLst>
          </p:nvPr>
        </p:nvSpPr>
        <p:spPr>
          <a:xfrm>
            <a:off x="1123315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6" name="任意多边形: 形状 90"/>
          <p:cNvSpPr/>
          <p:nvPr userDrawn="1">
            <p:custDataLst>
              <p:tags r:id="rId45"/>
            </p:custDataLst>
          </p:nvPr>
        </p:nvSpPr>
        <p:spPr>
          <a:xfrm>
            <a:off x="1137158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7" name="任意多边形: 形状 91"/>
          <p:cNvSpPr/>
          <p:nvPr userDrawn="1">
            <p:custDataLst>
              <p:tags r:id="rId46"/>
            </p:custDataLst>
          </p:nvPr>
        </p:nvSpPr>
        <p:spPr>
          <a:xfrm>
            <a:off x="1151001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8" name="任意多边形: 形状 92"/>
          <p:cNvSpPr/>
          <p:nvPr userDrawn="1">
            <p:custDataLst>
              <p:tags r:id="rId47"/>
            </p:custDataLst>
          </p:nvPr>
        </p:nvSpPr>
        <p:spPr>
          <a:xfrm>
            <a:off x="1164844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59" name="任意多边形: 形状 93"/>
          <p:cNvSpPr/>
          <p:nvPr userDrawn="1">
            <p:custDataLst>
              <p:tags r:id="rId48"/>
            </p:custDataLst>
          </p:nvPr>
        </p:nvSpPr>
        <p:spPr>
          <a:xfrm>
            <a:off x="1095692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0" name="任意多边形: 形状 94"/>
          <p:cNvSpPr/>
          <p:nvPr userDrawn="1">
            <p:custDataLst>
              <p:tags r:id="rId49"/>
            </p:custDataLst>
          </p:nvPr>
        </p:nvSpPr>
        <p:spPr>
          <a:xfrm>
            <a:off x="1109535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1" name="任意多边形: 形状 95"/>
          <p:cNvSpPr/>
          <p:nvPr userDrawn="1">
            <p:custDataLst>
              <p:tags r:id="rId50"/>
            </p:custDataLst>
          </p:nvPr>
        </p:nvSpPr>
        <p:spPr>
          <a:xfrm>
            <a:off x="1123315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2" name="任意多边形: 形状 96"/>
          <p:cNvSpPr/>
          <p:nvPr userDrawn="1">
            <p:custDataLst>
              <p:tags r:id="rId51"/>
            </p:custDataLst>
          </p:nvPr>
        </p:nvSpPr>
        <p:spPr>
          <a:xfrm>
            <a:off x="1137158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3" name="任意多边形: 形状 97"/>
          <p:cNvSpPr/>
          <p:nvPr userDrawn="1">
            <p:custDataLst>
              <p:tags r:id="rId52"/>
            </p:custDataLst>
          </p:nvPr>
        </p:nvSpPr>
        <p:spPr>
          <a:xfrm>
            <a:off x="1151001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4" name="任意多边形: 形状 98"/>
          <p:cNvSpPr/>
          <p:nvPr userDrawn="1">
            <p:custDataLst>
              <p:tags r:id="rId53"/>
            </p:custDataLst>
          </p:nvPr>
        </p:nvSpPr>
        <p:spPr>
          <a:xfrm>
            <a:off x="1164844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5" name="任意多边形: 形状 99"/>
          <p:cNvSpPr/>
          <p:nvPr userDrawn="1">
            <p:custDataLst>
              <p:tags r:id="rId54"/>
            </p:custDataLst>
          </p:nvPr>
        </p:nvSpPr>
        <p:spPr>
          <a:xfrm>
            <a:off x="1095692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6" name="任意多边形: 形状 100"/>
          <p:cNvSpPr/>
          <p:nvPr userDrawn="1">
            <p:custDataLst>
              <p:tags r:id="rId55"/>
            </p:custDataLst>
          </p:nvPr>
        </p:nvSpPr>
        <p:spPr>
          <a:xfrm>
            <a:off x="1109535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7" name="任意多边形: 形状 101"/>
          <p:cNvSpPr/>
          <p:nvPr userDrawn="1">
            <p:custDataLst>
              <p:tags r:id="rId56"/>
            </p:custDataLst>
          </p:nvPr>
        </p:nvSpPr>
        <p:spPr>
          <a:xfrm>
            <a:off x="1123315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8" name="任意多边形: 形状 102"/>
          <p:cNvSpPr/>
          <p:nvPr userDrawn="1">
            <p:custDataLst>
              <p:tags r:id="rId57"/>
            </p:custDataLst>
          </p:nvPr>
        </p:nvSpPr>
        <p:spPr>
          <a:xfrm>
            <a:off x="1137158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69" name="任意多边形: 形状 103"/>
          <p:cNvSpPr/>
          <p:nvPr userDrawn="1">
            <p:custDataLst>
              <p:tags r:id="rId58"/>
            </p:custDataLst>
          </p:nvPr>
        </p:nvSpPr>
        <p:spPr>
          <a:xfrm>
            <a:off x="1151001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70" name="任意多边形: 形状 104"/>
          <p:cNvSpPr/>
          <p:nvPr userDrawn="1">
            <p:custDataLst>
              <p:tags r:id="rId59"/>
            </p:custDataLst>
          </p:nvPr>
        </p:nvSpPr>
        <p:spPr>
          <a:xfrm>
            <a:off x="1164844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0"/>
            </p:custDataLst>
          </p:nvPr>
        </p:nvSpPr>
        <p:spPr>
          <a:xfrm>
            <a:off x="838200" y="1656000"/>
            <a:ext cx="10515600" cy="1800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单击添加文档标题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1"/>
            </p:custDataLst>
          </p:nvPr>
        </p:nvSpPr>
        <p:spPr>
          <a:xfrm>
            <a:off x="838200" y="3705186"/>
            <a:ext cx="10515600" cy="86681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2"/>
            </p:custDataLst>
          </p:nvPr>
        </p:nvSpPr>
        <p:spPr/>
        <p:txBody>
          <a:bodyPr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4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65"/>
            </p:custDataLst>
          </p:nvPr>
        </p:nvSpPr>
        <p:spPr>
          <a:xfrm>
            <a:off x="4781641" y="4586170"/>
            <a:ext cx="2743200" cy="504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sp>
        <p:nvSpPr>
          <p:cNvPr id="74" name="文本占位符 9"/>
          <p:cNvSpPr>
            <a:spLocks noGrp="1"/>
          </p:cNvSpPr>
          <p:nvPr>
            <p:ph type="body" sz="quarter" idx="18" hasCustomPrompt="1"/>
            <p:custDataLst>
              <p:tags r:id="rId66"/>
            </p:custDataLst>
          </p:nvPr>
        </p:nvSpPr>
        <p:spPr>
          <a:xfrm>
            <a:off x="486770" y="330199"/>
            <a:ext cx="1546568" cy="504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  <p:sp>
        <p:nvSpPr>
          <p:cNvPr id="75" name="文本占位符 13"/>
          <p:cNvSpPr>
            <a:spLocks noGrp="1"/>
          </p:cNvSpPr>
          <p:nvPr>
            <p:ph type="body" sz="quarter" idx="14" hasCustomPrompt="1"/>
            <p:custDataLst>
              <p:tags r:id="rId67"/>
            </p:custDataLst>
          </p:nvPr>
        </p:nvSpPr>
        <p:spPr>
          <a:xfrm>
            <a:off x="8825231" y="326198"/>
            <a:ext cx="2880000" cy="504000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日期时间占位符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ctor_#color_$accent1_$accent1-2785&amp;1281"/>
          <p:cNvSpPr/>
          <p:nvPr userDrawn="1">
            <p:custDataLst>
              <p:tags r:id="rId2"/>
            </p:custDataLst>
          </p:nvPr>
        </p:nvSpPr>
        <p:spPr>
          <a:xfrm>
            <a:off x="7391400" y="0"/>
            <a:ext cx="4800600" cy="3810000"/>
          </a:xfrm>
          <a:custGeom>
            <a:avLst/>
            <a:gdLst/>
            <a:ahLst/>
            <a:cxnLst/>
            <a:rect l="l" t="t" r="r" b="b"/>
            <a:pathLst>
              <a:path w="4800600" h="3810000">
                <a:moveTo>
                  <a:pt x="74716" y="367160"/>
                </a:moveTo>
                <a:cubicBezTo>
                  <a:pt x="67032" y="380615"/>
                  <a:pt x="53584" y="388305"/>
                  <a:pt x="38215" y="388305"/>
                </a:cubicBezTo>
                <a:cubicBezTo>
                  <a:pt x="13241" y="388305"/>
                  <a:pt x="-5970" y="369082"/>
                  <a:pt x="1714" y="344091"/>
                </a:cubicBezTo>
                <a:cubicBezTo>
                  <a:pt x="1714" y="321024"/>
                  <a:pt x="20925" y="301800"/>
                  <a:pt x="43978" y="299879"/>
                </a:cubicBezTo>
                <a:lnTo>
                  <a:pt x="43978" y="0"/>
                </a:lnTo>
                <a:lnTo>
                  <a:pt x="47820" y="33589"/>
                </a:lnTo>
                <a:lnTo>
                  <a:pt x="47820" y="299879"/>
                </a:lnTo>
                <a:cubicBezTo>
                  <a:pt x="70874" y="301800"/>
                  <a:pt x="90085" y="321024"/>
                  <a:pt x="90085" y="344091"/>
                </a:cubicBezTo>
                <a:cubicBezTo>
                  <a:pt x="90085" y="351781"/>
                  <a:pt x="88164" y="359470"/>
                  <a:pt x="84321" y="365237"/>
                </a:cubicBezTo>
                <a:lnTo>
                  <a:pt x="526172" y="620903"/>
                </a:lnTo>
                <a:cubicBezTo>
                  <a:pt x="531936" y="611292"/>
                  <a:pt x="545384" y="603602"/>
                  <a:pt x="558830" y="603602"/>
                </a:cubicBezTo>
                <a:cubicBezTo>
                  <a:pt x="572193" y="603602"/>
                  <a:pt x="583660" y="609296"/>
                  <a:pt x="591344" y="620686"/>
                </a:cubicBezTo>
                <a:lnTo>
                  <a:pt x="587647" y="622826"/>
                </a:lnTo>
                <a:cubicBezTo>
                  <a:pt x="589568" y="626670"/>
                  <a:pt x="591490" y="634360"/>
                  <a:pt x="591490" y="640126"/>
                </a:cubicBezTo>
                <a:cubicBezTo>
                  <a:pt x="591490" y="661271"/>
                  <a:pt x="574199" y="678572"/>
                  <a:pt x="553067" y="680494"/>
                </a:cubicBezTo>
                <a:lnTo>
                  <a:pt x="553067" y="1182215"/>
                </a:lnTo>
                <a:cubicBezTo>
                  <a:pt x="581884" y="1184138"/>
                  <a:pt x="604937" y="1207205"/>
                  <a:pt x="604937" y="1236039"/>
                </a:cubicBezTo>
                <a:cubicBezTo>
                  <a:pt x="604937" y="1245652"/>
                  <a:pt x="603016" y="1253340"/>
                  <a:pt x="599173" y="1261029"/>
                </a:cubicBezTo>
                <a:lnTo>
                  <a:pt x="1031419" y="1510932"/>
                </a:lnTo>
                <a:cubicBezTo>
                  <a:pt x="1039104" y="1499400"/>
                  <a:pt x="1052552" y="1491704"/>
                  <a:pt x="1067920" y="1491704"/>
                </a:cubicBezTo>
                <a:cubicBezTo>
                  <a:pt x="1083288" y="1491704"/>
                  <a:pt x="1096736" y="1499400"/>
                  <a:pt x="1104421" y="1510932"/>
                </a:cubicBezTo>
                <a:lnTo>
                  <a:pt x="1538592" y="1257184"/>
                </a:lnTo>
                <a:cubicBezTo>
                  <a:pt x="1534744" y="1251417"/>
                  <a:pt x="1532826" y="1241806"/>
                  <a:pt x="1532826" y="1234117"/>
                </a:cubicBezTo>
                <a:cubicBezTo>
                  <a:pt x="1532826" y="1207205"/>
                  <a:pt x="1553959" y="1186059"/>
                  <a:pt x="1580858" y="1184137"/>
                </a:cubicBezTo>
                <a:lnTo>
                  <a:pt x="1580858" y="667038"/>
                </a:lnTo>
                <a:cubicBezTo>
                  <a:pt x="1567409" y="667038"/>
                  <a:pt x="1555877" y="653583"/>
                  <a:pt x="1555877" y="640127"/>
                </a:cubicBezTo>
                <a:cubicBezTo>
                  <a:pt x="1555877" y="636281"/>
                  <a:pt x="1555877" y="632437"/>
                  <a:pt x="1557795" y="628593"/>
                </a:cubicBezTo>
                <a:lnTo>
                  <a:pt x="1490561" y="590146"/>
                </a:lnTo>
                <a:lnTo>
                  <a:pt x="1129394" y="380615"/>
                </a:lnTo>
                <a:cubicBezTo>
                  <a:pt x="1115948" y="401761"/>
                  <a:pt x="1092895" y="415218"/>
                  <a:pt x="1067920" y="415218"/>
                </a:cubicBezTo>
                <a:cubicBezTo>
                  <a:pt x="1041124" y="415218"/>
                  <a:pt x="1020050" y="401861"/>
                  <a:pt x="1006596" y="380851"/>
                </a:cubicBezTo>
                <a:lnTo>
                  <a:pt x="1010288" y="378694"/>
                </a:lnTo>
                <a:cubicBezTo>
                  <a:pt x="1004524" y="367160"/>
                  <a:pt x="1000681" y="355625"/>
                  <a:pt x="1000681" y="344091"/>
                </a:cubicBezTo>
                <a:cubicBezTo>
                  <a:pt x="1000681" y="305646"/>
                  <a:pt x="1031419" y="274889"/>
                  <a:pt x="1069840" y="272966"/>
                </a:cubicBezTo>
                <a:lnTo>
                  <a:pt x="1069840" y="3844"/>
                </a:lnTo>
                <a:lnTo>
                  <a:pt x="1073683" y="3844"/>
                </a:lnTo>
                <a:lnTo>
                  <a:pt x="1073683" y="274889"/>
                </a:lnTo>
                <a:cubicBezTo>
                  <a:pt x="1112105" y="276812"/>
                  <a:pt x="1142843" y="307569"/>
                  <a:pt x="1142843" y="346014"/>
                </a:cubicBezTo>
                <a:cubicBezTo>
                  <a:pt x="1142843" y="359471"/>
                  <a:pt x="1139001" y="371004"/>
                  <a:pt x="1133238" y="380615"/>
                </a:cubicBezTo>
                <a:lnTo>
                  <a:pt x="1242739" y="444052"/>
                </a:lnTo>
                <a:lnTo>
                  <a:pt x="1561643" y="628593"/>
                </a:lnTo>
                <a:cubicBezTo>
                  <a:pt x="1567409" y="620903"/>
                  <a:pt x="1575092" y="617059"/>
                  <a:pt x="1584693" y="617059"/>
                </a:cubicBezTo>
                <a:cubicBezTo>
                  <a:pt x="1594295" y="617059"/>
                  <a:pt x="1601978" y="620903"/>
                  <a:pt x="1607744" y="628593"/>
                </a:cubicBezTo>
                <a:lnTo>
                  <a:pt x="1913204" y="451740"/>
                </a:lnTo>
                <a:lnTo>
                  <a:pt x="2041919" y="376771"/>
                </a:lnTo>
                <a:cubicBezTo>
                  <a:pt x="2038071" y="367160"/>
                  <a:pt x="2034223" y="357548"/>
                  <a:pt x="2034223" y="346014"/>
                </a:cubicBezTo>
                <a:cubicBezTo>
                  <a:pt x="2034223" y="338328"/>
                  <a:pt x="2036153" y="330642"/>
                  <a:pt x="2038071" y="322956"/>
                </a:cubicBezTo>
                <a:lnTo>
                  <a:pt x="2038071" y="322947"/>
                </a:lnTo>
                <a:lnTo>
                  <a:pt x="1786407" y="176851"/>
                </a:lnTo>
                <a:lnTo>
                  <a:pt x="1786407" y="1922"/>
                </a:lnTo>
                <a:lnTo>
                  <a:pt x="1809458" y="1922"/>
                </a:lnTo>
                <a:lnTo>
                  <a:pt x="1809458" y="163396"/>
                </a:lnTo>
                <a:lnTo>
                  <a:pt x="2049602" y="301802"/>
                </a:lnTo>
                <a:cubicBezTo>
                  <a:pt x="2061121" y="288345"/>
                  <a:pt x="2078418" y="278735"/>
                  <a:pt x="2097621" y="278735"/>
                </a:cubicBezTo>
                <a:lnTo>
                  <a:pt x="2097621" y="1922"/>
                </a:lnTo>
                <a:lnTo>
                  <a:pt x="2101469" y="1922"/>
                </a:lnTo>
                <a:lnTo>
                  <a:pt x="2101469" y="278735"/>
                </a:lnTo>
                <a:cubicBezTo>
                  <a:pt x="2136051" y="278735"/>
                  <a:pt x="2164867" y="307569"/>
                  <a:pt x="2164867" y="344093"/>
                </a:cubicBezTo>
                <a:cubicBezTo>
                  <a:pt x="2164867" y="351781"/>
                  <a:pt x="2162937" y="359471"/>
                  <a:pt x="2161019" y="367160"/>
                </a:cubicBezTo>
                <a:lnTo>
                  <a:pt x="2468397" y="544011"/>
                </a:lnTo>
                <a:lnTo>
                  <a:pt x="2862224" y="317180"/>
                </a:lnTo>
                <a:lnTo>
                  <a:pt x="3127324" y="163396"/>
                </a:lnTo>
                <a:lnTo>
                  <a:pt x="3127324" y="1922"/>
                </a:lnTo>
                <a:lnTo>
                  <a:pt x="3131172" y="1922"/>
                </a:lnTo>
                <a:lnTo>
                  <a:pt x="3150387" y="1922"/>
                </a:lnTo>
                <a:lnTo>
                  <a:pt x="3150387" y="163396"/>
                </a:lnTo>
                <a:lnTo>
                  <a:pt x="3398203" y="305646"/>
                </a:lnTo>
                <a:lnTo>
                  <a:pt x="3809314" y="542089"/>
                </a:lnTo>
                <a:lnTo>
                  <a:pt x="3976446" y="445974"/>
                </a:lnTo>
                <a:lnTo>
                  <a:pt x="4116692" y="365237"/>
                </a:lnTo>
                <a:cubicBezTo>
                  <a:pt x="4112844" y="359471"/>
                  <a:pt x="4110927" y="351781"/>
                  <a:pt x="4110927" y="344093"/>
                </a:cubicBezTo>
                <a:cubicBezTo>
                  <a:pt x="4110927" y="317180"/>
                  <a:pt x="4132059" y="297957"/>
                  <a:pt x="4157040" y="296034"/>
                </a:cubicBezTo>
                <a:lnTo>
                  <a:pt x="4157040" y="35958"/>
                </a:lnTo>
                <a:lnTo>
                  <a:pt x="4160876" y="35991"/>
                </a:lnTo>
                <a:lnTo>
                  <a:pt x="4160876" y="296034"/>
                </a:lnTo>
                <a:cubicBezTo>
                  <a:pt x="4176243" y="297957"/>
                  <a:pt x="4191610" y="305646"/>
                  <a:pt x="4199293" y="319103"/>
                </a:cubicBezTo>
                <a:lnTo>
                  <a:pt x="4470171" y="163396"/>
                </a:lnTo>
                <a:lnTo>
                  <a:pt x="4470171" y="1922"/>
                </a:lnTo>
                <a:lnTo>
                  <a:pt x="4493222" y="1922"/>
                </a:lnTo>
                <a:lnTo>
                  <a:pt x="4493222" y="163396"/>
                </a:lnTo>
                <a:lnTo>
                  <a:pt x="4800600" y="340247"/>
                </a:lnTo>
                <a:lnTo>
                  <a:pt x="4800600" y="367160"/>
                </a:lnTo>
                <a:lnTo>
                  <a:pt x="4481703" y="182620"/>
                </a:lnTo>
                <a:lnTo>
                  <a:pt x="4206977" y="342170"/>
                </a:lnTo>
                <a:lnTo>
                  <a:pt x="4206977" y="344093"/>
                </a:lnTo>
                <a:cubicBezTo>
                  <a:pt x="4206977" y="351781"/>
                  <a:pt x="4205059" y="359471"/>
                  <a:pt x="4201224" y="365237"/>
                </a:cubicBezTo>
                <a:lnTo>
                  <a:pt x="4412539" y="486343"/>
                </a:lnTo>
                <a:lnTo>
                  <a:pt x="4623854" y="609370"/>
                </a:lnTo>
                <a:cubicBezTo>
                  <a:pt x="4633468" y="592069"/>
                  <a:pt x="4652670" y="580535"/>
                  <a:pt x="4673803" y="580535"/>
                </a:cubicBezTo>
                <a:cubicBezTo>
                  <a:pt x="4694936" y="580535"/>
                  <a:pt x="4714151" y="592069"/>
                  <a:pt x="4723752" y="609370"/>
                </a:cubicBezTo>
                <a:lnTo>
                  <a:pt x="4800600" y="565156"/>
                </a:lnTo>
                <a:lnTo>
                  <a:pt x="4800600" y="570923"/>
                </a:lnTo>
                <a:lnTo>
                  <a:pt x="4725683" y="613214"/>
                </a:lnTo>
                <a:cubicBezTo>
                  <a:pt x="4731436" y="620903"/>
                  <a:pt x="4733366" y="630516"/>
                  <a:pt x="4733366" y="640127"/>
                </a:cubicBezTo>
                <a:cubicBezTo>
                  <a:pt x="4733366" y="672805"/>
                  <a:pt x="4708385" y="697795"/>
                  <a:pt x="4675734" y="699718"/>
                </a:cubicBezTo>
                <a:lnTo>
                  <a:pt x="4675734" y="1189905"/>
                </a:lnTo>
                <a:cubicBezTo>
                  <a:pt x="4700702" y="1191826"/>
                  <a:pt x="4719917" y="1211050"/>
                  <a:pt x="4719917" y="1236040"/>
                </a:cubicBezTo>
                <a:cubicBezTo>
                  <a:pt x="4719917" y="1243729"/>
                  <a:pt x="4717999" y="1251417"/>
                  <a:pt x="4714151" y="1257184"/>
                </a:cubicBezTo>
                <a:lnTo>
                  <a:pt x="4800600" y="1307160"/>
                </a:lnTo>
                <a:lnTo>
                  <a:pt x="4800600" y="1312926"/>
                </a:lnTo>
                <a:lnTo>
                  <a:pt x="4712233" y="1261030"/>
                </a:lnTo>
                <a:cubicBezTo>
                  <a:pt x="4704550" y="1274483"/>
                  <a:pt x="4689183" y="1282179"/>
                  <a:pt x="4673803" y="1282179"/>
                </a:cubicBezTo>
                <a:cubicBezTo>
                  <a:pt x="4658436" y="1282179"/>
                  <a:pt x="4643069" y="1274483"/>
                  <a:pt x="4635386" y="1261030"/>
                </a:cubicBezTo>
                <a:lnTo>
                  <a:pt x="4210825" y="1510932"/>
                </a:lnTo>
                <a:cubicBezTo>
                  <a:pt x="4214673" y="1518615"/>
                  <a:pt x="4216590" y="1526311"/>
                  <a:pt x="4216590" y="1535913"/>
                </a:cubicBezTo>
                <a:cubicBezTo>
                  <a:pt x="4216590" y="1541691"/>
                  <a:pt x="4214673" y="1547457"/>
                  <a:pt x="4212742" y="1553223"/>
                </a:cubicBezTo>
                <a:lnTo>
                  <a:pt x="4481703" y="1708925"/>
                </a:lnTo>
                <a:lnTo>
                  <a:pt x="4800600" y="1524381"/>
                </a:lnTo>
                <a:lnTo>
                  <a:pt x="4800600" y="1551292"/>
                </a:lnTo>
                <a:lnTo>
                  <a:pt x="4493222" y="1728153"/>
                </a:lnTo>
                <a:lnTo>
                  <a:pt x="4493222" y="2320214"/>
                </a:lnTo>
                <a:lnTo>
                  <a:pt x="4643069" y="2406726"/>
                </a:lnTo>
                <a:cubicBezTo>
                  <a:pt x="4650753" y="2395182"/>
                  <a:pt x="4660367" y="2389416"/>
                  <a:pt x="4673803" y="2389416"/>
                </a:cubicBezTo>
                <a:cubicBezTo>
                  <a:pt x="4687253" y="2389416"/>
                  <a:pt x="4698784" y="2397112"/>
                  <a:pt x="4704550" y="2406726"/>
                </a:cubicBezTo>
                <a:lnTo>
                  <a:pt x="4800600" y="2350973"/>
                </a:lnTo>
                <a:lnTo>
                  <a:pt x="4800600" y="2356739"/>
                </a:lnTo>
                <a:lnTo>
                  <a:pt x="4706468" y="2412492"/>
                </a:lnTo>
                <a:cubicBezTo>
                  <a:pt x="4708385" y="2416327"/>
                  <a:pt x="4710303" y="2422093"/>
                  <a:pt x="4710303" y="2427872"/>
                </a:cubicBezTo>
                <a:cubicBezTo>
                  <a:pt x="4710303" y="2447087"/>
                  <a:pt x="4694936" y="2462467"/>
                  <a:pt x="4675734" y="2464384"/>
                </a:cubicBezTo>
                <a:lnTo>
                  <a:pt x="4675734" y="2597023"/>
                </a:lnTo>
                <a:lnTo>
                  <a:pt x="4800600" y="2668156"/>
                </a:lnTo>
                <a:lnTo>
                  <a:pt x="4800600" y="2695067"/>
                </a:lnTo>
                <a:lnTo>
                  <a:pt x="4675734" y="2622017"/>
                </a:lnTo>
                <a:lnTo>
                  <a:pt x="4675734" y="2991104"/>
                </a:lnTo>
                <a:cubicBezTo>
                  <a:pt x="4691101" y="2993022"/>
                  <a:pt x="4704550" y="3006484"/>
                  <a:pt x="4704550" y="3021851"/>
                </a:cubicBezTo>
                <a:cubicBezTo>
                  <a:pt x="4704550" y="3027629"/>
                  <a:pt x="4702620" y="3031465"/>
                  <a:pt x="4700702" y="3035313"/>
                </a:cubicBezTo>
                <a:lnTo>
                  <a:pt x="4800600" y="3092983"/>
                </a:lnTo>
                <a:lnTo>
                  <a:pt x="4800600" y="3098749"/>
                </a:lnTo>
                <a:lnTo>
                  <a:pt x="4698784" y="3039161"/>
                </a:lnTo>
                <a:cubicBezTo>
                  <a:pt x="4693018" y="3046844"/>
                  <a:pt x="4683417" y="3052610"/>
                  <a:pt x="4673803" y="3052610"/>
                </a:cubicBezTo>
                <a:cubicBezTo>
                  <a:pt x="4664202" y="3052610"/>
                  <a:pt x="4654601" y="3046844"/>
                  <a:pt x="4648835" y="3039161"/>
                </a:cubicBezTo>
                <a:lnTo>
                  <a:pt x="4193540" y="3302508"/>
                </a:lnTo>
                <a:cubicBezTo>
                  <a:pt x="4195458" y="3308274"/>
                  <a:pt x="4197375" y="3314052"/>
                  <a:pt x="4197375" y="3319818"/>
                </a:cubicBezTo>
                <a:cubicBezTo>
                  <a:pt x="4197375" y="3340964"/>
                  <a:pt x="4182008" y="3356343"/>
                  <a:pt x="4160876" y="3358261"/>
                </a:cubicBezTo>
                <a:lnTo>
                  <a:pt x="4160876" y="3810000"/>
                </a:lnTo>
                <a:lnTo>
                  <a:pt x="4157040" y="3810000"/>
                </a:lnTo>
                <a:lnTo>
                  <a:pt x="4157040" y="3358261"/>
                </a:lnTo>
                <a:cubicBezTo>
                  <a:pt x="4135907" y="3356343"/>
                  <a:pt x="4120528" y="3340964"/>
                  <a:pt x="4120528" y="3319818"/>
                </a:cubicBezTo>
                <a:cubicBezTo>
                  <a:pt x="4120528" y="3314052"/>
                  <a:pt x="4122458" y="3308274"/>
                  <a:pt x="4124376" y="3302508"/>
                </a:cubicBezTo>
                <a:lnTo>
                  <a:pt x="3701733" y="3058376"/>
                </a:lnTo>
                <a:cubicBezTo>
                  <a:pt x="3690214" y="3077604"/>
                  <a:pt x="3669081" y="3091066"/>
                  <a:pt x="3644100" y="3091066"/>
                </a:cubicBezTo>
                <a:cubicBezTo>
                  <a:pt x="3619132" y="3091066"/>
                  <a:pt x="3597999" y="3077604"/>
                  <a:pt x="3586467" y="3058376"/>
                </a:cubicBezTo>
                <a:lnTo>
                  <a:pt x="3450069" y="3137192"/>
                </a:lnTo>
                <a:lnTo>
                  <a:pt x="3159989" y="3304438"/>
                </a:lnTo>
                <a:cubicBezTo>
                  <a:pt x="3161906" y="3308274"/>
                  <a:pt x="3163824" y="3314052"/>
                  <a:pt x="3163824" y="3319818"/>
                </a:cubicBezTo>
                <a:cubicBezTo>
                  <a:pt x="3163824" y="3339033"/>
                  <a:pt x="3148457" y="3352495"/>
                  <a:pt x="3131172" y="3354413"/>
                </a:cubicBezTo>
                <a:lnTo>
                  <a:pt x="3131172" y="3810000"/>
                </a:lnTo>
                <a:lnTo>
                  <a:pt x="3127324" y="3810000"/>
                </a:lnTo>
                <a:lnTo>
                  <a:pt x="3127324" y="3354413"/>
                </a:lnTo>
                <a:cubicBezTo>
                  <a:pt x="3108122" y="3352495"/>
                  <a:pt x="3094673" y="3339033"/>
                  <a:pt x="3094673" y="3319818"/>
                </a:cubicBezTo>
                <a:cubicBezTo>
                  <a:pt x="3094673" y="3314052"/>
                  <a:pt x="3096590" y="3308274"/>
                  <a:pt x="3098508" y="3304438"/>
                </a:cubicBezTo>
                <a:lnTo>
                  <a:pt x="2650896" y="3044927"/>
                </a:lnTo>
                <a:cubicBezTo>
                  <a:pt x="2641295" y="3058376"/>
                  <a:pt x="2627846" y="3066072"/>
                  <a:pt x="2612479" y="3066072"/>
                </a:cubicBezTo>
                <a:cubicBezTo>
                  <a:pt x="2587498" y="3066072"/>
                  <a:pt x="2568296" y="3046844"/>
                  <a:pt x="2568296" y="3021851"/>
                </a:cubicBezTo>
                <a:cubicBezTo>
                  <a:pt x="2568296" y="2998788"/>
                  <a:pt x="2587498" y="2979572"/>
                  <a:pt x="2610561" y="2977642"/>
                </a:cubicBezTo>
                <a:lnTo>
                  <a:pt x="2610561" y="2487460"/>
                </a:lnTo>
                <a:cubicBezTo>
                  <a:pt x="2579815" y="2485530"/>
                  <a:pt x="2554846" y="2460549"/>
                  <a:pt x="2554846" y="2429789"/>
                </a:cubicBezTo>
                <a:cubicBezTo>
                  <a:pt x="2554846" y="2420176"/>
                  <a:pt x="2558682" y="2410562"/>
                  <a:pt x="2562530" y="2402878"/>
                </a:cubicBezTo>
                <a:lnTo>
                  <a:pt x="2143735" y="2160664"/>
                </a:lnTo>
                <a:cubicBezTo>
                  <a:pt x="2134121" y="2176043"/>
                  <a:pt x="2116836" y="2185657"/>
                  <a:pt x="2097621" y="2185657"/>
                </a:cubicBezTo>
                <a:cubicBezTo>
                  <a:pt x="2066887" y="2185657"/>
                  <a:pt x="2041919" y="2160664"/>
                  <a:pt x="2041919" y="2129904"/>
                </a:cubicBezTo>
                <a:cubicBezTo>
                  <a:pt x="2041919" y="2099158"/>
                  <a:pt x="2064969" y="2076082"/>
                  <a:pt x="2093786" y="2074164"/>
                </a:cubicBezTo>
                <a:lnTo>
                  <a:pt x="2093786" y="1566672"/>
                </a:lnTo>
                <a:cubicBezTo>
                  <a:pt x="2076488" y="1564754"/>
                  <a:pt x="2063051" y="1551292"/>
                  <a:pt x="2063051" y="1533995"/>
                </a:cubicBezTo>
                <a:cubicBezTo>
                  <a:pt x="2063051" y="1530147"/>
                  <a:pt x="2064969" y="1524381"/>
                  <a:pt x="2066887" y="1520546"/>
                </a:cubicBezTo>
                <a:lnTo>
                  <a:pt x="1623111" y="1264874"/>
                </a:lnTo>
                <a:cubicBezTo>
                  <a:pt x="1615427" y="1278331"/>
                  <a:pt x="1598143" y="1287945"/>
                  <a:pt x="1580858" y="1287945"/>
                </a:cubicBezTo>
                <a:cubicBezTo>
                  <a:pt x="1563561" y="1287945"/>
                  <a:pt x="1548194" y="1278331"/>
                  <a:pt x="1538592" y="1264874"/>
                </a:cubicBezTo>
                <a:lnTo>
                  <a:pt x="1104421" y="1514767"/>
                </a:lnTo>
                <a:cubicBezTo>
                  <a:pt x="1108263" y="1520546"/>
                  <a:pt x="1110183" y="1526311"/>
                  <a:pt x="1110183" y="1533995"/>
                </a:cubicBezTo>
                <a:cubicBezTo>
                  <a:pt x="1110183" y="1557058"/>
                  <a:pt x="1090973" y="1576286"/>
                  <a:pt x="1067920" y="1576286"/>
                </a:cubicBezTo>
                <a:cubicBezTo>
                  <a:pt x="1044867" y="1576286"/>
                  <a:pt x="1025656" y="1557058"/>
                  <a:pt x="1025656" y="1533995"/>
                </a:cubicBezTo>
                <a:cubicBezTo>
                  <a:pt x="1025656" y="1526311"/>
                  <a:pt x="1027577" y="1520546"/>
                  <a:pt x="1031419" y="1514767"/>
                </a:cubicBezTo>
                <a:lnTo>
                  <a:pt x="599173" y="1264874"/>
                </a:lnTo>
                <a:cubicBezTo>
                  <a:pt x="589568" y="1280249"/>
                  <a:pt x="572279" y="1289863"/>
                  <a:pt x="553067" y="1289863"/>
                </a:cubicBezTo>
                <a:cubicBezTo>
                  <a:pt x="524251" y="1289863"/>
                  <a:pt x="499278" y="1264874"/>
                  <a:pt x="499278" y="1236039"/>
                </a:cubicBezTo>
                <a:cubicBezTo>
                  <a:pt x="499278" y="1207205"/>
                  <a:pt x="522331" y="1184137"/>
                  <a:pt x="551146" y="1182215"/>
                </a:cubicBezTo>
                <a:lnTo>
                  <a:pt x="551146" y="680494"/>
                </a:lnTo>
                <a:cubicBezTo>
                  <a:pt x="530014" y="678572"/>
                  <a:pt x="512724" y="661271"/>
                  <a:pt x="512724" y="640126"/>
                </a:cubicBezTo>
                <a:cubicBezTo>
                  <a:pt x="512724" y="634360"/>
                  <a:pt x="514646" y="628593"/>
                  <a:pt x="516567" y="622826"/>
                </a:cubicBezTo>
                <a:lnTo>
                  <a:pt x="74716" y="367160"/>
                </a:lnTo>
                <a:moveTo>
                  <a:pt x="1006596" y="380851"/>
                </a:moveTo>
                <a:cubicBezTo>
                  <a:pt x="1006545" y="380773"/>
                  <a:pt x="1006495" y="380694"/>
                  <a:pt x="1006445" y="380615"/>
                </a:cubicBezTo>
                <a:lnTo>
                  <a:pt x="943049" y="417139"/>
                </a:lnTo>
                <a:lnTo>
                  <a:pt x="591344" y="620686"/>
                </a:lnTo>
                <a:cubicBezTo>
                  <a:pt x="591393" y="620758"/>
                  <a:pt x="591442" y="620831"/>
                  <a:pt x="591490" y="620903"/>
                </a:cubicBezTo>
                <a:lnTo>
                  <a:pt x="839310" y="478653"/>
                </a:lnTo>
                <a:lnTo>
                  <a:pt x="1006596" y="380851"/>
                </a:lnTo>
                <a:moveTo>
                  <a:pt x="1634642" y="1237962"/>
                </a:moveTo>
                <a:cubicBezTo>
                  <a:pt x="1634642" y="1245650"/>
                  <a:pt x="1632725" y="1253340"/>
                  <a:pt x="1628877" y="1261029"/>
                </a:cubicBezTo>
                <a:lnTo>
                  <a:pt x="2070735" y="1520546"/>
                </a:lnTo>
                <a:cubicBezTo>
                  <a:pt x="2076488" y="1512849"/>
                  <a:pt x="2086102" y="1507084"/>
                  <a:pt x="2097621" y="1507084"/>
                </a:cubicBezTo>
                <a:cubicBezTo>
                  <a:pt x="2109152" y="1507084"/>
                  <a:pt x="2118754" y="1512849"/>
                  <a:pt x="2124520" y="1520546"/>
                </a:cubicBezTo>
                <a:lnTo>
                  <a:pt x="2324316" y="1405204"/>
                </a:lnTo>
                <a:lnTo>
                  <a:pt x="2456866" y="1328306"/>
                </a:lnTo>
                <a:lnTo>
                  <a:pt x="2456866" y="567079"/>
                </a:lnTo>
                <a:lnTo>
                  <a:pt x="2149500" y="390227"/>
                </a:lnTo>
                <a:cubicBezTo>
                  <a:pt x="2137969" y="403683"/>
                  <a:pt x="2120671" y="413295"/>
                  <a:pt x="2099551" y="413295"/>
                </a:cubicBezTo>
                <a:cubicBezTo>
                  <a:pt x="2076488" y="413295"/>
                  <a:pt x="2055355" y="401761"/>
                  <a:pt x="2043836" y="382538"/>
                </a:cubicBezTo>
                <a:lnTo>
                  <a:pt x="1863255" y="486343"/>
                </a:lnTo>
                <a:lnTo>
                  <a:pt x="1609662" y="632437"/>
                </a:lnTo>
                <a:cubicBezTo>
                  <a:pt x="1609662" y="634359"/>
                  <a:pt x="1610144" y="636281"/>
                  <a:pt x="1610627" y="638204"/>
                </a:cubicBezTo>
                <a:cubicBezTo>
                  <a:pt x="1611109" y="640126"/>
                  <a:pt x="1611592" y="642049"/>
                  <a:pt x="1611592" y="643971"/>
                </a:cubicBezTo>
                <a:cubicBezTo>
                  <a:pt x="1611592" y="657427"/>
                  <a:pt x="1600060" y="668961"/>
                  <a:pt x="1586611" y="670883"/>
                </a:cubicBezTo>
                <a:lnTo>
                  <a:pt x="1586611" y="1187982"/>
                </a:lnTo>
                <a:cubicBezTo>
                  <a:pt x="1613510" y="1187982"/>
                  <a:pt x="1634642" y="1211049"/>
                  <a:pt x="1634642" y="1237962"/>
                </a:cubicBezTo>
                <a:moveTo>
                  <a:pt x="2585580" y="1255263"/>
                </a:moveTo>
                <a:lnTo>
                  <a:pt x="2479916" y="1316774"/>
                </a:lnTo>
                <a:lnTo>
                  <a:pt x="2479916" y="1326388"/>
                </a:lnTo>
                <a:lnTo>
                  <a:pt x="3127324" y="1701241"/>
                </a:lnTo>
                <a:lnTo>
                  <a:pt x="3127324" y="1572438"/>
                </a:lnTo>
                <a:cubicBezTo>
                  <a:pt x="3108122" y="1572438"/>
                  <a:pt x="3092755" y="1555140"/>
                  <a:pt x="3092755" y="1535913"/>
                </a:cubicBezTo>
                <a:cubicBezTo>
                  <a:pt x="3092755" y="1529550"/>
                  <a:pt x="3094063" y="1525816"/>
                  <a:pt x="3095612" y="1521447"/>
                </a:cubicBezTo>
                <a:cubicBezTo>
                  <a:pt x="3095930" y="1520546"/>
                  <a:pt x="3096260" y="1519606"/>
                  <a:pt x="3096590" y="1518615"/>
                </a:cubicBezTo>
                <a:lnTo>
                  <a:pt x="2900642" y="1405204"/>
                </a:lnTo>
                <a:lnTo>
                  <a:pt x="2643213" y="1255263"/>
                </a:lnTo>
                <a:cubicBezTo>
                  <a:pt x="2637447" y="1264874"/>
                  <a:pt x="2625928" y="1270635"/>
                  <a:pt x="2614397" y="1270635"/>
                </a:cubicBezTo>
                <a:cubicBezTo>
                  <a:pt x="2602878" y="1270635"/>
                  <a:pt x="2591346" y="1264874"/>
                  <a:pt x="2585580" y="1255263"/>
                </a:cubicBezTo>
                <a:moveTo>
                  <a:pt x="3129255" y="372927"/>
                </a:moveTo>
                <a:cubicBezTo>
                  <a:pt x="3119641" y="372927"/>
                  <a:pt x="3111957" y="369082"/>
                  <a:pt x="3106204" y="361392"/>
                </a:cubicBezTo>
                <a:lnTo>
                  <a:pt x="3008224" y="417139"/>
                </a:lnTo>
                <a:lnTo>
                  <a:pt x="2681630" y="605525"/>
                </a:lnTo>
                <a:cubicBezTo>
                  <a:pt x="2687396" y="615136"/>
                  <a:pt x="2691244" y="626670"/>
                  <a:pt x="2691244" y="640127"/>
                </a:cubicBezTo>
                <a:cubicBezTo>
                  <a:pt x="2691244" y="680495"/>
                  <a:pt x="2658580" y="713174"/>
                  <a:pt x="2618245" y="715096"/>
                </a:cubicBezTo>
                <a:lnTo>
                  <a:pt x="2618245" y="1201438"/>
                </a:lnTo>
                <a:cubicBezTo>
                  <a:pt x="2637447" y="1203361"/>
                  <a:pt x="2650896" y="1216816"/>
                  <a:pt x="2650896" y="1236040"/>
                </a:cubicBezTo>
                <a:cubicBezTo>
                  <a:pt x="2650896" y="1241806"/>
                  <a:pt x="2648979" y="1247573"/>
                  <a:pt x="2647061" y="1251417"/>
                </a:cubicBezTo>
                <a:lnTo>
                  <a:pt x="2812275" y="1347534"/>
                </a:lnTo>
                <a:lnTo>
                  <a:pt x="3100438" y="1514767"/>
                </a:lnTo>
                <a:cubicBezTo>
                  <a:pt x="3106204" y="1503235"/>
                  <a:pt x="3117723" y="1497470"/>
                  <a:pt x="3131172" y="1497470"/>
                </a:cubicBezTo>
                <a:cubicBezTo>
                  <a:pt x="3144622" y="1497470"/>
                  <a:pt x="3156141" y="1505166"/>
                  <a:pt x="3161906" y="1514767"/>
                </a:cubicBezTo>
                <a:lnTo>
                  <a:pt x="3221469" y="1480172"/>
                </a:lnTo>
                <a:lnTo>
                  <a:pt x="3588398" y="1268719"/>
                </a:lnTo>
                <a:cubicBezTo>
                  <a:pt x="3584550" y="1259107"/>
                  <a:pt x="3580702" y="1249496"/>
                  <a:pt x="3580702" y="1237962"/>
                </a:cubicBezTo>
                <a:cubicBezTo>
                  <a:pt x="3580702" y="1203361"/>
                  <a:pt x="3609518" y="1174526"/>
                  <a:pt x="3644100" y="1172604"/>
                </a:cubicBezTo>
                <a:cubicBezTo>
                  <a:pt x="3678682" y="1174526"/>
                  <a:pt x="3707498" y="1203361"/>
                  <a:pt x="3707498" y="1237962"/>
                </a:cubicBezTo>
                <a:cubicBezTo>
                  <a:pt x="3707498" y="1249496"/>
                  <a:pt x="3705581" y="1259107"/>
                  <a:pt x="3699815" y="1268719"/>
                </a:cubicBezTo>
                <a:lnTo>
                  <a:pt x="3797795" y="1324470"/>
                </a:lnTo>
                <a:lnTo>
                  <a:pt x="3797795" y="565156"/>
                </a:lnTo>
                <a:lnTo>
                  <a:pt x="3790112" y="561312"/>
                </a:lnTo>
                <a:lnTo>
                  <a:pt x="3692131" y="617059"/>
                </a:lnTo>
                <a:cubicBezTo>
                  <a:pt x="3695967" y="624747"/>
                  <a:pt x="3697897" y="632437"/>
                  <a:pt x="3697897" y="642049"/>
                </a:cubicBezTo>
                <a:cubicBezTo>
                  <a:pt x="3697897" y="672805"/>
                  <a:pt x="3672916" y="695874"/>
                  <a:pt x="3644100" y="697795"/>
                </a:cubicBezTo>
                <a:cubicBezTo>
                  <a:pt x="3613366" y="695874"/>
                  <a:pt x="3590315" y="672805"/>
                  <a:pt x="3590315" y="642049"/>
                </a:cubicBezTo>
                <a:cubicBezTo>
                  <a:pt x="3590315" y="634360"/>
                  <a:pt x="3592233" y="624747"/>
                  <a:pt x="3596081" y="617059"/>
                </a:cubicBezTo>
                <a:lnTo>
                  <a:pt x="3551885" y="592069"/>
                </a:lnTo>
                <a:lnTo>
                  <a:pt x="3152305" y="361392"/>
                </a:lnTo>
                <a:cubicBezTo>
                  <a:pt x="3148457" y="367160"/>
                  <a:pt x="3138856" y="372927"/>
                  <a:pt x="3129255" y="372927"/>
                </a:cubicBezTo>
                <a:moveTo>
                  <a:pt x="2549081" y="607447"/>
                </a:moveTo>
                <a:lnTo>
                  <a:pt x="2479916" y="567079"/>
                </a:lnTo>
                <a:lnTo>
                  <a:pt x="2479916" y="1312926"/>
                </a:lnTo>
                <a:lnTo>
                  <a:pt x="2583663" y="1253340"/>
                </a:lnTo>
                <a:cubicBezTo>
                  <a:pt x="2581745" y="1249496"/>
                  <a:pt x="2579815" y="1243729"/>
                  <a:pt x="2579815" y="1237962"/>
                </a:cubicBezTo>
                <a:cubicBezTo>
                  <a:pt x="2579815" y="1218739"/>
                  <a:pt x="2595182" y="1205282"/>
                  <a:pt x="2612479" y="1203361"/>
                </a:cubicBezTo>
                <a:lnTo>
                  <a:pt x="2612479" y="717018"/>
                </a:lnTo>
                <a:cubicBezTo>
                  <a:pt x="2572131" y="715096"/>
                  <a:pt x="2539479" y="682417"/>
                  <a:pt x="2539479" y="642049"/>
                </a:cubicBezTo>
                <a:cubicBezTo>
                  <a:pt x="2539479" y="630514"/>
                  <a:pt x="2543315" y="618981"/>
                  <a:pt x="2549081" y="607447"/>
                </a:cubicBezTo>
                <a:moveTo>
                  <a:pt x="3165754" y="1533995"/>
                </a:moveTo>
                <a:cubicBezTo>
                  <a:pt x="3165754" y="1553223"/>
                  <a:pt x="3150387" y="1568602"/>
                  <a:pt x="3131172" y="1570520"/>
                </a:cubicBezTo>
                <a:lnTo>
                  <a:pt x="3131172" y="1705077"/>
                </a:lnTo>
                <a:lnTo>
                  <a:pt x="3138856" y="1708925"/>
                </a:lnTo>
                <a:lnTo>
                  <a:pt x="3795865" y="1328306"/>
                </a:lnTo>
                <a:lnTo>
                  <a:pt x="3699815" y="1272565"/>
                </a:lnTo>
                <a:cubicBezTo>
                  <a:pt x="3688283" y="1291781"/>
                  <a:pt x="3667150" y="1303325"/>
                  <a:pt x="3644100" y="1303325"/>
                </a:cubicBezTo>
                <a:cubicBezTo>
                  <a:pt x="3621049" y="1303325"/>
                  <a:pt x="3599917" y="1291781"/>
                  <a:pt x="3588398" y="1272565"/>
                </a:cubicBezTo>
                <a:lnTo>
                  <a:pt x="3161906" y="1516698"/>
                </a:lnTo>
                <a:lnTo>
                  <a:pt x="3161906" y="1516698"/>
                </a:lnTo>
                <a:cubicBezTo>
                  <a:pt x="3163837" y="1522463"/>
                  <a:pt x="3165754" y="1528229"/>
                  <a:pt x="3165754" y="1533995"/>
                </a:cubicBezTo>
                <a:moveTo>
                  <a:pt x="3809314" y="1345616"/>
                </a:moveTo>
                <a:lnTo>
                  <a:pt x="3138856" y="1733918"/>
                </a:lnTo>
                <a:lnTo>
                  <a:pt x="3127324" y="1730070"/>
                </a:lnTo>
                <a:lnTo>
                  <a:pt x="3127324" y="1728153"/>
                </a:lnTo>
                <a:lnTo>
                  <a:pt x="2456866" y="1339850"/>
                </a:lnTo>
                <a:lnTo>
                  <a:pt x="2456866" y="1330236"/>
                </a:lnTo>
                <a:lnTo>
                  <a:pt x="2128368" y="1520546"/>
                </a:lnTo>
                <a:cubicBezTo>
                  <a:pt x="2130285" y="1524381"/>
                  <a:pt x="2132203" y="1528229"/>
                  <a:pt x="2132203" y="1533995"/>
                </a:cubicBezTo>
                <a:cubicBezTo>
                  <a:pt x="2132203" y="1551292"/>
                  <a:pt x="2118754" y="1564754"/>
                  <a:pt x="2101469" y="1566672"/>
                </a:cubicBezTo>
                <a:lnTo>
                  <a:pt x="2101469" y="2074164"/>
                </a:lnTo>
                <a:cubicBezTo>
                  <a:pt x="2130285" y="2076082"/>
                  <a:pt x="2153336" y="2101075"/>
                  <a:pt x="2153336" y="2129904"/>
                </a:cubicBezTo>
                <a:cubicBezTo>
                  <a:pt x="2153336" y="2139518"/>
                  <a:pt x="2151418" y="2147214"/>
                  <a:pt x="2147570" y="2154898"/>
                </a:cubicBezTo>
                <a:lnTo>
                  <a:pt x="2568296" y="2395182"/>
                </a:lnTo>
                <a:cubicBezTo>
                  <a:pt x="2577897" y="2379802"/>
                  <a:pt x="2595182" y="2368271"/>
                  <a:pt x="2616314" y="2368271"/>
                </a:cubicBezTo>
                <a:cubicBezTo>
                  <a:pt x="2635529" y="2368271"/>
                  <a:pt x="2654745" y="2379802"/>
                  <a:pt x="2664346" y="2395182"/>
                </a:cubicBezTo>
                <a:lnTo>
                  <a:pt x="3086989" y="2151050"/>
                </a:lnTo>
                <a:cubicBezTo>
                  <a:pt x="3083141" y="2145284"/>
                  <a:pt x="3081223" y="2137601"/>
                  <a:pt x="3081223" y="2129904"/>
                </a:cubicBezTo>
                <a:cubicBezTo>
                  <a:pt x="3081223" y="2102993"/>
                  <a:pt x="3102356" y="2083778"/>
                  <a:pt x="3127324" y="2081848"/>
                </a:cubicBezTo>
                <a:cubicBezTo>
                  <a:pt x="3152305" y="2083778"/>
                  <a:pt x="3173438" y="2104923"/>
                  <a:pt x="3173438" y="2129904"/>
                </a:cubicBezTo>
                <a:cubicBezTo>
                  <a:pt x="3173438" y="2137601"/>
                  <a:pt x="3171520" y="2145284"/>
                  <a:pt x="3167672" y="2151050"/>
                </a:cubicBezTo>
                <a:lnTo>
                  <a:pt x="3321355" y="2239480"/>
                </a:lnTo>
                <a:lnTo>
                  <a:pt x="3584550" y="2391347"/>
                </a:lnTo>
                <a:cubicBezTo>
                  <a:pt x="3596081" y="2372119"/>
                  <a:pt x="3617214" y="2358669"/>
                  <a:pt x="3642182" y="2358669"/>
                </a:cubicBezTo>
                <a:cubicBezTo>
                  <a:pt x="3667150" y="2358669"/>
                  <a:pt x="3688283" y="2372119"/>
                  <a:pt x="3699815" y="2391347"/>
                </a:cubicBezTo>
                <a:lnTo>
                  <a:pt x="3786264" y="2341359"/>
                </a:lnTo>
                <a:lnTo>
                  <a:pt x="4114775" y="2151050"/>
                </a:lnTo>
                <a:cubicBezTo>
                  <a:pt x="4110927" y="2145284"/>
                  <a:pt x="4109009" y="2137601"/>
                  <a:pt x="4109009" y="2129904"/>
                </a:cubicBezTo>
                <a:cubicBezTo>
                  <a:pt x="4109009" y="2102993"/>
                  <a:pt x="4130142" y="2083778"/>
                  <a:pt x="4155110" y="2081848"/>
                </a:cubicBezTo>
                <a:lnTo>
                  <a:pt x="4155110" y="1589748"/>
                </a:lnTo>
                <a:cubicBezTo>
                  <a:pt x="4124376" y="1587818"/>
                  <a:pt x="4101325" y="1564754"/>
                  <a:pt x="4101325" y="1533995"/>
                </a:cubicBezTo>
                <a:cubicBezTo>
                  <a:pt x="4101325" y="1528229"/>
                  <a:pt x="4103243" y="1522463"/>
                  <a:pt x="4105161" y="1516698"/>
                </a:cubicBezTo>
                <a:lnTo>
                  <a:pt x="3809314" y="1345616"/>
                </a:lnTo>
                <a:moveTo>
                  <a:pt x="4633468" y="1259107"/>
                </a:moveTo>
                <a:cubicBezTo>
                  <a:pt x="4629620" y="1253340"/>
                  <a:pt x="4627702" y="1245652"/>
                  <a:pt x="4627702" y="1237962"/>
                </a:cubicBezTo>
                <a:cubicBezTo>
                  <a:pt x="4627702" y="1212972"/>
                  <a:pt x="4646917" y="1193749"/>
                  <a:pt x="4673803" y="1191826"/>
                </a:cubicBezTo>
                <a:lnTo>
                  <a:pt x="4673803" y="701641"/>
                </a:lnTo>
                <a:cubicBezTo>
                  <a:pt x="4641152" y="699718"/>
                  <a:pt x="4616171" y="674728"/>
                  <a:pt x="4616171" y="642049"/>
                </a:cubicBezTo>
                <a:cubicBezTo>
                  <a:pt x="4616171" y="632437"/>
                  <a:pt x="4620019" y="622826"/>
                  <a:pt x="4623854" y="615137"/>
                </a:cubicBezTo>
                <a:lnTo>
                  <a:pt x="4201224" y="371004"/>
                </a:lnTo>
                <a:cubicBezTo>
                  <a:pt x="4193540" y="384461"/>
                  <a:pt x="4178173" y="394072"/>
                  <a:pt x="4160876" y="394072"/>
                </a:cubicBezTo>
                <a:cubicBezTo>
                  <a:pt x="4151274" y="394072"/>
                  <a:pt x="4141661" y="392149"/>
                  <a:pt x="4133977" y="386382"/>
                </a:cubicBezTo>
                <a:lnTo>
                  <a:pt x="3822764" y="565156"/>
                </a:lnTo>
                <a:lnTo>
                  <a:pt x="3822764" y="1326388"/>
                </a:lnTo>
                <a:lnTo>
                  <a:pt x="4118610" y="1497470"/>
                </a:lnTo>
                <a:cubicBezTo>
                  <a:pt x="4128224" y="1485938"/>
                  <a:pt x="4141661" y="1478255"/>
                  <a:pt x="4158958" y="1478255"/>
                </a:cubicBezTo>
                <a:cubicBezTo>
                  <a:pt x="4178173" y="1478255"/>
                  <a:pt x="4195458" y="1489786"/>
                  <a:pt x="4205059" y="1505166"/>
                </a:cubicBezTo>
                <a:lnTo>
                  <a:pt x="4633468" y="1259107"/>
                </a:lnTo>
                <a:moveTo>
                  <a:pt x="3690214" y="613214"/>
                </a:moveTo>
                <a:lnTo>
                  <a:pt x="3786264" y="557468"/>
                </a:lnTo>
                <a:lnTo>
                  <a:pt x="3304070" y="282579"/>
                </a:lnTo>
                <a:lnTo>
                  <a:pt x="3133090" y="184541"/>
                </a:lnTo>
                <a:lnTo>
                  <a:pt x="3125407" y="188385"/>
                </a:lnTo>
                <a:lnTo>
                  <a:pt x="3125407" y="191360"/>
                </a:lnTo>
                <a:lnTo>
                  <a:pt x="3025508" y="246055"/>
                </a:lnTo>
                <a:lnTo>
                  <a:pt x="2479916" y="561312"/>
                </a:lnTo>
                <a:lnTo>
                  <a:pt x="2549081" y="601680"/>
                </a:lnTo>
                <a:cubicBezTo>
                  <a:pt x="2562530" y="578613"/>
                  <a:pt x="2585580" y="565156"/>
                  <a:pt x="2612479" y="565156"/>
                </a:cubicBezTo>
                <a:cubicBezTo>
                  <a:pt x="2639378" y="565156"/>
                  <a:pt x="2662428" y="580535"/>
                  <a:pt x="2675877" y="601680"/>
                </a:cubicBezTo>
                <a:lnTo>
                  <a:pt x="2892958" y="476731"/>
                </a:lnTo>
                <a:lnTo>
                  <a:pt x="3102356" y="355625"/>
                </a:lnTo>
                <a:cubicBezTo>
                  <a:pt x="3102356" y="353704"/>
                  <a:pt x="3101873" y="351781"/>
                  <a:pt x="3101391" y="349858"/>
                </a:cubicBezTo>
                <a:cubicBezTo>
                  <a:pt x="3100921" y="347937"/>
                  <a:pt x="3100438" y="346014"/>
                  <a:pt x="3100438" y="344093"/>
                </a:cubicBezTo>
                <a:cubicBezTo>
                  <a:pt x="3100438" y="329362"/>
                  <a:pt x="3111005" y="318158"/>
                  <a:pt x="3125407" y="315551"/>
                </a:cubicBezTo>
                <a:lnTo>
                  <a:pt x="3125407" y="317180"/>
                </a:lnTo>
                <a:cubicBezTo>
                  <a:pt x="3140774" y="319101"/>
                  <a:pt x="3152305" y="330636"/>
                  <a:pt x="3152305" y="346014"/>
                </a:cubicBezTo>
                <a:cubicBezTo>
                  <a:pt x="3152305" y="349860"/>
                  <a:pt x="3152305" y="353703"/>
                  <a:pt x="3150387" y="357548"/>
                </a:cubicBezTo>
                <a:lnTo>
                  <a:pt x="3275254" y="428673"/>
                </a:lnTo>
                <a:lnTo>
                  <a:pt x="3594151" y="613214"/>
                </a:lnTo>
                <a:cubicBezTo>
                  <a:pt x="3605682" y="595913"/>
                  <a:pt x="3622967" y="586302"/>
                  <a:pt x="3642182" y="586302"/>
                </a:cubicBezTo>
                <a:cubicBezTo>
                  <a:pt x="3663315" y="586302"/>
                  <a:pt x="3680600" y="597836"/>
                  <a:pt x="3690214" y="613214"/>
                </a:cubicBezTo>
                <a:moveTo>
                  <a:pt x="3125407" y="315551"/>
                </a:moveTo>
                <a:lnTo>
                  <a:pt x="3125407" y="191360"/>
                </a:lnTo>
                <a:lnTo>
                  <a:pt x="3127324" y="190308"/>
                </a:lnTo>
                <a:lnTo>
                  <a:pt x="3127324" y="315257"/>
                </a:lnTo>
                <a:cubicBezTo>
                  <a:pt x="3126689" y="315338"/>
                  <a:pt x="3126042" y="315436"/>
                  <a:pt x="3125407" y="315551"/>
                </a:cubicBezTo>
                <a:moveTo>
                  <a:pt x="2658580" y="3021851"/>
                </a:moveTo>
                <a:cubicBezTo>
                  <a:pt x="2658580" y="3029547"/>
                  <a:pt x="2656662" y="3037230"/>
                  <a:pt x="2652814" y="3042996"/>
                </a:cubicBezTo>
                <a:lnTo>
                  <a:pt x="3100438" y="3300590"/>
                </a:lnTo>
                <a:cubicBezTo>
                  <a:pt x="3106191" y="3290976"/>
                  <a:pt x="3117723" y="3285211"/>
                  <a:pt x="3129255" y="3285211"/>
                </a:cubicBezTo>
                <a:cubicBezTo>
                  <a:pt x="3140774" y="3285211"/>
                  <a:pt x="3152305" y="3290976"/>
                  <a:pt x="3158071" y="3300590"/>
                </a:cubicBezTo>
                <a:lnTo>
                  <a:pt x="3179204" y="3289059"/>
                </a:lnTo>
                <a:lnTo>
                  <a:pt x="3584550" y="3054540"/>
                </a:lnTo>
                <a:cubicBezTo>
                  <a:pt x="3580702" y="3044927"/>
                  <a:pt x="3576866" y="3033395"/>
                  <a:pt x="3576866" y="3021851"/>
                </a:cubicBezTo>
                <a:cubicBezTo>
                  <a:pt x="3576866" y="2985338"/>
                  <a:pt x="3605682" y="2956497"/>
                  <a:pt x="3642182" y="2954579"/>
                </a:cubicBezTo>
                <a:lnTo>
                  <a:pt x="3642182" y="2493226"/>
                </a:lnTo>
                <a:cubicBezTo>
                  <a:pt x="3605682" y="2491308"/>
                  <a:pt x="3576866" y="2462467"/>
                  <a:pt x="3576866" y="2425941"/>
                </a:cubicBezTo>
                <a:cubicBezTo>
                  <a:pt x="3576866" y="2414410"/>
                  <a:pt x="3578784" y="2404796"/>
                  <a:pt x="3584550" y="2395182"/>
                </a:cubicBezTo>
                <a:lnTo>
                  <a:pt x="3169590" y="2154898"/>
                </a:lnTo>
                <a:cubicBezTo>
                  <a:pt x="3161906" y="2168360"/>
                  <a:pt x="3146539" y="2177961"/>
                  <a:pt x="3129255" y="2177961"/>
                </a:cubicBezTo>
                <a:cubicBezTo>
                  <a:pt x="3111957" y="2177961"/>
                  <a:pt x="3096590" y="2168360"/>
                  <a:pt x="3088907" y="2154898"/>
                </a:cubicBezTo>
                <a:lnTo>
                  <a:pt x="2664346" y="2399030"/>
                </a:lnTo>
                <a:cubicBezTo>
                  <a:pt x="2670112" y="2406726"/>
                  <a:pt x="2672029" y="2416327"/>
                  <a:pt x="2672029" y="2425941"/>
                </a:cubicBezTo>
                <a:cubicBezTo>
                  <a:pt x="2672029" y="2456701"/>
                  <a:pt x="2647061" y="2481694"/>
                  <a:pt x="2616314" y="2483612"/>
                </a:cubicBezTo>
                <a:lnTo>
                  <a:pt x="2616314" y="2977642"/>
                </a:lnTo>
                <a:cubicBezTo>
                  <a:pt x="2639378" y="2977642"/>
                  <a:pt x="2658580" y="2996870"/>
                  <a:pt x="2658580" y="3021851"/>
                </a:cubicBezTo>
                <a:moveTo>
                  <a:pt x="4643069" y="3023781"/>
                </a:moveTo>
                <a:cubicBezTo>
                  <a:pt x="4643069" y="3006484"/>
                  <a:pt x="4656519" y="2994939"/>
                  <a:pt x="4671886" y="2993022"/>
                </a:cubicBezTo>
                <a:lnTo>
                  <a:pt x="4671886" y="2620099"/>
                </a:lnTo>
                <a:lnTo>
                  <a:pt x="4470171" y="2502840"/>
                </a:lnTo>
                <a:lnTo>
                  <a:pt x="4470171" y="2310600"/>
                </a:lnTo>
                <a:lnTo>
                  <a:pt x="4199293" y="2154898"/>
                </a:lnTo>
                <a:cubicBezTo>
                  <a:pt x="4189692" y="2166430"/>
                  <a:pt x="4176243" y="2176043"/>
                  <a:pt x="4158958" y="2176043"/>
                </a:cubicBezTo>
                <a:cubicBezTo>
                  <a:pt x="4141661" y="2176043"/>
                  <a:pt x="4126293" y="2168360"/>
                  <a:pt x="4118610" y="2154898"/>
                </a:cubicBezTo>
                <a:lnTo>
                  <a:pt x="3703663" y="2399030"/>
                </a:lnTo>
                <a:cubicBezTo>
                  <a:pt x="3707498" y="2406726"/>
                  <a:pt x="3711346" y="2418258"/>
                  <a:pt x="3711346" y="2429789"/>
                </a:cubicBezTo>
                <a:cubicBezTo>
                  <a:pt x="3711346" y="2466315"/>
                  <a:pt x="3682530" y="2495144"/>
                  <a:pt x="3646030" y="2497074"/>
                </a:cubicBezTo>
                <a:lnTo>
                  <a:pt x="3646030" y="2956497"/>
                </a:lnTo>
                <a:cubicBezTo>
                  <a:pt x="3682530" y="2956497"/>
                  <a:pt x="3711346" y="2987256"/>
                  <a:pt x="3711346" y="3023781"/>
                </a:cubicBezTo>
                <a:cubicBezTo>
                  <a:pt x="3711346" y="3035313"/>
                  <a:pt x="3709416" y="3046844"/>
                  <a:pt x="3703663" y="3056458"/>
                </a:cubicBezTo>
                <a:lnTo>
                  <a:pt x="4126293" y="3300590"/>
                </a:lnTo>
                <a:cubicBezTo>
                  <a:pt x="4133977" y="3290976"/>
                  <a:pt x="4145509" y="3283293"/>
                  <a:pt x="4158958" y="3283293"/>
                </a:cubicBezTo>
                <a:cubicBezTo>
                  <a:pt x="4172407" y="3283293"/>
                  <a:pt x="4183926" y="3290976"/>
                  <a:pt x="4191610" y="3300590"/>
                </a:cubicBezTo>
                <a:lnTo>
                  <a:pt x="4646917" y="3037230"/>
                </a:lnTo>
                <a:cubicBezTo>
                  <a:pt x="4644987" y="3033395"/>
                  <a:pt x="4643069" y="3027629"/>
                  <a:pt x="4643069" y="3023781"/>
                </a:cubicBezTo>
                <a:moveTo>
                  <a:pt x="4493222" y="2324062"/>
                </a:moveTo>
                <a:lnTo>
                  <a:pt x="4493222" y="2489378"/>
                </a:lnTo>
                <a:lnTo>
                  <a:pt x="4671886" y="2591257"/>
                </a:lnTo>
                <a:lnTo>
                  <a:pt x="4671886" y="2462467"/>
                </a:lnTo>
                <a:cubicBezTo>
                  <a:pt x="4652670" y="2460549"/>
                  <a:pt x="4637303" y="2445169"/>
                  <a:pt x="4637303" y="2425941"/>
                </a:cubicBezTo>
                <a:cubicBezTo>
                  <a:pt x="4637303" y="2421382"/>
                  <a:pt x="4638510" y="2418017"/>
                  <a:pt x="4639970" y="2413965"/>
                </a:cubicBezTo>
                <a:cubicBezTo>
                  <a:pt x="4640351" y="2412886"/>
                  <a:pt x="4640745" y="2411768"/>
                  <a:pt x="4641152" y="2410562"/>
                </a:cubicBezTo>
                <a:lnTo>
                  <a:pt x="4621936" y="2399030"/>
                </a:lnTo>
                <a:lnTo>
                  <a:pt x="4493222" y="2324062"/>
                </a:lnTo>
                <a:moveTo>
                  <a:pt x="4470171" y="2306765"/>
                </a:moveTo>
                <a:lnTo>
                  <a:pt x="4470171" y="1728153"/>
                </a:lnTo>
                <a:lnTo>
                  <a:pt x="4199293" y="1572438"/>
                </a:lnTo>
                <a:cubicBezTo>
                  <a:pt x="4189692" y="1583982"/>
                  <a:pt x="4176243" y="1591666"/>
                  <a:pt x="4160876" y="1591666"/>
                </a:cubicBezTo>
                <a:lnTo>
                  <a:pt x="4160876" y="2083778"/>
                </a:lnTo>
                <a:cubicBezTo>
                  <a:pt x="4187774" y="2085696"/>
                  <a:pt x="4206977" y="2106841"/>
                  <a:pt x="4206977" y="2131835"/>
                </a:cubicBezTo>
                <a:cubicBezTo>
                  <a:pt x="4206977" y="2139518"/>
                  <a:pt x="4205059" y="2147214"/>
                  <a:pt x="4201224" y="2152980"/>
                </a:cubicBezTo>
                <a:lnTo>
                  <a:pt x="4331856" y="2227948"/>
                </a:lnTo>
                <a:lnTo>
                  <a:pt x="4470171" y="2306765"/>
                </a:lnTo>
              </a:path>
            </a:pathLst>
          </a:custGeom>
          <a:gradFill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alpha val="0"/>
                </a:schemeClr>
              </a:gs>
            </a:gsLst>
            <a:lin ang="1996551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Vector_#color_$accent1_$accent1-2785&amp;1278"/>
          <p:cNvSpPr/>
          <p:nvPr userDrawn="1">
            <p:custDataLst>
              <p:tags r:id="rId3"/>
            </p:custDataLst>
          </p:nvPr>
        </p:nvSpPr>
        <p:spPr>
          <a:xfrm>
            <a:off x="0" y="4762500"/>
            <a:ext cx="2044700" cy="2095500"/>
          </a:xfrm>
          <a:custGeom>
            <a:avLst/>
            <a:gdLst/>
            <a:ahLst/>
            <a:cxnLst/>
            <a:rect l="l" t="t" r="r" b="b"/>
            <a:pathLst>
              <a:path w="2044700" h="2095500">
                <a:moveTo>
                  <a:pt x="347586" y="2095500"/>
                </a:moveTo>
                <a:lnTo>
                  <a:pt x="347586" y="1633588"/>
                </a:lnTo>
                <a:lnTo>
                  <a:pt x="172936" y="1533754"/>
                </a:lnTo>
                <a:lnTo>
                  <a:pt x="0" y="1433932"/>
                </a:lnTo>
                <a:lnTo>
                  <a:pt x="0" y="1416964"/>
                </a:lnTo>
                <a:lnTo>
                  <a:pt x="44056" y="1442326"/>
                </a:lnTo>
                <a:lnTo>
                  <a:pt x="354813" y="1621561"/>
                </a:lnTo>
                <a:lnTo>
                  <a:pt x="458398" y="1561414"/>
                </a:lnTo>
                <a:lnTo>
                  <a:pt x="767950" y="1383386"/>
                </a:lnTo>
                <a:lnTo>
                  <a:pt x="767950" y="905814"/>
                </a:lnTo>
                <a:lnTo>
                  <a:pt x="508987" y="756648"/>
                </a:lnTo>
                <a:lnTo>
                  <a:pt x="482487" y="772287"/>
                </a:lnTo>
                <a:cubicBezTo>
                  <a:pt x="484896" y="775896"/>
                  <a:pt x="486101" y="780708"/>
                  <a:pt x="486101" y="785519"/>
                </a:cubicBezTo>
                <a:cubicBezTo>
                  <a:pt x="486101" y="802361"/>
                  <a:pt x="472851" y="815593"/>
                  <a:pt x="455990" y="815593"/>
                </a:cubicBezTo>
                <a:cubicBezTo>
                  <a:pt x="439127" y="815593"/>
                  <a:pt x="425877" y="802361"/>
                  <a:pt x="425877" y="785519"/>
                </a:cubicBezTo>
                <a:cubicBezTo>
                  <a:pt x="425877" y="780708"/>
                  <a:pt x="427082" y="775896"/>
                  <a:pt x="429490" y="772287"/>
                </a:cubicBezTo>
                <a:lnTo>
                  <a:pt x="303019" y="698908"/>
                </a:lnTo>
                <a:lnTo>
                  <a:pt x="0" y="873426"/>
                </a:lnTo>
                <a:lnTo>
                  <a:pt x="0" y="860929"/>
                </a:lnTo>
                <a:lnTo>
                  <a:pt x="290975" y="692893"/>
                </a:lnTo>
                <a:lnTo>
                  <a:pt x="152460" y="613499"/>
                </a:lnTo>
                <a:cubicBezTo>
                  <a:pt x="148847" y="618311"/>
                  <a:pt x="142824" y="621920"/>
                  <a:pt x="136802" y="621920"/>
                </a:cubicBezTo>
                <a:cubicBezTo>
                  <a:pt x="125961" y="621920"/>
                  <a:pt x="117530" y="613499"/>
                  <a:pt x="117530" y="602672"/>
                </a:cubicBezTo>
                <a:cubicBezTo>
                  <a:pt x="117530" y="593049"/>
                  <a:pt x="124757" y="585832"/>
                  <a:pt x="134393" y="584629"/>
                </a:cubicBezTo>
                <a:lnTo>
                  <a:pt x="134393" y="244197"/>
                </a:lnTo>
                <a:cubicBezTo>
                  <a:pt x="127165" y="242994"/>
                  <a:pt x="121143" y="236979"/>
                  <a:pt x="121143" y="229762"/>
                </a:cubicBezTo>
                <a:cubicBezTo>
                  <a:pt x="121143" y="221341"/>
                  <a:pt x="127166" y="215326"/>
                  <a:pt x="135597" y="215326"/>
                </a:cubicBezTo>
                <a:cubicBezTo>
                  <a:pt x="140415" y="215326"/>
                  <a:pt x="144028" y="217733"/>
                  <a:pt x="146437" y="221341"/>
                </a:cubicBezTo>
                <a:lnTo>
                  <a:pt x="147834" y="220535"/>
                </a:lnTo>
                <a:cubicBezTo>
                  <a:pt x="148847" y="222683"/>
                  <a:pt x="148847" y="223883"/>
                  <a:pt x="148847" y="226153"/>
                </a:cubicBezTo>
                <a:cubicBezTo>
                  <a:pt x="148847" y="234573"/>
                  <a:pt x="142824" y="239385"/>
                  <a:pt x="135597" y="240588"/>
                </a:cubicBezTo>
                <a:lnTo>
                  <a:pt x="135597" y="581020"/>
                </a:lnTo>
                <a:cubicBezTo>
                  <a:pt x="145233" y="581020"/>
                  <a:pt x="152460" y="589440"/>
                  <a:pt x="152460" y="599064"/>
                </a:cubicBezTo>
                <a:cubicBezTo>
                  <a:pt x="152460" y="602673"/>
                  <a:pt x="151256" y="605079"/>
                  <a:pt x="150051" y="607484"/>
                </a:cubicBezTo>
                <a:lnTo>
                  <a:pt x="293384" y="686878"/>
                </a:lnTo>
                <a:lnTo>
                  <a:pt x="357222" y="649587"/>
                </a:lnTo>
                <a:lnTo>
                  <a:pt x="523441" y="745823"/>
                </a:lnTo>
                <a:lnTo>
                  <a:pt x="749883" y="614702"/>
                </a:lnTo>
                <a:cubicBezTo>
                  <a:pt x="746270" y="609891"/>
                  <a:pt x="745065" y="603876"/>
                  <a:pt x="745065" y="597861"/>
                </a:cubicBezTo>
                <a:cubicBezTo>
                  <a:pt x="745065" y="578615"/>
                  <a:pt x="760722" y="562976"/>
                  <a:pt x="779995" y="561773"/>
                </a:cubicBezTo>
                <a:lnTo>
                  <a:pt x="779995" y="249009"/>
                </a:lnTo>
                <a:cubicBezTo>
                  <a:pt x="767950" y="249009"/>
                  <a:pt x="758314" y="238182"/>
                  <a:pt x="758314" y="226153"/>
                </a:cubicBezTo>
                <a:cubicBezTo>
                  <a:pt x="758314" y="222166"/>
                  <a:pt x="759141" y="219831"/>
                  <a:pt x="760109" y="217095"/>
                </a:cubicBezTo>
                <a:cubicBezTo>
                  <a:pt x="760264" y="216659"/>
                  <a:pt x="760420" y="216215"/>
                  <a:pt x="760579" y="215751"/>
                </a:cubicBezTo>
                <a:lnTo>
                  <a:pt x="761928" y="216530"/>
                </a:lnTo>
                <a:cubicBezTo>
                  <a:pt x="765541" y="209311"/>
                  <a:pt x="772768" y="205703"/>
                  <a:pt x="781199" y="205703"/>
                </a:cubicBezTo>
                <a:cubicBezTo>
                  <a:pt x="793245" y="205703"/>
                  <a:pt x="804084" y="215326"/>
                  <a:pt x="804084" y="228558"/>
                </a:cubicBezTo>
                <a:cubicBezTo>
                  <a:pt x="804084" y="240588"/>
                  <a:pt x="794449" y="250212"/>
                  <a:pt x="782404" y="251414"/>
                </a:cubicBezTo>
                <a:lnTo>
                  <a:pt x="782404" y="564178"/>
                </a:lnTo>
                <a:cubicBezTo>
                  <a:pt x="801676" y="564178"/>
                  <a:pt x="817334" y="581020"/>
                  <a:pt x="817334" y="600267"/>
                </a:cubicBezTo>
                <a:cubicBezTo>
                  <a:pt x="817334" y="619514"/>
                  <a:pt x="801675" y="636355"/>
                  <a:pt x="781199" y="636355"/>
                </a:cubicBezTo>
                <a:cubicBezTo>
                  <a:pt x="767950" y="636355"/>
                  <a:pt x="755905" y="630340"/>
                  <a:pt x="749883" y="619514"/>
                </a:cubicBezTo>
                <a:lnTo>
                  <a:pt x="524645" y="749431"/>
                </a:lnTo>
                <a:lnTo>
                  <a:pt x="776381" y="894987"/>
                </a:lnTo>
                <a:lnTo>
                  <a:pt x="1196745" y="651993"/>
                </a:lnTo>
                <a:lnTo>
                  <a:pt x="1624330" y="898596"/>
                </a:lnTo>
                <a:lnTo>
                  <a:pt x="1624330" y="1383386"/>
                </a:lnTo>
                <a:lnTo>
                  <a:pt x="2044700" y="1626375"/>
                </a:lnTo>
                <a:lnTo>
                  <a:pt x="2044700" y="2095500"/>
                </a:lnTo>
                <a:lnTo>
                  <a:pt x="2030247" y="2095500"/>
                </a:lnTo>
                <a:lnTo>
                  <a:pt x="2030247" y="1634795"/>
                </a:lnTo>
                <a:lnTo>
                  <a:pt x="1617104" y="1396619"/>
                </a:lnTo>
                <a:lnTo>
                  <a:pt x="1202767" y="1634795"/>
                </a:lnTo>
                <a:lnTo>
                  <a:pt x="1202767" y="2095500"/>
                </a:lnTo>
                <a:lnTo>
                  <a:pt x="1188314" y="2095500"/>
                </a:lnTo>
                <a:lnTo>
                  <a:pt x="1188314" y="1634795"/>
                </a:lnTo>
                <a:lnTo>
                  <a:pt x="843832" y="1436307"/>
                </a:lnTo>
                <a:lnTo>
                  <a:pt x="773972" y="1396619"/>
                </a:lnTo>
                <a:lnTo>
                  <a:pt x="666773" y="1457960"/>
                </a:lnTo>
                <a:lnTo>
                  <a:pt x="360835" y="1634795"/>
                </a:lnTo>
                <a:lnTo>
                  <a:pt x="360835" y="2095500"/>
                </a:lnTo>
                <a:lnTo>
                  <a:pt x="347586" y="2095500"/>
                </a:lnTo>
                <a:moveTo>
                  <a:pt x="1099182" y="2095500"/>
                </a:moveTo>
                <a:lnTo>
                  <a:pt x="1099182" y="1924698"/>
                </a:lnTo>
                <a:cubicBezTo>
                  <a:pt x="1088342" y="1924698"/>
                  <a:pt x="1079910" y="1915084"/>
                  <a:pt x="1079910" y="1904251"/>
                </a:cubicBezTo>
                <a:cubicBezTo>
                  <a:pt x="1079910" y="1900644"/>
                  <a:pt x="1081115" y="1897037"/>
                  <a:pt x="1082319" y="1894624"/>
                </a:cubicBezTo>
                <a:lnTo>
                  <a:pt x="813719" y="1739456"/>
                </a:lnTo>
                <a:cubicBezTo>
                  <a:pt x="806493" y="1751482"/>
                  <a:pt x="793243" y="1758696"/>
                  <a:pt x="778789" y="1758696"/>
                </a:cubicBezTo>
                <a:cubicBezTo>
                  <a:pt x="764337" y="1758696"/>
                  <a:pt x="751087" y="1751482"/>
                  <a:pt x="743861" y="1739456"/>
                </a:cubicBezTo>
                <a:lnTo>
                  <a:pt x="486101" y="1888617"/>
                </a:lnTo>
                <a:cubicBezTo>
                  <a:pt x="488511" y="1893430"/>
                  <a:pt x="489715" y="1898244"/>
                  <a:pt x="489715" y="1904251"/>
                </a:cubicBezTo>
                <a:cubicBezTo>
                  <a:pt x="489715" y="1922297"/>
                  <a:pt x="475261" y="1936737"/>
                  <a:pt x="457194" y="1937931"/>
                </a:cubicBezTo>
                <a:lnTo>
                  <a:pt x="457194" y="2095500"/>
                </a:lnTo>
                <a:lnTo>
                  <a:pt x="454784" y="2095500"/>
                </a:lnTo>
                <a:lnTo>
                  <a:pt x="454784" y="1936737"/>
                </a:lnTo>
                <a:cubicBezTo>
                  <a:pt x="436717" y="1936737"/>
                  <a:pt x="422264" y="1921091"/>
                  <a:pt x="422264" y="1903044"/>
                </a:cubicBezTo>
                <a:cubicBezTo>
                  <a:pt x="422264" y="1885010"/>
                  <a:pt x="436717" y="1869364"/>
                  <a:pt x="455990" y="1869364"/>
                </a:cubicBezTo>
                <a:cubicBezTo>
                  <a:pt x="468034" y="1869364"/>
                  <a:pt x="478874" y="1875384"/>
                  <a:pt x="484896" y="1885010"/>
                </a:cubicBezTo>
                <a:lnTo>
                  <a:pt x="742655" y="1737043"/>
                </a:lnTo>
                <a:cubicBezTo>
                  <a:pt x="740246" y="1731035"/>
                  <a:pt x="737838" y="1725016"/>
                  <a:pt x="737838" y="1717802"/>
                </a:cubicBezTo>
                <a:cubicBezTo>
                  <a:pt x="737838" y="1694942"/>
                  <a:pt x="755905" y="1676895"/>
                  <a:pt x="778789" y="1676895"/>
                </a:cubicBezTo>
                <a:cubicBezTo>
                  <a:pt x="801675" y="1676895"/>
                  <a:pt x="819742" y="1694942"/>
                  <a:pt x="819742" y="1717802"/>
                </a:cubicBezTo>
                <a:cubicBezTo>
                  <a:pt x="819742" y="1725016"/>
                  <a:pt x="818538" y="1731035"/>
                  <a:pt x="814925" y="1737043"/>
                </a:cubicBezTo>
                <a:lnTo>
                  <a:pt x="1083523" y="1892224"/>
                </a:lnTo>
                <a:cubicBezTo>
                  <a:pt x="1088342" y="1886204"/>
                  <a:pt x="1094364" y="1882597"/>
                  <a:pt x="1101592" y="1882597"/>
                </a:cubicBezTo>
                <a:cubicBezTo>
                  <a:pt x="1113636" y="1882597"/>
                  <a:pt x="1123272" y="1892224"/>
                  <a:pt x="1123272" y="1904251"/>
                </a:cubicBezTo>
                <a:cubicBezTo>
                  <a:pt x="1123272" y="1915084"/>
                  <a:pt x="1114840" y="1923504"/>
                  <a:pt x="1104000" y="1924698"/>
                </a:cubicBezTo>
                <a:lnTo>
                  <a:pt x="1102796" y="1924698"/>
                </a:lnTo>
                <a:lnTo>
                  <a:pt x="1102796" y="2095500"/>
                </a:lnTo>
                <a:lnTo>
                  <a:pt x="1099182" y="2095500"/>
                </a:lnTo>
                <a:moveTo>
                  <a:pt x="497166" y="63376"/>
                </a:moveTo>
                <a:lnTo>
                  <a:pt x="760722" y="215326"/>
                </a:lnTo>
                <a:cubicBezTo>
                  <a:pt x="760675" y="215471"/>
                  <a:pt x="760627" y="215612"/>
                  <a:pt x="760579" y="215751"/>
                </a:cubicBezTo>
                <a:lnTo>
                  <a:pt x="496942" y="63756"/>
                </a:lnTo>
                <a:cubicBezTo>
                  <a:pt x="497017" y="63630"/>
                  <a:pt x="497092" y="63503"/>
                  <a:pt x="497166" y="63376"/>
                </a:cubicBezTo>
                <a:moveTo>
                  <a:pt x="497166" y="63376"/>
                </a:moveTo>
                <a:lnTo>
                  <a:pt x="495737" y="62553"/>
                </a:lnTo>
                <a:cubicBezTo>
                  <a:pt x="487305" y="74582"/>
                  <a:pt x="474057" y="83003"/>
                  <a:pt x="458398" y="83003"/>
                </a:cubicBezTo>
                <a:cubicBezTo>
                  <a:pt x="442740" y="83003"/>
                  <a:pt x="428286" y="74582"/>
                  <a:pt x="421060" y="62553"/>
                </a:cubicBezTo>
                <a:lnTo>
                  <a:pt x="419689" y="63342"/>
                </a:lnTo>
                <a:cubicBezTo>
                  <a:pt x="417337" y="57412"/>
                  <a:pt x="415037" y="50359"/>
                  <a:pt x="415037" y="43306"/>
                </a:cubicBezTo>
                <a:cubicBezTo>
                  <a:pt x="415037" y="19247"/>
                  <a:pt x="434308" y="0"/>
                  <a:pt x="458398" y="0"/>
                </a:cubicBezTo>
                <a:cubicBezTo>
                  <a:pt x="482488" y="0"/>
                  <a:pt x="501759" y="19247"/>
                  <a:pt x="501759" y="43306"/>
                </a:cubicBezTo>
                <a:cubicBezTo>
                  <a:pt x="501759" y="50372"/>
                  <a:pt x="500605" y="57439"/>
                  <a:pt x="497166" y="63376"/>
                </a:cubicBezTo>
                <a:moveTo>
                  <a:pt x="419689" y="63342"/>
                </a:moveTo>
                <a:cubicBezTo>
                  <a:pt x="419745" y="63481"/>
                  <a:pt x="419800" y="63619"/>
                  <a:pt x="419854" y="63756"/>
                </a:cubicBezTo>
                <a:lnTo>
                  <a:pt x="147834" y="220535"/>
                </a:lnTo>
                <a:cubicBezTo>
                  <a:pt x="147775" y="220407"/>
                  <a:pt x="147710" y="220274"/>
                  <a:pt x="147641" y="220138"/>
                </a:cubicBezTo>
                <a:lnTo>
                  <a:pt x="419689" y="63342"/>
                </a:lnTo>
                <a:moveTo>
                  <a:pt x="1609877" y="1383386"/>
                </a:moveTo>
                <a:lnTo>
                  <a:pt x="1609877" y="907016"/>
                </a:lnTo>
                <a:lnTo>
                  <a:pt x="1195541" y="668834"/>
                </a:lnTo>
                <a:lnTo>
                  <a:pt x="783608" y="905814"/>
                </a:lnTo>
                <a:lnTo>
                  <a:pt x="783608" y="1382179"/>
                </a:lnTo>
                <a:lnTo>
                  <a:pt x="1055821" y="1539761"/>
                </a:lnTo>
                <a:lnTo>
                  <a:pt x="1196745" y="1621561"/>
                </a:lnTo>
                <a:lnTo>
                  <a:pt x="1260583" y="1584274"/>
                </a:lnTo>
                <a:lnTo>
                  <a:pt x="1609877" y="1383386"/>
                </a:lnTo>
                <a:moveTo>
                  <a:pt x="430695" y="769882"/>
                </a:moveTo>
                <a:cubicBezTo>
                  <a:pt x="436717" y="762664"/>
                  <a:pt x="445149" y="756648"/>
                  <a:pt x="455990" y="756648"/>
                </a:cubicBezTo>
                <a:cubicBezTo>
                  <a:pt x="466829" y="756648"/>
                  <a:pt x="476466" y="761462"/>
                  <a:pt x="481283" y="769882"/>
                </a:cubicBezTo>
                <a:lnTo>
                  <a:pt x="505374" y="755446"/>
                </a:lnTo>
                <a:lnTo>
                  <a:pt x="353609" y="667631"/>
                </a:lnTo>
                <a:lnTo>
                  <a:pt x="304225" y="696502"/>
                </a:lnTo>
                <a:lnTo>
                  <a:pt x="430695" y="769882"/>
                </a:lnTo>
              </a:path>
            </a:pathLst>
          </a:custGeom>
          <a:gradFill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alpha val="0"/>
                </a:schemeClr>
              </a:gs>
            </a:gsLst>
            <a:lin ang="9105826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08844" y="984300"/>
            <a:ext cx="10374312" cy="1081088"/>
          </a:xfrm>
        </p:spPr>
        <p:txBody>
          <a:bodyPr wrap="square"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3" Type="http://schemas.openxmlformats.org/officeDocument/2006/relationships/theme" Target="../theme/theme2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 userDrawn="1">
            <p:custDataLst>
              <p:tags r:id="rId7"/>
            </p:custDataLst>
          </p:nvPr>
        </p:nvCxnSpPr>
        <p:spPr>
          <a:xfrm>
            <a:off x="818147" y="1123697"/>
            <a:ext cx="10535653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/>
          <p:cNvSpPr/>
          <p:nvPr userDrawn="1">
            <p:custDataLst>
              <p:tags r:id="rId8"/>
            </p:custDataLst>
          </p:nvPr>
        </p:nvSpPr>
        <p:spPr>
          <a:xfrm>
            <a:off x="206549" y="6189274"/>
            <a:ext cx="1343208" cy="668726"/>
          </a:xfrm>
          <a:custGeom>
            <a:avLst/>
            <a:gdLst>
              <a:gd name="connsiteX0" fmla="*/ 671605 w 1343208"/>
              <a:gd name="connsiteY0" fmla="*/ 0 h 668726"/>
              <a:gd name="connsiteX1" fmla="*/ 1330834 w 1343208"/>
              <a:gd name="connsiteY1" fmla="*/ 544421 h 668726"/>
              <a:gd name="connsiteX2" fmla="*/ 1343208 w 1343208"/>
              <a:gd name="connsiteY2" fmla="*/ 668726 h 668726"/>
              <a:gd name="connsiteX3" fmla="*/ 0 w 1343208"/>
              <a:gd name="connsiteY3" fmla="*/ 668726 h 668726"/>
              <a:gd name="connsiteX4" fmla="*/ 12374 w 1343208"/>
              <a:gd name="connsiteY4" fmla="*/ 544421 h 668726"/>
              <a:gd name="connsiteX5" fmla="*/ 671605 w 1343208"/>
              <a:gd name="connsiteY5" fmla="*/ 0 h 6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3208" h="668726">
                <a:moveTo>
                  <a:pt x="671605" y="0"/>
                </a:moveTo>
                <a:cubicBezTo>
                  <a:pt x="996697" y="0"/>
                  <a:pt x="1268070" y="233786"/>
                  <a:pt x="1330834" y="544421"/>
                </a:cubicBezTo>
                <a:lnTo>
                  <a:pt x="1343208" y="668726"/>
                </a:lnTo>
                <a:lnTo>
                  <a:pt x="0" y="668726"/>
                </a:lnTo>
                <a:lnTo>
                  <a:pt x="12374" y="544421"/>
                </a:lnTo>
                <a:cubicBezTo>
                  <a:pt x="75138" y="233786"/>
                  <a:pt x="346512" y="0"/>
                  <a:pt x="671605" y="0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cxnSp>
        <p:nvCxnSpPr>
          <p:cNvPr id="16" name="直接连接符 15"/>
          <p:cNvCxnSpPr/>
          <p:nvPr userDrawn="1">
            <p:custDataLst>
              <p:tags r:id="rId9"/>
            </p:custDataLst>
          </p:nvPr>
        </p:nvCxnSpPr>
        <p:spPr>
          <a:xfrm>
            <a:off x="1549757" y="6527800"/>
            <a:ext cx="90138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1075734" y="6425363"/>
            <a:ext cx="862759" cy="431379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2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8" name="任意多边形: 形状 17"/>
          <p:cNvSpPr/>
          <p:nvPr userDrawn="1">
            <p:custDataLst>
              <p:tags r:id="rId11"/>
            </p:custDataLst>
          </p:nvPr>
        </p:nvSpPr>
        <p:spPr>
          <a:xfrm>
            <a:off x="10319385" y="6057265"/>
            <a:ext cx="1872615" cy="800735"/>
          </a:xfrm>
          <a:custGeom>
            <a:avLst/>
            <a:gdLst>
              <a:gd name="connsiteX0" fmla="*/ 1267016 w 2192479"/>
              <a:gd name="connsiteY0" fmla="*/ 0 h 936989"/>
              <a:gd name="connsiteX1" fmla="*/ 2109873 w 2192479"/>
              <a:gd name="connsiteY1" fmla="*/ 302578 h 936989"/>
              <a:gd name="connsiteX2" fmla="*/ 2192479 w 2192479"/>
              <a:gd name="connsiteY2" fmla="*/ 377655 h 936989"/>
              <a:gd name="connsiteX3" fmla="*/ 2192479 w 2192479"/>
              <a:gd name="connsiteY3" fmla="*/ 936989 h 936989"/>
              <a:gd name="connsiteX4" fmla="*/ 0 w 2192479"/>
              <a:gd name="connsiteY4" fmla="*/ 936989 h 936989"/>
              <a:gd name="connsiteX5" fmla="*/ 1534 w 2192479"/>
              <a:gd name="connsiteY5" fmla="*/ 931024 h 936989"/>
              <a:gd name="connsiteX6" fmla="*/ 1267016 w 2192479"/>
              <a:gd name="connsiteY6" fmla="*/ 0 h 93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479" h="936989">
                <a:moveTo>
                  <a:pt x="1267016" y="0"/>
                </a:moveTo>
                <a:cubicBezTo>
                  <a:pt x="1587182" y="0"/>
                  <a:pt x="1880826" y="113551"/>
                  <a:pt x="2109873" y="302578"/>
                </a:cubicBezTo>
                <a:lnTo>
                  <a:pt x="2192479" y="377655"/>
                </a:lnTo>
                <a:lnTo>
                  <a:pt x="2192479" y="936989"/>
                </a:lnTo>
                <a:lnTo>
                  <a:pt x="0" y="936989"/>
                </a:lnTo>
                <a:lnTo>
                  <a:pt x="1534" y="931024"/>
                </a:lnTo>
                <a:cubicBezTo>
                  <a:pt x="169301" y="391636"/>
                  <a:pt x="672423" y="0"/>
                  <a:pt x="12670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ector_#color_$accent1_$accent1-2785&amp;1299"/>
          <p:cNvSpPr/>
          <p:nvPr userDrawn="1">
            <p:custDataLst>
              <p:tags r:id="rId2"/>
            </p:custDataLst>
          </p:nvPr>
        </p:nvSpPr>
        <p:spPr>
          <a:xfrm>
            <a:off x="0" y="4775200"/>
            <a:ext cx="2044700" cy="2082800"/>
          </a:xfrm>
          <a:custGeom>
            <a:avLst/>
            <a:gdLst/>
            <a:ahLst/>
            <a:cxnLst/>
            <a:rect l="l" t="t" r="r" b="b"/>
            <a:pathLst>
              <a:path w="2044700" h="2082800">
                <a:moveTo>
                  <a:pt x="347586" y="2082800"/>
                </a:moveTo>
                <a:lnTo>
                  <a:pt x="347586" y="1633588"/>
                </a:lnTo>
                <a:lnTo>
                  <a:pt x="172936" y="1533754"/>
                </a:lnTo>
                <a:lnTo>
                  <a:pt x="0" y="1433932"/>
                </a:lnTo>
                <a:lnTo>
                  <a:pt x="0" y="1416964"/>
                </a:lnTo>
                <a:lnTo>
                  <a:pt x="44056" y="1442326"/>
                </a:lnTo>
                <a:lnTo>
                  <a:pt x="354813" y="1621561"/>
                </a:lnTo>
                <a:lnTo>
                  <a:pt x="458398" y="1561414"/>
                </a:lnTo>
                <a:lnTo>
                  <a:pt x="767950" y="1383386"/>
                </a:lnTo>
                <a:lnTo>
                  <a:pt x="767950" y="905814"/>
                </a:lnTo>
                <a:lnTo>
                  <a:pt x="508987" y="756648"/>
                </a:lnTo>
                <a:lnTo>
                  <a:pt x="482487" y="772287"/>
                </a:lnTo>
                <a:cubicBezTo>
                  <a:pt x="484896" y="775896"/>
                  <a:pt x="486101" y="780708"/>
                  <a:pt x="486101" y="785519"/>
                </a:cubicBezTo>
                <a:cubicBezTo>
                  <a:pt x="486101" y="802361"/>
                  <a:pt x="472851" y="815593"/>
                  <a:pt x="455990" y="815593"/>
                </a:cubicBezTo>
                <a:cubicBezTo>
                  <a:pt x="439127" y="815593"/>
                  <a:pt x="425877" y="802361"/>
                  <a:pt x="425877" y="785519"/>
                </a:cubicBezTo>
                <a:cubicBezTo>
                  <a:pt x="425877" y="780708"/>
                  <a:pt x="427082" y="775896"/>
                  <a:pt x="429490" y="772287"/>
                </a:cubicBezTo>
                <a:lnTo>
                  <a:pt x="303019" y="698908"/>
                </a:lnTo>
                <a:lnTo>
                  <a:pt x="0" y="873426"/>
                </a:lnTo>
                <a:lnTo>
                  <a:pt x="0" y="860929"/>
                </a:lnTo>
                <a:lnTo>
                  <a:pt x="290975" y="692893"/>
                </a:lnTo>
                <a:lnTo>
                  <a:pt x="152460" y="613499"/>
                </a:lnTo>
                <a:cubicBezTo>
                  <a:pt x="148847" y="618311"/>
                  <a:pt x="142824" y="621920"/>
                  <a:pt x="136802" y="621920"/>
                </a:cubicBezTo>
                <a:cubicBezTo>
                  <a:pt x="125961" y="621920"/>
                  <a:pt x="117530" y="613499"/>
                  <a:pt x="117530" y="602672"/>
                </a:cubicBezTo>
                <a:cubicBezTo>
                  <a:pt x="117530" y="593049"/>
                  <a:pt x="124757" y="585832"/>
                  <a:pt x="134393" y="584629"/>
                </a:cubicBezTo>
                <a:lnTo>
                  <a:pt x="134393" y="244197"/>
                </a:lnTo>
                <a:cubicBezTo>
                  <a:pt x="127165" y="242994"/>
                  <a:pt x="121143" y="236979"/>
                  <a:pt x="121143" y="229762"/>
                </a:cubicBezTo>
                <a:cubicBezTo>
                  <a:pt x="121143" y="221341"/>
                  <a:pt x="127166" y="215326"/>
                  <a:pt x="135597" y="215326"/>
                </a:cubicBezTo>
                <a:cubicBezTo>
                  <a:pt x="140415" y="215326"/>
                  <a:pt x="144028" y="217733"/>
                  <a:pt x="146437" y="221341"/>
                </a:cubicBezTo>
                <a:lnTo>
                  <a:pt x="147834" y="220535"/>
                </a:lnTo>
                <a:cubicBezTo>
                  <a:pt x="148847" y="222683"/>
                  <a:pt x="148847" y="223883"/>
                  <a:pt x="148847" y="226153"/>
                </a:cubicBezTo>
                <a:cubicBezTo>
                  <a:pt x="148847" y="234573"/>
                  <a:pt x="142824" y="239385"/>
                  <a:pt x="135597" y="240588"/>
                </a:cubicBezTo>
                <a:lnTo>
                  <a:pt x="135597" y="581020"/>
                </a:lnTo>
                <a:cubicBezTo>
                  <a:pt x="145233" y="581020"/>
                  <a:pt x="152460" y="589440"/>
                  <a:pt x="152460" y="599064"/>
                </a:cubicBezTo>
                <a:cubicBezTo>
                  <a:pt x="152460" y="602673"/>
                  <a:pt x="151256" y="605079"/>
                  <a:pt x="150051" y="607484"/>
                </a:cubicBezTo>
                <a:lnTo>
                  <a:pt x="293384" y="686878"/>
                </a:lnTo>
                <a:lnTo>
                  <a:pt x="357222" y="649587"/>
                </a:lnTo>
                <a:lnTo>
                  <a:pt x="523441" y="745823"/>
                </a:lnTo>
                <a:lnTo>
                  <a:pt x="749883" y="614702"/>
                </a:lnTo>
                <a:cubicBezTo>
                  <a:pt x="746270" y="609891"/>
                  <a:pt x="745065" y="603876"/>
                  <a:pt x="745065" y="597861"/>
                </a:cubicBezTo>
                <a:cubicBezTo>
                  <a:pt x="745065" y="578615"/>
                  <a:pt x="760722" y="562976"/>
                  <a:pt x="779995" y="561773"/>
                </a:cubicBezTo>
                <a:lnTo>
                  <a:pt x="779995" y="249009"/>
                </a:lnTo>
                <a:cubicBezTo>
                  <a:pt x="767950" y="249009"/>
                  <a:pt x="758314" y="238182"/>
                  <a:pt x="758314" y="226153"/>
                </a:cubicBezTo>
                <a:cubicBezTo>
                  <a:pt x="758314" y="222166"/>
                  <a:pt x="759141" y="219831"/>
                  <a:pt x="760109" y="217095"/>
                </a:cubicBezTo>
                <a:cubicBezTo>
                  <a:pt x="760264" y="216659"/>
                  <a:pt x="760420" y="216215"/>
                  <a:pt x="760579" y="215751"/>
                </a:cubicBezTo>
                <a:lnTo>
                  <a:pt x="761928" y="216530"/>
                </a:lnTo>
                <a:cubicBezTo>
                  <a:pt x="765541" y="209311"/>
                  <a:pt x="772768" y="205703"/>
                  <a:pt x="781199" y="205703"/>
                </a:cubicBezTo>
                <a:cubicBezTo>
                  <a:pt x="793245" y="205703"/>
                  <a:pt x="804084" y="215326"/>
                  <a:pt x="804084" y="228558"/>
                </a:cubicBezTo>
                <a:cubicBezTo>
                  <a:pt x="804084" y="240588"/>
                  <a:pt x="794449" y="250212"/>
                  <a:pt x="782404" y="251414"/>
                </a:cubicBezTo>
                <a:lnTo>
                  <a:pt x="782404" y="564178"/>
                </a:lnTo>
                <a:cubicBezTo>
                  <a:pt x="801676" y="564178"/>
                  <a:pt x="817334" y="581020"/>
                  <a:pt x="817334" y="600267"/>
                </a:cubicBezTo>
                <a:cubicBezTo>
                  <a:pt x="817334" y="619514"/>
                  <a:pt x="801675" y="636355"/>
                  <a:pt x="781199" y="636355"/>
                </a:cubicBezTo>
                <a:cubicBezTo>
                  <a:pt x="767950" y="636355"/>
                  <a:pt x="755905" y="630340"/>
                  <a:pt x="749883" y="619514"/>
                </a:cubicBezTo>
                <a:lnTo>
                  <a:pt x="524645" y="749431"/>
                </a:lnTo>
                <a:lnTo>
                  <a:pt x="776381" y="894987"/>
                </a:lnTo>
                <a:lnTo>
                  <a:pt x="1196745" y="651993"/>
                </a:lnTo>
                <a:lnTo>
                  <a:pt x="1624330" y="898596"/>
                </a:lnTo>
                <a:lnTo>
                  <a:pt x="1624330" y="1383386"/>
                </a:lnTo>
                <a:lnTo>
                  <a:pt x="2044700" y="1626375"/>
                </a:lnTo>
                <a:lnTo>
                  <a:pt x="2044700" y="2082800"/>
                </a:lnTo>
                <a:lnTo>
                  <a:pt x="2030247" y="2082800"/>
                </a:lnTo>
                <a:lnTo>
                  <a:pt x="2030247" y="1634795"/>
                </a:lnTo>
                <a:lnTo>
                  <a:pt x="1617104" y="1396619"/>
                </a:lnTo>
                <a:lnTo>
                  <a:pt x="1202767" y="1634795"/>
                </a:lnTo>
                <a:lnTo>
                  <a:pt x="1202767" y="2082800"/>
                </a:lnTo>
                <a:lnTo>
                  <a:pt x="1188314" y="2082800"/>
                </a:lnTo>
                <a:lnTo>
                  <a:pt x="1188314" y="1634795"/>
                </a:lnTo>
                <a:lnTo>
                  <a:pt x="843832" y="1436307"/>
                </a:lnTo>
                <a:lnTo>
                  <a:pt x="773972" y="1396619"/>
                </a:lnTo>
                <a:lnTo>
                  <a:pt x="666773" y="1457960"/>
                </a:lnTo>
                <a:lnTo>
                  <a:pt x="360835" y="1634795"/>
                </a:lnTo>
                <a:lnTo>
                  <a:pt x="360835" y="2082800"/>
                </a:lnTo>
                <a:lnTo>
                  <a:pt x="347586" y="2082800"/>
                </a:lnTo>
                <a:moveTo>
                  <a:pt x="1099182" y="2082800"/>
                </a:moveTo>
                <a:lnTo>
                  <a:pt x="1099182" y="1924698"/>
                </a:lnTo>
                <a:cubicBezTo>
                  <a:pt x="1088342" y="1924698"/>
                  <a:pt x="1079910" y="1915084"/>
                  <a:pt x="1079910" y="1904251"/>
                </a:cubicBezTo>
                <a:cubicBezTo>
                  <a:pt x="1079910" y="1900644"/>
                  <a:pt x="1081115" y="1897037"/>
                  <a:pt x="1082319" y="1894624"/>
                </a:cubicBezTo>
                <a:lnTo>
                  <a:pt x="813719" y="1739456"/>
                </a:lnTo>
                <a:cubicBezTo>
                  <a:pt x="806493" y="1751482"/>
                  <a:pt x="793243" y="1758696"/>
                  <a:pt x="778789" y="1758696"/>
                </a:cubicBezTo>
                <a:cubicBezTo>
                  <a:pt x="764337" y="1758696"/>
                  <a:pt x="751087" y="1751482"/>
                  <a:pt x="743861" y="1739456"/>
                </a:cubicBezTo>
                <a:lnTo>
                  <a:pt x="486101" y="1888617"/>
                </a:lnTo>
                <a:cubicBezTo>
                  <a:pt x="488511" y="1893430"/>
                  <a:pt x="489715" y="1898244"/>
                  <a:pt x="489715" y="1904251"/>
                </a:cubicBezTo>
                <a:cubicBezTo>
                  <a:pt x="489715" y="1922297"/>
                  <a:pt x="475261" y="1936737"/>
                  <a:pt x="457194" y="1937931"/>
                </a:cubicBezTo>
                <a:lnTo>
                  <a:pt x="457194" y="2082800"/>
                </a:lnTo>
                <a:lnTo>
                  <a:pt x="454784" y="2082800"/>
                </a:lnTo>
                <a:lnTo>
                  <a:pt x="454784" y="1936737"/>
                </a:lnTo>
                <a:cubicBezTo>
                  <a:pt x="436717" y="1936737"/>
                  <a:pt x="422264" y="1921091"/>
                  <a:pt x="422264" y="1903044"/>
                </a:cubicBezTo>
                <a:cubicBezTo>
                  <a:pt x="422264" y="1885010"/>
                  <a:pt x="436717" y="1869364"/>
                  <a:pt x="455990" y="1869364"/>
                </a:cubicBezTo>
                <a:cubicBezTo>
                  <a:pt x="468034" y="1869364"/>
                  <a:pt x="478874" y="1875384"/>
                  <a:pt x="484896" y="1885010"/>
                </a:cubicBezTo>
                <a:lnTo>
                  <a:pt x="742655" y="1737043"/>
                </a:lnTo>
                <a:cubicBezTo>
                  <a:pt x="740246" y="1731035"/>
                  <a:pt x="737838" y="1725016"/>
                  <a:pt x="737838" y="1717802"/>
                </a:cubicBezTo>
                <a:cubicBezTo>
                  <a:pt x="737838" y="1694942"/>
                  <a:pt x="755905" y="1676895"/>
                  <a:pt x="778789" y="1676895"/>
                </a:cubicBezTo>
                <a:cubicBezTo>
                  <a:pt x="801675" y="1676895"/>
                  <a:pt x="819742" y="1694942"/>
                  <a:pt x="819742" y="1717802"/>
                </a:cubicBezTo>
                <a:cubicBezTo>
                  <a:pt x="819742" y="1725016"/>
                  <a:pt x="818538" y="1731035"/>
                  <a:pt x="814925" y="1737043"/>
                </a:cubicBezTo>
                <a:lnTo>
                  <a:pt x="1083523" y="1892224"/>
                </a:lnTo>
                <a:cubicBezTo>
                  <a:pt x="1088342" y="1886204"/>
                  <a:pt x="1094364" y="1882597"/>
                  <a:pt x="1101592" y="1882597"/>
                </a:cubicBezTo>
                <a:cubicBezTo>
                  <a:pt x="1113636" y="1882597"/>
                  <a:pt x="1123272" y="1892224"/>
                  <a:pt x="1123272" y="1904251"/>
                </a:cubicBezTo>
                <a:cubicBezTo>
                  <a:pt x="1123272" y="1915084"/>
                  <a:pt x="1114840" y="1923504"/>
                  <a:pt x="1104000" y="1924698"/>
                </a:cubicBezTo>
                <a:lnTo>
                  <a:pt x="1102796" y="1924698"/>
                </a:lnTo>
                <a:lnTo>
                  <a:pt x="1102796" y="2082800"/>
                </a:lnTo>
                <a:lnTo>
                  <a:pt x="1099182" y="2082800"/>
                </a:lnTo>
                <a:moveTo>
                  <a:pt x="497166" y="63376"/>
                </a:moveTo>
                <a:lnTo>
                  <a:pt x="760722" y="215326"/>
                </a:lnTo>
                <a:cubicBezTo>
                  <a:pt x="760675" y="215471"/>
                  <a:pt x="760627" y="215612"/>
                  <a:pt x="760579" y="215751"/>
                </a:cubicBezTo>
                <a:lnTo>
                  <a:pt x="496942" y="63756"/>
                </a:lnTo>
                <a:cubicBezTo>
                  <a:pt x="497017" y="63630"/>
                  <a:pt x="497092" y="63503"/>
                  <a:pt x="497166" y="63376"/>
                </a:cubicBezTo>
                <a:moveTo>
                  <a:pt x="497166" y="63376"/>
                </a:moveTo>
                <a:lnTo>
                  <a:pt x="495737" y="62553"/>
                </a:lnTo>
                <a:cubicBezTo>
                  <a:pt x="487305" y="74582"/>
                  <a:pt x="474057" y="83003"/>
                  <a:pt x="458398" y="83003"/>
                </a:cubicBezTo>
                <a:cubicBezTo>
                  <a:pt x="442740" y="83003"/>
                  <a:pt x="428286" y="74582"/>
                  <a:pt x="421060" y="62553"/>
                </a:cubicBezTo>
                <a:lnTo>
                  <a:pt x="419689" y="63342"/>
                </a:lnTo>
                <a:cubicBezTo>
                  <a:pt x="417337" y="57412"/>
                  <a:pt x="415037" y="50359"/>
                  <a:pt x="415037" y="43306"/>
                </a:cubicBezTo>
                <a:cubicBezTo>
                  <a:pt x="415037" y="19247"/>
                  <a:pt x="434308" y="0"/>
                  <a:pt x="458398" y="0"/>
                </a:cubicBezTo>
                <a:cubicBezTo>
                  <a:pt x="482488" y="0"/>
                  <a:pt x="501759" y="19247"/>
                  <a:pt x="501759" y="43306"/>
                </a:cubicBezTo>
                <a:cubicBezTo>
                  <a:pt x="501759" y="50372"/>
                  <a:pt x="500605" y="57439"/>
                  <a:pt x="497166" y="63376"/>
                </a:cubicBezTo>
                <a:moveTo>
                  <a:pt x="419689" y="63342"/>
                </a:moveTo>
                <a:cubicBezTo>
                  <a:pt x="419745" y="63481"/>
                  <a:pt x="419800" y="63619"/>
                  <a:pt x="419854" y="63756"/>
                </a:cubicBezTo>
                <a:lnTo>
                  <a:pt x="147834" y="220535"/>
                </a:lnTo>
                <a:cubicBezTo>
                  <a:pt x="147775" y="220407"/>
                  <a:pt x="147710" y="220274"/>
                  <a:pt x="147641" y="220138"/>
                </a:cubicBezTo>
                <a:lnTo>
                  <a:pt x="419689" y="63342"/>
                </a:lnTo>
                <a:moveTo>
                  <a:pt x="1609877" y="1383386"/>
                </a:moveTo>
                <a:lnTo>
                  <a:pt x="1609877" y="907016"/>
                </a:lnTo>
                <a:lnTo>
                  <a:pt x="1195541" y="668834"/>
                </a:lnTo>
                <a:lnTo>
                  <a:pt x="783608" y="905814"/>
                </a:lnTo>
                <a:lnTo>
                  <a:pt x="783608" y="1382179"/>
                </a:lnTo>
                <a:lnTo>
                  <a:pt x="1055821" y="1539761"/>
                </a:lnTo>
                <a:lnTo>
                  <a:pt x="1196745" y="1621561"/>
                </a:lnTo>
                <a:lnTo>
                  <a:pt x="1260583" y="1584274"/>
                </a:lnTo>
                <a:lnTo>
                  <a:pt x="1609877" y="1383386"/>
                </a:lnTo>
                <a:moveTo>
                  <a:pt x="430695" y="769882"/>
                </a:moveTo>
                <a:cubicBezTo>
                  <a:pt x="436717" y="762664"/>
                  <a:pt x="445149" y="756648"/>
                  <a:pt x="455990" y="756648"/>
                </a:cubicBezTo>
                <a:cubicBezTo>
                  <a:pt x="466829" y="756648"/>
                  <a:pt x="476466" y="761462"/>
                  <a:pt x="481283" y="769882"/>
                </a:cubicBezTo>
                <a:lnTo>
                  <a:pt x="505374" y="755446"/>
                </a:lnTo>
                <a:lnTo>
                  <a:pt x="353609" y="667631"/>
                </a:lnTo>
                <a:lnTo>
                  <a:pt x="304225" y="696502"/>
                </a:lnTo>
                <a:lnTo>
                  <a:pt x="430695" y="769882"/>
                </a:ln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9965518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Vector_#color_$accent1_$accent1-2785&amp;1302"/>
          <p:cNvSpPr/>
          <p:nvPr userDrawn="1">
            <p:custDataLst>
              <p:tags r:id="rId3"/>
            </p:custDataLst>
          </p:nvPr>
        </p:nvSpPr>
        <p:spPr>
          <a:xfrm>
            <a:off x="10134600" y="0"/>
            <a:ext cx="2057400" cy="1955800"/>
          </a:xfrm>
          <a:custGeom>
            <a:avLst/>
            <a:gdLst/>
            <a:ahLst/>
            <a:cxnLst/>
            <a:rect l="l" t="t" r="r" b="b"/>
            <a:pathLst>
              <a:path w="2057400" h="1955800">
                <a:moveTo>
                  <a:pt x="2057400" y="1087538"/>
                </a:moveTo>
                <a:lnTo>
                  <a:pt x="2057400" y="1075060"/>
                </a:lnTo>
                <a:lnTo>
                  <a:pt x="1741678" y="1256892"/>
                </a:lnTo>
                <a:lnTo>
                  <a:pt x="1615211" y="1183513"/>
                </a:lnTo>
                <a:cubicBezTo>
                  <a:pt x="1617624" y="1179904"/>
                  <a:pt x="1618818" y="1175092"/>
                  <a:pt x="1618818" y="1170281"/>
                </a:cubicBezTo>
                <a:cubicBezTo>
                  <a:pt x="1618818" y="1153439"/>
                  <a:pt x="1605572" y="1140207"/>
                  <a:pt x="1588707" y="1140207"/>
                </a:cubicBezTo>
                <a:cubicBezTo>
                  <a:pt x="1571854" y="1140207"/>
                  <a:pt x="1558595" y="1153439"/>
                  <a:pt x="1558595" y="1170281"/>
                </a:cubicBezTo>
                <a:cubicBezTo>
                  <a:pt x="1558595" y="1175092"/>
                  <a:pt x="1559801" y="1179904"/>
                  <a:pt x="1562214" y="1183513"/>
                </a:cubicBezTo>
                <a:lnTo>
                  <a:pt x="1535709" y="1199151"/>
                </a:lnTo>
                <a:lnTo>
                  <a:pt x="1276744" y="1049986"/>
                </a:lnTo>
                <a:lnTo>
                  <a:pt x="1276744" y="572419"/>
                </a:lnTo>
                <a:lnTo>
                  <a:pt x="1586306" y="394385"/>
                </a:lnTo>
                <a:lnTo>
                  <a:pt x="1689887" y="334237"/>
                </a:lnTo>
                <a:lnTo>
                  <a:pt x="2000644" y="513475"/>
                </a:lnTo>
                <a:lnTo>
                  <a:pt x="2057400" y="546152"/>
                </a:lnTo>
                <a:lnTo>
                  <a:pt x="2057400" y="529192"/>
                </a:lnTo>
                <a:lnTo>
                  <a:pt x="1871764" y="422053"/>
                </a:lnTo>
                <a:lnTo>
                  <a:pt x="1697114" y="322208"/>
                </a:lnTo>
                <a:lnTo>
                  <a:pt x="1697114" y="0"/>
                </a:lnTo>
                <a:lnTo>
                  <a:pt x="1683868" y="0"/>
                </a:lnTo>
                <a:lnTo>
                  <a:pt x="1683868" y="321005"/>
                </a:lnTo>
                <a:lnTo>
                  <a:pt x="1377925" y="497837"/>
                </a:lnTo>
                <a:lnTo>
                  <a:pt x="1270724" y="559187"/>
                </a:lnTo>
                <a:lnTo>
                  <a:pt x="1200868" y="519490"/>
                </a:lnTo>
                <a:lnTo>
                  <a:pt x="856386" y="321005"/>
                </a:lnTo>
                <a:lnTo>
                  <a:pt x="856386" y="0"/>
                </a:lnTo>
                <a:lnTo>
                  <a:pt x="841933" y="0"/>
                </a:lnTo>
                <a:lnTo>
                  <a:pt x="841933" y="321005"/>
                </a:lnTo>
                <a:lnTo>
                  <a:pt x="427591" y="559187"/>
                </a:lnTo>
                <a:lnTo>
                  <a:pt x="14454" y="321005"/>
                </a:lnTo>
                <a:lnTo>
                  <a:pt x="14454" y="0"/>
                </a:lnTo>
                <a:lnTo>
                  <a:pt x="0" y="0"/>
                </a:lnTo>
                <a:lnTo>
                  <a:pt x="0" y="329425"/>
                </a:lnTo>
                <a:lnTo>
                  <a:pt x="420364" y="572419"/>
                </a:lnTo>
                <a:lnTo>
                  <a:pt x="420364" y="1057204"/>
                </a:lnTo>
                <a:lnTo>
                  <a:pt x="847955" y="1303807"/>
                </a:lnTo>
                <a:lnTo>
                  <a:pt x="1268319" y="1060813"/>
                </a:lnTo>
                <a:lnTo>
                  <a:pt x="1520050" y="1206369"/>
                </a:lnTo>
                <a:lnTo>
                  <a:pt x="1294816" y="1336281"/>
                </a:lnTo>
                <a:cubicBezTo>
                  <a:pt x="1288796" y="1325461"/>
                  <a:pt x="1276744" y="1319441"/>
                  <a:pt x="1263501" y="1319441"/>
                </a:cubicBezTo>
                <a:cubicBezTo>
                  <a:pt x="1243025" y="1319441"/>
                  <a:pt x="1227366" y="1336281"/>
                  <a:pt x="1227366" y="1355535"/>
                </a:cubicBezTo>
                <a:cubicBezTo>
                  <a:pt x="1227366" y="1374775"/>
                  <a:pt x="1243025" y="1391615"/>
                  <a:pt x="1262296" y="1391615"/>
                </a:cubicBezTo>
                <a:lnTo>
                  <a:pt x="1262296" y="1704391"/>
                </a:lnTo>
                <a:cubicBezTo>
                  <a:pt x="1250252" y="1705585"/>
                  <a:pt x="1240616" y="1715211"/>
                  <a:pt x="1240616" y="1727238"/>
                </a:cubicBezTo>
                <a:cubicBezTo>
                  <a:pt x="1240616" y="1740471"/>
                  <a:pt x="1251457" y="1750098"/>
                  <a:pt x="1263500" y="1750098"/>
                </a:cubicBezTo>
                <a:cubicBezTo>
                  <a:pt x="1271930" y="1750098"/>
                  <a:pt x="1279157" y="1746491"/>
                  <a:pt x="1282776" y="1739265"/>
                </a:cubicBezTo>
                <a:lnTo>
                  <a:pt x="1284122" y="1740052"/>
                </a:lnTo>
                <a:cubicBezTo>
                  <a:pt x="1284072" y="1740192"/>
                  <a:pt x="1284021" y="1740332"/>
                  <a:pt x="1283983" y="1740471"/>
                </a:cubicBezTo>
                <a:lnTo>
                  <a:pt x="1547533" y="1892427"/>
                </a:lnTo>
                <a:cubicBezTo>
                  <a:pt x="1544091" y="1898358"/>
                  <a:pt x="1542936" y="1905432"/>
                  <a:pt x="1542936" y="1912493"/>
                </a:cubicBezTo>
                <a:cubicBezTo>
                  <a:pt x="1542936" y="1936547"/>
                  <a:pt x="1562214" y="1955800"/>
                  <a:pt x="1586306" y="1955800"/>
                </a:cubicBezTo>
                <a:cubicBezTo>
                  <a:pt x="1610385" y="1955800"/>
                  <a:pt x="1629664" y="1936547"/>
                  <a:pt x="1629664" y="1912493"/>
                </a:cubicBezTo>
                <a:cubicBezTo>
                  <a:pt x="1629664" y="1905445"/>
                  <a:pt x="1627365" y="1898383"/>
                  <a:pt x="1625016" y="1892452"/>
                </a:cubicBezTo>
                <a:lnTo>
                  <a:pt x="1897063" y="1735658"/>
                </a:lnTo>
                <a:cubicBezTo>
                  <a:pt x="1896986" y="1735531"/>
                  <a:pt x="1896923" y="1735392"/>
                  <a:pt x="1896859" y="1735264"/>
                </a:cubicBezTo>
                <a:lnTo>
                  <a:pt x="1898256" y="1734464"/>
                </a:lnTo>
                <a:cubicBezTo>
                  <a:pt x="1900669" y="1738071"/>
                  <a:pt x="1904289" y="1740471"/>
                  <a:pt x="1909102" y="1740471"/>
                </a:cubicBezTo>
                <a:cubicBezTo>
                  <a:pt x="1917535" y="1740471"/>
                  <a:pt x="1923555" y="1734464"/>
                  <a:pt x="1923555" y="1726044"/>
                </a:cubicBezTo>
                <a:cubicBezTo>
                  <a:pt x="1923555" y="1718818"/>
                  <a:pt x="1917535" y="1712811"/>
                  <a:pt x="1910309" y="1711604"/>
                </a:cubicBezTo>
                <a:lnTo>
                  <a:pt x="1910309" y="1371168"/>
                </a:lnTo>
                <a:cubicBezTo>
                  <a:pt x="1919948" y="1369974"/>
                  <a:pt x="1927174" y="1362748"/>
                  <a:pt x="1927174" y="1353122"/>
                </a:cubicBezTo>
                <a:cubicBezTo>
                  <a:pt x="1927174" y="1342301"/>
                  <a:pt x="1918741" y="1333881"/>
                  <a:pt x="1907896" y="1333881"/>
                </a:cubicBezTo>
                <a:cubicBezTo>
                  <a:pt x="1901876" y="1333881"/>
                  <a:pt x="1895856" y="1337488"/>
                  <a:pt x="1892237" y="1342301"/>
                </a:cubicBezTo>
                <a:lnTo>
                  <a:pt x="1753730" y="1262907"/>
                </a:lnTo>
                <a:lnTo>
                  <a:pt x="2057400" y="1087538"/>
                </a:lnTo>
                <a:moveTo>
                  <a:pt x="1896859" y="1735264"/>
                </a:moveTo>
                <a:cubicBezTo>
                  <a:pt x="1895856" y="1733118"/>
                  <a:pt x="1895856" y="1731912"/>
                  <a:pt x="1895856" y="1729651"/>
                </a:cubicBezTo>
                <a:cubicBezTo>
                  <a:pt x="1895856" y="1721231"/>
                  <a:pt x="1901876" y="1716418"/>
                  <a:pt x="1909102" y="1715211"/>
                </a:cubicBezTo>
                <a:lnTo>
                  <a:pt x="1909102" y="1374775"/>
                </a:lnTo>
                <a:cubicBezTo>
                  <a:pt x="1899463" y="1374775"/>
                  <a:pt x="1892237" y="1366355"/>
                  <a:pt x="1892237" y="1356741"/>
                </a:cubicBezTo>
                <a:cubicBezTo>
                  <a:pt x="1892237" y="1353122"/>
                  <a:pt x="1893443" y="1350721"/>
                  <a:pt x="1894650" y="1348321"/>
                </a:cubicBezTo>
                <a:lnTo>
                  <a:pt x="1751317" y="1268922"/>
                </a:lnTo>
                <a:lnTo>
                  <a:pt x="1687474" y="1306208"/>
                </a:lnTo>
                <a:lnTo>
                  <a:pt x="1521257" y="1209977"/>
                </a:lnTo>
                <a:lnTo>
                  <a:pt x="1294816" y="1341095"/>
                </a:lnTo>
                <a:cubicBezTo>
                  <a:pt x="1298435" y="1345908"/>
                  <a:pt x="1299629" y="1351928"/>
                  <a:pt x="1299629" y="1357935"/>
                </a:cubicBezTo>
                <a:cubicBezTo>
                  <a:pt x="1299629" y="1377188"/>
                  <a:pt x="1283983" y="1392822"/>
                  <a:pt x="1264705" y="1394028"/>
                </a:cubicBezTo>
                <a:lnTo>
                  <a:pt x="1264705" y="1706791"/>
                </a:lnTo>
                <a:cubicBezTo>
                  <a:pt x="1276744" y="1706791"/>
                  <a:pt x="1286383" y="1717612"/>
                  <a:pt x="1286383" y="1729651"/>
                </a:cubicBezTo>
                <a:cubicBezTo>
                  <a:pt x="1286383" y="1733626"/>
                  <a:pt x="1285558" y="1735963"/>
                  <a:pt x="1284592" y="1738706"/>
                </a:cubicBezTo>
                <a:cubicBezTo>
                  <a:pt x="1284440" y="1739138"/>
                  <a:pt x="1284275" y="1739582"/>
                  <a:pt x="1284122" y="1740052"/>
                </a:cubicBezTo>
                <a:lnTo>
                  <a:pt x="1547762" y="1892046"/>
                </a:lnTo>
                <a:cubicBezTo>
                  <a:pt x="1547686" y="1892173"/>
                  <a:pt x="1547609" y="1892300"/>
                  <a:pt x="1547533" y="1892427"/>
                </a:cubicBezTo>
                <a:lnTo>
                  <a:pt x="1548968" y="1893252"/>
                </a:lnTo>
                <a:cubicBezTo>
                  <a:pt x="1557388" y="1881213"/>
                  <a:pt x="1570647" y="1872793"/>
                  <a:pt x="1586306" y="1872793"/>
                </a:cubicBezTo>
                <a:cubicBezTo>
                  <a:pt x="1601965" y="1872793"/>
                  <a:pt x="1616418" y="1881213"/>
                  <a:pt x="1623644" y="1893252"/>
                </a:cubicBezTo>
                <a:lnTo>
                  <a:pt x="1625016" y="1892452"/>
                </a:lnTo>
                <a:cubicBezTo>
                  <a:pt x="1624952" y="1892325"/>
                  <a:pt x="1624902" y="1892186"/>
                  <a:pt x="1624851" y="1892046"/>
                </a:cubicBezTo>
                <a:lnTo>
                  <a:pt x="1896859" y="1735264"/>
                </a:lnTo>
                <a:moveTo>
                  <a:pt x="945519" y="0"/>
                </a:moveTo>
                <a:lnTo>
                  <a:pt x="941904" y="0"/>
                </a:lnTo>
                <a:lnTo>
                  <a:pt x="941904" y="31097"/>
                </a:lnTo>
                <a:lnTo>
                  <a:pt x="940700" y="31097"/>
                </a:lnTo>
                <a:cubicBezTo>
                  <a:pt x="929860" y="32300"/>
                  <a:pt x="921428" y="40720"/>
                  <a:pt x="921428" y="51547"/>
                </a:cubicBezTo>
                <a:cubicBezTo>
                  <a:pt x="921428" y="63576"/>
                  <a:pt x="931064" y="73200"/>
                  <a:pt x="943110" y="73200"/>
                </a:cubicBezTo>
                <a:cubicBezTo>
                  <a:pt x="950336" y="73200"/>
                  <a:pt x="956358" y="69591"/>
                  <a:pt x="961177" y="63576"/>
                </a:cubicBezTo>
                <a:lnTo>
                  <a:pt x="1229775" y="218755"/>
                </a:lnTo>
                <a:cubicBezTo>
                  <a:pt x="1226162" y="224770"/>
                  <a:pt x="1224958" y="230784"/>
                  <a:pt x="1224958" y="238002"/>
                </a:cubicBezTo>
                <a:cubicBezTo>
                  <a:pt x="1224958" y="260858"/>
                  <a:pt x="1243025" y="278902"/>
                  <a:pt x="1265911" y="278902"/>
                </a:cubicBezTo>
                <a:cubicBezTo>
                  <a:pt x="1288796" y="278902"/>
                  <a:pt x="1306868" y="260858"/>
                  <a:pt x="1306868" y="238002"/>
                </a:cubicBezTo>
                <a:cubicBezTo>
                  <a:pt x="1306868" y="230784"/>
                  <a:pt x="1304455" y="224770"/>
                  <a:pt x="1302042" y="218755"/>
                </a:cubicBezTo>
                <a:lnTo>
                  <a:pt x="1559801" y="70794"/>
                </a:lnTo>
                <a:cubicBezTo>
                  <a:pt x="1565821" y="80417"/>
                  <a:pt x="1576667" y="86432"/>
                  <a:pt x="1588707" y="86432"/>
                </a:cubicBezTo>
                <a:cubicBezTo>
                  <a:pt x="1607985" y="86432"/>
                  <a:pt x="1622438" y="70794"/>
                  <a:pt x="1622438" y="52750"/>
                </a:cubicBezTo>
                <a:cubicBezTo>
                  <a:pt x="1622438" y="34706"/>
                  <a:pt x="1607985" y="19067"/>
                  <a:pt x="1589913" y="19067"/>
                </a:cubicBezTo>
                <a:lnTo>
                  <a:pt x="1589913" y="0"/>
                </a:lnTo>
                <a:lnTo>
                  <a:pt x="1587500" y="0"/>
                </a:lnTo>
                <a:lnTo>
                  <a:pt x="1587500" y="17864"/>
                </a:lnTo>
                <a:cubicBezTo>
                  <a:pt x="1569441" y="19067"/>
                  <a:pt x="1554988" y="33503"/>
                  <a:pt x="1554988" y="51547"/>
                </a:cubicBezTo>
                <a:cubicBezTo>
                  <a:pt x="1554988" y="57561"/>
                  <a:pt x="1556195" y="62373"/>
                  <a:pt x="1558595" y="67185"/>
                </a:cubicBezTo>
                <a:lnTo>
                  <a:pt x="1300836" y="216350"/>
                </a:lnTo>
                <a:cubicBezTo>
                  <a:pt x="1293609" y="204320"/>
                  <a:pt x="1280363" y="197103"/>
                  <a:pt x="1265911" y="197103"/>
                </a:cubicBezTo>
                <a:cubicBezTo>
                  <a:pt x="1251457" y="197103"/>
                  <a:pt x="1238207" y="204320"/>
                  <a:pt x="1230981" y="216350"/>
                </a:cubicBezTo>
                <a:lnTo>
                  <a:pt x="962381" y="61170"/>
                </a:lnTo>
                <a:cubicBezTo>
                  <a:pt x="963586" y="58764"/>
                  <a:pt x="964790" y="55155"/>
                  <a:pt x="964790" y="51547"/>
                </a:cubicBezTo>
                <a:cubicBezTo>
                  <a:pt x="964790" y="40720"/>
                  <a:pt x="956358" y="31097"/>
                  <a:pt x="945519" y="31097"/>
                </a:cubicBezTo>
                <a:lnTo>
                  <a:pt x="945519" y="0"/>
                </a:lnTo>
                <a:moveTo>
                  <a:pt x="434818" y="572419"/>
                </a:moveTo>
                <a:lnTo>
                  <a:pt x="434818" y="1048784"/>
                </a:lnTo>
                <a:lnTo>
                  <a:pt x="849159" y="1286967"/>
                </a:lnTo>
                <a:lnTo>
                  <a:pt x="1261092" y="1049986"/>
                </a:lnTo>
                <a:lnTo>
                  <a:pt x="1261092" y="573622"/>
                </a:lnTo>
                <a:lnTo>
                  <a:pt x="988879" y="416038"/>
                </a:lnTo>
                <a:lnTo>
                  <a:pt x="847955" y="334237"/>
                </a:lnTo>
                <a:lnTo>
                  <a:pt x="784117" y="371528"/>
                </a:lnTo>
                <a:lnTo>
                  <a:pt x="434818" y="572419"/>
                </a:lnTo>
                <a:moveTo>
                  <a:pt x="1614005" y="1185918"/>
                </a:moveTo>
                <a:cubicBezTo>
                  <a:pt x="1607985" y="1193136"/>
                  <a:pt x="1599552" y="1199151"/>
                  <a:pt x="1588707" y="1199151"/>
                </a:cubicBezTo>
                <a:cubicBezTo>
                  <a:pt x="1577873" y="1199151"/>
                  <a:pt x="1568234" y="1194340"/>
                  <a:pt x="1563421" y="1185918"/>
                </a:cubicBezTo>
                <a:lnTo>
                  <a:pt x="1539329" y="1200354"/>
                </a:lnTo>
                <a:lnTo>
                  <a:pt x="1691094" y="1288174"/>
                </a:lnTo>
                <a:lnTo>
                  <a:pt x="1740471" y="1259298"/>
                </a:lnTo>
                <a:lnTo>
                  <a:pt x="1614005" y="1185918"/>
                </a:lnTo>
              </a:path>
            </a:pathLst>
          </a:custGeom>
          <a:gradFill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alpha val="0"/>
                </a:schemeClr>
              </a:gs>
            </a:gsLst>
            <a:lin ang="1996551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23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23.png"/><Relationship Id="rId4" Type="http://schemas.openxmlformats.org/officeDocument/2006/relationships/image" Target="../media/image51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8.svg"/><Relationship Id="rId4" Type="http://schemas.openxmlformats.org/officeDocument/2006/relationships/image" Target="../media/image23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4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hyperlink" Target="https://indico.cern.ch/event/1567538/" TargetMode="Externa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.svg"/><Relationship Id="rId4" Type="http://schemas.openxmlformats.org/officeDocument/2006/relationships/image" Target="../media/image23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3"/>
          <p:cNvSpPr/>
          <p:nvPr/>
        </p:nvSpPr>
        <p:spPr>
          <a:xfrm>
            <a:off x="2859158" y="5146920"/>
            <a:ext cx="7608914" cy="5847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With: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Tao Li, Wen-Long Sang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JHEP 10,194(2025)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With:  </a:t>
            </a:r>
            <a:r>
              <a:rPr lang="en-US" altLang="zh-CN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Zi-qiang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Chen, Cong-Feng </a:t>
            </a:r>
            <a:r>
              <a:rPr lang="en-US" altLang="zh-CN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Qiao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Ruilin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Zhu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PRD 110, L051301(2024)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31258" y="2510065"/>
            <a:ext cx="8956441" cy="1200219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毕业论文答辩</a:t>
            </a:r>
            <a:endParaRPr kumimoji="0" lang="zh-CN" altLang="en-US" sz="72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75591" y="188626"/>
            <a:ext cx="51125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NPhiS2026</a:t>
            </a:r>
            <a:endParaRPr lang="en-US" altLang="zh-CN" sz="36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1936697" y="3573141"/>
            <a:ext cx="8424936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rPr>
              <a:t>Long-Bin Chen</a:t>
            </a:r>
            <a:endParaRPr lang="en-US" altLang="zh-CN" sz="3200" b="1" dirty="0">
              <a:solidFill>
                <a:schemeClr val="tx1"/>
              </a:solidFill>
              <a:latin typeface="Malgun Gothic" panose="020B0503020000020004" charset="-127"/>
              <a:ea typeface="Malgun Gothic" panose="020B0503020000020004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</a:rPr>
              <a:t>2026-5-17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r>
              <a:rPr lang="en-US" altLang="zh-CN" sz="1600" b="1" dirty="0">
                <a:solidFill>
                  <a:schemeClr val="tx1"/>
                </a:solidFill>
              </a:rPr>
              <a:t>                                      </a:t>
            </a:r>
            <a:r>
              <a:rPr lang="en-US" altLang="zh-CN" sz="1600" dirty="0">
                <a:solidFill>
                  <a:schemeClr val="tx1"/>
                </a:solidFill>
              </a:rPr>
              <a:t>                             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39470" y="1412795"/>
            <a:ext cx="10515600" cy="1800000"/>
          </a:xfrm>
        </p:spPr>
        <p:txBody>
          <a:bodyPr>
            <a:noAutofit/>
          </a:bodyPr>
          <a:lstStyle/>
          <a:p>
            <a:r>
              <a:rPr lang="en-US" altLang="en-US" sz="4800" dirty="0"/>
              <a:t>Electroweak Corrections to Higgs boson production and decay</a:t>
            </a:r>
            <a:endParaRPr lang="en-US" altLang="en-US" sz="4800" dirty="0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2860" y="45085"/>
            <a:ext cx="8662670" cy="1048385"/>
          </a:xfrm>
        </p:spPr>
        <p:txBody>
          <a:bodyPr/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HL-HLC</a:t>
            </a:r>
            <a:endParaRPr lang="zh-CN" altLang="en-US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290" y="761365"/>
            <a:ext cx="10407015" cy="54921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9172136" y="4682963"/>
            <a:ext cx="1294228" cy="553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73985" y="6334760"/>
            <a:ext cx="7712710" cy="3987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HL-LHC phase offers an excellent testing ground of SM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0" y="0"/>
            <a:ext cx="12163425" cy="6886575"/>
            <a:chOff x="1" y="4678"/>
            <a:chExt cx="12163743" cy="6886179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3078997" y="2564904"/>
            <a:ext cx="805756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>
                <a:solidFill>
                  <a:srgbClr val="56725B"/>
                </a:solidFill>
                <a:ea typeface="微软雅黑" panose="020B0503020204020204" pitchFamily="34" charset="-122"/>
              </a:rPr>
              <a:t>EW corrections to </a:t>
            </a:r>
            <a:r>
              <a:rPr lang="en-US" altLang="zh-CN" sz="4400" b="1" dirty="0" err="1">
                <a:solidFill>
                  <a:srgbClr val="56725B"/>
                </a:solidFill>
                <a:ea typeface="微软雅黑" panose="020B0503020204020204" pitchFamily="34" charset="-122"/>
              </a:rPr>
              <a:t>Higgs+jet</a:t>
            </a:r>
            <a:r>
              <a:rPr lang="en-US" altLang="zh-CN" sz="4400" b="1" dirty="0">
                <a:solidFill>
                  <a:srgbClr val="56725B"/>
                </a:solidFill>
                <a:ea typeface="微软雅黑" panose="020B0503020204020204" pitchFamily="34" charset="-122"/>
              </a:rPr>
              <a:t>  production in gluon fusion</a:t>
            </a:r>
            <a:endParaRPr lang="en-US" altLang="zh-CN" sz="4400" b="1" dirty="0">
              <a:solidFill>
                <a:srgbClr val="5672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/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02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28446" y="4878640"/>
            <a:ext cx="651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B0F0"/>
                </a:solidFill>
              </a:rPr>
              <a:t>With:  Hai Tao Li, Wen-Long Sang,  JHEP 10,194(2025)</a:t>
            </a:r>
            <a:endParaRPr lang="en-US" altLang="zh-CN" b="1" dirty="0">
              <a:solidFill>
                <a:srgbClr val="00B0F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51" y="728309"/>
            <a:ext cx="10289393" cy="1371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51" y="2113423"/>
            <a:ext cx="10289393" cy="43778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07568" y="33265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The purpose of precision is discovery, not just improving the error bars.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98" y="1664035"/>
            <a:ext cx="5840245" cy="41251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076" y="418060"/>
            <a:ext cx="5240106" cy="539184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82123" y="6021288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ATLAS  2301.06822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15059" y="6030724"/>
            <a:ext cx="28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ATLAS   2207.08615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27776" y="418060"/>
                <a:ext cx="5955461" cy="83099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</a:rPr>
                  <a:t>Higgs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</a:rPr>
                  <a:t> distribution measurement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6" y="418060"/>
                <a:ext cx="5955461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8" t="-28" r="4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8369081" y="6329866"/>
            <a:ext cx="28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CMS 2504.13081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27776" y="5715"/>
                <a:ext cx="5955461" cy="83099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</a:rPr>
                  <a:t>Higgs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bg1"/>
                    </a:solidFill>
                  </a:rPr>
                  <a:t> distribution measurement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6" y="5715"/>
                <a:ext cx="5955461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8" r="4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817" y="279199"/>
            <a:ext cx="5915764" cy="5945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76" y="1132190"/>
            <a:ext cx="5531461" cy="54768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92979" y="298728"/>
            <a:ext cx="1105125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NLO QCD with full top mass dependence,</a:t>
            </a:r>
            <a:endParaRPr lang="en-US" altLang="zh-CN" sz="2000" dirty="0"/>
          </a:p>
          <a:p>
            <a:r>
              <a:rPr lang="en-US" altLang="zh-CN" sz="2000" dirty="0"/>
              <a:t>     </a:t>
            </a:r>
            <a:r>
              <a:rPr lang="en-US" altLang="zh-CN" sz="2000" dirty="0">
                <a:solidFill>
                  <a:srgbClr val="00B0F0"/>
                </a:solidFill>
              </a:rPr>
              <a:t>Jones et al. 1802.00349, Chen et al. 2110,06953, </a:t>
            </a:r>
            <a:r>
              <a:rPr lang="en-US" altLang="zh-CN" sz="2000" dirty="0" err="1">
                <a:solidFill>
                  <a:srgbClr val="00B0F0"/>
                </a:solidFill>
              </a:rPr>
              <a:t>Bonciani</a:t>
            </a:r>
            <a:r>
              <a:rPr lang="en-US" altLang="zh-CN" sz="2000" dirty="0">
                <a:solidFill>
                  <a:srgbClr val="00B0F0"/>
                </a:solidFill>
              </a:rPr>
              <a:t> et al. 2206.10490.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NNLO QCD (Heavy top limit)</a:t>
            </a:r>
            <a:endParaRPr lang="en-US" altLang="zh-CN" sz="2000" dirty="0"/>
          </a:p>
          <a:p>
            <a:r>
              <a:rPr lang="en-US" altLang="zh-CN" sz="2000" dirty="0"/>
              <a:t>     </a:t>
            </a:r>
            <a:r>
              <a:rPr lang="en-US" altLang="zh-CN" sz="2000" dirty="0" err="1">
                <a:solidFill>
                  <a:srgbClr val="00B0F0"/>
                </a:solidFill>
              </a:rPr>
              <a:t>Boughezal</a:t>
            </a:r>
            <a:r>
              <a:rPr lang="en-US" altLang="zh-CN" sz="2000" dirty="0">
                <a:solidFill>
                  <a:srgbClr val="00B0F0"/>
                </a:solidFill>
              </a:rPr>
              <a:t> et al. 1302.6216,    Chen et al. 1408.5325</a:t>
            </a:r>
            <a:endParaRPr lang="en-US" altLang="zh-CN" sz="2000" dirty="0">
              <a:solidFill>
                <a:srgbClr val="00B0F0"/>
              </a:solidFill>
            </a:endParaRPr>
          </a:p>
          <a:p>
            <a:r>
              <a:rPr lang="en-US" altLang="zh-CN" sz="2000" dirty="0">
                <a:solidFill>
                  <a:srgbClr val="00B0F0"/>
                </a:solidFill>
              </a:rPr>
              <a:t>     </a:t>
            </a:r>
            <a:r>
              <a:rPr lang="en-US" altLang="zh-CN" sz="2000" dirty="0" err="1">
                <a:solidFill>
                  <a:srgbClr val="00B0F0"/>
                </a:solidFill>
              </a:rPr>
              <a:t>Boughezal</a:t>
            </a:r>
            <a:r>
              <a:rPr lang="en-US" altLang="zh-CN" sz="2000" dirty="0">
                <a:solidFill>
                  <a:srgbClr val="00B0F0"/>
                </a:solidFill>
              </a:rPr>
              <a:t> et al. 1504.07922,  Chen et al. 1607.08817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NLO EW (Heavy top limit / Light quark contribution/</a:t>
            </a:r>
            <a:r>
              <a:rPr lang="en-US" altLang="zh-CN" dirty="0"/>
              <a:t>Trilinear self-coupling</a:t>
            </a:r>
            <a:r>
              <a:rPr lang="en-US" altLang="zh-CN" sz="2000" dirty="0"/>
              <a:t>)</a:t>
            </a:r>
            <a:endParaRPr lang="en-US" altLang="zh-CN" sz="2000" dirty="0"/>
          </a:p>
          <a:p>
            <a:r>
              <a:rPr lang="en-US" altLang="zh-CN" sz="2000" dirty="0"/>
              <a:t>     </a:t>
            </a:r>
            <a:r>
              <a:rPr lang="en-US" altLang="zh-CN" sz="2000" dirty="0" err="1">
                <a:solidFill>
                  <a:srgbClr val="00B0F0"/>
                </a:solidFill>
              </a:rPr>
              <a:t>Bonetti</a:t>
            </a:r>
            <a:r>
              <a:rPr lang="en-US" altLang="zh-CN" sz="2000" dirty="0">
                <a:solidFill>
                  <a:srgbClr val="00B0F0"/>
                </a:solidFill>
              </a:rPr>
              <a:t> et al. 2007.09813, Gao et al. 2302.04160,</a:t>
            </a:r>
            <a:endParaRPr lang="zh-CN" altLang="en-US" sz="2000" dirty="0">
              <a:solidFill>
                <a:srgbClr val="00B0F0"/>
              </a:solidFill>
            </a:endParaRPr>
          </a:p>
          <a:p>
            <a:r>
              <a:rPr lang="en-US" altLang="zh-CN" sz="2000" dirty="0">
                <a:solidFill>
                  <a:srgbClr val="00B0F0"/>
                </a:solidFill>
              </a:rPr>
              <a:t>     Davis et al. 2007.09813,   </a:t>
            </a:r>
            <a:r>
              <a:rPr lang="en-US" altLang="zh-CN" sz="2000" dirty="0" err="1">
                <a:solidFill>
                  <a:srgbClr val="00B0F0"/>
                </a:solidFill>
              </a:rPr>
              <a:t>Haisch</a:t>
            </a:r>
            <a:r>
              <a:rPr lang="en-US" altLang="zh-CN" sz="2000" dirty="0">
                <a:solidFill>
                  <a:srgbClr val="00B0F0"/>
                </a:solidFill>
              </a:rPr>
              <a:t> et al. 2007.09813.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/>
              <a:t>Resummation</a:t>
            </a:r>
            <a:endParaRPr lang="en-US" altLang="zh-CN" sz="2000" dirty="0"/>
          </a:p>
          <a:p>
            <a:r>
              <a:rPr lang="en-US" altLang="zh-CN" sz="2000" dirty="0"/>
              <a:t>     </a:t>
            </a:r>
            <a:r>
              <a:rPr lang="en-US" altLang="zh-CN" sz="2000" dirty="0">
                <a:solidFill>
                  <a:srgbClr val="00B0F0"/>
                </a:solidFill>
              </a:rPr>
              <a:t>Huang et al. 1406.2591, Becher et al. 1407.4111.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54606" y="4740254"/>
            <a:ext cx="78478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EW corrections for Higgs pair production</a:t>
            </a:r>
            <a:endParaRPr lang="en-US" altLang="zh-CN" sz="2000" b="1" dirty="0"/>
          </a:p>
          <a:p>
            <a:endParaRPr lang="en-US" altLang="zh-CN" dirty="0"/>
          </a:p>
          <a:p>
            <a:r>
              <a:rPr lang="en-US" altLang="zh-CN" dirty="0">
                <a:solidFill>
                  <a:srgbClr val="00B0F0"/>
                </a:solidFill>
              </a:rPr>
              <a:t>Bi et al. 2311.16963,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Li et al. 2407.14716.</a:t>
            </a:r>
            <a:endParaRPr lang="en-US" altLang="zh-CN" sz="2800" dirty="0"/>
          </a:p>
          <a:p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88" y="5366940"/>
            <a:ext cx="2455270" cy="11833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690" y="2462586"/>
            <a:ext cx="2772011" cy="1100701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05008" y="4528126"/>
            <a:ext cx="11665296" cy="7741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8002233" y="5208406"/>
                <a:ext cx="3751549" cy="1167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EW corrections could be large at High Energy</a:t>
                </a:r>
                <a:endParaRPr lang="en-US" altLang="zh-CN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e>
                            <m:sup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233" y="5208406"/>
                <a:ext cx="3751549" cy="1167307"/>
              </a:xfrm>
              <a:prstGeom prst="rect">
                <a:avLst/>
              </a:prstGeom>
              <a:blipFill rotWithShape="1">
                <a:blip r:embed="rId6"/>
                <a:stretch>
                  <a:fillRect l="-16" t="-12" r="15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/>
          <p:cNvSpPr/>
          <p:nvPr/>
        </p:nvSpPr>
        <p:spPr>
          <a:xfrm>
            <a:off x="47329" y="71062"/>
            <a:ext cx="12101244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en-US" altLang="zh-CN" sz="2400" b="1" kern="100" dirty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Status of </a:t>
            </a:r>
            <a:r>
              <a:rPr lang="en-US" altLang="zh-CN" sz="2400" b="1" kern="100" dirty="0" err="1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Higgs+jet</a:t>
            </a:r>
            <a:r>
              <a:rPr lang="en-US" altLang="zh-CN" sz="2400" b="1" kern="100" dirty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production perturbative calculation</a:t>
            </a:r>
            <a:endParaRPr lang="en-US" altLang="zh-CN" sz="2400" b="1" kern="100" dirty="0">
              <a:solidFill>
                <a:schemeClr val="bg1"/>
              </a:solidFill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15" y="526376"/>
            <a:ext cx="7612442" cy="15441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85" y="2259776"/>
            <a:ext cx="8494218" cy="45705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04143" y="765299"/>
            <a:ext cx="269365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Leading-Order 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12 Feynman Diagrams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55756" y="4830457"/>
            <a:ext cx="3050733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Next-to-Leading-Order EW 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1416 Feynman Diagrams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157" y="2149673"/>
            <a:ext cx="117373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04775" y="42545"/>
            <a:ext cx="10375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kern="100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highlight>
                  <a:srgbClr val="008000"/>
                </a:highlight>
                <a:latin typeface="等线" panose="02010600030101010101" pitchFamily="2" charset="-122"/>
                <a:cs typeface="Times New Roman" panose="02020603050405020304" pitchFamily="18" charset="0"/>
                <a:sym typeface="+mn-ea"/>
              </a:rPr>
              <a:t>2.Electroweak corrections to Higgs boson + jet production</a:t>
            </a:r>
            <a:endParaRPr lang="en-US" altLang="zh-CN" sz="2800" b="1" kern="100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highlight>
                <a:srgbClr val="008000"/>
              </a:highlight>
              <a:latin typeface="等线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4462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323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4000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825F15A7-03F4-43D7-82C5-3E23DA2F108C}" type="mathplaceholder">
                          <a:rPr lang="zh-CN" alt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sz="2000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 rotWithShape="1">
                  <a:blip r:embed="rId4"/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/>
          <p:cNvSpPr txBox="1"/>
          <p:nvPr/>
        </p:nvSpPr>
        <p:spPr>
          <a:xfrm>
            <a:off x="191344" y="44624"/>
            <a:ext cx="1188132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Calculation Framework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/>
                  <a:t>Amplitude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3200" b="1" i="1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𝒃𝒄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𝒂𝒃𝒄</m:t>
                        </m:r>
                      </m:sup>
                    </m:sSup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sSubSup>
                      <m:sSub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sub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CN" altLang="en-US" sz="3200" b="1" dirty="0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blipFill rotWithShape="1">
                <a:blip r:embed="rId5"/>
                <a:stretch>
                  <a:fillRect l="-6" t="-17" r="4" b="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8" y="3136866"/>
            <a:ext cx="10136919" cy="20203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999" y="5984280"/>
            <a:ext cx="1496291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Feynarts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12113" y="5707887"/>
            <a:ext cx="1856510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FeynCalc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FormLink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15293" y="5739251"/>
            <a:ext cx="2202873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Fire&amp;Kira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&amp;Blade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84964" y="5898206"/>
            <a:ext cx="1426979" cy="584775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853257" y="5954695"/>
            <a:ext cx="3310647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EW-Renormalization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>
            <a:stCxn id="26" idx="3"/>
          </p:cNvCxnSpPr>
          <p:nvPr/>
        </p:nvCxnSpPr>
        <p:spPr>
          <a:xfrm flipV="1">
            <a:off x="1544290" y="6237312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3870208" y="6180651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6516275" y="6189717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8425458" y="6216304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7" t="-81" r="5" b="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>
          <a:blip r:embed="rId1"/>
          <a:srcRect l="70209" t="9946" b="64230"/>
          <a:stretch>
            <a:fillRect/>
          </a:stretch>
        </p:blipFill>
        <p:spPr>
          <a:xfrm rot="5400000">
            <a:off x="9597520" y="4245630"/>
            <a:ext cx="2041031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 bwMode="auto">
          <a:xfrm rot="5400000">
            <a:off x="3037650" y="-2207702"/>
            <a:ext cx="6332430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799B7F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28" y="45043"/>
            <a:ext cx="12132473" cy="64765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Differential Equations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868" y="5065188"/>
            <a:ext cx="5565436" cy="149495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master integrals,    x:Lorentz invariant kinematics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" t="-86" r="6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41" y="802199"/>
            <a:ext cx="9000655" cy="28428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41" y="3645024"/>
            <a:ext cx="9000655" cy="13440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Choosing Good Basis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10" y="1771264"/>
            <a:ext cx="6432854" cy="10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接连接符 5"/>
          <p:cNvCxnSpPr/>
          <p:nvPr/>
        </p:nvCxnSpPr>
        <p:spPr>
          <a:xfrm>
            <a:off x="6935153" y="710992"/>
            <a:ext cx="24943" cy="607393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68" y="2902793"/>
            <a:ext cx="6408840" cy="101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271464" y="764704"/>
            <a:ext cx="427504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Bad Denominator </a:t>
            </a:r>
            <a:r>
              <a:rPr lang="en-US" altLang="zh-CN" dirty="0"/>
              <a:t>could appear in the IBP reduction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1354" y="4176267"/>
            <a:ext cx="6494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Slow down the IBP reduction, results in more complicate DEs.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FF0000"/>
                </a:solidFill>
              </a:rPr>
              <a:t>Good Basis</a:t>
            </a:r>
            <a:r>
              <a:rPr lang="en-US" altLang="zh-CN" dirty="0"/>
              <a:t>: basis whose IBP coefficients without bad denominators 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39331" y="5879013"/>
            <a:ext cx="59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A.V. Smirnov, V.A. Smirnov,   2002.08042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       Johann </a:t>
            </a:r>
            <a:r>
              <a:rPr lang="en-US" altLang="zh-CN" dirty="0" err="1">
                <a:solidFill>
                  <a:srgbClr val="00B0F0"/>
                </a:solidFill>
              </a:rPr>
              <a:t>Usovitsch</a:t>
            </a:r>
            <a:r>
              <a:rPr lang="en-US" altLang="zh-CN" dirty="0">
                <a:solidFill>
                  <a:srgbClr val="00B0F0"/>
                </a:solidFill>
              </a:rPr>
              <a:t>,          2002.08173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57586" y="1411035"/>
            <a:ext cx="4918281" cy="412420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</a:rPr>
              <a:t>Improvement</a:t>
            </a:r>
            <a:endParaRPr lang="en-US" altLang="zh-CN" sz="28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Develop a method to search good basis more efficient 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Construct good basis for all 108 families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Derive More simple DEs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AMFLOW to Calculate boundary conditions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Solving DEs numerically at all phase space points</a:t>
            </a:r>
            <a:endParaRPr lang="en-US" altLang="zh-CN" sz="2400" b="1" dirty="0"/>
          </a:p>
          <a:p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119336" y="4668948"/>
            <a:ext cx="669674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1199456" y="1052736"/>
            <a:ext cx="720080" cy="88501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724484" y="1052736"/>
            <a:ext cx="161024" cy="210197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207568" y="1937747"/>
            <a:ext cx="2592288" cy="18512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2207568" y="1771264"/>
            <a:ext cx="1944216" cy="2051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Choosing Good Basis More Efficient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3414" y="609942"/>
            <a:ext cx="10285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Assign values (some big primes) to the variables (</a:t>
            </a:r>
            <a:r>
              <a:rPr lang="en-US" altLang="zh-CN" sz="2000" dirty="0">
                <a:solidFill>
                  <a:srgbClr val="00B0F0"/>
                </a:solidFill>
              </a:rPr>
              <a:t>s, t, </a:t>
            </a:r>
            <a:r>
              <a:rPr lang="en-US" altLang="zh-CN" sz="2000" dirty="0" err="1">
                <a:solidFill>
                  <a:srgbClr val="00B0F0"/>
                </a:solidFill>
              </a:rPr>
              <a:t>mt</a:t>
            </a:r>
            <a:r>
              <a:rPr lang="en-US" altLang="zh-CN" sz="2000" dirty="0">
                <a:solidFill>
                  <a:srgbClr val="00B0F0"/>
                </a:solidFill>
              </a:rPr>
              <a:t>, mw, </a:t>
            </a:r>
            <a:r>
              <a:rPr lang="en-US" altLang="zh-CN" sz="2000" dirty="0" err="1">
                <a:solidFill>
                  <a:srgbClr val="00B0F0"/>
                </a:solidFill>
              </a:rPr>
              <a:t>mh</a:t>
            </a:r>
            <a:r>
              <a:rPr lang="en-US" altLang="zh-CN" sz="2000" dirty="0">
                <a:solidFill>
                  <a:srgbClr val="00B0F0"/>
                </a:solidFill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</a:rPr>
              <a:t>mz</a:t>
            </a:r>
            <a:r>
              <a:rPr lang="en-US" altLang="zh-CN" sz="2000" b="1" dirty="0"/>
              <a:t>)</a:t>
            </a:r>
            <a:endParaRPr lang="en-US" altLang="zh-CN" sz="2000" b="1" dirty="0"/>
          </a:p>
          <a:p>
            <a:r>
              <a:rPr lang="en-US" altLang="zh-CN" sz="2000" b="1" dirty="0"/>
              <a:t>Reduction Time: </a:t>
            </a:r>
            <a:r>
              <a:rPr lang="en-US" altLang="zh-CN" sz="2000" b="1" dirty="0">
                <a:solidFill>
                  <a:srgbClr val="00B050"/>
                </a:solidFill>
              </a:rPr>
              <a:t>Only a few minutes</a:t>
            </a:r>
            <a:endParaRPr lang="en-US" altLang="zh-CN" sz="2000" b="1" dirty="0">
              <a:solidFill>
                <a:srgbClr val="00B050"/>
              </a:solidFill>
            </a:endParaRPr>
          </a:p>
          <a:p>
            <a:endParaRPr lang="zh-CN" altLang="en-US" sz="20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81" y="1412422"/>
            <a:ext cx="9896558" cy="426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1101889" y="5818516"/>
            <a:ext cx="436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Select Out Bad Denominators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744072" y="602302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Obtain good basis for all 108 families</a:t>
            </a:r>
            <a:endParaRPr lang="en-US" altLang="zh-CN" b="1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87488" y="5013176"/>
            <a:ext cx="5112568" cy="3610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 15" descr="C:/Users/ADMIN/AppData/Local/Temp/fig2wpp/@svg_02-2785&amp;1483.svg"/>
          <p:cNvSpPr/>
          <p:nvPr>
            <p:custDataLst>
              <p:tags r:id="rId1"/>
            </p:custDataLst>
          </p:nvPr>
        </p:nvSpPr>
        <p:spPr>
          <a:xfrm>
            <a:off x="2458403" y="1110615"/>
            <a:ext cx="7275195" cy="1038860"/>
          </a:xfrm>
          <a:custGeom>
            <a:avLst/>
            <a:gdLst>
              <a:gd name="connsiteX0" fmla="*/ 604520 w 5060911"/>
              <a:gd name="connsiteY0" fmla="*/ 550291 h 722756"/>
              <a:gd name="connsiteX1" fmla="*/ 494284 w 5060911"/>
              <a:gd name="connsiteY1" fmla="*/ 678307 h 722756"/>
              <a:gd name="connsiteX2" fmla="*/ 332486 w 5060911"/>
              <a:gd name="connsiteY2" fmla="*/ 722757 h 722756"/>
              <a:gd name="connsiteX3" fmla="*/ 160020 w 5060911"/>
              <a:gd name="connsiteY3" fmla="*/ 677418 h 722756"/>
              <a:gd name="connsiteX4" fmla="*/ 41783 w 5060911"/>
              <a:gd name="connsiteY4" fmla="*/ 549402 h 722756"/>
              <a:gd name="connsiteX5" fmla="*/ 0 w 5060911"/>
              <a:gd name="connsiteY5" fmla="*/ 358267 h 722756"/>
              <a:gd name="connsiteX6" fmla="*/ 42672 w 5060911"/>
              <a:gd name="connsiteY6" fmla="*/ 170688 h 722756"/>
              <a:gd name="connsiteX7" fmla="*/ 162687 w 5060911"/>
              <a:gd name="connsiteY7" fmla="*/ 44450 h 722756"/>
              <a:gd name="connsiteX8" fmla="*/ 340487 w 5060911"/>
              <a:gd name="connsiteY8" fmla="*/ 0 h 722756"/>
              <a:gd name="connsiteX9" fmla="*/ 498729 w 5060911"/>
              <a:gd name="connsiteY9" fmla="*/ 46228 h 722756"/>
              <a:gd name="connsiteX10" fmla="*/ 602742 w 5060911"/>
              <a:gd name="connsiteY10" fmla="*/ 172466 h 722756"/>
              <a:gd name="connsiteX11" fmla="*/ 464947 w 5060911"/>
              <a:gd name="connsiteY11" fmla="*/ 233807 h 722756"/>
              <a:gd name="connsiteX12" fmla="*/ 410718 w 5060911"/>
              <a:gd name="connsiteY12" fmla="*/ 168021 h 722756"/>
              <a:gd name="connsiteX13" fmla="*/ 331597 w 5060911"/>
              <a:gd name="connsiteY13" fmla="*/ 145796 h 722756"/>
              <a:gd name="connsiteX14" fmla="*/ 241808 w 5060911"/>
              <a:gd name="connsiteY14" fmla="*/ 172466 h 722756"/>
              <a:gd name="connsiteX15" fmla="*/ 181356 w 5060911"/>
              <a:gd name="connsiteY15" fmla="*/ 246253 h 722756"/>
              <a:gd name="connsiteX16" fmla="*/ 160020 w 5060911"/>
              <a:gd name="connsiteY16" fmla="*/ 358267 h 722756"/>
              <a:gd name="connsiteX17" fmla="*/ 181356 w 5060911"/>
              <a:gd name="connsiteY17" fmla="*/ 473837 h 722756"/>
              <a:gd name="connsiteX18" fmla="*/ 241808 w 5060911"/>
              <a:gd name="connsiteY18" fmla="*/ 550291 h 722756"/>
              <a:gd name="connsiteX19" fmla="*/ 331597 w 5060911"/>
              <a:gd name="connsiteY19" fmla="*/ 576961 h 722756"/>
              <a:gd name="connsiteX20" fmla="*/ 408051 w 5060911"/>
              <a:gd name="connsiteY20" fmla="*/ 554736 h 722756"/>
              <a:gd name="connsiteX21" fmla="*/ 466725 w 5060911"/>
              <a:gd name="connsiteY21" fmla="*/ 488950 h 722756"/>
              <a:gd name="connsiteX22" fmla="*/ 984394 w 5060911"/>
              <a:gd name="connsiteY22" fmla="*/ 722757 h 722756"/>
              <a:gd name="connsiteX23" fmla="*/ 809261 w 5060911"/>
              <a:gd name="connsiteY23" fmla="*/ 680085 h 722756"/>
              <a:gd name="connsiteX24" fmla="*/ 695469 w 5060911"/>
              <a:gd name="connsiteY24" fmla="*/ 555625 h 722756"/>
              <a:gd name="connsiteX25" fmla="*/ 655464 w 5060911"/>
              <a:gd name="connsiteY25" fmla="*/ 361823 h 722756"/>
              <a:gd name="connsiteX26" fmla="*/ 695469 w 5060911"/>
              <a:gd name="connsiteY26" fmla="*/ 168021 h 722756"/>
              <a:gd name="connsiteX27" fmla="*/ 809261 w 5060911"/>
              <a:gd name="connsiteY27" fmla="*/ 43561 h 722756"/>
              <a:gd name="connsiteX28" fmla="*/ 984394 w 5060911"/>
              <a:gd name="connsiteY28" fmla="*/ 0 h 722756"/>
              <a:gd name="connsiteX29" fmla="*/ 1158638 w 5060911"/>
              <a:gd name="connsiteY29" fmla="*/ 43561 h 722756"/>
              <a:gd name="connsiteX30" fmla="*/ 1272426 w 5060911"/>
              <a:gd name="connsiteY30" fmla="*/ 168021 h 722756"/>
              <a:gd name="connsiteX31" fmla="*/ 1312431 w 5060911"/>
              <a:gd name="connsiteY31" fmla="*/ 361823 h 722756"/>
              <a:gd name="connsiteX32" fmla="*/ 1272426 w 5060911"/>
              <a:gd name="connsiteY32" fmla="*/ 555625 h 722756"/>
              <a:gd name="connsiteX33" fmla="*/ 1158638 w 5060911"/>
              <a:gd name="connsiteY33" fmla="*/ 680085 h 722756"/>
              <a:gd name="connsiteX34" fmla="*/ 984394 w 5060911"/>
              <a:gd name="connsiteY34" fmla="*/ 722757 h 722756"/>
              <a:gd name="connsiteX35" fmla="*/ 984394 w 5060911"/>
              <a:gd name="connsiteY35" fmla="*/ 576961 h 722756"/>
              <a:gd name="connsiteX36" fmla="*/ 1107965 w 5060911"/>
              <a:gd name="connsiteY36" fmla="*/ 520954 h 722756"/>
              <a:gd name="connsiteX37" fmla="*/ 1153304 w 5060911"/>
              <a:gd name="connsiteY37" fmla="*/ 361823 h 722756"/>
              <a:gd name="connsiteX38" fmla="*/ 1107965 w 5060911"/>
              <a:gd name="connsiteY38" fmla="*/ 202692 h 722756"/>
              <a:gd name="connsiteX39" fmla="*/ 984394 w 5060911"/>
              <a:gd name="connsiteY39" fmla="*/ 145796 h 722756"/>
              <a:gd name="connsiteX40" fmla="*/ 859934 w 5060911"/>
              <a:gd name="connsiteY40" fmla="*/ 202692 h 722756"/>
              <a:gd name="connsiteX41" fmla="*/ 814595 w 5060911"/>
              <a:gd name="connsiteY41" fmla="*/ 361823 h 722756"/>
              <a:gd name="connsiteX42" fmla="*/ 859934 w 5060911"/>
              <a:gd name="connsiteY42" fmla="*/ 520954 h 722756"/>
              <a:gd name="connsiteX43" fmla="*/ 984394 w 5060911"/>
              <a:gd name="connsiteY43" fmla="*/ 576961 h 722756"/>
              <a:gd name="connsiteX44" fmla="*/ 1565936 w 5060911"/>
              <a:gd name="connsiteY44" fmla="*/ 710311 h 722756"/>
              <a:gd name="connsiteX45" fmla="*/ 1410361 w 5060911"/>
              <a:gd name="connsiteY45" fmla="*/ 710311 h 722756"/>
              <a:gd name="connsiteX46" fmla="*/ 1410361 w 5060911"/>
              <a:gd name="connsiteY46" fmla="*/ 12446 h 722756"/>
              <a:gd name="connsiteX47" fmla="*/ 1553489 w 5060911"/>
              <a:gd name="connsiteY47" fmla="*/ 12446 h 722756"/>
              <a:gd name="connsiteX48" fmla="*/ 1831746 w 5060911"/>
              <a:gd name="connsiteY48" fmla="*/ 424053 h 722756"/>
              <a:gd name="connsiteX49" fmla="*/ 1837080 w 5060911"/>
              <a:gd name="connsiteY49" fmla="*/ 424053 h 722756"/>
              <a:gd name="connsiteX50" fmla="*/ 1837080 w 5060911"/>
              <a:gd name="connsiteY50" fmla="*/ 12446 h 722756"/>
              <a:gd name="connsiteX51" fmla="*/ 1992655 w 5060911"/>
              <a:gd name="connsiteY51" fmla="*/ 12446 h 722756"/>
              <a:gd name="connsiteX52" fmla="*/ 1992655 w 5060911"/>
              <a:gd name="connsiteY52" fmla="*/ 710311 h 722756"/>
              <a:gd name="connsiteX53" fmla="*/ 1857527 w 5060911"/>
              <a:gd name="connsiteY53" fmla="*/ 710311 h 722756"/>
              <a:gd name="connsiteX54" fmla="*/ 1571269 w 5060911"/>
              <a:gd name="connsiteY54" fmla="*/ 298704 h 722756"/>
              <a:gd name="connsiteX55" fmla="*/ 1565936 w 5060911"/>
              <a:gd name="connsiteY55" fmla="*/ 298704 h 722756"/>
              <a:gd name="connsiteX56" fmla="*/ 2426576 w 5060911"/>
              <a:gd name="connsiteY56" fmla="*/ 710311 h 722756"/>
              <a:gd name="connsiteX57" fmla="*/ 2271001 w 5060911"/>
              <a:gd name="connsiteY57" fmla="*/ 710311 h 722756"/>
              <a:gd name="connsiteX58" fmla="*/ 2271001 w 5060911"/>
              <a:gd name="connsiteY58" fmla="*/ 158242 h 722756"/>
              <a:gd name="connsiteX59" fmla="*/ 2075421 w 5060911"/>
              <a:gd name="connsiteY59" fmla="*/ 158242 h 722756"/>
              <a:gd name="connsiteX60" fmla="*/ 2075421 w 5060911"/>
              <a:gd name="connsiteY60" fmla="*/ 12446 h 722756"/>
              <a:gd name="connsiteX61" fmla="*/ 2621267 w 5060911"/>
              <a:gd name="connsiteY61" fmla="*/ 12446 h 722756"/>
              <a:gd name="connsiteX62" fmla="*/ 2621267 w 5060911"/>
              <a:gd name="connsiteY62" fmla="*/ 158242 h 722756"/>
              <a:gd name="connsiteX63" fmla="*/ 2426576 w 5060911"/>
              <a:gd name="connsiteY63" fmla="*/ 158242 h 722756"/>
              <a:gd name="connsiteX64" fmla="*/ 2859494 w 5060911"/>
              <a:gd name="connsiteY64" fmla="*/ 426720 h 722756"/>
              <a:gd name="connsiteX65" fmla="*/ 2859494 w 5060911"/>
              <a:gd name="connsiteY65" fmla="*/ 568960 h 722756"/>
              <a:gd name="connsiteX66" fmla="*/ 3183979 w 5060911"/>
              <a:gd name="connsiteY66" fmla="*/ 568960 h 722756"/>
              <a:gd name="connsiteX67" fmla="*/ 3183979 w 5060911"/>
              <a:gd name="connsiteY67" fmla="*/ 710311 h 722756"/>
              <a:gd name="connsiteX68" fmla="*/ 2703919 w 5060911"/>
              <a:gd name="connsiteY68" fmla="*/ 710311 h 722756"/>
              <a:gd name="connsiteX69" fmla="*/ 2703919 w 5060911"/>
              <a:gd name="connsiteY69" fmla="*/ 12446 h 722756"/>
              <a:gd name="connsiteX70" fmla="*/ 3173311 w 5060911"/>
              <a:gd name="connsiteY70" fmla="*/ 12446 h 722756"/>
              <a:gd name="connsiteX71" fmla="*/ 3173311 w 5060911"/>
              <a:gd name="connsiteY71" fmla="*/ 153797 h 722756"/>
              <a:gd name="connsiteX72" fmla="*/ 2859494 w 5060911"/>
              <a:gd name="connsiteY72" fmla="*/ 153797 h 722756"/>
              <a:gd name="connsiteX73" fmla="*/ 2859494 w 5060911"/>
              <a:gd name="connsiteY73" fmla="*/ 285369 h 722756"/>
              <a:gd name="connsiteX74" fmla="*/ 3156420 w 5060911"/>
              <a:gd name="connsiteY74" fmla="*/ 285369 h 722756"/>
              <a:gd name="connsiteX75" fmla="*/ 3156420 w 5060911"/>
              <a:gd name="connsiteY75" fmla="*/ 426720 h 722756"/>
              <a:gd name="connsiteX76" fmla="*/ 3430753 w 5060911"/>
              <a:gd name="connsiteY76" fmla="*/ 710311 h 722756"/>
              <a:gd name="connsiteX77" fmla="*/ 3275178 w 5060911"/>
              <a:gd name="connsiteY77" fmla="*/ 710311 h 722756"/>
              <a:gd name="connsiteX78" fmla="*/ 3275178 w 5060911"/>
              <a:gd name="connsiteY78" fmla="*/ 12446 h 722756"/>
              <a:gd name="connsiteX79" fmla="*/ 3418307 w 5060911"/>
              <a:gd name="connsiteY79" fmla="*/ 12446 h 722756"/>
              <a:gd name="connsiteX80" fmla="*/ 3696564 w 5060911"/>
              <a:gd name="connsiteY80" fmla="*/ 424053 h 722756"/>
              <a:gd name="connsiteX81" fmla="*/ 3701898 w 5060911"/>
              <a:gd name="connsiteY81" fmla="*/ 424053 h 722756"/>
              <a:gd name="connsiteX82" fmla="*/ 3701898 w 5060911"/>
              <a:gd name="connsiteY82" fmla="*/ 12446 h 722756"/>
              <a:gd name="connsiteX83" fmla="*/ 3857473 w 5060911"/>
              <a:gd name="connsiteY83" fmla="*/ 12446 h 722756"/>
              <a:gd name="connsiteX84" fmla="*/ 3857473 w 5060911"/>
              <a:gd name="connsiteY84" fmla="*/ 710311 h 722756"/>
              <a:gd name="connsiteX85" fmla="*/ 3722345 w 5060911"/>
              <a:gd name="connsiteY85" fmla="*/ 710311 h 722756"/>
              <a:gd name="connsiteX86" fmla="*/ 3436087 w 5060911"/>
              <a:gd name="connsiteY86" fmla="*/ 298704 h 722756"/>
              <a:gd name="connsiteX87" fmla="*/ 3430753 w 5060911"/>
              <a:gd name="connsiteY87" fmla="*/ 298704 h 722756"/>
              <a:gd name="connsiteX88" fmla="*/ 4291394 w 5060911"/>
              <a:gd name="connsiteY88" fmla="*/ 710311 h 722756"/>
              <a:gd name="connsiteX89" fmla="*/ 4135818 w 5060911"/>
              <a:gd name="connsiteY89" fmla="*/ 710311 h 722756"/>
              <a:gd name="connsiteX90" fmla="*/ 4135818 w 5060911"/>
              <a:gd name="connsiteY90" fmla="*/ 158242 h 722756"/>
              <a:gd name="connsiteX91" fmla="*/ 3940239 w 5060911"/>
              <a:gd name="connsiteY91" fmla="*/ 158242 h 722756"/>
              <a:gd name="connsiteX92" fmla="*/ 3940239 w 5060911"/>
              <a:gd name="connsiteY92" fmla="*/ 12446 h 722756"/>
              <a:gd name="connsiteX93" fmla="*/ 4486085 w 5060911"/>
              <a:gd name="connsiteY93" fmla="*/ 12446 h 722756"/>
              <a:gd name="connsiteX94" fmla="*/ 4486085 w 5060911"/>
              <a:gd name="connsiteY94" fmla="*/ 158242 h 722756"/>
              <a:gd name="connsiteX95" fmla="*/ 4291394 w 5060911"/>
              <a:gd name="connsiteY95" fmla="*/ 158242 h 722756"/>
              <a:gd name="connsiteX96" fmla="*/ 4783544 w 5060911"/>
              <a:gd name="connsiteY96" fmla="*/ 721868 h 722756"/>
              <a:gd name="connsiteX97" fmla="*/ 4612856 w 5060911"/>
              <a:gd name="connsiteY97" fmla="*/ 674751 h 722756"/>
              <a:gd name="connsiteX98" fmla="*/ 4503509 w 5060911"/>
              <a:gd name="connsiteY98" fmla="*/ 550291 h 722756"/>
              <a:gd name="connsiteX99" fmla="*/ 4638637 w 5060911"/>
              <a:gd name="connsiteY99" fmla="*/ 488061 h 722756"/>
              <a:gd name="connsiteX100" fmla="*/ 4695533 w 5060911"/>
              <a:gd name="connsiteY100" fmla="*/ 558292 h 722756"/>
              <a:gd name="connsiteX101" fmla="*/ 4784433 w 5060911"/>
              <a:gd name="connsiteY101" fmla="*/ 581406 h 722756"/>
              <a:gd name="connsiteX102" fmla="*/ 4867999 w 5060911"/>
              <a:gd name="connsiteY102" fmla="*/ 563626 h 722756"/>
              <a:gd name="connsiteX103" fmla="*/ 4899114 w 5060911"/>
              <a:gd name="connsiteY103" fmla="*/ 514731 h 722756"/>
              <a:gd name="connsiteX104" fmla="*/ 4887557 w 5060911"/>
              <a:gd name="connsiteY104" fmla="*/ 479171 h 722756"/>
              <a:gd name="connsiteX105" fmla="*/ 4847552 w 5060911"/>
              <a:gd name="connsiteY105" fmla="*/ 452501 h 722756"/>
              <a:gd name="connsiteX106" fmla="*/ 4764875 w 5060911"/>
              <a:gd name="connsiteY106" fmla="*/ 424942 h 722756"/>
              <a:gd name="connsiteX107" fmla="*/ 4645749 w 5060911"/>
              <a:gd name="connsiteY107" fmla="*/ 385826 h 722756"/>
              <a:gd name="connsiteX108" fmla="*/ 4563072 w 5060911"/>
              <a:gd name="connsiteY108" fmla="*/ 324485 h 722756"/>
              <a:gd name="connsiteX109" fmla="*/ 4527512 w 5060911"/>
              <a:gd name="connsiteY109" fmla="*/ 212471 h 722756"/>
              <a:gd name="connsiteX110" fmla="*/ 4562183 w 5060911"/>
              <a:gd name="connsiteY110" fmla="*/ 103124 h 722756"/>
              <a:gd name="connsiteX111" fmla="*/ 4658195 w 5060911"/>
              <a:gd name="connsiteY111" fmla="*/ 27559 h 722756"/>
              <a:gd name="connsiteX112" fmla="*/ 4793323 w 5060911"/>
              <a:gd name="connsiteY112" fmla="*/ 0 h 722756"/>
              <a:gd name="connsiteX113" fmla="*/ 5060912 w 5060911"/>
              <a:gd name="connsiteY113" fmla="*/ 164465 h 722756"/>
              <a:gd name="connsiteX114" fmla="*/ 4927562 w 5060911"/>
              <a:gd name="connsiteY114" fmla="*/ 227584 h 722756"/>
              <a:gd name="connsiteX115" fmla="*/ 4870666 w 5060911"/>
              <a:gd name="connsiteY115" fmla="*/ 160909 h 722756"/>
              <a:gd name="connsiteX116" fmla="*/ 4791545 w 5060911"/>
              <a:gd name="connsiteY116" fmla="*/ 140462 h 722756"/>
              <a:gd name="connsiteX117" fmla="*/ 4716869 w 5060911"/>
              <a:gd name="connsiteY117" fmla="*/ 160020 h 722756"/>
              <a:gd name="connsiteX118" fmla="*/ 4686643 w 5060911"/>
              <a:gd name="connsiteY118" fmla="*/ 208915 h 722756"/>
              <a:gd name="connsiteX119" fmla="*/ 4699089 w 5060911"/>
              <a:gd name="connsiteY119" fmla="*/ 243586 h 722756"/>
              <a:gd name="connsiteX120" fmla="*/ 4739983 w 5060911"/>
              <a:gd name="connsiteY120" fmla="*/ 268478 h 722756"/>
              <a:gd name="connsiteX121" fmla="*/ 4822660 w 5060911"/>
              <a:gd name="connsiteY121" fmla="*/ 294259 h 722756"/>
              <a:gd name="connsiteX122" fmla="*/ 4940008 w 5060911"/>
              <a:gd name="connsiteY122" fmla="*/ 332486 h 722756"/>
              <a:gd name="connsiteX123" fmla="*/ 5022685 w 5060911"/>
              <a:gd name="connsiteY123" fmla="*/ 394716 h 722756"/>
              <a:gd name="connsiteX124" fmla="*/ 5058245 w 5060911"/>
              <a:gd name="connsiteY124" fmla="*/ 506730 h 722756"/>
              <a:gd name="connsiteX125" fmla="*/ 5022685 w 5060911"/>
              <a:gd name="connsiteY125" fmla="*/ 619633 h 722756"/>
              <a:gd name="connsiteX126" fmla="*/ 4925784 w 5060911"/>
              <a:gd name="connsiteY126" fmla="*/ 695198 h 722756"/>
              <a:gd name="connsiteX127" fmla="*/ 4783544 w 5060911"/>
              <a:gd name="connsiteY127" fmla="*/ 721868 h 72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060911" h="722756">
                <a:moveTo>
                  <a:pt x="604520" y="550291"/>
                </a:moveTo>
                <a:cubicBezTo>
                  <a:pt x="578443" y="605409"/>
                  <a:pt x="541697" y="648081"/>
                  <a:pt x="494284" y="678307"/>
                </a:cubicBezTo>
                <a:cubicBezTo>
                  <a:pt x="447463" y="707940"/>
                  <a:pt x="393531" y="722757"/>
                  <a:pt x="332486" y="722757"/>
                </a:cubicBezTo>
                <a:cubicBezTo>
                  <a:pt x="267885" y="722757"/>
                  <a:pt x="210397" y="707644"/>
                  <a:pt x="160020" y="677418"/>
                </a:cubicBezTo>
                <a:cubicBezTo>
                  <a:pt x="109643" y="647192"/>
                  <a:pt x="70231" y="604520"/>
                  <a:pt x="41783" y="549402"/>
                </a:cubicBezTo>
                <a:cubicBezTo>
                  <a:pt x="13928" y="493691"/>
                  <a:pt x="0" y="429980"/>
                  <a:pt x="0" y="358267"/>
                </a:cubicBezTo>
                <a:cubicBezTo>
                  <a:pt x="0" y="287147"/>
                  <a:pt x="14224" y="224621"/>
                  <a:pt x="42672" y="170688"/>
                </a:cubicBezTo>
                <a:cubicBezTo>
                  <a:pt x="71120" y="116163"/>
                  <a:pt x="111125" y="74083"/>
                  <a:pt x="162687" y="44450"/>
                </a:cubicBezTo>
                <a:cubicBezTo>
                  <a:pt x="214249" y="14817"/>
                  <a:pt x="273516" y="0"/>
                  <a:pt x="340487" y="0"/>
                </a:cubicBezTo>
                <a:cubicBezTo>
                  <a:pt x="402124" y="0"/>
                  <a:pt x="454872" y="15409"/>
                  <a:pt x="498729" y="46228"/>
                </a:cubicBezTo>
                <a:cubicBezTo>
                  <a:pt x="542586" y="76454"/>
                  <a:pt x="577257" y="118533"/>
                  <a:pt x="602742" y="172466"/>
                </a:cubicBezTo>
                <a:lnTo>
                  <a:pt x="464947" y="233807"/>
                </a:lnTo>
                <a:cubicBezTo>
                  <a:pt x="452501" y="204766"/>
                  <a:pt x="434425" y="182838"/>
                  <a:pt x="410718" y="168021"/>
                </a:cubicBezTo>
                <a:cubicBezTo>
                  <a:pt x="387604" y="153204"/>
                  <a:pt x="361230" y="145796"/>
                  <a:pt x="331597" y="145796"/>
                </a:cubicBezTo>
                <a:cubicBezTo>
                  <a:pt x="297815" y="145796"/>
                  <a:pt x="267885" y="154686"/>
                  <a:pt x="241808" y="172466"/>
                </a:cubicBezTo>
                <a:cubicBezTo>
                  <a:pt x="216323" y="189653"/>
                  <a:pt x="196173" y="214249"/>
                  <a:pt x="181356" y="246253"/>
                </a:cubicBezTo>
                <a:cubicBezTo>
                  <a:pt x="167132" y="278257"/>
                  <a:pt x="160020" y="315595"/>
                  <a:pt x="160020" y="358267"/>
                </a:cubicBezTo>
                <a:cubicBezTo>
                  <a:pt x="160020" y="402124"/>
                  <a:pt x="167132" y="440648"/>
                  <a:pt x="181356" y="473837"/>
                </a:cubicBezTo>
                <a:cubicBezTo>
                  <a:pt x="196173" y="506434"/>
                  <a:pt x="216323" y="531918"/>
                  <a:pt x="241808" y="550291"/>
                </a:cubicBezTo>
                <a:cubicBezTo>
                  <a:pt x="267885" y="568071"/>
                  <a:pt x="297815" y="576961"/>
                  <a:pt x="331597" y="576961"/>
                </a:cubicBezTo>
                <a:cubicBezTo>
                  <a:pt x="360045" y="576961"/>
                  <a:pt x="385530" y="569553"/>
                  <a:pt x="408051" y="554736"/>
                </a:cubicBezTo>
                <a:cubicBezTo>
                  <a:pt x="431165" y="539327"/>
                  <a:pt x="450723" y="517398"/>
                  <a:pt x="466725" y="488950"/>
                </a:cubicBezTo>
                <a:close/>
                <a:moveTo>
                  <a:pt x="984394" y="722757"/>
                </a:moveTo>
                <a:cubicBezTo>
                  <a:pt x="916830" y="722757"/>
                  <a:pt x="858453" y="708533"/>
                  <a:pt x="809261" y="680085"/>
                </a:cubicBezTo>
                <a:cubicBezTo>
                  <a:pt x="760070" y="651044"/>
                  <a:pt x="722139" y="609558"/>
                  <a:pt x="695469" y="555625"/>
                </a:cubicBezTo>
                <a:cubicBezTo>
                  <a:pt x="668799" y="501100"/>
                  <a:pt x="655464" y="436499"/>
                  <a:pt x="655464" y="361823"/>
                </a:cubicBezTo>
                <a:cubicBezTo>
                  <a:pt x="655464" y="286554"/>
                  <a:pt x="668799" y="221954"/>
                  <a:pt x="695469" y="168021"/>
                </a:cubicBezTo>
                <a:cubicBezTo>
                  <a:pt x="722139" y="113496"/>
                  <a:pt x="760070" y="72009"/>
                  <a:pt x="809261" y="43561"/>
                </a:cubicBezTo>
                <a:cubicBezTo>
                  <a:pt x="858453" y="14520"/>
                  <a:pt x="916830" y="0"/>
                  <a:pt x="984394" y="0"/>
                </a:cubicBezTo>
                <a:cubicBezTo>
                  <a:pt x="1051366" y="0"/>
                  <a:pt x="1109447" y="14520"/>
                  <a:pt x="1158638" y="43561"/>
                </a:cubicBezTo>
                <a:cubicBezTo>
                  <a:pt x="1207830" y="72009"/>
                  <a:pt x="1245756" y="113496"/>
                  <a:pt x="1272426" y="168021"/>
                </a:cubicBezTo>
                <a:cubicBezTo>
                  <a:pt x="1299096" y="221954"/>
                  <a:pt x="1312431" y="286554"/>
                  <a:pt x="1312431" y="361823"/>
                </a:cubicBezTo>
                <a:cubicBezTo>
                  <a:pt x="1312431" y="436499"/>
                  <a:pt x="1299096" y="501100"/>
                  <a:pt x="1272426" y="555625"/>
                </a:cubicBezTo>
                <a:cubicBezTo>
                  <a:pt x="1245756" y="609558"/>
                  <a:pt x="1207830" y="651044"/>
                  <a:pt x="1158638" y="680085"/>
                </a:cubicBezTo>
                <a:cubicBezTo>
                  <a:pt x="1109447" y="708533"/>
                  <a:pt x="1051366" y="722757"/>
                  <a:pt x="984394" y="722757"/>
                </a:cubicBezTo>
                <a:close/>
                <a:moveTo>
                  <a:pt x="984394" y="576961"/>
                </a:moveTo>
                <a:cubicBezTo>
                  <a:pt x="1036549" y="576961"/>
                  <a:pt x="1077739" y="558292"/>
                  <a:pt x="1107965" y="520954"/>
                </a:cubicBezTo>
                <a:cubicBezTo>
                  <a:pt x="1138191" y="483023"/>
                  <a:pt x="1153304" y="429980"/>
                  <a:pt x="1153304" y="361823"/>
                </a:cubicBezTo>
                <a:cubicBezTo>
                  <a:pt x="1153304" y="293666"/>
                  <a:pt x="1138191" y="240623"/>
                  <a:pt x="1107965" y="202692"/>
                </a:cubicBezTo>
                <a:cubicBezTo>
                  <a:pt x="1078332" y="164761"/>
                  <a:pt x="1037142" y="145796"/>
                  <a:pt x="984394" y="145796"/>
                </a:cubicBezTo>
                <a:cubicBezTo>
                  <a:pt x="931647" y="145796"/>
                  <a:pt x="890160" y="164761"/>
                  <a:pt x="859934" y="202692"/>
                </a:cubicBezTo>
                <a:cubicBezTo>
                  <a:pt x="829708" y="240623"/>
                  <a:pt x="814595" y="293666"/>
                  <a:pt x="814595" y="361823"/>
                </a:cubicBezTo>
                <a:cubicBezTo>
                  <a:pt x="814595" y="429980"/>
                  <a:pt x="829708" y="483023"/>
                  <a:pt x="859934" y="520954"/>
                </a:cubicBezTo>
                <a:cubicBezTo>
                  <a:pt x="890160" y="558292"/>
                  <a:pt x="931647" y="576961"/>
                  <a:pt x="984394" y="576961"/>
                </a:cubicBezTo>
                <a:close/>
                <a:moveTo>
                  <a:pt x="1565936" y="710311"/>
                </a:moveTo>
                <a:lnTo>
                  <a:pt x="1410361" y="710311"/>
                </a:lnTo>
                <a:lnTo>
                  <a:pt x="1410361" y="12446"/>
                </a:lnTo>
                <a:lnTo>
                  <a:pt x="1553489" y="12446"/>
                </a:lnTo>
                <a:lnTo>
                  <a:pt x="1831746" y="424053"/>
                </a:lnTo>
                <a:lnTo>
                  <a:pt x="1837080" y="424053"/>
                </a:lnTo>
                <a:lnTo>
                  <a:pt x="1837080" y="12446"/>
                </a:lnTo>
                <a:lnTo>
                  <a:pt x="1992655" y="12446"/>
                </a:lnTo>
                <a:lnTo>
                  <a:pt x="1992655" y="710311"/>
                </a:lnTo>
                <a:lnTo>
                  <a:pt x="1857527" y="710311"/>
                </a:lnTo>
                <a:lnTo>
                  <a:pt x="1571269" y="298704"/>
                </a:lnTo>
                <a:lnTo>
                  <a:pt x="1565936" y="298704"/>
                </a:lnTo>
                <a:close/>
                <a:moveTo>
                  <a:pt x="2426576" y="710311"/>
                </a:moveTo>
                <a:lnTo>
                  <a:pt x="2271001" y="710311"/>
                </a:lnTo>
                <a:lnTo>
                  <a:pt x="2271001" y="158242"/>
                </a:lnTo>
                <a:lnTo>
                  <a:pt x="2075421" y="158242"/>
                </a:lnTo>
                <a:lnTo>
                  <a:pt x="2075421" y="12446"/>
                </a:lnTo>
                <a:lnTo>
                  <a:pt x="2621267" y="12446"/>
                </a:lnTo>
                <a:lnTo>
                  <a:pt x="2621267" y="158242"/>
                </a:lnTo>
                <a:lnTo>
                  <a:pt x="2426576" y="158242"/>
                </a:lnTo>
                <a:close/>
                <a:moveTo>
                  <a:pt x="2859494" y="426720"/>
                </a:moveTo>
                <a:lnTo>
                  <a:pt x="2859494" y="568960"/>
                </a:lnTo>
                <a:lnTo>
                  <a:pt x="3183979" y="568960"/>
                </a:lnTo>
                <a:lnTo>
                  <a:pt x="3183979" y="710311"/>
                </a:lnTo>
                <a:lnTo>
                  <a:pt x="2703919" y="710311"/>
                </a:lnTo>
                <a:lnTo>
                  <a:pt x="2703919" y="12446"/>
                </a:lnTo>
                <a:lnTo>
                  <a:pt x="3173311" y="12446"/>
                </a:lnTo>
                <a:lnTo>
                  <a:pt x="3173311" y="153797"/>
                </a:lnTo>
                <a:lnTo>
                  <a:pt x="2859494" y="153797"/>
                </a:lnTo>
                <a:lnTo>
                  <a:pt x="2859494" y="285369"/>
                </a:lnTo>
                <a:lnTo>
                  <a:pt x="3156420" y="285369"/>
                </a:lnTo>
                <a:lnTo>
                  <a:pt x="3156420" y="426720"/>
                </a:lnTo>
                <a:close/>
                <a:moveTo>
                  <a:pt x="3430753" y="710311"/>
                </a:moveTo>
                <a:lnTo>
                  <a:pt x="3275178" y="710311"/>
                </a:lnTo>
                <a:lnTo>
                  <a:pt x="3275178" y="12446"/>
                </a:lnTo>
                <a:lnTo>
                  <a:pt x="3418307" y="12446"/>
                </a:lnTo>
                <a:lnTo>
                  <a:pt x="3696564" y="424053"/>
                </a:lnTo>
                <a:lnTo>
                  <a:pt x="3701898" y="424053"/>
                </a:lnTo>
                <a:lnTo>
                  <a:pt x="3701898" y="12446"/>
                </a:lnTo>
                <a:lnTo>
                  <a:pt x="3857473" y="12446"/>
                </a:lnTo>
                <a:lnTo>
                  <a:pt x="3857473" y="710311"/>
                </a:lnTo>
                <a:lnTo>
                  <a:pt x="3722345" y="710311"/>
                </a:lnTo>
                <a:lnTo>
                  <a:pt x="3436087" y="298704"/>
                </a:lnTo>
                <a:lnTo>
                  <a:pt x="3430753" y="298704"/>
                </a:lnTo>
                <a:close/>
                <a:moveTo>
                  <a:pt x="4291394" y="710311"/>
                </a:moveTo>
                <a:lnTo>
                  <a:pt x="4135818" y="710311"/>
                </a:lnTo>
                <a:lnTo>
                  <a:pt x="4135818" y="158242"/>
                </a:lnTo>
                <a:lnTo>
                  <a:pt x="3940239" y="158242"/>
                </a:lnTo>
                <a:lnTo>
                  <a:pt x="3940239" y="12446"/>
                </a:lnTo>
                <a:lnTo>
                  <a:pt x="4486085" y="12446"/>
                </a:lnTo>
                <a:lnTo>
                  <a:pt x="4486085" y="158242"/>
                </a:lnTo>
                <a:lnTo>
                  <a:pt x="4291394" y="158242"/>
                </a:lnTo>
                <a:close/>
                <a:moveTo>
                  <a:pt x="4783544" y="721868"/>
                </a:moveTo>
                <a:cubicBezTo>
                  <a:pt x="4718355" y="721868"/>
                  <a:pt x="4661459" y="706162"/>
                  <a:pt x="4612856" y="674751"/>
                </a:cubicBezTo>
                <a:cubicBezTo>
                  <a:pt x="4564266" y="643340"/>
                  <a:pt x="4527817" y="601853"/>
                  <a:pt x="4503509" y="550291"/>
                </a:cubicBezTo>
                <a:lnTo>
                  <a:pt x="4638637" y="488061"/>
                </a:lnTo>
                <a:cubicBezTo>
                  <a:pt x="4651083" y="518880"/>
                  <a:pt x="4670057" y="542290"/>
                  <a:pt x="4695533" y="558292"/>
                </a:cubicBezTo>
                <a:cubicBezTo>
                  <a:pt x="4721022" y="573701"/>
                  <a:pt x="4750651" y="581406"/>
                  <a:pt x="4784433" y="581406"/>
                </a:cubicBezTo>
                <a:cubicBezTo>
                  <a:pt x="4819409" y="581406"/>
                  <a:pt x="4847260" y="575479"/>
                  <a:pt x="4867999" y="563626"/>
                </a:cubicBezTo>
                <a:cubicBezTo>
                  <a:pt x="4888751" y="551180"/>
                  <a:pt x="4899114" y="534882"/>
                  <a:pt x="4899114" y="514731"/>
                </a:cubicBezTo>
                <a:cubicBezTo>
                  <a:pt x="4899114" y="500507"/>
                  <a:pt x="4895266" y="488654"/>
                  <a:pt x="4887557" y="479171"/>
                </a:cubicBezTo>
                <a:cubicBezTo>
                  <a:pt x="4879861" y="469688"/>
                  <a:pt x="4866526" y="460798"/>
                  <a:pt x="4847552" y="452501"/>
                </a:cubicBezTo>
                <a:cubicBezTo>
                  <a:pt x="4828591" y="444204"/>
                  <a:pt x="4801032" y="435017"/>
                  <a:pt x="4764875" y="424942"/>
                </a:cubicBezTo>
                <a:cubicBezTo>
                  <a:pt x="4716869" y="411903"/>
                  <a:pt x="4677169" y="398865"/>
                  <a:pt x="4645749" y="385826"/>
                </a:cubicBezTo>
                <a:cubicBezTo>
                  <a:pt x="4614939" y="372787"/>
                  <a:pt x="4587380" y="352340"/>
                  <a:pt x="4563072" y="324485"/>
                </a:cubicBezTo>
                <a:cubicBezTo>
                  <a:pt x="4539374" y="296037"/>
                  <a:pt x="4527512" y="258699"/>
                  <a:pt x="4527512" y="212471"/>
                </a:cubicBezTo>
                <a:cubicBezTo>
                  <a:pt x="4527512" y="171577"/>
                  <a:pt x="4539069" y="135128"/>
                  <a:pt x="4562183" y="103124"/>
                </a:cubicBezTo>
                <a:cubicBezTo>
                  <a:pt x="4585894" y="70527"/>
                  <a:pt x="4617898" y="45339"/>
                  <a:pt x="4658195" y="27559"/>
                </a:cubicBezTo>
                <a:cubicBezTo>
                  <a:pt x="4699089" y="9186"/>
                  <a:pt x="4744136" y="0"/>
                  <a:pt x="4793323" y="0"/>
                </a:cubicBezTo>
                <a:cubicBezTo>
                  <a:pt x="4917783" y="0"/>
                  <a:pt x="5006988" y="54822"/>
                  <a:pt x="5060912" y="164465"/>
                </a:cubicBezTo>
                <a:lnTo>
                  <a:pt x="4927562" y="227584"/>
                </a:lnTo>
                <a:cubicBezTo>
                  <a:pt x="4912157" y="196765"/>
                  <a:pt x="4893196" y="174540"/>
                  <a:pt x="4870666" y="160909"/>
                </a:cubicBezTo>
                <a:cubicBezTo>
                  <a:pt x="4848746" y="147278"/>
                  <a:pt x="4822368" y="140462"/>
                  <a:pt x="4791545" y="140462"/>
                </a:cubicBezTo>
                <a:cubicBezTo>
                  <a:pt x="4762513" y="140462"/>
                  <a:pt x="4737621" y="146981"/>
                  <a:pt x="4716869" y="160020"/>
                </a:cubicBezTo>
                <a:cubicBezTo>
                  <a:pt x="4696727" y="173059"/>
                  <a:pt x="4686643" y="189357"/>
                  <a:pt x="4686643" y="208915"/>
                </a:cubicBezTo>
                <a:cubicBezTo>
                  <a:pt x="4686643" y="222546"/>
                  <a:pt x="4690796" y="234103"/>
                  <a:pt x="4699089" y="243586"/>
                </a:cubicBezTo>
                <a:cubicBezTo>
                  <a:pt x="4707395" y="252476"/>
                  <a:pt x="4721022" y="260773"/>
                  <a:pt x="4739983" y="268478"/>
                </a:cubicBezTo>
                <a:cubicBezTo>
                  <a:pt x="4758957" y="276183"/>
                  <a:pt x="4786516" y="284776"/>
                  <a:pt x="4822660" y="294259"/>
                </a:cubicBezTo>
                <a:cubicBezTo>
                  <a:pt x="4869485" y="306705"/>
                  <a:pt x="4908601" y="319447"/>
                  <a:pt x="4940008" y="332486"/>
                </a:cubicBezTo>
                <a:cubicBezTo>
                  <a:pt x="4971428" y="345525"/>
                  <a:pt x="4998987" y="366268"/>
                  <a:pt x="5022685" y="394716"/>
                </a:cubicBezTo>
                <a:cubicBezTo>
                  <a:pt x="5046396" y="423164"/>
                  <a:pt x="5058245" y="460502"/>
                  <a:pt x="5058245" y="506730"/>
                </a:cubicBezTo>
                <a:cubicBezTo>
                  <a:pt x="5058245" y="549402"/>
                  <a:pt x="5046396" y="587036"/>
                  <a:pt x="5022685" y="619633"/>
                </a:cubicBezTo>
                <a:cubicBezTo>
                  <a:pt x="4999571" y="652230"/>
                  <a:pt x="4967275" y="677418"/>
                  <a:pt x="4925784" y="695198"/>
                </a:cubicBezTo>
                <a:cubicBezTo>
                  <a:pt x="4884306" y="712978"/>
                  <a:pt x="4836884" y="721868"/>
                  <a:pt x="4783544" y="721868"/>
                </a:cubicBezTo>
                <a:close/>
              </a:path>
            </a:pathLst>
          </a:custGeom>
          <a:solidFill>
            <a:schemeClr val="accent1">
              <a:lumMod val="75000"/>
              <a:alpha val="4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6000"/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en-US"/>
              <a:t>OutLine</a:t>
            </a:r>
            <a:endParaRPr lang="en-US" altLang="en-US"/>
          </a:p>
        </p:txBody>
      </p:sp>
      <p:sp>
        <p:nvSpPr>
          <p:cNvPr id="2" name="Rectangle 42563_#color_$accent1_$accent1_4-2683&amp;1479"/>
          <p:cNvSpPr/>
          <p:nvPr>
            <p:custDataLst>
              <p:tags r:id="rId3"/>
            </p:custDataLst>
          </p:nvPr>
        </p:nvSpPr>
        <p:spPr>
          <a:xfrm>
            <a:off x="2491529" y="3483971"/>
            <a:ext cx="715629" cy="715629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177800"/>
                </a:moveTo>
                <a:cubicBezTo>
                  <a:pt x="0" y="79604"/>
                  <a:pt x="79604" y="0"/>
                  <a:pt x="177800" y="0"/>
                </a:cubicBezTo>
                <a:lnTo>
                  <a:pt x="660400" y="0"/>
                </a:lnTo>
                <a:cubicBezTo>
                  <a:pt x="758596" y="0"/>
                  <a:pt x="838200" y="79604"/>
                  <a:pt x="838200" y="177800"/>
                </a:cubicBezTo>
                <a:lnTo>
                  <a:pt x="838200" y="660400"/>
                </a:lnTo>
                <a:cubicBezTo>
                  <a:pt x="838200" y="758596"/>
                  <a:pt x="758596" y="838200"/>
                  <a:pt x="660400" y="838200"/>
                </a:cubicBezTo>
                <a:lnTo>
                  <a:pt x="177800" y="838200"/>
                </a:lnTo>
                <a:cubicBezTo>
                  <a:pt x="79604" y="838200"/>
                  <a:pt x="0" y="758596"/>
                  <a:pt x="0" y="660400"/>
                </a:cubicBezTo>
                <a:lnTo>
                  <a:pt x="0" y="177800"/>
                </a:ln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2334248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chemeClr val="accent1">
                    <a:lumMod val="20000"/>
                    <a:lumOff val="80000"/>
                  </a:schemeClr>
                </a:solidFill>
                <a:ea typeface="MiSans Demibold" panose="00000700000000000000" charset="-122"/>
                <a:cs typeface="+mj-lt"/>
                <a:sym typeface="+mn-ea"/>
              </a:rPr>
              <a:t>01</a:t>
            </a:r>
            <a:endParaRPr lang="en-US" sz="3200" b="1">
              <a:solidFill>
                <a:schemeClr val="accent1">
                  <a:lumMod val="20000"/>
                  <a:lumOff val="80000"/>
                </a:schemeClr>
              </a:solidFill>
              <a:ea typeface="MiSans Demibold" panose="00000700000000000000" charset="-122"/>
              <a:cs typeface="+mj-lt"/>
              <a:sym typeface="+mn-ea"/>
            </a:endParaRPr>
          </a:p>
        </p:txBody>
      </p:sp>
      <p:sp>
        <p:nvSpPr>
          <p:cNvPr id="3" name="Rectangle 42569_#color_$accent1_$accent1_4-2764&amp;1297"/>
          <p:cNvSpPr/>
          <p:nvPr>
            <p:custDataLst>
              <p:tags r:id="rId4"/>
            </p:custDataLst>
          </p:nvPr>
        </p:nvSpPr>
        <p:spPr>
          <a:xfrm>
            <a:off x="4649257" y="3483971"/>
            <a:ext cx="715629" cy="715629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177800"/>
                </a:moveTo>
                <a:cubicBezTo>
                  <a:pt x="0" y="79604"/>
                  <a:pt x="79604" y="0"/>
                  <a:pt x="177800" y="0"/>
                </a:cubicBezTo>
                <a:lnTo>
                  <a:pt x="660400" y="0"/>
                </a:lnTo>
                <a:cubicBezTo>
                  <a:pt x="758596" y="0"/>
                  <a:pt x="838200" y="79604"/>
                  <a:pt x="838200" y="177800"/>
                </a:cubicBezTo>
                <a:lnTo>
                  <a:pt x="838200" y="660400"/>
                </a:lnTo>
                <a:cubicBezTo>
                  <a:pt x="838200" y="758596"/>
                  <a:pt x="758596" y="838200"/>
                  <a:pt x="660400" y="838200"/>
                </a:cubicBezTo>
                <a:lnTo>
                  <a:pt x="177800" y="838200"/>
                </a:lnTo>
                <a:cubicBezTo>
                  <a:pt x="79604" y="838200"/>
                  <a:pt x="0" y="758596"/>
                  <a:pt x="0" y="660400"/>
                </a:cubicBezTo>
                <a:lnTo>
                  <a:pt x="0" y="177800"/>
                </a:ln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2334248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MiSans Demibold" panose="00000700000000000000" charset="-122"/>
                <a:cs typeface="+mj-lt"/>
                <a:sym typeface="+mn-ea"/>
              </a:rPr>
              <a:t>02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  <a:ea typeface="MiSans Demibold" panose="00000700000000000000" charset="-122"/>
              <a:cs typeface="+mj-lt"/>
              <a:sym typeface="+mn-ea"/>
            </a:endParaRPr>
          </a:p>
        </p:txBody>
      </p:sp>
      <p:sp>
        <p:nvSpPr>
          <p:cNvPr id="14" name="Rectangle 42570_#color_$accent1_$accent1_4-2764&amp;1298"/>
          <p:cNvSpPr/>
          <p:nvPr>
            <p:custDataLst>
              <p:tags r:id="rId5"/>
            </p:custDataLst>
          </p:nvPr>
        </p:nvSpPr>
        <p:spPr>
          <a:xfrm>
            <a:off x="6806986" y="3483971"/>
            <a:ext cx="715629" cy="715629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177800"/>
                </a:moveTo>
                <a:cubicBezTo>
                  <a:pt x="0" y="79604"/>
                  <a:pt x="79604" y="0"/>
                  <a:pt x="177800" y="0"/>
                </a:cubicBezTo>
                <a:lnTo>
                  <a:pt x="660400" y="0"/>
                </a:lnTo>
                <a:cubicBezTo>
                  <a:pt x="758596" y="0"/>
                  <a:pt x="838200" y="79604"/>
                  <a:pt x="838200" y="177800"/>
                </a:cubicBezTo>
                <a:lnTo>
                  <a:pt x="838200" y="660400"/>
                </a:lnTo>
                <a:cubicBezTo>
                  <a:pt x="838200" y="758596"/>
                  <a:pt x="758596" y="838200"/>
                  <a:pt x="660400" y="838200"/>
                </a:cubicBezTo>
                <a:lnTo>
                  <a:pt x="177800" y="838200"/>
                </a:lnTo>
                <a:cubicBezTo>
                  <a:pt x="79604" y="838200"/>
                  <a:pt x="0" y="758596"/>
                  <a:pt x="0" y="660400"/>
                </a:cubicBezTo>
                <a:lnTo>
                  <a:pt x="0" y="177800"/>
                </a:ln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2334248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chemeClr val="accent1">
                    <a:lumMod val="20000"/>
                    <a:lumOff val="80000"/>
                  </a:schemeClr>
                </a:solidFill>
                <a:ea typeface="MiSans Demibold" panose="00000700000000000000" charset="-122"/>
                <a:cs typeface="+mj-lt"/>
                <a:sym typeface="+mn-ea"/>
              </a:rPr>
              <a:t>03</a:t>
            </a:r>
            <a:endParaRPr lang="en-US" sz="3200" b="1">
              <a:solidFill>
                <a:schemeClr val="accent1">
                  <a:lumMod val="20000"/>
                  <a:lumOff val="80000"/>
                </a:schemeClr>
              </a:solidFill>
              <a:ea typeface="MiSans Demibold" panose="00000700000000000000" charset="-122"/>
              <a:cs typeface="+mj-lt"/>
              <a:sym typeface="+mn-ea"/>
            </a:endParaRPr>
          </a:p>
        </p:txBody>
      </p:sp>
      <p:sp>
        <p:nvSpPr>
          <p:cNvPr id="15" name="Rectangle 42571_#color_$accent1_$accent1_4-2764&amp;1299"/>
          <p:cNvSpPr/>
          <p:nvPr>
            <p:custDataLst>
              <p:tags r:id="rId6"/>
            </p:custDataLst>
          </p:nvPr>
        </p:nvSpPr>
        <p:spPr>
          <a:xfrm>
            <a:off x="8964714" y="3483971"/>
            <a:ext cx="715629" cy="715629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177800"/>
                </a:moveTo>
                <a:cubicBezTo>
                  <a:pt x="0" y="79604"/>
                  <a:pt x="79604" y="0"/>
                  <a:pt x="177800" y="0"/>
                </a:cubicBezTo>
                <a:lnTo>
                  <a:pt x="660400" y="0"/>
                </a:lnTo>
                <a:cubicBezTo>
                  <a:pt x="758596" y="0"/>
                  <a:pt x="838200" y="79604"/>
                  <a:pt x="838200" y="177800"/>
                </a:cubicBezTo>
                <a:lnTo>
                  <a:pt x="838200" y="660400"/>
                </a:lnTo>
                <a:cubicBezTo>
                  <a:pt x="838200" y="758596"/>
                  <a:pt x="758596" y="838200"/>
                  <a:pt x="660400" y="838200"/>
                </a:cubicBezTo>
                <a:lnTo>
                  <a:pt x="177800" y="838200"/>
                </a:lnTo>
                <a:cubicBezTo>
                  <a:pt x="79604" y="838200"/>
                  <a:pt x="0" y="758596"/>
                  <a:pt x="0" y="660400"/>
                </a:cubicBezTo>
                <a:lnTo>
                  <a:pt x="0" y="177800"/>
                </a:ln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2334248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a typeface="MiSans Demibold" panose="00000700000000000000" charset="-122"/>
                <a:cs typeface="+mj-lt"/>
                <a:sym typeface="+mn-ea"/>
              </a:rPr>
              <a:t>04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  <a:ea typeface="MiSans Demibold" panose="00000700000000000000" charset="-122"/>
              <a:cs typeface="+mj-lt"/>
              <a:sym typeface="+mn-ea"/>
            </a:endParaRPr>
          </a:p>
        </p:txBody>
      </p:sp>
      <p:sp>
        <p:nvSpPr>
          <p:cNvPr id="16" name="项标题"/>
          <p:cNvSpPr txBox="1"/>
          <p:nvPr>
            <p:custDataLst>
              <p:tags r:id="rId7"/>
            </p:custDataLst>
          </p:nvPr>
        </p:nvSpPr>
        <p:spPr>
          <a:xfrm>
            <a:off x="8357514" y="4481514"/>
            <a:ext cx="1821600" cy="15722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07000"/>
              </a:lnSpc>
            </a:pPr>
            <a:r>
              <a:rPr lang="en-US" altLang="en-US" sz="1900" spc="300" dirty="0">
                <a:solidFill>
                  <a:schemeClr val="tx2"/>
                </a:solidFill>
                <a:latin typeface="+mn-ea"/>
              </a:rPr>
              <a:t>Conclusion and Outlook</a:t>
            </a:r>
            <a:endParaRPr lang="en-US" altLang="en-US" sz="1900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7" name="项标题"/>
          <p:cNvSpPr txBox="1"/>
          <p:nvPr>
            <p:custDataLst>
              <p:tags r:id="rId8"/>
            </p:custDataLst>
          </p:nvPr>
        </p:nvSpPr>
        <p:spPr>
          <a:xfrm>
            <a:off x="6254000" y="4481514"/>
            <a:ext cx="1821600" cy="15722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07000"/>
              </a:lnSpc>
            </a:pPr>
            <a:r>
              <a:rPr lang="en-US" altLang="en-US" sz="1900" spc="300" dirty="0">
                <a:solidFill>
                  <a:schemeClr val="tx2"/>
                </a:solidFill>
                <a:latin typeface="+mn-ea"/>
              </a:rPr>
              <a:t>Precise Higgs boson rare decay study</a:t>
            </a:r>
            <a:endParaRPr lang="en-US" altLang="en-US" sz="1900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8" name="项标题"/>
          <p:cNvSpPr txBox="1"/>
          <p:nvPr>
            <p:custDataLst>
              <p:tags r:id="rId9"/>
            </p:custDataLst>
          </p:nvPr>
        </p:nvSpPr>
        <p:spPr>
          <a:xfrm>
            <a:off x="4052900" y="4481514"/>
            <a:ext cx="1821600" cy="15722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07000"/>
              </a:lnSpc>
            </a:pPr>
            <a:r>
              <a:rPr lang="en-US" altLang="en-US" sz="1900" spc="300" dirty="0">
                <a:solidFill>
                  <a:schemeClr val="tx2"/>
                </a:solidFill>
                <a:latin typeface="+mn-ea"/>
              </a:rPr>
              <a:t>Electroweak corrections to Higgs boson + jet production</a:t>
            </a:r>
            <a:endParaRPr lang="en-US" altLang="en-US" sz="1900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9" name="项标题"/>
          <p:cNvSpPr txBox="1"/>
          <p:nvPr>
            <p:custDataLst>
              <p:tags r:id="rId10"/>
            </p:custDataLst>
          </p:nvPr>
        </p:nvSpPr>
        <p:spPr>
          <a:xfrm>
            <a:off x="1949386" y="4481514"/>
            <a:ext cx="1821600" cy="157221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07000"/>
              </a:lnSpc>
            </a:pPr>
            <a:r>
              <a:rPr lang="en-US" altLang="en-US" sz="1900" spc="300" dirty="0">
                <a:solidFill>
                  <a:schemeClr val="tx2"/>
                </a:solidFill>
                <a:latin typeface="+mn-ea"/>
              </a:rPr>
              <a:t>Motivation</a:t>
            </a:r>
            <a:endParaRPr lang="en-US" altLang="en-US" sz="1900" spc="300" dirty="0">
              <a:solidFill>
                <a:schemeClr val="tx2"/>
              </a:solidFill>
              <a:latin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6" y="726134"/>
            <a:ext cx="10546904" cy="25363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1" y="3358909"/>
            <a:ext cx="10774134" cy="33262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2" y="845942"/>
            <a:ext cx="11626696" cy="4815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09591" y="5922911"/>
            <a:ext cx="894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Differential cross section with and without NLO EW corrections in Gµ scheme.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568233"/>
            <a:ext cx="11387140" cy="35789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9536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EW corrections bringing the theoretical uncertainty under much tighter control.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399" y="54539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>
                <a:solidFill>
                  <a:schemeClr val="bg1"/>
                </a:solidFill>
              </a:rPr>
              <a:t>Significantly reduce the theoretical uncertainty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00256" y="566298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Agree with: 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Bi, Ma</a:t>
            </a:r>
            <a:r>
              <a:rPr lang="en-US" altLang="zh-CN">
                <a:solidFill>
                  <a:srgbClr val="0070C0"/>
                </a:solidFill>
              </a:rPr>
              <a:t>, Mu, </a:t>
            </a:r>
            <a:r>
              <a:rPr lang="en-US" altLang="zh-CN" dirty="0">
                <a:solidFill>
                  <a:srgbClr val="0070C0"/>
                </a:solidFill>
              </a:rPr>
              <a:t>2508.02588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8879" y="44624"/>
            <a:ext cx="12163425" cy="6886575"/>
            <a:chOff x="1" y="4678"/>
            <a:chExt cx="12163743" cy="6886179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148" name="文本框 129"/>
              <p:cNvSpPr txBox="1"/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4400" b="1" dirty="0">
                    <a:solidFill>
                      <a:srgbClr val="56725B"/>
                    </a:solidFill>
                    <a:ea typeface="微软雅黑" panose="020B0503020204020204" pitchFamily="34" charset="-122"/>
                  </a:rPr>
                  <a:t>EW corrections to Higgs boson rare decay </a:t>
                </a:r>
                <a14:m>
                  <m:oMath xmlns:m="http://schemas.openxmlformats.org/officeDocument/2006/math">
                    <m:r>
                      <a:rPr lang="en-US" altLang="zh-CN" sz="4400" b="1" i="0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𝐇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→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𝒁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𝜸</m:t>
                    </m:r>
                  </m:oMath>
                </a14:m>
                <a:endParaRPr lang="en-US" altLang="zh-CN" sz="4400" b="1" dirty="0">
                  <a:solidFill>
                    <a:srgbClr val="5672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6148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blipFill rotWithShape="1">
                <a:blip r:embed="rId4"/>
                <a:stretch>
                  <a:fillRect l="-2" t="-35" r="2" b="37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grpSpPr>
        <p:sp>
          <p:nvSpPr>
            <p:cNvPr id="3" name="椭圆 2"/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grp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</a:rPr>
                <a:t>3</a:t>
              </a:r>
              <a:endParaRPr lang="en-US" altLang="zh-CN" sz="60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54210" y="5462486"/>
            <a:ext cx="852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</a:rPr>
              <a:t>With:  </a:t>
            </a:r>
            <a:r>
              <a:rPr lang="en-US" altLang="zh-CN" b="1" dirty="0" err="1">
                <a:solidFill>
                  <a:srgbClr val="00B0F0"/>
                </a:solidFill>
              </a:rPr>
              <a:t>Zi-qiang</a:t>
            </a:r>
            <a:r>
              <a:rPr lang="en-US" altLang="zh-CN" b="1" dirty="0">
                <a:solidFill>
                  <a:srgbClr val="00B0F0"/>
                </a:solidFill>
              </a:rPr>
              <a:t> Chen, Cong-Feng </a:t>
            </a:r>
            <a:r>
              <a:rPr lang="en-US" altLang="zh-CN" b="1" dirty="0" err="1">
                <a:solidFill>
                  <a:srgbClr val="00B0F0"/>
                </a:solidFill>
              </a:rPr>
              <a:t>Qiao</a:t>
            </a:r>
            <a:r>
              <a:rPr lang="en-US" altLang="zh-CN" b="1" dirty="0">
                <a:solidFill>
                  <a:srgbClr val="00B0F0"/>
                </a:solidFill>
              </a:rPr>
              <a:t>, </a:t>
            </a:r>
            <a:r>
              <a:rPr lang="en-US" altLang="zh-CN" b="1" dirty="0" err="1">
                <a:solidFill>
                  <a:srgbClr val="00B0F0"/>
                </a:solidFill>
              </a:rPr>
              <a:t>Ruilin</a:t>
            </a:r>
            <a:r>
              <a:rPr lang="en-US" altLang="zh-CN" b="1" dirty="0">
                <a:solidFill>
                  <a:srgbClr val="00B0F0"/>
                </a:solidFill>
              </a:rPr>
              <a:t> Zhu,  PRD 110, L051301(2024)</a:t>
            </a:r>
            <a:endParaRPr lang="en-US" altLang="zh-CN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6" name="图形 4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507935" y="311360"/>
            <a:ext cx="11304962" cy="60855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Decay Channels of Higgs boson</a:t>
            </a:r>
            <a:endParaRPr lang="zh-CN" altLang="en-US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2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71306" y="1148080"/>
            <a:ext cx="5642410" cy="4008107"/>
          </a:xfrm>
          <a:prstGeom prst="rect">
            <a:avLst/>
          </a:prstGeom>
        </p:spPr>
      </p:pic>
      <p:pic>
        <p:nvPicPr>
          <p:cNvPr id="47" name="内容占位符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296" y="1098121"/>
            <a:ext cx="5540123" cy="4031999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5015880" y="4077072"/>
            <a:ext cx="1143459" cy="43204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152466" y="5599929"/>
                <a:ext cx="9793088" cy="81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New particles of heavy masses M can generate a difference between the SM prediction and the measured value of the couplings, but this will be proportional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ℎ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dirty="0"/>
                  <a:t>.  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466" y="5599929"/>
                <a:ext cx="9793088" cy="814967"/>
              </a:xfrm>
              <a:prstGeom prst="rect">
                <a:avLst/>
              </a:prstGeom>
              <a:blipFill rotWithShape="1">
                <a:blip r:embed="rId8"/>
                <a:stretch>
                  <a:fillRect l="-6" t="-61" r="1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0" y="14644"/>
            <a:ext cx="12201098" cy="586876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52080" y="1412875"/>
            <a:ext cx="4265295" cy="43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Evidence (2309.03501) obtained from a combination of ATLAS (2005.05382) and CMS (2204.12945).</a:t>
            </a:r>
            <a:endParaRPr lang="en-US" altLang="zh-CN" sz="2400">
              <a:cs typeface="Arial" panose="020B0604020202020204" pitchFamily="34" charset="0"/>
            </a:endParaRP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>
              <a:cs typeface="Arial" panose="020B0604020202020204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Previous searches: 1806.05996, 1402.3051, 1307.5515, 0806.0611 ...</a:t>
            </a:r>
            <a:endParaRPr lang="en-US" altLang="zh-CN" sz="2400">
              <a:cs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5" y="981710"/>
            <a:ext cx="7557135" cy="5111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ATLAS and CMS, PRL 132 (2024) 021803 [2309.03501] 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191770" y="1052195"/>
            <a:ext cx="1151890" cy="5041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sym typeface="+mn-ea"/>
                  </a:rPr>
                  <a:t>3.4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b="1" i="1">
                  <a:solidFill>
                    <a:srgbClr val="C0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74" y="908844"/>
            <a:ext cx="6991800" cy="5244808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/>
                  <a:t>Branching Ratio:</a:t>
                </a:r>
                <a:endParaRPr lang="en-US" altLang="zh-CN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zh-CN" sz="2800" b="1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/>
                  <a:t>Signal Strength:</a:t>
                </a:r>
                <a:endParaRPr lang="en-US" altLang="zh-CN" sz="2800" b="1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latin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𝟕</m:t>
                    </m:r>
                  </m:oMath>
                </a14:m>
                <a:endParaRPr lang="en-US" altLang="zh-CN" sz="2800" b="1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blipFill rotWithShape="1">
                <a:blip r:embed="rId5"/>
                <a:stretch>
                  <a:fillRect l="-12" t="-3" r="1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𝐞𝐱𝐩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𝐒𝐌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blipFill rotWithShape="1">
                <a:blip r:embed="rId6"/>
                <a:stretch>
                  <a:fillRect l="-14" t="-80" r="3" b="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7412990" y="5229225"/>
            <a:ext cx="4759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Motivation: Provide SM prediction as precise as possible.</a:t>
            </a:r>
            <a:endParaRPr lang="en-US" altLang="zh-CN" sz="24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ATLAS and CMS, PRL 132 (2024) 021803 [2309.03501] </a:t>
            </a:r>
            <a:endParaRPr lang="zh-CN" altLang="en-US" b="1" dirty="0"/>
          </a:p>
        </p:txBody>
      </p:sp>
      <p:sp>
        <p:nvSpPr>
          <p:cNvPr id="28" name="标题 1"/>
          <p:cNvSpPr txBox="1"/>
          <p:nvPr/>
        </p:nvSpPr>
        <p:spPr>
          <a:xfrm>
            <a:off x="0" y="14644"/>
            <a:ext cx="12201098" cy="586876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</a:rPr>
              <a:t>Previous calculations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350" y="1042035"/>
            <a:ext cx="11628755" cy="5395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Leading order</a:t>
            </a:r>
            <a:r>
              <a:rPr lang="en-US" altLang="zh-CN" sz="28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  <a:endParaRPr lang="en-US" altLang="zh-CN" sz="28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J.R. Ellis, M. K. Gaillard, D. V. Nanopoulos, Nucl. Phys. B 106 (1976) 292</a:t>
            </a: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R.N. Cahn, M. S. Chanowitz, N. Fleishon, Phys. Lett. B 82 (1979) 113-116</a:t>
            </a: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QCD corrections</a:t>
            </a:r>
            <a:r>
              <a:rPr lang="en-US" altLang="zh-CN" sz="28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  <a:endParaRPr lang="en-US" altLang="zh-CN" sz="28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M. Spira, A. Djouadi, P. M.  Zerwas,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Phys. Lett. B 276 (1992) 350-353</a:t>
            </a: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T. Gehrmann, S. Guns, D. Kara, JHEP 09 (2015) 038 [1505.00561]   </a:t>
            </a: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R. Bonciani, V. D. </a:t>
            </a:r>
            <a:r>
              <a:rPr lang="en-US" altLang="zh-CN" sz="2400" dirty="0" err="1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Duca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, et al, JHEP 08 (2015) 108 [1505.00567]</a:t>
            </a:r>
            <a:endParaRPr lang="en-US" altLang="zh-CN" sz="28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2464" y="40770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Numerical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45823" y="466781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72464" y="527559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328" y="3212976"/>
            <a:ext cx="1202533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3341" y="1468720"/>
            <a:ext cx="11217275" cy="4480560"/>
            <a:chOff x="642" y="1658"/>
            <a:chExt cx="17665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QCD corrections amount to </a:t>
              </a:r>
              <a:r>
                <a:rPr lang="en-US" altLang="zh-CN" sz="2800" dirty="0">
                  <a:sym typeface="+mn-ea"/>
                </a:rPr>
                <a:t>0.22% of the LO width. It is </a:t>
              </a:r>
              <a:r>
                <a:rPr lang="en-US" altLang="zh-CN" sz="2800" dirty="0" err="1">
                  <a:sym typeface="+mn-ea"/>
                </a:rPr>
                <a:t>resonable</a:t>
              </a:r>
              <a:r>
                <a:rPr lang="en-US" altLang="zh-CN" sz="2800" dirty="0">
                  <a:sym typeface="+mn-ea"/>
                </a:rPr>
                <a:t> to </a:t>
              </a:r>
              <a:r>
                <a:rPr lang="en-US" altLang="zh-CN" sz="2800" dirty="0"/>
                <a:t>expect that the EW corrections will yield a larger contribution.</a:t>
              </a:r>
              <a:endParaRPr lang="en-US" altLang="zh-CN" sz="2800" dirty="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theoretical uncertainty has not been fully discussed</a:t>
              </a: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1505.00561: </a:t>
              </a: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1505.00567: </a:t>
              </a:r>
              <a:endParaRPr lang="zh-CN" altLang="en-US" sz="2800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" y="5883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09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4" y="7672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68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858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559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4644" y="44624"/>
            <a:ext cx="12038019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Why NLO EW?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670" y="1842135"/>
            <a:ext cx="11216640" cy="4480560"/>
            <a:chOff x="642" y="1658"/>
            <a:chExt cx="17664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QCD corrections amount to </a:t>
              </a:r>
              <a:r>
                <a:rPr lang="en-US" altLang="zh-CN" sz="2800">
                  <a:sym typeface="+mn-ea"/>
                </a:rPr>
                <a:t>0.22% of the LO width. It is resonable to </a:t>
              </a:r>
              <a:r>
                <a:rPr lang="en-US" altLang="zh-CN" sz="2800"/>
                <a:t>expect that the EW corrections will yield a larger contribution.</a:t>
              </a: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theoretical uncertainty has not been fully discussed</a:t>
              </a: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1505.00561: </a:t>
              </a: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1505.00567: </a:t>
              </a:r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" y="5747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09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68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672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52425" y="981710"/>
            <a:ext cx="357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Why NLO EW?</a:t>
            </a:r>
            <a:endParaRPr lang="en-US" altLang="zh-CN" sz="3200" b="1">
              <a:solidFill>
                <a:schemeClr val="tx2"/>
              </a:solidFill>
            </a:endParaRPr>
          </a:p>
        </p:txBody>
      </p:sp>
      <p:pic>
        <p:nvPicPr>
          <p:cNvPr id="17" name="图片 16" descr="2_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520" y="593725"/>
            <a:ext cx="5736590" cy="602361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1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25" y="619760"/>
            <a:ext cx="5712460" cy="5997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263525" y="1123315"/>
            <a:ext cx="1584325" cy="136842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559560" y="692785"/>
            <a:ext cx="4752340" cy="50355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Dia</m:t>
                              </m:r>
                              <m: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intf</m:t>
                      </m:r>
                      <m: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 ~−</m:t>
                      </m:r>
                      <m: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10</m:t>
                      </m:r>
                      <m: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blipFill rotWithShape="1">
                <a:blip r:embed="rId10"/>
                <a:stretch>
                  <a:fillRect l="-378" t="-2766" r="-1770" b="-2553"/>
                </a:stretch>
              </a:blip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8574" y="22557"/>
            <a:ext cx="12163426" cy="6879163"/>
            <a:chOff x="0" y="4679"/>
            <a:chExt cx="12163744" cy="6886177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" name="图形 4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5968" y="5078843"/>
            <a:ext cx="4996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The Higgs boson enables mass via electroweak symmetry breaking, underpinning the Standard Model and linking to vacuum stability via its potential.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658" y="39265"/>
            <a:ext cx="4591488" cy="45914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79915" y="3496310"/>
            <a:ext cx="25374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Standard Model</a:t>
            </a:r>
            <a:endParaRPr lang="zh-CN" altLang="en-US" sz="2000" b="1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58" y="1773152"/>
            <a:ext cx="5871469" cy="401532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263770" y="3895203"/>
            <a:ext cx="288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SU(3)</a:t>
            </a:r>
            <a:r>
              <a:rPr lang="zh-CN" altLang="en-US" b="0" i="0" dirty="0">
                <a:solidFill>
                  <a:srgbClr val="060A2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0" i="0" dirty="0">
                <a:solidFill>
                  <a:srgbClr val="060A2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×  </a:t>
            </a:r>
            <a:r>
              <a:rPr lang="en-US" altLang="zh-CN" dirty="0"/>
              <a:t>SU(2)</a:t>
            </a:r>
            <a:r>
              <a:rPr lang="zh-CN" altLang="en-US" b="0" i="0" dirty="0">
                <a:solidFill>
                  <a:srgbClr val="060A2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0" i="0" dirty="0">
                <a:solidFill>
                  <a:srgbClr val="060A2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×  </a:t>
            </a:r>
            <a:r>
              <a:rPr lang="en-US" altLang="zh-CN" dirty="0"/>
              <a:t>U(1)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7350" y="755015"/>
            <a:ext cx="11368405" cy="111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Signal background interference</a:t>
            </a:r>
            <a:r>
              <a:rPr lang="en-US" altLang="zh-CN" sz="28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F. Buccioni, F. Devoto, A. Djouadi, et. al, Phys. Lett. B 851 (2024) 138596 [2312.12384]</a:t>
            </a: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45" y="2049145"/>
            <a:ext cx="9129395" cy="1337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20" y="3543935"/>
            <a:ext cx="4641850" cy="3281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5365" y="4135120"/>
            <a:ext cx="48533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Interference effects (Higgs resonance &amp; nonresonance) are small...</a:t>
            </a:r>
            <a:endParaRPr lang="en-US" altLang="zh-CN" sz="280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1635597" y="1268760"/>
            <a:ext cx="1950836" cy="122978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410225" y="1216999"/>
            <a:ext cx="4701563" cy="91459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</a:rPr>
              <a:t>Previous work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</a:rPr>
              <a:t>Lorentz structure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altLang="zh-CN" sz="280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tree4l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15" y="1038860"/>
            <a:ext cx="4216400" cy="2117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𝐻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𝑍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i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endParaRPr lang="en-US" altLang="zh-CN" sz="28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ℳ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/>
                  <a:t> </a:t>
                </a:r>
                <a:endParaRPr lang="en-US" altLang="zh-CN" sz="2800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Constraint: 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(Gauge invariance). 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800"/>
                  <a:t> do not contribute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/>
                  <a:t>.</a:t>
                </a:r>
                <a:endParaRPr lang="en-US" altLang="zh-CN" sz="280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55" y="1701389"/>
            <a:ext cx="4466436" cy="4466436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06" y="1710279"/>
            <a:ext cx="4485755" cy="448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FeynArts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FeynCalc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>
                    <a:solidFill>
                      <a:srgbClr val="C00000"/>
                    </a:solidFill>
                  </a:rPr>
                  <a:t>FIRE/Kira/Blade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AMFlow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blipFill rotWithShape="1">
                <a:blip r:embed="rId3"/>
                <a:stretch>
                  <a:fillRect l="-10" r="13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556260" y="980440"/>
            <a:ext cx="8462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About 5000 Feynman diagrams (Feynman gauge)</a:t>
            </a:r>
            <a:endParaRPr lang="en-US" altLang="zh-CN" sz="2800"/>
          </a:p>
        </p:txBody>
      </p:sp>
      <p:sp>
        <p:nvSpPr>
          <p:cNvPr id="27" name="标题 1"/>
          <p:cNvSpPr txBox="1"/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chemeClr val="bg1"/>
                </a:solidFill>
              </a:rPr>
              <a:t>Calculation Framework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46990" y="161290"/>
            <a:ext cx="8243570" cy="927100"/>
          </a:xfrm>
          <a:solidFill>
            <a:srgbClr val="00B0F0"/>
          </a:solidFill>
        </p:spPr>
        <p:txBody>
          <a:bodyPr/>
          <a:lstStyle/>
          <a:p>
            <a:pPr marL="0" indent="0" algn="ctr">
              <a:buNone/>
            </a:pPr>
            <a:endParaRPr lang="en-US" altLang="zh-CN" sz="1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Electroweak coupling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262719" y="1128561"/>
                <a:ext cx="8642985" cy="564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/>
                  <a:t>Use five different electroweak coupling schemes:</a:t>
                </a:r>
                <a:endParaRPr lang="en-US" altLang="zh-CN" sz="2800" dirty="0"/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;</a:t>
                </a:r>
                <a:endParaRPr lang="en-US" altLang="zh-CN" sz="2800" dirty="0"/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  <a:endParaRPr lang="en-US" altLang="zh-CN" sz="2800" dirty="0">
                  <a:sym typeface="+mn-ea"/>
                </a:endParaRP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  <a:endParaRPr lang="en-US" altLang="zh-CN" sz="2800" dirty="0">
                  <a:sym typeface="+mn-ea"/>
                </a:endParaRP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/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,   others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;</a:t>
                </a:r>
                <a:endParaRPr lang="en-US" altLang="zh-CN" sz="2800" dirty="0"/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sym typeface="+mn-ea"/>
                  </a:rPr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,   others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.</a:t>
                </a:r>
                <a:endParaRPr lang="en-US" altLang="zh-CN" sz="2800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19" y="1128561"/>
                <a:ext cx="8642985" cy="5640070"/>
              </a:xfrm>
              <a:prstGeom prst="rect">
                <a:avLst/>
              </a:prstGeom>
              <a:blipFill rotWithShape="1">
                <a:blip r:embed="rId4"/>
                <a:stretch>
                  <a:fillRect l="-5" t="-3" r="5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8423569" y="48687"/>
            <a:ext cx="3740852" cy="1508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7030A0"/>
                </a:solidFill>
                <a:latin typeface="Square721 Cn BT" panose="020B0406020202050204" pitchFamily="34" charset="0"/>
                <a:cs typeface="Times New Roman" panose="02020603050405020304" pitchFamily="18" charset="0"/>
              </a:rPr>
              <a:t>Renomalization</a:t>
            </a:r>
            <a:endParaRPr lang="en-US" altLang="zh-CN" sz="2400" b="1" dirty="0">
              <a:solidFill>
                <a:srgbClr val="7030A0"/>
              </a:solidFill>
              <a:latin typeface="Square721 Cn BT" panose="020B040602020205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Denner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arXiv:0709.1075</a:t>
            </a:r>
            <a:endParaRPr lang="zh-CN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We work in the on-shell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sym typeface="+mn-ea"/>
              </a:rPr>
              <a:t>renormalization scheme.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70" y="3429000"/>
            <a:ext cx="3446145" cy="312801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0632440" y="5516880"/>
            <a:ext cx="432435" cy="43243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>
                    <a:solidFill>
                      <a:srgbClr val="C0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no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ln</m:t>
                    </m:r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>
                    <a:solidFill>
                      <a:srgbClr val="C00000"/>
                    </a:solidFill>
                    <a:sym typeface="+mn-ea"/>
                  </a:rPr>
                  <a:t> terms</a:t>
                </a:r>
                <a:endParaRPr lang="en-US" altLang="zh-CN" sz="2400">
                  <a:solidFill>
                    <a:srgbClr val="C00000"/>
                  </a:solidFill>
                  <a:sym typeface="+mn-ea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/>
          <p:cNvCxnSpPr/>
          <p:nvPr/>
        </p:nvCxnSpPr>
        <p:spPr>
          <a:xfrm flipV="1">
            <a:off x="5036820" y="2924810"/>
            <a:ext cx="2283460" cy="11195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364605" y="3068955"/>
            <a:ext cx="955675" cy="22923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7" y="-3810"/>
            <a:ext cx="12192000" cy="6890385"/>
            <a:chOff x="-3173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825F15A7-03F4-43D7-82C5-3E23DA2F108C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blipFill rotWithShape="1">
                  <a:blip r:embed="rId4"/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176655" y="61490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Agree with: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Sang, Feng, </a:t>
            </a:r>
            <a:r>
              <a:rPr lang="en-US" altLang="zh-CN" dirty="0" err="1">
                <a:solidFill>
                  <a:srgbClr val="0070C0"/>
                </a:solidFill>
              </a:rPr>
              <a:t>Jia</a:t>
            </a:r>
            <a:r>
              <a:rPr lang="en-US" altLang="zh-CN" dirty="0">
                <a:solidFill>
                  <a:srgbClr val="0070C0"/>
                </a:solidFill>
              </a:rPr>
              <a:t>, 2405.03464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chemeClr val="bg1"/>
                </a:solidFill>
              </a:rPr>
              <a:t>Numerical results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825F15A7-03F4-43D7-82C5-3E23DA2F108C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 rotWithShape="1">
                  <a:blip r:embed="rId4"/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</a:rPr>
              <a:t>Numerical results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183880" y="1254125"/>
            <a:ext cx="3732530" cy="3950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8000"/>
              </a:lnSpc>
            </a:pPr>
            <a:r>
              <a:rPr lang="en-US" altLang="zh-CN" sz="2800" dirty="0">
                <a:solidFill>
                  <a:schemeClr val="tx1"/>
                </a:solidFill>
              </a:rPr>
              <a:t>The EW corrections 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</a:rPr>
              <a:t>more significant than the QCD corrections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</a:rPr>
              <a:t>greatly suppress the theoretical uncertainty</a:t>
            </a:r>
            <a:endParaRPr lang="en-US" altLang="zh-CN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  <a:endParaRPr lang="en-US" altLang="zh-CN" sz="2800"/>
          </a:p>
        </p:txBody>
      </p:sp>
      <p:sp>
        <p:nvSpPr>
          <p:cNvPr id="26" name="标题 1"/>
          <p:cNvSpPr txBox="1"/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chemeClr val="bg1"/>
                </a:solidFill>
              </a:rPr>
              <a:t>Numerical results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10056495" y="2510155"/>
            <a:ext cx="2028825" cy="2296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</a:rPr>
              <a:t>The EW corrections exacerbate the tension.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chemeClr val="bg1"/>
                </a:solidFill>
              </a:rPr>
              <a:t>Numerical results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99392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079776" y="190483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4"/>
              </a:rPr>
              <a:t>https://indico.cern.ch/event/1567538/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018" y="992531"/>
            <a:ext cx="8236295" cy="551740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2183" y="260648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标题 1"/>
          <p:cNvSpPr txBox="1"/>
          <p:nvPr/>
        </p:nvSpPr>
        <p:spPr>
          <a:xfrm>
            <a:off x="5952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  <a:sym typeface="+mn-ea"/>
              </a:rPr>
              <a:t>Recent experiment results</a:t>
            </a:r>
            <a:endParaRPr lang="en-US" altLang="zh-CN" sz="48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19" y="872196"/>
            <a:ext cx="8839192" cy="51896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91544" y="6169522"/>
            <a:ext cx="421460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7030A0"/>
                </a:solidFill>
              </a:rPr>
              <a:t>ATLAS    </a:t>
            </a:r>
            <a:r>
              <a:rPr lang="en-US" altLang="zh-CN" b="1" dirty="0" err="1">
                <a:solidFill>
                  <a:srgbClr val="7030A0"/>
                </a:solidFill>
              </a:rPr>
              <a:t>arXiv</a:t>
            </a:r>
            <a:r>
              <a:rPr lang="en-US" altLang="zh-CN" b="1" dirty="0">
                <a:solidFill>
                  <a:srgbClr val="7030A0"/>
                </a:solidFill>
              </a:rPr>
              <a:t>: 2507.12598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400" y="1838426"/>
            <a:ext cx="2618612" cy="33211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17468" y="1368722"/>
            <a:ext cx="151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</a:rPr>
              <a:t>Run 3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737697" y="3357893"/>
            <a:ext cx="191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</a:rPr>
              <a:t>Run 2+Run3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281" y="3964689"/>
            <a:ext cx="2788098" cy="3902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219812" y="4747281"/>
            <a:ext cx="284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</a:rPr>
              <a:t>Agree with SM prediction.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6" name="图形 4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3349" y="177967"/>
            <a:ext cx="4962972" cy="6509658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598864" y="476732"/>
            <a:ext cx="2138362" cy="2138363"/>
            <a:chOff x="2574111" y="2216758"/>
            <a:chExt cx="2375260" cy="2375260"/>
          </a:xfrm>
        </p:grpSpPr>
        <p:sp>
          <p:nvSpPr>
            <p:cNvPr id="48" name="椭圆 47"/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928015" y="2495435"/>
              <a:ext cx="1746275" cy="1746275"/>
            </a:xfrm>
            <a:prstGeom prst="ellipse">
              <a:avLst/>
            </a:prstGeom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>
                  <a:solidFill>
                    <a:schemeClr val="bg1"/>
                  </a:solidFill>
                  <a:latin typeface="仿宋" panose="02010609060101010101" charset="-122"/>
                  <a:ea typeface="仿宋" panose="02010609060101010101" charset="-122"/>
                </a:rPr>
                <a:t>1</a:t>
              </a:r>
              <a:endParaRPr lang="en-US" altLang="zh-CN" sz="60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828155" y="1239278"/>
            <a:ext cx="206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6"/>
                </a:solidFill>
              </a:rPr>
              <a:t>Motivation</a:t>
            </a:r>
            <a:endParaRPr lang="zh-CN" altLang="en-US" sz="2800" b="1" dirty="0">
              <a:solidFill>
                <a:schemeClr val="accent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24236" y="2002085"/>
            <a:ext cx="565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</a:rPr>
              <a:t>Discovery of Higgs boson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96" y="2683249"/>
            <a:ext cx="9971085" cy="18257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078" y="4553399"/>
            <a:ext cx="9971085" cy="152569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6057" y="-27384"/>
            <a:ext cx="12179482" cy="6886573"/>
            <a:chOff x="-16057" y="4679"/>
            <a:chExt cx="12179801" cy="6886177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35467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/>
            <p:cNvSpPr/>
            <p:nvPr/>
          </p:nvSpPr>
          <p:spPr bwMode="auto">
            <a:xfrm rot="5400000">
              <a:off x="2890565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2217884" y="431741"/>
            <a:ext cx="805756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Outlook</a:t>
            </a:r>
            <a:endParaRPr lang="en-US" altLang="zh-CN" sz="4400" b="1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2334" y="193236"/>
            <a:ext cx="4962972" cy="65096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885135" y="1237158"/>
                <a:ext cx="9095726" cy="600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Electroweak corrections are non-negligible for the precise testing of the SM and the search for new physics. </a:t>
                </a: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 gg</a:t>
                </a:r>
                <a:r>
                  <a:rPr lang="en-US" altLang="zh-CN" sz="2400" b="1" dirty="0">
                    <a:cs typeface="Arial" panose="020B0604020202020204" pitchFamily="34" charset="0"/>
                  </a:rPr>
                  <a:t>→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Hg production, EW corrections amount to a few percent enhancement of the total cross section, with a value of approximately 4.3%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  <m:r>
                      <a:rPr lang="en-US" altLang="zh-CN" sz="24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scheme. The differential distributions reveal non-trivial kinematic dependence. </a:t>
                </a: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We calculate NLO electroweak corrections to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𝑯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𝒁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obtain most precise prediction for this channel. The SM prediction agree with the most recent measurement.</a:t>
                </a: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35" y="1237158"/>
                <a:ext cx="9095726" cy="6007100"/>
              </a:xfrm>
              <a:prstGeom prst="rect">
                <a:avLst/>
              </a:prstGeom>
              <a:blipFill rotWithShape="1">
                <a:blip r:embed="rId6"/>
                <a:stretch>
                  <a:fillRect l="-5" t="-3" r="5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3"/>
          <p:cNvGrpSpPr/>
          <p:nvPr/>
        </p:nvGrpSpPr>
        <p:grpSpPr>
          <a:xfrm>
            <a:off x="5426" y="35273"/>
            <a:ext cx="12163425" cy="6886575"/>
            <a:chOff x="1" y="4678"/>
            <a:chExt cx="12163743" cy="688617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46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46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9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3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4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5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6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7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8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0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pic>
          <p:nvPicPr>
            <p:cNvPr id="19483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9245546" y="4298228"/>
              <a:ext cx="2008187" cy="21574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4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68760" y="555816"/>
              <a:ext cx="2008187" cy="2157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459" name="组合 41"/>
          <p:cNvGrpSpPr/>
          <p:nvPr/>
        </p:nvGrpSpPr>
        <p:grpSpPr>
          <a:xfrm>
            <a:off x="1593850" y="2308225"/>
            <a:ext cx="9390923" cy="2471738"/>
            <a:chOff x="1549400" y="1979613"/>
            <a:chExt cx="9390789" cy="2471737"/>
          </a:xfrm>
        </p:grpSpPr>
        <p:sp>
          <p:nvSpPr>
            <p:cNvPr id="43" name="矩形 42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83514" y="2680786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7200" b="1" spc="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Thank You</a:t>
              </a: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！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24680" y="15637"/>
            <a:ext cx="12119992" cy="460375"/>
          </a:xfrm>
          <a:prstGeom prst="rect">
            <a:avLst/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Higgs boson production at LHC</a:t>
            </a:r>
            <a:endParaRPr lang="zh-CN" altLang="en-US" sz="2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6080" y="1052736"/>
            <a:ext cx="4914185" cy="47644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23" y="924194"/>
            <a:ext cx="6456040" cy="56011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04112" y="588644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b="1" kern="100" dirty="0">
                <a:solidFill>
                  <a:srgbClr val="7030A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physics study is crucial to understand SM and probe new physics.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6672064" y="980728"/>
            <a:ext cx="0" cy="5544616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639615" y="516082"/>
            <a:ext cx="8208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Higgs isn’t everything. It’s the only thing.—Michael E. </a:t>
            </a:r>
            <a:r>
              <a:rPr lang="en-US" altLang="zh-CN" sz="2000" b="1" dirty="0" err="1"/>
              <a:t>Peskin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Why precision?-Higgs production</a:t>
            </a:r>
            <a:endParaRPr 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9" y="1084771"/>
            <a:ext cx="8319793" cy="54142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54215" y="1735015"/>
            <a:ext cx="4947139" cy="3652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77448" y="3157870"/>
            <a:ext cx="39145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Why is precise theoretical prediction necessary?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Considering the Higgs production cross sections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8"/>
    </mc:Choice>
    <mc:Fallback>
      <p:transition spd="slow" advTm="2766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9" y="1084771"/>
            <a:ext cx="8319793" cy="54142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9914" y="1669366"/>
            <a:ext cx="4009292" cy="2002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Why precision?-Higgs production</a:t>
            </a:r>
            <a:endParaRPr 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77448" y="3157870"/>
            <a:ext cx="39145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Why is precise theoretical prediction necessary?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Considering the Higgs production cross sections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8"/>
    </mc:Choice>
    <mc:Fallback>
      <p:transition spd="slow" advTm="276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9" y="1084771"/>
            <a:ext cx="8319793" cy="54142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31618" y="2984313"/>
            <a:ext cx="35512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Quantum corrections up to the third order are required for a meaningful, accurate, and precise comparison.</a:t>
            </a:r>
            <a:endParaRPr lang="zh-CN" altLang="en-US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Why precision?-Higgs production</a:t>
            </a:r>
            <a:endParaRPr 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8"/>
    </mc:Choice>
    <mc:Fallback>
      <p:transition spd="slow" advTm="2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3769" y="0"/>
            <a:ext cx="12163426" cy="6879163"/>
            <a:chOff x="0" y="4679"/>
            <a:chExt cx="12163744" cy="6886177"/>
          </a:xfrm>
        </p:grpSpPr>
        <p:sp>
          <p:nvSpPr>
            <p:cNvPr id="27" name="矩形 26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/>
            <p:cNvPicPr>
              <a:picLocks noChangeAspect="1"/>
            </p:cNvPicPr>
            <p:nvPr/>
          </p:nvPicPr>
          <p:blipFill>
            <a:blip r:embed="rId2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/>
            <p:cNvPicPr>
              <a:picLocks noChangeAspect="1"/>
            </p:cNvPicPr>
            <p:nvPr/>
          </p:nvPicPr>
          <p:blipFill>
            <a:blip r:embed="rId2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/>
            <p:cNvPicPr>
              <a:picLocks noChangeAspect="1"/>
            </p:cNvPicPr>
            <p:nvPr/>
          </p:nvPicPr>
          <p:blipFill>
            <a:blip r:embed="rId2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/>
            <p:cNvPicPr>
              <a:picLocks noChangeAspect="1"/>
            </p:cNvPicPr>
            <p:nvPr/>
          </p:nvPicPr>
          <p:blipFill>
            <a:blip r:embed="rId2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/>
            <p:cNvPicPr>
              <a:picLocks noChangeAspect="1"/>
            </p:cNvPicPr>
            <p:nvPr/>
          </p:nvPicPr>
          <p:blipFill>
            <a:blip r:embed="rId3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/>
            <p:cNvPicPr>
              <a:picLocks noChangeAspect="1"/>
            </p:cNvPicPr>
            <p:nvPr/>
          </p:nvPicPr>
          <p:blipFill>
            <a:blip r:embed="rId2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/>
            <p:cNvPicPr>
              <a:picLocks noChangeAspect="1"/>
            </p:cNvPicPr>
            <p:nvPr/>
          </p:nvPicPr>
          <p:blipFill>
            <a:blip r:embed="rId2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/>
            <p:cNvSpPr/>
            <p:nvPr/>
          </p:nvSpPr>
          <p:spPr bwMode="auto">
            <a:xfrm rot="5400000">
              <a:off x="3034584" y="-2145529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51383" y="354722"/>
            <a:ext cx="1129119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en-US" altLang="zh-CN" sz="2400" b="1" kern="100" dirty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States of Higgs measurement</a:t>
            </a:r>
            <a:endParaRPr lang="en-US" altLang="zh-CN" sz="2400" b="1" kern="100" dirty="0">
              <a:solidFill>
                <a:schemeClr val="bg1"/>
              </a:solidFill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716" y="1702986"/>
            <a:ext cx="7685736" cy="4708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blipFill rotWithShape="1">
                <a:blip r:embed="rId5"/>
                <a:stretch>
                  <a:fillRect l="-14" t="-67" r="3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201206" y="1746191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ATLAS</a:t>
            </a:r>
            <a:endParaRPr lang="zh-CN" altLang="en-US" sz="20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268677" y="2401265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CMS</a:t>
            </a:r>
            <a:endParaRPr lang="zh-CN" altLang="en-US" sz="2000" dirty="0"/>
          </a:p>
        </p:txBody>
      </p:sp>
      <p:sp>
        <p:nvSpPr>
          <p:cNvPr id="8" name="圆角矩形 7"/>
          <p:cNvSpPr/>
          <p:nvPr/>
        </p:nvSpPr>
        <p:spPr>
          <a:xfrm>
            <a:off x="7174811" y="1648022"/>
            <a:ext cx="3003412" cy="5720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067" y="2994726"/>
            <a:ext cx="2874639" cy="36636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899" y="2898418"/>
            <a:ext cx="4320108" cy="37709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9528" y="46555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Nature 2022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252" y="2423586"/>
            <a:ext cx="7740971" cy="33105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8760296" y="2326124"/>
            <a:ext cx="1347037" cy="4548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形 4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5985" y="12755"/>
            <a:ext cx="4962972" cy="6509658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807968" y="1702986"/>
            <a:ext cx="129614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7174811" y="2337613"/>
            <a:ext cx="154662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custom20236320_4*l_h_f*1_2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内容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custom20236320_4*l_h_f*1_1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内容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SLIDE_ID" val="custom20236320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6320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9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0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2"/>
  <p:tag name="KSO_WM_UNIT_LAYERLEVEL" val="1"/>
  <p:tag name="KSO_WM_TAG_VERSION" val="1.0"/>
  <p:tag name="KSO_WM_UNIT_TYPE" val="i"/>
  <p:tag name="KSO_WM_UNIT_INDEX" val="32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3"/>
  <p:tag name="KSO_WM_UNIT_LAYERLEVEL" val="1"/>
  <p:tag name="KSO_WM_TAG_VERSION" val="1.0"/>
  <p:tag name="KSO_WM_UNIT_TYPE" val="i"/>
  <p:tag name="KSO_WM_UNIT_INDEX" val="33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4"/>
  <p:tag name="KSO_WM_UNIT_LAYERLEVEL" val="1"/>
  <p:tag name="KSO_WM_TAG_VERSION" val="1.0"/>
  <p:tag name="KSO_WM_UNIT_TYPE" val="i"/>
  <p:tag name="KSO_WM_UNIT_INDEX" val="34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5"/>
  <p:tag name="KSO_WM_UNIT_LAYERLEVEL" val="1"/>
  <p:tag name="KSO_WM_TAG_VERSION" val="1.0"/>
  <p:tag name="KSO_WM_UNIT_TYPE" val="i"/>
  <p:tag name="KSO_WM_UNIT_INDEX" val="35"/>
</p:tagLst>
</file>

<file path=ppt/tags/tag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6"/>
  <p:tag name="KSO_WM_UNIT_LAYERLEVEL" val="1"/>
  <p:tag name="KSO_WM_TAG_VERSION" val="1.0"/>
  <p:tag name="KSO_WM_UNIT_TYPE" val="i"/>
  <p:tag name="KSO_WM_UNIT_INDEX" val="36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7"/>
  <p:tag name="KSO_WM_UNIT_LAYERLEVEL" val="1"/>
  <p:tag name="KSO_WM_TAG_VERSION" val="1.0"/>
  <p:tag name="KSO_WM_UNIT_TYPE" val="i"/>
  <p:tag name="KSO_WM_UNIT_INDEX" val="37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8"/>
  <p:tag name="KSO_WM_UNIT_LAYERLEVEL" val="1"/>
  <p:tag name="KSO_WM_TAG_VERSION" val="1.0"/>
  <p:tag name="KSO_WM_UNIT_TYPE" val="i"/>
  <p:tag name="KSO_WM_UNIT_INDEX" val="38"/>
</p:tagLst>
</file>

<file path=ppt/tags/tag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9"/>
  <p:tag name="KSO_WM_UNIT_LAYERLEVEL" val="1"/>
  <p:tag name="KSO_WM_TAG_VERSION" val="1.0"/>
  <p:tag name="KSO_WM_UNIT_TYPE" val="i"/>
  <p:tag name="KSO_WM_UNIT_INDEX" val="39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0"/>
  <p:tag name="KSO_WM_UNIT_LAYERLEVEL" val="1"/>
  <p:tag name="KSO_WM_TAG_VERSION" val="1.0"/>
  <p:tag name="KSO_WM_UNIT_TYPE" val="i"/>
  <p:tag name="KSO_WM_UNIT_INDEX" val="40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1"/>
  <p:tag name="KSO_WM_UNIT_LAYERLEVEL" val="1"/>
  <p:tag name="KSO_WM_TAG_VERSION" val="1.0"/>
  <p:tag name="KSO_WM_UNIT_TYPE" val="i"/>
  <p:tag name="KSO_WM_UNIT_INDEX" val="41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2"/>
  <p:tag name="KSO_WM_UNIT_LAYERLEVEL" val="1"/>
  <p:tag name="KSO_WM_TAG_VERSION" val="1.0"/>
  <p:tag name="KSO_WM_UNIT_TYPE" val="i"/>
  <p:tag name="KSO_WM_UNIT_INDEX" val="42"/>
</p:tagLst>
</file>

<file path=ppt/tags/tag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3"/>
  <p:tag name="KSO_WM_UNIT_LAYERLEVEL" val="1"/>
  <p:tag name="KSO_WM_TAG_VERSION" val="1.0"/>
  <p:tag name="KSO_WM_UNIT_TYPE" val="i"/>
  <p:tag name="KSO_WM_UNIT_INDEX" val="43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4"/>
  <p:tag name="KSO_WM_UNIT_LAYERLEVEL" val="1"/>
  <p:tag name="KSO_WM_TAG_VERSION" val="1.0"/>
  <p:tag name="KSO_WM_UNIT_TYPE" val="i"/>
  <p:tag name="KSO_WM_UNIT_INDEX" val="44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5"/>
  <p:tag name="KSO_WM_UNIT_LAYERLEVEL" val="1"/>
  <p:tag name="KSO_WM_TAG_VERSION" val="1.0"/>
  <p:tag name="KSO_WM_UNIT_TYPE" val="i"/>
  <p:tag name="KSO_WM_UNIT_INDEX" val="45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6"/>
  <p:tag name="KSO_WM_UNIT_LAYERLEVEL" val="1"/>
  <p:tag name="KSO_WM_TAG_VERSION" val="1.0"/>
  <p:tag name="KSO_WM_UNIT_TYPE" val="i"/>
  <p:tag name="KSO_WM_UNIT_INDEX" val="46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7"/>
  <p:tag name="KSO_WM_UNIT_LAYERLEVEL" val="1"/>
  <p:tag name="KSO_WM_TAG_VERSION" val="1.0"/>
  <p:tag name="KSO_WM_UNIT_TYPE" val="i"/>
  <p:tag name="KSO_WM_UNIT_INDEX" val="47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8"/>
  <p:tag name="KSO_WM_UNIT_LAYERLEVEL" val="1"/>
  <p:tag name="KSO_WM_TAG_VERSION" val="1.0"/>
  <p:tag name="KSO_WM_UNIT_TYPE" val="i"/>
  <p:tag name="KSO_WM_UNIT_INDEX" val="48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9"/>
  <p:tag name="KSO_WM_UNIT_LAYERLEVEL" val="1"/>
  <p:tag name="KSO_WM_TAG_VERSION" val="1.0"/>
  <p:tag name="KSO_WM_UNIT_TYPE" val="i"/>
  <p:tag name="KSO_WM_UNIT_INDEX" val="49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0"/>
  <p:tag name="KSO_WM_UNIT_LAYERLEVEL" val="1"/>
  <p:tag name="KSO_WM_TAG_VERSION" val="1.0"/>
  <p:tag name="KSO_WM_UNIT_TYPE" val="i"/>
  <p:tag name="KSO_WM_UNIT_INDEX" val="50"/>
</p:tagLst>
</file>

<file path=ppt/tags/tag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1"/>
  <p:tag name="KSO_WM_UNIT_LAYERLEVEL" val="1"/>
  <p:tag name="KSO_WM_TAG_VERSION" val="1.0"/>
  <p:tag name="KSO_WM_UNIT_TYPE" val="i"/>
  <p:tag name="KSO_WM_UNIT_INDEX" val="51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2"/>
  <p:tag name="KSO_WM_UNIT_LAYERLEVEL" val="1"/>
  <p:tag name="KSO_WM_TAG_VERSION" val="1.0"/>
  <p:tag name="KSO_WM_UNIT_TYPE" val="i"/>
  <p:tag name="KSO_WM_UNIT_INDEX" val="52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3"/>
  <p:tag name="KSO_WM_UNIT_LAYERLEVEL" val="1"/>
  <p:tag name="KSO_WM_TAG_VERSION" val="1.0"/>
  <p:tag name="KSO_WM_UNIT_TYPE" val="i"/>
  <p:tag name="KSO_WM_UNIT_INDEX" val="53"/>
</p:tagLst>
</file>

<file path=ppt/tags/tag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4"/>
  <p:tag name="KSO_WM_UNIT_LAYERLEVEL" val="1"/>
  <p:tag name="KSO_WM_TAG_VERSION" val="1.0"/>
  <p:tag name="KSO_WM_UNIT_TYPE" val="i"/>
  <p:tag name="KSO_WM_UNIT_INDEX" val="54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5"/>
  <p:tag name="KSO_WM_UNIT_LAYERLEVEL" val="1"/>
  <p:tag name="KSO_WM_TAG_VERSION" val="1.0"/>
  <p:tag name="KSO_WM_UNIT_TYPE" val="i"/>
  <p:tag name="KSO_WM_UNIT_INDEX" val="55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6"/>
  <p:tag name="KSO_WM_UNIT_LAYERLEVEL" val="1"/>
  <p:tag name="KSO_WM_TAG_VERSION" val="1.0"/>
  <p:tag name="KSO_WM_UNIT_TYPE" val="i"/>
  <p:tag name="KSO_WM_UNIT_INDEX" val="5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3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6"/>
  <p:tag name="KSO_WM_UNIT_TYPE" val="f"/>
  <p:tag name="KSO_WM_UNIT_INDEX" val="3"/>
  <p:tag name="KSO_WM_UNIT_SUBTYPE" val="g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c"/>
  <p:tag name="KSO_WM_UNIT_PRESET_TEXT" val="日期时间占位符"/>
  <p:tag name="KSO_WM_UNIT_NOCLEAR" val="0"/>
  <p:tag name="KSO_WM_UNIT_VALUE" val="8"/>
  <p:tag name="KSO_WM_UNIT_TYPE" val="f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996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996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996"/>
  <p:tag name="KSO_WM_TEMPLATE_THUMBS_INDEX" val="1、9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30"/>
  <p:tag name="KSO_WM_TEMPLATE_CATEGORY" val="custom"/>
  <p:tag name="KSO_WM_TEMPLATE_INDEX" val="2023632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6320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6320"/>
  <p:tag name="KSO_WM_TEMPLATE_THUMBS_INDEX" val="1、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996_1*a*1"/>
  <p:tag name="KSO_WM_TEMPLATE_CATEGORY" val="custom"/>
  <p:tag name="KSO_WM_TEMPLATE_INDEX" val="20230996"/>
  <p:tag name="KSO_WM_UNIT_LAYERLEVEL" val="1"/>
  <p:tag name="KSO_WM_TAG_VERSION" val="1.0"/>
  <p:tag name="KSO_WM_BEAUTIFY_FLAG" val="#wm#"/>
  <p:tag name="KSO_WM_UNIT_TEXT_TYPE" val="1"/>
  <p:tag name="KSO_WM_UNIT_PRESET_TEXT" val="单击添加文档标题"/>
</p:tagLst>
</file>

<file path=ppt/tags/tag91.xml><?xml version="1.0" encoding="utf-8"?>
<p:tagLst xmlns:p="http://schemas.openxmlformats.org/presentationml/2006/main">
  <p:tag name="KSO_WM_SLIDE_ID" val="custom20230996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996"/>
  <p:tag name="KSO_WM_SLIDE_LAYOUT" val="a_b_f"/>
  <p:tag name="KSO_WM_SLIDE_LAYOUT_CNT" val="1_1_3"/>
  <p:tag name="KSO_WM_SLIDE_TYPE" val="title"/>
  <p:tag name="KSO_WM_SLIDE_SUBTYPE" val="pureTxt"/>
  <p:tag name="KSO_WM_TEMPLATE_THUMBS_INDEX" val="1、9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6320_4*i*1"/>
  <p:tag name="KSO_WM_TEMPLATE_CATEGORY" val="custom"/>
  <p:tag name="KSO_WM_TEMPLATE_INDEX" val="20236320"/>
  <p:tag name="KSO_WM_UNIT_LAYERLEVEL" val="1"/>
  <p:tag name="KSO_WM_TAG_VERSION" val="3.0"/>
  <p:tag name="KSO_WM_BEAUTIFY_FLAG" val="#wm#"/>
  <p:tag name="KSO_WM_DIAGRAM_GROUP_CODE" val="l1-1"/>
  <p:tag name="KSO_WM_UNIT_TYPE" val="i"/>
  <p:tag name="KSO_WM_UNIT_INDEX" val="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6320_4*a*1"/>
  <p:tag name="KSO_WM_TEMPLATE_CATEGORY" val="custom"/>
  <p:tag name="KSO_WM_TEMPLATE_INDEX" val="20236320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6320_4*l_h_i*1_1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TEXT_FILL_FORE_SCHEMECOLOR_INDEX" val="5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6320_4*l_h_i*1_2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TEXT_FILL_FORE_SCHEMECOLOR_INDEX" val="5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6320_4*l_h_i*1_3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TEXT_FILL_FORE_SCHEMECOLOR_INDEX" val="5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6320_4*l_h_i*1_4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TEXT_FILL_FORE_SCHEMECOLOR_INDEX" val="5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custom20236320_4*l_h_f*1_4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内容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custom20236320_4*l_h_f*1_3_1"/>
  <p:tag name="KSO_WM_TEMPLATE_CATEGORY" val="custom"/>
  <p:tag name="KSO_WM_TEMPLATE_INDEX" val="20236320"/>
  <p:tag name="KSO_WM_UNIT_LAYERLEVEL" val="1_1_1"/>
  <p:tag name="KSO_WM_TAG_VERSION" val="3.0"/>
  <p:tag name="KSO_WM_BEAUTIFY_FLAG" val="#wm#"/>
  <p:tag name="KSO_WM_UNIT_SUBTYPE" val="a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2.34308211473567,&quot;left&quot;:98,&quot;top&quot;:274.32845894263215,&quot;width&quot;:75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内容"/>
  <p:tag name="KSO_WM_UNIT_TEXT_TYPE" val="1"/>
  <p:tag name="KSO_WM_UNIT_TEXT_FILL_FORE_SCHEMECOLOR_INDEX" val="15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FDFAF5"/>
      </a:lt2>
      <a:accent1>
        <a:srgbClr val="F3BB28"/>
      </a:accent1>
      <a:accent2>
        <a:srgbClr val="D9C573"/>
      </a:accent2>
      <a:accent3>
        <a:srgbClr val="B6B679"/>
      </a:accent3>
      <a:accent4>
        <a:srgbClr val="94A87F"/>
      </a:accent4>
      <a:accent5>
        <a:srgbClr val="719985"/>
      </a:accent5>
      <a:accent6>
        <a:srgbClr val="4F8A8B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医疗">
      <a:dk1>
        <a:sysClr val="windowText" lastClr="000000"/>
      </a:dk1>
      <a:lt1>
        <a:sysClr val="window" lastClr="FFFFFF"/>
      </a:lt1>
      <a:dk2>
        <a:srgbClr val="171515"/>
      </a:dk2>
      <a:lt2>
        <a:srgbClr val="FAFFFF"/>
      </a:lt2>
      <a:accent1>
        <a:srgbClr val="3CCBD8"/>
      </a:accent1>
      <a:accent2>
        <a:srgbClr val="50A7E5"/>
      </a:accent2>
      <a:accent3>
        <a:srgbClr val="7C9BEB"/>
      </a:accent3>
      <a:accent4>
        <a:srgbClr val="8387E9"/>
      </a:accent4>
      <a:accent5>
        <a:srgbClr val="3ECD89"/>
      </a:accent5>
      <a:accent6>
        <a:srgbClr val="9976FF"/>
      </a:accent6>
      <a:hlink>
        <a:srgbClr val="658BD5"/>
      </a:hlink>
      <a:folHlink>
        <a:srgbClr val="A16AA5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10353</Words>
  <Application>WPS 演示</Application>
  <PresentationFormat>宽屏</PresentationFormat>
  <Paragraphs>494</Paragraphs>
  <Slides>41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66" baseType="lpstr">
      <vt:lpstr>Arial</vt:lpstr>
      <vt:lpstr>宋体</vt:lpstr>
      <vt:lpstr>Wingdings</vt:lpstr>
      <vt:lpstr>Calibri Light</vt:lpstr>
      <vt:lpstr>等线 Light</vt:lpstr>
      <vt:lpstr>Calibri</vt:lpstr>
      <vt:lpstr>等线</vt:lpstr>
      <vt:lpstr>Times New Roman</vt:lpstr>
      <vt:lpstr>微软雅黑</vt:lpstr>
      <vt:lpstr>黑体</vt:lpstr>
      <vt:lpstr>Malgun Gothic</vt:lpstr>
      <vt:lpstr>MiSans Demibold</vt:lpstr>
      <vt:lpstr>仿宋</vt:lpstr>
      <vt:lpstr>Tahoma</vt:lpstr>
      <vt:lpstr>楷体</vt:lpstr>
      <vt:lpstr>Cambria Math</vt:lpstr>
      <vt:lpstr>Arial Unicode MS</vt:lpstr>
      <vt:lpstr>张海山锐线体简</vt:lpstr>
      <vt:lpstr>Segoe Print</vt:lpstr>
      <vt:lpstr>MS Mincho</vt:lpstr>
      <vt:lpstr>Square721 Cn BT</vt:lpstr>
      <vt:lpstr>Yu Gothic UI Semilight</vt:lpstr>
      <vt:lpstr>默认设计模板</vt:lpstr>
      <vt:lpstr>Office 主题​​</vt:lpstr>
      <vt:lpstr>1_Office 主题​​</vt:lpstr>
      <vt:lpstr>Electroweak Corrections to Higgs boson production and decay</vt:lpstr>
      <vt:lpstr>OutLine</vt:lpstr>
      <vt:lpstr>PowerPoint 演示文稿</vt:lpstr>
      <vt:lpstr>PowerPoint 演示文稿</vt:lpstr>
      <vt:lpstr>PowerPoint 演示文稿</vt:lpstr>
      <vt:lpstr>Why precision?-Higgs production</vt:lpstr>
      <vt:lpstr>Why precision?-Higgs production</vt:lpstr>
      <vt:lpstr>Why precision?-Higgs production</vt:lpstr>
      <vt:lpstr>PowerPoint 演示文稿</vt:lpstr>
      <vt:lpstr>HL-HLC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Method of Differential Equations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Decay Channels of Higgs boson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rrrrrrrr</dc:creator>
  <cp:lastModifiedBy>chern</cp:lastModifiedBy>
  <cp:revision>705</cp:revision>
  <dcterms:created xsi:type="dcterms:W3CDTF">1900-01-01T00:00:00Z</dcterms:created>
  <dcterms:modified xsi:type="dcterms:W3CDTF">2026-05-17T01:13:14Z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8DAB06DD8497F5C846E2726000563482</vt:lpwstr>
  </property>
</Properties>
</file>