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8" r:id="rId1"/>
  </p:sldMasterIdLst>
  <p:notesMasterIdLst>
    <p:notesMasterId r:id="rId21"/>
  </p:notesMasterIdLst>
  <p:handoutMasterIdLst>
    <p:handoutMasterId r:id="rId22"/>
  </p:handoutMasterIdLst>
  <p:sldIdLst>
    <p:sldId id="5283988" r:id="rId2"/>
    <p:sldId id="5283970" r:id="rId3"/>
    <p:sldId id="5283989" r:id="rId4"/>
    <p:sldId id="5283971" r:id="rId5"/>
    <p:sldId id="5283991" r:id="rId6"/>
    <p:sldId id="5283996" r:id="rId7"/>
    <p:sldId id="5283962" r:id="rId8"/>
    <p:sldId id="5283981" r:id="rId9"/>
    <p:sldId id="5283982" r:id="rId10"/>
    <p:sldId id="5283997" r:id="rId11"/>
    <p:sldId id="5283986" r:id="rId12"/>
    <p:sldId id="5283994" r:id="rId13"/>
    <p:sldId id="5283995" r:id="rId14"/>
    <p:sldId id="5283993" r:id="rId15"/>
    <p:sldId id="5283998" r:id="rId16"/>
    <p:sldId id="5283987" r:id="rId17"/>
    <p:sldId id="5283967" r:id="rId18"/>
    <p:sldId id="5283992" r:id="rId19"/>
    <p:sldId id="2709" r:id="rId20"/>
  </p:sldIdLst>
  <p:sldSz cx="12192000" cy="6858000"/>
  <p:notesSz cx="6797675" cy="9928225"/>
  <p:custDataLst>
    <p:tags r:id="rId23"/>
  </p:custDataLst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  <p:cmAuthor id="3" name="微软用户" initials="微软用户" lastIdx="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4E"/>
    <a:srgbClr val="274E74"/>
    <a:srgbClr val="60AA60"/>
    <a:srgbClr val="EC6F6E"/>
    <a:srgbClr val="0171C5"/>
    <a:srgbClr val="004F8A"/>
    <a:srgbClr val="5B9BD5"/>
    <a:srgbClr val="0070C0"/>
    <a:srgbClr val="C00000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28F275-DE9F-436F-802F-90591E581019}" styleName="表样式 1 14">
    <a:wholeTbl>
      <a:tcTxStyle>
        <a:fontRef idx="none">
          <a:srgbClr val="000000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band2V>
    <a:la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chemeClr val="accent1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3" autoAdjust="0"/>
    <p:restoredTop sz="86815" autoAdjust="0"/>
  </p:normalViewPr>
  <p:slideViewPr>
    <p:cSldViewPr snapToGrid="0" showGuides="1">
      <p:cViewPr varScale="1">
        <p:scale>
          <a:sx n="101" d="100"/>
          <a:sy n="101" d="100"/>
        </p:scale>
        <p:origin x="1280" y="184"/>
      </p:cViewPr>
      <p:guideLst>
        <p:guide orient="horz" pos="2183"/>
        <p:guide pos="39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1656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68A92-F7BD-1942-ACDF-3BDC90A173C6}" type="doc">
      <dgm:prSet loTypeId="urn:microsoft.com/office/officeart/2005/8/layout/pList1#14" loCatId="" qsTypeId="urn:microsoft.com/office/officeart/2005/8/quickstyle/simple1#4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D1729C67-F731-424B-B548-71B315A12187}">
      <dgm:prSet phldrT="[Text]" custT="1"/>
      <dgm:spPr/>
      <dgm:t>
        <a:bodyPr anchor="ctr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Spin physics</a:t>
          </a:r>
        </a:p>
      </dgm:t>
    </dgm:pt>
    <dgm:pt modelId="{CFDA75A8-EE95-314E-8B3B-F533D26416DB}" type="parTrans" cxnId="{271FE02E-C056-8442-8317-CF974E554FB9}">
      <dgm:prSet/>
      <dgm:spPr/>
      <dgm:t>
        <a:bodyPr/>
        <a:lstStyle/>
        <a:p>
          <a:endParaRPr lang="en-US"/>
        </a:p>
      </dgm:t>
    </dgm:pt>
    <dgm:pt modelId="{D5A780AD-5576-2C44-B141-D319BC06D2EC}" type="sibTrans" cxnId="{271FE02E-C056-8442-8317-CF974E554FB9}">
      <dgm:prSet/>
      <dgm:spPr/>
      <dgm:t>
        <a:bodyPr/>
        <a:lstStyle/>
        <a:p>
          <a:endParaRPr lang="en-US"/>
        </a:p>
      </dgm:t>
    </dgm:pt>
    <dgm:pt modelId="{D0EFC6E8-22BB-C34A-A16E-33CC759E9248}" type="pres">
      <dgm:prSet presAssocID="{8BC68A92-F7BD-1942-ACDF-3BDC90A173C6}" presName="Name0" presStyleCnt="0">
        <dgm:presLayoutVars>
          <dgm:dir/>
          <dgm:resizeHandles val="exact"/>
        </dgm:presLayoutVars>
      </dgm:prSet>
      <dgm:spPr/>
    </dgm:pt>
    <dgm:pt modelId="{00EB18A0-9737-614D-A682-222CD524F0F1}" type="pres">
      <dgm:prSet presAssocID="{D1729C67-F731-424B-B548-71B315A12187}" presName="compNode" presStyleCnt="0"/>
      <dgm:spPr/>
    </dgm:pt>
    <dgm:pt modelId="{B8A7A514-402D-974C-911A-A3B5299802C5}" type="pres">
      <dgm:prSet presAssocID="{D1729C67-F731-424B-B548-71B315A12187}" presName="pictRect" presStyleLbl="node1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04F9441-1761-AB41-A486-30273DD5F5B1}" type="pres">
      <dgm:prSet presAssocID="{D1729C67-F731-424B-B548-71B315A12187}" presName="textRect" presStyleLbl="revTx" presStyleIdx="0" presStyleCnt="1" custScaleX="171032">
        <dgm:presLayoutVars>
          <dgm:bulletEnabled val="1"/>
        </dgm:presLayoutVars>
      </dgm:prSet>
      <dgm:spPr/>
    </dgm:pt>
  </dgm:ptLst>
  <dgm:cxnLst>
    <dgm:cxn modelId="{CB924F0B-D7B3-B640-80FE-2C58884C7CF2}" type="presOf" srcId="{D1729C67-F731-424B-B548-71B315A12187}" destId="{504F9441-1761-AB41-A486-30273DD5F5B1}" srcOrd="0" destOrd="0" presId="urn:microsoft.com/office/officeart/2005/8/layout/pList1#14"/>
    <dgm:cxn modelId="{271FE02E-C056-8442-8317-CF974E554FB9}" srcId="{8BC68A92-F7BD-1942-ACDF-3BDC90A173C6}" destId="{D1729C67-F731-424B-B548-71B315A12187}" srcOrd="0" destOrd="0" parTransId="{CFDA75A8-EE95-314E-8B3B-F533D26416DB}" sibTransId="{D5A780AD-5576-2C44-B141-D319BC06D2EC}"/>
    <dgm:cxn modelId="{89CE3378-9AA9-F44B-AA67-4C1C779CD111}" type="presOf" srcId="{8BC68A92-F7BD-1942-ACDF-3BDC90A173C6}" destId="{D0EFC6E8-22BB-C34A-A16E-33CC759E9248}" srcOrd="0" destOrd="0" presId="urn:microsoft.com/office/officeart/2005/8/layout/pList1#14"/>
    <dgm:cxn modelId="{7971A16A-B13C-FD45-9852-5C1C09357CE9}" type="presParOf" srcId="{D0EFC6E8-22BB-C34A-A16E-33CC759E9248}" destId="{00EB18A0-9737-614D-A682-222CD524F0F1}" srcOrd="0" destOrd="0" presId="urn:microsoft.com/office/officeart/2005/8/layout/pList1#14"/>
    <dgm:cxn modelId="{52C36B58-6247-AB44-8C8D-6EF08DFF95FB}" type="presParOf" srcId="{00EB18A0-9737-614D-A682-222CD524F0F1}" destId="{B8A7A514-402D-974C-911A-A3B5299802C5}" srcOrd="0" destOrd="0" presId="urn:microsoft.com/office/officeart/2005/8/layout/pList1#14"/>
    <dgm:cxn modelId="{3742DC96-A23D-C44B-B241-69E5B82F8343}" type="presParOf" srcId="{00EB18A0-9737-614D-A682-222CD524F0F1}" destId="{504F9441-1761-AB41-A486-30273DD5F5B1}" srcOrd="1" destOrd="0" presId="urn:microsoft.com/office/officeart/2005/8/layout/pList1#1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68A92-F7BD-1942-ACDF-3BDC90A173C6}" type="doc">
      <dgm:prSet loTypeId="urn:microsoft.com/office/officeart/2005/8/layout/pList1#15" loCatId="" qsTypeId="urn:microsoft.com/office/officeart/2005/8/quickstyle/simple1#45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D1729C67-F731-424B-B548-71B315A12187}">
      <dgm:prSet phldrT="[Text]" custT="1"/>
      <dgm:spPr/>
      <dgm:t>
        <a:bodyPr anchor="ctr"/>
        <a:lstStyle/>
        <a:p>
          <a:r>
            <a: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Jet physics</a:t>
          </a:r>
        </a:p>
      </dgm:t>
    </dgm:pt>
    <dgm:pt modelId="{CFDA75A8-EE95-314E-8B3B-F533D26416DB}" type="parTrans" cxnId="{271FE02E-C056-8442-8317-CF974E554FB9}">
      <dgm:prSet/>
      <dgm:spPr/>
      <dgm:t>
        <a:bodyPr/>
        <a:lstStyle/>
        <a:p>
          <a:endParaRPr lang="en-US"/>
        </a:p>
      </dgm:t>
    </dgm:pt>
    <dgm:pt modelId="{D5A780AD-5576-2C44-B141-D319BC06D2EC}" type="sibTrans" cxnId="{271FE02E-C056-8442-8317-CF974E554FB9}">
      <dgm:prSet/>
      <dgm:spPr/>
      <dgm:t>
        <a:bodyPr/>
        <a:lstStyle/>
        <a:p>
          <a:endParaRPr lang="en-US"/>
        </a:p>
      </dgm:t>
    </dgm:pt>
    <dgm:pt modelId="{D0EFC6E8-22BB-C34A-A16E-33CC759E9248}" type="pres">
      <dgm:prSet presAssocID="{8BC68A92-F7BD-1942-ACDF-3BDC90A173C6}" presName="Name0" presStyleCnt="0">
        <dgm:presLayoutVars>
          <dgm:dir/>
          <dgm:resizeHandles val="exact"/>
        </dgm:presLayoutVars>
      </dgm:prSet>
      <dgm:spPr/>
    </dgm:pt>
    <dgm:pt modelId="{00EB18A0-9737-614D-A682-222CD524F0F1}" type="pres">
      <dgm:prSet presAssocID="{D1729C67-F731-424B-B548-71B315A12187}" presName="compNode" presStyleCnt="0"/>
      <dgm:spPr/>
    </dgm:pt>
    <dgm:pt modelId="{B8A7A514-402D-974C-911A-A3B5299802C5}" type="pres">
      <dgm:prSet presAssocID="{D1729C67-F731-424B-B548-71B315A12187}" presName="pictRect" presStyleLbl="node1" presStyleIdx="0" presStyleCnt="1"/>
      <dgm:spPr>
        <a:blipFill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504F9441-1761-AB41-A486-30273DD5F5B1}" type="pres">
      <dgm:prSet presAssocID="{D1729C67-F731-424B-B548-71B315A12187}" presName="textRect" presStyleLbl="revTx" presStyleIdx="0" presStyleCnt="1" custScaleX="152996">
        <dgm:presLayoutVars>
          <dgm:bulletEnabled val="1"/>
        </dgm:presLayoutVars>
      </dgm:prSet>
      <dgm:spPr/>
    </dgm:pt>
  </dgm:ptLst>
  <dgm:cxnLst>
    <dgm:cxn modelId="{CB924F0B-D7B3-B640-80FE-2C58884C7CF2}" type="presOf" srcId="{D1729C67-F731-424B-B548-71B315A12187}" destId="{504F9441-1761-AB41-A486-30273DD5F5B1}" srcOrd="0" destOrd="0" presId="urn:microsoft.com/office/officeart/2005/8/layout/pList1#15"/>
    <dgm:cxn modelId="{271FE02E-C056-8442-8317-CF974E554FB9}" srcId="{8BC68A92-F7BD-1942-ACDF-3BDC90A173C6}" destId="{D1729C67-F731-424B-B548-71B315A12187}" srcOrd="0" destOrd="0" parTransId="{CFDA75A8-EE95-314E-8B3B-F533D26416DB}" sibTransId="{D5A780AD-5576-2C44-B141-D319BC06D2EC}"/>
    <dgm:cxn modelId="{89CE3378-9AA9-F44B-AA67-4C1C779CD111}" type="presOf" srcId="{8BC68A92-F7BD-1942-ACDF-3BDC90A173C6}" destId="{D0EFC6E8-22BB-C34A-A16E-33CC759E9248}" srcOrd="0" destOrd="0" presId="urn:microsoft.com/office/officeart/2005/8/layout/pList1#15"/>
    <dgm:cxn modelId="{7971A16A-B13C-FD45-9852-5C1C09357CE9}" type="presParOf" srcId="{D0EFC6E8-22BB-C34A-A16E-33CC759E9248}" destId="{00EB18A0-9737-614D-A682-222CD524F0F1}" srcOrd="0" destOrd="0" presId="urn:microsoft.com/office/officeart/2005/8/layout/pList1#15"/>
    <dgm:cxn modelId="{52C36B58-6247-AB44-8C8D-6EF08DFF95FB}" type="presParOf" srcId="{00EB18A0-9737-614D-A682-222CD524F0F1}" destId="{B8A7A514-402D-974C-911A-A3B5299802C5}" srcOrd="0" destOrd="0" presId="urn:microsoft.com/office/officeart/2005/8/layout/pList1#15"/>
    <dgm:cxn modelId="{3742DC96-A23D-C44B-B241-69E5B82F8343}" type="presParOf" srcId="{00EB18A0-9737-614D-A682-222CD524F0F1}" destId="{504F9441-1761-AB41-A486-30273DD5F5B1}" srcOrd="1" destOrd="0" presId="urn:microsoft.com/office/officeart/2005/8/layout/pList1#1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7A514-402D-974C-911A-A3B5299802C5}">
      <dsp:nvSpPr>
        <dsp:cNvPr id="0" name=""/>
        <dsp:cNvSpPr/>
      </dsp:nvSpPr>
      <dsp:spPr>
        <a:xfrm>
          <a:off x="1416571" y="50"/>
          <a:ext cx="2354916" cy="1622537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F9441-1761-AB41-A486-30273DD5F5B1}">
      <dsp:nvSpPr>
        <dsp:cNvPr id="0" name=""/>
        <dsp:cNvSpPr/>
      </dsp:nvSpPr>
      <dsp:spPr bwMode="white">
        <a:xfrm>
          <a:off x="580199" y="1622588"/>
          <a:ext cx="4027661" cy="873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Spin physics</a:t>
          </a:r>
        </a:p>
      </dsp:txBody>
      <dsp:txXfrm>
        <a:off x="580199" y="1622588"/>
        <a:ext cx="4027661" cy="873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7A514-402D-974C-911A-A3B5299802C5}">
      <dsp:nvSpPr>
        <dsp:cNvPr id="0" name=""/>
        <dsp:cNvSpPr/>
      </dsp:nvSpPr>
      <dsp:spPr>
        <a:xfrm>
          <a:off x="1416571" y="50"/>
          <a:ext cx="2354916" cy="1622537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t="-3000" b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F9441-1761-AB41-A486-30273DD5F5B1}">
      <dsp:nvSpPr>
        <dsp:cNvPr id="0" name=""/>
        <dsp:cNvSpPr/>
      </dsp:nvSpPr>
      <dsp:spPr bwMode="white">
        <a:xfrm>
          <a:off x="792565" y="1622588"/>
          <a:ext cx="3602928" cy="873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Jet physics</a:t>
          </a:r>
        </a:p>
      </dsp:txBody>
      <dsp:txXfrm>
        <a:off x="792565" y="1622588"/>
        <a:ext cx="3602928" cy="873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4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3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15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3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748" cy="540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8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6573" y="0"/>
            <a:ext cx="2919748" cy="5408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80"/>
            </a:lvl1pPr>
          </a:lstStyle>
          <a:p>
            <a:fld id="{0F9B84EA-7D68-4D60-9CB1-D50884785D1C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238852"/>
            <a:ext cx="2919748" cy="540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8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6573" y="10238852"/>
            <a:ext cx="2919748" cy="5408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8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EB78B-06A6-42EC-A429-DAEA5A928F3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07953-8FA6-4157-8941-75924BBC69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F7EA-C189-2FDE-DEAB-0F5C05C94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F794BE-3EA4-7AA1-DA68-98E338F730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A155D8-980A-506C-FC9C-E214A1D6D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4944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5850C-CF51-99F5-0D2E-950577E10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B28E38-9801-7A69-723E-3DCB80C08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303BB2-AE42-08C3-9A8B-01DEEEB28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7822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7B368-73C4-E129-6BD2-1A10F9049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C876E2D-4B9B-4B73-01BC-F8D99CE33E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D427B8D-0E47-5288-0332-A067A6DEF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9528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31AF3-DBA3-FA31-D8BF-4BBD1EF08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4676EAE-7831-065A-6BBD-C4D098324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C741E78-9FA4-F920-84C2-C4C44F873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4094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BBC32-0A37-86F7-8990-B9CFBA785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188C349-0C72-5CCD-BD96-ABF3FB9BF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BB5BF8-E4AF-3102-8BE2-A7FC6A6B0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57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7030C-05A3-6331-169A-BBF1C3A3A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BF41D2B-1944-B699-DFD6-6C1A72C8C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4561B85-F0FD-131B-A495-B4C85B8CD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3877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A357E-4DD9-999D-3D0B-55DF8A3C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22DE42-8604-0559-7F7A-21CB32A54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7487E0-4574-A9FE-10C7-41B55C5F0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2194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7850-CC47-2486-F575-AB591A84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C578C6A-CF04-3B84-ECF4-5CCDAEDB5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51EE01-1106-C593-EC14-AD07CE725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077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9F55F-0A4E-9FAF-59E7-BF1C1354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41BE19B-509C-745F-B6FD-23BD3D1B6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F62583C-EAB6-30C5-D124-8BCC58B24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0184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64300-A7DB-C1A2-53CF-CE34AF7EF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B395DCD-86A1-8C85-CB0C-AC4BFDBED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A00F42-12C0-CCB2-5042-E07255072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6698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CF87A-3215-504F-6113-62A683311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37E9F9-FA3A-C300-1D8D-305EE0DA1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C03D85-CD24-86C5-0FDB-0195CCE06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82386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B11FB-E774-CA4C-5273-446518EBF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2702BBF-D3F6-26A6-93F6-BB22AF598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287274-04B7-B54E-AF73-3B59F911D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406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58996-25CB-5A14-4C18-1A085E31D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E8FCEC-49E9-F1A1-BCF2-F4566D84A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F39D6B6-D470-2E20-BC54-DCBFE008D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681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F1DE-FECC-5604-0DCC-2F69B0C8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4177ED-5C49-2F81-8BE8-C35DED5C5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45560A4-FE05-FD78-BFAC-AD1FEDE5A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68464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54920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216B4-4411-3ADA-73A4-0CE6F8817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CB23B02-3ED1-95B9-393C-6B1CC02EC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23518FE-8539-557B-64BE-0AAE100E6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859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E5E8-A6DA-E38D-6DE1-6DD38E7D2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1540F-66AE-3B1F-BC12-C6E82890F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E6983-03B7-8BF4-C778-E8A3F9379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7443B-7E95-653C-6FDF-5391A882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A3862-A997-7A80-BDCC-0227096E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52482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4D75-5F48-B09E-1605-EA94CF74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61FB4-792F-9D5E-AF30-EDE772911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23513-6CF9-22AF-AA78-4D2CE835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76D2F-F89B-89E8-3462-CAC3424D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EB4D2-56BA-DEC1-4014-3145AA7D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88773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7E436-52F0-CFE8-734F-B93E3866C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7CF09-305C-8B99-92C7-D93F7CA9D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3E1F2-8C43-4895-F381-E9EF6DF3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536B7-6D4F-1E1D-73DC-B68BBAB9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28AEE-F9CC-F3E8-BBB0-7358E6EB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644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/>
        </p:nvSpPr>
        <p:spPr>
          <a:xfrm>
            <a:off x="0" y="64135"/>
            <a:ext cx="1346835" cy="840105"/>
          </a:xfrm>
          <a:custGeom>
            <a:avLst/>
            <a:gdLst>
              <a:gd name="connsiteX0" fmla="*/ 0 w 1095825"/>
              <a:gd name="connsiteY0" fmla="*/ 0 h 914400"/>
              <a:gd name="connsiteX1" fmla="*/ 1095825 w 1095825"/>
              <a:gd name="connsiteY1" fmla="*/ 0 h 914400"/>
              <a:gd name="connsiteX2" fmla="*/ 608144 w 1095825"/>
              <a:gd name="connsiteY2" fmla="*/ 914400 h 914400"/>
              <a:gd name="connsiteX3" fmla="*/ 0 w 1095825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825" h="914400">
                <a:moveTo>
                  <a:pt x="0" y="0"/>
                </a:moveTo>
                <a:lnTo>
                  <a:pt x="1095825" y="0"/>
                </a:lnTo>
                <a:lnTo>
                  <a:pt x="608144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" y="94615"/>
            <a:ext cx="714375" cy="7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8828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2019869" y="5501898"/>
            <a:ext cx="10172131" cy="1284102"/>
          </a:xfrm>
          <a:prstGeom prst="roundRect">
            <a:avLst>
              <a:gd name="adj" fmla="val 0"/>
            </a:avLst>
          </a:prstGeom>
          <a:solidFill>
            <a:srgbClr val="004F8A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0" y="5501898"/>
            <a:ext cx="3048000" cy="1284102"/>
          </a:xfrm>
          <a:custGeom>
            <a:avLst/>
            <a:gdLst>
              <a:gd name="connsiteX0" fmla="*/ 0 w 3036468"/>
              <a:gd name="connsiteY0" fmla="*/ 0 h 1800000"/>
              <a:gd name="connsiteX1" fmla="*/ 3036468 w 3036468"/>
              <a:gd name="connsiteY1" fmla="*/ 0 h 1800000"/>
              <a:gd name="connsiteX2" fmla="*/ 2061536 w 3036468"/>
              <a:gd name="connsiteY2" fmla="*/ 1800000 h 1800000"/>
              <a:gd name="connsiteX3" fmla="*/ 0 w 3036468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468" h="1800000">
                <a:moveTo>
                  <a:pt x="0" y="0"/>
                </a:moveTo>
                <a:lnTo>
                  <a:pt x="3036468" y="0"/>
                </a:lnTo>
                <a:lnTo>
                  <a:pt x="2061536" y="1800000"/>
                </a:lnTo>
                <a:lnTo>
                  <a:pt x="0" y="1800000"/>
                </a:lnTo>
                <a:close/>
              </a:path>
            </a:pathLst>
          </a:cu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429898"/>
            <a:ext cx="12192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43201" y="5970198"/>
            <a:ext cx="9448799" cy="522360"/>
          </a:xfrm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62" y="5611454"/>
            <a:ext cx="1100407" cy="1103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04F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13176" cy="6858000"/>
          </a:xfrm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489C2-221D-A117-FBD5-24DA3C4B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884D9-BDA1-A14D-3878-5D3906B3C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04ACB-16ED-C96A-E370-B4266880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68176-EA44-E94F-1C1A-5169A11E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8750-A354-E52A-C01C-640E5073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43042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F19FE-9957-1895-B38B-6CE85540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5794B-81D2-84D9-4BD2-CC07819CA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F8904-29F4-2AEC-A392-22A5278C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2F6EA-A95E-5549-60D2-A67BB6C7B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AF7C4-3979-C2A2-B56C-5B79A82A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50569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3B3D2-D434-99CF-1B89-EDF640E6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7BCA-1E19-841E-F34B-6BAA94D4B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0F134-192D-1F19-DFF4-8A9B66580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44221-A294-4999-D4DA-8EA9E1B6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75297-1E58-8B66-EBC1-80DDA1322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8B01C-9B8F-A3A2-D1BC-B4F2F0B9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89839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3D90-5E48-3656-3108-7E80833D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34DB3-D121-3182-DD5D-06F27DAEB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1FB57-766B-C779-76DF-FD4A9311A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52DE0-B1DD-BE93-674A-23C01AD1F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74B30-5121-0B06-CDDE-F45AD071B2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F27064-9D9F-D34D-B408-97905E38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52C08-88D0-28FD-FBA6-B149092D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5D1B6-7494-3E86-1526-02DFA833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9908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49D9-A045-FA9F-BE98-7DA827D3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1EB7A-F213-C5DE-8F86-7040CF62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58FDC-4692-E855-8950-50F451B4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2AE92-DC16-E32B-FA2D-EA85A56B8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75063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0119B-B230-55D9-DE83-BE3BEC32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C2148-22D4-FB28-2221-F20B8D7E2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8C222-D766-CE18-9CBC-0FCAD984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7647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C612-85A0-1D24-E18A-13B07694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1BB1F-6B31-CB8E-7F0D-EF5A6C881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7FEC9-AFAF-B871-5B41-5649D6A3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597DB-0DB0-233E-60B5-40993962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1FEC6-AAAC-0C06-B0E2-3CA23E74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06D74-B1D5-9C4A-0589-13AE6BAE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2258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F9BB-4726-A9E7-5CC8-295A4559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2D3257-CB3F-D50C-2373-49DC48A74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34C6D-0CF0-9DCD-6B9D-809D2937B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1C9E5-F0D9-9C82-9204-C1E6E7DB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9D9BF-100B-582D-5558-DA022EC8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AD53-8436-DEB7-C814-25DC21B5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76958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100A7-00C7-91B8-F4AA-5D4E97914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8A214-8410-A069-561F-337856D29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2FE7-BF7F-A956-9AA2-BCA16ABE8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E8039-A536-5A78-DED6-DA982BFAB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FD962-608C-B478-7D65-96310435F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11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649" r:id="rId13"/>
    <p:sldLayoutId id="214748365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3.png"/><Relationship Id="rId9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6.png"/><Relationship Id="rId7" Type="http://schemas.openxmlformats.org/officeDocument/2006/relationships/image" Target="../media/image1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62.png"/><Relationship Id="rId5" Type="http://schemas.openxmlformats.org/officeDocument/2006/relationships/image" Target="../media/image54.emf"/><Relationship Id="rId10" Type="http://schemas.openxmlformats.org/officeDocument/2006/relationships/image" Target="../media/image58.emf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0.png"/><Relationship Id="rId5" Type="http://schemas.openxmlformats.org/officeDocument/2006/relationships/image" Target="../media/image69.png"/><Relationship Id="rId10" Type="http://schemas.openxmlformats.org/officeDocument/2006/relationships/image" Target="../media/image12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29307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9FF78-8A68-4A62-C8CC-B2B47985B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>
            <a:extLst>
              <a:ext uri="{FF2B5EF4-FFF2-40B4-BE49-F238E27FC236}">
                <a16:creationId xmlns:a16="http://schemas.microsoft.com/office/drawing/2014/main" id="{54FE9155-8883-434C-8DFB-76C2297847FE}"/>
              </a:ext>
            </a:extLst>
          </p:cNvPr>
          <p:cNvSpPr txBox="1"/>
          <p:nvPr/>
        </p:nvSpPr>
        <p:spPr>
          <a:xfrm>
            <a:off x="152400" y="1705750"/>
            <a:ext cx="11887200" cy="18435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Decoherence as renormalization group flow: 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Quantum </a:t>
            </a:r>
            <a:r>
              <a:rPr kumimoji="1" lang="en-US" altLang="zh-CN" sz="36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information</a:t>
            </a:r>
            <a:r>
              <a:rPr kumimoji="1"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loss in high energy collisions</a:t>
            </a: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DBDFE307-6369-D43D-E49E-FC352F9EB607}"/>
              </a:ext>
            </a:extLst>
          </p:cNvPr>
          <p:cNvSpPr txBox="1"/>
          <p:nvPr/>
        </p:nvSpPr>
        <p:spPr>
          <a:xfrm>
            <a:off x="4402349" y="3999462"/>
            <a:ext cx="3387302" cy="13088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邵鼎煜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复旦大学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A5C61-0EF5-2DE1-EB8B-7AA05E0A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74" y="263178"/>
            <a:ext cx="1149350" cy="1149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B01E5-62A9-3A14-7553-680C72004BE5}"/>
              </a:ext>
            </a:extLst>
          </p:cNvPr>
          <p:cNvSpPr txBox="1"/>
          <p:nvPr/>
        </p:nvSpPr>
        <p:spPr>
          <a:xfrm>
            <a:off x="332974" y="5934210"/>
            <a:ext cx="11401552" cy="5810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年新物理前沿与交叉科学研讨会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南京                  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-19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997479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A543A-CB56-8DEB-C3DF-AF54D76AD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ACD6B1-E362-8C4E-633D-BA683FAE3449}"/>
              </a:ext>
            </a:extLst>
          </p:cNvPr>
          <p:cNvSpPr txBox="1"/>
          <p:nvPr/>
        </p:nvSpPr>
        <p:spPr>
          <a:xfrm>
            <a:off x="242527" y="1110573"/>
            <a:ext cx="11301773" cy="4874018"/>
          </a:xfrm>
          <a:prstGeom prst="rect">
            <a:avLst/>
          </a:prstGeom>
          <a:noFill/>
        </p:spPr>
        <p:txBody>
          <a:bodyPr wrap="square" lIns="108000" tIns="36000" bIns="3600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a pair of particle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Leading-order QED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Maximum entanglement cos</a:t>
            </a:r>
            <a:r>
              <a:rPr lang="el-GR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θ = 0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0E68AD-F8B5-A804-6A68-6B62D428D1CC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8CA378B-0364-DC82-96EB-AF3EDF1035A0}"/>
              </a:ext>
            </a:extLst>
          </p:cNvPr>
          <p:cNvSpPr txBox="1"/>
          <p:nvPr/>
        </p:nvSpPr>
        <p:spPr>
          <a:xfrm>
            <a:off x="1465580" y="247015"/>
            <a:ext cx="1007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Spin correlation at l</a:t>
            </a:r>
            <a:r>
              <a:rPr kumimoji="0" lang="en-US" altLang="zh-CN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eading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order 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no radiation)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2B32831C-CC5D-0B1D-A59E-265816DB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10</a:t>
            </a:fld>
            <a:endParaRPr lang="zh-CN" altLang="en-US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995B2A-E5E6-1AB5-230E-B61273E75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580" y="1764598"/>
            <a:ext cx="2354072" cy="1664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7E005C-9C52-F5DC-E541-04AD31A1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56" y="1948467"/>
            <a:ext cx="5955792" cy="7483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6ACC3-9919-46D9-724F-1928A663F66B}"/>
              </a:ext>
            </a:extLst>
          </p:cNvPr>
          <p:cNvSpPr txBox="1"/>
          <p:nvPr/>
        </p:nvSpPr>
        <p:spPr>
          <a:xfrm>
            <a:off x="8818626" y="2833321"/>
            <a:ext cx="1979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A30003"/>
                </a:solidFill>
                <a:latin typeface="Helvetica" pitchFamily="2" charset="0"/>
              </a:rPr>
              <a:t>s</a:t>
            </a:r>
            <a:r>
              <a:rPr lang="en-US" b="1" dirty="0">
                <a:solidFill>
                  <a:srgbClr val="A30003"/>
                </a:solidFill>
                <a:effectLst/>
                <a:latin typeface="Helvetica" pitchFamily="2" charset="0"/>
              </a:rPr>
              <a:t>pin correlation</a:t>
            </a:r>
            <a:endParaRPr lang="en-US" dirty="0">
              <a:solidFill>
                <a:srgbClr val="A30003"/>
              </a:solidFill>
              <a:effectLst/>
              <a:latin typeface="Helvetica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266B8D-2D05-C3B5-400C-6DF4C73CD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514" y="2036882"/>
            <a:ext cx="469900" cy="571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2C577F-1B5F-EE40-D6D6-081F164EE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636" y="4445803"/>
            <a:ext cx="7772400" cy="6448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4BA308-C19B-6B71-005C-24D82ECEA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" y="4445803"/>
            <a:ext cx="2942761" cy="7483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863F9F-DFFB-09F8-1706-02368A4125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0406" y="5474377"/>
            <a:ext cx="2070100" cy="54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C22434-8D27-93D4-8B08-46F1ECEFDB7A}"/>
              </a:ext>
            </a:extLst>
          </p:cNvPr>
          <p:cNvSpPr txBox="1"/>
          <p:nvPr/>
        </p:nvSpPr>
        <p:spPr>
          <a:xfrm>
            <a:off x="5605272" y="-612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6227245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EF186-D32C-9562-55F3-3309F578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6C2C4B3-9573-20A4-40C2-BD80ECD9BF24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14AD6B5-62E4-C81E-709E-6F4040B48374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Effective field theory for decoherence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47384FD7-A3AC-A538-3993-A0117BC8D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11</a:t>
            </a:fld>
            <a:endParaRPr lang="zh-CN" alt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0CBAF-EE4C-E116-7A21-220B4730DFEA}"/>
              </a:ext>
            </a:extLst>
          </p:cNvPr>
          <p:cNvSpPr txBox="1"/>
          <p:nvPr/>
        </p:nvSpPr>
        <p:spPr>
          <a:xfrm>
            <a:off x="551738" y="928310"/>
            <a:ext cx="11640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S.J. Lin(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林士佳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M.J. Liu(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刘铭钧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</a:t>
            </a:r>
            <a:r>
              <a:rPr lang="en-US" altLang="zh-CN" sz="16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DYS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S.Y. Wei 25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JHEP; J.Y. Gu, S.J. Lin(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林士佳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</a:t>
            </a:r>
            <a:r>
              <a:rPr lang="en-US" altLang="zh-CN" sz="16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DYS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S.X. Yang(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杨斯翔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L.T Wang 25</a:t>
            </a:r>
            <a:endParaRPr lang="en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CF8F50-5079-3AC8-4D68-DE5FCE3A2C92}"/>
              </a:ext>
            </a:extLst>
          </p:cNvPr>
          <p:cNvSpPr txBox="1"/>
          <p:nvPr/>
        </p:nvSpPr>
        <p:spPr>
          <a:xfrm>
            <a:off x="80265" y="1403708"/>
            <a:ext cx="8579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Radiation should be considered unresolvable if either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collinear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We introduce the energy and angular resolution parameters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similar to Sterman-Weinberg jet definition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(Sterman, Weinberg  ’77)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We apply soft-collinear effective theory (SCET) + jet effective theory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(Becher, Neubert, Rothen, DYS ’16 PRL)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The initial spin state generated by the short-distance hard scattering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D786B-B788-A0DF-859B-7F0C7EE7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453" y="1523448"/>
            <a:ext cx="3041023" cy="1545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1E2A0F-804A-C5C8-E4BF-A2718E89BE20}"/>
              </a:ext>
            </a:extLst>
          </p:cNvPr>
          <p:cNvSpPr txBox="1"/>
          <p:nvPr/>
        </p:nvSpPr>
        <p:spPr>
          <a:xfrm>
            <a:off x="8969086" y="3140702"/>
            <a:ext cx="2619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Two fermion events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F1D62-6514-4D02-A2D5-BA7F993D7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31" y="3927348"/>
            <a:ext cx="5397500" cy="2324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5E6C4-269F-55C2-3E7E-1AE0BAB88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870" y="4703715"/>
            <a:ext cx="5595366" cy="5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970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7DC7E-0437-A292-4C63-7D094B1E5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574D1C3-3CB5-6A99-7EBE-64CB21E357F9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CBAAB0E-72A5-09B3-6F69-02291427BE46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Factorization of the density operator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D3147730-0EA5-1FFA-EE7F-B03385EC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12</a:t>
            </a:fld>
            <a:endParaRPr lang="zh-CN" alt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039342-2173-E29E-A8D6-5730FE6590EC}"/>
              </a:ext>
            </a:extLst>
          </p:cNvPr>
          <p:cNvSpPr txBox="1"/>
          <p:nvPr/>
        </p:nvSpPr>
        <p:spPr>
          <a:xfrm>
            <a:off x="71121" y="1074524"/>
            <a:ext cx="7948167" cy="48474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This definition allows us to apply the factorization theorems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Soft function accounts for large-angle soft radiation. 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At the leading power, </a:t>
            </a:r>
            <a:r>
              <a:rPr lang="en-US" sz="2200" b="1" dirty="0">
                <a:solidFill>
                  <a:srgbClr val="EC6F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emissions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are spin-independent and thus do not induce decoherence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200" b="1" dirty="0">
                <a:solidFill>
                  <a:srgbClr val="60AA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fragmenting jet operators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project the hard scattering state onto the Hilbert space of the observed particles. </a:t>
            </a:r>
          </a:p>
          <a:p>
            <a:pPr lvl="1">
              <a:spcBef>
                <a:spcPts val="600"/>
              </a:spcBef>
            </a:pP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This effectively traces over unobserved collinear radiation, and induces decoherence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Spin decomposition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Chen, Goldstein, Jaffe &amp; Ji ‘94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1EC43-0E21-77A4-83BE-1F8E63C81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614" y="1014139"/>
            <a:ext cx="4105983" cy="3064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021ED-CA5E-669F-35D0-29D55A097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25" y="1735328"/>
            <a:ext cx="5923534" cy="37240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A6865E1-A684-3671-559F-43AC6BB64EA1}"/>
              </a:ext>
            </a:extLst>
          </p:cNvPr>
          <p:cNvSpPr/>
          <p:nvPr/>
        </p:nvSpPr>
        <p:spPr>
          <a:xfrm>
            <a:off x="1581912" y="1636776"/>
            <a:ext cx="1325880" cy="548640"/>
          </a:xfrm>
          <a:prstGeom prst="roundRect">
            <a:avLst/>
          </a:prstGeom>
          <a:noFill/>
          <a:ln>
            <a:solidFill>
              <a:srgbClr val="EC6F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EA6351-9EB6-5F1D-DC1F-B7E21896FCD2}"/>
              </a:ext>
            </a:extLst>
          </p:cNvPr>
          <p:cNvSpPr/>
          <p:nvPr/>
        </p:nvSpPr>
        <p:spPr>
          <a:xfrm>
            <a:off x="2944368" y="1647209"/>
            <a:ext cx="1325880" cy="548640"/>
          </a:xfrm>
          <a:prstGeom prst="roundRect">
            <a:avLst/>
          </a:prstGeom>
          <a:noFill/>
          <a:ln>
            <a:solidFill>
              <a:srgbClr val="60AA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76FB998-0741-7AE1-5868-AA5780D636BD}"/>
              </a:ext>
            </a:extLst>
          </p:cNvPr>
          <p:cNvSpPr/>
          <p:nvPr/>
        </p:nvSpPr>
        <p:spPr>
          <a:xfrm>
            <a:off x="5656615" y="1647209"/>
            <a:ext cx="1486880" cy="548640"/>
          </a:xfrm>
          <a:prstGeom prst="roundRect">
            <a:avLst/>
          </a:prstGeom>
          <a:noFill/>
          <a:ln>
            <a:solidFill>
              <a:srgbClr val="60AA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066A57-D019-1B7E-12AE-A927DEE785BD}"/>
              </a:ext>
            </a:extLst>
          </p:cNvPr>
          <p:cNvSpPr/>
          <p:nvPr/>
        </p:nvSpPr>
        <p:spPr>
          <a:xfrm>
            <a:off x="4306824" y="1647209"/>
            <a:ext cx="1325880" cy="548640"/>
          </a:xfrm>
          <a:prstGeom prst="roundRect">
            <a:avLst/>
          </a:prstGeom>
          <a:noFill/>
          <a:ln>
            <a:solidFill>
              <a:srgbClr val="274E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8A23CC-719B-9580-AA06-BAD5ADE52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474" y="5930131"/>
            <a:ext cx="5113859" cy="5757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991770-76DD-FD23-8794-68A42B1D1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342" y="4255172"/>
            <a:ext cx="2287812" cy="531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5F3941-3E5A-3482-AB75-6A50A82310F4}"/>
                  </a:ext>
                </a:extLst>
              </p:cNvPr>
              <p:cNvSpPr txBox="1"/>
              <p:nvPr/>
            </p:nvSpPr>
            <p:spPr>
              <a:xfrm>
                <a:off x="8469375" y="4264140"/>
                <a:ext cx="3378708" cy="1220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𝑱</m:t>
                    </m:r>
                    <m:r>
                      <a:rPr lang="en-US" sz="2000" b="1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𝑼</m:t>
                    </m:r>
                  </m:oMath>
                </a14:m>
                <a:r>
                  <a:rPr lang="en-US" sz="2000" b="1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 unpolarized </a:t>
                </a:r>
              </a:p>
              <a:p>
                <a:pPr>
                  <a:spcAft>
                    <a:spcPts val="750"/>
                  </a:spcAft>
                </a:pP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𝑱</m:t>
                    </m:r>
                    <m:r>
                      <a:rPr lang="en-US" sz="2000" b="1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</m:oMath>
                </a14:m>
                <a:r>
                  <a:rPr lang="en-US" sz="2000" b="1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 longitudinal polarized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𝑱</m:t>
                    </m:r>
                    <m:r>
                      <a:rPr lang="en-US" sz="2000" b="1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𝑻</m:t>
                    </m:r>
                    <m:r>
                      <a:rPr lang="en-US" sz="2000" b="1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 transverse polarized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5F3941-3E5A-3482-AB75-6A50A8231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9375" y="4264140"/>
                <a:ext cx="3378708" cy="1220847"/>
              </a:xfrm>
              <a:prstGeom prst="rect">
                <a:avLst/>
              </a:prstGeom>
              <a:blipFill>
                <a:blip r:embed="rId7"/>
                <a:stretch>
                  <a:fillRect l="-373" t="-2041" b="-71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05F0CFE-C75E-06CD-4CD5-F5F62EA81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7969" y="5545947"/>
            <a:ext cx="2313464" cy="11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64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FD56A-37FA-552E-6BA6-F85675EF4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4BA5DA0-E36B-8398-B827-ABF7FFA6F847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22650F9-4FA4-E3B1-41E2-6A3AF41237E8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Factorization of the density operator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AEA087E6-7823-DAF6-EBEB-325182C6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13</a:t>
            </a:fld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978B1C-A20E-737D-FC59-2D06A056DF7A}"/>
                  </a:ext>
                </a:extLst>
              </p:cNvPr>
              <p:cNvSpPr txBox="1"/>
              <p:nvPr/>
            </p:nvSpPr>
            <p:spPr>
              <a:xfrm>
                <a:off x="71121" y="1074524"/>
                <a:ext cx="7948167" cy="2923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Refactorize the fragmenting jet operator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𝑸</m:t>
                    </m:r>
                    <m:r>
                      <a:rPr lang="en-US" sz="22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𝜹</m:t>
                    </m:r>
                    <m:r>
                      <a:rPr lang="en-US" sz="22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≫</m:t>
                    </m:r>
                    <m:r>
                      <a:rPr lang="en-US" sz="22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𝝀</m:t>
                    </m:r>
                  </m:oMath>
                </a14:m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Define a scale-dependent effective production matrix</a:t>
                </a: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Renormalization group equation</a:t>
                </a:r>
                <a:endParaRPr lang="en-US" sz="16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978B1C-A20E-737D-FC59-2D06A056D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1" y="1074524"/>
                <a:ext cx="7948167" cy="2923877"/>
              </a:xfrm>
              <a:prstGeom prst="rect">
                <a:avLst/>
              </a:prstGeom>
              <a:blipFill>
                <a:blip r:embed="rId3"/>
                <a:stretch>
                  <a:fillRect l="-797" t="-1299" b="-34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07F0EF6-D839-C07D-E332-0020030E5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496" y="1014139"/>
            <a:ext cx="4105983" cy="3064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9B9D2-0E21-41A1-8967-CB97F676F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596" y="2954933"/>
            <a:ext cx="5633793" cy="344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C6144-1F9A-101B-0169-BCBA5B7E9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160" y="4234940"/>
            <a:ext cx="3378708" cy="351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603129-5704-7513-71E2-85CDA464755E}"/>
              </a:ext>
            </a:extLst>
          </p:cNvPr>
          <p:cNvSpPr txBox="1"/>
          <p:nvPr/>
        </p:nvSpPr>
        <p:spPr>
          <a:xfrm>
            <a:off x="1661160" y="5847613"/>
            <a:ext cx="4016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1st moment of splitting function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E3F390-1173-27B3-C7FF-4C3991F5A293}"/>
              </a:ext>
            </a:extLst>
          </p:cNvPr>
          <p:cNvSpPr txBox="1"/>
          <p:nvPr/>
        </p:nvSpPr>
        <p:spPr>
          <a:xfrm>
            <a:off x="6919141" y="4647284"/>
            <a:ext cx="47228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decoherence = RG flow</a:t>
            </a:r>
          </a:p>
          <a:p>
            <a:pPr algn="ctr"/>
            <a:r>
              <a:rPr lang="en-CN" sz="2400" dirty="0"/>
              <a:t>anomalous dimensions determine the rate of information loss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31926F8-51CA-5F47-D812-D7CCBA89D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517" y="1689727"/>
            <a:ext cx="3404870" cy="3182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1DBEEE-50D1-7BA7-4BAD-CF6B4D5223B4}"/>
              </a:ext>
            </a:extLst>
          </p:cNvPr>
          <p:cNvSpPr txBox="1"/>
          <p:nvPr/>
        </p:nvSpPr>
        <p:spPr>
          <a:xfrm>
            <a:off x="4480560" y="1662295"/>
            <a:ext cx="2879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/>
              <a:t>Fragmentation opertator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15965D8-8C3C-26AA-FB05-C887007980F8}"/>
              </a:ext>
            </a:extLst>
          </p:cNvPr>
          <p:cNvSpPr/>
          <p:nvPr/>
        </p:nvSpPr>
        <p:spPr>
          <a:xfrm>
            <a:off x="3502152" y="1572768"/>
            <a:ext cx="3857658" cy="55778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AF2275-E552-49F2-601F-6FAA9935E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2600" y="3629753"/>
            <a:ext cx="1605280" cy="3052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01A09BC-350A-AF0A-4063-1D4602DF6A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528" y="4884629"/>
            <a:ext cx="3331972" cy="62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6273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91A2D-5375-A404-5CD0-9E320564C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A13669B-CF70-11C6-42BE-37A368C06565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DA185E3-9AC2-1AEF-A8E7-86480CB09976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Kraus operators in QED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E72971EE-243C-0AC4-53CE-C6392E4B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14</a:t>
            </a:fld>
            <a:endParaRPr lang="zh-CN" alt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C43194-0027-7988-C04F-A3E11414553B}"/>
              </a:ext>
            </a:extLst>
          </p:cNvPr>
          <p:cNvSpPr txBox="1"/>
          <p:nvPr/>
        </p:nvSpPr>
        <p:spPr>
          <a:xfrm>
            <a:off x="551738" y="928310"/>
            <a:ext cx="11640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J.Y. Gu, S.J. Lin(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林士佳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</a:t>
            </a:r>
            <a:r>
              <a:rPr lang="en-US" altLang="zh-CN" sz="16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DYS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S.X. Yang(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杨斯翔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L.T Wang 25</a:t>
            </a:r>
            <a:endParaRPr lang="en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D03256-6782-C535-CB77-C420B936F18B}"/>
                  </a:ext>
                </a:extLst>
              </p:cNvPr>
              <p:cNvSpPr txBox="1"/>
              <p:nvPr/>
            </p:nvSpPr>
            <p:spPr>
              <a:xfrm>
                <a:off x="207999" y="1381602"/>
                <a:ext cx="11984001" cy="417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use QED as an example: IR cut-off = lepton mass</a:t>
                </a:r>
                <a:r>
                  <a:rPr lang="zh-CN" alt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𝝀</m:t>
                    </m:r>
                    <m:r>
                      <a:rPr lang="en-US" altLang="zh-CN" sz="22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zh-CN" sz="22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</m:oMath>
                </a14:m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phase-flip channel: randomly applies a "phase flip" to a qubit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Kraus operators in QED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the phase-flip channel with probability</a:t>
                </a: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Decay of all off-diagonal terms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endParaRPr lang="en-US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D03256-6782-C535-CB77-C420B936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99" y="1381602"/>
                <a:ext cx="11984001" cy="4170372"/>
              </a:xfrm>
              <a:prstGeom prst="rect">
                <a:avLst/>
              </a:prstGeom>
              <a:blipFill>
                <a:blip r:embed="rId3"/>
                <a:stretch>
                  <a:fillRect l="-529" t="-90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DACAEF2-01C7-12D0-8A6C-9460AD3FA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522" y="2262037"/>
            <a:ext cx="1984234" cy="329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8FC964-C5A0-3E9B-3EAE-76D344DC0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159" y="2592962"/>
            <a:ext cx="2062586" cy="425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81D418-210F-6730-045C-85C47345B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915" y="1548544"/>
            <a:ext cx="1948187" cy="594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8D4EB2-4B0E-D494-8F52-9FDBF7C48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159" y="2260802"/>
            <a:ext cx="1401088" cy="560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95EB5D-F406-DD44-44EE-77FC2893A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965" y="3267906"/>
            <a:ext cx="2614422" cy="4230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9CC1AA-357B-2051-103C-6D19252D60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4965" y="4011542"/>
            <a:ext cx="2062586" cy="5792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ADF536-3342-5745-E983-6EC973A6B5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4777" y="5176351"/>
            <a:ext cx="4934918" cy="1392425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63A577A6-373C-5927-9432-CBF099FDE02E}"/>
              </a:ext>
            </a:extLst>
          </p:cNvPr>
          <p:cNvSpPr/>
          <p:nvPr/>
        </p:nvSpPr>
        <p:spPr>
          <a:xfrm>
            <a:off x="4544568" y="5358383"/>
            <a:ext cx="3611880" cy="1188594"/>
          </a:xfrm>
          <a:prstGeom prst="rtTriangle">
            <a:avLst/>
          </a:prstGeom>
          <a:solidFill>
            <a:srgbClr val="FF634E">
              <a:alpha val="146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5120DDB6-FDD7-7077-A401-08404FED834E}"/>
              </a:ext>
            </a:extLst>
          </p:cNvPr>
          <p:cNvSpPr/>
          <p:nvPr/>
        </p:nvSpPr>
        <p:spPr>
          <a:xfrm rot="10800000">
            <a:off x="4809743" y="5176350"/>
            <a:ext cx="3429001" cy="1209696"/>
          </a:xfrm>
          <a:prstGeom prst="rtTriangle">
            <a:avLst/>
          </a:prstGeom>
          <a:solidFill>
            <a:srgbClr val="FF634E">
              <a:alpha val="146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6723557-9E9E-1A8C-FDEC-513A8823BB1C}"/>
                  </a:ext>
                </a:extLst>
              </p:cNvPr>
              <p:cNvSpPr txBox="1"/>
              <p:nvPr/>
            </p:nvSpPr>
            <p:spPr>
              <a:xfrm>
                <a:off x="6555993" y="3287068"/>
                <a:ext cx="28049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b="1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with probability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6723557-9E9E-1A8C-FDEC-513A8823B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993" y="3287068"/>
                <a:ext cx="2804922" cy="369332"/>
              </a:xfrm>
              <a:prstGeom prst="rect">
                <a:avLst/>
              </a:prstGeom>
              <a:blipFill>
                <a:blip r:embed="rId11"/>
                <a:stretch>
                  <a:fillRect l="-1802"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08E25B-6255-F4C2-F140-BA4ABF91A1B2}"/>
                  </a:ext>
                </a:extLst>
              </p:cNvPr>
              <p:cNvSpPr txBox="1"/>
              <p:nvPr/>
            </p:nvSpPr>
            <p:spPr>
              <a:xfrm>
                <a:off x="6563639" y="4144534"/>
                <a:ext cx="28049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b="1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with probability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08E25B-6255-F4C2-F140-BA4ABF91A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639" y="4144534"/>
                <a:ext cx="2804922" cy="369332"/>
              </a:xfrm>
              <a:prstGeom prst="rect">
                <a:avLst/>
              </a:prstGeom>
              <a:blipFill>
                <a:blip r:embed="rId12"/>
                <a:stretch>
                  <a:fillRect l="-1802"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37914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483D8-B565-67D7-BFA4-60E87DC2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F722BA4-321E-EB5E-7FEA-B96FE893C846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AF03D61-F6F4-E585-7204-4011A3D90EF8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Master equation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C1490984-867A-A8DB-4F27-452571F1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15</a:t>
            </a:fld>
            <a:endParaRPr lang="zh-CN" alt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D6816-6467-278D-56D2-AF0FABA860DE}"/>
              </a:ext>
            </a:extLst>
          </p:cNvPr>
          <p:cNvSpPr txBox="1"/>
          <p:nvPr/>
        </p:nvSpPr>
        <p:spPr>
          <a:xfrm>
            <a:off x="551738" y="928310"/>
            <a:ext cx="11640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J.Y. Gu, S.J. Lin(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林士佳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</a:t>
            </a:r>
            <a:r>
              <a:rPr lang="en-US" altLang="zh-CN" sz="16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DYS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S.X. Yang(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杨斯翔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L.T Wang 25</a:t>
            </a:r>
            <a:endParaRPr lang="en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4A3E2-B9EF-40BE-2EAC-14D83672FAF3}"/>
              </a:ext>
            </a:extLst>
          </p:cNvPr>
          <p:cNvSpPr txBox="1"/>
          <p:nvPr/>
        </p:nvSpPr>
        <p:spPr>
          <a:xfrm>
            <a:off x="207999" y="1381602"/>
            <a:ext cx="1198400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Gorini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-Kossakowski-Sudarshan-Lindblad master equation and jump operators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Lindblad jump operators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Quantum trajectory interpretation: each “jump” corresponds to an unresolved collinear photon emission from either of the fermion legs, which induces a stochastic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phase-flip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BED475-A119-7F2F-15A5-D934B5CA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155" y="1927227"/>
            <a:ext cx="6323689" cy="461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D9A51-8E0C-D5A2-F323-ED8E2D2CC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01" y="2632870"/>
            <a:ext cx="1980563" cy="384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AD25B4-378B-8F04-A114-28F6F71FC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358" y="2677252"/>
            <a:ext cx="2033016" cy="329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893C82-DD6B-D185-4E18-8BA85C2DA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748" y="3927775"/>
            <a:ext cx="4700738" cy="2724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78EA8C-CB54-D0D2-7FEF-525A4E26A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344" y="3809082"/>
            <a:ext cx="3889908" cy="29737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2324D8-D60A-052D-0A34-34E36CCFE2EF}"/>
              </a:ext>
            </a:extLst>
          </p:cNvPr>
          <p:cNvSpPr txBox="1"/>
          <p:nvPr/>
        </p:nvSpPr>
        <p:spPr>
          <a:xfrm>
            <a:off x="9377397" y="4535590"/>
            <a:ext cx="1782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Concurrence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65EA72-0777-9816-70BB-E5FA5D958F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0792" y="4798873"/>
            <a:ext cx="1455674" cy="4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340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F0855-43F8-1C52-7A04-78FB37867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E4B79-350F-9C92-2A39-FCD6550E8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336" y="3563198"/>
            <a:ext cx="4909838" cy="315700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CF5FABA-6ED9-81DF-4AB9-E00A26140CCB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634A09-8697-E738-FF54-D58D98B77175}"/>
              </a:ext>
            </a:extLst>
          </p:cNvPr>
          <p:cNvSpPr txBox="1"/>
          <p:nvPr/>
        </p:nvSpPr>
        <p:spPr>
          <a:xfrm>
            <a:off x="1465580" y="247015"/>
            <a:ext cx="1007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Nucleon tomography with zero-</a:t>
            </a:r>
            <a:r>
              <a:rPr kumimoji="0" lang="en-US" altLang="zh-CN" sz="32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jettiness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A71F9E7F-979D-84B4-55C0-5F94E3E2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16</a:t>
            </a:fld>
            <a:endParaRPr lang="zh-CN" alt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77CEC-9229-2223-5354-5868C6404BFC}"/>
              </a:ext>
            </a:extLst>
          </p:cNvPr>
          <p:cNvSpPr txBox="1"/>
          <p:nvPr/>
        </p:nvSpPr>
        <p:spPr>
          <a:xfrm>
            <a:off x="6748530" y="978195"/>
            <a:ext cx="544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Fang(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方申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), Lin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(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林硕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)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, </a:t>
            </a:r>
            <a:r>
              <a:rPr lang="en-US" altLang="zh-CN" sz="1800" u="sng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DYS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TeXGyrePagellaX"/>
              </a:rPr>
              <a:t>, Zhou PRL136 (2026)021901</a:t>
            </a:r>
            <a:endParaRPr lang="en-C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161870-3AC9-3B6A-3FCB-15BBE1DAF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563" y="1491246"/>
            <a:ext cx="3709816" cy="6895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85DEC2-CE44-1EE8-BE17-94247A1C9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403" y="2442467"/>
            <a:ext cx="3540772" cy="749811"/>
          </a:xfrm>
          <a:prstGeom prst="rect">
            <a:avLst/>
          </a:prstGeom>
        </p:spPr>
      </p:pic>
      <p:sp>
        <p:nvSpPr>
          <p:cNvPr id="22" name="Down Arrow 21">
            <a:extLst>
              <a:ext uri="{FF2B5EF4-FFF2-40B4-BE49-F238E27FC236}">
                <a16:creationId xmlns:a16="http://schemas.microsoft.com/office/drawing/2014/main" id="{696FF2EA-310E-F3E3-48F2-EC222BB1BF3E}"/>
              </a:ext>
            </a:extLst>
          </p:cNvPr>
          <p:cNvSpPr/>
          <p:nvPr/>
        </p:nvSpPr>
        <p:spPr>
          <a:xfrm>
            <a:off x="8996418" y="2149995"/>
            <a:ext cx="235131" cy="3933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FFB918DB-6157-1D04-2A7E-DFB09A43693A}"/>
              </a:ext>
            </a:extLst>
          </p:cNvPr>
          <p:cNvSpPr/>
          <p:nvPr/>
        </p:nvSpPr>
        <p:spPr>
          <a:xfrm>
            <a:off x="10816511" y="2105634"/>
            <a:ext cx="235131" cy="3933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75665D-2278-8759-D08B-968DA9E853BE}"/>
                  </a:ext>
                </a:extLst>
              </p:cNvPr>
              <p:cNvSpPr txBox="1"/>
              <p:nvPr/>
            </p:nvSpPr>
            <p:spPr>
              <a:xfrm>
                <a:off x="113826" y="1379280"/>
                <a:ext cx="7785738" cy="5489571"/>
              </a:xfrm>
              <a:prstGeom prst="rect">
                <a:avLst/>
              </a:prstGeom>
              <a:noFill/>
            </p:spPr>
            <p:txBody>
              <a:bodyPr wrap="square" lIns="108000" tIns="36000" bIns="3600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TMDs encode the quantum correlations between hadron polarization and the motion and polarization of quarks and gluons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However, at high energies, initial state radiation acts as environmental noise, causing decoherence that obscures these signals.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introduce 0-jettiness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𝝉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𝒊</m:t>
                        </m:r>
                      </m:sub>
                      <m:sup/>
                      <m:e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𝐦𝐢𝐧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𝒂</m:t>
                                </m:r>
                              </m:sub>
                            </m:s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,</m:t>
                            </m:r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𝒃</m:t>
                                </m:r>
                              </m:sub>
                            </m:s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zh-CN" sz="2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𝟐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into a tunable resolution scale for quantum coherence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demonstrate a substantial enhancement  of the asymmetry signal (e.g., by 83% for Z SSA at qT=5 GeV)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altLang="zh-CN" sz="2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75665D-2278-8759-D08B-968DA9E85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6" y="1379280"/>
                <a:ext cx="7785738" cy="5489571"/>
              </a:xfrm>
              <a:prstGeom prst="rect">
                <a:avLst/>
              </a:prstGeom>
              <a:blipFill>
                <a:blip r:embed="rId6"/>
                <a:stretch>
                  <a:fillRect l="-651" t="-9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85B4D8A-B5D8-84CC-6952-21F824E4B8D4}"/>
              </a:ext>
            </a:extLst>
          </p:cNvPr>
          <p:cNvGrpSpPr/>
          <p:nvPr/>
        </p:nvGrpSpPr>
        <p:grpSpPr>
          <a:xfrm>
            <a:off x="2340677" y="4298686"/>
            <a:ext cx="4407853" cy="1353040"/>
            <a:chOff x="974044" y="4125680"/>
            <a:chExt cx="5153245" cy="150490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7CB66C-9D0A-6E8C-E93E-572599F74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4044" y="4125680"/>
              <a:ext cx="5022616" cy="150490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0011FA-7A97-D42E-EFEE-2B81A4E7CA25}"/>
                </a:ext>
              </a:extLst>
            </p:cNvPr>
            <p:cNvSpPr/>
            <p:nvPr/>
          </p:nvSpPr>
          <p:spPr>
            <a:xfrm>
              <a:off x="5787655" y="5013776"/>
              <a:ext cx="339634" cy="444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B5644DD-CCD5-2590-6C3D-A6937D315AE8}"/>
              </a:ext>
            </a:extLst>
          </p:cNvPr>
          <p:cNvSpPr txBox="1"/>
          <p:nvPr/>
        </p:nvSpPr>
        <p:spPr>
          <a:xfrm>
            <a:off x="502220" y="4650490"/>
            <a:ext cx="1726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Sukakov factor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BE7CD-316B-417E-4E08-A922542C45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492668" y="4849415"/>
            <a:ext cx="1608578" cy="2484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A15BC6-6755-A0DC-CB77-5D8C8DD847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9225" y="3496098"/>
            <a:ext cx="10678910" cy="329120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1F8EE-798D-9F1C-FE2C-F1C7A7650E64}"/>
              </a:ext>
            </a:extLst>
          </p:cNvPr>
          <p:cNvGrpSpPr/>
          <p:nvPr/>
        </p:nvGrpSpPr>
        <p:grpSpPr>
          <a:xfrm>
            <a:off x="2243142" y="3890803"/>
            <a:ext cx="9446638" cy="2322906"/>
            <a:chOff x="2243142" y="3890803"/>
            <a:chExt cx="9446638" cy="232290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658CDB1-0A7C-6B51-C8E3-EB5068F3A48C}"/>
                </a:ext>
              </a:extLst>
            </p:cNvPr>
            <p:cNvCxnSpPr>
              <a:cxnSpLocks/>
            </p:cNvCxnSpPr>
            <p:nvPr/>
          </p:nvCxnSpPr>
          <p:spPr>
            <a:xfrm>
              <a:off x="2387259" y="3890803"/>
              <a:ext cx="9302521" cy="652926"/>
            </a:xfrm>
            <a:prstGeom prst="straightConnector1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7D91C27-CE53-2E2F-953C-EE87E989A8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3142" y="5563580"/>
              <a:ext cx="9446638" cy="650129"/>
            </a:xfrm>
            <a:prstGeom prst="straightConnector1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5B48FF-4B53-B609-3648-F23FAAF1DD2A}"/>
              </a:ext>
            </a:extLst>
          </p:cNvPr>
          <p:cNvGrpSpPr/>
          <p:nvPr/>
        </p:nvGrpSpPr>
        <p:grpSpPr>
          <a:xfrm>
            <a:off x="4210112" y="70697"/>
            <a:ext cx="4204876" cy="3508068"/>
            <a:chOff x="4210112" y="70697"/>
            <a:chExt cx="4204876" cy="350806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F665E6-85E7-9300-BF79-E6A1B4661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10112" y="70697"/>
              <a:ext cx="4204876" cy="350806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B3AFF3-1BA0-F035-72B4-62C6B9D96F14}"/>
                </a:ext>
              </a:extLst>
            </p:cNvPr>
            <p:cNvSpPr txBox="1"/>
            <p:nvPr/>
          </p:nvSpPr>
          <p:spPr>
            <a:xfrm>
              <a:off x="7038519" y="215262"/>
              <a:ext cx="1162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>
                  <a:solidFill>
                    <a:schemeClr val="accent6">
                      <a:lumMod val="50000"/>
                    </a:schemeClr>
                  </a:solidFill>
                </a:rPr>
                <a:t>Nature 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267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644FA-C5CA-22D0-BA2F-A3DDE0CF1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367A93D-2DAE-7A3A-0A27-51D27E6E7EBB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2D3952-D339-A728-63FE-773CBFCFB325}"/>
              </a:ext>
            </a:extLst>
          </p:cNvPr>
          <p:cNvSpPr txBox="1"/>
          <p:nvPr/>
        </p:nvSpPr>
        <p:spPr>
          <a:xfrm>
            <a:off x="1465580" y="247015"/>
            <a:ext cx="10418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Summary and outlooks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9393A614-C42C-42C7-FCF8-679E5EBB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17</a:t>
            </a:fld>
            <a:endParaRPr lang="zh-CN" altLang="en-US" sz="16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4B43F7-8981-1878-8CBA-F4F56827D7E7}"/>
              </a:ext>
            </a:extLst>
          </p:cNvPr>
          <p:cNvGrpSpPr/>
          <p:nvPr/>
        </p:nvGrpSpPr>
        <p:grpSpPr>
          <a:xfrm>
            <a:off x="53199" y="4361687"/>
            <a:ext cx="12088001" cy="2496313"/>
            <a:chOff x="963812" y="4214748"/>
            <a:chExt cx="10264375" cy="2496313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B111743F-AA38-EB87-339B-01971E1E4E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85452712"/>
                </p:ext>
              </p:extLst>
            </p:nvPr>
          </p:nvGraphicFramePr>
          <p:xfrm>
            <a:off x="963812" y="4214748"/>
            <a:ext cx="4405376" cy="24963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DACAF469-FA51-91AB-E320-79A98C170FA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63573056"/>
                </p:ext>
              </p:extLst>
            </p:nvPr>
          </p:nvGraphicFramePr>
          <p:xfrm>
            <a:off x="6822811" y="4214748"/>
            <a:ext cx="4405376" cy="24963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1E77FBA-D44E-6CF0-F21C-78499E1F57F0}"/>
              </a:ext>
            </a:extLst>
          </p:cNvPr>
          <p:cNvSpPr txBox="1"/>
          <p:nvPr/>
        </p:nvSpPr>
        <p:spPr>
          <a:xfrm>
            <a:off x="4303212" y="2528729"/>
            <a:ext cx="4402185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Quantum information</a:t>
            </a:r>
          </a:p>
        </p:txBody>
      </p:sp>
      <p:sp>
        <p:nvSpPr>
          <p:cNvPr id="19" name="箭头: 左右 6">
            <a:extLst>
              <a:ext uri="{FF2B5EF4-FFF2-40B4-BE49-F238E27FC236}">
                <a16:creationId xmlns:a16="http://schemas.microsoft.com/office/drawing/2014/main" id="{64139CB2-7E2C-BC90-4A82-83D20EC7F809}"/>
              </a:ext>
            </a:extLst>
          </p:cNvPr>
          <p:cNvSpPr/>
          <p:nvPr/>
        </p:nvSpPr>
        <p:spPr>
          <a:xfrm rot="19352542">
            <a:off x="4095990" y="3664257"/>
            <a:ext cx="1972900" cy="758041"/>
          </a:xfrm>
          <a:prstGeom prst="leftRightArrow">
            <a:avLst>
              <a:gd name="adj1" fmla="val 61373"/>
              <a:gd name="adj2" fmla="val 36494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entanglement</a:t>
            </a:r>
          </a:p>
        </p:txBody>
      </p:sp>
      <p:sp>
        <p:nvSpPr>
          <p:cNvPr id="20" name="箭头: 左右 6">
            <a:extLst>
              <a:ext uri="{FF2B5EF4-FFF2-40B4-BE49-F238E27FC236}">
                <a16:creationId xmlns:a16="http://schemas.microsoft.com/office/drawing/2014/main" id="{69D4CB76-4903-B5DF-87AD-A16EE07958E9}"/>
              </a:ext>
            </a:extLst>
          </p:cNvPr>
          <p:cNvSpPr/>
          <p:nvPr/>
        </p:nvSpPr>
        <p:spPr>
          <a:xfrm rot="2406751">
            <a:off x="6528495" y="3655953"/>
            <a:ext cx="1870679" cy="758041"/>
          </a:xfrm>
          <a:prstGeom prst="leftRightArrow">
            <a:avLst>
              <a:gd name="adj1" fmla="val 61373"/>
              <a:gd name="adj2" fmla="val 36494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decoherence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2E335-165C-3D18-0386-6D69E81D64BB}"/>
              </a:ext>
            </a:extLst>
          </p:cNvPr>
          <p:cNvSpPr txBox="1"/>
          <p:nvPr/>
        </p:nvSpPr>
        <p:spPr>
          <a:xfrm>
            <a:off x="103999" y="941010"/>
            <a:ext cx="11984001" cy="1563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Decoherence is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calculable and measurable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: RG evolution drives the loss of information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We unified SCET/RGE (HEP) + Open quantum systems (QIS)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RG flow = Quantum channel </a:t>
            </a:r>
          </a:p>
        </p:txBody>
      </p:sp>
    </p:spTree>
    <p:extLst>
      <p:ext uri="{BB962C8B-B14F-4D97-AF65-F5344CB8AC3E}">
        <p14:creationId xmlns:p14="http://schemas.microsoft.com/office/powerpoint/2010/main" val="18307992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A94FA3-5FC2-7BA6-55C3-144FDE66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081D0-934F-3578-AC0C-BA161C3A6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98691"/>
            <a:ext cx="10131552" cy="5892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35100E-05C9-3232-BD06-C6B476C9A482}"/>
              </a:ext>
            </a:extLst>
          </p:cNvPr>
          <p:cNvSpPr txBox="1"/>
          <p:nvPr/>
        </p:nvSpPr>
        <p:spPr>
          <a:xfrm>
            <a:off x="2569464" y="6094740"/>
            <a:ext cx="6150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https://indico.ihep.ac.cn/event/29307/</a:t>
            </a:r>
            <a:endParaRPr lang="en-CN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4D46A-6209-5403-9EFE-DBCFC3487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052" y="4167818"/>
            <a:ext cx="40767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75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8574" y="2039508"/>
            <a:ext cx="10074852" cy="2778984"/>
            <a:chOff x="1028411" y="2203542"/>
            <a:chExt cx="10074852" cy="2778984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028411" y="2203542"/>
              <a:ext cx="10014526" cy="0"/>
            </a:xfrm>
            <a:prstGeom prst="line">
              <a:avLst/>
            </a:prstGeom>
            <a:ln w="25400" cmpd="sng">
              <a:solidFill>
                <a:srgbClr val="3358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088737" y="4982526"/>
              <a:ext cx="10014526" cy="0"/>
            </a:xfrm>
            <a:prstGeom prst="line">
              <a:avLst/>
            </a:prstGeom>
            <a:ln w="25400" cmpd="sng">
              <a:solidFill>
                <a:srgbClr val="3358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1295717" y="3239657"/>
              <a:ext cx="960056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0171C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</a:t>
              </a:r>
              <a:endParaRPr lang="zh-CN" altLang="en-US" sz="4000" b="1" dirty="0">
                <a:solidFill>
                  <a:srgbClr val="0171C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07AB9-6807-48B2-FF5A-C3266AECB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1EC64A-C493-765B-2A8F-F48742EE7594}"/>
              </a:ext>
            </a:extLst>
          </p:cNvPr>
          <p:cNvSpPr txBox="1"/>
          <p:nvPr/>
        </p:nvSpPr>
        <p:spPr>
          <a:xfrm>
            <a:off x="204286" y="1055709"/>
            <a:ext cx="11301773" cy="5489571"/>
          </a:xfrm>
          <a:prstGeom prst="rect">
            <a:avLst/>
          </a:prstGeom>
          <a:noFill/>
        </p:spPr>
        <p:txBody>
          <a:bodyPr wrap="square" lIns="108000" tIns="36000" bIns="3600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study of quantum information in high-energy collider physics is rapidly transitioning from a theoretical curiosity to an experimental reality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energy collisions are complicated.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often can’t capture everything.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additional radiation can be missed due to acceptance and thresholds.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Decoherence due to incomplete information needs to be taken into account for an accurate interpretation of the results.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89DB7A8-833E-AC0E-1CE2-0928E8C4DCF7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2F0589-20BF-36EB-2D42-ACBEA930B108}"/>
              </a:ext>
            </a:extLst>
          </p:cNvPr>
          <p:cNvSpPr txBox="1"/>
          <p:nvPr/>
        </p:nvSpPr>
        <p:spPr>
          <a:xfrm>
            <a:off x="1465580" y="247015"/>
            <a:ext cx="1007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Decoherence in high energy collisions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3D0CAB2B-2F4B-BC0F-4AA7-6AE84887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2</a:t>
            </a:fld>
            <a:endParaRPr lang="zh-CN" altLang="en-US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14BF9-6224-D404-00C0-49C022100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294" y="1790517"/>
            <a:ext cx="5582119" cy="2880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741E3-3345-0505-15A3-CEDD21B0DC10}"/>
              </a:ext>
            </a:extLst>
          </p:cNvPr>
          <p:cNvSpPr txBox="1"/>
          <p:nvPr/>
        </p:nvSpPr>
        <p:spPr>
          <a:xfrm>
            <a:off x="8081787" y="2057109"/>
            <a:ext cx="135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CA79E-CC6C-CF1C-1EDD-85C05EE1A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71" y="1839139"/>
            <a:ext cx="3803890" cy="2782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7F90AF-2E89-9DE9-F4E5-6481F7C8DEC6}"/>
              </a:ext>
            </a:extLst>
          </p:cNvPr>
          <p:cNvSpPr txBox="1"/>
          <p:nvPr/>
        </p:nvSpPr>
        <p:spPr>
          <a:xfrm>
            <a:off x="2674249" y="1983903"/>
            <a:ext cx="1310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Nature 2024</a:t>
            </a:r>
          </a:p>
        </p:txBody>
      </p:sp>
    </p:spTree>
    <p:extLst>
      <p:ext uri="{BB962C8B-B14F-4D97-AF65-F5344CB8AC3E}">
        <p14:creationId xmlns:p14="http://schemas.microsoft.com/office/powerpoint/2010/main" val="337263567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C3AC9-B4A5-8631-AACF-60069E7E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44D54CA-8DBB-1C2F-C722-942066A740AA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40A7839-916B-F844-6576-627E7BE99C2A}"/>
              </a:ext>
            </a:extLst>
          </p:cNvPr>
          <p:cNvSpPr txBox="1"/>
          <p:nvPr/>
        </p:nvSpPr>
        <p:spPr>
          <a:xfrm>
            <a:off x="1465580" y="247015"/>
            <a:ext cx="9595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Decoherence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 the double-slit experiment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25C63621-1F73-0DE9-E0FF-74BDE2DC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3</a:t>
            </a:fld>
            <a:endParaRPr lang="zh-CN" altLang="en-US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25865-042E-0C1B-8092-95E2DF822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01" y="920451"/>
            <a:ext cx="4593130" cy="2832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A7460-813C-4277-AB4E-F2915A8AF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69" y="920452"/>
            <a:ext cx="4929221" cy="2832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B3DB1-CF9A-78EE-F1FC-120D5B9C8F11}"/>
              </a:ext>
            </a:extLst>
          </p:cNvPr>
          <p:cNvSpPr txBox="1"/>
          <p:nvPr/>
        </p:nvSpPr>
        <p:spPr>
          <a:xfrm>
            <a:off x="841665" y="6350873"/>
            <a:ext cx="399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《The Feynman Lectures on Physics》</a:t>
            </a:r>
            <a:endParaRPr lang="en-CN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B4C49-32C5-1EAC-BCB6-EF7DFB937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78" y="3955918"/>
            <a:ext cx="5511800" cy="2133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A715970-D6C9-E080-75C3-8B1A5CA8C311}"/>
              </a:ext>
            </a:extLst>
          </p:cNvPr>
          <p:cNvGrpSpPr/>
          <p:nvPr/>
        </p:nvGrpSpPr>
        <p:grpSpPr>
          <a:xfrm>
            <a:off x="5981662" y="3910516"/>
            <a:ext cx="6319234" cy="2922707"/>
            <a:chOff x="5981662" y="3910516"/>
            <a:chExt cx="6319234" cy="29227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BCAFC6-A1DD-0395-B659-5FF2AC285BFC}"/>
                </a:ext>
              </a:extLst>
            </p:cNvPr>
            <p:cNvGrpSpPr/>
            <p:nvPr/>
          </p:nvGrpSpPr>
          <p:grpSpPr>
            <a:xfrm>
              <a:off x="5981662" y="3910516"/>
              <a:ext cx="6319234" cy="2922707"/>
              <a:chOff x="5981662" y="3910516"/>
              <a:chExt cx="6319234" cy="292270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BA7459-04A9-048D-61F9-1C2F3A8A4B2E}"/>
                  </a:ext>
                </a:extLst>
              </p:cNvPr>
              <p:cNvSpPr txBox="1"/>
              <p:nvPr/>
            </p:nvSpPr>
            <p:spPr>
              <a:xfrm>
                <a:off x="5981662" y="3970901"/>
                <a:ext cx="631923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Mixed state</a:t>
                </a:r>
              </a:p>
              <a:p>
                <a:endParaRPr lang="en-US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Pure dephasing quantum channel</a:t>
                </a:r>
              </a:p>
              <a:p>
                <a:endParaRPr lang="en-US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l-G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  </a:t>
                </a:r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the decoherence rate. It describes how fast the quantum coherence (the off-diagonal terms) disappears; decoherence time t ≈ 1/</a:t>
                </a:r>
                <a:r>
                  <a:rPr lang="el-G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endParaRPr lang="en-CN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3E326C5-7E31-ACEB-6901-1CECC9C48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3364" y="3910516"/>
                <a:ext cx="1917432" cy="50786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555AEE-88ED-5F4D-0C92-4DFDF8122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34141" y="5186065"/>
              <a:ext cx="2996612" cy="501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921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EEB43-278B-9810-63ED-79DB209B4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9E90E9E-2B09-0857-A3D9-74BEA0584262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BC0D143-E14B-BC70-3A24-8E43A020B31F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Decoherence by thermal emission of photons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91C2F2FC-7566-92E1-B64E-AA2CD8F5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4</a:t>
            </a:fld>
            <a:endParaRPr lang="zh-CN" alt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81DC7-DB8B-962E-9903-22CE3E516CDE}"/>
              </a:ext>
            </a:extLst>
          </p:cNvPr>
          <p:cNvSpPr txBox="1"/>
          <p:nvPr/>
        </p:nvSpPr>
        <p:spPr>
          <a:xfrm>
            <a:off x="3904718" y="860324"/>
            <a:ext cx="6538460" cy="46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D6002"/>
                </a:solidFill>
                <a:effectLst/>
                <a:latin typeface="Helvetica" pitchFamily="2" charset="0"/>
              </a:rPr>
              <a:t>Hackermuller, Hornberger, Brezger,</a:t>
            </a:r>
            <a:r>
              <a:rPr lang="zh-CN" altLang="en-US" dirty="0">
                <a:solidFill>
                  <a:srgbClr val="0D6002"/>
                </a:solidFill>
                <a:effectLst/>
                <a:latin typeface="Helvetica" pitchFamily="2" charset="0"/>
              </a:rPr>
              <a:t> </a:t>
            </a:r>
            <a:r>
              <a:rPr lang="en-US" dirty="0">
                <a:solidFill>
                  <a:srgbClr val="0D6002"/>
                </a:solidFill>
                <a:effectLst/>
                <a:latin typeface="Helvetica" pitchFamily="2" charset="0"/>
              </a:rPr>
              <a:t>Zeilinger, Arndt  Nature ‘04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AAE49E-8767-98DC-E24B-4B62AB71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8" y="1329487"/>
            <a:ext cx="5264819" cy="2219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8022A-BAE6-9B1E-4E3A-DB035EE10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587" y="3247454"/>
            <a:ext cx="4087892" cy="3410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EE049A-83E9-0FFF-0549-EC8CED78960D}"/>
              </a:ext>
            </a:extLst>
          </p:cNvPr>
          <p:cNvSpPr txBox="1"/>
          <p:nvPr/>
        </p:nvSpPr>
        <p:spPr>
          <a:xfrm>
            <a:off x="5514594" y="1529607"/>
            <a:ext cx="6614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itchFamily="2" charset="2"/>
              <a:buChar char="Ø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Talbot-Lau interferometer</a:t>
            </a:r>
          </a:p>
          <a:p>
            <a:pPr indent="-285750">
              <a:buFont typeface="Wingdings" pitchFamily="2" charset="2"/>
              <a:buChar char="Ø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Before entering the interferometer, C70 molecules pass through a laser beam to increase their internal temperature</a:t>
            </a:r>
          </a:p>
          <a:p>
            <a:pPr indent="-285750">
              <a:buFont typeface="Wingdings" pitchFamily="2" charset="2"/>
              <a:buChar char="Ø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 internal temperature is varied from below 1,000 K (cold) up to 3,000 K (hot)</a:t>
            </a:r>
            <a:endParaRPr lang="en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A31EF8-161F-7F59-C7BF-3BD531A7FCAA}"/>
              </a:ext>
            </a:extLst>
          </p:cNvPr>
          <p:cNvSpPr txBox="1"/>
          <p:nvPr/>
        </p:nvSpPr>
        <p:spPr>
          <a:xfrm>
            <a:off x="55598" y="3748663"/>
            <a:ext cx="82290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Cold Molecules: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Molecules emit negligible radiation.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Result: Strong quantum interference is observed with a fringe visibility.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Hot Molecules: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Molecules emit thermal photons that carry path information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Result: The interference fringe visibility drops to 0%.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decoherence mechanism is the thermal emission of photons by the molecule itself</a:t>
            </a:r>
            <a:endParaRPr lang="zh-CN" alt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97D1B-E0D5-D78E-2B7F-2691B1715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15" y="1329487"/>
            <a:ext cx="4472360" cy="5234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6B0E0-0A9B-E77E-9D7F-73335ECBE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294" y="1690807"/>
            <a:ext cx="5635385" cy="4431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F1D124-6AEF-0AA4-9148-2BFBA563B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6940" y="960987"/>
            <a:ext cx="1692913" cy="8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95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A806A-F65A-FCDB-107A-32A21A0A8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0454997-9765-4647-2C82-8D6A17034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3" y="2198315"/>
            <a:ext cx="6096352" cy="280030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638B09A-E848-A9E4-D16D-B8591330D86F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430FBE-290B-90F2-D119-2D70F240B91C}"/>
              </a:ext>
            </a:extLst>
          </p:cNvPr>
          <p:cNvSpPr txBox="1"/>
          <p:nvPr/>
        </p:nvSpPr>
        <p:spPr>
          <a:xfrm>
            <a:off x="1465579" y="247015"/>
            <a:ext cx="1006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Decoherence and quantum channel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B0F49B6B-981B-4C2A-FCA9-5DEDF7627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5</a:t>
            </a:fld>
            <a:endParaRPr lang="zh-CN" alt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90F37-C996-25ED-49C8-688A6942D137}"/>
              </a:ext>
            </a:extLst>
          </p:cNvPr>
          <p:cNvSpPr txBox="1"/>
          <p:nvPr/>
        </p:nvSpPr>
        <p:spPr>
          <a:xfrm>
            <a:off x="206062" y="1277290"/>
            <a:ext cx="75311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Consider a bipartite system (assume no entanglement initially)</a:t>
            </a:r>
            <a:endParaRPr lang="en-CN" sz="2200" b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DA3598-0990-30DB-748E-ADDB1E5A1011}"/>
              </a:ext>
            </a:extLst>
          </p:cNvPr>
          <p:cNvSpPr/>
          <p:nvPr/>
        </p:nvSpPr>
        <p:spPr>
          <a:xfrm>
            <a:off x="867410" y="4034672"/>
            <a:ext cx="5826783" cy="192788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map or quantum channel</a:t>
            </a:r>
            <a:endParaRPr lang="en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26C8B6-2EF0-90C6-4D5B-9EA395C2B881}"/>
              </a:ext>
            </a:extLst>
          </p:cNvPr>
          <p:cNvGrpSpPr/>
          <p:nvPr/>
        </p:nvGrpSpPr>
        <p:grpSpPr>
          <a:xfrm>
            <a:off x="7326791" y="2074972"/>
            <a:ext cx="4443210" cy="3630020"/>
            <a:chOff x="7326791" y="2074972"/>
            <a:chExt cx="4443210" cy="36300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E48E826-F980-0AA2-8B4E-7F4E3FE813AF}"/>
                    </a:ext>
                  </a:extLst>
                </p:cNvPr>
                <p:cNvSpPr txBox="1"/>
                <p:nvPr/>
              </p:nvSpPr>
              <p:spPr>
                <a:xfrm>
                  <a:off x="7326791" y="2074972"/>
                  <a:ext cx="4443210" cy="3046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Kraus representation</a:t>
                  </a:r>
                  <a:r>
                    <a:rPr lang="zh-CN" altLang="en-US" sz="2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</a:t>
                  </a:r>
                  <a:r>
                    <a:rPr lang="en-US" altLang="zh-CN" sz="2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heorem</a:t>
                  </a:r>
                </a:p>
                <a:p>
                  <a:endParaRPr lang="en-US" sz="2400" b="1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:endParaRPr lang="en-US" sz="2400" b="1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:endParaRPr lang="en-US" sz="2400" b="1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𝑲</m:t>
                          </m:r>
                        </m:e>
                        <m:sub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𝒊</m:t>
                          </m:r>
                        </m:sub>
                      </m:sSub>
                    </m:oMath>
                  </a14:m>
                  <a:r>
                    <a:rPr lang="en-US" sz="2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: Kraus operators</a:t>
                  </a:r>
                </a:p>
                <a:p>
                  <a:endParaRPr lang="en-US" sz="2400" b="1" dirty="0">
                    <a:solidFill>
                      <a:schemeClr val="tx1"/>
                    </a:solidFill>
                  </a:endParaRPr>
                </a:p>
                <a:p>
                  <a:r>
                    <a:rPr lang="en-US" sz="2400" b="1" dirty="0">
                      <a:solidFill>
                        <a:schemeClr val="tx1"/>
                      </a:solidFill>
                    </a:rPr>
                    <a:t>Completeness Relation</a:t>
                  </a:r>
                  <a:endParaRPr lang="en-CN" sz="2400" b="1" dirty="0">
                    <a:solidFill>
                      <a:schemeClr val="tx1"/>
                    </a:solidFill>
                  </a:endParaRPr>
                </a:p>
                <a:p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E48E826-F980-0AA2-8B4E-7F4E3FE813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6791" y="2074972"/>
                  <a:ext cx="4443210" cy="3046988"/>
                </a:xfrm>
                <a:prstGeom prst="rect">
                  <a:avLst/>
                </a:prstGeom>
                <a:blipFill>
                  <a:blip r:embed="rId4"/>
                  <a:stretch>
                    <a:fillRect l="-1994" t="-166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ACBFFCE-4BB1-FE6C-180A-13D9EA6E9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2496" y="4950612"/>
              <a:ext cx="1885951" cy="7543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39C24D-5B75-55F5-9062-7A7CE7739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9575" y="2754215"/>
              <a:ext cx="2211795" cy="674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364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BC1C-5E91-E908-F822-FB8B3B88A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323A46-A16A-6FC6-2E9E-D85EA6687316}"/>
              </a:ext>
            </a:extLst>
          </p:cNvPr>
          <p:cNvSpPr txBox="1"/>
          <p:nvPr/>
        </p:nvSpPr>
        <p:spPr>
          <a:xfrm>
            <a:off x="242527" y="1110573"/>
            <a:ext cx="11301773" cy="503590"/>
          </a:xfrm>
          <a:prstGeom prst="rect">
            <a:avLst/>
          </a:prstGeom>
          <a:noFill/>
        </p:spPr>
        <p:txBody>
          <a:bodyPr wrap="square" lIns="108000" tIns="36000" bIns="3600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Radiation, leaking information from the “</a:t>
            </a:r>
            <a:r>
              <a:rPr lang="en-US" altLang="zh-CN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en-US" altLang="zh-C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to “</a:t>
            </a:r>
            <a:r>
              <a:rPr lang="en-US" altLang="zh-CN" sz="2800" b="1" dirty="0">
                <a:solidFill>
                  <a:srgbClr val="FF63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en-US" altLang="zh-C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altLang="zh-C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3B424D4-5A91-E2C0-740D-C4DE33870C0C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D63D6C2-8DCA-E104-8CE8-B4374B6D9A14}"/>
              </a:ext>
            </a:extLst>
          </p:cNvPr>
          <p:cNvSpPr txBox="1"/>
          <p:nvPr/>
        </p:nvSpPr>
        <p:spPr>
          <a:xfrm>
            <a:off x="1465580" y="247015"/>
            <a:ext cx="1007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Decoherence in high energy collisions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610507B2-419E-F5A5-F98F-E26813FF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6</a:t>
            </a:fld>
            <a:endParaRPr lang="zh-CN" alt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D3AFB-574B-EB75-CB23-1E239BD09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20" y="2368296"/>
            <a:ext cx="4812492" cy="361053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772779E-BD66-32BE-2579-28206D6190B7}"/>
              </a:ext>
            </a:extLst>
          </p:cNvPr>
          <p:cNvGrpSpPr/>
          <p:nvPr/>
        </p:nvGrpSpPr>
        <p:grpSpPr>
          <a:xfrm>
            <a:off x="3815969" y="2793920"/>
            <a:ext cx="6888734" cy="2979843"/>
            <a:chOff x="3782314" y="2767583"/>
            <a:chExt cx="6888734" cy="2979843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1D22298-B3A3-DE61-A0F0-83BA3171EA5A}"/>
                </a:ext>
              </a:extLst>
            </p:cNvPr>
            <p:cNvSpPr/>
            <p:nvPr/>
          </p:nvSpPr>
          <p:spPr>
            <a:xfrm>
              <a:off x="6428232" y="2767583"/>
              <a:ext cx="4242816" cy="2979843"/>
            </a:xfrm>
            <a:prstGeom prst="roundRect">
              <a:avLst/>
            </a:prstGeom>
            <a:solidFill>
              <a:srgbClr val="FF634E"/>
            </a:solidFill>
            <a:ln>
              <a:solidFill>
                <a:srgbClr val="FF63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CN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enviroment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7357C6-8678-2103-5C0C-4D8E71D3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2314" y="3429000"/>
              <a:ext cx="1371600" cy="1041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F635AE-E376-9563-8AAF-13797CA743C3}"/>
              </a:ext>
            </a:extLst>
          </p:cNvPr>
          <p:cNvGrpSpPr/>
          <p:nvPr/>
        </p:nvGrpSpPr>
        <p:grpSpPr>
          <a:xfrm>
            <a:off x="3124454" y="2573363"/>
            <a:ext cx="6623050" cy="3200400"/>
            <a:chOff x="3124454" y="2573363"/>
            <a:chExt cx="6623050" cy="320040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5423121-0AF2-B0E9-EC33-4A1ED266DCFA}"/>
                </a:ext>
              </a:extLst>
            </p:cNvPr>
            <p:cNvSpPr/>
            <p:nvPr/>
          </p:nvSpPr>
          <p:spPr>
            <a:xfrm>
              <a:off x="7360920" y="3566160"/>
              <a:ext cx="2386584" cy="132588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CN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system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E006FF-E518-B4CF-DC52-F4C356377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4454" y="2573363"/>
              <a:ext cx="1663700" cy="32004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89C2E2-1BC4-D731-7320-D0725E20BD62}"/>
              </a:ext>
            </a:extLst>
          </p:cNvPr>
          <p:cNvGrpSpPr/>
          <p:nvPr/>
        </p:nvGrpSpPr>
        <p:grpSpPr>
          <a:xfrm>
            <a:off x="7168896" y="4636008"/>
            <a:ext cx="2976072" cy="1043800"/>
            <a:chOff x="7168896" y="4636008"/>
            <a:chExt cx="2976072" cy="1043800"/>
          </a:xfrm>
        </p:grpSpPr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2FC29CBE-9C10-F82A-C2A0-91114F0745F9}"/>
                </a:ext>
              </a:extLst>
            </p:cNvPr>
            <p:cNvSpPr/>
            <p:nvPr/>
          </p:nvSpPr>
          <p:spPr>
            <a:xfrm>
              <a:off x="7863840" y="4636008"/>
              <a:ext cx="320040" cy="576072"/>
            </a:xfrm>
            <a:prstGeom prst="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3D96D3F1-7DF2-4409-24AD-728E2BF2A799}"/>
                </a:ext>
              </a:extLst>
            </p:cNvPr>
            <p:cNvSpPr/>
            <p:nvPr/>
          </p:nvSpPr>
          <p:spPr>
            <a:xfrm>
              <a:off x="8938260" y="4636008"/>
              <a:ext cx="320040" cy="576072"/>
            </a:xfrm>
            <a:prstGeom prst="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36F0AC-51D9-2B02-7C8D-755DBB32D1A7}"/>
                </a:ext>
              </a:extLst>
            </p:cNvPr>
            <p:cNvSpPr txBox="1"/>
            <p:nvPr/>
          </p:nvSpPr>
          <p:spPr>
            <a:xfrm>
              <a:off x="7168896" y="5279698"/>
              <a:ext cx="29760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b="1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leakage of information</a:t>
              </a:r>
              <a:endParaRPr lang="en-US" sz="2000" dirty="0">
                <a:solidFill>
                  <a:srgbClr val="000000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267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9F5A5-FB49-4EE8-6547-BAD43B041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BA7CEAF-E2DE-2079-E586-A0727ECE9DA6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C8500E-63C9-C85A-7B11-3EE0C7FF3AF9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Nucleon tomograph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4D4FCF0F-C3FE-1CA1-0B13-E9713FAE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7</a:t>
            </a:fld>
            <a:endParaRPr lang="zh-CN" altLang="en-US" sz="1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C1FA14-1A81-258D-DC31-0DF9B543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992" y="4124225"/>
            <a:ext cx="3251487" cy="1676495"/>
          </a:xfrm>
          <a:prstGeom prst="rect">
            <a:avLst/>
          </a:prstGeom>
        </p:spPr>
      </p:pic>
      <p:pic>
        <p:nvPicPr>
          <p:cNvPr id="9218" name="Picture 2" descr="Introduction to general relativity - Making Physics Clear">
            <a:extLst>
              <a:ext uri="{FF2B5EF4-FFF2-40B4-BE49-F238E27FC236}">
                <a16:creationId xmlns:a16="http://schemas.microsoft.com/office/drawing/2014/main" id="{29A2CF53-E7A7-E73A-14AF-EE4F2621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66" y="1200685"/>
            <a:ext cx="2623650" cy="205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13ED10-AAB9-BF46-5F0F-E85F1E280B44}"/>
              </a:ext>
            </a:extLst>
          </p:cNvPr>
          <p:cNvSpPr txBox="1"/>
          <p:nvPr/>
        </p:nvSpPr>
        <p:spPr>
          <a:xfrm>
            <a:off x="3445870" y="1189246"/>
            <a:ext cx="5133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 hole imaging will deepen our understanding of gravity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BB854-13A7-99A7-1F4B-18CF4B877001}"/>
              </a:ext>
            </a:extLst>
          </p:cNvPr>
          <p:cNvSpPr txBox="1"/>
          <p:nvPr/>
        </p:nvSpPr>
        <p:spPr>
          <a:xfrm>
            <a:off x="3469340" y="4124225"/>
            <a:ext cx="52443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Nucleon imaging will deepen our understanding of the strong interaction</a:t>
            </a:r>
          </a:p>
          <a:p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Visualizing the Proton” through animation and film | MIT News |  Massachusetts Institute of Technology">
            <a:extLst>
              <a:ext uri="{FF2B5EF4-FFF2-40B4-BE49-F238E27FC236}">
                <a16:creationId xmlns:a16="http://schemas.microsoft.com/office/drawing/2014/main" id="{606782FA-956A-7406-2DD2-F4408867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" y="4178430"/>
            <a:ext cx="2429454" cy="20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81E2B-301B-4B54-4C03-1F9F56D63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78" y="1200685"/>
            <a:ext cx="2103488" cy="2040384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F746E66F-7F32-640E-46FE-15A7103BC63B}"/>
              </a:ext>
            </a:extLst>
          </p:cNvPr>
          <p:cNvSpPr/>
          <p:nvPr/>
        </p:nvSpPr>
        <p:spPr>
          <a:xfrm>
            <a:off x="4934495" y="2249848"/>
            <a:ext cx="1241664" cy="48392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17CD625D-02C0-07C0-C895-51C58BDF2C29}"/>
              </a:ext>
            </a:extLst>
          </p:cNvPr>
          <p:cNvSpPr/>
          <p:nvPr/>
        </p:nvSpPr>
        <p:spPr>
          <a:xfrm>
            <a:off x="4934495" y="5157473"/>
            <a:ext cx="1241664" cy="48392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516872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090F3-B73E-5AF4-78D7-463B5B764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60ADA13-31E4-EEDE-3CE3-578E00F38C93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78D4A0-AC65-2C46-B5C2-659AE86EA1C6}"/>
              </a:ext>
            </a:extLst>
          </p:cNvPr>
          <p:cNvSpPr txBox="1"/>
          <p:nvPr/>
        </p:nvSpPr>
        <p:spPr>
          <a:xfrm>
            <a:off x="1465580" y="247015"/>
            <a:ext cx="1021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Accessing Nucleon Transversity via One-Point Energy Correlators</a:t>
            </a:r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4D37A6A7-E219-E6E4-FB3D-E37BE322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279" y="6416040"/>
            <a:ext cx="2743200" cy="365125"/>
          </a:xfrm>
        </p:spPr>
        <p:txBody>
          <a:bodyPr/>
          <a:lstStyle/>
          <a:p>
            <a:fld id="{D81BC2DF-976F-4C49-92B9-E79BD60CFE9D}" type="slidenum">
              <a:rPr lang="zh-CN" altLang="en-US" sz="1600" smtClean="0"/>
              <a:t>8</a:t>
            </a:fld>
            <a:endParaRPr lang="zh-CN" alt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709CD7-C309-0FC4-50C4-437441D515A0}"/>
              </a:ext>
            </a:extLst>
          </p:cNvPr>
          <p:cNvSpPr/>
          <p:nvPr/>
        </p:nvSpPr>
        <p:spPr>
          <a:xfrm>
            <a:off x="3625810" y="1785520"/>
            <a:ext cx="637830" cy="400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26B95-FD32-7D81-9F65-7BF21BAE5454}"/>
              </a:ext>
            </a:extLst>
          </p:cNvPr>
          <p:cNvSpPr txBox="1"/>
          <p:nvPr/>
        </p:nvSpPr>
        <p:spPr>
          <a:xfrm>
            <a:off x="5349241" y="979170"/>
            <a:ext cx="6791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Gao(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高梅森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Kang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Li(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李婉辰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en-CN" sz="2000" u="sng" dirty="0">
                <a:solidFill>
                  <a:schemeClr val="accent6">
                    <a:lumMod val="50000"/>
                  </a:schemeClr>
                </a:solidFill>
              </a:rPr>
              <a:t>DYS</a:t>
            </a:r>
            <a:r>
              <a:rPr lang="en-CN" sz="2000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PRL 136 (2026) 151902</a:t>
            </a:r>
            <a:endParaRPr lang="en-CN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08598A-9522-6444-FCF7-2416AC28ED0D}"/>
                  </a:ext>
                </a:extLst>
              </p:cNvPr>
              <p:cNvSpPr txBox="1"/>
              <p:nvPr/>
            </p:nvSpPr>
            <p:spPr>
              <a:xfrm>
                <a:off x="113825" y="1379280"/>
                <a:ext cx="11770654" cy="1468791"/>
              </a:xfrm>
              <a:prstGeom prst="rect">
                <a:avLst/>
              </a:prstGeom>
              <a:noFill/>
            </p:spPr>
            <p:txBody>
              <a:bodyPr wrap="square" lIns="108000" tIns="36000" bIns="3600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Transversity distribution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𝒉</m:t>
                        </m:r>
                      </m:e>
                      <m:sub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a fundamental, yet less known, </a:t>
                </a:r>
                <a:r>
                  <a:rPr lang="en-US" altLang="zh-CN" sz="2200" b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parton</a:t>
                </a:r>
                <a:r>
                  <a:rPr lang="en-US" altLang="zh-CN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distribution.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Its chiral-odd nature prevents access via inclusive DIS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Nucleon tensor charge </a:t>
                </a:r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𝜹</m:t>
                    </m:r>
                    <m:r>
                      <a:rPr lang="en-US" altLang="zh-CN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𝒒</m:t>
                    </m:r>
                  </m:oMath>
                </a14:m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essential </a:t>
                </a: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BSM search</a:t>
                </a:r>
                <a:r>
                  <a:rPr lang="en-US" altLang="zh-CN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Lattice QCD benchmarks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 introduce the one-point energy correlator (OPEC) to probe the nucleon </a:t>
                </a:r>
                <a:r>
                  <a:rPr lang="en-US" altLang="zh-CN" sz="2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transversity</a:t>
                </a:r>
                <a:endParaRPr lang="en-US" altLang="zh-CN" sz="2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08598A-9522-6444-FCF7-2416AC28E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5" y="1379280"/>
                <a:ext cx="11770654" cy="1468791"/>
              </a:xfrm>
              <a:prstGeom prst="rect">
                <a:avLst/>
              </a:prstGeom>
              <a:blipFill>
                <a:blip r:embed="rId3"/>
                <a:stretch>
                  <a:fillRect l="-431" t="-1709" b="-769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AFBA911-2D3A-B904-10C3-708273EFE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564" y="3748011"/>
            <a:ext cx="4434281" cy="2862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A5EF7-CB90-8B98-8CAF-F05D86F349AE}"/>
              </a:ext>
            </a:extLst>
          </p:cNvPr>
          <p:cNvSpPr txBox="1"/>
          <p:nvPr/>
        </p:nvSpPr>
        <p:spPr>
          <a:xfrm>
            <a:off x="8989306" y="3418565"/>
            <a:ext cx="232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RHIC-STAR 2604.15543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B3554-D777-3A9E-D973-39F55AD30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782" y="3776389"/>
            <a:ext cx="3853782" cy="2675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892437-DFFD-B49D-14B8-FC92563D6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760" y="2819618"/>
            <a:ext cx="5791200" cy="719347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5BAB1B28-EBBC-6552-8411-68654DAA3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48011"/>
            <a:ext cx="3830119" cy="2553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1077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E1ACB-EBCA-D88A-1364-BD424D7F5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9B8305-57E3-4908-DB71-A616C839AD1C}"/>
              </a:ext>
            </a:extLst>
          </p:cNvPr>
          <p:cNvSpPr txBox="1"/>
          <p:nvPr/>
        </p:nvSpPr>
        <p:spPr>
          <a:xfrm>
            <a:off x="867410" y="137795"/>
            <a:ext cx="11273790" cy="754380"/>
          </a:xfrm>
          <a:prstGeom prst="parallelogram">
            <a:avLst>
              <a:gd name="adj" fmla="val 70791"/>
            </a:avLst>
          </a:prstGeom>
          <a:solidFill>
            <a:srgbClr val="004F8A"/>
          </a:solidFill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44A6BFB9-817C-C788-CB16-392A8BF68BAD}"/>
              </a:ext>
            </a:extLst>
          </p:cNvPr>
          <p:cNvSpPr txBox="1"/>
          <p:nvPr/>
        </p:nvSpPr>
        <p:spPr>
          <a:xfrm>
            <a:off x="1465580" y="247015"/>
            <a:ext cx="942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Spin asymmetry and QCD evolution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9691A-2A27-057A-5D5F-5376EDD8A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42" y="1790700"/>
            <a:ext cx="3118757" cy="297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F7D85A-3B36-256F-DDD6-73A39F159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547" y="1790700"/>
            <a:ext cx="3587750" cy="3081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EF9039-1553-2EC9-CEAA-A131579431C1}"/>
              </a:ext>
            </a:extLst>
          </p:cNvPr>
          <p:cNvSpPr txBox="1"/>
          <p:nvPr/>
        </p:nvSpPr>
        <p:spPr>
          <a:xfrm>
            <a:off x="636248" y="1181808"/>
            <a:ext cx="2923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ithout evolution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EBF06-78BB-4AE6-4A3F-C5264586A107}"/>
              </a:ext>
            </a:extLst>
          </p:cNvPr>
          <p:cNvSpPr txBox="1"/>
          <p:nvPr/>
        </p:nvSpPr>
        <p:spPr>
          <a:xfrm>
            <a:off x="4788937" y="1182126"/>
            <a:ext cx="2414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ith evolution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E55B3-6032-55FF-BE82-917EBA791DE5}"/>
              </a:ext>
            </a:extLst>
          </p:cNvPr>
          <p:cNvSpPr txBox="1"/>
          <p:nvPr/>
        </p:nvSpPr>
        <p:spPr>
          <a:xfrm>
            <a:off x="1290402" y="4838700"/>
            <a:ext cx="16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Kang &amp; Qiu ‘09</a:t>
            </a:r>
            <a:endParaRPr lang="en-CN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0B009-FC7A-41BC-849F-37F72771B8B5}"/>
              </a:ext>
            </a:extLst>
          </p:cNvPr>
          <p:cNvSpPr txBox="1"/>
          <p:nvPr/>
        </p:nvSpPr>
        <p:spPr>
          <a:xfrm>
            <a:off x="4294572" y="4882720"/>
            <a:ext cx="340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Echevarria, Idilbi, Kang, Vitev ’14</a:t>
            </a:r>
            <a:endParaRPr lang="en-CN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A0444-CAC3-914B-A088-A1E9504C96F3}"/>
              </a:ext>
            </a:extLst>
          </p:cNvPr>
          <p:cNvSpPr txBox="1"/>
          <p:nvPr/>
        </p:nvSpPr>
        <p:spPr>
          <a:xfrm>
            <a:off x="591820" y="5729105"/>
            <a:ext cx="5504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reduces the asymmetry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5B6A85-CA3F-D6DE-47AE-D7CC453AE519}"/>
              </a:ext>
            </a:extLst>
          </p:cNvPr>
          <p:cNvGrpSpPr/>
          <p:nvPr/>
        </p:nvGrpSpPr>
        <p:grpSpPr>
          <a:xfrm>
            <a:off x="7498080" y="1309846"/>
            <a:ext cx="4818888" cy="5080979"/>
            <a:chOff x="7498080" y="1309846"/>
            <a:chExt cx="4818888" cy="50809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9BDEDB-EE59-2803-1DFA-5CC07CE9A3B4}"/>
                </a:ext>
              </a:extLst>
            </p:cNvPr>
            <p:cNvSpPr txBox="1"/>
            <p:nvPr/>
          </p:nvSpPr>
          <p:spPr>
            <a:xfrm>
              <a:off x="7749474" y="1825162"/>
              <a:ext cx="438389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Soft and collinear radiation destroy superposition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Soft radiation decohere the directions of the momenta and the gauge representations of the particles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Collinear radiation decohere the energies and the spin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B1807D-E680-574D-A1AB-0B59C0EFB3A0}"/>
                </a:ext>
              </a:extLst>
            </p:cNvPr>
            <p:cNvSpPr txBox="1"/>
            <p:nvPr/>
          </p:nvSpPr>
          <p:spPr>
            <a:xfrm>
              <a:off x="7968188" y="5067386"/>
              <a:ext cx="402808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Carney, Chaurette, Neuenfeld, Semenof ’17</a:t>
              </a:r>
            </a:p>
            <a:p>
              <a:pPr algn="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Neill, Waalewijn ’19</a:t>
              </a:r>
            </a:p>
            <a:p>
              <a:pPr algn="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S.J. Lin, M.J. Liu, </a:t>
              </a:r>
              <a:r>
                <a:rPr lang="en-US" sz="1600" u="sng" dirty="0">
                  <a:solidFill>
                    <a:schemeClr val="accent6">
                      <a:lumMod val="50000"/>
                    </a:schemeClr>
                  </a:solidFill>
                </a:rPr>
                <a:t>DYS</a:t>
              </a: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, S.Y. Wei ‘25</a:t>
              </a:r>
            </a:p>
            <a:p>
              <a:pPr algn="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J.Y. Gu, S.J. Lin, </a:t>
              </a:r>
              <a:r>
                <a:rPr lang="en-US" sz="1600" u="sng" dirty="0">
                  <a:solidFill>
                    <a:schemeClr val="accent6">
                      <a:lumMod val="50000"/>
                    </a:schemeClr>
                  </a:solidFill>
                </a:rPr>
                <a:t>DYS</a:t>
              </a: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, S.X. Yang, L.T Wang ’25</a:t>
              </a:r>
            </a:p>
            <a:p>
              <a:pPr algn="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… …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68064E-F49B-F566-A4C6-278637DDA227}"/>
                </a:ext>
              </a:extLst>
            </p:cNvPr>
            <p:cNvSpPr txBox="1"/>
            <p:nvPr/>
          </p:nvSpPr>
          <p:spPr>
            <a:xfrm>
              <a:off x="7498080" y="1309846"/>
              <a:ext cx="48188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Quantum information interpretation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3A6264A-AC7B-358D-726E-19077A32A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030" y="5806565"/>
            <a:ext cx="952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6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kxODI2NmY2ODNlNDBiMTEyYWUwMmI0YmE5ZmViZWIifQ=="/>
  <p:tag name="RESOURCE_RECORD_KEY" val="{&quot;13&quot;:[20482079,19965474,4722044,4364942,4364900,4685212,4563109,4695728,4364974,4563120],&quot;29&quot;:[50000269,50000051,50000076,50000077,50052433,50000099,50052436,50052716,50052423,50000131,50000264,50052696,50052712,50000153,50000040,50052451,50000213,50000211,50000162,50052448,50000195,50000283,50000031,50000088,50000068,50000135,50000049,50000059,50000042,50000165,50000033,50000038,50000114,50000024,50000072,50000097],&quot;65&quot;:[20230921],&quot;70&quot;:[3314588,3317096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67202</TotalTime>
  <Words>1166</Words>
  <Application>Microsoft Macintosh PowerPoint</Application>
  <PresentationFormat>Widescreen</PresentationFormat>
  <Paragraphs>194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KaiTi</vt:lpstr>
      <vt:lpstr>Microsoft YaHei</vt:lpstr>
      <vt:lpstr>Microsoft YaHei</vt:lpstr>
      <vt:lpstr>TeXGyrePagellaX</vt:lpstr>
      <vt:lpstr>Aptos</vt:lpstr>
      <vt:lpstr>Aptos Display</vt:lpstr>
      <vt:lpstr>Arial</vt:lpstr>
      <vt:lpstr>Calibri</vt:lpstr>
      <vt:lpstr>Cambria Math</vt:lpstr>
      <vt:lpstr>Helvetica</vt:lpstr>
      <vt:lpstr>Helvetica Neue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Ryan Lee</dc:creator>
  <cp:lastModifiedBy>Dingyu Shao</cp:lastModifiedBy>
  <cp:revision>2367</cp:revision>
  <cp:lastPrinted>2026-04-25T01:54:54Z</cp:lastPrinted>
  <dcterms:created xsi:type="dcterms:W3CDTF">2014-04-01T11:22:00Z</dcterms:created>
  <dcterms:modified xsi:type="dcterms:W3CDTF">2026-05-16T01:31:33Z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CAC063314AF94ABF938FE2BC20404F24_12</vt:lpwstr>
  </property>
  <property fmtid="{D5CDD505-2E9C-101B-9397-08002B2CF9AE}" pid="3" name="KSOProductBuildVer">
    <vt:lpwstr>2052-12.1.0.19770</vt:lpwstr>
  </property>
</Properties>
</file>