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35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3"/>
    <p:sldId id="522" r:id="rId4"/>
    <p:sldId id="614" r:id="rId5"/>
    <p:sldId id="615" r:id="rId6"/>
    <p:sldId id="606" r:id="rId7"/>
    <p:sldId id="617" r:id="rId8"/>
    <p:sldId id="618" r:id="rId9"/>
    <p:sldId id="607" r:id="rId10"/>
    <p:sldId id="608" r:id="rId11"/>
    <p:sldId id="619" r:id="rId12"/>
    <p:sldId id="620" r:id="rId13"/>
    <p:sldId id="621" r:id="rId14"/>
    <p:sldId id="622" r:id="rId15"/>
    <p:sldId id="609" r:id="rId16"/>
    <p:sldId id="610" r:id="rId17"/>
    <p:sldId id="631" r:id="rId18"/>
    <p:sldId id="625" r:id="rId19"/>
    <p:sldId id="626" r:id="rId20"/>
    <p:sldId id="627" r:id="rId21"/>
    <p:sldId id="624" r:id="rId22"/>
    <p:sldId id="63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ustomXml" Target="../customXml/item1.xml"/><Relationship Id="rId3" Type="http://schemas.openxmlformats.org/officeDocument/2006/relationships/slide" Target="slides/slide1.xml"/><Relationship Id="rId29" Type="http://schemas.openxmlformats.org/officeDocument/2006/relationships/customXmlProps" Target="../customXml/itemProps135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397600"/>
            <a:ext cx="9799200" cy="11052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5040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04000"/>
            <a:ext cx="5342400" cy="4140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04000"/>
            <a:ext cx="5342400" cy="414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Relationship Id="rId3" Type="http://schemas.openxmlformats.org/officeDocument/2006/relationships/image" Target="../media/image14.png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8.xml"/><Relationship Id="rId4" Type="http://schemas.openxmlformats.org/officeDocument/2006/relationships/image" Target="../media/image15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3.xml"/><Relationship Id="rId6" Type="http://schemas.openxmlformats.org/officeDocument/2006/relationships/image" Target="../media/image17.png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image" Target="../media/image16.png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tags" Target="../tags/tag106.xml"/><Relationship Id="rId3" Type="http://schemas.openxmlformats.org/officeDocument/2006/relationships/image" Target="../media/image18.png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4" Type="http://schemas.openxmlformats.org/officeDocument/2006/relationships/image" Target="../media/image24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8.xml"/><Relationship Id="rId4" Type="http://schemas.openxmlformats.org/officeDocument/2006/relationships/image" Target="../media/image25.png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8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1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4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0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4.xml"/><Relationship Id="rId4" Type="http://schemas.openxmlformats.org/officeDocument/2006/relationships/image" Target="../media/image9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1.xml"/><Relationship Id="rId4" Type="http://schemas.openxmlformats.org/officeDocument/2006/relationships/image" Target="../media/image13.png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en-US" altLang="zh-CN"/>
              <a:t>Domain Wall in a Continuous gauged U(1) model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Yi-Lei Tang </a:t>
            </a:r>
            <a:r>
              <a:rPr lang="zh-CN" altLang="en-US"/>
              <a:t>（汤亦蕾</a:t>
            </a:r>
            <a:r>
              <a:rPr lang="en-US" altLang="zh-CN"/>
              <a:t>）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10968990" cy="1238885"/>
          </a:xfrm>
        </p:spPr>
        <p:txBody>
          <a:bodyPr>
            <a:normAutofit/>
          </a:bodyPr>
          <a:p>
            <a:r>
              <a:rPr lang="en-US" altLang="zh-CN" sz="4400"/>
              <a:t>3:1 Toy Model</a:t>
            </a:r>
            <a:endParaRPr lang="en-US" altLang="zh-CN" sz="4400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93670" y="1847215"/>
            <a:ext cx="6468110" cy="486981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235575" y="2842260"/>
            <a:ext cx="2110105" cy="11334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Text Box 10"/>
          <p:cNvSpPr txBox="1"/>
          <p:nvPr/>
        </p:nvSpPr>
        <p:spPr>
          <a:xfrm>
            <a:off x="5795645" y="1071245"/>
            <a:ext cx="52235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Shooting Method Failed!</a:t>
            </a:r>
            <a:endParaRPr lang="en-US" sz="3200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10968990" cy="1238885"/>
          </a:xfrm>
        </p:spPr>
        <p:txBody>
          <a:bodyPr>
            <a:normAutofit/>
          </a:bodyPr>
          <a:p>
            <a:r>
              <a:rPr lang="en-US" altLang="zh-CN" sz="4400">
                <a:sym typeface="+mn-ea"/>
              </a:rPr>
              <a:t>3:1 Toy Model</a:t>
            </a:r>
            <a:endParaRPr lang="zh-CN" altLang="en-US" sz="4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/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p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𝜙</m:t>
                        </m:r>
                      </m:e>
                      <m:sub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  <m:r>
                      <a:rPr lang="en-US" altLang="zh-CN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𝜙</m:t>
                        </m:r>
                      </m:e>
                      <m:sub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  <m:r>
                      <a:rPr lang="en-US" altLang="zh-CN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𝑒</m:t>
                        </m:r>
                      </m:e>
                      <m:sup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𝑖</m:t>
                        </m:r>
                        <m:f>
                          <m:fPr>
                            <m:ctrlPr>
                              <a:rPr lang="en-US" altLang="en-US" sz="40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fPr>
                          <m:num>
                            <m:r>
                              <a:rPr lang="en-US" altLang="en-US" sz="40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2</m:t>
                            </m:r>
                            <m:r>
                              <a:rPr lang="en-US" altLang="en-US" sz="40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en-US" sz="40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  to </a:t>
                </a: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sz="4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4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4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4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en-US" sz="4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40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𝜙</m:t>
                        </m:r>
                      </m:e>
                      <m:sub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  <m:r>
                      <a:rPr lang="en-US" altLang="zh-CN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 Failed!</a:t>
                </a:r>
                <a:endParaRPr lang="en-US" altLang="zh-CN" sz="40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However,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𝜙</m:t>
                        </m:r>
                      </m:e>
                      <m:sub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  <m:r>
                      <a:rPr lang="en-US" altLang="zh-CN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𝜙</m:t>
                        </m:r>
                      </m:e>
                      <m:sub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  <m:r>
                      <a:rPr lang="en-US" altLang="zh-CN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𝑒</m:t>
                        </m:r>
                      </m:e>
                      <m:sup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𝑖</m:t>
                        </m:r>
                        <m:f>
                          <m:fPr>
                            <m:ctrlPr>
                              <a:rPr lang="en-US" altLang="en-US" sz="40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fPr>
                          <m:num>
                            <m:r>
                              <a:rPr lang="en-US" altLang="en-US" sz="40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2</m:t>
                            </m:r>
                            <m:r>
                              <a:rPr lang="en-US" altLang="en-US" sz="40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en-US" sz="40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 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𝜙</m:t>
                        </m:r>
                      </m:e>
                      <m:sub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  <m:r>
                      <a:rPr lang="en-US" altLang="zh-CN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𝑒</m:t>
                        </m:r>
                      </m:e>
                      <m:sup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−</m:t>
                        </m:r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𝑖</m:t>
                        </m:r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𝜙</m:t>
                        </m:r>
                      </m:e>
                      <m:sub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  <m:r>
                      <a:rPr lang="en-US" altLang="zh-CN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𝑒</m:t>
                        </m:r>
                      </m:e>
                      <m:sup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𝑖</m:t>
                        </m:r>
                        <m:f>
                          <m:fPr>
                            <m:ctrlPr>
                              <a:rPr lang="en-US" altLang="en-US" sz="40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fPr>
                          <m:num>
                            <m:r>
                              <a:rPr lang="en-US" altLang="en-US" sz="40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en-US" altLang="en-US" sz="40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 succeeded!</a:t>
                </a:r>
                <a:endParaRPr lang="en-US" altLang="zh-CN" sz="4000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blipFill rotWithShape="1">
                <a:blip r:embed="rId4"/>
                <a:stretch>
                  <a:fillRect l="-1" t="-1" r="3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608330" y="608330"/>
                <a:ext cx="10968990" cy="1238885"/>
              </a:xfrm>
            </p:spPr>
            <p:txBody>
              <a:bodyPr>
                <a:normAutofit/>
              </a:bodyPr>
              <a:p>
                <a:r>
                  <a:rPr lang="en-US" altLang="zh-CN" sz="4400">
                    <a:sym typeface="+mn-ea"/>
                  </a:rPr>
                  <a:t>Vacuum Bias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4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𝑍</m:t>
                        </m:r>
                      </m:e>
                      <m:sub>
                        <m:r>
                          <a:rPr lang="en-US" altLang="zh-CN" sz="4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3</m:t>
                        </m:r>
                      </m:sub>
                    </m:sSub>
                  </m:oMath>
                </a14:m>
                <a:endParaRPr lang="zh-CN" altLang="en-US" sz="4400"/>
              </a:p>
            </p:txBody>
          </p:sp>
        </mc:Choice>
        <mc:Fallback>
          <p:sp>
            <p:nvSpPr>
              <p:cNvPr id="2" name="Title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2"/>
                </p:custDataLst>
              </p:nvPr>
            </p:nvSpPr>
            <p:spPr>
              <a:xfrm>
                <a:off x="608330" y="608330"/>
                <a:ext cx="10968990" cy="1238885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/>
              <p:nvPr>
                <p:ph idx="1"/>
                <p:custDataLst>
                  <p:tags r:id="rId4"/>
                </p:custDataLst>
              </p:nvPr>
            </p:nvSpPr>
            <p:spPr/>
            <p:txBody>
              <a:bodyPr>
                <a:noAutofit/>
              </a:bodyPr>
              <a:p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𝜙</m:t>
                        </m:r>
                      </m:e>
                      <m:sub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  <m:r>
                      <a:rPr lang="en-US" altLang="zh-CN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𝜙</m:t>
                        </m:r>
                      </m:e>
                      <m:sub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  <m:r>
                      <a:rPr lang="en-US" altLang="zh-CN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𝑒</m:t>
                        </m:r>
                      </m:e>
                      <m:sup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𝑖</m:t>
                        </m:r>
                        <m:f>
                          <m:fPr>
                            <m:ctrlPr>
                              <a:rPr lang="en-US" altLang="en-US" sz="40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fPr>
                          <m:num>
                            <m:r>
                              <a:rPr lang="en-US" altLang="en-US" sz="40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2</m:t>
                            </m:r>
                            <m:r>
                              <a:rPr lang="en-US" altLang="en-US" sz="40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en-US" sz="40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 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𝜙</m:t>
                        </m:r>
                      </m:e>
                      <m:sub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  <m:r>
                      <a:rPr lang="en-US" altLang="zh-CN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𝑒</m:t>
                        </m:r>
                      </m:e>
                      <m:sup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𝑖</m:t>
                        </m:r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  <a:sym typeface="+mn-ea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𝜙</m:t>
                        </m:r>
                      </m:e>
                      <m:sub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  <m:r>
                      <a:rPr lang="en-US" altLang="zh-CN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=</m:t>
                    </m:r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p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𝑒</m:t>
                        </m:r>
                      </m:e>
                      <m:sup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𝑖</m:t>
                        </m:r>
                        <m:f>
                          <m:fPr>
                            <m:ctrlPr>
                              <a:rPr lang="en-US" altLang="en-US" sz="40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fPr>
                          <m:num>
                            <m:r>
                              <a:rPr lang="en-US" altLang="en-US" sz="40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en-US" altLang="en-US" sz="40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 </a:t>
                </a:r>
                <a:endParaRPr lang="en-US" altLang="zh-CN" sz="40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en-US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𝛽</m:t>
                    </m:r>
                  </m:oMath>
                </a14:m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, we call it “bias angle”.</a:t>
                </a:r>
                <a:endParaRPr lang="en-US" altLang="zh-CN" sz="40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No longer rigourous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𝑍</m:t>
                        </m:r>
                      </m:e>
                      <m:sub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 vacuums!</a:t>
                </a:r>
                <a:endParaRPr lang="en-US" altLang="zh-CN" sz="4000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 rotWithShape="1">
                <a:blip r:embed="rId6"/>
                <a:stretch>
                  <a:fillRect l="-1" t="-1" r="3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608330" y="608330"/>
                <a:ext cx="10968990" cy="1238885"/>
              </a:xfrm>
            </p:spPr>
            <p:txBody>
              <a:bodyPr>
                <a:normAutofit/>
              </a:bodyPr>
              <a:p>
                <a:pPr algn="l"/>
                <a:r>
                  <a:rPr lang="en-US" altLang="zh-CN" sz="4400">
                    <a:sym typeface="+mn-ea"/>
                  </a:rPr>
                  <a:t>Bias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4400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𝑍</m:t>
                        </m:r>
                      </m:e>
                      <m:sub>
                        <m:r>
                          <a:rPr lang="en-US" altLang="zh-CN" sz="4400" i="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3</m:t>
                        </m:r>
                      </m:sub>
                    </m:sSub>
                  </m:oMath>
                </a14:m>
                <a:endParaRPr lang="zh-CN" altLang="en-US" sz="4400"/>
              </a:p>
            </p:txBody>
          </p:sp>
        </mc:Choice>
        <mc:Fallback>
          <p:sp>
            <p:nvSpPr>
              <p:cNvPr id="2" name="Title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2"/>
                </p:custDataLst>
              </p:nvPr>
            </p:nvSpPr>
            <p:spPr>
              <a:xfrm>
                <a:off x="608330" y="608330"/>
                <a:ext cx="10968990" cy="1238885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/>
          <p:nvPr>
            <p:ph idx="1"/>
            <p:custDataLst>
              <p:tags r:id="rId4"/>
            </p:custDataLst>
          </p:nvPr>
        </p:nvSpPr>
        <p:spPr/>
        <p:txBody>
          <a:bodyPr>
            <a:noAutofit/>
          </a:bodyPr>
          <a:p>
            <a:r>
              <a:rPr lang="en-US" altLang="zh-CN" sz="4000">
                <a:latin typeface="DejaVu Math TeX Gyre" panose="02000503000000000000" charset="0"/>
                <a:cs typeface="DejaVu Math TeX Gyre" panose="02000503000000000000" charset="0"/>
              </a:rPr>
              <a:t> .</a:t>
            </a:r>
            <a:endParaRPr lang="en-US" altLang="zh-CN" sz="4000">
              <a:latin typeface="DejaVu Math TeX Gyre" panose="02000503000000000000" charset="0"/>
              <a:cs typeface="DejaVu Math TeX Gyre" panose="0200050300000000000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30" y="1847215"/>
            <a:ext cx="4905375" cy="3857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920" y="1847215"/>
            <a:ext cx="4972050" cy="38576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10968990" cy="1238885"/>
          </a:xfrm>
        </p:spPr>
        <p:txBody>
          <a:bodyPr>
            <a:normAutofit/>
          </a:bodyPr>
          <a:p>
            <a:r>
              <a:rPr lang="en-US" altLang="zh-CN" sz="4400"/>
              <a:t>Hybrid String-Wall Structures</a:t>
            </a:r>
            <a:endParaRPr lang="en-US" altLang="zh-CN" sz="4400"/>
          </a:p>
        </p:txBody>
      </p:sp>
      <p:sp>
        <p:nvSpPr>
          <p:cNvPr id="5" name="Content Placeholder 4"/>
          <p:cNvSpPr/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p>
            <a:r>
              <a:rPr lang="en-US" altLang="zh-CN" sz="4000">
                <a:latin typeface="DejaVu Math TeX Gyre" panose="02000503000000000000" charset="0"/>
                <a:cs typeface="DejaVu Math TeX Gyre" panose="02000503000000000000" charset="0"/>
              </a:rPr>
              <a:t>“Winding numbers” of the string in the complex structures are no longer integers.</a:t>
            </a:r>
            <a:endParaRPr lang="en-US" altLang="zh-CN" sz="4000">
              <a:latin typeface="DejaVu Math TeX Gyre" panose="02000503000000000000" charset="0"/>
              <a:cs typeface="DejaVu Math TeX Gyre" panose="0200050300000000000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2010" y="3891915"/>
            <a:ext cx="3497580" cy="2805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9590" y="3147695"/>
            <a:ext cx="3571240" cy="3710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50" y="4135120"/>
            <a:ext cx="3171825" cy="21145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10968990" cy="1238885"/>
          </a:xfrm>
        </p:spPr>
        <p:txBody>
          <a:bodyPr>
            <a:normAutofit fontScale="90000"/>
          </a:bodyPr>
          <a:p>
            <a:r>
              <a:rPr lang="en-US" altLang="zh-CN" sz="4400">
                <a:sym typeface="+mn-ea"/>
              </a:rPr>
              <a:t>Stability of the Domain Wall Solutions</a:t>
            </a:r>
            <a:endParaRPr lang="zh-CN" altLang="en-US" sz="4400"/>
          </a:p>
        </p:txBody>
      </p:sp>
      <p:sp>
        <p:nvSpPr>
          <p:cNvPr id="5" name="Content Placeholder 4"/>
          <p:cNvSpPr/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p>
            <a:r>
              <a:rPr lang="en-US" altLang="zh-CN" sz="4000">
                <a:latin typeface="DejaVu Math TeX Gyre" panose="02000503000000000000" charset="0"/>
                <a:cs typeface="DejaVu Math TeX Gyre" panose="02000503000000000000" charset="0"/>
              </a:rPr>
              <a:t>Sometimes two solutions arise。</a:t>
            </a:r>
            <a:endParaRPr lang="en-US" altLang="zh-CN" sz="4000">
              <a:latin typeface="DejaVu Math TeX Gyre" panose="02000503000000000000" charset="0"/>
              <a:cs typeface="DejaVu Math TeX Gyre" panose="02000503000000000000" charset="0"/>
            </a:endParaRPr>
          </a:p>
          <a:p>
            <a:r>
              <a:rPr lang="en-US" altLang="zh-CN" sz="4000">
                <a:latin typeface="DejaVu Math TeX Gyre" panose="02000503000000000000" charset="0"/>
                <a:cs typeface="DejaVu Math TeX Gyre" panose="02000503000000000000" charset="0"/>
              </a:rPr>
              <a:t>Path Deformation </a:t>
            </a:r>
            <a:br>
              <a:rPr lang="en-US" altLang="zh-CN" sz="4000">
                <a:latin typeface="DejaVu Math TeX Gyre" panose="02000503000000000000" charset="0"/>
                <a:cs typeface="DejaVu Math TeX Gyre" panose="02000503000000000000" charset="0"/>
              </a:rPr>
            </a:br>
            <a:r>
              <a:rPr lang="en-US" altLang="zh-CN" sz="4000">
                <a:latin typeface="DejaVu Math TeX Gyre" panose="02000503000000000000" charset="0"/>
                <a:cs typeface="DejaVu Math TeX Gyre" panose="02000503000000000000" charset="0"/>
              </a:rPr>
              <a:t>Algorithm can help </a:t>
            </a:r>
            <a:br>
              <a:rPr lang="en-US" altLang="zh-CN" sz="4000">
                <a:latin typeface="DejaVu Math TeX Gyre" panose="02000503000000000000" charset="0"/>
                <a:cs typeface="DejaVu Math TeX Gyre" panose="02000503000000000000" charset="0"/>
              </a:rPr>
            </a:br>
            <a:r>
              <a:rPr lang="en-US" altLang="zh-CN" sz="4000">
                <a:latin typeface="DejaVu Math TeX Gyre" panose="02000503000000000000" charset="0"/>
                <a:cs typeface="DejaVu Math TeX Gyre" panose="02000503000000000000" charset="0"/>
              </a:rPr>
              <a:t>us discuss the </a:t>
            </a:r>
            <a:br>
              <a:rPr lang="en-US" altLang="zh-CN" sz="4000">
                <a:latin typeface="DejaVu Math TeX Gyre" panose="02000503000000000000" charset="0"/>
                <a:cs typeface="DejaVu Math TeX Gyre" panose="02000503000000000000" charset="0"/>
              </a:rPr>
            </a:br>
            <a:r>
              <a:rPr lang="en-US" altLang="zh-CN" sz="4000">
                <a:latin typeface="DejaVu Math TeX Gyre" panose="02000503000000000000" charset="0"/>
                <a:cs typeface="DejaVu Math TeX Gyre" panose="02000503000000000000" charset="0"/>
              </a:rPr>
              <a:t>stability of the </a:t>
            </a:r>
            <a:br>
              <a:rPr lang="en-US" altLang="zh-CN" sz="4000">
                <a:latin typeface="DejaVu Math TeX Gyre" panose="02000503000000000000" charset="0"/>
                <a:cs typeface="DejaVu Math TeX Gyre" panose="02000503000000000000" charset="0"/>
              </a:rPr>
            </a:br>
            <a:r>
              <a:rPr lang="en-US" altLang="zh-CN" sz="4000">
                <a:latin typeface="DejaVu Math TeX Gyre" panose="02000503000000000000" charset="0"/>
                <a:cs typeface="DejaVu Math TeX Gyre" panose="02000503000000000000" charset="0"/>
              </a:rPr>
              <a:t>solutions.</a:t>
            </a:r>
            <a:endParaRPr lang="en-US" altLang="zh-CN" sz="4000">
              <a:latin typeface="DejaVu Math TeX Gyre" panose="02000503000000000000" charset="0"/>
              <a:cs typeface="DejaVu Math TeX Gyre" panose="02000503000000000000" charset="0"/>
            </a:endParaRPr>
          </a:p>
        </p:txBody>
      </p:sp>
      <p:pic>
        <p:nvPicPr>
          <p:cNvPr id="4" name="Content Placeholder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795" y="2446020"/>
            <a:ext cx="5460365" cy="40716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10968990" cy="1238885"/>
          </a:xfrm>
        </p:spPr>
        <p:txBody>
          <a:bodyPr>
            <a:normAutofit fontScale="90000"/>
          </a:bodyPr>
          <a:p>
            <a:r>
              <a:rPr lang="en-US" altLang="zh-CN" sz="4400">
                <a:sym typeface="+mn-ea"/>
              </a:rPr>
              <a:t>Stability of the Domain Wall Solutions</a:t>
            </a:r>
            <a:endParaRPr lang="zh-CN" altLang="en-US" sz="4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/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p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Path Deformation Algorithm incorporated in Cosmotransitions.</a:t>
                </a:r>
                <a:endParaRPr lang="en-US" altLang="zh-CN" sz="40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Fix the beginning and target points of the route, find the conditional minima of the wall energy</a:t>
                </a:r>
                <a:endParaRPr lang="en-US" altLang="zh-CN" sz="40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Scanning different </a:t>
                </a:r>
                <a14:m>
                  <m:oMath xmlns:m="http://schemas.openxmlformats.org/officeDocument/2006/math">
                    <m:r>
                      <a:rPr lang="en-US" altLang="zh-CN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𝛽</m:t>
                    </m:r>
                  </m:oMath>
                </a14:m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.</a:t>
                </a:r>
                <a:endParaRPr lang="en-US" altLang="zh-CN" sz="4000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blipFill rotWithShape="1">
                <a:blip r:embed="rId4"/>
                <a:stretch>
                  <a:fillRect l="-1" t="-1" r="3" b="-62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10968990" cy="1238885"/>
          </a:xfrm>
        </p:spPr>
        <p:txBody>
          <a:bodyPr>
            <a:normAutofit fontScale="90000"/>
          </a:bodyPr>
          <a:p>
            <a:r>
              <a:rPr lang="en-US" altLang="zh-CN" sz="4400">
                <a:sym typeface="+mn-ea"/>
              </a:rPr>
              <a:t>Stability of the Domain Wall Solutions</a:t>
            </a:r>
            <a:endParaRPr lang="zh-CN" altLang="en-US" sz="4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/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p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Fix the </a:t>
                </a:r>
                <a14:m>
                  <m:oMath xmlns:m="http://schemas.openxmlformats.org/officeDocument/2006/math">
                    <m:r>
                      <a:rPr lang="en-US" altLang="zh-CN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𝛽</m:t>
                    </m:r>
                  </m:oMath>
                </a14:m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 results in the conditional minima of the action.</a:t>
                </a:r>
                <a:endParaRPr lang="en-US" altLang="zh-CN" sz="4000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blipFill rotWithShape="1">
                <a:blip r:embed="rId4"/>
                <a:stretch>
                  <a:fillRect l="-1" t="-1" r="3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1730" y="3182620"/>
            <a:ext cx="4787265" cy="35439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8285" y="3240405"/>
            <a:ext cx="4886960" cy="361759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10968990" cy="1238885"/>
          </a:xfrm>
        </p:spPr>
        <p:txBody>
          <a:bodyPr>
            <a:normAutofit/>
          </a:bodyPr>
          <a:p>
            <a:r>
              <a:rPr lang="en-US" altLang="zh-CN" sz="4400">
                <a:sym typeface="+mn-ea"/>
              </a:rPr>
              <a:t>Preliminary Gravitational Wave</a:t>
            </a:r>
            <a:endParaRPr lang="en-US" altLang="zh-CN" sz="4400">
              <a:sym typeface="+mn-ea"/>
            </a:endParaRPr>
          </a:p>
        </p:txBody>
      </p:sp>
      <p:sp>
        <p:nvSpPr>
          <p:cNvPr id="5" name="Content Placeholder 4"/>
          <p:cNvSpPr/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p>
            <a:r>
              <a:rPr lang="en-US" altLang="zh-CN" sz="4000">
                <a:latin typeface="DejaVu Math TeX Gyre" panose="02000503000000000000" charset="0"/>
                <a:cs typeface="DejaVu Math TeX Gyre" panose="02000503000000000000" charset="0"/>
              </a:rPr>
              <a:t>One-step phase transition. Domain wall network with “two-conjunctions” or “three conjunctions”, finally eaten by the hole bounded by string.</a:t>
            </a:r>
            <a:endParaRPr lang="en-US" altLang="zh-CN" sz="4000">
              <a:latin typeface="DejaVu Math TeX Gyre" panose="02000503000000000000" charset="0"/>
              <a:cs typeface="DejaVu Math TeX Gyre" panose="02000503000000000000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10968990" cy="1238885"/>
          </a:xfrm>
        </p:spPr>
        <p:txBody>
          <a:bodyPr>
            <a:normAutofit/>
          </a:bodyPr>
          <a:p>
            <a:r>
              <a:rPr lang="en-US" altLang="zh-CN" sz="4400">
                <a:sym typeface="+mn-ea"/>
              </a:rPr>
              <a:t>Preliminary Gravitational Wave</a:t>
            </a:r>
            <a:endParaRPr lang="en-US" altLang="zh-CN" sz="4400">
              <a:sym typeface="+mn-ea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330" y="1847215"/>
            <a:ext cx="5700395" cy="387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4105" y="2092325"/>
            <a:ext cx="5070475" cy="35947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10968990" cy="1238885"/>
          </a:xfrm>
        </p:spPr>
        <p:txBody>
          <a:bodyPr>
            <a:normAutofit/>
          </a:bodyPr>
          <a:p>
            <a:r>
              <a:rPr lang="en-US" altLang="zh-CN" sz="4400"/>
              <a:t>Domain Wall Problem</a:t>
            </a:r>
            <a:endParaRPr lang="en-US" altLang="zh-CN" sz="4400"/>
          </a:p>
        </p:txBody>
      </p:sp>
      <p:sp>
        <p:nvSpPr>
          <p:cNvPr id="5" name="Content Placeholder 4"/>
          <p:cNvSpPr/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p>
            <a:r>
              <a:rPr lang="en-US" sz="4000">
                <a:latin typeface="DejaVu Math TeX Gyre" panose="02000503000000000000" charset="0"/>
                <a:cs typeface="DejaVu Math TeX Gyre" panose="02000503000000000000" charset="0"/>
              </a:rPr>
              <a:t>Domain wall is usually called a </a:t>
            </a:r>
            <a:r>
              <a:rPr lang="en-US" sz="4000">
                <a:solidFill>
                  <a:schemeClr val="accent1"/>
                </a:solidFill>
                <a:latin typeface="DejaVu Math TeX Gyre" panose="02000503000000000000" charset="0"/>
                <a:cs typeface="DejaVu Math TeX Gyre" panose="02000503000000000000" charset="0"/>
              </a:rPr>
              <a:t>problem</a:t>
            </a:r>
            <a:r>
              <a:rPr lang="en-US" sz="4000">
                <a:latin typeface="DejaVu Math TeX Gyre" panose="02000503000000000000" charset="0"/>
                <a:cs typeface="DejaVu Math TeX Gyre" panose="02000503000000000000" charset="0"/>
              </a:rPr>
              <a:t> in a discrete symmetry spontaneously breaking theory.</a:t>
            </a:r>
            <a:endParaRPr lang="en-US" sz="4000">
              <a:latin typeface="DejaVu Math TeX Gyre" panose="02000503000000000000" charset="0"/>
              <a:cs typeface="DejaVu Math TeX Gyre" panose="02000503000000000000" charset="0"/>
            </a:endParaRPr>
          </a:p>
          <a:p>
            <a:r>
              <a:rPr lang="en-US" sz="4000"/>
              <a:t>No such things observed.</a:t>
            </a:r>
            <a:endParaRPr lang="en-US" sz="4000"/>
          </a:p>
          <a:p>
            <a:r>
              <a:rPr lang="en-US" sz="4000"/>
              <a:t>Overclose the universe.</a:t>
            </a:r>
            <a:endParaRPr lang="en-US" sz="4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12166" t="3679" r="11345" b="4857"/>
          <a:stretch>
            <a:fillRect/>
          </a:stretch>
        </p:blipFill>
        <p:spPr>
          <a:xfrm>
            <a:off x="9264015" y="4062095"/>
            <a:ext cx="2722880" cy="24155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10968990" cy="1238885"/>
          </a:xfrm>
        </p:spPr>
        <p:txBody>
          <a:bodyPr>
            <a:normAutofit/>
          </a:bodyPr>
          <a:p>
            <a:r>
              <a:rPr lang="en-US" altLang="zh-CN" sz="4400"/>
              <a:t>Summary</a:t>
            </a:r>
            <a:endParaRPr lang="en-US" altLang="zh-CN" sz="4400"/>
          </a:p>
        </p:txBody>
      </p:sp>
      <p:sp>
        <p:nvSpPr>
          <p:cNvPr id="5" name="Content Placeholder 4"/>
          <p:cNvSpPr/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p>
            <a:r>
              <a:rPr lang="en-US" sz="4000">
                <a:latin typeface="DejaVu Math TeX Gyre" panose="02000503000000000000" charset="0"/>
                <a:cs typeface="DejaVu Math TeX Gyre" panose="02000503000000000000" charset="0"/>
              </a:rPr>
              <a:t>Nonzero bias angle.</a:t>
            </a:r>
            <a:endParaRPr lang="en-US" sz="4000">
              <a:latin typeface="DejaVu Math TeX Gyre" panose="02000503000000000000" charset="0"/>
              <a:cs typeface="DejaVu Math TeX Gyre" panose="02000503000000000000" charset="0"/>
            </a:endParaRPr>
          </a:p>
          <a:p>
            <a:r>
              <a:rPr lang="en-US" sz="4000">
                <a:latin typeface="DejaVu Math TeX Gyre" panose="02000503000000000000" charset="0"/>
                <a:cs typeface="DejaVu Math TeX Gyre" panose="02000503000000000000" charset="0"/>
              </a:rPr>
              <a:t>“phase transition” of the domain wall disappearance.</a:t>
            </a:r>
            <a:endParaRPr lang="en-US" sz="4000">
              <a:latin typeface="DejaVu Math TeX Gyre" panose="02000503000000000000" charset="0"/>
              <a:cs typeface="DejaVu Math TeX Gyre" panose="02000503000000000000" charset="0"/>
            </a:endParaRPr>
          </a:p>
          <a:p>
            <a:r>
              <a:rPr lang="en-US" sz="4000">
                <a:latin typeface="DejaVu Math TeX Gyre" panose="02000503000000000000" charset="0"/>
                <a:cs typeface="DejaVu Math TeX Gyre" panose="02000503000000000000" charset="0"/>
              </a:rPr>
              <a:t>Hybrid string profile calculation should be revised due to the bias angle.</a:t>
            </a:r>
            <a:endParaRPr lang="en-US" sz="4000">
              <a:latin typeface="DejaVu Math TeX Gyre" panose="02000503000000000000" charset="0"/>
              <a:cs typeface="DejaVu Math TeX Gyre" panose="02000503000000000000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10968990" cy="1238885"/>
          </a:xfrm>
        </p:spPr>
        <p:txBody>
          <a:bodyPr>
            <a:normAutofit/>
          </a:bodyPr>
          <a:p>
            <a:r>
              <a:rPr lang="en-US" altLang="zh-CN" sz="4400"/>
              <a:t>Further Prospect</a:t>
            </a:r>
            <a:endParaRPr lang="en-US" altLang="zh-CN" sz="4400"/>
          </a:p>
        </p:txBody>
      </p:sp>
      <p:sp>
        <p:nvSpPr>
          <p:cNvPr id="5" name="Content Placeholder 4"/>
          <p:cNvSpPr/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p>
            <a:r>
              <a:rPr lang="en-US" sz="4000">
                <a:latin typeface="DejaVu Math TeX Gyre" panose="02000503000000000000" charset="0"/>
                <a:cs typeface="DejaVu Math TeX Gyre" panose="02000503000000000000" charset="0"/>
              </a:rPr>
              <a:t>Any possibility to revise the calculation of the GW?</a:t>
            </a:r>
            <a:endParaRPr lang="en-US" sz="4000">
              <a:latin typeface="DejaVu Math TeX Gyre" panose="02000503000000000000" charset="0"/>
              <a:cs typeface="DejaVu Math TeX Gyre" panose="02000503000000000000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10968990" cy="1238885"/>
          </a:xfrm>
        </p:spPr>
        <p:txBody>
          <a:bodyPr>
            <a:normAutofit/>
          </a:bodyPr>
          <a:p>
            <a:r>
              <a:rPr lang="en-US" altLang="zh-CN" sz="4400"/>
              <a:t>Possible Solution to the Problem</a:t>
            </a:r>
            <a:endParaRPr lang="en-US" altLang="zh-CN" sz="4400"/>
          </a:p>
        </p:txBody>
      </p:sp>
      <p:sp>
        <p:nvSpPr>
          <p:cNvPr id="5" name="Content Placeholder 4"/>
          <p:cNvSpPr/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p>
            <a:r>
              <a:rPr lang="en-US" sz="4000">
                <a:latin typeface="DejaVu Math TeX Gyre" panose="02000503000000000000" charset="0"/>
                <a:cs typeface="DejaVu Math TeX Gyre" panose="02000503000000000000" charset="0"/>
              </a:rPr>
              <a:t>Discrete symmetry embedded in a continuous group. </a:t>
            </a:r>
            <a:endParaRPr lang="en-US" sz="4000">
              <a:latin typeface="DejaVu Math TeX Gyre" panose="02000503000000000000" charset="0"/>
              <a:cs typeface="DejaVu Math TeX Gyre" panose="02000503000000000000" charset="0"/>
            </a:endParaRPr>
          </a:p>
          <a:p>
            <a:r>
              <a:rPr lang="en-US" sz="4000">
                <a:latin typeface="DejaVu Math TeX Gyre" panose="02000503000000000000" charset="0"/>
                <a:cs typeface="DejaVu Math TeX Gyre" panose="02000503000000000000" charset="0"/>
              </a:rPr>
              <a:t>Continuous group can be gauged.</a:t>
            </a:r>
            <a:endParaRPr lang="en-US" sz="4000">
              <a:latin typeface="DejaVu Math TeX Gyre" panose="02000503000000000000" charset="0"/>
              <a:cs typeface="DejaVu Math TeX Gyre" panose="02000503000000000000" charset="0"/>
            </a:endParaRPr>
          </a:p>
          <a:p>
            <a:r>
              <a:rPr lang="en-US" sz="4000">
                <a:latin typeface="DejaVu Math TeX Gyre" panose="02000503000000000000" charset="0"/>
                <a:cs typeface="DejaVu Math TeX Gyre" panose="02000503000000000000" charset="0"/>
              </a:rPr>
              <a:t>Step-by-step breaking.</a:t>
            </a:r>
            <a:endParaRPr lang="en-US" sz="4000">
              <a:latin typeface="DejaVu Math TeX Gyre" panose="02000503000000000000" charset="0"/>
              <a:cs typeface="DejaVu Math TeX Gyre" panose="02000503000000000000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10968990" cy="1238885"/>
          </a:xfrm>
        </p:spPr>
        <p:txBody>
          <a:bodyPr>
            <a:normAutofit/>
          </a:bodyPr>
          <a:p>
            <a:endParaRPr lang="en-US" altLang="zh-CN" sz="4400"/>
          </a:p>
        </p:txBody>
      </p:sp>
      <p:sp>
        <p:nvSpPr>
          <p:cNvPr id="5" name="Content Placeholder 4"/>
          <p:cNvSpPr/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p>
            <a:endParaRPr lang="en-US" sz="4000">
              <a:latin typeface="DejaVu Math TeX Gyre" panose="02000503000000000000" charset="0"/>
              <a:cs typeface="DejaVu Math TeX Gyre" panose="02000503000000000000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319145" y="1358900"/>
            <a:ext cx="539178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Down Arrow 3"/>
          <p:cNvSpPr/>
          <p:nvPr/>
        </p:nvSpPr>
        <p:spPr>
          <a:xfrm>
            <a:off x="3606165" y="1490345"/>
            <a:ext cx="457835" cy="200596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446145" y="3627755"/>
            <a:ext cx="539178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46145" y="5793740"/>
            <a:ext cx="5391785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3606165" y="3759200"/>
            <a:ext cx="457835" cy="200596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4637405" y="1585595"/>
            <a:ext cx="347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Continuous Symmetry</a:t>
            </a:r>
            <a:endParaRPr lang="en-US" sz="2400"/>
          </a:p>
        </p:txBody>
      </p:sp>
      <p:sp>
        <p:nvSpPr>
          <p:cNvPr id="10" name="Text Box 9"/>
          <p:cNvSpPr txBox="1"/>
          <p:nvPr/>
        </p:nvSpPr>
        <p:spPr>
          <a:xfrm>
            <a:off x="4666615" y="2968625"/>
            <a:ext cx="298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Discrete Subgroup</a:t>
            </a:r>
            <a:endParaRPr lang="en-US" sz="2400"/>
          </a:p>
        </p:txBody>
      </p:sp>
      <p:sp>
        <p:nvSpPr>
          <p:cNvPr id="11" name="Text Box 10"/>
          <p:cNvSpPr txBox="1"/>
          <p:nvPr/>
        </p:nvSpPr>
        <p:spPr>
          <a:xfrm>
            <a:off x="4988560" y="5065395"/>
            <a:ext cx="298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Trivial Group</a:t>
            </a:r>
            <a:endParaRPr lang="en-US" sz="2400"/>
          </a:p>
        </p:txBody>
      </p:sp>
      <p:sp>
        <p:nvSpPr>
          <p:cNvPr id="12" name="Text Box 11"/>
          <p:cNvSpPr txBox="1"/>
          <p:nvPr/>
        </p:nvSpPr>
        <p:spPr>
          <a:xfrm>
            <a:off x="5313045" y="544830"/>
            <a:ext cx="347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???GUT???</a:t>
            </a:r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Box 12"/>
              <p:cNvSpPr txBox="1"/>
              <p:nvPr/>
            </p:nvSpPr>
            <p:spPr>
              <a:xfrm>
                <a:off x="8256207" y="2476436"/>
                <a:ext cx="649605" cy="521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3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07" y="2476436"/>
                <a:ext cx="649605" cy="521970"/>
              </a:xfrm>
              <a:prstGeom prst="rect">
                <a:avLst/>
              </a:prstGeom>
              <a:blipFill rotWithShape="1">
                <a:blip r:embed="rId3"/>
                <a:stretch>
                  <a:fillRect l="-88" t="-109" r="-11447" b="10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13"/>
              <p:cNvSpPr txBox="1"/>
              <p:nvPr/>
            </p:nvSpPr>
            <p:spPr>
              <a:xfrm>
                <a:off x="8140002" y="4687506"/>
                <a:ext cx="644525" cy="521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002" y="4687506"/>
                <a:ext cx="644525" cy="521970"/>
              </a:xfrm>
              <a:prstGeom prst="rect">
                <a:avLst/>
              </a:prstGeom>
              <a:blipFill rotWithShape="1">
                <a:blip r:embed="rId4"/>
                <a:stretch>
                  <a:fillRect l="-89" t="-109" r="-11931" b="10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14"/>
              <p:cNvSpPr txBox="1"/>
              <p:nvPr/>
            </p:nvSpPr>
            <p:spPr>
              <a:xfrm>
                <a:off x="9199817" y="2045906"/>
                <a:ext cx="1821180" cy="521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&gt;&gt;</m:t>
                      </m:r>
                      <m:sSub>
                        <m:sSubPr>
                          <m:ctrlPr>
                            <a:rPr lang="en-US" sz="28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5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817" y="2045906"/>
                <a:ext cx="1821180" cy="521970"/>
              </a:xfrm>
              <a:prstGeom prst="rect">
                <a:avLst/>
              </a:prstGeom>
              <a:blipFill rotWithShape="1">
                <a:blip r:embed="rId5"/>
                <a:stretch>
                  <a:fillRect l="-31" t="-109" r="-4885" b="10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10968990" cy="1238885"/>
          </a:xfrm>
        </p:spPr>
        <p:txBody>
          <a:bodyPr>
            <a:normAutofit/>
          </a:bodyPr>
          <a:p>
            <a:r>
              <a:rPr lang="en-US" altLang="zh-CN" sz="4400"/>
              <a:t>Step-by-step Breaking</a:t>
            </a:r>
            <a:endParaRPr lang="en-US" altLang="zh-CN" sz="4400"/>
          </a:p>
        </p:txBody>
      </p:sp>
      <p:sp>
        <p:nvSpPr>
          <p:cNvPr id="5" name="Content Placeholder 4"/>
          <p:cNvSpPr/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p>
            <a:r>
              <a:rPr lang="en-US" altLang="en-US" sz="4000"/>
              <a:t>Minoru Eto, et.al, </a:t>
            </a:r>
            <a:r>
              <a:rPr lang="en-US" altLang="zh-CN" sz="4000"/>
              <a:t>arXiv:2309.04248v2.</a:t>
            </a:r>
            <a:endParaRPr lang="en-US" altLang="zh-CN" sz="4000"/>
          </a:p>
          <a:p>
            <a:r>
              <a:rPr lang="en-US" altLang="zh-CN" sz="4000"/>
              <a:t>Longer, but continuous path</a:t>
            </a:r>
            <a:br>
              <a:rPr lang="en-US" altLang="zh-CN" sz="4000"/>
            </a:br>
            <a:r>
              <a:rPr lang="en-US" altLang="zh-CN" sz="4000"/>
              <a:t>connecting two “discrete”</a:t>
            </a:r>
            <a:br>
              <a:rPr lang="en-US" altLang="zh-CN" sz="4000"/>
            </a:br>
            <a:r>
              <a:rPr lang="en-US" altLang="zh-CN" sz="4000"/>
              <a:t>vacuums </a:t>
            </a:r>
            <a:br>
              <a:rPr lang="en-US" altLang="zh-CN" sz="4000"/>
            </a:br>
            <a:r>
              <a:rPr lang="en-US" altLang="zh-CN" sz="4000"/>
              <a:t>exist!</a:t>
            </a:r>
            <a:endParaRPr lang="en-US" altLang="zh-CN" sz="4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930" y="4310380"/>
            <a:ext cx="4669155" cy="2366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160" y="2505710"/>
            <a:ext cx="2463165" cy="43522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10968990" cy="1238885"/>
          </a:xfrm>
        </p:spPr>
        <p:txBody>
          <a:bodyPr>
            <a:normAutofit/>
          </a:bodyPr>
          <a:p>
            <a:r>
              <a:rPr lang="en-US" altLang="zh-CN" sz="4400"/>
              <a:t>Step-by-step Breaking</a:t>
            </a:r>
            <a:endParaRPr lang="en-US" altLang="zh-CN" sz="4400"/>
          </a:p>
        </p:txBody>
      </p:sp>
      <p:sp>
        <p:nvSpPr>
          <p:cNvPr id="5" name="Content Placeholder 4"/>
          <p:cNvSpPr/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p>
            <a:r>
              <a:rPr lang="en-US" altLang="en-US" sz="4000"/>
              <a:t>In this case, the domain wall exists, but becomes unstable.</a:t>
            </a:r>
            <a:endParaRPr lang="en-US" altLang="en-US" sz="4000"/>
          </a:p>
          <a:p>
            <a:r>
              <a:rPr lang="en-US" altLang="zh-CN" sz="4000"/>
              <a:t>Finally, such domain wall disappears. (</a:t>
            </a:r>
            <a:r>
              <a:rPr lang="en-US" altLang="en-US" sz="4000"/>
              <a:t>David I. Dunsky, et.al, </a:t>
            </a:r>
            <a:r>
              <a:rPr lang="en-US" altLang="en-US" sz="4000"/>
              <a:t>PRD</a:t>
            </a:r>
            <a:r>
              <a:rPr lang="en-US" altLang="en-US" sz="4000"/>
              <a:t> 106, 075030)</a:t>
            </a:r>
            <a:endParaRPr lang="en-US" altLang="en-US" sz="4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rcRect t="69080" b="272"/>
          <a:stretch>
            <a:fillRect/>
          </a:stretch>
        </p:blipFill>
        <p:spPr>
          <a:xfrm>
            <a:off x="916305" y="5053330"/>
            <a:ext cx="4410710" cy="1283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1300" y="5163820"/>
            <a:ext cx="4986020" cy="12795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10968990" cy="1238885"/>
          </a:xfrm>
        </p:spPr>
        <p:txBody>
          <a:bodyPr>
            <a:normAutofit/>
          </a:bodyPr>
          <a:p>
            <a:r>
              <a:rPr lang="en-US" altLang="zh-CN" sz="4400"/>
              <a:t>Step-by-step Breaking</a:t>
            </a:r>
            <a:endParaRPr lang="en-US" altLang="zh-CN" sz="4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/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  <m:r>
                      <a:rPr lang="en-US" altLang="en-US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&gt;&gt;</m:t>
                    </m:r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4000"/>
                  <a:t> in the literature.</a:t>
                </a:r>
                <a:endParaRPr lang="en-US" altLang="en-US" sz="4000"/>
              </a:p>
              <a:p>
                <a:r>
                  <a:rPr lang="en-US" altLang="en-US" sz="4000"/>
                  <a:t>Discrete symmetry: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4000" i="1">
                    <a:latin typeface="DejaVu Math TeX Gyre" panose="02000503000000000000" charset="0"/>
                    <a:cs typeface="DejaVu Math TeX Gyre" panose="02000503000000000000" charset="0"/>
                  </a:rPr>
                  <a:t> </a:t>
                </a:r>
                <a:r>
                  <a:rPr lang="en-US" altLang="en-US" sz="4000">
                    <a:latin typeface="DejaVu Math TeX Gyre" panose="02000503000000000000" charset="0"/>
                    <a:cs typeface="DejaVu Math TeX Gyre" panose="02000503000000000000" charset="0"/>
                  </a:rPr>
                  <a:t>effective theory.</a:t>
                </a:r>
                <a:endParaRPr lang="en-US" altLang="en-US" sz="40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r>
                  <a:rPr lang="en-US" altLang="en-US" sz="4000"/>
                  <a:t>What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  <m:r>
                      <a:rPr lang="en-US" altLang="en-US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≈</m:t>
                    </m:r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4000"/>
                  <a:t>, or even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  <m:r>
                      <a:rPr lang="en-US" altLang="en-US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&lt;</m:t>
                    </m:r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4000"/>
                  <a:t>?</a:t>
                </a:r>
                <a:endParaRPr lang="en-US" altLang="en-US" sz="4000"/>
              </a:p>
              <a:p>
                <a:r>
                  <a:rPr lang="en-US" altLang="en-US" sz="4000"/>
                  <a:t>Intuitively the domain wall disappears due to the invalid definition of the “discrete symmetry”. But how?</a:t>
                </a:r>
                <a:endParaRPr lang="en-US" altLang="en-US" sz="4000"/>
              </a:p>
            </p:txBody>
          </p:sp>
        </mc:Choice>
        <mc:Fallback>
          <p:sp>
            <p:nvSpPr>
              <p:cNvPr id="5" name="Content Placeholder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blipFill rotWithShape="1">
                <a:blip r:embed="rId4"/>
                <a:stretch>
                  <a:fillRect l="-1" t="-1" r="3" b="-888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10968990" cy="1238885"/>
          </a:xfrm>
        </p:spPr>
        <p:txBody>
          <a:bodyPr>
            <a:normAutofit/>
          </a:bodyPr>
          <a:p>
            <a:r>
              <a:rPr lang="en-US" altLang="zh-CN" sz="4400"/>
              <a:t>3:1 Toy Model</a:t>
            </a:r>
            <a:endParaRPr lang="en-US" altLang="zh-CN" sz="4400"/>
          </a:p>
        </p:txBody>
      </p:sp>
      <p:sp>
        <p:nvSpPr>
          <p:cNvPr id="5" name="Content Placeholder 4"/>
          <p:cNvSpPr/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p>
            <a:endParaRPr lang="en-US" altLang="zh-CN" sz="4000">
              <a:latin typeface="DejaVu Math TeX Gyre" panose="02000503000000000000" charset="0"/>
              <a:cs typeface="DejaVu Math TeX Gyre" panose="02000503000000000000" charset="0"/>
            </a:endParaRPr>
          </a:p>
          <a:p>
            <a:endParaRPr lang="en-US" altLang="zh-CN" sz="4000">
              <a:latin typeface="DejaVu Math TeX Gyre" panose="02000503000000000000" charset="0"/>
              <a:cs typeface="DejaVu Math TeX Gyre" panose="02000503000000000000" charset="0"/>
            </a:endParaRPr>
          </a:p>
          <a:p>
            <a:endParaRPr lang="en-US" altLang="zh-CN" sz="4000">
              <a:latin typeface="DejaVu Math TeX Gyre" panose="02000503000000000000" charset="0"/>
              <a:cs typeface="DejaVu Math TeX Gyre" panose="02000503000000000000" charset="0"/>
            </a:endParaRPr>
          </a:p>
          <a:p>
            <a:endParaRPr lang="en-US" altLang="zh-CN" sz="4000">
              <a:latin typeface="DejaVu Math TeX Gyre" panose="02000503000000000000" charset="0"/>
              <a:cs typeface="DejaVu Math TeX Gyre" panose="02000503000000000000" charset="0"/>
            </a:endParaRPr>
          </a:p>
          <a:p>
            <a:r>
              <a:rPr lang="en-US" altLang="zh-CN" sz="4000">
                <a:latin typeface="DejaVu Math TeX Gyre" panose="02000503000000000000" charset="0"/>
                <a:cs typeface="DejaVu Math TeX Gyre" panose="02000503000000000000" charset="0"/>
              </a:rPr>
              <a:t>arXiv:2605/6.XXXXX? in progress</a:t>
            </a:r>
            <a:endParaRPr lang="zh-CN" altLang="en-US" sz="4000">
              <a:latin typeface="DejaVu Math TeX Gyre" panose="02000503000000000000" charset="0"/>
              <a:cs typeface="DejaVu Math TeX Gyre" panose="02000503000000000000" charset="0"/>
            </a:endParaRPr>
          </a:p>
        </p:txBody>
      </p:sp>
      <p:pic>
        <p:nvPicPr>
          <p:cNvPr id="3" name="334E55B0-647D-440b-865C-3EC943EB4CBC-1" descr="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755" y="1847215"/>
            <a:ext cx="9886315" cy="906145"/>
          </a:xfrm>
          <a:prstGeom prst="rect">
            <a:avLst/>
          </a:prstGeom>
        </p:spPr>
      </p:pic>
      <p:pic>
        <p:nvPicPr>
          <p:cNvPr id="6" name="334E55B0-647D-440b-865C-3EC943EB4CBC-3" descr="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2936240"/>
            <a:ext cx="10498455" cy="645795"/>
          </a:xfrm>
          <a:prstGeom prst="rect">
            <a:avLst/>
          </a:prstGeom>
        </p:spPr>
      </p:pic>
      <p:pic>
        <p:nvPicPr>
          <p:cNvPr id="7" name="334E55B0-647D-440b-865C-3EC943EB4CBC-4" descr="wpsoff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25" y="3764915"/>
            <a:ext cx="11760200" cy="6070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10968990" cy="1238885"/>
          </a:xfrm>
        </p:spPr>
        <p:txBody>
          <a:bodyPr>
            <a:normAutofit/>
          </a:bodyPr>
          <a:p>
            <a:r>
              <a:rPr lang="en-US" altLang="zh-CN" sz="4400">
                <a:sym typeface="+mn-ea"/>
              </a:rPr>
              <a:t>3:1 Toy Model</a:t>
            </a:r>
            <a:endParaRPr lang="zh-CN" altLang="en-US" sz="4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/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p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  <m:r>
                      <a:rPr lang="en-US" altLang="en-US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&gt;&gt;</m:t>
                    </m:r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, U(1)</a:t>
                </a:r>
                <a14:m>
                  <m:oMath xmlns:m="http://schemas.openxmlformats.org/officeDocument/2006/math">
                    <m:r>
                      <a:rPr lang="en-US" altLang="zh-CN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→</m:t>
                    </m:r>
                    <m:sSub>
                      <m:sSubPr>
                        <m:ctrlP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𝑍</m:t>
                        </m:r>
                      </m:e>
                      <m:sub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3</m:t>
                        </m:r>
                      </m:sub>
                    </m:sSub>
                    <m:r>
                      <a:rPr lang="en-US" altLang="zh-CN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→{</m:t>
                    </m:r>
                    <m:r>
                      <a:rPr lang="en-US" altLang="zh-CN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𝑒</m:t>
                    </m:r>
                    <m:r>
                      <a:rPr lang="en-US" altLang="zh-CN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}</m:t>
                    </m:r>
                  </m:oMath>
                </a14:m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.</a:t>
                </a:r>
                <a:endParaRPr lang="en-US" altLang="zh-CN" sz="4000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  <m:r>
                      <a:rPr lang="en-US" altLang="en-US" sz="40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&gt;&gt;</m:t>
                    </m:r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, thus we can easily acquire the domain wall solution between two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𝑍</m:t>
                        </m:r>
                      </m:e>
                      <m:sub>
                        <m:r>
                          <a:rPr lang="en-US" altLang="zh-CN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 vacuums. Then 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𝑣</m:t>
                        </m:r>
                      </m:e>
                      <m:sub>
                        <m:r>
                          <a:rPr lang="en-US" altLang="en-US" sz="4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4000">
                    <a:latin typeface="DejaVu Math TeX Gyre" panose="02000503000000000000" charset="0"/>
                    <a:cs typeface="DejaVu Math TeX Gyre" panose="02000503000000000000" charset="0"/>
                  </a:rPr>
                  <a:t> to see what happens.</a:t>
                </a:r>
                <a:endParaRPr lang="en-US" altLang="zh-CN" sz="4000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blipFill rotWithShape="1">
                <a:blip r:embed="rId4"/>
                <a:stretch>
                  <a:fillRect l="-1" t="-1" r="3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JIkltZ1NldHRpbmdKc29uIiA6ICJ7XCJkcGlcIjpcIjYwMFwiLFwiZm9ybWF0XCI6XCJQTkdcIixcInRyYW5zcGFyZW50XCI6dHJ1ZSxcImF1dG9cIjpmYWxzZX0iLAoJIkxhdGV4IiA6ICJYRnNnWEcxaGRHaGpZV3g3VEgwOUxWeG1jbUZqZXpGOWV6UjlJRVpmZTF4dGRTQmNiblY5SUVaZWUxeHRkU0JjYm5WOUlDc2dYR3hsWm5RZ2ZDQkVYM3RjYlhWOUlGeHdhR2xmTVNCY2NtbG5hSFFnZkY0eUlDdGNiR1ZtZENCOElFUmZlMXh0ZFgwZ1hIQm9hVjh5SUZ4eWFXZG9kQ0I4WGpJZ0xWWmNiR1ZtZENoY2NHaHBYekVnTEZ4d2FHbGZNbHh5YVdkb2RDa3NJRnhkIiwKCSJMYXRleEltZ0Jhc2U2NCIgOiAiaVZCT1J3MEtHZ29BQUFBTlNVaEVVZ0FBQnlnQUFBQ29CQU1BQUFCSlc2UUZBQUFBTUZCTVZFWC8vLzhBQUFBQUFBQUFBQUFBQUFBQUFBQUFBQUFBQUFBQUFBQUFBQUFBQUFBQUFBQUFBQUFBQUFBQUFBQUFBQUF2M2FCN0FBQUFEM1JTVGxNQU1uYTczZStyUkZRaXpSQm1pWmxJM0pOa0FBQUFDWEJJV1hNQUFBN0VBQUFPeEFHVkt3NGJBQUFnQUVsRVFWUjRBZTE5Zll4c3lWWGZuWTgzSDY5bjNyeEVjUnc1Zjh3Z0cwV0pSZnBKWG9pQ0ZmcGgzaEoyc2RJdnlqN00yaXc5MGlaT01Nbk9JSVZFanNMMkVCTC9nK1FlTUNzckRsS1A4QzdCUzJBbWtRRmIySFE3UVA0SXN2c0o3RmdSOGZZb3lXNENNZHNETzdONDM5cGJPZlg5WGZmVzlMMjNlNUs2Zjh5dHFsdm5uRitkcWxOMVR0VzlQVmsyKyt0Tmo4OGVRMEtRTkpBMElEV3dpcjRtTXltVk5KQTBNSE1OTkNiSktHZmVDUWxBMG9DaWdjWTNvMlNVaWo1U01tbGcxaHI0MlJaS1JqbnJUa2p5a3dhRUJqNzhQOXBna3Nrb2hVSlNJbWxnMWhxWWdFRSs4YkZrbExQdWh5US9hVUJvNE1VN3YveTU3SG95U3FHUWxFZ2FtQXNOSktPY2kyNUlJSklHcEFhU1VVcGRwRlRTd0Z4b0lCbmxYSFJEQXBFMElEV1FqRkxxSXFXU0J1WkNBOGtvNTZJYkVvaWtBYW1CWkpSU0Z5bVZOREFYR2toR09SZmRrRUFrRFVnTkpLT1V1a2lwcElHNTBFQXl5cm5vaGdRaWFVQnFJQm1sMUVWS0pRM01oUWFTVWM1Rk55UVFTUU5TQThrb3BTNVNLbWxnTGpTUWpISXV1aUdCU0JxUUdraEdLWFdSVWtrRGM2R0JaSlJ6MFEwSlJOS0ExRUF5U3FtTGxFb2FtQXNOSktPY2kyNUlJSklHcEFhU1VVcGRwRlRTd0Z4b0lCbmxYSFJEQXBFMElEV1FqRkxxSXFXU0J1WkNBOGtvNTZJYkVvaWtBYW1CWkpSU0Z5bVZOREFYR2toR09SZmRrRUFrRFVnTkpLT1V1aWdsOWZSejZORXZsOEpwTmt4Vy83Qnova3Y3czVHZHBGSU5KS01zZHlUOE52bFBFRStjbE11MVBtNGJIZHlBaTkrdlQyS1NaR2tnR2FXbGtta0tmZ2E5NjRNZi9TSkNYNStHeVF4cDE5dm5mK2xmL3hqOGo1bmhERUg4Znk4NkdXV1pRMkFCZlNkbTEwUm90MHkyOWZIYVByOEp3aFlSZXJVK21VbVNxWUZrbEtaR3Bzay84d3J4V3hldTZxQmU3N3lUTkgvN3lzNHEwL1RlM05BbW95eXpLNDZQS0xmdUZmWC9yaitnK0ZldnJnTmVabmZPaWxjeXloSTF2NGJZQnM4S1FxK1h5TGMyVmoyT2VnL3hwdFFtT3drU0draEdLVlF4ZldMcERjWmpIYUUvbVo1ZC9SeGFwMHhtSDZHZCtzVW5pVlFEeVNoTEhBa0Q5QVRqZG96T1MrUmJGNnNHdXJoUFpjR3d1RjJYMUNUSDFFQXlTbE1qVStSaGYyU0hrbyt2cFBzSEcxUnNnZCs4b3Y3M0ZKMDNSNlRKS0V2c0ROamZPYUxzUmdnZGxzaTRKbGF3djhOMmVqWVFlcTBtb1VtTXBZRmtsSlpLTGw4QWtkZ3RTdDFEYVAveWZHWkZDYUh3SzFUMkdrSi9PaXNVU1c0eXloTEh3REpDQjVRZHJKUTNTMlJjRjZzMitob1ZCU3ZsSDljbE5Na3hOWkNNMHRUSUZQbjExcnNaZGZOS3VxL1pSODZIdEFId1RrOXlYNmNZQ2RPUkpxT2NUbjhlNmhhNjhEeTVHc1ZMQ04yOUdrai9YMFNaakxLU1hrV0lIMWxXd3I1eXBsc0luVll1SkFud2FDQVpwVWN4VXhWZmVlL3ZpcnJmVTNYYS9CQ0RVVjdWejR6bVI0a1drbXRYZmFIcFhQR1YzdXFSSzFVQUc0Wlg4b1d3b0pJM2Z6RDR1UFNIWHpvMVdJNm1EQ2t0aGdiL2tyT1d2bUR6dGRhUWN1MXZsdHlpTUx0bmh1SG5zMzRLd2NQVmpuNWNDdHhDcnRMcXl0Q1p6aHZPK3g3WFN5SnpKc05JOHRqcWxyNzY2T0l3bHNrMDlTZlRxU3RXOURJN2pZMmxxNm4rUWdzaDlEczFDVFBFdk8wOXJPQlROMG1pOFM5ZWVxaHpuNVg5MWc4WXRXT3lnM28vY1dpWW40UkFURUNiRkFOYXFXc3hWSjVWa2JUMGRWenZLZVhLZE9xS1ZrbWovWXZSTkRVUmZQYUZsOTdSQVp0RTZMdmUvL0ovcTBtb0ZMUEtYYnhWOXZJSURHVVJpc0ZhSTJ0R3AvcjF2dU8yYnA3cFRhWjhIY1ppR0syQk9BSlRYemRxZmgrcFZmZmJROCtjbjBScGFPR3REMS84L1NpS3kxWWVZQ1BnVi8wTCtnci9rR0taT2RDTEQzWEVHekdiM0dJdjFUaHprRjJLaVVyMHJ3N1VuSmsyYldnUlhVeTFVR1ltUTFOZ2RENk1QelAxMVVSL08xckVGQVRYMGRCRm5RUGFSYUtVQmFrWDBQY3FWWE9UL3dRR3BuaURNcmYyVkJVR0Y0ODkrank5N3R5empITHp5WGM0cnI4UkpmRy9PRGk4NHgzTVE5M2l3ZXhBN1AvQ3Q4RnNCcnMyMVkvRUdJTnNpZWdVNjVWZWovNmovYWhtWkZucklFUmcydEFvcnN0dDFpYkRiK1hJNmYzODUyTi93ektNM3pUS0RSUzVrT2d0YUxRdjdzQ3dldmJPUFdVUEVTWXFHRzNQM3VPZjBhZ2tlOTlRY3lLZEExclVjeWZDMUQzMjRyMmIxaWo5bDFUdGxva1kxV3JJZHZXQndITXhrdUdqQTlkMVJubHM4L2NzZThMN3U4NFh6NnpMSDhiSUUzVU5veHpZS0NKOUVUNVhDQWxhd3JDaERmNVd0MVlwSm1Nd2JOajRYNDJiVnNMNFRhTWM4ZGZxWXpETHVrcTN5ejFFMk9XbjE2NnN5RktiSG5FNW9DMCtla0dZZWpQaWw4MCt3cUVmNkJKbWtQdklzeDBLNXJFNzVHSzVHQ1RyMy80d1pYRkJXYkFjTThvbXQ4V0oyR3ZjRXV2ajNsUmI4b1pSYnJ6d0pGbHJYbmtaWHk4OWhFRjlJcVloQytFdmxnMGJHcUg3TWN3ZGRRMkcyZWRaOFA4ZHBBRlB0Z0gvZzBNSG5hOG9CNzlobEJ2SXZYTDV1RnZsMy9MU01lbjNWNTU2dTNpMitvZWs2TUYzMkxpN2J2dkpBeTFZT3hONTFPM0NCNEh3SWdpN2pweVNhaTRrVTk0K0Y3cnc0UTc4U2kvUEZiMTNvVUV5alA4TEwwTDJMcVZ0OFVSYnpKUmQ0Y2lLSForaWNyUjZobEhpWnhQQWZzSXFyVUltNmkyeVJUbmphM0pZUnJlaERhVzlydG9GeW5TR2hBRDJYdEQ3T09uVGtBbEQ0alhwUFFlL1laU2o2Yjg2YTNRQW9YSDIrS3RROUc3ZUJRcStSc2Y5OWtvZWFJV0ZJNWxIM1MrNjRkczRSdi91ei93WWJvOVlPeHppYWl4cTZYMFBjMGFNSzA2QUxrRmpUaFhJVGZFZGNJZDVFT0NjN2JBS1l2R0VEOThQRmFMWXBNTW9RYTR5TjBJdXBpVkw3SU1tRHc3ZGhrYm4wMEFuSW5TR3BBalAxenRDUHM0ZGlWeHVJZ2UvYnBRYjZKRmNocmtWUU1GV0QybzlJRGxjOTdRa0Q3VGs0RXJsVVM4Vy9ibVRONUhwajV3TXpNZDNNMjExbFlPbWJ3djMwcVVIWnhtT0pmYVZKL0NMRTdza0M0a2hTY0QzdERkSkF2WlQrT0k1aUZvSUdMVzhPWXh5VC9zV2FmMFlvWWlqcXExd2QyZzJ0SWplU1lCOFlRclQxQmpTWnNFZW1EcktQd2F6eW9sc2NFNHFCNzl1bEUzNjI3VWJmNURETlBpNEMzRE5Dc2ZhUUJCUFIycTdSR21XNVlGV3FqcVN1ZFNkWWo0NmVJdTdtSDBIR2lROVBvZkF1b3J3QnNPWkttd3gzbFlHd0VObEFiOGVma3J5OENZWEhiYmdtUEVLM0dDenNYa2N6MnNVdXp1TXNpUGNac0lDRnZDSXBYTDdibEN1WmtOTjl0dmliZHE2SUtIdm9jYVFWcnBtaEE2dG1LVXlCNzltbEl0czBsd09UMFErNkt5OEQ5MStZdFJ4NzkwMWZHTXFEN1RCM2NqbVVvL0VVbUJRNnRrZTIzc2NRWVBtd2loaERSUGhIb1dxdW9BNmVGK3VKMzVoZ3RYWVlsN1lDbzlQbDhWbXBWZzg0ZFdCb1k5aGtYTGJLSUVqRzJ5TUhwYksrMFZZa1RyTjNXQlYxWVlXT1ZzeDB3UkozUTlWaHF4RzMvalJkZkNuaWszMW1ENEh2MmFVVGNaMjY4eU5yVmpwRnVqN3BsNTFVWEcvbFNjcnZ2azNEN1RDdzVITXBWNzJlTTA2TDFnbzZlUTBnQWJOeFc4eDRNMkZIUTFrS3h4Y2FYVnBabUpHRWt2b2dEeTV4bTF4SUN3ZElxVkQ4dXg2M2pLVzQxdlpSZ25yc203bm9PVGlFMTlyU0dENS9xZzIxUHc2cmJVUVhvakR6cTNLa0FrZEdWL3pZQzltM3dmSUxNL0JyeHJsSWxmVDlwSEpKU1lQQ3p2clowSDFLMjZOYkd0YkRxSTJ4REpESlJPZHpLVmVjeS9jaHFCbnVBWGdNR3lxYWNwZ2ZPa3NCcUpQZCtQb3lhSnRUakNiakdXZjIySlh6RUJMZlBGc3lvMUdOL2p0OEVHdWJaUkdTSlpsc0pVVVB1ZFFCWHVpSGw1RnNhRkZiaW1id2YrUXMyQjRJSndUdXlzTStaTTlQbVh6Z25IRUw3UG00RmVOc3NtbnF2RXVsM1NaTzk0WTJkRUpKNi9wZVpacldXNHVlNUFIMnNsTkZPWlR0NHVjSkxUNUtNRU4yaFhjWjVnWUFCQmRmUE4xUForYnM4SlMrSTlPSjRScXhHMXhMR1lnZmt3SlBvTStGMWhpZW1HRHNvM1NETWt5dkdsL1lQRjFGeXprZEo5aVE4M0hLWXRHVjlucnRibXVoZmYrRklhY0Z1RGU1V2x5L3hWVWFLckhkZlB3SzBhNXlMOE8rVFhUcGpUaHVSazhDWjVxdFJiY0RCZDhJV1V1YUkyN21TbEEzWFFEMGpqQjFNMThRekRLcVY1ejB0aE9rK21aOFdBMk9vdmtaNGVsRzh6Tzk3Z3RIZ3ZuZmh0UjM2L1BOZUVWTmdxYmlXMlVmU01rSXdlWFIxNysrb1BGNEtxWEthK3F3c3RrOS9BRlE1S3ZPRG9ybHRzd0xNeW9aQnVsRlJObkVGdTQvVUdERjJUejhDdEcyVVFFUDB3QmZNbTMyUlVwZ2RGc09BUEw3bmwwaWMvTkp0ZGMwQ2FCbGk5QVBRajNBV0hYRis0SXpPcW5tb1JaWlNabVBKaU45Tms2SDVnZGxtNHdlK3B3VzVRN0xtenhiTFRSTUlkenRGR09qSkFzeTJER0tlcUxMN0U0MFFkSzJ0QVl4aUs3M000YVl4RnRsRlpNbk9IcExzZWY0SGp6OEV1anhMYkVyME5PZnBrN3hudGJJMnk2dFQwd3FnbWFYTkNpcGl0UmdIb2xkK3JQc21PeEU3R0YvcnBMVHYxbGJXdmNObzhpVWRoaDZTS2QzMkhxdjA5NGdhKzZ6NWl5eGZPVGJNRU1pSW8yeWowekpNc0d4YmN2ODg2OGhGR3FZL29zQUQrTE5rb3JKczV3WUVBMUdCSkVudVhobDBZNUJxYjh5bVVicWdDOXlqMGhXbTNkczlBMGZZM0lCUjBTWCtTUWN6WGYwNENKajd0a216OFpsRmZiUXpzZXpLS2ovd0Ywamc2WTdZREFWRXB0RVFieVNiYndQYmhTaDNnODY1MzhZQy9hS0R0bVNKYkJkRkhVL2NzNzh4Skd1UTJ0NWRkdHZkbDZMdG9vclpnNHkyREtQTks1K25KNStJVlJ3cG1VdU56ZXBrK0VXWTdkYlczL1lVbTg1S2hYYmZ0MlpISkI2M3lNWEJGcTVCTXRlTUVZQ1c0TmlJcjFKZkJzZDZTTG14U2Ntd1ZWMXhyNk4rZzVHRXo5aDZRVytUSmtFNGZUMEpFN2NQdlJBaC96eFJxbEhaSmxlRHVOQU1qL2szZm1KWXl5Qnp6NXRSdmlHMjJVZlNzbXhxN1ZXVWlHZkphSFh4Z2xkb241bFJOSFMrN3VGTERSL05VZTJ6QXhhaTk0WjhaYzBBWW5QVnVFdXVWYnBBVXI2RTl0WmhFUFpwZkF6cGhoaEpOaEpKeXg1U1Rlb0FFYVRFS1VGWG1qYmhtM0hSYlBtL2lzNHRXVFhDR3hSb2xEbktIT0ZUdUUrM3FSTDljeVNNMTZ3aWpOQjk1OHRGR09ySmc0Mjh2WlRKTEM4L0FMbzVRa1U2YzZZdCtTc0dwMGJqbFoza0IwanJZZjVvSzJTWlNTSXRRalh6Z3IrTUM4ZHlveTg1SEFhd2tmdHI5R0liVjR2aWhDYUJiZmhteFEyaVdhSDNDajNNTVJaUDhJR0lLWndISjVmREhNWng1cmxIWklobmN2VVFGSkdFdWVtMU9EVVlJRnZtYW9aV0xicVZHRFovUHdWMkdVMFBHcTUzZkRnMkZMREE4T2x0ODlCUHh4enIwSWRWOWZ5MjJPMkZXOGFSZlB0QVRzUmpoNExRcHVjaEtIU0ExTGw2ZzdjNE02QkQzbXZzSWFCbGJhSEFKZi9MNWRZMkl1ems2QnNVYnBDTW5zZldHbkpDak1QZk9xd1NnN1ZreU1QMFpUaDcwUGZRSDhWUmpsbnY2QjBiWUhhdGZuZ3VjcTNkL2VJbDJHcVpmejlBZFRPZC9uQ1VxcjgyRlhpUWQ5cjEzazRGSEQwaTNOUFljaE5jVEVZSnl3QkxSeGNvRCtwUEVsOU1NNG1YZkZHbVhmRHNudzRuay9UdzU1dmhoK2ZVZzlweXpFRHlyRnVxK09tQmk3cno3WFQ0ZVJpNzhLb3h6clo5enQyem9tbmh1YnV4YjhRVDVvWHROMUwwUzl3bC8wZEhIQVpZT2lHdll4cUtBYzlNcDdmZTJTZTNGcVdOcTdyV0pzSStMUmI2QzNnQk94OWdaKzFFUGZhS0ZpSHd6Rkd1WElkdldXd0NoUFZVVHVkT1B6ZnhlaDkvNzNRL2RUV2xyOVN1bUlpYk9XdmhaNUFCYkJYNFZSZ3NhVk1TUGVQalJSSGpzbnhrS2dUVllpWDVRYWxDcG9uSW1tc1ZubHJGUno0YkdNQjVlSTFjVExWOFBTMXFsQ2ovMWErRzV2NGZpUlZYalBhcHNzb2hOWW1RK1VPb0ZrckZIdTJlcUZuU2EwR3hCQkgzMEdsTkErNzZBSHcwRFY2bzBTTCtzMGdKQXcydmJxTHgveVZDSDhWUmhsRnhCekVMQm40TnZMUmVoQTF1S3BZcUI1YmZOZW1Cb09nRXlkNnJ4QXczZjFrdG5uUUsxbkRNWEF2YUdkaTNGTGRrMURVejlzdnIrSUhqelpnVkNqaHo1Tzk1UDJ6di8zU1M1SFdpSFdLRHUyZWlITXpGOHA0VGVUL3VIaDl0M0diNktMQXorMDZvM1NFUk5uMEtiY3FiSVkvaXFNc2cvcWxiM1plcDliZXhEZTNMU2VGQVJ0MGRHQ0NPcWNuVDRjTTl6M1NKbFZzUm9QUnIrSXprQjNaVmpLWDBTblQyQ2JKZnZRY3hjL0IvM1crT0xGRDVIQ2h1ekV2RFpIR2lWVzd5MkQ1NkNBeW44RFlYY2FuM205QmEvcnZxdDZvK3pyRVJvR2duME5IbDM0Z0JYRVg0VlI0dW40SnNlMTV0dm5odkNHMXhIM29xQUZnWmFJb1c2SFhTVWNlNGttYUVKbWwxSGl3WFVTLzEwQ3lsZ09uTDRTWXVDZHJ3ZVhZQ2RJSW8wU2gyUTdncGdtdW80eW93cG80RDRVdFlid1p4ejRMZGZxalhKazc3VGlPZE96cGNtYlVSUi9GVWFKSFpFRER1U2FyN09YMU1DVDFpNE1talBYN2xIVU9UK1pDQUhPM0cyK0t2SGdKL01kUFUwMUluTXN3dEpHVy9PMUJybXp2T0RoU2tRYUpUNytNT2U4cGpwcVhES3lSZ3U5Qno4Z1oxN3drKzBuemxwUVdMMVJUdXlZR0w0SVIrR2dvakQrS293U2p4NDhvNUZyQWh2c3prdDg2UzZlRmdjdFNKUkVITFg4YlZPRmhVejJjNFAyeHB2L3FlODZsSHpLVEcyQldpbS9uMVltdlRnSndPS01VS3czOVJIVTh4NGFGeElRYVpSNFU4Zmt1d2RsWWMyOWlicXM3TVRzMkhLQUJjZnFqYkxOOVNoazRsY3RyUGNKNUZPY0tveS9DcVBFOEhZWm5nVnBucXlFMzhTdjVQT0NDTkNDUkVrVWJ6SW1FaitlcUhCUWtzMjhXUytEYjFwOVY0NFRvNGlKU25aaDlmN0tWNzd5d3BQUGdlQ1RLRkplR2J0WVR3Q1BsNzY5WTd4Rk9CWjdTTHh1MUQzU0tBZDJTSWJmNTdZTVZjTUFlMUczY0FIN05HOGJ2M25rdmlvM1Nody9FaXlLZkR6Um5DbDVLMWtjZnhWR3VRbndqaGltNjFya29nTHRteDU0QkdpVkQwdEhVdWVzRERCQ1huY0lVWXE2MEVqUGxYZTJyWENKU1k0VmNWNnRoaG5pbmhIWGJiV3UvTEpaTFMyY2pqVEtuaVA4QWx5K1NJZkM2TEhuN05NODhWc2xOc2pLalJJR214VVRiMEhaa1kxRmxoVEhYNFZSNGpEK0xnTWpmbUpFZ21PcHJqblRSWUMybU9HTmZOcWwrVjFHaUFQekxEekh1NE8zSFVLVW9wVU8xSEZmeGk5UkswUlRKWThWYVZvOFdKd3JEaXpFZGFyU0tRR0hXbHcwSFdtVUV6c2t3MThwQlRjdllaWC9YZ0tIZmRnSE1kelFBNjl5bzNURnhOdlFnUHNlUUxnNEFuOFZSb21kSkxhUU40UWZhOEVkR1ZGTURHaUxXVlNUTVhVL09BSncwQjVTc0MyL2hoS3UxVS8vMmJZZUR4YVhqV2R6WEx2eFUyL1R3MUpRL241eE5uYk5TS05zaXdFaVdPRkZYUHUyU0R4aGlXMGVjckpQODJEaVBETHJzSHpsUnVtS2ljZlFnSnNlUUxnNEFuOFZSb25YR2JhOTQvdVVFa0NPalQ2SUFXMjNQWmFhL3lhVXpRbVhMRUVMcGhxa2JyWlRsZUtwN2hibGNDUFB0L1lKNnNwWWJxS0ZwV0FTUHBwQzVYRkc2UXZKN29aa3RmazB5ai9OVXd5N2NhejFWdVZHT1pCNkZKQmhvZ2x1MlB2eFAvMGNldlRMZ2c5TzlITzJ2TFRLQlRNd2ZPajNRRm5QRzR6RFMvWDZ2cXdmTk16c3V0SWRNUHpVZHBNeCtSYnpkaDJzeU5NcEI2bWI3VlNsZUNtNVR6azA4bnhybjZDeGRCRUhXbGlhKzhPdVBvNnNQTTRvWFNFWmpQUGdPUTg0TDdlcHNOYVEzc1VneTdKL3JFZDRsUnRsejQ2SjhVUVRDaXI4K0g4YktHSC83WVMyaXZ5dHdpZzc0blhqenBFaVNrL3U2ZE85SHpTUUdVclhHZUdjbjlyUlpFd1FOc3B0eDB5SXFXWjVLY2VVV1hENEJrQWV5NEc4cFkyZ0xYUFhMY0RFOVNqT0tGMGgyUWdHNWswWGExYldGNzRMcjlZUlR2eFBHTnN1bFJ2bHhIYTE4VVpLeVAzMjR2OFo5SzRQZnZTTHdtSkljNnN3U3VoN0dyTnZCcFpod3lpOW9BR2xxWFM3Nzd6VXJpWmo4aTM3MVFXRjY5aWVDWldubDBoKzFIMm0rU05pZXR4Q2p1dE1sWVJyOEx4OE40T1hGTHNEQzg1elN6dm8zdEpueUNMY3RJUGF5WVhhd0VPVDNoaGtycEFNeGd6ZHFUTnBXYjdGTzB4ODJNZjY2TlAvL0VWbzFvNUtWc3dvLzcwQytXbjBIaVgzUVpVWlRwc00yMUtQdkNxZU00OTR4bkgzNFY5QTM0bHJOK1VwSXVRTWZUbllrYUtQS3BpVnBCeFZLdUVlUDNyZkR1eW50ZlJ4NEFPZE9aU3V5cUpwSDdXenlaamtXakFBZ0JFU212VnMrVGtsZUJRNkwrYmw0MG5DY1hFREl0eTdjdFEydEhnd1I3YnlHSWVsUnl3LzBJNThOdTRjc1BMQ3Q1aURXbU9RRFd4SEJPOURhTk9FZ1FPZXMwaUlmNW9IL2lJK0VNYUg0dDk5R2FOc2RJRFNjKzFZMHJWUXl4VVQ5NEhWZ1VHbVpMMzRuNkh2OE1MbXMvTGhocUV2aFkrYXpCOVZhdTB4SHovSGQ5VmlQWDBzSm0xYzdnWHRVcnJPS0VUdGJESW1EeG9sVm5vQXVTVSt0OEJwY2lCRU9vM09HcHBSZ2xMNUZMZXF4WU81MGtVRkpTek51cmRGOGVVU1hZemZmVmtIdGNZZzZ5a05aOEl4dEJBaWVNNjBzY1RleldBalp1WGVkMzhUak9nZHRSSG13cVkrRTJrOFEvbXVXNklXVFJnTVhUSHhHUEdsM0tDbFdTLys0eU5hb2F1ZThCajZjbkwwVE9TNFNjNjNWMFpzSTJvanRJV3BHNlVYdEV2cEZrZ3Z0YlBKbUJ4bUdZdUxLTUJLUHhXNUVoS2JiYXdyKzdyNEJHZWViNVRITWg3TSs2KzRuS2w1VjhQUzVxbjVOREsvMHJIYncwcXNnMXBqa0Uxc1IrUWFrQjRFRU1EelhmcDRpL2t3WUZSOGFiMlVVV1ovejR2L2ZOOUFZaGlsS3lidVNEZ0dNY242OEs5eHB3Y1dIK203R1BweU1ZU3kvRkdsRW01RGMzRitvS3pJNm5PUzFvM1NCNXBVTlpWdThmSlJ1NXVNeVlNckpWNmR6WDZ4Wk5aZEFKallXcEd4MzdxS1JvQXRueE8xU20xZzNFWlBXemFGd3hseDU0b1hHUGV1V0VpMm1SWmdJdVkrcFRrK0RCc3lXTG15Y1Q4SDRvaUo4VDdQa1lzeksvUGhGMStydzhJdkY3aGlSaGtRNTNnMEFJU0hVTDRuYmQrdXBjZVVQdENFemxTNnhjeEg3VzR5SnI4V2NqYkF4b05IVHBiOEdnclVlSER0OUhJQ1FVMWlNK1hEbDJQaG9Zb3lTbGRJMXJFWFQwM1VtSTRvS0d2ZW9nOWcyYi9McXBqam8ycWpITmd4TVF3WnZpdXM0ZVlaSC80QmVvSlZPVlpHWkJWR2lXZmtmZnhpMFpCamN0ejEzVmNmYUVKb0t0M2k1cU4yTnhtVEI0MXlPM3prWkltdm93QVdCbjVNZVdseG9DWWVsbDZhaDVzd3lpZ2RJUmxlYUU3ZHJHbHBTMHlUclIxYU1wRDZNTWRIMVViWlUxYzFpZ1pXZXUyTWlaYkt2ejc4MnlJY2hzNDU0ZldyTUVxOHZBOWg0SXRwbVF0VDc3cFIra0FUQ2xQcEtodVM5bEc3bTR4Smd1ZVVUZWtaV2FKbVZiQUVPb1dKYnFxckpjUFNxZmpZeEZGRzZRakpZS0VKYjE2MXhTK2RkVzVTOFdBR2h3eUlPVDZxTnNxSnZheDN3dnRVOEEwTTMvM1M4WGVGMTZ1MHAraVJpTjBQZ1JJOGdPN0RpM1RCWXdYOWpSNGZhQ0xGVkxvbDJrZnRiakltM3hKS3NwaVIvKzJ6NnlqV2k5NnNuQXpwU1Q1VzlQcFQ1clpBcDFPeXlJREYyYlE4M1BSUlJ1a0l5V0NZOHdEUkxhRERUd3dXdUJiYTBoVTN4MGZWUnRtMjlJam5tV0MzKy9EM3hidVRQV1hTcldLbHhCQjM0WlFERE5OL2pmbXJlS1NLRHpSNWFDcmRZdXFqZGpjWmt3OTRKMXU4NE1keUFmNU5SN2xXRkhOTXB4RmVNck90eElPWFpJSGJkWFJKMmh5eUtLTWNXQ0VaRHBpSFFSRWQ3bmp6WTBwbDh4VjMySTVLWGJGUk9tTGlyamhHVlhFb2FSOSttS0FPYUxXUk11aXFNRXA0NlExNi8zcDRzNlFuZHJReEtCOW9BdGhVT20yRjh0ZEg3VzR5SnV6elRsYTQ4Q1RNS1VISG05U0RidkJkM0ZIaC9FcTVONUVIOGVMRCsxUkE0OGZwL1ZOLzljbUhlZWk0OGZCUVNzZmRFcHduWmRYWVZKUlJ3cG9nTnhxSkpPZ25qaGpuclNaaDU0V1JyTEE3ZUdOSGhCYittT09qWXFOMHhNUnRYYk52SXo5YkFzZyt4U2QzSC83MTFydFpLNkNERDNtRHFqQktqUHB1TnVMSFNGeVVmdC9tcjJpUVloOW84dEJVdXM0SWNqNXFkNU14ZVZlVHJqTWMyQ0ZEdHZCV29URmFlYVVEalhSZjFqR2R6djV5dVpZdkh1enlUY2d1aXptUEFSWGZkT2lyL2lxT0t2WXZKejJQS3Nvb0o1WitvWEczRkJGV2srREhzcmpWWG1NeFVWY1p3K2I0cU5nbzdaZ1lOS3ZPeEt0OFYycFZlSU5CL0tUcGNsK2s4R3QyaXNyeWs2QWtkT2I3dno2Y2ZNRFZ6Q0N4cWJLSTBqa0xjWTlyTWlZTC9mSUF6Rm03Z2pWTnJMZmsxcGp4cUtZc1ZxbFQxQjY2VGN2YmJQL3lyUS9MYyt3eHQxaGNaUXQ0MEtxbC80MHl5cmJaRkRnWFZzYzAvQU9BMnhRaGJ4SitONVROTTMybWhUWmZPcUZtelVZSjY3cWh4ejE5VWxuaHUxYkxISFVZUDJtc25FbXJNVXJzZEwrMmtqT005ZC9vaVZJNjdUSGxiNURhYWpJdUNQMUdUMGZabkdaQ212cW9ZYVUxM3ZBOGQrU1V4ODhTUU9sRFZrRnViSGZVNldXN2lGdnVsSkZiR0dPVWRrZzIwY2MwYkVpZEVvbEtrN1o1QjR6b2tnb25SRWNDVmMxR09URG1FUHdQdzdSSlJRenRnZkRIZ3ZoeFF5QzJrRnRkVmJpdmVKdnZUN3RHM0NCVXlCTDZMNDBHUVp0S04xbGxRV3BjVzJzeUxnajhtaDA0M3laMGNFK0NPOG1ZWTdXWE54NEUzUndRMFFEN2tHRTQ1aXNON0liUWgrUkJFMm5PQ2F0Y3lpM0dLSzJRREJaSzdkVXZWNVBneklRQzNkc2g5eTQ2UHhISXpmRlJzZnZhTXdjSUxKUzdBZ3drdHZsMlNVOFlXaEEvcG9VS3AvaE9ya3FNc2cyd2ZmL1hod3ZXZi9nb0NOcFVldmIwdCsxek51UWVwTVkxdENiamdoWWZ0emhETDg0VXZKTTNQdkR4cHo0bk94MS9XSFBLcTgzbTdvMEh3VnFwTGNKMHphR0pNYkxDZ3h2eXBPVUxTem5kNWU4eFJvbERNclg3MW8rTnpWTlhrK0R0QWtwRGovbGdSTkFmN0NHUXpmRlJzVkZPREQxK3pEUlM0WWJKcVQrSUh6ZGlwSFpWSlVZSjNhOXM4THI3R2xTdkRQc2dhRlBwNEx0OFEyTWFwTGFhakFzNmxwVUpwbUNCNURyL3NzRFhDZnp5cndha3Nzd1dRSEl5RjNNYi9tK1M5SUwxY1VoVHdvOGlXV0J4UnN0TC94dGpsR1pJTmtMME41WUZLRWVUY0lmZHdoWFdxUmFlUVJlSG9uN2RNV1ZiMXlNTXZvdDlDUVpTTFI3SnQrWCtWUWcvYVJkNlhQS294Q2duMFA5OEExQ0swbE5nYVRlVmtoQm8weWk3d1A1QW9RMTNHVlNFdDMyVkprTUJSQ3M2QTd3ZlM4dWdMcjhlc0Y5T0FZZExKOWRrMTVMcCtsNTV1Y1pkdjRGd3VzVktrNDJGK3dRZ3dWWnQ5NkFrOERGRzJkZEQyMzhHQWRtSkJzUFJKTnc5NU52VERUTHpMSFRRTHlvazV2aW9kcVhFQStSSVNsODlSdWlkTW90VFBKS0hVYmJEbjRUd1F4MTRrMWV4aGtxTXNnbTQ3M0k0dnJ1WXowbUZFR2hUNlh1NldvQStSQTJQOVNaREFYQThKR0xsSDg0VWY5OGtyZ2ZmaENzc2EvT3lKS2t4QmVpMHVFdUlGaWRMUFJIMmlwVUdCc1dwcUVnK0I5NlYyVkpUTVVZSmcwUHhjMzRDMXBrREhZdWpTWGhYZ0t5TjlKaXlxWEtvZS9jVjVqemx1SGV0aGREMzYvaGhjQTFKQ1V6bXd0SkMrS0h5UkJ5ZVlNcEtqTElIdUE4dzk5RFYwcUxqRUdqVEtOdkEvaldOZFlnYUt1cE5ob0lOMVlPbm5EalRDVEJYcmdkZi9aR2ZhdEdmYk5BazFwdjVENERvM0p4R0NJUVIxNFNNWDhRdjlZRkhmaUp3TnByQTR4R1JMVGNSWVpSNG4rZnJYUHFuWG9UY0RzK3h1Nk5KOEdSQ3dKTVRzNDhZZG15T2oycFh5aDVBSGpLb2pROTN6SUFTRHk0N3pBL2lKMU9PTUY5Z1hZbFJib05Md21EN2I5b1pXaEMwcWZRV3FNWFlJQTEwbWRWa2dMUmlyenVNS1l5WlgvaVB2OUtJdG5ZQUFBdkhTVVJCVk5jQkNjcmxYcVQ4VFN2MXlmcTN2UFFCZ3VYaTI1NzZvN2Vick1WL0twTHhpMWhwK21MMC8vUUw3ejhtUFA3TysxLytYV21vSnJOTDV3c2FaZVB6dENrWFQvMlIrQWNNNXp1bVZFZVRvQW9NOVNFTTE3TXMrL1BxU29XSnpmRlJuVkYraHVueCsxNEcvUFMvUDZCM1lRanFKYmJYWkpnUGp3UDQ4VGFQc205VmtWRU96SlZNeGN6VFhUN0gwNElBYUZQcEl4aGZSc2dhb0xhYURQS3VpZUhLMFlCZUNOTXVlZ0JGalE5MUlDdXVBMUZyQmduTm4vNmFDWURGNGpoSzNtSFB4T2FmL0Y4RTFDSlpldzVNSHRQbkN4b2wzbmcxcmgvY3Q2UTdtb1RydkFXZC8rVnNkTFQrbnhINlB6cU5PVDZxTThxSmdSNTg3LytsWTRHYytOZFZNc3pIZGZ6NHdXRDFOYXlTbFhKTGpoQUxzaWpZUXZvSTg0TTJsYjRFdWpBWEx6KzExV1JBc0kxZUZ6aFlnaklGVWFla1lQMC9kVVFIR0dQQXBLdzRmd05kM0x2ejZQUFAzM240bnUxL3dxN0REcEVQMnpqY0FlS2JmK0RUODBWeGd1NDlkdWY1NTUrOWM2L2pjWU9uYTBSQm8xeVVPaVhLZmV5WFAyZkxkVFdKMUlJdG9mZTJIKzJnVjM3SElETEhSM1ZHK2MxaVRKREV4YU5mNVVwWElQVzVHOWNWWVg0WVB5d0k5eFg2aWxiS1pmNmVrU2JLeUZndVpHR2xaMy9sL08xNFBkTXVMN1hWWkNCcnF2dG5qQTFoZWczOVc4NTEvVGZwRUxyNHI3eGtEdS9nSWRCaEFmRWpoNGRZc0c2TUNmNjRpbnRCb3l3azJ0VWtTdmlaaDhBVXZ1dXJmS1lSM09velNpRXlsQmh4V3h3YlIxQSsvQnZhTGcrd3JtU2xYT0d3UXRqRmE3dWlrZyswcVhSTVlCbGw1cU8ybWd6VUxSR3FDK0dVNlkvK05hVmc0UXNQZGM1L2FWOHBxU25KZjdFdFg5d0t0MFg1RytlZ3JTRW1oQlhuQU4vcnVNbzBTa2VUUkJNV3JFMXovTWdjSDlXdGxBSklLTEhIYlZHR0Q3eTZHLy9JM01PcnhDaFh6NGNjUnVEZTBWN3NJQlhkb0UybFE5V0c3b1JUS1c1cXE4bmttTkthYm4xTUtldDYvNDVkclhOQ3VFWkNZSGkwSlU0SitFcnpTVHR1ZHJJb283Qk1vM1EwU1VCY3MrZGllR2FPanhrYlpZZTdZZWFHVkpZNThTK3ljODR2SFBKMlZtS1VuSG40UHRiT1JFaGRKMmhMNlZCMXdkam84VlBiVGNiYnNTNXlOOU53R3lwNXVzQXRMWjk3bjlzaU82a0ZDcmJTTk5wdWJ5Q2Y1eVZxbEdtVWppWUpSRGVVRTA1UmFJMlAyUm9sZUNqM0NUWUk4MDB2eTRtL3lmWkgydk5nbEFPK3pFdjFPa0ZiU29mNmE4YVJDR0hocExhYmpOOEdjTDVmN21RcXdkV1cwdC9WRDRvVi8xQndqTGV1L3R3QlZHYWJmODhZKzJoQk50TStISVYvWVNkcTVuYzBTY0JiSnEvMWlDeExsTEZTM2phWnF2a29Ld2RQaGRvaU9TWmUrQjZWa1F2L0l0L2xFWnNDMWNTVUtnNS9lc1VlTmk3UXRuc0NMRys0ZXNkRjdXZ3lEcVNQWExDY1RGMFZLeTRiRjE4cDkvaTVFdmt5Wkh3QXlPam0zMnJuNG1iRk1CWDJYYWRiS1NwRUdhV2pTWUxSNEV3a2xjVDBScm5xSGhCY1JwUlJncWR5U0FpdjQrM09UZTJJd1lXL3lWNmxXSkE2ak5JWEIxbk9mZDBlZXk3UVRxTzg1dW9kRjdXanlmaEZoWDFYRTV4TVhSV3JMUVAvUi9aUGpxZzJvb3FnYjlTMVQ2QTYzZndib3gvT0lTM3o4Zlh2RDNLTEdtU09KZ25tdlNPUlZCTFRHMlgyM0lIQ3owcEdHZVV5MzNzYjRDQnBXVHQ3YytCZjVHTnhVNTd5UmVuTFFqdGR3VVFjclhFK0R0RHd5RlE2RkcwZmNSTGw3cUIyTlJrTzJ0MGJLVTZtQ3YrYWt2QzJRRkdqQkZ1a1JnblQ4ekJiSjJSazgrOWo2QWRxUWx0RVRNd2djelZKeUpqY0Ywa2xZWTZQS0J0UytIaVRVUXdIM0NqMzhFNWIvMGpsNnNEZmZKeFdhSFJsUkJhakw1VjlHZW1CL0xLRnNYT0FoaWVtMHFGb01tUVU2czFCN1dweXR1a09LZDFNVlFIMXBKdkZqUkplQ255TmdCcmhRR2FST0VMNGZidmY0UHMvOVNET2t4SXp5RnhORXZ6Yk4wVlNTY0NPeW82U2hjTWdxaFMxYktwMEZNTWVvdTRyeEpZUVl6V0hxbVFiUDd6aGNROWZjQUlySTdJWWZhbnN5MGpieG1HRHhuSk1wY09aUnNjbDM2WjJOamtib0YwWHVadXBxMmFsWmVDOUZsNHA0YjAxWW9qNExlL0RiQm12bXZoOXU4OTJYajJwRkdNazg1aEI1bWlTa05hUWV5R2lEQkx3M2NhdW1vK3lJWlhRbDQ1aU9NRk9DMXhnbkRBM3RGV2VEdnhqNkRsMnlaa2tSbDhxLzFMU2JlbEdFMzRPMExqY1ZEcnM4N2kyeGgzVVk5NWd2cUlRTVdQbDR3bFNRUDg0bVNyUGEwcGVmN1c0VVVMOFF2WTlSMzk4REtGQTd4UWdnbjMrSG5yanNDYXd4Y1RFRERKSGs0U1FOVWZZOGV1ZmZqUDA4cXMvL205K1hWU0xzaUZCRlVoRU1Xd2o4dG5xQm5vTE9HUnIydG1ialI5MmFNV0ZwMVI2eGVpTDA1UjI3L0lnbDNHMFFXZVpRK25ncWIvUGdjR21kamQ1bmE0dUZnY25VNnRXNVFXalI0b2I1UUI2OUozd3J2UDVZUmVkTHBDNUJyLzAvUXVWZzR3VEVEUElIRTBTd203SXNJdVhnUmZGcngxZUZtVkRuQ2gwajJFSW5ncithbnZoK0pGVjJPaloxdlo1YlB6YkhEemNid3NJTWZvU1JHVWxiaGlmUXR1Z3lmZnlEUGlPRkhzOGxHbVJzcW5kVGI2T2pnU05tbkF5VlN2VWttNmd2MWpjS0h2b2pRNzYrVytGa0dvTlBXaVJvR1FGL2EyZnJBVm9oSkNZUWVab2twQzBiQjh2dzh1YThMbytlZE4raDllTHNTRk9FN3pITUFSUDVVWDA0TWtPekI4OTlIRjkxYkh4ZzQ4cnJsMkJJVVpmZ3FpMFJGdGIzVE1iTkJpbHJmVHNoc09OZ2QxbnE4dmNUUjZKanllMGRyaVphbFhxeUN5OUFYTnQwZDNYQ1RwYiswRG52VzhIWUo5dGZ4LzFXYVViVndmY1FqSmlCcG1yU1Z6STRDNVBCZTh4TmhSa3hCL0dNQVJQSmZ2UWN4Yy9kd0xoL1JjdmZvaXpJUGVDK0dmNThnRGc3T3VISWtWQmoxemVhMWFRdXFGc2M2a3Fjek5WYTlTU0h0Mk5NTXEyWjlHdkJXbHhJVEZHR1dwU2I3ZVF6QmdiS3AxaDZIV3NndmhuYkpScitoZlhCVUd2NnFiTTlWcVFla25mUCtmVUhxYjhjVjMzUm1lL3VGRkN6ZnQxQVp0R1RvUlJCcHMwR1JaQ01WT2pIQVJPb3dyaW43RlJaazNOVVNzSWV1MFR6cjRwU0QzUlhXYk95c09VUDY3ckR2OTh1cmhSUXZ5eVh4ZXdhZVJFR0dXd1NWOENuN0RBTlZPajdIa2NNWXk3SVA1WkcrV21kc0pVRkxTN1k0cFJMMXB2TExpNXphaTA5NzRJbzFTK2JKNFIzR0ppSTR5eWpDYk4xQ2pOTDV1TGFVaXZGYUV2bmJDazNOaDE0bGdTYnllYm5uRTI2cXcwczhKRzV5RENLT1dYelRNRFhFand3SDB3N0tJdG8wa04rOGRlWEtLS2w4VXd0TDlzTGk2SDE0elFGeWNwOWI1SVgzOG9sV2VJMlFMN0RaNVFuUmsrVzRFcG83ajdLcjlzbmlIa0FxSzMzRy9pdUNoTGFSSjdJZGpGLzNKbEVRekxDUE1qOUhXNTl1UlI5YXlEakR5S3FaNFA3UFBucWZpVlROeUZmZVhpUmltL2JDNFpSc25zMXY1QllZYWxOT2xEQjRYbEZhdFluS0hqeStaaUl0UmFFZnBTeWNwTHIvOUJlYndLY1ByVnd3S1ZabGNGdk5jSW95d2pmcGxkVzUyU3IzcVR5b2lKbllwSmhiUFNBSG1Cb2ZoS1dVYjhNcXVtZXVSZTlTYVZFUk43VkpPS1o2T0I3dXNndDdoUkdwOHN6UVp6dVZLdmVwTzIrSSsrbHF1V3hHMTJHbWdQUVhhTVVSWTd1SnRkZzZJbG8rSWJ0ZEc4NnlEWUtudm50dzdRU1VaQUEvVDEyK0pHK1Z2YXJ6SUZHRitkUjFlOVNSdDNEcTZPc2hQU0FocllKdCs1RmpmS0FpeFRsYVNCcElGcE5ORGV3ZFRKS0tmUllhSk5HaWhUQTV2MFJlQmtsR1VxTmZGS0dwaEdBOVI3VFN2bE5EcE10RWtEcFdxQWVxL0pLRXRWYW1LV05EQ0ZCaGJaYi84bjkzVUtKU2JTcElFeU5kQm5id0Vub3l4VHE0bFgwc0FVR2ppK1Q0bVRVVTZoeEVTYU5GQ2lCcmozbW1MS0VwV2FXQ1VOVEtNQjdyMG1vNXhHaTRrMmFhQkVEYlJPR2JQa3ZwYW8xY1FxYWVEeUd0aTQ0TFRKS0xrbTBqMXBZS1lhR0loL3VwU01jcVlka1lRbkRYQU5DTzgxeFpSY0plbWVOREJURGF4ZGlFOGowMG81MDU1SXdwTUdtQWJnWHpHYlY5Sk4wa0RTd0N3MWtJeHlsdHBQc3BNR0hCclllRmxjL3hPaEM1eHgxRXBGU1FOSkE3UFFBUHd6TmUwL3JNd0NRNUtaTkpBMG9HZ2dHYVdpakpSTUdwZ0hEU1NqbklkZVNCaVNCaFFOSktOVWxKR1NTUVB6b0lGa2xQUFFDd2xEMG9DaWdXU1VpakpTTW1sZ0hqUUFSNVpwOTNVZU9pSmhTQnJnR2dDalpML1d3MHZTUFdrZ2FXQ21HcmdPTHcvTUZFQVNualNRTktCcm9Ba3Z3ZjYrWHBSeVNRTkpBN1BTd01ZTDd6OG1MNlovL0tuZm5SV0dKRGRwSUdsQTBZRHlYbnJhN0ZIMGtwSkpBelBUd0FxNjk5aWQ1NTkvOXM2OVRqTEttZlZDRWp4UEd2aS9Ud1J0OXhLbkMzWUFBQUFBU1VWT1JLNUNZSUk9Igp9Cg=="/>
    </extobj>
    <extobj name="334E55B0-647D-440b-865C-3EC943EB4CBC-3">
      <extobjdata type="334E55B0-647D-440b-865C-3EC943EB4CBC" data="ewoJIkltZ1NldHRpbmdKc29uIiA6ICJ7XCJkcGlcIjpcIjYwMFwiLFwiZm9ybWF0XCI6XCJQTkdcIixcInRyYW5zcGFyZW50XCI6dHJ1ZSxcImF1dG9cIjpmYWxzZX0iLAoJIkxhdGV4IiA6ICJYRnNnVmx4c1pXWjBLRnh3YUdsZk1TQXNYSEJvYVY4eVhISnBaMmgwS1QwdFhHMTFYekZlTWlCY2JHVm1kQ0I4SUNCY2NHaHBYekVnWEhKcFoyaDBJSHhlTWkxY2JYVmZNbDR5SUZ4c1pXWjBJSHdnSUZ4d2FHbGZNaUJjY21sbmFIUWdmRjR5SUN0Y2JHRnRZbVJoWHpGY2JHVm1kQ2hjY0docFh6RmVLbHh3YUdsZk1WeHlhV2RvZENsZU1pQWdYRjA9IiwKCSJMYXRleEltZ0Jhc2U2NCIgOiAiaVZCT1J3MEtHZ29BQUFBTlNVaEVVZ0FBQm1rQUFBQmxCQU1BQUFCVTJ4b3hBQUFBTUZCTVZFWC8vLzhBQUFBQUFBQUFBQUFBQUFBQUFBQUFBQUFBQUFBQUFBQUFBQUFBQUFBQUFBQUFBQUFBQUFBQUFBQUFBQUF2M2FCN0FBQUFEM1JTVGxNQUVOM3Z6WFpFbWF1SnV5Sm1WREw4WnBwV0FBQUFDWEJJV1hNQUFBN0VBQUFPeEFHVkt3NGJBQUFnQUVsRVFWUjRBZTA5VzJ4bHlWSEhudkY0L1BabVVVS1NCVHY3aUNJUzVVNTJRdEN5Yks2VExJb0NDQTk4NUlOSVhDdENXWVVnUEJISkQ0dDBEUUUrZ09CSklnVyt1SVlQUUFMcG1teFlZSU93bzBTS0NCOGVFVDVRUHJCaFZ4Q0pqenV4RjdJN20yeFRmZnBWWFYzZHA4LzFPVFAyaVBQaDA0K3E2cXJxcW41VTk3a3VpdjkvN3JJR25ucWZlUGp6ZDVtSDhacS85SW51OFFjMnhzTTloMWpudDZQT29iSXJXUDZLa005anl4VmdaN0I2dmlzNVAvbk1HV1N0RFpiT2IwZTFvWTI3Uy9NTDRwR1BQZnRaSWI1N2Q5a1lvL1c1enZFSHYvVFJqaEQ3WXlDZlA1VHoyMUhuVDlkVkhDK0t0MHVRbmhCYlZhQm5yWDUwZkFRc1RRbngwbG5qckExK3puRkh0YUdPdTB2em1kdmwwbXp4L05uZVhQZVBTOVdOenFIRGo5SG41N2VqeGhEMnJLT3NyeWtPTjgvZFF1ZmlpNHJ6UytkeGRWbmZMTTV2UjlXWDlheGpMQWdkQmJnc3hMZlBPck0rZjRlRzMyMWhoUEFCN3FuY09lNm91OWNQYlFVZFo3K2paWm9UNG45YUVhKzE2UER3dXVaM1Q0aHJyYkIrbG9pMjMxRm5TZHBtZUdrdDZMZ2lIdE1jcm92alpuajFxYlFXSFo0UUp6ZFVVeGVGV1BVYnZRZHpyWGZVdmFlejlvS09zSlhXNC9TZ2xYVk9lOUZoaUYvb3lYSG0zQzB1eDdEUXRqdHFESmJPT0VxTFFVY0lBcXdwNlErRTJHMWVEKzFGaHlFSW9NTUI4MEs4MGp6blo0eGkyeDExeHNSdGdKMFdnNDZ3SjloUkhCNEtzZEVBcno2SkZxUERzQkc3clJwYkVPSi8vV2J2d1Z6TEhYVVBhcXpGb09Pa0VEZVZ4bUN1T1dwY2QyMUdoenZpZTRwZm1HdGViWnp6czBhdzVZNDZhK0tlbnA4Mmc0NXp3N2RwQm50dHJORGFqQTQvZDd5dldJZmJBZmYrQ3EzbGpqcTlsWjQxQ25jbTZEZ1VKODBMZmtlaXc3TkNYR21lOVROTHNaV09PclBTanMzWW5RazZDbUdPYnNabU5FQzhNOUhoSlNHdUIwM2Z1d1Z0ZE5ROXFLMVJ5OUhoVW1XdExIUHVUSFM0bGJYbG1iV2pWanJxekVvN1BtTjNKT2g0b1kwQis4NUVoN3N0ekpMajkxYmJtR04zMUQ5dnRNMGFwai8zWXpoM0Y5TEpvT1BueGx1Y0JHZ0hiV3hya3RIaG1SOFpTNWNCR29UUTdzNjJadUhOWXdtUWh4UzF1bkU3YXZwa042L2xocUE2T3cwUkdwTk1NdWdvYm8xRmxhS0JmVDgrRnFFMFVpbzZ2Q1RTdUpIYUFHMVAzR0Y3TUl6MU16VDI0ZkxySllOUjV4Mnh1ckU3YXZzT1IrZGY4K0p5SFhFYmgwMEZIU2ZHdTZrY29NRmRycVBHR1MrS1ZIUjRaYnlieWdIYStsMDZyYm1jbzdIMXNiK1lpMWpkdUIwMTI4SVpkdEpnNXJwdlN0YmZ1Y293NkRnMzNsRkZnTlp2K1hpZGlRN3ZqWGVEaDZKTnQzR25JYWRMaHprWEVzYjNtb2pWamR0UjYrd1g3Z3RQNUVnYWcwbGpqNDd2N21SanVRNkRqb0g1YTlpMFFBVkZteEluUjdhVk5oSk1kSmlhdjJuMkd6ZE5pbjFUdEo1NE53dFhvL0Q1ay9kdjFBQlhvQmY1bnlzZzNHK253dmtFbHJEQVdwM3BxTmVJUng5Kzhza25IM3lvYTI3ZkFuWlBYSDN3eVNjZjZqS2ZmRndXTndqNU1qdXJyMWR3ZGRWbGFld0ZjOE94bWxDckVFelFrWnEvYVQ4dFVPQTFCNkxsNlpTSkRsUHpONndQYTNuTnZEajlrUFpGSVhpak1peHg3KzJYdWRLQ2NOOW5MTmppRVZoYnJoS3MxWm1PZ3JpcWVhNWJ2STR1WWxhRkEzMW56OEtxeEpMNXNvK1U1MlVyc0FjTUgzbUVHNFZpZ280eHI2a1FpS0RObTR1UWpiS0xpVEhSNFpqWFZHeDNDTnFCdVgyS1c2dWJmajNjbjE2dWh6UVRhZGR4LzdxUEE4V2VYQmk5emhtMjE0aUQ5WXBOaHJFNjIxRlRmL0NieWtYKy9KT084YWZXeTdLZmVOcFFzTzlMa2UzdmFOV0NqSkdvd0o1RTArQVkxSnRDWVlLT3hQeHRTeFVDRWJTRCtrT3RiU2tyd1VXSGlma2JPb3NWSDhmNWFQT0NIL0lOdGN6M3dINHdrWWxRYlBJbWo3amZQcmxaRkFldytWbm84c3MwQk11MnlsZ2Q3cWo3d1VXT056ek1pVzBvK3JKWHBETDM4OHZKb2hmeFo0WUVVMVNCUFhlWHdqUStwMXpRa1ppL1JhZ1VDTjkzbkc4NUZGQVVYSFRZTjMvTCtSUnZZcmJlUnp0b0pqUUVzM2c5NzV2b3NydnJBbkcvTGw1YUxqWmZLU2FHZ2wrcUlGZ3JIVTZFVnVkMUZLelhnMURRa3IxR2dna1Z4YnIrRk1rdkxlaDZrbFpYNU5NclRKaG9Ld2JBQ3ZMTlZITkJ4NWpYVkFqa294MGM3emJEWVpRS0Z4MzJ6ZCtpVnV6SXdBRVJzL1BpclJieE5BbHBnYlh3TDBhMnVvajcveERpaVdMdjI4VTNoUGdMbGphQ1pldERxL002Q2k1ZTBGTzM0aUkvL3MwSDdxVWJ4THJrZVVpVlZtRmZhSHNKazJMTzFIRkJSOS84RFdSUlZBamtvVTBKOWNOaVgwUG02Q2cxa1dLanc1NzV1MWFXOEN6b2ltM0tRK3ZkWHBZVjgrRkszc0puSlNiQUF2ZXpJRFhRUVVUQm1QdGZGT0xYVjI2OVFZamY1eWxqV0JhQ1dwM2ZVYkQwQ0hZclMrWnJLWi9lU3VSNjYrS3BycmxYWXMrZmdTV2FDVHA2Q3ZITTM5VlVDZVNoOWZRQ290T2ExN0RSWWMvOEhldWpLeTdOcFREYWxOZ3FRU1lyUEkyajQ1ZkJobUROTDBubUptSlgzenp1LzY1N3N2bEU5K1JuSXFROFdBNkdXaDNwS1BBYWV0N2Y0ME4yMi93bXJKamlsNDRjTDB4Wk5YWW5zakJraUxWVlpJS09IbjNQL0YxTmxVQVliY3JNby9YV0tLNnh5aFFmSGNibWowajB0bENHU1dLMG50Nk1MTjFpQUdzVmJZYmpkZ3IvY2pES2EyaWYrL2wxQ003ZGpCSHlZVGtvMytwb1IzV0YrWnJWNEU1MDEwd1N2eGRqUGo3TGI4NHdiaUpkalgzSVQzMEptazFYMmFDalJ4aWJQNnFvRWdpamxjRlJ3RjFzYldEZ284UFkvQkhydzMyVVlaSUliY3FzcWtackRLQXR5bGw1UWppQUg2WXRGUzh4aWl4NUNzSTk3SmVpVGtOaHZRWlV4cmM2MmxIZ2tvVG5hWDdkT0J2ejhjbzFJc09USzZyR25yeEw5Mm9kanpqbzZFcXgrYnZTb2tvZ2hEWmxvbEF6cDVxdVVlTTBHWWtPSS9QSEdIekhPd2lFMWpOM1dnWmJyajVJTFVaT1ZqeEErSFdvT2dHZllXVEpRL2FUQzJEWXQ2TnVVeVZwVVhoV0YzVFVkbkJWWkVTOFNJc1k5ZkhLTmFLbkk1cXB4cDZpYmsxSnRKMzNnbzZ1TVdUK3JyQW9xZ1JDYUwzSEZlTEVKcTl5VEhhOGRDUTZqTXdmMGEzYWthRVkycFM1Ni96YTVISGFnbGhGOUNOSitINnUyb2d0Ym5USjQzUC8rdTdKWVh4ZjQ4TmEyampoV1YzUVVRUDdLejBHcDdOcVV0NTdLSTY4dk0xVXJ4RXRLSk9veG9admVSbThPMWprQlIxZHU4ajhYU0ZFeXJkd0xrdzdOSWd4WEpVUFdJMFp1VVB3VTVYRW9zTzgxMVR0eUpEWHdMVXIrY0R5M2t5WExKL3pXY3VFVHAxTE5iUEJObHkzN0hIL3JYUU16WU5sT1MrdzFZVWRkVURueHluZU95YWkweWhaVC9KTVJFc3pzTGNUQzlRbzNlWXEvS0Nqbyt2TTM1VkJxa29naHdZRGxubGU4VWcwbHVuZFhwYTBndWd3N3pWVk96TG5OYkNvc3M5dWd0czhyK25WK2JadEpUWjlZZTVmY09jMVA4bXhoMkc1ZWxtR3JHNWdoVFdITDV0UTRpSHU4UWZFVTlFVDNCclRxOWVReW1SZ2I5YUtUREp0bks2SUJCMHRNV2YrdGtnbXFnU3lhTmowYm5ra21zcEVvOE84MTFUdHlKelhJRFB5allkd251YzFlM1htMnA0Sk81S212UDFrMWQyQVNrbUJ1TE02cHFPQVpYOTdOWHdINWFmTVR4bzNvN1VaYTBTS2d2STUyRXV4cGhHZDlwSTA2R2hic3VadlMyU2lVaUNMTmdMTm0yZlZvOUZVSmhvZDVyMm1ha2RtdlVidVJNeVQzTWpuZVExY3ZPQkhhazRQbmRpb2hMa2YybnRvUEdVTXl6VWl5NXpWTVIyMUJPSWZJY3lGeUhKb0ZCdndNOWFJaUR4TjVtRFBScWM1U3EyTlBBMDYyamFzK2RzU21hZ1V5S0lkR3NPRDk1WkhvNkZNUERyTWUwM1Zqc3g2RGZ4T3JYMlMwYjg4cjRIN3Bja1pDNnRqMGZ6Q05DNHMwNWg3ZGVmNWUxRCt0L0wyYy9CZzJLQlNGemlyTzdUQzJvNkNhTG5uSi9melh3TVUvZGpNbUxOR2pIRldGRG5ZY0ZJWEo5QjJUUkIwdEExYTg3Y2xNbEVwRUkvbTBXZ29FNDhPODE1VHRTT3pYcFBOWDU3WHlEczEwUmd4YVdzNk9vSUczUGZqZ2NrQWxyUWlzMG1yZytuUkN4NzJYMkVvUUZFMFdKS3pSdVJKeXRJY2JMajFjeFNuMEhKTkVIUzA3ZkhtWHlrUWoyYXBOcGRJUklkNXI0bXRmU3hMUEpxdERoTjVYbE1NN1JnZWtpQWxTOUZ3WThCOTRsdk9BSmEwSXJOSnE0Ti9iNGNQV3hjOUYzTEU0SmFueTNpcG5EV2loK0Jsc3JBN0VhWThTdTFrd3FDamJZYzMvMHFCZURSTHRibEVJanJNbW4vbGpxeXR1YVk0ekw5VHN4bmNOZFlLQzdtUC8yNUFDTXRwUFdWMU1rQ3c0NUFtSTR1aG1maDZFbUU3T3JtcFhnNzJOdVl3bDNJemNBTlFqMzdvSk15YmY2VkFQRm96M0dJcU9QSkRvOE9zMTB6ZHh1aGNta1hqQUUxWjVsd0RlK3ZjVzFtRDZQWTY0RDd1TmRXU1NnRlNWaWUzWXF0R1NqaWppNXkzWGVUWGt3LzhZVWVjdlA5RERyOVdLaGY3SURiQTFHcXRFbmptNmpVS2cwMlBSb2NaODg4UmlFR2pyZGJQZis2SEE1eUI4WFo0MDhyUS9DZis4VGVFZU9jbnFYdjVpQ0dhWHgva01yMEcxanVCelFlMFZNRTZ1NzFtdVkvOEhob0x5N1dXc2pyL0E1czVzY1VSa0hFNEdaRWd6OFJYNFloVVBDVEVUNUdLckd3KzlpaDJIcHpWVGpaUTN6VXp0LzVFaWNZRUhTMjV3UHp6QkFyUUxNSHhFL0FSelpIQi9xS011a0lFSERsTnNINEl6UCtCZFNFNngxM3g0cjRodzcwRE5BNElsMlY2amJUQlpZd1hUN054Z3p6dUZkRjgySlRWK1IvWXpKNUV1TjkwRm1WRm1vUHZTLzhKMW9nUERPSEx1ZHBQRGV5bDdBbThOaGNJQVVJNWRtU0F5R0paYzRoc2J3dkJ5aVExLzB5QktCcWhPbFoyQlJsVFYwM015ZWd3TmYvbmhQaTkzZEdWaWE4TDVYSVJKaWhhQk13VlozcE4wZlVqVW80QVRZRi9IZEd5SXBQN0VxOEdiTkxxd0M3Y0J6YUhzZlhsSUZ3a1RmVEZkM2JMODRuRmRmMUpZaUJRdktBTzlxUkluZ3JFRzZsVkExZkx2MjBRRHNOVmphbXliMkwrdVFJUk5FdnVOSW1lRzZ2QlcyNVZraUxtL3pvaG5sWVg2RjRRdHlQRHBxUkowQ3FiZ2VqdGxXb2dnT2dMdkV0SW9NQ0tPYWpONVY0aTFvRk5XbDBYRGJGRmR5MWdTaFVNUTdFRzVWYW5QSitZcWYvTFdIV3dMOStSKzV2d0c1V3JSdnJ0akNNaVl2NjVBaEUwMCtLcDNrUEhMdXdSckJSUm1yNzVneW5lQU5EeUVHT1ErblUySHkxSzNWWGtlZzBzaEdtc3hSSEJxVmtucUNuTzVoNFE2c0FXU2F1REZhMzlqWkRJcHpYUVhsZnNHRGIxK3czaVpBT1M2bnhpSVBoN09BVEhaV3RodzdMZFliYVdnbFhabGlITy9JYVlxYkp2My95ekJmTFJMTFZUSmJwdU1nWXBybGZTOHN3ZmZzamxYUktqUE1TWUViRTFPa0I0YUpXTkFFQ3Uxd0RUMWdhVGRDOEVZWU44N2d2NWt6V1pra29ta2xhM0xaektSMUhlZzc1WTdLcFZtVHFmdUJoSWt4UytxSWNOYTZmZGtONFBmaVQyZkN3RXppaUJBVzlmZzhGbUw3WlVkWVE4ODg4WHlFTnoxRTZUZ3AyL1pYZlBTUkVuNlpuLzg2SmNsZWxEalBWZ2VIUmtQRFJYSEUvbGVnM01BWGxmZ3l3Rjk4cnl1UytLT3JCd040cTFPaTNzd1A3emVQanRwdFdJQnNDTXJ2bFZoOXBQZWx1eUhQcHRYNzV6bjNyWXNGYmZDQ2hQd05JeTloQmVBMXkyNE1CcENjTHgxU3NHei96ekJmTFFXRVpxRjJKMmtSUnhPdGo4UWJrN0VsSmZvQnM1Qnd6d01WcFF5UlhrZW8wTVNSMXhCR2paSHYxQ3NRYjNSUjFZYUppMU9zTVFxTm40dWIxelplcnNHMklYK3pZakUwQnlyU3pRVjNxR21mdStFcWN1TnV1VHdGTDAyVkhOMVB1N2JmVUFTOW9NY2JENTExQUhScXZIWUJRYXM0dWtpTUo3UzYxRGZYNnRMOUROT2kwRStLMTVUZEVKMWpKQjQyWEJKdlhwR3R6REZRVDE4d3daa3NyR1dLc3piRzJDN2VuMFNqUlVCYVBaaGtFbzM1dG0vNi9YVGowcWpnZE5Neld4WVNpNlFVa1V4YWVpVG5POEVVSlhsM1RkS2hQVzJUdVZDTmo4YXdpRTBTcmJ5QVBBN0NJcDRzakkvR0h3VWIvT3JpL1F3YnBrUDRhSTBHSWdmbm51WEZQMGNvWXBvSDFBcnFIVjRiNE9yQlNEdHpvdDRCNFluOTQxUkQ2dEFVQlllQjVwK1BJRmZxaVdNT1pLejE3MHhnMUcwK25hMkdpZnpwQnJwZ2lVWkMvSmdrNnFGM25JL09zSWhOQ2FZVnp1MGkyN1dJbzRlV1QrSTlQNytnSWRFRmlMSVNLMEdJaGZudTAxL2N3UDB3Ym9sRVEyVllmN09yQ2xHQ21yV3dLdjJTaWhGdUtqRE1RVHRHZVZrUEFMSG5yME41K1RBQlZWQTMrL0wzSXJ4d0xFc1M5OW9udjhnUTBMYUJLSm5qUWdwMzdEZFBxcUlYSkFCZ2xUN3IyUitjY0ZBZ3lpRG9UbWtUdEZCckdMcFloVFJPYmZFUzhyT0xWQmxaZmJiNm1DcDk0bkh2NjhSd09oZWVYUlRLN1hnSGtKc3M0aFd0Tk45TWwrTTg1OXlGTUtkbUo5STBSSVdSMU03OXBiTHNSL2xRdFd6c3VZYk0vRXpjM25KT0ExcHQxTEhUdG1ZeFNVam1MUGQ0RVpjZklaQkZzbVUveFQySEh6SUtJMkYzbHh6NDBCVVhySS9LTUNBVEpWQjBLTGtxNVpnZGpGVXNTcE9QT0hCZG1xZ2pQZm5KaFIveXV5SzhSanVOc2RXcHkwVjVQck5mMFRhTXJEcEZyVGxkdnVJRnFXeExuM2lKV1pKT3lIN1dTTkVGTldKeit3dVZIQ0R1SnhJK0kxTUkzcitXUkpqOC9nZXpkVmd3dER0OUpCTEtCa0ZIdXVjL3pCTDMyMFk3ellvZGl1ZFVXTnAycHZEcHo1UndVQ0pnTjFPTFRHUkVCN0dTeEZuTDR6L3owNzJwa2xlRmVVOTRxK0lCNzUyTE9mUlNGdG9PYlE0cVM5bWt5dm1SYnZBU1BVOWxNU0NMU215Ukt2aVhMdmNhRXlLZGh2dWlVdXdreFpIVGlFMkpLd2k5eVdXeE9CYzNNODZMaGpkUE01Q2N3MTF3QjI0dG12ZGRIK1FHT1RWeFI3ZEh3RW9EQW9rTm02NkdhRXRFZ2pKUHNzZjdienkwNHEwS3FVUUQ3Z0JWWFRaUWxsUnBtb1FKdzZNcjFtam1mNEkvOWVjdWo5d2V3aUtUd1lQK1BNMzk0cU1CdFVXS0ZKMlJmRjJ5Vkt6MXZiT3pTZm5KZkR4MmhQaVhjaE1hTEhhUDNqNVNHS3YzQmEwMDBNL2JrbXhyM0hrRVhWbDFpSnBNVWJmK2xYaE90N2hKcXlPdGpvcS8zZlJST0FSb2dtQ1JPU1NjbzM5TTIreXZkMjFIdEZ0UXRyaGVQdEtwT0xZYzkxMVEvc2o3eXVrdlJUL0t2MksvN0N4b04vM0Jic3dPMWw4allIenZ4akFzbVZYcUFPaDVia3VjUHphNmNHaEl6WlJWSWdDSnEwNWc4TzkxMVZhYjQ1Z1R1czBtdWVLVTgrWmZRVmpXQVdqZEpEK1RHTzBhYkZLeEFWZHY3QWFVMjNzTzVXMFZBUzVSN3hZNUpSV0RscnZLVzIxNERPMVVndS83ZFU3Q0ZlTTdCT05OVGo4NTd5bzA4OStsdEhveXF2aVdGZjFQc3FDQkhxcmpUc2REeGxtZElhN3lVUWtuM2NuQUo5WlFpQ0ltK1pkUHp0ekg5Z1VUUFU0ZERpcEtHRzVWWVdtZ25SWVdOMmtSUU9JRWhaODRjaFUwczZxeldocld0OVRTRnQydkVSOGhZdElPZ0tvUE9pejQ0RHc2aytiSW1oZzJ4WEpJekk5NW9vOTVpNlRrZGhMMTk5eTgvRDRCQ3FGUTZSNGxZQUdHWHRoRnFuTVExQ0VmR2FyaDJCekdvWXRIdFRvMVo2VFF6NzBGdzVocTVmOXZnNDlWd3owK0c3OHNUOXlGenR6WUV6LzVoQXBReFVIUTdORTVGbVlFdkJQdS9jcFpBRjNzc2dLUUk0VjJETkgxQzNWTEhab0lMVnc3NW13WFFBZUtUcGxUeXZxWCtNTmkzSFNHakhpMFZSclduZWZhK0pjZThFZGFra0xPODFLYXVES1JsbVNNbTNiNm11UVVqNSt4bzNHU3lhOFhrZ2JHZzZJckNsRjhVZVh0Y3dlOVQxdXliUVk0azBub0F4MWc1MlFmdHNhOWI4b3dLVmFGUWRGbzBsT2s0aFloZExrU0JsdlFZR3UzMEZON3FsM2pBbWd6WE1taDhvOHdoYXRBUnByeW9yR3RDWDEwMUJoOWFBSkFtcU5VM1czOWZFdVBkNDBKa2tiTXhyVmpsS3FnejRsV3V6VGJJcThoQmdLRUErcFRRckFjeHF1RmgzRnpFaUFsdDZNV3o0WmQwYkNnaG10bFVMTGhOM3dHdkk1bUFYdDg5Rzg5MVhhVEdCRkFtcWp1YTk1c0Ria2NrUlVEK1IweTgwYVF5c3Jab05LdWorU2xHc2lNYzBqWFZ6eGdENVZyeG1XbDNKNkpwSXJtcVhhazF6NDhmUVl0d3JZTC9Ya3JCamVFMUhiU082YTVvejd1VjdEY3c4b0ZuNW1OVXdURmd2cTVMb01HR3E1YnpGWWdQcmVyUUhNM1RMQW9tWGlweGJ1cWRMZ0lTM0RBVjZsNHVONWp1dmlRbWt5TkgrYjk1cnR1MjJ5cjlBTncrV3lKMStJZk1mMnNITzdNaFdTdXNkMmRsK2dNYkxWcnltcjBaSWFHZlY2Qi9lVkd1Nnl2ZWFHUGNLMk8rMUpDenZOVW1yRzVZV1AyTjJLSWgxbC9UdkJrQkVha2ZWWFhoVnZXR2t0bU5jUkdCTExJWU5rN1JlMm1KcUpacHR6eEpwUE9GdkRsRGdxQ2o0YUw3em1waEFpa2VxanVhOUJ1MWwzT29kSWt5eDB5L2tOUjAxMEFPbjNTUEY3a0U1KzJ4YWkxRjVWZGVHMTB3TDlVODlSdWhxQnJSR3RhWVlLUHk3QVRIdVMyRFNhMG5ZbU5mczZHYVpWNytNTHU3WnVZSUJrZmZRTmx5NTZ4dXpHZ2JEV1RQMUVZRk50ZHk4YnFtTWp3MUw2TnVxSEc0UWUvRThtTWswaHFwWGZ4ZlJVWUNmakI0TVlIU1Mzck9qS3dwb0FrdzBtdSs4SmlhUWFvR3FvM0d2d1ZzUGtHTGZDQlk5L1VKZVkrTVlkb1BhS1ljdW9MT2o2Qnlpbm0vRGEvcENEYnhnUVdZdkpSdW1XbFBNRkFQUE1HTGNjNzBXaHdYU3JOZndWcWNaa1NkWk1NYXY2MVdUS2ZYZllNYzNYUW1ZeVEyVk02dGhHSnRzZlVSZ2l4N0Y3Z2lJM3NnSDd6RmtIdXhDdHlkeitobmpZTUNnY204WVV6ZDBPWjdxWU9FV2llWjdYbE5ESFkxN0RiQnJ4eGcwTThSUHZ6eXYwWU9sMmFEQ2hDODdBV3hZOXlkUVBOSjZLVnJ3R2xqRXFJYmdiQnVmRjBhTTZOQ1lTTWxTMTJ3TENQZHlvVXA3TFFvcktiRmV3MXFkVVVVQm84a0pHS3JXa2kzMkVrQjIzeFhBanZHYXltM3I5OUFzcnFBNElyQkZqMkkvZDd5dmdFQ0RkcjBuUzZBcmRZMnFMLzlDWWZUWlFYQ1p5ZTFnYy9DdFhVQ05SL09kMTBRRktwdW02bWpjYThJZDJlTHZRc3Z4MHkva05ldG1LM2xaYnlsaGo3WUd5SFBEdDVYTWw3Y0RwQjdLcHdXdjZSdkRoNUhkRGx2UUdOV2E1c0QvWmk3R1BkZHJVVmhKbWZVYTF1bzBINUpCTUpqWWo2SnJLSkRwaGtXUSszbWQwNnRoYU1DWmVVUmdpNTdHbG1BQWNjV0NRd0ptdWcyY1YrbFBSWjNtbUlFTzhmMlNqb3NWd1dTNEE1WGJOelVFcTFNNUEycVowd0pSZFZnMHYvM3hjekF2ckJwc3RjVzVMS2VMK09rWDhwcWhNVnF6UWQwVVhnQVlmb01EVFFITmV3MU1OVnVhOTNXWGhCS3FOUTIwWXZndDgwbnVTYS9WZ1ZXTjhWYW5HU2xXd1BwMnQvMmdsYW16Yis5Yk81Z0xycGMxYy9xNEJqcnVtZ1dOQ0d6cjA5Z1NiTW5RMXppQXNXdlIyMG5Bc0tBM1ZkS21TbW02eTdvcG9uL0RnRFgvdEVCVUhSYk4wRG50Ry9wdlI5UFFXNXdMc2pQanAxL0lhM3BtTTdGM1M1SG9tTWxIVTRUd3BkdHVOTzgxZmJkR09VQkJ6S2pYK0w4YmtPU2U5Rm9kV0NWNzJ1ckFSc1ZIa05VYmZYbnZUamx4NnlKZ2FLZE16bXRMR3pqaG93SmJjbWxzQ2RZalhnSWprc1Z1S1FFRGk0MmJRZjl0d0t4dGY3R1M2Tjl3WU0wL0xWRHJYblBvQm1tOXhSbXR3ajNhK09rWDhwcVJHU3NPZGtxeElPcXpWaWJNSHpBZHQ0cG8zR3VnWTk5aFdnTG5sMU9rZnFqV2RQRWtOalNZa0xUOWNkeVRYcXNEcXhwTFd4MU1GT0pucllrWXRzbmIvMTJBcmo3YjBLdGhXS0NwcjJoTEpDcndwVi85Ylo5WUVsdUNkdEg0SnZQTXIyREo0aVlmVUpIZUYwTmdwSFRTR1R2R0V2MmJacTNYQUw5cXBNNVNoME16aEU3NTd0djFzcno0SkRrWlhDK1g2ckhUTCtRMXNCaFZyZXNONnFiNXNOM3dCQUJBVEQrTmV3MndmbVNJdy9aTSs0QXNvVWFrb2Z4Zk5VaHlUM3F0RHF4cUxHMTFzQ3ozWStXYVErL1Y4ODRkemVmYmVqVTg4blJOQlI2NFhsVWtrOWdBQWlQbUZhL3hDOFNMdk1wbU1qQjBHQytCYVVkR2N5N2FrWS9vM3pUb3pEOHBFRldIUXpPRVR2bnVPTU0rVkpwYnYxbEdVR0tuWDhoclFOVWJaZk5xZ3dxU291RlBWaHlnYlEwc1hYZEw0T3cvRlRkcVlLaXlTcGFiVjNUL2hHcE5Od2xUMzdKclBjazk2YlU2c0txRnROVUI3MDd2amlVLzVmOVV0UGt4TjdVYW51dUt4eEUwRVJnbUlxUWJDWmZFaHZvOWZmQmxhYTRRQXJhaXVjU0tHK24yVkZMSkpsc2cramVOT3ZOUENrVFU0WUlJaHM0cDN6TDR0S05vd0xaR0pzdmRKcVQxMEEzbWFDUFR1aTFuL2wyRnF6ZW96MUROQXhYVXRRNU4wNmw2VlhoTkgyK0hZY1pHa1ZLcU5kMFNkTVVSYWpURlBlMjFPckJsRTJtckEvL0ZBd3BpQ2lYOW40b0dUOWlRbFdvOStieDRFUTBBZEhLVnNYTTk2bWw2U1d5QVdkY0hYeHBjVHRkdWJXMExtMDBjd3Bjd21pS00zWExhR1d5WkZxaitkYm56bXFSQXRQOGRtcUYvdXJjY28xY1ZDYm5Xdmc0L2pWTHUwS0tuWHdEcnpIOVRlWlRhb0M1MnhYdDhabURKZCtSS0hKb3JTNmJTWGdQRHRabmZKWlcrUUhzcXFqWFREUFlzK1grYXkvR0E1WjcyV2gzWXNyVzAxVW0xdTRuU3NFZmVzMjZ6TEd0NmFnZ3FWOFBnZFRjd05CRllkaVdaMlZQWTVTK0ZibUI2Y3Bsd3hTOW9QZ2RkcHVmK3l5LzJ5aTFPMXpKQjlhOWJSK2FmRW9pb28vRzVSaTRWZEFCMCs4ZkxycmhRbWxMMDlBdllkK1lQL3d0dUZ3clVqa3dKcnNVclgzMXZtbkpvR0NhUlRuc042SHdOSVk5dzRJRnF6Y0FOeFpaSndqdkZQZTIxT3JCbEUybXJBL0ptaWtjTWtTVDgvaTh1bVJiSFV0bHlOUXovZ09JSlhFWG5tbkxiZE0yRFNHRkxqM3kzQnkxLy9HS0xsRFNlaFFsRysvN3dUZVdod0x5WmVqSldhUENUd05ucWFOeHI1S2lrQWhtengvZVZRaHlzZXVxaHAxOVFpY3kvTDk0S0JlVUc5Ym5nLzNDQXBSMGhXZ2dObFNhU1NhK0JlTjN4TWtLR2VjMEdaS2dSV2JDQlA0QW11S2RlQTNOWlZOSUFWcmFYdGpxNU1KWXVrSHhnRWVMQkhJanZxZ1gwNGphU3RTUkJoZ25ZaGdYYnBnUTJ4QUk4WFVxU1hiVGdUWEk1ZHFYVWdScFdQL3ppOHJSY1VUN2o5Z0tzVHRFcEo3U2FFSWlvbzNHdldaR3Nid0FQbHpydkFjdFlLK2JjTEZucVl5bFFQL1lhNko1OWNLTmJSZkV0TTI2VVdPV2ZBejg0MEt6WGJPSzVCWnFETlk4Ym1hbldERStiL21JOXdYM1FhM1ZnWlhNVlZtZHY2QnZXdUxlNUw2VHI0Ri9XUExJNy8yTHg5K3ZpTzNqQWdHb3E4RkNJN3BaUE1vRU5CcmpqQTh2ZE9HbUNBSncrQ3oxMlcvNFRsNGx2eW8zQlVPd3ZkdUd0bjBEL3FoeXQwSXFFUUZRZEdNMjBjSnIzb1JCREFmOUk2QWVHc0VtWWhjSHNlYnhaQU1vOU11QkJFVGIvRjhUeGg0cUR0Ym12Q3ZGeHdzZTgwQUVGWFk3UkNDaWZUYzQxQTcwNXRxaGQ1TFpVYXdhSS9zKytPUGRocjlXQkxWY1lTYXZybU4ya1lZMTcwL25xMHJvNGVlL3grNFQ0UzBxYkNqeTEvc2pLR2lFWng1Nm5VNWRjdmZyUkJFS3JpU3hzRG02OUlNU2pYZkZtSVBmOTRxU0xUQy9VZjlta1ovNXhnYWc2UExRR2VPOExBVDU3OHBBNDNvQ3p6VzF4RlIyd2xPVHA2UmNVZXViL0MvQVBPVHNQZDhYdEwxTnVEdndOcTQ5R2dibDgwbXZLK1JsajRjbUhhczNBWGZiMzEwVVI1WjdwdFRxd2xWYTNqZU1raGozNjN2UVhsTkJCWCsvQXd2VFBBbFVIY3cxUVdscWo1S0xZQitWcXd3T1hBMmpMejZUYzJ2MzFuNGgzL2xIWjBIK3QvK2lHYTVIUnY2ejB6VDhxRU8xL0g4MjFNbTVLZmpneTkzT2RrdzhjU1FxTG56ajVVNThTTEV5dStDWEVhNG9IL2tRSThVTy9Sa2MvV0N1N1ZXcEp3WE0yU3BQTEo3MW01dXErajdQNE93Lyt0Q21oV2pQbGw5QXFUcFhGdU9kNnJRNXNsZFZ0bXZ1dGhqWHVmVVpZMTRnQUFBYmlTVVJCVklHcUVJQkdyM0NRak1Bck93d2dpejFmYnRsODZCVVRJL0tMbTh5dGVDY0hoREtuZndBSnpKOFZLQmhFQWpUU1dzMHM3TWowSFlBSVluRDZCWERVL0JmOVRhdW1kRkNHT0JCWmlvYXErR1RTYTNnVVhjb1lrYXJwaHFNcXp6M2ZhL213alZqZERKMGFRWWpETlMyajkySUVIbDMzSUZTR3hlN2RMb2U4K2FjUlFvK3VPVkJkUThsRDcxeUNFT1gxSDNvTksxRGJYZ003c2xjSnYzNDJPUDJDYW1yK0M5d1NlRXIvczlXdjdScUNGTTJVUjk4dGVNMGdqS2V5M0VmT3B2TmhHN0U2R05NQzVmUnZCRVZRd0hqTjRUVUdrTU9lMGpxWnhMTllKMmNGeVRSUW93ZzJCM0hvWEsvaEJBclYwZkJjSTNka2NkYTUweStBcHVZLzdVSytqbGJ2SlpYdW5DbXZXUW5GWmJtUGVFMCtiRE5XdHgxK3Q5YlpjRHAyS2Nacitod2doOTNUM2JlRUxHR3UvV0FBL0dDY0h5MXkwa0FxMTJzNGdWcjNta201STBzODRla1hBRk92bVNRYkdFbHZ5b1FDM0hoQzBSTE5xcXI1bkRnVFM0VXhJZ1YzT1R5UjU3aVA5Vm8yYkVOV3R5ZldpSHdUVHArNGhoRzRpK3QxbXNPZWttY0g4aG10bGEveXp6U3pvM0sxamFUU200Tk1yK0VFQXU2b09ocWVhNUk3TW5rVE5qajlBcDZvK2ErZ1Fjb290S2RETUl0dTlVYlJER2owZlNtd21TZ29xYUJhczlXTU5YUGN4N3dtRzdZaHE1c08xcy84R2pFd0V4REFLZDVLWDNEWVBUUG1EYlljNEVwNk1IV0E0NmZnRERleE9jajBHazRnWUluMmY4TmVBK0hhbzRUZzRlbVhCS2Jteit6STdIK2JWTGZheWlZb1dxSmRYZlcrbTlVd0xBVFZtZ1BxQi9JeTNBTTQzMnZac0ExWjNVU3dpT0hYaUlHWndOcWFpeHd6MkZQcVIzNks0clg0STdsQm9DYW53b1pTY0xualNwd1VyLzhnR3NBSUpHblMvbS9ZYXdaQktCWUx3cHgreVdwcS9zeU9yUGU0b2pPeDZVSjBGQTIzMUhDYWFzMlJEODJaNFI3QStWN0xobTNLNmdJNmsvejR2Qm1FUXU5bkZnQUZnOTBUVitYVEZmalVlRUxvWGFsVFhPT3BpMEpISVZqS3ZQNERyMkVFa3VTb09ocjJtdldrZXBqVEw4a1ROZi9Pa1N6RkQ5eEFLL3NDdXNMTS95RWFSbWc0VGJYbXlNOEV5NEtRZXduTjl4b1BDMnVOYTY0Rm1Xck02aWFwWmZGclJMakJRYzJjZGZBUUcwWjgrK3hhSVdiYVA2MlJQMVN3YnhzTUVyeitBNjhKQlNvcFVYVTA3RFhCLzEvQTdIT25YN0tlZUEyekl4dllua0FYdndnYWJxbnBOTlVhb3Q4aDVzVndMNkhaWG92QVRnV2pabU5XZHdtTk9xVVFoenZsQy8rWnVPOGZQZ3I2L3ZSLzM3ZnNpdWRPVU1ZV2g5aW9wMUNjWVM5bDBKYmE2Ukt3T1hCdUdwQmk5UitlY29ZQ0ZadzZtdlVhR0NWZkNSaTJCVDNtOUV0V0V2TmZ1RzB4ZEFJUFlMZHNKVUd6NVEwbk9LMmhKamJKT1dmSWZRbk05aG9IZTk4Yi94TXM3NlYvKzZ2N1VDUE5XVjNmWFVrdDZmZXZvV1pVRXN4UFAyNDFYRnprdGpWRmdBMWkyc2RkMHkvV3VWQkMwUERwQ3RLYkExYi9vZGNFQXNuVm1YbWNPcHIxbXVTT2pEMzlrcG9pNWovdHVOTjZIQm0rNGIycXl3STBXOTV3Z3RNYWFtS2E3RUZEN2t0Z3R0Y1lXQmgzeklQc3VUbXJteVJuOU13YWNWTmNmZlRCSng5ODZDcmUyL1Iza013MkdXRExyK1BNNHliaGVmY3JKaGExOFVSNmM4RHFQL1NhUUNEcE5hRTZtdldhNUk2TU8vMHFkVWU4SnR5UkhacU9nUGVXVlRkQnMrVU5Keml0NFNZNjZHWXRsSWZjbDhCc3J6R3djTFB0Nm9NUHYvZEIyRTQ3cjJuUTZ1YjhmZGdFbVhxd1lEZzl6eTdRY3JGWHlIeU1LVGVXVG00TytCVnk0RFc1QWpYck5VdUpIUmw3K2xYcWpKai95cFU4VFJLMFBLVG1vZmJFRVNZYTRaNzFtZ2dzSmxlbW03UzZRKy9FYk1GTkNFR3J1R0NURGJYbFlnK0QxUU9tM1V3NnZUbkk5SnBjZ1pyMUdsak43TWFVd0o1K2xjREUvQSszWWlUOGNvTG1WOTY1M0lML3JWeUVlOVpySXJBQjcwMWEzWlIzMU11ZXdnVHRGOFcvc04yYWlUMU5Wb1VNL2RNWFFRZ2xOZHF5K2cvbW1reUJndERiNmRqdnhZOXIrTk92c2psaS92MzlQQ1lJV2g1U0MxQTliNnNiNFo3dHRRZ3M1YkZacXh2ZzZXWG1IYlN4T3ZsTTdGNFEzcW5UU0NZczdLaXVKVUREYUg0SlRDYU5USUVhOXBwRHZJSDBaV0JQdnhRSU1mL1BMZnVZc1J4Qmk0RzFYajZEOWxwRkVlR2U3YlVJTE9XNFdhdWJFVGRvQSszbUZ6ejl0TlpXUC9tRlVSak5MeGtoWHBQTDNKaG9FZkxUeC91UkdodzgzaVV3WTVyL21HaWs4UWF5ZzVlcmlVUjZyUnBSL29MQlZnNVlOb3k1MHBlTmNFckFrUjh1T1NXMWNkRFphSDVKYUdLODQ5Y3gwV3J6UGtCaE1JcThNdDRQTVl5SlJscy9mZDdHT1dLazRyMFd3OERsVFZ2ZGdoKyt3RTIxa1o1SXJwemFhSkhTNUtQNUNrcmNvdEJaK1RIUnNtZzdJRmpXMndlZGZpbUFKWFNLN0ZBcVUyT2lWZEt0RDNESVJwZ3NuVlN2V2FCb29ubXIreHM2MlVmYmJxSmlRdjc3b3J2NnNORjh6ZEcvM2h5THRUSFJhcmJGbjM1cElndWZya2xOZ1krSk5sWmJhYVM1cDVQMXFWNUxJcGFWYWF2N1A1WUsybUxuSitLVUFBQUFBRWxGVGtTdVFtQ0MiCn0K"/>
    </extobj>
    <extobj name="334E55B0-647D-440b-865C-3EC943EB4CBC-4">
      <extobjdata type="334E55B0-647D-440b-865C-3EC943EB4CBC" data="ewoJIkltZ1NldHRpbmdKc29uIiA6ICJ7XCJkcGlcIjpcIjYwMFwiLFwiZm9ybWF0XCI6XCJQTkdcIixcInRyYW5zcGFyZW50XCI6dHJ1ZSxcImF1dG9cIjpmYWxzZX0iLAoJIkxhdGV4IiA6ICJYRnNnS3lCY2JHRnRZbVJoWHpKY2JHVm1kQ2hjY0docFh6SmVLbHh3YUdsZk1seHlhV2RvZENsZU1pQXJJRnhzWVcxaVpHRmZlekV5ZlZ4c1pXWjBLRnh3YUdsZk1WNHFYSEJvYVY4eFhISnBaMmgwS1Z4c1pXWjBLRnh3YUdsZk1sNHFYSEJvYVY4eVhISnBaMmgwS1Mwb0lGeHNZVzFpWkdGZmV6TjlJRnh3YUdsZk1WNHFYSEJvYVY4eVhqTXJJRnhzWVcxaVpHRmZlek45WGlvZ1hIQm9hVjh4WEhCb2FWOHlYbnNxTTMwcElGeGQiLAoJIkxhdGV4SW1nQmFzZTY0IiA6ICJpVkJPUncwS0dnb0FBQUFOU1VoRVVnQUFCN2dBQUFCbUJBTUFBQUNqRWxNb0FBQUFNRkJNVkVYLy8vOEFBQUFBQUFBQUFBQUFBQUFBQUFBQUFBQUFBQUFBQUFBQUFBQUFBQUFBQUFBQUFBQUFBQUFBQUFBQUFBQXYzYUI3QUFBQUQzUlNUbE1BWnBraU1ydFUzZThRUkhhcnpZbXErTTluQUFBQUNYQklXWE1BQUE3RUFBQU94QUdWS3c0YkFBQWdBRWxFUVZSNEFlMWRXNHhtV1ZVK2RlMytxN3FyT2lnSlBHQzErb0lhOGhjb2NTUmlWZUtEU0NEVlhpTHc5TmVEUmw1SURSRXl3akQ1bXlnd1lKaS91QmdabzFRSklVWVNyVTd3QVgzNXl3dUs4YUhhU3dRTVV2VUdFa20xbzJQWE1OMXMxNzZldGRkZWE1L2JYelhUMWZVLzFObG5uN1hYV3Q5YSs3NzJPVlVVNStuM21hK3FKNzU5bmdCZFlMbXd3SVVGakFWZXB2VHZxZTBMYzF4WTRNSUM1OHNDUDZrZS8renJ2cW5VZjU4dldCZG9MaXp3MEZ0Z1ZyMUwyMkNzMVA1RGI0c0xBMXhZNEZ4WjRKRm56WHg4VnFsNzV3clhCWmdMQ3p6MEZqaThiVTJ3cDlTMWg5NFlGd2E0c01BNXNzQzhjaHRwVjVSNjdoemh1b0J5WVlHSDNnSnp6emdUekNqMS9FTnZqUXNEMUxEQXduZEdKKy83UWczQ0Z6WEorVUNSTi9HT2Vzb1JIS3E3ZWRLTHB4Y1dBQXNzamRTNzM2clV2ei9ZeGpnZktDcDhzS0hVTFV0eXJQd012YUxJeGVPSDJRS3pvMmZXaStJMVNyM3RRYmJDK1VCUjVRSFlSN3R0YVZhVVdxMml2bmorMEZ0Zzc5NjJ0c0dldW11dUQ2Zzl6Z2VLS3VPdktYWEQwbXdwdFZ0RmZmSDhZYmRBYjNSa1RMQVlCb1VIMFNMbkEwV2w1UzhwdFdtSllPUmVyeVMvSUhqSUxiQ2tIamNXNkNuMWZ3K3VLYzRIaWtyN3p3emU2V2pnak5yRnRMelNYZzg3d1dXL1IzT283ais0dGpnZktCcllmNkJPR2xCZmtENmNGbGoyMC9FRHBSNWNDNXdQRkEzc3I1UVBlVGNvZEVINmtGa0Ftc1dqQnZLRDNyalBBWXI2VlE5MlNQNm5QdlVGNVVOcUFUakllTXRBSHp6SXh5TE9CNHI2VlJDV0lkZnJVMTlRUHFRVzZMM1NIWG9hUHNndkdyMXdLT2JmZTRvVlorYjlBdk9WRjh1Uys0V0JINnp5NjdzaE9mbkVJOWNteVBOVURWV2xKK3lXZjdlSzVzWC9IS0dZcUd0azVQM2ZrcC81SjM5c1hzTDJkMDJ1d3hzc05Sd3RyeUdXTFRyaHpEcndGeDViYnlsVmdCKzRUWitzaHJTWWFHMzlTOCtLUEpzL3FHT29CbHliZ1ZvSzV5TWFpS2hIMnQ2NVdmNGNXNFJpb3E0UkZibFNKOXg4MlBybDY5Kzd2ODJKdnZwaWlYTFhnbisxOVpjbEJQakJKQWYvRzVKeW9yWDFlOE92eVZ3YlBxbGxxQVk4bTRINjFPblZsL2JPemFMbDJDSVVrM1NOck1lZ3puU25tU2V3c0puUmUvQ3RUL2RmTExPc1d2QTVSM2trK2FzQTN4ZWFxM1ZLcjczMUg1bmNvYzFhaHZLNGFseWJnVG80dlRNczdaMmJSY214eFNnYXVtWjI5TkVmemNyakhsN2x2NW53OXMySStDQVh0aUswVWNHaTJPRHExNkk2V1NkMGpXL2ZjUExQdTQwTDBRSUMvUGtQUm9SWGNwdC9MZUFINW9mOGwrUUl5NXoxaWFhQnMwM01LclpySlZSMWJpTkR0VEo5RjFEVHFsWXZtQVVpS2QzQnVaRTg0Z21HYllTaW9XdG1EcFg2WGlTdnhzMEJYMkt3R1pYdDU5NjlKclJSd2FLWTkyK0s0UHlWQ1ZTNjF5dWxqakRUTm1rQi9seDgxbkhhdjhyR2lXZ0IzN081SWdBZ0xIUFdKNXA2enY2Nk5hbHpYWkdoV3BtK0E2ajVRL1ZMSGxIcnE2UjBCK2RHdWhCUHBHd0ppb2F1NlIwcjFYQ1J0ZVRmNDRqMExJcnlkY3lQL3dnOEd1c1I1dVBYQ1pHN0xXblo1OGYza3V3cE5ZbWRuazhyeFMvb0UzbGloZ1IvK1RsZnBQZERzR2V3cUtjM3ZSL3llZkcxT2Z4US9sZ3dROG15MHZxbHBvRXJUaXlwZlh6Yk9rME0xY2IwYlVITmYra3JTdjF0YTgzTGdxblNuWjFiTWkrSzBoTWMyeFJGVTlmQWJsekRubnF2TkRsV2RMYjhrTUxCeVdaUnJNRENmSDdFejgwUkxXWVIwcGZTWVc5RkdMRkNtWG9KNk10dTE2T1VxQVQ0eGNhanZzUVZCVFAwS1QwcGZEcy9OMjhCMy9OZUVMNDBoVmhXV3IvVTFIT05yOFBjbkNzbXpkMVJRelUzZld0UWNBSkVxVytzNXJTcitTeFJ1ck56c2VEU0V4eGJCa1ZUMTR3YXpsUjdJMzdSdDFpMjQwTUZiOVR1L1UvUkc2aDBDTmJnRUMzR0d0SXppdTRJVHlub0t5YndnNE13L0tLaUxtOEpmakcrN2xuQXR2NC9GQXZ3anN2dkNoOWpiZzdmc3k0K3hlOTNZSXRXV3IvVU5MQ05FbXQxZ2lGUkNlNG1NVlJ6MHlNN05RYjF5UytxZXhObzNZblNuWjJMYlZWNlFtQkxVVFIxelZpcE8xaGdWZnFxTVBTaDljUFBLUmk3MXA2RGdVdFk5eUJhWHR5NG5BWllncFc3RS9BVXNJSWpyTjNlSnBEZ0YrWDZjSGFvVGpabjFQYjhTRDNMYXQwY2ZyRFNvVEROUWl3cnJWOXFHdGhHaVVWM05qdktiSHlUR0txNTZidUI2ay9pbjFna1NuZDNMckprNlFtUmJZeWlxV3QyR3Y0bmp4WGh0Y3RsZE83N2N6QjI3ZHlCZ1V0WTkyQmFoTFZNWGlhVDhFWDN5WnlYc0kybExGZVpnZ00vd3RoWFdkUVNTUEFMWkpZRm1MRThyZlM4WlozbDJoaCs0RElsbmE3SExLdXNqelFOaktQRTZIdlJiYnVieEZETlRkOE5GR3cwSDdWVEhaVktsZTdzWE1RZGVVSmlTMUEwZEEzTTdJWFJBR2xSSm52U20xa2JOMHVpNG1kR0ozc2ZISjM4QmNyQ3lZZ1dQL0RwS1RJdkg3dnAvYkJyNHk0T3VpMjZSZml6SjE1M3VNNThTMzNrNU8zcWQ3WlJIa28yaGgvSzdxanJJUjBsSXBaNTYwZWFSa3o4emNvRTV1V01vUnFidmlPbzRTUStscHNxM2RXNTNzcEZFWGxDWWh1amFPaWFCUmpMaEVwWXFsR21yZ2c3T3NWNHZ5U0MvYVJENkRNMmNRNU94N1Q0aVU4UG93NW4wZmZCM2FiVW12bGV0NCtmaS9BWFhmZmpBTHdDclBwdkhneTlOb1ZmbGorUVhCV3p6RnFmYUZveUQ2bEx3c29yRU5SSU1JWnFiUHFPb0xiVUJEb3BUdW1PemczV0k1N2cyY1lvT05kTS9YRGdtQ1JHL2hXNTVBbVhzU0dOSFlOckVUa3NWamFqREh4RGFQRWpsOTZLU3B1d0dqeVpqWnA4VXF6T3BCMTJTTHBzQm92dzU4ZzI0emh6UHFvcC9BQjBWcG8yRllSbHp2cFUwOEE5Sk9ZenVnZWlpZ1JqcU1hbTd3aHF1V3FTMXJxK2RITnVzQnoxQk1zMlJzRzVaa09Jam1vNXgvN2w5aUEwbHhoSVl3ZGFQMEI1aUw2clp6Y2xSakV0UjNWSjNTeXpGLzFabzZWNGVDd3BUR3BXQ01CSFpCRDZvNXQxMGZPS0d4RStYaDhDajNmQXlQMHJFcStHOEVzMmM5SzBDYS80Z1R4cmZhSnB5YjFNRGZFYW84eHVrbUlNMWRqMHNaMGFnNXBUWkhGSDlHOWRYem82TjZoQlBNR3pKU2dZMTJ4bEt2UkdrMjhnaUdOSHRING9QajA2MlpMWDNERnR3SW9UaTNoOEhidTN3WHA3MlVGM3ZzNHVML3c3d2JqT1lLbVZhUkYrRWEwUGU5OVNINVRYM0UzaGwxb3h3NkY5R0xQTVd6L1N0T1NOVStQMG5BRitYQ1BOR2FxcDZidUNnczRrdXpQWXNyNTBkbTR3WCtRSmlTMUJ3YmhtSmRNVlg2cXdRZEJGSitha3pqQmFQN3dwdjFzZTBVYnN3MDFQbFJyRHFmSW45USthWlRiWVBZVkgrOENKSm9iS0wrRHBreHIzSXZ4b3kySDJJTHRiM2hBK1Vtc2dMU0lqbGhYV2oxZXlpSHVaM0tsbHlaSStUYkdHYW1qNmxxQVd2dCtwQTJ1VHpJUlZuek82bVNxZTVGQ2x1enMzaU1DZW9Hd2xGSXhyY28wYmJGQTJwQ0JZU094SW95TmVQN3k1akhQL0M4Y0gwM0xQZGQ1QnVlaUdkWVAvb1hCYldyQ2VzOGFxbGs5VDlqcEhoSThYdmJPSHlzZTU3M083K3czaGw1cjB4QlVGWmxsbGZiS1NMZG1YcVN1ZEY5MnNvUnFhdmgybzN0RHZDazFWeElGYTFaZEpPTmNiR25tQ3NoVlJNSzdKTlc3NENJSmYwM3FwOG5Vc0RYdDQvVkIxbkFqVFNxTDJ3bzR0ekV2Qzc0NUVydlByT1d1dFl2elBTU2hFK0hqUmU3WGloRm96K0VpZlJYR2FpVmxXV2IvR3FtUkI1WGN1a1U1Q2tqVlVROU8zQXdXQllUZS9nOFk5Z1pHYktEMEo1M3FiSVU5UXRpSUt4alc1eGwwY0t0L1hlYW55ZFlnVWlxancrbUZ3c3VuT2x2Tzd1NWcyWW9KdWxzTnhEZGdUQ0w5SEVVV1NyTmU0d1l6bFFkbUVSMFdHQ0IrdkQrZkMyZkl0MXJETjRDT05MZ1dib0V5VHhDd3JySTgxcFd6Q2ZaZDlDY09FTlZSRDA3Y0RCVUxjU2h0R2hld0diS3Y2TWdubk9qTmpUMUMyTW9yVU5kbkd2VkwvQU9xczJLWGo5WU45TDBtL0F2blQrdjJ3NUlkcGs0Y3VZODY3cU5nS1RWczRxdTFaMUhNVzlPZXRvK1V5Zkx3K2RHLzRiTUpobHIvZTlzcWhhelA0cU9CR21NMmdUSlBFTEN1c2p6V2xiTUw5UUpxZ0JZcDhnamRVUTlPM0F3WE40bm1ySEJ6UDBuVlEvTFdxTDVOd3J0TUllNEt5bFZHa3JzazI3cDBLSXlEclRJY21oekpORXEwZjdLUE1HOFVKTFdVRzkxUGkrcElodGxuMW5LVVBGRzZLUFBJUFpQaDRmV2g0cE8vbUJ0YXQ0ZmZGSnBld2xLMmZhQnIwUW9rVmFXc0YwZVNTdktFYW1yNGRLR2pTejFuVklLNCtnV1VjcDNSSDV6ckxKWjVBYkdVVXFXdXlqUnNpYWRucEMvTGlzbC9Qb0R5YlRLYnJtVytCSkxRSk54ajBtaDh2cXRlNGkwSEZCSUJSeG1mSjhQSDYwRkF6WDlYd1hGckRsL2RHRXBheTlSTk52VnI0dWlZRlJUQlJKaTBZcXBucDI0R2FWeDlZdFpyQmV1NVdSc2VhZXpSY2Zlbm9YS2RVNGduRVZrYVJ1aWJidU9kaExPT21qNHhoOXFTK0VLOGZiTGxEc2NOSWFSbEp4VER2R2FaSXpjWU4wM3pYdFRNODhsa2kvRGpNclpsdzM4T3l6RnZEaDRQQ2dub3BTOW42ZUNVcnNDdUtTMzVxSzFMa0h3aUdhbVQ2dHFDRyswNjNxbjlLMEw2K2RIV3VWVER4QkdZcm9raGRrMjNjQlRUdWEzbG4rYWZIMHFwdk1kbVhsS3RYU3V2WjQrdEJuZk5tdUVEZG5uaTU0V3R3U0lZSXZ4amZRR1E2aVIwVlAyb05mMG5jOEVoWnl0WlBOSTIxczNkWDh2dk1YSkVvVHpCVUk5TzNCYlhoOWt0aHpNcC9DcnRtNDJhVTd1cGNhNnZFRTVpdGlDSjFUYjV4SDlUK3d2TWh1K3JyL2NEZksvWFJIMXVOL0N0OFpKcWxqUXE2bXhWcGtzQVJtN3lhem9MbFROSVRpVHpqQnp6ODRtUC9CVzl3Ly9NWElscnVHOVJBMEFYK1ZYN0RnMlVwV0ovVE5GTGIzY0RXRjVkZE8wOHdWSDNUZHdDMW9ONXA5TnhTSjNHTnBOcTNyeTlkblF1YWNKN0FiRVVVcVd2eWpYdXY5a1JWY1h0Ukh6dFVhbmgzcE83WEdQN3IwMjQwWHZiVmRGYkQxK0J3bFdEaDkrQnRucnZxTjVYNkowektwenZCWDJZM2YrdXpMT3ByQ2lkRjEza0U5WEpaUXhYd2VacWFDOEJPb0Y2dm52cVRvdmU1eXEyVlNkZVhUa29uZHBWUXBLN0pOKzdhcit1QWMxS2Z2MWFwdjFyZHVObDdxZExoN2Z5dkFlMXk0dzlwMUhSV01hcllhQkVoc1BCbkJ1cmU5OEg2OEdNREhkN08vN3JCMytPNnV3WXNtMmhhZTZIR0FtWU5wU2xybXI0anFIZkFtVXVROU11c2JtWG1oT3RMUjZWTHZWeEtRcEc0SnQrNDRUaE01c1VTSkJXT0JhQTdtL3k0VXZBKzZYaS9LTjZzbnQxT0hrY1pUV2d2S1hGSEx1SlozdFIxVmwrMURQUnc4SHQ5OWN4cW9VT1dzNGZ1Y3pHbFJpVFZFZjR4czFCcHdMS0pwckNkdVUrVWIzTExHY3FVcjJmNnpxQmUvYXJSeWRkZlhxWHhaT3RMWjZVVGRRVVVpV3Z5alJ0RytpVHNrSWpTR1hOcEp3QitQSUluSmlaNVhQRnA4U2EweFJWMW9rVTIrTlYxMWthVDErQ3dmQVkrdkRDcnowT1prT1dTdXB2dDNMckNINlI5VWhPV0RUVFZSL3R2WXVRTjA1eWhESXRhcGo4MVVBVEZST3ZMV1NuTnVDYmZ1UFZzNllnZ1oyOHZKMXRSdllINmlDWTFuY09TT3NuVjdpYTBSUUhUQ1ZZSE9iT3VzMkFWNGc0b3lyellKeWw4K01EcHlTN1EycERsc2Zvd1c4NW1kb1kvVWpjSSt5WXNHMmdLVXZyTUxJRUl6OXd5aHJMVWRVeC9lcUNJeHBPc0wyZW1OT09haXNaOXJPcDExTXZKc2V3MzJLbTRpMGtlSnRVUDI3TUpyZmxPNlNvdVhaMnU2eXpvWkp0T0NxendGUDdzeUU3RmJjanlhdEwzWWFVN3cxZkpTZlVHTEp0b0NscVB4V1BzR0pLVVRnM2xLT3VZL3ZSQUVYVW5XVi9PVEduR05SV05lNjNpbXhYZUttdjBiQVBFRXMxbzRvN0pidVEyd1pyUWdrQWczL1Z5NjEzck9rdS9CcmRlajJWTWxjQ0hjKzgycXFhM0hHRFZuZXgxb1BLZDRZUGF0eEEvU0RaaDJVQlRMV1JMUElvWXE4RGZwWVp5ZERWTWY0cWdpTElUckM5bnB6VGptb3JHRGQ5cnFQV20xQjV0dkZ2cXZyR1lPeVk3bHhzU205QUMwMnhMSVc2eXQzV2RCYnRGeVJqSU1xU1pDWHp3NlcxRDVJNUJEeklUb003d1lRdjZXcXhSQTVaTk5OVkNzdDEwckFWemx4Z3EwRlNiL2hSQkJTMXNZb0wxNWV5VVpseFQwYmpyZnE5aGhmVG5VTi9lWXd6bGpza0NIMUwvU25zMm9kV2xvSk0vS2t2WFNkVjIxcmptS29RS3BmRGhVNnB1QzgzdFI0NXA1MWR5NkE0ZlRpL3NsdndnMVlSbEEwMk5qTFdXMnhKV3djUlFRZTlLMDU4bXFLQ0ZUVXl1dnB5aDBrV1J1S2FpY2NQbUZhazR4QTd1OXBoRVdtSHpjOVU4Y3Nka29VSGFrWXdwM29UV0ZLODhoRUNGMUhaV1A3elBUMW5rN3lsOG1GellUOFA0WTlCcmJpTERzT2tPSDlhcjZ4SGpCaXliYUdwa0xEY09SR0xWcUtIS1o1V21QMDFRcFJvbU5ibjZjb1pLdytZdGRVMUY0d2FUUjNITnozeFZQZkZ0WWdwOTJ5ZmJMRVBmdjlzMUoyeWF5NXVzTXEwZ0xkTlJNS3BCVmwxbjZhNk14TkQvMEgyOHd6SVdGRXJndzJybXlKVHdiK1l1eXp2OE1udzRrM3E0YXdYanZ3bDhVTnYycEo0cXg5TFR1S3VzNmNLclJuZS9zVXZJZFEyeTY2M2tRYTBNV2s5Q0lXcjZoZStNVHQ0WG5kdWRDS2dnTDV2b1VGOEkzNXpTeExteUp3aFA4VFp4VGI1eFQ2dFIxQ3BmQnJWZnFhZTJFLzRINmptY0I3UHdSKzI5VzNOQzQ0NWFDU0tXYVNWcFNlMUczTmhrWFdmMVR3QmR4R0ZoK0R5Nmx4U0M0RzhFdnhqN3NMOS9NeGNhOXk1aWhKSXlmQ0Q2WTdwVHBnc204SytRbzV0WmxraTBUb3FhVG9IbklYanduNFMrWStPbWhncmNpZW1YUnVyZGIxWHEzOE56L2IvY2FsY3BFVlRKTHB0cVgxOEkyNnpTeExsZGxXYjYzWHpqN3QvZndkOXIrRW4xK0dkZjkwM3UzU25pdExWUWwvMkVjY1FlZjlhMkVHbEZhY0hOeEpUaWJVMW5UYXV2UVgzZVJHem1CemdLSUNwRUd6Y3NRbHhYdHV6K0tTbUVjVEZmSkVLRUR6Uy9sbXlENjRJSmZOcTRjeXlSWkowVU5aMFozdjNMSC8rellicFZzdXo3TGNLcDNpMnBKNkVRTWYzczZKbjFvbmlOUWlmN0pnRXFpS3RJdEs0dmxHOU9hZUpjMFJPVXAzeXZYZE43NCtmTFgvK2tUSC8rODZ0eHlXbjFuam4wcHRTc2VwZCtQbzVuNnFiSUlCNjZCcjRHK0RVbjFFZzhCR0l4RXEwc2JaVFplZzZjUDRsd2ZVWjlCTjE5TnRDUVJQL3U5Z0M5QnRkNzNVdGc5Q3JWbGhVcUNId3dtaHRsL0p1NU1ITGZJdExjclFTLytNUWZ2Vkt4cFJMNElHNGJNeGRaWWlLYkZqWGR1THNPRkREeWtHVktjVm1sUndGbWtIVng4dWNUZ2NSUTRUa3gvZDQ5QXloczlnSGRKRUFGY1V5aWUzMWhtSXBLcDg0VlBjR3dGYkswYXo0RmRVYjRsVFhabE8rclZZaVVoSnJ6aUQwaERuc3cxT1BGWWJTa2hsN0kvUThkLytvdGZKS0c4UFlLaXJTeXRLUjJlMTdvMmpPelNoNm0wTXltWWQ5Z0M3MEdkNkRVM1FPa3Rxd1FnYThuSTllc0x1TWI5cnJETmxONEpzS0g0Vmk5ankyVndJZlBhaUhrTWt0TTVOS1Nwak9qdHhtS2phUWo1eHIzRUhSbGY3dFVaRnhQd2xOaSt0N295RHlDdnVXMm94SHRGSGlVaWJYNjVnK0ZKbEJmQXErUUVKVm1uTnRHNlNESUpyUnI5bGcvbU16NGRlWnBQYm1FZk44WURwMmxnY0Uxd2pkMkdtemYzckVFYzY1Smx6Qkp3VUtrbGFVTlBYZktDOTFEREVMODNVQjBLTm1IWmZFeTZvUysvS0YvWE45QWpWdFdpRGJ1NDlEYUJyZXNnTFhVWlBhQkNQL0trKy83YytoR1hYbWtacEhBSjQxYlpJbVp1TFNrNlZXM2F3Wm1KUC9xRFBaOUVqNmlwUlB0NDNvU0dCSFRMNm5IelNNWUV2eUhEQ2NCS29oakVoT29MeWxYVVduR3VaSW5VcTVpam5iTmxaSG9qUGRHQmZ1NkRSK0UzblBlRCtIUTc4VDdSd1dwM2JEQzNMZWMvSm9UYk9mZEZJa29ZSnJIMDJha0pVTVhZV2x1dnl5Q3ZMdkwwUmZUdWhvRHRHZ3pHRFh1akVJRVBwekk5MU1iditXd0o2MjVKZmhHUmI1eEovQko0ODZ5Sk5BbFRiZThnOEg5MjFFWmJ1U0diUmoyOTlIVnFDamM4STJibWg0UTJHN2hNSGhqRXFDb010SDlsMWtFT3JOSmZZbFlpblhiVUJIblNwNklPV2J2RXRka050U216ZUUwcUpidXYzbk0rYk5xTUF6VE9YYThsb0l5MEMzbzM4WWRlNFUrekhHeDkrVmZpVFlqYmVSWHRDV1hmS3JXQmtsZkgwN1RIVGl1a2FoeFp4U0NCYUZ2REZxUmNyaWI5YVBjY2N5MlZGZUNieWlJLzEycEJENHMxN1pMam5wbVZ0ZjZvcWFENjQ3aG1tOW5Yc0JsdjUzaU14cGRZMFA1b3RUMHkzNUFPUWpUaEVtQTh1SXFyKzNyUzh3NnEzVHNYTkVUTWNmc1hlS2FUT1B1bTlQaDBHVit6N0xjVVU4NTNvZUpnK05kME9OUWxmMmFFd2FYbTdZd0RSVkx0QmxwU2UxMmFvbVhPczZhdG9mQlJ5bzYvb1lhZDBZaHNsdGU5bVIreXdGR3JISWJLZ3FkUy9BTmx0ai9IbDRDSDZZYnVISG5XQkxyUzVyQ1AyUTdzdUxBY1k5NndlYWExS0RvYWRWTlhFOGNkV0w2WlMvMElEVHVIQ2h5SGtBQ3BhVUp3WHVpZHR2NlFvUHpXYVZqNTNaWFdrK0N5Y2NYNU1ZOWJVbEJxaXV5RVRweFVCclhKakJON0xSQnFNcCt6Ym5qMjB3U0twWm9NOUo4djA1Y0l0L1djVmJmVm1LQWhpc3phdHdaaFFoOEdFbHZXbVg4bGdNc0hsMFBDZlZyaUtjOUVueFRQdmEveDVmQUo0MDd3NUphWDlJVUJEc2x3ZjE0VXNJRVU3MWF0YTV4UFhGRkV0TURvRnZtMmNEWFBaZ2IrZDR4cVZKQUdZV01KVkJBSndYdm5TTCswcksrSk1INXJOS3hjN3NyemJoR2J0eDkrNGxJME1FdEhQZENyVm9KSTdNM1IzenlhQmplY0J5dFd3cGZJZzBWUzdRWmFTaGM1ZVhucnpXY05hMU9WalVUYU1JdU5HMVlvc2FkVVlpY1VJT05qUnRXb2N1TzExUzVLcGtmK0haalNDVDQ1bUhzZjh0U2IzRTY3ajREVG5jWjNkMjl6REt4dnFRcFRCTGQxZ1BTM0xKZkRyNzE0cHRjNDNwaVM2YW03NzNTelJHSFlmTkNCZ1ZNZnMxM0JvYWhCQXBDRTFMd25rQm9WMS9TNEh4VzZkaTUzWlhXalR2ZUVDL0V4ZzAxWnQxZ0hpcTlHSVhmV3FoVlcrR01pbmtBZjQ3OXFRMlRFVFlId3BwemFDc0xFeXFXYUdWcE1BenVlN24xcmpXYzFYZHRHb3pzdHhZMGI5UzRaWVVvL0hMengyODVBTmZibWgwTm5ldHZoN205TjJvcVRSNzdYK2ZBTDRVUG8rdXVlV1QvaUN4VDYwdWF3cTZLcXljUUNvV1FDZnJ0ZUlWUlh2MWtYRTlzT2NIMDhCQ2dldUVpcVBROGdBUUt2Q2tGN3dtQWR2VWxEYzdMU29QQTJMbmRsUzZLeERWaTQrNzc3ZTJ4bjJSQ0RkMjBWbGp4RFQ4WVpjdFRtNXlSbjRUNk5TZU1CR2F6bkFrVlM3U3lOS2g1UjBGd3JVUzFzNkFyMnpTc0lMVHE1My82SGpWdVdTSDlKaTJPQllDampneXo4TkZ5R1BVM2RjNEJySEVPb3BGYmdtL0t4LzQzV2R4TGNkQUFOOTFEZlJGWnB0WVhOUjE2UURCeTQ1a004K29Sa2x5ZGpBMWw2Q1hUdzBQb3Rmd2tSUVFGVTNoeUhrQUVKUWZ2aWVLdDZnc1RuQmVWMXZKaTUzWlhtbkdOMUxqQjVFY1c4bzd2UG1jRzc3UTVCYlIzUEErRTNQZ3QzME5mZjYrNGxSdXNLTXpJeFlTS0pWcFpHdlFVMTV3aU5TL1Z6dXI3N2dnR0N6d01vc1l0SzBUaHd5YlVMYXZaZ2JzTzNDeVhoczUxYk1pWmlKcEtNNGo5NzhDbThJRU1HMFJrbVZwZjFQUzFkeDFINk96aU1JZjhScmJUTDN1SjY0a2hsVXdQRCtHNDFicGpKNEpLUThZaUtEbDQ3NFQ0UzZ2NndnVG5SYVcxb05pNTNaVXVJRXhDemlSSWpidXY3am1vSU5ZblBmaHlvOERuN1BqR1lUSUcvczZ2T1dIa1dvVW5YS2hZb3ZXYzljRkRQSmFleXBkWW9DdmJkd0lQeXlUa29NWXRLNlFuUkdHL0RNaWdLenV5MUc3TEFkcGoyVUppbGxuNHNmK2RBakJPNzdxa3UwQ0hkSVJ5SkphTTlmT2FhcDVBY1JQeFpqNzNFVDJ0dW9rTnBhbEYwOE96QXo5LzBKWEFXWmhVS1NNd3RwTUlTZzdlR3k3bG44ckd6U2tOWTYvdHlzdmcvSmtxemJoR2FOeWcvVzBIRmlabVBscnI0Y2ZyVXAwYmZ4dHI3TmV0YTNkc2thRWRuN2hRc1VUclpla05KTHdLUHBWdnFQWGR5QXBDVnhRKy94YTNSS2NUVllqQ2g5SHV1aUdkY1lhREdiMzF1ODZOV1diaHg1WFdzR1RoZTNtV1FtTEpXRCt2cVdhM0hQUFdieGFVL1pUVHFNRWxyaWU2b0doNjArNTNQVzhKbEhrZTIwa0VOYmp1dUsxaGYzZ0o2RnJadURtbHdWSzJ5Y0RheS9FNlU2VVoxd2lOdTY5T3RwMkdlcUs2aVpDYjZrVWRmS2xzSFVDNjRiZGpWbTZZZ3JCMk1yaTVVTEZFR3lRbUUwUG9lTUxEZW9rcVp3SEg4SFhTbmVnc1hkd1NyYlJFSWYzdjhkem1zcUdBdW1aeFQ3bGRxV1A4T0dhWmhSOVhXb2VWZ1Q4TVBiR21rVmd5MXM5cnFwbU42UXFzMjlkUFkwTUJmOW4weGZ5aCtpV3RndmxKb016RDJFNFNxRXp3M2dueGwxYjFCUnIzbzRaQjJialBWT25hWHo4Rms1ZmJLS0NzcmFzZU8weEFydnUwdThiZlNBTUNtKy9XblA3dG5vM1FZeDZIU0xsRUd3UWswc1J2WDRjaU5GSGxyTDRLYXp0OUFCVUZGT0tXYVBrbUN1bkphN1J5R0xuQjM2MmpZVmIrbmxLbG1HVVdmbHhwSFFzRy9pQ2FPa3NzT2V0bk5kVUNSMlRhQlBOalc0VkxRRTFTeEZDNlF2S21uLy9TVjVUNjI1SzFCTXBRRURzSm9JREs3Vzhrd2Z0U2prbTFxaTlNY1A1TWxkWkxGK0lhZnVRR2syOEd3RnYwSE1OS1hKVTFJWXhtMjZFQWZQbkVMUXZ0bWhPc2FpdjNucCs1Nk1udnFxV1hhQU8zUk5wbFd0OENxWlNvY0JaMFplVm1OeXhwRVpTNEpWcitpVUlVUHFDekVSeTNQdHp3SDFRejVXT1dXZmlrMGxyeERQeHhkTkJFWXNsWlA2c3B5QU5lTjYxWS8zZVVkT3orU1oxclhFL013TTJiWG0rQ3EyKzRPZ0tjSlZCR0tMR1RBQXI2V0RlL0FtWjA2aGtwMzZxK01NSDVNMVZhZDhUWEl4aDhuQnRxdSt2ak5ESDBQOUV1SElTaWt2K0FDdVpkUjR6ZFYvTGRtdk1SZFdLOXRCYm1BTkJoN0RwNmdkWnpTNlh0b0tib3FmTFhDbWYxdzRSQ3N4bmh2ZWU0SlJvcHFVSm01M1BkUExSL0xydkIzMjQ1ekl3aWV4R1dPZmlrMGxybURQd05OTThDSW9FbFovMnNwc0JxemJ2T3lqYWg1MDJmYm5FbDlVUVAzTGRLTnBIcGkwOStVZDByVzdjQXloUW1kaEpBZ2VPazRIMnBna20xcnk5UUhBWG5KVStjaXRKYThLYmhIUDZ3SXplWS9IcWcwTXNpMStQWlBOZytYeStmdWhSdUVYcFQzZ3hkZHMwNU8xSmZzMVN3c2JScFV5c2xENEhXOFlWL1owMmxiZVM3WFY4UVhmUE9Bbng0eHc3QTN3NWxTVXZVK2FsQ2tCbkRoekZpVjVQYUxZYzNxUHZiK3M3OUNNc2NmRkpwTFFNRy9uTGMrd29zT2V0bk5RVjVoM0czWWJxeHNzRjVTQTJ1c2FGeXBnZW1mWVJMQUdWRUV6dEpvSVorVklBUnRWeDFNc3EzcnkvQURBWG5wWFp3S2tycjJCcHhEZGU0U1d1R1FsR3B2cHQwUmxZWmhGaVN6bDYwSGI1ZGM0N1Y5eHdwR3lvV2FEMzNWTm9LblNsNlV2R2FkMWJVbXZWK0ZPbzhTRXZVRWxLRklET0dYNHp0V0cyMkhHQW1lcVRMK1I5aG1ZTlBLcTNsd01DZlUvYzhkMzBWV0xMV3oya2E3MWRiQ1ZQcGtneUxya3pIaHNxWkhsaEJSVHp5SEFWUTVqRzFrd0JLRHQ1N0llN2F2cjRBQXhTY2x6eHhLa3JEeWlYYStBRWhLelFEOG83OUd0a29vYnZ2MHNhbTZxeTdCK2h5SExlNHZ2b05lR2pXbks5Vko1dUkwQ1lIU0pFc0xmaDBuWlEraVBvUjhwQzl6VG9MZXRybzMvVEJ5T3c3SXhxMzBzd1poU0NYd0llWGJuUW5xcmNjWnVnLzhDV05Hem9MMFZTMDBnSkxIZnpkTjFmMEIvNFZHN3JUL1kvSTB0QWg2K2MwMVh2bHZ4MHgxaSs4Ui8wSWVWcDlHeGtxYTNyTnk0VlFEZHNNS0dxblBDZ21lRS8wYmw5ZmdCRUt6bWM5TVdtbEdSRjV1eGNBQUF0WlNVUkJWTmN3alJ0bU5kRklyYjg5ZExPRXY0SzNma1AySGhydUlCTW1QdGRneFhhbktONFU5UXllSHMrRXM3U010RkYwSHN0enpGMnp6dHJESXpWd2dSMjFzcW5RbGdpOVlSMzRRQVhiRkhyTFlmWUFkUlZHUjhveUE1LzYzNVJuNElQSG9nbFpocVZoZ2EyZjBSUzhHSFY3dXV4bE5GTTJ2QnIraWVwSjF2U2FNZFM4ZFM4Z0F5cXhVdzRVOEZ1T2xwMWVRSGx0WDEvb1pPY01sV1pjd3pSdTZFL05pam1BaFIyMWNpeWI4cnNTNGJGSkxQdjFqTXQrczdyN2hXTGw5c3dybFBxUm1GTGZ4YUhpREMwakRUeTVuWExNNW1TZGRld1d5SUhEQ0hWSHRDVkNmVWVCc2xBRXFrdTU2YXR6WncvVjQ2dFQ5NHRYSDZwbmlMWUpTeGwrVW1rMVp3NSsyTXR3R3Nrc05VRmsvWXltMEVYZGNBekRaU1BhbUEvWnRST1JvYkttMXl5aEZkNE9yR1ZRaVoxeW9JRGZtSFNHUVlSTHRLOHZjWEFlMkoyZDByQ2VmSTRBWVJxMzdXMFFYVFNVcitBcGVrbVVUTmYrVkttUERwOFlxV2RmWGhLRkZIUVgxOE5OVWNpMGpMUkZGVzN2SVRaaU11c3MwOHZqb250b0tFOWFJcU9RTHB2QVh6aFVKMSs1KzFXbGZvRzBiZkRCODFnYXBFWDRTYVVGWWhaK01sVVhXV3JSc2ZWbFRhZFFuNjdMNmQ4WXRUYWIwK3h2WktpczZUWGZ1V2puU3dTVjJra0dwZGttd1h1ZGlYNXQ2d3NOem11V1o2WTA0eHFtY1JmZmVqOENxcE52ZXNzVDZ5NXJpb3pxTGhzK0xWVE9aVzNleDk0QzAvdDMveUN0MitiaENxR1dhRGxwYzgwbmhsbG5MVDE1ellPdzE5a3ZQZmF2UG9lMlJFNGhUWnZDNzcxMENJdjVYMHk3TnNvU1NrdncwMHFyNjNzVWw3U0s3dUYxazhtU1dPcUh4UHFpcGl0Mno5K0tjSDhIamRkRVVmSFlVRm5UNjNJd2lTem5qSTNzSklJQ3JqQjYzZFRjeFYvYitrS0Q4MGFBNUFuR3VaMlVMbExYY0kxYkJBMFBWc3hPRVVNeFNtdkNiTHdTTEFzeG9XS2VscE8yazh3K1NzWkNLdXNzb1l6TnBpMlJVOGhRTXZDTERmYWtCR1ZwaXZQd0dmOFhMUHpMVEpmTHN3UnBqUFZaVGFmTXRweTFnLzhMc1ZTMnQvYlBxNitjb1dpcGhlOTNPYkNBaUZkQlBDak9UckFaeXBvZk9LL1pXQTZWV3Q2M3J5OGtPRzlabm8zU2pHc2FOdTVGOXo4Z1hySmFtc0ttanROTjNIbHAvbndWN1pNNFBpd3RLMjBjemVpcEd1eDllMmVSbHNncVpFUXk4SXV0MjV3MmhLVWxZZUdUdHdJdEpRdC9pZG5ENWxrQ0U4YjZyS1pqKzVuNnFSOUdLQmFqSXdIb1FlMGtaeWhTdURmMExvWXhOcTVEUENpK2NiT2d0S2drZUUva3c5QitrMmJWdjhmQmVWdnFiSlJtWE5Pd2NZOWRJR1NZTk80ZC9ES1ZCVFdOcDFUWU9reW9tS1ZscFEzTERWVE1NNWR1N3l6U0VsbUZqR1FHZnRFLzRwUWlMQzBKQzU5dDNDeDg2TFVUVVR4TElHT3N6Mm02NkhyclMzZ0F2SlEvL1pFb2tXWndoaUpVMDJGSEZ4cDNQSEx6b1BqR3pZSFNrb0Q5THBGSWJ0dlhGOHYrS09aM05rb3pybGtoSDB5TTFhSjNpMzQzTGExTFY4aCtNUlM5RkcrNkIyWmNxSmlqWmFYTmtMNDhjTTBrcHVpSitneHQvQ2h1aWF4Q3RnQUR2eGp1eHN6c1hjelNVWER3emM3NExjSkNnSC9nai82VjVEeExQbERQYVRwMlhmUHluWkluekdqWjJRaWlxRXB5aGlKbFlHcmhaTU9hT3c2cjg2RDR4czJCMHBMUzREMlJEeVAzb3pTcndUME96cHRpWjZNMDQ1cTllTnBUZ1dIc05uTm0wMUpNcmR2QjFRSng1a0xGSEMwcnpmd2JGTVNzVG5LaGRaV01XeUtya0ZXQWdkOUxlMEJORzdOMDZuUHcyY1l0d0djOHk3TmtBL1djcG90KzUyd0ROMmY5cjBHNi9SaERVWWJRdUYxQUFYYW80aEFqRDRwdDNCd29MWWtKM2xNRjJ0Y1h6V2xMa2JubDJTak51T2JxQnlteXpQMmlkKzFTM0orYUluMENDVkRpYWxHeVpVUEZEQzB2YlNlTnZaYXNwZFJYTjZVbkZmbFJTK1FWY2h4UytQeFNpMi9jREh6Z3kxUmFBZjUwT2wzbVdVTGRqaWU2V24xTzAvRjNIYkRqZlplQVM0OHBYRDZ0bDBvTlJjdEJrMzdPNWtIUUxoNGdlRkNNblhoUW1pc1R2S2NLRkszcmkrWVVCZWQxeHBrbzNkazFZL2MyV0cvUDlheGFkZjlMcTUydzZGbnhjM3RmVWw4WldsN2FjZEtIWURhVFRrZU5tMWZJaVV6aDgwc3R2bkV6OElFdlUya0YrSXhyZVpaUXQ0OFNJekdhTHA2c1dyTGZ4Njl0TGFWOVNNS3NLaU0xRkMweHJ6N2doRzlFTDQwQkhRK0tzUk1zcmZrZEh5NTRUeFhvZGg4SDU4OUs2YTZ1Z2JYeWsvb0g4V3ZmclNNenBOeUg2K2h4U1BLaDRwU1dsOVlqaTdEQTluUVNlMzZDQ094NWhiemNGUDRsL3MyanFML3dwVlA0K2dtY0hycmxLZXhWaEo4MmVwNGxhMzFHMDdFeXJoNkJyM2RMRlhiU2tFajVzR1lxTlZSU2NManZzc3AvU3VBeWVGQnM0MlpBYVNZckdJL2pPdGtMQ2M0WEJhOTA2bHhRbzczU1hWMXpESjUyUDd5RDZrMHpKSE4xWWRIRGhvb1pXbDdha3AreGVhbW5leDJqdm9SWEtNaW44QXQrcWNXTzNBeDh6UmZDdlB1QnYwbUk4QzlSU29FbGEvMVVVNmlnNGVkR1VTMy91R3VVV3pOSkRLVXpvOStHZXdVWGp2bkhYdzRRUUxHTk93V2xaWERCKzBoMjZ4c3hPQzhvblRvWFJMZFh1cU5yc01Qdk1EYllJMzNpZkxxNGcxSjhxRGlsRmFTdCtYMGVSb0VKWi9XZS9vay9neHIrZHovNzlMYm1MQ2dVaEZMNHhkYU44QXdudUpFN2hWOFVUMy9pamRDZDNQdlZuM29hbFJiaEw5REpGTWRTc242cUtlckkwTGJnREhjNkRtbFhMNWtZS2ltMm9ONXA4cmJvYVJNZUZMZDhnWlV1YTM0dWVKL0liNU1oQitjNXBWbm5ndGpXU25kMXpVYm95LzJuNEdJalRLdWJVY1kwc3pDSFFJUWIzK05JZVVvclNEdThIOGs0elp1OWdOY0FFUlFLR2xENFJmOVdlSVlUWE9OTzRlc3B1ZjhoUGpMOFBqbit5N0FFTFhqcko1ckNVQmgrS0ZaNnRYWFVBUnNnTVJSK2FOT3ZWMC85U2RIN1hESng0VUh4alRzQnBWbXp3ZnRVZm9zY09UalBLTTA3RjZTMlZycXJhN2FDdnhPalcyTU04UWROaFBXREVDcE8xeHE4dEtueU02VXRITkNzeUo1NjhrT1AvY2Rqdi9ta1hYZnpDaUdXQkw2dzFHS241U2w4ZlFqN3ljZWUrTXBqVDQ3UXVqc0QvNUs2am5ScFp2MWtVUWp6NGZCRGk2MlZrKzFJUnNzYmFpaUd6VHVVT2hrcDljdmtFV01uVGNGT3l4TlFtcElOM3VzSG5YOXljSjVSbW5XdVZxRzEwaE55ald5R05iV09IKzdjeEhjdUxZU0tXVnFtK0E2WitqTWtMMWdXZ2Q4alE2blhpeHU1SndCL2hteGtzeXg1NjB1YWVvMzl0VWVuL3Y1Qnd5c3hGRnY2MWE4YW5Yejk1ZlFSQzRwdjNDd29QbmhQcGJTNmw0UHpndEtjbE5aS1Q4bzFuRkkyYno3K2pzSFdma29xaFlvNTJyUTBmTTdvZVM3M3haRkg0TStqSVE4cnlEWHVTY0RmaWorc3dMRVVyQzlwaXJYVzZUazBoNkRQbXR3VFF6VW95b0dDNHR6SXpZSWFmOWNKTzk1dklMVVdxUnljRjVUbXVMWldlbEt1NFpSeWVlUDcrR0gvR3I2emFTbFV6TkdtcFl0cE12ZGtTRjdBckJqK05QTnFwbGFPYTl5VGdMOFlMNGc1bG9MMUpVMnBLZnZ4c29zK3JuOGZHNnArdVlJREJjVzV4czJCNG9QM0RlUm5TT1hndktBMHg2dTEwaE56RGFlVnpWdUs0akhmU2hkb1lxaVlvZVhFak5rTmVJN3loY2lMNFM5OW1OZGhENFhPUGNWRTRCOUhVd1dHcFdSOVNWT3ZuYnN1dGprYlNIalkyOWhRTEFtZnlZRFNoRnpJbUFQRkIrOTVVWTF6aC91dUNBM09DMHB6QXRvcVBUblhjRnE1dkdQK1ZGQW9jUnkyYWVKUHJnV0NmR0krNmp6eXRDL0UweXI0UmljY09tK21aQVg4SmVic1dTU2dvL1czb3M0ajR0ejBwcGFoNmpObFE4WnBjUnpNWEUwZmQ4d1JnL1BkK05aU2VvS3VrYlVOR3hZOENWYjBEaytTemZYMnl4SzlnQThyNE1QWjdEaDAzbERWS3ZoK3UweGcyOUg2c3hOY0VsVWFTb0RBWlVzaDQ1UVdkVzRvZUovU3Rjc1JnL1B0MlBsU2RaU2VwR3U4WE9hNnhSKzVkSlFiNWNEZDVxVzYzb1EyZEJpOUo1U1ZoNi8vV1lQL3RkZ1lySVEvSDBjcktLYU8xdDlwb1RKVklkeFhHU29RVmliRWtIRlNVZ2plSjNSdE02VGdmRnQrcGx3dHBTZnFHbG5kR2Z6WmpvUnN5MWR0dU80blR5c3plbjlUU2ZJQ0UrVGg2OFlkaGM2YmFWc04velhaeVdaSDYvOUJsbmt6S0VXVm9lcXpFMFBHQ1FzaGVKL1F0YzRRZ3ZPdCtlbUN0WlNlcUdzNnFYdFIrTUlDNTlRQ2ZIRCtMTUgrUHhxZFVyRFIzTzZHQUFBQUFFbEZUa1N1UW1DQyIKfQo="/>
    </extobj>
  </extobjs>
</s:customData>
</file>

<file path=customXml/itemProps135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2656</Words>
  <Application>WPS Presentation</Application>
  <PresentationFormat>宽屏</PresentationFormat>
  <Paragraphs>113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SimSun</vt:lpstr>
      <vt:lpstr>Wingdings</vt:lpstr>
      <vt:lpstr>Wingdings</vt:lpstr>
      <vt:lpstr>DejaVu Math TeX Gyre</vt:lpstr>
      <vt:lpstr>苹方-简</vt:lpstr>
      <vt:lpstr>Microsoft YaHei</vt:lpstr>
      <vt:lpstr>汉仪旗黑</vt:lpstr>
      <vt:lpstr>Arial Unicode MS</vt:lpstr>
      <vt:lpstr>汉仪书宋二KW</vt:lpstr>
      <vt:lpstr>SimSun</vt:lpstr>
      <vt:lpstr>Microsoft YaHei</vt:lpstr>
      <vt:lpstr>WPS</vt:lpstr>
      <vt:lpstr>22.电磁波的产生及基本性质</vt:lpstr>
      <vt:lpstr>麦克斯韦方程组的波动解</vt:lpstr>
      <vt:lpstr>Domain Wall Problem</vt:lpstr>
      <vt:lpstr>Possible Solution to the Problem</vt:lpstr>
      <vt:lpstr>麦克斯韦方程组的波动解</vt:lpstr>
      <vt:lpstr>Step-by-step Breaking</vt:lpstr>
      <vt:lpstr>Step-by-step Breaking</vt:lpstr>
      <vt:lpstr>麦克斯韦方程组的波动解</vt:lpstr>
      <vt:lpstr>麦克斯韦方程组的波动解</vt:lpstr>
      <vt:lpstr>3:1 Toy Model</vt:lpstr>
      <vt:lpstr>3:1 Toy Model</vt:lpstr>
      <vt:lpstr>3:1 Toy Model</vt:lpstr>
      <vt:lpstr>3:1 Toy Model</vt:lpstr>
      <vt:lpstr>麦克斯韦方程组的波动解</vt:lpstr>
      <vt:lpstr>麦克斯韦方程组的波动解</vt:lpstr>
      <vt:lpstr>Stability of the Domain Wall Solutions</vt:lpstr>
      <vt:lpstr>Stability of the Domain Wall Solutions</vt:lpstr>
      <vt:lpstr>Stability of the Domain Wall Solutions</vt:lpstr>
      <vt:lpstr>Preliminary Gravitational Wave</vt:lpstr>
      <vt:lpstr>麦克斯韦方程组的波动解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tangyilei</dc:creator>
  <cp:lastModifiedBy>平秩天下</cp:lastModifiedBy>
  <cp:revision>298</cp:revision>
  <dcterms:created xsi:type="dcterms:W3CDTF">2026-05-17T01:44:53Z</dcterms:created>
  <dcterms:modified xsi:type="dcterms:W3CDTF">2026-05-17T01:44:53Z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1033-12.1.25869.25869</vt:lpwstr>
  </property>
  <property fmtid="{D5CDD505-2E9C-101B-9397-08002B2CF9AE}" pid="3" name="ICV">
    <vt:lpwstr>9795E055BD25E428FB73B56807E2FA22_41</vt:lpwstr>
  </property>
</Properties>
</file>