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903" r:id="rId3"/>
    <p:sldId id="899" r:id="rId4"/>
    <p:sldId id="922" r:id="rId5"/>
    <p:sldId id="923" r:id="rId6"/>
    <p:sldId id="912" r:id="rId7"/>
    <p:sldId id="925" r:id="rId8"/>
    <p:sldId id="926" r:id="rId9"/>
    <p:sldId id="927" r:id="rId10"/>
    <p:sldId id="929" r:id="rId11"/>
    <p:sldId id="930" r:id="rId12"/>
    <p:sldId id="931" r:id="rId13"/>
    <p:sldId id="932" r:id="rId14"/>
    <p:sldId id="881" r:id="rId15"/>
    <p:sldId id="27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7A7A7"/>
    <a:srgbClr val="F7F7F7"/>
    <a:srgbClr val="000000"/>
    <a:srgbClr val="FEFEFE"/>
    <a:srgbClr val="6C6C6C"/>
    <a:srgbClr val="E74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7"/>
    <p:restoredTop sz="96327"/>
  </p:normalViewPr>
  <p:slideViewPr>
    <p:cSldViewPr snapToGrid="0" snapToObjects="1">
      <p:cViewPr varScale="1">
        <p:scale>
          <a:sx n="131" d="100"/>
          <a:sy n="131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02130-2869-FB46-8CA8-429DB1FD99F1}" type="datetimeFigureOut">
              <a:rPr kumimoji="1" lang="zh-CN" altLang="en-US" smtClean="0"/>
              <a:t>2026/5/13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4CD77-F985-DB4D-8ED7-50DC0A20532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687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AC384-EB52-1B4C-957B-DC96445C25C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2676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BE0F2-AFE0-1ED3-CC27-F667E7F77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6CBEF31-03FA-406B-14BC-4F44CAF8BA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A94FF6-C821-5DEB-B32A-B3B86226F23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78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594E0-1A21-F512-C4D2-971D01A35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B00CE04-0A26-87F0-2BEE-CD5110ED9B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E1AA90-E9B8-1B76-31C9-8A08E5E2F572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569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C33B0-B897-C232-1A3B-302A611F1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27F27E2-6B49-B008-FFAD-19672DF8E2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FA654E-C23D-2A48-63F3-D20A4F94ED57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22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D3105-96EF-F004-7474-4035576AB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A2E7780-A55D-9CDB-322A-D6EE49E7C2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2FB855-16D6-FE0A-A601-FA28DBBA2AE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027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AC384-EB52-1B4C-957B-DC96445C25CB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528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6536A-7861-6E8C-F951-1593CC120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50213EF-1489-8FED-3CBE-DFF301DC7E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6D70CB-BB27-EBD5-EE13-5521A32F8487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89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FCFA-C746-A4D5-B289-887E296D9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966303-CC52-1B4F-AE6C-678CEFE49F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6D1DC7-BCFC-33DD-F751-D0FFF92F453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17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C2EB0-C051-51D6-184E-49C957EF1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F398CB3-37CC-15D7-8893-AD9EE7CD2E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0FB832-28D6-CB78-574B-150362BE1BB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466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3E458-53A0-B9A1-ABF4-0156F1F68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674EC2-67E7-6176-911C-DC172CFDBC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30FFB1-447D-F450-CB4F-BA7685E3A05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44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F70F9-774D-4C58-486B-6C200F77B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76306AE-E8B8-5D24-B1E5-16A669E23B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631E68-E85C-8654-A797-5C4109D2B48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07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8E497-C787-E914-0684-EFE61ACD8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F2FDF37-C7C7-5634-A378-711E761BA3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DFC091-6916-A73D-8E83-5E79C8702E2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539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45A5B-A679-E67F-8789-ADF269E94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0FEE738-190F-59AE-C098-ED45696C06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E4F10E-1E85-150F-BC0C-BE09EB8AA6A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585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60F8E-2555-8EA7-6EAD-73541B624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394B1E9-BD8E-57BF-0EAB-EECE267759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D5E3CD-A837-9BB4-71C2-9241A5224AC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07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A3C6A5-4430-2CCA-CE84-729EE243F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87C3044-0120-341F-216A-F3A3FB738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A92E8-619B-15B3-C070-E41139B3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2026/5/13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226ADC-0BA6-9929-C0BC-1B5D41F2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D59F8C-FB8A-6D9C-66A2-F90A96E2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595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20FB07-E524-B57D-9E2D-84D8AE17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E3B2D9-C3D9-4988-6F97-F9FE682CF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0CB914-96F3-F8BD-F8EC-F0DEEE3C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2026/5/13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6D08A7-FE38-4974-D606-E51B5491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4054C-6E2E-76FB-6B69-9241079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264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065C983-6839-D69F-4F22-02DF6D355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734A1E-1956-34E2-71F0-6D31E87F0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4F6D1B-64DF-375E-A7A7-698004A0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2026/5/13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12D16E-00D8-3CA7-1883-4D806EAE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D456C0-3CC0-6EAA-F2CA-29E5B495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46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DE3989-4958-C471-7318-3B5C750B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4EC396-F82C-057C-9B97-8036B09C1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E66236-BDAC-EA6B-3FEA-D24F4E42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2026/5/13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A64B1D-F100-D230-D391-8E93B14E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4DE276-2334-DD9E-DEDE-1E28224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632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EF3C61-102E-61F3-2FC2-2D06FF89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D73CC6-2D79-CACA-B27E-FA66E87FF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74F229-9B29-11ED-ECDF-4937BDF0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2026/5/13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260266-B4B7-267F-0314-2A342176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60E36A-66ED-5674-975E-1CF7572A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422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699282-7D81-B6B1-2A7D-55874766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D0B9EB-E604-0D3C-7721-1A630AAFF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4D8B9D-C2B9-70F5-47D2-A1BEB3F96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B7D8B2-741B-203C-94D3-D32587898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2026/5/13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563C06-A07A-2202-D7FC-24782B12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106EA4-6CD3-0999-9481-7F32D2D4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611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C8B855-C525-96AE-93FA-00EFF925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73A57F-834F-1738-93D1-CF1C18EE5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B774BF-892E-5418-AF86-F4CB09611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13E246-464A-E65A-2303-4D5CE5198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3E53A9-205B-E93B-DE41-DCF78EF57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E93F97E-6A17-BD5C-F7A4-24942E9B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2026/5/13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0D2A93F-A55E-ED9C-D5F1-D08870EE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974E17-AD7E-02DC-AE26-4CBEDCA5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67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0724AB-9D11-9049-7DB9-996CB4771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42466F2-3CA1-88E9-B3E8-DA410DD5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2026/5/13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683479-0990-5DC1-E6D8-437DC303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C05037-0C9D-119D-A4FD-2149189E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258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BA18638-1676-8299-7255-44A25841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2026/5/13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2EDB82C-28ED-7608-9A84-9A4735B8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7F079A-E9B4-4777-7572-B9A6FB7C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94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92BAF-A88E-1C70-23B6-03956500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0D8DE3-A035-A667-E01D-A34DE9956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2E7B1B-ED52-9DC7-011E-F1370FC5B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09EB15-BD32-FA27-7F93-942F0BE0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2026/5/13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F05212-8F3A-FAB1-8D48-68D645B9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E91554-87DB-0F18-8BC7-6AA28962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036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BA09BE-E7DE-DA26-CB34-C54BE400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068A731-9F23-ED37-7827-A7DDF5742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4EEDB0-1CC1-BD8B-4A18-8FA158A26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5BAD83-C6E6-B80F-F66D-35CFFDA5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90AD-2882-0948-A494-6EDF05D0DDDB}" type="datetimeFigureOut">
              <a:rPr kumimoji="1" lang="zh-CN" altLang="en-US" smtClean="0"/>
              <a:t>2026/5/13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799DC9-2335-A938-FED4-95AB1193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0C2E42-2A77-8520-493A-048D1C1F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966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1A1E3C-140E-547C-69D6-D042137D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EBE245-58CD-497A-CA95-08AF7D035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9FE0A5-091E-0610-133B-68E0BAC56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B90AD-2882-0948-A494-6EDF05D0DDDB}" type="datetimeFigureOut">
              <a:rPr kumimoji="1" lang="zh-CN" altLang="en-US" smtClean="0"/>
              <a:t>2026/5/13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614C80-25C4-C603-35AC-2119B7BA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E2F0FA-1F1C-D2B5-64D5-6BF70BA40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7CC5F-28A1-4340-B6F5-90AB29094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646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5.245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4BB53A-A32A-AE4D-A18A-79A22F9D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925" y="2234767"/>
            <a:ext cx="9898144" cy="1479261"/>
          </a:xfrm>
        </p:spPr>
        <p:txBody>
          <a:bodyPr>
            <a:normAutofit fontScale="90000"/>
          </a:bodyPr>
          <a:lstStyle/>
          <a:p>
            <a:br>
              <a:rPr lang="en-US" altLang="zh-CN" sz="4200" b="1" dirty="0">
                <a:latin typeface="Chalkboard" panose="03050602040202020205" pitchFamily="66" charset="0"/>
              </a:rPr>
            </a:br>
            <a:br>
              <a:rPr lang="en-US" altLang="zh-CN" sz="4200" b="1" dirty="0">
                <a:latin typeface="Chalkboard" panose="03050602040202020205" pitchFamily="66" charset="0"/>
              </a:rPr>
            </a:br>
            <a:r>
              <a:rPr lang="en-US" altLang="zh-CN" sz="3600" b="1" dirty="0">
                <a:latin typeface="Chalkboard" panose="03050602040202020205" pitchFamily="66" charset="0"/>
              </a:rPr>
              <a:t>Simulating sound waves from first-order phase transitions in an expanding universe</a:t>
            </a:r>
            <a:br>
              <a:rPr lang="en-US" altLang="zh-CN" sz="3100" dirty="0">
                <a:solidFill>
                  <a:schemeClr val="accent1"/>
                </a:solidFill>
                <a:latin typeface="Chalkboard" panose="03050602040202020205" pitchFamily="66" charset="0"/>
              </a:rPr>
            </a:br>
            <a:endParaRPr lang="zh-CN" altLang="en-US" sz="3100" dirty="0">
              <a:solidFill>
                <a:schemeClr val="accent1"/>
              </a:solidFill>
              <a:latin typeface="Chalkboard" panose="03050602040202020205" pitchFamily="66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44570E6-C0FF-E448-9876-30CBE4F3B1E4}"/>
              </a:ext>
            </a:extLst>
          </p:cNvPr>
          <p:cNvSpPr txBox="1"/>
          <p:nvPr/>
        </p:nvSpPr>
        <p:spPr>
          <a:xfrm>
            <a:off x="631369" y="3496798"/>
            <a:ext cx="109292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600" dirty="0">
                <a:latin typeface="Chalkboard" panose="03050602040202020205" pitchFamily="66" charset="0"/>
              </a:rPr>
              <a:t>田驰</a:t>
            </a:r>
            <a:r>
              <a:rPr kumimoji="1" lang="en-US" altLang="zh-CN" sz="2600" dirty="0">
                <a:latin typeface="Chalkboard" panose="03050602040202020205" pitchFamily="66" charset="0"/>
              </a:rPr>
              <a:t> (Chi Tian) </a:t>
            </a:r>
            <a:r>
              <a:rPr kumimoji="1" lang="zh-CN" altLang="en-US" sz="2600" dirty="0">
                <a:latin typeface="Chalkboard" panose="03050602040202020205" pitchFamily="66" charset="0"/>
              </a:rPr>
              <a:t>   </a:t>
            </a:r>
            <a:endParaRPr kumimoji="1" lang="en-US" altLang="zh-CN" sz="2600" dirty="0">
              <a:latin typeface="Chalkboard" panose="03050602040202020205" pitchFamily="66" charset="0"/>
            </a:endParaRPr>
          </a:p>
          <a:p>
            <a:pPr algn="ctr"/>
            <a:r>
              <a:rPr kumimoji="1" lang="zh-CN" altLang="en-US" sz="2000" dirty="0">
                <a:latin typeface="Chalkboard" panose="03050602040202020205" pitchFamily="66" charset="0"/>
              </a:rPr>
              <a:t>安徽大学</a:t>
            </a:r>
            <a:endParaRPr kumimoji="1" lang="en-US" altLang="zh-CN" sz="2000" dirty="0">
              <a:latin typeface="Chalkboard" panose="03050602040202020205" pitchFamily="66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3FE09-250F-BC40-A48F-BC83787E6F4C}"/>
              </a:ext>
            </a:extLst>
          </p:cNvPr>
          <p:cNvSpPr/>
          <p:nvPr/>
        </p:nvSpPr>
        <p:spPr>
          <a:xfrm>
            <a:off x="0" y="6651171"/>
            <a:ext cx="12192000" cy="2068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C4F1ACBE-1201-8B4E-AFAF-8FF96CC36CAB}"/>
              </a:ext>
            </a:extLst>
          </p:cNvPr>
          <p:cNvSpPr txBox="1"/>
          <p:nvPr/>
        </p:nvSpPr>
        <p:spPr>
          <a:xfrm>
            <a:off x="358100" y="4760603"/>
            <a:ext cx="1137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altLang="zh-CN" sz="1600" b="1" i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2026 Workshop on New Physics and Interdisciplinary Sciences (</a:t>
            </a:r>
            <a:r>
              <a:rPr lang="en" altLang="zh-CN" sz="1600" b="1" i="0" dirty="0" err="1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NPhiS</a:t>
            </a:r>
            <a:r>
              <a:rPr lang="en" altLang="zh-CN" sz="1600" b="1" i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2026)</a:t>
            </a:r>
          </a:p>
          <a:p>
            <a:pPr algn="ctr"/>
            <a:r>
              <a:rPr kumimoji="1" lang="en-US" altLang="zh-CN" sz="1600" dirty="0">
                <a:latin typeface="Chalkboard" panose="03050602040202020205" pitchFamily="66" charset="0"/>
              </a:rPr>
              <a:t>2026.5, Nanjing</a:t>
            </a:r>
            <a:endParaRPr kumimoji="1" lang="zh-CN" altLang="en-US" sz="1600" dirty="0">
              <a:latin typeface="Chalkboard" panose="03050602040202020205" pitchFamily="66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0318DF-462B-5E83-84DC-A0653C90750A}"/>
              </a:ext>
            </a:extLst>
          </p:cNvPr>
          <p:cNvSpPr txBox="1"/>
          <p:nvPr/>
        </p:nvSpPr>
        <p:spPr>
          <a:xfrm>
            <a:off x="286476" y="5968556"/>
            <a:ext cx="595700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Collaborator: Xiao Wang, </a:t>
            </a:r>
            <a:r>
              <a:rPr lang="en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Csaba Balazs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C41BBED-9577-37DB-9507-011B715B017F}"/>
              </a:ext>
            </a:extLst>
          </p:cNvPr>
          <p:cNvSpPr txBox="1"/>
          <p:nvPr/>
        </p:nvSpPr>
        <p:spPr>
          <a:xfrm>
            <a:off x="9019404" y="5977329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Based on work in preparation</a:t>
            </a:r>
            <a:endParaRPr lang="zh-CN" altLang="en-US" dirty="0"/>
          </a:p>
        </p:txBody>
      </p:sp>
      <p:pic>
        <p:nvPicPr>
          <p:cNvPr id="6" name="Picture 2" descr="大学校徽系列：安徽大学标志矢量图- 设计之家">
            <a:extLst>
              <a:ext uri="{FF2B5EF4-FFF2-40B4-BE49-F238E27FC236}">
                <a16:creationId xmlns:a16="http://schemas.microsoft.com/office/drawing/2014/main" id="{A0BB7D81-50A4-AF5E-00B9-ABFBDF2D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883" y="-278443"/>
            <a:ext cx="2766550" cy="19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5A858EB-C4BA-E640-E4F3-E4FC716FB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" y="35235"/>
            <a:ext cx="2286000" cy="141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5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A8640-E9A6-E9F0-A032-A32866642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040963F-52A7-9834-ECDC-BC999F1842DB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F53C60A-0308-1D5F-DDF9-68078074FFA3}"/>
              </a:ext>
            </a:extLst>
          </p:cNvPr>
          <p:cNvSpPr txBox="1"/>
          <p:nvPr/>
        </p:nvSpPr>
        <p:spPr>
          <a:xfrm>
            <a:off x="190763" y="357981"/>
            <a:ext cx="949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Something is different when considering CE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7C299C0-9B92-3EA6-3A93-01DE90876564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2C47F57-D5BA-5209-0DCA-3D9AC4E97F72}"/>
              </a:ext>
            </a:extLst>
          </p:cNvPr>
          <p:cNvSpPr txBox="1"/>
          <p:nvPr/>
        </p:nvSpPr>
        <p:spPr>
          <a:xfrm>
            <a:off x="602133" y="1530111"/>
            <a:ext cx="10350156" cy="1698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solidFill>
                  <a:schemeClr val="bg2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Reducing mean separation of bubbles; 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solidFill>
                  <a:schemeClr val="bg2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Growing strength of the FOPTs;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Different </a:t>
            </a:r>
            <a:r>
              <a:rPr lang="en-US" altLang="zh-CN" sz="2400" dirty="0">
                <a:solidFill>
                  <a:srgbClr val="FF0000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sound wave dynamics</a:t>
            </a:r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!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BDABD1-9051-198F-ED63-1CBBE31E2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60" y="3646281"/>
            <a:ext cx="5622074" cy="268464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976ED9D-BB9A-7471-D2D5-CC4A5622326D}"/>
              </a:ext>
            </a:extLst>
          </p:cNvPr>
          <p:cNvSpPr txBox="1"/>
          <p:nvPr/>
        </p:nvSpPr>
        <p:spPr>
          <a:xfrm>
            <a:off x="-91339" y="3477412"/>
            <a:ext cx="6874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Chalkboard" panose="03050602040202020205" pitchFamily="66" charset="0"/>
                <a:ea typeface="Microsoft YaHei" panose="020B0503020204020204" pitchFamily="34" charset="-122"/>
              </a:rPr>
              <a:t>Use conserved hydro-dynamical equations: 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C25C77-6982-AA86-FB0D-EFD87F063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772" y="1117600"/>
            <a:ext cx="3357898" cy="47436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510CF03-7D04-EEF0-7BAF-610DBE8F2818}"/>
                  </a:ext>
                </a:extLst>
              </p:cNvPr>
              <p:cNvSpPr txBox="1"/>
              <p:nvPr/>
            </p:nvSpPr>
            <p:spPr>
              <a:xfrm>
                <a:off x="8917030" y="912020"/>
                <a:ext cx="22182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halkboard" panose="03050602040202020205" pitchFamily="66" charset="0"/>
                    <a:ea typeface="Microsoft YaHei" panose="020B0503020204020204" pitchFamily="34" charset="-122"/>
                  </a:rPr>
                  <a:t>Weak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=0.005</m:t>
                    </m:r>
                  </m:oMath>
                </a14:m>
                <a:r>
                  <a:rPr lang="en-US" altLang="zh-CN" dirty="0">
                    <a:latin typeface="Chalkboard" panose="03050602040202020205" pitchFamily="66" charset="0"/>
                    <a:ea typeface="Microsoft YaHei" panose="020B0503020204020204" pitchFamily="34" charset="-122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510CF03-7D04-EEF0-7BAF-610DBE8F2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030" y="912020"/>
                <a:ext cx="2218266" cy="369332"/>
              </a:xfrm>
              <a:prstGeom prst="rect">
                <a:avLst/>
              </a:prstGeom>
              <a:blipFill>
                <a:blip r:embed="rId6"/>
                <a:stretch>
                  <a:fillRect l="-2857" t="-10345" b="-27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F832635-186A-C0F2-0BBC-4A315A779823}"/>
                  </a:ext>
                </a:extLst>
              </p:cNvPr>
              <p:cNvSpPr txBox="1"/>
              <p:nvPr/>
            </p:nvSpPr>
            <p:spPr>
              <a:xfrm>
                <a:off x="8462289" y="3228653"/>
                <a:ext cx="28667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halkboard" panose="03050602040202020205" pitchFamily="66" charset="0"/>
                    <a:ea typeface="Microsoft YaHei" panose="020B0503020204020204" pitchFamily="34" charset="-122"/>
                  </a:rPr>
                  <a:t>Intermediate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=0.05</m:t>
                    </m:r>
                  </m:oMath>
                </a14:m>
                <a:r>
                  <a:rPr lang="en-US" altLang="zh-CN" dirty="0">
                    <a:latin typeface="Chalkboard" panose="03050602040202020205" pitchFamily="66" charset="0"/>
                    <a:ea typeface="Microsoft YaHei" panose="020B0503020204020204" pitchFamily="34" charset="-122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F832635-186A-C0F2-0BBC-4A315A77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289" y="3228653"/>
                <a:ext cx="2866740" cy="369332"/>
              </a:xfrm>
              <a:prstGeom prst="rect">
                <a:avLst/>
              </a:prstGeom>
              <a:blipFill>
                <a:blip r:embed="rId7"/>
                <a:stretch>
                  <a:fillRect l="-1770"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14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4D38E-DAD1-5051-19FA-5630CEC78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66D4F86-42F7-067A-AC5F-DB88B44B6C7D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DAB4C80-F93C-8DFB-373A-6A1550DEBEB5}"/>
              </a:ext>
            </a:extLst>
          </p:cNvPr>
          <p:cNvSpPr txBox="1"/>
          <p:nvPr/>
        </p:nvSpPr>
        <p:spPr>
          <a:xfrm>
            <a:off x="190763" y="357981"/>
            <a:ext cx="949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Something is different when considering CE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CBED63-E9CB-28EF-4FEE-B389E89F0D47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910C75D-1048-D196-3A00-05CDBEAA8F89}"/>
              </a:ext>
            </a:extLst>
          </p:cNvPr>
          <p:cNvSpPr txBox="1"/>
          <p:nvPr/>
        </p:nvSpPr>
        <p:spPr>
          <a:xfrm>
            <a:off x="602133" y="1530111"/>
            <a:ext cx="10350156" cy="1698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solidFill>
                  <a:schemeClr val="bg2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Reducing mean separation of bubbles; 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solidFill>
                  <a:schemeClr val="bg2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Growing strength of the FOPTs;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Different </a:t>
            </a:r>
            <a:r>
              <a:rPr lang="en-US" altLang="zh-CN" sz="2400" dirty="0">
                <a:solidFill>
                  <a:srgbClr val="FF0000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sound wave dynamics</a:t>
            </a:r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!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8579C6-0120-741D-3114-3A480EC13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772" y="1117600"/>
            <a:ext cx="3357898" cy="47436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AD76050-CAE8-F6C8-1FE9-0008F686AC0D}"/>
                  </a:ext>
                </a:extLst>
              </p:cNvPr>
              <p:cNvSpPr txBox="1"/>
              <p:nvPr/>
            </p:nvSpPr>
            <p:spPr>
              <a:xfrm>
                <a:off x="8917030" y="912020"/>
                <a:ext cx="22182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halkboard" panose="03050602040202020205" pitchFamily="66" charset="0"/>
                    <a:ea typeface="Microsoft YaHei" panose="020B0503020204020204" pitchFamily="34" charset="-122"/>
                  </a:rPr>
                  <a:t>Weak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=0.005</m:t>
                    </m:r>
                  </m:oMath>
                </a14:m>
                <a:r>
                  <a:rPr lang="en-US" altLang="zh-CN" dirty="0">
                    <a:latin typeface="Chalkboard" panose="03050602040202020205" pitchFamily="66" charset="0"/>
                    <a:ea typeface="Microsoft YaHei" panose="020B0503020204020204" pitchFamily="34" charset="-122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AD76050-CAE8-F6C8-1FE9-0008F686A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030" y="912020"/>
                <a:ext cx="2218266" cy="369332"/>
              </a:xfrm>
              <a:prstGeom prst="rect">
                <a:avLst/>
              </a:prstGeom>
              <a:blipFill>
                <a:blip r:embed="rId5"/>
                <a:stretch>
                  <a:fillRect l="-2857" t="-10345" b="-27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CB7B55C-8D16-43CA-339B-B8306934501B}"/>
                  </a:ext>
                </a:extLst>
              </p:cNvPr>
              <p:cNvSpPr txBox="1"/>
              <p:nvPr/>
            </p:nvSpPr>
            <p:spPr>
              <a:xfrm>
                <a:off x="8462289" y="3228653"/>
                <a:ext cx="28667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halkboard" panose="03050602040202020205" pitchFamily="66" charset="0"/>
                    <a:ea typeface="Microsoft YaHei" panose="020B0503020204020204" pitchFamily="34" charset="-122"/>
                  </a:rPr>
                  <a:t>Intermediate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=0.05</m:t>
                    </m:r>
                  </m:oMath>
                </a14:m>
                <a:r>
                  <a:rPr lang="en-US" altLang="zh-CN" dirty="0">
                    <a:latin typeface="Chalkboard" panose="03050602040202020205" pitchFamily="66" charset="0"/>
                    <a:ea typeface="Microsoft YaHei" panose="020B0503020204020204" pitchFamily="34" charset="-122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CB7B55C-8D16-43CA-339B-B83069345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289" y="3228653"/>
                <a:ext cx="2866740" cy="369332"/>
              </a:xfrm>
              <a:prstGeom prst="rect">
                <a:avLst/>
              </a:prstGeom>
              <a:blipFill>
                <a:blip r:embed="rId6"/>
                <a:stretch>
                  <a:fillRect l="-1770"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FDE60F0-6ACE-BE64-AB4B-32773C6E138C}"/>
                  </a:ext>
                </a:extLst>
              </p:cNvPr>
              <p:cNvSpPr txBox="1"/>
              <p:nvPr/>
            </p:nvSpPr>
            <p:spPr>
              <a:xfrm>
                <a:off x="890330" y="3990931"/>
                <a:ext cx="6096000" cy="1115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halkboard" panose="03050602040202020205" pitchFamily="66" charset="0"/>
                    <a:ea typeface="Microsoft YaHei" panose="020B0503020204020204" pitchFamily="34" charset="-122"/>
                  </a:rPr>
                  <a:t>GWs do NOT grow linearly anymore;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𝑠𝑤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poc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Chalkboard" panose="03050602040202020205" pitchFamily="66" charset="0"/>
                  </a:rPr>
                  <a:t>matters,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𝑠𝑤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>
                    <a:latin typeface="Chalkboard" panose="03050602040202020205" pitchFamily="66" charset="0"/>
                  </a:rPr>
                  <a:t>.</a:t>
                </a:r>
                <a:endParaRPr lang="zh-CN" altLang="en-US" dirty="0">
                  <a:latin typeface="Chalkboard" panose="03050602040202020205" pitchFamily="66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FDE60F0-6ACE-BE64-AB4B-32773C6E1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30" y="3990931"/>
                <a:ext cx="6096000" cy="1115562"/>
              </a:xfrm>
              <a:prstGeom prst="rect">
                <a:avLst/>
              </a:prstGeom>
              <a:blipFill>
                <a:blip r:embed="rId7"/>
                <a:stretch>
                  <a:fillRect l="-624" t="-2247" r="-6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ADD57191-30E7-4C82-EA56-B317DB180DB0}"/>
              </a:ext>
            </a:extLst>
          </p:cNvPr>
          <p:cNvSpPr/>
          <p:nvPr/>
        </p:nvSpPr>
        <p:spPr>
          <a:xfrm>
            <a:off x="7665395" y="5740400"/>
            <a:ext cx="42509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i="1" cap="none" spc="0" dirty="0">
                <a:ln w="12700">
                  <a:solidFill>
                    <a:schemeClr val="tx2">
                      <a:satMod val="155000"/>
                      <a:alpha val="33096"/>
                    </a:schemeClr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zh-CN" altLang="en-US" sz="3600" b="1" i="1" cap="none" spc="0" dirty="0">
              <a:ln w="12700">
                <a:solidFill>
                  <a:schemeClr val="tx2">
                    <a:satMod val="155000"/>
                    <a:alpha val="33096"/>
                  </a:schemeClr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90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05855-54F3-2A99-E41C-EB5929D15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AA27131-0D85-9F22-7431-BE9042BB8391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6D0B70B-3A7A-E7B9-B638-BB1803E1013E}"/>
              </a:ext>
            </a:extLst>
          </p:cNvPr>
          <p:cNvSpPr txBox="1"/>
          <p:nvPr/>
        </p:nvSpPr>
        <p:spPr>
          <a:xfrm>
            <a:off x="190763" y="357981"/>
            <a:ext cx="949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Something is different when considering CE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777386-AE2F-3844-8071-81986409FA6D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133767-F46F-D8B3-21AA-06F26FC614E4}"/>
              </a:ext>
            </a:extLst>
          </p:cNvPr>
          <p:cNvSpPr txBox="1"/>
          <p:nvPr/>
        </p:nvSpPr>
        <p:spPr>
          <a:xfrm>
            <a:off x="602133" y="1530111"/>
            <a:ext cx="10350156" cy="1698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solidFill>
                  <a:schemeClr val="bg2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Reducing mean separation of bubbles; 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solidFill>
                  <a:schemeClr val="bg2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Growing strength of the FOPTs;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Different </a:t>
            </a:r>
            <a:r>
              <a:rPr lang="en-US" altLang="zh-CN" sz="2400" dirty="0">
                <a:solidFill>
                  <a:srgbClr val="FF0000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sound wave dynamics</a:t>
            </a:r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!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8031659-8263-9CF6-9AF1-E92CDB8F4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094" y="3816008"/>
            <a:ext cx="9110106" cy="222072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FA587EA-B9B8-BC01-8C69-6E54461C9A61}"/>
              </a:ext>
            </a:extLst>
          </p:cNvPr>
          <p:cNvSpPr/>
          <p:nvPr/>
        </p:nvSpPr>
        <p:spPr>
          <a:xfrm>
            <a:off x="4455268" y="6036733"/>
            <a:ext cx="42509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i="1" cap="none" spc="0" dirty="0">
                <a:ln w="12700">
                  <a:solidFill>
                    <a:schemeClr val="tx2">
                      <a:satMod val="155000"/>
                      <a:alpha val="33096"/>
                    </a:schemeClr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zh-CN" altLang="en-US" sz="3600" b="1" i="1" cap="none" spc="0" dirty="0">
              <a:ln w="12700">
                <a:solidFill>
                  <a:schemeClr val="tx2">
                    <a:satMod val="155000"/>
                    <a:alpha val="33096"/>
                  </a:schemeClr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54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2862A-E435-BE82-E68D-792A8BC11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B8E4026-E4F9-D8C5-3F45-25C1B713816A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6B45967-A56C-469C-62C1-B4B7E6B529A6}"/>
              </a:ext>
            </a:extLst>
          </p:cNvPr>
          <p:cNvSpPr txBox="1"/>
          <p:nvPr/>
        </p:nvSpPr>
        <p:spPr>
          <a:xfrm>
            <a:off x="190763" y="357981"/>
            <a:ext cx="949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Something is different when considering CE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05324E-6BF9-9968-652D-A6C773D31DFB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7958805-AD3B-AFD5-5DE9-981536F42A23}"/>
              </a:ext>
            </a:extLst>
          </p:cNvPr>
          <p:cNvSpPr txBox="1"/>
          <p:nvPr/>
        </p:nvSpPr>
        <p:spPr>
          <a:xfrm>
            <a:off x="602133" y="1530111"/>
            <a:ext cx="10350156" cy="1698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solidFill>
                  <a:schemeClr val="bg2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Reducing mean separation of bubbles; 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solidFill>
                  <a:schemeClr val="bg2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Growing strength of the FOPTs;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Different </a:t>
            </a:r>
            <a:r>
              <a:rPr lang="en-US" altLang="zh-CN" sz="2400" dirty="0">
                <a:solidFill>
                  <a:srgbClr val="FF0000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sound wave dynamics</a:t>
            </a:r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!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BC83B6-E405-2951-6148-C4C46E55B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953" y="3228653"/>
            <a:ext cx="4686094" cy="348826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EA55100-BA97-5A19-EDEB-525FF3627B1D}"/>
              </a:ext>
            </a:extLst>
          </p:cNvPr>
          <p:cNvSpPr/>
          <p:nvPr/>
        </p:nvSpPr>
        <p:spPr>
          <a:xfrm>
            <a:off x="8112867" y="5555574"/>
            <a:ext cx="42509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i="1" cap="none" spc="0" dirty="0">
                <a:ln w="12700">
                  <a:solidFill>
                    <a:schemeClr val="tx2">
                      <a:satMod val="155000"/>
                      <a:alpha val="33096"/>
                    </a:schemeClr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zh-CN" altLang="en-US" sz="3600" b="1" i="1" cap="none" spc="0" dirty="0">
              <a:ln w="12700">
                <a:solidFill>
                  <a:schemeClr val="tx2">
                    <a:satMod val="155000"/>
                    <a:alpha val="33096"/>
                  </a:schemeClr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3914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2826B414-CF91-7E54-4E1F-F919FF272F92}"/>
              </a:ext>
            </a:extLst>
          </p:cNvPr>
          <p:cNvSpPr txBox="1"/>
          <p:nvPr/>
        </p:nvSpPr>
        <p:spPr>
          <a:xfrm>
            <a:off x="218075" y="553998"/>
            <a:ext cx="9508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Summary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14F840B-4A75-89F7-A917-440702715721}"/>
                  </a:ext>
                </a:extLst>
              </p:cNvPr>
              <p:cNvSpPr txBox="1"/>
              <p:nvPr/>
            </p:nvSpPr>
            <p:spPr>
              <a:xfrm>
                <a:off x="581952" y="1281473"/>
                <a:ext cx="10419423" cy="5022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Chalkboard" panose="03050602040202020205" pitchFamily="66" charset="0"/>
                    <a:sym typeface="+mn-ea"/>
                  </a:rPr>
                  <a:t>The cosmic expansion is expected to modify the computation of GW production in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Chalkboard" panose="03050602040202020205" pitchFamily="66" charset="0"/>
                    <a:sym typeface="+mn-ea"/>
                  </a:rPr>
                  <a:t>3 different ways</a:t>
                </a:r>
                <a:r>
                  <a:rPr lang="en-US" altLang="zh-CN" sz="2400" dirty="0">
                    <a:latin typeface="Chalkboard" panose="03050602040202020205" pitchFamily="66" charset="0"/>
                    <a:sym typeface="+mn-ea"/>
                  </a:rPr>
                  <a:t>;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Chalkboard" panose="03050602040202020205" pitchFamily="66" charset="0"/>
                    <a:sym typeface="+mn-ea"/>
                  </a:rPr>
                  <a:t>For (initially) weak transition strength, our simulations show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Chalkboard" panose="03050602040202020205" pitchFamily="66" charset="0"/>
                    <a:sym typeface="+mn-ea"/>
                  </a:rPr>
                  <a:t>non-negligible enhancement </a:t>
                </a:r>
                <a:r>
                  <a:rPr lang="en-US" altLang="zh-CN" sz="2400" dirty="0">
                    <a:latin typeface="Chalkboard" panose="03050602040202020205" pitchFamily="66" charset="0"/>
                    <a:sym typeface="+mn-ea"/>
                  </a:rPr>
                  <a:t>for the GW content when the cosmic expansion is taken into account;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Chalkboard" panose="03050602040202020205" pitchFamily="66" charset="0"/>
                    <a:sym typeface="+mn-ea"/>
                  </a:rPr>
                  <a:t>For (initially) intermediate transition strength, complications arise: marginal enhancement or suppression are found;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Chalkboard" panose="03050602040202020205" pitchFamily="66" charset="0"/>
                    <a:sym typeface="+mn-ea"/>
                  </a:rPr>
                  <a:t>The estimations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+mn-ea"/>
                          </a:rPr>
                          <m:t>𝜏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+mn-ea"/>
                          </a:rPr>
                          <m:t>𝑠𝑤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halkboard" panose="03050602040202020205" pitchFamily="66" charset="0"/>
                    <a:sym typeface="+mn-ea"/>
                  </a:rPr>
                  <a:t> could be crucial.  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400" dirty="0">
                  <a:latin typeface="Chalkboard" panose="03050602040202020205" pitchFamily="66" charset="0"/>
                  <a:sym typeface="+mn-ea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14F840B-4A75-89F7-A917-440702715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52" y="1281473"/>
                <a:ext cx="10419423" cy="5022529"/>
              </a:xfrm>
              <a:prstGeom prst="rect">
                <a:avLst/>
              </a:prstGeom>
              <a:blipFill>
                <a:blip r:embed="rId2"/>
                <a:stretch>
                  <a:fillRect l="-730" r="-1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99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0C7E744B-A483-EF41-86C5-D78FD99AB648}"/>
              </a:ext>
            </a:extLst>
          </p:cNvPr>
          <p:cNvSpPr/>
          <p:nvPr/>
        </p:nvSpPr>
        <p:spPr>
          <a:xfrm>
            <a:off x="0" y="6651171"/>
            <a:ext cx="12192000" cy="2068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0F7176C-0052-4943-AAF3-25108DF9F5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  <a:latin typeface="Chalkboard" panose="03050602040202020205" pitchFamily="66" charset="0"/>
              </a:rPr>
              <a:t>Thank You</a:t>
            </a:r>
            <a:endParaRPr lang="zh-CN" altLang="en-US" b="1" dirty="0">
              <a:solidFill>
                <a:srgbClr val="0070C0"/>
              </a:solidFill>
              <a:latin typeface="Chalkboard" panose="0305060204020202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0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426D8-F993-81AF-988D-FB1B18B8B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C970EF0-2D0D-FD0F-DDDC-99B9B428F40E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FBDACFB-2B40-3CAA-1F8D-5E9C6F4098CB}"/>
              </a:ext>
            </a:extLst>
          </p:cNvPr>
          <p:cNvSpPr txBox="1"/>
          <p:nvPr/>
        </p:nvSpPr>
        <p:spPr>
          <a:xfrm>
            <a:off x="190763" y="357981"/>
            <a:ext cx="7546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Cosmological FOPTs</a:t>
            </a:r>
            <a:r>
              <a:rPr kumimoji="1" lang="zh-CN" altLang="en-US" sz="3200" b="1" dirty="0">
                <a:latin typeface="Chalkboard" panose="03050602040202020205" pitchFamily="66" charset="0"/>
              </a:rPr>
              <a:t> </a:t>
            </a:r>
            <a:r>
              <a:rPr kumimoji="1" lang="en-US" altLang="zh-CN" sz="3200" b="1" dirty="0">
                <a:latin typeface="Chalkboard" panose="03050602040202020205" pitchFamily="66" charset="0"/>
              </a:rPr>
              <a:t>as SGWB sources 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1B287D-2168-F734-B681-29366E850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63" y="2121223"/>
            <a:ext cx="2367555" cy="2272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770057B-B5AE-BC83-BCA1-F93FF9218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310" y="2487886"/>
            <a:ext cx="2799165" cy="171746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A99040A-4EDB-9C20-FB01-4A0E7FEC5470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175DBD2-6CAE-75A7-36D8-276AC1E85D8E}"/>
              </a:ext>
            </a:extLst>
          </p:cNvPr>
          <p:cNvSpPr txBox="1"/>
          <p:nvPr/>
        </p:nvSpPr>
        <p:spPr>
          <a:xfrm>
            <a:off x="2643652" y="2744906"/>
            <a:ext cx="201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halkboard" panose="03050602040202020205" pitchFamily="66" charset="0"/>
              </a:rPr>
              <a:t>Bubble nucleation</a:t>
            </a:r>
            <a:endParaRPr kumimoji="1" lang="zh-CN" altLang="en-US" dirty="0">
              <a:latin typeface="Chalkboard" panose="03050602040202020205" pitchFamily="66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C220406-0AF1-81EE-7C4A-280989AD4FB8}"/>
              </a:ext>
            </a:extLst>
          </p:cNvPr>
          <p:cNvSpPr txBox="1"/>
          <p:nvPr/>
        </p:nvSpPr>
        <p:spPr>
          <a:xfrm>
            <a:off x="7779805" y="2685519"/>
            <a:ext cx="1524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halkboard" panose="03050602040202020205" pitchFamily="66" charset="0"/>
              </a:rPr>
              <a:t>Dynamics of </a:t>
            </a:r>
          </a:p>
          <a:p>
            <a:r>
              <a:rPr kumimoji="1" lang="en-US" altLang="zh-CN" dirty="0">
                <a:latin typeface="Chalkboard" panose="03050602040202020205" pitchFamily="66" charset="0"/>
              </a:rPr>
              <a:t>bubbles</a:t>
            </a:r>
            <a:endParaRPr kumimoji="1" lang="zh-CN" altLang="en-US" dirty="0">
              <a:latin typeface="Chalkboard" panose="03050602040202020205" pitchFamily="66" charset="0"/>
            </a:endParaRPr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B4611075-065E-0A16-C9C5-2A362D34A62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735385" y="3346621"/>
            <a:ext cx="185692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6B67ED72-1031-957D-73FA-2B597C345C68}"/>
              </a:ext>
            </a:extLst>
          </p:cNvPr>
          <p:cNvCxnSpPr>
            <a:cxnSpLocks/>
          </p:cNvCxnSpPr>
          <p:nvPr/>
        </p:nvCxnSpPr>
        <p:spPr>
          <a:xfrm>
            <a:off x="7447465" y="3346621"/>
            <a:ext cx="185692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9E6788E4-5080-3B4D-A020-D71EDAECB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4390" y="2397270"/>
            <a:ext cx="2887610" cy="208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1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4A2AB-D010-A6D2-EEC0-D96D0F19D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0D631BD-7877-AC44-0B9E-2F6E4B6697E9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190EB52-85A9-7FBF-B4C9-4ABA986F4FA7}"/>
              </a:ext>
            </a:extLst>
          </p:cNvPr>
          <p:cNvSpPr txBox="1"/>
          <p:nvPr/>
        </p:nvSpPr>
        <p:spPr>
          <a:xfrm>
            <a:off x="1448692" y="1933422"/>
            <a:ext cx="307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GWs sources of FOPT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algn="just"/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Bubble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collisions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Sound wave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Turbulence</a:t>
            </a:r>
          </a:p>
          <a:p>
            <a:pPr algn="just"/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JCAP 0809, 022 (2008); PRL112, 041301 (2014); PRD92, no. 12,123009 (2015); PRD96, no. 10,103520 (2017); Phys. Rev. D 66, 024030 (2002), Phys. Rev. D 76 (2007) 083002, JCAP 0912, 024 (2009)</a:t>
            </a:r>
          </a:p>
          <a:p>
            <a:pPr algn="just"/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amplitude and shape of GW spectrum are strongly related to 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PT dynamics.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5180B6-23C4-F677-CBDB-5CE60C18D0AA}"/>
              </a:ext>
            </a:extLst>
          </p:cNvPr>
          <p:cNvGrpSpPr/>
          <p:nvPr/>
        </p:nvGrpSpPr>
        <p:grpSpPr>
          <a:xfrm>
            <a:off x="4633878" y="1791254"/>
            <a:ext cx="5794845" cy="3852809"/>
            <a:chOff x="4354873" y="1623786"/>
            <a:chExt cx="4789128" cy="318414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15ED4B0-7B5E-A1DE-B4CF-FA5A5CE20321}"/>
                </a:ext>
              </a:extLst>
            </p:cNvPr>
            <p:cNvGrpSpPr/>
            <p:nvPr/>
          </p:nvGrpSpPr>
          <p:grpSpPr>
            <a:xfrm>
              <a:off x="4659491" y="1623786"/>
              <a:ext cx="4484510" cy="3184140"/>
              <a:chOff x="4211039" y="1771621"/>
              <a:chExt cx="4932961" cy="3502554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F6ABBF1A-75DA-194D-81CF-2447D450392D}"/>
                  </a:ext>
                </a:extLst>
              </p:cNvPr>
              <p:cNvGrpSpPr/>
              <p:nvPr/>
            </p:nvGrpSpPr>
            <p:grpSpPr>
              <a:xfrm>
                <a:off x="5540827" y="2662172"/>
                <a:ext cx="1081636" cy="524582"/>
                <a:chOff x="3885695" y="1982054"/>
                <a:chExt cx="1977743" cy="934958"/>
              </a:xfrm>
            </p:grpSpPr>
            <p:sp>
              <p:nvSpPr>
                <p:cNvPr id="57" name="流程图: 接点 76">
                  <a:extLst>
                    <a:ext uri="{FF2B5EF4-FFF2-40B4-BE49-F238E27FC236}">
                      <a16:creationId xmlns:a16="http://schemas.microsoft.com/office/drawing/2014/main" id="{12F2AAAA-7E72-EA74-3633-7C0A72D6F308}"/>
                    </a:ext>
                  </a:extLst>
                </p:cNvPr>
                <p:cNvSpPr/>
                <p:nvPr/>
              </p:nvSpPr>
              <p:spPr>
                <a:xfrm>
                  <a:off x="4876812" y="1982054"/>
                  <a:ext cx="986626" cy="933789"/>
                </a:xfrm>
                <a:prstGeom prst="flowChartConnector">
                  <a:avLst/>
                </a:prstGeom>
                <a:blipFill>
                  <a:blip r:embed="rId4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</a:blip>
                  <a:tile tx="0" ty="0" sx="100000" sy="100000" flip="none" algn="tl"/>
                </a:blip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58" name="流程图: 接点 77">
                  <a:extLst>
                    <a:ext uri="{FF2B5EF4-FFF2-40B4-BE49-F238E27FC236}">
                      <a16:creationId xmlns:a16="http://schemas.microsoft.com/office/drawing/2014/main" id="{1E2847EB-2DD3-11A3-9974-32F79D580E35}"/>
                    </a:ext>
                  </a:extLst>
                </p:cNvPr>
                <p:cNvSpPr/>
                <p:nvPr/>
              </p:nvSpPr>
              <p:spPr>
                <a:xfrm>
                  <a:off x="3885695" y="1983223"/>
                  <a:ext cx="986626" cy="933789"/>
                </a:xfrm>
                <a:prstGeom prst="flowChartConnector">
                  <a:avLst/>
                </a:prstGeom>
                <a:blipFill>
                  <a:blip r:embed="rId4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</a:blip>
                  <a:tile tx="0" ty="0" sx="100000" sy="100000" flip="none" algn="tl"/>
                </a:blip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59" name="流程图: 接点 78">
                  <a:extLst>
                    <a:ext uri="{FF2B5EF4-FFF2-40B4-BE49-F238E27FC236}">
                      <a16:creationId xmlns:a16="http://schemas.microsoft.com/office/drawing/2014/main" id="{D93E006A-5B98-A31D-C6BC-DEFE4AA6CE7C}"/>
                    </a:ext>
                  </a:extLst>
                </p:cNvPr>
                <p:cNvSpPr/>
                <p:nvPr/>
              </p:nvSpPr>
              <p:spPr>
                <a:xfrm>
                  <a:off x="5039852" y="2128516"/>
                  <a:ext cx="673879" cy="637791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noFill/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60" name="流程图: 接点 79">
                  <a:extLst>
                    <a:ext uri="{FF2B5EF4-FFF2-40B4-BE49-F238E27FC236}">
                      <a16:creationId xmlns:a16="http://schemas.microsoft.com/office/drawing/2014/main" id="{56F8E532-EFAE-7077-D547-8814C671A1A2}"/>
                    </a:ext>
                  </a:extLst>
                </p:cNvPr>
                <p:cNvSpPr/>
                <p:nvPr/>
              </p:nvSpPr>
              <p:spPr>
                <a:xfrm>
                  <a:off x="4044314" y="2130054"/>
                  <a:ext cx="673879" cy="637791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noFill/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</p:grp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2F60786-C499-A1B7-0F52-4765DA464719}"/>
                  </a:ext>
                </a:extLst>
              </p:cNvPr>
              <p:cNvSpPr txBox="1"/>
              <p:nvPr/>
            </p:nvSpPr>
            <p:spPr>
              <a:xfrm>
                <a:off x="8037139" y="3615817"/>
                <a:ext cx="1046318" cy="204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Bubble collision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6BB0712-DED3-748D-9041-90DF37150164}"/>
                  </a:ext>
                </a:extLst>
              </p:cNvPr>
              <p:cNvSpPr txBox="1"/>
              <p:nvPr/>
            </p:nvSpPr>
            <p:spPr>
              <a:xfrm>
                <a:off x="8037139" y="2743355"/>
                <a:ext cx="1046318" cy="33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Overlapping of sound shell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7D5DD5B7-4927-3131-4090-7AB2908AD456}"/>
                  </a:ext>
                </a:extLst>
              </p:cNvPr>
              <p:cNvGrpSpPr/>
              <p:nvPr/>
            </p:nvGrpSpPr>
            <p:grpSpPr>
              <a:xfrm>
                <a:off x="5512623" y="3314900"/>
                <a:ext cx="1120549" cy="796093"/>
                <a:chOff x="3277424" y="2662690"/>
                <a:chExt cx="2727078" cy="1888517"/>
              </a:xfrm>
            </p:grpSpPr>
            <p:sp>
              <p:nvSpPr>
                <p:cNvPr id="50" name="流程图: 接点 69">
                  <a:extLst>
                    <a:ext uri="{FF2B5EF4-FFF2-40B4-BE49-F238E27FC236}">
                      <a16:creationId xmlns:a16="http://schemas.microsoft.com/office/drawing/2014/main" id="{4A052743-4B8B-EEC7-8F9C-F7E0BCB102B1}"/>
                    </a:ext>
                  </a:extLst>
                </p:cNvPr>
                <p:cNvSpPr/>
                <p:nvPr/>
              </p:nvSpPr>
              <p:spPr>
                <a:xfrm>
                  <a:off x="4081847" y="2662690"/>
                  <a:ext cx="1922655" cy="1819692"/>
                </a:xfrm>
                <a:prstGeom prst="flowChartConnector">
                  <a:avLst/>
                </a:prstGeom>
                <a:blipFill>
                  <a:blip r:embed="rId4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</a:blip>
                  <a:tile tx="0" ty="0" sx="100000" sy="100000" flip="none" algn="tl"/>
                </a:blip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51" name="流程图: 接点 70">
                  <a:extLst>
                    <a:ext uri="{FF2B5EF4-FFF2-40B4-BE49-F238E27FC236}">
                      <a16:creationId xmlns:a16="http://schemas.microsoft.com/office/drawing/2014/main" id="{1379FD42-41D6-BE3F-57BB-43F37B4F36FA}"/>
                    </a:ext>
                  </a:extLst>
                </p:cNvPr>
                <p:cNvSpPr/>
                <p:nvPr/>
              </p:nvSpPr>
              <p:spPr>
                <a:xfrm>
                  <a:off x="3277424" y="2666390"/>
                  <a:ext cx="1922655" cy="1819692"/>
                </a:xfrm>
                <a:prstGeom prst="flowChartConnector">
                  <a:avLst/>
                </a:prstGeom>
                <a:blipFill>
                  <a:blip r:embed="rId4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</a:blip>
                  <a:tile tx="0" ty="0" sx="100000" sy="100000" flip="none" algn="tl"/>
                </a:blip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cxnSp>
              <p:nvCxnSpPr>
                <p:cNvPr id="52" name="直接箭头连接符 71">
                  <a:extLst>
                    <a:ext uri="{FF2B5EF4-FFF2-40B4-BE49-F238E27FC236}">
                      <a16:creationId xmlns:a16="http://schemas.microsoft.com/office/drawing/2014/main" id="{01978E00-C603-E21D-9909-2C6F647D3B37}"/>
                    </a:ext>
                  </a:extLst>
                </p:cNvPr>
                <p:cNvCxnSpPr/>
                <p:nvPr/>
              </p:nvCxnSpPr>
              <p:spPr>
                <a:xfrm flipH="1">
                  <a:off x="4773978" y="3312986"/>
                  <a:ext cx="99750" cy="63704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3" name="流程图: 接点 72">
                  <a:extLst>
                    <a:ext uri="{FF2B5EF4-FFF2-40B4-BE49-F238E27FC236}">
                      <a16:creationId xmlns:a16="http://schemas.microsoft.com/office/drawing/2014/main" id="{8133E91E-606A-837B-AED6-1E32D229EB28}"/>
                    </a:ext>
                  </a:extLst>
                </p:cNvPr>
                <p:cNvSpPr/>
                <p:nvPr/>
              </p:nvSpPr>
              <p:spPr>
                <a:xfrm>
                  <a:off x="4440227" y="3030244"/>
                  <a:ext cx="1193818" cy="1129885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54" name="流程图: 接点 73">
                  <a:extLst>
                    <a:ext uri="{FF2B5EF4-FFF2-40B4-BE49-F238E27FC236}">
                      <a16:creationId xmlns:a16="http://schemas.microsoft.com/office/drawing/2014/main" id="{FBEDD5A6-1318-071F-3F3F-249E3752EAD3}"/>
                    </a:ext>
                  </a:extLst>
                </p:cNvPr>
                <p:cNvSpPr/>
                <p:nvPr/>
              </p:nvSpPr>
              <p:spPr>
                <a:xfrm>
                  <a:off x="3641843" y="3035256"/>
                  <a:ext cx="1193818" cy="1129885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D6D4FDB8-F3C1-F206-728B-5BE396C0DD99}"/>
                    </a:ext>
                  </a:extLst>
                </p:cNvPr>
                <p:cNvSpPr/>
                <p:nvPr/>
              </p:nvSpPr>
              <p:spPr>
                <a:xfrm>
                  <a:off x="4488460" y="4213207"/>
                  <a:ext cx="347135" cy="338000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8626DD90-2875-BC1F-5B1A-D98D19FB69B0}"/>
                    </a:ext>
                  </a:extLst>
                </p:cNvPr>
                <p:cNvSpPr/>
                <p:nvPr/>
              </p:nvSpPr>
              <p:spPr>
                <a:xfrm>
                  <a:off x="4435928" y="3079322"/>
                  <a:ext cx="1085145" cy="10282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</p:grpSp>
          <p:sp>
            <p:nvSpPr>
              <p:cNvPr id="11" name="箭头: 下 30">
                <a:extLst>
                  <a:ext uri="{FF2B5EF4-FFF2-40B4-BE49-F238E27FC236}">
                    <a16:creationId xmlns:a16="http://schemas.microsoft.com/office/drawing/2014/main" id="{F983B874-E623-7ECD-6AD9-47930097788D}"/>
                  </a:ext>
                </a:extLst>
              </p:cNvPr>
              <p:cNvSpPr/>
              <p:nvPr/>
            </p:nvSpPr>
            <p:spPr>
              <a:xfrm>
                <a:off x="6050411" y="3119610"/>
                <a:ext cx="64039" cy="182108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42900"/>
                <a:endParaRPr lang="zh-CN" altLang="en-US" sz="1013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7C09665-15DB-A4AE-3A90-2DEABE7A1588}"/>
                  </a:ext>
                </a:extLst>
              </p:cNvPr>
              <p:cNvSpPr txBox="1"/>
              <p:nvPr/>
            </p:nvSpPr>
            <p:spPr>
              <a:xfrm>
                <a:off x="5318277" y="4121343"/>
                <a:ext cx="1592347" cy="204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Detonation mode 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3DEE3C50-CC33-C5D2-E25C-347BB2F9A8C4}"/>
                  </a:ext>
                </a:extLst>
              </p:cNvPr>
              <p:cNvGrpSpPr/>
              <p:nvPr/>
            </p:nvGrpSpPr>
            <p:grpSpPr>
              <a:xfrm>
                <a:off x="6679846" y="3276372"/>
                <a:ext cx="1335286" cy="778383"/>
                <a:chOff x="6103856" y="2698953"/>
                <a:chExt cx="3249682" cy="1846503"/>
              </a:xfrm>
            </p:grpSpPr>
            <p:sp>
              <p:nvSpPr>
                <p:cNvPr id="46" name="流程图: 接点 65">
                  <a:extLst>
                    <a:ext uri="{FF2B5EF4-FFF2-40B4-BE49-F238E27FC236}">
                      <a16:creationId xmlns:a16="http://schemas.microsoft.com/office/drawing/2014/main" id="{1ABC4469-0102-2961-9A36-3C1C0709FFAE}"/>
                    </a:ext>
                  </a:extLst>
                </p:cNvPr>
                <p:cNvSpPr/>
                <p:nvPr/>
              </p:nvSpPr>
              <p:spPr>
                <a:xfrm>
                  <a:off x="7430883" y="2698953"/>
                  <a:ext cx="1922655" cy="1819693"/>
                </a:xfrm>
                <a:prstGeom prst="flowChartConnector">
                  <a:avLst/>
                </a:prstGeom>
                <a:blipFill>
                  <a:blip r:embed="rId4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</a:blip>
                  <a:tile tx="0" ty="0" sx="100000" sy="100000" flip="none" algn="tl"/>
                </a:blip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47" name="流程图: 接点 66">
                  <a:extLst>
                    <a:ext uri="{FF2B5EF4-FFF2-40B4-BE49-F238E27FC236}">
                      <a16:creationId xmlns:a16="http://schemas.microsoft.com/office/drawing/2014/main" id="{0810B099-EE96-C7CC-25A0-B75403F437E4}"/>
                    </a:ext>
                  </a:extLst>
                </p:cNvPr>
                <p:cNvSpPr/>
                <p:nvPr/>
              </p:nvSpPr>
              <p:spPr>
                <a:xfrm>
                  <a:off x="6103856" y="2725763"/>
                  <a:ext cx="1922655" cy="1819693"/>
                </a:xfrm>
                <a:prstGeom prst="flowChartConnector">
                  <a:avLst/>
                </a:prstGeom>
                <a:blipFill>
                  <a:blip r:embed="rId4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</a:blip>
                  <a:tile tx="0" ty="0" sx="100000" sy="100000" flip="none" algn="tl"/>
                </a:blip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48" name="流程图: 接点 67">
                  <a:extLst>
                    <a:ext uri="{FF2B5EF4-FFF2-40B4-BE49-F238E27FC236}">
                      <a16:creationId xmlns:a16="http://schemas.microsoft.com/office/drawing/2014/main" id="{6134CCDC-738C-416D-23DE-31845EAC59E0}"/>
                    </a:ext>
                  </a:extLst>
                </p:cNvPr>
                <p:cNvSpPr/>
                <p:nvPr/>
              </p:nvSpPr>
              <p:spPr>
                <a:xfrm>
                  <a:off x="7735610" y="2969920"/>
                  <a:ext cx="1313199" cy="1242874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49" name="流程图: 接点 68">
                  <a:extLst>
                    <a:ext uri="{FF2B5EF4-FFF2-40B4-BE49-F238E27FC236}">
                      <a16:creationId xmlns:a16="http://schemas.microsoft.com/office/drawing/2014/main" id="{14C6C6F1-C7DC-7080-460C-91A0619B5028}"/>
                    </a:ext>
                  </a:extLst>
                </p:cNvPr>
                <p:cNvSpPr/>
                <p:nvPr/>
              </p:nvSpPr>
              <p:spPr>
                <a:xfrm>
                  <a:off x="6413267" y="3005092"/>
                  <a:ext cx="1313199" cy="1242874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E22A9B5B-9486-143E-0A54-2CB1A7FC4FF3}"/>
                  </a:ext>
                </a:extLst>
              </p:cNvPr>
              <p:cNvGrpSpPr/>
              <p:nvPr/>
            </p:nvGrpSpPr>
            <p:grpSpPr>
              <a:xfrm>
                <a:off x="6732753" y="2606642"/>
                <a:ext cx="1241517" cy="636530"/>
                <a:chOff x="6328564" y="1883250"/>
                <a:chExt cx="2270080" cy="1134482"/>
              </a:xfrm>
            </p:grpSpPr>
            <p:sp>
              <p:nvSpPr>
                <p:cNvPr id="41" name="流程图: 接点 60">
                  <a:extLst>
                    <a:ext uri="{FF2B5EF4-FFF2-40B4-BE49-F238E27FC236}">
                      <a16:creationId xmlns:a16="http://schemas.microsoft.com/office/drawing/2014/main" id="{4A145241-B990-DF80-0458-0AB7C57EBFCA}"/>
                    </a:ext>
                  </a:extLst>
                </p:cNvPr>
                <p:cNvSpPr/>
                <p:nvPr/>
              </p:nvSpPr>
              <p:spPr>
                <a:xfrm>
                  <a:off x="7404827" y="1883250"/>
                  <a:ext cx="1193817" cy="1129887"/>
                </a:xfrm>
                <a:prstGeom prst="flowChartConnector">
                  <a:avLst/>
                </a:prstGeom>
                <a:blipFill>
                  <a:blip r:embed="rId4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</a:blip>
                  <a:tile tx="0" ty="0" sx="100000" sy="100000" flip="none" algn="tl"/>
                </a:blip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42" name="流程图: 接点 61">
                  <a:extLst>
                    <a:ext uri="{FF2B5EF4-FFF2-40B4-BE49-F238E27FC236}">
                      <a16:creationId xmlns:a16="http://schemas.microsoft.com/office/drawing/2014/main" id="{825DBB2F-FDC7-994B-0F16-669860929132}"/>
                    </a:ext>
                  </a:extLst>
                </p:cNvPr>
                <p:cNvSpPr/>
                <p:nvPr/>
              </p:nvSpPr>
              <p:spPr>
                <a:xfrm>
                  <a:off x="6328564" y="1887845"/>
                  <a:ext cx="1193817" cy="1129887"/>
                </a:xfrm>
                <a:prstGeom prst="flowChartConnector">
                  <a:avLst/>
                </a:prstGeom>
                <a:blipFill>
                  <a:blip r:embed="rId4">
                    <a:duotone>
                      <a:prstClr val="black"/>
                      <a:schemeClr val="tx2">
                        <a:tint val="45000"/>
                        <a:satMod val="400000"/>
                      </a:schemeClr>
                    </a:duotone>
                  </a:blip>
                  <a:tile tx="0" ty="0" sx="100000" sy="100000" flip="none" algn="tl"/>
                </a:blip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43" name="流程图: 接点 62">
                  <a:extLst>
                    <a:ext uri="{FF2B5EF4-FFF2-40B4-BE49-F238E27FC236}">
                      <a16:creationId xmlns:a16="http://schemas.microsoft.com/office/drawing/2014/main" id="{68A8C5D7-1752-E3A1-479D-D3D6471B79C2}"/>
                    </a:ext>
                  </a:extLst>
                </p:cNvPr>
                <p:cNvSpPr/>
                <p:nvPr/>
              </p:nvSpPr>
              <p:spPr>
                <a:xfrm>
                  <a:off x="7559820" y="2030187"/>
                  <a:ext cx="896933" cy="848901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44" name="流程图: 接点 63">
                  <a:extLst>
                    <a:ext uri="{FF2B5EF4-FFF2-40B4-BE49-F238E27FC236}">
                      <a16:creationId xmlns:a16="http://schemas.microsoft.com/office/drawing/2014/main" id="{28A388E5-D39E-EAC9-D93E-5753F7A6BDAA}"/>
                    </a:ext>
                  </a:extLst>
                </p:cNvPr>
                <p:cNvSpPr/>
                <p:nvPr/>
              </p:nvSpPr>
              <p:spPr>
                <a:xfrm>
                  <a:off x="6483557" y="2032810"/>
                  <a:ext cx="896933" cy="848901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45" name="流程图: 接点 64">
                  <a:extLst>
                    <a:ext uri="{FF2B5EF4-FFF2-40B4-BE49-F238E27FC236}">
                      <a16:creationId xmlns:a16="http://schemas.microsoft.com/office/drawing/2014/main" id="{53605B50-45CF-02D1-A6D0-18E4CB050715}"/>
                    </a:ext>
                  </a:extLst>
                </p:cNvPr>
                <p:cNvSpPr/>
                <p:nvPr/>
              </p:nvSpPr>
              <p:spPr>
                <a:xfrm>
                  <a:off x="7378955" y="2605536"/>
                  <a:ext cx="174024" cy="176812"/>
                </a:xfrm>
                <a:prstGeom prst="flowChartConnector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1013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</p:grpSp>
          <p:sp>
            <p:nvSpPr>
              <p:cNvPr id="15" name="箭头: 下 34">
                <a:extLst>
                  <a:ext uri="{FF2B5EF4-FFF2-40B4-BE49-F238E27FC236}">
                    <a16:creationId xmlns:a16="http://schemas.microsoft.com/office/drawing/2014/main" id="{70A3309D-0AC8-C1D6-CE78-B228535DD956}"/>
                  </a:ext>
                </a:extLst>
              </p:cNvPr>
              <p:cNvSpPr/>
              <p:nvPr/>
            </p:nvSpPr>
            <p:spPr>
              <a:xfrm>
                <a:off x="7307668" y="3134273"/>
                <a:ext cx="65086" cy="182108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42900"/>
                <a:endParaRPr lang="zh-CN" altLang="en-US" sz="1013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393C1B42-763B-275C-5C13-347BE5D5D694}"/>
                  </a:ext>
                </a:extLst>
              </p:cNvPr>
              <p:cNvSpPr/>
              <p:nvPr/>
            </p:nvSpPr>
            <p:spPr>
              <a:xfrm>
                <a:off x="6879849" y="4124336"/>
                <a:ext cx="939257" cy="204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Deflagration mode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流程图: 接点 36">
                <a:extLst>
                  <a:ext uri="{FF2B5EF4-FFF2-40B4-BE49-F238E27FC236}">
                    <a16:creationId xmlns:a16="http://schemas.microsoft.com/office/drawing/2014/main" id="{C2FC1CBB-6D88-9BD8-F6C0-C65844758668}"/>
                  </a:ext>
                </a:extLst>
              </p:cNvPr>
              <p:cNvSpPr/>
              <p:nvPr/>
            </p:nvSpPr>
            <p:spPr>
              <a:xfrm>
                <a:off x="6319694" y="4409905"/>
                <a:ext cx="789876" cy="790996"/>
              </a:xfrm>
              <a:prstGeom prst="flowChartConnector">
                <a:avLst/>
              </a:prstGeom>
              <a:blipFill>
                <a:blip r:embed="rId5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artisticPhotocopy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zh-CN" altLang="en-US" sz="1013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D57F83E-0056-2912-5951-EFFB656C2B4B}"/>
                  </a:ext>
                </a:extLst>
              </p:cNvPr>
              <p:cNvSpPr txBox="1"/>
              <p:nvPr/>
            </p:nvSpPr>
            <p:spPr>
              <a:xfrm>
                <a:off x="4521211" y="2800172"/>
                <a:ext cx="1046318" cy="204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Bubble collision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直接箭头连接符 38">
                <a:extLst>
                  <a:ext uri="{FF2B5EF4-FFF2-40B4-BE49-F238E27FC236}">
                    <a16:creationId xmlns:a16="http://schemas.microsoft.com/office/drawing/2014/main" id="{0ABD1D76-71AE-27D3-B1ED-03598FA257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61786" y="2970192"/>
                <a:ext cx="849638" cy="14091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FEDFED8-08E6-2E74-023D-61F64695FEE0}"/>
                  </a:ext>
                </a:extLst>
              </p:cNvPr>
              <p:cNvSpPr txBox="1"/>
              <p:nvPr/>
            </p:nvSpPr>
            <p:spPr>
              <a:xfrm>
                <a:off x="4519350" y="3525102"/>
                <a:ext cx="1046318" cy="33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Overlapping of sound shell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直接箭头连接符 40">
                <a:extLst>
                  <a:ext uri="{FF2B5EF4-FFF2-40B4-BE49-F238E27FC236}">
                    <a16:creationId xmlns:a16="http://schemas.microsoft.com/office/drawing/2014/main" id="{6B564E67-D54D-B996-1D44-5CF0853359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70226" y="3746163"/>
                <a:ext cx="635414" cy="30008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659E08F-3E96-792B-F73A-E5C3FD71D783}"/>
                  </a:ext>
                </a:extLst>
              </p:cNvPr>
              <p:cNvSpPr txBox="1"/>
              <p:nvPr/>
            </p:nvSpPr>
            <p:spPr>
              <a:xfrm>
                <a:off x="5171144" y="1900865"/>
                <a:ext cx="3151131" cy="204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Formation and expansion of bubbles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27E4807-F677-4034-25BC-BDF17A0C659D}"/>
                  </a:ext>
                </a:extLst>
              </p:cNvPr>
              <p:cNvSpPr txBox="1"/>
              <p:nvPr/>
            </p:nvSpPr>
            <p:spPr>
              <a:xfrm>
                <a:off x="7023003" y="4727996"/>
                <a:ext cx="1046318" cy="204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Turbulence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67E6895E-E716-B291-58AC-EF6A98BCB136}"/>
                  </a:ext>
                </a:extLst>
              </p:cNvPr>
              <p:cNvGrpSpPr/>
              <p:nvPr/>
            </p:nvGrpSpPr>
            <p:grpSpPr>
              <a:xfrm rot="2759422">
                <a:off x="5790014" y="2103136"/>
                <a:ext cx="558323" cy="535476"/>
                <a:chOff x="3856087" y="413043"/>
                <a:chExt cx="995096" cy="979104"/>
              </a:xfrm>
            </p:grpSpPr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FD24E921-FF9E-B189-6627-C0CB43754246}"/>
                    </a:ext>
                  </a:extLst>
                </p:cNvPr>
                <p:cNvSpPr/>
                <p:nvPr/>
              </p:nvSpPr>
              <p:spPr>
                <a:xfrm>
                  <a:off x="4018422" y="577347"/>
                  <a:ext cx="645189" cy="64518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0560" tIns="20281" rIns="40560" bIns="2028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798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cxnSp>
              <p:nvCxnSpPr>
                <p:cNvPr id="37" name="直接箭头连接符 56">
                  <a:extLst>
                    <a:ext uri="{FF2B5EF4-FFF2-40B4-BE49-F238E27FC236}">
                      <a16:creationId xmlns:a16="http://schemas.microsoft.com/office/drawing/2014/main" id="{3DD7B34E-40EF-5CA5-0BB2-D7450259EF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41016" y="413043"/>
                  <a:ext cx="0" cy="252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箭头连接符 57">
                  <a:extLst>
                    <a:ext uri="{FF2B5EF4-FFF2-40B4-BE49-F238E27FC236}">
                      <a16:creationId xmlns:a16="http://schemas.microsoft.com/office/drawing/2014/main" id="{E0B66109-5F65-7931-7B49-42CD055B31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1016" y="1140147"/>
                  <a:ext cx="0" cy="252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箭头连接符 58">
                  <a:extLst>
                    <a:ext uri="{FF2B5EF4-FFF2-40B4-BE49-F238E27FC236}">
                      <a16:creationId xmlns:a16="http://schemas.microsoft.com/office/drawing/2014/main" id="{2D6B52E5-1EFC-0FCC-C0F0-81B40D844F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99183" y="909123"/>
                  <a:ext cx="2520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箭头连接符 59">
                  <a:extLst>
                    <a:ext uri="{FF2B5EF4-FFF2-40B4-BE49-F238E27FC236}">
                      <a16:creationId xmlns:a16="http://schemas.microsoft.com/office/drawing/2014/main" id="{FE7451B1-7B89-8461-71EA-D271B17234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56087" y="899941"/>
                  <a:ext cx="2520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7AE403B3-0DE1-98A6-6A70-735983B004D5}"/>
                  </a:ext>
                </a:extLst>
              </p:cNvPr>
              <p:cNvGrpSpPr/>
              <p:nvPr/>
            </p:nvGrpSpPr>
            <p:grpSpPr>
              <a:xfrm rot="2574315">
                <a:off x="7067379" y="2113868"/>
                <a:ext cx="544222" cy="549351"/>
                <a:chOff x="3856087" y="413043"/>
                <a:chExt cx="995096" cy="979104"/>
              </a:xfrm>
            </p:grpSpPr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D25A46C7-2B62-091F-8F8A-3B6B47937E1C}"/>
                    </a:ext>
                  </a:extLst>
                </p:cNvPr>
                <p:cNvSpPr/>
                <p:nvPr/>
              </p:nvSpPr>
              <p:spPr>
                <a:xfrm>
                  <a:off x="4018422" y="577347"/>
                  <a:ext cx="645189" cy="64518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0560" tIns="20281" rIns="40560" bIns="2028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342900"/>
                  <a:endParaRPr lang="zh-CN" altLang="en-US" sz="798">
                    <a:solidFill>
                      <a:prstClr val="white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cxnSp>
              <p:nvCxnSpPr>
                <p:cNvPr id="32" name="直接箭头连接符 51">
                  <a:extLst>
                    <a:ext uri="{FF2B5EF4-FFF2-40B4-BE49-F238E27FC236}">
                      <a16:creationId xmlns:a16="http://schemas.microsoft.com/office/drawing/2014/main" id="{E3B283EC-F7C6-4822-858F-67E902E326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41016" y="413043"/>
                  <a:ext cx="0" cy="252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箭头连接符 52">
                  <a:extLst>
                    <a:ext uri="{FF2B5EF4-FFF2-40B4-BE49-F238E27FC236}">
                      <a16:creationId xmlns:a16="http://schemas.microsoft.com/office/drawing/2014/main" id="{629245EA-AC69-31B0-C760-43ECE13A24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1016" y="1140147"/>
                  <a:ext cx="0" cy="252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箭头连接符 53">
                  <a:extLst>
                    <a:ext uri="{FF2B5EF4-FFF2-40B4-BE49-F238E27FC236}">
                      <a16:creationId xmlns:a16="http://schemas.microsoft.com/office/drawing/2014/main" id="{1FFAEDC8-DD87-528C-604D-1CA37D3A61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99183" y="909123"/>
                  <a:ext cx="2520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箭头连接符 54">
                  <a:extLst>
                    <a:ext uri="{FF2B5EF4-FFF2-40B4-BE49-F238E27FC236}">
                      <a16:creationId xmlns:a16="http://schemas.microsoft.com/office/drawing/2014/main" id="{099C32FE-4049-7BBA-E768-9EF4D13E07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56087" y="899941"/>
                  <a:ext cx="2520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箭头: 下 45">
                <a:extLst>
                  <a:ext uri="{FF2B5EF4-FFF2-40B4-BE49-F238E27FC236}">
                    <a16:creationId xmlns:a16="http://schemas.microsoft.com/office/drawing/2014/main" id="{0F00C9D6-BF23-DD96-34CA-0C046CA19BDA}"/>
                  </a:ext>
                </a:extLst>
              </p:cNvPr>
              <p:cNvSpPr/>
              <p:nvPr/>
            </p:nvSpPr>
            <p:spPr>
              <a:xfrm>
                <a:off x="4211039" y="1771621"/>
                <a:ext cx="306417" cy="3502554"/>
              </a:xfrm>
              <a:prstGeom prst="downArrow">
                <a:avLst/>
              </a:prstGeom>
              <a:gradFill flip="none" rotWithShape="1">
                <a:gsLst>
                  <a:gs pos="100000">
                    <a:srgbClr val="FF0000"/>
                  </a:gs>
                  <a:gs pos="60000">
                    <a:srgbClr val="FFFF00"/>
                  </a:gs>
                  <a:gs pos="40000">
                    <a:srgbClr val="00B050"/>
                  </a:gs>
                  <a:gs pos="80000">
                    <a:srgbClr val="FFC000"/>
                  </a:gs>
                  <a:gs pos="20000">
                    <a:srgbClr val="0070C0"/>
                  </a:gs>
                  <a:gs pos="0">
                    <a:srgbClr val="002060"/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zh-CN" altLang="en-US" sz="1013">
                  <a:solidFill>
                    <a:prstClr val="white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cxnSp>
            <p:nvCxnSpPr>
              <p:cNvPr id="27" name="直接箭头连接符 46">
                <a:extLst>
                  <a:ext uri="{FF2B5EF4-FFF2-40B4-BE49-F238E27FC236}">
                    <a16:creationId xmlns:a16="http://schemas.microsoft.com/office/drawing/2014/main" id="{CBBFCBC8-CC77-AA0D-06DC-B888DF3CB7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66502" y="3071950"/>
                <a:ext cx="301572" cy="13056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47">
                <a:extLst>
                  <a:ext uri="{FF2B5EF4-FFF2-40B4-BE49-F238E27FC236}">
                    <a16:creationId xmlns:a16="http://schemas.microsoft.com/office/drawing/2014/main" id="{3267A7B2-C0CA-10FD-2F5A-CF308AF01C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56984" y="3120765"/>
                <a:ext cx="330900" cy="13278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49FC2CD-2103-930E-C581-47B3C95294E3}"/>
                  </a:ext>
                </a:extLst>
              </p:cNvPr>
              <p:cNvSpPr txBox="1"/>
              <p:nvPr/>
            </p:nvSpPr>
            <p:spPr>
              <a:xfrm>
                <a:off x="4511097" y="3205433"/>
                <a:ext cx="1046318" cy="204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Shells of rarefaction 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3F9AFCF-E7BD-09A8-ECA8-A3E83226403D}"/>
                  </a:ext>
                </a:extLst>
              </p:cNvPr>
              <p:cNvSpPr txBox="1"/>
              <p:nvPr/>
            </p:nvSpPr>
            <p:spPr>
              <a:xfrm>
                <a:off x="8097682" y="3267391"/>
                <a:ext cx="1046318" cy="33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r>
                  <a:rPr lang="en-US" altLang="zh-CN" sz="1013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Shells of compression </a:t>
                </a:r>
                <a:endParaRPr lang="zh-CN" altLang="en-US" sz="1013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F74A15A-47CA-4663-2DB4-EE56A0F56DE6}"/>
                </a:ext>
              </a:extLst>
            </p:cNvPr>
            <p:cNvSpPr txBox="1"/>
            <p:nvPr/>
          </p:nvSpPr>
          <p:spPr>
            <a:xfrm>
              <a:off x="4354873" y="1955784"/>
              <a:ext cx="369332" cy="235841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Decreasing temperature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A7EE5AC2-BD0D-512A-6B7F-54A11CAC59B6}"/>
              </a:ext>
            </a:extLst>
          </p:cNvPr>
          <p:cNvSpPr txBox="1"/>
          <p:nvPr/>
        </p:nvSpPr>
        <p:spPr>
          <a:xfrm>
            <a:off x="190763" y="357981"/>
            <a:ext cx="7546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Various GW generation mechanisms 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D701CCF-B91B-2E7A-D90A-0B8B4034A994}"/>
              </a:ext>
            </a:extLst>
          </p:cNvPr>
          <p:cNvSpPr txBox="1"/>
          <p:nvPr/>
        </p:nvSpPr>
        <p:spPr>
          <a:xfrm>
            <a:off x="8782923" y="5424908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dirty="0">
                <a:solidFill>
                  <a:srgbClr val="000000"/>
                </a:solidFill>
                <a:effectLst/>
                <a:latin typeface="Helvetica" pitchFamily="2" charset="0"/>
              </a:rPr>
              <a:t>Wang, et. al.  PRD 2022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543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9874A-814C-FDD9-FBA2-832B5B397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DBEC2CD-EE08-DAD2-2945-122A948F7394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107BE10-8619-E04F-B5D3-6340EB2F52DF}"/>
              </a:ext>
            </a:extLst>
          </p:cNvPr>
          <p:cNvSpPr txBox="1"/>
          <p:nvPr/>
        </p:nvSpPr>
        <p:spPr>
          <a:xfrm>
            <a:off x="190763" y="357981"/>
            <a:ext cx="7546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Cosmological FOPTs</a:t>
            </a:r>
            <a:r>
              <a:rPr kumimoji="1" lang="zh-CN" altLang="en-US" sz="3200" b="1" dirty="0">
                <a:latin typeface="Chalkboard" panose="03050602040202020205" pitchFamily="66" charset="0"/>
              </a:rPr>
              <a:t> </a:t>
            </a:r>
            <a:r>
              <a:rPr kumimoji="1" lang="en-US" altLang="zh-CN" sz="3200" b="1" dirty="0">
                <a:latin typeface="Chalkboard" panose="03050602040202020205" pitchFamily="66" charset="0"/>
              </a:rPr>
              <a:t>as SGWB origins 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9258333-728C-8798-8CDA-3E10E555A926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A83E2B4-7B8E-1661-AE1D-72E9F77A5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636" y="1334228"/>
            <a:ext cx="3923502" cy="37697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FDB7582-4D9B-20A6-E09B-3E81817BE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719"/>
            <a:ext cx="7414054" cy="36651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D76F255-B49D-18BF-AF88-94624C621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864" y="2308743"/>
            <a:ext cx="1395881" cy="509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5A4179-8DE8-E8E7-AC07-EC9BECC63F7C}"/>
                  </a:ext>
                </a:extLst>
              </p:cNvPr>
              <p:cNvSpPr txBox="1"/>
              <p:nvPr/>
            </p:nvSpPr>
            <p:spPr>
              <a:xfrm>
                <a:off x="2351745" y="2378671"/>
                <a:ext cx="1963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halkboard" panose="03050602040202020205" pitchFamily="66" charset="0"/>
                    <a:sym typeface="+mn-ea"/>
                  </a:rPr>
                  <a:t>,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+mn-ea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Chalkboard" panose="03050602040202020205" pitchFamily="66" charset="0"/>
                    <a:sym typeface="+mn-ea"/>
                  </a:rPr>
                  <a:t> is small 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5A4179-8DE8-E8E7-AC07-EC9BECC63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45" y="2378671"/>
                <a:ext cx="1963132" cy="369332"/>
              </a:xfrm>
              <a:prstGeom prst="rect">
                <a:avLst/>
              </a:prstGeom>
              <a:blipFill>
                <a:blip r:embed="rId7"/>
                <a:stretch>
                  <a:fillRect l="-3226" t="-6667" r="-5806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1E237B7A-8561-1E17-88BB-1F1B4C9078D6}"/>
              </a:ext>
            </a:extLst>
          </p:cNvPr>
          <p:cNvSpPr txBox="1"/>
          <p:nvPr/>
        </p:nvSpPr>
        <p:spPr>
          <a:xfrm>
            <a:off x="3903374" y="5779974"/>
            <a:ext cx="5123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Chalkboard" panose="03050602040202020205" pitchFamily="66" charset="0"/>
              </a:rPr>
              <a:t>PTA prefers slow transitions!</a:t>
            </a:r>
            <a:endParaRPr kumimoji="1" lang="zh-CN" altLang="en-US" sz="2400" dirty="0">
              <a:solidFill>
                <a:srgbClr val="FF0000"/>
              </a:solidFill>
              <a:latin typeface="Chalkboard" panose="0305060204020202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6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BFDBA-50A8-479F-B0B3-1FA15261B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9A2492B-79CA-C5C5-A8CB-B6E54C9FD026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B46A42A-6092-74F2-1D3D-DB28BE422D0D}"/>
              </a:ext>
            </a:extLst>
          </p:cNvPr>
          <p:cNvSpPr txBox="1"/>
          <p:nvPr/>
        </p:nvSpPr>
        <p:spPr>
          <a:xfrm>
            <a:off x="190763" y="357981"/>
            <a:ext cx="7546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Cosmological FOPTs</a:t>
            </a:r>
            <a:r>
              <a:rPr kumimoji="1" lang="zh-CN" altLang="en-US" sz="3200" b="1" dirty="0">
                <a:latin typeface="Chalkboard" panose="03050602040202020205" pitchFamily="66" charset="0"/>
              </a:rPr>
              <a:t> </a:t>
            </a:r>
            <a:r>
              <a:rPr kumimoji="1" lang="en-US" altLang="zh-CN" sz="3200" b="1" dirty="0">
                <a:latin typeface="Chalkboard" panose="03050602040202020205" pitchFamily="66" charset="0"/>
              </a:rPr>
              <a:t>as SGWB origins </a:t>
            </a:r>
            <a:endParaRPr kumimoji="1" lang="zh-CN" altLang="en-US" sz="3200" b="1" dirty="0">
              <a:latin typeface="Chalkboard" panose="03050602040202020205" pitchFamily="66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3501FEE-DE3B-EC7B-4F94-D05835D123DB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7441A65-C02A-45B8-ABF8-98E4C9229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636" y="1334228"/>
            <a:ext cx="3923502" cy="37697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442330A-A82B-A5D5-E541-C5E49D05A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8719"/>
            <a:ext cx="7414054" cy="36651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981153-A3A3-F320-6326-00E865D59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864" y="2308743"/>
            <a:ext cx="1395881" cy="509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66BCE22-B9DB-C757-595A-ECA33B1CE751}"/>
                  </a:ext>
                </a:extLst>
              </p:cNvPr>
              <p:cNvSpPr txBox="1"/>
              <p:nvPr/>
            </p:nvSpPr>
            <p:spPr>
              <a:xfrm>
                <a:off x="2351745" y="2378671"/>
                <a:ext cx="1963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halkboard" panose="03050602040202020205" pitchFamily="66" charset="0"/>
                    <a:sym typeface="+mn-ea"/>
                  </a:rPr>
                  <a:t>,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+mn-ea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Chalkboard" panose="03050602040202020205" pitchFamily="66" charset="0"/>
                    <a:sym typeface="+mn-ea"/>
                  </a:rPr>
                  <a:t> is small 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66BCE22-B9DB-C757-595A-ECA33B1CE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45" y="2378671"/>
                <a:ext cx="1963132" cy="369332"/>
              </a:xfrm>
              <a:prstGeom prst="rect">
                <a:avLst/>
              </a:prstGeom>
              <a:blipFill>
                <a:blip r:embed="rId7"/>
                <a:stretch>
                  <a:fillRect l="-3226" t="-6667" r="-5806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71948C3A-C220-8DD5-B552-89479D45D20B}"/>
              </a:ext>
            </a:extLst>
          </p:cNvPr>
          <p:cNvSpPr txBox="1"/>
          <p:nvPr/>
        </p:nvSpPr>
        <p:spPr>
          <a:xfrm>
            <a:off x="2691821" y="5359682"/>
            <a:ext cx="79331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halkboard" panose="03050602040202020205" pitchFamily="66" charset="0"/>
              </a:rPr>
              <a:t>Interested in </a:t>
            </a:r>
            <a:r>
              <a:rPr kumimoji="1" lang="en-US" altLang="zh-CN" sz="2400" dirty="0">
                <a:solidFill>
                  <a:srgbClr val="FF0000"/>
                </a:solidFill>
                <a:latin typeface="Chalkboard" panose="03050602040202020205" pitchFamily="66" charset="0"/>
              </a:rPr>
              <a:t>curvature perturbations </a:t>
            </a:r>
            <a:r>
              <a:rPr kumimoji="1" lang="en-US" altLang="zh-CN" sz="2400" dirty="0">
                <a:latin typeface="Chalkboard" panose="03050602040202020205" pitchFamily="66" charset="0"/>
              </a:rPr>
              <a:t>from slow FOPT?</a:t>
            </a:r>
          </a:p>
          <a:p>
            <a:endParaRPr kumimoji="1" lang="en-US" altLang="zh-CN" sz="2400" dirty="0">
              <a:latin typeface="Chalkboard" panose="03050602040202020205" pitchFamily="66" charset="0"/>
            </a:endParaRPr>
          </a:p>
          <a:p>
            <a:r>
              <a:rPr kumimoji="1" lang="en-US" altLang="zh-CN" sz="2400" dirty="0">
                <a:latin typeface="Chalkboard" panose="03050602040202020205" pitchFamily="66" charset="0"/>
              </a:rPr>
              <a:t>Pay attention to </a:t>
            </a:r>
            <a:r>
              <a:rPr kumimoji="1" lang="en-US" altLang="zh-CN" sz="2400" dirty="0">
                <a:solidFill>
                  <a:srgbClr val="FF0000"/>
                </a:solidFill>
                <a:latin typeface="Chalkboard" panose="03050602040202020205" pitchFamily="66" charset="0"/>
              </a:rPr>
              <a:t>Ran Ding’s </a:t>
            </a:r>
            <a:r>
              <a:rPr kumimoji="1" lang="en-US" altLang="zh-CN" sz="2400" dirty="0">
                <a:latin typeface="Chalkboard" panose="03050602040202020205" pitchFamily="66" charset="0"/>
              </a:rPr>
              <a:t>talk on Mon. afternoon </a:t>
            </a:r>
            <a:endParaRPr kumimoji="1" lang="zh-CN" altLang="en-US" sz="2400" dirty="0">
              <a:latin typeface="Chalkboard" panose="0305060204020202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6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3A185-5962-28F5-9CE8-FECDF2E99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CCD9216-D9E7-41FE-495C-612CC1CFC5C2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0CB9C5B-F2AB-5164-3890-CB06F951D81A}"/>
              </a:ext>
            </a:extLst>
          </p:cNvPr>
          <p:cNvSpPr txBox="1"/>
          <p:nvPr/>
        </p:nvSpPr>
        <p:spPr>
          <a:xfrm>
            <a:off x="190763" y="357981"/>
            <a:ext cx="949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Something is different when considering CE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308B0F3-0700-F6C6-50D4-CA85014F281A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2107F47-F74B-6AF3-DD2D-BC2145ABDEF7}"/>
              </a:ext>
            </a:extLst>
          </p:cNvPr>
          <p:cNvSpPr txBox="1"/>
          <p:nvPr/>
        </p:nvSpPr>
        <p:spPr>
          <a:xfrm>
            <a:off x="602133" y="1530111"/>
            <a:ext cx="10350156" cy="1698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solidFill>
                  <a:srgbClr val="FF0000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Reducing</a:t>
            </a:r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 mean separation of bubbles; 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solidFill>
                  <a:srgbClr val="FF0000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Growing</a:t>
            </a:r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 strength of the FOPTs;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Different </a:t>
            </a:r>
            <a:r>
              <a:rPr lang="en-US" altLang="zh-CN" sz="2400" dirty="0">
                <a:solidFill>
                  <a:srgbClr val="FF0000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sound wave dynamics</a:t>
            </a:r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42300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5AD6D-1967-3DB6-1B9E-7CE87F095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2C27421-45E1-7A7C-CD49-3842851583AB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F8FB5B2-7C88-B310-33D4-A2E1AF7D0D11}"/>
              </a:ext>
            </a:extLst>
          </p:cNvPr>
          <p:cNvSpPr txBox="1"/>
          <p:nvPr/>
        </p:nvSpPr>
        <p:spPr>
          <a:xfrm>
            <a:off x="190763" y="357981"/>
            <a:ext cx="949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Something is different when considering CE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065B83-75F5-449A-FA26-B2AB36937330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9938211-00D1-D5F6-BAE1-33EE41B61AB1}"/>
              </a:ext>
            </a:extLst>
          </p:cNvPr>
          <p:cNvSpPr txBox="1"/>
          <p:nvPr/>
        </p:nvSpPr>
        <p:spPr>
          <a:xfrm>
            <a:off x="602133" y="1530111"/>
            <a:ext cx="10350156" cy="1698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solidFill>
                  <a:srgbClr val="FF0000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Reducing</a:t>
            </a:r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 mean separation of bubbles; 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solidFill>
                  <a:schemeClr val="bg2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Growing strength of the FOPTs;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solidFill>
                  <a:schemeClr val="bg2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Different sound wave dynamics!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B1EE128-212D-056F-F581-867429A8456A}"/>
              </a:ext>
            </a:extLst>
          </p:cNvPr>
          <p:cNvSpPr txBox="1"/>
          <p:nvPr/>
        </p:nvSpPr>
        <p:spPr>
          <a:xfrm>
            <a:off x="880533" y="4436907"/>
            <a:ext cx="172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Increasing physical volume </a:t>
            </a:r>
            <a:endParaRPr lang="zh-CN" altLang="en-US" sz="2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A7F8B1F-2D40-BCE7-67B0-7482CDF03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33" y="3762851"/>
            <a:ext cx="1395881" cy="5091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8A288C-7EAB-8988-E20A-36240E97A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133" y="3561298"/>
            <a:ext cx="5012267" cy="2455674"/>
          </a:xfrm>
          <a:prstGeom prst="rect">
            <a:avLst/>
          </a:prstGeom>
        </p:spPr>
      </p:pic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E2206118-5569-4A33-AC76-2EF7C913609A}"/>
              </a:ext>
            </a:extLst>
          </p:cNvPr>
          <p:cNvCxnSpPr/>
          <p:nvPr/>
        </p:nvCxnSpPr>
        <p:spPr>
          <a:xfrm>
            <a:off x="2607733" y="5090822"/>
            <a:ext cx="14816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C851C8D3-4E51-3004-CD22-ED85D8CB862D}"/>
              </a:ext>
            </a:extLst>
          </p:cNvPr>
          <p:cNvSpPr txBox="1"/>
          <p:nvPr/>
        </p:nvSpPr>
        <p:spPr>
          <a:xfrm>
            <a:off x="4334933" y="4450987"/>
            <a:ext cx="2133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Reducing mean-bubble separation </a:t>
            </a:r>
            <a:endParaRPr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D7E14A4-EB72-D6DE-0DC8-DF2F521ABA9B}"/>
              </a:ext>
            </a:extLst>
          </p:cNvPr>
          <p:cNvSpPr txBox="1"/>
          <p:nvPr/>
        </p:nvSpPr>
        <p:spPr>
          <a:xfrm>
            <a:off x="7904289" y="30256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Chalkboard" panose="03050602040202020205" pitchFamily="66" charset="0"/>
                <a:ea typeface="Microsoft YaHei" panose="020B0503020204020204" pitchFamily="34" charset="-122"/>
              </a:rPr>
              <a:t>Simulating </a:t>
            </a:r>
            <a:r>
              <a:rPr lang="en-US" altLang="zh-CN" sz="1800" dirty="0" err="1">
                <a:latin typeface="Chalkboard" panose="03050602040202020205" pitchFamily="66" charset="0"/>
                <a:ea typeface="Microsoft YaHei" panose="020B0503020204020204" pitchFamily="34" charset="-122"/>
              </a:rPr>
              <a:t>Poissonian</a:t>
            </a:r>
            <a:r>
              <a:rPr lang="en-US" altLang="zh-CN" sz="1800" dirty="0">
                <a:latin typeface="Chalkboard" panose="03050602040202020205" pitchFamily="66" charset="0"/>
                <a:ea typeface="Microsoft YaHei" panose="020B0503020204020204" pitchFamily="34" charset="-122"/>
              </a:rPr>
              <a:t> process  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501950-9508-DD82-3289-EF1F154AD3EB}"/>
              </a:ext>
            </a:extLst>
          </p:cNvPr>
          <p:cNvSpPr txBox="1"/>
          <p:nvPr/>
        </p:nvSpPr>
        <p:spPr>
          <a:xfrm>
            <a:off x="1779440" y="6016972"/>
            <a:ext cx="4136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dirty="0">
                <a:solidFill>
                  <a:srgbClr val="000000"/>
                </a:solidFill>
                <a:effectLst/>
                <a:latin typeface="Helvetica" pitchFamily="2" charset="0"/>
              </a:rPr>
              <a:t>Guo, et. al.  JCAP 2021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81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554DC-4271-5F66-95B2-A96301F2B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D401CBF-0F22-B62A-850B-5AD4FB25300B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CA99CDA-0C2B-323A-6B04-681699BA2FC8}"/>
              </a:ext>
            </a:extLst>
          </p:cNvPr>
          <p:cNvSpPr txBox="1"/>
          <p:nvPr/>
        </p:nvSpPr>
        <p:spPr>
          <a:xfrm>
            <a:off x="190763" y="357981"/>
            <a:ext cx="949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Something is different when considering CE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4B7752-9499-EDFB-8F01-72A47F1DDFFC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79F6BB9-D78F-FAAF-BDE6-1AA1917F9F80}"/>
              </a:ext>
            </a:extLst>
          </p:cNvPr>
          <p:cNvSpPr txBox="1"/>
          <p:nvPr/>
        </p:nvSpPr>
        <p:spPr>
          <a:xfrm>
            <a:off x="602133" y="1530111"/>
            <a:ext cx="10350156" cy="1698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solidFill>
                  <a:schemeClr val="bg2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Reducing mean separation of bubbles; 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solidFill>
                  <a:srgbClr val="FF0000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Growing</a:t>
            </a:r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 strength of the FOPTs;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solidFill>
                  <a:schemeClr val="bg2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Different sound wave dynamics!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AC2FE12-E475-544E-7045-8FB28CE010FB}"/>
                  </a:ext>
                </a:extLst>
              </p:cNvPr>
              <p:cNvSpPr txBox="1"/>
              <p:nvPr/>
            </p:nvSpPr>
            <p:spPr>
              <a:xfrm>
                <a:off x="1058333" y="3883566"/>
                <a:ext cx="27855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" altLang="zh-CN" sz="2400" dirty="0">
                  <a:solidFill>
                    <a:srgbClr val="000000"/>
                  </a:solidFill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AC2FE12-E475-544E-7045-8FB28CE01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33" y="3883566"/>
                <a:ext cx="2785533" cy="461665"/>
              </a:xfrm>
              <a:prstGeom prst="rect">
                <a:avLst/>
              </a:prstGeom>
              <a:blipFill>
                <a:blip r:embed="rId4"/>
                <a:stretch>
                  <a:fillRect r="-909"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D2E0BB1-00BF-57AE-809B-C98141F8DACE}"/>
                  </a:ext>
                </a:extLst>
              </p:cNvPr>
              <p:cNvSpPr txBox="1"/>
              <p:nvPr/>
            </p:nvSpPr>
            <p:spPr>
              <a:xfrm>
                <a:off x="719667" y="5117314"/>
                <a:ext cx="27855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" altLang="zh-CN" sz="2400" dirty="0">
                  <a:solidFill>
                    <a:srgbClr val="000000"/>
                  </a:solidFill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D2E0BB1-00BF-57AE-809B-C98141F8D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67" y="5117314"/>
                <a:ext cx="2785533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FFD13D13-D7CF-87AA-62A8-262C763E2915}"/>
              </a:ext>
            </a:extLst>
          </p:cNvPr>
          <p:cNvSpPr txBox="1"/>
          <p:nvPr/>
        </p:nvSpPr>
        <p:spPr>
          <a:xfrm>
            <a:off x="719667" y="358630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Initial strength:</a:t>
            </a:r>
            <a:endParaRPr lang="zh-CN" altLang="en-US" sz="2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5E9F748-F798-77A8-6234-7104BCBD64F4}"/>
              </a:ext>
            </a:extLst>
          </p:cNvPr>
          <p:cNvSpPr txBox="1"/>
          <p:nvPr/>
        </p:nvSpPr>
        <p:spPr>
          <a:xfrm>
            <a:off x="719667" y="472772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Time dependent strength:</a:t>
            </a:r>
            <a:endParaRPr lang="zh-CN" altLang="en-US" sz="24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A184C2F-A0CD-D62E-D2A0-12D258A35C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913" y="2999308"/>
            <a:ext cx="7672354" cy="269184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EA39FE5-DD9C-66DE-4990-985A95383CE7}"/>
              </a:ext>
            </a:extLst>
          </p:cNvPr>
          <p:cNvSpPr txBox="1"/>
          <p:nvPr/>
        </p:nvSpPr>
        <p:spPr>
          <a:xfrm>
            <a:off x="6815667" y="5567303"/>
            <a:ext cx="4136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dirty="0" err="1">
                <a:solidFill>
                  <a:srgbClr val="000000"/>
                </a:solidFill>
                <a:effectLst/>
                <a:latin typeface="Helvetica" pitchFamily="2" charset="0"/>
              </a:rPr>
              <a:t>Jinno</a:t>
            </a:r>
            <a:r>
              <a:rPr lang="en" altLang="zh-CN" sz="1800" dirty="0">
                <a:solidFill>
                  <a:srgbClr val="000000"/>
                </a:solidFill>
                <a:effectLst/>
                <a:latin typeface="Helvetica" pitchFamily="2" charset="0"/>
              </a:rPr>
              <a:t>, et. al.  JCAP 2022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130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A7F62-A972-9755-FE84-6053BB1BD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E9EAE14-EE2B-92FD-2106-850DF4D6E6EF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40CC58E-25C4-F02D-307B-20FEAADF0D5A}"/>
              </a:ext>
            </a:extLst>
          </p:cNvPr>
          <p:cNvSpPr txBox="1"/>
          <p:nvPr/>
        </p:nvSpPr>
        <p:spPr>
          <a:xfrm>
            <a:off x="190763" y="357981"/>
            <a:ext cx="949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Chalkboard" panose="03050602040202020205" pitchFamily="66" charset="0"/>
              </a:rPr>
              <a:t>Something is different when considering CE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7BE4E3-903D-EA78-685F-83A3933E0BD8}"/>
              </a:ext>
            </a:extLst>
          </p:cNvPr>
          <p:cNvSpPr txBox="1"/>
          <p:nvPr/>
        </p:nvSpPr>
        <p:spPr>
          <a:xfrm>
            <a:off x="9026768" y="0"/>
            <a:ext cx="199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Credit: </a:t>
            </a:r>
            <a:r>
              <a:rPr lang="en" altLang="zh-CN" sz="1400" b="0" i="0" u="none" strike="noStrike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1205.2451</a:t>
            </a:r>
            <a:endParaRPr kumimoji="1"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0F188BB-7B9B-0EAE-77CB-F2EB2A6F47EA}"/>
              </a:ext>
            </a:extLst>
          </p:cNvPr>
          <p:cNvSpPr txBox="1"/>
          <p:nvPr/>
        </p:nvSpPr>
        <p:spPr>
          <a:xfrm>
            <a:off x="602133" y="1530111"/>
            <a:ext cx="10350156" cy="1698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solidFill>
                  <a:schemeClr val="bg2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Reducing mean separation of bubbles; 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solidFill>
                  <a:schemeClr val="bg2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Growing strength of the FOPTs;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Different </a:t>
            </a:r>
            <a:r>
              <a:rPr lang="en-US" altLang="zh-CN" sz="2400" dirty="0">
                <a:solidFill>
                  <a:srgbClr val="FF0000"/>
                </a:solidFill>
                <a:latin typeface="Chalkboard" panose="03050602040202020205" pitchFamily="66" charset="0"/>
                <a:ea typeface="Microsoft YaHei" panose="020B0503020204020204" pitchFamily="34" charset="-122"/>
              </a:rPr>
              <a:t>sound wave dynamics</a:t>
            </a:r>
            <a:r>
              <a:rPr lang="en-US" altLang="zh-CN" sz="2400" dirty="0">
                <a:latin typeface="Chalkboard" panose="03050602040202020205" pitchFamily="66" charset="0"/>
                <a:ea typeface="Microsoft YaHei" panose="020B0503020204020204" pitchFamily="34" charset="-122"/>
              </a:rPr>
              <a:t>!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615A6E-EABD-5918-934F-FEA8DC70D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60" y="3646281"/>
            <a:ext cx="5622074" cy="26846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328FA59-459C-5DCB-CB19-BD6006B43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265" y="2496588"/>
            <a:ext cx="4555067" cy="73206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BFB1A80-9675-A738-AC08-03A57FDAD04B}"/>
              </a:ext>
            </a:extLst>
          </p:cNvPr>
          <p:cNvSpPr txBox="1"/>
          <p:nvPr/>
        </p:nvSpPr>
        <p:spPr>
          <a:xfrm>
            <a:off x="190763" y="3429000"/>
            <a:ext cx="6874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Chalkboard" panose="03050602040202020205" pitchFamily="66" charset="0"/>
                <a:ea typeface="Microsoft YaHei" panose="020B0503020204020204" pitchFamily="34" charset="-122"/>
              </a:rPr>
              <a:t>Use </a:t>
            </a:r>
            <a:r>
              <a:rPr lang="en-US" altLang="zh-CN" dirty="0" err="1">
                <a:latin typeface="Chalkboard" panose="03050602040202020205" pitchFamily="66" charset="0"/>
                <a:ea typeface="Microsoft YaHei" panose="020B0503020204020204" pitchFamily="34" charset="-122"/>
              </a:rPr>
              <a:t>Higgsless</a:t>
            </a:r>
            <a:r>
              <a:rPr lang="en-US" altLang="zh-CN" dirty="0">
                <a:latin typeface="Chalkboard" panose="03050602040202020205" pitchFamily="66" charset="0"/>
                <a:ea typeface="Microsoft YaHei" panose="020B0503020204020204" pitchFamily="34" charset="-122"/>
              </a:rPr>
              <a:t> conserved hydro-dynamical equation  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BE5342F-2E09-E716-7765-4CFEF1D5CF30}"/>
              </a:ext>
            </a:extLst>
          </p:cNvPr>
          <p:cNvSpPr txBox="1"/>
          <p:nvPr/>
        </p:nvSpPr>
        <p:spPr>
          <a:xfrm>
            <a:off x="7065695" y="1909233"/>
            <a:ext cx="467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Chalkboard" panose="03050602040202020205" pitchFamily="66" charset="0"/>
                <a:ea typeface="Microsoft YaHei" panose="020B0503020204020204" pitchFamily="34" charset="-122"/>
              </a:rPr>
              <a:t>Evolving EOM for GWs  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42FBE54-7EB6-E423-145B-6BD74A97B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857" y="3798332"/>
            <a:ext cx="3833283" cy="11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49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56346</TotalTime>
  <Words>657</Words>
  <Application>Microsoft Macintosh PowerPoint</Application>
  <PresentationFormat>宽屏</PresentationFormat>
  <Paragraphs>124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DengXian</vt:lpstr>
      <vt:lpstr>DengXian</vt:lpstr>
      <vt:lpstr>等线 Light</vt:lpstr>
      <vt:lpstr>微软雅黑</vt:lpstr>
      <vt:lpstr>微软雅黑</vt:lpstr>
      <vt:lpstr>Arial</vt:lpstr>
      <vt:lpstr>Calibri</vt:lpstr>
      <vt:lpstr>Cambria Math</vt:lpstr>
      <vt:lpstr>Chalkboard</vt:lpstr>
      <vt:lpstr>Helvetica</vt:lpstr>
      <vt:lpstr>Times New Roman</vt:lpstr>
      <vt:lpstr>Wingdings</vt:lpstr>
      <vt:lpstr>Office 主题​​</vt:lpstr>
      <vt:lpstr>  Simulating sound waves from first-order phase transitions in an expanding universe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Fully general relativistic oscillon preheating and gauge puzzles in GWs</dc:title>
  <dc:creator>c t</dc:creator>
  <cp:lastModifiedBy>a1917</cp:lastModifiedBy>
  <cp:revision>754</cp:revision>
  <dcterms:created xsi:type="dcterms:W3CDTF">2022-08-14T04:58:28Z</dcterms:created>
  <dcterms:modified xsi:type="dcterms:W3CDTF">2026-05-17T00:51:12Z</dcterms:modified>
</cp:coreProperties>
</file>