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1166" r:id="rId2"/>
    <p:sldId id="1194" r:id="rId3"/>
    <p:sldId id="1184" r:id="rId4"/>
    <p:sldId id="1167" r:id="rId5"/>
    <p:sldId id="1190" r:id="rId6"/>
    <p:sldId id="1168" r:id="rId7"/>
    <p:sldId id="1169" r:id="rId8"/>
    <p:sldId id="1170" r:id="rId9"/>
    <p:sldId id="1171" r:id="rId10"/>
    <p:sldId id="1172" r:id="rId11"/>
    <p:sldId id="1173" r:id="rId12"/>
    <p:sldId id="1177" r:id="rId13"/>
    <p:sldId id="1191" r:id="rId14"/>
    <p:sldId id="1178" r:id="rId15"/>
    <p:sldId id="266" r:id="rId16"/>
    <p:sldId id="1182" r:id="rId17"/>
    <p:sldId id="1187" r:id="rId18"/>
    <p:sldId id="1193" r:id="rId19"/>
    <p:sldId id="1181" r:id="rId20"/>
    <p:sldId id="118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4" autoAdjust="0"/>
    <p:restoredTop sz="80812" autoAdjust="0"/>
  </p:normalViewPr>
  <p:slideViewPr>
    <p:cSldViewPr snapToGrid="0" snapToObjects="1">
      <p:cViewPr varScale="1">
        <p:scale>
          <a:sx n="99" d="100"/>
          <a:sy n="99" d="100"/>
        </p:scale>
        <p:origin x="1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5/16/26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5/16/26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43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0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6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8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6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9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2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2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91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精密移动探针，来测量极小的能量变化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9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穆斯堡尔谱仪原理</a:t>
            </a:r>
            <a:endParaRPr kumimoji="1" lang="en-US" altLang="zh-CN" dirty="0"/>
          </a:p>
          <a:p>
            <a:r>
              <a:rPr kumimoji="1" lang="zh-CN" altLang="en-US" dirty="0"/>
              <a:t>源，吸收体，计数探测器，运动控制： 简单可靠，精度高，灵敏度高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0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2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86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1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May. 17, 2026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4589" y="21730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C1A2D591-8A04-6EC0-07DE-3C7D53DF4FD5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144000" cy="1039091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56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3023" y="6552640"/>
            <a:ext cx="2134466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endParaRPr lang="en-US" altLang="zh-CN" sz="1400" dirty="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CB3A1BF-E809-ABA1-C44D-05909F51B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43023" y="6552640"/>
            <a:ext cx="2171074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May. 17</a:t>
            </a:r>
            <a:r>
              <a:rPr lang="en-US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2026</a:t>
            </a:r>
            <a:endParaRPr lang="en-US" sz="1400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6640201-3F5A-558E-3EC4-E70650F44E9D}"/>
              </a:ext>
            </a:extLst>
          </p:cNvPr>
          <p:cNvSpPr txBox="1"/>
          <p:nvPr userDrawn="1"/>
        </p:nvSpPr>
        <p:spPr>
          <a:xfrm>
            <a:off x="2984939" y="6521824"/>
            <a:ext cx="2695426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Han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Huaqiao</a:t>
            </a:r>
            <a:r>
              <a:rPr lang="zh-Hans" altLang="en-U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Han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Zhang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DB9A6C8-E19F-FE1E-AD70-707DAD1488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528624"/>
            <a:ext cx="2868707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sz="1400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UCAS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D41DCEC-8149-A31D-5D9C-50BBDA166585}"/>
              </a:ext>
            </a:extLst>
          </p:cNvPr>
          <p:cNvSpPr txBox="1"/>
          <p:nvPr userDrawn="1"/>
        </p:nvSpPr>
        <p:spPr>
          <a:xfrm>
            <a:off x="-2" y="6516763"/>
            <a:ext cx="2355273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err="1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NPhiS</a:t>
            </a:r>
            <a:r>
              <a:rPr lang="zh-CN" altLang="en-U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2026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51/jphyscol:1979216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://www.medc.dicp.ac.cn/Resources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10" Type="http://schemas.openxmlformats.org/officeDocument/2006/relationships/image" Target="../media/image42.png"/><Relationship Id="rId4" Type="http://schemas.openxmlformats.org/officeDocument/2006/relationships/image" Target="../media/image35.emf"/><Relationship Id="rId9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hyperlink" Target="https://arxiv.org/abs/2305.00877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://dx.doi.org/10.1007/s41114-021-00032-5" TargetMode="External"/><Relationship Id="rId9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%2010.1038/227157a0" TargetMode="External"/><Relationship Id="rId2" Type="http://schemas.openxmlformats.org/officeDocument/2006/relationships/hyperlink" Target="http://dx.doi.org/%2010.1080/0003379960020021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103/PhysRevD.38.2930" TargetMode="External"/><Relationship Id="rId5" Type="http://schemas.openxmlformats.org/officeDocument/2006/relationships/hyperlink" Target="http://dx.doi.org/10.1007/BF02398865" TargetMode="Externa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A05762-C4BF-EB4D-6F29-A968FF5A5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80" y="-20755"/>
            <a:ext cx="9244359" cy="687875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837704-872E-03CC-E1EC-D079C57E5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04D1A-514B-3159-6390-66539CE78B07}"/>
              </a:ext>
            </a:extLst>
          </p:cNvPr>
          <p:cNvSpPr txBox="1"/>
          <p:nvPr/>
        </p:nvSpPr>
        <p:spPr>
          <a:xfrm>
            <a:off x="-50183" y="629564"/>
            <a:ext cx="934472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altLang="zh-CN" sz="40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Measure Gravitational Wave with a Novel Mössbauer Spectrometer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3D59EB6-A792-766F-0A69-D782D6CFC7D1}"/>
              </a:ext>
            </a:extLst>
          </p:cNvPr>
          <p:cNvSpPr txBox="1"/>
          <p:nvPr/>
        </p:nvSpPr>
        <p:spPr>
          <a:xfrm>
            <a:off x="861391" y="3920112"/>
            <a:ext cx="7592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Huaqiao ZHANG (IHEP)</a:t>
            </a:r>
          </a:p>
          <a:p>
            <a:pPr algn="ctr"/>
            <a:r>
              <a:rPr lang="en-CN" sz="2400" u="sng">
                <a:solidFill>
                  <a:schemeClr val="bg1"/>
                </a:solidFill>
              </a:rPr>
              <a:t>张华桥</a:t>
            </a:r>
            <a:r>
              <a:rPr lang="zh-CN" altLang="en-US" sz="2400" u="sng" dirty="0">
                <a:solidFill>
                  <a:schemeClr val="bg1"/>
                </a:solidFill>
              </a:rPr>
              <a:t> （高能所）</a:t>
            </a:r>
            <a:endParaRPr lang="en-US" altLang="zh-CN" sz="2400" u="sng" dirty="0">
              <a:solidFill>
                <a:schemeClr val="bg1"/>
              </a:solidFill>
            </a:endParaRPr>
          </a:p>
          <a:p>
            <a:pPr algn="ctr"/>
            <a:r>
              <a:rPr lang="en-US" altLang="zh-CN" sz="2400" u="sng" dirty="0">
                <a:solidFill>
                  <a:schemeClr val="bg1"/>
                </a:solidFill>
              </a:rPr>
              <a:t>In collaborate with Yu GAO, Wei XU</a:t>
            </a:r>
          </a:p>
          <a:p>
            <a:pPr algn="ctr"/>
            <a:endParaRPr lang="en-US" altLang="zh-CN" sz="2400" dirty="0"/>
          </a:p>
          <a:p>
            <a:pPr algn="ctr"/>
            <a:r>
              <a:rPr lang="fr-FR" altLang="zh-CN" sz="2400" dirty="0">
                <a:solidFill>
                  <a:schemeClr val="bg1"/>
                </a:solidFill>
              </a:rPr>
              <a:t>Science Bulletin 2024; 69(18): 2795-2798</a:t>
            </a:r>
          </a:p>
          <a:p>
            <a:pPr algn="ctr"/>
            <a:r>
              <a:rPr lang="fr-FR" altLang="zh-CN" sz="2400" dirty="0">
                <a:solidFill>
                  <a:schemeClr val="bg1"/>
                </a:solidFill>
              </a:rPr>
              <a:t>10.1016/j.scib.2024.07.038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546B7CD-60D0-576C-B4F8-39CC98A91513}"/>
              </a:ext>
            </a:extLst>
          </p:cNvPr>
          <p:cNvSpPr txBox="1"/>
          <p:nvPr/>
        </p:nvSpPr>
        <p:spPr>
          <a:xfrm>
            <a:off x="51740" y="6435795"/>
            <a:ext cx="346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NphiS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2026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@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Nanjing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8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80F528-45FE-BAE8-E274-C673160A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Idea of the stationary measurement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E4FBAE3-ED14-5CA4-A4B1-FA76DFF9B3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72353"/>
                <a:ext cx="9144000" cy="1633525"/>
              </a:xfrm>
            </p:spPr>
            <p:txBody>
              <a:bodyPr/>
              <a:lstStyle/>
              <a:p>
                <a:r>
                  <a:rPr kumimoji="1" lang="en-US" altLang="zh-CN" dirty="0"/>
                  <a:t>Doppler shift         ==&gt;    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Gravitational shift</a:t>
                </a:r>
              </a:p>
              <a:p>
                <a:pPr lvl="1"/>
                <a:endParaRPr lang="en-US" altLang="zh-CN" sz="2000" dirty="0">
                  <a:solidFill>
                    <a:schemeClr val="tx1"/>
                  </a:solidFill>
                </a:endParaRPr>
              </a:p>
              <a:p>
                <a:pPr lvl="1"/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457304" lvl="1" indent="0">
                  <a:buNone/>
                </a:pPr>
                <a:r>
                  <a:rPr lang="en-US" altLang="zh-CN" sz="2000" dirty="0">
                    <a:solidFill>
                      <a:schemeClr val="tx1"/>
                    </a:solidFill>
                  </a:rPr>
                  <a:t>V=1mm/s </a:t>
                </a:r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  ~</a:t>
                </a: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00"/>
                    </a:highlight>
                    <a:sym typeface="Wingdings" pitchFamily="2" charset="2"/>
                  </a:rPr>
                  <a:t>10</a:t>
                </a:r>
                <a:r>
                  <a:rPr lang="en-US" altLang="zh-CN" sz="2000" baseline="30000" dirty="0">
                    <a:solidFill>
                      <a:schemeClr val="tx1"/>
                    </a:solidFill>
                    <a:highlight>
                      <a:srgbClr val="FFFF00"/>
                    </a:highlight>
                    <a:sym typeface="Wingdings" pitchFamily="2" charset="2"/>
                  </a:rPr>
                  <a:t>-12</a:t>
                </a: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00"/>
                    </a:highlight>
                    <a:sym typeface="Wingdings" pitchFamily="2" charset="2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              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△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 =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1mm </a:t>
                </a:r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 ~</a:t>
                </a: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00FF"/>
                    </a:highlight>
                    <a:sym typeface="Wingdings" pitchFamily="2" charset="2"/>
                  </a:rPr>
                  <a:t>10</a:t>
                </a:r>
                <a:r>
                  <a:rPr lang="en-US" altLang="zh-CN" sz="2000" baseline="30000" dirty="0">
                    <a:solidFill>
                      <a:schemeClr val="tx1"/>
                    </a:solidFill>
                    <a:highlight>
                      <a:srgbClr val="FF00FF"/>
                    </a:highlight>
                    <a:sym typeface="Wingdings" pitchFamily="2" charset="2"/>
                  </a:rPr>
                  <a:t>-19  </a:t>
                </a:r>
                <a:endParaRPr lang="en-US" altLang="zh-CN" sz="2000" dirty="0">
                  <a:solidFill>
                    <a:schemeClr val="tx1"/>
                  </a:solidFill>
                  <a:highlight>
                    <a:srgbClr val="FF00FF"/>
                  </a:highlight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E4FBAE3-ED14-5CA4-A4B1-FA76DFF9B3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72353"/>
                <a:ext cx="9144000" cy="1633525"/>
              </a:xfrm>
              <a:blipFill>
                <a:blip r:embed="rId3"/>
                <a:stretch>
                  <a:fillRect l="-694" t="-2308"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EE60A8-3668-201C-F22A-22BB7811BD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10</a:t>
            </a:fld>
            <a:endParaRPr lang="en-US" sz="18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D818F7-8C68-C90F-2969-D129B44E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7" y="1105688"/>
            <a:ext cx="2156627" cy="762709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F1C20FD-B823-9D8F-6A4C-C9886504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3" y="1138709"/>
            <a:ext cx="1858825" cy="695249"/>
          </a:xfrm>
          <a:prstGeom prst="rect">
            <a:avLst/>
          </a:prstGeom>
          <a:noFill/>
          <a:ln w="317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64581E9-0F5C-F1AC-8FA9-44DBA6D71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7735" y="2917142"/>
            <a:ext cx="6161264" cy="3420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AE97EE-3D44-DB6E-2577-6CD53B83C466}"/>
                  </a:ext>
                </a:extLst>
              </p:cNvPr>
              <p:cNvSpPr txBox="1"/>
              <p:nvPr/>
            </p:nvSpPr>
            <p:spPr>
              <a:xfrm>
                <a:off x="7083244" y="1222308"/>
                <a:ext cx="2018903" cy="61895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∗△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AE97EE-3D44-DB6E-2577-6CD53B83C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244" y="1222308"/>
                <a:ext cx="2018903" cy="618952"/>
              </a:xfrm>
              <a:prstGeom prst="rect">
                <a:avLst/>
              </a:prstGeom>
              <a:blipFill>
                <a:blip r:embed="rId7"/>
                <a:stretch>
                  <a:fillRect b="-192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箭头 9">
            <a:extLst>
              <a:ext uri="{FF2B5EF4-FFF2-40B4-BE49-F238E27FC236}">
                <a16:creationId xmlns:a16="http://schemas.microsoft.com/office/drawing/2014/main" id="{6FE475EA-3C3E-ADAC-D354-45C946298BC8}"/>
              </a:ext>
            </a:extLst>
          </p:cNvPr>
          <p:cNvSpPr/>
          <p:nvPr/>
        </p:nvSpPr>
        <p:spPr bwMode="auto">
          <a:xfrm>
            <a:off x="6262545" y="1374797"/>
            <a:ext cx="793957" cy="2230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CDB16B7-0561-5FFE-FA70-32DFB88259C3}"/>
                  </a:ext>
                </a:extLst>
              </p:cNvPr>
              <p:cNvSpPr txBox="1"/>
              <p:nvPr/>
            </p:nvSpPr>
            <p:spPr>
              <a:xfrm>
                <a:off x="6210968" y="1089530"/>
                <a:ext cx="79395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△</m:t>
                    </m:r>
                    <m:r>
                      <m:rPr>
                        <m:sty m:val="p"/>
                      </m:rPr>
                      <a:rPr kumimoji="1" lang="en-US" altLang="zh-CN" sz="1400" b="0" i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kumimoji="1" lang="en-US" altLang="zh-CN" sz="1400" dirty="0"/>
                  <a:t>&lt;&lt;r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CDB16B7-0561-5FFE-FA70-32DFB8825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968" y="1089530"/>
                <a:ext cx="793956" cy="307777"/>
              </a:xfrm>
              <a:prstGeom prst="rect">
                <a:avLst/>
              </a:prstGeom>
              <a:blipFill>
                <a:blip r:embed="rId8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湖中的水位计 — 图库照片">
            <a:extLst>
              <a:ext uri="{FF2B5EF4-FFF2-40B4-BE49-F238E27FC236}">
                <a16:creationId xmlns:a16="http://schemas.microsoft.com/office/drawing/2014/main" id="{EBB3EB53-A6FF-3092-AE61-FC337079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1" y="2917142"/>
            <a:ext cx="21518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9949F7E-5EAB-A764-D99C-7716C0E7E50E}"/>
              </a:ext>
            </a:extLst>
          </p:cNvPr>
          <p:cNvSpPr txBox="1"/>
          <p:nvPr/>
        </p:nvSpPr>
        <p:spPr>
          <a:xfrm>
            <a:off x="1590261" y="2445222"/>
            <a:ext cx="399884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Improve on sensitivity to energy shift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6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1F4FD22D-D4F1-4E71-36BA-9840427B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41958" y="3569053"/>
            <a:ext cx="209209" cy="26377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E73CDB0-C5F6-5447-960E-12AF24D6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2147" cy="663949"/>
          </a:xfrm>
        </p:spPr>
        <p:txBody>
          <a:bodyPr/>
          <a:lstStyle/>
          <a:p>
            <a:r>
              <a:rPr kumimoji="1" lang="en-US" altLang="zh-CN" dirty="0"/>
              <a:t>Design of a gravitational shift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Spectrometer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9B8503-F040-6DBF-1451-81066B974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927" y="663949"/>
            <a:ext cx="9144000" cy="1838140"/>
          </a:xfrm>
        </p:spPr>
        <p:txBody>
          <a:bodyPr/>
          <a:lstStyle/>
          <a:p>
            <a:r>
              <a:rPr lang="en-US" altLang="zh-CN" sz="2400" dirty="0"/>
              <a:t>Replace Doppler shift with gravitational shift</a:t>
            </a:r>
          </a:p>
          <a:p>
            <a:r>
              <a:rPr lang="en-US" altLang="zh-CN" dirty="0"/>
              <a:t>Parallel readout the resonant absorption shape</a:t>
            </a:r>
            <a:endParaRPr lang="en-US" altLang="zh-CN" sz="2400" dirty="0"/>
          </a:p>
          <a:p>
            <a:r>
              <a:rPr lang="en-US" altLang="zh-CN" dirty="0"/>
              <a:t>T</a:t>
            </a:r>
            <a:r>
              <a:rPr lang="en-US" altLang="zh-CN" sz="2400" dirty="0"/>
              <a:t>ime dependent resonance’s </a:t>
            </a:r>
            <a:r>
              <a:rPr lang="en-US" altLang="zh-CN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height-shift</a:t>
            </a:r>
            <a:r>
              <a:rPr lang="zh-CN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height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 of resonance peak </a:t>
            </a:r>
            <a:r>
              <a:rPr kumimoji="1" lang="en-US" altLang="zh-CN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hight</a:t>
            </a:r>
            <a:r>
              <a:rPr kumimoji="1"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shift </a:t>
            </a:r>
            <a:r>
              <a:rPr kumimoji="1"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</a:t>
            </a:r>
            <a:r>
              <a:rPr kumimoji="1"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 frequency: </a:t>
            </a:r>
            <a:r>
              <a:rPr kumimoji="1"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multi-band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A9E99D-6238-FC48-9EB2-2BDA8E6FD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11</a:t>
            </a:fld>
            <a:endParaRPr lang="en-US" sz="1800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79E0BE8-612A-165E-4872-075381698545}"/>
              </a:ext>
            </a:extLst>
          </p:cNvPr>
          <p:cNvSpPr/>
          <p:nvPr/>
        </p:nvSpPr>
        <p:spPr>
          <a:xfrm>
            <a:off x="1298752" y="4612118"/>
            <a:ext cx="282499" cy="250271"/>
          </a:xfrm>
          <a:prstGeom prst="ellipse">
            <a:avLst/>
          </a:prstGeom>
          <a:solidFill>
            <a:srgbClr val="C71E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98961C7-544F-4EC3-D7AE-644E3EDDAA02}"/>
              </a:ext>
            </a:extLst>
          </p:cNvPr>
          <p:cNvSpPr txBox="1"/>
          <p:nvPr/>
        </p:nvSpPr>
        <p:spPr>
          <a:xfrm>
            <a:off x="563955" y="4947033"/>
            <a:ext cx="19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Radioactive source </a:t>
            </a:r>
            <a:b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(intensity R</a:t>
            </a:r>
            <a:r>
              <a:rPr lang="en-US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CN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E6FC32-C1D4-04FD-AE86-BA7BF49FB2A6}"/>
              </a:ext>
            </a:extLst>
          </p:cNvPr>
          <p:cNvCxnSpPr>
            <a:cxnSpLocks/>
          </p:cNvCxnSpPr>
          <p:nvPr/>
        </p:nvCxnSpPr>
        <p:spPr>
          <a:xfrm>
            <a:off x="576809" y="4726309"/>
            <a:ext cx="4050309" cy="215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A9D73D-31F1-A907-6536-B323BDB0D3BA}"/>
              </a:ext>
            </a:extLst>
          </p:cNvPr>
          <p:cNvCxnSpPr>
            <a:cxnSpLocks/>
          </p:cNvCxnSpPr>
          <p:nvPr/>
        </p:nvCxnSpPr>
        <p:spPr>
          <a:xfrm>
            <a:off x="1581252" y="4737253"/>
            <a:ext cx="2354747" cy="1109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E4DD1B-F9DF-E478-D5A6-225C864B757B}"/>
              </a:ext>
            </a:extLst>
          </p:cNvPr>
          <p:cNvCxnSpPr>
            <a:cxnSpLocks/>
          </p:cNvCxnSpPr>
          <p:nvPr/>
        </p:nvCxnSpPr>
        <p:spPr>
          <a:xfrm flipV="1">
            <a:off x="1581252" y="3627562"/>
            <a:ext cx="2354747" cy="1109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0">
            <a:extLst>
              <a:ext uri="{FF2B5EF4-FFF2-40B4-BE49-F238E27FC236}">
                <a16:creationId xmlns:a16="http://schemas.microsoft.com/office/drawing/2014/main" id="{2A8006CF-6505-98A7-A113-29DE3D59FF12}"/>
              </a:ext>
            </a:extLst>
          </p:cNvPr>
          <p:cNvCxnSpPr>
            <a:cxnSpLocks/>
          </p:cNvCxnSpPr>
          <p:nvPr/>
        </p:nvCxnSpPr>
        <p:spPr>
          <a:xfrm flipV="1">
            <a:off x="4347548" y="3013516"/>
            <a:ext cx="42231" cy="3099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23">
            <a:extLst>
              <a:ext uri="{FF2B5EF4-FFF2-40B4-BE49-F238E27FC236}">
                <a16:creationId xmlns:a16="http://schemas.microsoft.com/office/drawing/2014/main" id="{304875AE-FBC4-E499-8208-1289566806E1}"/>
              </a:ext>
            </a:extLst>
          </p:cNvPr>
          <p:cNvSpPr txBox="1"/>
          <p:nvPr/>
        </p:nvSpPr>
        <p:spPr>
          <a:xfrm>
            <a:off x="4154549" y="4747835"/>
            <a:ext cx="385998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</a:t>
            </a:r>
            <a:endParaRPr lang="en-CN" dirty="0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0B6C6651-D11C-63DB-2E68-8528324ECF43}"/>
              </a:ext>
            </a:extLst>
          </p:cNvPr>
          <p:cNvSpPr txBox="1"/>
          <p:nvPr/>
        </p:nvSpPr>
        <p:spPr>
          <a:xfrm>
            <a:off x="4504597" y="5698176"/>
            <a:ext cx="559645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-h</a:t>
            </a:r>
            <a:endParaRPr lang="en-CN" dirty="0"/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8E2FFAD8-5AC1-2B4E-3F84-A1549DEDEF77}"/>
              </a:ext>
            </a:extLst>
          </p:cNvPr>
          <p:cNvSpPr txBox="1"/>
          <p:nvPr/>
        </p:nvSpPr>
        <p:spPr>
          <a:xfrm>
            <a:off x="4430584" y="3507497"/>
            <a:ext cx="400092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</a:t>
            </a:r>
            <a:endParaRPr lang="en-CN" dirty="0"/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219D6279-35AE-21AD-A42F-8CAC195EA100}"/>
              </a:ext>
            </a:extLst>
          </p:cNvPr>
          <p:cNvSpPr txBox="1"/>
          <p:nvPr/>
        </p:nvSpPr>
        <p:spPr>
          <a:xfrm>
            <a:off x="2567882" y="4457195"/>
            <a:ext cx="1568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distance (d)</a:t>
            </a:r>
            <a:endParaRPr lang="en-CN" sz="1400" dirty="0"/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E879BEB9-E647-091C-B29D-1A51EB962ACD}"/>
              </a:ext>
            </a:extLst>
          </p:cNvPr>
          <p:cNvSpPr txBox="1"/>
          <p:nvPr/>
        </p:nvSpPr>
        <p:spPr>
          <a:xfrm>
            <a:off x="2990505" y="2516191"/>
            <a:ext cx="184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counters with proper Z resolution,</a:t>
            </a:r>
            <a:endParaRPr lang="en-CN" sz="1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78DBF3DB-5F0F-75C7-4E02-515A5D9D25B6}"/>
              </a:ext>
            </a:extLst>
          </p:cNvPr>
          <p:cNvSpPr txBox="1"/>
          <p:nvPr/>
        </p:nvSpPr>
        <p:spPr>
          <a:xfrm>
            <a:off x="956560" y="3095101"/>
            <a:ext cx="1246220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¼</a:t>
            </a:r>
            <a:r>
              <a:rPr lang="zh-CN" altLang="en-US" dirty="0"/>
              <a:t> </a:t>
            </a:r>
            <a:r>
              <a:rPr lang="en-US" altLang="zh-CN" dirty="0"/>
              <a:t>cut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endParaRPr lang="en-CN" dirty="0"/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297E6923-1984-C05F-74E6-6B55211347D5}"/>
              </a:ext>
            </a:extLst>
          </p:cNvPr>
          <p:cNvSpPr txBox="1"/>
          <p:nvPr/>
        </p:nvSpPr>
        <p:spPr>
          <a:xfrm>
            <a:off x="4485554" y="4785473"/>
            <a:ext cx="400092" cy="297536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endParaRPr lang="en-CN" dirty="0"/>
          </a:p>
        </p:txBody>
      </p:sp>
      <p:sp>
        <p:nvSpPr>
          <p:cNvPr id="19" name="TextBox 42">
            <a:extLst>
              <a:ext uri="{FF2B5EF4-FFF2-40B4-BE49-F238E27FC236}">
                <a16:creationId xmlns:a16="http://schemas.microsoft.com/office/drawing/2014/main" id="{ECB524F6-9357-1424-A72E-7BAB1274D526}"/>
              </a:ext>
            </a:extLst>
          </p:cNvPr>
          <p:cNvSpPr txBox="1"/>
          <p:nvPr/>
        </p:nvSpPr>
        <p:spPr>
          <a:xfrm>
            <a:off x="4472760" y="3032438"/>
            <a:ext cx="400092" cy="297536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Z</a:t>
            </a:r>
            <a:endParaRPr lang="en-CN" dirty="0"/>
          </a:p>
        </p:txBody>
      </p:sp>
      <p:cxnSp>
        <p:nvCxnSpPr>
          <p:cNvPr id="20" name="Straight Connector 56">
            <a:extLst>
              <a:ext uri="{FF2B5EF4-FFF2-40B4-BE49-F238E27FC236}">
                <a16:creationId xmlns:a16="http://schemas.microsoft.com/office/drawing/2014/main" id="{9F33242E-419A-C593-C24B-7EA9029BDDBA}"/>
              </a:ext>
            </a:extLst>
          </p:cNvPr>
          <p:cNvCxnSpPr>
            <a:cxnSpLocks/>
          </p:cNvCxnSpPr>
          <p:nvPr/>
        </p:nvCxnSpPr>
        <p:spPr>
          <a:xfrm>
            <a:off x="3935998" y="3547923"/>
            <a:ext cx="9878" cy="2637724"/>
          </a:xfrm>
          <a:prstGeom prst="line">
            <a:avLst/>
          </a:prstGeom>
          <a:ln w="38100">
            <a:solidFill>
              <a:srgbClr val="C71E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20876B9-E606-5412-99F0-0260CB4B8C1E}"/>
              </a:ext>
            </a:extLst>
          </p:cNvPr>
          <p:cNvGrpSpPr/>
          <p:nvPr/>
        </p:nvGrpSpPr>
        <p:grpSpPr>
          <a:xfrm>
            <a:off x="4794852" y="3284671"/>
            <a:ext cx="1726269" cy="3013544"/>
            <a:chOff x="5773617" y="3932865"/>
            <a:chExt cx="1726269" cy="2562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C4090FF-BC9E-2F20-F71E-18EC87A2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303529" y="4402953"/>
              <a:ext cx="2562273" cy="1622097"/>
            </a:xfrm>
            <a:prstGeom prst="rect">
              <a:avLst/>
            </a:prstGeom>
          </p:spPr>
        </p:pic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0A072E08-F4C4-829C-228B-4F6ABD42A61E}"/>
                </a:ext>
              </a:extLst>
            </p:cNvPr>
            <p:cNvSpPr/>
            <p:nvPr/>
          </p:nvSpPr>
          <p:spPr>
            <a:xfrm>
              <a:off x="6886941" y="4924902"/>
              <a:ext cx="129590" cy="542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45EAD54-C5CA-2E9C-974C-C6FBADB8B280}"/>
                </a:ext>
              </a:extLst>
            </p:cNvPr>
            <p:cNvSpPr txBox="1"/>
            <p:nvPr/>
          </p:nvSpPr>
          <p:spPr>
            <a:xfrm rot="16200000">
              <a:off x="6685304" y="5010411"/>
              <a:ext cx="13521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Resonance peak(s)</a:t>
              </a:r>
              <a:endParaRPr lang="zh-CN" altLang="en-US" sz="1200" dirty="0"/>
            </a:p>
          </p:txBody>
        </p:sp>
      </p:grpSp>
      <p:sp>
        <p:nvSpPr>
          <p:cNvPr id="25" name="箭头: 下 27">
            <a:extLst>
              <a:ext uri="{FF2B5EF4-FFF2-40B4-BE49-F238E27FC236}">
                <a16:creationId xmlns:a16="http://schemas.microsoft.com/office/drawing/2014/main" id="{8FB7BD8A-91DB-6A6D-126F-A3E6BF4F5E68}"/>
              </a:ext>
            </a:extLst>
          </p:cNvPr>
          <p:cNvSpPr/>
          <p:nvPr/>
        </p:nvSpPr>
        <p:spPr>
          <a:xfrm>
            <a:off x="4003780" y="2981851"/>
            <a:ext cx="64955" cy="48634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E6C8269-C916-E4B5-DC93-C1E4675FCF49}"/>
              </a:ext>
            </a:extLst>
          </p:cNvPr>
          <p:cNvSpPr txBox="1"/>
          <p:nvPr/>
        </p:nvSpPr>
        <p:spPr>
          <a:xfrm>
            <a:off x="6707206" y="3303033"/>
            <a:ext cx="2363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loss E</a:t>
            </a:r>
            <a:r>
              <a:rPr lang="en-US" altLang="zh-CN" sz="1200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compensated by a slight height difference between absorber and source: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calibrated in advance.</a:t>
            </a:r>
            <a:br>
              <a:rPr lang="en-US" altLang="zh-CN" sz="1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 the absolute height of resonance (Z</a:t>
            </a:r>
            <a:r>
              <a:rPr lang="en-US" altLang="zh-CN" sz="1200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is affected by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systematics: 2</a:t>
            </a:r>
            <a:r>
              <a:rPr lang="en-US" altLang="zh-CN" sz="1200" baseline="30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Doppler,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composition, etc.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 but its time-dependent shift under GW is </a:t>
            </a:r>
            <a:r>
              <a:rPr lang="en-US" altLang="zh-CN" sz="1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affected. </a:t>
            </a:r>
            <a:endParaRPr lang="zh-CN" altLang="en-US" sz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25E2A4-FA18-B08B-8815-9CB1ED11CE11}"/>
              </a:ext>
            </a:extLst>
          </p:cNvPr>
          <p:cNvSpPr txBox="1"/>
          <p:nvPr/>
        </p:nvSpPr>
        <p:spPr>
          <a:xfrm>
            <a:off x="203171" y="4487973"/>
            <a:ext cx="95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horizontal→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0E11207A-ABD3-642E-02C7-1DC0F17D60EA}"/>
              </a:ext>
            </a:extLst>
          </p:cNvPr>
          <p:cNvSpPr txBox="1"/>
          <p:nvPr/>
        </p:nvSpPr>
        <p:spPr>
          <a:xfrm>
            <a:off x="3145210" y="6161037"/>
            <a:ext cx="2018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7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 layer</a:t>
            </a:r>
            <a:endParaRPr lang="en-CN" sz="1400" dirty="0">
              <a:solidFill>
                <a:srgbClr val="C71E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B568164-8CBE-F401-C92A-1F07D255B130}"/>
              </a:ext>
            </a:extLst>
          </p:cNvPr>
          <p:cNvSpPr txBox="1"/>
          <p:nvPr/>
        </p:nvSpPr>
        <p:spPr>
          <a:xfrm>
            <a:off x="5163886" y="3429000"/>
            <a:ext cx="1357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/>
              <a:t>Demo.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Only</a:t>
            </a:r>
            <a:endParaRPr kumimoji="1"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5276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CEFC6-CC02-FD9C-6E73-8396A645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choice of isotope source: </a:t>
            </a:r>
            <a:r>
              <a:rPr lang="en-US" altLang="zh-CN" baseline="30000" dirty="0"/>
              <a:t>109</a:t>
            </a:r>
            <a:r>
              <a:rPr lang="en-US" altLang="zh-CN" dirty="0"/>
              <a:t>Ag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A15331-A3D7-B670-CB50-8D20CBE2C8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AAE4409-1BE5-666E-3BB3-C2556DF0A171}"/>
              </a:ext>
            </a:extLst>
          </p:cNvPr>
          <p:cNvGrpSpPr/>
          <p:nvPr/>
        </p:nvGrpSpPr>
        <p:grpSpPr>
          <a:xfrm>
            <a:off x="251503" y="809722"/>
            <a:ext cx="5079800" cy="5542620"/>
            <a:chOff x="545034" y="1588551"/>
            <a:chExt cx="4480294" cy="5088989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A1F8866-CADF-5E02-8F0D-FE58C8E2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034" y="1588551"/>
              <a:ext cx="4480294" cy="466338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630F1D3-7E80-7A34-BFC4-105FEDCDDC30}"/>
                </a:ext>
              </a:extLst>
            </p:cNvPr>
            <p:cNvSpPr txBox="1"/>
            <p:nvPr/>
          </p:nvSpPr>
          <p:spPr>
            <a:xfrm>
              <a:off x="678611" y="6308208"/>
              <a:ext cx="3119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M</a:t>
              </a:r>
              <a:r>
                <a:rPr lang="en-US" altLang="zh-CN" sz="1800" dirty="0" err="1"/>
                <a:t>ö</a:t>
              </a:r>
              <a:r>
                <a:rPr lang="en-US" altLang="zh-CN" dirty="0" err="1"/>
                <a:t>ssbauer</a:t>
              </a:r>
              <a:r>
                <a:rPr lang="en-US" altLang="zh-CN" dirty="0"/>
                <a:t> </a:t>
              </a:r>
              <a:r>
                <a:rPr lang="en-US" altLang="zh-CN" dirty="0">
                  <a:hlinkClick r:id="rId4"/>
                </a:rPr>
                <a:t>database</a:t>
              </a:r>
              <a:r>
                <a:rPr lang="en-US" altLang="zh-CN" dirty="0"/>
                <a:t> </a:t>
              </a:r>
              <a:r>
                <a:rPr lang="en-US" altLang="zh-CN" sz="1400" dirty="0"/>
                <a:t>(</a:t>
              </a:r>
              <a:r>
                <a:rPr lang="en-US" altLang="zh-CN" sz="1400" b="0" i="0" dirty="0">
                  <a:solidFill>
                    <a:srgbClr val="006D21"/>
                  </a:solidFill>
                  <a:effectLst/>
                  <a:latin typeface="Roboto" panose="02000000000000000000" pitchFamily="2" charset="0"/>
                </a:rPr>
                <a:t>DICP</a:t>
              </a:r>
              <a:r>
                <a:rPr lang="en-US" altLang="zh-CN" sz="1400" dirty="0">
                  <a:solidFill>
                    <a:srgbClr val="006D21"/>
                  </a:solidFill>
                  <a:latin typeface="Roboto" panose="02000000000000000000" pitchFamily="2" charset="0"/>
                </a:rPr>
                <a:t>, CAS</a:t>
              </a:r>
              <a:r>
                <a:rPr lang="en-US" altLang="zh-CN" sz="1400" dirty="0"/>
                <a:t>)</a:t>
              </a:r>
              <a:endParaRPr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5DAB970-7F65-A9F9-7958-3C9E5E34A507}"/>
                </a:ext>
              </a:extLst>
            </p:cNvPr>
            <p:cNvSpPr/>
            <p:nvPr/>
          </p:nvSpPr>
          <p:spPr>
            <a:xfrm>
              <a:off x="4047093" y="4157932"/>
              <a:ext cx="662929" cy="534838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1B9109A-A684-E321-9B92-81669EE6751E}"/>
                  </a:ext>
                </a:extLst>
              </p:cNvPr>
              <p:cNvSpPr txBox="1"/>
              <p:nvPr/>
            </p:nvSpPr>
            <p:spPr>
              <a:xfrm>
                <a:off x="5235056" y="700464"/>
                <a:ext cx="3770844" cy="2819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Narrow 88 keV linewidth: </a:t>
                </a:r>
                <a:br>
                  <a:rPr lang="en-US" altLang="zh-CN" sz="1600" dirty="0"/>
                </a:br>
                <a:r>
                  <a:rPr lang="en-US" altLang="zh-CN" sz="1600" dirty="0"/>
                  <a:t>O(10</a:t>
                </a:r>
                <a:r>
                  <a:rPr lang="en-US" altLang="zh-CN" sz="1600" baseline="30000" dirty="0"/>
                  <a:t>-22</a:t>
                </a:r>
                <a:r>
                  <a:rPr lang="en-US" altLang="zh-CN" sz="1600" dirty="0"/>
                  <a:t>) sensitivity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Workable </a:t>
                </a:r>
                <a:r>
                  <a:rPr lang="el-GR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Δ</a:t>
                </a:r>
                <a:r>
                  <a:rPr lang="en-US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 ~ 10</a:t>
                </a:r>
                <a:r>
                  <a:rPr lang="el-GR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μ</a:t>
                </a:r>
                <a:r>
                  <a:rPr lang="en-US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 under terrestrial (1 g) gravity field</a:t>
                </a:r>
                <a:br>
                  <a:rPr lang="en-US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zh-CN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altLang="zh-CN" sz="16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=4.1</m:t>
                    </m:r>
                    <m:r>
                      <m:rPr>
                        <m:sty m:val="p"/>
                      </m:rPr>
                      <a:rPr lang="el-GR" altLang="zh-CN" sz="16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altLang="zh-CN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Long parent nuclei lifetime:</a:t>
                </a:r>
                <a:br>
                  <a:rPr lang="en-US" altLang="zh-CN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zh-CN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461 days allow for sufficient operation time</a:t>
                </a:r>
                <a:endParaRPr lang="en-US" altLang="zh-CN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IC ~ 26, small fraction of gamma emitted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1B9109A-A684-E321-9B92-81669EE67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056" y="700464"/>
                <a:ext cx="3770844" cy="2819746"/>
              </a:xfrm>
              <a:prstGeom prst="rect">
                <a:avLst/>
              </a:prstGeom>
              <a:blipFill>
                <a:blip r:embed="rId5"/>
                <a:stretch>
                  <a:fillRect l="-1010" t="-901" b="-3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731D6631-9D06-898D-2512-570387792B38}"/>
              </a:ext>
            </a:extLst>
          </p:cNvPr>
          <p:cNvSpPr txBox="1"/>
          <p:nvPr/>
        </p:nvSpPr>
        <p:spPr>
          <a:xfrm>
            <a:off x="5055525" y="3883245"/>
            <a:ext cx="298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The quest of the </a:t>
            </a:r>
            <a:r>
              <a:rPr lang="en-US" altLang="zh-CN" sz="1600" baseline="30000" dirty="0"/>
              <a:t>109</a:t>
            </a:r>
            <a:r>
              <a:rPr lang="en-US" altLang="zh-CN" sz="1600" dirty="0"/>
              <a:t>Ag resonance: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C62131-CED6-1673-4E53-950396C71505}"/>
                  </a:ext>
                </a:extLst>
              </p:cNvPr>
              <p:cNvSpPr txBox="1"/>
              <p:nvPr/>
            </p:nvSpPr>
            <p:spPr>
              <a:xfrm>
                <a:off x="5058925" y="4193421"/>
                <a:ext cx="3732362" cy="634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altLang="zh-CN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~ 30</m:t>
                    </m:r>
                    <m:r>
                      <m:rPr>
                        <m:sty m:val="p"/>
                      </m:rPr>
                      <a:rPr lang="el-GR" altLang="zh-CN" sz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effectLst/>
                  </a:rPr>
                  <a:t>,</a:t>
                </a:r>
                <a:r>
                  <a:rPr lang="en-US" altLang="zh-CN" sz="1100" dirty="0">
                    <a:solidFill>
                      <a:schemeClr val="tx1"/>
                    </a:solidFill>
                    <a:effectLst/>
                  </a:rPr>
                  <a:t>  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</a:rPr>
                  <a:t>(</a:t>
                </a:r>
                <a:r>
                  <a:rPr lang="en-US" altLang="zh-CN" sz="1200" dirty="0">
                    <a:hlinkClick r:id="rId6"/>
                  </a:rPr>
                  <a:t>W. </a:t>
                </a:r>
                <a:r>
                  <a:rPr lang="en-US" altLang="zh-CN" sz="1200" dirty="0" err="1">
                    <a:hlinkClick r:id="rId6"/>
                  </a:rPr>
                  <a:t>Wildner</a:t>
                </a:r>
                <a:r>
                  <a:rPr lang="en-US" altLang="zh-CN" sz="1200" dirty="0">
                    <a:hlinkClick r:id="rId6"/>
                  </a:rPr>
                  <a:t> and U. </a:t>
                </a:r>
                <a:r>
                  <a:rPr lang="en-US" altLang="zh-CN" sz="1200" dirty="0" err="1">
                    <a:hlinkClick r:id="rId6"/>
                  </a:rPr>
                  <a:t>Gonser</a:t>
                </a:r>
                <a:r>
                  <a:rPr lang="en-US" altLang="zh-CN" sz="1200" dirty="0">
                    <a:hlinkClick r:id="rId6"/>
                  </a:rPr>
                  <a:t>, 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  <a:hlinkClick r:id="rId6"/>
                  </a:rPr>
                  <a:t>1979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</a:rPr>
                  <a:t>)</a:t>
                </a:r>
                <a:endParaRPr lang="en-US" altLang="zh-CN" sz="1600" dirty="0">
                  <a:solidFill>
                    <a:schemeClr val="tx1"/>
                  </a:solidFill>
                  <a:effectLst/>
                </a:endParaRPr>
              </a:p>
              <a:p>
                <a:endParaRPr lang="zh-CN" altLang="en-US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C62131-CED6-1673-4E53-950396C71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25" y="4193421"/>
                <a:ext cx="3732362" cy="6345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ABC70A5B-E8CA-03DB-9FFA-7C2DFD6DEFFA}"/>
              </a:ext>
            </a:extLst>
          </p:cNvPr>
          <p:cNvSpPr txBox="1"/>
          <p:nvPr/>
        </p:nvSpPr>
        <p:spPr>
          <a:xfrm>
            <a:off x="5055525" y="4531975"/>
            <a:ext cx="385412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/>
              <a:t>Improved resonance resolution, w</a:t>
            </a:r>
            <a:br>
              <a:rPr lang="en-US" altLang="zh-CN" sz="1400" dirty="0"/>
            </a:br>
            <a:r>
              <a:rPr lang="en-US" altLang="zh-CN" sz="1400" dirty="0"/>
              <a:t>broadening factors down to 16 (US)</a:t>
            </a:r>
            <a:br>
              <a:rPr lang="en-US" altLang="zh-CN" sz="1600" dirty="0"/>
            </a:b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R. D. Taylor and G. R. Hoy, SPIE </a:t>
            </a:r>
            <a:r>
              <a:rPr lang="en-US" altLang="zh-CN" sz="10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-Bold"/>
              </a:rPr>
              <a:t>875</a:t>
            </a: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, 126 (1988).</a:t>
            </a:r>
          </a:p>
          <a:p>
            <a:pPr algn="l"/>
            <a:r>
              <a:rPr lang="es-E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S.RezaieSerej, G. R. Hoy, and R. D. Taylor, Laser </a:t>
            </a: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Phys. </a:t>
            </a:r>
            <a:r>
              <a:rPr lang="en-US" altLang="zh-CN" sz="10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-Bold"/>
              </a:rPr>
              <a:t>5</a:t>
            </a: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, 240 (1995).</a:t>
            </a:r>
            <a:br>
              <a:rPr lang="en-US" altLang="zh-CN" sz="1600" dirty="0"/>
            </a:br>
            <a:r>
              <a:rPr lang="en-US" altLang="zh-CN" sz="1400" dirty="0"/>
              <a:t>Russian group: improvements with </a:t>
            </a:r>
            <a:r>
              <a:rPr lang="en-US" altLang="zh-CN" sz="1400" dirty="0" err="1"/>
              <a:t>Grav</a:t>
            </a:r>
            <a:r>
              <a:rPr lang="en-US" altLang="zh-CN" sz="1400" dirty="0"/>
              <a:t>. Effects</a:t>
            </a:r>
            <a:br>
              <a:rPr lang="en-US" altLang="zh-CN" sz="1400" dirty="0"/>
            </a:br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V. G. </a:t>
            </a:r>
            <a:r>
              <a:rPr lang="en-US" altLang="zh-CN" sz="1100" dirty="0" err="1">
                <a:solidFill>
                  <a:schemeClr val="accent6">
                    <a:lumMod val="75000"/>
                  </a:schemeClr>
                </a:solidFill>
              </a:rPr>
              <a:t>Alpatov</a:t>
            </a:r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, et.al. Laser Physics 17, 1067–1072 (2007).</a:t>
            </a:r>
          </a:p>
          <a:p>
            <a:pPr algn="l"/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Yu. D. </a:t>
            </a:r>
            <a:r>
              <a:rPr lang="en-US" altLang="zh-CN" sz="1100" dirty="0" err="1">
                <a:solidFill>
                  <a:schemeClr val="accent6">
                    <a:lumMod val="75000"/>
                  </a:schemeClr>
                </a:solidFill>
              </a:rPr>
              <a:t>Bayukov</a:t>
            </a:r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, et.al. JETP Letters 90, 499–503 (2009).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74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B6E2FC-37E4-C38E-8367-F74ABE1A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transmission integral 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A81815-D82A-14ED-DE12-C62FDD58F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4" y="692332"/>
            <a:ext cx="7122200" cy="3311051"/>
          </a:xfrm>
        </p:spPr>
        <p:txBody>
          <a:bodyPr/>
          <a:lstStyle/>
          <a:p>
            <a:r>
              <a:rPr kumimoji="1" lang="en-US" altLang="zh-CN" dirty="0"/>
              <a:t>Photon emission at source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Fractional recoil-less : f</a:t>
            </a:r>
            <a:r>
              <a:rPr kumimoji="1" lang="en-US" altLang="zh-CN" baseline="-25000" dirty="0">
                <a:solidFill>
                  <a:schemeClr val="tx1"/>
                </a:solidFill>
              </a:rPr>
              <a:t>s</a:t>
            </a:r>
            <a:r>
              <a:rPr kumimoji="1" lang="en-US" altLang="zh-CN" dirty="0">
                <a:solidFill>
                  <a:schemeClr val="tx1"/>
                </a:solidFill>
              </a:rPr>
              <a:t>, </a:t>
            </a:r>
            <a:endParaRPr kumimoji="1" lang="en-US" altLang="zh-CN" baseline="-25000" dirty="0">
              <a:solidFill>
                <a:schemeClr val="tx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Fractional recoiled:1-f</a:t>
            </a:r>
            <a:r>
              <a:rPr kumimoji="1" lang="en-US" altLang="zh-CN" baseline="-25000" dirty="0">
                <a:solidFill>
                  <a:schemeClr val="tx1"/>
                </a:solidFill>
              </a:rPr>
              <a:t>s</a:t>
            </a:r>
          </a:p>
          <a:p>
            <a:r>
              <a:rPr kumimoji="1" lang="en-US" altLang="zh-CN" dirty="0"/>
              <a:t>Photon absorption at absorber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Mass attenuation effect: all photons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Resonant absorption: only resonant emitted photons</a:t>
            </a:r>
          </a:p>
          <a:p>
            <a:r>
              <a:rPr kumimoji="1" lang="en-US" altLang="zh-CN" dirty="0"/>
              <a:t>The transmission integral (textbook)</a:t>
            </a:r>
          </a:p>
          <a:p>
            <a:pPr lvl="1"/>
            <a:r>
              <a:rPr kumimoji="1" lang="en-US" altLang="zh-CN" dirty="0"/>
              <a:t>Replaced the doppler shift with gravitational shift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39CFC5-D5F4-17E4-0F5C-EEE677966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ECD88DA-498B-A3E2-A1E5-4DE33450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5" t="-1" r="33406" b="68787"/>
          <a:stretch/>
        </p:blipFill>
        <p:spPr>
          <a:xfrm>
            <a:off x="129954" y="4318881"/>
            <a:ext cx="3986287" cy="7545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FF15ED0-120A-21C8-D604-763207AC7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33765" r="2699" b="37915"/>
          <a:stretch/>
        </p:blipFill>
        <p:spPr>
          <a:xfrm>
            <a:off x="3973694" y="4398443"/>
            <a:ext cx="4723729" cy="6639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023069F-6C9C-54FB-F097-91BC8E72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75"/>
          <a:stretch/>
        </p:blipFill>
        <p:spPr>
          <a:xfrm>
            <a:off x="1371408" y="5318735"/>
            <a:ext cx="6401184" cy="90025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B4115D5-AB31-7A0A-D8B0-1782F5779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31" y="1089137"/>
            <a:ext cx="4801174" cy="8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110BE-3361-26F5-36BE-86A96D6B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Accuracy from Pseudo experiments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AEA16-2D60-F99C-404D-5906E1BFC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Pseudo experiment simulation with reasonable parameter</a:t>
            </a:r>
          </a:p>
          <a:p>
            <a:pPr lvl="1"/>
            <a:r>
              <a:rPr kumimoji="1" lang="en-US" altLang="zh-CN" dirty="0"/>
              <a:t>Ex: vertical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z-position resolution 10 </a:t>
            </a:r>
            <a:r>
              <a:rPr kumimoji="1" lang="el-GR" altLang="zh-CN" dirty="0"/>
              <a:t>μ</a:t>
            </a:r>
            <a:r>
              <a:rPr kumimoji="1" lang="en-US" altLang="zh-CN" dirty="0"/>
              <a:t>m, detection efficiency ~100%</a:t>
            </a:r>
          </a:p>
          <a:p>
            <a:pPr lvl="1"/>
            <a:r>
              <a:rPr kumimoji="1" lang="en-US" altLang="zh-CN" dirty="0"/>
              <a:t>Readout frequency ~10 </a:t>
            </a:r>
            <a:r>
              <a:rPr kumimoji="1" lang="en-US" altLang="zh-CN" dirty="0" err="1"/>
              <a:t>f</a:t>
            </a:r>
            <a:r>
              <a:rPr kumimoji="1" lang="en-US" altLang="zh-CN" baseline="-25000" dirty="0" err="1"/>
              <a:t>GW</a:t>
            </a:r>
            <a:r>
              <a:rPr kumimoji="1" lang="en-US" altLang="zh-CN" dirty="0"/>
              <a:t>, Energy resolution exclude non-88 keV BG</a:t>
            </a:r>
            <a:endParaRPr kumimoji="1" lang="en-US" altLang="zh-CN" baseline="-25000" dirty="0"/>
          </a:p>
          <a:p>
            <a:r>
              <a:rPr kumimoji="1" lang="en-US" altLang="zh-CN" dirty="0"/>
              <a:t>Sensitivity extracted by fitting the resonance absorption peak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28A6AA-0DB5-50E8-5369-9314DA9EA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14</a:t>
            </a:fld>
            <a:endParaRPr 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90B6C4-2662-93D1-577C-D783FBD1F446}"/>
              </a:ext>
            </a:extLst>
          </p:cNvPr>
          <p:cNvSpPr txBox="1"/>
          <p:nvPr/>
        </p:nvSpPr>
        <p:spPr>
          <a:xfrm>
            <a:off x="1426209" y="5589134"/>
            <a:ext cx="62915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Accuracy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compatible to the accuracy needed for GW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strain</a:t>
            </a:r>
            <a:endParaRPr kumimoji="1" lang="zh-CN" altLang="en-US" dirty="0"/>
          </a:p>
        </p:txBody>
      </p:sp>
      <p:pic>
        <p:nvPicPr>
          <p:cNvPr id="6" name="图片 5" descr="图表, 直方图&#10;&#10;描述已自动生成">
            <a:extLst>
              <a:ext uri="{FF2B5EF4-FFF2-40B4-BE49-F238E27FC236}">
                <a16:creationId xmlns:a16="http://schemas.microsoft.com/office/drawing/2014/main" id="{4C486CB1-8070-4EA4-D4ED-3BC5F859D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7"/>
          <a:stretch/>
        </p:blipFill>
        <p:spPr>
          <a:xfrm>
            <a:off x="61970" y="2283490"/>
            <a:ext cx="4356557" cy="3182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1165D8-86A3-04F1-1F0F-F9D62D64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527" y="2408310"/>
            <a:ext cx="4142377" cy="27138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547B42F-992A-A229-ED91-0752509AAD46}"/>
              </a:ext>
            </a:extLst>
          </p:cNvPr>
          <p:cNvSpPr txBox="1"/>
          <p:nvPr/>
        </p:nvSpPr>
        <p:spPr>
          <a:xfrm>
            <a:off x="4480497" y="5061337"/>
            <a:ext cx="432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alloy/compound with higher </a:t>
            </a:r>
            <a:r>
              <a:rPr lang="en-US" altLang="zh-CN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zh-CN" sz="1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deBye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helps improve </a:t>
            </a:r>
            <a:r>
              <a:rPr lang="en-US" altLang="zh-CN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altLang="zh-CN" sz="1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br>
              <a:rPr lang="en-US" altLang="zh-CN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/>
              <a:t>e.g. AgB</a:t>
            </a:r>
            <a:r>
              <a:rPr lang="en-US" altLang="zh-CN" sz="1400" baseline="-25000" dirty="0"/>
              <a:t>2</a:t>
            </a:r>
            <a:r>
              <a:rPr lang="en-US" altLang="zh-CN" sz="1400" dirty="0"/>
              <a:t> has a higher </a:t>
            </a:r>
            <a:r>
              <a:rPr lang="en-US" altLang="zh-CN" sz="1400" dirty="0" err="1"/>
              <a:t>T</a:t>
            </a:r>
            <a:r>
              <a:rPr lang="en-US" altLang="zh-CN" sz="1400" baseline="-25000" dirty="0" err="1"/>
              <a:t>deBye</a:t>
            </a:r>
            <a:r>
              <a:rPr lang="en-US" altLang="zh-CN" sz="1400" dirty="0"/>
              <a:t> and </a:t>
            </a:r>
            <a:r>
              <a:rPr lang="en-US" altLang="zh-CN" sz="1400" i="1" dirty="0" err="1"/>
              <a:t>f</a:t>
            </a:r>
            <a:r>
              <a:rPr lang="en-US" altLang="zh-CN" sz="1400" baseline="-25000" dirty="0" err="1"/>
              <a:t>S</a:t>
            </a:r>
            <a:r>
              <a:rPr lang="en-US" altLang="zh-CN" sz="1400" dirty="0"/>
              <a:t> =0.2   (@ 4K)</a:t>
            </a:r>
            <a:endParaRPr lang="zh-CN" altLang="en-US" sz="1400" baseline="-25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3A5585-31A1-A69E-3C5F-B08CCCCC0C53}"/>
              </a:ext>
            </a:extLst>
          </p:cNvPr>
          <p:cNvSpPr txBox="1"/>
          <p:nvPr/>
        </p:nvSpPr>
        <p:spPr>
          <a:xfrm>
            <a:off x="983538" y="6075051"/>
            <a:ext cx="745607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Parallel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 absorption shape: fast enough for GW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934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92B78D69-C5F9-1B82-02F9-9B5F5799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352" y="4471827"/>
            <a:ext cx="3204747" cy="23861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B72B168-5309-FDB1-AABC-F528C063C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906" y="1227020"/>
            <a:ext cx="3317637" cy="30584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6BC6352-3387-ECC7-37EC-29CE3B85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The GW signal: photon energy shifts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5DA0D7A-95CB-0B2D-F97A-3EC8E6DA78E2}"/>
                  </a:ext>
                </a:extLst>
              </p:cNvPr>
              <p:cNvSpPr txBox="1"/>
              <p:nvPr/>
            </p:nvSpPr>
            <p:spPr>
              <a:xfrm>
                <a:off x="0" y="2045936"/>
                <a:ext cx="457200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10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kern="10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b="1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𝒌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altLang="zh-CN" b="1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5DA0D7A-95CB-0B2D-F97A-3EC8E6DA7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45936"/>
                <a:ext cx="4572000" cy="380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C0D329-EFB1-D5A4-5802-B180205DD022}"/>
                  </a:ext>
                </a:extLst>
              </p:cNvPr>
              <p:cNvSpPr txBox="1"/>
              <p:nvPr/>
            </p:nvSpPr>
            <p:spPr>
              <a:xfrm>
                <a:off x="92015" y="2497827"/>
                <a:ext cx="4909868" cy="337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zh-CN" sz="1600" i="1" kern="100" dirty="0">
                  <a:solidFill>
                    <a:srgbClr val="232629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C0D329-EFB1-D5A4-5802-B180205DD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" y="2497827"/>
                <a:ext cx="4909868" cy="337849"/>
              </a:xfrm>
              <a:prstGeom prst="rect">
                <a:avLst/>
              </a:prstGeom>
              <a:blipFill>
                <a:blip r:embed="rId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850874D-A32A-9156-8D4F-05E4570F13DA}"/>
              </a:ext>
            </a:extLst>
          </p:cNvPr>
          <p:cNvSpPr txBox="1"/>
          <p:nvPr/>
        </p:nvSpPr>
        <p:spPr>
          <a:xfrm>
            <a:off x="416778" y="1582684"/>
            <a:ext cx="444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 a plain-wave strain perturbation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73A331-770F-0B31-CE60-1E09AA9685FE}"/>
              </a:ext>
            </a:extLst>
          </p:cNvPr>
          <p:cNvSpPr txBox="1"/>
          <p:nvPr/>
        </p:nvSpPr>
        <p:spPr>
          <a:xfrm>
            <a:off x="416779" y="3059668"/>
            <a:ext cx="4750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 particle’s 4-momentum response to GW strain </a:t>
            </a:r>
            <a:br>
              <a:rPr lang="en-US" altLang="zh-CN" dirty="0"/>
            </a:br>
            <a:r>
              <a:rPr lang="en-US" altLang="zh-CN" dirty="0"/>
              <a:t>after one-way propagation: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E8CE27C-B5B9-A6AE-362B-49757F8E7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274" y="3800090"/>
            <a:ext cx="2300418" cy="5139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F38F24-2876-7681-6D1A-255609F6F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21" y="4424150"/>
            <a:ext cx="3176789" cy="22752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52A68FD-4A46-FBF4-33FA-7C90FEE8F7D6}"/>
              </a:ext>
            </a:extLst>
          </p:cNvPr>
          <p:cNvSpPr txBox="1"/>
          <p:nvPr/>
        </p:nvSpPr>
        <p:spPr>
          <a:xfrm>
            <a:off x="5734348" y="768814"/>
            <a:ext cx="3349938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Estabrook and Wahlquist, Gen. Relat. </a:t>
            </a:r>
            <a:br>
              <a:rPr lang="en-US" altLang="zh-CN" sz="1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Gravit. 6, 439–447 (1975)</a:t>
            </a:r>
            <a:r>
              <a:rPr lang="en-US" altLang="zh-CN" sz="1200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Hellings, Phys. Rev. D 23, 832–843 (1981).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2892122-50A8-B82A-5444-CDD8F4B90F4E}"/>
              </a:ext>
            </a:extLst>
          </p:cNvPr>
          <p:cNvSpPr txBox="1"/>
          <p:nvPr/>
        </p:nvSpPr>
        <p:spPr>
          <a:xfrm>
            <a:off x="6335054" y="3600579"/>
            <a:ext cx="1903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(figure from </a:t>
            </a:r>
            <a:r>
              <a:rPr lang="en-US" altLang="zh-CN" sz="1200" dirty="0" err="1"/>
              <a:t>Hellings</a:t>
            </a:r>
            <a:r>
              <a:rPr lang="en-US" altLang="zh-CN" sz="1200" dirty="0"/>
              <a:t> paper)</a:t>
            </a:r>
            <a:endParaRPr lang="zh-CN" altLang="en-US" sz="1200" dirty="0"/>
          </a:p>
        </p:txBody>
      </p:sp>
      <p:sp>
        <p:nvSpPr>
          <p:cNvPr id="19" name="箭头: 左弧形 18">
            <a:extLst>
              <a:ext uri="{FF2B5EF4-FFF2-40B4-BE49-F238E27FC236}">
                <a16:creationId xmlns:a16="http://schemas.microsoft.com/office/drawing/2014/main" id="{BCFA6946-4910-CBB0-2E4D-DB523026D56E}"/>
              </a:ext>
            </a:extLst>
          </p:cNvPr>
          <p:cNvSpPr/>
          <p:nvPr/>
        </p:nvSpPr>
        <p:spPr>
          <a:xfrm rot="20072310" flipH="1">
            <a:off x="4198567" y="4419893"/>
            <a:ext cx="349747" cy="805142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65CD826-51B5-CF64-2993-439597060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94" y="5071839"/>
            <a:ext cx="3623256" cy="113763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28A591-C2C8-D171-B0F1-4FF193377E98}"/>
                  </a:ext>
                </a:extLst>
              </p:cNvPr>
              <p:cNvSpPr txBox="1"/>
              <p:nvPr/>
            </p:nvSpPr>
            <p:spPr>
              <a:xfrm>
                <a:off x="5001883" y="1554084"/>
                <a:ext cx="2106731" cy="65889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highlight>
                      <a:srgbClr val="FFFF00"/>
                    </a:highlight>
                  </a:rPr>
                  <a:t>Energy diff. between </a:t>
                </a:r>
                <a:br>
                  <a:rPr lang="en-US" altLang="zh-CN" sz="1400" dirty="0"/>
                </a:b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⃑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num>
                      <m:den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28A591-C2C8-D171-B0F1-4FF193377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883" y="1554084"/>
                <a:ext cx="2106731" cy="658898"/>
              </a:xfrm>
              <a:prstGeom prst="rect">
                <a:avLst/>
              </a:prstGeom>
              <a:blipFill>
                <a:blip r:embed="rId10"/>
                <a:stretch>
                  <a:fillRect l="-1205" t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C142F40A-FAAB-7AA9-B125-8A352A9EC665}"/>
              </a:ext>
            </a:extLst>
          </p:cNvPr>
          <p:cNvSpPr txBox="1"/>
          <p:nvPr/>
        </p:nvSpPr>
        <p:spPr>
          <a:xfrm>
            <a:off x="381000" y="802888"/>
            <a:ext cx="47506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Energy shift due to different space-time matrix for photon emission and absorption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1071F2-FF52-72DD-C040-11765F63A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15</a:t>
            </a:fld>
            <a:endParaRPr lang="en-US" sz="1800" dirty="0"/>
          </a:p>
        </p:txBody>
      </p:sp>
      <p:cxnSp>
        <p:nvCxnSpPr>
          <p:cNvPr id="10" name="Straight Arrow Connector 17">
            <a:extLst>
              <a:ext uri="{FF2B5EF4-FFF2-40B4-BE49-F238E27FC236}">
                <a16:creationId xmlns:a16="http://schemas.microsoft.com/office/drawing/2014/main" id="{746F96BD-F2BC-3343-7948-BA82FE4E941F}"/>
              </a:ext>
            </a:extLst>
          </p:cNvPr>
          <p:cNvCxnSpPr>
            <a:cxnSpLocks/>
          </p:cNvCxnSpPr>
          <p:nvPr/>
        </p:nvCxnSpPr>
        <p:spPr>
          <a:xfrm flipV="1">
            <a:off x="7761964" y="4720822"/>
            <a:ext cx="16151" cy="1057156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FC69B614-5F43-CA8F-AF76-CE86304E10E7}"/>
              </a:ext>
            </a:extLst>
          </p:cNvPr>
          <p:cNvCxnSpPr>
            <a:cxnSpLocks/>
          </p:cNvCxnSpPr>
          <p:nvPr/>
        </p:nvCxnSpPr>
        <p:spPr>
          <a:xfrm flipV="1">
            <a:off x="8237586" y="6071441"/>
            <a:ext cx="0" cy="64058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7">
            <a:extLst>
              <a:ext uri="{FF2B5EF4-FFF2-40B4-BE49-F238E27FC236}">
                <a16:creationId xmlns:a16="http://schemas.microsoft.com/office/drawing/2014/main" id="{16CD055C-8967-E67C-BC96-ACBA77C92F10}"/>
              </a:ext>
            </a:extLst>
          </p:cNvPr>
          <p:cNvCxnSpPr>
            <a:cxnSpLocks/>
          </p:cNvCxnSpPr>
          <p:nvPr/>
        </p:nvCxnSpPr>
        <p:spPr>
          <a:xfrm flipV="1">
            <a:off x="6243134" y="4651677"/>
            <a:ext cx="0" cy="1735871"/>
          </a:xfrm>
          <a:prstGeom prst="straightConnector1">
            <a:avLst/>
          </a:prstGeom>
          <a:ln w="4127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AE6F6444-8A28-6AF2-3896-6237BC23FFA9}"/>
              </a:ext>
            </a:extLst>
          </p:cNvPr>
          <p:cNvCxnSpPr>
            <a:cxnSpLocks/>
          </p:cNvCxnSpPr>
          <p:nvPr/>
        </p:nvCxnSpPr>
        <p:spPr>
          <a:xfrm flipV="1">
            <a:off x="6445754" y="5103532"/>
            <a:ext cx="0" cy="64058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7">
            <a:extLst>
              <a:ext uri="{FF2B5EF4-FFF2-40B4-BE49-F238E27FC236}">
                <a16:creationId xmlns:a16="http://schemas.microsoft.com/office/drawing/2014/main" id="{B7D7031F-3096-D117-BBEF-034B0E4C0510}"/>
              </a:ext>
            </a:extLst>
          </p:cNvPr>
          <p:cNvCxnSpPr>
            <a:cxnSpLocks/>
          </p:cNvCxnSpPr>
          <p:nvPr/>
        </p:nvCxnSpPr>
        <p:spPr>
          <a:xfrm flipV="1">
            <a:off x="6958976" y="6515362"/>
            <a:ext cx="0" cy="3762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53C73E48-3F05-FBEF-EECF-27EFF0E9C92C}"/>
              </a:ext>
            </a:extLst>
          </p:cNvPr>
          <p:cNvSpPr txBox="1"/>
          <p:nvPr/>
        </p:nvSpPr>
        <p:spPr>
          <a:xfrm>
            <a:off x="5707906" y="2596759"/>
            <a:ext cx="98450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6"/>
                </a:solidFill>
              </a:rPr>
              <a:t>source</a:t>
            </a:r>
            <a:endParaRPr kumimoji="1" lang="zh-CN" altLang="en-US" b="1" dirty="0">
              <a:solidFill>
                <a:schemeClr val="accent6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42418AB-A1D6-77BF-0B41-7F7D198C2D24}"/>
              </a:ext>
            </a:extLst>
          </p:cNvPr>
          <p:cNvSpPr txBox="1"/>
          <p:nvPr/>
        </p:nvSpPr>
        <p:spPr>
          <a:xfrm>
            <a:off x="7871791" y="2966091"/>
            <a:ext cx="12124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absorber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809C922D-81AA-9700-470E-5D1B20016760}"/>
              </a:ext>
            </a:extLst>
          </p:cNvPr>
          <p:cNvCxnSpPr>
            <a:stCxn id="30" idx="2"/>
          </p:cNvCxnSpPr>
          <p:nvPr/>
        </p:nvCxnSpPr>
        <p:spPr bwMode="auto">
          <a:xfrm>
            <a:off x="6200159" y="2966091"/>
            <a:ext cx="16534" cy="17845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2E46EBC2-8CDE-DE52-B03D-D01D4D727E4B}"/>
              </a:ext>
            </a:extLst>
          </p:cNvPr>
          <p:cNvCxnSpPr>
            <a:cxnSpLocks/>
          </p:cNvCxnSpPr>
          <p:nvPr/>
        </p:nvCxnSpPr>
        <p:spPr bwMode="auto">
          <a:xfrm>
            <a:off x="6692411" y="2802742"/>
            <a:ext cx="540468" cy="718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193005EF-8EB4-4F77-64A0-5A2872C4ABF7}"/>
              </a:ext>
            </a:extLst>
          </p:cNvPr>
          <p:cNvCxnSpPr>
            <a:cxnSpLocks/>
            <a:stCxn id="31" idx="0"/>
          </p:cNvCxnSpPr>
          <p:nvPr/>
        </p:nvCxnSpPr>
        <p:spPr bwMode="auto">
          <a:xfrm flipV="1">
            <a:off x="8478039" y="2445795"/>
            <a:ext cx="284961" cy="520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75B1B87E-817E-B6B8-5476-C8ADD15021BA}"/>
              </a:ext>
            </a:extLst>
          </p:cNvPr>
          <p:cNvCxnSpPr>
            <a:cxnSpLocks/>
          </p:cNvCxnSpPr>
          <p:nvPr/>
        </p:nvCxnSpPr>
        <p:spPr bwMode="auto">
          <a:xfrm flipH="1">
            <a:off x="7745869" y="3382833"/>
            <a:ext cx="714166" cy="13894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7554A6A-70B2-7AD0-7A9A-A9A54999FFE8}"/>
              </a:ext>
            </a:extLst>
          </p:cNvPr>
          <p:cNvCxnSpPr>
            <a:cxnSpLocks/>
          </p:cNvCxnSpPr>
          <p:nvPr/>
        </p:nvCxnSpPr>
        <p:spPr bwMode="auto">
          <a:xfrm flipH="1">
            <a:off x="8254491" y="3429000"/>
            <a:ext cx="229647" cy="26424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B42F8EA3-0468-315F-06BE-3052B13FE0EE}"/>
              </a:ext>
            </a:extLst>
          </p:cNvPr>
          <p:cNvCxnSpPr>
            <a:cxnSpLocks/>
          </p:cNvCxnSpPr>
          <p:nvPr/>
        </p:nvCxnSpPr>
        <p:spPr bwMode="auto">
          <a:xfrm flipH="1">
            <a:off x="6454067" y="3394868"/>
            <a:ext cx="1986948" cy="17265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7A136651-11E6-6DC4-92EE-0BBA1C7067B0}"/>
              </a:ext>
            </a:extLst>
          </p:cNvPr>
          <p:cNvCxnSpPr>
            <a:cxnSpLocks/>
          </p:cNvCxnSpPr>
          <p:nvPr/>
        </p:nvCxnSpPr>
        <p:spPr bwMode="auto">
          <a:xfrm flipH="1">
            <a:off x="6958976" y="3335423"/>
            <a:ext cx="1126124" cy="31463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316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5E3903-FBF7-2C02-97AD-D4CF1601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Stationary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</a:t>
            </a:r>
            <a:r>
              <a:rPr kumimoji="1" lang="en-US" altLang="zh-CN" dirty="0"/>
              <a:t>GW setup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BE212-8AE8-A2DC-7FC5-80DD72F22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/>
              <a:t>Absorber+detectors</a:t>
            </a:r>
            <a:r>
              <a:rPr kumimoji="1" lang="en-US" altLang="zh-CN" dirty="0"/>
              <a:t> are in the resonance plane around source</a:t>
            </a:r>
          </a:p>
          <a:p>
            <a:pPr lvl="1"/>
            <a:r>
              <a:rPr lang="en-US" altLang="zh-CN" dirty="0"/>
              <a:t>A</a:t>
            </a:r>
            <a:r>
              <a:rPr lang="en-US" altLang="zh-CN" sz="2000" dirty="0"/>
              <a:t>t least two perpendicular directions relative to any GW incident </a:t>
            </a:r>
            <a:r>
              <a:rPr lang="el-GR" altLang="zh-CN" sz="2000" dirty="0"/>
              <a:t>θ</a:t>
            </a:r>
            <a:r>
              <a:rPr lang="en-US" altLang="zh-CN" sz="2000" dirty="0"/>
              <a:t> angle.</a:t>
            </a:r>
            <a:endParaRPr lang="zh-CN" altLang="en-US" sz="2000" dirty="0"/>
          </a:p>
          <a:p>
            <a:pPr lvl="1"/>
            <a:r>
              <a:rPr kumimoji="1" lang="en-US" altLang="zh-CN" dirty="0"/>
              <a:t>Enhance acceptance of resonances photons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08D107-1BBA-9042-1808-9D80BDA7B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/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AB3E82C0-2AAF-5883-5C11-A59C11FA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42" y="1936280"/>
            <a:ext cx="5339576" cy="440986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49B7CEA-9BD8-5A26-56DF-A21550CAC342}"/>
              </a:ext>
            </a:extLst>
          </p:cNvPr>
          <p:cNvSpPr txBox="1"/>
          <p:nvPr/>
        </p:nvSpPr>
        <p:spPr>
          <a:xfrm>
            <a:off x="6096000" y="4947101"/>
            <a:ext cx="289169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* highest sensitive to GW wavelength ~d/2</a:t>
            </a:r>
          </a:p>
          <a:p>
            <a:r>
              <a:rPr kumimoji="1" lang="en-US" altLang="zh-CN" dirty="0"/>
              <a:t>* The distance d 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source and absorber can be tabletop size</a:t>
            </a:r>
          </a:p>
        </p:txBody>
      </p:sp>
    </p:spTree>
    <p:extLst>
      <p:ext uri="{BB962C8B-B14F-4D97-AF65-F5344CB8AC3E}">
        <p14:creationId xmlns:p14="http://schemas.microsoft.com/office/powerpoint/2010/main" val="339325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49A5E7-E5E5-20BF-6B33-48C65553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Hypothetical GW signal “seen” by our experiment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AE96D6-FEC5-644D-62F9-885431F88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Modulation of resonance peak shifts in the ring</a:t>
            </a:r>
          </a:p>
          <a:p>
            <a:pPr lvl="1"/>
            <a:r>
              <a:rPr lang="en-US" altLang="zh-CN" dirty="0"/>
              <a:t>Allow</a:t>
            </a:r>
            <a:r>
              <a:rPr lang="zh-CN" altLang="en-US" dirty="0"/>
              <a:t> </a:t>
            </a:r>
            <a:r>
              <a:rPr lang="en-US" altLang="zh-CN" dirty="0"/>
              <a:t>GW direction and polarization reconstruction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BE086-FD4B-E93B-5C52-86B3C3DF89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FFBE32-1604-A1A4-9367-35983125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20" y="1565850"/>
            <a:ext cx="5355580" cy="52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5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1E684A2-B815-3060-FFEB-79D331EF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5364" y="720078"/>
            <a:ext cx="6485729" cy="5707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4C82243-2FB2-2DFA-BF2C-40D8213AEF8A}"/>
              </a:ext>
            </a:extLst>
          </p:cNvPr>
          <p:cNvSpPr txBox="1"/>
          <p:nvPr/>
        </p:nvSpPr>
        <p:spPr>
          <a:xfrm>
            <a:off x="122141" y="1139937"/>
            <a:ext cx="2752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A</a:t>
            </a:r>
            <a:r>
              <a:rPr lang="en-US" altLang="zh-CN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</a:t>
            </a:r>
            <a:r>
              <a:rPr lang="en-US" altLang="zh-CN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: 10</a:t>
            </a:r>
            <a:r>
              <a:rPr lang="en-US" altLang="zh-CN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6</a:t>
            </a:r>
            <a:r>
              <a:rPr lang="en-US" altLang="zh-CN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 periods: table top</a:t>
            </a:r>
          </a:p>
          <a:p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B: single period</a:t>
            </a:r>
            <a:endParaRPr lang="zh-CN" alt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C1E58BF-B0FA-0A29-BEB7-57E71062A28C}"/>
                  </a:ext>
                </a:extLst>
              </p:cNvPr>
              <p:cNvSpPr txBox="1"/>
              <p:nvPr/>
            </p:nvSpPr>
            <p:spPr>
              <a:xfrm>
                <a:off x="268432" y="4784516"/>
                <a:ext cx="2460097" cy="1622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altLang="zh-CN" sz="1400" dirty="0"/>
                  <a:t>Coherent GWs from</a:t>
                </a:r>
                <a:br>
                  <a:rPr lang="en-US" altLang="zh-CN" sz="1400" dirty="0"/>
                </a:br>
                <a:r>
                  <a:rPr lang="en-US" altLang="zh-CN" sz="1400" dirty="0"/>
                  <a:t>NS, SR, PBHs, see</a:t>
                </a:r>
                <a:br>
                  <a:rPr lang="en-US" altLang="zh-CN" sz="1400" dirty="0"/>
                </a:br>
                <a:r>
                  <a:rPr lang="da-DK" altLang="zh-CN" sz="1100" dirty="0">
                    <a:solidFill>
                      <a:schemeClr val="accent6"/>
                    </a:solidFill>
                    <a:hlinkClick r:id="rId4"/>
                  </a:rPr>
                  <a:t>N.Aggarwal et al.,</a:t>
                </a:r>
                <a:br>
                  <a:rPr lang="da-DK" altLang="zh-CN" sz="1100" dirty="0">
                    <a:solidFill>
                      <a:schemeClr val="accent6"/>
                    </a:solidFill>
                    <a:hlinkClick r:id="rId4"/>
                  </a:rPr>
                </a:br>
                <a:r>
                  <a:rPr lang="da-DK" altLang="zh-CN" sz="1100" dirty="0">
                    <a:solidFill>
                      <a:schemeClr val="accent6"/>
                    </a:solidFill>
                    <a:hlinkClick r:id="rId4"/>
                  </a:rPr>
                  <a:t>Living Rev. Rel. 24, 4 (2021)</a:t>
                </a:r>
                <a:br>
                  <a:rPr lang="da-DK" altLang="zh-CN" sz="1100" dirty="0">
                    <a:solidFill>
                      <a:schemeClr val="accent6"/>
                    </a:solidFill>
                  </a:rPr>
                </a:br>
                <a:br>
                  <a:rPr lang="da-DK" altLang="zh-CN" sz="1100" dirty="0">
                    <a:solidFill>
                      <a:schemeClr val="accent6"/>
                    </a:solidFill>
                  </a:rPr>
                </a:br>
                <a:r>
                  <a:rPr lang="da-DK" altLang="zh-CN" sz="1400" dirty="0">
                    <a:solidFill>
                      <a:schemeClr val="tx1"/>
                    </a:solidFill>
                  </a:rPr>
                  <a:t>Inverse Gentsen</a:t>
                </a:r>
                <a:r>
                  <a:rPr lang="en-US" altLang="zh-CN" sz="1400" dirty="0" err="1">
                    <a:solidFill>
                      <a:schemeClr val="tx1"/>
                    </a:solidFill>
                  </a:rPr>
                  <a:t>sh</a:t>
                </a:r>
                <a:r>
                  <a:rPr lang="da-DK" altLang="zh-CN" sz="1400" dirty="0">
                    <a:solidFill>
                      <a:schemeClr val="tx1"/>
                    </a:solidFill>
                  </a:rPr>
                  <a:t>tein:</a:t>
                </a:r>
                <a:br>
                  <a:rPr lang="da-DK" altLang="zh-CN" sz="11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altLang="zh-CN" sz="11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𝑓𝑜𝑟𝑚</m:t>
                          </m:r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𝑓𝑎𝑐𝑡𝑜𝑟</m:t>
                          </m:r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.≥2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US" altLang="zh-CN" sz="11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:r>
                  <a:rPr lang="en-US" altLang="zh-CN" sz="11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also see:</a:t>
                </a:r>
                <a:r>
                  <a:rPr lang="da-DK" altLang="zh-CN" sz="11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050" dirty="0">
                    <a:hlinkClick r:id="rId5"/>
                  </a:rPr>
                  <a:t>2305.00877</a:t>
                </a:r>
                <a:endParaRPr lang="zh-CN" alt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C1E58BF-B0FA-0A29-BEB7-57E71062A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32" y="4784516"/>
                <a:ext cx="2460097" cy="1622239"/>
              </a:xfrm>
              <a:prstGeom prst="rect">
                <a:avLst/>
              </a:prstGeom>
              <a:blipFill>
                <a:blip r:embed="rId6"/>
                <a:stretch>
                  <a:fillRect l="-1026" t="-7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CF2FB2D-6DEF-04A6-52E1-D73349969164}"/>
              </a:ext>
            </a:extLst>
          </p:cNvPr>
          <p:cNvSpPr txBox="1"/>
          <p:nvPr/>
        </p:nvSpPr>
        <p:spPr>
          <a:xfrm>
            <a:off x="4186009" y="720078"/>
            <a:ext cx="4000887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altLang="zh-CN" sz="1600" dirty="0"/>
              <a:t>Science Bulletin 2024; 69(18): 2795-2798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729662-DC71-FD0A-31C8-75E478F43950}"/>
                  </a:ext>
                </a:extLst>
              </p:cNvPr>
              <p:cNvSpPr txBox="1"/>
              <p:nvPr/>
            </p:nvSpPr>
            <p:spPr>
              <a:xfrm>
                <a:off x="280037" y="3013501"/>
                <a:ext cx="181652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/>
                  <a:t>Max Freq. Reach:</a:t>
                </a:r>
                <a:br>
                  <a:rPr lang="en-US" altLang="zh-CN" sz="1600" dirty="0"/>
                </a:br>
                <a:r>
                  <a:rPr lang="en-US" altLang="zh-CN" sz="1600" dirty="0">
                    <a:highlight>
                      <a:srgbClr val="FFFF00"/>
                    </a:highlight>
                  </a:rPr>
                  <a:t>cutoffs</a:t>
                </a:r>
                <a:r>
                  <a:rPr lang="en-US" altLang="zh-CN" sz="1600" dirty="0"/>
                  <a:t> at:</a:t>
                </a:r>
              </a:p>
              <a:p>
                <a:r>
                  <a:rPr lang="en-US" altLang="zh-CN" sz="1600" dirty="0"/>
                  <a:t>*3</a:t>
                </a:r>
                <a:r>
                  <a:rPr lang="el-GR" altLang="zh-CN" sz="1600" dirty="0"/>
                  <a:t>σ</a:t>
                </a:r>
                <a:r>
                  <a:rPr lang="en-US" altLang="zh-CN" sz="1600" dirty="0"/>
                  <a:t> peak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altLang="zh-CN" sz="1600" dirty="0"/>
                  <a:t>,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729662-DC71-FD0A-31C8-75E478F43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7" y="3013501"/>
                <a:ext cx="1816523" cy="830997"/>
              </a:xfrm>
              <a:prstGeom prst="rect">
                <a:avLst/>
              </a:prstGeom>
              <a:blipFill>
                <a:blip r:embed="rId7"/>
                <a:stretch>
                  <a:fillRect l="-2083" t="-3030" r="-694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55F1EA3E-F7F7-46BF-6DAE-8F287803A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11" y="3810084"/>
            <a:ext cx="1682839" cy="253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67ECDC1-D4FE-992B-7B16-F802259C9FE7}"/>
                  </a:ext>
                </a:extLst>
              </p:cNvPr>
              <p:cNvSpPr txBox="1"/>
              <p:nvPr/>
            </p:nvSpPr>
            <p:spPr>
              <a:xfrm>
                <a:off x="269752" y="4111611"/>
                <a:ext cx="1616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/>
                  <a:t>*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𝑓𝑑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67ECDC1-D4FE-992B-7B16-F802259C9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52" y="4111611"/>
                <a:ext cx="1616661" cy="338554"/>
              </a:xfrm>
              <a:prstGeom prst="rect">
                <a:avLst/>
              </a:prstGeom>
              <a:blipFill>
                <a:blip r:embed="rId9"/>
                <a:stretch>
                  <a:fillRect l="-2344" t="-357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34186E9-EAB8-772C-E507-0E62C55EFF48}"/>
              </a:ext>
            </a:extLst>
          </p:cNvPr>
          <p:cNvSpPr/>
          <p:nvPr/>
        </p:nvSpPr>
        <p:spPr>
          <a:xfrm>
            <a:off x="179294" y="2928471"/>
            <a:ext cx="1942353" cy="1565835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7BB39C-9370-D0E5-4815-A0845DE9C2F8}"/>
              </a:ext>
            </a:extLst>
          </p:cNvPr>
          <p:cNvSpPr txBox="1"/>
          <p:nvPr/>
        </p:nvSpPr>
        <p:spPr>
          <a:xfrm>
            <a:off x="7257807" y="3422457"/>
            <a:ext cx="1555619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sz="12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1m, ground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98581DD-7D29-A937-A7E9-5AD9E9DEC64B}"/>
              </a:ext>
            </a:extLst>
          </p:cNvPr>
          <p:cNvSpPr txBox="1"/>
          <p:nvPr/>
        </p:nvSpPr>
        <p:spPr>
          <a:xfrm>
            <a:off x="7068564" y="4163351"/>
            <a:ext cx="1691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sz="1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100m, 10</a:t>
            </a:r>
            <a:r>
              <a:rPr lang="en-US" altLang="zh-CN" sz="1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EC94A9D-8CC1-934F-8E36-51146F90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12" y="0"/>
            <a:ext cx="8458488" cy="663949"/>
          </a:xfrm>
        </p:spPr>
        <p:txBody>
          <a:bodyPr/>
          <a:lstStyle/>
          <a:p>
            <a:r>
              <a:rPr kumimoji="1" lang="en-US" altLang="zh-CN" dirty="0"/>
              <a:t>Expected sensitive on GWs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7FE26-C079-F2C7-708A-438E61078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58B573A2-3DE9-69C0-EDBF-72E33F56A1F1}"/>
                  </a:ext>
                </a:extLst>
              </p:cNvPr>
              <p:cNvSpPr txBox="1"/>
              <p:nvPr/>
            </p:nvSpPr>
            <p:spPr>
              <a:xfrm>
                <a:off x="5374929" y="1450179"/>
                <a:ext cx="2018903" cy="61895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∗△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58B573A2-3DE9-69C0-EDBF-72E33F56A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929" y="1450179"/>
                <a:ext cx="2018903" cy="618952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EF82781C-C6A6-FA7B-E723-9296AA6C9358}"/>
              </a:ext>
            </a:extLst>
          </p:cNvPr>
          <p:cNvSpPr txBox="1"/>
          <p:nvPr/>
        </p:nvSpPr>
        <p:spPr>
          <a:xfrm>
            <a:off x="3909075" y="6294315"/>
            <a:ext cx="21420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Region of interests</a:t>
            </a:r>
            <a:endParaRPr kumimoji="1" lang="zh-CN" altLang="en-US" dirty="0"/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3BB01240-29D2-8677-789F-777D67886038}"/>
              </a:ext>
            </a:extLst>
          </p:cNvPr>
          <p:cNvSpPr/>
          <p:nvPr/>
        </p:nvSpPr>
        <p:spPr bwMode="auto">
          <a:xfrm rot="16200000">
            <a:off x="4907771" y="5174058"/>
            <a:ext cx="344557" cy="2018904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52D28BC3-B5C9-07A8-50D4-626FDCE7DF8C}"/>
              </a:ext>
            </a:extLst>
          </p:cNvPr>
          <p:cNvSpPr/>
          <p:nvPr/>
        </p:nvSpPr>
        <p:spPr bwMode="auto">
          <a:xfrm rot="16200000">
            <a:off x="6946763" y="5165844"/>
            <a:ext cx="344557" cy="2018904"/>
          </a:xfrm>
          <a:prstGeom prst="leftBrac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1681D7-D094-A9EE-E884-F39B18998C40}"/>
              </a:ext>
            </a:extLst>
          </p:cNvPr>
          <p:cNvSpPr txBox="1"/>
          <p:nvPr/>
        </p:nvSpPr>
        <p:spPr>
          <a:xfrm>
            <a:off x="6089502" y="6300128"/>
            <a:ext cx="23074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Limited by photon counter and readout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382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91ABAD-49DA-051C-800B-F598C79B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FFB1BC-76AA-8306-91FE-C03F3AAA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3"/>
            <a:ext cx="9144000" cy="5841286"/>
          </a:xfrm>
        </p:spPr>
        <p:txBody>
          <a:bodyPr/>
          <a:lstStyle/>
          <a:p>
            <a:r>
              <a:rPr lang="en-US" altLang="zh-CN" dirty="0"/>
              <a:t>Conceptional design GW experiment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en-US" altLang="zh-CN" sz="2400" dirty="0"/>
              <a:t> novel</a:t>
            </a:r>
            <a:r>
              <a:rPr lang="zh-CN" altLang="en-US" sz="2400" dirty="0"/>
              <a:t> </a:t>
            </a:r>
            <a:r>
              <a:rPr lang="en-US" altLang="zh-CN" sz="2400" dirty="0"/>
              <a:t>gravitational</a:t>
            </a:r>
            <a:r>
              <a:rPr lang="zh-CN" altLang="en-US" sz="2400" dirty="0"/>
              <a:t> </a:t>
            </a:r>
            <a:r>
              <a:rPr lang="en-US" altLang="zh-CN" sz="2400" dirty="0"/>
              <a:t>redshift</a:t>
            </a:r>
            <a:r>
              <a:rPr lang="zh-CN" altLang="en-US" sz="2400" dirty="0"/>
              <a:t> </a:t>
            </a:r>
            <a:r>
              <a:rPr lang="en-US" altLang="zh-CN" sz="2400" dirty="0"/>
              <a:t>Mössbauer spectrometer: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Measure the spatial resonance absorption </a:t>
            </a:r>
            <a:r>
              <a:rPr lang="en-US" altLang="zh-CN" dirty="0">
                <a:solidFill>
                  <a:schemeClr val="tx1"/>
                </a:solidFill>
                <a:highlight>
                  <a:srgbClr val="FFFF00"/>
                </a:highlight>
              </a:rPr>
              <a:t>peak shift </a:t>
            </a:r>
            <a:r>
              <a:rPr lang="en-US" altLang="zh-CN" dirty="0">
                <a:solidFill>
                  <a:schemeClr val="tx1"/>
                </a:solidFill>
              </a:rPr>
              <a:t>under GW.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Allow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direction and </a:t>
            </a:r>
            <a:r>
              <a:rPr lang="en-US" altLang="zh-CN" dirty="0">
                <a:solidFill>
                  <a:schemeClr val="tx1"/>
                </a:solidFill>
                <a:highlight>
                  <a:srgbClr val="FFFF00"/>
                </a:highlight>
              </a:rPr>
              <a:t>polarization</a:t>
            </a:r>
            <a:r>
              <a:rPr lang="en-US" altLang="zh-CN" dirty="0">
                <a:solidFill>
                  <a:schemeClr val="tx1"/>
                </a:solidFill>
              </a:rPr>
              <a:t> reconstruction.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Relatively small-scale setup (meter – 100 meter for your preference)</a:t>
            </a:r>
          </a:p>
          <a:p>
            <a:pPr lvl="1"/>
            <a:r>
              <a:rPr lang="en-US" altLang="zh-CN" baseline="30000" dirty="0">
                <a:solidFill>
                  <a:schemeClr val="tx1"/>
                </a:solidFill>
              </a:rPr>
              <a:t>109</a:t>
            </a:r>
            <a:r>
              <a:rPr lang="en-US" altLang="zh-CN" dirty="0">
                <a:solidFill>
                  <a:schemeClr val="tx1"/>
                </a:solidFill>
              </a:rPr>
              <a:t>Ag source gives 10</a:t>
            </a:r>
            <a:r>
              <a:rPr lang="en-US" altLang="zh-CN" baseline="30000" dirty="0">
                <a:solidFill>
                  <a:schemeClr val="tx1"/>
                </a:solidFill>
              </a:rPr>
              <a:t>-22</a:t>
            </a:r>
            <a:r>
              <a:rPr lang="en-US" altLang="zh-CN" dirty="0">
                <a:solidFill>
                  <a:schemeClr val="tx1"/>
                </a:solidFill>
              </a:rPr>
              <a:t> strain sensitivity, long lived mother particle.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highlight>
                  <a:srgbClr val="FFFF00"/>
                </a:highlight>
              </a:rPr>
              <a:t>Multiband</a:t>
            </a:r>
            <a:r>
              <a:rPr lang="en-US" altLang="zh-CN" dirty="0">
                <a:solidFill>
                  <a:schemeClr val="tx1"/>
                </a:solidFill>
              </a:rPr>
              <a:t> sensitivity</a:t>
            </a:r>
            <a:r>
              <a:rPr lang="zh-CN" altLang="en-US" dirty="0">
                <a:solidFill>
                  <a:schemeClr val="tx1"/>
                </a:solidFill>
              </a:rPr>
              <a:t>（</a:t>
            </a:r>
            <a:r>
              <a:rPr lang="en-US" altLang="zh-CN" i="1" dirty="0">
                <a:solidFill>
                  <a:schemeClr val="tx1"/>
                </a:solidFill>
              </a:rPr>
              <a:t>Sensitive to </a:t>
            </a:r>
            <a:r>
              <a:rPr lang="en-US" altLang="zh-CN" i="1" dirty="0" err="1">
                <a:solidFill>
                  <a:schemeClr val="tx1"/>
                </a:solidFill>
              </a:rPr>
              <a:t>f</a:t>
            </a:r>
            <a:r>
              <a:rPr lang="en-US" altLang="zh-CN" baseline="-25000" dirty="0" err="1">
                <a:solidFill>
                  <a:schemeClr val="tx1"/>
                </a:solidFill>
              </a:rPr>
              <a:t>GW</a:t>
            </a:r>
            <a:r>
              <a:rPr lang="en-US" altLang="zh-CN" dirty="0">
                <a:solidFill>
                  <a:schemeClr val="tx1"/>
                </a:solidFill>
              </a:rPr>
              <a:t> &gt; kHz</a:t>
            </a:r>
            <a:r>
              <a:rPr lang="zh-CN" altLang="en-US" dirty="0">
                <a:solidFill>
                  <a:schemeClr val="tx1"/>
                </a:solidFill>
              </a:rPr>
              <a:t>）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/>
              <a:t>Possible extension on sensitivity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low-g, focusing of photons…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/>
              <a:t>Larger source-absorber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distance: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Aiming for lower frequency GWs</a:t>
            </a:r>
          </a:p>
          <a:p>
            <a:pPr lvl="2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B20B67-80E3-ACEA-D7AF-22DDE9CDF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 dirty="0"/>
          </a:p>
        </p:txBody>
      </p:sp>
      <p:pic>
        <p:nvPicPr>
          <p:cNvPr id="8194" name="Picture 2" descr="地震仪图片_地震仪素材_地震仪高清图片_摄图网图片下载">
            <a:extLst>
              <a:ext uri="{FF2B5EF4-FFF2-40B4-BE49-F238E27FC236}">
                <a16:creationId xmlns:a16="http://schemas.microsoft.com/office/drawing/2014/main" id="{3F185EED-2F3D-5FC7-DE70-C91161A3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68" y="3723862"/>
            <a:ext cx="4176531" cy="27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3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70A21-1228-D87C-3912-83AF1ACD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D67281-130F-41D0-B1CB-034682A45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86" y="1128791"/>
            <a:ext cx="8027414" cy="4600418"/>
          </a:xfrm>
        </p:spPr>
        <p:txBody>
          <a:bodyPr/>
          <a:lstStyle/>
          <a:p>
            <a:r>
              <a:rPr kumimoji="1" lang="en-US" altLang="zh-CN" dirty="0"/>
              <a:t>Introduction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How to achieve precision and speed needed for gravitational wave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Mossbauer Spectrometer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Setup 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Multi-band gravitational wave detection use 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Mossbauer Spectrometer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Summary and proposals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B182BF-5111-FC85-4A43-6548AEE3B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5333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电脑游戏的截图&#10;&#10;低可信度描述已自动生成">
            <a:extLst>
              <a:ext uri="{FF2B5EF4-FFF2-40B4-BE49-F238E27FC236}">
                <a16:creationId xmlns:a16="http://schemas.microsoft.com/office/drawing/2014/main" id="{403F1031-7A01-0797-C429-44C443BB9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3" r="5139" b="2"/>
          <a:stretch/>
        </p:blipFill>
        <p:spPr>
          <a:xfrm>
            <a:off x="20" y="0"/>
            <a:ext cx="9143980" cy="6857990"/>
          </a:xfrm>
          <a:noFill/>
        </p:spPr>
      </p:pic>
      <p:sp>
        <p:nvSpPr>
          <p:cNvPr id="4" name="灯片编号占位符 3" hidden="1">
            <a:extLst>
              <a:ext uri="{FF2B5EF4-FFF2-40B4-BE49-F238E27FC236}">
                <a16:creationId xmlns:a16="http://schemas.microsoft.com/office/drawing/2014/main" id="{674FD668-21B4-0348-17CC-38BD305B1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4E59A8C-5399-C24D-ADAD-27EE22BEEC5E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 sz="18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8F9838-EFB2-4CDB-2A44-4EE4A10B85EF}"/>
              </a:ext>
            </a:extLst>
          </p:cNvPr>
          <p:cNvSpPr txBox="1"/>
          <p:nvPr/>
        </p:nvSpPr>
        <p:spPr>
          <a:xfrm>
            <a:off x="20" y="128057"/>
            <a:ext cx="91439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Phase 0: Tabletop exotic/Axion(arXiv:2511.14851</a:t>
            </a:r>
            <a:r>
              <a:rPr kumimoji="1" lang="zh-CN" altLang="en-US" dirty="0">
                <a:solidFill>
                  <a:schemeClr val="bg1"/>
                </a:solidFill>
              </a:rPr>
              <a:t>，</a:t>
            </a:r>
            <a:r>
              <a:rPr kumimoji="1" lang="fr-FR" altLang="zh-CN" dirty="0">
                <a:solidFill>
                  <a:schemeClr val="bg1"/>
                </a:solidFill>
              </a:rPr>
              <a:t>arXiv:2512.18960</a:t>
            </a:r>
            <a:r>
              <a:rPr kumimoji="1" lang="zh-CN" altLang="en-US" dirty="0">
                <a:solidFill>
                  <a:schemeClr val="bg1"/>
                </a:solidFill>
              </a:rPr>
              <a:t>）</a:t>
            </a:r>
            <a:r>
              <a:rPr kumimoji="1" lang="en-US" altLang="zh-CN" dirty="0">
                <a:solidFill>
                  <a:schemeClr val="bg1"/>
                </a:solidFill>
              </a:rPr>
              <a:t> physics searches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Phase 1: Tabletop Ground based GW experiment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Phase 2: low-g GW experiment (higher sensitivity)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	Space based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experiment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	Moon/Asteroid based experiment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	 saddle/</a:t>
            </a:r>
            <a:r>
              <a:rPr kumimoji="1" lang="en-US" altLang="zh-CN" dirty="0" err="1">
                <a:solidFill>
                  <a:schemeClr val="bg1"/>
                </a:solidFill>
              </a:rPr>
              <a:t>Lagrangian</a:t>
            </a:r>
            <a:r>
              <a:rPr kumimoji="1" lang="en-US" altLang="zh-CN" dirty="0">
                <a:solidFill>
                  <a:schemeClr val="bg1"/>
                </a:solidFill>
              </a:rPr>
              <a:t> point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based experiment</a:t>
            </a:r>
            <a:r>
              <a:rPr kumimoji="1" lang="zh-CN" altLang="en-US" dirty="0"/>
              <a:t>？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033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8374571A-A25D-634B-3069-CDEDBFE37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07" y="1344400"/>
            <a:ext cx="3897993" cy="266376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82A9D93-90D3-3449-314C-9557D013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Gravitational Wave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B26AED-3B37-2F43-CA11-F9BA6307E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</a:t>
            </a:fld>
            <a:endParaRPr lang="en-US" sz="1800"/>
          </a:p>
        </p:txBody>
      </p:sp>
      <p:pic>
        <p:nvPicPr>
          <p:cNvPr id="5" name="Picture 3" descr="Timeline&#10;&#10;Description automatically generated">
            <a:extLst>
              <a:ext uri="{FF2B5EF4-FFF2-40B4-BE49-F238E27FC236}">
                <a16:creationId xmlns:a16="http://schemas.microsoft.com/office/drawing/2014/main" id="{9D61DE79-472D-824E-F1BB-857EE54FE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2" y="1547253"/>
            <a:ext cx="5418387" cy="3360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FD261-5B55-DBEB-9666-DFDB4CC9BB7D}"/>
              </a:ext>
            </a:extLst>
          </p:cNvPr>
          <p:cNvSpPr txBox="1"/>
          <p:nvPr/>
        </p:nvSpPr>
        <p:spPr>
          <a:xfrm>
            <a:off x="1111981" y="4936881"/>
            <a:ext cx="545123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350" dirty="0" err="1"/>
              <a:t>ALi</a:t>
            </a:r>
            <a:endParaRPr lang="en-CN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0F471-1518-118A-2F7F-481EE96B0AD7}"/>
              </a:ext>
            </a:extLst>
          </p:cNvPr>
          <p:cNvSpPr txBox="1"/>
          <p:nvPr/>
        </p:nvSpPr>
        <p:spPr>
          <a:xfrm>
            <a:off x="3126019" y="4886273"/>
            <a:ext cx="1204333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Taiji</a:t>
            </a:r>
            <a:r>
              <a:rPr lang="zh-CN" altLang="en-US" sz="1350" dirty="0"/>
              <a:t>，</a:t>
            </a:r>
            <a:r>
              <a:rPr lang="en-US" altLang="zh-CN" sz="1350" dirty="0" err="1"/>
              <a:t>Tianqin</a:t>
            </a:r>
            <a:endParaRPr lang="en-US" altLang="zh-CN" sz="1350" dirty="0"/>
          </a:p>
          <a:p>
            <a:r>
              <a:rPr lang="en-US" sz="1350" dirty="0"/>
              <a:t>Lisa</a:t>
            </a:r>
            <a:endParaRPr lang="en-CN" sz="1350"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D68C2B3-C229-35B9-A506-334754E8100C}"/>
              </a:ext>
            </a:extLst>
          </p:cNvPr>
          <p:cNvSpPr txBox="1"/>
          <p:nvPr/>
        </p:nvSpPr>
        <p:spPr>
          <a:xfrm>
            <a:off x="4972330" y="3341867"/>
            <a:ext cx="9000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PBH/SR</a:t>
            </a:r>
            <a:endParaRPr lang="en-CN" sz="1350" dirty="0"/>
          </a:p>
        </p:txBody>
      </p:sp>
      <p:sp>
        <p:nvSpPr>
          <p:cNvPr id="13" name="Right Arrow 13">
            <a:extLst>
              <a:ext uri="{FF2B5EF4-FFF2-40B4-BE49-F238E27FC236}">
                <a16:creationId xmlns:a16="http://schemas.microsoft.com/office/drawing/2014/main" id="{FB5B50F3-60C6-BBD4-A1FD-94A5E05F06DD}"/>
              </a:ext>
            </a:extLst>
          </p:cNvPr>
          <p:cNvSpPr/>
          <p:nvPr/>
        </p:nvSpPr>
        <p:spPr>
          <a:xfrm>
            <a:off x="5832777" y="3398296"/>
            <a:ext cx="516912" cy="187223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ight Arrow 5">
            <a:extLst>
              <a:ext uri="{FF2B5EF4-FFF2-40B4-BE49-F238E27FC236}">
                <a16:creationId xmlns:a16="http://schemas.microsoft.com/office/drawing/2014/main" id="{A84D6926-7EB9-1B70-661B-F3F422CAAB84}"/>
              </a:ext>
            </a:extLst>
          </p:cNvPr>
          <p:cNvSpPr/>
          <p:nvPr/>
        </p:nvSpPr>
        <p:spPr>
          <a:xfrm>
            <a:off x="4712720" y="3408559"/>
            <a:ext cx="259609" cy="187223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A2DFFD-6740-8273-A211-D49C699B12FF}"/>
              </a:ext>
            </a:extLst>
          </p:cNvPr>
          <p:cNvSpPr txBox="1"/>
          <p:nvPr/>
        </p:nvSpPr>
        <p:spPr>
          <a:xfrm>
            <a:off x="122663" y="769434"/>
            <a:ext cx="669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GW</a:t>
            </a:r>
            <a:r>
              <a:rPr kumimoji="1" lang="zh-CN" altLang="en-US" sz="2400" dirty="0"/>
              <a:t>： </a:t>
            </a:r>
            <a:r>
              <a:rPr kumimoji="1" lang="en-US" altLang="zh-CN" sz="2400" dirty="0"/>
              <a:t>a new way to explore our universe</a:t>
            </a:r>
            <a:endParaRPr kumimoji="1" lang="zh-CN" altLang="en-US" sz="2400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C5FBE06A-75EE-F850-FAAA-775C313412C0}"/>
              </a:ext>
            </a:extLst>
          </p:cNvPr>
          <p:cNvSpPr txBox="1"/>
          <p:nvPr/>
        </p:nvSpPr>
        <p:spPr>
          <a:xfrm>
            <a:off x="2274962" y="4864577"/>
            <a:ext cx="690098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PTA</a:t>
            </a:r>
          </a:p>
          <a:p>
            <a:r>
              <a:rPr lang="en-US" sz="1350" dirty="0"/>
              <a:t>(Fast)</a:t>
            </a:r>
            <a:endParaRPr lang="en-CN" sz="1350" dirty="0"/>
          </a:p>
        </p:txBody>
      </p:sp>
      <p:pic>
        <p:nvPicPr>
          <p:cNvPr id="16" name="内容占位符 15" descr="一群穿着西装笔挺的男子与图片配字&#10;&#10;描述已自动生成">
            <a:extLst>
              <a:ext uri="{FF2B5EF4-FFF2-40B4-BE49-F238E27FC236}">
                <a16:creationId xmlns:a16="http://schemas.microsoft.com/office/drawing/2014/main" id="{423592CF-A4FF-75B5-B3AD-E57EA19E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72368" y="4010976"/>
            <a:ext cx="3151096" cy="2155195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A647CB-54A0-353E-A3FA-0582F74EA2EC}"/>
              </a:ext>
            </a:extLst>
          </p:cNvPr>
          <p:cNvSpPr txBox="1"/>
          <p:nvPr/>
        </p:nvSpPr>
        <p:spPr>
          <a:xfrm>
            <a:off x="336600" y="5557323"/>
            <a:ext cx="470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highlight>
                  <a:srgbClr val="FFFF00"/>
                </a:highlight>
              </a:rPr>
              <a:t>Accuracy needed at the order of thickness of a paper over the diameter of solar system</a:t>
            </a:r>
            <a:endParaRPr kumimoji="1" lang="zh-CN" altLang="en-US" dirty="0">
              <a:highlight>
                <a:srgbClr val="FFFF00"/>
              </a:highlight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4C5CBB77-4CD2-BDDB-66FC-65701799071A}"/>
              </a:ext>
            </a:extLst>
          </p:cNvPr>
          <p:cNvSpPr txBox="1"/>
          <p:nvPr/>
        </p:nvSpPr>
        <p:spPr>
          <a:xfrm>
            <a:off x="4414283" y="4891467"/>
            <a:ext cx="1171812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1350" dirty="0" err="1"/>
              <a:t>Ligo,Virgo</a:t>
            </a:r>
            <a:endParaRPr lang="en-US" altLang="zh-CN" sz="1350" dirty="0"/>
          </a:p>
          <a:p>
            <a:r>
              <a:rPr lang="en-US" sz="1350" dirty="0" err="1"/>
              <a:t>Kargra,ET</a:t>
            </a:r>
            <a:r>
              <a:rPr lang="en-US" sz="1350" dirty="0"/>
              <a:t>…</a:t>
            </a:r>
            <a:endParaRPr lang="en-CN" sz="1350" dirty="0"/>
          </a:p>
        </p:txBody>
      </p:sp>
    </p:spTree>
    <p:extLst>
      <p:ext uri="{BB962C8B-B14F-4D97-AF65-F5344CB8AC3E}">
        <p14:creationId xmlns:p14="http://schemas.microsoft.com/office/powerpoint/2010/main" val="55534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2BA462-0721-4B8C-5337-41BE4590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err="1"/>
              <a:t>Mössbauer</a:t>
            </a:r>
            <a:r>
              <a:rPr lang="en-US" altLang="zh-CN" sz="2400" dirty="0"/>
              <a:t> effect</a:t>
            </a:r>
            <a:endParaRPr kumimoji="1" lang="zh-CN" altLang="en-US" dirty="0"/>
          </a:p>
        </p:txBody>
      </p:sp>
      <p:pic>
        <p:nvPicPr>
          <p:cNvPr id="6" name="内容占位符 5" descr="男人的照片上写着字&#10;&#10;描述已自动生成">
            <a:extLst>
              <a:ext uri="{FF2B5EF4-FFF2-40B4-BE49-F238E27FC236}">
                <a16:creationId xmlns:a16="http://schemas.microsoft.com/office/drawing/2014/main" id="{F8C9D05A-80B5-B11F-2E35-DBB7772C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3328" y="672355"/>
            <a:ext cx="2220740" cy="338594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382218-36D0-187E-6182-18E2D98A9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</a:t>
            </a:fld>
            <a:endParaRPr lang="en-US" sz="180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5860E9B-3049-B3A7-1E2E-4714F7A4E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257" y="3141985"/>
            <a:ext cx="991890" cy="11021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8C8E7BE-E492-40D4-4705-F531EF0239B6}"/>
              </a:ext>
            </a:extLst>
          </p:cNvPr>
          <p:cNvSpPr txBox="1"/>
          <p:nvPr/>
        </p:nvSpPr>
        <p:spPr>
          <a:xfrm>
            <a:off x="8242519" y="39267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1961</a:t>
            </a:r>
            <a:endParaRPr lang="zh-CN" altLang="en-US" b="1" dirty="0"/>
          </a:p>
        </p:txBody>
      </p:sp>
      <p:pic>
        <p:nvPicPr>
          <p:cNvPr id="10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A6F6399-1027-E02D-FA3F-0BD109156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" y="3752883"/>
            <a:ext cx="3537688" cy="2704669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C1CA837-E068-AA96-FB6C-89FD53E34A81}"/>
              </a:ext>
            </a:extLst>
          </p:cNvPr>
          <p:cNvSpPr txBox="1">
            <a:spLocks/>
          </p:cNvSpPr>
          <p:nvPr/>
        </p:nvSpPr>
        <p:spPr bwMode="auto">
          <a:xfrm>
            <a:off x="0" y="672354"/>
            <a:ext cx="7270595" cy="33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kumimoji="1" lang="en-US" altLang="zh-CN" kern="0" dirty="0"/>
              <a:t>Recoil-less emission and resonant absorption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nuclear transition photons</a:t>
            </a:r>
            <a:endParaRPr kumimoji="1" lang="en-US" altLang="zh-CN" kern="0" dirty="0"/>
          </a:p>
          <a:p>
            <a:pPr lvl="1" defTabSz="914400"/>
            <a:r>
              <a:rPr kumimoji="1" lang="en-US" altLang="zh-CN" kern="0" dirty="0" err="1"/>
              <a:t>M</a:t>
            </a:r>
            <a:r>
              <a:rPr lang="en-US" altLang="zh-CN" sz="2000" dirty="0" err="1"/>
              <a:t>össbauer</a:t>
            </a:r>
            <a:r>
              <a:rPr lang="en-US" altLang="zh-CN" sz="2000" dirty="0"/>
              <a:t> active nucleus bound to solid state lattice</a:t>
            </a:r>
          </a:p>
          <a:p>
            <a:pPr lvl="1" defTabSz="914400"/>
            <a:r>
              <a:rPr kumimoji="1" lang="en-US" altLang="zh-CN" kern="0" dirty="0"/>
              <a:t>Thermal vibration(~10</a:t>
            </a:r>
            <a:r>
              <a:rPr kumimoji="1" lang="en-US" altLang="zh-CN" kern="0" baseline="30000" dirty="0"/>
              <a:t>13</a:t>
            </a:r>
            <a:r>
              <a:rPr kumimoji="1" lang="en-US" altLang="zh-CN" kern="0" dirty="0"/>
              <a:t> Hz) much faster than nuclear transitions (lifetime ~&gt;10</a:t>
            </a:r>
            <a:r>
              <a:rPr kumimoji="1" lang="en-US" altLang="zh-CN" kern="0" baseline="30000" dirty="0"/>
              <a:t>-7</a:t>
            </a:r>
            <a:r>
              <a:rPr kumimoji="1" lang="en-US" altLang="zh-CN" kern="0" dirty="0"/>
              <a:t> s)</a:t>
            </a:r>
          </a:p>
          <a:p>
            <a:pPr lvl="2" defTabSz="914400"/>
            <a:r>
              <a:rPr kumimoji="1" lang="en-US" altLang="zh-CN" kern="0" dirty="0"/>
              <a:t>Effect averages to zero, no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1st Doppler broadening</a:t>
            </a:r>
          </a:p>
          <a:p>
            <a:pPr lvl="2" defTabSz="914400"/>
            <a:r>
              <a:rPr kumimoji="1" lang="en-US" altLang="zh-CN" kern="0" dirty="0"/>
              <a:t>Recoil to the whole crystallite(&gt;10</a:t>
            </a:r>
            <a:r>
              <a:rPr kumimoji="1" lang="en-US" altLang="zh-CN" kern="0" baseline="30000" dirty="0"/>
              <a:t>14</a:t>
            </a:r>
            <a:r>
              <a:rPr kumimoji="1" lang="en-US" altLang="zh-CN" kern="0" dirty="0"/>
              <a:t> atom)</a:t>
            </a:r>
          </a:p>
          <a:p>
            <a:pPr lvl="2" defTabSz="914400"/>
            <a:r>
              <a:rPr lang="en-US" altLang="zh-CN" sz="2000" dirty="0"/>
              <a:t>Without phonon excitations</a:t>
            </a:r>
            <a:r>
              <a:rPr lang="en-US" altLang="zh-CN" sz="2000" dirty="0">
                <a:sym typeface="Wingdings" pitchFamily="2" charset="2"/>
              </a:rPr>
              <a:t> recoil free</a:t>
            </a:r>
            <a:endParaRPr kumimoji="1" lang="zh-CN" altLang="en-US" kern="0" dirty="0"/>
          </a:p>
        </p:txBody>
      </p:sp>
      <p:pic>
        <p:nvPicPr>
          <p:cNvPr id="3" name="Picture 6" descr="火箭在太空中还可以与氧气燃烧？为什么会这么牛？看了这篇文章你就知道了">
            <a:extLst>
              <a:ext uri="{FF2B5EF4-FFF2-40B4-BE49-F238E27FC236}">
                <a16:creationId xmlns:a16="http://schemas.microsoft.com/office/drawing/2014/main" id="{F5E24B3C-53E9-6B4F-0EA2-AB7EF7A3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73" y="4822147"/>
            <a:ext cx="2798956" cy="125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下箭头 4">
            <a:extLst>
              <a:ext uri="{FF2B5EF4-FFF2-40B4-BE49-F238E27FC236}">
                <a16:creationId xmlns:a16="http://schemas.microsoft.com/office/drawing/2014/main" id="{E29B1AD4-4786-5FEF-F672-4000664C605D}"/>
              </a:ext>
            </a:extLst>
          </p:cNvPr>
          <p:cNvSpPr/>
          <p:nvPr/>
        </p:nvSpPr>
        <p:spPr bwMode="auto">
          <a:xfrm>
            <a:off x="5578863" y="4691767"/>
            <a:ext cx="167268" cy="7562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7AC6BA-2143-8A60-4B36-5BF784C9DC1F}"/>
              </a:ext>
            </a:extLst>
          </p:cNvPr>
          <p:cNvSpPr txBox="1"/>
          <p:nvPr/>
        </p:nvSpPr>
        <p:spPr>
          <a:xfrm>
            <a:off x="5351730" y="4201516"/>
            <a:ext cx="87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recoil</a:t>
            </a:r>
            <a:endParaRPr kumimoji="1" lang="zh-CN" altLang="en-US" dirty="0"/>
          </a:p>
        </p:txBody>
      </p:sp>
      <p:pic>
        <p:nvPicPr>
          <p:cNvPr id="2050" name="Picture 2" descr="Chinese aircraft carrier's voyage hints at plan for 'post-U.S.' navy -  Nikkei Asia">
            <a:extLst>
              <a:ext uri="{FF2B5EF4-FFF2-40B4-BE49-F238E27FC236}">
                <a16:creationId xmlns:a16="http://schemas.microsoft.com/office/drawing/2014/main" id="{B9459F4E-AEBF-853C-3669-D59136AD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29" y="4521307"/>
            <a:ext cx="2798957" cy="157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2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E6A740B-FA58-3F87-D9BB-8D63E8ED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83" y="696165"/>
            <a:ext cx="5107259" cy="25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2EA7A2-94C2-2256-FFFD-6D367F01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Doppler shift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75C256-BE61-FC01-1555-1856D70C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6165"/>
            <a:ext cx="9144000" cy="6161835"/>
          </a:xfrm>
        </p:spPr>
        <p:txBody>
          <a:bodyPr/>
          <a:lstStyle/>
          <a:p>
            <a:r>
              <a:rPr kumimoji="1" lang="en-US" altLang="zh-CN" dirty="0"/>
              <a:t>Sound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Photon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E=hv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3624D4-D564-A465-A7E3-5786E92BE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/>
          </a:p>
        </p:txBody>
      </p:sp>
      <p:pic>
        <p:nvPicPr>
          <p:cNvPr id="3074" name="Picture 2" descr="相对论性多普勒效应- 维基百科，自由的百科全书">
            <a:extLst>
              <a:ext uri="{FF2B5EF4-FFF2-40B4-BE49-F238E27FC236}">
                <a16:creationId xmlns:a16="http://schemas.microsoft.com/office/drawing/2014/main" id="{EA1139A2-E064-DE3B-195F-9E182152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4951" y="3495738"/>
            <a:ext cx="5802124" cy="291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74CDF0D-F74A-E067-04C3-7F5C05B3101A}"/>
              </a:ext>
            </a:extLst>
          </p:cNvPr>
          <p:cNvSpPr txBox="1"/>
          <p:nvPr/>
        </p:nvSpPr>
        <p:spPr>
          <a:xfrm>
            <a:off x="7361807" y="4782287"/>
            <a:ext cx="120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shift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968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D4A19-994B-80F3-5374-3D2E1AAE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“Traditional”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Spectrometer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14726E-EE39-9405-8D7F-7E5CB9AB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672353"/>
            <a:ext cx="4890052" cy="2756647"/>
          </a:xfrm>
        </p:spPr>
        <p:txBody>
          <a:bodyPr/>
          <a:lstStyle/>
          <a:p>
            <a:r>
              <a:rPr lang="en-US" altLang="zh-CN" sz="1800" dirty="0">
                <a:latin typeface="AdvP6975"/>
              </a:rPr>
              <a:t>Change the recoil-less emission and absorption overlap with doppler effects</a:t>
            </a:r>
          </a:p>
          <a:p>
            <a:r>
              <a:rPr lang="en-US" altLang="zh-CN" sz="1800" dirty="0">
                <a:latin typeface="AdvP6975"/>
              </a:rPr>
              <a:t>S</a:t>
            </a:r>
            <a:r>
              <a:rPr lang="en-US" altLang="zh-CN" sz="1800" dirty="0">
                <a:effectLst/>
                <a:latin typeface="AdvP6975"/>
              </a:rPr>
              <a:t>trength of recoilless nuclear resonant absorption as determined by the “overlap” of emission and absorption lines when the emission line is shifted by Doppler modulation </a:t>
            </a:r>
          </a:p>
          <a:p>
            <a:r>
              <a:rPr lang="en-US" altLang="zh-CN" sz="1800" dirty="0">
                <a:latin typeface="AdvP6975"/>
              </a:rPr>
              <a:t>High accuracy of the resonant absorption width </a:t>
            </a:r>
            <a:r>
              <a:rPr lang="en-US" altLang="zh-CN" sz="1800" dirty="0" err="1">
                <a:latin typeface="AdvP6975"/>
              </a:rPr>
              <a:t>w.r.t.</a:t>
            </a:r>
            <a:r>
              <a:rPr lang="en-US" altLang="zh-CN" sz="1800" dirty="0">
                <a:latin typeface="AdvP6975"/>
              </a:rPr>
              <a:t> photon energy</a:t>
            </a: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B3230-D5A3-4A2E-937C-1A655B8B9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pic>
        <p:nvPicPr>
          <p:cNvPr id="1025" name="Picture 1" descr="page35image64811408">
            <a:extLst>
              <a:ext uri="{FF2B5EF4-FFF2-40B4-BE49-F238E27FC236}">
                <a16:creationId xmlns:a16="http://schemas.microsoft.com/office/drawing/2014/main" id="{49A23335-BC6F-25C7-4DFA-DDB58C20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49"/>
            <a:ext cx="3949148" cy="577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llage showingNASA Mars Exploration Rover Opportunity on the surface of Mars">
            <a:extLst>
              <a:ext uri="{FF2B5EF4-FFF2-40B4-BE49-F238E27FC236}">
                <a16:creationId xmlns:a16="http://schemas.microsoft.com/office/drawing/2014/main" id="{BEBDF9BC-8268-BCC9-8940-7EE7447F7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6645"/>
          <a:stretch/>
        </p:blipFill>
        <p:spPr bwMode="auto">
          <a:xfrm>
            <a:off x="4323522" y="3903727"/>
            <a:ext cx="4639110" cy="250720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B70799B-B317-3AA5-20D4-45C0A966ABAE}"/>
              </a:ext>
            </a:extLst>
          </p:cNvPr>
          <p:cNvSpPr txBox="1"/>
          <p:nvPr/>
        </p:nvSpPr>
        <p:spPr>
          <a:xfrm>
            <a:off x="4423281" y="3523301"/>
            <a:ext cx="463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Widely used in material science, chemistry, and even on mars rovers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83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4C9C4-52F2-E4EC-2245-2A3B13E2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Relativity test with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effect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B06992-631F-BFCF-94C0-B2993679B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u="sng" dirty="0"/>
              <a:t>G</a:t>
            </a:r>
            <a:r>
              <a:rPr lang="en-US" altLang="zh-CN" sz="2400" u="sng" dirty="0"/>
              <a:t>ravitational redshift </a:t>
            </a:r>
            <a:r>
              <a:rPr lang="en-US" altLang="zh-CN" sz="2400" dirty="0"/>
              <a:t>test with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effect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2F12B7-6F5A-C4E3-F21E-9CE82BF6D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7</a:t>
            </a:fld>
            <a:endParaRPr lang="en-US" sz="180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D91FDDC-50BF-D4D1-2A13-C4F6DAAE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473106"/>
            <a:ext cx="3499356" cy="381407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FAA2F4-0A17-9DEB-CB93-4CB8116F3338}"/>
              </a:ext>
            </a:extLst>
          </p:cNvPr>
          <p:cNvSpPr txBox="1"/>
          <p:nvPr/>
        </p:nvSpPr>
        <p:spPr>
          <a:xfrm>
            <a:off x="91441" y="5215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000000"/>
                </a:solidFill>
                <a:effectLst/>
              </a:rPr>
              <a:t>Pound, </a:t>
            </a:r>
            <a:r>
              <a:rPr lang="en-US" altLang="zh-CN" sz="1600" b="0" i="0" dirty="0" err="1">
                <a:solidFill>
                  <a:srgbClr val="000000"/>
                </a:solidFill>
                <a:effectLst/>
              </a:rPr>
              <a:t>Rebka</a:t>
            </a:r>
            <a:r>
              <a:rPr lang="en-US" altLang="zh-CN" sz="1600" b="0" i="0" dirty="0">
                <a:solidFill>
                  <a:srgbClr val="000000"/>
                </a:solidFill>
                <a:effectLst/>
              </a:rPr>
              <a:t> &amp; Snyder (1960-1965)</a:t>
            </a:r>
            <a:endParaRPr lang="en-CN" altLang="zh-CN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B136C2-29C7-5504-F65D-1DF2FA1B8047}"/>
                  </a:ext>
                </a:extLst>
              </p:cNvPr>
              <p:cNvSpPr txBox="1"/>
              <p:nvPr/>
            </p:nvSpPr>
            <p:spPr>
              <a:xfrm>
                <a:off x="1572880" y="5908834"/>
                <a:ext cx="5998240" cy="649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Observation of a </a:t>
                </a:r>
                <a:r>
                  <a:rPr lang="en-US" altLang="zh-CN" b="0" i="0" dirty="0">
                    <a:effectLst/>
                    <a:highlight>
                      <a:srgbClr val="FFFF00"/>
                    </a:highlight>
                    <a:latin typeface="Arial" panose="020B0604020202020204" pitchFamily="34" charset="0"/>
                  </a:rPr>
                  <a:t>height-induced</a:t>
                </a:r>
                <a:r>
                  <a:rPr lang="zh-CN" altLang="en-US" b="0" i="0" dirty="0">
                    <a:effectLst/>
                    <a:highlight>
                      <a:srgbClr val="FFFF00"/>
                    </a:highlight>
                    <a:latin typeface="Arial" panose="020B0604020202020204" pitchFamily="34" charset="0"/>
                  </a:rPr>
                  <a:t> </a:t>
                </a:r>
                <a:r>
                  <a:rPr lang="en-US" altLang="zh-CN" dirty="0">
                    <a:highlight>
                      <a:srgbClr val="FFFF00"/>
                    </a:highlight>
                    <a:latin typeface="Arial" panose="020B0604020202020204" pitchFamily="34" charset="0"/>
                  </a:rPr>
                  <a:t>frequency shift</a:t>
                </a:r>
                <a:br>
                  <a:rPr lang="en-US" altLang="zh-CN" b="0" i="0" dirty="0">
                    <a:effectLst/>
                    <a:latin typeface="Arial" panose="020B0604020202020204" pitchFamily="34" charset="0"/>
                  </a:rPr>
                </a:br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𝑔h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~4.92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B136C2-29C7-5504-F65D-1DF2FA1B8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80" y="5908834"/>
                <a:ext cx="5998240" cy="649409"/>
              </a:xfrm>
              <a:prstGeom prst="rect">
                <a:avLst/>
              </a:prstGeom>
              <a:blipFill>
                <a:blip r:embed="rId4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4A18030E-7CC9-9CA4-7A73-FF5CB385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38" y="1304394"/>
            <a:ext cx="5461762" cy="44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3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7FE7B-1987-FFAC-CE08-3CA5FBCA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Mössbauer for Gravitational Wave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16A423-63E0-CCE2-0703-28F32A4B5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72353"/>
            <a:ext cx="4282068" cy="6161835"/>
          </a:xfrm>
        </p:spPr>
        <p:txBody>
          <a:bodyPr/>
          <a:lstStyle/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Idea since 1970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Photon frequency varies when it propagates in an un-even space-time background.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No experimental proposal till our work</a:t>
            </a:r>
          </a:p>
          <a:p>
            <a:endParaRPr lang="en-US" altLang="zh-CN" dirty="0"/>
          </a:p>
          <a:p>
            <a:r>
              <a:rPr lang="en-US" altLang="zh-CN" dirty="0"/>
              <a:t>G</a:t>
            </a:r>
            <a:r>
              <a:rPr lang="en-US" altLang="zh-CN" sz="2400" dirty="0"/>
              <a:t>ave way to clock-based experiments in later tests of “static” gravity.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See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rgbClr val="CCCC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Hentschel,  </a:t>
            </a:r>
            <a:r>
              <a:rPr lang="en-US" altLang="zh-CN" sz="2000" i="1" dirty="0">
                <a:solidFill>
                  <a:srgbClr val="CCCC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Annals of Science</a:t>
            </a:r>
            <a:r>
              <a:rPr lang="en-US" altLang="zh-CN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53,  269–295 (1996)</a:t>
            </a:r>
            <a:endParaRPr lang="en-US" altLang="zh-CN" sz="2000" dirty="0">
              <a:solidFill>
                <a:schemeClr val="tx1"/>
              </a:solidFill>
            </a:endParaRPr>
          </a:p>
          <a:p>
            <a:endParaRPr lang="en-US" altLang="zh-CN" dirty="0"/>
          </a:p>
          <a:p>
            <a:endParaRPr lang="zh-CN" altLang="en-US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E6AF2D-109E-B5CF-FC24-5A5D7CCE6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pic>
        <p:nvPicPr>
          <p:cNvPr id="5" name="图片 4">
            <a:hlinkClick r:id="rId3"/>
            <a:extLst>
              <a:ext uri="{FF2B5EF4-FFF2-40B4-BE49-F238E27FC236}">
                <a16:creationId xmlns:a16="http://schemas.microsoft.com/office/drawing/2014/main" id="{4E853D01-4722-ECA7-BE7F-DF3D58763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467" y="1043091"/>
            <a:ext cx="4868680" cy="30429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CDFD159-00DD-3B51-5AD7-3BC058111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708" y="4086016"/>
            <a:ext cx="4745391" cy="17288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823D4F-CB82-C768-7BF1-8A8E08063ACA}"/>
              </a:ext>
            </a:extLst>
          </p:cNvPr>
          <p:cNvSpPr/>
          <p:nvPr/>
        </p:nvSpPr>
        <p:spPr bwMode="auto">
          <a:xfrm>
            <a:off x="6835698" y="5107259"/>
            <a:ext cx="869795" cy="211873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F7EA68-65FC-BC0C-08D0-7B0D80860CD9}"/>
              </a:ext>
            </a:extLst>
          </p:cNvPr>
          <p:cNvSpPr/>
          <p:nvPr/>
        </p:nvSpPr>
        <p:spPr bwMode="auto">
          <a:xfrm>
            <a:off x="4452052" y="5328407"/>
            <a:ext cx="4434371" cy="460744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49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AAD44F02-134F-5873-4B8C-4EBF2AD5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175" y="1399188"/>
            <a:ext cx="2999521" cy="26427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171933F-F727-918B-0B61-5114EE9C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17" y="697272"/>
            <a:ext cx="2254683" cy="38553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67BAB4D-8196-649F-79BB-D579EF6A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Issues in traditional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Gravity tests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C2C160-6BA6-B37B-4712-F247FC112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4"/>
            <a:ext cx="9144000" cy="2229872"/>
          </a:xfrm>
        </p:spPr>
        <p:txBody>
          <a:bodyPr/>
          <a:lstStyle/>
          <a:p>
            <a:r>
              <a:rPr lang="en-US" altLang="zh-CN" sz="2400" dirty="0"/>
              <a:t>A cryogenic </a:t>
            </a:r>
            <a:r>
              <a:rPr lang="en-US" altLang="zh-CN" sz="2400" baseline="30000" dirty="0"/>
              <a:t>65</a:t>
            </a:r>
            <a:r>
              <a:rPr lang="en-US" altLang="zh-CN" sz="2400" dirty="0"/>
              <a:t>Zn measurement </a:t>
            </a:r>
            <a:r>
              <a:rPr lang="en-US" altLang="zh-CN" dirty="0"/>
              <a:t> </a:t>
            </a:r>
            <a:r>
              <a:rPr lang="en-US" altLang="zh-CN" sz="2400" dirty="0"/>
              <a:t>of the local </a:t>
            </a:r>
            <a:r>
              <a:rPr lang="en-US" altLang="zh-CN" sz="2400" i="1" dirty="0"/>
              <a:t>g</a:t>
            </a:r>
            <a:r>
              <a:rPr lang="en-US" altLang="zh-CN" sz="2400" dirty="0"/>
              <a:t>-value </a:t>
            </a:r>
            <a:br>
              <a:rPr lang="en-US" altLang="zh-CN" dirty="0"/>
            </a:br>
            <a:r>
              <a:rPr lang="en-US" altLang="zh-CN" dirty="0"/>
              <a:t>    </a:t>
            </a:r>
            <a:r>
              <a:rPr lang="en-US" altLang="zh-CN" sz="2400" dirty="0">
                <a:hlinkClick r:id="rId5"/>
              </a:rPr>
              <a:t>(Potzel et.al. 1992)</a:t>
            </a:r>
            <a:endParaRPr lang="en-US" altLang="zh-CN" sz="2400" dirty="0"/>
          </a:p>
          <a:p>
            <a:r>
              <a:rPr lang="en-US" altLang="zh-CN" sz="2400" dirty="0"/>
              <a:t>Differential measurement </a:t>
            </a:r>
            <a:br>
              <a:rPr lang="en-US" altLang="zh-CN" sz="2400" dirty="0"/>
            </a:br>
            <a:r>
              <a:rPr lang="en-US" altLang="zh-CN" sz="2400" dirty="0"/>
              <a:t>of the resonance with a </a:t>
            </a:r>
            <a:br>
              <a:rPr lang="en-US" altLang="zh-CN" sz="2400" dirty="0"/>
            </a:br>
            <a:r>
              <a:rPr lang="en-US" altLang="zh-CN" sz="2400" dirty="0"/>
              <a:t>sinusoidal oscillator</a:t>
            </a:r>
            <a:endParaRPr lang="en-US" altLang="zh-CN" dirty="0"/>
          </a:p>
          <a:p>
            <a:pPr lvl="1"/>
            <a:r>
              <a:rPr lang="en-US" altLang="zh-CN" dirty="0"/>
              <a:t>Resonance is achieved</a:t>
            </a:r>
          </a:p>
          <a:p>
            <a:pPr lvl="1"/>
            <a:r>
              <a:rPr lang="en-US" altLang="zh-CN" dirty="0"/>
              <a:t>g-value is off, possibly </a:t>
            </a:r>
            <a:br>
              <a:rPr lang="en-US" altLang="zh-CN" dirty="0"/>
            </a:br>
            <a:r>
              <a:rPr lang="en-US" altLang="zh-CN" dirty="0"/>
              <a:t>  due to various line-shifts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Take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hours-days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to achieve high acc.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693CAC-4C1A-DECA-15E0-C16041660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9</a:t>
            </a:fld>
            <a:endParaRPr lang="en-US" sz="18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5F0A69-491C-A3A0-2B0C-071EAD448FFC}"/>
              </a:ext>
            </a:extLst>
          </p:cNvPr>
          <p:cNvSpPr txBox="1"/>
          <p:nvPr/>
        </p:nvSpPr>
        <p:spPr>
          <a:xfrm>
            <a:off x="2609602" y="4585929"/>
            <a:ext cx="6492545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“such solid-state effects might be difficult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there might exist two exceptions. The first are </a:t>
            </a: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null redshift experiments</a:t>
            </a: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/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particular measurements with stationary source and absorber”.</a:t>
            </a:r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A385A2-136B-80AF-FD3A-82D2342601AD}"/>
              </a:ext>
            </a:extLst>
          </p:cNvPr>
          <p:cNvSpPr txBox="1"/>
          <p:nvPr/>
        </p:nvSpPr>
        <p:spPr>
          <a:xfrm>
            <a:off x="41853" y="5211865"/>
            <a:ext cx="256993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Can be improved with</a:t>
            </a:r>
            <a:br>
              <a:rPr lang="en-US" altLang="zh-CN" dirty="0">
                <a:highlight>
                  <a:srgbClr val="FFFF00"/>
                </a:highlight>
              </a:rPr>
            </a:br>
            <a:r>
              <a:rPr lang="en-US" altLang="zh-CN" dirty="0">
                <a:highlight>
                  <a:srgbClr val="FFFF00"/>
                </a:highlight>
              </a:rPr>
              <a:t>a stationary scheme</a:t>
            </a:r>
            <a:r>
              <a:rPr lang="zh-CN" altLang="en-US" dirty="0">
                <a:highlight>
                  <a:srgbClr val="FFFF00"/>
                </a:highlight>
              </a:rPr>
              <a:t>： 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en-US" altLang="zh-CN" dirty="0">
                <a:highlight>
                  <a:srgbClr val="FFFF00"/>
                </a:highlight>
              </a:rPr>
              <a:t>Quoted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from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the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paper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0248108"/>
      </p:ext>
    </p:extLst>
  </p:cSld>
  <p:clrMapOvr>
    <a:masterClrMapping/>
  </p:clrMapOvr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B9B794F-24EE-7B4A-9549-B720E7A4D724}">
  <we:reference id="wa104381909" version="3.16.1.0" store="zh-CN" storeType="OMEX"/>
  <we:alternateReferences>
    <we:reference id="wa104381909" version="3.16.1.0" store="WA10438190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68953</TotalTime>
  <Words>1496</Words>
  <Application>Microsoft Macintosh PowerPoint</Application>
  <PresentationFormat>全屏显示(4:3)</PresentationFormat>
  <Paragraphs>221</Paragraphs>
  <Slides>20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AdvP6975</vt:lpstr>
      <vt:lpstr>Arial Bold</vt:lpstr>
      <vt:lpstr>NewtonA</vt:lpstr>
      <vt:lpstr>NewtonA-Bold</vt:lpstr>
      <vt:lpstr>Arial</vt:lpstr>
      <vt:lpstr>Calibri</vt:lpstr>
      <vt:lpstr>Cambria Math</vt:lpstr>
      <vt:lpstr>Roboto</vt:lpstr>
      <vt:lpstr>Symbol</vt:lpstr>
      <vt:lpstr>Verdana</vt:lpstr>
      <vt:lpstr>Wingdings</vt:lpstr>
      <vt:lpstr>cms_pres</vt:lpstr>
      <vt:lpstr>PowerPoint 演示文稿</vt:lpstr>
      <vt:lpstr>Outline</vt:lpstr>
      <vt:lpstr>Gravitational Wave</vt:lpstr>
      <vt:lpstr>Mössbauer effect</vt:lpstr>
      <vt:lpstr>Doppler shift</vt:lpstr>
      <vt:lpstr>“Traditional” Mössbauer Spectrometer </vt:lpstr>
      <vt:lpstr>Relativity test with Mössbauer effect</vt:lpstr>
      <vt:lpstr>Mössbauer for Gravitational Wave</vt:lpstr>
      <vt:lpstr>Issues in traditional Mössbauer Gravity tests</vt:lpstr>
      <vt:lpstr>Idea of the stationary measurement</vt:lpstr>
      <vt:lpstr>Design of a gravitational shift Mössbauer Spectrometer</vt:lpstr>
      <vt:lpstr>The choice of isotope source: 109Ag</vt:lpstr>
      <vt:lpstr>The transmission integral  </vt:lpstr>
      <vt:lpstr>Accuracy from Pseudo experiments</vt:lpstr>
      <vt:lpstr>The GW signal: photon energy shifts</vt:lpstr>
      <vt:lpstr>Stationary Mössbauer GW setup</vt:lpstr>
      <vt:lpstr>Hypothetical GW signal “seen” by our experiment</vt:lpstr>
      <vt:lpstr>Expected sensitive on GWs</vt:lpstr>
      <vt:lpstr>Summary</vt:lpstr>
      <vt:lpstr>PowerPoint 演示文稿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Huaqiao Zhang</cp:lastModifiedBy>
  <cp:revision>901</cp:revision>
  <dcterms:created xsi:type="dcterms:W3CDTF">2016-01-26T17:22:33Z</dcterms:created>
  <dcterms:modified xsi:type="dcterms:W3CDTF">2026-05-16T09:05:25Z</dcterms:modified>
</cp:coreProperties>
</file>