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796" r:id="rId1"/>
  </p:sldMasterIdLst>
  <p:notesMasterIdLst>
    <p:notesMasterId r:id="rId34"/>
  </p:notesMasterIdLst>
  <p:handoutMasterIdLst>
    <p:handoutMasterId r:id="rId35"/>
  </p:handoutMasterIdLst>
  <p:sldIdLst>
    <p:sldId id="2772" r:id="rId2"/>
    <p:sldId id="2777" r:id="rId3"/>
    <p:sldId id="2719" r:id="rId4"/>
    <p:sldId id="285" r:id="rId5"/>
    <p:sldId id="2711" r:id="rId6"/>
    <p:sldId id="2707" r:id="rId7"/>
    <p:sldId id="2701" r:id="rId8"/>
    <p:sldId id="2715" r:id="rId9"/>
    <p:sldId id="265" r:id="rId10"/>
    <p:sldId id="2756" r:id="rId11"/>
    <p:sldId id="2754" r:id="rId12"/>
    <p:sldId id="270" r:id="rId13"/>
    <p:sldId id="2774" r:id="rId14"/>
    <p:sldId id="2742" r:id="rId15"/>
    <p:sldId id="2775" r:id="rId16"/>
    <p:sldId id="2786" r:id="rId17"/>
    <p:sldId id="2787" r:id="rId18"/>
    <p:sldId id="2779" r:id="rId19"/>
    <p:sldId id="2788" r:id="rId20"/>
    <p:sldId id="2794" r:id="rId21"/>
    <p:sldId id="2790" r:id="rId22"/>
    <p:sldId id="2791" r:id="rId23"/>
    <p:sldId id="2792" r:id="rId24"/>
    <p:sldId id="2793" r:id="rId25"/>
    <p:sldId id="2780" r:id="rId26"/>
    <p:sldId id="2781" r:id="rId27"/>
    <p:sldId id="2782" r:id="rId28"/>
    <p:sldId id="2783" r:id="rId29"/>
    <p:sldId id="2784" r:id="rId30"/>
    <p:sldId id="2785" r:id="rId31"/>
    <p:sldId id="271" r:id="rId32"/>
    <p:sldId id="2695" r:id="rId33"/>
  </p:sldIdLst>
  <p:sldSz cx="12192000" cy="6858000"/>
  <p:notesSz cx="6797675" cy="992822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5B12CA28-131F-401D-946B-7C1A1C5ABBA2}">
          <p14:sldIdLst>
            <p14:sldId id="2772"/>
            <p14:sldId id="2777"/>
            <p14:sldId id="2719"/>
            <p14:sldId id="285"/>
            <p14:sldId id="2711"/>
            <p14:sldId id="2707"/>
            <p14:sldId id="2701"/>
            <p14:sldId id="2715"/>
            <p14:sldId id="265"/>
            <p14:sldId id="2756"/>
            <p14:sldId id="2754"/>
            <p14:sldId id="270"/>
            <p14:sldId id="2774"/>
            <p14:sldId id="2742"/>
            <p14:sldId id="2775"/>
            <p14:sldId id="2786"/>
            <p14:sldId id="2787"/>
            <p14:sldId id="2779"/>
            <p14:sldId id="2788"/>
            <p14:sldId id="2794"/>
            <p14:sldId id="2790"/>
            <p14:sldId id="2791"/>
            <p14:sldId id="2792"/>
            <p14:sldId id="2793"/>
            <p14:sldId id="2780"/>
            <p14:sldId id="2781"/>
            <p14:sldId id="2782"/>
            <p14:sldId id="2783"/>
            <p14:sldId id="2784"/>
            <p14:sldId id="2785"/>
            <p14:sldId id="271"/>
            <p14:sldId id="269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-Sheng Geng" initials="LSG" lastIdx="2" clrIdx="0">
    <p:extLst>
      <p:ext uri="{19B8F6BF-5375-455C-9EA6-DF929625EA0E}">
        <p15:presenceInfo xmlns:p15="http://schemas.microsoft.com/office/powerpoint/2012/main" userId="2fec89da3367006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432FF"/>
    <a:srgbClr val="145396"/>
    <a:srgbClr val="FF0000"/>
    <a:srgbClr val="EAEFF7"/>
    <a:srgbClr val="376092"/>
    <a:srgbClr val="3E70CA"/>
    <a:srgbClr val="9F5FCF"/>
    <a:srgbClr val="ECB2B2"/>
    <a:srgbClr val="00B050"/>
    <a:srgbClr val="4375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浅色样式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E25E649-3F16-4E02-A733-19D2CDBF48F0}" styleName="中度样式 3 - 强调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主题样式 1 - 强调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A111915-BE36-4E01-A7E5-04B1672EAD32}" styleName="浅色样式 2 - 强调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616DA210-FB5B-4158-B5E0-FEB733F419BA}" styleName="浅色样式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7AC3CCA-C797-4891-BE02-D94E43425B78}" styleName="中度样式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773" autoAdjust="0"/>
    <p:restoredTop sz="95301" autoAdjust="0"/>
  </p:normalViewPr>
  <p:slideViewPr>
    <p:cSldViewPr snapToGrid="0">
      <p:cViewPr varScale="1">
        <p:scale>
          <a:sx n="94" d="100"/>
          <a:sy n="94" d="100"/>
        </p:scale>
        <p:origin x="292" y="6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783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D0D125D-1E42-A74E-99BD-96E901F99A66}" type="doc">
      <dgm:prSet loTypeId="urn:microsoft.com/office/officeart/2008/layout/VerticalCurvedList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F1A55887-6E9D-004C-94DC-A7174B63A84A}">
      <dgm:prSet phldrT="[文本]"/>
      <dgm:spPr/>
      <dgm:t>
        <a:bodyPr/>
        <a:lstStyle/>
        <a:p>
          <a:r>
            <a:rPr kumimoji="1" lang="en-US" altLang="zh-CN" dirty="0">
              <a:latin typeface="Microsoft YaHei" panose="020B0503020204020204" pitchFamily="34" charset="-122"/>
              <a:ea typeface="Microsoft YaHei" panose="020B0503020204020204" pitchFamily="34" charset="-122"/>
            </a:rPr>
            <a:t>How</a:t>
          </a:r>
          <a:r>
            <a:rPr kumimoji="1" lang="zh-CN" altLang="en-US" dirty="0">
              <a:latin typeface="Microsoft YaHei" panose="020B0503020204020204" pitchFamily="34" charset="-122"/>
              <a:ea typeface="Microsoft YaHei" panose="020B0503020204020204" pitchFamily="34" charset="-122"/>
            </a:rPr>
            <a:t> </a:t>
          </a:r>
          <a:r>
            <a:rPr kumimoji="1" lang="en-US" altLang="zh-CN" dirty="0">
              <a:latin typeface="Microsoft YaHei" panose="020B0503020204020204" pitchFamily="34" charset="-122"/>
              <a:ea typeface="Microsoft YaHei" panose="020B0503020204020204" pitchFamily="34" charset="-122"/>
            </a:rPr>
            <a:t>does</a:t>
          </a:r>
          <a:r>
            <a:rPr kumimoji="1" lang="zh-CN" altLang="en-US" dirty="0">
              <a:latin typeface="Microsoft YaHei" panose="020B0503020204020204" pitchFamily="34" charset="-122"/>
              <a:ea typeface="Microsoft YaHei" panose="020B0503020204020204" pitchFamily="34" charset="-122"/>
            </a:rPr>
            <a:t> </a:t>
          </a:r>
          <a:r>
            <a:rPr kumimoji="1" lang="en-US" altLang="zh-CN" dirty="0">
              <a:latin typeface="Microsoft YaHei" panose="020B0503020204020204" pitchFamily="34" charset="-122"/>
              <a:ea typeface="Microsoft YaHei" panose="020B0503020204020204" pitchFamily="34" charset="-122"/>
            </a:rPr>
            <a:t>the</a:t>
          </a:r>
          <a:r>
            <a:rPr kumimoji="1" lang="zh-CN" altLang="en-US" dirty="0">
              <a:latin typeface="Microsoft YaHei" panose="020B0503020204020204" pitchFamily="34" charset="-122"/>
              <a:ea typeface="Microsoft YaHei" panose="020B0503020204020204" pitchFamily="34" charset="-122"/>
            </a:rPr>
            <a:t> </a:t>
          </a:r>
          <a:r>
            <a:rPr kumimoji="1" lang="en-US" altLang="zh-CN" dirty="0">
              <a:latin typeface="Microsoft YaHei" panose="020B0503020204020204" pitchFamily="34" charset="-122"/>
              <a:ea typeface="Microsoft YaHei" panose="020B0503020204020204" pitchFamily="34" charset="-122"/>
            </a:rPr>
            <a:t>nature</a:t>
          </a:r>
          <a:r>
            <a:rPr kumimoji="1" lang="zh-CN" altLang="en-US" dirty="0">
              <a:latin typeface="Microsoft YaHei" panose="020B0503020204020204" pitchFamily="34" charset="-122"/>
              <a:ea typeface="Microsoft YaHei" panose="020B0503020204020204" pitchFamily="34" charset="-122"/>
            </a:rPr>
            <a:t> </a:t>
          </a:r>
          <a:r>
            <a:rPr kumimoji="1" lang="en-US" altLang="zh-CN" dirty="0">
              <a:latin typeface="Microsoft YaHei" panose="020B0503020204020204" pitchFamily="34" charset="-122"/>
              <a:ea typeface="Microsoft YaHei" panose="020B0503020204020204" pitchFamily="34" charset="-122"/>
            </a:rPr>
            <a:t>of</a:t>
          </a:r>
          <a:r>
            <a:rPr kumimoji="1" lang="zh-CN" altLang="en-US" dirty="0">
              <a:latin typeface="Microsoft YaHei" panose="020B0503020204020204" pitchFamily="34" charset="-122"/>
              <a:ea typeface="Microsoft YaHei" panose="020B0503020204020204" pitchFamily="34" charset="-122"/>
            </a:rPr>
            <a:t> </a:t>
          </a:r>
          <a:r>
            <a:rPr kumimoji="1" lang="en-US" altLang="zh-CN" dirty="0">
              <a:latin typeface="Microsoft YaHei" panose="020B0503020204020204" pitchFamily="34" charset="-122"/>
              <a:ea typeface="Microsoft YaHei" panose="020B0503020204020204" pitchFamily="34" charset="-122"/>
            </a:rPr>
            <a:t>the</a:t>
          </a:r>
          <a:r>
            <a:rPr kumimoji="1" lang="zh-CN" altLang="en-US" dirty="0">
              <a:latin typeface="Microsoft YaHei" panose="020B0503020204020204" pitchFamily="34" charset="-122"/>
              <a:ea typeface="Microsoft YaHei" panose="020B0503020204020204" pitchFamily="34" charset="-122"/>
            </a:rPr>
            <a:t> </a:t>
          </a:r>
          <a:r>
            <a:rPr kumimoji="1" lang="en-US" altLang="zh-CN" dirty="0">
              <a:latin typeface="Microsoft YaHei" panose="020B0503020204020204" pitchFamily="34" charset="-122"/>
              <a:ea typeface="Microsoft YaHei" panose="020B0503020204020204" pitchFamily="34" charset="-122"/>
            </a:rPr>
            <a:t>Nambu-Goldstone</a:t>
          </a:r>
          <a:r>
            <a:rPr kumimoji="1" lang="zh-CN" altLang="en-US" dirty="0">
              <a:latin typeface="Microsoft YaHei" panose="020B0503020204020204" pitchFamily="34" charset="-122"/>
              <a:ea typeface="Microsoft YaHei" panose="020B0503020204020204" pitchFamily="34" charset="-122"/>
            </a:rPr>
            <a:t> </a:t>
          </a:r>
          <a:r>
            <a:rPr kumimoji="1" lang="en-US" altLang="zh-CN" dirty="0">
              <a:latin typeface="Microsoft YaHei" panose="020B0503020204020204" pitchFamily="34" charset="-122"/>
              <a:ea typeface="Microsoft YaHei" panose="020B0503020204020204" pitchFamily="34" charset="-122"/>
            </a:rPr>
            <a:t>bosons</a:t>
          </a:r>
          <a:r>
            <a:rPr kumimoji="1" lang="zh-CN" altLang="en-US" dirty="0">
              <a:latin typeface="Microsoft YaHei" panose="020B0503020204020204" pitchFamily="34" charset="-122"/>
              <a:ea typeface="Microsoft YaHei" panose="020B0503020204020204" pitchFamily="34" charset="-122"/>
            </a:rPr>
            <a:t> </a:t>
          </a:r>
          <a:r>
            <a:rPr kumimoji="1" lang="en-US" altLang="zh-CN" dirty="0">
              <a:latin typeface="Microsoft YaHei" panose="020B0503020204020204" pitchFamily="34" charset="-122"/>
              <a:ea typeface="Microsoft YaHei" panose="020B0503020204020204" pitchFamily="34" charset="-122"/>
            </a:rPr>
            <a:t>play</a:t>
          </a:r>
          <a:r>
            <a:rPr kumimoji="1" lang="zh-CN" altLang="en-US" dirty="0">
              <a:latin typeface="Microsoft YaHei" panose="020B0503020204020204" pitchFamily="34" charset="-122"/>
              <a:ea typeface="Microsoft YaHei" panose="020B0503020204020204" pitchFamily="34" charset="-122"/>
            </a:rPr>
            <a:t> </a:t>
          </a:r>
          <a:r>
            <a:rPr kumimoji="1" lang="en-US" altLang="zh-CN" dirty="0">
              <a:latin typeface="Microsoft YaHei" panose="020B0503020204020204" pitchFamily="34" charset="-122"/>
              <a:ea typeface="Microsoft YaHei" panose="020B0503020204020204" pitchFamily="34" charset="-122"/>
            </a:rPr>
            <a:t>a</a:t>
          </a:r>
          <a:r>
            <a:rPr kumimoji="1" lang="zh-CN" altLang="en-US" dirty="0">
              <a:latin typeface="Microsoft YaHei" panose="020B0503020204020204" pitchFamily="34" charset="-122"/>
              <a:ea typeface="Microsoft YaHei" panose="020B0503020204020204" pitchFamily="34" charset="-122"/>
            </a:rPr>
            <a:t> </a:t>
          </a:r>
          <a:r>
            <a:rPr kumimoji="1" lang="en-US" altLang="zh-CN" dirty="0">
              <a:latin typeface="Microsoft YaHei" panose="020B0503020204020204" pitchFamily="34" charset="-122"/>
              <a:ea typeface="Microsoft YaHei" panose="020B0503020204020204" pitchFamily="34" charset="-122"/>
            </a:rPr>
            <a:t>role?</a:t>
          </a:r>
          <a:endParaRPr lang="zh-CN" altLang="en-US" dirty="0"/>
        </a:p>
      </dgm:t>
    </dgm:pt>
    <dgm:pt modelId="{5BB453C0-B820-9145-9C8F-327AF81E83F4}" type="parTrans" cxnId="{ED7010B6-4D02-FF45-81B4-961CB59DA998}">
      <dgm:prSet/>
      <dgm:spPr/>
      <dgm:t>
        <a:bodyPr/>
        <a:lstStyle/>
        <a:p>
          <a:endParaRPr lang="zh-CN" altLang="en-US"/>
        </a:p>
      </dgm:t>
    </dgm:pt>
    <dgm:pt modelId="{BE4D3C61-9C08-6B47-BA0B-F2061D0CCF16}" type="sibTrans" cxnId="{ED7010B6-4D02-FF45-81B4-961CB59DA998}">
      <dgm:prSet/>
      <dgm:spPr/>
      <dgm:t>
        <a:bodyPr/>
        <a:lstStyle/>
        <a:p>
          <a:endParaRPr lang="zh-CN" altLang="en-US"/>
        </a:p>
      </dgm:t>
    </dgm:pt>
    <dgm:pt modelId="{9B224F92-3F58-1448-B27E-FC44361273CF}">
      <dgm:prSet phldrT="[文本]"/>
      <dgm:spPr/>
      <dgm:t>
        <a:bodyPr/>
        <a:lstStyle/>
        <a:p>
          <a:r>
            <a:rPr kumimoji="1" lang="en-US" altLang="zh-CN" dirty="0">
              <a:latin typeface="Microsoft YaHei" panose="020B0503020204020204" pitchFamily="34" charset="-122"/>
              <a:ea typeface="Microsoft YaHei" panose="020B0503020204020204" pitchFamily="34" charset="-122"/>
            </a:rPr>
            <a:t>Whether</a:t>
          </a:r>
          <a:r>
            <a:rPr kumimoji="1" lang="zh-CN" altLang="en-US" dirty="0">
              <a:latin typeface="Microsoft YaHei" panose="020B0503020204020204" pitchFamily="34" charset="-122"/>
              <a:ea typeface="Microsoft YaHei" panose="020B0503020204020204" pitchFamily="34" charset="-122"/>
            </a:rPr>
            <a:t> </a:t>
          </a:r>
          <a:r>
            <a:rPr kumimoji="1" lang="en-US" altLang="zh-CN" dirty="0">
              <a:latin typeface="Microsoft YaHei" panose="020B0503020204020204" pitchFamily="34" charset="-122"/>
              <a:ea typeface="Microsoft YaHei" panose="020B0503020204020204" pitchFamily="34" charset="-122"/>
            </a:rPr>
            <a:t>is</a:t>
          </a:r>
          <a:r>
            <a:rPr kumimoji="1" lang="zh-CN" altLang="en-US" dirty="0">
              <a:latin typeface="Microsoft YaHei" panose="020B0503020204020204" pitchFamily="34" charset="-122"/>
              <a:ea typeface="Microsoft YaHei" panose="020B0503020204020204" pitchFamily="34" charset="-122"/>
            </a:rPr>
            <a:t> </a:t>
          </a:r>
          <a:r>
            <a:rPr kumimoji="1" lang="en-US" altLang="zh-CN" dirty="0">
              <a:latin typeface="Microsoft YaHei" panose="020B0503020204020204" pitchFamily="34" charset="-122"/>
              <a:ea typeface="Microsoft YaHei" panose="020B0503020204020204" pitchFamily="34" charset="-122"/>
            </a:rPr>
            <a:t>the</a:t>
          </a:r>
          <a:r>
            <a:rPr kumimoji="1" lang="zh-CN" altLang="en-US" dirty="0">
              <a:latin typeface="Microsoft YaHei" panose="020B0503020204020204" pitchFamily="34" charset="-122"/>
              <a:ea typeface="Microsoft YaHei" panose="020B0503020204020204" pitchFamily="34" charset="-122"/>
            </a:rPr>
            <a:t> </a:t>
          </a:r>
          <a:r>
            <a:rPr kumimoji="1" lang="en-US" altLang="zh-CN" dirty="0">
              <a:latin typeface="Microsoft YaHei" panose="020B0503020204020204" pitchFamily="34" charset="-122"/>
              <a:ea typeface="Microsoft YaHei" panose="020B0503020204020204" pitchFamily="34" charset="-122"/>
            </a:rPr>
            <a:t>energy</a:t>
          </a:r>
          <a:r>
            <a:rPr kumimoji="1" lang="zh-CN" altLang="en-US" dirty="0">
              <a:latin typeface="Microsoft YaHei" panose="020B0503020204020204" pitchFamily="34" charset="-122"/>
              <a:ea typeface="Microsoft YaHei" panose="020B0503020204020204" pitchFamily="34" charset="-122"/>
            </a:rPr>
            <a:t> </a:t>
          </a:r>
          <a:r>
            <a:rPr kumimoji="1" lang="en-US" altLang="zh-CN" dirty="0">
              <a:latin typeface="Microsoft YaHei" panose="020B0503020204020204" pitchFamily="34" charset="-122"/>
              <a:ea typeface="Microsoft YaHei" panose="020B0503020204020204" pitchFamily="34" charset="-122"/>
            </a:rPr>
            <a:t>dependence</a:t>
          </a:r>
          <a:r>
            <a:rPr kumimoji="1" lang="zh-CN" altLang="en-US" dirty="0">
              <a:latin typeface="Microsoft YaHei" panose="020B0503020204020204" pitchFamily="34" charset="-122"/>
              <a:ea typeface="Microsoft YaHei" panose="020B0503020204020204" pitchFamily="34" charset="-122"/>
            </a:rPr>
            <a:t> </a:t>
          </a:r>
          <a:r>
            <a:rPr kumimoji="1" lang="en-US" altLang="zh-CN" dirty="0">
              <a:latin typeface="Microsoft YaHei" panose="020B0503020204020204" pitchFamily="34" charset="-122"/>
              <a:ea typeface="Microsoft YaHei" panose="020B0503020204020204" pitchFamily="34" charset="-122"/>
            </a:rPr>
            <a:t>of</a:t>
          </a:r>
          <a:r>
            <a:rPr kumimoji="1" lang="zh-CN" altLang="en-US" dirty="0">
              <a:latin typeface="Microsoft YaHei" panose="020B0503020204020204" pitchFamily="34" charset="-122"/>
              <a:ea typeface="Microsoft YaHei" panose="020B0503020204020204" pitchFamily="34" charset="-122"/>
            </a:rPr>
            <a:t> </a:t>
          </a:r>
          <a:r>
            <a:rPr kumimoji="1" lang="en-US" altLang="zh-CN" dirty="0">
              <a:latin typeface="Microsoft YaHei" panose="020B0503020204020204" pitchFamily="34" charset="-122"/>
              <a:ea typeface="Microsoft YaHei" panose="020B0503020204020204" pitchFamily="34" charset="-122"/>
            </a:rPr>
            <a:t>the</a:t>
          </a:r>
          <a:r>
            <a:rPr kumimoji="1" lang="zh-CN" altLang="en-US" dirty="0">
              <a:latin typeface="Microsoft YaHei" panose="020B0503020204020204" pitchFamily="34" charset="-122"/>
              <a:ea typeface="Microsoft YaHei" panose="020B0503020204020204" pitchFamily="34" charset="-122"/>
            </a:rPr>
            <a:t> </a:t>
          </a:r>
          <a:r>
            <a:rPr kumimoji="1" lang="en-US" altLang="zh-CN" dirty="0">
              <a:latin typeface="Microsoft YaHei" panose="020B0503020204020204" pitchFamily="34" charset="-122"/>
              <a:ea typeface="Microsoft YaHei" panose="020B0503020204020204" pitchFamily="34" charset="-122"/>
            </a:rPr>
            <a:t>WT</a:t>
          </a:r>
          <a:r>
            <a:rPr kumimoji="1" lang="zh-CN" altLang="en-US" dirty="0">
              <a:latin typeface="Microsoft YaHei" panose="020B0503020204020204" pitchFamily="34" charset="-122"/>
              <a:ea typeface="Microsoft YaHei" panose="020B0503020204020204" pitchFamily="34" charset="-122"/>
            </a:rPr>
            <a:t> </a:t>
          </a:r>
          <a:r>
            <a:rPr kumimoji="1" lang="en-US" altLang="zh-CN" dirty="0">
              <a:latin typeface="Microsoft YaHei" panose="020B0503020204020204" pitchFamily="34" charset="-122"/>
              <a:ea typeface="Microsoft YaHei" panose="020B0503020204020204" pitchFamily="34" charset="-122"/>
            </a:rPr>
            <a:t>potential</a:t>
          </a:r>
          <a:r>
            <a:rPr kumimoji="1" lang="zh-CN" altLang="en-US" dirty="0">
              <a:latin typeface="Microsoft YaHei" panose="020B0503020204020204" pitchFamily="34" charset="-122"/>
              <a:ea typeface="Microsoft YaHei" panose="020B0503020204020204" pitchFamily="34" charset="-122"/>
            </a:rPr>
            <a:t> </a:t>
          </a:r>
          <a:r>
            <a:rPr kumimoji="1" lang="en-US" altLang="zh-CN" dirty="0">
              <a:latin typeface="Microsoft YaHei" panose="020B0503020204020204" pitchFamily="34" charset="-122"/>
              <a:ea typeface="Microsoft YaHei" panose="020B0503020204020204" pitchFamily="34" charset="-122"/>
            </a:rPr>
            <a:t>relevant?</a:t>
          </a:r>
          <a:r>
            <a:rPr kumimoji="1" lang="zh-CN" altLang="en-US" dirty="0">
              <a:latin typeface="Microsoft YaHei" panose="020B0503020204020204" pitchFamily="34" charset="-122"/>
              <a:ea typeface="Microsoft YaHei" panose="020B0503020204020204" pitchFamily="34" charset="-122"/>
            </a:rPr>
            <a:t> </a:t>
          </a:r>
          <a:endParaRPr lang="zh-CN" altLang="en-US" dirty="0"/>
        </a:p>
      </dgm:t>
    </dgm:pt>
    <dgm:pt modelId="{E9A7ADAA-D8BD-2645-8A0F-80489A8EA0C5}" type="parTrans" cxnId="{015737BB-C612-B14F-AA29-75BE82ADE23D}">
      <dgm:prSet/>
      <dgm:spPr/>
      <dgm:t>
        <a:bodyPr/>
        <a:lstStyle/>
        <a:p>
          <a:endParaRPr lang="zh-CN" altLang="en-US"/>
        </a:p>
      </dgm:t>
    </dgm:pt>
    <dgm:pt modelId="{0CA37CE5-71F5-0C47-9ED2-571675E1DF15}" type="sibTrans" cxnId="{015737BB-C612-B14F-AA29-75BE82ADE23D}">
      <dgm:prSet/>
      <dgm:spPr/>
      <dgm:t>
        <a:bodyPr/>
        <a:lstStyle/>
        <a:p>
          <a:endParaRPr lang="zh-CN" alt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FFE5BC65-64EA-B044-8653-749FCA8CAFED}">
          <dgm:prSet/>
          <dgm:spPr/>
          <dgm:t>
            <a:bodyPr/>
            <a:lstStyle/>
            <a:p>
              <a:r>
                <a:rPr kumimoji="1" lang="en-US" altLang="zh-CN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Is</a:t>
              </a:r>
              <a:r>
                <a:rPr kumimoji="1" lang="zh-CN" altLang="en-US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 </a:t>
              </a:r>
              <a:r>
                <a:rPr kumimoji="1" lang="en-US" altLang="zh-CN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the</a:t>
              </a:r>
              <a:r>
                <a:rPr kumimoji="1" lang="zh-CN" altLang="en-US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 </a:t>
              </a:r>
              <a:r>
                <a:rPr kumimoji="1" lang="en-US" altLang="zh-CN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coupling</a:t>
              </a:r>
              <a:r>
                <a:rPr kumimoji="1" lang="zh-CN" altLang="en-US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 </a:t>
              </a:r>
              <a:r>
                <a:rPr kumimoji="1" lang="en-US" altLang="zh-CN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between</a:t>
              </a:r>
              <a:r>
                <a:rPr kumimoji="1" lang="zh-CN" altLang="en-US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 </a:t>
              </a:r>
              <a14:m>
                <m:oMath xmlns:m="http://schemas.openxmlformats.org/officeDocument/2006/math">
                  <m:acc>
                    <m:accPr>
                      <m:chr m:val="̅"/>
                      <m:ctrlPr>
                        <a:rPr kumimoji="1" lang="zh-CN" altLang="en-US" i="1" smtClean="0">
                          <a:latin typeface="Cambria Math" panose="02040503050406030204" pitchFamily="18" charset="0"/>
                        </a:rPr>
                      </m:ctrlPr>
                    </m:accPr>
                    <m:e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𝐾</m:t>
                      </m:r>
                    </m:e>
                  </m:acc>
                  <m:r>
                    <a:rPr kumimoji="1" lang="en-US" altLang="zh-CN" b="0" i="1" smtClean="0">
                      <a:latin typeface="Cambria Math" panose="02040503050406030204" pitchFamily="18" charset="0"/>
                    </a:rPr>
                    <m:t>𝑁</m:t>
                  </m:r>
                </m:oMath>
              </a14:m>
              <a:r>
                <a:rPr kumimoji="1" lang="zh-CN" altLang="en-US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 </a:t>
              </a:r>
              <a:r>
                <a:rPr kumimoji="1" lang="en-US" altLang="zh-CN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and</a:t>
              </a:r>
              <a:r>
                <a:rPr kumimoji="1" lang="zh-CN" altLang="en-US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 </a:t>
              </a:r>
              <a14:m>
                <m:oMath xmlns:m="http://schemas.openxmlformats.org/officeDocument/2006/math">
                  <m:r>
                    <a:rPr kumimoji="1" lang="zh-CN" altLang="en-US" i="1" smtClean="0">
                      <a:latin typeface="Cambria Math" panose="02040503050406030204" pitchFamily="18" charset="0"/>
                    </a:rPr>
                    <m:t>𝜋</m:t>
                  </m:r>
                  <m:r>
                    <m:rPr>
                      <m:sty m:val="p"/>
                    </m:rPr>
                    <a:rPr kumimoji="1" lang="el-GR" altLang="zh-CN" i="1" smtClean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m:t>Σ</m:t>
                  </m:r>
                </m:oMath>
              </a14:m>
              <a:r>
                <a:rPr kumimoji="1" lang="zh-CN" altLang="en-US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 </a:t>
              </a:r>
              <a:r>
                <a:rPr kumimoji="1" lang="en-US" altLang="zh-CN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important?</a:t>
              </a:r>
            </a:p>
          </dgm:t>
        </dgm:pt>
      </mc:Choice>
      <mc:Fallback xmlns="">
        <dgm:pt modelId="{FFE5BC65-64EA-B044-8653-749FCA8CAFED}">
          <dgm:prSet/>
          <dgm:spPr/>
          <dgm:t>
            <a:bodyPr/>
            <a:lstStyle/>
            <a:p>
              <a:r>
                <a:rPr kumimoji="1" lang="en-US" altLang="zh-CN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Is</a:t>
              </a:r>
              <a:r>
                <a:rPr kumimoji="1" lang="zh-CN" altLang="en-US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 </a:t>
              </a:r>
              <a:r>
                <a:rPr kumimoji="1" lang="en-US" altLang="zh-CN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the</a:t>
              </a:r>
              <a:r>
                <a:rPr kumimoji="1" lang="zh-CN" altLang="en-US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 </a:t>
              </a:r>
              <a:r>
                <a:rPr kumimoji="1" lang="en-US" altLang="zh-CN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coupling</a:t>
              </a:r>
              <a:r>
                <a:rPr kumimoji="1" lang="zh-CN" altLang="en-US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 </a:t>
              </a:r>
              <a:r>
                <a:rPr kumimoji="1" lang="en-US" altLang="zh-CN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between</a:t>
              </a:r>
              <a:r>
                <a:rPr kumimoji="1" lang="zh-CN" altLang="en-US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 </a:t>
              </a:r>
              <a:r>
                <a:rPr kumimoji="1" lang="en-US" altLang="zh-CN" b="0" i="0">
                  <a:latin typeface="Cambria Math" panose="02040503050406030204" pitchFamily="18" charset="0"/>
                </a:rPr>
                <a:t>𝐾</a:t>
              </a:r>
              <a:r>
                <a:rPr kumimoji="1" lang="zh-CN" altLang="en-US" b="0" i="0">
                  <a:latin typeface="Cambria Math" panose="02040503050406030204" pitchFamily="18" charset="0"/>
                </a:rPr>
                <a:t> ̅</a:t>
              </a:r>
              <a:r>
                <a:rPr kumimoji="1" lang="en-US" altLang="zh-CN" b="0" i="0">
                  <a:latin typeface="Cambria Math" panose="02040503050406030204" pitchFamily="18" charset="0"/>
                </a:rPr>
                <a:t>𝑁</a:t>
              </a:r>
              <a:r>
                <a:rPr kumimoji="1" lang="zh-CN" altLang="en-US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 </a:t>
              </a:r>
              <a:r>
                <a:rPr kumimoji="1" lang="en-US" altLang="zh-CN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and</a:t>
              </a:r>
              <a:r>
                <a:rPr kumimoji="1" lang="zh-CN" altLang="en-US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 </a:t>
              </a:r>
              <a:r>
                <a:rPr kumimoji="1" lang="zh-CN" altLang="en-US" i="0">
                  <a:latin typeface="Cambria Math" panose="02040503050406030204" pitchFamily="18" charset="0"/>
                </a:rPr>
                <a:t>𝜋</a:t>
              </a:r>
              <a:r>
                <a:rPr kumimoji="1" lang="el-GR" altLang="zh-CN" i="0">
                  <a:latin typeface="Cambria Math" panose="02040503050406030204" pitchFamily="18" charset="0"/>
                  <a:ea typeface="Cambria Math" panose="02040503050406030204" pitchFamily="18" charset="0"/>
                </a:rPr>
                <a:t>Σ</a:t>
              </a:r>
              <a:r>
                <a:rPr kumimoji="1" lang="zh-CN" altLang="en-US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 </a:t>
              </a:r>
              <a:r>
                <a:rPr kumimoji="1" lang="en-US" altLang="zh-CN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important?</a:t>
              </a:r>
            </a:p>
          </dgm:t>
        </dgm:pt>
      </mc:Fallback>
    </mc:AlternateContent>
    <dgm:pt modelId="{D3ABF5DD-2BBE-D547-AA42-A763663C06C1}" type="parTrans" cxnId="{A24F56A8-CC8E-FA4E-9E0F-08C3B70826C5}">
      <dgm:prSet/>
      <dgm:spPr/>
      <dgm:t>
        <a:bodyPr/>
        <a:lstStyle/>
        <a:p>
          <a:endParaRPr lang="zh-CN" altLang="en-US"/>
        </a:p>
      </dgm:t>
    </dgm:pt>
    <dgm:pt modelId="{23DDCE51-2811-7045-9309-80D73EE494C4}" type="sibTrans" cxnId="{A24F56A8-CC8E-FA4E-9E0F-08C3B70826C5}">
      <dgm:prSet/>
      <dgm:spPr/>
      <dgm:t>
        <a:bodyPr/>
        <a:lstStyle/>
        <a:p>
          <a:endParaRPr lang="zh-CN" altLang="en-US"/>
        </a:p>
      </dgm:t>
    </dgm:pt>
    <dgm:pt modelId="{82B79D05-DFD9-9147-B9A1-E84E2E2FC9A2}" type="pres">
      <dgm:prSet presAssocID="{BD0D125D-1E42-A74E-99BD-96E901F99A66}" presName="Name0" presStyleCnt="0">
        <dgm:presLayoutVars>
          <dgm:chMax val="7"/>
          <dgm:chPref val="7"/>
          <dgm:dir/>
        </dgm:presLayoutVars>
      </dgm:prSet>
      <dgm:spPr/>
    </dgm:pt>
    <dgm:pt modelId="{2BE7D67E-F34A-1946-BC94-9E483050E7A6}" type="pres">
      <dgm:prSet presAssocID="{BD0D125D-1E42-A74E-99BD-96E901F99A66}" presName="Name1" presStyleCnt="0"/>
      <dgm:spPr/>
    </dgm:pt>
    <dgm:pt modelId="{DB9D56DA-06E8-8243-94C7-C0E78D1A58D1}" type="pres">
      <dgm:prSet presAssocID="{BD0D125D-1E42-A74E-99BD-96E901F99A66}" presName="cycle" presStyleCnt="0"/>
      <dgm:spPr/>
    </dgm:pt>
    <dgm:pt modelId="{0CE7CDF7-3312-EA41-A9C2-AE32D9D81AE7}" type="pres">
      <dgm:prSet presAssocID="{BD0D125D-1E42-A74E-99BD-96E901F99A66}" presName="srcNode" presStyleLbl="node1" presStyleIdx="0" presStyleCnt="3"/>
      <dgm:spPr/>
    </dgm:pt>
    <dgm:pt modelId="{98E733BD-99E9-A74A-8711-2D5DE9B82D91}" type="pres">
      <dgm:prSet presAssocID="{BD0D125D-1E42-A74E-99BD-96E901F99A66}" presName="conn" presStyleLbl="parChTrans1D2" presStyleIdx="0" presStyleCnt="1"/>
      <dgm:spPr/>
    </dgm:pt>
    <dgm:pt modelId="{DD4C6EFC-458B-1449-A33A-5CB74FC6D296}" type="pres">
      <dgm:prSet presAssocID="{BD0D125D-1E42-A74E-99BD-96E901F99A66}" presName="extraNode" presStyleLbl="node1" presStyleIdx="0" presStyleCnt="3"/>
      <dgm:spPr/>
    </dgm:pt>
    <dgm:pt modelId="{58C6CD60-64B8-2F4E-8865-AB4F813C6CCE}" type="pres">
      <dgm:prSet presAssocID="{BD0D125D-1E42-A74E-99BD-96E901F99A66}" presName="dstNode" presStyleLbl="node1" presStyleIdx="0" presStyleCnt="3"/>
      <dgm:spPr/>
    </dgm:pt>
    <dgm:pt modelId="{1C76A9B9-99DB-5548-A023-86823542C69E}" type="pres">
      <dgm:prSet presAssocID="{FFE5BC65-64EA-B044-8653-749FCA8CAFED}" presName="text_1" presStyleLbl="node1" presStyleIdx="0" presStyleCnt="3">
        <dgm:presLayoutVars>
          <dgm:bulletEnabled val="1"/>
        </dgm:presLayoutVars>
      </dgm:prSet>
      <dgm:spPr/>
    </dgm:pt>
    <dgm:pt modelId="{A7245E86-2E23-B14F-A2B8-116EB6FACB25}" type="pres">
      <dgm:prSet presAssocID="{FFE5BC65-64EA-B044-8653-749FCA8CAFED}" presName="accent_1" presStyleCnt="0"/>
      <dgm:spPr/>
    </dgm:pt>
    <dgm:pt modelId="{BF6929CF-D613-A04B-BB9C-E3AF3DA727D2}" type="pres">
      <dgm:prSet presAssocID="{FFE5BC65-64EA-B044-8653-749FCA8CAFED}" presName="accentRepeatNode" presStyleLbl="solidFgAcc1" presStyleIdx="0" presStyleCnt="3"/>
      <dgm:spPr/>
    </dgm:pt>
    <dgm:pt modelId="{5163DC56-A1FE-8B46-B154-A9EA510465F2}" type="pres">
      <dgm:prSet presAssocID="{F1A55887-6E9D-004C-94DC-A7174B63A84A}" presName="text_2" presStyleLbl="node1" presStyleIdx="1" presStyleCnt="3">
        <dgm:presLayoutVars>
          <dgm:bulletEnabled val="1"/>
        </dgm:presLayoutVars>
      </dgm:prSet>
      <dgm:spPr/>
    </dgm:pt>
    <dgm:pt modelId="{DBED4D26-B8FF-B042-B8F2-1EA841A2EA1E}" type="pres">
      <dgm:prSet presAssocID="{F1A55887-6E9D-004C-94DC-A7174B63A84A}" presName="accent_2" presStyleCnt="0"/>
      <dgm:spPr/>
    </dgm:pt>
    <dgm:pt modelId="{F60324E4-BD9A-304E-A90B-6C020C62CE49}" type="pres">
      <dgm:prSet presAssocID="{F1A55887-6E9D-004C-94DC-A7174B63A84A}" presName="accentRepeatNode" presStyleLbl="solidFgAcc1" presStyleIdx="1" presStyleCnt="3"/>
      <dgm:spPr/>
    </dgm:pt>
    <dgm:pt modelId="{C67B9BCA-28BD-6842-BC41-2659A3ED9513}" type="pres">
      <dgm:prSet presAssocID="{9B224F92-3F58-1448-B27E-FC44361273CF}" presName="text_3" presStyleLbl="node1" presStyleIdx="2" presStyleCnt="3">
        <dgm:presLayoutVars>
          <dgm:bulletEnabled val="1"/>
        </dgm:presLayoutVars>
      </dgm:prSet>
      <dgm:spPr/>
    </dgm:pt>
    <dgm:pt modelId="{F6C30700-9D6D-DD4D-8CAB-D2269EB45975}" type="pres">
      <dgm:prSet presAssocID="{9B224F92-3F58-1448-B27E-FC44361273CF}" presName="accent_3" presStyleCnt="0"/>
      <dgm:spPr/>
    </dgm:pt>
    <dgm:pt modelId="{A8287167-F495-DB44-BB8D-6064A3CA0047}" type="pres">
      <dgm:prSet presAssocID="{9B224F92-3F58-1448-B27E-FC44361273CF}" presName="accentRepeatNode" presStyleLbl="solidFgAcc1" presStyleIdx="2" presStyleCnt="3"/>
      <dgm:spPr/>
    </dgm:pt>
  </dgm:ptLst>
  <dgm:cxnLst>
    <dgm:cxn modelId="{2D88BB04-9FF4-F54C-BBB9-548715B37C02}" type="presOf" srcId="{BD0D125D-1E42-A74E-99BD-96E901F99A66}" destId="{82B79D05-DFD9-9147-B9A1-E84E2E2FC9A2}" srcOrd="0" destOrd="0" presId="urn:microsoft.com/office/officeart/2008/layout/VerticalCurvedList"/>
    <dgm:cxn modelId="{26EA7E2A-37C8-5D42-A50F-09AEBAEBE52A}" type="presOf" srcId="{23DDCE51-2811-7045-9309-80D73EE494C4}" destId="{98E733BD-99E9-A74A-8711-2D5DE9B82D91}" srcOrd="0" destOrd="0" presId="urn:microsoft.com/office/officeart/2008/layout/VerticalCurvedList"/>
    <dgm:cxn modelId="{5D80205D-121A-3144-BF9E-3526FC1946C9}" type="presOf" srcId="{9B224F92-3F58-1448-B27E-FC44361273CF}" destId="{C67B9BCA-28BD-6842-BC41-2659A3ED9513}" srcOrd="0" destOrd="0" presId="urn:microsoft.com/office/officeart/2008/layout/VerticalCurvedList"/>
    <dgm:cxn modelId="{A5CB4D6C-B6DD-D043-B0AE-B6A0E6ED823F}" type="presOf" srcId="{F1A55887-6E9D-004C-94DC-A7174B63A84A}" destId="{5163DC56-A1FE-8B46-B154-A9EA510465F2}" srcOrd="0" destOrd="0" presId="urn:microsoft.com/office/officeart/2008/layout/VerticalCurvedList"/>
    <dgm:cxn modelId="{0CC92694-A868-9B43-9CAE-B99ED2F270EB}" type="presOf" srcId="{FFE5BC65-64EA-B044-8653-749FCA8CAFED}" destId="{1C76A9B9-99DB-5548-A023-86823542C69E}" srcOrd="0" destOrd="0" presId="urn:microsoft.com/office/officeart/2008/layout/VerticalCurvedList"/>
    <dgm:cxn modelId="{A24F56A8-CC8E-FA4E-9E0F-08C3B70826C5}" srcId="{BD0D125D-1E42-A74E-99BD-96E901F99A66}" destId="{FFE5BC65-64EA-B044-8653-749FCA8CAFED}" srcOrd="0" destOrd="0" parTransId="{D3ABF5DD-2BBE-D547-AA42-A763663C06C1}" sibTransId="{23DDCE51-2811-7045-9309-80D73EE494C4}"/>
    <dgm:cxn modelId="{ED7010B6-4D02-FF45-81B4-961CB59DA998}" srcId="{BD0D125D-1E42-A74E-99BD-96E901F99A66}" destId="{F1A55887-6E9D-004C-94DC-A7174B63A84A}" srcOrd="1" destOrd="0" parTransId="{5BB453C0-B820-9145-9C8F-327AF81E83F4}" sibTransId="{BE4D3C61-9C08-6B47-BA0B-F2061D0CCF16}"/>
    <dgm:cxn modelId="{015737BB-C612-B14F-AA29-75BE82ADE23D}" srcId="{BD0D125D-1E42-A74E-99BD-96E901F99A66}" destId="{9B224F92-3F58-1448-B27E-FC44361273CF}" srcOrd="2" destOrd="0" parTransId="{E9A7ADAA-D8BD-2645-8A0F-80489A8EA0C5}" sibTransId="{0CA37CE5-71F5-0C47-9ED2-571675E1DF15}"/>
    <dgm:cxn modelId="{85428B02-450D-E642-8DCE-F23AC68BA615}" type="presParOf" srcId="{82B79D05-DFD9-9147-B9A1-E84E2E2FC9A2}" destId="{2BE7D67E-F34A-1946-BC94-9E483050E7A6}" srcOrd="0" destOrd="0" presId="urn:microsoft.com/office/officeart/2008/layout/VerticalCurvedList"/>
    <dgm:cxn modelId="{DD55DDA7-3217-C243-A986-5B53FBDECF4D}" type="presParOf" srcId="{2BE7D67E-F34A-1946-BC94-9E483050E7A6}" destId="{DB9D56DA-06E8-8243-94C7-C0E78D1A58D1}" srcOrd="0" destOrd="0" presId="urn:microsoft.com/office/officeart/2008/layout/VerticalCurvedList"/>
    <dgm:cxn modelId="{14A006AF-F8B7-FC4A-BCFF-498D20047B35}" type="presParOf" srcId="{DB9D56DA-06E8-8243-94C7-C0E78D1A58D1}" destId="{0CE7CDF7-3312-EA41-A9C2-AE32D9D81AE7}" srcOrd="0" destOrd="0" presId="urn:microsoft.com/office/officeart/2008/layout/VerticalCurvedList"/>
    <dgm:cxn modelId="{97AB437A-9A2C-6143-8AD2-26FC63CEA9F6}" type="presParOf" srcId="{DB9D56DA-06E8-8243-94C7-C0E78D1A58D1}" destId="{98E733BD-99E9-A74A-8711-2D5DE9B82D91}" srcOrd="1" destOrd="0" presId="urn:microsoft.com/office/officeart/2008/layout/VerticalCurvedList"/>
    <dgm:cxn modelId="{BE86109F-B3CA-604D-872C-95302206BC1F}" type="presParOf" srcId="{DB9D56DA-06E8-8243-94C7-C0E78D1A58D1}" destId="{DD4C6EFC-458B-1449-A33A-5CB74FC6D296}" srcOrd="2" destOrd="0" presId="urn:microsoft.com/office/officeart/2008/layout/VerticalCurvedList"/>
    <dgm:cxn modelId="{26EFA920-2835-0E4B-82DD-130CA32FE496}" type="presParOf" srcId="{DB9D56DA-06E8-8243-94C7-C0E78D1A58D1}" destId="{58C6CD60-64B8-2F4E-8865-AB4F813C6CCE}" srcOrd="3" destOrd="0" presId="urn:microsoft.com/office/officeart/2008/layout/VerticalCurvedList"/>
    <dgm:cxn modelId="{B5005B70-37EB-3D42-9BAD-53D3A95995E5}" type="presParOf" srcId="{2BE7D67E-F34A-1946-BC94-9E483050E7A6}" destId="{1C76A9B9-99DB-5548-A023-86823542C69E}" srcOrd="1" destOrd="0" presId="urn:microsoft.com/office/officeart/2008/layout/VerticalCurvedList"/>
    <dgm:cxn modelId="{B3DE24AE-F9A1-9C4B-8AB7-E24959B8C223}" type="presParOf" srcId="{2BE7D67E-F34A-1946-BC94-9E483050E7A6}" destId="{A7245E86-2E23-B14F-A2B8-116EB6FACB25}" srcOrd="2" destOrd="0" presId="urn:microsoft.com/office/officeart/2008/layout/VerticalCurvedList"/>
    <dgm:cxn modelId="{308D7F4D-7F03-B049-B06D-F5415F9E735E}" type="presParOf" srcId="{A7245E86-2E23-B14F-A2B8-116EB6FACB25}" destId="{BF6929CF-D613-A04B-BB9C-E3AF3DA727D2}" srcOrd="0" destOrd="0" presId="urn:microsoft.com/office/officeart/2008/layout/VerticalCurvedList"/>
    <dgm:cxn modelId="{C759E5AA-A2D3-1947-A760-CFEF5568AA2A}" type="presParOf" srcId="{2BE7D67E-F34A-1946-BC94-9E483050E7A6}" destId="{5163DC56-A1FE-8B46-B154-A9EA510465F2}" srcOrd="3" destOrd="0" presId="urn:microsoft.com/office/officeart/2008/layout/VerticalCurvedList"/>
    <dgm:cxn modelId="{F120A563-1896-AB45-B921-98EAB8BF5E77}" type="presParOf" srcId="{2BE7D67E-F34A-1946-BC94-9E483050E7A6}" destId="{DBED4D26-B8FF-B042-B8F2-1EA841A2EA1E}" srcOrd="4" destOrd="0" presId="urn:microsoft.com/office/officeart/2008/layout/VerticalCurvedList"/>
    <dgm:cxn modelId="{011A35D1-D1F5-0648-8B16-FAF1F09C08C1}" type="presParOf" srcId="{DBED4D26-B8FF-B042-B8F2-1EA841A2EA1E}" destId="{F60324E4-BD9A-304E-A90B-6C020C62CE49}" srcOrd="0" destOrd="0" presId="urn:microsoft.com/office/officeart/2008/layout/VerticalCurvedList"/>
    <dgm:cxn modelId="{A7062B1A-3E1A-A044-B434-187AC184A3D8}" type="presParOf" srcId="{2BE7D67E-F34A-1946-BC94-9E483050E7A6}" destId="{C67B9BCA-28BD-6842-BC41-2659A3ED9513}" srcOrd="5" destOrd="0" presId="urn:microsoft.com/office/officeart/2008/layout/VerticalCurvedList"/>
    <dgm:cxn modelId="{74ECAC31-0B37-A045-83DB-319437FA5EF9}" type="presParOf" srcId="{2BE7D67E-F34A-1946-BC94-9E483050E7A6}" destId="{F6C30700-9D6D-DD4D-8CAB-D2269EB45975}" srcOrd="6" destOrd="0" presId="urn:microsoft.com/office/officeart/2008/layout/VerticalCurvedList"/>
    <dgm:cxn modelId="{D7E2B879-A667-3D43-9760-6CFCCDC3EC3A}" type="presParOf" srcId="{F6C30700-9D6D-DD4D-8CAB-D2269EB45975}" destId="{A8287167-F495-DB44-BB8D-6064A3CA0047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E733BD-99E9-A74A-8711-2D5DE9B82D91}">
      <dsp:nvSpPr>
        <dsp:cNvPr id="0" name=""/>
        <dsp:cNvSpPr/>
      </dsp:nvSpPr>
      <dsp:spPr>
        <a:xfrm>
          <a:off x="-6125176" y="-937410"/>
          <a:ext cx="7293488" cy="7293488"/>
        </a:xfrm>
        <a:prstGeom prst="blockArc">
          <a:avLst>
            <a:gd name="adj1" fmla="val 18900000"/>
            <a:gd name="adj2" fmla="val 2700000"/>
            <a:gd name="adj3" fmla="val 296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76A9B9-99DB-5548-A023-86823542C69E}">
      <dsp:nvSpPr>
        <dsp:cNvPr id="0" name=""/>
        <dsp:cNvSpPr/>
      </dsp:nvSpPr>
      <dsp:spPr>
        <a:xfrm>
          <a:off x="752110" y="541866"/>
          <a:ext cx="10965308" cy="10837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0213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altLang="zh-CN" sz="2400" kern="1200" dirty="0">
              <a:latin typeface="Microsoft YaHei" panose="020B0503020204020204" pitchFamily="34" charset="-122"/>
              <a:ea typeface="Microsoft YaHei" panose="020B0503020204020204" pitchFamily="34" charset="-122"/>
            </a:rPr>
            <a:t>Is</a:t>
          </a:r>
          <a:r>
            <a:rPr kumimoji="1" lang="zh-CN" altLang="en-US" sz="2400" kern="1200" dirty="0">
              <a:latin typeface="Microsoft YaHei" panose="020B0503020204020204" pitchFamily="34" charset="-122"/>
              <a:ea typeface="Microsoft YaHei" panose="020B0503020204020204" pitchFamily="34" charset="-122"/>
            </a:rPr>
            <a:t> </a:t>
          </a:r>
          <a:r>
            <a:rPr kumimoji="1" lang="en-US" altLang="zh-CN" sz="2400" kern="1200" dirty="0">
              <a:latin typeface="Microsoft YaHei" panose="020B0503020204020204" pitchFamily="34" charset="-122"/>
              <a:ea typeface="Microsoft YaHei" panose="020B0503020204020204" pitchFamily="34" charset="-122"/>
            </a:rPr>
            <a:t>the</a:t>
          </a:r>
          <a:r>
            <a:rPr kumimoji="1" lang="zh-CN" altLang="en-US" sz="2400" kern="1200" dirty="0">
              <a:latin typeface="Microsoft YaHei" panose="020B0503020204020204" pitchFamily="34" charset="-122"/>
              <a:ea typeface="Microsoft YaHei" panose="020B0503020204020204" pitchFamily="34" charset="-122"/>
            </a:rPr>
            <a:t> </a:t>
          </a:r>
          <a:r>
            <a:rPr kumimoji="1" lang="en-US" altLang="zh-CN" sz="2400" kern="1200" dirty="0">
              <a:latin typeface="Microsoft YaHei" panose="020B0503020204020204" pitchFamily="34" charset="-122"/>
              <a:ea typeface="Microsoft YaHei" panose="020B0503020204020204" pitchFamily="34" charset="-122"/>
            </a:rPr>
            <a:t>coupling</a:t>
          </a:r>
          <a:r>
            <a:rPr kumimoji="1" lang="zh-CN" altLang="en-US" sz="2400" kern="1200" dirty="0">
              <a:latin typeface="Microsoft YaHei" panose="020B0503020204020204" pitchFamily="34" charset="-122"/>
              <a:ea typeface="Microsoft YaHei" panose="020B0503020204020204" pitchFamily="34" charset="-122"/>
            </a:rPr>
            <a:t> </a:t>
          </a:r>
          <a:r>
            <a:rPr kumimoji="1" lang="en-US" altLang="zh-CN" sz="2400" kern="1200" dirty="0">
              <a:latin typeface="Microsoft YaHei" panose="020B0503020204020204" pitchFamily="34" charset="-122"/>
              <a:ea typeface="Microsoft YaHei" panose="020B0503020204020204" pitchFamily="34" charset="-122"/>
            </a:rPr>
            <a:t>between</a:t>
          </a:r>
          <a:r>
            <a:rPr kumimoji="1" lang="zh-CN" altLang="en-US" sz="2400" kern="1200" dirty="0">
              <a:latin typeface="Microsoft YaHei" panose="020B0503020204020204" pitchFamily="34" charset="-122"/>
              <a:ea typeface="Microsoft YaHei" panose="020B0503020204020204" pitchFamily="34" charset="-122"/>
            </a:rPr>
            <a:t> </a:t>
          </a:r>
          <a14:m xmlns:a14="http://schemas.microsoft.com/office/drawing/2010/main">
            <m:oMath xmlns:m="http://schemas.openxmlformats.org/officeDocument/2006/math">
              <m:acc>
                <m:accPr>
                  <m:chr m:val="̅"/>
                  <m:ctrlPr>
                    <a:rPr kumimoji="1" lang="zh-CN" altLang="en-US" sz="2400" i="1" kern="1200" smtClean="0">
                      <a:latin typeface="Cambria Math" panose="02040503050406030204" pitchFamily="18" charset="0"/>
                    </a:rPr>
                  </m:ctrlPr>
                </m:accPr>
                <m:e>
                  <m:r>
                    <a:rPr kumimoji="1" lang="en-US" altLang="zh-CN" sz="2400" b="0" i="1" kern="1200" smtClean="0">
                      <a:latin typeface="Cambria Math" panose="02040503050406030204" pitchFamily="18" charset="0"/>
                    </a:rPr>
                    <m:t>𝐾</m:t>
                  </m:r>
                </m:e>
              </m:acc>
              <m:r>
                <a:rPr kumimoji="1" lang="en-US" altLang="zh-CN" sz="2400" b="0" i="1" kern="1200" smtClean="0">
                  <a:latin typeface="Cambria Math" panose="02040503050406030204" pitchFamily="18" charset="0"/>
                </a:rPr>
                <m:t>𝑁</m:t>
              </m:r>
            </m:oMath>
          </a14:m>
          <a:r>
            <a:rPr kumimoji="1" lang="zh-CN" altLang="en-US" sz="2400" kern="1200" dirty="0">
              <a:latin typeface="Microsoft YaHei" panose="020B0503020204020204" pitchFamily="34" charset="-122"/>
              <a:ea typeface="Microsoft YaHei" panose="020B0503020204020204" pitchFamily="34" charset="-122"/>
            </a:rPr>
            <a:t> </a:t>
          </a:r>
          <a:r>
            <a:rPr kumimoji="1" lang="en-US" altLang="zh-CN" sz="2400" kern="1200" dirty="0">
              <a:latin typeface="Microsoft YaHei" panose="020B0503020204020204" pitchFamily="34" charset="-122"/>
              <a:ea typeface="Microsoft YaHei" panose="020B0503020204020204" pitchFamily="34" charset="-122"/>
            </a:rPr>
            <a:t>and</a:t>
          </a:r>
          <a:r>
            <a:rPr kumimoji="1" lang="zh-CN" altLang="en-US" sz="2400" kern="1200" dirty="0">
              <a:latin typeface="Microsoft YaHei" panose="020B0503020204020204" pitchFamily="34" charset="-122"/>
              <a:ea typeface="Microsoft YaHei" panose="020B0503020204020204" pitchFamily="34" charset="-122"/>
            </a:rPr>
            <a:t> </a:t>
          </a:r>
          <a14:m xmlns:a14="http://schemas.microsoft.com/office/drawing/2010/main">
            <m:oMath xmlns:m="http://schemas.openxmlformats.org/officeDocument/2006/math">
              <m:r>
                <a:rPr kumimoji="1" lang="zh-CN" altLang="en-US" sz="2400" i="1" kern="1200" smtClean="0">
                  <a:latin typeface="Cambria Math" panose="02040503050406030204" pitchFamily="18" charset="0"/>
                </a:rPr>
                <m:t>𝜋</m:t>
              </m:r>
              <m:r>
                <m:rPr>
                  <m:sty m:val="p"/>
                </m:rPr>
                <a:rPr kumimoji="1" lang="el-GR" altLang="zh-CN" sz="2400" i="1" kern="1200" smtClean="0">
                  <a:latin typeface="Cambria Math" panose="02040503050406030204" pitchFamily="18" charset="0"/>
                  <a:ea typeface="Cambria Math" panose="02040503050406030204" pitchFamily="18" charset="0"/>
                </a:rPr>
                <m:t>Σ</m:t>
              </m:r>
            </m:oMath>
          </a14:m>
          <a:r>
            <a:rPr kumimoji="1" lang="zh-CN" altLang="en-US" sz="2400" kern="1200" dirty="0">
              <a:latin typeface="Microsoft YaHei" panose="020B0503020204020204" pitchFamily="34" charset="-122"/>
              <a:ea typeface="Microsoft YaHei" panose="020B0503020204020204" pitchFamily="34" charset="-122"/>
            </a:rPr>
            <a:t> </a:t>
          </a:r>
          <a:r>
            <a:rPr kumimoji="1" lang="en-US" altLang="zh-CN" sz="2400" kern="1200" dirty="0">
              <a:latin typeface="Microsoft YaHei" panose="020B0503020204020204" pitchFamily="34" charset="-122"/>
              <a:ea typeface="Microsoft YaHei" panose="020B0503020204020204" pitchFamily="34" charset="-122"/>
            </a:rPr>
            <a:t>important?</a:t>
          </a:r>
        </a:p>
      </dsp:txBody>
      <dsp:txXfrm>
        <a:off x="752110" y="541866"/>
        <a:ext cx="10965308" cy="1083733"/>
      </dsp:txXfrm>
    </dsp:sp>
    <dsp:sp modelId="{BF6929CF-D613-A04B-BB9C-E3AF3DA727D2}">
      <dsp:nvSpPr>
        <dsp:cNvPr id="0" name=""/>
        <dsp:cNvSpPr/>
      </dsp:nvSpPr>
      <dsp:spPr>
        <a:xfrm>
          <a:off x="74777" y="406400"/>
          <a:ext cx="1354666" cy="135466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63DC56-A1FE-8B46-B154-A9EA510465F2}">
      <dsp:nvSpPr>
        <dsp:cNvPr id="0" name=""/>
        <dsp:cNvSpPr/>
      </dsp:nvSpPr>
      <dsp:spPr>
        <a:xfrm>
          <a:off x="1146048" y="2167466"/>
          <a:ext cx="10571371" cy="10837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0213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altLang="zh-CN" sz="2400" kern="1200" dirty="0">
              <a:latin typeface="Microsoft YaHei" panose="020B0503020204020204" pitchFamily="34" charset="-122"/>
              <a:ea typeface="Microsoft YaHei" panose="020B0503020204020204" pitchFamily="34" charset="-122"/>
            </a:rPr>
            <a:t>How</a:t>
          </a:r>
          <a:r>
            <a:rPr kumimoji="1" lang="zh-CN" altLang="en-US" sz="2400" kern="1200" dirty="0">
              <a:latin typeface="Microsoft YaHei" panose="020B0503020204020204" pitchFamily="34" charset="-122"/>
              <a:ea typeface="Microsoft YaHei" panose="020B0503020204020204" pitchFamily="34" charset="-122"/>
            </a:rPr>
            <a:t> </a:t>
          </a:r>
          <a:r>
            <a:rPr kumimoji="1" lang="en-US" altLang="zh-CN" sz="2400" kern="1200" dirty="0">
              <a:latin typeface="Microsoft YaHei" panose="020B0503020204020204" pitchFamily="34" charset="-122"/>
              <a:ea typeface="Microsoft YaHei" panose="020B0503020204020204" pitchFamily="34" charset="-122"/>
            </a:rPr>
            <a:t>does</a:t>
          </a:r>
          <a:r>
            <a:rPr kumimoji="1" lang="zh-CN" altLang="en-US" sz="2400" kern="1200" dirty="0">
              <a:latin typeface="Microsoft YaHei" panose="020B0503020204020204" pitchFamily="34" charset="-122"/>
              <a:ea typeface="Microsoft YaHei" panose="020B0503020204020204" pitchFamily="34" charset="-122"/>
            </a:rPr>
            <a:t> </a:t>
          </a:r>
          <a:r>
            <a:rPr kumimoji="1" lang="en-US" altLang="zh-CN" sz="2400" kern="1200" dirty="0">
              <a:latin typeface="Microsoft YaHei" panose="020B0503020204020204" pitchFamily="34" charset="-122"/>
              <a:ea typeface="Microsoft YaHei" panose="020B0503020204020204" pitchFamily="34" charset="-122"/>
            </a:rPr>
            <a:t>the</a:t>
          </a:r>
          <a:r>
            <a:rPr kumimoji="1" lang="zh-CN" altLang="en-US" sz="2400" kern="1200" dirty="0">
              <a:latin typeface="Microsoft YaHei" panose="020B0503020204020204" pitchFamily="34" charset="-122"/>
              <a:ea typeface="Microsoft YaHei" panose="020B0503020204020204" pitchFamily="34" charset="-122"/>
            </a:rPr>
            <a:t> </a:t>
          </a:r>
          <a:r>
            <a:rPr kumimoji="1" lang="en-US" altLang="zh-CN" sz="2400" kern="1200" dirty="0">
              <a:latin typeface="Microsoft YaHei" panose="020B0503020204020204" pitchFamily="34" charset="-122"/>
              <a:ea typeface="Microsoft YaHei" panose="020B0503020204020204" pitchFamily="34" charset="-122"/>
            </a:rPr>
            <a:t>nature</a:t>
          </a:r>
          <a:r>
            <a:rPr kumimoji="1" lang="zh-CN" altLang="en-US" sz="2400" kern="1200" dirty="0">
              <a:latin typeface="Microsoft YaHei" panose="020B0503020204020204" pitchFamily="34" charset="-122"/>
              <a:ea typeface="Microsoft YaHei" panose="020B0503020204020204" pitchFamily="34" charset="-122"/>
            </a:rPr>
            <a:t> </a:t>
          </a:r>
          <a:r>
            <a:rPr kumimoji="1" lang="en-US" altLang="zh-CN" sz="2400" kern="1200" dirty="0">
              <a:latin typeface="Microsoft YaHei" panose="020B0503020204020204" pitchFamily="34" charset="-122"/>
              <a:ea typeface="Microsoft YaHei" panose="020B0503020204020204" pitchFamily="34" charset="-122"/>
            </a:rPr>
            <a:t>of</a:t>
          </a:r>
          <a:r>
            <a:rPr kumimoji="1" lang="zh-CN" altLang="en-US" sz="2400" kern="1200" dirty="0">
              <a:latin typeface="Microsoft YaHei" panose="020B0503020204020204" pitchFamily="34" charset="-122"/>
              <a:ea typeface="Microsoft YaHei" panose="020B0503020204020204" pitchFamily="34" charset="-122"/>
            </a:rPr>
            <a:t> </a:t>
          </a:r>
          <a:r>
            <a:rPr kumimoji="1" lang="en-US" altLang="zh-CN" sz="2400" kern="1200" dirty="0">
              <a:latin typeface="Microsoft YaHei" panose="020B0503020204020204" pitchFamily="34" charset="-122"/>
              <a:ea typeface="Microsoft YaHei" panose="020B0503020204020204" pitchFamily="34" charset="-122"/>
            </a:rPr>
            <a:t>the</a:t>
          </a:r>
          <a:r>
            <a:rPr kumimoji="1" lang="zh-CN" altLang="en-US" sz="2400" kern="1200" dirty="0">
              <a:latin typeface="Microsoft YaHei" panose="020B0503020204020204" pitchFamily="34" charset="-122"/>
              <a:ea typeface="Microsoft YaHei" panose="020B0503020204020204" pitchFamily="34" charset="-122"/>
            </a:rPr>
            <a:t> </a:t>
          </a:r>
          <a:r>
            <a:rPr kumimoji="1" lang="en-US" altLang="zh-CN" sz="2400" kern="1200" dirty="0">
              <a:latin typeface="Microsoft YaHei" panose="020B0503020204020204" pitchFamily="34" charset="-122"/>
              <a:ea typeface="Microsoft YaHei" panose="020B0503020204020204" pitchFamily="34" charset="-122"/>
            </a:rPr>
            <a:t>Nambu-Goldstone</a:t>
          </a:r>
          <a:r>
            <a:rPr kumimoji="1" lang="zh-CN" altLang="en-US" sz="2400" kern="1200" dirty="0">
              <a:latin typeface="Microsoft YaHei" panose="020B0503020204020204" pitchFamily="34" charset="-122"/>
              <a:ea typeface="Microsoft YaHei" panose="020B0503020204020204" pitchFamily="34" charset="-122"/>
            </a:rPr>
            <a:t> </a:t>
          </a:r>
          <a:r>
            <a:rPr kumimoji="1" lang="en-US" altLang="zh-CN" sz="2400" kern="1200" dirty="0">
              <a:latin typeface="Microsoft YaHei" panose="020B0503020204020204" pitchFamily="34" charset="-122"/>
              <a:ea typeface="Microsoft YaHei" panose="020B0503020204020204" pitchFamily="34" charset="-122"/>
            </a:rPr>
            <a:t>bosons</a:t>
          </a:r>
          <a:r>
            <a:rPr kumimoji="1" lang="zh-CN" altLang="en-US" sz="2400" kern="1200" dirty="0">
              <a:latin typeface="Microsoft YaHei" panose="020B0503020204020204" pitchFamily="34" charset="-122"/>
              <a:ea typeface="Microsoft YaHei" panose="020B0503020204020204" pitchFamily="34" charset="-122"/>
            </a:rPr>
            <a:t> </a:t>
          </a:r>
          <a:r>
            <a:rPr kumimoji="1" lang="en-US" altLang="zh-CN" sz="2400" kern="1200" dirty="0">
              <a:latin typeface="Microsoft YaHei" panose="020B0503020204020204" pitchFamily="34" charset="-122"/>
              <a:ea typeface="Microsoft YaHei" panose="020B0503020204020204" pitchFamily="34" charset="-122"/>
            </a:rPr>
            <a:t>play</a:t>
          </a:r>
          <a:r>
            <a:rPr kumimoji="1" lang="zh-CN" altLang="en-US" sz="2400" kern="1200" dirty="0">
              <a:latin typeface="Microsoft YaHei" panose="020B0503020204020204" pitchFamily="34" charset="-122"/>
              <a:ea typeface="Microsoft YaHei" panose="020B0503020204020204" pitchFamily="34" charset="-122"/>
            </a:rPr>
            <a:t> </a:t>
          </a:r>
          <a:r>
            <a:rPr kumimoji="1" lang="en-US" altLang="zh-CN" sz="2400" kern="1200" dirty="0">
              <a:latin typeface="Microsoft YaHei" panose="020B0503020204020204" pitchFamily="34" charset="-122"/>
              <a:ea typeface="Microsoft YaHei" panose="020B0503020204020204" pitchFamily="34" charset="-122"/>
            </a:rPr>
            <a:t>a</a:t>
          </a:r>
          <a:r>
            <a:rPr kumimoji="1" lang="zh-CN" altLang="en-US" sz="2400" kern="1200" dirty="0">
              <a:latin typeface="Microsoft YaHei" panose="020B0503020204020204" pitchFamily="34" charset="-122"/>
              <a:ea typeface="Microsoft YaHei" panose="020B0503020204020204" pitchFamily="34" charset="-122"/>
            </a:rPr>
            <a:t> </a:t>
          </a:r>
          <a:r>
            <a:rPr kumimoji="1" lang="en-US" altLang="zh-CN" sz="2400" kern="1200" dirty="0">
              <a:latin typeface="Microsoft YaHei" panose="020B0503020204020204" pitchFamily="34" charset="-122"/>
              <a:ea typeface="Microsoft YaHei" panose="020B0503020204020204" pitchFamily="34" charset="-122"/>
            </a:rPr>
            <a:t>role?</a:t>
          </a:r>
          <a:endParaRPr lang="zh-CN" altLang="en-US" sz="2400" kern="1200" dirty="0"/>
        </a:p>
      </dsp:txBody>
      <dsp:txXfrm>
        <a:off x="1146048" y="2167466"/>
        <a:ext cx="10571371" cy="1083733"/>
      </dsp:txXfrm>
    </dsp:sp>
    <dsp:sp modelId="{F60324E4-BD9A-304E-A90B-6C020C62CE49}">
      <dsp:nvSpPr>
        <dsp:cNvPr id="0" name=""/>
        <dsp:cNvSpPr/>
      </dsp:nvSpPr>
      <dsp:spPr>
        <a:xfrm>
          <a:off x="468714" y="2032000"/>
          <a:ext cx="1354666" cy="135466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7B9BCA-28BD-6842-BC41-2659A3ED9513}">
      <dsp:nvSpPr>
        <dsp:cNvPr id="0" name=""/>
        <dsp:cNvSpPr/>
      </dsp:nvSpPr>
      <dsp:spPr>
        <a:xfrm>
          <a:off x="752110" y="3793066"/>
          <a:ext cx="10965308" cy="10837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0213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altLang="zh-CN" sz="2400" kern="1200" dirty="0">
              <a:latin typeface="Microsoft YaHei" panose="020B0503020204020204" pitchFamily="34" charset="-122"/>
              <a:ea typeface="Microsoft YaHei" panose="020B0503020204020204" pitchFamily="34" charset="-122"/>
            </a:rPr>
            <a:t>Whether</a:t>
          </a:r>
          <a:r>
            <a:rPr kumimoji="1" lang="zh-CN" altLang="en-US" sz="2400" kern="1200" dirty="0">
              <a:latin typeface="Microsoft YaHei" panose="020B0503020204020204" pitchFamily="34" charset="-122"/>
              <a:ea typeface="Microsoft YaHei" panose="020B0503020204020204" pitchFamily="34" charset="-122"/>
            </a:rPr>
            <a:t> </a:t>
          </a:r>
          <a:r>
            <a:rPr kumimoji="1" lang="en-US" altLang="zh-CN" sz="2400" kern="1200" dirty="0">
              <a:latin typeface="Microsoft YaHei" panose="020B0503020204020204" pitchFamily="34" charset="-122"/>
              <a:ea typeface="Microsoft YaHei" panose="020B0503020204020204" pitchFamily="34" charset="-122"/>
            </a:rPr>
            <a:t>is</a:t>
          </a:r>
          <a:r>
            <a:rPr kumimoji="1" lang="zh-CN" altLang="en-US" sz="2400" kern="1200" dirty="0">
              <a:latin typeface="Microsoft YaHei" panose="020B0503020204020204" pitchFamily="34" charset="-122"/>
              <a:ea typeface="Microsoft YaHei" panose="020B0503020204020204" pitchFamily="34" charset="-122"/>
            </a:rPr>
            <a:t> </a:t>
          </a:r>
          <a:r>
            <a:rPr kumimoji="1" lang="en-US" altLang="zh-CN" sz="2400" kern="1200" dirty="0">
              <a:latin typeface="Microsoft YaHei" panose="020B0503020204020204" pitchFamily="34" charset="-122"/>
              <a:ea typeface="Microsoft YaHei" panose="020B0503020204020204" pitchFamily="34" charset="-122"/>
            </a:rPr>
            <a:t>the</a:t>
          </a:r>
          <a:r>
            <a:rPr kumimoji="1" lang="zh-CN" altLang="en-US" sz="2400" kern="1200" dirty="0">
              <a:latin typeface="Microsoft YaHei" panose="020B0503020204020204" pitchFamily="34" charset="-122"/>
              <a:ea typeface="Microsoft YaHei" panose="020B0503020204020204" pitchFamily="34" charset="-122"/>
            </a:rPr>
            <a:t> </a:t>
          </a:r>
          <a:r>
            <a:rPr kumimoji="1" lang="en-US" altLang="zh-CN" sz="2400" kern="1200" dirty="0">
              <a:latin typeface="Microsoft YaHei" panose="020B0503020204020204" pitchFamily="34" charset="-122"/>
              <a:ea typeface="Microsoft YaHei" panose="020B0503020204020204" pitchFamily="34" charset="-122"/>
            </a:rPr>
            <a:t>energy</a:t>
          </a:r>
          <a:r>
            <a:rPr kumimoji="1" lang="zh-CN" altLang="en-US" sz="2400" kern="1200" dirty="0">
              <a:latin typeface="Microsoft YaHei" panose="020B0503020204020204" pitchFamily="34" charset="-122"/>
              <a:ea typeface="Microsoft YaHei" panose="020B0503020204020204" pitchFamily="34" charset="-122"/>
            </a:rPr>
            <a:t> </a:t>
          </a:r>
          <a:r>
            <a:rPr kumimoji="1" lang="en-US" altLang="zh-CN" sz="2400" kern="1200" dirty="0">
              <a:latin typeface="Microsoft YaHei" panose="020B0503020204020204" pitchFamily="34" charset="-122"/>
              <a:ea typeface="Microsoft YaHei" panose="020B0503020204020204" pitchFamily="34" charset="-122"/>
            </a:rPr>
            <a:t>dependence</a:t>
          </a:r>
          <a:r>
            <a:rPr kumimoji="1" lang="zh-CN" altLang="en-US" sz="2400" kern="1200" dirty="0">
              <a:latin typeface="Microsoft YaHei" panose="020B0503020204020204" pitchFamily="34" charset="-122"/>
              <a:ea typeface="Microsoft YaHei" panose="020B0503020204020204" pitchFamily="34" charset="-122"/>
            </a:rPr>
            <a:t> </a:t>
          </a:r>
          <a:r>
            <a:rPr kumimoji="1" lang="en-US" altLang="zh-CN" sz="2400" kern="1200" dirty="0">
              <a:latin typeface="Microsoft YaHei" panose="020B0503020204020204" pitchFamily="34" charset="-122"/>
              <a:ea typeface="Microsoft YaHei" panose="020B0503020204020204" pitchFamily="34" charset="-122"/>
            </a:rPr>
            <a:t>of</a:t>
          </a:r>
          <a:r>
            <a:rPr kumimoji="1" lang="zh-CN" altLang="en-US" sz="2400" kern="1200" dirty="0">
              <a:latin typeface="Microsoft YaHei" panose="020B0503020204020204" pitchFamily="34" charset="-122"/>
              <a:ea typeface="Microsoft YaHei" panose="020B0503020204020204" pitchFamily="34" charset="-122"/>
            </a:rPr>
            <a:t> </a:t>
          </a:r>
          <a:r>
            <a:rPr kumimoji="1" lang="en-US" altLang="zh-CN" sz="2400" kern="1200" dirty="0">
              <a:latin typeface="Microsoft YaHei" panose="020B0503020204020204" pitchFamily="34" charset="-122"/>
              <a:ea typeface="Microsoft YaHei" panose="020B0503020204020204" pitchFamily="34" charset="-122"/>
            </a:rPr>
            <a:t>the</a:t>
          </a:r>
          <a:r>
            <a:rPr kumimoji="1" lang="zh-CN" altLang="en-US" sz="2400" kern="1200" dirty="0">
              <a:latin typeface="Microsoft YaHei" panose="020B0503020204020204" pitchFamily="34" charset="-122"/>
              <a:ea typeface="Microsoft YaHei" panose="020B0503020204020204" pitchFamily="34" charset="-122"/>
            </a:rPr>
            <a:t> </a:t>
          </a:r>
          <a:r>
            <a:rPr kumimoji="1" lang="en-US" altLang="zh-CN" sz="2400" kern="1200" dirty="0">
              <a:latin typeface="Microsoft YaHei" panose="020B0503020204020204" pitchFamily="34" charset="-122"/>
              <a:ea typeface="Microsoft YaHei" panose="020B0503020204020204" pitchFamily="34" charset="-122"/>
            </a:rPr>
            <a:t>WT</a:t>
          </a:r>
          <a:r>
            <a:rPr kumimoji="1" lang="zh-CN" altLang="en-US" sz="2400" kern="1200" dirty="0">
              <a:latin typeface="Microsoft YaHei" panose="020B0503020204020204" pitchFamily="34" charset="-122"/>
              <a:ea typeface="Microsoft YaHei" panose="020B0503020204020204" pitchFamily="34" charset="-122"/>
            </a:rPr>
            <a:t> </a:t>
          </a:r>
          <a:r>
            <a:rPr kumimoji="1" lang="en-US" altLang="zh-CN" sz="2400" kern="1200" dirty="0">
              <a:latin typeface="Microsoft YaHei" panose="020B0503020204020204" pitchFamily="34" charset="-122"/>
              <a:ea typeface="Microsoft YaHei" panose="020B0503020204020204" pitchFamily="34" charset="-122"/>
            </a:rPr>
            <a:t>potential</a:t>
          </a:r>
          <a:r>
            <a:rPr kumimoji="1" lang="zh-CN" altLang="en-US" sz="2400" kern="1200" dirty="0">
              <a:latin typeface="Microsoft YaHei" panose="020B0503020204020204" pitchFamily="34" charset="-122"/>
              <a:ea typeface="Microsoft YaHei" panose="020B0503020204020204" pitchFamily="34" charset="-122"/>
            </a:rPr>
            <a:t> </a:t>
          </a:r>
          <a:r>
            <a:rPr kumimoji="1" lang="en-US" altLang="zh-CN" sz="2400" kern="1200" dirty="0">
              <a:latin typeface="Microsoft YaHei" panose="020B0503020204020204" pitchFamily="34" charset="-122"/>
              <a:ea typeface="Microsoft YaHei" panose="020B0503020204020204" pitchFamily="34" charset="-122"/>
            </a:rPr>
            <a:t>relevant?</a:t>
          </a:r>
          <a:r>
            <a:rPr kumimoji="1" lang="zh-CN" altLang="en-US" sz="2400" kern="1200" dirty="0">
              <a:latin typeface="Microsoft YaHei" panose="020B0503020204020204" pitchFamily="34" charset="-122"/>
              <a:ea typeface="Microsoft YaHei" panose="020B0503020204020204" pitchFamily="34" charset="-122"/>
            </a:rPr>
            <a:t> </a:t>
          </a:r>
          <a:endParaRPr lang="zh-CN" altLang="en-US" sz="2400" kern="1200" dirty="0"/>
        </a:p>
      </dsp:txBody>
      <dsp:txXfrm>
        <a:off x="752110" y="3793066"/>
        <a:ext cx="10965308" cy="1083733"/>
      </dsp:txXfrm>
    </dsp:sp>
    <dsp:sp modelId="{A8287167-F495-DB44-BB8D-6064A3CA0047}">
      <dsp:nvSpPr>
        <dsp:cNvPr id="0" name=""/>
        <dsp:cNvSpPr/>
      </dsp:nvSpPr>
      <dsp:spPr>
        <a:xfrm>
          <a:off x="74777" y="3657600"/>
          <a:ext cx="1354666" cy="135466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01AA7F-3044-438C-8B03-54D0453B54BE}" type="datetimeFigureOut">
              <a:rPr lang="zh-CN" altLang="en-US" smtClean="0"/>
              <a:t>2026/5/15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5D26D2-B6DD-4384-AEA6-8068C7DC691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99046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83A1F4-B63D-4184-A89D-2E46A94932A5}" type="datetimeFigureOut">
              <a:rPr lang="zh-CN" altLang="en-US" smtClean="0"/>
              <a:t>2026/5/15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31A36F-42B4-4698-A17E-BC46F3BF5DD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314190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194723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Left panel:</a:t>
            </a:r>
          </a:p>
          <a:p>
            <a:r>
              <a:rPr lang="en-US" altLang="zh-CN" dirty="0"/>
              <a:t>different convention: minus sign represents attractive potential.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972309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altLang="zh-CN" dirty="0">
                <a:effectLst/>
              </a:rPr>
              <a:t>Sourav Sarkar</a:t>
            </a:r>
            <a:r>
              <a:rPr lang="sv-SE" altLang="zh-CN" b="0" i="0" dirty="0">
                <a:solidFill>
                  <a:srgbClr val="1F1F1F"/>
                </a:solidFill>
                <a:effectLst/>
                <a:latin typeface="ElsevierSans"/>
              </a:rPr>
              <a:t>, </a:t>
            </a:r>
            <a:r>
              <a:rPr lang="sv-SE" altLang="zh-CN" dirty="0">
                <a:effectLst/>
              </a:rPr>
              <a:t>E. Oset</a:t>
            </a:r>
            <a:r>
              <a:rPr lang="sv-SE" altLang="zh-CN" b="0" i="0" dirty="0">
                <a:solidFill>
                  <a:srgbClr val="1F1F1F"/>
                </a:solidFill>
                <a:effectLst/>
                <a:latin typeface="ElsevierSans"/>
              </a:rPr>
              <a:t>, </a:t>
            </a:r>
            <a:r>
              <a:rPr lang="sv-SE" altLang="zh-CN" dirty="0">
                <a:effectLst/>
              </a:rPr>
              <a:t>M.J. Vicente Vacas</a:t>
            </a:r>
            <a:endParaRPr lang="zh-CN" altLang="en-US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681518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490017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altLang="zh-CN" dirty="0">
                <a:effectLst/>
              </a:rPr>
              <a:t>Sourav Sarkar</a:t>
            </a:r>
            <a:r>
              <a:rPr lang="sv-SE" altLang="zh-CN" b="0" i="0" dirty="0">
                <a:solidFill>
                  <a:srgbClr val="1F1F1F"/>
                </a:solidFill>
                <a:effectLst/>
                <a:latin typeface="ElsevierSans"/>
              </a:rPr>
              <a:t>, </a:t>
            </a:r>
            <a:r>
              <a:rPr lang="sv-SE" altLang="zh-CN" dirty="0">
                <a:effectLst/>
              </a:rPr>
              <a:t>E. Oset</a:t>
            </a:r>
            <a:r>
              <a:rPr lang="sv-SE" altLang="zh-CN" b="0" i="0" dirty="0">
                <a:solidFill>
                  <a:srgbClr val="1F1F1F"/>
                </a:solidFill>
                <a:effectLst/>
                <a:latin typeface="ElsevierSans"/>
              </a:rPr>
              <a:t>, </a:t>
            </a:r>
            <a:r>
              <a:rPr lang="sv-SE" altLang="zh-CN" dirty="0">
                <a:effectLst/>
              </a:rPr>
              <a:t>M.J. Vicente Vacas</a:t>
            </a:r>
            <a:endParaRPr lang="zh-CN" altLang="en-US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666232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328631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68996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987894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73523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A9164F-0CFF-4B3F-9990-54F6272A9D68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22265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78241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4398321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506217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The direct product of two octet states are decomposed into the direct sum of the irreducible representations of SU(3). </a:t>
            </a:r>
          </a:p>
          <a:p>
            <a:r>
              <a:rPr lang="en-US" altLang="zh-CN" dirty="0"/>
              <a:t>It is similarity transformations from particle basis to SU(3) symmetric basis, under which this SU(3)-symmetric potential is diagonal.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In our convention, the plus sign represents attractive potential, while the minus sign the repulsive.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Three SU(3) channels are possible to generate bound states, i.e. belonging to one singlet and two degenerate octets respectively.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In SU(3) symmetry limit, different channels share the same values of meson mass m_0, baryon mass M_0, and subtraction constant a_0.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SU(3) breaking still preserves the SU(2)</a:t>
            </a:r>
            <a:r>
              <a:rPr lang="zh-CN" altLang="en-US" dirty="0"/>
              <a:t> </a:t>
            </a:r>
            <a:r>
              <a:rPr lang="en-US" altLang="zh-CN" dirty="0"/>
              <a:t>isospin</a:t>
            </a:r>
            <a:r>
              <a:rPr lang="zh-CN" altLang="en-US" dirty="0"/>
              <a:t> </a:t>
            </a:r>
            <a:r>
              <a:rPr lang="en-US" altLang="zh-CN" dirty="0"/>
              <a:t>and U(1) hypercharge conservation.</a:t>
            </a:r>
          </a:p>
        </p:txBody>
      </p:sp>
    </p:spTree>
    <p:extLst>
      <p:ext uri="{BB962C8B-B14F-4D97-AF65-F5344CB8AC3E}">
        <p14:creationId xmlns:p14="http://schemas.microsoft.com/office/powerpoint/2010/main" val="23306763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A9164F-0CFF-4B3F-9990-54F6272A9D68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94132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A9164F-0CFF-4B3F-9990-54F6272A9D68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88181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1F98D55-A42D-43BD-A675-1A1934A4FB57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2026/5/15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B52FF3-46D7-418A-B6FB-9F5E23702DBE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8707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2311" y="681037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2C4A2-0D51-4035-A7D0-B6EE6E737D01}" type="datetime1">
              <a:rPr lang="zh-CN" altLang="en-US" smtClean="0"/>
              <a:t>2026/5/15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extBox 9">
            <a:extLst>
              <a:ext uri="{FF2B5EF4-FFF2-40B4-BE49-F238E27FC236}">
                <a16:creationId xmlns:a16="http://schemas.microsoft.com/office/drawing/2014/main" id="{C231F32E-2229-486E-8993-90B8BE38FD47}"/>
              </a:ext>
            </a:extLst>
          </p:cNvPr>
          <p:cNvSpPr txBox="1"/>
          <p:nvPr userDrawn="1"/>
        </p:nvSpPr>
        <p:spPr>
          <a:xfrm>
            <a:off x="890650" y="1543792"/>
            <a:ext cx="1056903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350" dirty="0">
              <a:solidFill>
                <a:prstClr val="black"/>
              </a:solidFill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42518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65BCB21-ED61-44DB-BFD1-E460C011444C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2026/5/15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FB67F1-DEA0-4505-A3D7-68170254FAEF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9740B7F7-13E1-4834-86AD-5EF37E7E792F}"/>
              </a:ext>
            </a:extLst>
          </p:cNvPr>
          <p:cNvSpPr/>
          <p:nvPr userDrawn="1"/>
        </p:nvSpPr>
        <p:spPr>
          <a:xfrm>
            <a:off x="0" y="957263"/>
            <a:ext cx="3403600" cy="107950"/>
          </a:xfrm>
          <a:prstGeom prst="rect">
            <a:avLst/>
          </a:prstGeom>
          <a:solidFill>
            <a:srgbClr val="0728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350" dirty="0">
              <a:solidFill>
                <a:prstClr val="white"/>
              </a:solidFill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67468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0C22A7-108F-4724-AA71-31E36DBA2104}" type="datetime1">
              <a:rPr lang="zh-CN" altLang="en-US" smtClean="0"/>
              <a:t>2026/5/15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FE5E9EF-0889-4BA9-AAF1-25F00514CADD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r>
              <a:rPr lang="en-US">
                <a:solidFill>
                  <a:srgbClr val="00000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312895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803" r:id="rId3"/>
  </p:sldLayoutIdLst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Data" Target="NUL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11" Type="http://schemas.openxmlformats.org/officeDocument/2006/relationships/diagramColors" Target="NUL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NULL"/><Relationship Id="rId4" Type="http://schemas.openxmlformats.org/officeDocument/2006/relationships/diagramLayout" Target="../diagrams/layout1.xml"/><Relationship Id="rId9" Type="http://schemas.openxmlformats.org/officeDocument/2006/relationships/diagramLayout" Target="NULL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7.png"/><Relationship Id="rId3" Type="http://schemas.openxmlformats.org/officeDocument/2006/relationships/image" Target="../media/image24.png"/><Relationship Id="rId7" Type="http://schemas.openxmlformats.org/officeDocument/2006/relationships/image" Target="../media/image125.png"/><Relationship Id="rId12" Type="http://schemas.openxmlformats.org/officeDocument/2006/relationships/image" Target="../media/image2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8.png"/><Relationship Id="rId11" Type="http://schemas.openxmlformats.org/officeDocument/2006/relationships/image" Target="../media/image630.png"/><Relationship Id="rId5" Type="http://schemas.openxmlformats.org/officeDocument/2006/relationships/image" Target="../media/image27.png"/><Relationship Id="rId4" Type="http://schemas.openxmlformats.org/officeDocument/2006/relationships/image" Target="../media/image25.png"/><Relationship Id="rId9" Type="http://schemas.openxmlformats.org/officeDocument/2006/relationships/image" Target="../media/image14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4.jpeg"/><Relationship Id="rId5" Type="http://schemas.openxmlformats.org/officeDocument/2006/relationships/image" Target="../media/image8.png"/><Relationship Id="rId4" Type="http://schemas.openxmlformats.org/officeDocument/2006/relationships/image" Target="../media/image33.png"/><Relationship Id="rId9" Type="http://schemas.openxmlformats.org/officeDocument/2006/relationships/image" Target="../media/image13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inspirehep.net/literature/2797387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0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4.png"/><Relationship Id="rId4" Type="http://schemas.openxmlformats.org/officeDocument/2006/relationships/image" Target="../media/image490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7" Type="http://schemas.openxmlformats.org/officeDocument/2006/relationships/image" Target="../media/image72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3" Type="http://schemas.openxmlformats.org/officeDocument/2006/relationships/image" Target="../media/image77.png"/><Relationship Id="rId7" Type="http://schemas.openxmlformats.org/officeDocument/2006/relationships/image" Target="../media/image81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0.png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6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0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0.png"/><Relationship Id="rId3" Type="http://schemas.openxmlformats.org/officeDocument/2006/relationships/image" Target="../media/image14.png"/><Relationship Id="rId7" Type="http://schemas.openxmlformats.org/officeDocument/2006/relationships/image" Target="../media/image840.png"/><Relationship Id="rId12" Type="http://schemas.openxmlformats.org/officeDocument/2006/relationships/image" Target="../media/image4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11" Type="http://schemas.openxmlformats.org/officeDocument/2006/relationships/image" Target="../media/image45.png"/><Relationship Id="rId10" Type="http://schemas.openxmlformats.org/officeDocument/2006/relationships/image" Target="../media/image44.png"/><Relationship Id="rId9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10.png"/><Relationship Id="rId5" Type="http://schemas.openxmlformats.org/officeDocument/2006/relationships/image" Target="../media/image600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6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9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Box 15"/>
              <p:cNvSpPr txBox="1">
                <a:spLocks noChangeArrowheads="1"/>
              </p:cNvSpPr>
              <p:nvPr/>
            </p:nvSpPr>
            <p:spPr bwMode="auto">
              <a:xfrm>
                <a:off x="0" y="2648330"/>
                <a:ext cx="12191999" cy="10234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prstShdw prst="shdw17" dist="17961" dir="2700000">
                  <a:schemeClr val="accent1">
                    <a:gamma/>
                    <a:shade val="60000"/>
                    <a:invGamma/>
                  </a:schemeClr>
                </a:prstShdw>
              </a:effectLst>
            </p:spPr>
            <p:txBody>
              <a:bodyPr>
                <a:noAutofit/>
              </a:bodyPr>
              <a:lstStyle/>
              <a:p>
                <a:pPr algn="ctr"/>
                <a:r>
                  <a:rPr lang="en-US" altLang="zh-CN" sz="2800" b="1" dirty="0">
                    <a:solidFill>
                      <a:srgbClr val="C00000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Two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Microsoft YaHei" panose="020B0503020204020204" pitchFamily="34" charset="-122"/>
                          </a:rPr>
                        </m:ctrlPr>
                      </m:sSupPr>
                      <m:e>
                        <m:r>
                          <a:rPr lang="zh-CN" altLang="en-US" sz="2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Microsoft YaHei" panose="020B0503020204020204" pitchFamily="34" charset="-122"/>
                          </a:rPr>
                          <m:t>𝚺</m:t>
                        </m:r>
                      </m:e>
                      <m:sup>
                        <m:r>
                          <a:rPr lang="en-US" altLang="zh-CN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Microsoft YaHei" panose="020B0503020204020204" pitchFamily="34" charset="-122"/>
                          </a:rPr>
                          <m:t>∗</m:t>
                        </m:r>
                      </m:sup>
                    </m:sSup>
                    <m:r>
                      <a:rPr lang="zh-CN" altLang="en-US" sz="28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Microsoft YaHei" panose="020B0503020204020204" pitchFamily="34" charset="-122"/>
                      </a:rPr>
                      <m:t> </m:t>
                    </m:r>
                    <m:r>
                      <a:rPr lang="en-US" altLang="zh-CN" sz="28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Microsoft YaHei" panose="020B0503020204020204" pitchFamily="34" charset="-122"/>
                      </a:rPr>
                      <m:t>(</m:t>
                    </m:r>
                    <m:r>
                      <a:rPr lang="en-US" altLang="zh-CN" sz="28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Microsoft YaHei" panose="020B0503020204020204" pitchFamily="34" charset="-122"/>
                      </a:rPr>
                      <m:t>𝟏</m:t>
                    </m:r>
                    <m:r>
                      <a:rPr lang="en-US" altLang="zh-CN" sz="28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Microsoft YaHei" panose="020B0503020204020204" pitchFamily="34" charset="-122"/>
                      </a:rPr>
                      <m:t>/</m:t>
                    </m:r>
                    <m:sSup>
                      <m:sSupPr>
                        <m:ctrlPr>
                          <a:rPr lang="en-US" altLang="zh-CN" sz="2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Microsoft YaHei" panose="020B0503020204020204" pitchFamily="34" charset="-122"/>
                          </a:rPr>
                        </m:ctrlPr>
                      </m:sSupPr>
                      <m:e>
                        <m:r>
                          <a:rPr lang="en-US" altLang="zh-CN" sz="2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Microsoft YaHei" panose="020B0503020204020204" pitchFamily="34" charset="-122"/>
                          </a:rPr>
                          <m:t>𝟐</m:t>
                        </m:r>
                      </m:e>
                      <m:sup>
                        <m:r>
                          <a:rPr lang="en-US" altLang="zh-CN" sz="2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Microsoft YaHei" panose="020B0503020204020204" pitchFamily="34" charset="-122"/>
                          </a:rPr>
                          <m:t>−</m:t>
                        </m:r>
                      </m:sup>
                    </m:sSup>
                    <m:r>
                      <a:rPr lang="en-US" altLang="zh-CN" sz="28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Microsoft YaHei" panose="020B0503020204020204" pitchFamily="34" charset="-122"/>
                      </a:rPr>
                      <m:t>) </m:t>
                    </m:r>
                  </m:oMath>
                </a14:m>
                <a:r>
                  <a:rPr lang="en-US" altLang="zh-CN" sz="2800" b="1" dirty="0">
                    <a:solidFill>
                      <a:srgbClr val="C00000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states in unitary chiral effective theory</a:t>
                </a:r>
              </a:p>
            </p:txBody>
          </p:sp>
        </mc:Choice>
        <mc:Fallback xmlns="">
          <p:sp>
            <p:nvSpPr>
              <p:cNvPr id="4" name="Text 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2648330"/>
                <a:ext cx="12191999" cy="1023425"/>
              </a:xfrm>
              <a:prstGeom prst="rect">
                <a:avLst/>
              </a:prstGeom>
              <a:blipFill>
                <a:blip r:embed="rId3"/>
                <a:stretch>
                  <a:fillRect t="-4023"/>
                </a:stretch>
              </a:blipFill>
              <a:ln w="9525">
                <a:noFill/>
                <a:miter lim="800000"/>
                <a:headEnd/>
                <a:tailEnd/>
              </a:ln>
              <a:effectLst>
                <a:prstShdw prst="shdw17" dist="17961" dir="2700000">
                  <a:schemeClr val="accent1">
                    <a:gamma/>
                    <a:shade val="60000"/>
                    <a:invGamma/>
                  </a:schemeClr>
                </a:prst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矩形 5"/>
          <p:cNvSpPr/>
          <p:nvPr/>
        </p:nvSpPr>
        <p:spPr>
          <a:xfrm>
            <a:off x="2371727" y="4912835"/>
            <a:ext cx="7448546" cy="34289"/>
          </a:xfrm>
          <a:prstGeom prst="rect">
            <a:avLst/>
          </a:prstGeom>
          <a:solidFill>
            <a:srgbClr val="000064"/>
          </a:solidFill>
          <a:ln w="0">
            <a:solidFill>
              <a:srgbClr val="0728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350" dirty="0">
              <a:solidFill>
                <a:srgbClr val="183884"/>
              </a:solidFill>
              <a:ea typeface="微软雅黑" pitchFamily="34" charset="-122"/>
            </a:endParaRPr>
          </a:p>
        </p:txBody>
      </p:sp>
      <p:sp>
        <p:nvSpPr>
          <p:cNvPr id="8" name="文本框 1"/>
          <p:cNvSpPr txBox="1"/>
          <p:nvPr/>
        </p:nvSpPr>
        <p:spPr>
          <a:xfrm>
            <a:off x="1486182" y="4078669"/>
            <a:ext cx="9140078" cy="5798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2700" b="1" dirty="0">
                <a:solidFill>
                  <a:srgbClr val="14539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Li-Sheng</a:t>
            </a:r>
            <a:r>
              <a:rPr lang="zh-CN" altLang="en-US" sz="2700" b="1" dirty="0">
                <a:solidFill>
                  <a:srgbClr val="14539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700" b="1" dirty="0" err="1">
                <a:solidFill>
                  <a:srgbClr val="14539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Geng</a:t>
            </a:r>
            <a:r>
              <a:rPr lang="zh-CN" altLang="en-US" sz="2700" b="1" dirty="0">
                <a:solidFill>
                  <a:srgbClr val="14539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（耿立升）</a:t>
            </a:r>
            <a:r>
              <a:rPr lang="en-US" altLang="zh-CN" sz="2700" b="1" dirty="0">
                <a:solidFill>
                  <a:srgbClr val="14539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@</a:t>
            </a:r>
            <a:r>
              <a:rPr lang="zh-CN" altLang="en-US" sz="2700" b="1" dirty="0">
                <a:solidFill>
                  <a:srgbClr val="14539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700" b="1" dirty="0" err="1">
                <a:solidFill>
                  <a:srgbClr val="14539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Beihang</a:t>
            </a:r>
            <a:r>
              <a:rPr lang="zh-CN" altLang="en-US" sz="2700" b="1" dirty="0">
                <a:solidFill>
                  <a:srgbClr val="14539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700" b="1" dirty="0">
                <a:solidFill>
                  <a:srgbClr val="14539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U.</a:t>
            </a:r>
          </a:p>
        </p:txBody>
      </p:sp>
      <p:pic>
        <p:nvPicPr>
          <p:cNvPr id="11" name="图片 10" descr="C:\Users\len\Desktop\7-140129231040534.png">
            <a:extLst>
              <a:ext uri="{FF2B5EF4-FFF2-40B4-BE49-F238E27FC236}">
                <a16:creationId xmlns:a16="http://schemas.microsoft.com/office/drawing/2014/main" id="{AB973AB6-881E-EF4F-847F-0A55980F6C05}"/>
              </a:ext>
            </a:extLst>
          </p:cNvPr>
          <p:cNvPicPr/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32522" y="800471"/>
            <a:ext cx="5005056" cy="1101764"/>
          </a:xfrm>
          <a:prstGeom prst="rect">
            <a:avLst/>
          </a:prstGeom>
          <a:noFill/>
          <a:ln w="3492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6" descr="C:\Users\lenovo\Desktop\030.jpg">
            <a:extLst>
              <a:ext uri="{FF2B5EF4-FFF2-40B4-BE49-F238E27FC236}">
                <a16:creationId xmlns:a16="http://schemas.microsoft.com/office/drawing/2014/main" id="{136E22E4-2FAB-2342-B104-AF090CE5C8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71490" y="771878"/>
            <a:ext cx="3051884" cy="1115410"/>
          </a:xfrm>
          <a:prstGeom prst="rect">
            <a:avLst/>
          </a:prstGeom>
          <a:ln w="349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DEB47524-3C96-4142-B5BC-81EDD209800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2470" b="6028"/>
          <a:stretch/>
        </p:blipFill>
        <p:spPr>
          <a:xfrm>
            <a:off x="5764695" y="771878"/>
            <a:ext cx="2695065" cy="1094386"/>
          </a:xfrm>
          <a:prstGeom prst="rect">
            <a:avLst/>
          </a:prstGeom>
          <a:ln w="349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800B1D40-6EDF-4924-B121-D08F54433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B52FF3-46D7-418A-B6FB-9F5E23702DBE}" type="slidenum">
              <a:rPr lang="zh-CN" altLang="en-US" smtClean="0"/>
              <a:pPr>
                <a:defRPr/>
              </a:pPr>
              <a:t>1</a:t>
            </a:fld>
            <a:endParaRPr lang="zh-CN" altLang="en-US" dirty="0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1F4EE67D-78A5-E8C4-1904-12C26D0C0DDA}"/>
              </a:ext>
            </a:extLst>
          </p:cNvPr>
          <p:cNvSpPr txBox="1"/>
          <p:nvPr/>
        </p:nvSpPr>
        <p:spPr>
          <a:xfrm>
            <a:off x="132522" y="5247234"/>
            <a:ext cx="12191999" cy="11375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b="1" dirty="0">
                <a:solidFill>
                  <a:srgbClr val="14539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Jia-Ming</a:t>
            </a:r>
            <a:r>
              <a:rPr lang="zh-CN" altLang="en-US" b="1" dirty="0">
                <a:solidFill>
                  <a:srgbClr val="14539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b="1" dirty="0" err="1">
                <a:solidFill>
                  <a:srgbClr val="14539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Xie</a:t>
            </a:r>
            <a:r>
              <a:rPr lang="en-US" altLang="zh-CN" b="1" dirty="0">
                <a:solidFill>
                  <a:srgbClr val="14539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b="1" dirty="0">
                <a:solidFill>
                  <a:srgbClr val="14539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b="1" dirty="0">
                <a:solidFill>
                  <a:srgbClr val="14539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Jun-Xu</a:t>
            </a:r>
            <a:r>
              <a:rPr lang="zh-CN" altLang="en-US" b="1" dirty="0">
                <a:solidFill>
                  <a:srgbClr val="14539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b="1" dirty="0">
                <a:solidFill>
                  <a:srgbClr val="14539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Lu</a:t>
            </a:r>
            <a:r>
              <a:rPr lang="zh-CN" altLang="en-US" b="1" dirty="0">
                <a:solidFill>
                  <a:srgbClr val="14539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 </a:t>
            </a:r>
            <a:r>
              <a:rPr lang="en-US" altLang="zh-CN" b="1" dirty="0">
                <a:solidFill>
                  <a:srgbClr val="14539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LSG,</a:t>
            </a:r>
            <a:r>
              <a:rPr lang="zh-CN" altLang="en-US" b="1" dirty="0">
                <a:solidFill>
                  <a:srgbClr val="14539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b="1" dirty="0">
                <a:solidFill>
                  <a:srgbClr val="14539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Bing-Song</a:t>
            </a:r>
            <a:r>
              <a:rPr lang="zh-CN" altLang="en-US" b="1" dirty="0">
                <a:solidFill>
                  <a:srgbClr val="14539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b="1" dirty="0">
                <a:solidFill>
                  <a:srgbClr val="14539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Zou, PRD108(2023)L111502</a:t>
            </a:r>
          </a:p>
          <a:p>
            <a:pPr>
              <a:lnSpc>
                <a:spcPct val="130000"/>
              </a:lnSpc>
            </a:pPr>
            <a:r>
              <a:rPr lang="en-US" altLang="zh-CN" b="1" dirty="0">
                <a:solidFill>
                  <a:srgbClr val="14539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Jia-Ming </a:t>
            </a:r>
            <a:r>
              <a:rPr lang="en-US" altLang="zh-CN" b="1" dirty="0" err="1">
                <a:solidFill>
                  <a:srgbClr val="14539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Xie</a:t>
            </a:r>
            <a:r>
              <a:rPr lang="en-US" altLang="zh-CN" b="1" dirty="0">
                <a:solidFill>
                  <a:srgbClr val="14539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 </a:t>
            </a:r>
            <a:r>
              <a:rPr lang="en-US" altLang="zh-CN" b="1" dirty="0" err="1">
                <a:solidFill>
                  <a:srgbClr val="14539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Zhi</a:t>
            </a:r>
            <a:r>
              <a:rPr lang="en-US" altLang="zh-CN" b="1" dirty="0">
                <a:solidFill>
                  <a:srgbClr val="14539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-Wei Liu, Jun-Xu Lu, </a:t>
            </a:r>
            <a:r>
              <a:rPr lang="en-US" altLang="zh-CN" b="1" dirty="0" err="1">
                <a:solidFill>
                  <a:srgbClr val="14539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Haozhao</a:t>
            </a:r>
            <a:r>
              <a:rPr lang="en-US" altLang="zh-CN" b="1" dirty="0">
                <a:solidFill>
                  <a:srgbClr val="14539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Liang, Raquel Molina, and LSG, PRD113(2026)074002 </a:t>
            </a:r>
            <a:r>
              <a:rPr lang="zh-CN" altLang="en-US" b="1" dirty="0">
                <a:solidFill>
                  <a:srgbClr val="14539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 </a:t>
            </a:r>
            <a:endParaRPr lang="en-US" altLang="zh-CN" b="1" dirty="0">
              <a:solidFill>
                <a:srgbClr val="14539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en-US" altLang="zh-CN" b="1" dirty="0">
                <a:solidFill>
                  <a:srgbClr val="14539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Jia-Ming </a:t>
            </a:r>
            <a:r>
              <a:rPr lang="en-US" altLang="zh-CN" b="1" dirty="0" err="1">
                <a:solidFill>
                  <a:srgbClr val="14539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Xie</a:t>
            </a:r>
            <a:r>
              <a:rPr lang="en-US" altLang="zh-CN" b="1" dirty="0">
                <a:solidFill>
                  <a:srgbClr val="14539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 </a:t>
            </a:r>
            <a:r>
              <a:rPr lang="en-US" altLang="zh-CN" b="1" dirty="0" err="1">
                <a:solidFill>
                  <a:srgbClr val="14539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Zhi</a:t>
            </a:r>
            <a:r>
              <a:rPr lang="en-US" altLang="zh-CN" b="1" dirty="0">
                <a:solidFill>
                  <a:srgbClr val="14539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-Wei Liu, Jun-Xu Lu, </a:t>
            </a:r>
            <a:r>
              <a:rPr lang="en-US" altLang="zh-CN" b="1" dirty="0" err="1">
                <a:solidFill>
                  <a:srgbClr val="14539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Haozhao</a:t>
            </a:r>
            <a:r>
              <a:rPr lang="en-US" altLang="zh-CN" b="1" dirty="0">
                <a:solidFill>
                  <a:srgbClr val="14539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Liang,  and LSG, 2604.00791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DAF86661-95A5-0B52-C768-BDB5526DE1F7}"/>
              </a:ext>
            </a:extLst>
          </p:cNvPr>
          <p:cNvSpPr txBox="1"/>
          <p:nvPr/>
        </p:nvSpPr>
        <p:spPr>
          <a:xfrm>
            <a:off x="0" y="90717"/>
            <a:ext cx="12403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800" b="0" i="1" dirty="0">
                <a:solidFill>
                  <a:srgbClr val="333333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2026 </a:t>
            </a:r>
            <a:r>
              <a:rPr lang="zh-CN" altLang="en-US" sz="1800" b="1" i="1" dirty="0">
                <a:solidFill>
                  <a:srgbClr val="333333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年轻强子专题研讨会，河南商丘， </a:t>
            </a:r>
            <a:r>
              <a:rPr lang="en-US" altLang="zh-CN" sz="1800" b="0" i="1" dirty="0">
                <a:solidFill>
                  <a:srgbClr val="333333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2025 </a:t>
            </a:r>
            <a:r>
              <a:rPr lang="zh-CN" altLang="en-US" sz="1800" b="1" i="1" dirty="0">
                <a:solidFill>
                  <a:srgbClr val="333333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年 </a:t>
            </a:r>
            <a:r>
              <a:rPr lang="en-US" altLang="zh-CN" sz="1800" b="0" i="1" dirty="0">
                <a:solidFill>
                  <a:srgbClr val="333333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5 </a:t>
            </a:r>
            <a:r>
              <a:rPr lang="zh-CN" altLang="en-US" sz="1800" b="1" i="1" dirty="0">
                <a:solidFill>
                  <a:srgbClr val="333333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月 </a:t>
            </a:r>
            <a:r>
              <a:rPr lang="en-US" altLang="zh-CN" sz="1800" b="0" i="1" dirty="0">
                <a:solidFill>
                  <a:srgbClr val="333333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14</a:t>
            </a:r>
            <a:r>
              <a:rPr lang="zh-CN" altLang="en-US" sz="1800" b="1" i="1" dirty="0">
                <a:solidFill>
                  <a:srgbClr val="333333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  <a:r>
              <a:rPr lang="en-US" altLang="zh-CN" sz="1800" b="0" i="1" dirty="0">
                <a:solidFill>
                  <a:srgbClr val="333333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en-US" altLang="zh-CN" i="1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18</a:t>
            </a:r>
            <a:r>
              <a:rPr lang="en-US" altLang="zh-CN" sz="1800" b="0" i="1" dirty="0">
                <a:solidFill>
                  <a:srgbClr val="333333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1800" b="1" i="1" dirty="0">
                <a:solidFill>
                  <a:srgbClr val="333333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  <a:endParaRPr lang="en-US" altLang="zh-CN" i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96442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99" advTm="21370"/>
    </mc:Choice>
    <mc:Fallback xmlns="">
      <p:transition spd="slow" advTm="2137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>
            <a:extLst>
              <a:ext uri="{FF2B5EF4-FFF2-40B4-BE49-F238E27FC236}">
                <a16:creationId xmlns:a16="http://schemas.microsoft.com/office/drawing/2014/main" id="{F75EBD8C-C4B6-76FD-EB31-C4F855320742}"/>
              </a:ext>
            </a:extLst>
          </p:cNvPr>
          <p:cNvSpPr txBox="1"/>
          <p:nvPr/>
        </p:nvSpPr>
        <p:spPr>
          <a:xfrm>
            <a:off x="-1" y="142186"/>
            <a:ext cx="12192001" cy="646331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altLang="zh-CN" sz="3600" b="1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More can be asked</a:t>
            </a:r>
            <a:endParaRPr lang="zh-CN" altLang="en-US" sz="3600" b="1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F8A48CE8-ECC0-4BF8-9958-5292A28CEF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FB67F1-DEA0-4505-A3D7-68170254FAEF}" type="slidenum">
              <a:rPr lang="zh-CN" altLang="en-US" smtClean="0"/>
              <a:pPr>
                <a:defRPr/>
              </a:pPr>
              <a:t>10</a:t>
            </a:fld>
            <a:endParaRPr lang="zh-CN" altLang="en-US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6D7CAA8C-A9EB-49F6-A42D-2742399F5861}"/>
              </a:ext>
            </a:extLst>
          </p:cNvPr>
          <p:cNvSpPr txBox="1"/>
          <p:nvPr/>
        </p:nvSpPr>
        <p:spPr>
          <a:xfrm>
            <a:off x="616131" y="1427217"/>
            <a:ext cx="114408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p"/>
            </a:pPr>
            <a:r>
              <a:rPr lang="en-US" altLang="zh-CN" sz="3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Two-pole structures are not just two states </a:t>
            </a:r>
            <a:endParaRPr lang="zh-CN" altLang="en-US" sz="36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1382B21C-F742-4E7C-B299-F61C0926676B}"/>
              </a:ext>
            </a:extLst>
          </p:cNvPr>
          <p:cNvSpPr txBox="1"/>
          <p:nvPr/>
        </p:nvSpPr>
        <p:spPr>
          <a:xfrm>
            <a:off x="1064734" y="3864711"/>
            <a:ext cx="10727937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Why are there two?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Why can they be mistaken for one state?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Why are they located between the two channels?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What kind of interactions can generate such two poles?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06F10F9C-3835-437B-8302-1F906893CA51}"/>
              </a:ext>
            </a:extLst>
          </p:cNvPr>
          <p:cNvSpPr txBox="1"/>
          <p:nvPr/>
        </p:nvSpPr>
        <p:spPr>
          <a:xfrm>
            <a:off x="616131" y="2633825"/>
            <a:ext cx="107376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p"/>
            </a:pPr>
            <a:r>
              <a:rPr lang="en-US" altLang="zh-CN" sz="3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Many questions can be asked</a:t>
            </a:r>
            <a:endParaRPr lang="zh-CN" altLang="en-US" sz="36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9" name="Picture 2" descr="The Thinker - rodin statue">
            <a:extLst>
              <a:ext uri="{FF2B5EF4-FFF2-40B4-BE49-F238E27FC236}">
                <a16:creationId xmlns:a16="http://schemas.microsoft.com/office/drawing/2014/main" id="{50378B0A-AA25-4BDF-B30A-4B670FCC8B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0640" y="2325749"/>
            <a:ext cx="1949140" cy="1949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7206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956"/>
    </mc:Choice>
    <mc:Fallback xmlns="">
      <p:transition advTm="30956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>
            <a:extLst>
              <a:ext uri="{FF2B5EF4-FFF2-40B4-BE49-F238E27FC236}">
                <a16:creationId xmlns:a16="http://schemas.microsoft.com/office/drawing/2014/main" id="{F75EBD8C-C4B6-76FD-EB31-C4F855320742}"/>
              </a:ext>
            </a:extLst>
          </p:cNvPr>
          <p:cNvSpPr txBox="1"/>
          <p:nvPr/>
        </p:nvSpPr>
        <p:spPr>
          <a:xfrm>
            <a:off x="-1" y="142186"/>
            <a:ext cx="12192001" cy="646331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altLang="zh-CN" sz="3600" b="1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Three</a:t>
            </a:r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questions</a:t>
            </a:r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to</a:t>
            </a:r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ask/answer</a:t>
            </a:r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(not</a:t>
            </a:r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by</a:t>
            </a:r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flavor</a:t>
            </a:r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sym.)</a:t>
            </a:r>
            <a:endParaRPr lang="zh-CN" altLang="en-US" sz="3600" b="1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3" name="图示 12">
                <a:extLst>
                  <a:ext uri="{FF2B5EF4-FFF2-40B4-BE49-F238E27FC236}">
                    <a16:creationId xmlns:a16="http://schemas.microsoft.com/office/drawing/2014/main" id="{F8C23C1B-8E43-6851-7B27-8E038525B9EF}"/>
                  </a:ext>
                </a:extLst>
              </p:cNvPr>
              <p:cNvGraphicFramePr/>
              <p:nvPr/>
            </p:nvGraphicFramePr>
            <p:xfrm>
              <a:off x="123253" y="1441739"/>
              <a:ext cx="11792197" cy="5418667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3" r:lo="rId4" r:qs="rId5" r:cs="rId6"/>
              </a:graphicData>
            </a:graphic>
          </p:graphicFrame>
        </mc:Choice>
        <mc:Fallback xmlns="">
          <p:graphicFrame>
            <p:nvGraphicFramePr>
              <p:cNvPr id="13" name="图示 12">
                <a:extLst>
                  <a:ext uri="{FF2B5EF4-FFF2-40B4-BE49-F238E27FC236}">
                    <a16:creationId xmlns:a16="http://schemas.microsoft.com/office/drawing/2014/main" id="{F8C23C1B-8E43-6851-7B27-8E038525B9EF}"/>
                  </a:ext>
                </a:extLst>
              </p:cNvPr>
              <p:cNvGraphicFramePr/>
              <p:nvPr/>
            </p:nvGraphicFramePr>
            <p:xfrm>
              <a:off x="123253" y="1441739"/>
              <a:ext cx="11792197" cy="5418667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8" r:lo="rId9" r:qs="rId10" r:cs="rId11"/>
              </a:graphicData>
            </a:graphic>
          </p:graphicFrame>
        </mc:Fallback>
      </mc:AlternateContent>
      <p:sp>
        <p:nvSpPr>
          <p:cNvPr id="16" name="文本框 15">
            <a:extLst>
              <a:ext uri="{FF2B5EF4-FFF2-40B4-BE49-F238E27FC236}">
                <a16:creationId xmlns:a16="http://schemas.microsoft.com/office/drawing/2014/main" id="{39BD5B9F-1AE6-9E04-007A-E8AB906A11A4}"/>
              </a:ext>
            </a:extLst>
          </p:cNvPr>
          <p:cNvSpPr txBox="1"/>
          <p:nvPr/>
        </p:nvSpPr>
        <p:spPr>
          <a:xfrm>
            <a:off x="467637" y="2230240"/>
            <a:ext cx="6992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8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Q1</a:t>
            </a:r>
            <a:endParaRPr kumimoji="1" lang="zh-CN" altLang="en-US" sz="28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34BA5270-F4CC-DC58-63E1-90C0224B4193}"/>
              </a:ext>
            </a:extLst>
          </p:cNvPr>
          <p:cNvSpPr txBox="1"/>
          <p:nvPr/>
        </p:nvSpPr>
        <p:spPr>
          <a:xfrm>
            <a:off x="905045" y="3889462"/>
            <a:ext cx="6992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800" b="1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Q2</a:t>
            </a:r>
            <a:endParaRPr kumimoji="1" lang="zh-CN" altLang="en-US" sz="2800" b="1" dirty="0">
              <a:solidFill>
                <a:srgbClr val="C0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5735BF5C-85D8-4E3B-A56A-8BF0E1AC9B1A}"/>
              </a:ext>
            </a:extLst>
          </p:cNvPr>
          <p:cNvSpPr txBox="1"/>
          <p:nvPr/>
        </p:nvSpPr>
        <p:spPr>
          <a:xfrm>
            <a:off x="516411" y="5548684"/>
            <a:ext cx="6992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800" b="1" dirty="0">
                <a:solidFill>
                  <a:srgbClr val="0432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Q3</a:t>
            </a:r>
            <a:endParaRPr kumimoji="1" lang="zh-CN" altLang="en-US" sz="2800" b="1" dirty="0">
              <a:solidFill>
                <a:srgbClr val="0432FF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F8A48CE8-ECC0-4BF8-9958-5292A28CEF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FB67F1-DEA0-4505-A3D7-68170254FAEF}" type="slidenum">
              <a:rPr lang="zh-CN" altLang="en-US" smtClean="0"/>
              <a:pPr>
                <a:defRPr/>
              </a:pPr>
              <a:t>11</a:t>
            </a:fld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510DD28E-244D-43D6-8B4B-F225807DEC4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999073" y="1065472"/>
            <a:ext cx="2873307" cy="752533"/>
          </a:xfrm>
          <a:prstGeom prst="rect">
            <a:avLst/>
          </a:prstGeom>
          <a:ln w="57150">
            <a:solidFill>
              <a:schemeClr val="accent1"/>
            </a:solidFill>
          </a:ln>
        </p:spPr>
      </p:pic>
      <p:sp>
        <p:nvSpPr>
          <p:cNvPr id="3" name="椭圆 2">
            <a:extLst>
              <a:ext uri="{FF2B5EF4-FFF2-40B4-BE49-F238E27FC236}">
                <a16:creationId xmlns:a16="http://schemas.microsoft.com/office/drawing/2014/main" id="{C2150B9B-4CAE-4E2D-ACE0-98107BC6AD7A}"/>
              </a:ext>
            </a:extLst>
          </p:cNvPr>
          <p:cNvSpPr/>
          <p:nvPr/>
        </p:nvSpPr>
        <p:spPr>
          <a:xfrm>
            <a:off x="6544093" y="1031171"/>
            <a:ext cx="1328287" cy="752534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3C0C629C-B7BE-4CC3-8C56-C20104B86930}"/>
              </a:ext>
            </a:extLst>
          </p:cNvPr>
          <p:cNvSpPr txBox="1"/>
          <p:nvPr/>
        </p:nvSpPr>
        <p:spPr>
          <a:xfrm>
            <a:off x="2070960" y="6327085"/>
            <a:ext cx="10121039" cy="4173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800" b="1" dirty="0">
                <a:solidFill>
                  <a:srgbClr val="14539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Jia-Ming</a:t>
            </a:r>
            <a:r>
              <a:rPr lang="zh-CN" altLang="en-US" sz="1800" b="1" dirty="0">
                <a:solidFill>
                  <a:srgbClr val="14539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800" b="1" dirty="0" err="1">
                <a:solidFill>
                  <a:srgbClr val="14539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Xie</a:t>
            </a:r>
            <a:r>
              <a:rPr lang="en-US" altLang="zh-CN" sz="1800" b="1" dirty="0">
                <a:solidFill>
                  <a:srgbClr val="14539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1800" b="1" dirty="0">
                <a:solidFill>
                  <a:srgbClr val="14539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800" b="1" dirty="0">
                <a:solidFill>
                  <a:srgbClr val="14539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Jun-Xu</a:t>
            </a:r>
            <a:r>
              <a:rPr lang="zh-CN" altLang="en-US" sz="1800" b="1" dirty="0">
                <a:solidFill>
                  <a:srgbClr val="14539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800" b="1" dirty="0">
                <a:solidFill>
                  <a:srgbClr val="14539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Lu</a:t>
            </a:r>
            <a:r>
              <a:rPr lang="zh-CN" altLang="en-US" sz="1800" b="1" dirty="0">
                <a:solidFill>
                  <a:srgbClr val="14539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US" altLang="zh-CN" sz="1800" b="1" dirty="0">
                <a:solidFill>
                  <a:srgbClr val="14539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LSG</a:t>
            </a:r>
            <a:r>
              <a:rPr lang="zh-CN" altLang="en-US" sz="1800" b="1" dirty="0">
                <a:solidFill>
                  <a:srgbClr val="14539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*</a:t>
            </a:r>
            <a:r>
              <a:rPr lang="en-US" altLang="zh-CN" sz="1800" b="1" dirty="0">
                <a:solidFill>
                  <a:srgbClr val="14539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1800" b="1" dirty="0">
                <a:solidFill>
                  <a:srgbClr val="14539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800" b="1" dirty="0">
                <a:solidFill>
                  <a:srgbClr val="14539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Bing-Song</a:t>
            </a:r>
            <a:r>
              <a:rPr lang="zh-CN" altLang="en-US" sz="1800" b="1" dirty="0">
                <a:solidFill>
                  <a:srgbClr val="14539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800" b="1" dirty="0">
                <a:solidFill>
                  <a:srgbClr val="14539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Zou, PRD108(2023)L111502</a:t>
            </a:r>
            <a:r>
              <a:rPr lang="zh-CN" altLang="en-US" sz="1800" b="1" dirty="0">
                <a:solidFill>
                  <a:srgbClr val="14539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 </a:t>
            </a:r>
            <a:endParaRPr lang="en-US" altLang="zh-CN" sz="1800" b="1" dirty="0">
              <a:solidFill>
                <a:srgbClr val="14539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7084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50847"/>
    </mc:Choice>
    <mc:Fallback xmlns="">
      <p:transition advTm="50847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D4981BFB-3250-1A25-A1B0-666BEF97A3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8643" y="3213957"/>
            <a:ext cx="3280330" cy="689495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sp>
        <p:nvSpPr>
          <p:cNvPr id="10" name="灯片编号占位符 9">
            <a:extLst>
              <a:ext uri="{FF2B5EF4-FFF2-40B4-BE49-F238E27FC236}">
                <a16:creationId xmlns:a16="http://schemas.microsoft.com/office/drawing/2014/main" id="{5B5FF349-9ED9-4E54-9ED0-D693B1B61A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FB67F1-DEA0-4505-A3D7-68170254FAEF}" type="slidenum">
              <a:rPr lang="zh-CN" altLang="en-US" smtClean="0"/>
              <a:pPr>
                <a:defRPr/>
              </a:pPr>
              <a:t>12</a:t>
            </a:fld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2DB1CC98-4F82-3088-9B67-B6BE0D6484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845" y="4612871"/>
            <a:ext cx="2987850" cy="180016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9B4AB584-7734-5CC8-DF48-8BD37B1995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3720" y="2148304"/>
            <a:ext cx="4492561" cy="78074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04B05969-7F3A-02C6-67BF-9E0C6818D96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2164" y="1935435"/>
            <a:ext cx="4593685" cy="112887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005639AB-CB14-BDA0-C030-6509195263FD}"/>
                  </a:ext>
                </a:extLst>
              </p:cNvPr>
              <p:cNvSpPr txBox="1"/>
              <p:nvPr/>
            </p:nvSpPr>
            <p:spPr>
              <a:xfrm>
                <a:off x="79796" y="3261952"/>
                <a:ext cx="7645138" cy="39164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zh-CN" altLang="en-US" dirty="0"/>
                  <a:t>   </a:t>
                </a:r>
                <a:r>
                  <a:rPr lang="en-US" altLang="zh-CN" dirty="0"/>
                  <a:t>Simplified as the light mass of NGB and in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the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chiral limit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altLang="zh-CN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altLang="zh-CN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  <m:r>
                      <a:rPr lang="en-US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</m:t>
                    </m:r>
                  </m:oMath>
                </a14:m>
                <a:endParaRPr lang="en-US" altLang="zh-CN" dirty="0"/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005639AB-CB14-BDA0-C030-6509195263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796" y="3261952"/>
                <a:ext cx="7645138" cy="391646"/>
              </a:xfrm>
              <a:prstGeom prst="rect">
                <a:avLst/>
              </a:prstGeom>
              <a:blipFill>
                <a:blip r:embed="rId7"/>
                <a:stretch>
                  <a:fillRect t="-6250" b="-2031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文本框 8">
            <a:extLst>
              <a:ext uri="{FF2B5EF4-FFF2-40B4-BE49-F238E27FC236}">
                <a16:creationId xmlns:a16="http://schemas.microsoft.com/office/drawing/2014/main" id="{ABFA088E-D392-8068-4B65-79DF6C36C594}"/>
              </a:ext>
            </a:extLst>
          </p:cNvPr>
          <p:cNvSpPr txBox="1"/>
          <p:nvPr/>
        </p:nvSpPr>
        <p:spPr>
          <a:xfrm>
            <a:off x="311412" y="1353731"/>
            <a:ext cx="1063090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p"/>
            </a:pPr>
            <a:r>
              <a:rPr lang="en-US" altLang="zh-CN" sz="2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Replace the baryon octet with the </a:t>
            </a:r>
            <a:r>
              <a:rPr lang="en-US" altLang="zh-CN" sz="2400" b="1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vector nonet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4DEACCB9-EE24-78E0-213E-0136327C88D4}"/>
                  </a:ext>
                </a:extLst>
              </p:cNvPr>
              <p:cNvSpPr txBox="1"/>
              <p:nvPr/>
            </p:nvSpPr>
            <p:spPr>
              <a:xfrm>
                <a:off x="1" y="117291"/>
                <a:ext cx="2997723" cy="646331"/>
              </a:xfrm>
              <a:prstGeom prst="rect">
                <a:avLst/>
              </a:prstGeom>
              <a:noFill/>
            </p:spPr>
            <p:txBody>
              <a:bodyPr wrap="square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3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𝑲</m:t>
                          </m:r>
                        </m:e>
                        <m:sub>
                          <m:r>
                            <a:rPr lang="en-US" altLang="zh-CN" sz="3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d>
                        <m:dPr>
                          <m:ctrlPr>
                            <a:rPr lang="en-US" altLang="zh-CN" sz="3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3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𝟏𝟐𝟕𝟎</m:t>
                          </m:r>
                        </m:e>
                      </m:d>
                    </m:oMath>
                  </m:oMathPara>
                </a14:m>
                <a:endParaRPr lang="en-US" altLang="zh-CN" sz="2400" b="1" dirty="0">
                  <a:solidFill>
                    <a:schemeClr val="tx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4DEACCB9-EE24-78E0-213E-0136327C88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" y="117291"/>
                <a:ext cx="2997723" cy="646331"/>
              </a:xfrm>
              <a:prstGeom prst="rect">
                <a:avLst/>
              </a:prstGeom>
              <a:blipFill>
                <a:blip r:embed="rId9"/>
                <a:stretch>
                  <a:fillRect l="-2110" b="-769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08758AFC-AE24-204B-88A2-D33D47BA9848}"/>
                  </a:ext>
                </a:extLst>
              </p:cNvPr>
              <p:cNvSpPr txBox="1"/>
              <p:nvPr/>
            </p:nvSpPr>
            <p:spPr>
              <a:xfrm>
                <a:off x="2545882" y="284111"/>
                <a:ext cx="9965522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d>
                        <m:dPr>
                          <m:ctrlPr>
                            <a:rPr lang="en-US" altLang="zh-CN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CN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  <m:sup>
                              <m:r>
                                <a:rPr lang="en-US" altLang="zh-CN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sup>
                          </m:sSup>
                        </m:e>
                      </m:d>
                      <m:r>
                        <a:rPr lang="en-US" altLang="zh-CN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1/2</m:t>
                      </m:r>
                      <m:d>
                        <m:dPr>
                          <m:ctrlPr>
                            <a:rPr lang="en-US" altLang="zh-CN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CN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sup>
                              <m:r>
                                <a:rPr lang="en-US" altLang="zh-CN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e>
                      </m:d>
                      <m:r>
                        <m:rPr>
                          <m:nor/>
                        </m:rPr>
                        <a:rPr lang="en-US" altLang="zh-CN" sz="2400" dirty="0">
                          <a:solidFill>
                            <a:schemeClr val="tx1"/>
                          </a:solidFill>
                          <a:latin typeface="-apple-system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m:t>,</m:t>
                      </m:r>
                      <m:r>
                        <m:rPr>
                          <m:nor/>
                        </m:rPr>
                        <a:rPr lang="en-US" altLang="zh-CN" sz="2400" dirty="0">
                          <a:solidFill>
                            <a:schemeClr val="tx1"/>
                          </a:solidFill>
                          <a:latin typeface="-apple-system"/>
                          <a:ea typeface="Microsoft YaHei" panose="020B0503020204020204" pitchFamily="34" charset="-122"/>
                        </a:rPr>
                        <m:t> </m:t>
                      </m:r>
                      <m:r>
                        <a:rPr lang="en-US" altLang="zh-CN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altLang="zh-CN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=1; </m:t>
                      </m:r>
                      <m:r>
                        <a:rPr lang="en-US" altLang="zh-CN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𝑀</m:t>
                      </m:r>
                      <m:r>
                        <a:rPr lang="en-US" altLang="zh-CN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=1253±</m:t>
                      </m:r>
                      <m:r>
                        <a:rPr lang="en-US" altLang="zh-CN" sz="24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7 </m:t>
                      </m:r>
                      <m:r>
                        <m:rPr>
                          <m:nor/>
                        </m:rPr>
                        <a:rPr lang="en-US" altLang="zh-CN" sz="2400" dirty="0">
                          <a:solidFill>
                            <a:schemeClr val="tx1"/>
                          </a:solidFill>
                          <a:latin typeface="-apple-system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m:t>MeV</m:t>
                      </m:r>
                      <m:r>
                        <m:rPr>
                          <m:nor/>
                        </m:rPr>
                        <a:rPr lang="en-US" altLang="zh-CN" sz="2400" dirty="0">
                          <a:solidFill>
                            <a:schemeClr val="tx1"/>
                          </a:solidFill>
                          <a:latin typeface="-apple-system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m:t>, </m:t>
                      </m:r>
                      <m:r>
                        <m:rPr>
                          <m:sty m:val="p"/>
                        </m:rPr>
                        <a:rPr lang="el-GR" altLang="zh-CN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Γ</m:t>
                      </m:r>
                      <m:r>
                        <a:rPr lang="en-US" altLang="zh-CN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=90±20</m:t>
                      </m:r>
                      <m:r>
                        <m:rPr>
                          <m:nor/>
                        </m:rPr>
                        <a:rPr lang="en-US" altLang="zh-CN" sz="2400" dirty="0">
                          <a:solidFill>
                            <a:schemeClr val="tx1"/>
                          </a:solidFill>
                          <a:latin typeface="-apple-system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zh-CN" sz="2400" dirty="0">
                          <a:solidFill>
                            <a:schemeClr val="tx1"/>
                          </a:solidFill>
                          <a:latin typeface="-apple-system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m:t>MeV</m:t>
                      </m:r>
                    </m:oMath>
                  </m:oMathPara>
                </a14:m>
                <a:endParaRPr lang="en-US" altLang="zh-CN" sz="2400" dirty="0">
                  <a:solidFill>
                    <a:schemeClr val="tx1"/>
                  </a:solidFill>
                  <a:latin typeface="-apple-system"/>
                  <a:ea typeface="Microsoft YaHei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08758AFC-AE24-204B-88A2-D33D47BA98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5882" y="284111"/>
                <a:ext cx="9965522" cy="461665"/>
              </a:xfrm>
              <a:prstGeom prst="rect">
                <a:avLst/>
              </a:prstGeom>
              <a:blipFill>
                <a:blip r:embed="rId11"/>
                <a:stretch>
                  <a:fillRect t="-8108" b="-2432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图片 11">
            <a:extLst>
              <a:ext uri="{FF2B5EF4-FFF2-40B4-BE49-F238E27FC236}">
                <a16:creationId xmlns:a16="http://schemas.microsoft.com/office/drawing/2014/main" id="{6C0B2318-BBD8-66D5-AE21-03A6CF423B6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469915" y="4616861"/>
            <a:ext cx="5444448" cy="188502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95AEAABD-3B20-68D1-CF10-5069E9F25C9B}"/>
              </a:ext>
            </a:extLst>
          </p:cNvPr>
          <p:cNvSpPr txBox="1"/>
          <p:nvPr/>
        </p:nvSpPr>
        <p:spPr>
          <a:xfrm>
            <a:off x="9914363" y="5668921"/>
            <a:ext cx="2039620" cy="830997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en-US" altLang="zh-CN" sz="1600" dirty="0">
                <a:solidFill>
                  <a:srgbClr val="145396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LSG,</a:t>
            </a:r>
            <a:r>
              <a:rPr lang="zh-CN" altLang="en-US" sz="1600" dirty="0">
                <a:solidFill>
                  <a:srgbClr val="145396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altLang="zh-CN" sz="1600" dirty="0" err="1">
                <a:solidFill>
                  <a:srgbClr val="145396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Oset</a:t>
            </a:r>
            <a:r>
              <a:rPr lang="en-US" altLang="zh-CN" sz="1600" dirty="0">
                <a:solidFill>
                  <a:srgbClr val="145396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,</a:t>
            </a:r>
            <a:r>
              <a:rPr lang="zh-CN" altLang="en-US" sz="1600" dirty="0">
                <a:solidFill>
                  <a:srgbClr val="145396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altLang="zh-CN" sz="1600" dirty="0">
                <a:solidFill>
                  <a:srgbClr val="145396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Roca,</a:t>
            </a:r>
            <a:r>
              <a:rPr lang="zh-CN" altLang="en-US" sz="1600" dirty="0">
                <a:solidFill>
                  <a:srgbClr val="145396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altLang="zh-CN" sz="1600" dirty="0">
                <a:solidFill>
                  <a:srgbClr val="145396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and</a:t>
            </a:r>
            <a:r>
              <a:rPr lang="zh-CN" altLang="en-US" sz="1600" dirty="0">
                <a:solidFill>
                  <a:srgbClr val="145396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altLang="zh-CN" sz="1600" dirty="0" err="1">
                <a:solidFill>
                  <a:srgbClr val="145396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Oller</a:t>
            </a:r>
            <a:r>
              <a:rPr lang="en-US" altLang="zh-CN" sz="1600" dirty="0">
                <a:solidFill>
                  <a:srgbClr val="145396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,</a:t>
            </a:r>
            <a:r>
              <a:rPr lang="zh-CN" altLang="en-US" sz="1600" dirty="0">
                <a:solidFill>
                  <a:srgbClr val="145396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altLang="zh-CN" sz="1600" dirty="0">
                <a:solidFill>
                  <a:srgbClr val="145396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PRD</a:t>
            </a:r>
            <a:r>
              <a:rPr lang="en" altLang="zh-CN" sz="1600" b="1" dirty="0">
                <a:solidFill>
                  <a:srgbClr val="145396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75, </a:t>
            </a:r>
            <a:r>
              <a:rPr lang="en" altLang="zh-CN" sz="1600" dirty="0">
                <a:solidFill>
                  <a:srgbClr val="145396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014017 (2007)</a:t>
            </a:r>
            <a:endParaRPr lang="en" altLang="zh-CN" sz="1600" dirty="0">
              <a:solidFill>
                <a:srgbClr val="145396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63FF64BB-8FCA-78EA-881A-089204BB65E9}"/>
              </a:ext>
            </a:extLst>
          </p:cNvPr>
          <p:cNvSpPr txBox="1"/>
          <p:nvPr/>
        </p:nvSpPr>
        <p:spPr>
          <a:xfrm>
            <a:off x="10060327" y="4765128"/>
            <a:ext cx="186520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altLang="zh-CN" sz="1600" dirty="0"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Roca, </a:t>
            </a:r>
            <a:r>
              <a:rPr lang="en" altLang="zh-CN" sz="1600" dirty="0" err="1"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Oset</a:t>
            </a:r>
            <a:r>
              <a:rPr lang="en-US" altLang="zh-CN" sz="1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,</a:t>
            </a:r>
            <a:r>
              <a:rPr lang="zh-CN" altLang="en-US" sz="1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altLang="zh-CN" sz="1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and</a:t>
            </a:r>
            <a:r>
              <a:rPr lang="zh-CN" altLang="en-US" sz="1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" altLang="zh-CN" sz="1600" dirty="0"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Singh, P</a:t>
            </a:r>
            <a:r>
              <a:rPr lang="en-US" altLang="zh-CN" sz="1600" dirty="0"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R</a:t>
            </a:r>
            <a:r>
              <a:rPr lang="en" altLang="zh-CN" sz="1600" dirty="0"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D72, 014002 (2005)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488F28A2-2839-48B3-9283-24CA2B9FC45A}"/>
                  </a:ext>
                </a:extLst>
              </p:cNvPr>
              <p:cNvSpPr txBox="1"/>
              <p:nvPr/>
            </p:nvSpPr>
            <p:spPr>
              <a:xfrm>
                <a:off x="366858" y="4035157"/>
                <a:ext cx="11410613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0000"/>
                  </a:lnSpc>
                  <a:spcAft>
                    <a:spcPts val="500"/>
                  </a:spcAft>
                  <a:buFont typeface="Wingdings" pitchFamily="2" charset="2"/>
                  <a:buChar char="p"/>
                </a:pPr>
                <a:r>
                  <a:rPr lang="en-US" altLang="zh-CN" sz="2400" b="1" dirty="0"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Coupled</a:t>
                </a:r>
                <a:r>
                  <a:rPr lang="zh-CN" altLang="en-US" sz="2400" b="1" dirty="0"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 </a:t>
                </a:r>
                <a:r>
                  <a:rPr lang="en-US" altLang="zh-CN" sz="2400" b="1" dirty="0"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channels: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Microsoft YaHei" panose="020B0503020204020204" pitchFamily="34" charset="-122"/>
                          </a:rPr>
                        </m:ctrlPr>
                      </m:sSupPr>
                      <m:e>
                        <m:r>
                          <a:rPr lang="en-US" altLang="zh-CN" sz="2400" b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Microsoft YaHei" panose="020B0503020204020204" pitchFamily="34" charset="-122"/>
                          </a:rPr>
                          <m:t>𝑲</m:t>
                        </m:r>
                      </m:e>
                      <m:sup>
                        <m:r>
                          <a:rPr lang="en-US" altLang="zh-CN" sz="2400" b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Microsoft YaHei" panose="020B0503020204020204" pitchFamily="34" charset="-122"/>
                          </a:rPr>
                          <m:t>∗</m:t>
                        </m:r>
                      </m:sup>
                    </m:sSup>
                    <m:r>
                      <a:rPr lang="zh-CN" altLang="en-US" sz="2400" b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Microsoft YaHei" panose="020B0503020204020204" pitchFamily="34" charset="-122"/>
                      </a:rPr>
                      <m:t>𝝅</m:t>
                    </m:r>
                    <m:r>
                      <a:rPr lang="en-US" altLang="zh-CN" sz="2400" b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Microsoft YaHei" panose="020B0503020204020204" pitchFamily="34" charset="-122"/>
                      </a:rPr>
                      <m:t>(</m:t>
                    </m:r>
                    <m:r>
                      <a:rPr lang="en-US" altLang="zh-CN" sz="2400" b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Microsoft YaHei" panose="020B0503020204020204" pitchFamily="34" charset="-122"/>
                      </a:rPr>
                      <m:t>𝟏𝟎𝟑𝟎</m:t>
                    </m:r>
                    <m:r>
                      <a:rPr lang="en-US" altLang="zh-CN" sz="2400" b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Microsoft YaHei" panose="020B0503020204020204" pitchFamily="34" charset="-122"/>
                      </a:rPr>
                      <m:t>)</m:t>
                    </m:r>
                  </m:oMath>
                </a14:m>
                <a:r>
                  <a:rPr lang="en-US" altLang="zh-CN" sz="2400" b="1" dirty="0">
                    <a:solidFill>
                      <a:srgbClr val="C00000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, </a:t>
                </a:r>
                <a14:m>
                  <m:oMath xmlns:m="http://schemas.openxmlformats.org/officeDocument/2006/math">
                    <m:r>
                      <a:rPr lang="zh-CN" altLang="en-US" sz="2400" b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Microsoft YaHei" panose="020B0503020204020204" pitchFamily="34" charset="-122"/>
                      </a:rPr>
                      <m:t>𝝆</m:t>
                    </m:r>
                    <m:r>
                      <a:rPr lang="en-US" altLang="zh-CN" sz="2400" b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Microsoft YaHei" panose="020B0503020204020204" pitchFamily="34" charset="-122"/>
                      </a:rPr>
                      <m:t>𝑲</m:t>
                    </m:r>
                    <m:d>
                      <m:dPr>
                        <m:ctrlPr>
                          <a:rPr lang="en-US" altLang="zh-CN" sz="2400" b="1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Microsoft YaHei" panose="020B0503020204020204" pitchFamily="34" charset="-122"/>
                          </a:rPr>
                        </m:ctrlPr>
                      </m:dPr>
                      <m:e>
                        <m:r>
                          <a:rPr lang="en-US" altLang="zh-CN" sz="24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Microsoft YaHei" panose="020B0503020204020204" pitchFamily="34" charset="-122"/>
                          </a:rPr>
                          <m:t>𝟏𝟐𝟕𝟏</m:t>
                        </m:r>
                      </m:e>
                    </m:d>
                    <m:r>
                      <a:rPr lang="en-US" altLang="zh-CN" sz="2400" b="1" dirty="0">
                        <a:latin typeface="Cambria Math" panose="02040503050406030204" pitchFamily="18" charset="0"/>
                        <a:ea typeface="Microsoft YaHei" panose="020B0503020204020204" pitchFamily="34" charset="-122"/>
                      </a:rPr>
                      <m:t>,</m:t>
                    </m:r>
                  </m:oMath>
                </a14:m>
                <a:r>
                  <a:rPr lang="en-US" altLang="zh-CN" sz="2400" b="1" dirty="0"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 </a:t>
                </a:r>
                <a14:m>
                  <m:oMath xmlns:m="http://schemas.openxmlformats.org/officeDocument/2006/math">
                    <m:r>
                      <a:rPr lang="zh-CN" altLang="en-US" sz="2400" b="1">
                        <a:latin typeface="Cambria Math" panose="02040503050406030204" pitchFamily="18" charset="0"/>
                        <a:ea typeface="Microsoft YaHei" panose="020B0503020204020204" pitchFamily="34" charset="-122"/>
                      </a:rPr>
                      <m:t>𝜔</m:t>
                    </m:r>
                    <m:r>
                      <a:rPr lang="en-US" altLang="zh-CN" sz="2400" b="1">
                        <a:latin typeface="Cambria Math" panose="02040503050406030204" pitchFamily="18" charset="0"/>
                        <a:ea typeface="Microsoft YaHei" panose="020B0503020204020204" pitchFamily="34" charset="-122"/>
                      </a:rPr>
                      <m:t>𝐾</m:t>
                    </m:r>
                    <m:r>
                      <a:rPr lang="en-US" altLang="zh-CN" sz="2400" b="1">
                        <a:latin typeface="Cambria Math" panose="02040503050406030204" pitchFamily="18" charset="0"/>
                        <a:ea typeface="Microsoft YaHei" panose="020B0503020204020204" pitchFamily="34" charset="-122"/>
                      </a:rPr>
                      <m:t>(1278)</m:t>
                    </m:r>
                  </m:oMath>
                </a14:m>
                <a:r>
                  <a:rPr lang="en-US" altLang="zh-CN" sz="2400" b="1" dirty="0"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b="1" i="1">
                            <a:latin typeface="Cambria Math" panose="02040503050406030204" pitchFamily="18" charset="0"/>
                            <a:ea typeface="Microsoft YaHei" panose="020B0503020204020204" pitchFamily="34" charset="-122"/>
                          </a:rPr>
                        </m:ctrlPr>
                      </m:sSupPr>
                      <m:e>
                        <m:r>
                          <a:rPr lang="en-US" altLang="zh-CN" sz="2400" b="1">
                            <a:latin typeface="Cambria Math" panose="02040503050406030204" pitchFamily="18" charset="0"/>
                            <a:ea typeface="Microsoft YaHei" panose="020B0503020204020204" pitchFamily="34" charset="-122"/>
                          </a:rPr>
                          <m:t>𝐾</m:t>
                        </m:r>
                      </m:e>
                      <m:sup>
                        <m:r>
                          <a:rPr lang="en-US" altLang="zh-CN" sz="2400" b="1">
                            <a:latin typeface="Cambria Math" panose="02040503050406030204" pitchFamily="18" charset="0"/>
                            <a:ea typeface="Microsoft YaHei" panose="020B0503020204020204" pitchFamily="34" charset="-122"/>
                          </a:rPr>
                          <m:t>∗</m:t>
                        </m:r>
                      </m:sup>
                    </m:sSup>
                    <m:r>
                      <a:rPr lang="zh-CN" altLang="en-US" sz="2400" b="1">
                        <a:latin typeface="Cambria Math" panose="02040503050406030204" pitchFamily="18" charset="0"/>
                        <a:ea typeface="Microsoft YaHei" panose="020B0503020204020204" pitchFamily="34" charset="-122"/>
                      </a:rPr>
                      <m:t>𝜂</m:t>
                    </m:r>
                    <m:r>
                      <a:rPr lang="en-US" altLang="zh-CN" sz="2400" b="1">
                        <a:latin typeface="Cambria Math" panose="02040503050406030204" pitchFamily="18" charset="0"/>
                        <a:ea typeface="Microsoft YaHei" panose="020B0503020204020204" pitchFamily="34" charset="-122"/>
                      </a:rPr>
                      <m:t>(1440)</m:t>
                    </m:r>
                  </m:oMath>
                </a14:m>
                <a:r>
                  <a:rPr lang="en-US" altLang="zh-CN" sz="2400" b="1" dirty="0"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, </a:t>
                </a:r>
                <a14:m>
                  <m:oMath xmlns:m="http://schemas.openxmlformats.org/officeDocument/2006/math">
                    <m:r>
                      <a:rPr lang="zh-CN" altLang="en-US" sz="2400" b="1">
                        <a:latin typeface="Cambria Math" panose="02040503050406030204" pitchFamily="18" charset="0"/>
                        <a:ea typeface="Microsoft YaHei" panose="020B0503020204020204" pitchFamily="34" charset="-122"/>
                      </a:rPr>
                      <m:t>𝜙</m:t>
                    </m:r>
                    <m:r>
                      <a:rPr lang="en-US" altLang="zh-CN" sz="2400" b="1">
                        <a:latin typeface="Cambria Math" panose="02040503050406030204" pitchFamily="18" charset="0"/>
                        <a:ea typeface="Microsoft YaHei" panose="020B0503020204020204" pitchFamily="34" charset="-122"/>
                      </a:rPr>
                      <m:t>𝐾</m:t>
                    </m:r>
                    <m:r>
                      <a:rPr lang="en-US" altLang="zh-CN" sz="2400" b="1">
                        <a:latin typeface="Cambria Math" panose="02040503050406030204" pitchFamily="18" charset="0"/>
                        <a:ea typeface="Microsoft YaHei" panose="020B0503020204020204" pitchFamily="34" charset="-122"/>
                      </a:rPr>
                      <m:t>(1515)</m:t>
                    </m:r>
                  </m:oMath>
                </a14:m>
                <a:endParaRPr lang="en-US" altLang="zh-CN" sz="2400" b="1" dirty="0"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488F28A2-2839-48B3-9283-24CA2B9FC4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858" y="4035157"/>
                <a:ext cx="11410613" cy="461665"/>
              </a:xfrm>
              <a:prstGeom prst="rect">
                <a:avLst/>
              </a:prstGeom>
              <a:blipFill>
                <a:blip r:embed="rId13"/>
                <a:stretch>
                  <a:fillRect l="-694" t="-10526" b="-28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35183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81739"/>
    </mc:Choice>
    <mc:Fallback xmlns="">
      <p:transition advTm="81739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2256560-54CF-43E4-9F59-9B611664C5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13</a:t>
            </a:fld>
            <a:endParaRPr 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1CDD3AA1-1F5F-4E88-AD35-6D5FDB6737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43671"/>
            <a:ext cx="12192000" cy="471457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43DF409F-DA63-4438-9FB7-66B6CE782546}"/>
                  </a:ext>
                </a:extLst>
              </p:cNvPr>
              <p:cNvSpPr txBox="1"/>
              <p:nvPr/>
            </p:nvSpPr>
            <p:spPr>
              <a:xfrm>
                <a:off x="1" y="117291"/>
                <a:ext cx="10724826" cy="646331"/>
              </a:xfrm>
              <a:prstGeom prst="rect">
                <a:avLst/>
              </a:prstGeom>
              <a:noFill/>
            </p:spPr>
            <p:txBody>
              <a:bodyPr wrap="square" anchor="ctr">
                <a:spAutoFit/>
              </a:bodyPr>
              <a:lstStyle/>
              <a:p>
                <a:r>
                  <a:rPr lang="en-US" altLang="zh-CN" sz="3600" b="1" dirty="0">
                    <a:solidFill>
                      <a:schemeClr val="tx1"/>
                    </a:solidFill>
                  </a:rPr>
                  <a:t>Light quark mass evolution of two poles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3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𝑲</m:t>
                        </m:r>
                      </m:e>
                      <m:sub>
                        <m:r>
                          <a:rPr lang="en-US" altLang="zh-CN" sz="3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d>
                      <m:dPr>
                        <m:ctrlPr>
                          <a:rPr lang="en-US" altLang="zh-CN" sz="3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3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𝟏𝟐𝟕𝟎</m:t>
                        </m:r>
                      </m:e>
                    </m:d>
                  </m:oMath>
                </a14:m>
                <a:endParaRPr lang="en-US" altLang="zh-CN" sz="2400" b="1" dirty="0">
                  <a:solidFill>
                    <a:schemeClr val="tx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43DF409F-DA63-4438-9FB7-66B6CE7825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" y="117291"/>
                <a:ext cx="10724826" cy="646331"/>
              </a:xfrm>
              <a:prstGeom prst="rect">
                <a:avLst/>
              </a:prstGeom>
              <a:blipFill>
                <a:blip r:embed="rId3"/>
                <a:stretch>
                  <a:fillRect l="-1706" t="-13208" b="-3679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文本框 8">
            <a:extLst>
              <a:ext uri="{FF2B5EF4-FFF2-40B4-BE49-F238E27FC236}">
                <a16:creationId xmlns:a16="http://schemas.microsoft.com/office/drawing/2014/main" id="{E80BCE63-72E7-4434-BA49-C188EC1F9E0F}"/>
              </a:ext>
            </a:extLst>
          </p:cNvPr>
          <p:cNvSpPr txBox="1"/>
          <p:nvPr/>
        </p:nvSpPr>
        <p:spPr>
          <a:xfrm>
            <a:off x="683862" y="6282987"/>
            <a:ext cx="108701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zh-CN" dirty="0"/>
              <a:t>J.M. </a:t>
            </a:r>
            <a:r>
              <a:rPr lang="en-US" altLang="zh-CN" dirty="0" err="1"/>
              <a:t>Xie</a:t>
            </a:r>
            <a:r>
              <a:rPr lang="en-US" altLang="zh-CN" dirty="0"/>
              <a:t>, Z.W. Liu, J.X. Lu, H. Liang, R. Molina, and LSG*, PRD113(2026)074002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07986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灯片编号占位符 16">
            <a:extLst>
              <a:ext uri="{FF2B5EF4-FFF2-40B4-BE49-F238E27FC236}">
                <a16:creationId xmlns:a16="http://schemas.microsoft.com/office/drawing/2014/main" id="{ADE78DEB-07CD-435E-A7F1-F04812CD8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FB67F1-DEA0-4505-A3D7-68170254FAEF}" type="slidenum">
              <a:rPr lang="zh-CN" altLang="en-US" smtClean="0"/>
              <a:pPr>
                <a:defRPr/>
              </a:pPr>
              <a:t>14</a:t>
            </a:fld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标题 5">
                <a:extLst>
                  <a:ext uri="{FF2B5EF4-FFF2-40B4-BE49-F238E27FC236}">
                    <a16:creationId xmlns:a16="http://schemas.microsoft.com/office/drawing/2014/main" id="{B0285AEF-B778-B077-55A3-A94DDACA58FE}"/>
                  </a:ext>
                </a:extLst>
              </p:cNvPr>
              <p:cNvSpPr>
                <a:spLocks noGrp="1"/>
              </p:cNvSpPr>
              <p:nvPr>
                <p:ph type="title" idx="4294967295"/>
              </p:nvPr>
            </p:nvSpPr>
            <p:spPr>
              <a:xfrm>
                <a:off x="0" y="-46038"/>
                <a:ext cx="10515600" cy="1325563"/>
              </a:xfrm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zh-CN" altLang="en-US" sz="3600" b="1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m:t>𝚵</m:t>
                      </m:r>
                      <m:r>
                        <a:rPr lang="en-US" altLang="zh-CN" sz="3600" b="1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m:t>(</m:t>
                      </m:r>
                      <m:r>
                        <a:rPr lang="en-US" altLang="zh-CN" sz="3600" b="1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m:t>𝟏𝟖𝟐𝟎</m:t>
                      </m:r>
                      <m:r>
                        <a:rPr lang="en-US" altLang="zh-CN" sz="3600" b="1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m:t>)</m:t>
                      </m:r>
                    </m:oMath>
                  </m:oMathPara>
                </a14:m>
                <a:endParaRPr lang="zh-CN" altLang="en-US" sz="3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-apple-system"/>
                  <a:ea typeface="Microsoft YaHei" panose="020B0503020204020204" pitchFamily="34" charset="-122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标题 5">
                <a:extLst>
                  <a:ext uri="{FF2B5EF4-FFF2-40B4-BE49-F238E27FC236}">
                    <a16:creationId xmlns:a16="http://schemas.microsoft.com/office/drawing/2014/main" id="{B0285AEF-B778-B077-55A3-A94DDACA58F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 idx="4294967295"/>
              </p:nvPr>
            </p:nvSpPr>
            <p:spPr>
              <a:xfrm>
                <a:off x="0" y="-46038"/>
                <a:ext cx="10515600" cy="1325563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图片 8">
            <a:extLst>
              <a:ext uri="{FF2B5EF4-FFF2-40B4-BE49-F238E27FC236}">
                <a16:creationId xmlns:a16="http://schemas.microsoft.com/office/drawing/2014/main" id="{0B5ABD4A-CD46-4FDF-AE27-7374AECFBE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61911" y="2649169"/>
            <a:ext cx="5189969" cy="3320716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18DCC2A3-9694-42DE-BD5F-C96CC7A4CBB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372" y="1220553"/>
            <a:ext cx="2515433" cy="2044289"/>
          </a:xfrm>
          <a:prstGeom prst="rect">
            <a:avLst/>
          </a:prstGeom>
        </p:spPr>
      </p:pic>
      <p:pic>
        <p:nvPicPr>
          <p:cNvPr id="1026" name="Picture 2" descr="Baryon decuplet diagram - Stock Image - C014/1727 - Science Photo Library">
            <a:extLst>
              <a:ext uri="{FF2B5EF4-FFF2-40B4-BE49-F238E27FC236}">
                <a16:creationId xmlns:a16="http://schemas.microsoft.com/office/drawing/2014/main" id="{DE1197AE-0A9A-4F2B-92B1-BED20022D5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0056" y="1019546"/>
            <a:ext cx="2330216" cy="2446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F6332118-18E7-4DA8-BC94-2B6297A98A8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48523" y="1501006"/>
            <a:ext cx="3238952" cy="905001"/>
          </a:xfrm>
          <a:prstGeom prst="rect">
            <a:avLst/>
          </a:prstGeom>
        </p:spPr>
      </p:pic>
      <p:sp>
        <p:nvSpPr>
          <p:cNvPr id="18" name="文本框 17">
            <a:extLst>
              <a:ext uri="{FF2B5EF4-FFF2-40B4-BE49-F238E27FC236}">
                <a16:creationId xmlns:a16="http://schemas.microsoft.com/office/drawing/2014/main" id="{E8F08358-C509-496E-BA13-30312142900F}"/>
              </a:ext>
            </a:extLst>
          </p:cNvPr>
          <p:cNvSpPr txBox="1"/>
          <p:nvPr/>
        </p:nvSpPr>
        <p:spPr>
          <a:xfrm>
            <a:off x="541228" y="6169580"/>
            <a:ext cx="61890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altLang="zh-CN" dirty="0">
                <a:effectLst/>
              </a:rPr>
              <a:t>S. Sarkar</a:t>
            </a:r>
            <a:r>
              <a:rPr lang="sv-SE" altLang="zh-CN" b="0" i="0" dirty="0">
                <a:solidFill>
                  <a:srgbClr val="1F1F1F"/>
                </a:solidFill>
                <a:effectLst/>
                <a:latin typeface="ElsevierSans"/>
              </a:rPr>
              <a:t>, </a:t>
            </a:r>
            <a:r>
              <a:rPr lang="sv-SE" altLang="zh-CN" dirty="0">
                <a:effectLst/>
              </a:rPr>
              <a:t>E. Oset</a:t>
            </a:r>
            <a:r>
              <a:rPr lang="sv-SE" altLang="zh-CN" b="0" i="0" dirty="0">
                <a:solidFill>
                  <a:srgbClr val="1F1F1F"/>
                </a:solidFill>
                <a:effectLst/>
                <a:latin typeface="ElsevierSans"/>
              </a:rPr>
              <a:t>, </a:t>
            </a:r>
            <a:r>
              <a:rPr lang="sv-SE" altLang="zh-CN" dirty="0">
                <a:effectLst/>
              </a:rPr>
              <a:t>M.J. Vicente Vacas, NPA750 (</a:t>
            </a:r>
            <a:r>
              <a:rPr lang="en-US" altLang="zh-CN" b="0" i="0" dirty="0">
                <a:solidFill>
                  <a:srgbClr val="1F1F1F"/>
                </a:solidFill>
                <a:effectLst/>
                <a:latin typeface="ElsevierSans"/>
              </a:rPr>
              <a:t>2005) 294-323</a:t>
            </a:r>
            <a:endParaRPr lang="zh-CN" altLang="en-US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72EA31A3-93B6-4DA2-A486-A15507756C4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8820" y="3593159"/>
            <a:ext cx="5594428" cy="248096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D68B2BB0-F191-4F3C-8931-05E94C69F594}"/>
                  </a:ext>
                </a:extLst>
              </p:cNvPr>
              <p:cNvSpPr txBox="1"/>
              <p:nvPr/>
            </p:nvSpPr>
            <p:spPr>
              <a:xfrm>
                <a:off x="2545882" y="284111"/>
                <a:ext cx="9965522" cy="4734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d>
                        <m:dPr>
                          <m:ctrlPr>
                            <a:rPr lang="en-US" altLang="zh-CN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CN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  <m:sup>
                              <m:r>
                                <a:rPr lang="en-US" altLang="zh-CN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sup>
                          </m:sSup>
                        </m:e>
                      </m:d>
                      <m:r>
                        <a:rPr lang="en-US" altLang="zh-CN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1/2</m:t>
                      </m:r>
                      <m:d>
                        <m:dPr>
                          <m:ctrlPr>
                            <a:rPr lang="en-US" altLang="zh-CN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3/</m:t>
                          </m:r>
                          <m:sSup>
                            <m:sSupPr>
                              <m:ctrlPr>
                                <a:rPr lang="en-US" altLang="zh-CN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altLang="zh-CN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e>
                      </m:d>
                      <m:r>
                        <m:rPr>
                          <m:nor/>
                        </m:rPr>
                        <a:rPr lang="en-US" altLang="zh-CN" sz="2400" dirty="0">
                          <a:solidFill>
                            <a:schemeClr val="tx1"/>
                          </a:solidFill>
                          <a:latin typeface="-apple-system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m:t>,</m:t>
                      </m:r>
                      <m:r>
                        <m:rPr>
                          <m:nor/>
                        </m:rPr>
                        <a:rPr lang="en-US" altLang="zh-CN" sz="2400" dirty="0">
                          <a:solidFill>
                            <a:schemeClr val="tx1"/>
                          </a:solidFill>
                          <a:latin typeface="-apple-system"/>
                          <a:ea typeface="Microsoft YaHei" panose="020B0503020204020204" pitchFamily="34" charset="-122"/>
                        </a:rPr>
                        <m:t> </m:t>
                      </m:r>
                      <m:r>
                        <a:rPr lang="en-US" altLang="zh-CN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altLang="zh-CN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=2; </m:t>
                      </m:r>
                      <m:r>
                        <a:rPr lang="en-US" altLang="zh-CN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𝑀</m:t>
                      </m:r>
                      <m:r>
                        <a:rPr lang="en-US" altLang="zh-CN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=1823±</m:t>
                      </m:r>
                      <m:r>
                        <a:rPr lang="en-US" altLang="zh-CN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5</m:t>
                      </m:r>
                      <m:r>
                        <a:rPr lang="en-US" altLang="zh-CN" sz="24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zh-CN" sz="2400" dirty="0">
                          <a:solidFill>
                            <a:schemeClr val="tx1"/>
                          </a:solidFill>
                          <a:latin typeface="-apple-system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m:t>MeV</m:t>
                      </m:r>
                      <m:r>
                        <m:rPr>
                          <m:nor/>
                        </m:rPr>
                        <a:rPr lang="en-US" altLang="zh-CN" sz="2400" dirty="0">
                          <a:solidFill>
                            <a:schemeClr val="tx1"/>
                          </a:solidFill>
                          <a:latin typeface="-apple-system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m:t>, </m:t>
                      </m:r>
                      <m:r>
                        <m:rPr>
                          <m:sty m:val="p"/>
                        </m:rPr>
                        <a:rPr lang="el-GR" altLang="zh-CN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Γ</m:t>
                      </m:r>
                      <m:r>
                        <a:rPr lang="en-US" altLang="zh-CN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altLang="zh-C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24</m:t>
                          </m:r>
                        </m:e>
                        <m:sub>
                          <m:r>
                            <a:rPr lang="en-US" altLang="zh-C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−10</m:t>
                          </m:r>
                        </m:sub>
                        <m:sup>
                          <m:r>
                            <a:rPr lang="en-US" altLang="zh-C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+15</m:t>
                          </m:r>
                        </m:sup>
                      </m:sSubSup>
                      <m:r>
                        <m:rPr>
                          <m:nor/>
                        </m:rPr>
                        <a:rPr lang="en-US" altLang="zh-CN" sz="2400" dirty="0">
                          <a:solidFill>
                            <a:schemeClr val="tx1"/>
                          </a:solidFill>
                          <a:latin typeface="-apple-system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zh-CN" sz="2400" dirty="0">
                          <a:solidFill>
                            <a:schemeClr val="tx1"/>
                          </a:solidFill>
                          <a:latin typeface="-apple-system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m:t>MeV</m:t>
                      </m:r>
                    </m:oMath>
                  </m:oMathPara>
                </a14:m>
                <a:endParaRPr lang="en-US" altLang="zh-CN" sz="2400" dirty="0">
                  <a:solidFill>
                    <a:schemeClr val="tx1"/>
                  </a:solidFill>
                  <a:latin typeface="-apple-system"/>
                  <a:ea typeface="Microsoft YaHei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D68B2BB0-F191-4F3C-8931-05E94C69F5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5882" y="284111"/>
                <a:ext cx="9965522" cy="473463"/>
              </a:xfrm>
              <a:prstGeom prst="rect">
                <a:avLst/>
              </a:prstGeom>
              <a:blipFill>
                <a:blip r:embed="rId9"/>
                <a:stretch>
                  <a:fillRect b="-1948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80995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8235"/>
    </mc:Choice>
    <mc:Fallback xmlns="">
      <p:transition advTm="38235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15</a:t>
            </a:fld>
            <a:endParaRPr lang="en-US" dirty="0"/>
          </a:p>
        </p:txBody>
      </p:sp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0" y="-101600"/>
            <a:ext cx="10515600" cy="1325563"/>
          </a:xfrm>
        </p:spPr>
        <p:txBody>
          <a:bodyPr/>
          <a:lstStyle/>
          <a:p>
            <a:r>
              <a:rPr kumimoji="1"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Contents</a:t>
            </a:r>
            <a:endParaRPr kumimoji="1"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内容占位符 2"/>
              <p:cNvSpPr>
                <a:spLocks noGrp="1"/>
              </p:cNvSpPr>
              <p:nvPr>
                <p:ph idx="4294967295"/>
              </p:nvPr>
            </p:nvSpPr>
            <p:spPr>
              <a:xfrm>
                <a:off x="758612" y="1484313"/>
                <a:ext cx="10891521" cy="4351337"/>
              </a:xfrm>
            </p:spPr>
            <p:txBody>
              <a:bodyPr>
                <a:normAutofit/>
              </a:bodyPr>
              <a:lstStyle/>
              <a:p>
                <a:pPr marL="360000" indent="-360000">
                  <a:lnSpc>
                    <a:spcPct val="150000"/>
                  </a:lnSpc>
                  <a:buFont typeface="系统字体常规体"/>
                  <a:buChar char="☞"/>
                </a:pPr>
                <a:r>
                  <a:rPr lang="en-US" altLang="zh-CN" b="1" dirty="0">
                    <a:uFill>
                      <a:solidFill>
                        <a:schemeClr val="accent2"/>
                      </a:solidFill>
                    </a:uFill>
                    <a:latin typeface="微软雅黑" panose="020B0503020204020204" pitchFamily="34" charset="-122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Two-pole</a:t>
                </a:r>
                <a:r>
                  <a:rPr lang="zh-CN" altLang="en-US" b="1" dirty="0">
                    <a:uFill>
                      <a:solidFill>
                        <a:schemeClr val="accent2"/>
                      </a:solidFill>
                    </a:uFill>
                    <a:latin typeface="微软雅黑" panose="020B0503020204020204" pitchFamily="34" charset="-122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b="1" dirty="0">
                    <a:uFill>
                      <a:solidFill>
                        <a:schemeClr val="accent2"/>
                      </a:solidFill>
                    </a:uFill>
                    <a:latin typeface="微软雅黑" panose="020B0503020204020204" pitchFamily="34" charset="-122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structure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zh-CN" b="1">
                        <a:uFill>
                          <a:solidFill>
                            <a:schemeClr val="accent2"/>
                          </a:solidFill>
                        </a:u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rPr>
                      <m:t>Λ</m:t>
                    </m:r>
                    <m:d>
                      <m:dPr>
                        <m:ctrlPr>
                          <a:rPr lang="en-US" altLang="zh-CN" b="1" i="1">
                            <a:uFill>
                              <a:solidFill>
                                <a:schemeClr val="accent2"/>
                              </a:solidFill>
                            </a:u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b="1">
                            <a:uFill>
                              <a:solidFill>
                                <a:schemeClr val="accent2"/>
                              </a:solidFill>
                            </a:u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1405</m:t>
                        </m:r>
                      </m:e>
                    </m:d>
                  </m:oMath>
                </a14:m>
                <a:r>
                  <a:rPr lang="en-US" altLang="zh-CN" b="1" dirty="0">
                    <a:uFill>
                      <a:solidFill>
                        <a:schemeClr val="accent2"/>
                      </a:solidFill>
                    </a:uFill>
                    <a:latin typeface="微软雅黑" panose="020B0503020204020204" pitchFamily="34" charset="-122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as a </a:t>
                </a:r>
                <a14:m>
                  <m:oMath xmlns:m="http://schemas.openxmlformats.org/officeDocument/2006/math">
                    <m:r>
                      <a:rPr lang="en-US" altLang="zh-CN" b="1">
                        <a:uFill>
                          <a:solidFill>
                            <a:schemeClr val="accent2"/>
                          </a:solidFill>
                        </a:u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rPr>
                      <m:t>𝑰</m:t>
                    </m:r>
                    <m:r>
                      <a:rPr lang="en-US" altLang="zh-CN" b="1">
                        <a:uFill>
                          <a:solidFill>
                            <a:schemeClr val="accent2"/>
                          </a:solidFill>
                        </a:u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zh-CN" b="1">
                        <a:uFill>
                          <a:solidFill>
                            <a:schemeClr val="accent2"/>
                          </a:solidFill>
                        </a:u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en-US" altLang="zh-CN" b="1" dirty="0">
                    <a:uFill>
                      <a:solidFill>
                        <a:schemeClr val="accent2"/>
                      </a:solidFill>
                    </a:uFill>
                    <a:latin typeface="微软雅黑" panose="020B0503020204020204" pitchFamily="34" charset="-122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CN" b="1" i="1">
                            <a:uFill>
                              <a:solidFill>
                                <a:schemeClr val="accent2"/>
                              </a:solidFill>
                            </a:u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b="1">
                            <a:uFill>
                              <a:solidFill>
                                <a:schemeClr val="accent2"/>
                              </a:solidFill>
                            </a:u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𝑲</m:t>
                        </m:r>
                      </m:e>
                    </m:acc>
                    <m:r>
                      <a:rPr lang="en-US" altLang="zh-CN" b="1">
                        <a:uFill>
                          <a:solidFill>
                            <a:schemeClr val="accent2"/>
                          </a:solidFill>
                        </a:u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rPr>
                      <m:t>𝑵</m:t>
                    </m:r>
                  </m:oMath>
                </a14:m>
                <a:r>
                  <a:rPr lang="zh-CN" altLang="en-US" b="1" dirty="0">
                    <a:uFill>
                      <a:solidFill>
                        <a:schemeClr val="accent2"/>
                      </a:solidFill>
                    </a:uFill>
                    <a:latin typeface="微软雅黑" panose="020B0503020204020204" pitchFamily="34" charset="-122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b="1" dirty="0">
                    <a:uFill>
                      <a:solidFill>
                        <a:schemeClr val="accent2"/>
                      </a:solidFill>
                    </a:uFill>
                    <a:latin typeface="微软雅黑" panose="020B0503020204020204" pitchFamily="34" charset="-122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bound state</a:t>
                </a:r>
              </a:p>
              <a:p>
                <a:pPr marL="360000" indent="-360000">
                  <a:lnSpc>
                    <a:spcPct val="150000"/>
                  </a:lnSpc>
                  <a:buFont typeface="系统字体常规体"/>
                  <a:buChar char="☞"/>
                </a:pPr>
                <a:r>
                  <a:rPr lang="en-US" altLang="zh-CN" b="1" dirty="0">
                    <a:solidFill>
                      <a:srgbClr val="C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Two-pole</a:t>
                </a:r>
                <a:r>
                  <a:rPr lang="zh-CN" altLang="en-US" b="1" dirty="0">
                    <a:solidFill>
                      <a:srgbClr val="C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  <a:r>
                  <a:rPr lang="en-US" altLang="zh-CN" b="1" dirty="0">
                    <a:solidFill>
                      <a:srgbClr val="C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structure in the </a:t>
                </a:r>
                <a14:m>
                  <m:oMath xmlns:m="http://schemas.openxmlformats.org/officeDocument/2006/math">
                    <m:r>
                      <a:rPr lang="en-US" altLang="zh-CN" b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𝑰</m:t>
                    </m:r>
                    <m:r>
                      <a:rPr lang="en-US" altLang="zh-CN" b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=</m:t>
                    </m:r>
                    <m:r>
                      <a:rPr lang="en-US" altLang="zh-CN" b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𝟏</m:t>
                    </m:r>
                  </m:oMath>
                </a14:m>
                <a:r>
                  <a:rPr lang="en-US" altLang="zh-CN" b="1" dirty="0">
                    <a:solidFill>
                      <a:srgbClr val="C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channel:</a:t>
                </a:r>
                <a:r>
                  <a:rPr lang="en-US" altLang="zh-CN" b="1" dirty="0">
                    <a:solidFill>
                      <a:srgbClr val="C00000"/>
                    </a:solidFill>
                    <a:ea typeface="Microsoft YaHei" panose="020B0503020204020204" pitchFamily="34" charset="-122"/>
                  </a:rPr>
                  <a:t> two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Microsoft YaHei" panose="020B0503020204020204" pitchFamily="34" charset="-122"/>
                          </a:rPr>
                        </m:ctrlPr>
                      </m:sSupPr>
                      <m:e>
                        <m:r>
                          <a:rPr lang="zh-CN" altLang="en-US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Microsoft YaHei" panose="020B0503020204020204" pitchFamily="34" charset="-122"/>
                          </a:rPr>
                          <m:t>𝚺</m:t>
                        </m:r>
                      </m:e>
                      <m:sup>
                        <m:r>
                          <a:rPr lang="en-US" altLang="zh-CN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Microsoft YaHei" panose="020B0503020204020204" pitchFamily="34" charset="-122"/>
                          </a:rPr>
                          <m:t>∗</m:t>
                        </m:r>
                      </m:sup>
                    </m:sSup>
                    <m:r>
                      <a:rPr lang="zh-CN" altLang="en-US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Microsoft YaHei" panose="020B0503020204020204" pitchFamily="34" charset="-122"/>
                      </a:rPr>
                      <m:t> </m:t>
                    </m:r>
                    <m:r>
                      <a:rPr lang="en-US" altLang="zh-CN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Microsoft YaHei" panose="020B0503020204020204" pitchFamily="34" charset="-122"/>
                      </a:rPr>
                      <m:t>(</m:t>
                    </m:r>
                    <m:r>
                      <a:rPr lang="en-US" altLang="zh-CN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Microsoft YaHei" panose="020B0503020204020204" pitchFamily="34" charset="-122"/>
                      </a:rPr>
                      <m:t>𝟏</m:t>
                    </m:r>
                    <m:r>
                      <a:rPr lang="en-US" altLang="zh-CN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Microsoft YaHei" panose="020B0503020204020204" pitchFamily="34" charset="-122"/>
                      </a:rPr>
                      <m:t>/</m:t>
                    </m:r>
                    <m:sSup>
                      <m:sSupPr>
                        <m:ctrlPr>
                          <a:rPr lang="en-US" altLang="zh-CN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Microsoft YaHei" panose="020B0503020204020204" pitchFamily="34" charset="-122"/>
                          </a:rPr>
                        </m:ctrlPr>
                      </m:sSupPr>
                      <m:e>
                        <m:r>
                          <a:rPr lang="en-US" altLang="zh-CN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Microsoft YaHei" panose="020B0503020204020204" pitchFamily="34" charset="-122"/>
                          </a:rPr>
                          <m:t>𝟐</m:t>
                        </m:r>
                      </m:e>
                      <m:sup>
                        <m:r>
                          <a:rPr lang="en-US" altLang="zh-CN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Microsoft YaHei" panose="020B0503020204020204" pitchFamily="34" charset="-122"/>
                          </a:rPr>
                          <m:t>−</m:t>
                        </m:r>
                      </m:sup>
                    </m:sSup>
                    <m:r>
                      <a:rPr lang="en-US" altLang="zh-CN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Microsoft YaHei" panose="020B0503020204020204" pitchFamily="34" charset="-122"/>
                      </a:rPr>
                      <m:t>) </m:t>
                    </m:r>
                  </m:oMath>
                </a14:m>
                <a:endParaRPr lang="en-US" altLang="zh-CN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marL="360000" indent="-360000">
                  <a:lnSpc>
                    <a:spcPct val="150000"/>
                  </a:lnSpc>
                  <a:buFont typeface="系统字体常规体"/>
                  <a:buChar char="☞"/>
                </a:pPr>
                <a:r>
                  <a:rPr lang="en-US" altLang="zh-CN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First </a:t>
                </a:r>
                <a:r>
                  <a:rPr lang="en-US" altLang="zh-CN" sz="28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off-shell study and correlation functions</a:t>
                </a:r>
              </a:p>
              <a:p>
                <a:pPr marL="360000" indent="-360000">
                  <a:lnSpc>
                    <a:spcPct val="150000"/>
                  </a:lnSpc>
                  <a:buFont typeface="系统字体常规体"/>
                  <a:buChar char="☞"/>
                </a:pPr>
                <a:r>
                  <a:rPr lang="en-US" altLang="zh-CN" sz="28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First direct experimental verification by Belle</a:t>
                </a:r>
              </a:p>
              <a:p>
                <a:pPr marL="360000" indent="-360000">
                  <a:lnSpc>
                    <a:spcPct val="150000"/>
                  </a:lnSpc>
                  <a:buFont typeface="系统字体常规体"/>
                  <a:buChar char="☞"/>
                </a:pPr>
                <a:r>
                  <a:rPr lang="en-US" altLang="zh-CN" b="1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Summary and outlook</a:t>
                </a:r>
              </a:p>
            </p:txBody>
          </p:sp>
        </mc:Choice>
        <mc:Fallback xmlns="">
          <p:sp>
            <p:nvSpPr>
              <p:cNvPr id="7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758612" y="1484313"/>
                <a:ext cx="10891521" cy="4351337"/>
              </a:xfrm>
              <a:blipFill>
                <a:blip r:embed="rId3"/>
                <a:stretch>
                  <a:fillRect l="-134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39498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灯片编号占位符 16">
            <a:extLst>
              <a:ext uri="{FF2B5EF4-FFF2-40B4-BE49-F238E27FC236}">
                <a16:creationId xmlns:a16="http://schemas.microsoft.com/office/drawing/2014/main" id="{ADE78DEB-07CD-435E-A7F1-F04812CD8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FB67F1-DEA0-4505-A3D7-68170254FAEF}" type="slidenum">
              <a:rPr lang="zh-CN" altLang="en-US" smtClean="0"/>
              <a:pPr>
                <a:defRPr/>
              </a:pPr>
              <a:t>16</a:t>
            </a:fld>
            <a:endParaRPr lang="zh-CN" altLang="en-US"/>
          </a:p>
        </p:txBody>
      </p:sp>
      <p:sp>
        <p:nvSpPr>
          <p:cNvPr id="6" name="标题 5">
            <a:extLst>
              <a:ext uri="{FF2B5EF4-FFF2-40B4-BE49-F238E27FC236}">
                <a16:creationId xmlns:a16="http://schemas.microsoft.com/office/drawing/2014/main" id="{B0285AEF-B778-B077-55A3-A94DDACA58F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-46038"/>
            <a:ext cx="10515600" cy="1325563"/>
          </a:xfrm>
        </p:spPr>
        <p:txBody>
          <a:bodyPr>
            <a:noAutofit/>
          </a:bodyPr>
          <a:lstStyle/>
          <a:p>
            <a:r>
              <a:rPr lang="en-US" altLang="zh-CN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Weaker interactions in the isospin 1 channel </a:t>
            </a:r>
            <a:endParaRPr lang="zh-CN" altLang="en-US" sz="36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F6332118-18E7-4DA8-BC94-2B6297A98A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05520" y="1158836"/>
            <a:ext cx="3238952" cy="905001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2C86566F-EE1D-40D3-985B-96BECE9BBB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240" y="1479993"/>
            <a:ext cx="5219101" cy="3586460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1E35D60E-02FE-4E60-B9DD-DCF97C07564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6918" y="3118276"/>
            <a:ext cx="5009863" cy="3482466"/>
          </a:xfrm>
          <a:prstGeom prst="rect">
            <a:avLst/>
          </a:prstGeom>
        </p:spPr>
      </p:pic>
      <p:sp>
        <p:nvSpPr>
          <p:cNvPr id="20" name="圆角矩形 9">
            <a:extLst>
              <a:ext uri="{FF2B5EF4-FFF2-40B4-BE49-F238E27FC236}">
                <a16:creationId xmlns:a16="http://schemas.microsoft.com/office/drawing/2014/main" id="{59E1BF7C-EC27-4F75-AC9B-35B0FE1C5CAB}"/>
              </a:ext>
            </a:extLst>
          </p:cNvPr>
          <p:cNvSpPr/>
          <p:nvPr/>
        </p:nvSpPr>
        <p:spPr>
          <a:xfrm>
            <a:off x="2006111" y="2148550"/>
            <a:ext cx="2003702" cy="1434543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/>
              <a:t> </a:t>
            </a:r>
            <a:endParaRPr kumimoji="1" lang="zh-CN" altLang="en-US" dirty="0"/>
          </a:p>
        </p:txBody>
      </p:sp>
      <p:sp>
        <p:nvSpPr>
          <p:cNvPr id="21" name="圆角矩形 15">
            <a:extLst>
              <a:ext uri="{FF2B5EF4-FFF2-40B4-BE49-F238E27FC236}">
                <a16:creationId xmlns:a16="http://schemas.microsoft.com/office/drawing/2014/main" id="{7984BF2A-4CF5-49E4-950A-FC42A1B2C234}"/>
              </a:ext>
            </a:extLst>
          </p:cNvPr>
          <p:cNvSpPr/>
          <p:nvPr/>
        </p:nvSpPr>
        <p:spPr>
          <a:xfrm>
            <a:off x="7305658" y="3811512"/>
            <a:ext cx="1399946" cy="1030414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/>
              <a:t> </a:t>
            </a:r>
            <a:endParaRPr kumimoji="1" lang="zh-CN" altLang="en-US" dirty="0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86CE9618-DEE5-48EB-A203-3BB083B42925}"/>
              </a:ext>
            </a:extLst>
          </p:cNvPr>
          <p:cNvSpPr txBox="1"/>
          <p:nvPr/>
        </p:nvSpPr>
        <p:spPr>
          <a:xfrm>
            <a:off x="2576268" y="1158836"/>
            <a:ext cx="15696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Isospin 0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12EE80BE-899B-4ED5-A76C-4336FCBAAADB}"/>
              </a:ext>
            </a:extLst>
          </p:cNvPr>
          <p:cNvSpPr txBox="1"/>
          <p:nvPr/>
        </p:nvSpPr>
        <p:spPr>
          <a:xfrm>
            <a:off x="8207019" y="2704329"/>
            <a:ext cx="15696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Isospin 1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30196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8235"/>
    </mc:Choice>
    <mc:Fallback xmlns="">
      <p:transition advTm="38235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FE64F9-3DCD-7BF9-895D-1C0B3DB6B3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E04ADF3-7F66-C8BD-B826-3376F0D197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17</a:t>
            </a:fld>
            <a:endParaRPr lang="en-US" dirty="0"/>
          </a:p>
        </p:txBody>
      </p:sp>
      <p:sp>
        <p:nvSpPr>
          <p:cNvPr id="5" name="标题 5">
            <a:extLst>
              <a:ext uri="{FF2B5EF4-FFF2-40B4-BE49-F238E27FC236}">
                <a16:creationId xmlns:a16="http://schemas.microsoft.com/office/drawing/2014/main" id="{D69CFEFE-B278-9D7F-69EB-ED4893AC324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-46038"/>
            <a:ext cx="10515600" cy="1325563"/>
          </a:xfrm>
        </p:spPr>
        <p:txBody>
          <a:bodyPr>
            <a:noAutofit/>
          </a:bodyPr>
          <a:lstStyle/>
          <a:p>
            <a:r>
              <a:rPr lang="en-US" altLang="zh-CN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Poles in the I=1 channel </a:t>
            </a:r>
            <a:endParaRPr lang="zh-CN" altLang="en-US" sz="36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975C675A-E2C1-46CB-BB1C-A42A3521CC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6447" y="1430688"/>
            <a:ext cx="7145939" cy="5290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071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18</a:t>
            </a:fld>
            <a:endParaRPr lang="en-US" dirty="0"/>
          </a:p>
        </p:txBody>
      </p:sp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0" y="-101600"/>
            <a:ext cx="10515600" cy="1325563"/>
          </a:xfrm>
        </p:spPr>
        <p:txBody>
          <a:bodyPr/>
          <a:lstStyle/>
          <a:p>
            <a:r>
              <a:rPr kumimoji="1"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Contents</a:t>
            </a:r>
            <a:endParaRPr kumimoji="1"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内容占位符 2"/>
              <p:cNvSpPr>
                <a:spLocks noGrp="1"/>
              </p:cNvSpPr>
              <p:nvPr>
                <p:ph idx="4294967295"/>
              </p:nvPr>
            </p:nvSpPr>
            <p:spPr>
              <a:xfrm>
                <a:off x="657012" y="1484313"/>
                <a:ext cx="10749281" cy="4351337"/>
              </a:xfrm>
            </p:spPr>
            <p:txBody>
              <a:bodyPr>
                <a:normAutofit/>
              </a:bodyPr>
              <a:lstStyle/>
              <a:p>
                <a:pPr marL="360000" indent="-360000">
                  <a:lnSpc>
                    <a:spcPct val="150000"/>
                  </a:lnSpc>
                  <a:buFont typeface="系统字体常规体"/>
                  <a:buChar char="☞"/>
                </a:pPr>
                <a:r>
                  <a:rPr lang="en-US" altLang="zh-CN" b="1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Two-pole</a:t>
                </a:r>
                <a:r>
                  <a:rPr lang="zh-CN" altLang="en-US" b="1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  <a:r>
                  <a:rPr lang="en-US" altLang="zh-CN" b="1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structure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zh-CN" b="1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Λ</m:t>
                    </m:r>
                    <m:d>
                      <m:dPr>
                        <m:ctrlPr>
                          <a:rPr lang="en-US" altLang="zh-CN" b="1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dPr>
                      <m:e>
                        <m:r>
                          <a:rPr lang="en-US" altLang="zh-CN" b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1405</m:t>
                        </m:r>
                      </m:e>
                    </m:d>
                  </m:oMath>
                </a14:m>
                <a:r>
                  <a:rPr lang="en-US" altLang="zh-CN" b="1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as a </a:t>
                </a:r>
                <a14:m>
                  <m:oMath xmlns:m="http://schemas.openxmlformats.org/officeDocument/2006/math">
                    <m:r>
                      <a:rPr lang="en-US" altLang="zh-CN" b="1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𝑰</m:t>
                    </m:r>
                    <m:r>
                      <a:rPr lang="en-US" altLang="zh-CN" b="1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=</m:t>
                    </m:r>
                    <m:r>
                      <a:rPr lang="en-US" altLang="zh-CN" b="1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𝟎</m:t>
                    </m:r>
                  </m:oMath>
                </a14:m>
                <a:r>
                  <a:rPr lang="en-US" altLang="zh-CN" b="1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CN" b="1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accPr>
                      <m:e>
                        <m:r>
                          <a:rPr lang="en-US" altLang="zh-CN" b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𝑲</m:t>
                        </m:r>
                      </m:e>
                    </m:acc>
                    <m:r>
                      <a:rPr lang="en-US" altLang="zh-CN" b="1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𝑵</m:t>
                    </m:r>
                  </m:oMath>
                </a14:m>
                <a:r>
                  <a:rPr lang="zh-CN" altLang="en-US" b="1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  <a:r>
                  <a:rPr lang="en-US" altLang="zh-CN" b="1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bound state</a:t>
                </a:r>
              </a:p>
              <a:p>
                <a:pPr marL="360000" indent="-360000">
                  <a:lnSpc>
                    <a:spcPct val="150000"/>
                  </a:lnSpc>
                  <a:buFont typeface="系统字体常规体"/>
                  <a:buChar char="☞"/>
                </a:pPr>
                <a:r>
                  <a:rPr lang="en-US" altLang="zh-CN" b="1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Two-pole</a:t>
                </a:r>
                <a:r>
                  <a:rPr lang="zh-CN" altLang="en-US" b="1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  <a:r>
                  <a:rPr lang="en-US" altLang="zh-CN" b="1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structure in the </a:t>
                </a:r>
                <a14:m>
                  <m:oMath xmlns:m="http://schemas.openxmlformats.org/officeDocument/2006/math">
                    <m:r>
                      <a:rPr lang="en-US" altLang="zh-CN" b="1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𝑰</m:t>
                    </m:r>
                    <m:r>
                      <a:rPr lang="en-US" altLang="zh-CN" b="1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=</m:t>
                    </m:r>
                    <m:r>
                      <a:rPr lang="en-US" altLang="zh-CN" b="1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𝟏</m:t>
                    </m:r>
                  </m:oMath>
                </a14:m>
                <a:r>
                  <a:rPr lang="en-US" altLang="zh-CN" b="1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channel: two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1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pPr>
                      <m:e>
                        <m:r>
                          <a:rPr lang="zh-CN" altLang="en-US" b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𝚺</m:t>
                        </m:r>
                      </m:e>
                      <m:sup>
                        <m:r>
                          <a:rPr lang="en-US" altLang="zh-CN" b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∗</m:t>
                        </m:r>
                      </m:sup>
                    </m:sSup>
                    <m:r>
                      <a:rPr lang="zh-CN" altLang="en-US" b="1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 </m:t>
                    </m:r>
                    <m:r>
                      <a:rPr lang="en-US" altLang="zh-CN" b="1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(</m:t>
                    </m:r>
                    <m:r>
                      <a:rPr lang="en-US" altLang="zh-CN" b="1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𝟏</m:t>
                    </m:r>
                    <m:r>
                      <a:rPr lang="en-US" altLang="zh-CN" b="1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/</m:t>
                    </m:r>
                    <m:sSup>
                      <m:sSupPr>
                        <m:ctrlPr>
                          <a:rPr lang="en-US" altLang="zh-CN" b="1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pPr>
                      <m:e>
                        <m:r>
                          <a:rPr lang="en-US" altLang="zh-CN" b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𝟐</m:t>
                        </m:r>
                      </m:e>
                      <m:sup>
                        <m:r>
                          <a:rPr lang="en-US" altLang="zh-CN" b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−</m:t>
                        </m:r>
                      </m:sup>
                    </m:sSup>
                    <m:r>
                      <a:rPr lang="en-US" altLang="zh-CN" b="1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) </m:t>
                    </m:r>
                  </m:oMath>
                </a14:m>
                <a:endParaRPr lang="en-US" altLang="zh-CN" b="1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marL="360000" indent="-360000">
                  <a:lnSpc>
                    <a:spcPct val="150000"/>
                  </a:lnSpc>
                  <a:buFont typeface="系统字体常规体"/>
                  <a:buChar char="☞"/>
                </a:pPr>
                <a:r>
                  <a:rPr lang="en-US" altLang="zh-CN" b="1" dirty="0">
                    <a:solidFill>
                      <a:srgbClr val="C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First NLO off-shell study and correlation functions</a:t>
                </a:r>
              </a:p>
              <a:p>
                <a:pPr marL="360000" indent="-360000">
                  <a:lnSpc>
                    <a:spcPct val="150000"/>
                  </a:lnSpc>
                  <a:buFont typeface="系统字体常规体"/>
                  <a:buChar char="☞"/>
                </a:pPr>
                <a:r>
                  <a:rPr lang="en-US" altLang="zh-CN" sz="28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First direct experimental verification by Belle</a:t>
                </a:r>
                <a:endParaRPr lang="en-US" altLang="zh-CN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marL="360000" indent="-360000">
                  <a:lnSpc>
                    <a:spcPct val="150000"/>
                  </a:lnSpc>
                  <a:buFont typeface="系统字体常规体"/>
                  <a:buChar char="☞"/>
                </a:pPr>
                <a:r>
                  <a:rPr lang="en-US" altLang="zh-CN" b="1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Summary and outlook</a:t>
                </a:r>
              </a:p>
            </p:txBody>
          </p:sp>
        </mc:Choice>
        <mc:Fallback xmlns="">
          <p:sp>
            <p:nvSpPr>
              <p:cNvPr id="7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657012" y="1484313"/>
                <a:ext cx="10749281" cy="4351337"/>
              </a:xfrm>
              <a:blipFill>
                <a:blip r:embed="rId3"/>
                <a:stretch>
                  <a:fillRect l="-141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18355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1154C4C-55E3-1348-5712-691C5AB845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19</a:t>
            </a:fld>
            <a:endParaRPr lang="en-US" dirty="0"/>
          </a:p>
        </p:txBody>
      </p:sp>
      <p:sp>
        <p:nvSpPr>
          <p:cNvPr id="9" name="标题 5">
            <a:extLst>
              <a:ext uri="{FF2B5EF4-FFF2-40B4-BE49-F238E27FC236}">
                <a16:creationId xmlns:a16="http://schemas.microsoft.com/office/drawing/2014/main" id="{E3D61D46-97BB-2FF6-B024-988E9AEB3E8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-46038"/>
            <a:ext cx="10515600" cy="1325563"/>
          </a:xfrm>
        </p:spPr>
        <p:txBody>
          <a:bodyPr>
            <a:noAutofit/>
          </a:bodyPr>
          <a:lstStyle/>
          <a:p>
            <a:r>
              <a:rPr lang="en-US" altLang="zh-CN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First off-Shell study up to NLO</a:t>
            </a:r>
            <a:endParaRPr lang="zh-CN" altLang="en-US" sz="36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6" name="内容占位符 5">
            <a:extLst>
              <a:ext uri="{FF2B5EF4-FFF2-40B4-BE49-F238E27FC236}">
                <a16:creationId xmlns:a16="http://schemas.microsoft.com/office/drawing/2014/main" id="{B9FAD54A-0BC6-9F2E-6A56-77DE352CEE7A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9525"/>
            <a:ext cx="6908800" cy="1295400"/>
          </a:xfrm>
          <a:prstGeom prst="rect">
            <a:avLst/>
          </a:prstGeom>
        </p:spPr>
      </p:pic>
      <p:pic>
        <p:nvPicPr>
          <p:cNvPr id="10" name="内容占位符 6">
            <a:extLst>
              <a:ext uri="{FF2B5EF4-FFF2-40B4-BE49-F238E27FC236}">
                <a16:creationId xmlns:a16="http://schemas.microsoft.com/office/drawing/2014/main" id="{7C0A992B-DC30-099F-F721-55C1AFEF77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1999" y="1277870"/>
            <a:ext cx="4511020" cy="1297551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9173160A-E5C3-1FA8-F74A-93EC06CB906E}"/>
              </a:ext>
            </a:extLst>
          </p:cNvPr>
          <p:cNvSpPr txBox="1"/>
          <p:nvPr/>
        </p:nvSpPr>
        <p:spPr>
          <a:xfrm>
            <a:off x="497351" y="2909285"/>
            <a:ext cx="11764224" cy="15152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p"/>
            </a:pPr>
            <a:r>
              <a:rPr lang="en-US" altLang="zh-CN" sz="2400" b="1" dirty="0">
                <a:uFill>
                  <a:solidFill>
                    <a:schemeClr val="accent2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Potential: V</a:t>
            </a:r>
            <a:r>
              <a:rPr lang="en-US" altLang="zh-CN" sz="2400" b="1" baseline="-25000" dirty="0">
                <a:uFill>
                  <a:solidFill>
                    <a:schemeClr val="accent2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ij</a:t>
            </a:r>
            <a:r>
              <a:rPr lang="en-US" altLang="zh-CN" sz="2400" b="1" dirty="0">
                <a:uFill>
                  <a:solidFill>
                    <a:schemeClr val="accent2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= </a:t>
            </a:r>
            <a:r>
              <a:rPr lang="en-US" altLang="zh-CN" sz="2400" b="1" dirty="0" err="1">
                <a:uFill>
                  <a:solidFill>
                    <a:schemeClr val="accent2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V</a:t>
            </a:r>
            <a:r>
              <a:rPr lang="en-US" altLang="zh-CN" sz="2400" b="1" baseline="30000" dirty="0" err="1">
                <a:uFill>
                  <a:solidFill>
                    <a:schemeClr val="accent2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WT</a:t>
            </a:r>
            <a:r>
              <a:rPr lang="en-US" altLang="zh-CN" sz="2400" b="1" baseline="-25000" dirty="0" err="1">
                <a:uFill>
                  <a:solidFill>
                    <a:schemeClr val="accent2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ij</a:t>
            </a:r>
            <a:r>
              <a:rPr lang="en-US" altLang="zh-CN" sz="2400" b="1" dirty="0">
                <a:uFill>
                  <a:solidFill>
                    <a:schemeClr val="accent2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+ </a:t>
            </a:r>
            <a:r>
              <a:rPr lang="en-US" altLang="zh-CN" sz="2400" b="1" dirty="0" err="1">
                <a:uFill>
                  <a:solidFill>
                    <a:schemeClr val="accent2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V</a:t>
            </a:r>
            <a:r>
              <a:rPr lang="en-US" altLang="zh-CN" sz="2400" b="1" baseline="30000" dirty="0" err="1">
                <a:uFill>
                  <a:solidFill>
                    <a:schemeClr val="accent2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Born</a:t>
            </a:r>
            <a:r>
              <a:rPr lang="en-US" altLang="zh-CN" sz="2400" b="1" baseline="-25000" dirty="0" err="1">
                <a:uFill>
                  <a:solidFill>
                    <a:schemeClr val="accent2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ij</a:t>
            </a:r>
            <a:r>
              <a:rPr lang="en-US" altLang="zh-CN" sz="2400" b="1" dirty="0">
                <a:uFill>
                  <a:solidFill>
                    <a:schemeClr val="accent2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+ </a:t>
            </a:r>
            <a:r>
              <a:rPr lang="en-US" altLang="zh-CN" sz="2400" b="1" dirty="0" err="1">
                <a:uFill>
                  <a:solidFill>
                    <a:schemeClr val="accent2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V</a:t>
            </a:r>
            <a:r>
              <a:rPr lang="en-US" altLang="zh-CN" sz="2400" b="1" baseline="30000" dirty="0" err="1">
                <a:uFill>
                  <a:solidFill>
                    <a:schemeClr val="accent2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NLO</a:t>
            </a:r>
            <a:r>
              <a:rPr lang="en-US" altLang="zh-CN" sz="2400" b="1" baseline="-25000" dirty="0" err="1">
                <a:uFill>
                  <a:solidFill>
                    <a:schemeClr val="accent2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ij</a:t>
            </a:r>
            <a:endParaRPr lang="en" altLang="zh-CN" sz="2400" dirty="0"/>
          </a:p>
          <a:p>
            <a:pPr marL="457200" indent="-457200">
              <a:lnSpc>
                <a:spcPct val="150000"/>
              </a:lnSpc>
              <a:buFont typeface="+mj-ea"/>
              <a:buAutoNum type="circleNumDbPlain"/>
            </a:pPr>
            <a:r>
              <a:rPr lang="en" altLang="zh-CN" sz="2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Born terms (s- and u-channel): non-trivial off-shell structure</a:t>
            </a:r>
          </a:p>
          <a:p>
            <a:pPr marL="457200" indent="-457200">
              <a:lnSpc>
                <a:spcPct val="150000"/>
              </a:lnSpc>
              <a:buFont typeface="+mj-ea"/>
              <a:buAutoNum type="circleNumDbPlain"/>
            </a:pPr>
            <a:r>
              <a:rPr lang="en" altLang="zh-CN" sz="2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NLO contact: 7 LECs {b</a:t>
            </a:r>
            <a:r>
              <a:rPr lang="en" altLang="zh-CN" sz="2000" b="1" baseline="-25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0</a:t>
            </a:r>
            <a:r>
              <a:rPr lang="en" altLang="zh-CN" sz="2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,b</a:t>
            </a:r>
            <a:r>
              <a:rPr lang="en" altLang="zh-CN" sz="2000" b="1" baseline="-25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D</a:t>
            </a:r>
            <a:r>
              <a:rPr lang="en" altLang="zh-CN" sz="2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,b</a:t>
            </a:r>
            <a:r>
              <a:rPr lang="en" altLang="zh-CN" sz="2000" b="1" baseline="-25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F</a:t>
            </a:r>
            <a:r>
              <a:rPr lang="en" altLang="zh-CN" sz="2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,b</a:t>
            </a:r>
            <a:r>
              <a:rPr lang="en" altLang="zh-CN" sz="2000" b="1" baseline="-25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1,2,3,4</a:t>
            </a:r>
            <a:r>
              <a:rPr lang="en-US" altLang="zh-CN" sz="2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}</a:t>
            </a:r>
            <a:endParaRPr lang="en-US" altLang="zh-CN" sz="2000" b="1" dirty="0">
              <a:uFill>
                <a:solidFill>
                  <a:srgbClr val="00B050"/>
                </a:solidFill>
              </a:u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9D72D10D-1042-2FA4-3BE4-C22517FC4FDD}"/>
              </a:ext>
            </a:extLst>
          </p:cNvPr>
          <p:cNvSpPr txBox="1"/>
          <p:nvPr/>
        </p:nvSpPr>
        <p:spPr>
          <a:xfrm>
            <a:off x="497351" y="4746626"/>
            <a:ext cx="11764224" cy="5810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p"/>
            </a:pPr>
            <a:r>
              <a:rPr lang="en-US" altLang="zh-CN" sz="2400" b="1" dirty="0">
                <a:uFill>
                  <a:solidFill>
                    <a:schemeClr val="accent2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Integral BSE T = V + VGT with finite cutoff regulator f</a:t>
            </a:r>
            <a:r>
              <a:rPr lang="el-GR" altLang="zh-CN" sz="2400" b="1" baseline="-25000" dirty="0">
                <a:uFill>
                  <a:solidFill>
                    <a:schemeClr val="accent2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Λ</a:t>
            </a:r>
            <a:r>
              <a:rPr lang="el-GR" altLang="zh-CN" sz="2400" b="1" dirty="0">
                <a:uFill>
                  <a:solidFill>
                    <a:schemeClr val="accent2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(</a:t>
            </a:r>
            <a:r>
              <a:rPr lang="en-US" altLang="zh-CN" sz="2400" b="1" dirty="0" err="1">
                <a:uFill>
                  <a:solidFill>
                    <a:schemeClr val="accent2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p</a:t>
            </a:r>
            <a:r>
              <a:rPr lang="en-US" altLang="zh-CN" sz="2400" b="1" baseline="-25000" dirty="0" err="1">
                <a:uFill>
                  <a:solidFill>
                    <a:schemeClr val="accent2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j</a:t>
            </a:r>
            <a:r>
              <a:rPr lang="en-US" altLang="zh-CN" sz="2400" b="1" dirty="0" err="1">
                <a:uFill>
                  <a:solidFill>
                    <a:schemeClr val="accent2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,p</a:t>
            </a:r>
            <a:r>
              <a:rPr lang="en-US" altLang="zh-CN" sz="2400" b="1" baseline="-25000" dirty="0" err="1">
                <a:uFill>
                  <a:solidFill>
                    <a:schemeClr val="accent2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i</a:t>
            </a:r>
            <a:r>
              <a:rPr lang="en-US" altLang="zh-CN" sz="2400" b="1" dirty="0">
                <a:uFill>
                  <a:solidFill>
                    <a:schemeClr val="accent2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)</a:t>
            </a:r>
            <a:endParaRPr lang="en-US" altLang="zh-CN" sz="2400" b="1" dirty="0">
              <a:uFill>
                <a:solidFill>
                  <a:srgbClr val="00B050"/>
                </a:solidFill>
              </a:u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7" name="圆角矩形 16">
            <a:extLst>
              <a:ext uri="{FF2B5EF4-FFF2-40B4-BE49-F238E27FC236}">
                <a16:creationId xmlns:a16="http://schemas.microsoft.com/office/drawing/2014/main" id="{4331B5E6-3FE9-8040-1AC1-4FCDE80A9903}"/>
              </a:ext>
            </a:extLst>
          </p:cNvPr>
          <p:cNvSpPr/>
          <p:nvPr/>
        </p:nvSpPr>
        <p:spPr>
          <a:xfrm>
            <a:off x="497351" y="5649801"/>
            <a:ext cx="11197298" cy="51049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" altLang="zh-CN" sz="2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Key advantage: smooth subthreshold amplitude, free from on-shell artifact</a:t>
            </a:r>
            <a:endParaRPr lang="zh-CN" altLang="en-US" sz="24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20114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5896DC3-BAB1-4425-9CA5-D75D71BF40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2</a:t>
            </a:fld>
            <a:endParaRPr 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5E1E77B0-30F8-4587-BF26-6E09885C1B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4688" y="976944"/>
            <a:ext cx="7556700" cy="4640869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76F67C91-0A7D-420A-A0D2-82CFB9F23BDA}"/>
              </a:ext>
            </a:extLst>
          </p:cNvPr>
          <p:cNvSpPr txBox="1"/>
          <p:nvPr/>
        </p:nvSpPr>
        <p:spPr>
          <a:xfrm>
            <a:off x="141955" y="5801054"/>
            <a:ext cx="542572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1" dirty="0"/>
              <a:t>QM: </a:t>
            </a:r>
            <a:r>
              <a:rPr lang="en-US" altLang="zh-CN" dirty="0" err="1"/>
              <a:t>Capstick</a:t>
            </a:r>
            <a:r>
              <a:rPr lang="en-US" altLang="zh-CN" dirty="0"/>
              <a:t> S and </a:t>
            </a:r>
            <a:r>
              <a:rPr lang="en-US" altLang="zh-CN" dirty="0" err="1"/>
              <a:t>Isgur</a:t>
            </a:r>
            <a:r>
              <a:rPr lang="en-US" altLang="zh-CN" dirty="0"/>
              <a:t> N 1986 PRD 34 2809</a:t>
            </a:r>
          </a:p>
          <a:p>
            <a:r>
              <a:rPr lang="en-US" altLang="zh-CN" b="1" dirty="0"/>
              <a:t>PQ: </a:t>
            </a:r>
            <a:r>
              <a:rPr lang="en-US" altLang="zh-CN" dirty="0"/>
              <a:t>Zhang A, Liu Y R, Huang P Z, Deng W Z, Chen X L, and Zhu S L 2005 </a:t>
            </a:r>
            <a:r>
              <a:rPr lang="en-US" altLang="zh-CN" dirty="0" err="1"/>
              <a:t>arXiv:hep-ph</a:t>
            </a:r>
            <a:r>
              <a:rPr lang="en-US" altLang="zh-CN" dirty="0"/>
              <a:t>/0403210 </a:t>
            </a:r>
            <a:endParaRPr lang="zh-CN" altLang="en-US" dirty="0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339FD6F5-F61D-46E2-9DE6-F5242032AE7E}"/>
              </a:ext>
            </a:extLst>
          </p:cNvPr>
          <p:cNvSpPr txBox="1"/>
          <p:nvPr/>
        </p:nvSpPr>
        <p:spPr>
          <a:xfrm>
            <a:off x="5752075" y="5521146"/>
            <a:ext cx="609477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1" dirty="0"/>
              <a:t>Mol:</a:t>
            </a:r>
          </a:p>
          <a:p>
            <a:r>
              <a:rPr lang="en-US" altLang="zh-CN" dirty="0"/>
              <a:t>Garzon E J and Oset E 2015 PRC 91 025201</a:t>
            </a:r>
          </a:p>
          <a:p>
            <a:r>
              <a:rPr lang="en-US" altLang="zh-CN" dirty="0"/>
              <a:t>Lu J X, Geng L S, Doering M, and Mai M 2023 PRL130 071902</a:t>
            </a:r>
          </a:p>
          <a:p>
            <a:r>
              <a:rPr lang="en-US" altLang="zh-CN" dirty="0"/>
              <a:t>Ramos A, Oset E, and </a:t>
            </a:r>
            <a:r>
              <a:rPr lang="en-US" altLang="zh-CN" dirty="0" err="1"/>
              <a:t>Bennhold</a:t>
            </a:r>
            <a:r>
              <a:rPr lang="en-US" altLang="zh-CN" dirty="0"/>
              <a:t> C 2002 PRL 89 252001</a:t>
            </a:r>
            <a:endParaRPr lang="zh-CN" altLang="en-US" dirty="0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12FC8ED4-F44B-4799-952B-F1E6C490DE39}"/>
              </a:ext>
            </a:extLst>
          </p:cNvPr>
          <p:cNvSpPr txBox="1"/>
          <p:nvPr/>
        </p:nvSpPr>
        <p:spPr>
          <a:xfrm>
            <a:off x="27961" y="85718"/>
            <a:ext cx="12136077" cy="7774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b="1" dirty="0">
                <a:solidFill>
                  <a:srgbClr val="145396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Review of the Low-Lying Excited Baryons Σ*(1/2−)</a:t>
            </a:r>
            <a:endParaRPr lang="en-US" altLang="zh-CN" b="1" dirty="0">
              <a:solidFill>
                <a:srgbClr val="14539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30000"/>
              </a:lnSpc>
            </a:pPr>
            <a:r>
              <a:rPr lang="en-US" altLang="zh-CN" sz="1800" b="1" dirty="0">
                <a:solidFill>
                  <a:srgbClr val="14539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En Wang, LSG, Jia-Jun Wu, Ju-Jun </a:t>
            </a:r>
            <a:r>
              <a:rPr lang="en-US" altLang="zh-CN" sz="1800" b="1" dirty="0" err="1">
                <a:solidFill>
                  <a:srgbClr val="14539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Xie</a:t>
            </a:r>
            <a:r>
              <a:rPr lang="en-US" altLang="zh-CN" sz="1800" b="1" dirty="0">
                <a:solidFill>
                  <a:srgbClr val="14539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 and Bing-Song Zou, </a:t>
            </a:r>
            <a:r>
              <a:rPr lang="fr-FR" altLang="zh-CN" sz="1800" b="1" dirty="0">
                <a:solidFill>
                  <a:srgbClr val="14539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CPL41(2024)101401</a:t>
            </a:r>
          </a:p>
        </p:txBody>
      </p:sp>
    </p:spTree>
    <p:extLst>
      <p:ext uri="{BB962C8B-B14F-4D97-AF65-F5344CB8AC3E}">
        <p14:creationId xmlns:p14="http://schemas.microsoft.com/office/powerpoint/2010/main" val="392581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3BBCC59-58AC-FA5F-A23C-1528627FC2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20</a:t>
            </a:fld>
            <a:endParaRPr lang="en-US" dirty="0"/>
          </a:p>
        </p:txBody>
      </p:sp>
      <p:pic>
        <p:nvPicPr>
          <p:cNvPr id="7" name="内容占位符 6">
            <a:extLst>
              <a:ext uri="{FF2B5EF4-FFF2-40B4-BE49-F238E27FC236}">
                <a16:creationId xmlns:a16="http://schemas.microsoft.com/office/drawing/2014/main" id="{E60C7EDB-AD9F-1A61-9A3D-89AECB4440DC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682" y="1205613"/>
            <a:ext cx="4057650" cy="1166812"/>
          </a:xfrm>
          <a:prstGeom prst="rect">
            <a:avLst/>
          </a:prstGeom>
        </p:spPr>
      </p:pic>
      <p:sp>
        <p:nvSpPr>
          <p:cNvPr id="10" name="标题 5">
            <a:extLst>
              <a:ext uri="{FF2B5EF4-FFF2-40B4-BE49-F238E27FC236}">
                <a16:creationId xmlns:a16="http://schemas.microsoft.com/office/drawing/2014/main" id="{BB7FC19B-4A10-0590-0EFD-78467C2C3812}"/>
              </a:ext>
            </a:extLst>
          </p:cNvPr>
          <p:cNvSpPr txBox="1">
            <a:spLocks/>
          </p:cNvSpPr>
          <p:nvPr/>
        </p:nvSpPr>
        <p:spPr>
          <a:xfrm>
            <a:off x="99365" y="-4554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-apple-system"/>
                <a:ea typeface="Microsoft YaHei" panose="020B0503020204020204" pitchFamily="34" charset="-122"/>
                <a:cs typeface="Arial" panose="020B0604020202020204" pitchFamily="34" charset="0"/>
              </a:rPr>
              <a:t>Left-Hand Cuts in Couple-Channel Calc.</a:t>
            </a:r>
            <a:endParaRPr lang="zh-CN" altLang="en-US" sz="3600" b="1" dirty="0">
              <a:solidFill>
                <a:schemeClr val="tx1">
                  <a:lumMod val="75000"/>
                  <a:lumOff val="25000"/>
                </a:schemeClr>
              </a:solidFill>
              <a:latin typeface="-apple-system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D622C6D8-2A16-D221-636B-1B5BB27786A6}"/>
                  </a:ext>
                </a:extLst>
              </p:cNvPr>
              <p:cNvSpPr txBox="1"/>
              <p:nvPr/>
            </p:nvSpPr>
            <p:spPr>
              <a:xfrm>
                <a:off x="294061" y="5462942"/>
                <a:ext cx="11945352" cy="960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" altLang="zh-CN" sz="2000" b="1" dirty="0"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Singularity of heavy channel (e.g.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1" i="1" smtClean="0">
                            <a:uFill>
                              <a:solidFill>
                                <a:schemeClr val="accent2"/>
                              </a:solidFill>
                            </a:u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000" b="1" i="1">
                            <a:uFill>
                              <a:solidFill>
                                <a:schemeClr val="accent2"/>
                              </a:solidFill>
                            </a:u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𝒔</m:t>
                        </m:r>
                      </m:e>
                      <m:sub>
                        <m:r>
                          <a:rPr lang="en-US" altLang="zh-CN" sz="2000" b="1" i="1" smtClean="0">
                            <a:uFill>
                              <a:solidFill>
                                <a:schemeClr val="accent2"/>
                              </a:solidFill>
                            </a:u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</m:sSub>
                    <m:d>
                      <m:dPr>
                        <m:ctrlPr>
                          <a:rPr lang="en-US" altLang="zh-CN" sz="2000" b="1" i="1" smtClean="0">
                            <a:uFill>
                              <a:solidFill>
                                <a:schemeClr val="accent2"/>
                              </a:solidFill>
                            </a:u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zh-CN" altLang="en-US" sz="2000" b="1" i="1" smtClean="0">
                            <a:uFill>
                              <a:solidFill>
                                <a:schemeClr val="accent2"/>
                              </a:solidFill>
                            </a:u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𝜼</m:t>
                        </m:r>
                        <m:r>
                          <a:rPr lang="zh-CN" altLang="en-US" sz="2000" b="1" i="1" smtClean="0">
                            <a:uFill>
                              <a:solidFill>
                                <a:schemeClr val="accent2"/>
                              </a:solidFill>
                            </a:u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𝚲</m:t>
                        </m:r>
                      </m:e>
                    </m:d>
                    <m:r>
                      <a:rPr lang="en-US" altLang="zh-CN" sz="2000" b="1" i="1" smtClean="0">
                        <a:uFill>
                          <a:solidFill>
                            <a:schemeClr val="accent2"/>
                          </a:solidFill>
                        </a:u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≈</m:t>
                    </m:r>
                    <m:r>
                      <a:rPr lang="en-US" altLang="zh-CN" sz="2000" b="1" i="1" smtClean="0">
                        <a:uFill>
                          <a:solidFill>
                            <a:schemeClr val="accent2"/>
                          </a:solidFill>
                        </a:u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en-US" altLang="zh-CN" sz="2000" b="1" i="1" smtClean="0">
                        <a:uFill>
                          <a:solidFill>
                            <a:schemeClr val="accent2"/>
                          </a:solidFill>
                        </a:u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altLang="zh-CN" sz="2000" b="1" i="1" smtClean="0">
                        <a:uFill>
                          <a:solidFill>
                            <a:schemeClr val="accent2"/>
                          </a:solidFill>
                        </a:u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𝟑𝟔</m:t>
                    </m:r>
                  </m:oMath>
                </a14:m>
                <a:r>
                  <a:rPr lang="en-US" altLang="zh-CN" sz="2000" b="1" dirty="0">
                    <a:uFill>
                      <a:solidFill>
                        <a:schemeClr val="accent2"/>
                      </a:solidFill>
                    </a:uFill>
                    <a:latin typeface="微软雅黑" panose="020B0503020204020204" pitchFamily="34" charset="-122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</a:t>
                </a:r>
                <a:r>
                  <a:rPr lang="en" altLang="zh-CN" sz="2000" b="1" dirty="0"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GeV) lies above lighter thresholds (</a:t>
                </a:r>
                <a:r>
                  <a:rPr lang="el-GR" altLang="zh-CN" sz="2000" b="1" dirty="0" err="1"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πΣ</a:t>
                </a:r>
                <a:r>
                  <a:rPr lang="el-GR" altLang="zh-CN" sz="2000" b="1" dirty="0"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)</a:t>
                </a:r>
                <a:endParaRPr lang="en-US" altLang="zh-CN" sz="2000" b="1" dirty="0"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  <a:p>
                <a:pPr marL="342900" indent="-34290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" altLang="zh-CN" sz="2000" b="1" dirty="0" err="1"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Im</a:t>
                </a:r>
                <a:r>
                  <a:rPr lang="en" altLang="zh-CN" sz="2000" b="1" dirty="0"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 V(s) </a:t>
                </a:r>
                <a:r>
                  <a:rPr lang="en-US" altLang="zh-CN" sz="2000" b="1" dirty="0"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≠</a:t>
                </a:r>
                <a:r>
                  <a:rPr lang="en" altLang="zh-CN" sz="2000" b="1" dirty="0"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 0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1" i="1" smtClean="0">
                            <a:uFill>
                              <a:solidFill>
                                <a:schemeClr val="accent2"/>
                              </a:solidFill>
                            </a:u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000" b="1" i="1" smtClean="0">
                            <a:uFill>
                              <a:solidFill>
                                <a:schemeClr val="accent2"/>
                              </a:solidFill>
                            </a:u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𝒔</m:t>
                        </m:r>
                      </m:e>
                      <m:sub>
                        <m:r>
                          <a:rPr lang="en-US" altLang="zh-CN" sz="2000" b="1" i="1" smtClean="0">
                            <a:uFill>
                              <a:solidFill>
                                <a:schemeClr val="accent2"/>
                              </a:solidFill>
                            </a:u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r>
                      <a:rPr lang="en-US" altLang="zh-CN" sz="2000" b="1" i="1" smtClean="0">
                        <a:uFill>
                          <a:solidFill>
                            <a:schemeClr val="accent2"/>
                          </a:solidFill>
                        </a:u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altLang="zh-CN" sz="2000" b="1" i="1" smtClean="0">
                        <a:uFill>
                          <a:solidFill>
                            <a:schemeClr val="accent2"/>
                          </a:solidFill>
                        </a:u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rPr>
                      <m:t>𝒔</m:t>
                    </m:r>
                    <m:r>
                      <a:rPr lang="en-US" altLang="zh-CN" sz="2000" b="1" i="1" smtClean="0">
                        <a:uFill>
                          <a:solidFill>
                            <a:schemeClr val="accent2"/>
                          </a:solidFill>
                        </a:u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rPr>
                      <m:t>&lt;</m:t>
                    </m:r>
                  </m:oMath>
                </a14:m>
                <a:r>
                  <a:rPr lang="en-US" altLang="zh-CN" sz="2000" b="1" dirty="0">
                    <a:uFill>
                      <a:solidFill>
                        <a:schemeClr val="accent2"/>
                      </a:solidFill>
                    </a:uFill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1" i="1">
                            <a:uFill>
                              <a:solidFill>
                                <a:schemeClr val="accent2"/>
                              </a:solidFill>
                            </a:u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000" b="1" i="1">
                            <a:uFill>
                              <a:solidFill>
                                <a:schemeClr val="accent2"/>
                              </a:solidFill>
                            </a:u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𝒔</m:t>
                        </m:r>
                      </m:e>
                      <m:sub>
                        <m:r>
                          <a:rPr lang="en-US" altLang="zh-CN" sz="2000" b="1" i="1" smtClean="0">
                            <a:uFill>
                              <a:solidFill>
                                <a:schemeClr val="accent2"/>
                              </a:solidFill>
                            </a:u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altLang="zh-CN" sz="2000" b="1" dirty="0">
                    <a:uFill>
                      <a:solidFill>
                        <a:schemeClr val="accent2"/>
                      </a:solidFill>
                    </a:uFill>
                    <a:latin typeface="微软雅黑" panose="020B0503020204020204" pitchFamily="34" charset="-122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</a:t>
                </a:r>
                <a:r>
                  <a:rPr lang="en" altLang="zh-CN" sz="2000" b="1" dirty="0"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⇒ unitarity of S-matrix violated</a:t>
                </a:r>
                <a:endParaRPr kumimoji="1" lang="zh-CN" altLang="en-US" sz="2000" b="1" dirty="0"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D622C6D8-2A16-D221-636B-1B5BB27786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061" y="5462942"/>
                <a:ext cx="11945352" cy="960776"/>
              </a:xfrm>
              <a:prstGeom prst="rect">
                <a:avLst/>
              </a:prstGeom>
              <a:blipFill>
                <a:blip r:embed="rId3"/>
                <a:stretch>
                  <a:fillRect l="-663" b="-1265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文本框 13">
            <a:extLst>
              <a:ext uri="{FF2B5EF4-FFF2-40B4-BE49-F238E27FC236}">
                <a16:creationId xmlns:a16="http://schemas.microsoft.com/office/drawing/2014/main" id="{95F393C8-FA86-546F-8A2C-C9C54273B4F5}"/>
              </a:ext>
            </a:extLst>
          </p:cNvPr>
          <p:cNvSpPr txBox="1"/>
          <p:nvPr/>
        </p:nvSpPr>
        <p:spPr>
          <a:xfrm>
            <a:off x="294061" y="4955537"/>
            <a:ext cx="11764224" cy="5810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p"/>
            </a:pPr>
            <a:r>
              <a:rPr lang="en-US" altLang="zh-CN" sz="2400" b="1" dirty="0">
                <a:solidFill>
                  <a:srgbClr val="C00000"/>
                </a:solidFill>
                <a:uFill>
                  <a:solidFill>
                    <a:srgbClr val="00B050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Puzzle</a:t>
            </a:r>
            <a:r>
              <a:rPr lang="zh-CN" altLang="en-US" sz="2400" b="1" dirty="0">
                <a:solidFill>
                  <a:srgbClr val="C00000"/>
                </a:solidFill>
                <a:uFill>
                  <a:solidFill>
                    <a:srgbClr val="00B050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：</a:t>
            </a:r>
            <a:endParaRPr lang="en-US" altLang="zh-CN" sz="2400" b="1" dirty="0">
              <a:solidFill>
                <a:srgbClr val="C00000"/>
              </a:solidFill>
              <a:uFill>
                <a:solidFill>
                  <a:srgbClr val="00B050"/>
                </a:solidFill>
              </a:u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C720D7B2-C6E1-40ED-807D-D58CC1816C43}"/>
              </a:ext>
            </a:extLst>
          </p:cNvPr>
          <p:cNvSpPr txBox="1"/>
          <p:nvPr/>
        </p:nvSpPr>
        <p:spPr>
          <a:xfrm>
            <a:off x="261682" y="2509891"/>
            <a:ext cx="405855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p"/>
            </a:pPr>
            <a:r>
              <a:rPr lang="en-US" altLang="zh-CN" sz="2000" b="1" dirty="0">
                <a:uFill>
                  <a:solidFill>
                    <a:schemeClr val="accent2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For </a:t>
            </a:r>
            <a:r>
              <a:rPr lang="en-US" altLang="zh-CN" sz="2000" b="1" dirty="0">
                <a:solidFill>
                  <a:srgbClr val="C00000"/>
                </a:solidFill>
                <a:uFill>
                  <a:solidFill>
                    <a:schemeClr val="accent2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u-channel</a:t>
            </a:r>
            <a:r>
              <a:rPr lang="en-US" altLang="zh-CN" sz="2000" b="1" dirty="0">
                <a:uFill>
                  <a:solidFill>
                    <a:schemeClr val="accent2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Born:</a:t>
            </a:r>
          </a:p>
          <a:p>
            <a:r>
              <a:rPr lang="en-US" altLang="zh-CN" sz="2000" b="1" dirty="0">
                <a:uFill>
                  <a:solidFill>
                    <a:schemeClr val="accent2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Analytic structure of BSE amplitude </a:t>
            </a:r>
            <a:r>
              <a:rPr lang="en-US" altLang="zh-CN" sz="2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≠</a:t>
            </a:r>
            <a:r>
              <a:rPr lang="en-US" altLang="zh-CN" sz="2000" b="1" dirty="0">
                <a:uFill>
                  <a:solidFill>
                    <a:schemeClr val="accent2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full field-theory amplitude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7DF84494-52E6-E4B1-E4FF-DB04B5B48299}"/>
              </a:ext>
            </a:extLst>
          </p:cNvPr>
          <p:cNvSpPr txBox="1"/>
          <p:nvPr/>
        </p:nvSpPr>
        <p:spPr>
          <a:xfrm>
            <a:off x="7817837" y="4248863"/>
            <a:ext cx="432872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zh-CN" sz="1600" dirty="0"/>
              <a:t>B. </a:t>
            </a:r>
            <a:r>
              <a:rPr lang="en-US" altLang="zh-CN" sz="1600" dirty="0" err="1"/>
              <a:t>Borasoy</a:t>
            </a:r>
            <a:r>
              <a:rPr lang="en-US" altLang="zh-CN" sz="1600" dirty="0"/>
              <a:t>, R. </a:t>
            </a:r>
            <a:r>
              <a:rPr lang="en-US" altLang="zh-CN" sz="1600" dirty="0" err="1"/>
              <a:t>Nissler</a:t>
            </a:r>
            <a:r>
              <a:rPr lang="en-US" altLang="zh-CN" sz="1600" dirty="0"/>
              <a:t>, W. Weise, EPJA 25 (2005) 79.</a:t>
            </a:r>
            <a:endParaRPr lang="zh-CN" altLang="en-US" sz="1600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6A9A3CFD-77C9-8777-15C7-571FDE9AA4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235" y="1203724"/>
            <a:ext cx="7772400" cy="276707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5BDD2F14-9928-5998-D934-DD1DAEBDEDF6}"/>
                  </a:ext>
                </a:extLst>
              </p:cNvPr>
              <p:cNvSpPr txBox="1"/>
              <p:nvPr/>
            </p:nvSpPr>
            <p:spPr>
              <a:xfrm>
                <a:off x="261682" y="4043153"/>
                <a:ext cx="6767050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buFont typeface="Wingdings" pitchFamily="2" charset="2"/>
                  <a:buChar char="p"/>
                </a:pPr>
                <a:r>
                  <a:rPr lang="en-US" altLang="zh-CN" sz="2000" b="1" dirty="0">
                    <a:uFill>
                      <a:solidFill>
                        <a:schemeClr val="accent2"/>
                      </a:solidFill>
                    </a:uFill>
                    <a:latin typeface="微软雅黑" panose="020B0503020204020204" pitchFamily="34" charset="-122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Unphysical subthreshold cut between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1" i="1" smtClean="0">
                            <a:uFill>
                              <a:solidFill>
                                <a:schemeClr val="accent2"/>
                              </a:solidFill>
                            </a:u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000" b="1" i="1" smtClean="0">
                            <a:uFill>
                              <a:solidFill>
                                <a:schemeClr val="accent2"/>
                              </a:solidFill>
                            </a:u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𝒔</m:t>
                        </m:r>
                      </m:e>
                      <m:sub>
                        <m:r>
                          <a:rPr lang="en-US" altLang="zh-CN" sz="2000" b="1" i="1" smtClean="0">
                            <a:uFill>
                              <a:solidFill>
                                <a:schemeClr val="accent2"/>
                              </a:solidFill>
                            </a:u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altLang="zh-CN" sz="2000" b="1" dirty="0">
                    <a:uFill>
                      <a:solidFill>
                        <a:schemeClr val="accent2"/>
                      </a:solidFill>
                    </a:uFill>
                    <a:latin typeface="微软雅黑" panose="020B0503020204020204" pitchFamily="34" charset="-122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1" i="1">
                            <a:uFill>
                              <a:solidFill>
                                <a:schemeClr val="accent2"/>
                              </a:solidFill>
                            </a:u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000" b="1" i="1">
                            <a:uFill>
                              <a:solidFill>
                                <a:schemeClr val="accent2"/>
                              </a:solidFill>
                            </a:u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𝒔</m:t>
                        </m:r>
                      </m:e>
                      <m:sub>
                        <m:r>
                          <a:rPr lang="en-US" altLang="zh-CN" sz="2000" b="1" i="1" smtClean="0">
                            <a:uFill>
                              <a:solidFill>
                                <a:schemeClr val="accent2"/>
                              </a:solidFill>
                            </a:u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altLang="zh-CN" sz="2000" b="1" dirty="0">
                    <a:uFill>
                      <a:solidFill>
                        <a:schemeClr val="accent2"/>
                      </a:solidFill>
                    </a:uFill>
                    <a:latin typeface="微软雅黑" panose="020B0503020204020204" pitchFamily="34" charset="-122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5BDD2F14-9928-5998-D934-DD1DAEBDED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682" y="4043153"/>
                <a:ext cx="6767050" cy="400110"/>
              </a:xfrm>
              <a:prstGeom prst="rect">
                <a:avLst/>
              </a:prstGeom>
              <a:blipFill>
                <a:blip r:embed="rId5"/>
                <a:stretch>
                  <a:fillRect l="-811" t="-7576" b="-2575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图片 14">
            <a:extLst>
              <a:ext uri="{FF2B5EF4-FFF2-40B4-BE49-F238E27FC236}">
                <a16:creationId xmlns:a16="http://schemas.microsoft.com/office/drawing/2014/main" id="{ABE3D291-86A1-D518-A902-600D702CB37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057" y="4445317"/>
            <a:ext cx="5671717" cy="680606"/>
          </a:xfrm>
          <a:prstGeom prst="rect">
            <a:avLst/>
          </a:prstGeom>
        </p:spPr>
      </p:pic>
      <p:sp>
        <p:nvSpPr>
          <p:cNvPr id="16" name="圆角矩形 15">
            <a:extLst>
              <a:ext uri="{FF2B5EF4-FFF2-40B4-BE49-F238E27FC236}">
                <a16:creationId xmlns:a16="http://schemas.microsoft.com/office/drawing/2014/main" id="{EE5FF8E7-359D-54BA-CE8C-665CD39C024A}"/>
              </a:ext>
            </a:extLst>
          </p:cNvPr>
          <p:cNvSpPr/>
          <p:nvPr/>
        </p:nvSpPr>
        <p:spPr>
          <a:xfrm>
            <a:off x="6180146" y="1748227"/>
            <a:ext cx="405777" cy="1877334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/>
              <a:t> </a:t>
            </a:r>
            <a:endParaRPr kumimoji="1" lang="zh-CN" altLang="en-US" dirty="0"/>
          </a:p>
        </p:txBody>
      </p:sp>
      <p:sp>
        <p:nvSpPr>
          <p:cNvPr id="19" name="圆角矩形 18">
            <a:extLst>
              <a:ext uri="{FF2B5EF4-FFF2-40B4-BE49-F238E27FC236}">
                <a16:creationId xmlns:a16="http://schemas.microsoft.com/office/drawing/2014/main" id="{1BF609FA-D122-63A3-DBB0-1830B6074187}"/>
              </a:ext>
            </a:extLst>
          </p:cNvPr>
          <p:cNvSpPr/>
          <p:nvPr/>
        </p:nvSpPr>
        <p:spPr>
          <a:xfrm>
            <a:off x="10209188" y="1748227"/>
            <a:ext cx="405777" cy="1877334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/>
              <a:t> 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89767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0B61CEF-0863-C2FF-67C4-01F3B57F5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21</a:t>
            </a:fld>
            <a:endParaRPr lang="en-US" dirty="0"/>
          </a:p>
        </p:txBody>
      </p:sp>
      <p:pic>
        <p:nvPicPr>
          <p:cNvPr id="6" name="内容占位符 5">
            <a:extLst>
              <a:ext uri="{FF2B5EF4-FFF2-40B4-BE49-F238E27FC236}">
                <a16:creationId xmlns:a16="http://schemas.microsoft.com/office/drawing/2014/main" id="{DF6F481C-459C-9F61-E8BF-D0D0D25711D1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69" y="1279525"/>
            <a:ext cx="5349875" cy="50768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标题 5">
                <a:extLst>
                  <a:ext uri="{FF2B5EF4-FFF2-40B4-BE49-F238E27FC236}">
                    <a16:creationId xmlns:a16="http://schemas.microsoft.com/office/drawing/2014/main" id="{4BD594DF-D325-BA2A-BFBC-A6079807D85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9365" y="-45542"/>
                <a:ext cx="10515600" cy="132556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3600" b="1" i="1" dirty="0">
                            <a:uFill>
                              <a:solidFill>
                                <a:schemeClr val="accent2"/>
                              </a:solidFill>
                            </a:u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3600" b="1" i="1" dirty="0">
                            <a:uFill>
                              <a:solidFill>
                                <a:schemeClr val="accent2"/>
                              </a:solidFill>
                            </a:u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𝑲</m:t>
                        </m:r>
                      </m:e>
                      <m:sup>
                        <m:r>
                          <a:rPr lang="en-US" altLang="zh-CN" sz="3600" b="1" i="1" dirty="0">
                            <a:uFill>
                              <a:solidFill>
                                <a:schemeClr val="accent2"/>
                              </a:solidFill>
                            </a:u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−</m:t>
                        </m:r>
                      </m:sup>
                    </m:sSup>
                    <m:r>
                      <a:rPr lang="en-US" altLang="zh-CN" sz="3600" b="1" i="1" dirty="0">
                        <a:uFill>
                          <a:solidFill>
                            <a:schemeClr val="accent2"/>
                          </a:solidFill>
                        </a:u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rPr>
                      <m:t>𝒑</m:t>
                    </m:r>
                  </m:oMath>
                </a14:m>
                <a:r>
                  <a:rPr lang="zh-CN" altLang="en-US" sz="36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Arial" panose="020B0604020202020204" pitchFamily="34" charset="0"/>
                  </a:rPr>
                  <a:t> </a:t>
                </a:r>
                <a:r>
                  <a:rPr lang="en" altLang="zh-CN" sz="36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Arial" panose="020B0604020202020204" pitchFamily="34" charset="0"/>
                  </a:rPr>
                  <a:t>Scattering Data</a:t>
                </a:r>
                <a:endParaRPr lang="zh-CN" altLang="en-US" sz="3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标题 5">
                <a:extLst>
                  <a:ext uri="{FF2B5EF4-FFF2-40B4-BE49-F238E27FC236}">
                    <a16:creationId xmlns:a16="http://schemas.microsoft.com/office/drawing/2014/main" id="{4BD594DF-D325-BA2A-BFBC-A6079807D8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365" y="-45542"/>
                <a:ext cx="10515600" cy="132556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文本框 12">
            <a:extLst>
              <a:ext uri="{FF2B5EF4-FFF2-40B4-BE49-F238E27FC236}">
                <a16:creationId xmlns:a16="http://schemas.microsoft.com/office/drawing/2014/main" id="{E8A77878-FE77-BB10-217E-7AB31C4CFCE2}"/>
              </a:ext>
            </a:extLst>
          </p:cNvPr>
          <p:cNvSpPr txBox="1"/>
          <p:nvPr/>
        </p:nvSpPr>
        <p:spPr>
          <a:xfrm>
            <a:off x="6096000" y="1280021"/>
            <a:ext cx="5546431" cy="27970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p"/>
            </a:pPr>
            <a:r>
              <a:rPr lang="en-US" altLang="zh-CN" sz="2400" b="1" dirty="0">
                <a:uFill>
                  <a:solidFill>
                    <a:schemeClr val="accent2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LO (WT): common cutoff </a:t>
            </a:r>
            <a:r>
              <a:rPr lang="el-GR" altLang="zh-CN" sz="2400" b="1" dirty="0">
                <a:uFill>
                  <a:solidFill>
                    <a:schemeClr val="accent2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Λ </a:t>
            </a:r>
            <a:endParaRPr lang="en-US" altLang="zh-CN" sz="2400" b="1" dirty="0">
              <a:uFill>
                <a:solidFill>
                  <a:schemeClr val="accent2"/>
                </a:solidFill>
              </a:u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400" b="1" dirty="0">
                <a:uFill>
                  <a:solidFill>
                    <a:schemeClr val="accent2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  ⇒ preserve SU(3) symmetry</a:t>
            </a:r>
          </a:p>
          <a:p>
            <a:pPr>
              <a:lnSpc>
                <a:spcPct val="150000"/>
              </a:lnSpc>
              <a:buFont typeface="Wingdings" pitchFamily="2" charset="2"/>
              <a:buChar char="p"/>
            </a:pPr>
            <a:r>
              <a:rPr lang="en-US" altLang="zh-CN" sz="2400" b="1" dirty="0">
                <a:uFill>
                  <a:solidFill>
                    <a:schemeClr val="accent2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NLO: 6 channel-dependent cutoffs + 7 LECs {b</a:t>
            </a:r>
            <a:r>
              <a:rPr lang="en-US" altLang="zh-CN" sz="2400" b="1" baseline="-25000" dirty="0">
                <a:uFill>
                  <a:solidFill>
                    <a:schemeClr val="accent2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0</a:t>
            </a:r>
            <a:r>
              <a:rPr lang="en-US" altLang="zh-CN" sz="2400" b="1" dirty="0">
                <a:uFill>
                  <a:solidFill>
                    <a:schemeClr val="accent2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,b</a:t>
            </a:r>
            <a:r>
              <a:rPr lang="en-US" altLang="zh-CN" sz="2400" b="1" baseline="-25000" dirty="0">
                <a:uFill>
                  <a:solidFill>
                    <a:schemeClr val="accent2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D</a:t>
            </a:r>
            <a:r>
              <a:rPr lang="en-US" altLang="zh-CN" sz="2400" b="1" dirty="0">
                <a:uFill>
                  <a:solidFill>
                    <a:schemeClr val="accent2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,b</a:t>
            </a:r>
            <a:r>
              <a:rPr lang="en-US" altLang="zh-CN" sz="2400" b="1" baseline="-25000" dirty="0">
                <a:uFill>
                  <a:solidFill>
                    <a:schemeClr val="accent2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F</a:t>
            </a:r>
            <a:r>
              <a:rPr lang="en-US" altLang="zh-CN" sz="2400" b="1" dirty="0">
                <a:uFill>
                  <a:solidFill>
                    <a:schemeClr val="accent2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,b</a:t>
            </a:r>
            <a:r>
              <a:rPr lang="en-US" altLang="zh-CN" sz="2400" b="1" baseline="-25000" dirty="0">
                <a:uFill>
                  <a:solidFill>
                    <a:schemeClr val="accent2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1–4</a:t>
            </a:r>
            <a:r>
              <a:rPr lang="en-US" altLang="zh-CN" sz="2400" b="1" dirty="0">
                <a:uFill>
                  <a:solidFill>
                    <a:schemeClr val="accent2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}</a:t>
            </a:r>
          </a:p>
          <a:p>
            <a:pPr>
              <a:lnSpc>
                <a:spcPct val="150000"/>
              </a:lnSpc>
              <a:buFont typeface="Wingdings" pitchFamily="2" charset="2"/>
              <a:buChar char="p"/>
            </a:pPr>
            <a:r>
              <a:rPr lang="en-US" altLang="zh-CN" sz="2400" b="1" dirty="0">
                <a:uFill>
                  <a:solidFill>
                    <a:schemeClr val="accent2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Fitting: conventional </a:t>
            </a:r>
            <a:r>
              <a:rPr lang="el-GR" altLang="zh-CN" sz="2400" b="1" dirty="0">
                <a:uFill>
                  <a:solidFill>
                    <a:schemeClr val="accent2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χ</a:t>
            </a:r>
            <a:r>
              <a:rPr lang="el-GR" altLang="zh-CN" sz="2400" b="1" baseline="30000" dirty="0">
                <a:uFill>
                  <a:solidFill>
                    <a:schemeClr val="accent2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en-US" altLang="zh-CN" sz="2400" b="1" baseline="-25000" dirty="0" err="1">
                <a:uFill>
                  <a:solidFill>
                    <a:schemeClr val="accent2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d.o.f.</a:t>
            </a:r>
            <a:r>
              <a:rPr lang="en-US" altLang="zh-CN" sz="2400" b="1" baseline="-25000" dirty="0">
                <a:uFill>
                  <a:solidFill>
                    <a:schemeClr val="accent2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>
                <a:uFill>
                  <a:solidFill>
                    <a:schemeClr val="accent2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at WT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D553E5B5-17BD-DA7D-E95A-8A7732130D4D}"/>
              </a:ext>
            </a:extLst>
          </p:cNvPr>
          <p:cNvSpPr txBox="1"/>
          <p:nvPr/>
        </p:nvSpPr>
        <p:spPr>
          <a:xfrm>
            <a:off x="8396240" y="4164543"/>
            <a:ext cx="330397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zh-CN" sz="1600" dirty="0"/>
              <a:t>E. Oset, A. Ramos, NPA 635 (1998) 99</a:t>
            </a:r>
            <a:endParaRPr lang="zh-CN" altLang="en-US" sz="1600" dirty="0"/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786ADA02-0FE0-26B8-DE25-07C9082F7BC4}"/>
              </a:ext>
            </a:extLst>
          </p:cNvPr>
          <p:cNvSpPr txBox="1"/>
          <p:nvPr/>
        </p:nvSpPr>
        <p:spPr>
          <a:xfrm>
            <a:off x="6096000" y="4503097"/>
            <a:ext cx="6097870" cy="1135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p"/>
            </a:pPr>
            <a:r>
              <a:rPr lang="en-US" altLang="zh-CN" sz="2400" b="1" dirty="0">
                <a:uFill>
                  <a:solidFill>
                    <a:schemeClr val="accent2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At NLO: refined error</a:t>
            </a:r>
            <a:r>
              <a:rPr lang="zh-CN" altLang="en-US" sz="2400" b="1" dirty="0">
                <a:uFill>
                  <a:solidFill>
                    <a:schemeClr val="accent2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，</a:t>
            </a:r>
            <a:r>
              <a:rPr lang="en-US" altLang="zh-CN" sz="2400" b="1" dirty="0">
                <a:uFill>
                  <a:solidFill>
                    <a:schemeClr val="accent2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larger weights on threshold </a:t>
            </a:r>
            <a:r>
              <a:rPr lang="en-US" altLang="zh-CN" sz="2400" b="1" dirty="0" err="1">
                <a:uFill>
                  <a:solidFill>
                    <a:schemeClr val="accent2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obsevables</a:t>
            </a:r>
            <a:r>
              <a:rPr lang="en-US" altLang="zh-CN" sz="2400" b="1" dirty="0">
                <a:uFill>
                  <a:solidFill>
                    <a:schemeClr val="accent2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31923C0E-5021-6EC9-D958-77B9F1FA9EC2}"/>
              </a:ext>
            </a:extLst>
          </p:cNvPr>
          <p:cNvSpPr txBox="1"/>
          <p:nvPr/>
        </p:nvSpPr>
        <p:spPr>
          <a:xfrm>
            <a:off x="7904231" y="5725625"/>
            <a:ext cx="379598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zh-CN" sz="1600" dirty="0"/>
              <a:t>Z.-H. Guo, J.A. Oller, PRC 87 (2013) 035202</a:t>
            </a:r>
          </a:p>
        </p:txBody>
      </p:sp>
    </p:spTree>
    <p:extLst>
      <p:ext uri="{BB962C8B-B14F-4D97-AF65-F5344CB8AC3E}">
        <p14:creationId xmlns:p14="http://schemas.microsoft.com/office/powerpoint/2010/main" val="4147855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C57DBCF-A792-DF80-C825-A687F2609F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22</a:t>
            </a:fld>
            <a:endParaRPr lang="en-US" dirty="0"/>
          </a:p>
        </p:txBody>
      </p:sp>
      <p:pic>
        <p:nvPicPr>
          <p:cNvPr id="6" name="内容占位符 5">
            <a:extLst>
              <a:ext uri="{FF2B5EF4-FFF2-40B4-BE49-F238E27FC236}">
                <a16:creationId xmlns:a16="http://schemas.microsoft.com/office/drawing/2014/main" id="{E0C9205C-F054-4B55-5FF4-73F6AAB3038E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3698" y="1308080"/>
            <a:ext cx="4919662" cy="3629025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FC64F116-7557-3B7D-7036-2953AA86DF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833" y="1335960"/>
            <a:ext cx="5647167" cy="3629204"/>
          </a:xfrm>
          <a:prstGeom prst="rect">
            <a:avLst/>
          </a:prstGeom>
        </p:spPr>
      </p:pic>
      <p:sp>
        <p:nvSpPr>
          <p:cNvPr id="11" name="标题 5">
            <a:extLst>
              <a:ext uri="{FF2B5EF4-FFF2-40B4-BE49-F238E27FC236}">
                <a16:creationId xmlns:a16="http://schemas.microsoft.com/office/drawing/2014/main" id="{160C1B32-2E19-BFF1-3223-F325ABE79F1B}"/>
              </a:ext>
            </a:extLst>
          </p:cNvPr>
          <p:cNvSpPr txBox="1">
            <a:spLocks/>
          </p:cNvSpPr>
          <p:nvPr/>
        </p:nvSpPr>
        <p:spPr>
          <a:xfrm>
            <a:off x="99365" y="-45542"/>
            <a:ext cx="1232454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Subthreshold Amplitudes and Two-Pole Structures</a:t>
            </a:r>
            <a:endParaRPr lang="zh-CN" altLang="en-US" sz="36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A6B4CBF9-205C-F8D4-0BF4-CF7CBAF93DA4}"/>
              </a:ext>
            </a:extLst>
          </p:cNvPr>
          <p:cNvSpPr txBox="1"/>
          <p:nvPr/>
        </p:nvSpPr>
        <p:spPr>
          <a:xfrm>
            <a:off x="448833" y="4965164"/>
            <a:ext cx="11743167" cy="16890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p"/>
            </a:pPr>
            <a:r>
              <a:rPr lang="en-US" altLang="zh-CN" sz="2400" b="1" dirty="0">
                <a:uFill>
                  <a:solidFill>
                    <a:schemeClr val="accent2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Off-shell scheme: free from left-hand cut artifacts</a:t>
            </a:r>
          </a:p>
          <a:p>
            <a:pPr>
              <a:lnSpc>
                <a:spcPct val="150000"/>
              </a:lnSpc>
              <a:buFont typeface="Wingdings" pitchFamily="2" charset="2"/>
              <a:buChar char="p"/>
            </a:pPr>
            <a:r>
              <a:rPr lang="en-US" altLang="zh-CN" sz="2400" b="1" dirty="0">
                <a:uFill>
                  <a:solidFill>
                    <a:schemeClr val="accent2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Born terms play a qualitatively different role than in the on-shell case</a:t>
            </a:r>
          </a:p>
          <a:p>
            <a:pPr>
              <a:lnSpc>
                <a:spcPct val="150000"/>
              </a:lnSpc>
              <a:buFont typeface="Wingdings" pitchFamily="2" charset="2"/>
              <a:buChar char="p"/>
            </a:pPr>
            <a:r>
              <a:rPr lang="en-US" altLang="zh-CN" sz="2400" b="1" dirty="0">
                <a:uFill>
                  <a:solidFill>
                    <a:schemeClr val="accent2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Pole positions relatively stable against changes in chiral order </a:t>
            </a:r>
          </a:p>
        </p:txBody>
      </p:sp>
    </p:spTree>
    <p:extLst>
      <p:ext uri="{BB962C8B-B14F-4D97-AF65-F5344CB8AC3E}">
        <p14:creationId xmlns:p14="http://schemas.microsoft.com/office/powerpoint/2010/main" val="3172911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03982D1-8F5D-6733-F763-533DC14243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23</a:t>
            </a:fld>
            <a:endParaRPr lang="en-US" dirty="0"/>
          </a:p>
        </p:txBody>
      </p:sp>
      <p:pic>
        <p:nvPicPr>
          <p:cNvPr id="6" name="内容占位符 5">
            <a:extLst>
              <a:ext uri="{FF2B5EF4-FFF2-40B4-BE49-F238E27FC236}">
                <a16:creationId xmlns:a16="http://schemas.microsoft.com/office/drawing/2014/main" id="{30CDBCD5-361B-0A96-0A5E-5FBEAC8ADB29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213" y="1371105"/>
            <a:ext cx="5562600" cy="35814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E6649945-6D3D-165C-973C-4BC15B52DC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0982" y="1442485"/>
            <a:ext cx="5566703" cy="3438639"/>
          </a:xfrm>
          <a:prstGeom prst="rect">
            <a:avLst/>
          </a:prstGeom>
        </p:spPr>
      </p:pic>
      <p:sp>
        <p:nvSpPr>
          <p:cNvPr id="9" name="标题 5">
            <a:extLst>
              <a:ext uri="{FF2B5EF4-FFF2-40B4-BE49-F238E27FC236}">
                <a16:creationId xmlns:a16="http://schemas.microsoft.com/office/drawing/2014/main" id="{C1733844-F385-C469-327E-F0004B6E93E6}"/>
              </a:ext>
            </a:extLst>
          </p:cNvPr>
          <p:cNvSpPr txBox="1">
            <a:spLocks/>
          </p:cNvSpPr>
          <p:nvPr/>
        </p:nvSpPr>
        <p:spPr>
          <a:xfrm>
            <a:off x="99365" y="-4554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zh-CN" altLang="en-US" sz="3600" b="1" dirty="0">
              <a:solidFill>
                <a:schemeClr val="tx1">
                  <a:lumMod val="75000"/>
                  <a:lumOff val="25000"/>
                </a:schemeClr>
              </a:solidFill>
              <a:latin typeface="-apple-system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标题 5">
                <a:extLst>
                  <a:ext uri="{FF2B5EF4-FFF2-40B4-BE49-F238E27FC236}">
                    <a16:creationId xmlns:a16="http://schemas.microsoft.com/office/drawing/2014/main" id="{85DB3D13-7E09-42C4-0F50-0B951C26DFB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51765" y="0"/>
                <a:ext cx="10515600" cy="132556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3600" b="1" i="1" dirty="0">
                            <a:uFill>
                              <a:solidFill>
                                <a:schemeClr val="accent2"/>
                              </a:solidFill>
                            </a:u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3600" b="1" i="1" dirty="0">
                            <a:uFill>
                              <a:solidFill>
                                <a:schemeClr val="accent2"/>
                              </a:solidFill>
                            </a:u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𝑲</m:t>
                        </m:r>
                      </m:e>
                      <m:sup>
                        <m:r>
                          <a:rPr lang="en-US" altLang="zh-CN" sz="3600" b="1" i="1" dirty="0">
                            <a:uFill>
                              <a:solidFill>
                                <a:schemeClr val="accent2"/>
                              </a:solidFill>
                            </a:u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−</m:t>
                        </m:r>
                      </m:sup>
                    </m:sSup>
                    <m:r>
                      <a:rPr lang="en-US" altLang="zh-CN" sz="3600" b="1" i="1" dirty="0">
                        <a:uFill>
                          <a:solidFill>
                            <a:schemeClr val="accent2"/>
                          </a:solidFill>
                        </a:u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rPr>
                      <m:t>𝒑</m:t>
                    </m:r>
                  </m:oMath>
                </a14:m>
                <a:r>
                  <a:rPr lang="zh-CN" altLang="en-US" sz="36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Arial" panose="020B0604020202020204" pitchFamily="34" charset="0"/>
                  </a:rPr>
                  <a:t> </a:t>
                </a:r>
                <a:r>
                  <a:rPr lang="en" altLang="zh-CN" sz="36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Arial" panose="020B0604020202020204" pitchFamily="34" charset="0"/>
                  </a:rPr>
                  <a:t>CFs: Off-Shell vs On-Shell</a:t>
                </a:r>
                <a:endParaRPr lang="zh-CN" altLang="en-US" sz="3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标题 5">
                <a:extLst>
                  <a:ext uri="{FF2B5EF4-FFF2-40B4-BE49-F238E27FC236}">
                    <a16:creationId xmlns:a16="http://schemas.microsoft.com/office/drawing/2014/main" id="{85DB3D13-7E09-42C4-0F50-0B951C26DF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765" y="0"/>
                <a:ext cx="10515600" cy="132556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文本框 16">
            <a:extLst>
              <a:ext uri="{FF2B5EF4-FFF2-40B4-BE49-F238E27FC236}">
                <a16:creationId xmlns:a16="http://schemas.microsoft.com/office/drawing/2014/main" id="{B6571523-2030-548A-3876-F073FBC42061}"/>
              </a:ext>
            </a:extLst>
          </p:cNvPr>
          <p:cNvSpPr txBox="1"/>
          <p:nvPr/>
        </p:nvSpPr>
        <p:spPr>
          <a:xfrm>
            <a:off x="474315" y="5066445"/>
            <a:ext cx="5680772" cy="12899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p"/>
            </a:pPr>
            <a:r>
              <a:rPr lang="en-US" altLang="zh-CN" sz="1800" b="1" dirty="0">
                <a:uFill>
                  <a:solidFill>
                    <a:schemeClr val="accent2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WT level: off-shell ≈on-shell; off-shell effects</a:t>
            </a:r>
            <a:br>
              <a:rPr lang="en-US" altLang="zh-CN" sz="1800" b="1" dirty="0">
                <a:uFill>
                  <a:solidFill>
                    <a:schemeClr val="accent2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</a:br>
            <a:r>
              <a:rPr lang="en-US" altLang="zh-CN" sz="1800" b="1" dirty="0">
                <a:uFill>
                  <a:solidFill>
                    <a:schemeClr val="accent2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reabsorbed into {</a:t>
            </a:r>
            <a:r>
              <a:rPr lang="el-GR" altLang="zh-CN" sz="1800" b="1" dirty="0">
                <a:uFill>
                  <a:solidFill>
                    <a:schemeClr val="accent2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Λ,</a:t>
            </a:r>
            <a:r>
              <a:rPr lang="en-US" altLang="zh-CN" sz="1800" b="1" dirty="0" err="1">
                <a:uFill>
                  <a:solidFill>
                    <a:schemeClr val="accent2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f</a:t>
            </a:r>
            <a:r>
              <a:rPr lang="en-US" altLang="zh-CN" sz="1800" b="1" baseline="-25000" dirty="0" err="1">
                <a:uFill>
                  <a:solidFill>
                    <a:schemeClr val="accent2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decay</a:t>
            </a:r>
            <a:r>
              <a:rPr lang="en-US" altLang="zh-CN" sz="1800" b="1" dirty="0">
                <a:uFill>
                  <a:solidFill>
                    <a:schemeClr val="accent2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}</a:t>
            </a:r>
          </a:p>
          <a:p>
            <a:pPr>
              <a:lnSpc>
                <a:spcPct val="150000"/>
              </a:lnSpc>
              <a:buFont typeface="Wingdings" pitchFamily="2" charset="2"/>
              <a:buChar char="p"/>
            </a:pPr>
            <a:r>
              <a:rPr lang="en-US" altLang="zh-CN" sz="1800" b="1" dirty="0">
                <a:uFill>
                  <a:solidFill>
                    <a:schemeClr val="accent2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NLO level: visible variations from Born &amp; NLO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B8762F9F-1D6F-8E45-A5E1-7CFDC14C7D0C}"/>
                  </a:ext>
                </a:extLst>
              </p:cNvPr>
              <p:cNvSpPr txBox="1"/>
              <p:nvPr/>
            </p:nvSpPr>
            <p:spPr>
              <a:xfrm>
                <a:off x="6155087" y="5066445"/>
                <a:ext cx="6097978" cy="12899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Font typeface="Wingdings" pitchFamily="2" charset="2"/>
                  <a:buChar char="p"/>
                </a:pPr>
                <a:r>
                  <a:rPr lang="en-US" altLang="zh-CN" sz="1800" b="1" dirty="0">
                    <a:uFill>
                      <a:solidFill>
                        <a:schemeClr val="accent2"/>
                      </a:solidFill>
                    </a:uFill>
                    <a:latin typeface="微软雅黑" panose="020B0503020204020204" pitchFamily="34" charset="-122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Channel decomposition:</a:t>
                </a:r>
                <a:r>
                  <a:rPr lang="en-US" altLang="zh-CN" b="1" dirty="0">
                    <a:uFill>
                      <a:solidFill>
                        <a:schemeClr val="accent2"/>
                      </a:solidFill>
                    </a:uFill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1" i="1" dirty="0">
                            <a:uFill>
                              <a:solidFill>
                                <a:schemeClr val="accent2"/>
                              </a:solidFill>
                            </a:u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b="1" i="1" dirty="0">
                            <a:uFill>
                              <a:solidFill>
                                <a:schemeClr val="accent2"/>
                              </a:solidFill>
                            </a:u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𝑲</m:t>
                        </m:r>
                      </m:e>
                      <m:sup>
                        <m:r>
                          <a:rPr lang="en-US" altLang="zh-CN" b="1" i="1" dirty="0">
                            <a:uFill>
                              <a:solidFill>
                                <a:schemeClr val="accent2"/>
                              </a:solidFill>
                            </a:u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−</m:t>
                        </m:r>
                      </m:sup>
                    </m:sSup>
                    <m:r>
                      <a:rPr lang="en-US" altLang="zh-CN" b="1" i="1" dirty="0">
                        <a:uFill>
                          <a:solidFill>
                            <a:schemeClr val="accent2"/>
                          </a:solidFill>
                        </a:u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rPr>
                      <m:t>𝒑</m:t>
                    </m:r>
                  </m:oMath>
                </a14:m>
                <a:r>
                  <a:rPr lang="zh-CN" altLang="en-US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-apple-system"/>
                    <a:ea typeface="Microsoft YaHei" panose="020B0503020204020204" pitchFamily="34" charset="-122"/>
                    <a:cs typeface="Arial" panose="020B0604020202020204" pitchFamily="34" charset="0"/>
                  </a:rPr>
                  <a:t> </a:t>
                </a:r>
                <a:r>
                  <a:rPr lang="en-US" altLang="zh-CN" sz="1800" b="1" dirty="0">
                    <a:uFill>
                      <a:solidFill>
                        <a:schemeClr val="accent2"/>
                      </a:solidFill>
                    </a:uFill>
                    <a:latin typeface="微软雅黑" panose="020B0503020204020204" pitchFamily="34" charset="-122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single-channel</a:t>
                </a:r>
                <a:br>
                  <a:rPr lang="en-US" altLang="zh-CN" sz="1800" b="1" dirty="0">
                    <a:uFill>
                      <a:solidFill>
                        <a:schemeClr val="accent2"/>
                      </a:solidFill>
                    </a:uFill>
                    <a:latin typeface="微软雅黑" panose="020B0503020204020204" pitchFamily="34" charset="-122"/>
                    <a:ea typeface="微软雅黑" panose="020B0503020204020204" pitchFamily="34" charset="-122"/>
                    <a:cs typeface="Times New Roman" panose="02020603050405020304" pitchFamily="18" charset="0"/>
                  </a:rPr>
                </a:br>
                <a:r>
                  <a:rPr lang="en-US" altLang="zh-CN" sz="1800" b="1" dirty="0">
                    <a:uFill>
                      <a:solidFill>
                        <a:schemeClr val="accent2"/>
                      </a:solidFill>
                    </a:uFill>
                    <a:latin typeface="微软雅黑" panose="020B0503020204020204" pitchFamily="34" charset="-122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still differs ⇒ Effective Range Expansion (ERE)</a:t>
                </a:r>
                <a:br>
                  <a:rPr lang="en-US" altLang="zh-CN" sz="1800" b="1" dirty="0">
                    <a:uFill>
                      <a:solidFill>
                        <a:schemeClr val="accent2"/>
                      </a:solidFill>
                    </a:uFill>
                    <a:latin typeface="微软雅黑" panose="020B0503020204020204" pitchFamily="34" charset="-122"/>
                    <a:ea typeface="微软雅黑" panose="020B0503020204020204" pitchFamily="34" charset="-122"/>
                    <a:cs typeface="Times New Roman" panose="02020603050405020304" pitchFamily="18" charset="0"/>
                  </a:rPr>
                </a:br>
                <a:r>
                  <a:rPr lang="en-US" altLang="zh-CN" sz="1800" b="1" dirty="0">
                    <a:uFill>
                      <a:solidFill>
                        <a:schemeClr val="accent2"/>
                      </a:solidFill>
                    </a:uFill>
                    <a:latin typeface="微软雅黑" panose="020B0503020204020204" pitchFamily="34" charset="-122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+ KP formula to isolate on-shell effects</a:t>
                </a:r>
              </a:p>
            </p:txBody>
          </p:sp>
        </mc:Choice>
        <mc:Fallback xmlns="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B8762F9F-1D6F-8E45-A5E1-7CFDC14C7D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5087" y="5066445"/>
                <a:ext cx="6097978" cy="1289905"/>
              </a:xfrm>
              <a:prstGeom prst="rect">
                <a:avLst/>
              </a:prstGeom>
              <a:blipFill>
                <a:blip r:embed="rId5"/>
                <a:stretch>
                  <a:fillRect l="-832" b="-582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圆角矩形 19">
                <a:extLst>
                  <a:ext uri="{FF2B5EF4-FFF2-40B4-BE49-F238E27FC236}">
                    <a16:creationId xmlns:a16="http://schemas.microsoft.com/office/drawing/2014/main" id="{4AB1FE15-7418-A33D-B879-769BE224A6C0}"/>
                  </a:ext>
                </a:extLst>
              </p:cNvPr>
              <p:cNvSpPr/>
              <p:nvPr/>
            </p:nvSpPr>
            <p:spPr>
              <a:xfrm>
                <a:off x="2308010" y="2842652"/>
                <a:ext cx="7571878" cy="1172695"/>
              </a:xfrm>
              <a:prstGeom prst="round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" altLang="zh-CN" sz="2400" b="1" dirty="0"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Near-threshold discrepancy determined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" altLang="zh-CN" sz="2400" b="1" i="1" smtClean="0">
                            <a:latin typeface="Cambria Math" panose="02040503050406030204" pitchFamily="18" charset="0"/>
                            <a:ea typeface="Microsoft YaHei" panose="020B0503020204020204" pitchFamily="34" charset="-122"/>
                          </a:rPr>
                        </m:ctrlPr>
                      </m:sSubPr>
                      <m:e>
                        <m:r>
                          <a:rPr lang="en-US" altLang="zh-CN" sz="2400" b="1" i="1" smtClean="0">
                            <a:latin typeface="Cambria Math" panose="02040503050406030204" pitchFamily="18" charset="0"/>
                            <a:ea typeface="Microsoft YaHei" panose="020B0503020204020204" pitchFamily="34" charset="-122"/>
                          </a:rPr>
                          <m:t>𝒂</m:t>
                        </m:r>
                      </m:e>
                      <m:sub>
                        <m:sSup>
                          <m:sSupPr>
                            <m:ctrlPr>
                              <a:rPr lang="en-US" altLang="zh-CN" sz="2400" b="1" i="1" dirty="0">
                                <a:uFill>
                                  <a:solidFill>
                                    <a:schemeClr val="accent2"/>
                                  </a:solidFill>
                                </a:u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400" b="1" i="1" dirty="0">
                                <a:uFill>
                                  <a:solidFill>
                                    <a:schemeClr val="accent2"/>
                                  </a:solidFill>
                                </a:u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18" charset="0"/>
                              </a:rPr>
                              <m:t>𝑲</m:t>
                            </m:r>
                          </m:e>
                          <m:sup>
                            <m:r>
                              <a:rPr lang="en-US" altLang="zh-CN" sz="2400" b="1" i="1" dirty="0">
                                <a:uFill>
                                  <a:solidFill>
                                    <a:schemeClr val="accent2"/>
                                  </a:solidFill>
                                </a:u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18" charset="0"/>
                              </a:rPr>
                              <m:t>−</m:t>
                            </m:r>
                          </m:sup>
                        </m:sSup>
                        <m:r>
                          <a:rPr lang="en-US" altLang="zh-CN" sz="2400" b="1" i="1" dirty="0">
                            <a:uFill>
                              <a:solidFill>
                                <a:schemeClr val="accent2"/>
                              </a:solidFill>
                            </a:u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𝒑</m:t>
                        </m:r>
                      </m:sub>
                    </m:sSub>
                  </m:oMath>
                </a14:m>
                <a:r>
                  <a:rPr lang="en" altLang="zh-CN" sz="2400" b="1" dirty="0"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 difference, not explicit off-shell effects</a:t>
                </a:r>
                <a:endParaRPr lang="zh-CN" altLang="en-US" sz="2400" b="1" dirty="0"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20" name="圆角矩形 19">
                <a:extLst>
                  <a:ext uri="{FF2B5EF4-FFF2-40B4-BE49-F238E27FC236}">
                    <a16:creationId xmlns:a16="http://schemas.microsoft.com/office/drawing/2014/main" id="{4AB1FE15-7418-A33D-B879-769BE224A6C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8010" y="2842652"/>
                <a:ext cx="7571878" cy="1172695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30956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8609F0E-A802-29C6-64D9-D13D765079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24</a:t>
            </a:fld>
            <a:endParaRPr lang="en-US" dirty="0"/>
          </a:p>
        </p:txBody>
      </p:sp>
      <p:pic>
        <p:nvPicPr>
          <p:cNvPr id="6" name="内容占位符 5">
            <a:extLst>
              <a:ext uri="{FF2B5EF4-FFF2-40B4-BE49-F238E27FC236}">
                <a16:creationId xmlns:a16="http://schemas.microsoft.com/office/drawing/2014/main" id="{48A1D371-B366-9965-05FC-F04B35EF7D2A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786" y="1394249"/>
            <a:ext cx="5154613" cy="3368675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1C65A859-0804-D004-78B2-577198AB7F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943" y="1488763"/>
            <a:ext cx="5233865" cy="3369749"/>
          </a:xfrm>
          <a:prstGeom prst="rect">
            <a:avLst/>
          </a:prstGeom>
        </p:spPr>
      </p:pic>
      <p:sp>
        <p:nvSpPr>
          <p:cNvPr id="17" name="文本框 16">
            <a:extLst>
              <a:ext uri="{FF2B5EF4-FFF2-40B4-BE49-F238E27FC236}">
                <a16:creationId xmlns:a16="http://schemas.microsoft.com/office/drawing/2014/main" id="{069F19FA-86E1-AC22-6F68-0D30D7EAD954}"/>
              </a:ext>
            </a:extLst>
          </p:cNvPr>
          <p:cNvSpPr txBox="1"/>
          <p:nvPr/>
        </p:nvSpPr>
        <p:spPr>
          <a:xfrm>
            <a:off x="760192" y="5000760"/>
            <a:ext cx="5335808" cy="14228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p"/>
            </a:pPr>
            <a:r>
              <a:rPr lang="en-US" altLang="zh-CN" sz="2000" b="1" dirty="0">
                <a:uFill>
                  <a:solidFill>
                    <a:schemeClr val="accent2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First prediction: </a:t>
            </a:r>
            <a:r>
              <a:rPr lang="el-GR" altLang="zh-CN" sz="2000" b="1" dirty="0" err="1">
                <a:uFill>
                  <a:solidFill>
                    <a:schemeClr val="accent2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π</a:t>
            </a:r>
            <a:r>
              <a:rPr lang="el-GR" altLang="zh-CN" sz="2000" b="1" baseline="30000" dirty="0" err="1">
                <a:uFill>
                  <a:solidFill>
                    <a:schemeClr val="accent2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±</a:t>
            </a:r>
            <a:r>
              <a:rPr lang="el-GR" altLang="zh-CN" sz="2000" b="1" dirty="0" err="1">
                <a:uFill>
                  <a:solidFill>
                    <a:schemeClr val="accent2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Σ</a:t>
            </a:r>
            <a:r>
              <a:rPr lang="el-GR" altLang="zh-CN" sz="2000" b="1" baseline="30000" dirty="0">
                <a:uFill>
                  <a:solidFill>
                    <a:schemeClr val="accent2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∓</a:t>
            </a:r>
            <a:r>
              <a:rPr lang="en-US" altLang="zh-CN" sz="2000" b="1" dirty="0">
                <a:uFill>
                  <a:solidFill>
                    <a:schemeClr val="accent2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CFs</a:t>
            </a:r>
          </a:p>
          <a:p>
            <a:pPr>
              <a:lnSpc>
                <a:spcPct val="150000"/>
              </a:lnSpc>
              <a:buFont typeface="Wingdings" pitchFamily="2" charset="2"/>
              <a:buChar char="p"/>
            </a:pPr>
            <a:r>
              <a:rPr lang="en-US" altLang="zh-CN" sz="2000" b="1" dirty="0">
                <a:uFill>
                  <a:solidFill>
                    <a:schemeClr val="accent2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On-shell: discontinuity at p≈75/90 MeV from u-channel left-hand cut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0873F9CC-C341-A5D2-49E4-5A02BA13A4D3}"/>
              </a:ext>
            </a:extLst>
          </p:cNvPr>
          <p:cNvSpPr txBox="1"/>
          <p:nvPr/>
        </p:nvSpPr>
        <p:spPr>
          <a:xfrm>
            <a:off x="6197943" y="5231593"/>
            <a:ext cx="5155857" cy="9612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p"/>
            </a:pPr>
            <a:r>
              <a:rPr lang="en-US" altLang="zh-CN" sz="2000" b="1" dirty="0">
                <a:uFill>
                  <a:solidFill>
                    <a:schemeClr val="accent2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Both describe data; degeneracy due to interplay of R and channel weights</a:t>
            </a:r>
          </a:p>
        </p:txBody>
      </p:sp>
      <p:sp>
        <p:nvSpPr>
          <p:cNvPr id="20" name="圆角矩形 19">
            <a:extLst>
              <a:ext uri="{FF2B5EF4-FFF2-40B4-BE49-F238E27FC236}">
                <a16:creationId xmlns:a16="http://schemas.microsoft.com/office/drawing/2014/main" id="{8FCE1EA5-342A-04A1-FAA3-EE1AAAA258FC}"/>
              </a:ext>
            </a:extLst>
          </p:cNvPr>
          <p:cNvSpPr/>
          <p:nvPr/>
        </p:nvSpPr>
        <p:spPr>
          <a:xfrm>
            <a:off x="3428096" y="2280558"/>
            <a:ext cx="8168721" cy="1325563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" altLang="zh-CN" sz="2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Off-shell effects are indistinguishable from on-</a:t>
            </a:r>
            <a:br>
              <a:rPr lang="en" altLang="zh-CN" sz="2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</a:br>
            <a:r>
              <a:rPr lang="en" altLang="zh-CN" sz="2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shell in the current ALICE data; source sizes from</a:t>
            </a:r>
            <a:br>
              <a:rPr lang="en" altLang="zh-CN" sz="2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</a:br>
            <a:r>
              <a:rPr lang="en" altLang="zh-CN" sz="2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both approaches are mutually consistent.</a:t>
            </a:r>
          </a:p>
        </p:txBody>
      </p:sp>
      <p:sp>
        <p:nvSpPr>
          <p:cNvPr id="10" name="标题 5">
            <a:extLst>
              <a:ext uri="{FF2B5EF4-FFF2-40B4-BE49-F238E27FC236}">
                <a16:creationId xmlns:a16="http://schemas.microsoft.com/office/drawing/2014/main" id="{783A9E83-BF22-4D38-9900-08ECA364E3D9}"/>
              </a:ext>
            </a:extLst>
          </p:cNvPr>
          <p:cNvSpPr txBox="1">
            <a:spLocks/>
          </p:cNvSpPr>
          <p:nvPr/>
        </p:nvSpPr>
        <p:spPr>
          <a:xfrm>
            <a:off x="251765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altLang="zh-CN" sz="3600" b="1" dirty="0">
                <a:uFill>
                  <a:solidFill>
                    <a:schemeClr val="accent2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π</a:t>
            </a:r>
            <a:r>
              <a:rPr lang="el-GR" altLang="zh-CN" sz="3600" b="1" baseline="30000" dirty="0">
                <a:uFill>
                  <a:solidFill>
                    <a:schemeClr val="accent2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±</a:t>
            </a:r>
            <a:r>
              <a:rPr lang="el-GR" altLang="zh-CN" sz="3600" b="1" dirty="0">
                <a:uFill>
                  <a:solidFill>
                    <a:schemeClr val="accent2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Σ</a:t>
            </a:r>
            <a:r>
              <a:rPr lang="el-GR" altLang="zh-CN" sz="3600" b="1" baseline="30000" dirty="0">
                <a:uFill>
                  <a:solidFill>
                    <a:schemeClr val="accent2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∓ </a:t>
            </a:r>
            <a:r>
              <a:rPr lang="en" altLang="zh-CN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CFs: Off-Shell vs On-Shell</a:t>
            </a:r>
            <a:endParaRPr lang="zh-CN" altLang="en-US" sz="36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9748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25</a:t>
            </a:fld>
            <a:endParaRPr lang="en-US" dirty="0"/>
          </a:p>
        </p:txBody>
      </p:sp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0" y="-101600"/>
            <a:ext cx="10515600" cy="1325563"/>
          </a:xfrm>
        </p:spPr>
        <p:txBody>
          <a:bodyPr/>
          <a:lstStyle/>
          <a:p>
            <a:r>
              <a:rPr kumimoji="1"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Contents</a:t>
            </a:r>
            <a:endParaRPr kumimoji="1"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内容占位符 2"/>
              <p:cNvSpPr>
                <a:spLocks noGrp="1"/>
              </p:cNvSpPr>
              <p:nvPr>
                <p:ph idx="4294967295"/>
              </p:nvPr>
            </p:nvSpPr>
            <p:spPr>
              <a:xfrm>
                <a:off x="846666" y="1484313"/>
                <a:ext cx="10515600" cy="4351337"/>
              </a:xfrm>
            </p:spPr>
            <p:txBody>
              <a:bodyPr>
                <a:normAutofit/>
              </a:bodyPr>
              <a:lstStyle/>
              <a:p>
                <a:pPr marL="360000" indent="-360000">
                  <a:lnSpc>
                    <a:spcPct val="150000"/>
                  </a:lnSpc>
                  <a:buFont typeface="系统字体常规体"/>
                  <a:buChar char="☞"/>
                </a:pPr>
                <a:r>
                  <a:rPr lang="en-US" altLang="zh-CN" b="1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Two-pole</a:t>
                </a:r>
                <a:r>
                  <a:rPr lang="zh-CN" altLang="en-US" b="1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  <a:r>
                  <a:rPr lang="en-US" altLang="zh-CN" b="1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structure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zh-CN" b="1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Λ</m:t>
                    </m:r>
                    <m:d>
                      <m:dPr>
                        <m:ctrlPr>
                          <a:rPr lang="en-US" altLang="zh-CN" b="1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dPr>
                      <m:e>
                        <m:r>
                          <a:rPr lang="en-US" altLang="zh-CN" b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1405</m:t>
                        </m:r>
                      </m:e>
                    </m:d>
                  </m:oMath>
                </a14:m>
                <a:r>
                  <a:rPr lang="en-US" altLang="zh-CN" b="1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as a </a:t>
                </a:r>
                <a14:m>
                  <m:oMath xmlns:m="http://schemas.openxmlformats.org/officeDocument/2006/math">
                    <m:r>
                      <a:rPr lang="en-US" altLang="zh-CN" b="1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𝑰</m:t>
                    </m:r>
                    <m:r>
                      <a:rPr lang="en-US" altLang="zh-CN" b="1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=</m:t>
                    </m:r>
                    <m:r>
                      <a:rPr lang="en-US" altLang="zh-CN" b="1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𝟎</m:t>
                    </m:r>
                  </m:oMath>
                </a14:m>
                <a:r>
                  <a:rPr lang="en-US" altLang="zh-CN" b="1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CN" b="1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accPr>
                      <m:e>
                        <m:r>
                          <a:rPr lang="en-US" altLang="zh-CN" b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𝑲</m:t>
                        </m:r>
                      </m:e>
                    </m:acc>
                    <m:r>
                      <a:rPr lang="en-US" altLang="zh-CN" b="1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𝑵</m:t>
                    </m:r>
                  </m:oMath>
                </a14:m>
                <a:r>
                  <a:rPr lang="zh-CN" altLang="en-US" b="1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  <a:r>
                  <a:rPr lang="en-US" altLang="zh-CN" b="1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bound state</a:t>
                </a:r>
              </a:p>
              <a:p>
                <a:pPr marL="360000" indent="-360000">
                  <a:lnSpc>
                    <a:spcPct val="150000"/>
                  </a:lnSpc>
                  <a:buFont typeface="系统字体常规体"/>
                  <a:buChar char="☞"/>
                </a:pPr>
                <a:r>
                  <a:rPr lang="en-US" altLang="zh-CN" b="1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Two-pole</a:t>
                </a:r>
                <a:r>
                  <a:rPr lang="zh-CN" altLang="en-US" b="1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  <a:r>
                  <a:rPr lang="en-US" altLang="zh-CN" b="1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structure in the </a:t>
                </a:r>
                <a14:m>
                  <m:oMath xmlns:m="http://schemas.openxmlformats.org/officeDocument/2006/math">
                    <m:r>
                      <a:rPr lang="en-US" altLang="zh-CN" b="1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𝑰</m:t>
                    </m:r>
                    <m:r>
                      <a:rPr lang="en-US" altLang="zh-CN" b="1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=</m:t>
                    </m:r>
                    <m:r>
                      <a:rPr lang="en-US" altLang="zh-CN" b="1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𝟏</m:t>
                    </m:r>
                  </m:oMath>
                </a14:m>
                <a:r>
                  <a:rPr lang="en-US" altLang="zh-CN" b="1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channel: two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1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pPr>
                      <m:e>
                        <m:r>
                          <a:rPr lang="zh-CN" altLang="en-US" b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𝚺</m:t>
                        </m:r>
                      </m:e>
                      <m:sup>
                        <m:r>
                          <a:rPr lang="en-US" altLang="zh-CN" b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∗</m:t>
                        </m:r>
                      </m:sup>
                    </m:sSup>
                    <m:r>
                      <a:rPr lang="zh-CN" altLang="en-US" b="1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 </m:t>
                    </m:r>
                    <m:r>
                      <a:rPr lang="en-US" altLang="zh-CN" b="1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(</m:t>
                    </m:r>
                    <m:r>
                      <a:rPr lang="en-US" altLang="zh-CN" b="1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𝟏</m:t>
                    </m:r>
                    <m:r>
                      <a:rPr lang="en-US" altLang="zh-CN" b="1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/</m:t>
                    </m:r>
                    <m:sSup>
                      <m:sSupPr>
                        <m:ctrlPr>
                          <a:rPr lang="en-US" altLang="zh-CN" b="1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pPr>
                      <m:e>
                        <m:r>
                          <a:rPr lang="en-US" altLang="zh-CN" b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𝟐</m:t>
                        </m:r>
                      </m:e>
                      <m:sup>
                        <m:r>
                          <a:rPr lang="en-US" altLang="zh-CN" b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−</m:t>
                        </m:r>
                      </m:sup>
                    </m:sSup>
                    <m:r>
                      <a:rPr lang="en-US" altLang="zh-CN" b="1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) </m:t>
                    </m:r>
                  </m:oMath>
                </a14:m>
                <a:endParaRPr lang="en-US" altLang="zh-CN" b="1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marL="360000" indent="-360000">
                  <a:lnSpc>
                    <a:spcPct val="150000"/>
                  </a:lnSpc>
                  <a:buFont typeface="系统字体常规体"/>
                  <a:buChar char="☞"/>
                </a:pPr>
                <a:r>
                  <a:rPr lang="en-US" altLang="zh-CN" b="1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First NLO off-shell study and correlation functions</a:t>
                </a:r>
              </a:p>
              <a:p>
                <a:pPr marL="360000" indent="-360000">
                  <a:lnSpc>
                    <a:spcPct val="150000"/>
                  </a:lnSpc>
                  <a:buFont typeface="系统字体常规体"/>
                  <a:buChar char="☞"/>
                </a:pPr>
                <a:r>
                  <a:rPr lang="en-US" altLang="zh-CN" b="1" dirty="0">
                    <a:solidFill>
                      <a:srgbClr val="C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First direct experimental verification by Belle</a:t>
                </a:r>
              </a:p>
              <a:p>
                <a:pPr marL="360000" indent="-360000">
                  <a:lnSpc>
                    <a:spcPct val="150000"/>
                  </a:lnSpc>
                  <a:buFont typeface="系统字体常规体"/>
                  <a:buChar char="☞"/>
                </a:pPr>
                <a:r>
                  <a:rPr lang="en-US" altLang="zh-CN" b="1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Summary and outlook</a:t>
                </a:r>
              </a:p>
            </p:txBody>
          </p:sp>
        </mc:Choice>
        <mc:Fallback xmlns="">
          <p:sp>
            <p:nvSpPr>
              <p:cNvPr id="7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846666" y="1484313"/>
                <a:ext cx="10515600" cy="4351337"/>
              </a:xfrm>
              <a:blipFill>
                <a:blip r:embed="rId3"/>
                <a:stretch>
                  <a:fillRect l="-1449" r="-81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41242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9494308-1FA8-4345-B8E7-8E7B8A381C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26</a:t>
            </a:fld>
            <a:endParaRPr 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BF184B34-1B4A-45B1-8678-20F230831E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59650"/>
            <a:ext cx="12192000" cy="342311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ABC9DEED-A577-4EED-B9D7-14076F73D849}"/>
                  </a:ext>
                </a:extLst>
              </p:cNvPr>
              <p:cNvSpPr txBox="1"/>
              <p:nvPr/>
            </p:nvSpPr>
            <p:spPr>
              <a:xfrm>
                <a:off x="47317" y="232594"/>
                <a:ext cx="12097366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2800" b="1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Arial" panose="020B0604020202020204" pitchFamily="34" charset="0"/>
                  </a:rPr>
                  <a:t>First observation of a </a:t>
                </a:r>
                <a14:m>
                  <m:oMath xmlns:m="http://schemas.openxmlformats.org/officeDocument/2006/math">
                    <m:r>
                      <a:rPr lang="zh-CN" altLang="en-US" sz="2800" b="1" i="1" smtClean="0">
                        <a:latin typeface="Cambria Math" panose="02040503050406030204" pitchFamily="18" charset="0"/>
                        <a:ea typeface="微软雅黑" panose="020B0503020204020204" pitchFamily="34" charset="-122"/>
                        <a:cs typeface="Arial" panose="020B0604020202020204" pitchFamily="34" charset="0"/>
                      </a:rPr>
                      <m:t>𝚺</m:t>
                    </m:r>
                    <m:r>
                      <a:rPr lang="en-US" altLang="zh-CN" sz="2800" b="1" i="1" smtClean="0">
                        <a:latin typeface="Cambria Math" panose="02040503050406030204" pitchFamily="18" charset="0"/>
                        <a:ea typeface="微软雅黑" panose="020B0503020204020204" pitchFamily="34" charset="-122"/>
                        <a:cs typeface="Arial" panose="020B0604020202020204" pitchFamily="34" charset="0"/>
                      </a:rPr>
                      <m:t>(</m:t>
                    </m:r>
                    <m:r>
                      <a:rPr lang="en-US" altLang="zh-CN" sz="2800" b="1" i="1">
                        <a:latin typeface="Cambria Math" panose="02040503050406030204" pitchFamily="18" charset="0"/>
                        <a:ea typeface="微软雅黑" panose="020B0503020204020204" pitchFamily="34" charset="-122"/>
                        <a:cs typeface="Arial" panose="020B0604020202020204" pitchFamily="34" charset="0"/>
                      </a:rPr>
                      <m:t>𝟏</m:t>
                    </m:r>
                    <m:r>
                      <a:rPr lang="en-US" altLang="zh-CN" sz="2800" b="1" i="1">
                        <a:latin typeface="Cambria Math" panose="02040503050406030204" pitchFamily="18" charset="0"/>
                        <a:ea typeface="微软雅黑" panose="020B0503020204020204" pitchFamily="34" charset="-122"/>
                        <a:cs typeface="Arial" panose="020B0604020202020204" pitchFamily="34" charset="0"/>
                      </a:rPr>
                      <m:t>/</m:t>
                    </m:r>
                    <m:sSup>
                      <m:sSupPr>
                        <m:ctrlPr>
                          <a:rPr lang="en-US" altLang="zh-CN" sz="2800" b="1" i="1"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sz="2800" b="1" i="1"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Arial" panose="020B0604020202020204" pitchFamily="34" charset="0"/>
                          </a:rPr>
                          <m:t>𝟐</m:t>
                        </m:r>
                      </m:e>
                      <m:sup>
                        <m:r>
                          <a:rPr lang="en-US" altLang="zh-CN" sz="2800" b="1" i="1"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Arial" panose="020B0604020202020204" pitchFamily="34" charset="0"/>
                          </a:rPr>
                          <m:t>−</m:t>
                        </m:r>
                      </m:sup>
                    </m:sSup>
                    <m:r>
                      <a:rPr lang="en-US" altLang="zh-CN" sz="2800" b="1" i="1" smtClean="0">
                        <a:latin typeface="Cambria Math" panose="02040503050406030204" pitchFamily="18" charset="0"/>
                        <a:ea typeface="微软雅黑" panose="020B0503020204020204" pitchFamily="34" charset="-122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zh-CN" altLang="en-US" sz="2800" b="1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Arial" panose="020B0604020202020204" pitchFamily="34" charset="0"/>
                  </a:rPr>
                  <a:t> </a:t>
                </a:r>
                <a:r>
                  <a:rPr lang="en-US" altLang="zh-CN" sz="2800" b="1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Arial" panose="020B0604020202020204" pitchFamily="34" charset="0"/>
                  </a:rPr>
                  <a:t>state or cusp near the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CN" sz="2800" b="1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accPr>
                      <m:e>
                        <m:r>
                          <a:rPr lang="en-US" altLang="zh-CN" sz="2800" b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𝑲</m:t>
                        </m:r>
                      </m:e>
                    </m:acc>
                    <m:r>
                      <a:rPr lang="en-US" altLang="zh-CN" sz="2800" b="1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𝑵</m:t>
                    </m:r>
                  </m:oMath>
                </a14:m>
                <a:r>
                  <a:rPr lang="zh-CN" altLang="en-US" sz="2800" b="1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 </a:t>
                </a:r>
                <a:r>
                  <a:rPr lang="en-US" altLang="zh-CN" sz="2800" b="1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threshold</a:t>
                </a:r>
                <a:endParaRPr lang="zh-CN" altLang="en-US" sz="28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ABC9DEED-A577-4EED-B9D7-14076F73D8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17" y="232594"/>
                <a:ext cx="12097366" cy="523220"/>
              </a:xfrm>
              <a:prstGeom prst="rect">
                <a:avLst/>
              </a:prstGeom>
              <a:blipFill>
                <a:blip r:embed="rId4"/>
                <a:stretch>
                  <a:fillRect l="-1058" t="-11628" r="-50" b="-3139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文本框 7">
            <a:extLst>
              <a:ext uri="{FF2B5EF4-FFF2-40B4-BE49-F238E27FC236}">
                <a16:creationId xmlns:a16="http://schemas.microsoft.com/office/drawing/2014/main" id="{33D56E94-4B98-48DB-872D-DBE4C30C3926}"/>
              </a:ext>
            </a:extLst>
          </p:cNvPr>
          <p:cNvSpPr txBox="1"/>
          <p:nvPr/>
        </p:nvSpPr>
        <p:spPr>
          <a:xfrm>
            <a:off x="7134013" y="1698457"/>
            <a:ext cx="421978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altLang="zh-CN" i="1" dirty="0">
                <a:latin typeface="-apple-system"/>
              </a:rPr>
              <a:t>Phys.Rev.Lett. 130 (2023) 151903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27E5F386-EFFB-4E95-9E55-279F7081D8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19725" y="1364011"/>
            <a:ext cx="1352550" cy="103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411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9494308-1FA8-4345-B8E7-8E7B8A381C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27</a:t>
            </a:fld>
            <a:endParaRPr 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88015E97-07C9-43A3-A904-E1ACF1DCAD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7098" y="1676155"/>
            <a:ext cx="9697803" cy="3505689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66708EBB-D93E-4B8F-A2CC-5F785E1FCCB0}"/>
              </a:ext>
            </a:extLst>
          </p:cNvPr>
          <p:cNvSpPr txBox="1"/>
          <p:nvPr/>
        </p:nvSpPr>
        <p:spPr>
          <a:xfrm>
            <a:off x="3008671" y="5545394"/>
            <a:ext cx="21128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Resonance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6F805995-98AE-4DE7-97C8-94DAB0E07FBF}"/>
              </a:ext>
            </a:extLst>
          </p:cNvPr>
          <p:cNvSpPr txBox="1"/>
          <p:nvPr/>
        </p:nvSpPr>
        <p:spPr>
          <a:xfrm>
            <a:off x="8583260" y="5545394"/>
            <a:ext cx="10759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Cusp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0B13582E-C120-44A5-9618-AC7377CAA74C}"/>
              </a:ext>
            </a:extLst>
          </p:cNvPr>
          <p:cNvSpPr txBox="1"/>
          <p:nvPr/>
        </p:nvSpPr>
        <p:spPr>
          <a:xfrm>
            <a:off x="47317" y="232594"/>
            <a:ext cx="1209736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Two scenarios studied: resonance vs. cusp</a:t>
            </a: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2189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9CAA9D3-0688-40FB-B16F-DB9D210CB9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28</a:t>
            </a:fld>
            <a:endParaRPr 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ADA9464C-224A-4E29-9BB6-1BD252397B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082" y="1496962"/>
            <a:ext cx="2998141" cy="4962832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881699A0-E0D7-4278-9628-FA3272A41F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7066" y="1496962"/>
            <a:ext cx="3166044" cy="496283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CF816C62-C6BE-473B-BDD7-5BC6A1FF46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83199" y="1496962"/>
            <a:ext cx="3734321" cy="971686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D648A4AA-B6F5-4E24-BD1C-1ED7B71955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83199" y="3949203"/>
            <a:ext cx="3828858" cy="1349463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B9ED6CB3-8543-4B2C-B5BF-D4C5BA9C07C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83199" y="2687923"/>
            <a:ext cx="3734321" cy="838409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8468A348-0103-4A67-B4AC-20A114FD11D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83200" y="5565869"/>
            <a:ext cx="3828858" cy="803355"/>
          </a:xfrm>
          <a:prstGeom prst="rect">
            <a:avLst/>
          </a:prstGeom>
        </p:spPr>
      </p:pic>
      <p:sp>
        <p:nvSpPr>
          <p:cNvPr id="17" name="文本框 16">
            <a:extLst>
              <a:ext uri="{FF2B5EF4-FFF2-40B4-BE49-F238E27FC236}">
                <a16:creationId xmlns:a16="http://schemas.microsoft.com/office/drawing/2014/main" id="{8B4A9173-24BC-4796-A046-2430FB8C6A61}"/>
              </a:ext>
            </a:extLst>
          </p:cNvPr>
          <p:cNvSpPr txBox="1"/>
          <p:nvPr/>
        </p:nvSpPr>
        <p:spPr>
          <a:xfrm>
            <a:off x="47317" y="232594"/>
            <a:ext cx="1209736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Two scenarios studied: res. vs. cusp--indistinguishable</a:t>
            </a: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667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9CAA9D3-0688-40FB-B16F-DB9D210CB9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29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8B4A9173-24BC-4796-A046-2430FB8C6A61}"/>
                  </a:ext>
                </a:extLst>
              </p:cNvPr>
              <p:cNvSpPr txBox="1"/>
              <p:nvPr/>
            </p:nvSpPr>
            <p:spPr>
              <a:xfrm>
                <a:off x="47317" y="183227"/>
                <a:ext cx="12097366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3200" b="1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Arial" panose="020B0604020202020204" pitchFamily="34" charset="0"/>
                  </a:rPr>
                  <a:t>Two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3200" b="1" i="1"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zh-CN" altLang="en-US" sz="3200" b="1"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Arial" panose="020B0604020202020204" pitchFamily="34" charset="0"/>
                          </a:rPr>
                          <m:t>𝚺</m:t>
                        </m:r>
                      </m:e>
                      <m:sup>
                        <m:r>
                          <a:rPr lang="en-US" altLang="zh-CN" sz="3200" b="1"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Arial" panose="020B0604020202020204" pitchFamily="34" charset="0"/>
                          </a:rPr>
                          <m:t>∗</m:t>
                        </m:r>
                      </m:sup>
                    </m:sSup>
                    <m:r>
                      <a:rPr lang="zh-CN" altLang="en-US" sz="3200" b="1">
                        <a:latin typeface="Cambria Math" panose="02040503050406030204" pitchFamily="18" charset="0"/>
                        <a:ea typeface="微软雅黑" panose="020B0503020204020204" pitchFamily="34" charset="-122"/>
                        <a:cs typeface="Arial" panose="020B0604020202020204" pitchFamily="34" charset="0"/>
                      </a:rPr>
                      <m:t> </m:t>
                    </m:r>
                    <m:r>
                      <a:rPr lang="en-US" altLang="zh-CN" sz="3200" b="1">
                        <a:latin typeface="Cambria Math" panose="02040503050406030204" pitchFamily="18" charset="0"/>
                        <a:ea typeface="微软雅黑" panose="020B0503020204020204" pitchFamily="34" charset="-122"/>
                        <a:cs typeface="Arial" panose="020B0604020202020204" pitchFamily="34" charset="0"/>
                      </a:rPr>
                      <m:t>(</m:t>
                    </m:r>
                    <m:r>
                      <a:rPr lang="en-US" altLang="zh-CN" sz="3200" b="1">
                        <a:latin typeface="Cambria Math" panose="02040503050406030204" pitchFamily="18" charset="0"/>
                        <a:ea typeface="微软雅黑" panose="020B0503020204020204" pitchFamily="34" charset="-122"/>
                        <a:cs typeface="Arial" panose="020B0604020202020204" pitchFamily="34" charset="0"/>
                      </a:rPr>
                      <m:t>𝟏</m:t>
                    </m:r>
                    <m:r>
                      <a:rPr lang="en-US" altLang="zh-CN" sz="3200" b="1">
                        <a:latin typeface="Cambria Math" panose="02040503050406030204" pitchFamily="18" charset="0"/>
                        <a:ea typeface="微软雅黑" panose="020B0503020204020204" pitchFamily="34" charset="-122"/>
                        <a:cs typeface="Arial" panose="020B0604020202020204" pitchFamily="34" charset="0"/>
                      </a:rPr>
                      <m:t>/</m:t>
                    </m:r>
                    <m:sSup>
                      <m:sSupPr>
                        <m:ctrlPr>
                          <a:rPr lang="en-US" altLang="zh-CN" sz="3200" b="1" i="1"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sz="3200" b="1"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Arial" panose="020B0604020202020204" pitchFamily="34" charset="0"/>
                          </a:rPr>
                          <m:t>𝟐</m:t>
                        </m:r>
                      </m:e>
                      <m:sup>
                        <m:r>
                          <a:rPr lang="en-US" altLang="zh-CN" sz="3200" b="1"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Arial" panose="020B0604020202020204" pitchFamily="34" charset="0"/>
                          </a:rPr>
                          <m:t>−</m:t>
                        </m:r>
                      </m:sup>
                    </m:sSup>
                    <m:r>
                      <a:rPr lang="en-US" altLang="zh-CN" sz="3200" b="1">
                        <a:latin typeface="Cambria Math" panose="02040503050406030204" pitchFamily="18" charset="0"/>
                        <a:ea typeface="微软雅黑" panose="020B0503020204020204" pitchFamily="34" charset="-122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altLang="zh-CN" sz="3200" b="1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Arial" panose="020B0604020202020204" pitchFamily="34" charset="0"/>
                  </a:rPr>
                  <a:t> are needed</a:t>
                </a:r>
                <a:r>
                  <a:rPr lang="zh-CN" altLang="en-US" sz="3200" b="1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Arial" panose="020B0604020202020204" pitchFamily="34" charset="0"/>
                  </a:rPr>
                  <a:t> </a:t>
                </a:r>
                <a:r>
                  <a:rPr lang="en-US" altLang="zh-CN" sz="3200" b="1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Arial" panose="020B0604020202020204" pitchFamily="34" charset="0"/>
                  </a:rPr>
                  <a:t>to explain the data</a:t>
                </a:r>
                <a:endParaRPr lang="zh-CN" altLang="en-US" sz="32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8B4A9173-24BC-4796-A046-2430FB8C6A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17" y="183227"/>
                <a:ext cx="12097366" cy="584775"/>
              </a:xfrm>
              <a:prstGeom prst="rect">
                <a:avLst/>
              </a:prstGeom>
              <a:blipFill>
                <a:blip r:embed="rId2"/>
                <a:stretch>
                  <a:fillRect l="-1310" t="-13542" b="-3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图片 10">
            <a:extLst>
              <a:ext uri="{FF2B5EF4-FFF2-40B4-BE49-F238E27FC236}">
                <a16:creationId xmlns:a16="http://schemas.microsoft.com/office/drawing/2014/main" id="{8E95E06A-99D2-49D4-9E3C-2E54AA916E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258" y="1636722"/>
            <a:ext cx="5936346" cy="471962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374B1621-4509-4C52-BCA2-AC593BFD71B4}"/>
                  </a:ext>
                </a:extLst>
              </p:cNvPr>
              <p:cNvSpPr txBox="1"/>
              <p:nvPr/>
            </p:nvSpPr>
            <p:spPr>
              <a:xfrm>
                <a:off x="6901805" y="2691644"/>
                <a:ext cx="4810540" cy="31085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2800" b="1" dirty="0">
                    <a:solidFill>
                      <a:srgbClr val="000000"/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These results underscore the essential roles of the </a:t>
                </a:r>
                <a:r>
                  <a:rPr lang="en-US" altLang="zh-CN" sz="2800" b="1" dirty="0">
                    <a:solidFill>
                      <a:srgbClr val="C00000"/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two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Microsoft YaHei" panose="020B0503020204020204" pitchFamily="34" charset="-122"/>
                          </a:rPr>
                        </m:ctrlPr>
                      </m:sSupPr>
                      <m:e>
                        <m:r>
                          <a:rPr lang="zh-CN" altLang="en-US" sz="2800" b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Microsoft YaHei" panose="020B0503020204020204" pitchFamily="34" charset="-122"/>
                          </a:rPr>
                          <m:t>𝚺</m:t>
                        </m:r>
                      </m:e>
                      <m:sup>
                        <m:r>
                          <a:rPr lang="en-US" altLang="zh-CN" sz="2800" b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Microsoft YaHei" panose="020B0503020204020204" pitchFamily="34" charset="-122"/>
                          </a:rPr>
                          <m:t>∗</m:t>
                        </m:r>
                      </m:sup>
                    </m:sSup>
                    <m:r>
                      <a:rPr lang="zh-CN" altLang="en-US" sz="2800" b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Microsoft YaHei" panose="020B0503020204020204" pitchFamily="34" charset="-122"/>
                      </a:rPr>
                      <m:t> </m:t>
                    </m:r>
                  </m:oMath>
                </a14:m>
                <a:r>
                  <a:rPr lang="en-US" altLang="zh-CN" sz="2800" b="1" dirty="0">
                    <a:solidFill>
                      <a:srgbClr val="C00000"/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(1/2−) </a:t>
                </a:r>
                <a:r>
                  <a:rPr lang="en-US" altLang="zh-CN" sz="2800" b="1" dirty="0">
                    <a:solidFill>
                      <a:srgbClr val="000000"/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states in accurately describing the invariant mass distributions in the decay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b="1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altLang="zh-CN" sz="2800" b="1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𝜦</m:t>
                        </m:r>
                      </m:e>
                      <m:sub>
                        <m:r>
                          <a:rPr lang="en-US" altLang="zh-CN" sz="2800" b="1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𝒄</m:t>
                        </m:r>
                      </m:sub>
                    </m:sSub>
                    <m:r>
                      <a:rPr lang="en-US" altLang="zh-CN" sz="2800" b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l-GR" altLang="zh-CN" sz="2800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𝜦</m:t>
                    </m:r>
                    <m:sSup>
                      <m:sSupPr>
                        <m:ctrlPr>
                          <a:rPr lang="el-GR" altLang="zh-CN" sz="2800" b="1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l-GR" sz="2800" b="1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𝝅</m:t>
                        </m:r>
                      </m:e>
                      <m:sup>
                        <m:r>
                          <a:rPr lang="en-US" altLang="zh-CN" sz="2800" b="1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l-GR" altLang="zh-CN" sz="2800" b="1" dirty="0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l-GR" altLang="zh-CN" sz="2800" b="1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l-GR" sz="2800" b="1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𝝅</m:t>
                        </m:r>
                      </m:e>
                      <m:sup>
                        <m:r>
                          <a:rPr lang="en-US" altLang="zh-CN" sz="2800" b="1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l-GR" altLang="zh-CN" sz="2800" b="1" dirty="0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l-GR" altLang="zh-CN" sz="2800" b="1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l-GR" sz="2800" b="1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𝝅</m:t>
                        </m:r>
                      </m:e>
                      <m:sup>
                        <m:r>
                          <a:rPr lang="en-US" altLang="zh-CN" sz="2800" b="1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altLang="zh-CN" sz="2800" b="1" dirty="0">
                    <a:solidFill>
                      <a:srgbClr val="000000"/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.</a:t>
                </a:r>
                <a:endParaRPr lang="zh-CN" altLang="en-US" sz="2800" b="1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374B1621-4509-4C52-BCA2-AC593BFD71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1805" y="2691644"/>
                <a:ext cx="4810540" cy="3108543"/>
              </a:xfrm>
              <a:prstGeom prst="rect">
                <a:avLst/>
              </a:prstGeom>
              <a:blipFill>
                <a:blip r:embed="rId4"/>
                <a:stretch>
                  <a:fillRect l="-2535" t="-2161" r="-3422" b="-471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文本框 18">
            <a:extLst>
              <a:ext uri="{FF2B5EF4-FFF2-40B4-BE49-F238E27FC236}">
                <a16:creationId xmlns:a16="http://schemas.microsoft.com/office/drawing/2014/main" id="{CF972CB8-DB48-46C5-A330-5194CC4A8DC6}"/>
              </a:ext>
            </a:extLst>
          </p:cNvPr>
          <p:cNvSpPr txBox="1"/>
          <p:nvPr/>
        </p:nvSpPr>
        <p:spPr>
          <a:xfrm>
            <a:off x="7093373" y="1766149"/>
            <a:ext cx="426042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1" dirty="0">
                <a:solidFill>
                  <a:srgbClr val="14539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Jun He, PRC 112, 015205 (2025)</a:t>
            </a:r>
            <a:endParaRPr lang="zh-CN" altLang="en-US" b="1" dirty="0">
              <a:solidFill>
                <a:srgbClr val="14539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05719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3</a:t>
            </a:fld>
            <a:endParaRPr lang="en-US" dirty="0"/>
          </a:p>
        </p:txBody>
      </p:sp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0" y="-101600"/>
            <a:ext cx="10515600" cy="1325563"/>
          </a:xfrm>
        </p:spPr>
        <p:txBody>
          <a:bodyPr/>
          <a:lstStyle/>
          <a:p>
            <a:r>
              <a:rPr kumimoji="1"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Contents</a:t>
            </a:r>
            <a:endParaRPr kumimoji="1"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内容占位符 2"/>
              <p:cNvSpPr>
                <a:spLocks noGrp="1"/>
              </p:cNvSpPr>
              <p:nvPr>
                <p:ph idx="4294967295"/>
              </p:nvPr>
            </p:nvSpPr>
            <p:spPr>
              <a:xfrm>
                <a:off x="724746" y="1484313"/>
                <a:ext cx="10837334" cy="4351337"/>
              </a:xfrm>
            </p:spPr>
            <p:txBody>
              <a:bodyPr>
                <a:normAutofit/>
              </a:bodyPr>
              <a:lstStyle/>
              <a:p>
                <a:pPr marL="360000" indent="-360000">
                  <a:lnSpc>
                    <a:spcPct val="150000"/>
                  </a:lnSpc>
                  <a:buFont typeface="系统字体常规体"/>
                  <a:buChar char="☞"/>
                </a:pPr>
                <a:r>
                  <a:rPr lang="en-US" altLang="zh-CN" b="1" dirty="0">
                    <a:solidFill>
                      <a:srgbClr val="C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T</a:t>
                </a:r>
                <a:r>
                  <a:rPr lang="en-US" altLang="zh-CN" sz="2800" b="1" dirty="0">
                    <a:solidFill>
                      <a:srgbClr val="C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wo-pole</a:t>
                </a:r>
                <a:r>
                  <a:rPr lang="zh-CN" altLang="en-US" sz="2800" b="1" dirty="0">
                    <a:solidFill>
                      <a:srgbClr val="C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  <a:r>
                  <a:rPr lang="en-US" altLang="zh-CN" sz="2800" b="1" dirty="0">
                    <a:solidFill>
                      <a:srgbClr val="C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structure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zh-CN" b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Λ</m:t>
                    </m:r>
                    <m:d>
                      <m:dPr>
                        <m:ctrlPr>
                          <a:rPr lang="en-US" altLang="zh-CN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dPr>
                      <m:e>
                        <m:r>
                          <a:rPr lang="en-US" altLang="zh-CN" b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1405</m:t>
                        </m:r>
                      </m:e>
                    </m:d>
                  </m:oMath>
                </a14:m>
                <a:r>
                  <a:rPr lang="en-US" altLang="zh-CN" b="1" dirty="0">
                    <a:solidFill>
                      <a:srgbClr val="C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as a </a:t>
                </a:r>
                <a14:m>
                  <m:oMath xmlns:m="http://schemas.openxmlformats.org/officeDocument/2006/math">
                    <m:r>
                      <a:rPr lang="en-US" altLang="zh-CN" b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𝑰</m:t>
                    </m:r>
                    <m:r>
                      <a:rPr lang="en-US" altLang="zh-CN" b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=</m:t>
                    </m:r>
                    <m:r>
                      <a:rPr lang="en-US" altLang="zh-CN" b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𝟎</m:t>
                    </m:r>
                  </m:oMath>
                </a14:m>
                <a:r>
                  <a:rPr lang="en-US" altLang="zh-CN" b="1" dirty="0">
                    <a:solidFill>
                      <a:srgbClr val="C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CN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accPr>
                      <m:e>
                        <m:r>
                          <a:rPr lang="en-US" altLang="zh-CN" b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𝑲</m:t>
                        </m:r>
                      </m:e>
                    </m:acc>
                    <m:r>
                      <a:rPr lang="en-US" altLang="zh-CN" b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𝑵</m:t>
                    </m:r>
                  </m:oMath>
                </a14:m>
                <a:r>
                  <a:rPr lang="zh-CN" altLang="en-US" b="1" dirty="0">
                    <a:solidFill>
                      <a:srgbClr val="C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  <a:r>
                  <a:rPr lang="en-US" altLang="zh-CN" b="1" dirty="0">
                    <a:solidFill>
                      <a:srgbClr val="C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bound state</a:t>
                </a:r>
              </a:p>
              <a:p>
                <a:pPr marL="360000" indent="-360000">
                  <a:lnSpc>
                    <a:spcPct val="150000"/>
                  </a:lnSpc>
                  <a:buFont typeface="系统字体常规体"/>
                  <a:buChar char="☞"/>
                </a:pPr>
                <a:r>
                  <a:rPr lang="en-US" altLang="zh-CN" sz="28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Two-pole</a:t>
                </a:r>
                <a:r>
                  <a:rPr lang="zh-CN" altLang="en-US" sz="28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  <a:r>
                  <a:rPr lang="en-US" altLang="zh-CN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structure in the </a:t>
                </a:r>
                <a14:m>
                  <m:oMath xmlns:m="http://schemas.openxmlformats.org/officeDocument/2006/math">
                    <m:r>
                      <a:rPr lang="en-US" altLang="zh-CN" b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𝑰</m:t>
                    </m:r>
                    <m:r>
                      <a:rPr lang="en-US" altLang="zh-CN" b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=</m:t>
                    </m:r>
                    <m:r>
                      <a:rPr lang="en-US" altLang="zh-CN" b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𝟏</m:t>
                    </m:r>
                  </m:oMath>
                </a14:m>
                <a:r>
                  <a:rPr lang="en-US" altLang="zh-CN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channel: two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1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pPr>
                      <m:e>
                        <m:r>
                          <a:rPr lang="zh-CN" altLang="en-US" b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𝚺</m:t>
                        </m:r>
                      </m:e>
                      <m:sup>
                        <m:r>
                          <a:rPr lang="en-US" altLang="zh-CN" b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∗</m:t>
                        </m:r>
                      </m:sup>
                    </m:sSup>
                    <m:r>
                      <a:rPr lang="zh-CN" altLang="en-US" b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 </m:t>
                    </m:r>
                    <m:r>
                      <a:rPr lang="en-US" altLang="zh-CN" b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(</m:t>
                    </m:r>
                    <m:r>
                      <a:rPr lang="en-US" altLang="zh-CN" b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𝟏</m:t>
                    </m:r>
                    <m:r>
                      <a:rPr lang="en-US" altLang="zh-CN" b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/</m:t>
                    </m:r>
                    <m:sSup>
                      <m:sSupPr>
                        <m:ctrlPr>
                          <a:rPr lang="en-US" altLang="zh-CN" b="1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pPr>
                      <m:e>
                        <m:r>
                          <a:rPr lang="en-US" altLang="zh-CN" b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𝟐</m:t>
                        </m:r>
                      </m:e>
                      <m:sup>
                        <m:r>
                          <a:rPr lang="en-US" altLang="zh-CN" b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−</m:t>
                        </m:r>
                      </m:sup>
                    </m:sSup>
                    <m:r>
                      <a:rPr lang="en-US" altLang="zh-CN" b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) </m:t>
                    </m:r>
                  </m:oMath>
                </a14:m>
                <a:endParaRPr lang="en-US" altLang="zh-CN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marL="360000" indent="-360000">
                  <a:lnSpc>
                    <a:spcPct val="150000"/>
                  </a:lnSpc>
                  <a:buFont typeface="系统字体常规体"/>
                  <a:buChar char="☞"/>
                </a:pPr>
                <a:r>
                  <a:rPr lang="en-US" altLang="zh-CN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First NLO </a:t>
                </a:r>
                <a:r>
                  <a:rPr lang="en-US" altLang="zh-CN" sz="28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off-shell study and correlation functions</a:t>
                </a:r>
              </a:p>
              <a:p>
                <a:pPr marL="360000" indent="-360000">
                  <a:lnSpc>
                    <a:spcPct val="150000"/>
                  </a:lnSpc>
                  <a:buFont typeface="系统字体常规体"/>
                  <a:buChar char="☞"/>
                </a:pPr>
                <a:r>
                  <a:rPr lang="en-US" altLang="zh-CN" sz="28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First direct experimental verification by Belle</a:t>
                </a:r>
              </a:p>
              <a:p>
                <a:pPr marL="360000" indent="-360000">
                  <a:lnSpc>
                    <a:spcPct val="150000"/>
                  </a:lnSpc>
                  <a:buFont typeface="系统字体常规体"/>
                  <a:buChar char="☞"/>
                </a:pPr>
                <a:r>
                  <a:rPr lang="en-US" altLang="zh-CN" b="1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Summary and outlook</a:t>
                </a:r>
              </a:p>
            </p:txBody>
          </p:sp>
        </mc:Choice>
        <mc:Fallback xmlns="">
          <p:sp>
            <p:nvSpPr>
              <p:cNvPr id="7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724746" y="1484313"/>
                <a:ext cx="10837334" cy="4351337"/>
              </a:xfrm>
              <a:blipFill>
                <a:blip r:embed="rId3"/>
                <a:stretch>
                  <a:fillRect l="-140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9CAA9D3-0688-40FB-B16F-DB9D210CB9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30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8B4A9173-24BC-4796-A046-2430FB8C6A61}"/>
                  </a:ext>
                </a:extLst>
              </p:cNvPr>
              <p:cNvSpPr txBox="1"/>
              <p:nvPr/>
            </p:nvSpPr>
            <p:spPr>
              <a:xfrm>
                <a:off x="47317" y="232594"/>
                <a:ext cx="12097366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3200" b="1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Arial" panose="020B0604020202020204" pitchFamily="34" charset="0"/>
                  </a:rPr>
                  <a:t>Two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3200" b="1" i="1"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zh-CN" altLang="en-US" sz="3200" b="1"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Arial" panose="020B0604020202020204" pitchFamily="34" charset="0"/>
                          </a:rPr>
                          <m:t>𝚺</m:t>
                        </m:r>
                      </m:e>
                      <m:sup>
                        <m:r>
                          <a:rPr lang="en-US" altLang="zh-CN" sz="3200" b="1"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Arial" panose="020B0604020202020204" pitchFamily="34" charset="0"/>
                          </a:rPr>
                          <m:t>∗</m:t>
                        </m:r>
                      </m:sup>
                    </m:sSup>
                    <m:r>
                      <a:rPr lang="zh-CN" altLang="en-US" sz="3200" b="1">
                        <a:latin typeface="Cambria Math" panose="02040503050406030204" pitchFamily="18" charset="0"/>
                        <a:ea typeface="微软雅黑" panose="020B0503020204020204" pitchFamily="34" charset="-122"/>
                        <a:cs typeface="Arial" panose="020B0604020202020204" pitchFamily="34" charset="0"/>
                      </a:rPr>
                      <m:t> </m:t>
                    </m:r>
                    <m:r>
                      <a:rPr lang="en-US" altLang="zh-CN" sz="3200" b="1">
                        <a:latin typeface="Cambria Math" panose="02040503050406030204" pitchFamily="18" charset="0"/>
                        <a:ea typeface="微软雅黑" panose="020B0503020204020204" pitchFamily="34" charset="-122"/>
                        <a:cs typeface="Arial" panose="020B0604020202020204" pitchFamily="34" charset="0"/>
                      </a:rPr>
                      <m:t>(</m:t>
                    </m:r>
                    <m:r>
                      <a:rPr lang="en-US" altLang="zh-CN" sz="3200" b="1">
                        <a:latin typeface="Cambria Math" panose="02040503050406030204" pitchFamily="18" charset="0"/>
                        <a:ea typeface="微软雅黑" panose="020B0503020204020204" pitchFamily="34" charset="-122"/>
                        <a:cs typeface="Arial" panose="020B0604020202020204" pitchFamily="34" charset="0"/>
                      </a:rPr>
                      <m:t>𝟏</m:t>
                    </m:r>
                    <m:r>
                      <a:rPr lang="en-US" altLang="zh-CN" sz="3200" b="1">
                        <a:latin typeface="Cambria Math" panose="02040503050406030204" pitchFamily="18" charset="0"/>
                        <a:ea typeface="微软雅黑" panose="020B0503020204020204" pitchFamily="34" charset="-122"/>
                        <a:cs typeface="Arial" panose="020B0604020202020204" pitchFamily="34" charset="0"/>
                      </a:rPr>
                      <m:t>/</m:t>
                    </m:r>
                    <m:sSup>
                      <m:sSupPr>
                        <m:ctrlPr>
                          <a:rPr lang="en-US" altLang="zh-CN" sz="3200" b="1" i="1"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sz="3200" b="1"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Arial" panose="020B0604020202020204" pitchFamily="34" charset="0"/>
                          </a:rPr>
                          <m:t>𝟐</m:t>
                        </m:r>
                      </m:e>
                      <m:sup>
                        <m:r>
                          <a:rPr lang="en-US" altLang="zh-CN" sz="3200" b="1"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Arial" panose="020B0604020202020204" pitchFamily="34" charset="0"/>
                          </a:rPr>
                          <m:t>−</m:t>
                        </m:r>
                      </m:sup>
                    </m:sSup>
                    <m:r>
                      <a:rPr lang="en-US" altLang="zh-CN" sz="3200" b="1">
                        <a:latin typeface="Cambria Math" panose="02040503050406030204" pitchFamily="18" charset="0"/>
                        <a:ea typeface="微软雅黑" panose="020B0503020204020204" pitchFamily="34" charset="-122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altLang="zh-CN" sz="3200" b="1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Arial" panose="020B0604020202020204" pitchFamily="34" charset="0"/>
                  </a:rPr>
                  <a:t> are needed</a:t>
                </a:r>
                <a:r>
                  <a:rPr lang="zh-CN" altLang="en-US" sz="3200" b="1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Arial" panose="020B0604020202020204" pitchFamily="34" charset="0"/>
                  </a:rPr>
                  <a:t> </a:t>
                </a:r>
                <a:r>
                  <a:rPr lang="en-US" altLang="zh-CN" sz="3200" b="1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Arial" panose="020B0604020202020204" pitchFamily="34" charset="0"/>
                  </a:rPr>
                  <a:t>to explain the data</a:t>
                </a:r>
                <a:endParaRPr lang="zh-CN" altLang="en-US" sz="32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8B4A9173-24BC-4796-A046-2430FB8C6A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17" y="232594"/>
                <a:ext cx="12097366" cy="584775"/>
              </a:xfrm>
              <a:prstGeom prst="rect">
                <a:avLst/>
              </a:prstGeom>
              <a:blipFill>
                <a:blip r:embed="rId2"/>
                <a:stretch>
                  <a:fillRect l="-1310" t="-13542" b="-3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图片 2">
            <a:extLst>
              <a:ext uri="{FF2B5EF4-FFF2-40B4-BE49-F238E27FC236}">
                <a16:creationId xmlns:a16="http://schemas.microsoft.com/office/drawing/2014/main" id="{1ED66175-859C-426C-9B26-1282BF5F98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0826" y="3990471"/>
            <a:ext cx="3148842" cy="276162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7F984D4F-7192-456B-BA07-6F87B62A1C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2376" y="3990471"/>
            <a:ext cx="3148841" cy="277914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8F546E99-8047-4BAD-B02C-803320928C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21563" y="994526"/>
            <a:ext cx="3426159" cy="2995945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094C747B-8666-4F97-8A68-552348A6105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6000" y="1009121"/>
            <a:ext cx="3512061" cy="29813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26551D77-F6BF-4152-8473-8AD2C93BDCD2}"/>
                  </a:ext>
                </a:extLst>
              </p:cNvPr>
              <p:cNvSpPr txBox="1"/>
              <p:nvPr/>
            </p:nvSpPr>
            <p:spPr>
              <a:xfrm>
                <a:off x="583587" y="2499796"/>
                <a:ext cx="187185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W/O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pPr>
                      <m:e>
                        <m:r>
                          <a:rPr lang="zh-CN" altLang="en-US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𝚺</m:t>
                        </m:r>
                      </m:e>
                      <m:sup>
                        <m:r>
                          <a:rPr lang="en-US" altLang="zh-CN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∗</m:t>
                        </m:r>
                      </m:sup>
                    </m:sSup>
                    <m:r>
                      <a:rPr lang="zh-CN" altLang="en-US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 </m:t>
                    </m:r>
                    <m:r>
                      <a:rPr lang="en-US" altLang="zh-CN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(</m:t>
                    </m:r>
                    <m:r>
                      <a:rPr lang="en-US" altLang="zh-CN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𝟏𝟑𝟖𝟎</m:t>
                    </m:r>
                    <m:r>
                      <a:rPr lang="en-US" altLang="zh-CN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)</m:t>
                    </m:r>
                  </m:oMath>
                </a14:m>
                <a:r>
                  <a:rPr lang="en-US" altLang="zh-CN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26551D77-F6BF-4152-8473-8AD2C93BDC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587" y="2499796"/>
                <a:ext cx="1871859" cy="369332"/>
              </a:xfrm>
              <a:prstGeom prst="rect">
                <a:avLst/>
              </a:prstGeom>
              <a:blipFill>
                <a:blip r:embed="rId7"/>
                <a:stretch>
                  <a:fillRect l="-2932" t="-8197" b="-245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B4651A4E-517E-4779-B58D-815EA043E184}"/>
                  </a:ext>
                </a:extLst>
              </p:cNvPr>
              <p:cNvSpPr txBox="1"/>
              <p:nvPr/>
            </p:nvSpPr>
            <p:spPr>
              <a:xfrm>
                <a:off x="677362" y="5010709"/>
                <a:ext cx="168430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W/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pPr>
                      <m:e>
                        <m:r>
                          <a:rPr lang="zh-CN" altLang="en-US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𝚺</m:t>
                        </m:r>
                      </m:e>
                      <m:sup>
                        <m:r>
                          <a:rPr lang="en-US" altLang="zh-CN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∗</m:t>
                        </m:r>
                      </m:sup>
                    </m:sSup>
                    <m:r>
                      <a:rPr lang="zh-CN" altLang="en-US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 </m:t>
                    </m:r>
                    <m:r>
                      <a:rPr lang="en-US" altLang="zh-CN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(</m:t>
                    </m:r>
                    <m:r>
                      <a:rPr lang="en-US" altLang="zh-CN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𝟏𝟑𝟖𝟎</m:t>
                    </m:r>
                    <m:r>
                      <a:rPr lang="en-US" altLang="zh-CN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)</m:t>
                    </m:r>
                  </m:oMath>
                </a14:m>
                <a:r>
                  <a:rPr lang="en-US" altLang="zh-CN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B4651A4E-517E-4779-B58D-815EA043E1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362" y="5010709"/>
                <a:ext cx="1684307" cy="369332"/>
              </a:xfrm>
              <a:prstGeom prst="rect">
                <a:avLst/>
              </a:prstGeom>
              <a:blipFill>
                <a:blip r:embed="rId8"/>
                <a:stretch>
                  <a:fillRect l="-2899" t="-9836" b="-245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29451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E7CA3EAA-2333-4B4B-89E8-8E98EF8E8C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FB67F1-DEA0-4505-A3D7-68170254FAEF}" type="slidenum">
              <a:rPr lang="zh-CN" altLang="en-US" smtClean="0"/>
              <a:pPr>
                <a:defRPr/>
              </a:pPr>
              <a:t>31</a:t>
            </a:fld>
            <a:endParaRPr lang="zh-CN" altLang="en-US"/>
          </a:p>
        </p:txBody>
      </p:sp>
      <p:sp>
        <p:nvSpPr>
          <p:cNvPr id="6" name="标题 5">
            <a:extLst>
              <a:ext uri="{FF2B5EF4-FFF2-40B4-BE49-F238E27FC236}">
                <a16:creationId xmlns:a16="http://schemas.microsoft.com/office/drawing/2014/main" id="{B0285AEF-B778-B077-55A3-A94DDACA58F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-161925"/>
            <a:ext cx="10515600" cy="1325563"/>
          </a:xfrm>
        </p:spPr>
        <p:txBody>
          <a:bodyPr>
            <a:noAutofit/>
          </a:bodyPr>
          <a:lstStyle/>
          <a:p>
            <a:r>
              <a:rPr lang="en-US" altLang="zh-CN" sz="3600" b="1" dirty="0"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Summary</a:t>
            </a:r>
            <a:r>
              <a:rPr lang="zh-CN" altLang="en-US" sz="3600" b="1" dirty="0"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and</a:t>
            </a:r>
            <a:r>
              <a:rPr lang="zh-CN" altLang="en-US" sz="3600" b="1" dirty="0"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outlook</a:t>
            </a:r>
            <a:endParaRPr lang="zh-CN" altLang="en-US" sz="3600" b="1" dirty="0"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内容占位符 3">
                <a:extLst>
                  <a:ext uri="{FF2B5EF4-FFF2-40B4-BE49-F238E27FC236}">
                    <a16:creationId xmlns:a16="http://schemas.microsoft.com/office/drawing/2014/main" id="{614AFD73-1356-C513-716C-479A13830C7A}"/>
                  </a:ext>
                </a:extLst>
              </p:cNvPr>
              <p:cNvSpPr>
                <a:spLocks noGrp="1"/>
              </p:cNvSpPr>
              <p:nvPr>
                <p:ph idx="4294967295"/>
              </p:nvPr>
            </p:nvSpPr>
            <p:spPr>
              <a:xfrm>
                <a:off x="0" y="1252538"/>
                <a:ext cx="11147425" cy="5235575"/>
              </a:xfrm>
            </p:spPr>
            <p:txBody>
              <a:bodyPr>
                <a:noAutofit/>
              </a:bodyPr>
              <a:lstStyle/>
              <a:p>
                <a:pPr lvl="1">
                  <a:lnSpc>
                    <a:spcPct val="150000"/>
                  </a:lnSpc>
                  <a:buFont typeface="Wingdings" panose="05000000000000000000" pitchFamily="2" charset="2"/>
                  <a:buChar char="p"/>
                </a:pPr>
                <a:r>
                  <a:rPr lang="en-US" altLang="zh-CN" b="1" i="0" dirty="0">
                    <a:solidFill>
                      <a:srgbClr val="0432FF"/>
                    </a:solidFill>
                    <a:effectLst/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The two poles of the Lambda(1405) can be naturally explained</a:t>
                </a:r>
                <a:r>
                  <a:rPr lang="en-US" altLang="zh-CN" b="1" i="0" dirty="0">
                    <a:effectLst/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. </a:t>
                </a:r>
                <a:r>
                  <a:rPr lang="en-US" altLang="zh-CN" dirty="0"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The</a:t>
                </a:r>
                <a:r>
                  <a:rPr lang="zh-CN" altLang="en-US" dirty="0"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 </a:t>
                </a:r>
                <a:r>
                  <a:rPr lang="en-US" altLang="zh-CN" dirty="0"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explicit chiral and SU(3) flavor symmetry breaking dictates that the two relevant coupled channels are close to each other, such that the </a:t>
                </a:r>
                <a:r>
                  <a:rPr lang="en-US" altLang="zh-CN" dirty="0" err="1"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lineshapes</a:t>
                </a:r>
                <a:r>
                  <a:rPr lang="en-US" altLang="zh-CN" dirty="0"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 of the two states overlap and create the impression that there is only one state.</a:t>
                </a:r>
              </a:p>
              <a:p>
                <a:pPr lvl="1">
                  <a:lnSpc>
                    <a:spcPct val="150000"/>
                  </a:lnSpc>
                  <a:buFont typeface="Wingdings" panose="05000000000000000000" pitchFamily="2" charset="2"/>
                  <a:buChar char="p"/>
                </a:pPr>
                <a:r>
                  <a:rPr lang="en-US" altLang="zh-CN" b="1" dirty="0">
                    <a:solidFill>
                      <a:srgbClr val="C00000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The same chiral dynamics predict two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Microsoft YaHei" panose="020B0503020204020204" pitchFamily="34" charset="-122"/>
                          </a:rPr>
                        </m:ctrlPr>
                      </m:sSupPr>
                      <m:e>
                        <m:r>
                          <a:rPr lang="zh-CN" altLang="en-US" b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Microsoft YaHei" panose="020B0503020204020204" pitchFamily="34" charset="-122"/>
                          </a:rPr>
                          <m:t>𝚺</m:t>
                        </m:r>
                      </m:e>
                      <m:sup>
                        <m:r>
                          <a:rPr lang="en-US" altLang="zh-CN" b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Microsoft YaHei" panose="020B0503020204020204" pitchFamily="34" charset="-122"/>
                          </a:rPr>
                          <m:t>∗</m:t>
                        </m:r>
                      </m:sup>
                    </m:sSup>
                    <m:r>
                      <a:rPr lang="zh-CN" altLang="en-US" b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Microsoft YaHei" panose="020B0503020204020204" pitchFamily="34" charset="-122"/>
                      </a:rPr>
                      <m:t> </m:t>
                    </m:r>
                    <m:r>
                      <a:rPr lang="en-US" altLang="zh-CN" b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Microsoft YaHei" panose="020B0503020204020204" pitchFamily="34" charset="-122"/>
                      </a:rPr>
                      <m:t>(</m:t>
                    </m:r>
                    <m:r>
                      <a:rPr lang="en-US" altLang="zh-CN" b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Microsoft YaHei" panose="020B0503020204020204" pitchFamily="34" charset="-122"/>
                      </a:rPr>
                      <m:t>𝟏</m:t>
                    </m:r>
                    <m:r>
                      <a:rPr lang="en-US" altLang="zh-CN" b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Microsoft YaHei" panose="020B0503020204020204" pitchFamily="34" charset="-122"/>
                      </a:rPr>
                      <m:t>/</m:t>
                    </m:r>
                    <m:sSup>
                      <m:sSupPr>
                        <m:ctrlPr>
                          <a:rPr lang="en-US" altLang="zh-CN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Microsoft YaHei" panose="020B0503020204020204" pitchFamily="34" charset="-122"/>
                          </a:rPr>
                        </m:ctrlPr>
                      </m:sSupPr>
                      <m:e>
                        <m:r>
                          <a:rPr lang="en-US" altLang="zh-CN" b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Microsoft YaHei" panose="020B0503020204020204" pitchFamily="34" charset="-122"/>
                          </a:rPr>
                          <m:t>𝟐</m:t>
                        </m:r>
                      </m:e>
                      <m:sup>
                        <m:r>
                          <a:rPr lang="en-US" altLang="zh-CN" b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Microsoft YaHei" panose="020B0503020204020204" pitchFamily="34" charset="-122"/>
                          </a:rPr>
                          <m:t>−</m:t>
                        </m:r>
                      </m:sup>
                    </m:sSup>
                    <m:r>
                      <a:rPr lang="en-US" altLang="zh-CN" b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Microsoft YaHei" panose="020B0503020204020204" pitchFamily="34" charset="-122"/>
                      </a:rPr>
                      <m:t>)</m:t>
                    </m:r>
                  </m:oMath>
                </a14:m>
                <a:r>
                  <a:rPr lang="en-US" altLang="zh-CN" b="1" dirty="0">
                    <a:solidFill>
                      <a:srgbClr val="C00000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 states</a:t>
                </a:r>
                <a:r>
                  <a:rPr lang="en-US" altLang="zh-CN" dirty="0"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, which seem to be supported by the Belle data and the following analysis</a:t>
                </a:r>
              </a:p>
              <a:p>
                <a:pPr lvl="1">
                  <a:lnSpc>
                    <a:spcPct val="150000"/>
                  </a:lnSpc>
                  <a:buFont typeface="Wingdings" panose="05000000000000000000" pitchFamily="2" charset="2"/>
                  <a:buChar char="p"/>
                </a:pPr>
                <a:r>
                  <a:rPr lang="en-US" altLang="zh-CN" b="0" i="0" dirty="0">
                    <a:effectLst/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More</a:t>
                </a:r>
                <a:r>
                  <a:rPr lang="en-US" altLang="zh-CN" dirty="0"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 studies are needed to establish the existence of the two Sigma states.</a:t>
                </a:r>
                <a:endParaRPr lang="en-US" altLang="zh-CN" b="0" i="0" dirty="0">
                  <a:effectLst/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4" name="内容占位符 3">
                <a:extLst>
                  <a:ext uri="{FF2B5EF4-FFF2-40B4-BE49-F238E27FC236}">
                    <a16:creationId xmlns:a16="http://schemas.microsoft.com/office/drawing/2014/main" id="{614AFD73-1356-C513-716C-479A13830C7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0" y="1252538"/>
                <a:ext cx="11147425" cy="5235575"/>
              </a:xfrm>
              <a:blipFill>
                <a:blip r:embed="rId3"/>
                <a:stretch>
                  <a:fillRect r="-16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82457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54206"/>
    </mc:Choice>
    <mc:Fallback xmlns="">
      <p:transition advTm="54206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E3F9FBF-58B2-BBA8-7B70-35DB71399C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9395" y="1076838"/>
            <a:ext cx="10515600" cy="1325563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algn="ctr"/>
            <a:r>
              <a:rPr lang="en-US" altLang="zh-CN" sz="5400" b="1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Thanks a</a:t>
            </a:r>
            <a:r>
              <a:rPr lang="zh-CN" altLang="en-US" sz="5400" b="1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5400" b="1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lot</a:t>
            </a:r>
            <a:r>
              <a:rPr lang="zh-CN" altLang="en-US" sz="5400" b="1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5400" b="1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for your attention!</a:t>
            </a:r>
            <a:endParaRPr lang="zh-CN" altLang="en-US" sz="5400" b="1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FAF6915D-8F35-4363-BB56-BA3FC8EC7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32</a:t>
            </a:fld>
            <a:endParaRPr 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E7D4606F-A139-4045-BF39-320C827D0E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1712" y="3125552"/>
            <a:ext cx="7671544" cy="2507647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2658CAC7-A783-47A5-9420-D97BAB3626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753" y="3146251"/>
            <a:ext cx="2849495" cy="248694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525773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7546"/>
    </mc:Choice>
    <mc:Fallback xmlns="">
      <p:transition advTm="17546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F75EBD8C-C4B6-76FD-EB31-C4F855320742}"/>
                  </a:ext>
                </a:extLst>
              </p:cNvPr>
              <p:cNvSpPr txBox="1"/>
              <p:nvPr/>
            </p:nvSpPr>
            <p:spPr>
              <a:xfrm>
                <a:off x="-1" y="142186"/>
                <a:ext cx="12192001" cy="646331"/>
              </a:xfrm>
              <a:prstGeom prst="rect">
                <a:avLst/>
              </a:prstGeom>
              <a:noFill/>
            </p:spPr>
            <p:txBody>
              <a:bodyPr wrap="square" anchor="ctr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l-GR" altLang="zh-CN" sz="36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icrosoft YaHei" panose="020B0503020204020204" pitchFamily="34" charset="-122"/>
                        <a:cs typeface="Arial" panose="020B0604020202020204" pitchFamily="34" charset="0"/>
                      </a:rPr>
                      <m:t>𝚲</m:t>
                    </m:r>
                    <m:d>
                      <m:dPr>
                        <m:ctrlPr>
                          <a:rPr lang="en-US" altLang="zh-CN" sz="3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icrosoft YaHei" panose="020B0503020204020204" pitchFamily="34" charset="-122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sz="36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icrosoft YaHei" panose="020B0503020204020204" pitchFamily="34" charset="-122"/>
                            <a:cs typeface="Arial" panose="020B0604020202020204" pitchFamily="34" charset="0"/>
                          </a:rPr>
                          <m:t>𝟏𝟒𝟎𝟓</m:t>
                        </m:r>
                      </m:e>
                    </m:d>
                  </m:oMath>
                </a14:m>
                <a:r>
                  <a:rPr lang="zh-CN" altLang="en-US" sz="3600" b="1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Arial" panose="020B0604020202020204" pitchFamily="34" charset="0"/>
                  </a:rPr>
                  <a:t> </a:t>
                </a:r>
                <a:r>
                  <a:rPr lang="en-US" altLang="zh-CN" sz="3600" b="1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Arial" panose="020B0604020202020204" pitchFamily="34" charset="0"/>
                  </a:rPr>
                  <a:t>as</a:t>
                </a:r>
                <a:r>
                  <a:rPr lang="zh-CN" altLang="en-US" sz="3600" b="1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Arial" panose="020B0604020202020204" pitchFamily="34" charset="0"/>
                  </a:rPr>
                  <a:t> </a:t>
                </a:r>
                <a:r>
                  <a:rPr lang="en-US" altLang="zh-CN" sz="3600" b="1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Arial" panose="020B0604020202020204" pitchFamily="34" charset="0"/>
                  </a:rPr>
                  <a:t>a</a:t>
                </a:r>
                <a:r>
                  <a:rPr lang="zh-CN" altLang="en-US" sz="3600" b="1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Arial" panose="020B0604020202020204" pitchFamily="34" charset="0"/>
                  </a:rPr>
                  <a:t> </a:t>
                </a:r>
                <a:r>
                  <a:rPr lang="en-US" altLang="zh-CN" sz="3600" b="1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Arial" panose="020B0604020202020204" pitchFamily="34" charset="0"/>
                  </a:rPr>
                  <a:t>dynamically</a:t>
                </a:r>
                <a:r>
                  <a:rPr lang="zh-CN" altLang="en-US" sz="3600" b="1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Arial" panose="020B0604020202020204" pitchFamily="34" charset="0"/>
                  </a:rPr>
                  <a:t> </a:t>
                </a:r>
                <a:r>
                  <a:rPr lang="en-US" altLang="zh-CN" sz="3600" b="1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Arial" panose="020B0604020202020204" pitchFamily="34" charset="0"/>
                  </a:rPr>
                  <a:t>generated</a:t>
                </a:r>
                <a:r>
                  <a:rPr lang="zh-CN" altLang="en-US" sz="3600" b="1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Arial" panose="020B0604020202020204" pitchFamily="34" charset="0"/>
                  </a:rPr>
                  <a:t> </a:t>
                </a:r>
                <a:r>
                  <a:rPr lang="en-US" altLang="zh-CN" sz="3600" b="1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Arial" panose="020B0604020202020204" pitchFamily="34" charset="0"/>
                  </a:rPr>
                  <a:t>state</a:t>
                </a:r>
                <a:endParaRPr lang="zh-CN" altLang="en-US" sz="3600" b="1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F75EBD8C-C4B6-76FD-EB31-C4F8553207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" y="142186"/>
                <a:ext cx="12192001" cy="646331"/>
              </a:xfrm>
              <a:prstGeom prst="rect">
                <a:avLst/>
              </a:prstGeom>
              <a:blipFill>
                <a:blip r:embed="rId3"/>
                <a:stretch>
                  <a:fillRect l="-520" t="-15686" b="-3725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矩形 31">
            <a:extLst>
              <a:ext uri="{FF2B5EF4-FFF2-40B4-BE49-F238E27FC236}">
                <a16:creationId xmlns:a16="http://schemas.microsoft.com/office/drawing/2014/main" id="{43AA683A-4352-1774-4B33-40C8867DE435}"/>
              </a:ext>
            </a:extLst>
          </p:cNvPr>
          <p:cNvSpPr/>
          <p:nvPr/>
        </p:nvSpPr>
        <p:spPr>
          <a:xfrm>
            <a:off x="587886" y="5647231"/>
            <a:ext cx="899860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altLang="zh-CN" sz="2000" dirty="0"/>
              <a:t>LO&amp;NLO, </a:t>
            </a:r>
            <a:r>
              <a:rPr lang="en" altLang="zh-CN" sz="2000" dirty="0"/>
              <a:t>Kaiser,</a:t>
            </a:r>
            <a:r>
              <a:rPr lang="zh-CN" altLang="en-US" sz="2000" dirty="0"/>
              <a:t> </a:t>
            </a:r>
            <a:r>
              <a:rPr lang="en" altLang="zh-CN" sz="2000" dirty="0"/>
              <a:t>Siegel, Weise</a:t>
            </a:r>
            <a:r>
              <a:rPr lang="en-US" altLang="zh-CN" sz="2000" dirty="0"/>
              <a:t>,</a:t>
            </a:r>
            <a:r>
              <a:rPr lang="zh-CN" altLang="en-US" sz="2000" dirty="0"/>
              <a:t> </a:t>
            </a:r>
            <a:r>
              <a:rPr lang="en-US" altLang="zh-CN" sz="2000" dirty="0">
                <a:solidFill>
                  <a:prstClr val="black"/>
                </a:solidFill>
              </a:rPr>
              <a:t>NPA594,</a:t>
            </a:r>
            <a:r>
              <a:rPr lang="zh-CN" altLang="en-US" sz="2000" dirty="0">
                <a:solidFill>
                  <a:prstClr val="black"/>
                </a:solidFill>
              </a:rPr>
              <a:t> </a:t>
            </a:r>
            <a:r>
              <a:rPr lang="en-US" altLang="zh-CN" sz="2000" dirty="0">
                <a:solidFill>
                  <a:prstClr val="black"/>
                </a:solidFill>
              </a:rPr>
              <a:t>325(1995),</a:t>
            </a:r>
            <a:r>
              <a:rPr lang="zh-CN" altLang="en-US" sz="2000" dirty="0">
                <a:solidFill>
                  <a:prstClr val="black"/>
                </a:solidFill>
              </a:rPr>
              <a:t> </a:t>
            </a:r>
            <a:r>
              <a:rPr lang="en-US" altLang="zh-CN" sz="2000" b="1" dirty="0">
                <a:solidFill>
                  <a:srgbClr val="0432FF"/>
                </a:solidFill>
              </a:rPr>
              <a:t>795</a:t>
            </a:r>
            <a:r>
              <a:rPr lang="zh-CN" altLang="en-US" sz="2000" dirty="0">
                <a:solidFill>
                  <a:prstClr val="black"/>
                </a:solidFill>
              </a:rPr>
              <a:t> </a:t>
            </a:r>
            <a:r>
              <a:rPr lang="en-US" altLang="zh-CN" sz="2000" dirty="0">
                <a:solidFill>
                  <a:prstClr val="black"/>
                </a:solidFill>
              </a:rPr>
              <a:t>citations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altLang="zh-CN" sz="2000" dirty="0"/>
              <a:t>LO,</a:t>
            </a:r>
            <a:r>
              <a:rPr lang="zh-CN" altLang="en-US" sz="2000" dirty="0"/>
              <a:t> </a:t>
            </a:r>
            <a:r>
              <a:rPr lang="en-US" altLang="zh-CN" sz="2000" dirty="0" err="1"/>
              <a:t>Oset</a:t>
            </a:r>
            <a:r>
              <a:rPr lang="zh-CN" altLang="en-US" sz="2000" dirty="0"/>
              <a:t> </a:t>
            </a:r>
            <a:r>
              <a:rPr lang="en-US" altLang="zh-CN" sz="2000" dirty="0"/>
              <a:t>and</a:t>
            </a:r>
            <a:r>
              <a:rPr lang="zh-CN" altLang="en-US" sz="2000" dirty="0"/>
              <a:t> </a:t>
            </a:r>
            <a:r>
              <a:rPr lang="en-US" altLang="zh-CN" sz="2000" dirty="0"/>
              <a:t>Ramos,</a:t>
            </a:r>
            <a:r>
              <a:rPr lang="zh-CN" altLang="en-US" sz="2000" dirty="0"/>
              <a:t> </a:t>
            </a:r>
            <a:r>
              <a:rPr lang="en-US" altLang="zh-CN" sz="2000" dirty="0"/>
              <a:t>NPA635,</a:t>
            </a:r>
            <a:r>
              <a:rPr lang="zh-CN" altLang="en-US" sz="2000" dirty="0"/>
              <a:t> </a:t>
            </a:r>
            <a:r>
              <a:rPr lang="en-US" altLang="zh-CN" sz="2000" dirty="0"/>
              <a:t>99(1998),</a:t>
            </a:r>
            <a:r>
              <a:rPr lang="zh-CN" altLang="en-US" sz="2000" b="1" dirty="0"/>
              <a:t> </a:t>
            </a:r>
            <a:r>
              <a:rPr lang="en-US" altLang="zh-CN" sz="2000" b="1" dirty="0">
                <a:solidFill>
                  <a:srgbClr val="0432FF"/>
                </a:solidFill>
              </a:rPr>
              <a:t>947</a:t>
            </a:r>
            <a:r>
              <a:rPr lang="zh-CN" altLang="en-US" sz="2000" b="1" dirty="0"/>
              <a:t> </a:t>
            </a:r>
            <a:r>
              <a:rPr lang="en-US" altLang="zh-CN" sz="2000" dirty="0"/>
              <a:t>citations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altLang="zh-CN" sz="2000" dirty="0">
                <a:solidFill>
                  <a:prstClr val="black"/>
                </a:solidFill>
              </a:rPr>
              <a:t>NLO,</a:t>
            </a:r>
            <a:r>
              <a:rPr lang="zh-CN" altLang="en-US" sz="2000" dirty="0">
                <a:solidFill>
                  <a:prstClr val="black"/>
                </a:solidFill>
              </a:rPr>
              <a:t> </a:t>
            </a:r>
            <a:r>
              <a:rPr lang="en-US" altLang="zh-CN" sz="2000" dirty="0" err="1">
                <a:solidFill>
                  <a:prstClr val="black"/>
                </a:solidFill>
              </a:rPr>
              <a:t>Oller</a:t>
            </a:r>
            <a:r>
              <a:rPr lang="zh-CN" altLang="en-US" sz="2000" dirty="0">
                <a:solidFill>
                  <a:prstClr val="black"/>
                </a:solidFill>
              </a:rPr>
              <a:t> </a:t>
            </a:r>
            <a:r>
              <a:rPr lang="en-US" altLang="zh-CN" sz="2000" dirty="0">
                <a:solidFill>
                  <a:prstClr val="black"/>
                </a:solidFill>
              </a:rPr>
              <a:t>and</a:t>
            </a:r>
            <a:r>
              <a:rPr lang="zh-CN" altLang="en-US" sz="2000" dirty="0">
                <a:solidFill>
                  <a:prstClr val="black"/>
                </a:solidFill>
              </a:rPr>
              <a:t> </a:t>
            </a:r>
            <a:r>
              <a:rPr lang="en-US" altLang="zh-CN" sz="2000" dirty="0">
                <a:solidFill>
                  <a:prstClr val="black"/>
                </a:solidFill>
              </a:rPr>
              <a:t>Meissner,</a:t>
            </a:r>
            <a:r>
              <a:rPr lang="zh-CN" altLang="en-US" sz="2000" dirty="0">
                <a:solidFill>
                  <a:prstClr val="black"/>
                </a:solidFill>
              </a:rPr>
              <a:t> </a:t>
            </a:r>
            <a:r>
              <a:rPr lang="en" altLang="zh-CN" sz="2000" dirty="0">
                <a:solidFill>
                  <a:prstClr val="black"/>
                </a:solidFill>
              </a:rPr>
              <a:t>PLB500</a:t>
            </a:r>
            <a:r>
              <a:rPr lang="en-US" altLang="zh-CN" sz="2000" dirty="0">
                <a:solidFill>
                  <a:prstClr val="black"/>
                </a:solidFill>
              </a:rPr>
              <a:t>,</a:t>
            </a:r>
            <a:r>
              <a:rPr lang="zh-CN" altLang="en-US" sz="2000" dirty="0">
                <a:solidFill>
                  <a:prstClr val="black"/>
                </a:solidFill>
              </a:rPr>
              <a:t> </a:t>
            </a:r>
            <a:r>
              <a:rPr lang="en-US" altLang="zh-CN" sz="2000" dirty="0">
                <a:solidFill>
                  <a:prstClr val="black"/>
                </a:solidFill>
              </a:rPr>
              <a:t>263</a:t>
            </a:r>
            <a:r>
              <a:rPr lang="en" altLang="zh-CN" sz="2000" dirty="0">
                <a:solidFill>
                  <a:prstClr val="black"/>
                </a:solidFill>
              </a:rPr>
              <a:t>(2001)</a:t>
            </a:r>
            <a:r>
              <a:rPr lang="en-US" altLang="zh-CN" sz="2000" dirty="0">
                <a:solidFill>
                  <a:prstClr val="black"/>
                </a:solidFill>
              </a:rPr>
              <a:t>,</a:t>
            </a:r>
            <a:r>
              <a:rPr lang="zh-CN" altLang="en-US" sz="2000" dirty="0">
                <a:solidFill>
                  <a:prstClr val="black"/>
                </a:solidFill>
              </a:rPr>
              <a:t> </a:t>
            </a:r>
            <a:r>
              <a:rPr lang="en-US" altLang="zh-CN" sz="2000" b="1" dirty="0">
                <a:solidFill>
                  <a:srgbClr val="0432FF"/>
                </a:solidFill>
              </a:rPr>
              <a:t>1032</a:t>
            </a:r>
            <a:r>
              <a:rPr lang="zh-CN" altLang="en-US" sz="2000" dirty="0">
                <a:solidFill>
                  <a:prstClr val="black"/>
                </a:solidFill>
              </a:rPr>
              <a:t> </a:t>
            </a:r>
            <a:r>
              <a:rPr lang="en-US" altLang="zh-CN" sz="2000" dirty="0">
                <a:solidFill>
                  <a:prstClr val="black"/>
                </a:solidFill>
              </a:rPr>
              <a:t>citations</a:t>
            </a:r>
            <a:endParaRPr lang="zh-CN" altLang="en-US" sz="2000" dirty="0"/>
          </a:p>
        </p:txBody>
      </p:sp>
      <p:pic>
        <p:nvPicPr>
          <p:cNvPr id="38" name="图片 37">
            <a:extLst>
              <a:ext uri="{FF2B5EF4-FFF2-40B4-BE49-F238E27FC236}">
                <a16:creationId xmlns:a16="http://schemas.microsoft.com/office/drawing/2014/main" id="{00822017-7E03-7902-EDF2-90363111B5D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2960" y="3924693"/>
            <a:ext cx="1983210" cy="1586568"/>
          </a:xfrm>
          <a:prstGeom prst="rect">
            <a:avLst/>
          </a:prstGeom>
        </p:spPr>
      </p:pic>
      <p:pic>
        <p:nvPicPr>
          <p:cNvPr id="39" name="图片 38">
            <a:extLst>
              <a:ext uri="{FF2B5EF4-FFF2-40B4-BE49-F238E27FC236}">
                <a16:creationId xmlns:a16="http://schemas.microsoft.com/office/drawing/2014/main" id="{4B188537-5E3A-CBA2-307F-B6E049899F3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6787" y="3927557"/>
            <a:ext cx="1952223" cy="1586568"/>
          </a:xfrm>
          <a:prstGeom prst="rect">
            <a:avLst/>
          </a:prstGeom>
        </p:spPr>
      </p:pic>
      <p:pic>
        <p:nvPicPr>
          <p:cNvPr id="40" name="图片 39">
            <a:extLst>
              <a:ext uri="{FF2B5EF4-FFF2-40B4-BE49-F238E27FC236}">
                <a16:creationId xmlns:a16="http://schemas.microsoft.com/office/drawing/2014/main" id="{23117DEC-F25D-F2E3-CB8A-3E32A484B46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3871" y="2959092"/>
            <a:ext cx="6699027" cy="759062"/>
          </a:xfrm>
          <a:prstGeom prst="rect">
            <a:avLst/>
          </a:prstGeom>
          <a:ln w="57150">
            <a:solidFill>
              <a:schemeClr val="accent1"/>
            </a:solidFill>
          </a:ln>
        </p:spPr>
      </p:pic>
      <p:pic>
        <p:nvPicPr>
          <p:cNvPr id="42" name="图片 41">
            <a:extLst>
              <a:ext uri="{FF2B5EF4-FFF2-40B4-BE49-F238E27FC236}">
                <a16:creationId xmlns:a16="http://schemas.microsoft.com/office/drawing/2014/main" id="{3D236182-7A98-8C3B-CCFF-275FAEA5F40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53993" y="4548132"/>
            <a:ext cx="3200400" cy="838200"/>
          </a:xfrm>
          <a:prstGeom prst="rect">
            <a:avLst/>
          </a:prstGeom>
          <a:ln w="57150">
            <a:solidFill>
              <a:schemeClr val="accent1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B0A8EF2F-5C74-A18B-A5E2-AF12EB06D810}"/>
                  </a:ext>
                </a:extLst>
              </p:cNvPr>
              <p:cNvSpPr txBox="1"/>
              <p:nvPr/>
            </p:nvSpPr>
            <p:spPr>
              <a:xfrm>
                <a:off x="427776" y="1147503"/>
                <a:ext cx="11764224" cy="16890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Font typeface="Wingdings" pitchFamily="2" charset="2"/>
                  <a:buChar char="p"/>
                </a:pPr>
                <a:r>
                  <a:rPr lang="en-US" altLang="zh-CN" sz="2400" b="1" dirty="0">
                    <a:uFill>
                      <a:solidFill>
                        <a:schemeClr val="accent2"/>
                      </a:solidFill>
                    </a:uFill>
                    <a:latin typeface="微软雅黑" panose="020B0503020204020204" pitchFamily="34" charset="-122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Modern picture for </a:t>
                </a:r>
                <a14:m>
                  <m:oMath xmlns:m="http://schemas.openxmlformats.org/officeDocument/2006/math">
                    <m:r>
                      <a:rPr lang="el-GR" altLang="zh-CN" sz="2400" b="1" i="1">
                        <a:latin typeface="Cambria Math" panose="02040503050406030204" pitchFamily="18" charset="0"/>
                        <a:ea typeface="Microsoft YaHei" panose="020B0503020204020204" pitchFamily="34" charset="-122"/>
                        <a:cs typeface="Arial" panose="020B0604020202020204" pitchFamily="34" charset="0"/>
                      </a:rPr>
                      <m:t>𝜦</m:t>
                    </m:r>
                    <m:d>
                      <m:dPr>
                        <m:ctrlPr>
                          <a:rPr lang="en-US" altLang="zh-CN" sz="2400" b="1" i="1">
                            <a:latin typeface="Cambria Math" panose="02040503050406030204" pitchFamily="18" charset="0"/>
                            <a:ea typeface="Microsoft YaHei" panose="020B0503020204020204" pitchFamily="34" charset="-122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sz="2400" b="1" i="1">
                            <a:latin typeface="Cambria Math" panose="02040503050406030204" pitchFamily="18" charset="0"/>
                            <a:ea typeface="Microsoft YaHei" panose="020B0503020204020204" pitchFamily="34" charset="-122"/>
                            <a:cs typeface="Arial" panose="020B0604020202020204" pitchFamily="34" charset="0"/>
                          </a:rPr>
                          <m:t>𝟏𝟒𝟎𝟓</m:t>
                        </m:r>
                      </m:e>
                    </m:d>
                    <m:r>
                      <a:rPr lang="en-US" altLang="zh-CN" sz="2400" b="1" i="1">
                        <a:latin typeface="Cambria Math" panose="02040503050406030204" pitchFamily="18" charset="0"/>
                        <a:ea typeface="Microsoft YaHei" panose="020B0503020204020204" pitchFamily="34" charset="-122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altLang="zh-CN" sz="2400" b="1" dirty="0">
                    <a:uFill>
                      <a:solidFill>
                        <a:schemeClr val="accent2"/>
                      </a:solidFill>
                    </a:uFill>
                    <a:latin typeface="微软雅黑" panose="020B0503020204020204" pitchFamily="34" charset="-122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: a</a:t>
                </a:r>
                <a14:m>
                  <m:oMath xmlns:m="http://schemas.openxmlformats.org/officeDocument/2006/math">
                    <m:r>
                      <a:rPr lang="en-US" altLang="zh-CN" sz="2400" b="1" i="0" smtClean="0">
                        <a:uFill>
                          <a:solidFill>
                            <a:schemeClr val="accent2"/>
                          </a:solidFill>
                        </a:uFill>
                        <a:latin typeface="Cambria Math" panose="020405030504060302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rPr>
                      <m:t> </m:t>
                    </m:r>
                    <m:acc>
                      <m:accPr>
                        <m:chr m:val="̅"/>
                        <m:ctrlPr>
                          <a:rPr lang="en-US" altLang="zh-CN" sz="2400" b="1" i="1" smtClean="0">
                            <a:uFill>
                              <a:solidFill>
                                <a:schemeClr val="accent2"/>
                              </a:solidFill>
                            </a:uFill>
                            <a:latin typeface="Cambria Math" panose="02040503050406030204" pitchFamily="18" charset="0"/>
                            <a:ea typeface="Microsoft YaHei" panose="020B0503020204020204" pitchFamily="34" charset="-122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sz="2400" b="1" i="1" smtClean="0">
                            <a:uFill>
                              <a:solidFill>
                                <a:schemeClr val="accent2"/>
                              </a:solidFill>
                            </a:uFill>
                            <a:latin typeface="Cambria Math" panose="02040503050406030204" pitchFamily="18" charset="0"/>
                            <a:ea typeface="Microsoft YaHei" panose="020B0503020204020204" pitchFamily="34" charset="-122"/>
                            <a:cs typeface="Times New Roman" panose="02020603050405020304" pitchFamily="18" charset="0"/>
                          </a:rPr>
                          <m:t>𝑲</m:t>
                        </m:r>
                      </m:e>
                    </m:acc>
                    <m:r>
                      <a:rPr lang="en-US" altLang="zh-CN" sz="2400" b="1" i="1" smtClean="0">
                        <a:uFill>
                          <a:solidFill>
                            <a:schemeClr val="accent2"/>
                          </a:solidFill>
                        </a:uFill>
                        <a:latin typeface="Cambria Math" panose="020405030504060302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rPr>
                      <m:t>𝑵</m:t>
                    </m:r>
                  </m:oMath>
                </a14:m>
                <a:r>
                  <a:rPr lang="zh-CN" altLang="en-US" sz="2400" b="1" dirty="0">
                    <a:uFill>
                      <a:solidFill>
                        <a:schemeClr val="accent2"/>
                      </a:solidFill>
                    </a:uFill>
                    <a:latin typeface="微软雅黑" panose="020B0503020204020204" pitchFamily="34" charset="-122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400" b="1" dirty="0">
                    <a:uFill>
                      <a:solidFill>
                        <a:schemeClr val="accent2"/>
                      </a:solidFill>
                    </a:uFill>
                    <a:latin typeface="微软雅黑" panose="020B0503020204020204" pitchFamily="34" charset="-122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bound</a:t>
                </a:r>
                <a:r>
                  <a:rPr lang="zh-CN" altLang="en-US" sz="2400" b="1" dirty="0">
                    <a:uFill>
                      <a:solidFill>
                        <a:schemeClr val="accent2"/>
                      </a:solidFill>
                    </a:uFill>
                    <a:latin typeface="微软雅黑" panose="020B0503020204020204" pitchFamily="34" charset="-122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400" b="1" dirty="0">
                    <a:uFill>
                      <a:solidFill>
                        <a:schemeClr val="accent2"/>
                      </a:solidFill>
                    </a:uFill>
                    <a:latin typeface="微软雅黑" panose="020B0503020204020204" pitchFamily="34" charset="-122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state</a:t>
                </a:r>
                <a:r>
                  <a:rPr lang="zh-CN" altLang="en-US" sz="2400" b="1" dirty="0">
                    <a:uFill>
                      <a:solidFill>
                        <a:schemeClr val="accent2"/>
                      </a:solidFill>
                    </a:uFill>
                    <a:latin typeface="微软雅黑" panose="020B0503020204020204" pitchFamily="34" charset="-122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400" b="1" dirty="0">
                    <a:solidFill>
                      <a:srgbClr val="C00000"/>
                    </a:solidFill>
                    <a:uFill>
                      <a:solidFill>
                        <a:schemeClr val="accent2"/>
                      </a:solidFill>
                    </a:uFill>
                    <a:latin typeface="微软雅黑" panose="020B0503020204020204" pitchFamily="34" charset="-122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dynamically</a:t>
                </a:r>
                <a:r>
                  <a:rPr lang="zh-CN" altLang="en-US" sz="2400" b="1" dirty="0">
                    <a:solidFill>
                      <a:srgbClr val="C00000"/>
                    </a:solidFill>
                    <a:uFill>
                      <a:solidFill>
                        <a:schemeClr val="accent2"/>
                      </a:solidFill>
                    </a:uFill>
                    <a:latin typeface="微软雅黑" panose="020B0503020204020204" pitchFamily="34" charset="-122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400" b="1" dirty="0">
                    <a:solidFill>
                      <a:srgbClr val="C00000"/>
                    </a:solidFill>
                    <a:uFill>
                      <a:solidFill>
                        <a:schemeClr val="accent2"/>
                      </a:solidFill>
                    </a:uFill>
                    <a:latin typeface="微软雅黑" panose="020B0503020204020204" pitchFamily="34" charset="-122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generated by coupled-channel chiral dynamics </a:t>
                </a:r>
                <a:r>
                  <a:rPr lang="en-US" altLang="zh-CN" sz="2400" b="1" dirty="0">
                    <a:uFill>
                      <a:solidFill>
                        <a:schemeClr val="accent2"/>
                      </a:solidFill>
                    </a:uFill>
                    <a:latin typeface="微软雅黑" panose="020B0503020204020204" pitchFamily="34" charset="-122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implemented in the so-called chiral unitary approaches</a:t>
                </a:r>
                <a:endParaRPr lang="en-US" altLang="zh-CN" sz="2400" b="1" dirty="0">
                  <a:uFill>
                    <a:solidFill>
                      <a:srgbClr val="00B050"/>
                    </a:solidFill>
                  </a:u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B0A8EF2F-5C74-A18B-A5E2-AF12EB06D8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776" y="1147503"/>
                <a:ext cx="11764224" cy="1689052"/>
              </a:xfrm>
              <a:prstGeom prst="rect">
                <a:avLst/>
              </a:prstGeom>
              <a:blipFill>
                <a:blip r:embed="rId8"/>
                <a:stretch>
                  <a:fillRect l="-777" r="-207" b="-758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文本框 7">
            <a:extLst>
              <a:ext uri="{FF2B5EF4-FFF2-40B4-BE49-F238E27FC236}">
                <a16:creationId xmlns:a16="http://schemas.microsoft.com/office/drawing/2014/main" id="{37C884FA-D96B-A30C-F4C8-F596952DDF2D}"/>
              </a:ext>
            </a:extLst>
          </p:cNvPr>
          <p:cNvSpPr txBox="1"/>
          <p:nvPr/>
        </p:nvSpPr>
        <p:spPr>
          <a:xfrm>
            <a:off x="8084436" y="3096210"/>
            <a:ext cx="37696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Bethe-Salpeter</a:t>
            </a:r>
            <a:r>
              <a:rPr kumimoji="1" lang="zh-CN" altLang="en-US" sz="2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kumimoji="1" lang="en-US" altLang="zh-CN" sz="2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Equation</a:t>
            </a:r>
            <a:endParaRPr kumimoji="1" lang="zh-CN" altLang="en-US" sz="24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27312BFC-12E8-0D16-B6CF-7DF7565DB4A2}"/>
              </a:ext>
            </a:extLst>
          </p:cNvPr>
          <p:cNvSpPr txBox="1"/>
          <p:nvPr/>
        </p:nvSpPr>
        <p:spPr>
          <a:xfrm>
            <a:off x="427776" y="3921425"/>
            <a:ext cx="54070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zh-CN" sz="2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Weinberg-</a:t>
            </a:r>
            <a:r>
              <a:rPr kumimoji="1" lang="en-US" altLang="zh-CN" sz="2400" b="1" dirty="0" err="1">
                <a:latin typeface="Microsoft YaHei" panose="020B0503020204020204" pitchFamily="34" charset="-122"/>
                <a:ea typeface="Microsoft YaHei" panose="020B0503020204020204" pitchFamily="34" charset="-122"/>
              </a:rPr>
              <a:t>Tomozawa</a:t>
            </a:r>
            <a:r>
              <a:rPr kumimoji="1" lang="zh-CN" altLang="en-US" sz="2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kumimoji="1" lang="en-US" altLang="zh-CN" sz="2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potential</a:t>
            </a:r>
            <a:r>
              <a:rPr kumimoji="1" lang="zh-CN" altLang="en-US" sz="2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4FA74E61-3FDD-4A1D-A83C-C96AFB30A718}"/>
              </a:ext>
            </a:extLst>
          </p:cNvPr>
          <p:cNvSpPr txBox="1"/>
          <p:nvPr/>
        </p:nvSpPr>
        <p:spPr>
          <a:xfrm>
            <a:off x="8084436" y="5916808"/>
            <a:ext cx="17347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as </a:t>
            </a:r>
            <a:r>
              <a:rPr lang="en-US" altLang="zh-CN"/>
              <a:t>of 2026.05.15</a:t>
            </a:r>
            <a:endParaRPr lang="zh-CN" altLang="en-US" dirty="0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BEA38548-8E11-42D8-90AA-2EF76D73A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8800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52828"/>
    </mc:Choice>
    <mc:Fallback xmlns="">
      <p:transition advTm="52828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E55DAB38-FF39-4941-BAB3-01A593FAAE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5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2A7B76FB-8CB2-E3AE-F132-8A2DEB059D15}"/>
                  </a:ext>
                </a:extLst>
              </p:cNvPr>
              <p:cNvSpPr>
                <a:spLocks noGrp="1"/>
              </p:cNvSpPr>
              <p:nvPr>
                <p:ph idx="4294967295"/>
              </p:nvPr>
            </p:nvSpPr>
            <p:spPr>
              <a:xfrm>
                <a:off x="0" y="1208088"/>
                <a:ext cx="11225213" cy="650875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50000"/>
                  </a:lnSpc>
                  <a:buFont typeface="Wingdings" pitchFamily="2" charset="2"/>
                  <a:buChar char="p"/>
                </a:pPr>
                <a:r>
                  <a:rPr lang="en-US" altLang="zh-CN" sz="2400" b="1" dirty="0">
                    <a:uFill>
                      <a:solidFill>
                        <a:srgbClr val="FFC000"/>
                      </a:solidFill>
                    </a:uFill>
                    <a:latin typeface="Microsoft YaHei" panose="020B0503020204020204" pitchFamily="34" charset="-122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Two poles: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1" i="1" smtClean="0">
                            <a:latin typeface="Cambria Math" panose="02040503050406030204" pitchFamily="18" charset="0"/>
                          </a:rPr>
                          <m:t>𝑾</m:t>
                        </m:r>
                      </m:e>
                      <m:sub>
                        <m:r>
                          <a:rPr lang="en-US" altLang="zh-CN" sz="2400" b="1" i="1" smtClean="0">
                            <a:latin typeface="Cambria Math" panose="02040503050406030204" pitchFamily="18" charset="0"/>
                          </a:rPr>
                          <m:t>𝑯</m:t>
                        </m:r>
                      </m:sub>
                    </m:sSub>
                    <m:r>
                      <a:rPr lang="en-US" altLang="zh-CN" sz="24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400" b="1" i="1" smtClean="0">
                        <a:latin typeface="Cambria Math" panose="02040503050406030204" pitchFamily="18" charset="0"/>
                      </a:rPr>
                      <m:t>𝟏𝟒𝟐𝟒</m:t>
                    </m:r>
                    <m:r>
                      <a:rPr lang="en-US" altLang="zh-CN" sz="2400" b="1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altLang="zh-CN" sz="2400" b="1" i="1" smtClean="0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altLang="zh-CN" sz="2400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zh-CN" sz="2400" b="1" i="1" smtClean="0">
                        <a:latin typeface="Cambria Math" panose="02040503050406030204" pitchFamily="18" charset="0"/>
                      </a:rPr>
                      <m:t>𝟏𝟕</m:t>
                    </m:r>
                    <m:r>
                      <a:rPr lang="en-US" altLang="zh-CN" sz="2400" b="1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altLang="zh-CN" sz="2400" b="1" i="1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altLang="zh-CN" sz="2400" b="1" i="1" smtClean="0"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US" altLang="zh-CN" sz="2400" b="1" dirty="0">
                    <a:latin typeface="Microsoft YaHei" panose="020B0503020204020204" pitchFamily="34" charset="-122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400" b="1" dirty="0"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1" i="1">
                            <a:latin typeface="Cambria Math" panose="02040503050406030204" pitchFamily="18" charset="0"/>
                          </a:rPr>
                          <m:t>𝑾</m:t>
                        </m:r>
                      </m:e>
                      <m:sub>
                        <m:r>
                          <a:rPr lang="en-US" altLang="zh-CN" sz="2400" b="1" i="1" smtClean="0">
                            <a:latin typeface="Cambria Math" panose="02040503050406030204" pitchFamily="18" charset="0"/>
                          </a:rPr>
                          <m:t>𝑳</m:t>
                        </m:r>
                      </m:sub>
                    </m:sSub>
                    <m:r>
                      <a:rPr lang="en-US" altLang="zh-CN" sz="2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400" b="1" i="1">
                        <a:latin typeface="Cambria Math" panose="02040503050406030204" pitchFamily="18" charset="0"/>
                      </a:rPr>
                      <m:t>𝟏𝟑𝟖𝟗</m:t>
                    </m:r>
                    <m:r>
                      <a:rPr lang="en-US" altLang="zh-CN" sz="2400" b="1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altLang="zh-CN" sz="2400" b="1" i="1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altLang="zh-CN" sz="24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zh-CN" sz="2400" b="1" i="1" smtClean="0">
                        <a:latin typeface="Cambria Math" panose="02040503050406030204" pitchFamily="18" charset="0"/>
                      </a:rPr>
                      <m:t>𝟔𝟒</m:t>
                    </m:r>
                    <m:r>
                      <a:rPr lang="en-US" altLang="zh-CN" sz="2400" b="1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altLang="zh-CN" sz="2400" b="1" i="1" smtClean="0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endParaRPr lang="en-US" altLang="zh-CN" sz="2400" b="1" u="dotDash" dirty="0">
                  <a:uFill>
                    <a:solidFill>
                      <a:srgbClr val="FFC000"/>
                    </a:solidFill>
                  </a:uFill>
                  <a:latin typeface="Microsoft YaHei" panose="020B0503020204020204" pitchFamily="34" charset="-122"/>
                  <a:ea typeface="Microsoft YaHei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2A7B76FB-8CB2-E3AE-F132-8A2DEB059D1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0" y="1208088"/>
                <a:ext cx="11225213" cy="650875"/>
              </a:xfrm>
              <a:blipFill>
                <a:blip r:embed="rId3"/>
                <a:stretch>
                  <a:fillRect l="-706" b="-1028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标题 1">
            <a:extLst>
              <a:ext uri="{FF2B5EF4-FFF2-40B4-BE49-F238E27FC236}">
                <a16:creationId xmlns:a16="http://schemas.microsoft.com/office/drawing/2014/main" id="{89746ACF-672B-0C8C-BFB1-9F9F9B771F29}"/>
              </a:ext>
            </a:extLst>
          </p:cNvPr>
          <p:cNvSpPr txBox="1">
            <a:spLocks/>
          </p:cNvSpPr>
          <p:nvPr/>
        </p:nvSpPr>
        <p:spPr>
          <a:xfrm>
            <a:off x="0" y="234182"/>
            <a:ext cx="12192000" cy="54626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6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Unexpected two-pole structure! </a:t>
            </a:r>
            <a:endParaRPr lang="zh-CN" altLang="en-US" sz="36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BF5BE451-9D95-A9D5-03BF-DC416212044A}"/>
              </a:ext>
            </a:extLst>
          </p:cNvPr>
          <p:cNvSpPr txBox="1"/>
          <p:nvPr/>
        </p:nvSpPr>
        <p:spPr>
          <a:xfrm>
            <a:off x="2156720" y="5809391"/>
            <a:ext cx="610941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1800" dirty="0" err="1">
                <a:solidFill>
                  <a:prstClr val="black"/>
                </a:solidFill>
              </a:rPr>
              <a:t>Oller</a:t>
            </a:r>
            <a:r>
              <a:rPr lang="zh-CN" altLang="en-US" sz="1800" dirty="0">
                <a:solidFill>
                  <a:prstClr val="black"/>
                </a:solidFill>
              </a:rPr>
              <a:t> </a:t>
            </a:r>
            <a:r>
              <a:rPr lang="en-US" altLang="zh-CN" sz="1800" dirty="0">
                <a:solidFill>
                  <a:prstClr val="black"/>
                </a:solidFill>
              </a:rPr>
              <a:t>and</a:t>
            </a:r>
            <a:r>
              <a:rPr lang="zh-CN" altLang="en-US" sz="1800" dirty="0">
                <a:solidFill>
                  <a:prstClr val="black"/>
                </a:solidFill>
              </a:rPr>
              <a:t> </a:t>
            </a:r>
            <a:r>
              <a:rPr lang="en-US" altLang="zh-CN" sz="1800" dirty="0">
                <a:solidFill>
                  <a:prstClr val="black"/>
                </a:solidFill>
              </a:rPr>
              <a:t>Meissner,</a:t>
            </a:r>
            <a:r>
              <a:rPr lang="zh-CN" altLang="en-US" sz="1800" dirty="0">
                <a:solidFill>
                  <a:prstClr val="black"/>
                </a:solidFill>
              </a:rPr>
              <a:t> </a:t>
            </a:r>
            <a:r>
              <a:rPr lang="en" altLang="zh-CN" sz="1800" dirty="0">
                <a:solidFill>
                  <a:prstClr val="black"/>
                </a:solidFill>
              </a:rPr>
              <a:t>PLB500</a:t>
            </a:r>
            <a:r>
              <a:rPr lang="en-US" altLang="zh-CN" sz="1800" dirty="0">
                <a:solidFill>
                  <a:prstClr val="black"/>
                </a:solidFill>
              </a:rPr>
              <a:t>,</a:t>
            </a:r>
            <a:r>
              <a:rPr lang="zh-CN" altLang="en-US" sz="1800" dirty="0">
                <a:solidFill>
                  <a:prstClr val="black"/>
                </a:solidFill>
              </a:rPr>
              <a:t> </a:t>
            </a:r>
            <a:r>
              <a:rPr lang="en-US" altLang="zh-CN" sz="1800" dirty="0">
                <a:solidFill>
                  <a:prstClr val="black"/>
                </a:solidFill>
              </a:rPr>
              <a:t>263</a:t>
            </a:r>
            <a:r>
              <a:rPr lang="en" altLang="zh-CN" sz="1800" dirty="0">
                <a:solidFill>
                  <a:prstClr val="black"/>
                </a:solidFill>
              </a:rPr>
              <a:t>(2001)</a:t>
            </a:r>
          </a:p>
          <a:p>
            <a:pPr algn="ctr"/>
            <a:r>
              <a:rPr lang="en" altLang="zh-CN" dirty="0" err="1"/>
              <a:t>Jido</a:t>
            </a:r>
            <a:r>
              <a:rPr lang="en" altLang="zh-CN" dirty="0"/>
              <a:t>, </a:t>
            </a:r>
            <a:r>
              <a:rPr lang="en" altLang="zh-CN" dirty="0" err="1"/>
              <a:t>Oller</a:t>
            </a:r>
            <a:r>
              <a:rPr lang="en" altLang="zh-CN" dirty="0"/>
              <a:t>, </a:t>
            </a:r>
            <a:r>
              <a:rPr lang="en" altLang="zh-CN" dirty="0" err="1"/>
              <a:t>Oset</a:t>
            </a:r>
            <a:r>
              <a:rPr lang="en" altLang="zh-CN" dirty="0"/>
              <a:t>, Ramos</a:t>
            </a:r>
            <a:r>
              <a:rPr lang="en-US" altLang="zh-CN" dirty="0"/>
              <a:t>,</a:t>
            </a:r>
            <a:r>
              <a:rPr lang="en" altLang="zh-CN" dirty="0"/>
              <a:t> and Meissner, N</a:t>
            </a:r>
            <a:r>
              <a:rPr lang="en-US" altLang="zh-CN" dirty="0"/>
              <a:t>PA725,</a:t>
            </a:r>
            <a:r>
              <a:rPr lang="zh-CN" altLang="en-US" dirty="0"/>
              <a:t> </a:t>
            </a:r>
            <a:r>
              <a:rPr lang="en" altLang="zh-CN" dirty="0"/>
              <a:t>18</a:t>
            </a:r>
            <a:r>
              <a:rPr lang="en-US" altLang="zh-CN" dirty="0"/>
              <a:t>1</a:t>
            </a:r>
            <a:r>
              <a:rPr lang="en" altLang="zh-CN" dirty="0"/>
              <a:t> (2003)</a:t>
            </a:r>
            <a:endParaRPr lang="en-US" altLang="zh-CN" b="0" dirty="0">
              <a:solidFill>
                <a:srgbClr val="145396"/>
              </a:solidFill>
              <a:effectLst/>
              <a:latin typeface="-apple-system"/>
              <a:ea typeface="MS PGothic" panose="020B0600070205080204" pitchFamily="34" charset="-128"/>
            </a:endParaRPr>
          </a:p>
          <a:p>
            <a:pPr algn="ctr"/>
            <a:r>
              <a:rPr lang="en-US" altLang="zh-CN" b="0" dirty="0" err="1">
                <a:solidFill>
                  <a:srgbClr val="145396"/>
                </a:solidFill>
                <a:effectLst/>
                <a:latin typeface="-apple-system"/>
                <a:ea typeface="MS PGothic" panose="020B0600070205080204" pitchFamily="34" charset="-128"/>
              </a:rPr>
              <a:t>Hyodo</a:t>
            </a:r>
            <a:r>
              <a:rPr lang="en-US" altLang="zh-CN" b="0" dirty="0">
                <a:solidFill>
                  <a:srgbClr val="145396"/>
                </a:solidFill>
                <a:effectLst/>
                <a:latin typeface="-apple-system"/>
                <a:ea typeface="MS PGothic" panose="020B0600070205080204" pitchFamily="34" charset="-128"/>
              </a:rPr>
              <a:t> and</a:t>
            </a:r>
            <a:r>
              <a:rPr lang="zh-CN" altLang="en-US" b="0" dirty="0">
                <a:solidFill>
                  <a:srgbClr val="145396"/>
                </a:solidFill>
                <a:effectLst/>
                <a:latin typeface="-apple-system"/>
                <a:ea typeface="MS PGothic" panose="020B0600070205080204" pitchFamily="34" charset="-128"/>
              </a:rPr>
              <a:t> </a:t>
            </a:r>
            <a:r>
              <a:rPr lang="en-US" altLang="zh-CN" b="0" dirty="0" err="1">
                <a:solidFill>
                  <a:srgbClr val="145396"/>
                </a:solidFill>
                <a:effectLst/>
                <a:latin typeface="-apple-system"/>
                <a:ea typeface="MS PGothic" panose="020B0600070205080204" pitchFamily="34" charset="-128"/>
              </a:rPr>
              <a:t>Jido</a:t>
            </a:r>
            <a:r>
              <a:rPr lang="en-US" altLang="zh-CN" b="0" dirty="0">
                <a:solidFill>
                  <a:srgbClr val="145396"/>
                </a:solidFill>
                <a:effectLst/>
                <a:latin typeface="-apple-system"/>
                <a:ea typeface="MS PGothic" panose="020B0600070205080204" pitchFamily="34" charset="-128"/>
              </a:rPr>
              <a:t>, </a:t>
            </a:r>
            <a:r>
              <a:rPr lang="en-US" altLang="zh-CN" dirty="0">
                <a:solidFill>
                  <a:srgbClr val="145396"/>
                </a:solidFill>
                <a:latin typeface="-apple-system"/>
                <a:ea typeface="MS PGothic" panose="020B0600070205080204" pitchFamily="34" charset="-128"/>
              </a:rPr>
              <a:t>PPNP</a:t>
            </a:r>
            <a:r>
              <a:rPr lang="en-US" altLang="zh-CN" b="0" dirty="0">
                <a:solidFill>
                  <a:srgbClr val="145396"/>
                </a:solidFill>
                <a:effectLst/>
                <a:latin typeface="-apple-system"/>
                <a:ea typeface="MS PGothic" panose="020B0600070205080204" pitchFamily="34" charset="-128"/>
              </a:rPr>
              <a:t>67, 55 (2012)</a:t>
            </a:r>
            <a:endParaRPr lang="zh-CN" altLang="en-US" dirty="0">
              <a:solidFill>
                <a:srgbClr val="145396"/>
              </a:solidFill>
              <a:latin typeface="-apple-system"/>
              <a:ea typeface="MS PGothic" panose="020B0600070205080204" pitchFamily="34" charset="-128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B57BA35A-6A72-A122-20C1-9941E49A98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020" y="2160716"/>
            <a:ext cx="2864477" cy="250002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2DD1779A-0064-86CA-46B8-4B57A1AA733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0860" y="2108082"/>
            <a:ext cx="7947521" cy="2641835"/>
          </a:xfrm>
          <a:prstGeom prst="rect">
            <a:avLst/>
          </a:prstGeom>
        </p:spPr>
      </p:pic>
      <p:sp>
        <p:nvSpPr>
          <p:cNvPr id="2" name="椭圆 1">
            <a:extLst>
              <a:ext uri="{FF2B5EF4-FFF2-40B4-BE49-F238E27FC236}">
                <a16:creationId xmlns:a16="http://schemas.microsoft.com/office/drawing/2014/main" id="{223B8C73-A31A-A9D9-BBE8-DA75E7B10EA0}"/>
              </a:ext>
            </a:extLst>
          </p:cNvPr>
          <p:cNvSpPr/>
          <p:nvPr/>
        </p:nvSpPr>
        <p:spPr>
          <a:xfrm>
            <a:off x="6620154" y="3119465"/>
            <a:ext cx="787400" cy="457200"/>
          </a:xfrm>
          <a:prstGeom prst="ellipse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" name="椭圆 7">
            <a:extLst>
              <a:ext uri="{FF2B5EF4-FFF2-40B4-BE49-F238E27FC236}">
                <a16:creationId xmlns:a16="http://schemas.microsoft.com/office/drawing/2014/main" id="{6A4E0C7C-E323-23A9-432F-A5E2AC64F894}"/>
              </a:ext>
            </a:extLst>
          </p:cNvPr>
          <p:cNvSpPr/>
          <p:nvPr/>
        </p:nvSpPr>
        <p:spPr>
          <a:xfrm>
            <a:off x="9579254" y="3466665"/>
            <a:ext cx="787400" cy="457200"/>
          </a:xfrm>
          <a:prstGeom prst="ellipse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4B840E6A-E789-4CDE-BD0A-BF55D39DE99F}"/>
                  </a:ext>
                </a:extLst>
              </p:cNvPr>
              <p:cNvSpPr txBox="1"/>
              <p:nvPr/>
            </p:nvSpPr>
            <p:spPr>
              <a:xfrm>
                <a:off x="3731049" y="4636139"/>
                <a:ext cx="7978161" cy="8744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1800" dirty="0">
                    <a:latin typeface="Microsoft YaHei" panose="020B0503020204020204" pitchFamily="34" charset="-122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Isopin</a:t>
                </a:r>
                <a:r>
                  <a:rPr lang="zh-CN" altLang="en-US" sz="1800" dirty="0">
                    <a:latin typeface="Microsoft YaHei" panose="020B0503020204020204" pitchFamily="34" charset="-122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800" dirty="0">
                    <a:latin typeface="Microsoft YaHei" panose="020B0503020204020204" pitchFamily="34" charset="-122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0,</a:t>
                </a:r>
                <a:r>
                  <a:rPr lang="zh-CN" altLang="en-US" sz="1800" dirty="0">
                    <a:latin typeface="Microsoft YaHei" panose="020B0503020204020204" pitchFamily="34" charset="-122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800" dirty="0">
                    <a:latin typeface="Microsoft YaHei" panose="020B0503020204020204" pitchFamily="34" charset="-122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four</a:t>
                </a:r>
                <a:r>
                  <a:rPr lang="zh-CN" altLang="en-US" sz="1800" dirty="0">
                    <a:latin typeface="Microsoft YaHei" panose="020B0503020204020204" pitchFamily="34" charset="-122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800" dirty="0">
                    <a:latin typeface="Microsoft YaHei" panose="020B0503020204020204" pitchFamily="34" charset="-122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coupled channels: </a:t>
                </a:r>
                <a14:m>
                  <m:oMath xmlns:m="http://schemas.openxmlformats.org/officeDocument/2006/math">
                    <m:r>
                      <a:rPr lang="zh-CN" altLang="en-US" sz="1800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𝝅</m:t>
                    </m:r>
                    <m:r>
                      <a:rPr lang="el-GR" altLang="zh-CN" sz="1800" b="1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𝜮</m:t>
                    </m:r>
                    <m:d>
                      <m:dPr>
                        <m:ctrlPr>
                          <a:rPr lang="en-US" altLang="zh-CN" sz="1800" b="1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1800" b="1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𝟏𝟑𝟑𝟎</m:t>
                        </m:r>
                      </m:e>
                    </m:d>
                  </m:oMath>
                </a14:m>
                <a:r>
                  <a:rPr lang="en-US" altLang="zh-CN" sz="1800" b="1" dirty="0">
                    <a:solidFill>
                      <a:srgbClr val="C00000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CN" sz="1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1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𝑲</m:t>
                        </m:r>
                      </m:e>
                    </m:acc>
                    <m:r>
                      <a:rPr lang="en-US" altLang="zh-CN" sz="18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𝑵</m:t>
                    </m:r>
                    <m:r>
                      <a:rPr lang="en-US" altLang="zh-CN" sz="1800" b="1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1800" b="1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𝟏𝟒𝟑𝟑</m:t>
                    </m:r>
                    <m:r>
                      <a:rPr lang="en-US" altLang="zh-CN" sz="1800" b="1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1800" b="1" dirty="0">
                    <a:solidFill>
                      <a:srgbClr val="C00000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zh-CN" altLang="en-US" sz="18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𝜂</m:t>
                    </m:r>
                    <m:r>
                      <m:rPr>
                        <m:sty m:val="p"/>
                      </m:rPr>
                      <a:rPr lang="el-GR" altLang="zh-CN" sz="18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Λ</m:t>
                    </m:r>
                    <m:r>
                      <a:rPr lang="en-US" altLang="zh-CN" sz="18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(1662)</m:t>
                    </m:r>
                  </m:oMath>
                </a14:m>
                <a:r>
                  <a:rPr lang="en-US" altLang="zh-CN" sz="1800" dirty="0">
                    <a:latin typeface="Microsoft YaHei" panose="020B0503020204020204" pitchFamily="34" charset="-122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zh-CN" sz="18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𝐾</m:t>
                    </m:r>
                    <m:r>
                      <m:rPr>
                        <m:sty m:val="p"/>
                      </m:rPr>
                      <a:rPr lang="el-GR" altLang="zh-CN" sz="18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Ξ</m:t>
                    </m:r>
                    <m:d>
                      <m:dPr>
                        <m:ctrlPr>
                          <a:rPr lang="en-US" altLang="zh-CN" sz="18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18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1813</m:t>
                        </m:r>
                      </m:e>
                    </m:d>
                  </m:oMath>
                </a14:m>
                <a:r>
                  <a:rPr lang="en-US" altLang="zh-CN" sz="1800" dirty="0">
                    <a:latin typeface="Microsoft YaHei" panose="020B0503020204020204" pitchFamily="34" charset="-122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 (</a:t>
                </a:r>
                <a:r>
                  <a:rPr lang="en-US" altLang="zh-CN" sz="1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renormalization scale </a:t>
                </a:r>
                <a14:m>
                  <m:oMath xmlns:m="http://schemas.openxmlformats.org/officeDocument/2006/math">
                    <m:r>
                      <a:rPr lang="zh-CN" altLang="en-US" sz="180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𝜇</m:t>
                    </m:r>
                    <m:r>
                      <a:rPr lang="en-US" altLang="zh-CN" sz="18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=630 </m:t>
                    </m:r>
                  </m:oMath>
                </a14:m>
                <a:r>
                  <a:rPr lang="en-US" altLang="zh-CN" sz="1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MeV, with four different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8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sz="18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sz="18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zh-CN" altLang="en-US" sz="18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𝜇</m:t>
                    </m:r>
                    <m:r>
                      <a:rPr lang="en-US" altLang="zh-CN" sz="18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altLang="zh-CN" sz="1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)</a:t>
                </a:r>
                <a:endParaRPr lang="en-US" altLang="zh-CN" sz="1800" dirty="0">
                  <a:latin typeface="Microsoft YaHei" panose="020B0503020204020204" pitchFamily="34" charset="-122"/>
                  <a:ea typeface="Microsoft YaHei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4B840E6A-E789-4CDE-BD0A-BF55D39DE9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1049" y="4636139"/>
                <a:ext cx="7978161" cy="874407"/>
              </a:xfrm>
              <a:prstGeom prst="rect">
                <a:avLst/>
              </a:prstGeom>
              <a:blipFill>
                <a:blip r:embed="rId6"/>
                <a:stretch>
                  <a:fillRect l="-611" b="-104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29364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49925"/>
    </mc:Choice>
    <mc:Fallback xmlns="">
      <p:transition advTm="49925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>
            <a:extLst>
              <a:ext uri="{FF2B5EF4-FFF2-40B4-BE49-F238E27FC236}">
                <a16:creationId xmlns:a16="http://schemas.microsoft.com/office/drawing/2014/main" id="{89746ACF-672B-0C8C-BFB1-9F9F9B771F29}"/>
              </a:ext>
            </a:extLst>
          </p:cNvPr>
          <p:cNvSpPr txBox="1">
            <a:spLocks/>
          </p:cNvSpPr>
          <p:nvPr/>
        </p:nvSpPr>
        <p:spPr>
          <a:xfrm>
            <a:off x="0" y="234182"/>
            <a:ext cx="12192000" cy="54626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6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The two-pole structure persists</a:t>
            </a:r>
            <a:r>
              <a:rPr lang="zh-CN" altLang="en-US" sz="36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at</a:t>
            </a:r>
            <a:r>
              <a:rPr lang="zh-CN" altLang="en-US" sz="36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N2LO</a:t>
            </a:r>
            <a:endParaRPr lang="zh-CN" altLang="en-US" sz="36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84ABF1F5-806D-5951-6D8E-3DAA65156E10}"/>
              </a:ext>
            </a:extLst>
          </p:cNvPr>
          <p:cNvGrpSpPr/>
          <p:nvPr/>
        </p:nvGrpSpPr>
        <p:grpSpPr>
          <a:xfrm>
            <a:off x="239268" y="1917688"/>
            <a:ext cx="4921236" cy="4213831"/>
            <a:chOff x="5944079" y="2757643"/>
            <a:chExt cx="4723921" cy="3171563"/>
          </a:xfrm>
        </p:grpSpPr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9745BE10-4A5A-B33C-5F11-15A92410CDA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44079" y="2757643"/>
              <a:ext cx="4723921" cy="3171563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矩形 12">
                  <a:extLst>
                    <a:ext uri="{FF2B5EF4-FFF2-40B4-BE49-F238E27FC236}">
                      <a16:creationId xmlns:a16="http://schemas.microsoft.com/office/drawing/2014/main" id="{4A68B821-70B8-E8C4-D737-922069044745}"/>
                    </a:ext>
                  </a:extLst>
                </p:cNvPr>
                <p:cNvSpPr/>
                <p:nvPr/>
              </p:nvSpPr>
              <p:spPr>
                <a:xfrm>
                  <a:off x="8797441" y="2790022"/>
                  <a:ext cx="1620575" cy="57587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l-GR" altLang="zh-CN" sz="11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𝜦</m:t>
                      </m:r>
                    </m:oMath>
                  </a14:m>
                  <a:r>
                    <a:rPr lang="en-US" altLang="zh-CN" sz="1100" b="1" dirty="0">
                      <a:solidFill>
                        <a:srgbClr val="FF0000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(1405)</a:t>
                  </a:r>
                  <a:endParaRPr lang="zh-CN" altLang="en-US" sz="1100" dirty="0"/>
                </a:p>
              </p:txBody>
            </p:sp>
          </mc:Choice>
          <mc:Fallback xmlns="">
            <p:sp>
              <p:nvSpPr>
                <p:cNvPr id="6" name="矩形 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97441" y="2790022"/>
                  <a:ext cx="1620575" cy="575875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b="-16279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矩形 13">
                  <a:extLst>
                    <a:ext uri="{FF2B5EF4-FFF2-40B4-BE49-F238E27FC236}">
                      <a16:creationId xmlns:a16="http://schemas.microsoft.com/office/drawing/2014/main" id="{24AC4CF5-76C7-BA5B-E032-78465A61EC2E}"/>
                    </a:ext>
                  </a:extLst>
                </p:cNvPr>
                <p:cNvSpPr/>
                <p:nvPr/>
              </p:nvSpPr>
              <p:spPr>
                <a:xfrm>
                  <a:off x="6694869" y="3155475"/>
                  <a:ext cx="1620575" cy="57587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l-GR" altLang="zh-CN" sz="11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𝜦</m:t>
                      </m:r>
                    </m:oMath>
                  </a14:m>
                  <a:r>
                    <a:rPr lang="en-US" altLang="zh-CN" sz="1100" b="1" dirty="0">
                      <a:solidFill>
                        <a:srgbClr val="FF0000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(1380)</a:t>
                  </a:r>
                  <a:endParaRPr lang="zh-CN" altLang="en-US" sz="1100" dirty="0"/>
                </a:p>
              </p:txBody>
            </p:sp>
          </mc:Choice>
          <mc:Fallback xmlns="">
            <p:sp>
              <p:nvSpPr>
                <p:cNvPr id="20" name="矩形 1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94869" y="3155475"/>
                  <a:ext cx="1620575" cy="575875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b="-16279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7" name="文本框 26">
            <a:extLst>
              <a:ext uri="{FF2B5EF4-FFF2-40B4-BE49-F238E27FC236}">
                <a16:creationId xmlns:a16="http://schemas.microsoft.com/office/drawing/2014/main" id="{77F720BA-A1C3-8637-9C00-F0826EBC7C50}"/>
              </a:ext>
            </a:extLst>
          </p:cNvPr>
          <p:cNvSpPr txBox="1"/>
          <p:nvPr/>
        </p:nvSpPr>
        <p:spPr>
          <a:xfrm>
            <a:off x="0" y="1164401"/>
            <a:ext cx="1219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Meson-baryon</a:t>
            </a:r>
            <a:r>
              <a:rPr lang="zh-CN" altLang="en-US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altLang="zh-CN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scattering</a:t>
            </a:r>
            <a:r>
              <a:rPr lang="zh-CN" altLang="en-US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altLang="zh-CN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up</a:t>
            </a:r>
            <a:r>
              <a:rPr lang="zh-CN" altLang="en-US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altLang="zh-CN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to</a:t>
            </a:r>
            <a:r>
              <a:rPr lang="zh-CN" altLang="en-US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altLang="zh-CN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N2LO,</a:t>
            </a:r>
            <a:r>
              <a:rPr lang="zh-CN" altLang="en-US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altLang="zh-CN" b="1" dirty="0">
                <a:solidFill>
                  <a:srgbClr val="145396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Jun-Xu</a:t>
            </a:r>
            <a:r>
              <a:rPr lang="zh-CN" altLang="en-US" b="1" dirty="0">
                <a:solidFill>
                  <a:srgbClr val="145396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" altLang="zh-CN" b="1" dirty="0">
                <a:solidFill>
                  <a:srgbClr val="145396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Lu, L</a:t>
            </a:r>
            <a:r>
              <a:rPr lang="en-US" altLang="zh-CN" b="1" dirty="0">
                <a:solidFill>
                  <a:srgbClr val="145396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SG</a:t>
            </a:r>
            <a:r>
              <a:rPr lang="zh-CN" altLang="en-US" b="1" dirty="0">
                <a:solidFill>
                  <a:srgbClr val="145396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*</a:t>
            </a:r>
            <a:r>
              <a:rPr lang="en" altLang="zh-CN" b="1" dirty="0">
                <a:solidFill>
                  <a:srgbClr val="145396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, M.</a:t>
            </a:r>
            <a:r>
              <a:rPr lang="zh-CN" altLang="en-US" b="1" dirty="0">
                <a:solidFill>
                  <a:srgbClr val="145396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" altLang="zh-CN" b="1" dirty="0">
                <a:solidFill>
                  <a:srgbClr val="145396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Doering and M.</a:t>
            </a:r>
            <a:r>
              <a:rPr lang="zh-CN" altLang="en-US" b="1" dirty="0">
                <a:solidFill>
                  <a:srgbClr val="145396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" altLang="zh-CN" b="1" dirty="0">
                <a:solidFill>
                  <a:srgbClr val="145396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Mai, P</a:t>
            </a:r>
            <a:r>
              <a:rPr lang="en-US" altLang="zh-CN" b="1" dirty="0">
                <a:solidFill>
                  <a:srgbClr val="145396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RL130,</a:t>
            </a:r>
            <a:r>
              <a:rPr lang="zh-CN" altLang="en-US" b="1" dirty="0">
                <a:solidFill>
                  <a:srgbClr val="145396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altLang="zh-CN" b="1" dirty="0">
                <a:solidFill>
                  <a:srgbClr val="145396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071902(2023)</a:t>
            </a:r>
            <a:endParaRPr lang="zh-CN" altLang="en-US" b="1" dirty="0">
              <a:solidFill>
                <a:srgbClr val="145396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574B61F4-7E72-4634-B173-24DAFB41454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69729" y="1604760"/>
            <a:ext cx="6183003" cy="5217551"/>
          </a:xfrm>
          <a:prstGeom prst="rect">
            <a:avLst/>
          </a:prstGeom>
        </p:spPr>
      </p:pic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3A41069B-8962-4AC2-8E1E-6FE21EFF4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6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6A0D6DFB-67F0-4803-B8E9-D462672DA7ED}"/>
                  </a:ext>
                </a:extLst>
              </p:cNvPr>
              <p:cNvSpPr txBox="1"/>
              <p:nvPr/>
            </p:nvSpPr>
            <p:spPr>
              <a:xfrm>
                <a:off x="6024068" y="3732484"/>
                <a:ext cx="808555" cy="369332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6A0D6DFB-67F0-4803-B8E9-D462672DA7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4068" y="3732484"/>
                <a:ext cx="808555" cy="369332"/>
              </a:xfrm>
              <a:prstGeom prst="rect">
                <a:avLst/>
              </a:prstGeom>
              <a:blipFill>
                <a:blip r:embed="rId10"/>
                <a:stretch>
                  <a:fillRect l="-8271" r="-9023" b="-655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27468E91-7FC1-4D0E-BADB-AE8213D66371}"/>
                  </a:ext>
                </a:extLst>
              </p:cNvPr>
              <p:cNvSpPr txBox="1"/>
              <p:nvPr/>
            </p:nvSpPr>
            <p:spPr>
              <a:xfrm>
                <a:off x="11144177" y="3751978"/>
                <a:ext cx="808555" cy="369332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27468E91-7FC1-4D0E-BADB-AE8213D663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44177" y="3751978"/>
                <a:ext cx="808555" cy="369332"/>
              </a:xfrm>
              <a:prstGeom prst="rect">
                <a:avLst/>
              </a:prstGeom>
              <a:blipFill>
                <a:blip r:embed="rId11"/>
                <a:stretch>
                  <a:fillRect l="-8271" r="-9023" b="-655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393D1372-CAAC-44C7-A095-08852C182901}"/>
                  </a:ext>
                </a:extLst>
              </p:cNvPr>
              <p:cNvSpPr txBox="1"/>
              <p:nvPr/>
            </p:nvSpPr>
            <p:spPr>
              <a:xfrm>
                <a:off x="10914947" y="1516938"/>
                <a:ext cx="1037785" cy="369332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=−1</m:t>
                      </m:r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393D1372-CAAC-44C7-A095-08852C1829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14947" y="1516938"/>
                <a:ext cx="1037785" cy="369332"/>
              </a:xfrm>
              <a:prstGeom prst="rect">
                <a:avLst/>
              </a:prstGeom>
              <a:blipFill>
                <a:blip r:embed="rId12"/>
                <a:stretch>
                  <a:fillRect l="-7059" r="-6471" b="-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95074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24153"/>
    </mc:Choice>
    <mc:Fallback xmlns="">
      <p:transition advTm="24153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>
            <a:extLst>
              <a:ext uri="{FF2B5EF4-FFF2-40B4-BE49-F238E27FC236}">
                <a16:creationId xmlns:a16="http://schemas.microsoft.com/office/drawing/2014/main" id="{89746ACF-672B-0C8C-BFB1-9F9F9B771F29}"/>
              </a:ext>
            </a:extLst>
          </p:cNvPr>
          <p:cNvSpPr txBox="1">
            <a:spLocks/>
          </p:cNvSpPr>
          <p:nvPr/>
        </p:nvSpPr>
        <p:spPr>
          <a:xfrm>
            <a:off x="0" y="234182"/>
            <a:ext cx="12192000" cy="54626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Two-pole structures </a:t>
            </a:r>
            <a:r>
              <a:rPr lang="en-US" altLang="zh-CN" sz="3600" b="1" dirty="0">
                <a:solidFill>
                  <a:srgbClr val="0432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are not simply two states! </a:t>
            </a:r>
            <a:endParaRPr lang="zh-CN" altLang="en-US" sz="3600" b="1" dirty="0">
              <a:solidFill>
                <a:srgbClr val="0432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523D6FC4-BF88-BB21-5BC6-AF797429506C}"/>
              </a:ext>
            </a:extLst>
          </p:cNvPr>
          <p:cNvSpPr txBox="1"/>
          <p:nvPr/>
        </p:nvSpPr>
        <p:spPr>
          <a:xfrm>
            <a:off x="295046" y="1178441"/>
            <a:ext cx="1160190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l">
              <a:buFont typeface="+mj-ea"/>
              <a:buAutoNum type="circleNumDbPlain"/>
            </a:pPr>
            <a:r>
              <a:rPr lang="en-US" altLang="zh-CN" sz="2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T</a:t>
            </a:r>
            <a:r>
              <a:rPr lang="en" altLang="zh-CN" sz="2400" dirty="0"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wo-pole structures refer to the fact</a:t>
            </a:r>
            <a:r>
              <a:rPr lang="zh-CN" altLang="en-US" sz="2400" dirty="0"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" altLang="zh-CN" sz="2400" dirty="0"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that two dynamically generated states, </a:t>
            </a:r>
            <a:r>
              <a:rPr lang="en" altLang="zh-CN" sz="2400" b="1" dirty="0">
                <a:solidFill>
                  <a:srgbClr val="C0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one resonant and one bound, </a:t>
            </a:r>
            <a:r>
              <a:rPr lang="en-US" altLang="zh-CN" sz="2400" b="1" dirty="0">
                <a:solidFill>
                  <a:srgbClr val="C0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are</a:t>
            </a:r>
            <a:r>
              <a:rPr lang="zh-CN" altLang="en-US" sz="2400" b="1" dirty="0">
                <a:solidFill>
                  <a:srgbClr val="C0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" altLang="zh-CN" sz="2400" b="1" dirty="0">
                <a:solidFill>
                  <a:srgbClr val="C0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located close to each other </a:t>
            </a:r>
            <a:r>
              <a:rPr lang="en" altLang="zh-CN" sz="2400" dirty="0"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between two coupled channels and with a mass</a:t>
            </a:r>
            <a:r>
              <a:rPr lang="zh-CN" altLang="en-US" sz="2400" dirty="0"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" altLang="zh-CN" sz="2400" dirty="0"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difference smaller than the sum of their widths. </a:t>
            </a:r>
          </a:p>
          <a:p>
            <a:pPr marL="457200" indent="-457200" algn="l">
              <a:buFont typeface="+mj-ea"/>
              <a:buAutoNum type="circleNumDbPlain"/>
            </a:pPr>
            <a:r>
              <a:rPr lang="en-US" altLang="zh-CN" sz="2400" dirty="0"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T</a:t>
            </a:r>
            <a:r>
              <a:rPr lang="en" altLang="zh-CN" sz="2400" dirty="0"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wo poles</a:t>
            </a:r>
            <a:r>
              <a:rPr lang="zh-CN" altLang="en-US" sz="2400" dirty="0"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" altLang="zh-CN" sz="2400" dirty="0"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overlap, which creates the impression that </a:t>
            </a:r>
            <a:r>
              <a:rPr lang="en" altLang="zh-CN" sz="2400" b="1" dirty="0">
                <a:solidFill>
                  <a:srgbClr val="C0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there is only one state in the</a:t>
            </a:r>
            <a:r>
              <a:rPr lang="zh-CN" altLang="en-US" sz="2400" b="1" dirty="0">
                <a:solidFill>
                  <a:srgbClr val="C0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" altLang="zh-CN" sz="2400" b="1" dirty="0">
                <a:solidFill>
                  <a:srgbClr val="C0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invariant mass distribution </a:t>
            </a:r>
            <a:r>
              <a:rPr lang="en" altLang="zh-CN" sz="2400" dirty="0"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of their decay products. 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CB3CF97D-29F1-CBA4-1C2D-9798FD0A8C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9738" y="3823205"/>
            <a:ext cx="7671544" cy="2507647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3DE15978-7B63-8B67-F249-69E81D24FD32}"/>
              </a:ext>
            </a:extLst>
          </p:cNvPr>
          <p:cNvSpPr txBox="1"/>
          <p:nvPr/>
        </p:nvSpPr>
        <p:spPr>
          <a:xfrm>
            <a:off x="5485737" y="6473428"/>
            <a:ext cx="4899546" cy="36933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en-US" altLang="zh-CN" dirty="0">
                <a:solidFill>
                  <a:srgbClr val="145396"/>
                </a:solidFill>
                <a:latin typeface="-apple-system"/>
                <a:ea typeface="MS PGothic" panose="020B0600070205080204" pitchFamily="34" charset="-128"/>
              </a:rPr>
              <a:t>LSG</a:t>
            </a:r>
            <a:r>
              <a:rPr lang="en-US" altLang="zh-CN" dirty="0">
                <a:solidFill>
                  <a:srgbClr val="145396"/>
                </a:solidFill>
                <a:effectLst/>
                <a:latin typeface="-apple-system"/>
                <a:ea typeface="MS PGothic" panose="020B0600070205080204" pitchFamily="34" charset="-128"/>
              </a:rPr>
              <a:t>,</a:t>
            </a:r>
            <a:r>
              <a:rPr lang="zh-CN" altLang="en-US" dirty="0">
                <a:solidFill>
                  <a:srgbClr val="145396"/>
                </a:solidFill>
                <a:effectLst/>
                <a:latin typeface="-apple-system"/>
                <a:ea typeface="MS PGothic" panose="020B0600070205080204" pitchFamily="34" charset="-128"/>
              </a:rPr>
              <a:t> </a:t>
            </a:r>
            <a:r>
              <a:rPr lang="en-US" altLang="zh-CN" dirty="0" err="1">
                <a:solidFill>
                  <a:srgbClr val="145396"/>
                </a:solidFill>
                <a:effectLst/>
                <a:latin typeface="-apple-system"/>
                <a:ea typeface="MS PGothic" panose="020B0600070205080204" pitchFamily="34" charset="-128"/>
              </a:rPr>
              <a:t>Oset</a:t>
            </a:r>
            <a:r>
              <a:rPr lang="en-US" altLang="zh-CN" dirty="0">
                <a:solidFill>
                  <a:srgbClr val="145396"/>
                </a:solidFill>
                <a:effectLst/>
                <a:latin typeface="-apple-system"/>
                <a:ea typeface="MS PGothic" panose="020B0600070205080204" pitchFamily="34" charset="-128"/>
              </a:rPr>
              <a:t>,</a:t>
            </a:r>
            <a:r>
              <a:rPr lang="zh-CN" altLang="en-US" dirty="0">
                <a:solidFill>
                  <a:srgbClr val="145396"/>
                </a:solidFill>
                <a:effectLst/>
                <a:latin typeface="-apple-system"/>
                <a:ea typeface="MS PGothic" panose="020B0600070205080204" pitchFamily="34" charset="-128"/>
              </a:rPr>
              <a:t> </a:t>
            </a:r>
            <a:r>
              <a:rPr lang="en-US" altLang="zh-CN" dirty="0">
                <a:solidFill>
                  <a:srgbClr val="145396"/>
                </a:solidFill>
                <a:effectLst/>
                <a:latin typeface="-apple-system"/>
                <a:ea typeface="MS PGothic" panose="020B0600070205080204" pitchFamily="34" charset="-128"/>
              </a:rPr>
              <a:t>Roca,</a:t>
            </a:r>
            <a:r>
              <a:rPr lang="zh-CN" altLang="en-US" dirty="0">
                <a:solidFill>
                  <a:srgbClr val="145396"/>
                </a:solidFill>
                <a:effectLst/>
                <a:latin typeface="-apple-system"/>
                <a:ea typeface="MS PGothic" panose="020B0600070205080204" pitchFamily="34" charset="-128"/>
              </a:rPr>
              <a:t> </a:t>
            </a:r>
            <a:r>
              <a:rPr lang="en-US" altLang="zh-CN" dirty="0">
                <a:solidFill>
                  <a:srgbClr val="145396"/>
                </a:solidFill>
                <a:effectLst/>
                <a:latin typeface="-apple-system"/>
                <a:ea typeface="MS PGothic" panose="020B0600070205080204" pitchFamily="34" charset="-128"/>
              </a:rPr>
              <a:t>and</a:t>
            </a:r>
            <a:r>
              <a:rPr lang="zh-CN" altLang="en-US" dirty="0">
                <a:solidFill>
                  <a:srgbClr val="145396"/>
                </a:solidFill>
                <a:effectLst/>
                <a:latin typeface="-apple-system"/>
                <a:ea typeface="MS PGothic" panose="020B0600070205080204" pitchFamily="34" charset="-128"/>
              </a:rPr>
              <a:t> </a:t>
            </a:r>
            <a:r>
              <a:rPr lang="en-US" altLang="zh-CN" dirty="0" err="1">
                <a:solidFill>
                  <a:srgbClr val="145396"/>
                </a:solidFill>
                <a:effectLst/>
                <a:latin typeface="-apple-system"/>
                <a:ea typeface="MS PGothic" panose="020B0600070205080204" pitchFamily="34" charset="-128"/>
              </a:rPr>
              <a:t>Oller</a:t>
            </a:r>
            <a:r>
              <a:rPr lang="en-US" altLang="zh-CN" dirty="0">
                <a:solidFill>
                  <a:srgbClr val="145396"/>
                </a:solidFill>
                <a:latin typeface="-apple-system"/>
                <a:ea typeface="MS PGothic" panose="020B0600070205080204" pitchFamily="34" charset="-128"/>
              </a:rPr>
              <a:t>,</a:t>
            </a:r>
            <a:r>
              <a:rPr lang="zh-CN" altLang="en-US" dirty="0">
                <a:solidFill>
                  <a:srgbClr val="145396"/>
                </a:solidFill>
                <a:latin typeface="-apple-system"/>
                <a:ea typeface="MS PGothic" panose="020B0600070205080204" pitchFamily="34" charset="-128"/>
              </a:rPr>
              <a:t> </a:t>
            </a:r>
            <a:r>
              <a:rPr lang="en-US" altLang="zh-CN" dirty="0">
                <a:solidFill>
                  <a:srgbClr val="145396"/>
                </a:solidFill>
                <a:effectLst/>
                <a:latin typeface="-apple-system"/>
                <a:ea typeface="MS PGothic" panose="020B0600070205080204" pitchFamily="34" charset="-128"/>
              </a:rPr>
              <a:t>PRD</a:t>
            </a:r>
            <a:r>
              <a:rPr lang="en" altLang="zh-CN" b="1" dirty="0">
                <a:solidFill>
                  <a:srgbClr val="145396"/>
                </a:solidFill>
                <a:effectLst/>
                <a:latin typeface="-apple-system"/>
                <a:ea typeface="MS PGothic" panose="020B0600070205080204" pitchFamily="34" charset="-128"/>
              </a:rPr>
              <a:t>75, </a:t>
            </a:r>
            <a:r>
              <a:rPr lang="en" altLang="zh-CN" dirty="0">
                <a:solidFill>
                  <a:srgbClr val="145396"/>
                </a:solidFill>
                <a:effectLst/>
                <a:latin typeface="-apple-system"/>
                <a:ea typeface="MS PGothic" panose="020B0600070205080204" pitchFamily="34" charset="-128"/>
              </a:rPr>
              <a:t>014017 (2007)</a:t>
            </a:r>
            <a:endParaRPr lang="en" altLang="zh-CN" dirty="0">
              <a:solidFill>
                <a:srgbClr val="145396"/>
              </a:solidFill>
              <a:latin typeface="-apple-system"/>
              <a:ea typeface="MS PGothic" panose="020B0600070205080204" pitchFamily="34" charset="-128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7ACB0F2E-CC16-3A6F-C51C-FCE4B19612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779" y="3843904"/>
            <a:ext cx="2849495" cy="248694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42110072-31C6-0ED3-D724-0302D9AF5D5D}"/>
              </a:ext>
            </a:extLst>
          </p:cNvPr>
          <p:cNvSpPr txBox="1"/>
          <p:nvPr/>
        </p:nvSpPr>
        <p:spPr>
          <a:xfrm>
            <a:off x="471577" y="6473428"/>
            <a:ext cx="381594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b="0" dirty="0" err="1">
                <a:solidFill>
                  <a:srgbClr val="145396"/>
                </a:solidFill>
                <a:effectLst/>
                <a:latin typeface="-apple-system"/>
                <a:ea typeface="MS PGothic" panose="020B0600070205080204" pitchFamily="34" charset="-128"/>
              </a:rPr>
              <a:t>Hyodo</a:t>
            </a:r>
            <a:r>
              <a:rPr lang="en-US" altLang="zh-CN" b="0" dirty="0">
                <a:solidFill>
                  <a:srgbClr val="145396"/>
                </a:solidFill>
                <a:effectLst/>
                <a:latin typeface="-apple-system"/>
                <a:ea typeface="MS PGothic" panose="020B0600070205080204" pitchFamily="34" charset="-128"/>
              </a:rPr>
              <a:t> and </a:t>
            </a:r>
            <a:r>
              <a:rPr lang="en-US" altLang="zh-CN" b="0" dirty="0" err="1">
                <a:solidFill>
                  <a:srgbClr val="145396"/>
                </a:solidFill>
                <a:effectLst/>
                <a:latin typeface="-apple-system"/>
                <a:ea typeface="MS PGothic" panose="020B0600070205080204" pitchFamily="34" charset="-128"/>
              </a:rPr>
              <a:t>Jido</a:t>
            </a:r>
            <a:r>
              <a:rPr lang="en-US" altLang="zh-CN" b="0" dirty="0">
                <a:solidFill>
                  <a:srgbClr val="145396"/>
                </a:solidFill>
                <a:effectLst/>
                <a:latin typeface="-apple-system"/>
                <a:ea typeface="MS PGothic" panose="020B0600070205080204" pitchFamily="34" charset="-128"/>
              </a:rPr>
              <a:t>, PPNP67, 55 (2012)</a:t>
            </a:r>
            <a:endParaRPr lang="zh-CN" altLang="en-US" dirty="0">
              <a:solidFill>
                <a:srgbClr val="145396"/>
              </a:solidFill>
              <a:latin typeface="-apple-system"/>
              <a:ea typeface="MS PGothic" panose="020B0600070205080204" pitchFamily="34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BD285191-833A-40F1-A666-E09A15779170}"/>
                  </a:ext>
                </a:extLst>
              </p:cNvPr>
              <p:cNvSpPr txBox="1"/>
              <p:nvPr/>
            </p:nvSpPr>
            <p:spPr>
              <a:xfrm>
                <a:off x="1746466" y="3767108"/>
                <a:ext cx="1150738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sz="1800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𝚲</m:t>
                    </m:r>
                    <m:r>
                      <a:rPr lang="en-US" altLang="zh-CN" sz="1800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altLang="zh-CN" sz="1800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𝟏𝟒𝟎𝟓</m:t>
                    </m:r>
                    <m:r>
                      <a:rPr lang="en-US" altLang="zh-CN" sz="1800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zh-CN" altLang="en-US" sz="1800" b="1" dirty="0">
                    <a:solidFill>
                      <a:srgbClr val="C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Arial" panose="020B0604020202020204" pitchFamily="34" charset="0"/>
                  </a:rPr>
                  <a:t> 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BD285191-833A-40F1-A666-E09A157791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6466" y="3767108"/>
                <a:ext cx="1150738" cy="369332"/>
              </a:xfrm>
              <a:prstGeom prst="rect">
                <a:avLst/>
              </a:prstGeom>
              <a:blipFill>
                <a:blip r:embed="rId5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A9CA645F-9BE1-464C-B261-674C689B5E39}"/>
                  </a:ext>
                </a:extLst>
              </p:cNvPr>
              <p:cNvSpPr txBox="1"/>
              <p:nvPr/>
            </p:nvSpPr>
            <p:spPr>
              <a:xfrm>
                <a:off x="7536580" y="3823205"/>
                <a:ext cx="111161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altLang="zh-CN" sz="1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Arial" panose="020B0604020202020204" pitchFamily="34" charset="0"/>
                            </a:rPr>
                            <m:t>𝑲</m:t>
                          </m:r>
                        </m:e>
                        <m:sub>
                          <m:r>
                            <a:rPr lang="en-US" altLang="zh-CN" sz="1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Arial" panose="020B0604020202020204" pitchFamily="34" charset="0"/>
                            </a:rPr>
                            <m:t>𝟏</m:t>
                          </m:r>
                        </m:sub>
                      </m:sSub>
                      <m:r>
                        <a:rPr lang="en-US" altLang="zh-CN" sz="1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m:t>(</m:t>
                      </m:r>
                      <m:r>
                        <a:rPr lang="en-US" altLang="zh-CN" sz="1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m:t>𝟏𝟐𝟕𝟎</m:t>
                      </m:r>
                      <m:r>
                        <a:rPr lang="en-US" altLang="zh-CN" sz="1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m:t>)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A9CA645F-9BE1-464C-B261-674C689B5E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6580" y="3823205"/>
                <a:ext cx="1111616" cy="369332"/>
              </a:xfrm>
              <a:prstGeom prst="rect">
                <a:avLst/>
              </a:prstGeom>
              <a:blipFill>
                <a:blip r:embed="rId6"/>
                <a:stretch>
                  <a:fillRect r="-9836" b="-1311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AD926F4-D1A5-480F-85CD-D1719D9A1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821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48582"/>
    </mc:Choice>
    <mc:Fallback xmlns="">
      <p:transition advTm="48582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9E3D187C-2ED7-D0D3-B6DF-A21593D85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FB67F1-DEA0-4505-A3D7-68170254FAEF}" type="slidenum">
              <a:rPr lang="zh-CN" altLang="en-US" smtClean="0"/>
              <a:pPr>
                <a:defRPr/>
              </a:pPr>
              <a:t>8</a:t>
            </a:fld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8CC83680-D52F-C10E-E43C-F8F816E1C7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994" y="1681318"/>
            <a:ext cx="5400765" cy="38935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2DE0DCE0-4E81-D67C-44D4-A94ADB5712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2656" y="1681318"/>
            <a:ext cx="5387396" cy="38935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标题 1">
                <a:extLst>
                  <a:ext uri="{FF2B5EF4-FFF2-40B4-BE49-F238E27FC236}">
                    <a16:creationId xmlns:a16="http://schemas.microsoft.com/office/drawing/2014/main" id="{CFE8083F-C13E-4079-5D34-CB56BB8A58D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0" y="234182"/>
                <a:ext cx="12192000" cy="546264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3200" kern="1200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altLang="zh-CN" sz="3600" b="1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Arial" panose="020B0604020202020204" pitchFamily="34" charset="0"/>
                  </a:rPr>
                  <a:t>Two</a:t>
                </a:r>
                <a:r>
                  <a:rPr lang="zh-CN" altLang="en-US" sz="3600" b="1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Arial" panose="020B0604020202020204" pitchFamily="34" charset="0"/>
                  </a:rPr>
                  <a:t> </a:t>
                </a:r>
                <a:r>
                  <a:rPr lang="en-US" altLang="zh-CN" sz="3600" b="1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Arial" panose="020B0604020202020204" pitchFamily="34" charset="0"/>
                  </a:rPr>
                  <a:t>prominent</a:t>
                </a:r>
                <a:r>
                  <a:rPr lang="zh-CN" altLang="en-US" sz="3600" b="1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Arial" panose="020B0604020202020204" pitchFamily="34" charset="0"/>
                  </a:rPr>
                  <a:t> </a:t>
                </a:r>
                <a:r>
                  <a:rPr lang="en-US" altLang="zh-CN" sz="3600" b="1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Arial" panose="020B0604020202020204" pitchFamily="34" charset="0"/>
                  </a:rPr>
                  <a:t>examples:</a:t>
                </a:r>
                <a:r>
                  <a:rPr lang="zh-CN" altLang="en-US" sz="3600" b="1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3600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𝚲</m:t>
                    </m:r>
                    <m:r>
                      <a:rPr lang="en-US" altLang="zh-CN" sz="3600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altLang="zh-CN" sz="3600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𝟏𝟒𝟎𝟓</m:t>
                    </m:r>
                    <m:r>
                      <a:rPr lang="en-US" altLang="zh-CN" sz="3600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zh-CN" altLang="en-US" sz="3600" b="1" dirty="0">
                    <a:solidFill>
                      <a:srgbClr val="C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Arial" panose="020B0604020202020204" pitchFamily="34" charset="0"/>
                  </a:rPr>
                  <a:t> </a:t>
                </a:r>
                <a:r>
                  <a:rPr lang="en-US" altLang="zh-CN" sz="3600" b="1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Arial" panose="020B0604020202020204" pitchFamily="34" charset="0"/>
                  </a:rPr>
                  <a:t>and</a:t>
                </a:r>
                <a:r>
                  <a:rPr lang="zh-CN" altLang="en-US" sz="3600" b="1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Arial" panose="020B0604020202020204" pitchFamily="34" charset="0"/>
                          </a:rPr>
                          <m:t>𝑲</m:t>
                        </m:r>
                      </m:e>
                      <m:sub>
                        <m:r>
                          <a:rPr lang="en-US" altLang="zh-CN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Arial" panose="020B0604020202020204" pitchFamily="34" charset="0"/>
                          </a:rPr>
                          <m:t>𝟏</m:t>
                        </m:r>
                      </m:sub>
                    </m:sSub>
                    <m:r>
                      <a:rPr lang="en-US" altLang="zh-CN" sz="3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Arial" panose="020B0604020202020204" pitchFamily="34" charset="0"/>
                      </a:rPr>
                      <m:t>(</m:t>
                    </m:r>
                    <m:r>
                      <a:rPr lang="en-US" altLang="zh-CN" sz="3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Arial" panose="020B0604020202020204" pitchFamily="34" charset="0"/>
                      </a:rPr>
                      <m:t>𝟏𝟐𝟕𝟎</m:t>
                    </m:r>
                    <m:r>
                      <a:rPr lang="en-US" altLang="zh-CN" sz="3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Arial" panose="020B0604020202020204" pitchFamily="34" charset="0"/>
                      </a:rPr>
                      <m:t>)</m:t>
                    </m:r>
                  </m:oMath>
                </a14:m>
                <a:endParaRPr lang="zh-CN" altLang="en-US" sz="3600" b="1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标题 1">
                <a:extLst>
                  <a:ext uri="{FF2B5EF4-FFF2-40B4-BE49-F238E27FC236}">
                    <a16:creationId xmlns:a16="http://schemas.microsoft.com/office/drawing/2014/main" id="{CFE8083F-C13E-4079-5D34-CB56BB8A58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34182"/>
                <a:ext cx="12192000" cy="546264"/>
              </a:xfrm>
              <a:prstGeom prst="rect">
                <a:avLst/>
              </a:prstGeom>
              <a:blipFill>
                <a:blip r:embed="rId4"/>
                <a:stretch>
                  <a:fillRect l="-1561" t="-31818" b="-4545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61925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 advTm="37674">
        <p:fade/>
      </p:transition>
    </mc:Choice>
    <mc:Fallback xmlns="">
      <p:transition advTm="37674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31A8CCB6-A491-E14B-678B-01769E06E1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9510" y="3519691"/>
            <a:ext cx="3798871" cy="4581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734F7FC1-34D6-B330-BB60-50CE7BB85B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6966" y="1891413"/>
            <a:ext cx="4943960" cy="392580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D3B943BD-FCEB-8BD1-0DCF-1C4EA8B58BEC}"/>
              </a:ext>
            </a:extLst>
          </p:cNvPr>
          <p:cNvSpPr txBox="1"/>
          <p:nvPr/>
        </p:nvSpPr>
        <p:spPr>
          <a:xfrm>
            <a:off x="136448" y="1151946"/>
            <a:ext cx="5791912" cy="5810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itchFamily="2" charset="2"/>
              <a:buChar char="p"/>
            </a:pPr>
            <a:r>
              <a:rPr lang="en-US" altLang="zh-CN" sz="2400" b="1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SU(3) symmetry</a:t>
            </a:r>
            <a:r>
              <a:rPr lang="zh-CN" altLang="en-US" sz="2400" b="1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decomposition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90BB015E-200F-B732-E2B1-CF311B78929F}"/>
              </a:ext>
            </a:extLst>
          </p:cNvPr>
          <p:cNvSpPr txBox="1"/>
          <p:nvPr/>
        </p:nvSpPr>
        <p:spPr>
          <a:xfrm>
            <a:off x="2348680" y="3936772"/>
            <a:ext cx="1311971" cy="3701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dirty="0"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a</a:t>
            </a:r>
            <a:r>
              <a:rPr lang="en-US" altLang="zh-CN" sz="1800" dirty="0"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ttractive</a:t>
            </a:r>
            <a:endParaRPr lang="zh-CN" altLang="en-US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7" name="内容占位符 6">
            <a:extLst>
              <a:ext uri="{FF2B5EF4-FFF2-40B4-BE49-F238E27FC236}">
                <a16:creationId xmlns:a16="http://schemas.microsoft.com/office/drawing/2014/main" id="{2C88DA2C-206F-358E-5DEE-4E4B16E39A53}"/>
              </a:ext>
            </a:extLst>
          </p:cNvPr>
          <p:cNvSpPr txBox="1">
            <a:spLocks/>
          </p:cNvSpPr>
          <p:nvPr/>
        </p:nvSpPr>
        <p:spPr>
          <a:xfrm>
            <a:off x="1188206" y="2427622"/>
            <a:ext cx="2684820" cy="469039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zh-CN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Baryon octet-NGB octet</a:t>
            </a:r>
            <a:endParaRPr lang="zh-CN" altLang="en-US" sz="20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indent="0" algn="ctr">
              <a:buNone/>
            </a:pPr>
            <a:endParaRPr lang="zh-CN" altLang="en-US" sz="2000" dirty="0">
              <a:latin typeface="-apple-system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7C4BC327-7EA4-B424-DA7B-8CE6C6136634}"/>
              </a:ext>
            </a:extLst>
          </p:cNvPr>
          <p:cNvSpPr txBox="1"/>
          <p:nvPr/>
        </p:nvSpPr>
        <p:spPr>
          <a:xfrm>
            <a:off x="386966" y="2829391"/>
            <a:ext cx="7546799" cy="581057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dirty="0">
                <a:solidFill>
                  <a:srgbClr val="0432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Potential in this basis</a:t>
            </a:r>
          </a:p>
        </p:txBody>
      </p:sp>
      <p:sp>
        <p:nvSpPr>
          <p:cNvPr id="14" name="灯片编号占位符 13">
            <a:extLst>
              <a:ext uri="{FF2B5EF4-FFF2-40B4-BE49-F238E27FC236}">
                <a16:creationId xmlns:a16="http://schemas.microsoft.com/office/drawing/2014/main" id="{0C88EFD8-518A-4687-BFD1-B67E4CD49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FB67F1-DEA0-4505-A3D7-68170254FAEF}" type="slidenum">
              <a:rPr lang="zh-CN" altLang="en-US" smtClean="0"/>
              <a:pPr>
                <a:defRPr/>
              </a:pPr>
              <a:t>9</a:t>
            </a:fld>
            <a:endParaRPr lang="zh-CN" altLang="en-US" dirty="0"/>
          </a:p>
        </p:txBody>
      </p:sp>
      <p:sp>
        <p:nvSpPr>
          <p:cNvPr id="24" name="标题 23">
            <a:extLst>
              <a:ext uri="{FF2B5EF4-FFF2-40B4-BE49-F238E27FC236}">
                <a16:creationId xmlns:a16="http://schemas.microsoft.com/office/drawing/2014/main" id="{DDB3EBA1-1A74-0325-83F9-E20B081612C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-114300"/>
            <a:ext cx="10515600" cy="1325563"/>
          </a:xfrm>
        </p:spPr>
        <p:txBody>
          <a:bodyPr>
            <a:noAutofit/>
          </a:bodyPr>
          <a:lstStyle/>
          <a:p>
            <a:r>
              <a:rPr lang="en-US" altLang="zh-CN" sz="3600" b="1" dirty="0"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SU(3) group-theoretical explanation</a:t>
            </a:r>
            <a:endParaRPr lang="zh-CN" altLang="en-US" sz="3600" b="1" dirty="0"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15" name="内容占位符 14">
            <a:extLst>
              <a:ext uri="{FF2B5EF4-FFF2-40B4-BE49-F238E27FC236}">
                <a16:creationId xmlns:a16="http://schemas.microsoft.com/office/drawing/2014/main" id="{91DEFD71-BA0E-6D05-6D9F-5CA6D8F66B8E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5"/>
          <a:stretch>
            <a:fillRect/>
          </a:stretch>
        </p:blipFill>
        <p:spPr>
          <a:xfrm>
            <a:off x="5767773" y="2216648"/>
            <a:ext cx="5743575" cy="39719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74ADEFCF-01E1-3065-FF2E-2B6E6A51E2D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29585" y="5102789"/>
            <a:ext cx="2858721" cy="1217604"/>
          </a:xfrm>
          <a:prstGeom prst="rect">
            <a:avLst/>
          </a:prstGeom>
        </p:spPr>
      </p:pic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F4041406-9B36-C089-7168-DD3980C735B4}"/>
              </a:ext>
            </a:extLst>
          </p:cNvPr>
          <p:cNvCxnSpPr/>
          <p:nvPr/>
        </p:nvCxnSpPr>
        <p:spPr>
          <a:xfrm>
            <a:off x="2602410" y="3986778"/>
            <a:ext cx="804515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2" name="文本框 11">
            <a:extLst>
              <a:ext uri="{FF2B5EF4-FFF2-40B4-BE49-F238E27FC236}">
                <a16:creationId xmlns:a16="http://schemas.microsoft.com/office/drawing/2014/main" id="{57B60F1F-C22C-B7EB-981B-CDB99F854DF6}"/>
              </a:ext>
            </a:extLst>
          </p:cNvPr>
          <p:cNvSpPr txBox="1"/>
          <p:nvPr/>
        </p:nvSpPr>
        <p:spPr>
          <a:xfrm>
            <a:off x="137349" y="4357520"/>
            <a:ext cx="5289842" cy="5900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itchFamily="2" charset="2"/>
              <a:buChar char="p"/>
            </a:pPr>
            <a:r>
              <a:rPr lang="en-US" altLang="zh-CN" sz="2400" b="1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SU(3) symmetry</a:t>
            </a:r>
            <a:r>
              <a:rPr lang="zh-CN" altLang="en-US" sz="2400" b="1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breaking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8E5FF520-EC5B-B49C-4077-BAF0F1CF9A26}"/>
              </a:ext>
            </a:extLst>
          </p:cNvPr>
          <p:cNvSpPr txBox="1"/>
          <p:nvPr/>
        </p:nvSpPr>
        <p:spPr>
          <a:xfrm>
            <a:off x="2706914" y="6438288"/>
            <a:ext cx="60234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altLang="zh-CN" dirty="0" err="1">
                <a:solidFill>
                  <a:srgbClr val="145396"/>
                </a:solidFill>
                <a:latin typeface="-apple-system"/>
                <a:ea typeface="MS PGothic" panose="020B0600070205080204" pitchFamily="34" charset="-128"/>
              </a:rPr>
              <a:t>Jido</a:t>
            </a:r>
            <a:r>
              <a:rPr lang="en" altLang="zh-CN" dirty="0">
                <a:solidFill>
                  <a:srgbClr val="145396"/>
                </a:solidFill>
                <a:latin typeface="-apple-system"/>
                <a:ea typeface="MS PGothic" panose="020B0600070205080204" pitchFamily="34" charset="-128"/>
              </a:rPr>
              <a:t>, </a:t>
            </a:r>
            <a:r>
              <a:rPr lang="en" altLang="zh-CN" dirty="0" err="1">
                <a:solidFill>
                  <a:srgbClr val="145396"/>
                </a:solidFill>
                <a:latin typeface="-apple-system"/>
                <a:ea typeface="MS PGothic" panose="020B0600070205080204" pitchFamily="34" charset="-128"/>
              </a:rPr>
              <a:t>Oller</a:t>
            </a:r>
            <a:r>
              <a:rPr lang="en" altLang="zh-CN" dirty="0">
                <a:solidFill>
                  <a:srgbClr val="145396"/>
                </a:solidFill>
                <a:latin typeface="-apple-system"/>
                <a:ea typeface="MS PGothic" panose="020B0600070205080204" pitchFamily="34" charset="-128"/>
              </a:rPr>
              <a:t>, </a:t>
            </a:r>
            <a:r>
              <a:rPr lang="en" altLang="zh-CN" dirty="0" err="1">
                <a:solidFill>
                  <a:srgbClr val="145396"/>
                </a:solidFill>
                <a:latin typeface="-apple-system"/>
                <a:ea typeface="MS PGothic" panose="020B0600070205080204" pitchFamily="34" charset="-128"/>
              </a:rPr>
              <a:t>Oset</a:t>
            </a:r>
            <a:r>
              <a:rPr lang="en" altLang="zh-CN" dirty="0">
                <a:solidFill>
                  <a:srgbClr val="145396"/>
                </a:solidFill>
                <a:latin typeface="-apple-system"/>
                <a:ea typeface="MS PGothic" panose="020B0600070205080204" pitchFamily="34" charset="-128"/>
              </a:rPr>
              <a:t>, Ramos</a:t>
            </a:r>
            <a:r>
              <a:rPr lang="en-US" altLang="zh-CN" dirty="0">
                <a:solidFill>
                  <a:srgbClr val="145396"/>
                </a:solidFill>
                <a:latin typeface="-apple-system"/>
                <a:ea typeface="MS PGothic" panose="020B0600070205080204" pitchFamily="34" charset="-128"/>
              </a:rPr>
              <a:t>,</a:t>
            </a:r>
            <a:r>
              <a:rPr lang="en" altLang="zh-CN" dirty="0">
                <a:solidFill>
                  <a:srgbClr val="145396"/>
                </a:solidFill>
                <a:latin typeface="-apple-system"/>
                <a:ea typeface="MS PGothic" panose="020B0600070205080204" pitchFamily="34" charset="-128"/>
              </a:rPr>
              <a:t> and Meissner</a:t>
            </a:r>
            <a:r>
              <a:rPr lang="en-US" altLang="zh-CN" dirty="0">
                <a:solidFill>
                  <a:srgbClr val="145396"/>
                </a:solidFill>
                <a:latin typeface="-apple-system"/>
                <a:ea typeface="MS PGothic" panose="020B0600070205080204" pitchFamily="34" charset="-128"/>
              </a:rPr>
              <a:t>,</a:t>
            </a:r>
            <a:r>
              <a:rPr lang="zh-CN" altLang="en-US" dirty="0">
                <a:solidFill>
                  <a:srgbClr val="145396"/>
                </a:solidFill>
                <a:latin typeface="-apple-system"/>
                <a:ea typeface="MS PGothic" panose="020B0600070205080204" pitchFamily="34" charset="-128"/>
              </a:rPr>
              <a:t> </a:t>
            </a:r>
            <a:r>
              <a:rPr lang="en" altLang="zh-CN" b="0" u="none" strike="noStrike" dirty="0">
                <a:solidFill>
                  <a:srgbClr val="145396"/>
                </a:solidFill>
                <a:effectLst/>
                <a:latin typeface="-apple-system"/>
              </a:rPr>
              <a:t>N</a:t>
            </a:r>
            <a:r>
              <a:rPr lang="en-US" altLang="zh-CN" b="0" u="none" strike="noStrike" dirty="0">
                <a:solidFill>
                  <a:srgbClr val="145396"/>
                </a:solidFill>
                <a:effectLst/>
                <a:latin typeface="-apple-system"/>
              </a:rPr>
              <a:t>PA</a:t>
            </a:r>
            <a:r>
              <a:rPr lang="en" altLang="zh-CN" b="0" i="0" u="none" strike="noStrike" dirty="0">
                <a:solidFill>
                  <a:srgbClr val="145396"/>
                </a:solidFill>
                <a:effectLst/>
                <a:latin typeface="-apple-system"/>
              </a:rPr>
              <a:t>725</a:t>
            </a:r>
            <a:r>
              <a:rPr lang="en-US" altLang="zh-CN" dirty="0">
                <a:solidFill>
                  <a:srgbClr val="145396"/>
                </a:solidFill>
                <a:latin typeface="-apple-system"/>
              </a:rPr>
              <a:t>,</a:t>
            </a:r>
            <a:r>
              <a:rPr lang="zh-CN" altLang="en-US" dirty="0">
                <a:solidFill>
                  <a:srgbClr val="145396"/>
                </a:solidFill>
                <a:latin typeface="-apple-system"/>
              </a:rPr>
              <a:t> </a:t>
            </a:r>
            <a:r>
              <a:rPr lang="en-US" altLang="zh-CN" dirty="0">
                <a:solidFill>
                  <a:srgbClr val="145396"/>
                </a:solidFill>
                <a:latin typeface="-apple-system"/>
              </a:rPr>
              <a:t>181</a:t>
            </a:r>
            <a:r>
              <a:rPr lang="en" altLang="zh-CN" b="0" i="0" u="none" strike="noStrike" dirty="0">
                <a:solidFill>
                  <a:srgbClr val="145396"/>
                </a:solidFill>
                <a:effectLst/>
                <a:latin typeface="-apple-system"/>
              </a:rPr>
              <a:t>(2003)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78B10A66-883D-2FF5-D7DA-D628EB7D068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3281" y="742225"/>
            <a:ext cx="1782271" cy="1425817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11077CC2-8F6B-747F-B5D1-457FB01BF6E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790831"/>
            <a:ext cx="1782271" cy="1448449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F1B713A7-C55F-4374-8443-0F25CE10F8A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37293" y="1078868"/>
            <a:ext cx="2873307" cy="752533"/>
          </a:xfrm>
          <a:prstGeom prst="rect">
            <a:avLst/>
          </a:prstGeom>
          <a:ln w="5715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834122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67069"/>
    </mc:Choice>
    <mc:Fallback xmlns="">
      <p:transition advTm="67069"/>
    </mc:Fallback>
  </mc:AlternateContent>
</p:sld>
</file>

<file path=ppt/theme/theme1.xml><?xml version="1.0" encoding="utf-8"?>
<a:theme xmlns:a="http://schemas.openxmlformats.org/drawingml/2006/main" name="Office 主题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28830</TotalTime>
  <Words>1984</Words>
  <Application>Microsoft Office PowerPoint</Application>
  <PresentationFormat>宽屏</PresentationFormat>
  <Paragraphs>208</Paragraphs>
  <Slides>32</Slides>
  <Notes>16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32</vt:i4>
      </vt:variant>
    </vt:vector>
  </HeadingPairs>
  <TitlesOfParts>
    <vt:vector size="44" baseType="lpstr">
      <vt:lpstr>-apple-system</vt:lpstr>
      <vt:lpstr>ElsevierSans</vt:lpstr>
      <vt:lpstr>等线</vt:lpstr>
      <vt:lpstr>微软雅黑</vt:lpstr>
      <vt:lpstr>微软雅黑</vt:lpstr>
      <vt:lpstr>系统字体常规体</vt:lpstr>
      <vt:lpstr>Arial</vt:lpstr>
      <vt:lpstr>Calibri</vt:lpstr>
      <vt:lpstr>Calibri Light</vt:lpstr>
      <vt:lpstr>Cambria Math</vt:lpstr>
      <vt:lpstr>Wingdings</vt:lpstr>
      <vt:lpstr>Office 主题</vt:lpstr>
      <vt:lpstr>PowerPoint 演示文稿</vt:lpstr>
      <vt:lpstr>PowerPoint 演示文稿</vt:lpstr>
      <vt:lpstr>Contents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SU(3) group-theoretical explanation</vt:lpstr>
      <vt:lpstr>PowerPoint 演示文稿</vt:lpstr>
      <vt:lpstr>PowerPoint 演示文稿</vt:lpstr>
      <vt:lpstr>PowerPoint 演示文稿</vt:lpstr>
      <vt:lpstr>PowerPoint 演示文稿</vt:lpstr>
      <vt:lpstr>Ξ(1820)</vt:lpstr>
      <vt:lpstr>Contents</vt:lpstr>
      <vt:lpstr>Weaker interactions in the isospin 1 channel </vt:lpstr>
      <vt:lpstr>Poles in the I=1 channel </vt:lpstr>
      <vt:lpstr>Contents</vt:lpstr>
      <vt:lpstr>First off-Shell study up to NLO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Contents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Summary and outlook</vt:lpstr>
      <vt:lpstr>Thanks a lot for your attention!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Li-Sheng Geng</dc:creator>
  <cp:lastModifiedBy>Lisheng Geng</cp:lastModifiedBy>
  <cp:revision>922</cp:revision>
  <dcterms:created xsi:type="dcterms:W3CDTF">2022-03-30T06:37:53Z</dcterms:created>
  <dcterms:modified xsi:type="dcterms:W3CDTF">2026-05-14T23:55:57Z</dcterms:modified>
</cp:coreProperties>
</file>