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256" r:id="rId3"/>
    <p:sldId id="257" r:id="rId5"/>
    <p:sldId id="426" r:id="rId6"/>
    <p:sldId id="425" r:id="rId7"/>
    <p:sldId id="407" r:id="rId8"/>
    <p:sldId id="265" r:id="rId9"/>
    <p:sldId id="414" r:id="rId10"/>
    <p:sldId id="266" r:id="rId11"/>
    <p:sldId id="415" r:id="rId12"/>
    <p:sldId id="427" r:id="rId13"/>
    <p:sldId id="417" r:id="rId14"/>
    <p:sldId id="308" r:id="rId15"/>
    <p:sldId id="303" r:id="rId16"/>
    <p:sldId id="304" r:id="rId17"/>
    <p:sldId id="270" r:id="rId18"/>
    <p:sldId id="272" r:id="rId19"/>
    <p:sldId id="428" r:id="rId20"/>
    <p:sldId id="419" r:id="rId21"/>
    <p:sldId id="418" r:id="rId22"/>
    <p:sldId id="420" r:id="rId23"/>
    <p:sldId id="422" r:id="rId24"/>
    <p:sldId id="423" r:id="rId25"/>
    <p:sldId id="437" r:id="rId26"/>
    <p:sldId id="432" r:id="rId27"/>
    <p:sldId id="429" r:id="rId28"/>
    <p:sldId id="435" r:id="rId29"/>
    <p:sldId id="434" r:id="rId30"/>
    <p:sldId id="433" r:id="rId31"/>
    <p:sldId id="436" r:id="rId32"/>
    <p:sldId id="424" r:id="rId33"/>
    <p:sldId id="412" r:id="rId34"/>
    <p:sldId id="297" r:id="rId35"/>
    <p:sldId id="442" r:id="rId36"/>
    <p:sldId id="441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目录" id="{30E1129F-848F-4A89-817E-664FB1457F24}">
          <p14:sldIdLst>
            <p14:sldId id="256"/>
            <p14:sldId id="257"/>
          </p14:sldIdLst>
        </p14:section>
        <p14:section name="第一章" id="{2DE6DA9B-CE9F-41D9-BC02-62946A1D3202}">
          <p14:sldIdLst>
            <p14:sldId id="426"/>
            <p14:sldId id="425"/>
            <p14:sldId id="407"/>
          </p14:sldIdLst>
        </p14:section>
        <p14:section name="第二章" id="{6FD7448B-77EC-49AF-AA07-EA6E2D96B283}">
          <p14:sldIdLst>
            <p14:sldId id="265"/>
            <p14:sldId id="414"/>
            <p14:sldId id="266"/>
            <p14:sldId id="415"/>
            <p14:sldId id="427"/>
            <p14:sldId id="417"/>
            <p14:sldId id="308"/>
          </p14:sldIdLst>
        </p14:section>
        <p14:section name="第三张" id="{57486B04-7562-4FDA-A6C2-BA22D4E2BB4D}">
          <p14:sldIdLst>
            <p14:sldId id="303"/>
            <p14:sldId id="304"/>
            <p14:sldId id="270"/>
            <p14:sldId id="272"/>
            <p14:sldId id="428"/>
            <p14:sldId id="419"/>
            <p14:sldId id="418"/>
            <p14:sldId id="420"/>
            <p14:sldId id="422"/>
            <p14:sldId id="423"/>
            <p14:sldId id="437"/>
            <p14:sldId id="432"/>
            <p14:sldId id="429"/>
            <p14:sldId id="435"/>
            <p14:sldId id="434"/>
            <p14:sldId id="433"/>
            <p14:sldId id="436"/>
            <p14:sldId id="424"/>
          </p14:sldIdLst>
        </p14:section>
        <p14:section name="第四章" id="{4ACDACC7-95F5-4657-A2F8-F2F9384CA5D8}">
          <p14:sldIdLst/>
        </p14:section>
        <p14:section name="第五章" id="{AA30C4B8-FE6A-47BC-A2A1-0F347636983D}">
          <p14:sldIdLst>
            <p14:sldId id="412"/>
          </p14:sldIdLst>
        </p14:section>
        <p14:section name="第六章" id="{FC5942A4-C4D7-4516-A106-3CAA326ACA53}">
          <p14:sldIdLst/>
        </p14:section>
        <p14:section name="图标尾页" id="{08C8AA65-14E5-4C0A-928F-FE0BFFE65AE9}">
          <p14:sldIdLst>
            <p14:sldId id="297"/>
            <p14:sldId id="442"/>
            <p14:sldId id="44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付 庆娇" initials="付" lastIdx="1" clrIdx="0"/>
  <p:cmAuthor id="2" name="李欣洋" initials="李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3A3"/>
    <a:srgbClr val="893CE3"/>
    <a:srgbClr val="D2A5FF"/>
    <a:srgbClr val="6E3D50"/>
    <a:srgbClr val="E5EAEF"/>
    <a:srgbClr val="4D8D7F"/>
    <a:srgbClr val="367669"/>
    <a:srgbClr val="E0874D"/>
    <a:srgbClr val="697D20"/>
    <a:srgbClr val="6B6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115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3-10T15:15:20.391" idx="1">
    <p:pos x="10" y="4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87F81-F693-4D61-96C3-51640B3E9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23655" y="180975"/>
            <a:ext cx="1771650" cy="493395"/>
          </a:xfrm>
          <a:prstGeom prst="rect">
            <a:avLst/>
          </a:prstGeom>
        </p:spPr>
      </p:pic>
      <p:pic>
        <p:nvPicPr>
          <p:cNvPr id="23" name="图片 22" descr="物电学院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10819130" y="141605"/>
            <a:ext cx="648335" cy="5689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1382375" y="128270"/>
            <a:ext cx="875665" cy="554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243205" y="6376670"/>
            <a:ext cx="29432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8C1515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厚德博学、为人师表</a:t>
            </a:r>
            <a:endParaRPr lang="zh-CN" altLang="en-US" dirty="0">
              <a:solidFill>
                <a:srgbClr val="8C1515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06460" y="182880"/>
            <a:ext cx="1951355" cy="543560"/>
          </a:xfrm>
          <a:prstGeom prst="rect">
            <a:avLst/>
          </a:prstGeom>
        </p:spPr>
      </p:pic>
      <p:pic>
        <p:nvPicPr>
          <p:cNvPr id="23" name="图片 22" descr="物电学院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10516235" y="143510"/>
            <a:ext cx="713740" cy="6267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1056620" y="130175"/>
            <a:ext cx="963930" cy="610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图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tags" Target="../tags/tag10.xml"/><Relationship Id="rId4" Type="http://schemas.openxmlformats.org/officeDocument/2006/relationships/image" Target="../media/image1.png"/><Relationship Id="rId3" Type="http://schemas.openxmlformats.org/officeDocument/2006/relationships/tags" Target="../tags/tag9.xml"/><Relationship Id="rId2" Type="http://schemas.openxmlformats.org/officeDocument/2006/relationships/image" Target="../media/image2.jpeg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tags" Target="../tags/tag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58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tags" Target="../tags/tag60.xml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oleObject" Target="../embeddings/oleObject5.bin"/><Relationship Id="rId4" Type="http://schemas.openxmlformats.org/officeDocument/2006/relationships/tags" Target="../tags/tag61.xml"/><Relationship Id="rId3" Type="http://schemas.openxmlformats.org/officeDocument/2006/relationships/image" Target="../media/image56.wmf"/><Relationship Id="rId20" Type="http://schemas.openxmlformats.org/officeDocument/2006/relationships/vmlDrawing" Target="../drawings/vmlDrawing3.vml"/><Relationship Id="rId2" Type="http://schemas.openxmlformats.org/officeDocument/2006/relationships/oleObject" Target="../embeddings/oleObject4.bin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image" Target="../media/image63.png"/><Relationship Id="rId15" Type="http://schemas.openxmlformats.org/officeDocument/2006/relationships/image" Target="../media/image62.png"/><Relationship Id="rId14" Type="http://schemas.openxmlformats.org/officeDocument/2006/relationships/tags" Target="../tags/tag65.xml"/><Relationship Id="rId13" Type="http://schemas.openxmlformats.org/officeDocument/2006/relationships/image" Target="../media/image61.png"/><Relationship Id="rId12" Type="http://schemas.openxmlformats.org/officeDocument/2006/relationships/image" Target="../media/image60.png"/><Relationship Id="rId11" Type="http://schemas.openxmlformats.org/officeDocument/2006/relationships/tags" Target="../tags/tag64.xml"/><Relationship Id="rId10" Type="http://schemas.openxmlformats.org/officeDocument/2006/relationships/image" Target="../media/image59.png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oleObject" Target="../embeddings/oleObject7.bin"/><Relationship Id="rId3" Type="http://schemas.openxmlformats.org/officeDocument/2006/relationships/tags" Target="../tags/tag68.xml"/><Relationship Id="rId2" Type="http://schemas.openxmlformats.org/officeDocument/2006/relationships/image" Target="../media/image56.wmf"/><Relationship Id="rId12" Type="http://schemas.openxmlformats.org/officeDocument/2006/relationships/notesSlide" Target="../notesSlides/notesSlide5.xml"/><Relationship Id="rId11" Type="http://schemas.openxmlformats.org/officeDocument/2006/relationships/vmlDrawing" Target="../drawings/vmlDrawing4.vml"/><Relationship Id="rId10" Type="http://schemas.openxmlformats.org/officeDocument/2006/relationships/slideLayout" Target="../slideLayouts/slideLayout5.xml"/><Relationship Id="rId1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2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2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tags" Target="../tags/tag71.xml"/><Relationship Id="rId1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tags" Target="../tags/tag74.xml"/><Relationship Id="rId2" Type="http://schemas.openxmlformats.org/officeDocument/2006/relationships/image" Target="../media/image75.png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tags" Target="../tags/tag76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tags" Target="../tags/tag75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63.png"/><Relationship Id="rId1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7" Type="http://schemas.openxmlformats.org/officeDocument/2006/relationships/notesSlide" Target="../notesSlides/notesSlide2.xml"/><Relationship Id="rId36" Type="http://schemas.openxmlformats.org/officeDocument/2006/relationships/slideLayout" Target="../slideLayouts/slideLayout3.xml"/><Relationship Id="rId35" Type="http://schemas.openxmlformats.org/officeDocument/2006/relationships/tags" Target="../tags/tag46.xml"/><Relationship Id="rId34" Type="http://schemas.openxmlformats.org/officeDocument/2006/relationships/tags" Target="../tags/tag45.xml"/><Relationship Id="rId33" Type="http://schemas.openxmlformats.org/officeDocument/2006/relationships/tags" Target="../tags/tag44.xml"/><Relationship Id="rId32" Type="http://schemas.openxmlformats.org/officeDocument/2006/relationships/tags" Target="../tags/tag43.xml"/><Relationship Id="rId31" Type="http://schemas.openxmlformats.org/officeDocument/2006/relationships/tags" Target="../tags/tag42.xml"/><Relationship Id="rId30" Type="http://schemas.openxmlformats.org/officeDocument/2006/relationships/tags" Target="../tags/tag41.xml"/><Relationship Id="rId3" Type="http://schemas.openxmlformats.org/officeDocument/2006/relationships/tags" Target="../tags/tag14.xml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3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oleObject" Target="../embeddings/oleObject9.bin"/><Relationship Id="rId3" Type="http://schemas.openxmlformats.org/officeDocument/2006/relationships/tags" Target="../tags/tag77.xml"/><Relationship Id="rId22" Type="http://schemas.openxmlformats.org/officeDocument/2006/relationships/vmlDrawing" Target="../drawings/vmlDrawing5.vml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90.png"/><Relationship Id="rId2" Type="http://schemas.openxmlformats.org/officeDocument/2006/relationships/image" Target="../media/image56.wmf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image" Target="../media/image89.png"/><Relationship Id="rId16" Type="http://schemas.openxmlformats.org/officeDocument/2006/relationships/image" Target="../media/image88.png"/><Relationship Id="rId15" Type="http://schemas.openxmlformats.org/officeDocument/2006/relationships/tags" Target="../tags/tag82.xml"/><Relationship Id="rId14" Type="http://schemas.openxmlformats.org/officeDocument/2006/relationships/image" Target="../media/image87.png"/><Relationship Id="rId13" Type="http://schemas.openxmlformats.org/officeDocument/2006/relationships/tags" Target="../tags/tag81.xml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89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tags" Target="../tags/tag88.xml"/><Relationship Id="rId2" Type="http://schemas.openxmlformats.org/officeDocument/2006/relationships/image" Target="../media/image96.png"/><Relationship Id="rId1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9.png"/><Relationship Id="rId3" Type="http://schemas.openxmlformats.org/officeDocument/2006/relationships/image" Target="../media/image81.png"/><Relationship Id="rId2" Type="http://schemas.openxmlformats.org/officeDocument/2006/relationships/tags" Target="../tags/tag89.xml"/><Relationship Id="rId1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oleObject" Target="../embeddings/oleObject11.bin"/><Relationship Id="rId5" Type="http://schemas.openxmlformats.org/officeDocument/2006/relationships/tags" Target="../tags/tag90.xml"/><Relationship Id="rId4" Type="http://schemas.openxmlformats.org/officeDocument/2006/relationships/image" Target="../media/image56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102.png"/><Relationship Id="rId16" Type="http://schemas.openxmlformats.org/officeDocument/2006/relationships/vmlDrawing" Target="../drawings/vmlDrawing6.v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06.png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image" Target="../media/image105.png"/><Relationship Id="rId10" Type="http://schemas.openxmlformats.org/officeDocument/2006/relationships/image" Target="../media/image104.png"/><Relationship Id="rId1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oleObject" Target="../embeddings/oleObject13.bin"/><Relationship Id="rId4" Type="http://schemas.openxmlformats.org/officeDocument/2006/relationships/tags" Target="../tags/tag95.xml"/><Relationship Id="rId3" Type="http://schemas.openxmlformats.org/officeDocument/2006/relationships/image" Target="../media/image56.wmf"/><Relationship Id="rId23" Type="http://schemas.openxmlformats.org/officeDocument/2006/relationships/vmlDrawing" Target="../drawings/vmlDrawing7.vml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114.png"/><Relationship Id="rId20" Type="http://schemas.openxmlformats.org/officeDocument/2006/relationships/tags" Target="../tags/tag101.xml"/><Relationship Id="rId2" Type="http://schemas.openxmlformats.org/officeDocument/2006/relationships/oleObject" Target="../embeddings/oleObject12.bin"/><Relationship Id="rId19" Type="http://schemas.openxmlformats.org/officeDocument/2006/relationships/image" Target="../media/image113.png"/><Relationship Id="rId18" Type="http://schemas.openxmlformats.org/officeDocument/2006/relationships/image" Target="../media/image112.png"/><Relationship Id="rId17" Type="http://schemas.openxmlformats.org/officeDocument/2006/relationships/image" Target="../media/image111.png"/><Relationship Id="rId16" Type="http://schemas.openxmlformats.org/officeDocument/2006/relationships/image" Target="../media/image110.png"/><Relationship Id="rId15" Type="http://schemas.openxmlformats.org/officeDocument/2006/relationships/image" Target="../media/image109.png"/><Relationship Id="rId14" Type="http://schemas.openxmlformats.org/officeDocument/2006/relationships/image" Target="../media/image108.png"/><Relationship Id="rId13" Type="http://schemas.openxmlformats.org/officeDocument/2006/relationships/image" Target="../media/image106.png"/><Relationship Id="rId12" Type="http://schemas.openxmlformats.org/officeDocument/2006/relationships/image" Target="../media/image104.png"/><Relationship Id="rId11" Type="http://schemas.openxmlformats.org/officeDocument/2006/relationships/image" Target="../media/image103.png"/><Relationship Id="rId10" Type="http://schemas.openxmlformats.org/officeDocument/2006/relationships/tags" Target="../tags/tag100.xml"/><Relationship Id="rId1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17.png"/><Relationship Id="rId3" Type="http://schemas.openxmlformats.org/officeDocument/2006/relationships/image" Target="../media/image108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19.png"/><Relationship Id="rId4" Type="http://schemas.openxmlformats.org/officeDocument/2006/relationships/tags" Target="../tags/tag103.xml"/><Relationship Id="rId3" Type="http://schemas.openxmlformats.org/officeDocument/2006/relationships/image" Target="../media/image75.png"/><Relationship Id="rId2" Type="http://schemas.openxmlformats.org/officeDocument/2006/relationships/tags" Target="../tags/tag102.xml"/><Relationship Id="rId1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9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63.png"/><Relationship Id="rId4" Type="http://schemas.openxmlformats.org/officeDocument/2006/relationships/tags" Target="../tags/tag105.xml"/><Relationship Id="rId3" Type="http://schemas.openxmlformats.org/officeDocument/2006/relationships/image" Target="../media/image75.png"/><Relationship Id="rId2" Type="http://schemas.openxmlformats.org/officeDocument/2006/relationships/tags" Target="../tags/tag104.xml"/><Relationship Id="rId1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8" Type="http://schemas.openxmlformats.org/officeDocument/2006/relationships/image" Target="../media/image129.png"/><Relationship Id="rId7" Type="http://schemas.openxmlformats.org/officeDocument/2006/relationships/image" Target="../media/image128.png"/><Relationship Id="rId6" Type="http://schemas.openxmlformats.org/officeDocument/2006/relationships/image" Target="../media/image109.png"/><Relationship Id="rId5" Type="http://schemas.openxmlformats.org/officeDocument/2006/relationships/image" Target="../media/image127.png"/><Relationship Id="rId4" Type="http://schemas.openxmlformats.org/officeDocument/2006/relationships/image" Target="../media/image108.png"/><Relationship Id="rId3" Type="http://schemas.openxmlformats.org/officeDocument/2006/relationships/tags" Target="../tags/tag106.xml"/><Relationship Id="rId2" Type="http://schemas.openxmlformats.org/officeDocument/2006/relationships/image" Target="../media/image126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131.png"/><Relationship Id="rId5" Type="http://schemas.openxmlformats.org/officeDocument/2006/relationships/image" Target="../media/image81.png"/><Relationship Id="rId4" Type="http://schemas.openxmlformats.org/officeDocument/2006/relationships/image" Target="../media/image85.png"/><Relationship Id="rId3" Type="http://schemas.openxmlformats.org/officeDocument/2006/relationships/image" Target="../media/image59.png"/><Relationship Id="rId2" Type="http://schemas.openxmlformats.org/officeDocument/2006/relationships/tags" Target="../tags/tag107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83.png"/><Relationship Id="rId12" Type="http://schemas.openxmlformats.org/officeDocument/2006/relationships/image" Target="../media/image128.png"/><Relationship Id="rId11" Type="http://schemas.openxmlformats.org/officeDocument/2006/relationships/tags" Target="../tags/tag111.xml"/><Relationship Id="rId10" Type="http://schemas.openxmlformats.org/officeDocument/2006/relationships/image" Target="../media/image129.png"/><Relationship Id="rId1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2.png"/><Relationship Id="rId1" Type="http://schemas.openxmlformats.org/officeDocument/2006/relationships/tags" Target="../tags/tag112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41.png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08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hyperlink" Target="https://cajohare.github.io/AxionLimits/" TargetMode="Externa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8.wmf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5.png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5" Type="http://schemas.openxmlformats.org/officeDocument/2006/relationships/comments" Target="../comments/comment1.xml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2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016125"/>
            <a:ext cx="12278360" cy="2138680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880110" y="2454275"/>
            <a:ext cx="10833735" cy="1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Searching for long-lived axion-like particles via displaced vertices at the high-energy colliders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-260433" y="4267193"/>
            <a:ext cx="12712065" cy="31115"/>
          </a:xfrm>
          <a:prstGeom prst="line">
            <a:avLst/>
          </a:prstGeom>
          <a:noFill/>
          <a:ln w="38100" cap="flat" cmpd="sng" algn="ctr">
            <a:solidFill>
              <a:srgbClr val="961318"/>
            </a:solidFill>
            <a:prstDash val="solid"/>
            <a:miter lim="800000"/>
          </a:ln>
          <a:effectLst/>
        </p:spPr>
      </p:cxnSp>
      <p:pic>
        <p:nvPicPr>
          <p:cNvPr id="9" name="图片 8" descr="物电学院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209550" y="107950"/>
            <a:ext cx="909955" cy="798830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6595" y="88900"/>
            <a:ext cx="2856230" cy="795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0965180" y="130175"/>
            <a:ext cx="1226820" cy="77660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851910" y="4312285"/>
            <a:ext cx="4487545" cy="1390015"/>
            <a:chOff x="4037" y="5276"/>
            <a:chExt cx="7067" cy="2189"/>
          </a:xfrm>
        </p:grpSpPr>
        <p:sp>
          <p:nvSpPr>
            <p:cNvPr id="22" name="文本框 21"/>
            <p:cNvSpPr txBox="1"/>
            <p:nvPr/>
          </p:nvSpPr>
          <p:spPr>
            <a:xfrm>
              <a:off x="4037" y="5276"/>
              <a:ext cx="7067" cy="10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</a:t>
              </a:r>
              <a:r>
                <a: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</a:t>
              </a:r>
              <a:r>
                <a: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Xin-Yang Li</a:t>
              </a:r>
              <a:r>
                <a:rPr lang="zh-CN" altLang="zh-CN" sz="22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zh-CN" altLang="en-US" sz="2200" b="1" dirty="0">
                  <a:solidFill>
                    <a:srgbClr val="96131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李欣洋</a:t>
              </a:r>
              <a:r>
                <a:rPr lang="zh-CN" altLang="zh-CN" sz="22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534" y="6175"/>
              <a:ext cx="6074" cy="1290"/>
              <a:chOff x="4534" y="5450"/>
              <a:chExt cx="6074" cy="1290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4534" y="5450"/>
                <a:ext cx="6074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 dirty="0">
                    <a:solidFill>
                      <a:srgbClr val="961318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Liaoning Normal University</a:t>
                </a:r>
                <a:endPara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6198" y="5862"/>
                <a:ext cx="2448" cy="878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 fontAlgn="auto">
                  <a:lnSpc>
                    <a:spcPct val="150000"/>
                  </a:lnSpc>
                </a:pPr>
                <a:r>
                  <a:rPr lang="en-US" altLang="zh-CN" sz="2400" b="1" dirty="0">
                    <a:solidFill>
                      <a:srgbClr val="961318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2026.5.16</a:t>
                </a:r>
                <a:endPara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1119505" y="5994400"/>
            <a:ext cx="10126980" cy="925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ct val="120000"/>
              </a:lnSpc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Eur.Phys.J.C 85 (2025) 12, 1442;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Phys.Rev.D 113 (2026) 3, 035020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;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arXiv: 2603.13746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Chong-Xing Yue, Shuo Yang, Mei-Shu-Yu Wang,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Yang-Yang Bu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algn="ctr">
              <a:buClrTx/>
              <a:buSzTx/>
              <a:buFontTx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       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algn="ctr">
              <a:buClrTx/>
              <a:buSzTx/>
              <a:buFontTx/>
            </a:pP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pPr marL="0" algn="ctr">
              <a:buClrTx/>
              <a:buSzTx/>
              <a:buFontTx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algn="ctr">
              <a:buClrTx/>
              <a:buSzTx/>
              <a:buFontTx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993" t="1704"/>
          <a:stretch>
            <a:fillRect/>
          </a:stretch>
        </p:blipFill>
        <p:spPr>
          <a:xfrm>
            <a:off x="5937885" y="1814830"/>
            <a:ext cx="5078095" cy="3944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" y="1784985"/>
            <a:ext cx="5116195" cy="395160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06225" y="64274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9580" y="963930"/>
            <a:ext cx="1062355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FoundersGrotesk-Semibold"/>
                <a:cs typeface="Times New Roman" panose="02020603050405020304" charset="0"/>
              </a:rPr>
              <a:t>Experimental constraints on the photophobic ALP parameter space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FoundersGrotesk-Semibold"/>
              <a:cs typeface="Times New Roman" panose="0202060305040502030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85" y="5839460"/>
            <a:ext cx="4805045" cy="191770"/>
          </a:xfrm>
          <a:prstGeom prst="rect">
            <a:avLst/>
          </a:prstGeom>
          <a:ln w="15240">
            <a:solidFill>
              <a:schemeClr val="accent1"/>
            </a:solidFill>
            <a:prstDash val="dash"/>
          </a:ln>
        </p:spPr>
      </p:pic>
      <p:sp>
        <p:nvSpPr>
          <p:cNvPr id="19" name="文本框 18"/>
          <p:cNvSpPr txBox="1"/>
          <p:nvPr/>
        </p:nvSpPr>
        <p:spPr>
          <a:xfrm>
            <a:off x="7182485" y="1501140"/>
            <a:ext cx="324421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</a:rPr>
              <a:t>heavy photophobic ALPs</a:t>
            </a:r>
            <a:endParaRPr lang="zh-CN" altLang="en-US" sz="1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105968" y="16592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4424045" y="6167755"/>
                <a:ext cx="4333240" cy="4654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Light ALPs: 1 GeV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200" i="1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en-US" altLang="zh-CN" sz="2200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  <a:sym typeface="+mn-ea"/>
                  </a:rPr>
                  <a:t>a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10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GeV</a:t>
                </a:r>
                <a:endParaRPr lang="en-US" altLang="zh-CN" sz="22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045" y="6167755"/>
                <a:ext cx="4333240" cy="465455"/>
              </a:xfrm>
              <a:prstGeom prst="rect">
                <a:avLst/>
              </a:prstGeom>
              <a:blipFill rotWithShape="1">
                <a:blip r:embed="rId4"/>
                <a:stretch>
                  <a:fillRect b="-1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" y="5834380"/>
            <a:ext cx="4680000" cy="197060"/>
          </a:xfrm>
          <a:prstGeom prst="rect">
            <a:avLst/>
          </a:prstGeom>
          <a:ln w="19050">
            <a:solidFill>
              <a:schemeClr val="accent1"/>
            </a:solidFill>
            <a:prstDash val="dash"/>
          </a:ln>
        </p:spPr>
      </p:pic>
      <p:sp>
        <p:nvSpPr>
          <p:cNvPr id="15" name="文本框 14"/>
          <p:cNvSpPr txBox="1"/>
          <p:nvPr/>
        </p:nvSpPr>
        <p:spPr>
          <a:xfrm>
            <a:off x="837565" y="1489075"/>
            <a:ext cx="549402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</a:rPr>
              <a:t>Light 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photophobic ALPs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</a:rPr>
              <a:t> exhibit rich phenomenology</a:t>
            </a:r>
            <a:endParaRPr lang="en-US" altLang="zh-CN" sz="1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61048" y="16548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347528" y="63957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05" y="2765425"/>
            <a:ext cx="5135880" cy="25984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rcRect t="5037" b="2162"/>
          <a:stretch>
            <a:fillRect/>
          </a:stretch>
        </p:blipFill>
        <p:spPr>
          <a:xfrm>
            <a:off x="5334000" y="1118235"/>
            <a:ext cx="6601460" cy="31089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53" name="椭圆 52"/>
          <p:cNvSpPr/>
          <p:nvPr>
            <p:custDataLst>
              <p:tags r:id="rId3"/>
            </p:custDataLst>
          </p:nvPr>
        </p:nvSpPr>
        <p:spPr>
          <a:xfrm>
            <a:off x="259080" y="11182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761470" y="646430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59080" y="25400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5280" y="2335530"/>
            <a:ext cx="350075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</a:rPr>
              <a:t>Typical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sub-detectors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CMBX1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57345" y="4237990"/>
            <a:ext cx="7566025" cy="748665"/>
          </a:xfrm>
          <a:prstGeom prst="rect">
            <a:avLst/>
          </a:prstGeom>
          <a:ln w="15240">
            <a:noFill/>
            <a:prstDash val="dash"/>
          </a:ln>
        </p:spPr>
        <p:txBody>
          <a:bodyPr wrap="square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There are several categories of 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signatures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 that can be used for discovering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long-lived ALP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s and measuring their properties: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6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                                    </a:t>
            </a:r>
            <a:endParaRPr lang="en-US" altLang="zh-CN" sz="17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5280" y="944880"/>
            <a:ext cx="57207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Long-lived ALPs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: travel a macroscopic distance from their production point and then decay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964815" y="2765425"/>
            <a:ext cx="1901825" cy="237490"/>
          </a:xfrm>
          <a:prstGeom prst="round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67005" y="5368925"/>
            <a:ext cx="3256915" cy="1339850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When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Long-lived ALP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s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decay into 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charged particles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, they can leave tracks with 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large impact parameters relative to the primary vertex within the 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inner tracking detector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</a:t>
            </a:r>
            <a:endParaRPr lang="en-US" altLang="zh-CN" sz="16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35280" y="1671955"/>
            <a:ext cx="540385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Many 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  <a:sym typeface="+mn-ea"/>
              </a:rPr>
              <a:t>LHC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sub-detectors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can distinguish l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ong-lived ALP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decays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59080" y="185166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423920" y="6121400"/>
            <a:ext cx="90887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HL-LHC: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higher integrated luminosity and improved detector performance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363085" y="4942205"/>
            <a:ext cx="3390900" cy="1155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Displaced leptons  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Displaced jets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Displaced photons</a:t>
            </a:r>
            <a:endParaRPr lang="en-US" altLang="zh-CN"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Displaced muons</a:t>
            </a:r>
            <a:endParaRPr lang="en-US" altLang="zh-CN"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altLang="zh-CN"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402830" y="4942205"/>
            <a:ext cx="3724275" cy="1179195"/>
          </a:xfrm>
          <a:prstGeom prst="rect">
            <a:avLst/>
          </a:prstGeom>
        </p:spPr>
        <p:txBody>
          <a:bodyPr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</a:rPr>
              <a:t>Disappearing track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CMBX12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</a:rPr>
              <a:t>Kinked track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CMBX12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</a:rPr>
              <a:t>Missing transverse energy (MET)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CMBX12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 charset="0"/>
                <a:ea typeface="CMBX12"/>
                <a:cs typeface="Times New Roman" panose="02020603050405020304" charset="0"/>
              </a:rPr>
              <a:t>......</a:t>
            </a:r>
            <a:endParaRPr lang="en-US" altLang="zh-CN" b="1">
              <a:solidFill>
                <a:srgbClr val="000000"/>
              </a:solidFill>
              <a:latin typeface="Times New Roman" panose="02020603050405020304" charset="0"/>
              <a:ea typeface="CMBX12"/>
              <a:cs typeface="Times New Roman" panose="0202060305040502030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081145" y="44348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7" grpId="0" bldLvl="0" animBg="1"/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344"/>
          <a:stretch>
            <a:fillRect/>
          </a:stretch>
        </p:blipFill>
        <p:spPr>
          <a:xfrm>
            <a:off x="6147435" y="2699385"/>
            <a:ext cx="4874260" cy="39465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3" name="椭圆 52"/>
          <p:cNvSpPr/>
          <p:nvPr>
            <p:custDataLst>
              <p:tags r:id="rId2"/>
            </p:custDataLst>
          </p:nvPr>
        </p:nvSpPr>
        <p:spPr>
          <a:xfrm>
            <a:off x="335280" y="140144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29505" y="2223135"/>
            <a:ext cx="463867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β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a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: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velocity  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γ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: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Lorentz boost factor 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893570"/>
            <a:ext cx="2906395" cy="7613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1480" y="1218565"/>
            <a:ext cx="107289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observed decay length of the ALP in the laboratory frame :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85" y="1818640"/>
            <a:ext cx="1358900" cy="35814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335" y="1875790"/>
            <a:ext cx="467995" cy="3067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331585" y="1787525"/>
            <a:ext cx="195961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: ALP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lifetime 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73135" y="1793240"/>
            <a:ext cx="261556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: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proper decay length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左大括号 33"/>
          <p:cNvSpPr/>
          <p:nvPr/>
        </p:nvSpPr>
        <p:spPr>
          <a:xfrm>
            <a:off x="4619625" y="1867535"/>
            <a:ext cx="255905" cy="8204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93065" y="5438775"/>
            <a:ext cx="621665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proper decay length of the ALP as a function of 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 m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for different values of 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g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aWW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   </a:t>
            </a:r>
            <a:endParaRPr lang="en-US" altLang="zh-CN" sz="2200" baseline="-250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98450" y="56254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335280" y="38633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文本框 53"/>
              <p:cNvSpPr txBox="1"/>
              <p:nvPr/>
            </p:nvSpPr>
            <p:spPr>
              <a:xfrm>
                <a:off x="483870" y="2845435"/>
                <a:ext cx="6203315" cy="8039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Light ALPs: 1 GeV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200" i="1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en-US" altLang="zh-CN" sz="2200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  <a:sym typeface="+mn-ea"/>
                  </a:rPr>
                  <a:t>a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10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GeV for </a:t>
                </a:r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displaced vertex (DV) search</a:t>
                </a:r>
                <a:endParaRPr lang="en-US" altLang="zh-CN" sz="22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" y="2845435"/>
                <a:ext cx="6203315" cy="8039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椭圆 54"/>
          <p:cNvSpPr/>
          <p:nvPr>
            <p:custDataLst>
              <p:tags r:id="rId7"/>
            </p:custDataLst>
          </p:nvPr>
        </p:nvSpPr>
        <p:spPr>
          <a:xfrm>
            <a:off x="335280" y="30473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92430" y="3668395"/>
                <a:ext cx="3127375" cy="465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1 GeV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200" i="1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en-US" altLang="zh-CN" sz="2200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  <a:sym typeface="+mn-ea"/>
                  </a:rPr>
                  <a:t>a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3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.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6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GeV</a:t>
                </a:r>
                <a:endParaRPr lang="zh-CN" altLang="en-US" sz="220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3668395"/>
                <a:ext cx="3127375" cy="465455"/>
              </a:xfrm>
              <a:prstGeom prst="rect">
                <a:avLst/>
              </a:prstGeom>
              <a:blipFill rotWithShape="1">
                <a:blip r:embed="rId8"/>
                <a:stretch>
                  <a:fillRect b="-1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447040" y="4553585"/>
                <a:ext cx="3154680" cy="465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3.6 GeV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200" i="1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  <a:sym typeface="+mn-ea"/>
                  </a:rPr>
                  <a:t>m</a:t>
                </a:r>
                <a:r>
                  <a:rPr lang="en-US" altLang="zh-CN" sz="2200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  <a:sym typeface="+mn-ea"/>
                  </a:rPr>
                  <a:t>a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≤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10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GeV</a:t>
                </a:r>
                <a:endParaRPr lang="zh-CN" altLang="en-US" sz="2200"/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40" y="4553585"/>
                <a:ext cx="3154680" cy="465455"/>
              </a:xfrm>
              <a:prstGeom prst="rect">
                <a:avLst/>
              </a:prstGeom>
              <a:blipFill rotWithShape="1">
                <a:blip r:embed="rId9"/>
                <a:stretch>
                  <a:fillRect b="-1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316865" y="47485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040" y="4168775"/>
            <a:ext cx="3792855" cy="350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870" y="5086350"/>
            <a:ext cx="3853815" cy="28511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6" grpId="0"/>
      <p:bldP spid="44" grpId="0" bldLvl="0" animBg="1"/>
      <p:bldP spid="4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rcRect l="6041" t="7246" r="1650"/>
          <a:stretch>
            <a:fillRect/>
          </a:stretch>
        </p:blipFill>
        <p:spPr>
          <a:xfrm>
            <a:off x="2462530" y="3335655"/>
            <a:ext cx="6545580" cy="236982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5" name="文本框 14"/>
          <p:cNvSpPr txBox="1"/>
          <p:nvPr/>
        </p:nvSpPr>
        <p:spPr>
          <a:xfrm>
            <a:off x="851535" y="2801620"/>
            <a:ext cx="107969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Feynman diagrams for the process                                       with subsequent hadronic and leptonic tau decay                                                      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82285" y="280162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14300" imgH="215900" progId="Equation.KSEE3">
                  <p:embed/>
                </p:oleObj>
              </mc:Choice>
              <mc:Fallback>
                <p:oleObj name="" r:id="rId2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2285" y="280162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>
            <a:off x="718503" y="29991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282055" y="225869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5" imgW="114300" imgH="215900" progId="Equation.KSEE3">
                  <p:embed/>
                </p:oleObj>
              </mc:Choice>
              <mc:Fallback>
                <p:oleObj name="" r:id="rId5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82055" y="225869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>
          <a:xfrm>
            <a:off x="851535" y="2067560"/>
            <a:ext cx="132143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HL-LHC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718503" y="22720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2320" y="2069465"/>
            <a:ext cx="3611245" cy="3714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690" y="2047875"/>
            <a:ext cx="2801620" cy="3924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8290" y="2861945"/>
            <a:ext cx="2570480" cy="30861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795020" y="5653405"/>
            <a:ext cx="878205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The dominant SM backgrounds arise from the Drell-Yan process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s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ubleading contributions come from the process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718820" y="585914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425" y="5653405"/>
            <a:ext cx="2390140" cy="40386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0535" y="6057265"/>
            <a:ext cx="1649730" cy="321310"/>
          </a:xfrm>
          <a:prstGeom prst="rect">
            <a:avLst/>
          </a:prstGeom>
        </p:spPr>
      </p:pic>
      <p:sp>
        <p:nvSpPr>
          <p:cNvPr id="40" name="椭圆 39"/>
          <p:cNvSpPr/>
          <p:nvPr>
            <p:custDataLst>
              <p:tags r:id="rId14"/>
            </p:custDataLst>
          </p:nvPr>
        </p:nvSpPr>
        <p:spPr>
          <a:xfrm>
            <a:off x="718820" y="62014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53085" y="1042670"/>
            <a:ext cx="1092073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3.1 Searching for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NimbusRomNo9L-Medi"/>
                <a:cs typeface="Times New Roman" panose="02020603050405020304" charset="0"/>
                <a:sym typeface="+mn-ea"/>
              </a:rPr>
              <a:t>a light long-lived ALP via its production associated with photon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NimbusRomNo9L-Medi"/>
              <a:cs typeface="Times New Roman" panose="02020603050405020304" charset="0"/>
              <a:sym typeface="+mn-ea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5"/>
          <a:srcRect r="38660" b="-21754"/>
          <a:stretch>
            <a:fillRect/>
          </a:stretch>
        </p:blipFill>
        <p:spPr>
          <a:xfrm>
            <a:off x="9766300" y="4019550"/>
            <a:ext cx="1087120" cy="33083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66300" y="4451350"/>
            <a:ext cx="1025525" cy="305435"/>
          </a:xfrm>
          <a:prstGeom prst="rect">
            <a:avLst/>
          </a:prstGeom>
        </p:spPr>
      </p:pic>
      <p:sp>
        <p:nvSpPr>
          <p:cNvPr id="57" name="椭圆 56"/>
          <p:cNvSpPr/>
          <p:nvPr>
            <p:custDataLst>
              <p:tags r:id="rId17"/>
            </p:custDataLst>
          </p:nvPr>
        </p:nvSpPr>
        <p:spPr>
          <a:xfrm>
            <a:off x="9531985" y="41294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椭圆 57"/>
          <p:cNvSpPr/>
          <p:nvPr>
            <p:custDataLst>
              <p:tags r:id="rId18"/>
            </p:custDataLst>
          </p:nvPr>
        </p:nvSpPr>
        <p:spPr>
          <a:xfrm>
            <a:off x="9531985" y="45739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53085" y="970915"/>
            <a:ext cx="10673080" cy="5822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6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7" name="文本框 6"/>
          <p:cNvSpPr txBox="1"/>
          <p:nvPr/>
        </p:nvSpPr>
        <p:spPr>
          <a:xfrm>
            <a:off x="3898900" y="3306445"/>
            <a:ext cx="835342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439535" y="110363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14300" imgH="215900" progId="Equation.KSEE3">
                  <p:embed/>
                </p:oleObj>
              </mc:Choice>
              <mc:Fallback>
                <p:oleObj name="" r:id="rId1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39535" y="110363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656273" y="56635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293495" y="1396365"/>
            <a:ext cx="908875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FeynRules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generate the model file for the effective Lagrangian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Madgraph5-aMC@NLO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g</a:t>
            </a:r>
            <a:r>
              <a:rPr lang="en-US" altLang="zh-CN" sz="20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enerate signal and background events and                        calculate the production cross sections of both the signal and background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Pythia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8               the parton shower and hadronization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Simplified fast simulation (SFS) framework                the detector simulation 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detector configuration: CMS-EXO-16-022 analysis template 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Madanalysis5                the signal and background analysis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868295" y="1635760"/>
            <a:ext cx="720090" cy="22733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32790" y="5471795"/>
            <a:ext cx="2418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Basic cuts: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623685" y="12407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4" imgW="114300" imgH="215900" progId="Equation.KSEE3">
                  <p:embed/>
                </p:oleObj>
              </mc:Choice>
              <mc:Fallback>
                <p:oleObj name="" r:id="rId4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623685" y="124079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908685" y="1023620"/>
            <a:ext cx="132143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HL-LHC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>
            <a:off x="769303" y="11918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985" y="1025525"/>
            <a:ext cx="3611245" cy="3714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355" y="1003935"/>
            <a:ext cx="2801620" cy="3924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180" y="4685665"/>
            <a:ext cx="7831455" cy="1901825"/>
          </a:xfrm>
          <a:prstGeom prst="rect">
            <a:avLst/>
          </a:prstGeom>
        </p:spPr>
      </p:pic>
      <p:sp>
        <p:nvSpPr>
          <p:cNvPr id="45" name="右箭头 44"/>
          <p:cNvSpPr/>
          <p:nvPr/>
        </p:nvSpPr>
        <p:spPr>
          <a:xfrm>
            <a:off x="4324350" y="2091055"/>
            <a:ext cx="720090" cy="22733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右箭头 45"/>
          <p:cNvSpPr/>
          <p:nvPr/>
        </p:nvSpPr>
        <p:spPr>
          <a:xfrm>
            <a:off x="2714625" y="2990850"/>
            <a:ext cx="720090" cy="22733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右箭头 46"/>
          <p:cNvSpPr/>
          <p:nvPr/>
        </p:nvSpPr>
        <p:spPr>
          <a:xfrm>
            <a:off x="6369685" y="3460750"/>
            <a:ext cx="720090" cy="22733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右箭头 48"/>
          <p:cNvSpPr/>
          <p:nvPr/>
        </p:nvSpPr>
        <p:spPr>
          <a:xfrm>
            <a:off x="3281045" y="4372610"/>
            <a:ext cx="720090" cy="22733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左大括号 50"/>
          <p:cNvSpPr/>
          <p:nvPr/>
        </p:nvSpPr>
        <p:spPr>
          <a:xfrm>
            <a:off x="2286635" y="4780915"/>
            <a:ext cx="164465" cy="18415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rcRect t="842"/>
          <a:stretch>
            <a:fillRect/>
          </a:stretch>
        </p:blipFill>
        <p:spPr>
          <a:xfrm>
            <a:off x="132715" y="1433195"/>
            <a:ext cx="3258820" cy="28625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rcRect l="33685" b="19706"/>
          <a:stretch>
            <a:fillRect/>
          </a:stretch>
        </p:blipFill>
        <p:spPr>
          <a:xfrm>
            <a:off x="5546725" y="4137660"/>
            <a:ext cx="6537960" cy="24149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635740" y="649478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52361" t="3289" r="16493" b="58401"/>
          <a:stretch>
            <a:fillRect/>
          </a:stretch>
        </p:blipFill>
        <p:spPr>
          <a:xfrm>
            <a:off x="6360160" y="1866265"/>
            <a:ext cx="2852420" cy="21583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187325" y="4359910"/>
                <a:ext cx="5417185" cy="219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285750" indent="-285750">
                  <a:buFont typeface="Wingdings" panose="05000000000000000000" charset="0"/>
                  <a:buChar char="Ø"/>
                </a:pP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The transverse impact parameter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sup>
                    </m:sSubSup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:</a:t>
                </a:r>
                <a:r>
                  <a:rPr lang="en-US" altLang="zh-CN" sz="1700">
                    <a:solidFill>
                      <a:srgbClr val="000000"/>
                    </a:solidFill>
                    <a:latin typeface="Cambria Math" panose="02040503050406030204" pitchFamily="18" charset="0"/>
                    <a:ea typeface="NimbusRomNo9L-Regu"/>
                    <a:cs typeface="Cambria Math" panose="02040503050406030204" pitchFamily="18" charset="0"/>
                  </a:rPr>
                  <a:t> 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the distance of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endParaRPr>
              </a:p>
              <a:p>
                <a:pPr indent="0">
                  <a:buFont typeface="Wingdings" panose="05000000000000000000" charset="0"/>
                  <a:buNone/>
                </a:pP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closest approach in the transverse plane between the helical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endParaRPr>
              </a:p>
              <a:p>
                <a:pPr indent="0">
                  <a:buFont typeface="Wingdings" panose="05000000000000000000" charset="0"/>
                  <a:buNone/>
                </a:pP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trajectory of the track and the beam axis.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sup>
                    </m:sSubSup>
                    <m:r>
                      <a:rPr lang="en-US" altLang="zh-CN" sz="17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, </m:t>
                    </m:r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sup>
                    </m:sSubSup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: t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he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transverse and longitudinal distance from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indent="0">
                  <a:buFont typeface="Wingdings" panose="05000000000000000000" charset="0"/>
                  <a:buNone/>
                </a:pP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the reconstructed tau jet production vertex to the interaction point.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𝚫</m:t>
                        </m:r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imbusRomNo9L-Regu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imbusRomNo9L-Regu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: t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he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angular separation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imbusRomNo9L-Regu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imbusRomNo9L-Regu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imbusRomNo9L-Regu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: t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he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invariant mass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5" y="4359910"/>
                <a:ext cx="5417185" cy="219329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 r="38660" b="-21754"/>
          <a:stretch>
            <a:fillRect/>
          </a:stretch>
        </p:blipFill>
        <p:spPr>
          <a:xfrm>
            <a:off x="4895850" y="1071880"/>
            <a:ext cx="1185545" cy="3613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35280" y="1003300"/>
            <a:ext cx="660844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rcRect l="870" t="2259" r="66817" b="19790"/>
          <a:stretch>
            <a:fillRect/>
          </a:stretch>
        </p:blipFill>
        <p:spPr>
          <a:xfrm>
            <a:off x="9247505" y="1866265"/>
            <a:ext cx="2837180" cy="20885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rcRect l="18214" t="2500" r="50641" b="58401"/>
          <a:stretch>
            <a:fillRect/>
          </a:stretch>
        </p:blipFill>
        <p:spPr>
          <a:xfrm>
            <a:off x="3547110" y="1821815"/>
            <a:ext cx="2852420" cy="2202815"/>
          </a:xfrm>
          <a:prstGeom prst="rect">
            <a:avLst/>
          </a:prstGeom>
        </p:spPr>
      </p:pic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960" y="6494780"/>
            <a:ext cx="1809115" cy="21018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545"/>
          <a:stretch>
            <a:fillRect/>
          </a:stretch>
        </p:blipFill>
        <p:spPr>
          <a:xfrm>
            <a:off x="3256280" y="3300730"/>
            <a:ext cx="8105140" cy="34696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367665" y="1053465"/>
            <a:ext cx="2247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291465" y="12458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910" y="828675"/>
            <a:ext cx="6163310" cy="2472055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392430" y="3239135"/>
                <a:ext cx="3187700" cy="136017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cumulative selection efficiency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and production cross section σ of the signal 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3239135"/>
                <a:ext cx="3187700" cy="13601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291465" y="340042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318635" y="1948815"/>
            <a:ext cx="5828665" cy="58102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78435" y="2096770"/>
            <a:ext cx="42627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ensure that the ALP decays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within ITD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635740" y="649478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5280" y="1003300"/>
            <a:ext cx="68694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6725" y="6534150"/>
            <a:ext cx="1809115" cy="21018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078865"/>
            <a:ext cx="1025525" cy="305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750" t="4839" r="3792"/>
          <a:stretch>
            <a:fillRect/>
          </a:stretch>
        </p:blipFill>
        <p:spPr>
          <a:xfrm>
            <a:off x="2563495" y="1503045"/>
            <a:ext cx="6803390" cy="2416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" y="3919220"/>
            <a:ext cx="10325735" cy="261493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98910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2430" y="846455"/>
            <a:ext cx="70237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665" y="1407795"/>
            <a:ext cx="2247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291465" y="16002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cumulative selection efficiency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Times New Roman" panose="02020603050405020304" charset="0"/>
                        <a:cs typeface="Times New Roman" panose="02020603050405020304" charset="0"/>
                      </a:rPr>
                      <m:t>𝜖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and production cross section σ of the signal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291465" y="3754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2316"/>
          <a:stretch>
            <a:fillRect/>
          </a:stretch>
        </p:blipFill>
        <p:spPr>
          <a:xfrm>
            <a:off x="3393440" y="1324610"/>
            <a:ext cx="6062980" cy="2360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t="1844"/>
          <a:stretch>
            <a:fillRect/>
          </a:stretch>
        </p:blipFill>
        <p:spPr>
          <a:xfrm>
            <a:off x="2769870" y="3685540"/>
            <a:ext cx="7427595" cy="31451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880" y="944880"/>
            <a:ext cx="1065530" cy="316865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3460115" y="2344420"/>
            <a:ext cx="5898515" cy="58102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905" y="2692400"/>
            <a:ext cx="5002530" cy="40779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367665" y="1053465"/>
            <a:ext cx="841248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The number of signal events meeting the selection criteria: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291465" y="12458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5533"/>
          <a:stretch>
            <a:fillRect/>
          </a:stretch>
        </p:blipFill>
        <p:spPr>
          <a:xfrm>
            <a:off x="7039610" y="1046480"/>
            <a:ext cx="2079625" cy="427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0055" y="1513840"/>
            <a:ext cx="1052957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SM background is expected to be highly suppressed and considered 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negligible</a:t>
            </a:r>
            <a:b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</a:br>
            <a:r>
              <a:rPr lang="en-US" altLang="zh-CN" sz="2200" b="1" i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N</a:t>
            </a:r>
            <a:r>
              <a:rPr lang="en-US" altLang="zh-CN" sz="2200" b="1" i="1" baseline="-25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sig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= 3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corresponds to 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95% C.L.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exclusion bounds</a:t>
            </a:r>
            <a:b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</a:br>
            <a:endParaRPr lang="en-US" altLang="zh-CN" sz="16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335280" y="2342515"/>
                <a:ext cx="12592050" cy="4298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The projected 95% C.L. sensitivities of the 14 TeV HL-LHC with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 = 3 ab</a:t>
                </a:r>
                <a:r>
                  <a:rPr lang="en-US" altLang="zh-CN" sz="2200" baseline="30000">
                    <a:latin typeface="Times New Roman" panose="02020603050405020304" charset="0"/>
                    <a:cs typeface="Times New Roman" panose="02020603050405020304" charset="0"/>
                  </a:rPr>
                  <a:t>−1 </a:t>
                </a:r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to long-lived ALPs</a:t>
                </a:r>
                <a:endParaRPr lang="en-US" altLang="zh-CN" sz="22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2342515"/>
                <a:ext cx="12592050" cy="429895"/>
              </a:xfrm>
              <a:prstGeom prst="rect">
                <a:avLst/>
              </a:prstGeom>
              <a:blipFill rotWithShape="1">
                <a:blip r:embed="rId4"/>
                <a:stretch>
                  <a:fillRect t="-5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291465" y="25285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460" y="3351530"/>
            <a:ext cx="2102485" cy="4064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995" y="3843655"/>
            <a:ext cx="4111625" cy="3486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070" y="5027930"/>
            <a:ext cx="2112645" cy="40830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50" y="5551170"/>
            <a:ext cx="4724400" cy="30353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rcRect r="38660" b="-21754"/>
          <a:stretch>
            <a:fillRect/>
          </a:stretch>
        </p:blipFill>
        <p:spPr>
          <a:xfrm>
            <a:off x="7534275" y="2985770"/>
            <a:ext cx="1200785" cy="3657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5235" y="4684395"/>
            <a:ext cx="1079500" cy="321310"/>
          </a:xfrm>
          <a:prstGeom prst="rect">
            <a:avLst/>
          </a:prstGeom>
        </p:spPr>
      </p:pic>
      <p:cxnSp>
        <p:nvCxnSpPr>
          <p:cNvPr id="37" name="直接箭头连接符 36"/>
          <p:cNvCxnSpPr/>
          <p:nvPr/>
        </p:nvCxnSpPr>
        <p:spPr>
          <a:xfrm flipH="1" flipV="1">
            <a:off x="3258775" y="4714240"/>
            <a:ext cx="238760" cy="298450"/>
          </a:xfrm>
          <a:prstGeom prst="straightConnector1">
            <a:avLst/>
          </a:prstGeom>
          <a:ln w="38100">
            <a:solidFill>
              <a:srgbClr val="E0874D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 flipV="1">
            <a:off x="3258775" y="4440555"/>
            <a:ext cx="286385" cy="334010"/>
          </a:xfrm>
          <a:prstGeom prst="straightConnector1">
            <a:avLst/>
          </a:prstGeom>
          <a:ln w="38100">
            <a:solidFill>
              <a:srgbClr val="6B6BD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8"/>
          <p:cNvSpPr/>
          <p:nvPr>
            <p:custDataLst>
              <p:tags r:id="rId1"/>
            </p:custDataLst>
          </p:nvPr>
        </p:nvSpPr>
        <p:spPr>
          <a:xfrm>
            <a:off x="37465" y="-56515"/>
            <a:ext cx="4103370" cy="6858000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" name="PA-组合 20"/>
          <p:cNvGrpSpPr/>
          <p:nvPr>
            <p:custDataLst>
              <p:tags r:id="rId2"/>
            </p:custDataLst>
          </p:nvPr>
        </p:nvGrpSpPr>
        <p:grpSpPr>
          <a:xfrm>
            <a:off x="4243293" y="1645905"/>
            <a:ext cx="653990" cy="922020"/>
            <a:chOff x="7138670" y="1033762"/>
            <a:chExt cx="653990" cy="922020"/>
          </a:xfrm>
        </p:grpSpPr>
        <p:sp>
          <p:nvSpPr>
            <p:cNvPr id="5" name="PA-任意多边形 9"/>
            <p:cNvSpPr/>
            <p:nvPr>
              <p:custDataLst>
                <p:tags r:id="rId3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" name="PA-文本框 13"/>
            <p:cNvSpPr txBox="1"/>
            <p:nvPr>
              <p:custDataLst>
                <p:tags r:id="rId4"/>
              </p:custDataLst>
            </p:nvPr>
          </p:nvSpPr>
          <p:spPr>
            <a:xfrm>
              <a:off x="7167950" y="1033762"/>
              <a:ext cx="62471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endPara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5" name="PA-文本框 21"/>
          <p:cNvSpPr txBox="1"/>
          <p:nvPr>
            <p:custDataLst>
              <p:tags r:id="rId5"/>
            </p:custDataLst>
          </p:nvPr>
        </p:nvSpPr>
        <p:spPr>
          <a:xfrm>
            <a:off x="5028565" y="861695"/>
            <a:ext cx="361124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Introduction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PA-文本框 22"/>
          <p:cNvSpPr txBox="1"/>
          <p:nvPr>
            <p:custDataLst>
              <p:tags r:id="rId6"/>
            </p:custDataLst>
          </p:nvPr>
        </p:nvSpPr>
        <p:spPr>
          <a:xfrm>
            <a:off x="5028565" y="2722880"/>
            <a:ext cx="70980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Searching for long-lived axion-like particles via displaced vertices at the HL-LHC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196109" y="1647268"/>
            <a:ext cx="4069715" cy="3207306"/>
            <a:chOff x="1043940" y="2140627"/>
            <a:chExt cx="3718459" cy="2930484"/>
          </a:xfrm>
        </p:grpSpPr>
        <p:sp>
          <p:nvSpPr>
            <p:cNvPr id="25" name="PA-右中括号 1"/>
            <p:cNvSpPr/>
            <p:nvPr>
              <p:custDataLst>
                <p:tags r:id="rId7"/>
              </p:custDataLst>
            </p:nvPr>
          </p:nvSpPr>
          <p:spPr>
            <a:xfrm rot="16200000">
              <a:off x="2712720" y="1310047"/>
              <a:ext cx="662940" cy="2324100"/>
            </a:xfrm>
            <a:prstGeom prst="rightBracket">
              <a:avLst>
                <a:gd name="adj" fmla="val 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PA-右中括号 3"/>
            <p:cNvSpPr/>
            <p:nvPr>
              <p:custDataLst>
                <p:tags r:id="rId8"/>
              </p:custDataLst>
            </p:nvPr>
          </p:nvSpPr>
          <p:spPr>
            <a:xfrm rot="5400000" flipV="1">
              <a:off x="2712720" y="3577591"/>
              <a:ext cx="662940" cy="2324100"/>
            </a:xfrm>
            <a:prstGeom prst="rightBracket">
              <a:avLst>
                <a:gd name="adj" fmla="val 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PA-矩形 4"/>
            <p:cNvSpPr/>
            <p:nvPr>
              <p:custDataLst>
                <p:tags r:id="rId9"/>
              </p:custDataLst>
            </p:nvPr>
          </p:nvSpPr>
          <p:spPr>
            <a:xfrm>
              <a:off x="1043940" y="2951737"/>
              <a:ext cx="3718459" cy="1087282"/>
            </a:xfrm>
            <a:prstGeom prst="rect">
              <a:avLst/>
            </a:prstGeom>
            <a:solidFill>
              <a:srgbClr val="FFFFFF">
                <a:alpha val="55000"/>
              </a:srgbClr>
            </a:solidFill>
            <a:ln w="12700" cap="flat" cmpd="sng" algn="ctr">
              <a:gradFill>
                <a:gsLst>
                  <a:gs pos="0">
                    <a:srgbClr val="00723E">
                      <a:lumMod val="5000"/>
                      <a:lumOff val="95000"/>
                    </a:srgbClr>
                  </a:gs>
                  <a:gs pos="69400">
                    <a:srgbClr val="FAFFFD">
                      <a:alpha val="33000"/>
                    </a:srgbClr>
                  </a:gs>
                  <a:gs pos="32000">
                    <a:srgbClr val="F3FFFA">
                      <a:alpha val="0"/>
                    </a:srgbClr>
                  </a:gs>
                  <a:gs pos="100000">
                    <a:srgbClr val="FFFFFF">
                      <a:alpha val="94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PA-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984617" y="3123286"/>
              <a:ext cx="2100580" cy="7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defRPr/>
              </a:pPr>
              <a:r>
                <a:rPr lang="en-US" sz="4400" b="1" dirty="0">
                  <a:solidFill>
                    <a:schemeClr val="bg1"/>
                  </a:solidFill>
                  <a:latin typeface="阿里巴巴普惠体 B" panose="00020600040101010101" pitchFamily="18" charset="-122"/>
                  <a:ea typeface="阿里巴巴普惠体 B" panose="00020600040101010101" pitchFamily="18" charset="-122"/>
                  <a:cs typeface="阿里巴巴普惠体 B" panose="00020600040101010101" pitchFamily="18" charset="-122"/>
                  <a:sym typeface="+mn-ea"/>
                </a:rPr>
                <a:t>Outline</a:t>
              </a:r>
              <a:endParaRPr lang="en-US" altLang="en-US" sz="4400" b="1" kern="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endParaRPr>
            </a:p>
          </p:txBody>
        </p:sp>
        <p:sp>
          <p:nvSpPr>
            <p:cNvPr id="29" name="PA-文本框 6"/>
            <p:cNvSpPr txBox="1"/>
            <p:nvPr>
              <p:custDataLst>
                <p:tags r:id="rId11"/>
              </p:custDataLst>
            </p:nvPr>
          </p:nvSpPr>
          <p:spPr>
            <a:xfrm>
              <a:off x="2094230" y="4223504"/>
              <a:ext cx="189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defRPr/>
              </a:pPr>
              <a:r>
                <a:rPr lang="en-US" altLang="zh-CN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CONTEXT</a:t>
              </a:r>
              <a:endParaRPr lang="zh-CN" altLang="en-US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30" name="PA-直接连接符 42"/>
            <p:cNvCxnSpPr/>
            <p:nvPr>
              <p:custDataLst>
                <p:tags r:id="rId12"/>
              </p:custDataLst>
            </p:nvPr>
          </p:nvCxnSpPr>
          <p:spPr>
            <a:xfrm>
              <a:off x="2170176" y="4174352"/>
              <a:ext cx="1737360" cy="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grpSp>
          <p:nvGrpSpPr>
            <p:cNvPr id="31" name="PA-组合 54"/>
            <p:cNvGrpSpPr/>
            <p:nvPr>
              <p:custDataLst>
                <p:tags r:id="rId13"/>
              </p:custDataLst>
            </p:nvPr>
          </p:nvGrpSpPr>
          <p:grpSpPr>
            <a:xfrm>
              <a:off x="4200650" y="3381742"/>
              <a:ext cx="221996" cy="292636"/>
              <a:chOff x="4206240" y="3385284"/>
              <a:chExt cx="221996" cy="292636"/>
            </a:xfrm>
          </p:grpSpPr>
          <p:cxnSp>
            <p:nvCxnSpPr>
              <p:cNvPr id="36" name="PA-直接连接符 4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4206240" y="3385284"/>
                <a:ext cx="0" cy="292636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PA-直接连接符 48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4322064" y="3429000"/>
                <a:ext cx="0" cy="198120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PA-直接连接符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8236" y="3459480"/>
                <a:ext cx="0" cy="144561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PA-组合 55"/>
            <p:cNvGrpSpPr/>
            <p:nvPr>
              <p:custDataLst>
                <p:tags r:id="rId17"/>
              </p:custDataLst>
            </p:nvPr>
          </p:nvGrpSpPr>
          <p:grpSpPr>
            <a:xfrm flipH="1">
              <a:off x="1665733" y="3381742"/>
              <a:ext cx="221996" cy="292636"/>
              <a:chOff x="4206240" y="3385284"/>
              <a:chExt cx="221996" cy="292636"/>
            </a:xfrm>
          </p:grpSpPr>
          <p:cxnSp>
            <p:nvCxnSpPr>
              <p:cNvPr id="33" name="PA-直接连接符 56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4206240" y="3385284"/>
                <a:ext cx="0" cy="292636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PA-直接连接符 57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4322064" y="3429000"/>
                <a:ext cx="0" cy="198120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PA-直接连接符 58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4428236" y="3459480"/>
                <a:ext cx="0" cy="144561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40" name="文本框 39"/>
          <p:cNvSpPr txBox="1"/>
          <p:nvPr/>
        </p:nvSpPr>
        <p:spPr>
          <a:xfrm>
            <a:off x="11624627" y="6406826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defRPr/>
            </a:pPr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</a:rPr>
              <a:t>1</a:t>
            </a:r>
            <a:endParaRPr lang="zh-CN" altLang="en-US" b="1" baseline="30000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PA-文本框 21"/>
          <p:cNvSpPr txBox="1"/>
          <p:nvPr>
            <p:custDataLst>
              <p:tags r:id="rId21"/>
            </p:custDataLst>
          </p:nvPr>
        </p:nvSpPr>
        <p:spPr>
          <a:xfrm>
            <a:off x="4994275" y="1851025"/>
            <a:ext cx="4467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theory framework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PA-文本框 24"/>
          <p:cNvSpPr txBox="1"/>
          <p:nvPr>
            <p:custDataLst>
              <p:tags r:id="rId22"/>
            </p:custDataLst>
          </p:nvPr>
        </p:nvSpPr>
        <p:spPr>
          <a:xfrm>
            <a:off x="5028565" y="5106035"/>
            <a:ext cx="546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 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PA-文本框 22"/>
          <p:cNvSpPr txBox="1"/>
          <p:nvPr>
            <p:custDataLst>
              <p:tags r:id="rId23"/>
            </p:custDataLst>
          </p:nvPr>
        </p:nvSpPr>
        <p:spPr>
          <a:xfrm>
            <a:off x="5028565" y="3872865"/>
            <a:ext cx="70980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Searching for long-lived axion-like particles via displaced vertices at the CEPC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grpSp>
        <p:nvGrpSpPr>
          <p:cNvPr id="23" name="PA-组合 20"/>
          <p:cNvGrpSpPr/>
          <p:nvPr>
            <p:custDataLst>
              <p:tags r:id="rId24"/>
            </p:custDataLst>
          </p:nvPr>
        </p:nvGrpSpPr>
        <p:grpSpPr>
          <a:xfrm>
            <a:off x="4218528" y="621015"/>
            <a:ext cx="678755" cy="923330"/>
            <a:chOff x="7138670" y="1007727"/>
            <a:chExt cx="678755" cy="923330"/>
          </a:xfrm>
        </p:grpSpPr>
        <p:sp>
          <p:nvSpPr>
            <p:cNvPr id="39" name="PA-任意多边形 9"/>
            <p:cNvSpPr/>
            <p:nvPr>
              <p:custDataLst>
                <p:tags r:id="rId25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PA-文本框 13"/>
            <p:cNvSpPr txBox="1"/>
            <p:nvPr>
              <p:custDataLst>
                <p:tags r:id="rId26"/>
              </p:custDataLst>
            </p:nvPr>
          </p:nvSpPr>
          <p:spPr>
            <a:xfrm>
              <a:off x="7192715" y="1007727"/>
              <a:ext cx="6247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endParaRPr kumimoji="0" lang="zh-CN" alt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2" name="PA-组合 20"/>
          <p:cNvGrpSpPr/>
          <p:nvPr>
            <p:custDataLst>
              <p:tags r:id="rId27"/>
            </p:custDataLst>
          </p:nvPr>
        </p:nvGrpSpPr>
        <p:grpSpPr>
          <a:xfrm>
            <a:off x="4218528" y="2731755"/>
            <a:ext cx="653990" cy="922020"/>
            <a:chOff x="7138670" y="1033762"/>
            <a:chExt cx="653990" cy="922020"/>
          </a:xfrm>
        </p:grpSpPr>
        <p:sp>
          <p:nvSpPr>
            <p:cNvPr id="43" name="PA-任意多边形 9"/>
            <p:cNvSpPr/>
            <p:nvPr>
              <p:custDataLst>
                <p:tags r:id="rId28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4" name="PA-文本框 13"/>
            <p:cNvSpPr txBox="1"/>
            <p:nvPr>
              <p:custDataLst>
                <p:tags r:id="rId29"/>
              </p:custDataLst>
            </p:nvPr>
          </p:nvSpPr>
          <p:spPr>
            <a:xfrm>
              <a:off x="7167950" y="1033762"/>
              <a:ext cx="62471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endPara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5" name="PA-组合 20"/>
          <p:cNvGrpSpPr/>
          <p:nvPr>
            <p:custDataLst>
              <p:tags r:id="rId30"/>
            </p:custDataLst>
          </p:nvPr>
        </p:nvGrpSpPr>
        <p:grpSpPr>
          <a:xfrm>
            <a:off x="4179793" y="4903455"/>
            <a:ext cx="653990" cy="922020"/>
            <a:chOff x="7138670" y="1033762"/>
            <a:chExt cx="653990" cy="922020"/>
          </a:xfrm>
        </p:grpSpPr>
        <p:sp>
          <p:nvSpPr>
            <p:cNvPr id="46" name="PA-任意多边形 9"/>
            <p:cNvSpPr/>
            <p:nvPr>
              <p:custDataLst>
                <p:tags r:id="rId31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7" name="PA-文本框 13"/>
            <p:cNvSpPr txBox="1"/>
            <p:nvPr>
              <p:custDataLst>
                <p:tags r:id="rId32"/>
              </p:custDataLst>
            </p:nvPr>
          </p:nvSpPr>
          <p:spPr>
            <a:xfrm>
              <a:off x="7167950" y="1033762"/>
              <a:ext cx="62471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5</a:t>
              </a:r>
              <a:endPara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8" name="PA-组合 20"/>
          <p:cNvGrpSpPr/>
          <p:nvPr>
            <p:custDataLst>
              <p:tags r:id="rId33"/>
            </p:custDataLst>
          </p:nvPr>
        </p:nvGrpSpPr>
        <p:grpSpPr>
          <a:xfrm>
            <a:off x="4218528" y="3817605"/>
            <a:ext cx="653990" cy="922020"/>
            <a:chOff x="7138670" y="1033762"/>
            <a:chExt cx="653990" cy="922020"/>
          </a:xfrm>
        </p:grpSpPr>
        <p:sp>
          <p:nvSpPr>
            <p:cNvPr id="49" name="PA-任意多边形 9"/>
            <p:cNvSpPr/>
            <p:nvPr>
              <p:custDataLst>
                <p:tags r:id="rId34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0" name="PA-文本框 13"/>
            <p:cNvSpPr txBox="1"/>
            <p:nvPr>
              <p:custDataLst>
                <p:tags r:id="rId35"/>
              </p:custDataLst>
            </p:nvPr>
          </p:nvSpPr>
          <p:spPr>
            <a:xfrm>
              <a:off x="7167950" y="1033762"/>
              <a:ext cx="62471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4</a:t>
              </a:r>
              <a:endPara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5" name="文本框 14"/>
          <p:cNvSpPr txBox="1"/>
          <p:nvPr/>
        </p:nvSpPr>
        <p:spPr>
          <a:xfrm>
            <a:off x="641985" y="2239645"/>
            <a:ext cx="748474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Feynman diagrams for the process                                                                                        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372735" y="223964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14300" imgH="215900" progId="Equation.KSEE3">
                  <p:embed/>
                </p:oleObj>
              </mc:Choice>
              <mc:Fallback>
                <p:oleObj name="" r:id="rId1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72735" y="223964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椭圆 21"/>
          <p:cNvSpPr/>
          <p:nvPr>
            <p:custDataLst>
              <p:tags r:id="rId3"/>
            </p:custDataLst>
          </p:nvPr>
        </p:nvSpPr>
        <p:spPr>
          <a:xfrm>
            <a:off x="508953" y="24371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72505" y="189293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4" imgW="114300" imgH="215900" progId="Equation.KSEE3">
                  <p:embed/>
                </p:oleObj>
              </mc:Choice>
              <mc:Fallback>
                <p:oleObj name="" r:id="rId4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72505" y="189293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5"/>
            </p:custDataLst>
          </p:nvPr>
        </p:nvSpPr>
        <p:spPr>
          <a:xfrm>
            <a:off x="641985" y="1701800"/>
            <a:ext cx="132143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HL-LHC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508953" y="19062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563985" y="633920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770" y="1703705"/>
            <a:ext cx="3611245" cy="3714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140" y="1682115"/>
            <a:ext cx="2801620" cy="39243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367665" y="5297170"/>
            <a:ext cx="12232640" cy="73787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The dominant SM background:                          with each tau decaying via 1-prong hadronic decay mode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33" name="椭圆 32"/>
          <p:cNvSpPr/>
          <p:nvPr>
            <p:custDataLst>
              <p:tags r:id="rId9"/>
            </p:custDataLst>
          </p:nvPr>
        </p:nvSpPr>
        <p:spPr>
          <a:xfrm>
            <a:off x="321945" y="547941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23545" y="987425"/>
            <a:ext cx="11626215" cy="4298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3.2 Searching for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NimbusRomNo9L-Medi"/>
                <a:cs typeface="Times New Roman" panose="02020603050405020304" charset="0"/>
              </a:rPr>
              <a:t> a light long-lived axion-like particle via its production associated with two jets</a:t>
            </a:r>
            <a:endParaRPr lang="en-US" altLang="zh-CN" sz="2200" b="1">
              <a:solidFill>
                <a:srgbClr val="000000"/>
              </a:solidFill>
              <a:latin typeface="Times New Roman" panose="02020603050405020304" charset="0"/>
              <a:ea typeface="NimbusRomNo9L-Medi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rcRect l="2607" t="9457" r="1759"/>
          <a:stretch>
            <a:fillRect/>
          </a:stretch>
        </p:blipFill>
        <p:spPr>
          <a:xfrm>
            <a:off x="1050925" y="2800350"/>
            <a:ext cx="6495415" cy="23831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10830" y="3396615"/>
            <a:ext cx="3705225" cy="443865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 altLang="zh-CN" sz="2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1-prong hadronic tau decay mode</a:t>
            </a:r>
            <a:endParaRPr lang="en-US" altLang="zh-CN" sz="20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0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0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9375" y="2324735"/>
            <a:ext cx="2640330" cy="3067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4185" y="3820795"/>
            <a:ext cx="3196590" cy="326390"/>
          </a:xfrm>
          <a:prstGeom prst="rect">
            <a:avLst/>
          </a:prstGeom>
        </p:spPr>
      </p:pic>
      <p:sp>
        <p:nvSpPr>
          <p:cNvPr id="19" name="椭圆 18"/>
          <p:cNvSpPr/>
          <p:nvPr>
            <p:custDataLst>
              <p:tags r:id="rId13"/>
            </p:custDataLst>
          </p:nvPr>
        </p:nvSpPr>
        <p:spPr>
          <a:xfrm>
            <a:off x="7799388" y="35687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7325" y="5346065"/>
            <a:ext cx="1785620" cy="307340"/>
          </a:xfrm>
          <a:prstGeom prst="rect">
            <a:avLst/>
          </a:prstGeom>
        </p:spPr>
      </p:pic>
      <p:sp>
        <p:nvSpPr>
          <p:cNvPr id="24" name="椭圆 23"/>
          <p:cNvSpPr/>
          <p:nvPr>
            <p:custDataLst>
              <p:tags r:id="rId15"/>
            </p:custDataLst>
          </p:nvPr>
        </p:nvSpPr>
        <p:spPr>
          <a:xfrm>
            <a:off x="314008" y="61010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90525" y="5909310"/>
            <a:ext cx="241808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Basic cuts: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6255" y="5894070"/>
            <a:ext cx="4766310" cy="4559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7670" y="4226560"/>
            <a:ext cx="1076960" cy="374015"/>
          </a:xfrm>
          <a:prstGeom prst="rect">
            <a:avLst/>
          </a:prstGeom>
        </p:spPr>
      </p:pic>
      <p:sp>
        <p:nvSpPr>
          <p:cNvPr id="32" name="椭圆 31"/>
          <p:cNvSpPr/>
          <p:nvPr>
            <p:custDataLst>
              <p:tags r:id="rId18"/>
            </p:custDataLst>
          </p:nvPr>
        </p:nvSpPr>
        <p:spPr>
          <a:xfrm>
            <a:off x="7799388" y="43821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334645" y="951865"/>
            <a:ext cx="11626215" cy="5499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9"/>
            </p:custDataLst>
          </p:nvPr>
        </p:nvSpPr>
        <p:spPr>
          <a:xfrm>
            <a:off x="7799388" y="30429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7670" y="2895600"/>
            <a:ext cx="1142365" cy="322580"/>
          </a:xfrm>
          <a:prstGeom prst="rect">
            <a:avLst/>
          </a:prstGeom>
        </p:spPr>
      </p:pic>
      <p:sp>
        <p:nvSpPr>
          <p:cNvPr id="82" name="乘号 81"/>
          <p:cNvSpPr/>
          <p:nvPr/>
        </p:nvSpPr>
        <p:spPr>
          <a:xfrm>
            <a:off x="9205595" y="2839720"/>
            <a:ext cx="220345" cy="491490"/>
          </a:xfrm>
          <a:prstGeom prst="mathMultiply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1318"/>
              </a:solidFill>
            </a:endParaRPr>
          </a:p>
        </p:txBody>
      </p:sp>
      <p:sp>
        <p:nvSpPr>
          <p:cNvPr id="41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6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2885" r="2072" b="59263"/>
          <a:stretch>
            <a:fillRect/>
          </a:stretch>
        </p:blipFill>
        <p:spPr>
          <a:xfrm>
            <a:off x="4136390" y="1424940"/>
            <a:ext cx="7447280" cy="2760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2762" t="52213" r="2642" b="9167"/>
          <a:stretch>
            <a:fillRect/>
          </a:stretch>
        </p:blipFill>
        <p:spPr>
          <a:xfrm>
            <a:off x="4061460" y="4086860"/>
            <a:ext cx="7503160" cy="264858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98910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392430" y="2905760"/>
                <a:ext cx="4156710" cy="127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sSub>
                          <m:sSub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: t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he transverse impact parameter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sSub>
                          <m:sSub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</m:sup>
                    </m:sSubSup>
                    <m:r>
                      <a:rPr lang="en-US" altLang="zh-CN" sz="17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, </m:t>
                    </m:r>
                    <m:sSubSup>
                      <m:sSubSup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sSub>
                          <m:sSub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: t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he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transverse and longitudinal distance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𝚫</m:t>
                        </m:r>
                        <m:r>
                          <a:rPr lang="en-US" altLang="zh-CN" sz="17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imbusRomNo9L-Regu"/>
                            <a:cs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</m:sub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</m:sub>
                          <m:sup>
                            <m:r>
                              <a:rPr lang="en-US" altLang="zh-CN" sz="17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: 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the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angular separation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2905760"/>
                <a:ext cx="4156710" cy="127825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592455" y="1537970"/>
            <a:ext cx="16884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pre-selection :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8130" y="978535"/>
            <a:ext cx="685736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2430" y="4281805"/>
            <a:ext cx="4250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ensure that the ALP decays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within ITD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315913" y="44456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4"/>
            </p:custDataLst>
          </p:nvPr>
        </p:nvSpPr>
        <p:spPr>
          <a:xfrm>
            <a:off x="438468" y="17125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735" y="1011555"/>
            <a:ext cx="1118235" cy="388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4746"/>
          <a:stretch>
            <a:fillRect/>
          </a:stretch>
        </p:blipFill>
        <p:spPr>
          <a:xfrm>
            <a:off x="1112520" y="1945640"/>
            <a:ext cx="2457450" cy="8661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" y="4905375"/>
            <a:ext cx="2622550" cy="8477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630" y="6622415"/>
            <a:ext cx="1475740" cy="18542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98910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5465" y="1407795"/>
            <a:ext cx="2247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469265" y="16002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469265" y="3593465"/>
                <a:ext cx="2714625" cy="170370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cumulative selection efficiency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Times New Roman" panose="02020603050405020304" charset="0"/>
                        <a:cs typeface="Times New Roman" panose="02020603050405020304" charset="0"/>
                      </a:rPr>
                      <m:t>𝜖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and production cross section σ of the signal 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65" y="3593465"/>
                <a:ext cx="2714625" cy="17037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469265" y="3754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520" y="1333500"/>
            <a:ext cx="6880225" cy="2346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10" y="3593465"/>
            <a:ext cx="8696960" cy="32150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20980" y="894080"/>
            <a:ext cx="685736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585" y="934085"/>
            <a:ext cx="1118235" cy="388620"/>
          </a:xfrm>
          <a:prstGeom prst="rect">
            <a:avLst/>
          </a:prstGeom>
        </p:spPr>
      </p:pic>
      <p:sp>
        <p:nvSpPr>
          <p:cNvPr id="23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3495040" y="2541905"/>
            <a:ext cx="6844030" cy="6210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454765" y="626618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520065" y="1000125"/>
                <a:ext cx="12592050" cy="4298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The projected 95% C.L. sensitivities of the 14 TeV HL-LHC with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 = 3 ab</a:t>
                </a:r>
                <a:r>
                  <a:rPr lang="en-US" altLang="zh-CN" sz="2200" baseline="30000">
                    <a:latin typeface="Times New Roman" panose="02020603050405020304" charset="0"/>
                    <a:cs typeface="Times New Roman" panose="02020603050405020304" charset="0"/>
                  </a:rPr>
                  <a:t>−1 </a:t>
                </a:r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to long-lived ALPs</a:t>
                </a:r>
                <a:endParaRPr lang="en-US" altLang="zh-CN" sz="22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65" y="1000125"/>
                <a:ext cx="12592050" cy="429895"/>
              </a:xfrm>
              <a:prstGeom prst="rect">
                <a:avLst/>
              </a:prstGeom>
              <a:blipFill rotWithShape="1">
                <a:blip r:embed="rId1"/>
                <a:stretch>
                  <a:fillRect t="-5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67665" y="11861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695" y="3482975"/>
            <a:ext cx="2102485" cy="40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450" y="3056255"/>
            <a:ext cx="1227455" cy="426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100" y="3889375"/>
            <a:ext cx="5214620" cy="497840"/>
          </a:xfrm>
          <a:prstGeom prst="rect">
            <a:avLst/>
          </a:prstGeom>
        </p:spPr>
      </p:pic>
      <p:sp>
        <p:nvSpPr>
          <p:cNvPr id="23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Searching for long-lived axion-like particles via displaced vertices at the HL-LHC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5" y="1544955"/>
            <a:ext cx="5951855" cy="4884420"/>
          </a:xfrm>
          <a:prstGeom prst="rect">
            <a:avLst/>
          </a:prstGeom>
        </p:spPr>
      </p:pic>
      <p:cxnSp>
        <p:nvCxnSpPr>
          <p:cNvPr id="37" name="直接箭头连接符 36"/>
          <p:cNvCxnSpPr/>
          <p:nvPr/>
        </p:nvCxnSpPr>
        <p:spPr>
          <a:xfrm flipH="1" flipV="1">
            <a:off x="3790270" y="3698240"/>
            <a:ext cx="238760" cy="298450"/>
          </a:xfrm>
          <a:prstGeom prst="straightConnector1">
            <a:avLst/>
          </a:prstGeom>
          <a:ln w="38100">
            <a:solidFill>
              <a:srgbClr val="367669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b="22750"/>
          <a:stretch>
            <a:fillRect/>
          </a:stretch>
        </p:blipFill>
        <p:spPr>
          <a:xfrm>
            <a:off x="1132840" y="4360545"/>
            <a:ext cx="7022465" cy="1558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63059"/>
          <a:stretch>
            <a:fillRect/>
          </a:stretch>
        </p:blipFill>
        <p:spPr>
          <a:xfrm>
            <a:off x="965200" y="2385695"/>
            <a:ext cx="7007860" cy="15728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5" name="文本框 14"/>
          <p:cNvSpPr txBox="1"/>
          <p:nvPr/>
        </p:nvSpPr>
        <p:spPr>
          <a:xfrm>
            <a:off x="797560" y="1906270"/>
            <a:ext cx="675449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single-production processes of the photophobic ALP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941570" y="19011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114300" imgH="215900" progId="Equation.KSEE3">
                  <p:embed/>
                </p:oleObj>
              </mc:Choice>
              <mc:Fallback>
                <p:oleObj name="" r:id="rId3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1570" y="190119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664528" y="2103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228080" y="137604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6" imgW="114300" imgH="215900" progId="Equation.KSEE3">
                  <p:embed/>
                </p:oleObj>
              </mc:Choice>
              <mc:Fallback>
                <p:oleObj name="" r:id="rId6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8080" y="137604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7"/>
            </p:custDataLst>
          </p:nvPr>
        </p:nvSpPr>
        <p:spPr>
          <a:xfrm>
            <a:off x="797560" y="1184910"/>
            <a:ext cx="132143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664528" y="13893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4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1724" t="1555"/>
          <a:stretch>
            <a:fillRect/>
          </a:stretch>
        </p:blipFill>
        <p:spPr>
          <a:xfrm>
            <a:off x="1656080" y="1158240"/>
            <a:ext cx="4064635" cy="399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280" y="1190625"/>
            <a:ext cx="2690495" cy="3733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t="40464" b="51305"/>
          <a:stretch>
            <a:fillRect/>
          </a:stretch>
        </p:blipFill>
        <p:spPr>
          <a:xfrm>
            <a:off x="687070" y="3956050"/>
            <a:ext cx="7285990" cy="3638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85123"/>
          <a:stretch>
            <a:fillRect/>
          </a:stretch>
        </p:blipFill>
        <p:spPr>
          <a:xfrm>
            <a:off x="687070" y="5913120"/>
            <a:ext cx="7468235" cy="31877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6775" y="3523615"/>
            <a:ext cx="3198495" cy="796290"/>
          </a:xfrm>
          <a:prstGeom prst="rect">
            <a:avLst/>
          </a:prstGeom>
        </p:spPr>
      </p:pic>
      <p:sp>
        <p:nvSpPr>
          <p:cNvPr id="35" name="椭圆 34"/>
          <p:cNvSpPr/>
          <p:nvPr>
            <p:custDataLst>
              <p:tags r:id="rId12"/>
            </p:custDataLst>
          </p:nvPr>
        </p:nvSpPr>
        <p:spPr>
          <a:xfrm>
            <a:off x="8307388" y="36823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3"/>
            </p:custDataLst>
          </p:nvPr>
        </p:nvSpPr>
        <p:spPr>
          <a:xfrm>
            <a:off x="8307388" y="41128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1172210" y="2539365"/>
            <a:ext cx="2141855" cy="141922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6775" y="4360545"/>
            <a:ext cx="1831975" cy="329565"/>
          </a:xfrm>
          <a:prstGeom prst="rect">
            <a:avLst/>
          </a:prstGeom>
        </p:spPr>
      </p:pic>
      <p:sp>
        <p:nvSpPr>
          <p:cNvPr id="41" name="椭圆 40"/>
          <p:cNvSpPr/>
          <p:nvPr/>
        </p:nvSpPr>
        <p:spPr>
          <a:xfrm>
            <a:off x="8307388" y="454342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0420" y="2701290"/>
            <a:ext cx="7152005" cy="18897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5" name="文本框 14"/>
          <p:cNvSpPr txBox="1"/>
          <p:nvPr/>
        </p:nvSpPr>
        <p:spPr>
          <a:xfrm>
            <a:off x="851535" y="1787525"/>
            <a:ext cx="11133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Feynman diagrams for the process                               with the ALP subsequently decaying into a pair of displaced charged leptons.          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82285" y="17875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14300" imgH="215900" progId="Equation.KSEE3">
                  <p:embed/>
                </p:oleObj>
              </mc:Choice>
              <mc:Fallback>
                <p:oleObj name="" r:id="rId2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2285" y="178752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>
            <a:off x="718503" y="19850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282055" y="134175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5" imgW="114300" imgH="215900" progId="Equation.KSEE3">
                  <p:embed/>
                </p:oleObj>
              </mc:Choice>
              <mc:Fallback>
                <p:oleObj name="" r:id="rId5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82055" y="134175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>
          <a:xfrm>
            <a:off x="851535" y="1150620"/>
            <a:ext cx="132143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718503" y="13550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784600" y="4787265"/>
            <a:ext cx="4483735" cy="37909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The SM background                           </a:t>
            </a:r>
            <a:r>
              <a:rPr lang="zh-CN" altLang="en-US" sz="2200">
                <a:solidFill>
                  <a:srgbClr val="13141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                         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650240" y="49479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椭圆 56"/>
          <p:cNvSpPr/>
          <p:nvPr>
            <p:custDataLst>
              <p:tags r:id="rId9"/>
            </p:custDataLst>
          </p:nvPr>
        </p:nvSpPr>
        <p:spPr>
          <a:xfrm>
            <a:off x="9688195" y="34563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椭圆 57"/>
          <p:cNvSpPr/>
          <p:nvPr>
            <p:custDataLst>
              <p:tags r:id="rId10"/>
            </p:custDataLst>
          </p:nvPr>
        </p:nvSpPr>
        <p:spPr>
          <a:xfrm>
            <a:off x="9688195" y="39008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rcRect l="1724" t="1555"/>
          <a:stretch>
            <a:fillRect/>
          </a:stretch>
        </p:blipFill>
        <p:spPr>
          <a:xfrm>
            <a:off x="1710055" y="1123950"/>
            <a:ext cx="4064635" cy="399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0255" y="1156335"/>
            <a:ext cx="2690495" cy="373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3680" y="1815465"/>
            <a:ext cx="2052955" cy="368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7585" y="3326765"/>
            <a:ext cx="811530" cy="3352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7585" y="3721735"/>
            <a:ext cx="1019175" cy="3308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7445" y="4886325"/>
            <a:ext cx="1826260" cy="2851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94040" y="4851400"/>
            <a:ext cx="1770380" cy="3200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30265" y="5716270"/>
            <a:ext cx="1720215" cy="3397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64540" y="5172710"/>
            <a:ext cx="16008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Basic cuts: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93925" y="5217795"/>
            <a:ext cx="7941945" cy="3397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64540" y="4770755"/>
            <a:ext cx="310261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For the dimuon channel </a:t>
            </a:r>
            <a:r>
              <a:rPr lang="zh-CN" altLang="en-US" sz="2200">
                <a:solidFill>
                  <a:srgbClr val="13141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zh-CN" alt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0415" y="5628640"/>
            <a:ext cx="310261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For the di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tau channel </a:t>
            </a:r>
            <a:r>
              <a:rPr lang="zh-CN" altLang="en-US" sz="2200">
                <a:solidFill>
                  <a:srgbClr val="13141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zh-CN" alt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椭圆 30"/>
          <p:cNvSpPr/>
          <p:nvPr>
            <p:custDataLst>
              <p:tags r:id="rId20"/>
            </p:custDataLst>
          </p:nvPr>
        </p:nvSpPr>
        <p:spPr>
          <a:xfrm>
            <a:off x="650240" y="58400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436620" y="5654675"/>
            <a:ext cx="2870200" cy="37909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The SM background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                         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61365" y="5994400"/>
            <a:ext cx="16008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Basic cuts: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9315" y="6079490"/>
            <a:ext cx="2734945" cy="31940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7925" y="1433195"/>
            <a:ext cx="7125970" cy="25660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" y="3964940"/>
            <a:ext cx="10820400" cy="26746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635740" y="649478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5280" y="1003300"/>
            <a:ext cx="68694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</a:t>
            </a:r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/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305" y="1050290"/>
            <a:ext cx="811530" cy="335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190" y="6580505"/>
            <a:ext cx="2286000" cy="24320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2085" y="1202690"/>
            <a:ext cx="7198995" cy="25520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98910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2430" y="846455"/>
            <a:ext cx="70237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665" y="1407795"/>
            <a:ext cx="2247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291465" y="16002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cumulative selection efficiency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Times New Roman" panose="02020603050405020304" charset="0"/>
                        <a:cs typeface="Times New Roman" panose="02020603050405020304" charset="0"/>
                      </a:rPr>
                      <m:t>𝜖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and production cross section σ of the signal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291465" y="3754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2867025" y="2304415"/>
            <a:ext cx="6844030" cy="6210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085" y="3593465"/>
            <a:ext cx="7361555" cy="3236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960" y="889635"/>
            <a:ext cx="811530" cy="3352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320" y="3959860"/>
            <a:ext cx="10652125" cy="2635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635740" y="649478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5280" y="1003300"/>
            <a:ext cx="68694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1433195"/>
            <a:ext cx="7201535" cy="25984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6569710"/>
            <a:ext cx="2216150" cy="243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1052830"/>
            <a:ext cx="1019175" cy="3308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0" y="1238885"/>
            <a:ext cx="7369810" cy="2576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98910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2430" y="846455"/>
            <a:ext cx="70237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665" y="1407795"/>
            <a:ext cx="2247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: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291465" y="16002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cumulative selection efficiency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Times New Roman" panose="02020603050405020304" charset="0"/>
                        <a:cs typeface="Times New Roman" panose="02020603050405020304" charset="0"/>
                      </a:rPr>
                      <m:t>𝜖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and production cross section σ of the signal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" y="3593465"/>
                <a:ext cx="2474595" cy="13220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291465" y="3754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880" y="944880"/>
            <a:ext cx="1065530" cy="316865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2991485" y="2390140"/>
            <a:ext cx="7118985" cy="60388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t="1789"/>
          <a:stretch>
            <a:fillRect/>
          </a:stretch>
        </p:blipFill>
        <p:spPr>
          <a:xfrm>
            <a:off x="2871470" y="3754755"/>
            <a:ext cx="7239000" cy="309816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0" name="文本框 9"/>
          <p:cNvSpPr txBox="1"/>
          <p:nvPr/>
        </p:nvSpPr>
        <p:spPr>
          <a:xfrm>
            <a:off x="11675745" y="6317615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18160" y="1165225"/>
            <a:ext cx="7419340" cy="1285240"/>
            <a:chOff x="1389" y="2925"/>
            <a:chExt cx="11684" cy="2024"/>
          </a:xfrm>
        </p:grpSpPr>
        <p:sp>
          <p:nvSpPr>
            <p:cNvPr id="75" name="椭圆 74"/>
            <p:cNvSpPr/>
            <p:nvPr>
              <p:custDataLst>
                <p:tags r:id="rId1"/>
              </p:custDataLst>
            </p:nvPr>
          </p:nvSpPr>
          <p:spPr>
            <a:xfrm>
              <a:off x="1485" y="3610"/>
              <a:ext cx="132" cy="15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389" y="3423"/>
              <a:ext cx="4717" cy="4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2200" b="1" dirty="0" smtClean="0">
                  <a:latin typeface="Times New Roman" panose="02020603050405020304" charset="0"/>
                  <a:cs typeface="Times New Roman" panose="02020603050405020304" charset="0"/>
                </a:rPr>
                <a:t>The Standard Model </a:t>
              </a:r>
              <a:r>
                <a:rPr lang="zh-CN" altLang="en-US" sz="2200" b="1" dirty="0" smtClean="0">
                  <a:latin typeface="Times New Roman" panose="02020603050405020304" charset="0"/>
                  <a:cs typeface="Times New Roman" panose="02020603050405020304" charset="0"/>
                </a:rPr>
                <a:t>（SM）</a:t>
              </a:r>
              <a:r>
                <a:rPr lang="zh-CN" altLang="en-US" sz="2400" dirty="0" smtClean="0"/>
                <a:t> </a:t>
              </a:r>
              <a:endParaRPr lang="zh-CN" altLang="en-US" sz="2400" dirty="0" smtClean="0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6152" y="2925"/>
              <a:ext cx="6076" cy="727"/>
              <a:chOff x="6152" y="2925"/>
              <a:chExt cx="6076" cy="727"/>
            </a:xfrm>
          </p:grpSpPr>
          <p:sp>
            <p:nvSpPr>
              <p:cNvPr id="78" name="右箭头 77"/>
              <p:cNvSpPr/>
              <p:nvPr>
                <p:custDataLst>
                  <p:tags r:id="rId2"/>
                </p:custDataLst>
              </p:nvPr>
            </p:nvSpPr>
            <p:spPr>
              <a:xfrm rot="20280000" flipV="1">
                <a:off x="6152" y="3305"/>
                <a:ext cx="994" cy="120"/>
              </a:xfrm>
              <a:prstGeom prst="rightArrow">
                <a:avLst/>
              </a:prstGeom>
              <a:ln>
                <a:solidFill>
                  <a:srgbClr val="9613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961318"/>
                    </a:solidFill>
                  </a:ln>
                </a:endParaRPr>
              </a:p>
            </p:txBody>
          </p:sp>
          <p:sp>
            <p:nvSpPr>
              <p:cNvPr id="79" name="文本框 7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283" y="2925"/>
                <a:ext cx="4945" cy="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the effective theory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endParaRPr lang="en-US" altLang="zh-CN" sz="2200" dirty="0" smtClean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6129" y="3763"/>
              <a:ext cx="6944" cy="1186"/>
              <a:chOff x="6129" y="3763"/>
              <a:chExt cx="6944" cy="1186"/>
            </a:xfrm>
          </p:grpSpPr>
          <p:sp>
            <p:nvSpPr>
              <p:cNvPr id="81" name="右箭头 80"/>
              <p:cNvSpPr/>
              <p:nvPr>
                <p:custDataLst>
                  <p:tags r:id="rId4"/>
                </p:custDataLst>
              </p:nvPr>
            </p:nvSpPr>
            <p:spPr>
              <a:xfrm rot="1800000" flipV="1">
                <a:off x="6129" y="4238"/>
                <a:ext cx="994" cy="120"/>
              </a:xfrm>
              <a:prstGeom prst="rightArrow">
                <a:avLst/>
              </a:prstGeom>
              <a:ln>
                <a:solidFill>
                  <a:srgbClr val="9613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乘号 81"/>
              <p:cNvSpPr/>
              <p:nvPr/>
            </p:nvSpPr>
            <p:spPr>
              <a:xfrm>
                <a:off x="6306" y="3763"/>
                <a:ext cx="494" cy="968"/>
              </a:xfrm>
              <a:prstGeom prst="mathMultiply">
                <a:avLst/>
              </a:prstGeom>
              <a:solidFill>
                <a:srgbClr val="961318"/>
              </a:solidFill>
              <a:ln>
                <a:solidFill>
                  <a:srgbClr val="961318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61318"/>
                  </a:solidFill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283" y="4222"/>
                <a:ext cx="5790" cy="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ultimate theory of nature</a:t>
                </a:r>
                <a:r>
                  <a:rPr lang="zh-CN" altLang="en-US" sz="2400" b="1" dirty="0" smtClean="0"/>
                  <a:t> </a:t>
                </a:r>
                <a:endParaRPr lang="zh-CN" altLang="en-US" sz="2400" b="1" dirty="0" smtClean="0"/>
              </a:p>
            </p:txBody>
          </p:sp>
        </p:grpSp>
      </p:grpSp>
      <p:sp>
        <p:nvSpPr>
          <p:cNvPr id="10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Introduction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08685" y="4650740"/>
            <a:ext cx="10662920" cy="76581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Predicted in many BSM theories:  string theories, supersymmetric theories, composite models as well as extra dimension models</a:t>
            </a:r>
            <a:endParaRPr lang="en-US" altLang="zh-CN" sz="2200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79120" y="291020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>
            <a:off x="7437755" y="1491615"/>
            <a:ext cx="102870" cy="13252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552055" y="1469390"/>
            <a:ext cx="340550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Dark matter (DM)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Strong CP problem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Gauge</a:t>
            </a:r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0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ierarchy problem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. . .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1045" y="2748915"/>
            <a:ext cx="611251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Calibri-Bold"/>
                <a:cs typeface="Times New Roman" panose="02020603050405020304" charset="0"/>
              </a:rPr>
              <a:t>QCD axion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: solution to the </a:t>
            </a:r>
            <a:r>
              <a:rPr lang="en-US" altLang="zh-CN" sz="2200" b="1">
                <a:solidFill>
                  <a:srgbClr val="000000"/>
                </a:solidFill>
                <a:latin typeface="Times New Roman" panose="02020603050405020304" charset="0"/>
                <a:ea typeface="Calibri-Bold"/>
                <a:cs typeface="Times New Roman" panose="02020603050405020304" charset="0"/>
              </a:rPr>
              <a:t>strong CP problem</a:t>
            </a:r>
            <a:endParaRPr lang="en-US" altLang="zh-CN" sz="2200" b="1">
              <a:solidFill>
                <a:srgbClr val="000000"/>
              </a:solidFill>
              <a:latin typeface="Times New Roman" panose="02020603050405020304" charset="0"/>
              <a:ea typeface="Calibri-Bold"/>
              <a:cs typeface="Times New Roman" panose="0202060305040502030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79120" y="346265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49630" y="3309620"/>
            <a:ext cx="10612120" cy="7067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Axion-like particles (ALPs)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:</a:t>
            </a:r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generalizations of QCD axions, pseudo-Nambu-Goldstone bosons that emerge from spontaneously broken approximate global symmetries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22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9120" y="423354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849630" y="4119880"/>
            <a:ext cx="11061065" cy="4273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masses and couplings to the SM particles of the ALPs are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independent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free parameters</a:t>
            </a:r>
            <a:endParaRPr lang="zh-CN" altLang="en-US" sz="22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2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sz="2400" b="1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79120" y="4779010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908685" y="5488305"/>
                <a:ext cx="8856345" cy="1092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p>
                <a:pPr algn="l"/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Serve as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candidates for dark matter 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or 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dark sector mediators</a:t>
                </a:r>
                <a:endParaRPr lang="en-US" altLang="zh-CN" sz="2200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Solve 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gauge hierarchy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problem and 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neutrino mass 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problem</a:t>
                </a:r>
                <a:endParaRPr lang="en-US" altLang="zh-CN" sz="2200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Explain 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matter-antimatter asymmetry 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and </a:t>
                </a:r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(g-2)</a:t>
                </a:r>
                <a14:m>
                  <m:oMath xmlns:m="http://schemas.openxmlformats.org/officeDocument/2006/math">
                    <m:r>
                      <a:rPr lang="en-US" altLang="zh-CN" sz="2200" b="1" i="1" baseline="-2500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𝝁</m:t>
                    </m:r>
                  </m:oMath>
                </a14:m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......</a:t>
                </a:r>
                <a:endParaRPr lang="en-US" altLang="zh-CN" sz="22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endParaRPr lang="en-US" altLang="zh-CN" sz="22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5488305"/>
                <a:ext cx="8856345" cy="1092200"/>
              </a:xfrm>
              <a:prstGeom prst="rect">
                <a:avLst/>
              </a:prstGeom>
              <a:blipFill rotWithShape="1">
                <a:blip r:embed="rId7"/>
                <a:stretch>
                  <a:fillRect b="-22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椭圆 25"/>
          <p:cNvSpPr/>
          <p:nvPr/>
        </p:nvSpPr>
        <p:spPr>
          <a:xfrm>
            <a:off x="579120" y="559625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7" grpId="0" bldLvl="0" animBg="1"/>
      <p:bldP spid="50" grpId="0"/>
      <p:bldP spid="20" grpId="0" bldLvl="0" animBg="1"/>
      <p:bldP spid="21" grpId="0"/>
      <p:bldP spid="22" grpId="0" bldLvl="0" animBg="1"/>
      <p:bldP spid="24" grpId="0" bldLvl="0" animBg="1"/>
      <p:bldP spid="25" grpId="0"/>
      <p:bldP spid="2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1697990"/>
            <a:ext cx="5924550" cy="48431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454765" y="635952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520065" y="1000125"/>
                <a:ext cx="12592050" cy="4298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The projected 95% C.L. sensitivities of the 91.2 GeV CEPC with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 = 100 ab</a:t>
                </a:r>
                <a:r>
                  <a:rPr lang="en-US" altLang="zh-CN" sz="2200" baseline="30000">
                    <a:latin typeface="Times New Roman" panose="02020603050405020304" charset="0"/>
                    <a:cs typeface="Times New Roman" panose="02020603050405020304" charset="0"/>
                  </a:rPr>
                  <a:t>−1 </a:t>
                </a:r>
                <a:r>
                  <a:rPr lang="en-US" altLang="zh-CN" sz="2200">
                    <a:latin typeface="Times New Roman" panose="02020603050405020304" charset="0"/>
                    <a:cs typeface="Times New Roman" panose="02020603050405020304" charset="0"/>
                  </a:rPr>
                  <a:t>to long-lived ALPs</a:t>
                </a:r>
                <a:endParaRPr lang="en-US" altLang="zh-CN" sz="22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65" y="1000125"/>
                <a:ext cx="12592050" cy="429895"/>
              </a:xfrm>
              <a:prstGeom prst="rect">
                <a:avLst/>
              </a:prstGeom>
              <a:blipFill rotWithShape="1">
                <a:blip r:embed="rId2"/>
                <a:stretch>
                  <a:fillRect t="-5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>
            <a:off x="367665" y="11861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H="1" flipV="1">
            <a:off x="2378030" y="4918710"/>
            <a:ext cx="238760" cy="298450"/>
          </a:xfrm>
          <a:prstGeom prst="straightConnector1">
            <a:avLst/>
          </a:prstGeom>
          <a:ln w="38100">
            <a:solidFill>
              <a:srgbClr val="893CE3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3238455" y="5052695"/>
            <a:ext cx="238760" cy="298450"/>
          </a:xfrm>
          <a:prstGeom prst="straightConnector1">
            <a:avLst/>
          </a:prstGeom>
          <a:ln w="38100">
            <a:solidFill>
              <a:srgbClr val="FCA3A3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010" y="2295525"/>
            <a:ext cx="923290" cy="3816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415" y="4473575"/>
            <a:ext cx="1884680" cy="3454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695" y="4065270"/>
            <a:ext cx="1183005" cy="384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195" y="4843145"/>
            <a:ext cx="4992370" cy="3740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415" y="2637790"/>
            <a:ext cx="1929765" cy="3771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195" y="3051810"/>
            <a:ext cx="4953000" cy="37846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5265" y="4497070"/>
            <a:ext cx="4686300" cy="358140"/>
          </a:xfrm>
          <a:prstGeom prst="rect">
            <a:avLst/>
          </a:prstGeom>
          <a:ln w="19050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5. </a:t>
              </a: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Summary </a:t>
              </a:r>
              <a:endParaRPr kumimoji="0" lang="en-US" altLang="zh-CN" sz="3200" b="1" i="0" u="none" strike="noStrike" kern="1200" cap="none" spc="0" normalizeH="0" baseline="0" dirty="0">
                <a:solidFill>
                  <a:srgbClr val="961318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38" name="文本框 137"/>
          <p:cNvSpPr txBox="1"/>
          <p:nvPr>
            <p:custDataLst>
              <p:tags r:id="rId2"/>
            </p:custDataLst>
          </p:nvPr>
        </p:nvSpPr>
        <p:spPr>
          <a:xfrm>
            <a:off x="11670030" y="6332855"/>
            <a:ext cx="4883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53</a:t>
            </a:r>
            <a:endParaRPr lang="en-US" altLang="en-US" sz="2000" b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551285" y="641413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70" y="2698750"/>
            <a:ext cx="2469515" cy="29654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270" y="3114040"/>
            <a:ext cx="2594610" cy="3016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30" y="4820285"/>
            <a:ext cx="1978025" cy="382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12615" y="2639695"/>
            <a:ext cx="577532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subsequent hadronic and leptonic tau decay</a:t>
            </a:r>
            <a:r>
              <a:rPr lang="en-US" altLang="zh-CN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73905" y="3042920"/>
            <a:ext cx="63315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with each tau decaying via 1-prong hadronic decay</a:t>
            </a:r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1868170" y="2693035"/>
            <a:ext cx="97155" cy="7740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545840" y="3470910"/>
            <a:ext cx="18224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r="40710" b="-9176"/>
          <a:stretch>
            <a:fillRect/>
          </a:stretch>
        </p:blipFill>
        <p:spPr>
          <a:xfrm>
            <a:off x="1572260" y="3506470"/>
            <a:ext cx="2058670" cy="445770"/>
          </a:xfrm>
          <a:prstGeom prst="rect">
            <a:avLst/>
          </a:prstGeom>
        </p:spPr>
      </p:pic>
      <p:sp>
        <p:nvSpPr>
          <p:cNvPr id="24" name="左中括号 23"/>
          <p:cNvSpPr/>
          <p:nvPr/>
        </p:nvSpPr>
        <p:spPr>
          <a:xfrm>
            <a:off x="609600" y="2912745"/>
            <a:ext cx="76200" cy="984885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09600" y="2870835"/>
            <a:ext cx="15113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HL-LHC</a:t>
            </a:r>
            <a:endParaRPr lang="zh-CN" altLang="en-US" sz="2200"/>
          </a:p>
        </p:txBody>
      </p:sp>
      <p:sp>
        <p:nvSpPr>
          <p:cNvPr id="26" name="文本框 25"/>
          <p:cNvSpPr txBox="1"/>
          <p:nvPr/>
        </p:nvSpPr>
        <p:spPr>
          <a:xfrm>
            <a:off x="618490" y="3514725"/>
            <a:ext cx="9563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CEPC</a:t>
            </a:r>
            <a:endParaRPr lang="zh-CN" altLang="en-US" sz="2200"/>
          </a:p>
        </p:txBody>
      </p:sp>
      <p:sp>
        <p:nvSpPr>
          <p:cNvPr id="30" name="椭圆 29"/>
          <p:cNvSpPr/>
          <p:nvPr>
            <p:custDataLst>
              <p:tags r:id="rId7"/>
            </p:custDataLst>
          </p:nvPr>
        </p:nvSpPr>
        <p:spPr>
          <a:xfrm>
            <a:off x="483235" y="16516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8"/>
            </p:custDataLst>
          </p:nvPr>
        </p:nvSpPr>
        <p:spPr>
          <a:xfrm>
            <a:off x="483235" y="19989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9"/>
            </p:custDataLst>
          </p:nvPr>
        </p:nvSpPr>
        <p:spPr>
          <a:xfrm>
            <a:off x="575310" y="43516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945" y="4154170"/>
            <a:ext cx="1929765" cy="37719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525395" y="4122420"/>
            <a:ext cx="9563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: </a:t>
            </a: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CEPC provides complementary coverage compared to LHCb and CHARM</a:t>
            </a:r>
            <a:endParaRPr lang="en-US" altLang="zh-CN" sz="2200"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873375" y="5505450"/>
            <a:ext cx="9344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CEPC provides complementary coverage to LEP/LHC searches and the </a:t>
            </a:r>
            <a:endParaRPr lang="en-US" altLang="zh-CN" sz="2200"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indent="0" fontAlgn="auto"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projected HL-LHC reach</a:t>
            </a:r>
            <a:endParaRPr lang="en-US" altLang="zh-CN" sz="2200"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</p:txBody>
      </p:sp>
      <p:sp>
        <p:nvSpPr>
          <p:cNvPr id="41" name="椭圆 40"/>
          <p:cNvSpPr/>
          <p:nvPr>
            <p:custDataLst>
              <p:tags r:id="rId11"/>
            </p:custDataLst>
          </p:nvPr>
        </p:nvSpPr>
        <p:spPr>
          <a:xfrm>
            <a:off x="575310" y="50234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2632710" y="4797425"/>
            <a:ext cx="92817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: </a:t>
            </a: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</a:rPr>
              <a:t>HL-LHC provides complementary coverage to LEP/LHC searches </a:t>
            </a:r>
            <a:endParaRPr lang="en-US" altLang="zh-CN" sz="2200"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200" y="5879465"/>
            <a:ext cx="4570730" cy="3422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3545840" y="3544570"/>
            <a:ext cx="73539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with the ALP decaying into a pair of displaced charged leptons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7165" y="5201920"/>
            <a:ext cx="4724400" cy="303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665" y="1149985"/>
            <a:ext cx="110089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buClrTx/>
              <a:buSzTx/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 </a:t>
            </a:r>
            <a:endParaRPr lang="en-US" altLang="zh-CN" sz="2200">
              <a:latin typeface="Times New Roman" panose="02020603050405020304" charset="0"/>
              <a:ea typeface="LMSans10-Regular-Identity-H"/>
              <a:cs typeface="Times New Roman" panose="02020603050405020304" charset="0"/>
              <a:sym typeface="+mn-ea"/>
            </a:endParaRPr>
          </a:p>
          <a:p>
            <a:pPr indent="0" algn="l" fontAlgn="auto">
              <a:buClrTx/>
              <a:buSzTx/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  ALPs are well motivated BSM candidates</a:t>
            </a:r>
            <a:endParaRPr lang="en-US" altLang="zh-CN" sz="2200">
              <a:solidFill>
                <a:schemeClr val="tx1"/>
              </a:solidFill>
              <a:latin typeface="Times New Roman" panose="02020603050405020304" charset="0"/>
              <a:ea typeface="LMSans10-Regular-Identity-H"/>
              <a:cs typeface="Times New Roman" panose="02020603050405020304" charset="0"/>
            </a:endParaRPr>
          </a:p>
          <a:p>
            <a:pPr indent="0" algn="l" fontAlgn="auto"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Detect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Medi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long-lived ALPs with masses in the range 1 GeV ≤  m</a:t>
            </a:r>
            <a:r>
              <a:rPr lang="en-US" altLang="zh-CN" sz="2200" baseline="-250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a </a:t>
            </a: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≤ 10 GeV predicted by the                photophobic ALP scenario within the ITD at the </a:t>
            </a:r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HL-LHC</a:t>
            </a:r>
            <a:r>
              <a:rPr lang="en-US" altLang="zh-CN" sz="2200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200" b="1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CEPC</a:t>
            </a:r>
            <a:r>
              <a:rPr lang="en-US" altLang="zh-CN">
                <a:latin typeface="Times New Roman" panose="02020603050405020304" charset="0"/>
                <a:ea typeface="LMSans10-Regular-Identity-H"/>
                <a:cs typeface="Times New Roman" panose="02020603050405020304" charset="0"/>
                <a:sym typeface="+mn-ea"/>
              </a:rPr>
              <a:t>        </a:t>
            </a:r>
            <a:endParaRPr lang="zh-CN" altLang="en-US"/>
          </a:p>
        </p:txBody>
      </p:sp>
      <p:sp>
        <p:nvSpPr>
          <p:cNvPr id="3" name="文本占位符 5"/>
          <p:cNvSpPr txBox="1"/>
          <p:nvPr/>
        </p:nvSpPr>
        <p:spPr>
          <a:xfrm>
            <a:off x="392118" y="927382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  <a:r>
              <a:rPr lang="en-US" altLang="zh-CN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kumimoji="0" lang="en-US" altLang="zh-CN" sz="3200" b="1" i="0" u="none" strike="noStrike" kern="1200" cap="none" spc="0" normalizeH="0" baseline="0" dirty="0">
              <a:solidFill>
                <a:srgbClr val="961318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224915"/>
            <a:ext cx="12215495" cy="4090035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Rectangle 10"/>
          <p:cNvSpPr/>
          <p:nvPr/>
        </p:nvSpPr>
        <p:spPr>
          <a:xfrm>
            <a:off x="153036" y="4221571"/>
            <a:ext cx="122154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Xin-Yang Li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李欣洋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0" y="2987365"/>
            <a:ext cx="12215443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spc="2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思源黑体 CN Light"/>
                <a:cs typeface="Times New Roman" panose="02020603050405020304" charset="0"/>
                <a:sym typeface="+mn-ea"/>
              </a:rPr>
              <a:t>THANKS FOR YOUR LISTENING</a:t>
            </a:r>
            <a:r>
              <a:rPr lang="en-US" altLang="zh-CN" sz="4800" b="1" spc="2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思源黑体 CN Light"/>
                <a:cs typeface="Times New Roman" panose="02020603050405020304" charset="0"/>
                <a:sym typeface="+mn-ea"/>
              </a:rPr>
              <a:t>!</a:t>
            </a:r>
            <a:endParaRPr lang="en-US" altLang="zh-CN" sz="4800" b="1" spc="2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思源黑体 CN Light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73463" y="1583055"/>
            <a:ext cx="5045075" cy="116268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267325" y="4582160"/>
            <a:ext cx="1554480" cy="55753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2026.5.16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74145" y="6428740"/>
            <a:ext cx="431800" cy="349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7665" y="990600"/>
            <a:ext cx="68694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</a:t>
            </a:r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/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0305" y="1037590"/>
            <a:ext cx="811530" cy="335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2394585"/>
            <a:ext cx="5638165" cy="28657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2465" y="1911985"/>
            <a:ext cx="645414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 b="0">
                <a:solidFill>
                  <a:srgbClr val="000000"/>
                </a:solidFill>
                <a:latin typeface="Times New Roman" panose="02020603050405020304" charset="0"/>
                <a:ea typeface="CMR10"/>
                <a:cs typeface="Times New Roman" panose="02020603050405020304" charset="0"/>
              </a:rPr>
              <a:t>Proﬁle sketch of the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R10"/>
                <a:cs typeface="Times New Roman" panose="02020603050405020304" charset="0"/>
                <a:sym typeface="+mn-ea"/>
              </a:rPr>
              <a:t>ITD</a:t>
            </a:r>
            <a:r>
              <a:rPr lang="en-US" altLang="zh-CN" sz="2200" b="0">
                <a:solidFill>
                  <a:srgbClr val="000000"/>
                </a:solidFill>
                <a:latin typeface="Times New Roman" panose="02020603050405020304" charset="0"/>
                <a:ea typeface="CMR10"/>
                <a:cs typeface="Times New Roman" panose="02020603050405020304" charset="0"/>
              </a:rPr>
              <a:t> of the CEPC</a:t>
            </a:r>
            <a:endParaRPr lang="en-US" altLang="zh-CN" sz="2200" b="0">
              <a:solidFill>
                <a:srgbClr val="000000"/>
              </a:solidFill>
              <a:latin typeface="Times New Roman" panose="02020603050405020304" charset="0"/>
              <a:ea typeface="CMR1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835" y="2787650"/>
            <a:ext cx="5805170" cy="12827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994400" y="1911985"/>
            <a:ext cx="567563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 b="0">
                <a:solidFill>
                  <a:srgbClr val="000000"/>
                </a:solidFill>
                <a:latin typeface="Times New Roman" panose="02020603050405020304" charset="0"/>
                <a:ea typeface="CMR10"/>
                <a:cs typeface="Times New Roman" panose="02020603050405020304" charset="0"/>
              </a:rPr>
              <a:t>Summary of parameters of the ITD of the CEPC</a:t>
            </a:r>
            <a:endParaRPr lang="en-US" altLang="zh-CN" sz="2200" b="0">
              <a:solidFill>
                <a:srgbClr val="000000"/>
              </a:solidFill>
              <a:latin typeface="Times New Roman" panose="02020603050405020304" charset="0"/>
              <a:ea typeface="CMR10"/>
              <a:cs typeface="Times New Roman" panose="0202060305040502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855" y="4373880"/>
            <a:ext cx="5552440" cy="217805"/>
          </a:xfrm>
          <a:prstGeom prst="rect">
            <a:avLst/>
          </a:prstGeom>
          <a:ln w="19050">
            <a:solidFill>
              <a:schemeClr val="accent1"/>
            </a:solidFill>
            <a:prstDash val="dash"/>
          </a:ln>
        </p:spPr>
      </p:pic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531495" y="208851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>
            <a:off x="5810885" y="21005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405" y="4057015"/>
            <a:ext cx="3500755" cy="25882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65" y="4024630"/>
            <a:ext cx="3531870" cy="2596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735" y="4057015"/>
            <a:ext cx="3516630" cy="25666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6" name="文本框 15"/>
          <p:cNvSpPr txBox="1"/>
          <p:nvPr/>
        </p:nvSpPr>
        <p:spPr>
          <a:xfrm>
            <a:off x="11574145" y="6428740"/>
            <a:ext cx="431800" cy="349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7665" y="990600"/>
            <a:ext cx="68694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Searching for long-lived ALPs via the             signal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占位符 5"/>
          <p:cNvSpPr txBox="1"/>
          <p:nvPr/>
        </p:nvSpPr>
        <p:spPr>
          <a:xfrm>
            <a:off x="1092200" y="116840"/>
            <a:ext cx="6396990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Searching for long-lived axion-like particles via displaced vertices at the </a:t>
            </a:r>
            <a:r>
              <a:rPr lang="en-US" altLang="zh-CN" sz="22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CEPC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/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05" y="1037590"/>
            <a:ext cx="811530" cy="3352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05" y="1494790"/>
            <a:ext cx="3474085" cy="2562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465" y="1452245"/>
            <a:ext cx="3448050" cy="25730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490" y="1494790"/>
            <a:ext cx="3373120" cy="249936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9965" y="2028825"/>
            <a:ext cx="5998845" cy="428752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rcRect t="8923"/>
          <a:stretch>
            <a:fillRect/>
          </a:stretch>
        </p:blipFill>
        <p:spPr>
          <a:xfrm>
            <a:off x="805815" y="1788795"/>
            <a:ext cx="5394960" cy="3638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1. Introduction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722100" y="6368415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430" y="1097915"/>
            <a:ext cx="751459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FoundersGrotesk-Semibold"/>
                <a:cs typeface="Times New Roman" panose="02020603050405020304" charset="0"/>
              </a:rPr>
              <a:t>Experimental constraints on the ALP parameter space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ea typeface="FoundersGrotesk-Semibold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643120" y="6283960"/>
            <a:ext cx="3402330" cy="337185"/>
          </a:xfrm>
          <a:prstGeom prst="rect">
            <a:avLst/>
          </a:prstGeom>
          <a:ln w="15240">
            <a:noFill/>
            <a:prstDash val="dash"/>
          </a:ln>
        </p:spPr>
        <p:txBody>
          <a:bodyPr wrap="square">
            <a:spAutoFit/>
          </a:bodyPr>
          <a:p>
            <a:r>
              <a:rPr lang="en-US" altLang="zh-CN" sz="1600">
                <a:solidFill>
                  <a:schemeClr val="tx1"/>
                </a:solidFill>
                <a:latin typeface="Times New Roman" panose="02020603050405020304" charset="0"/>
                <a:ea typeface="LMMono8-Regular-Identity-H"/>
                <a:cs typeface="Times New Roman" panose="02020603050405020304" charset="0"/>
                <a:hlinkClick r:id="rId3" action="ppaction://hlinkfile"/>
              </a:rPr>
              <a:t>https://cajohare.github.io/AxionLimits/</a:t>
            </a:r>
            <a:endParaRPr lang="en-US" altLang="zh-CN" sz="1600">
              <a:solidFill>
                <a:schemeClr val="tx1"/>
              </a:solidFill>
              <a:latin typeface="Times New Roman" panose="02020603050405020304" charset="0"/>
              <a:ea typeface="LMMono8-Regular-Identity-H"/>
              <a:cs typeface="Times New Roman" panose="02020603050405020304" charset="0"/>
              <a:hlinkClick r:id="rId3" action="ppaction://hlinkfile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rcRect l="619" r="538" b="1518"/>
          <a:stretch>
            <a:fillRect/>
          </a:stretch>
        </p:blipFill>
        <p:spPr>
          <a:xfrm>
            <a:off x="86995" y="2173605"/>
            <a:ext cx="6080760" cy="4089400"/>
          </a:xfrm>
          <a:prstGeom prst="rect">
            <a:avLst/>
          </a:prstGeom>
        </p:spPr>
      </p:pic>
      <p:sp>
        <p:nvSpPr>
          <p:cNvPr id="46" name="椭圆 45"/>
          <p:cNvSpPr/>
          <p:nvPr/>
        </p:nvSpPr>
        <p:spPr>
          <a:xfrm>
            <a:off x="5404485" y="1648460"/>
            <a:ext cx="774700" cy="596265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1. Introduction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11215" y="2497455"/>
          <a:ext cx="914400" cy="23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11215" y="2497455"/>
                        <a:ext cx="914400" cy="231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07405" y="2538095"/>
          <a:ext cx="912495" cy="23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914400" imgH="215900" progId="Equation.KSEE3">
                  <p:embed/>
                </p:oleObj>
              </mc:Choice>
              <mc:Fallback>
                <p:oleObj name="" r:id="rId3" imgW="914400" imgH="2159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07405" y="2538095"/>
                        <a:ext cx="912495" cy="231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264285" y="4847590"/>
            <a:ext cx="201295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Top-philic ALPs:</a:t>
            </a:r>
            <a:endParaRPr lang="en-US" altLang="zh-CN" sz="2000" b="1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881380" y="1592580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425" y="3182620"/>
            <a:ext cx="9205595" cy="2832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970" y="3456305"/>
            <a:ext cx="9490075" cy="3289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3771900"/>
            <a:ext cx="9349740" cy="3276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120" y="2564130"/>
            <a:ext cx="5696585" cy="3346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425" y="2916555"/>
            <a:ext cx="7809230" cy="2895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7995" y="974725"/>
            <a:ext cx="726313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ALP Scenarios: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Generic &amp; Constrained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5200" y="1426210"/>
            <a:ext cx="906589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Most ALP searches are model-independent, based on generic EFT couplings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5200" y="1852295"/>
            <a:ext cx="818832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Nonetheless, special constrained ALP scenarios also exist, including: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81380" y="201866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296035" y="2171065"/>
            <a:ext cx="243014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Leptophilic ALPs: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22425" y="5246370"/>
            <a:ext cx="10206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S. Blasi, F. Maltoni, A. Mariotti, K. Mimasu, D. Pagani, and S. Tentori, JHEP 06, 077 (2024), 2311.16048.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622425" y="5517515"/>
            <a:ext cx="10524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L. Rygaard, J. Niedziela, R. Sch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ä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fer, S. Bruggisser, J. Alimena, S. Westhoff, and F. Blekman, JHEP 10, 138 (2023), 2306.08686.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23975" y="6219190"/>
            <a:ext cx="232219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Photophobic ALPs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:</a:t>
            </a:r>
            <a:endParaRPr lang="en-US" altLang="zh-CN" sz="2000" b="1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23975" y="6400165"/>
            <a:ext cx="105219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......</a:t>
            </a:r>
            <a:endParaRPr lang="en-US" altLang="zh-CN" sz="2000" b="1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623695" y="2561590"/>
            <a:ext cx="9976485" cy="2283460"/>
          </a:xfrm>
          <a:prstGeom prst="rect">
            <a:avLst/>
          </a:prstGeom>
          <a:noFill/>
          <a:ln w="15240">
            <a:solidFill>
              <a:srgbClr val="0C49B7"/>
            </a:solidFill>
            <a:prstDash val="dash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622425" y="5248275"/>
            <a:ext cx="9977120" cy="1006475"/>
          </a:xfrm>
          <a:prstGeom prst="rect">
            <a:avLst/>
          </a:prstGeom>
          <a:noFill/>
          <a:ln w="15240">
            <a:solidFill>
              <a:srgbClr val="0C49B7"/>
            </a:solidFill>
            <a:prstDash val="dash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970" y="4096385"/>
            <a:ext cx="8157210" cy="27114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5605" y="4368165"/>
            <a:ext cx="9580245" cy="310515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1622425" y="4473575"/>
            <a:ext cx="105219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......</a:t>
            </a:r>
            <a:endParaRPr lang="en-US" altLang="zh-CN" sz="2000" b="1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64970" y="5913755"/>
            <a:ext cx="105219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......</a:t>
            </a:r>
            <a:endParaRPr lang="en-US" altLang="zh-CN" sz="2000" b="1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" grpId="0"/>
      <p:bldP spid="75" grpId="0" bldLvl="0" animBg="1"/>
      <p:bldP spid="25" grpId="0" bldLvl="0" animBg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5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800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2. </a:t>
              </a:r>
              <a:r>
                <a:rPr lang="en-US" altLang="zh-CN" sz="280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The theory framework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85390" y="3812540"/>
            <a:ext cx="4367530" cy="874464"/>
            <a:chOff x="4000" y="7499"/>
            <a:chExt cx="8000" cy="1575"/>
          </a:xfrm>
        </p:grpSpPr>
        <p:sp>
          <p:nvSpPr>
            <p:cNvPr id="40" name="文本框 39"/>
            <p:cNvSpPr txBox="1"/>
            <p:nvPr/>
          </p:nvSpPr>
          <p:spPr>
            <a:xfrm>
              <a:off x="4000" y="7499"/>
              <a:ext cx="7789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: the field strength tensors of 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000" y="8300"/>
              <a:ext cx="8000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: t</a:t>
              </a:r>
              <a:r>
                <a:rPr lang="en-US" altLang="zh-CN" sz="22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rPr>
                <a:t>he respective</a:t>
              </a: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 coupling constants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rcRect l="26812" t="-18654"/>
          <a:stretch>
            <a:fillRect/>
          </a:stretch>
        </p:blipFill>
        <p:spPr>
          <a:xfrm>
            <a:off x="1055370" y="3812540"/>
            <a:ext cx="1494155" cy="39179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rcRect l="33098" t="5451"/>
          <a:stretch>
            <a:fillRect/>
          </a:stretch>
        </p:blipFill>
        <p:spPr>
          <a:xfrm>
            <a:off x="5871210" y="3902075"/>
            <a:ext cx="2166620" cy="31940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/>
          <a:srcRect l="27013" t="3668"/>
          <a:stretch>
            <a:fillRect/>
          </a:stretch>
        </p:blipFill>
        <p:spPr>
          <a:xfrm>
            <a:off x="1092200" y="4323715"/>
            <a:ext cx="1312545" cy="316865"/>
          </a:xfrm>
          <a:prstGeom prst="rect">
            <a:avLst/>
          </a:prstGeom>
        </p:spPr>
      </p:pic>
      <p:sp>
        <p:nvSpPr>
          <p:cNvPr id="54" name="圆角矩形 53"/>
          <p:cNvSpPr/>
          <p:nvPr/>
        </p:nvSpPr>
        <p:spPr>
          <a:xfrm>
            <a:off x="2549525" y="3036570"/>
            <a:ext cx="7126605" cy="79819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8350" y="1036955"/>
            <a:ext cx="7613650" cy="1007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lvl="1" indent="0">
              <a:buNone/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ALP couples exclusively to </a:t>
            </a:r>
            <a:r>
              <a:rPr lang="en-US" altLang="zh-CN" sz="2200" i="1">
                <a:latin typeface="Times New Roman" panose="02020603050405020304" charset="0"/>
                <a:cs typeface="Times New Roman" panose="02020603050405020304" charset="0"/>
              </a:rPr>
              <a:t>SU(2)</a:t>
            </a:r>
            <a:r>
              <a:rPr lang="en-US" altLang="zh-CN" sz="2200" i="1" baseline="-250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200" i="1">
                <a:latin typeface="Times New Roman" panose="02020603050405020304" charset="0"/>
                <a:cs typeface="Times New Roman" panose="02020603050405020304" charset="0"/>
              </a:rPr>
              <a:t>U(1)</a:t>
            </a:r>
            <a:r>
              <a:rPr lang="en-US" altLang="zh-CN" sz="2200" i="1" baseline="-2500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zh-CN" sz="22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gauge bosons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with no direct couplings to the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fermions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and</a:t>
            </a:r>
            <a:r>
              <a:rPr lang="en-US" altLang="zh-CN" sz="22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gluons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79740" y="3761105"/>
            <a:ext cx="24771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: the ALP field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80" y="3919855"/>
            <a:ext cx="152400" cy="1860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659495" y="4175760"/>
            <a:ext cx="25444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the mass of ALP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08645" y="4176395"/>
          <a:ext cx="493395" cy="42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5" imgW="266700" imgH="228600" progId="Equation.DSMT4">
                  <p:embed/>
                </p:oleObj>
              </mc:Choice>
              <mc:Fallback>
                <p:oleObj name="" r:id="rId5" imgW="266700" imgH="228600" progId="Equation.DSMT4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08645" y="4176395"/>
                        <a:ext cx="493395" cy="42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8502650" y="4570095"/>
            <a:ext cx="333692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: the decay constant of ALP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715" y="4670425"/>
            <a:ext cx="241935" cy="287655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422275" y="13754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26085" y="27158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755" y="3089275"/>
            <a:ext cx="6968490" cy="654050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4878705" y="11811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878705" y="15957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75945" y="2527300"/>
            <a:ext cx="7118985" cy="583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effective interactions of ALP with the SM particles: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5945" y="1181100"/>
            <a:ext cx="4225290" cy="583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photophobic ALP scenario: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30" name="左大括号 29"/>
          <p:cNvSpPr/>
          <p:nvPr/>
        </p:nvSpPr>
        <p:spPr>
          <a:xfrm>
            <a:off x="4639945" y="1071245"/>
            <a:ext cx="160655" cy="7543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75945" y="4778375"/>
            <a:ext cx="52012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After electroweak symmetry breaking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92430" y="49999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rcRect t="8767"/>
          <a:stretch>
            <a:fillRect/>
          </a:stretch>
        </p:blipFill>
        <p:spPr>
          <a:xfrm>
            <a:off x="740410" y="5299075"/>
            <a:ext cx="9107805" cy="6451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rcRect l="22834" t="1741"/>
          <a:stretch>
            <a:fillRect/>
          </a:stretch>
        </p:blipFill>
        <p:spPr>
          <a:xfrm>
            <a:off x="841375" y="6027420"/>
            <a:ext cx="2098675" cy="39433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847340" y="6015355"/>
            <a:ext cx="794829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 the</a:t>
            </a:r>
            <a:r>
              <a:rPr lang="en-US" altLang="zh-CN" sz="22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photon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2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boson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2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W boson 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strength tensor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85" y="1932940"/>
            <a:ext cx="6088380" cy="260350"/>
          </a:xfrm>
          <a:prstGeom prst="rect">
            <a:avLst/>
          </a:prstGeom>
          <a:ln w="15240">
            <a:noFill/>
            <a:prstDash val="dash"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785" y="2240280"/>
            <a:ext cx="6080125" cy="21209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648335" y="1940560"/>
            <a:ext cx="6125210" cy="546735"/>
          </a:xfrm>
          <a:prstGeom prst="rect">
            <a:avLst/>
          </a:prstGeom>
          <a:noFill/>
          <a:ln w="15240">
            <a:solidFill>
              <a:srgbClr val="0C49B7"/>
            </a:solidFill>
            <a:prstDash val="dash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54" grpId="0" bldLvl="0" animBg="1"/>
      <p:bldP spid="11" grpId="0"/>
      <p:bldP spid="7" grpId="0"/>
      <p:bldP spid="19" grpId="0"/>
      <p:bldP spid="16" grpId="0" bldLvl="0" animBg="1"/>
      <p:bldP spid="21" grpId="0"/>
      <p:bldP spid="17" grpId="0" bldLvl="0" animBg="1"/>
      <p:bldP spid="24" grpId="0" bldLvl="0" animBg="1"/>
      <p:bldP spid="25" grpId="0" bldLvl="0" animBg="1"/>
      <p:bldP spid="26" grpId="0"/>
      <p:bldP spid="27" grpId="0"/>
      <p:bldP spid="3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16480" t="-1396"/>
          <a:stretch>
            <a:fillRect/>
          </a:stretch>
        </p:blipFill>
        <p:spPr>
          <a:xfrm>
            <a:off x="3444240" y="1019810"/>
            <a:ext cx="3356610" cy="3689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4340" y="986790"/>
            <a:ext cx="3261995" cy="4254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The coupling coefficients</a:t>
            </a:r>
            <a:endParaRPr lang="zh-CN" altLang="en-US" sz="2200" b="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2745" y="986790"/>
            <a:ext cx="287655" cy="4254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endParaRPr lang="en-US" altLang="zh-CN" sz="2200" b="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58140" y="11512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54303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95" y="1477010"/>
            <a:ext cx="6447155" cy="13544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9115" y="2864485"/>
            <a:ext cx="752411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UV boundary conditions of the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photophobic ALP scenario: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>
            <p:custDataLst>
              <p:tags r:id="rId4"/>
            </p:custDataLst>
          </p:nvPr>
        </p:nvSpPr>
        <p:spPr>
          <a:xfrm>
            <a:off x="358140" y="30594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685" y="2861310"/>
            <a:ext cx="3776345" cy="4171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39115" y="3372485"/>
            <a:ext cx="933958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couplings of ALP with 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Z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γ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and 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ZZ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are expressed solely in terms of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rcRect t="13237"/>
          <a:stretch>
            <a:fillRect/>
          </a:stretch>
        </p:blipFill>
        <p:spPr>
          <a:xfrm>
            <a:off x="2572385" y="3896360"/>
            <a:ext cx="4893310" cy="64643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rcRect l="80392" t="-4188"/>
          <a:stretch>
            <a:fillRect/>
          </a:stretch>
        </p:blipFill>
        <p:spPr>
          <a:xfrm>
            <a:off x="8519160" y="3423285"/>
            <a:ext cx="788035" cy="379095"/>
          </a:xfrm>
          <a:prstGeom prst="rect">
            <a:avLst/>
          </a:prstGeom>
        </p:spPr>
      </p:pic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358140" y="357441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86410" y="4598670"/>
            <a:ext cx="1236599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chemeClr val="tx1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ALP-fermion coupling can be generated at one loop via renormalization group evolution (RGE)</a:t>
            </a:r>
            <a:endParaRPr lang="en-US" altLang="zh-CN" sz="2200">
              <a:solidFill>
                <a:schemeClr val="tx1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367665" y="47752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5" y="5084445"/>
            <a:ext cx="7331075" cy="1357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8263890" y="5084445"/>
                <a:ext cx="4022090" cy="152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</a:rPr>
                  <a:t>Q</a:t>
                </a:r>
                <a:r>
                  <a:rPr lang="en-US" altLang="zh-CN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f</a:t>
                </a:r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 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: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the electric charge</a:t>
                </a:r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 </a:t>
                </a:r>
                <a:endParaRPr lang="en-US" altLang="zh-CN" i="1">
                  <a:solidFill>
                    <a:srgbClr val="000000"/>
                  </a:solidFill>
                  <a:latin typeface="Times New Roman" panose="02020603050405020304" charset="0"/>
                  <a:ea typeface="CMMI8"/>
                  <a:cs typeface="Times New Roman" panose="02020603050405020304" charset="0"/>
                </a:endParaRPr>
              </a:p>
              <a:p>
                <a:endParaRPr lang="en-US" altLang="zh-CN" i="1">
                  <a:solidFill>
                    <a:srgbClr val="000000"/>
                  </a:solidFill>
                  <a:latin typeface="Times New Roman" panose="02020603050405020304" charset="0"/>
                  <a:ea typeface="CMMI12"/>
                  <a:cs typeface="Times New Roman" panose="02020603050405020304" charset="0"/>
                  <a:sym typeface="+mn-ea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MMI1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Times New Roman" panose="02020603050405020304" charset="0"/>
                            <a:ea typeface="CMMI12"/>
                            <a:cs typeface="Times New Roman" panose="02020603050405020304" charset="0"/>
                            <a:sym typeface="+mn-ea"/>
                          </a:rPr>
                          <m:t>𝐼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MMI12"/>
                            <a:cs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MMI12"/>
                            <a:cs typeface="Cambria Math" panose="02040503050406030204" pitchFamily="18" charset="0"/>
                          </a:rPr>
                          <m:t>𝑓</m:t>
                        </m:r>
                      </m:sup>
                    </m:sSubSup>
                  </m:oMath>
                </a14:m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CMR8"/>
                    <a:cs typeface="Times New Roman" panose="02020603050405020304" charset="0"/>
                  </a:rPr>
                  <a:t> 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:</a:t>
                </a:r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 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the third component of weak isospin</a:t>
                </a:r>
                <a:endParaRPr lang="en-US" altLang="zh-CN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 </a:t>
                </a:r>
                <a:endParaRPr lang="en-US" altLang="zh-CN" i="1">
                  <a:solidFill>
                    <a:srgbClr val="000000"/>
                  </a:solidFill>
                  <a:latin typeface="Times New Roman" panose="02020603050405020304" charset="0"/>
                  <a:ea typeface="CMMI12"/>
                  <a:cs typeface="Times New Roman" panose="02020603050405020304" charset="0"/>
                </a:endParaRPr>
              </a:p>
              <a:p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The cutoff scale 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CMR12"/>
                    <a:cs typeface="Times New Roman" panose="02020603050405020304" charset="0"/>
                    <a:sym typeface="+mn-ea"/>
                  </a:rPr>
                  <a:t>Λ 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to be 4</a:t>
                </a:r>
                <a:r>
                  <a:rPr lang="en-US" altLang="zh-CN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π</a:t>
                </a:r>
                <a:r>
                  <a:rPr lang="en-US" altLang="zh-CN" i="1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f</a:t>
                </a:r>
                <a:r>
                  <a:rPr lang="en-US" altLang="zh-CN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a</a:t>
                </a:r>
                <a:endParaRPr lang="en-US" altLang="zh-CN" i="1">
                  <a:solidFill>
                    <a:srgbClr val="000000"/>
                  </a:solidFill>
                  <a:latin typeface="Times New Roman" panose="02020603050405020304" charset="0"/>
                  <a:ea typeface="CMMI1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890" y="5084445"/>
                <a:ext cx="4022090" cy="152908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4385" y="1226185"/>
            <a:ext cx="1657985" cy="53975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If m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a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≠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0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      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8190" y="4057015"/>
            <a:ext cx="1050417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effective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ALP-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gluon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coupling: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10235" y="143954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625475" y="42494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142490" y="1450340"/>
            <a:ext cx="458470" cy="254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599055" y="1226185"/>
            <a:ext cx="4578985" cy="53975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the shift symmetry is softly broken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    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7105650" y="1067435"/>
            <a:ext cx="121920" cy="8204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214870" y="1057910"/>
            <a:ext cx="418084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the effective ALP-photon coupling 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  <a:sym typeface="+mn-ea"/>
            </a:endParaRPr>
          </a:p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the effective ALP-gluon coupling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0" y="2940050"/>
            <a:ext cx="2696845" cy="59436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25475" y="2236470"/>
            <a:ext cx="546989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 The effective ALP-photon coupling: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l="41501" t="5543" r="453"/>
          <a:stretch>
            <a:fillRect/>
          </a:stretch>
        </p:blipFill>
        <p:spPr>
          <a:xfrm>
            <a:off x="7726045" y="2693670"/>
            <a:ext cx="4258310" cy="104140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625475" y="24657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90" y="3480435"/>
            <a:ext cx="1963420" cy="44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360" y="3947795"/>
            <a:ext cx="2609215" cy="76581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58190" y="4926330"/>
            <a:ext cx="1029462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The ALP can decay into electroweak gauge bosons and fermions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7" name="左中括号 26"/>
          <p:cNvSpPr/>
          <p:nvPr/>
        </p:nvSpPr>
        <p:spPr>
          <a:xfrm>
            <a:off x="1435735" y="5664835"/>
            <a:ext cx="87630" cy="6870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25475" y="51092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85265" y="5546725"/>
            <a:ext cx="696150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→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Z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γ,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ZZ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400" b="1" i="1" baseline="30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+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400" i="1" baseline="300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-</a:t>
            </a:r>
            <a:r>
              <a:rPr lang="en-US" altLang="zh-CN" sz="2400" baseline="300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              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    tree level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→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f f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and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γγ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             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loop level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045" y="2988945"/>
            <a:ext cx="1076325" cy="5454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rcRect l="2031" t="27890" r="61762" b="27761"/>
          <a:stretch>
            <a:fillRect/>
          </a:stretch>
        </p:blipFill>
        <p:spPr>
          <a:xfrm>
            <a:off x="5012690" y="2940050"/>
            <a:ext cx="2656205" cy="488950"/>
          </a:xfrm>
          <a:prstGeom prst="rect">
            <a:avLst/>
          </a:prstGeom>
        </p:spPr>
      </p:pic>
      <p:sp>
        <p:nvSpPr>
          <p:cNvPr id="38" name="右箭头 37"/>
          <p:cNvSpPr/>
          <p:nvPr/>
        </p:nvSpPr>
        <p:spPr>
          <a:xfrm>
            <a:off x="4432300" y="5716905"/>
            <a:ext cx="702945" cy="18732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>
            <a:off x="3471545" y="6069330"/>
            <a:ext cx="702945" cy="18732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2" grpId="0"/>
      <p:bldP spid="53" grpId="0" bldLvl="0" animBg="1"/>
      <p:bldP spid="34" grpId="0"/>
      <p:bldP spid="3" grpId="0" bldLvl="0" animBg="1"/>
      <p:bldP spid="15" grpId="0"/>
      <p:bldP spid="19" grpId="0"/>
      <p:bldP spid="21" grpId="0" bldLvl="0" animBg="1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543685"/>
            <a:ext cx="5467350" cy="45186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8798" y="944880"/>
            <a:ext cx="1143127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The </a:t>
            </a:r>
            <a:r>
              <a:rPr lang="en-US" altLang="zh-CN" sz="24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relevant</a:t>
            </a:r>
            <a:r>
              <a:rPr lang="en-US" altLang="zh-CN" sz="2400">
                <a:solidFill>
                  <a:srgbClr val="131413"/>
                </a:solidFill>
                <a:latin typeface="Times-Roman"/>
                <a:ea typeface="Times-Roman"/>
                <a:sym typeface="+mn-ea"/>
              </a:rPr>
              <a:t> 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decay widths of ALP into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fermion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s and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EW gauge bosons:</a:t>
            </a:r>
            <a:endParaRPr lang="zh-CN" altLang="en-US" sz="2400" b="0" i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462598" y="117792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t="2517" r="4823"/>
          <a:stretch>
            <a:fillRect/>
          </a:stretch>
        </p:blipFill>
        <p:spPr>
          <a:xfrm>
            <a:off x="675005" y="1675765"/>
            <a:ext cx="5475605" cy="37484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26110" y="5868035"/>
            <a:ext cx="926782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ALP phenomenology:  the ALP mass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m</a:t>
            </a:r>
            <a:r>
              <a:rPr lang="en-US" altLang="zh-CN" sz="24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a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and the coupling 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g</a:t>
            </a:r>
            <a:r>
              <a:rPr lang="en-US" altLang="zh-CN" sz="2400" i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aWW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</a:rPr>
              <a:t> 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17525" y="60667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6" grpId="0"/>
      <p:bldP spid="49" grpId="0" bldLvl="0" animBg="1"/>
      <p:bldP spid="1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PP_MARK_KEY" val="00dd180a-db4a-469a-b40a-450751c175c2"/>
  <p:tag name="COMMONDATA" val="eyJoZGlkIjoiNjc2Y2I4ZTQ1YjAxMzBjM2UzZDZjMGJkY2U3OTQ2NjAifQ=="/>
  <p:tag name="commondata" val="eyJoZGlkIjoiYzQ4MGJjMTVlN2VlZmZmNmM1ZTAyYzQyN2Q1YmNjMWIifQ=="/>
</p:tagLst>
</file>

<file path=ppt/tags/tag12.xml><?xml version="1.0" encoding="utf-8"?>
<p:tagLst xmlns:p="http://schemas.openxmlformats.org/presentationml/2006/main">
  <p:tag name="PA" val="v5.2.9"/>
</p:tagLst>
</file>

<file path=ppt/tags/tag13.xml><?xml version="1.0" encoding="utf-8"?>
<p:tagLst xmlns:p="http://schemas.openxmlformats.org/presentationml/2006/main">
  <p:tag name="PA" val="v5.2.9"/>
</p:tagLst>
</file>

<file path=ppt/tags/tag1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7.xml><?xml version="1.0" encoding="utf-8"?>
<p:tagLst xmlns:p="http://schemas.openxmlformats.org/presentationml/2006/main">
  <p:tag name="PA" val="v5.2.9"/>
  <p:tag name="KSO_WM_DIAGRAM_VIRTUALLY_FRAME" val="{&quot;height&quot;:366.3011811023622,&quot;left&quot;:376.5,&quot;top&quot;:118.59881889763778,&quot;width&quot;:578.35}"/>
</p:tagLst>
</file>

<file path=ppt/tags/tag18.xml><?xml version="1.0" encoding="utf-8"?>
<p:tagLst xmlns:p="http://schemas.openxmlformats.org/presentationml/2006/main">
  <p:tag name="PA" val="v5.2.9"/>
</p:tagLst>
</file>

<file path=ppt/tags/tag19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20.xml><?xml version="1.0" encoding="utf-8"?>
<p:tagLst xmlns:p="http://schemas.openxmlformats.org/presentationml/2006/main">
  <p:tag name="PA" val="v5.2.9"/>
</p:tagLst>
</file>

<file path=ppt/tags/tag21.xml><?xml version="1.0" encoding="utf-8"?>
<p:tagLst xmlns:p="http://schemas.openxmlformats.org/presentationml/2006/main">
  <p:tag name="PA" val="v5.2.9"/>
</p:tagLst>
</file>

<file path=ppt/tags/tag22.xml><?xml version="1.0" encoding="utf-8"?>
<p:tagLst xmlns:p="http://schemas.openxmlformats.org/presentationml/2006/main">
  <p:tag name="PA" val="v5.2.9"/>
</p:tagLst>
</file>

<file path=ppt/tags/tag23.xml><?xml version="1.0" encoding="utf-8"?>
<p:tagLst xmlns:p="http://schemas.openxmlformats.org/presentationml/2006/main">
  <p:tag name="PA" val="v5.2.9"/>
</p:tagLst>
</file>

<file path=ppt/tags/tag24.xml><?xml version="1.0" encoding="utf-8"?>
<p:tagLst xmlns:p="http://schemas.openxmlformats.org/presentationml/2006/main">
  <p:tag name="PA" val="v5.2.9"/>
</p:tagLst>
</file>

<file path=ppt/tags/tag25.xml><?xml version="1.0" encoding="utf-8"?>
<p:tagLst xmlns:p="http://schemas.openxmlformats.org/presentationml/2006/main">
  <p:tag name="PA" val="v5.2.9"/>
</p:tagLst>
</file>

<file path=ppt/tags/tag26.xml><?xml version="1.0" encoding="utf-8"?>
<p:tagLst xmlns:p="http://schemas.openxmlformats.org/presentationml/2006/main">
  <p:tag name="PA" val="v5.2.9"/>
</p:tagLst>
</file>

<file path=ppt/tags/tag27.xml><?xml version="1.0" encoding="utf-8"?>
<p:tagLst xmlns:p="http://schemas.openxmlformats.org/presentationml/2006/main">
  <p:tag name="PA" val="v5.2.9"/>
</p:tagLst>
</file>

<file path=ppt/tags/tag28.xml><?xml version="1.0" encoding="utf-8"?>
<p:tagLst xmlns:p="http://schemas.openxmlformats.org/presentationml/2006/main">
  <p:tag name="PA" val="v5.2.9"/>
</p:tagLst>
</file>

<file path=ppt/tags/tag29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PA" val="v5.2.9"/>
</p:tagLst>
</file>

<file path=ppt/tags/tag31.xml><?xml version="1.0" encoding="utf-8"?>
<p:tagLst xmlns:p="http://schemas.openxmlformats.org/presentationml/2006/main">
  <p:tag name="PA" val="v5.2.9"/>
</p:tagLst>
</file>

<file path=ppt/tags/tag32.xml><?xml version="1.0" encoding="utf-8"?>
<p:tagLst xmlns:p="http://schemas.openxmlformats.org/presentationml/2006/main">
  <p:tag name="PA" val="v5.2.9"/>
  <p:tag name="KSO_WM_DIAGRAM_VIRTUALLY_FRAME" val="{&quot;height&quot;:366.3011811023622,&quot;left&quot;:376.5,&quot;top&quot;:118.59881889763778,&quot;width&quot;:578.35}"/>
</p:tagLst>
</file>

<file path=ppt/tags/tag33.xml><?xml version="1.0" encoding="utf-8"?>
<p:tagLst xmlns:p="http://schemas.openxmlformats.org/presentationml/2006/main">
  <p:tag name="PA" val="v5.2.9"/>
  <p:tag name="KSO_WM_DIAGRAM_VIRTUALLY_FRAME" val="{&quot;height&quot;:366.3011811023622,&quot;left&quot;:376.5,&quot;top&quot;:118.59881889763778,&quot;width&quot;:578.35}"/>
</p:tagLst>
</file>

<file path=ppt/tags/tag34.xml><?xml version="1.0" encoding="utf-8"?>
<p:tagLst xmlns:p="http://schemas.openxmlformats.org/presentationml/2006/main">
  <p:tag name="PA" val="v5.2.9"/>
  <p:tag name="KSO_WM_DIAGRAM_VIRTUALLY_FRAME" val="{&quot;height&quot;:366.3011811023622,&quot;left&quot;:376.5,&quot;top&quot;:118.59881889763778,&quot;width&quot;:578.35}"/>
</p:tagLst>
</file>

<file path=ppt/tags/tag35.xml><?xml version="1.0" encoding="utf-8"?>
<p:tagLst xmlns:p="http://schemas.openxmlformats.org/presentationml/2006/main">
  <p:tag name="PA" val="v5.2.9"/>
</p:tagLst>
</file>

<file path=ppt/tags/tag3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37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38.xml><?xml version="1.0" encoding="utf-8"?>
<p:tagLst xmlns:p="http://schemas.openxmlformats.org/presentationml/2006/main">
  <p:tag name="PA" val="v5.2.9"/>
</p:tagLst>
</file>

<file path=ppt/tags/tag39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1.xml><?xml version="1.0" encoding="utf-8"?>
<p:tagLst xmlns:p="http://schemas.openxmlformats.org/presentationml/2006/main">
  <p:tag name="PA" val="v5.2.9"/>
</p:tagLst>
</file>

<file path=ppt/tags/tag4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4.xml><?xml version="1.0" encoding="utf-8"?>
<p:tagLst xmlns:p="http://schemas.openxmlformats.org/presentationml/2006/main">
  <p:tag name="PA" val="v5.2.9"/>
</p:tagLst>
</file>

<file path=ppt/tags/tag4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11230</Words>
  <Application>WPS 演示</Application>
  <PresentationFormat>宽屏</PresentationFormat>
  <Paragraphs>503</Paragraphs>
  <Slides>34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59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13</vt:i4>
      </vt:variant>
      <vt:variant>
        <vt:lpstr>幻灯片标题</vt:lpstr>
      </vt:variant>
      <vt:variant>
        <vt:i4>34</vt:i4>
      </vt:variant>
    </vt:vector>
  </HeadingPairs>
  <TitlesOfParts>
    <vt:vector size="107" baseType="lpstr">
      <vt:lpstr>Arial</vt:lpstr>
      <vt:lpstr>宋体</vt:lpstr>
      <vt:lpstr>Wingdings</vt:lpstr>
      <vt:lpstr>华文行楷</vt:lpstr>
      <vt:lpstr>Arial</vt:lpstr>
      <vt:lpstr>微软雅黑</vt:lpstr>
      <vt:lpstr>Times New Roman</vt:lpstr>
      <vt:lpstr>黑体</vt:lpstr>
      <vt:lpstr>CMR12</vt:lpstr>
      <vt:lpstr>Segoe Print</vt:lpstr>
      <vt:lpstr>阿里巴巴普惠体 B</vt:lpstr>
      <vt:lpstr>Calibri</vt:lpstr>
      <vt:lpstr>Wingdings</vt:lpstr>
      <vt:lpstr>LMSans10-Regular-Identity-H</vt:lpstr>
      <vt:lpstr>Calibri-Bold</vt:lpstr>
      <vt:lpstr>Cambria Math</vt:lpstr>
      <vt:lpstr>MS Mincho</vt:lpstr>
      <vt:lpstr>FoundersGrotesk-Semibold</vt:lpstr>
      <vt:lpstr>LMMono8-Regular-Identity-H</vt:lpstr>
      <vt:lpstr>NimbusRomNo9L-Regu</vt:lpstr>
      <vt:lpstr>CMMI8</vt:lpstr>
      <vt:lpstr>Inter</vt:lpstr>
      <vt:lpstr>CMMI12</vt:lpstr>
      <vt:lpstr>CMR8</vt:lpstr>
      <vt:lpstr>Times-Roman</vt:lpstr>
      <vt:lpstr>Arial Unicode MS</vt:lpstr>
      <vt:lpstr>等线</vt:lpstr>
      <vt:lpstr>CMBX12</vt:lpstr>
      <vt:lpstr>NimbusRomNo9L-Medi</vt:lpstr>
      <vt:lpstr>思源黑体 CN Light</vt:lpstr>
      <vt:lpstr>CMR10</vt:lpstr>
      <vt:lpstr>等线 Light</vt:lpstr>
      <vt:lpstr>CMBX12</vt:lpstr>
      <vt:lpstr>CMMI12</vt:lpstr>
      <vt:lpstr>CMMI8</vt:lpstr>
      <vt:lpstr>CMR10</vt:lpstr>
      <vt:lpstr>CMR12</vt:lpstr>
      <vt:lpstr>CMR8</vt:lpstr>
      <vt:lpstr>Calibri</vt:lpstr>
      <vt:lpstr>Calibri-Bold</vt:lpstr>
      <vt:lpstr>FoundersGrotesk-Semibold</vt:lpstr>
      <vt:lpstr>Inter</vt:lpstr>
      <vt:lpstr>LMMono8-Regular-Identity-H</vt:lpstr>
      <vt:lpstr>LMSans10-Regular-Identity-H</vt:lpstr>
      <vt:lpstr>NimbusRomNo9L-Medi</vt:lpstr>
      <vt:lpstr>NimbusRomNo9L-Regu</vt:lpstr>
      <vt:lpstr>Times-Roman</vt:lpstr>
      <vt:lpstr>思源黑体 CN Light</vt:lpstr>
      <vt:lpstr>阿里巴巴普惠体 B</vt:lpstr>
      <vt:lpstr>华康海报体W12</vt:lpstr>
      <vt:lpstr>阿里巴巴和七个小矮人</vt:lpstr>
      <vt:lpstr>三极光耀简体H10</vt:lpstr>
      <vt:lpstr>Ms.Luce</vt:lpstr>
      <vt:lpstr>Blues</vt:lpstr>
      <vt:lpstr>华康俪金黑W8</vt:lpstr>
      <vt:lpstr>DFHSMincho-W9</vt:lpstr>
      <vt:lpstr>Good Times</vt:lpstr>
      <vt:lpstr>华康黑体W12</vt:lpstr>
      <vt:lpstr>方正宝黑体 简 Light</vt:lpstr>
      <vt:lpstr>Office 主题​​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洋</cp:lastModifiedBy>
  <cp:revision>1615</cp:revision>
  <dcterms:created xsi:type="dcterms:W3CDTF">2020-08-06T01:38:00Z</dcterms:created>
  <dcterms:modified xsi:type="dcterms:W3CDTF">2026-05-12T02:31:08Z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E80EF44FC1354B5E9F33063E76F25DC6_13</vt:lpwstr>
  </property>
  <property fmtid="{D5CDD505-2E9C-101B-9397-08002B2CF9AE}" pid="3" name="KSOProductBuildVer">
    <vt:lpwstr>2052-12.1.0.25865</vt:lpwstr>
  </property>
</Properties>
</file>