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368" r:id="rId3"/>
    <p:sldId id="369" r:id="rId4"/>
    <p:sldId id="370" r:id="rId5"/>
    <p:sldId id="373" r:id="rId6"/>
    <p:sldId id="386" r:id="rId7"/>
    <p:sldId id="385" r:id="rId8"/>
    <p:sldId id="383" r:id="rId9"/>
    <p:sldId id="378" r:id="rId10"/>
    <p:sldId id="381" r:id="rId11"/>
    <p:sldId id="379" r:id="rId12"/>
    <p:sldId id="277" r:id="rId13"/>
    <p:sldId id="342" r:id="rId14"/>
    <p:sldId id="387" r:id="rId15"/>
    <p:sldId id="388" r:id="rId16"/>
    <p:sldId id="382" r:id="rId17"/>
  </p:sldIdLst>
  <p:sldSz cx="12192000" cy="6858000"/>
  <p:notesSz cx="6886575" cy="1001712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7A7"/>
    <a:srgbClr val="E5F5E9"/>
    <a:srgbClr val="E4FFDB"/>
    <a:srgbClr val="EDFEDC"/>
    <a:srgbClr val="FFFFFF"/>
    <a:srgbClr val="F9F7A5"/>
    <a:srgbClr val="FDFBA1"/>
    <a:srgbClr val="FFFFCC"/>
    <a:srgbClr val="9B49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3" autoAdjust="0"/>
    <p:restoredTop sz="94660"/>
  </p:normalViewPr>
  <p:slideViewPr>
    <p:cSldViewPr snapToGrid="0">
      <p:cViewPr varScale="1">
        <p:scale>
          <a:sx n="96" d="100"/>
          <a:sy n="96" d="100"/>
        </p:scale>
        <p:origin x="306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37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183" cy="50259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00799" y="0"/>
            <a:ext cx="2984183" cy="50259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>
              <a:defRPr sz="1300"/>
            </a:lvl1pPr>
          </a:lstStyle>
          <a:p>
            <a:fld id="{C44F3D9F-3B8C-4016-B24C-DD6319646835}" type="datetimeFigureOut">
              <a:rPr lang="zh-CN" altLang="en-US" smtClean="0"/>
              <a:t>2026/5/15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7100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8" tIns="48294" rIns="96588" bIns="4829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8658" y="4820741"/>
            <a:ext cx="5509260" cy="3944243"/>
          </a:xfrm>
          <a:prstGeom prst="rect">
            <a:avLst/>
          </a:prstGeom>
        </p:spPr>
        <p:txBody>
          <a:bodyPr vert="horz" lIns="96588" tIns="48294" rIns="96588" bIns="48294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514531"/>
            <a:ext cx="2984183" cy="502595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00799" y="9514531"/>
            <a:ext cx="2984183" cy="502595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r">
              <a:defRPr sz="1300"/>
            </a:lvl1pPr>
          </a:lstStyle>
          <a:p>
            <a:fld id="{65492D2E-D06B-4789-88E0-50846AAE53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9153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Good morning, everyone. My name is Guo Quan-Yun, from Southeast University, China. Thank you to the organizers for this opportunity and It's a great pleasure for me to be here. OK, the title of my report is </a:t>
                </a:r>
                <a:r>
                  <a:rPr lang="en-US" altLang="zh-CN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Λ</a:t>
                </a:r>
                <a:r>
                  <a:rPr lang="zh-CN" altLang="zh-CN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en-US" altLang="zh-CN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𝑐 (2910)</a:t>
                </a:r>
                <a:r>
                  <a:rPr lang="en-US" altLang="zh-CN"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and </a:t>
                </a:r>
                <a:r>
                  <a:rPr lang="en-US" altLang="zh-CN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Λ</a:t>
                </a:r>
                <a:r>
                  <a:rPr lang="zh-CN" altLang="zh-CN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en-US" altLang="zh-CN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𝑐 (2940)</a:t>
                </a:r>
                <a:r>
                  <a:rPr lang="en-US" altLang="zh-CN"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productions in </a:t>
                </a:r>
                <a:r>
                  <a:rPr lang="en-US" altLang="zh-CN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𝜋</a:t>
                </a:r>
                <a:r>
                  <a:rPr lang="zh-CN" altLang="zh-CN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^</a:t>
                </a:r>
                <a:r>
                  <a:rPr lang="en-US" altLang="zh-CN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− 𝑝</a:t>
                </a:r>
                <a:r>
                  <a:rPr lang="en-US" altLang="zh-CN"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and </a:t>
                </a:r>
                <a:r>
                  <a:rPr lang="en-US" altLang="zh-CN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𝐾</a:t>
                </a:r>
                <a:r>
                  <a:rPr lang="zh-CN" altLang="zh-CN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^</a:t>
                </a:r>
                <a:r>
                  <a:rPr lang="en-US" altLang="zh-CN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− 𝑝</a:t>
                </a:r>
                <a:r>
                  <a:rPr lang="en-US" altLang="zh-CN"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scattering.</a:t>
                </a:r>
                <a:endParaRPr lang="zh-CN" altLang="en-US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92D2E-D06B-4789-88E0-50846AAE53A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736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90685-31C7-8AC2-68FE-940A0DB8A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29F7718-A931-A952-C576-A40B517BF7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201D547-7D59-D5A7-B3BC-42BC54A4B9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05644B2-E233-509C-9551-BA2EE5367D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92D2E-D06B-4789-88E0-50846AAE53A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0529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73908-3CF9-1963-167E-FBEB81E87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4822511-47A9-BDAF-F946-3DC70582DE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B64A793-7826-542A-87A8-E3537D3E55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76266C-2068-AC3C-A9A4-686183DA05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92D2E-D06B-4789-88E0-50846AAE53A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240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DCCE8-33AA-4A6C-92BE-A6291C1D2E2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024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0FA7E-4C70-9B8D-5855-942857290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70FB088-05E9-4AC5-1EA6-B34AD225DB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A129F2B-84A9-E7A0-9F66-702B9AD218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3C96195-20AC-1E3A-71CD-58A8739D35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D632D-7BCA-4CC6-896C-5CBD8A301B9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867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C6DFC-5C13-B2B2-6365-85640DA96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90DF3E6-A068-3FFE-E8D5-038A22DEAD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D9F8479-C74B-DD8F-BA74-1D5D131ADB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89748B1-8931-6408-F531-B16FB67A86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D632D-7BCA-4CC6-896C-5CBD8A301B9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99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FB59C-B5C0-F5E1-72B7-8765FE01E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81B43A2-7566-C54A-CB8F-D0D9AA8EA2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69681CC-F949-3EC9-306B-BCE7C8C2BB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640310-9B56-6D88-2951-059F01057D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D632D-7BCA-4CC6-896C-5CBD8A301B9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026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C6A40-82AF-1B8C-50A0-98A9EA28F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1C30D66-5B97-A0D1-E50C-05A0C52F2B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83EEB7E-6373-6667-6B42-1AD985B59B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C2F2C4-8D3D-9F01-9356-BF282D3704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D632D-7BCA-4CC6-896C-5CBD8A301B9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662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92D2E-D06B-4789-88E0-50846AAE53A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2310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819A3-A7B4-8E38-C8E6-5806647EE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3A18A22-2965-640A-1AA2-35F14BDBC6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31174ED-CA5D-C4DC-39C5-C193BAB432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2994494-BA1B-76B4-2670-64C429065E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92D2E-D06B-4789-88E0-50846AAE53A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746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9968C-30C1-BC62-B8C5-DF696219C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771F597-9B16-11E5-7F06-27741AF572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06DF35C-9056-8654-A3B6-92FE44BAFC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D0A3B72-CCE9-4FEE-F723-E642DFB6A7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92D2E-D06B-4789-88E0-50846AAE53A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513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B7CAA-9998-1912-3A57-6B2D14355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0865A21-CCCD-83F1-FCDE-CA6A83EEE6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56319E1-3649-1864-85EE-73F5BD31A6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10FEC7-FFDE-52A0-97B8-02214369AB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92D2E-D06B-4789-88E0-50846AAE53A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545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C61CF-EE1D-026F-0703-714505EFC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521847F-1135-B62A-8F5A-138BDB78D6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67AF374-CD69-D785-29B3-820FAABA34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93B258-8EF9-5574-5A54-DB74EBFC4D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92D2E-D06B-4789-88E0-50846AAE53A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825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5C0AB-59F3-2264-61A4-76F0F85C4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EF3CDD9-3F1E-578F-9A5F-5ED23FE134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8969D11-681C-F480-2ABA-2CC20BC45F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77FBBE-83A3-38CE-0BE2-8995786F9E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92D2E-D06B-4789-88E0-50846AAE53A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645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77EDD-9789-E34B-305A-EAC115B95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6E2F41F-4D88-4D71-6AEC-880A948766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5F47E7D-3A9C-E8E0-BEB3-E36C3892D7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EC54ABE-D71C-AC08-89D5-35B672E842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92D2E-D06B-4789-88E0-50846AAE53A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07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845A9-9DFD-750B-6ADA-AB9605A4D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5588403-BC0F-F704-7212-1A908AFC64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A322BB2-643E-B1B9-D88C-D51EE62494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332B4F6-29D5-C88A-9971-911D212C5A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92D2E-D06B-4789-88E0-50846AAE53A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248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1989-C0C8-49C1-B4A4-BF448A848101}" type="datetimeFigureOut">
              <a:rPr lang="zh-CN" altLang="en-US" smtClean="0"/>
              <a:t>2026/5/15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5B7E-8ED3-456D-84D1-604D043423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8381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1989-C0C8-49C1-B4A4-BF448A848101}" type="datetimeFigureOut">
              <a:rPr lang="zh-CN" altLang="en-US" smtClean="0"/>
              <a:t>2026/5/15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5B7E-8ED3-456D-84D1-604D043423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994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1989-C0C8-49C1-B4A4-BF448A848101}" type="datetimeFigureOut">
              <a:rPr lang="zh-CN" altLang="en-US" smtClean="0"/>
              <a:t>2026/5/15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5B7E-8ED3-456D-84D1-604D043423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86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1989-C0C8-49C1-B4A4-BF448A848101}" type="datetimeFigureOut">
              <a:rPr lang="zh-CN" altLang="en-US" smtClean="0"/>
              <a:t>2026/5/15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5B7E-8ED3-456D-84D1-604D043423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44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1989-C0C8-49C1-B4A4-BF448A848101}" type="datetimeFigureOut">
              <a:rPr lang="zh-CN" altLang="en-US" smtClean="0"/>
              <a:t>2026/5/15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5B7E-8ED3-456D-84D1-604D043423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478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1989-C0C8-49C1-B4A4-BF448A848101}" type="datetimeFigureOut">
              <a:rPr lang="zh-CN" altLang="en-US" smtClean="0"/>
              <a:t>2026/5/15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5B7E-8ED3-456D-84D1-604D043423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3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1989-C0C8-49C1-B4A4-BF448A848101}" type="datetimeFigureOut">
              <a:rPr lang="zh-CN" altLang="en-US" smtClean="0"/>
              <a:t>2026/5/15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5B7E-8ED3-456D-84D1-604D043423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8964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1989-C0C8-49C1-B4A4-BF448A848101}" type="datetimeFigureOut">
              <a:rPr lang="zh-CN" altLang="en-US" smtClean="0"/>
              <a:t>2026/5/15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5B7E-8ED3-456D-84D1-604D043423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377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1989-C0C8-49C1-B4A4-BF448A848101}" type="datetimeFigureOut">
              <a:rPr lang="zh-CN" altLang="en-US" smtClean="0"/>
              <a:t>2026/5/15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5B7E-8ED3-456D-84D1-604D043423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8566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1989-C0C8-49C1-B4A4-BF448A848101}" type="datetimeFigureOut">
              <a:rPr lang="zh-CN" altLang="en-US" smtClean="0"/>
              <a:t>2026/5/15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5B7E-8ED3-456D-84D1-604D043423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442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1989-C0C8-49C1-B4A4-BF448A848101}" type="datetimeFigureOut">
              <a:rPr lang="zh-CN" altLang="en-US" smtClean="0"/>
              <a:t>2026/5/15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5B7E-8ED3-456D-84D1-604D043423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511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11989-C0C8-49C1-B4A4-BF448A848101}" type="datetimeFigureOut">
              <a:rPr lang="zh-CN" altLang="en-US" smtClean="0"/>
              <a:t>2026/5/15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A5B7E-8ED3-456D-84D1-604D043423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69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6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4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51.png"/><Relationship Id="rId5" Type="http://schemas.openxmlformats.org/officeDocument/2006/relationships/image" Target="../media/image48.png"/><Relationship Id="rId10" Type="http://schemas.openxmlformats.org/officeDocument/2006/relationships/image" Target="../media/image56.png"/><Relationship Id="rId4" Type="http://schemas.openxmlformats.org/officeDocument/2006/relationships/image" Target="../media/image65.png"/><Relationship Id="rId9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1.png"/><Relationship Id="rId3" Type="http://schemas.openxmlformats.org/officeDocument/2006/relationships/image" Target="../media/image4.png"/><Relationship Id="rId7" Type="http://schemas.openxmlformats.org/officeDocument/2006/relationships/image" Target="../media/image900.png"/><Relationship Id="rId12" Type="http://schemas.openxmlformats.org/officeDocument/2006/relationships/image" Target="../media/image108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0.png"/><Relationship Id="rId11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1061.png"/><Relationship Id="rId4" Type="http://schemas.openxmlformats.org/officeDocument/2006/relationships/image" Target="../media/image54.png"/><Relationship Id="rId9" Type="http://schemas.openxmlformats.org/officeDocument/2006/relationships/image" Target="../media/image10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4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6.png"/><Relationship Id="rId9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3" Type="http://schemas.openxmlformats.org/officeDocument/2006/relationships/image" Target="../media/image4.png"/><Relationship Id="rId7" Type="http://schemas.openxmlformats.org/officeDocument/2006/relationships/image" Target="../media/image7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660.png"/><Relationship Id="rId4" Type="http://schemas.openxmlformats.org/officeDocument/2006/relationships/image" Target="../media/image73.png"/><Relationship Id="rId9" Type="http://schemas.openxmlformats.org/officeDocument/2006/relationships/image" Target="../media/image7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80.png"/><Relationship Id="rId1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200.png"/><Relationship Id="rId12" Type="http://schemas.openxmlformats.org/officeDocument/2006/relationships/image" Target="../media/image18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60.png"/><Relationship Id="rId20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4.png"/><Relationship Id="rId5" Type="http://schemas.openxmlformats.org/officeDocument/2006/relationships/image" Target="../media/image16.png"/><Relationship Id="rId15" Type="http://schemas.openxmlformats.org/officeDocument/2006/relationships/image" Target="../media/image20.png"/><Relationship Id="rId10" Type="http://schemas.openxmlformats.org/officeDocument/2006/relationships/image" Target="../media/image23.png"/><Relationship Id="rId19" Type="http://schemas.openxmlformats.org/officeDocument/2006/relationships/image" Target="../media/image290.png"/><Relationship Id="rId4" Type="http://schemas.openxmlformats.org/officeDocument/2006/relationships/image" Target="../media/image140.png"/><Relationship Id="rId9" Type="http://schemas.openxmlformats.org/officeDocument/2006/relationships/image" Target="../media/image170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70.png"/><Relationship Id="rId5" Type="http://schemas.openxmlformats.org/officeDocument/2006/relationships/image" Target="../media/image26.png"/><Relationship Id="rId10" Type="http://schemas.openxmlformats.org/officeDocument/2006/relationships/image" Target="../media/image36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7.png"/><Relationship Id="rId5" Type="http://schemas.openxmlformats.org/officeDocument/2006/relationships/image" Target="../media/image33.png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.png"/><Relationship Id="rId7" Type="http://schemas.openxmlformats.org/officeDocument/2006/relationships/image" Target="../media/image3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image" Target="../media/image4.png"/><Relationship Id="rId7" Type="http://schemas.openxmlformats.org/officeDocument/2006/relationships/image" Target="../media/image4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5" Type="http://schemas.openxmlformats.org/officeDocument/2006/relationships/image" Target="../media/image41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.png"/><Relationship Id="rId7" Type="http://schemas.openxmlformats.org/officeDocument/2006/relationships/image" Target="../media/image44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svg"/><Relationship Id="rId5" Type="http://schemas.openxmlformats.org/officeDocument/2006/relationships/image" Target="../media/image59.png"/><Relationship Id="rId4" Type="http://schemas.openxmlformats.org/officeDocument/2006/relationships/image" Target="../media/image4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356838"/>
            <a:ext cx="12192000" cy="5011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33">
                <a:extLst>
                  <a:ext uri="{FF2B5EF4-FFF2-40B4-BE49-F238E27FC236}">
                    <a16:creationId xmlns:a16="http://schemas.microsoft.com/office/drawing/2014/main" id="{205D110D-408D-67E3-74F2-ABAFFC640AEB}"/>
                  </a:ext>
                </a:extLst>
              </p:cNvPr>
              <p:cNvSpPr txBox="1"/>
              <p:nvPr/>
            </p:nvSpPr>
            <p:spPr bwMode="auto">
              <a:xfrm>
                <a:off x="792505" y="2168412"/>
                <a:ext cx="10517535" cy="677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3800" b="1">
                    <a:latin typeface="Times New Roman" panose="02020603050405020304" pitchFamily="18" charset="0"/>
                    <a:ea typeface="微软雅黑" panose="020B0503020204020204" pitchFamily="2" charset="-122"/>
                    <a:cs typeface="Times New Roman" panose="02020603050405020304" pitchFamily="18" charset="0"/>
                  </a:rPr>
                  <a:t>Production of </a:t>
                </a:r>
                <a14:m>
                  <m:oMath xmlns:m="http://schemas.openxmlformats.org/officeDocument/2006/math">
                    <m:r>
                      <a:rPr lang="zh-CN" altLang="en-US" sz="3800" b="1" i="0">
                        <a:latin typeface="Cambria Math" panose="02040503050406030204" pitchFamily="18" charset="0"/>
                        <a:ea typeface="微软雅黑" panose="020B0503020204020204" pitchFamily="2" charset="-122"/>
                        <a:cs typeface="Times New Roman" panose="02020603050405020304" pitchFamily="18" charset="0"/>
                      </a:rPr>
                      <m:t>𝚵</m:t>
                    </m:r>
                    <m:r>
                      <a:rPr lang="en-US" altLang="zh-CN" sz="3800" b="1">
                        <a:latin typeface="Cambria Math" panose="02040503050406030204" pitchFamily="18" charset="0"/>
                        <a:ea typeface="微软雅黑" panose="020B0503020204020204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3800" b="1">
                        <a:latin typeface="Cambria Math" panose="02040503050406030204" pitchFamily="18" charset="0"/>
                        <a:ea typeface="微软雅黑" panose="020B0503020204020204" pitchFamily="2" charset="-122"/>
                        <a:cs typeface="Times New Roman" panose="02020603050405020304" pitchFamily="18" charset="0"/>
                      </a:rPr>
                      <m:t>𝟏𝟓𝟑𝟎</m:t>
                    </m:r>
                    <m:r>
                      <a:rPr lang="en-US" altLang="zh-CN" sz="3800" b="1">
                        <a:latin typeface="Cambria Math" panose="02040503050406030204" pitchFamily="18" charset="0"/>
                        <a:ea typeface="微软雅黑" panose="020B0503020204020204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3800" b="1">
                    <a:latin typeface="Times New Roman" panose="02020603050405020304" pitchFamily="18" charset="0"/>
                    <a:ea typeface="微软雅黑" panose="020B0503020204020204" pitchFamily="2" charset="-122"/>
                    <a:cs typeface="Times New Roman" panose="02020603050405020304" pitchFamily="18" charset="0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800" b="1" i="1">
                            <a:latin typeface="Cambria Math" panose="02040503050406030204" pitchFamily="18" charset="0"/>
                            <a:ea typeface="微软雅黑" panose="020B0503020204020204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800" b="1" i="1">
                            <a:latin typeface="Cambria Math" panose="02040503050406030204" pitchFamily="18" charset="0"/>
                            <a:ea typeface="微软雅黑" panose="020B0503020204020204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3800" b="1" i="1">
                            <a:latin typeface="Cambria Math" panose="02040503050406030204" pitchFamily="18" charset="0"/>
                            <a:ea typeface="微软雅黑" panose="020B0503020204020204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3800" b="1" i="1">
                        <a:latin typeface="Cambria Math" panose="02040503050406030204" pitchFamily="18" charset="0"/>
                        <a:ea typeface="微软雅黑" panose="020B0503020204020204" pitchFamily="2" charset="-122"/>
                        <a:cs typeface="Times New Roman" panose="02020603050405020304" pitchFamily="18" charset="0"/>
                      </a:rPr>
                      <m:t>𝒑</m:t>
                    </m:r>
                  </m:oMath>
                </a14:m>
                <a:r>
                  <a:rPr lang="zh-CN" altLang="en-US" sz="3800" b="1">
                    <a:latin typeface="Times New Roman" panose="02020603050405020304" pitchFamily="18" charset="0"/>
                    <a:ea typeface="微软雅黑" panose="020B0503020204020204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800" b="1">
                    <a:latin typeface="Times New Roman" panose="02020603050405020304" pitchFamily="18" charset="0"/>
                    <a:ea typeface="微软雅黑" panose="020B0503020204020204" pitchFamily="2" charset="-122"/>
                    <a:cs typeface="Times New Roman" panose="02020603050405020304" pitchFamily="18" charset="0"/>
                  </a:rPr>
                  <a:t>scattering process</a:t>
                </a:r>
                <a:endParaRPr lang="zh-CN" altLang="en-US" sz="3800" b="1">
                  <a:latin typeface="Times New Roman" panose="02020603050405020304" pitchFamily="18" charset="0"/>
                  <a:ea typeface="微软雅黑" panose="020B0503020204020204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33">
                <a:extLst>
                  <a:ext uri="{FF2B5EF4-FFF2-40B4-BE49-F238E27FC236}">
                    <a16:creationId xmlns:a16="http://schemas.microsoft.com/office/drawing/2014/main" id="{205D110D-408D-67E3-74F2-ABAFFC640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2505" y="2168412"/>
                <a:ext cx="10517535" cy="677108"/>
              </a:xfrm>
              <a:prstGeom prst="rect">
                <a:avLst/>
              </a:prstGeom>
              <a:blipFill>
                <a:blip r:embed="rId3"/>
                <a:stretch>
                  <a:fillRect l="-1913" t="-15315" r="-290" b="-351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31">
            <a:extLst>
              <a:ext uri="{FF2B5EF4-FFF2-40B4-BE49-F238E27FC236}">
                <a16:creationId xmlns:a16="http://schemas.microsoft.com/office/drawing/2014/main" id="{F7F12562-4CCA-105E-B80B-6C0128EADB25}"/>
              </a:ext>
            </a:extLst>
          </p:cNvPr>
          <p:cNvSpPr txBox="1"/>
          <p:nvPr/>
        </p:nvSpPr>
        <p:spPr bwMode="auto">
          <a:xfrm>
            <a:off x="3471040" y="3456948"/>
            <a:ext cx="4833991" cy="1730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2400">
                <a:latin typeface="Times New Roman" panose="02020603050405020304" pitchFamily="18" charset="0"/>
                <a:ea typeface="思源黑体 CN Heavy" panose="020B0A00000000000000" pitchFamily="34" charset="-122"/>
                <a:cs typeface="Times New Roman" panose="02020603050405020304" pitchFamily="18" charset="0"/>
                <a:sym typeface="+mn-lt"/>
              </a:rPr>
              <a:t>Speaker</a:t>
            </a:r>
            <a:r>
              <a:rPr lang="zh-CN" altLang="en-US" sz="2400">
                <a:latin typeface="Times New Roman" panose="02020603050405020304" pitchFamily="18" charset="0"/>
                <a:ea typeface="思源黑体 CN Heavy" panose="020B0A00000000000000" pitchFamily="34" charset="-122"/>
                <a:cs typeface="Times New Roman" panose="02020603050405020304" pitchFamily="18" charset="0"/>
                <a:sym typeface="+mn-lt"/>
              </a:rPr>
              <a:t>：</a:t>
            </a:r>
            <a:r>
              <a:rPr lang="en-US" altLang="zh-CN" sz="2400">
                <a:latin typeface="Times New Roman" panose="02020603050405020304" pitchFamily="18" charset="0"/>
                <a:ea typeface="思源黑体 CN Heavy" panose="020B0A00000000000000" pitchFamily="34" charset="-122"/>
                <a:cs typeface="Times New Roman" panose="02020603050405020304" pitchFamily="18" charset="0"/>
                <a:sym typeface="+mn-lt"/>
              </a:rPr>
              <a:t>Quan-Yun Guo</a:t>
            </a:r>
          </a:p>
          <a:p>
            <a:pPr algn="ctr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2400">
                <a:latin typeface="Times New Roman" panose="02020603050405020304" pitchFamily="18" charset="0"/>
                <a:ea typeface="思源黑体 CN Heavy" panose="020B0A00000000000000" pitchFamily="34" charset="-122"/>
                <a:cs typeface="Times New Roman" panose="02020603050405020304" pitchFamily="18" charset="0"/>
              </a:rPr>
              <a:t>Supervisor</a:t>
            </a:r>
            <a:r>
              <a:rPr lang="zh-CN" altLang="en-US" sz="2400">
                <a:latin typeface="Times New Roman" panose="02020603050405020304" pitchFamily="18" charset="0"/>
                <a:ea typeface="思源黑体 CN Heavy" panose="020B0A00000000000000" pitchFamily="34" charset="-122"/>
                <a:cs typeface="Times New Roman" panose="02020603050405020304" pitchFamily="18" charset="0"/>
                <a:sym typeface="+mn-lt"/>
              </a:rPr>
              <a:t>：</a:t>
            </a:r>
            <a:r>
              <a:rPr lang="en-US" altLang="zh-CN" sz="2400">
                <a:latin typeface="Times New Roman" panose="02020603050405020304" pitchFamily="18" charset="0"/>
                <a:ea typeface="思源黑体 CN Heavy" panose="020B0A00000000000000" pitchFamily="34" charset="-122"/>
                <a:cs typeface="Times New Roman" panose="02020603050405020304" pitchFamily="18" charset="0"/>
                <a:sym typeface="+mn-lt"/>
              </a:rPr>
              <a:t>Dian-Yong Chen </a:t>
            </a:r>
          </a:p>
          <a:p>
            <a:pPr algn="ctr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2400">
                <a:latin typeface="Times New Roman" panose="02020603050405020304" pitchFamily="18" charset="0"/>
                <a:ea typeface="思源黑体 CN Heavy" panose="020B0A00000000000000" pitchFamily="34" charset="-122"/>
                <a:cs typeface="Times New Roman" panose="02020603050405020304" pitchFamily="18" charset="0"/>
                <a:sym typeface="+mn-lt"/>
              </a:rPr>
              <a:t>Collaborator</a:t>
            </a:r>
            <a:r>
              <a:rPr lang="zh-CN" altLang="en-US" sz="2400">
                <a:latin typeface="Times New Roman" panose="02020603050405020304" pitchFamily="18" charset="0"/>
                <a:ea typeface="思源黑体 CN Heavy" panose="020B0A00000000000000" pitchFamily="34" charset="-122"/>
                <a:cs typeface="Times New Roman" panose="02020603050405020304" pitchFamily="18" charset="0"/>
                <a:sym typeface="+mn-lt"/>
              </a:rPr>
              <a:t>：</a:t>
            </a:r>
            <a:r>
              <a:rPr lang="en-US" altLang="zh-CN" sz="2400">
                <a:latin typeface="Times New Roman" panose="02020603050405020304" pitchFamily="18" charset="0"/>
                <a:ea typeface="思源黑体 CN Heavy" panose="020B0A00000000000000" pitchFamily="34" charset="-122"/>
                <a:cs typeface="Times New Roman" panose="02020603050405020304" pitchFamily="18" charset="0"/>
                <a:sym typeface="+mn-lt"/>
              </a:rPr>
              <a:t>Jing Liu, Pei-wen Wu.</a:t>
            </a:r>
            <a:endParaRPr lang="en-US" altLang="zh-CN" sz="2400">
              <a:latin typeface="Times New Roman" panose="02020603050405020304" pitchFamily="18" charset="0"/>
              <a:ea typeface="思源黑体 CN Heavy" panose="020B0A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TextBox 33">
            <a:extLst>
              <a:ext uri="{FF2B5EF4-FFF2-40B4-BE49-F238E27FC236}">
                <a16:creationId xmlns:a16="http://schemas.microsoft.com/office/drawing/2014/main" id="{31EAA91C-4FCE-78D2-7C3C-9659121780FD}"/>
              </a:ext>
            </a:extLst>
          </p:cNvPr>
          <p:cNvSpPr txBox="1"/>
          <p:nvPr/>
        </p:nvSpPr>
        <p:spPr bwMode="auto">
          <a:xfrm>
            <a:off x="8509222" y="205201"/>
            <a:ext cx="334606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2026</a:t>
            </a:r>
            <a:r>
              <a:rPr lang="zh-CN" altLang="en-US" sz="240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轻强子专题研讨会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66415AA-23E1-BC85-91CB-95EB80B6B27A}"/>
              </a:ext>
            </a:extLst>
          </p:cNvPr>
          <p:cNvSpPr txBox="1"/>
          <p:nvPr/>
        </p:nvSpPr>
        <p:spPr>
          <a:xfrm>
            <a:off x="8555456" y="744902"/>
            <a:ext cx="31051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Phys.Rev.C 112,065201 (2025)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8313B14-32F4-4F87-C083-F966AB3DEE4B}"/>
              </a:ext>
            </a:extLst>
          </p:cNvPr>
          <p:cNvGrpSpPr/>
          <p:nvPr/>
        </p:nvGrpSpPr>
        <p:grpSpPr>
          <a:xfrm>
            <a:off x="170928" y="175721"/>
            <a:ext cx="3419383" cy="1073083"/>
            <a:chOff x="145243" y="82490"/>
            <a:chExt cx="3419383" cy="1073083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5243" y="82490"/>
              <a:ext cx="975749" cy="975749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DC0E2D98-3434-6051-DC95-4F1A925BF0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78" t="37299" r="4427" b="34323"/>
            <a:stretch>
              <a:fillRect/>
            </a:stretch>
          </p:blipFill>
          <p:spPr bwMode="auto">
            <a:xfrm>
              <a:off x="1259790" y="82490"/>
              <a:ext cx="2304836" cy="1073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603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BD5BF-1545-1441-45CB-15DFE51D1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C010FAAE-AE93-AD72-0E19-5C101035E1F3}"/>
              </a:ext>
            </a:extLst>
          </p:cNvPr>
          <p:cNvCxnSpPr>
            <a:cxnSpLocks/>
          </p:cNvCxnSpPr>
          <p:nvPr/>
        </p:nvCxnSpPr>
        <p:spPr>
          <a:xfrm>
            <a:off x="51729" y="729689"/>
            <a:ext cx="12073026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logo2">
            <a:extLst>
              <a:ext uri="{FF2B5EF4-FFF2-40B4-BE49-F238E27FC236}">
                <a16:creationId xmlns:a16="http://schemas.microsoft.com/office/drawing/2014/main" id="{A65AED91-CA07-F02B-EC3C-484129D83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589" y="83571"/>
            <a:ext cx="4072482" cy="57910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AD53351-A5B6-0D42-97A8-3A187A0DA744}"/>
              </a:ext>
            </a:extLst>
          </p:cNvPr>
          <p:cNvSpPr txBox="1"/>
          <p:nvPr/>
        </p:nvSpPr>
        <p:spPr>
          <a:xfrm>
            <a:off x="214363" y="27064"/>
            <a:ext cx="23250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Formalism</a:t>
            </a:r>
            <a:endParaRPr lang="zh-C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BAE9C7A-5930-BAC5-C13A-141EA17A64B3}"/>
              </a:ext>
            </a:extLst>
          </p:cNvPr>
          <p:cNvSpPr txBox="1"/>
          <p:nvPr/>
        </p:nvSpPr>
        <p:spPr>
          <a:xfrm>
            <a:off x="214363" y="831494"/>
            <a:ext cx="44334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600" b="1">
                <a:solidFill>
                  <a:schemeClr val="tx1"/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600" b="1">
                <a:latin typeface="Cambria Math" panose="02040503050406030204" pitchFamily="18" charset="0"/>
                <a:cs typeface="Times New Roman" panose="02020603050405020304" pitchFamily="18" charset="0"/>
                <a:sym typeface="+mn-ea"/>
              </a:rPr>
              <a:t>Differential cross sections</a:t>
            </a:r>
          </a:p>
        </p:txBody>
      </p:sp>
      <p:pic>
        <p:nvPicPr>
          <p:cNvPr id="13" name="图形 12">
            <a:extLst>
              <a:ext uri="{FF2B5EF4-FFF2-40B4-BE49-F238E27FC236}">
                <a16:creationId xmlns:a16="http://schemas.microsoft.com/office/drawing/2014/main" id="{66BB19B6-43A4-63B8-6D45-2F95313DC19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734" t="1260" r="33374"/>
          <a:stretch>
            <a:fillRect/>
          </a:stretch>
        </p:blipFill>
        <p:spPr>
          <a:xfrm>
            <a:off x="516000" y="1972919"/>
            <a:ext cx="5580000" cy="44924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616819D-911A-C9D3-C51F-7C0BBF810649}"/>
                  </a:ext>
                </a:extLst>
              </p:cNvPr>
              <p:cNvSpPr txBox="1"/>
              <p:nvPr/>
            </p:nvSpPr>
            <p:spPr>
              <a:xfrm>
                <a:off x="2311834" y="1461503"/>
                <a:ext cx="2261791" cy="3693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zh-CN" altLang="en-US" b="0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(1530)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616819D-911A-C9D3-C51F-7C0BBF810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834" y="1461503"/>
                <a:ext cx="2261791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7B8F980A-55AA-1C15-A305-B60118AF5EBD}"/>
                  </a:ext>
                </a:extLst>
              </p:cNvPr>
              <p:cNvSpPr txBox="1"/>
              <p:nvPr/>
            </p:nvSpPr>
            <p:spPr>
              <a:xfrm>
                <a:off x="7923145" y="1453824"/>
                <a:ext cx="2261791" cy="37555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zh-CN" altLang="en-US" b="0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(1530)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7B8F980A-55AA-1C15-A305-B60118AF5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3145" y="1453824"/>
                <a:ext cx="2261791" cy="375552"/>
              </a:xfrm>
              <a:prstGeom prst="rect">
                <a:avLst/>
              </a:prstGeom>
              <a:blipFill>
                <a:blip r:embed="rId6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图形 19">
            <a:extLst>
              <a:ext uri="{FF2B5EF4-FFF2-40B4-BE49-F238E27FC236}">
                <a16:creationId xmlns:a16="http://schemas.microsoft.com/office/drawing/2014/main" id="{5B298DB0-95FA-5893-32F4-BC0FD2E7B98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081" r="32568"/>
          <a:stretch>
            <a:fillRect/>
          </a:stretch>
        </p:blipFill>
        <p:spPr>
          <a:xfrm>
            <a:off x="6145320" y="1958009"/>
            <a:ext cx="5580000" cy="450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3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D43A9-36B6-E760-D816-D8F65956A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C53ADE41-4EDD-EDDD-856E-6A877AEE2B56}"/>
              </a:ext>
            </a:extLst>
          </p:cNvPr>
          <p:cNvCxnSpPr>
            <a:cxnSpLocks/>
          </p:cNvCxnSpPr>
          <p:nvPr/>
        </p:nvCxnSpPr>
        <p:spPr>
          <a:xfrm>
            <a:off x="51729" y="729689"/>
            <a:ext cx="12073026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logo2">
            <a:extLst>
              <a:ext uri="{FF2B5EF4-FFF2-40B4-BE49-F238E27FC236}">
                <a16:creationId xmlns:a16="http://schemas.microsoft.com/office/drawing/2014/main" id="{4929ACDF-868D-5C0C-1F49-1863330A6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589" y="83571"/>
            <a:ext cx="4072482" cy="57910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D15F476-841C-98CB-671A-60BCBC6434E1}"/>
              </a:ext>
            </a:extLst>
          </p:cNvPr>
          <p:cNvSpPr txBox="1"/>
          <p:nvPr/>
        </p:nvSpPr>
        <p:spPr>
          <a:xfrm>
            <a:off x="214363" y="27064"/>
            <a:ext cx="23250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Formalism</a:t>
            </a:r>
            <a:endParaRPr lang="zh-C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EAA1808-D7A3-20A1-3BA0-698BA6ED9B3A}"/>
                  </a:ext>
                </a:extLst>
              </p:cNvPr>
              <p:cNvSpPr txBox="1"/>
              <p:nvPr/>
            </p:nvSpPr>
            <p:spPr>
              <a:xfrm>
                <a:off x="283942" y="816584"/>
                <a:ext cx="5545364" cy="5014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u"/>
                </a:pPr>
                <a14:m>
                  <m:oMath xmlns:m="http://schemas.openxmlformats.org/officeDocument/2006/math">
                    <m:r>
                      <a:rPr lang="en-US" altLang="zh-CN" sz="2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 </m:t>
                    </m:r>
                    <m:sSup>
                      <m:sSupPr>
                        <m:ctrlPr>
                          <a:rPr lang="en-US" altLang="zh-CN" sz="2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𝑲</m:t>
                        </m:r>
                      </m:e>
                      <m:sup>
                        <m:r>
                          <a:rPr lang="en-US" altLang="zh-CN" sz="2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r>
                      <a:rPr lang="en-US" altLang="zh-CN" sz="2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𝒑</m:t>
                    </m:r>
                    <m:r>
                      <a:rPr lang="zh-CN" altLang="en-US" sz="2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→</m:t>
                    </m:r>
                    <m:sSup>
                      <m:sSupPr>
                        <m:ctrlP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𝑲</m:t>
                        </m:r>
                      </m:e>
                      <m:sup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zh-CN" altLang="en-US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𝚵</m:t>
                        </m:r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(</m:t>
                        </m:r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𝟏𝟓𝟑𝟎</m:t>
                        </m:r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)</m:t>
                        </m:r>
                      </m:e>
                      <m:sup>
                        <m:r>
                          <a:rPr lang="en-US" altLang="zh-CN" sz="2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r>
                      <a:rPr lang="zh-CN" altLang="en-US" sz="2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→</m:t>
                    </m:r>
                    <m:sSup>
                      <m:sSupPr>
                        <m:ctrlP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𝑲</m:t>
                        </m:r>
                      </m:e>
                      <m:sup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zh-CN" altLang="en-US" sz="2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𝚵</m:t>
                        </m:r>
                      </m:e>
                      <m:sup>
                        <m:r>
                          <a:rPr lang="en-US" altLang="zh-CN" sz="2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zh-CN" altLang="en-US" sz="2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𝝅</m:t>
                        </m:r>
                      </m:e>
                      <m:sup>
                        <m:r>
                          <a:rPr lang="en-US" altLang="zh-CN" sz="2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𝟎</m:t>
                        </m:r>
                      </m:sup>
                    </m:sSup>
                  </m:oMath>
                </a14:m>
                <a:endParaRPr lang="en-US" altLang="zh-CN" sz="2600" b="1">
                  <a:latin typeface="Cambria Math" panose="02040503050406030204" pitchFamily="18" charset="0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EAA1808-D7A3-20A1-3BA0-698BA6ED9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42" y="816584"/>
                <a:ext cx="5545364" cy="5014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4" name="组合 133">
            <a:extLst>
              <a:ext uri="{FF2B5EF4-FFF2-40B4-BE49-F238E27FC236}">
                <a16:creationId xmlns:a16="http://schemas.microsoft.com/office/drawing/2014/main" id="{119474E7-1EDF-CB1F-F21E-81401DA0A8D1}"/>
              </a:ext>
            </a:extLst>
          </p:cNvPr>
          <p:cNvGrpSpPr/>
          <p:nvPr/>
        </p:nvGrpSpPr>
        <p:grpSpPr>
          <a:xfrm>
            <a:off x="738505" y="1420522"/>
            <a:ext cx="4891783" cy="3168005"/>
            <a:chOff x="415713" y="2261154"/>
            <a:chExt cx="4464400" cy="2891224"/>
          </a:xfrm>
        </p:grpSpPr>
        <p:pic>
          <p:nvPicPr>
            <p:cNvPr id="68" name="图片 67">
              <a:extLst>
                <a:ext uri="{FF2B5EF4-FFF2-40B4-BE49-F238E27FC236}">
                  <a16:creationId xmlns:a16="http://schemas.microsoft.com/office/drawing/2014/main" id="{806D331F-22DA-3554-F873-4DB6E746E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4468" y="2307248"/>
              <a:ext cx="4166682" cy="2771647"/>
            </a:xfrm>
            <a:prstGeom prst="rect">
              <a:avLst/>
            </a:prstGeom>
          </p:spPr>
        </p:pic>
        <p:sp>
          <p:nvSpPr>
            <p:cNvPr id="133" name="圆角矩形 51">
              <a:extLst>
                <a:ext uri="{FF2B5EF4-FFF2-40B4-BE49-F238E27FC236}">
                  <a16:creationId xmlns:a16="http://schemas.microsoft.com/office/drawing/2014/main" id="{57E788F5-C086-7FE1-D92A-9A4D8E98945E}"/>
                </a:ext>
              </a:extLst>
            </p:cNvPr>
            <p:cNvSpPr/>
            <p:nvPr/>
          </p:nvSpPr>
          <p:spPr>
            <a:xfrm>
              <a:off x="415713" y="2261154"/>
              <a:ext cx="4464400" cy="2891224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9804"/>
              </a:schemeClr>
            </a:solidFill>
            <a:ln>
              <a:solidFill>
                <a:srgbClr val="9B4984"/>
              </a:solidFill>
            </a:ln>
            <a:effectLst>
              <a:softEdge rad="12700"/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8" name="组合 137">
            <a:extLst>
              <a:ext uri="{FF2B5EF4-FFF2-40B4-BE49-F238E27FC236}">
                <a16:creationId xmlns:a16="http://schemas.microsoft.com/office/drawing/2014/main" id="{2A4E0F91-D44C-E95C-B48E-AF542F657484}"/>
              </a:ext>
            </a:extLst>
          </p:cNvPr>
          <p:cNvGrpSpPr/>
          <p:nvPr/>
        </p:nvGrpSpPr>
        <p:grpSpPr>
          <a:xfrm>
            <a:off x="445075" y="4759658"/>
            <a:ext cx="5771969" cy="369332"/>
            <a:chOff x="400349" y="1362042"/>
            <a:chExt cx="5771969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7D00A88C-8146-DF04-9B5D-F22C53E743B3}"/>
                    </a:ext>
                  </a:extLst>
                </p:cNvPr>
                <p:cNvSpPr txBox="1"/>
                <p:nvPr/>
              </p:nvSpPr>
              <p:spPr>
                <a:xfrm>
                  <a:off x="400349" y="1374444"/>
                  <a:ext cx="3157860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𝐵𝑟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+mn-ea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zh-CN" altLang="en-US" sz="16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+mn-ea"/>
                                  </a:rPr>
                                  <m:t>Ξ</m:t>
                                </m:r>
                                <m:r>
                                  <a:rPr lang="en-US" altLang="zh-CN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+mn-ea"/>
                                  </a:rPr>
                                  <m:t>(1530)</m:t>
                                </m:r>
                              </m:e>
                              <m:sup>
                                <m:r>
                                  <a:rPr lang="en-US" altLang="zh-CN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+mn-ea"/>
                                  </a:rPr>
                                  <m:t>−</m:t>
                                </m:r>
                              </m:sup>
                            </m:sSup>
                            <m:r>
                              <a:rPr lang="zh-CN" alt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ea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altLang="zh-CN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+mn-ea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  <a:sym typeface="+mn-ea"/>
                                  </a:rPr>
                                  <m:t>Ξ</m:t>
                                </m:r>
                              </m:e>
                              <m:sup>
                                <m:r>
                                  <a:rPr lang="en-US" altLang="zh-CN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+mn-ea"/>
                                  </a:rPr>
                                  <m:t>−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CN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+mn-ea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+mn-ea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CN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+mn-ea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  <m:r>
                          <a:rPr lang="en-US" altLang="zh-CN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≈33.3%</m:t>
                        </m:r>
                      </m:oMath>
                    </m:oMathPara>
                  </a14:m>
                  <a:endParaRPr lang="zh-CN" altLang="en-US" sz="160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7D00A88C-8146-DF04-9B5D-F22C53E743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349" y="1374444"/>
                  <a:ext cx="3157860" cy="338554"/>
                </a:xfrm>
                <a:prstGeom prst="rect">
                  <a:avLst/>
                </a:prstGeom>
                <a:blipFill>
                  <a:blip r:embed="rId6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7" name="文本框 136">
              <a:extLst>
                <a:ext uri="{FF2B5EF4-FFF2-40B4-BE49-F238E27FC236}">
                  <a16:creationId xmlns:a16="http://schemas.microsoft.com/office/drawing/2014/main" id="{22F3BB62-1B19-9EEB-EB7B-F2A097A90C71}"/>
                </a:ext>
              </a:extLst>
            </p:cNvPr>
            <p:cNvSpPr txBox="1"/>
            <p:nvPr/>
          </p:nvSpPr>
          <p:spPr>
            <a:xfrm>
              <a:off x="3489995" y="1362042"/>
              <a:ext cx="268232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1">
                  <a:solidFill>
                    <a:srgbClr val="0070C0"/>
                  </a:solidFill>
                  <a:latin typeface="-apple-system"/>
                </a:rPr>
                <a:t>CERN-HERA-79-02 (1979).</a:t>
              </a:r>
              <a:endParaRPr lang="zh-CN" altLang="en-US" b="1">
                <a:solidFill>
                  <a:srgbClr val="0070C0"/>
                </a:solidFill>
                <a:latin typeface="-apple-system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2" name="表格 141">
                <a:extLst>
                  <a:ext uri="{FF2B5EF4-FFF2-40B4-BE49-F238E27FC236}">
                    <a16:creationId xmlns:a16="http://schemas.microsoft.com/office/drawing/2014/main" id="{CCFC2A05-3F00-D99C-FF9A-7644B5EA1C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5623926"/>
                  </p:ext>
                </p:extLst>
              </p:nvPr>
            </p:nvGraphicFramePr>
            <p:xfrm>
              <a:off x="388250" y="5294147"/>
              <a:ext cx="5886975" cy="118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89521">
                      <a:extLst>
                        <a:ext uri="{9D8B030D-6E8A-4147-A177-3AD203B41FA5}">
                          <a16:colId xmlns:a16="http://schemas.microsoft.com/office/drawing/2014/main" val="476352623"/>
                        </a:ext>
                      </a:extLst>
                    </a:gridCol>
                    <a:gridCol w="2997454">
                      <a:extLst>
                        <a:ext uri="{9D8B030D-6E8A-4147-A177-3AD203B41FA5}">
                          <a16:colId xmlns:a16="http://schemas.microsoft.com/office/drawing/2014/main" val="1561124385"/>
                        </a:ext>
                      </a:extLst>
                    </a:gridCol>
                  </a:tblGrid>
                  <a:tr h="39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Phys. Rev. D 16, 2706 (1977)</a:t>
                          </a:r>
                          <a:endParaRPr lang="zh-CN" altLang="en-US" sz="1600" b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altLang="zh-CN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5.5±1.4</m:t>
                                  </m:r>
                                </m:e>
                              </m:d>
                              <m:r>
                                <a:rPr lang="en-US" altLang="zh-CN" sz="1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zh-CN" altLang="en-US" sz="1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μ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b</m:t>
                              </m:r>
                            </m:oMath>
                          </a14:m>
                          <a:r>
                            <a:rPr lang="zh-CN" altLang="en-US" sz="1600" b="0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600" b="0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at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altLang="zh-CN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</m:rad>
                              <m:r>
                                <a:rPr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=2.57 </m:t>
                              </m:r>
                            </m:oMath>
                          </a14:m>
                          <a:r>
                            <a:rPr lang="en-US" altLang="zh-CN" sz="1600" b="0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GeV</a:t>
                          </a:r>
                          <a:endParaRPr lang="zh-CN" altLang="en-US" sz="1600" b="0" i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90079889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Our estimation (Scenario A)</a:t>
                          </a:r>
                          <a:endParaRPr lang="zh-CN" altLang="en-US" sz="16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≈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2 </m:t>
                                </m:r>
                                <m:r>
                                  <m:rPr>
                                    <m:sty m:val="p"/>
                                  </m:rPr>
                                  <a:rPr lang="zh-CN" altLang="en-US" sz="1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μ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oMath>
                            </m:oMathPara>
                          </a14:m>
                          <a:endParaRPr lang="zh-CN" altLang="en-US" sz="16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01221079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Our estimation (Scenario B)</a:t>
                          </a:r>
                          <a:endParaRPr lang="zh-CN" altLang="en-US" sz="16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≈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3 </m:t>
                                </m:r>
                                <m:r>
                                  <m:rPr>
                                    <m:sty m:val="p"/>
                                  </m:rPr>
                                  <a:rPr lang="zh-CN" altLang="en-US" sz="1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μ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oMath>
                            </m:oMathPara>
                          </a14:m>
                          <a:endParaRPr lang="zh-CN" altLang="en-US" sz="16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59056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2" name="表格 141">
                <a:extLst>
                  <a:ext uri="{FF2B5EF4-FFF2-40B4-BE49-F238E27FC236}">
                    <a16:creationId xmlns:a16="http://schemas.microsoft.com/office/drawing/2014/main" id="{CCFC2A05-3F00-D99C-FF9A-7644B5EA1C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5623926"/>
                  </p:ext>
                </p:extLst>
              </p:nvPr>
            </p:nvGraphicFramePr>
            <p:xfrm>
              <a:off x="388250" y="5294147"/>
              <a:ext cx="5886975" cy="118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89521">
                      <a:extLst>
                        <a:ext uri="{9D8B030D-6E8A-4147-A177-3AD203B41FA5}">
                          <a16:colId xmlns:a16="http://schemas.microsoft.com/office/drawing/2014/main" val="476352623"/>
                        </a:ext>
                      </a:extLst>
                    </a:gridCol>
                    <a:gridCol w="2997454">
                      <a:extLst>
                        <a:ext uri="{9D8B030D-6E8A-4147-A177-3AD203B41FA5}">
                          <a16:colId xmlns:a16="http://schemas.microsoft.com/office/drawing/2014/main" val="1561124385"/>
                        </a:ext>
                      </a:extLst>
                    </a:gridCol>
                  </a:tblGrid>
                  <a:tr h="39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Phys. Rev. D 16, 2706 (1977)</a:t>
                          </a:r>
                          <a:endParaRPr lang="zh-CN" altLang="en-US" sz="1600" b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96748" t="-1538" r="-407" b="-2123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0079889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Our estimation (Scenario A)</a:t>
                          </a:r>
                          <a:endParaRPr lang="zh-CN" altLang="en-US" sz="16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96748" t="-100000" r="-407" b="-10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1221079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Our estimation (Scenario B)</a:t>
                          </a:r>
                          <a:endParaRPr lang="zh-CN" altLang="en-US" sz="16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96748" t="-203077" r="-407" b="-1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59056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3" name="文本框 142">
            <a:extLst>
              <a:ext uri="{FF2B5EF4-FFF2-40B4-BE49-F238E27FC236}">
                <a16:creationId xmlns:a16="http://schemas.microsoft.com/office/drawing/2014/main" id="{790A3E0E-458B-A4DF-8D66-B844A39B176D}"/>
              </a:ext>
            </a:extLst>
          </p:cNvPr>
          <p:cNvSpPr txBox="1"/>
          <p:nvPr/>
        </p:nvSpPr>
        <p:spPr>
          <a:xfrm>
            <a:off x="6673489" y="825625"/>
            <a:ext cx="285813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600" b="1">
                <a:solidFill>
                  <a:schemeClr val="tx1"/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600" b="1">
                <a:latin typeface="Cambria Math" panose="02040503050406030204" pitchFamily="18" charset="0"/>
                <a:cs typeface="Times New Roman" panose="02020603050405020304" pitchFamily="18" charset="0"/>
              </a:rPr>
              <a:t>J-PARC--</a:t>
            </a:r>
            <a:r>
              <a:rPr lang="en-US" altLang="zh-CN" sz="2600" b="1">
                <a:latin typeface="Cambria Math" panose="02040503050406030204" pitchFamily="18" charset="0"/>
                <a:cs typeface="Times New Roman" panose="02020603050405020304" pitchFamily="18" charset="0"/>
                <a:sym typeface="+mn-ea"/>
              </a:rPr>
              <a:t>K10</a:t>
            </a:r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C90D3C9F-D5AC-2E24-8BC8-2E1719C2F1DE}"/>
              </a:ext>
            </a:extLst>
          </p:cNvPr>
          <p:cNvSpPr txBox="1"/>
          <p:nvPr/>
        </p:nvSpPr>
        <p:spPr>
          <a:xfrm>
            <a:off x="9147728" y="887180"/>
            <a:ext cx="20685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>
                <a:solidFill>
                  <a:srgbClr val="0070C0"/>
                </a:solidFill>
                <a:latin typeface="-apple-system"/>
              </a:rPr>
              <a:t>e-Print: 2110.04462</a:t>
            </a:r>
            <a:endParaRPr lang="zh-CN" altLang="en-US" b="1">
              <a:solidFill>
                <a:srgbClr val="0070C0"/>
              </a:solidFill>
              <a:latin typeface="-apple-system"/>
            </a:endParaRPr>
          </a:p>
        </p:txBody>
      </p:sp>
      <p:pic>
        <p:nvPicPr>
          <p:cNvPr id="146" name="图片 145">
            <a:extLst>
              <a:ext uri="{FF2B5EF4-FFF2-40B4-BE49-F238E27FC236}">
                <a16:creationId xmlns:a16="http://schemas.microsoft.com/office/drawing/2014/main" id="{987D88A9-9EFC-CFF0-86FB-EB61842408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7382" y="1289760"/>
            <a:ext cx="4395857" cy="2255071"/>
          </a:xfrm>
          <a:prstGeom prst="rect">
            <a:avLst/>
          </a:prstGeom>
        </p:spPr>
      </p:pic>
      <p:grpSp>
        <p:nvGrpSpPr>
          <p:cNvPr id="150" name="组合 149">
            <a:extLst>
              <a:ext uri="{FF2B5EF4-FFF2-40B4-BE49-F238E27FC236}">
                <a16:creationId xmlns:a16="http://schemas.microsoft.com/office/drawing/2014/main" id="{8253DDEE-391D-C7F0-3B3C-2ADCFD37AD9F}"/>
              </a:ext>
            </a:extLst>
          </p:cNvPr>
          <p:cNvGrpSpPr/>
          <p:nvPr/>
        </p:nvGrpSpPr>
        <p:grpSpPr>
          <a:xfrm>
            <a:off x="6721915" y="1294729"/>
            <a:ext cx="4672226" cy="1925613"/>
            <a:chOff x="6721915" y="1294729"/>
            <a:chExt cx="4672226" cy="1925613"/>
          </a:xfrm>
        </p:grpSpPr>
        <p:sp>
          <p:nvSpPr>
            <p:cNvPr id="147" name="矩形 146">
              <a:extLst>
                <a:ext uri="{FF2B5EF4-FFF2-40B4-BE49-F238E27FC236}">
                  <a16:creationId xmlns:a16="http://schemas.microsoft.com/office/drawing/2014/main" id="{E12EC89F-08F8-98EA-E1DE-3C697E75C999}"/>
                </a:ext>
              </a:extLst>
            </p:cNvPr>
            <p:cNvSpPr/>
            <p:nvPr/>
          </p:nvSpPr>
          <p:spPr>
            <a:xfrm>
              <a:off x="6798364" y="1321993"/>
              <a:ext cx="2927075" cy="4924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8" name="矩形 147">
              <a:extLst>
                <a:ext uri="{FF2B5EF4-FFF2-40B4-BE49-F238E27FC236}">
                  <a16:creationId xmlns:a16="http://schemas.microsoft.com/office/drawing/2014/main" id="{257D009C-8FAB-9586-9B69-2DD4BA4CFCAA}"/>
                </a:ext>
              </a:extLst>
            </p:cNvPr>
            <p:cNvSpPr/>
            <p:nvPr/>
          </p:nvSpPr>
          <p:spPr>
            <a:xfrm>
              <a:off x="6721915" y="2727899"/>
              <a:ext cx="389284" cy="4924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矩形 148">
              <a:extLst>
                <a:ext uri="{FF2B5EF4-FFF2-40B4-BE49-F238E27FC236}">
                  <a16:creationId xmlns:a16="http://schemas.microsoft.com/office/drawing/2014/main" id="{53E7CFA8-C63A-2002-81BA-F16B10CBDFCC}"/>
                </a:ext>
              </a:extLst>
            </p:cNvPr>
            <p:cNvSpPr/>
            <p:nvPr/>
          </p:nvSpPr>
          <p:spPr>
            <a:xfrm>
              <a:off x="11004857" y="1294729"/>
              <a:ext cx="389284" cy="4107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本框 150">
                <a:extLst>
                  <a:ext uri="{FF2B5EF4-FFF2-40B4-BE49-F238E27FC236}">
                    <a16:creationId xmlns:a16="http://schemas.microsoft.com/office/drawing/2014/main" id="{BC574FF8-11F5-2F4C-E63F-164A58ADB2BF}"/>
                  </a:ext>
                </a:extLst>
              </p:cNvPr>
              <p:cNvSpPr txBox="1"/>
              <p:nvPr/>
            </p:nvSpPr>
            <p:spPr>
              <a:xfrm>
                <a:off x="6601424" y="3932001"/>
                <a:ext cx="4580098" cy="375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(2) </a:t>
                </a:r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K10 Beam Intensity: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~7</m:t>
                        </m:r>
                        <m:r>
                          <a:rPr lang="en-US" altLang="zh-CN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spill</m:t>
                    </m:r>
                  </m:oMath>
                </a14:m>
                <a:r>
                  <a:rPr lang="en-US" altLang="zh-CN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en-US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1" name="文本框 150">
                <a:extLst>
                  <a:ext uri="{FF2B5EF4-FFF2-40B4-BE49-F238E27FC236}">
                    <a16:creationId xmlns:a16="http://schemas.microsoft.com/office/drawing/2014/main" id="{BC574FF8-11F5-2F4C-E63F-164A58ADB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424" y="3932001"/>
                <a:ext cx="4580098" cy="375552"/>
              </a:xfrm>
              <a:prstGeom prst="rect">
                <a:avLst/>
              </a:prstGeom>
              <a:blipFill>
                <a:blip r:embed="rId9"/>
                <a:stretch>
                  <a:fillRect l="-1198" t="-8065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文本框 151">
                <a:extLst>
                  <a:ext uri="{FF2B5EF4-FFF2-40B4-BE49-F238E27FC236}">
                    <a16:creationId xmlns:a16="http://schemas.microsoft.com/office/drawing/2014/main" id="{CAF8C290-BDB9-97B3-64C6-930C02BE333E}"/>
                  </a:ext>
                </a:extLst>
              </p:cNvPr>
              <p:cNvSpPr txBox="1"/>
              <p:nvPr/>
            </p:nvSpPr>
            <p:spPr>
              <a:xfrm>
                <a:off x="6601424" y="3539861"/>
                <a:ext cx="3968841" cy="377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2400"/>
                  </a:lnSpc>
                </a:pPr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 K10 Beam Momentum: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10 </m:t>
                    </m:r>
                  </m:oMath>
                </a14:m>
                <a:r>
                  <a:rPr lang="en-US" altLang="zh-CN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GeV.</a:t>
                </a:r>
              </a:p>
            </p:txBody>
          </p:sp>
        </mc:Choice>
        <mc:Fallback xmlns="">
          <p:sp>
            <p:nvSpPr>
              <p:cNvPr id="152" name="文本框 151">
                <a:extLst>
                  <a:ext uri="{FF2B5EF4-FFF2-40B4-BE49-F238E27FC236}">
                    <a16:creationId xmlns:a16="http://schemas.microsoft.com/office/drawing/2014/main" id="{CAF8C290-BDB9-97B3-64C6-930C02BE3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424" y="3539861"/>
                <a:ext cx="3968841" cy="377283"/>
              </a:xfrm>
              <a:prstGeom prst="rect">
                <a:avLst/>
              </a:prstGeom>
              <a:blipFill>
                <a:blip r:embed="rId10"/>
                <a:stretch>
                  <a:fillRect l="-1382" t="-6452" b="-25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B6E19DB9-5512-C36B-535E-ADD78E5798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08098" y="4337320"/>
            <a:ext cx="4073424" cy="246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9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3" grpId="0"/>
      <p:bldP spid="144" grpId="0"/>
      <p:bldP spid="151" grpId="0"/>
      <p:bldP spid="1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时尚炫彩毕业旅行展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16623"/>
            <a:ext cx="12192000" cy="5741377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0" y="6356838"/>
            <a:ext cx="12192000" cy="5011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86238" y="2430460"/>
            <a:ext cx="8819523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 you very much</a:t>
            </a:r>
            <a:endParaRPr lang="zh-CN" alt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6" name="图片 5" descr="logo2">
            <a:extLst>
              <a:ext uri="{FF2B5EF4-FFF2-40B4-BE49-F238E27FC236}">
                <a16:creationId xmlns:a16="http://schemas.microsoft.com/office/drawing/2014/main" id="{045A82EF-FAE0-A85F-BD55-809D3D6E0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85" y="53250"/>
            <a:ext cx="4312716" cy="640707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86EDEAD-5336-745E-E6CC-4DF82B79C628}"/>
              </a:ext>
            </a:extLst>
          </p:cNvPr>
          <p:cNvCxnSpPr/>
          <p:nvPr/>
        </p:nvCxnSpPr>
        <p:spPr>
          <a:xfrm>
            <a:off x="23290" y="754779"/>
            <a:ext cx="121920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354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2CDD1-19B6-735F-60AB-265688D70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2827C406-95AA-F293-9E39-5DB68BCAEF09}"/>
              </a:ext>
            </a:extLst>
          </p:cNvPr>
          <p:cNvGrpSpPr/>
          <p:nvPr/>
        </p:nvGrpSpPr>
        <p:grpSpPr>
          <a:xfrm>
            <a:off x="72277" y="68661"/>
            <a:ext cx="12072553" cy="455548"/>
            <a:chOff x="72277" y="53250"/>
            <a:chExt cx="12192000" cy="480638"/>
          </a:xfrm>
        </p:grpSpPr>
        <p:pic>
          <p:nvPicPr>
            <p:cNvPr id="13" name="图片 12" descr="logo2">
              <a:extLst>
                <a:ext uri="{FF2B5EF4-FFF2-40B4-BE49-F238E27FC236}">
                  <a16:creationId xmlns:a16="http://schemas.microsoft.com/office/drawing/2014/main" id="{6E16F2D7-FFF8-169E-5409-B5CAFEF6E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185" y="53250"/>
              <a:ext cx="2996530" cy="445171"/>
            </a:xfrm>
            <a:prstGeom prst="rect">
              <a:avLst/>
            </a:prstGeom>
          </p:spPr>
        </p:pic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DDAD4BF4-B22F-30B1-A947-08C826EA493B}"/>
                </a:ext>
              </a:extLst>
            </p:cNvPr>
            <p:cNvCxnSpPr/>
            <p:nvPr/>
          </p:nvCxnSpPr>
          <p:spPr>
            <a:xfrm>
              <a:off x="72277" y="533888"/>
              <a:ext cx="12192000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7D54A5CD-7569-3C40-95AA-9C255B787EC5}"/>
              </a:ext>
            </a:extLst>
          </p:cNvPr>
          <p:cNvSpPr txBox="1"/>
          <p:nvPr/>
        </p:nvSpPr>
        <p:spPr>
          <a:xfrm>
            <a:off x="364284" y="1575628"/>
            <a:ext cx="6066803" cy="417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arenBoth"/>
            </a:pPr>
            <a:endParaRPr lang="en-US" altLang="zh-CN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79D4EA0-493D-2EB6-BA1A-BB7D3847B231}"/>
              </a:ext>
            </a:extLst>
          </p:cNvPr>
          <p:cNvSpPr txBox="1"/>
          <p:nvPr/>
        </p:nvSpPr>
        <p:spPr>
          <a:xfrm>
            <a:off x="267128" y="685455"/>
            <a:ext cx="133564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b="1">
                <a:latin typeface="Times New Roman" panose="02020603050405020304" pitchFamily="18" charset="0"/>
                <a:ea typeface="Cascadia Code SemiBold" panose="020B0609020000020004" pitchFamily="49" charset="0"/>
                <a:cs typeface="Times New Roman" panose="02020603050405020304" pitchFamily="18" charset="0"/>
              </a:rPr>
              <a:t>Appendix 1</a:t>
            </a:r>
            <a:endParaRPr lang="zh-CN" altLang="en-US" b="1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F13C33E-6BE5-F8D2-AAA5-17A43E4AB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89" y="1734034"/>
            <a:ext cx="3161884" cy="119933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596A485-9130-E11C-1658-B20E3FB1B4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48" y="1575628"/>
            <a:ext cx="3811753" cy="1524701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CAC2D9BA-8045-6462-D36D-B9DDF9844D70}"/>
              </a:ext>
            </a:extLst>
          </p:cNvPr>
          <p:cNvSpPr/>
          <p:nvPr/>
        </p:nvSpPr>
        <p:spPr>
          <a:xfrm>
            <a:off x="267128" y="1203457"/>
            <a:ext cx="3310554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16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expressions of the propagators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6908866-6E0E-F665-D127-894B1D3D8FEB}"/>
                  </a:ext>
                </a:extLst>
              </p:cNvPr>
              <p:cNvSpPr txBox="1"/>
              <p:nvPr/>
            </p:nvSpPr>
            <p:spPr>
              <a:xfrm>
                <a:off x="7342890" y="1473490"/>
                <a:ext cx="4698423" cy="15756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1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altLang="zh-CN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propagator of scalar meson.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zh-CN" altLang="en-US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𝜇𝜈</m:t>
                        </m:r>
                      </m:sub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propagator of vector meson.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1/2</m:t>
                        </m:r>
                      </m:sup>
                    </m:sSup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propagator of a spin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1/2</m:t>
                    </m:r>
                  </m:oMath>
                </a14:m>
                <a:r>
                  <a:rPr lang="en-US" altLang="zh-CN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fermion.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CN" sz="16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/2</m:t>
                        </m:r>
                      </m:sup>
                    </m:sSup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propagator of a spin </a:t>
                </a:r>
                <a14:m>
                  <m:oMath xmlns:m="http://schemas.openxmlformats.org/officeDocument/2006/math">
                    <m:r>
                      <a:rPr lang="en-US" altLang="zh-CN" sz="16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/2</m:t>
                    </m:r>
                  </m:oMath>
                </a14:m>
                <a:r>
                  <a:rPr lang="en-US" altLang="zh-CN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fermion.</a:t>
                </a: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6908866-6E0E-F665-D127-894B1D3D8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890" y="1473490"/>
                <a:ext cx="4698423" cy="1575624"/>
              </a:xfrm>
              <a:prstGeom prst="rect">
                <a:avLst/>
              </a:prstGeom>
              <a:blipFill>
                <a:blip r:embed="rId6"/>
                <a:stretch>
                  <a:fillRect r="-1948" b="-50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>
            <a:extLst>
              <a:ext uri="{FF2B5EF4-FFF2-40B4-BE49-F238E27FC236}">
                <a16:creationId xmlns:a16="http://schemas.microsoft.com/office/drawing/2014/main" id="{BD60D569-35F1-7E4E-F1E8-B33EBE81B4BC}"/>
              </a:ext>
            </a:extLst>
          </p:cNvPr>
          <p:cNvSpPr/>
          <p:nvPr/>
        </p:nvSpPr>
        <p:spPr>
          <a:xfrm>
            <a:off x="267128" y="3215297"/>
            <a:ext cx="3503488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16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cross section calculation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EA42F81-DD00-BAE2-5682-E39DF2921248}"/>
                  </a:ext>
                </a:extLst>
              </p:cNvPr>
              <p:cNvSpPr txBox="1"/>
              <p:nvPr/>
            </p:nvSpPr>
            <p:spPr>
              <a:xfrm>
                <a:off x="1486853" y="3714825"/>
                <a:ext cx="2175916" cy="555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CN" altLang="en-US" sz="1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𝑑𝑐𝑜𝑠</m:t>
                          </m:r>
                          <m:r>
                            <a:rPr lang="zh-CN" altLang="en-US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  <m:r>
                            <a:rPr lang="zh-CN" altLang="en-US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ℳ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sz="160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EA42F81-DD00-BAE2-5682-E39DF2921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853" y="3714825"/>
                <a:ext cx="2175916" cy="5553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C2E4FA73-3DDC-79A6-4476-901E53E1CFD4}"/>
                  </a:ext>
                </a:extLst>
              </p:cNvPr>
              <p:cNvSpPr txBox="1"/>
              <p:nvPr/>
            </p:nvSpPr>
            <p:spPr>
              <a:xfrm>
                <a:off x="364284" y="4347749"/>
                <a:ext cx="5206515" cy="22937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differential cross section for </a:t>
                </a:r>
                <a:r>
                  <a:rPr lang="en-US" altLang="zh-CN" sz="16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two-body</a:t>
                </a:r>
                <a:r>
                  <a:rPr lang="en-US" altLang="zh-CN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process.</a:t>
                </a:r>
              </a:p>
              <a:p>
                <a:pPr marL="342900" indent="-342900">
                  <a:lnSpc>
                    <a:spcPct val="150000"/>
                  </a:lnSpc>
                  <a:buAutoNum type="arabicParenBoth"/>
                </a:pPr>
                <a14:m>
                  <m:oMath xmlns:m="http://schemas.openxmlformats.org/officeDocument/2006/math"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altLang="zh-CN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zh-CN" altLang="en-US" sz="16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altLang="zh-CN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refer to the square of the center of mass energy and the scattering angle, which is the angle of outgoing state 3 and state 1 direction.</a:t>
                </a:r>
              </a:p>
              <a:p>
                <a:pPr marL="342900" indent="-342900">
                  <a:lnSpc>
                    <a:spcPct val="150000"/>
                  </a:lnSpc>
                  <a:buAutoNum type="arabicParenBoth" startAt="2"/>
                </a:pPr>
                <a:r>
                  <a:rPr lang="en-US" altLang="zh-CN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CN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stand for three momenta of the final state 3 and the initial 1 beam in the center of mass system.</a:t>
                </a: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C2E4FA73-3DDC-79A6-4476-901E53E1C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84" y="4347749"/>
                <a:ext cx="5206515" cy="2293705"/>
              </a:xfrm>
              <a:prstGeom prst="rect">
                <a:avLst/>
              </a:prstGeom>
              <a:blipFill>
                <a:blip r:embed="rId8"/>
                <a:stretch>
                  <a:fillRect l="-703" b="-29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A2C9B933-EC97-7AE2-540F-0D1604DE65D9}"/>
                  </a:ext>
                </a:extLst>
              </p:cNvPr>
              <p:cNvSpPr txBox="1"/>
              <p:nvPr/>
            </p:nvSpPr>
            <p:spPr>
              <a:xfrm>
                <a:off x="5706759" y="3739351"/>
                <a:ext cx="3811753" cy="5062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zh-CN" altLang="en-US" sz="16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zh-CN" altLang="en-US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den>
                      </m:f>
                      <m:sSup>
                        <m:sSup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ℳ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Sup>
                        <m:sSub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𝑑</m:t>
                      </m:r>
                      <m:sSubSup>
                        <m:sSubSup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𝑑𝑐𝑜𝑠</m:t>
                      </m:r>
                      <m:r>
                        <a:rPr lang="zh-CN" altLang="en-US" sz="160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zh-CN" altLang="en-US" sz="1600" b="0" i="1" smtClean="0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zh-CN" altLang="en-US" sz="160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A2C9B933-EC97-7AE2-540F-0D1604DE6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759" y="3739351"/>
                <a:ext cx="3811753" cy="50629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A4D3F26A-29F4-ED9D-7DE7-64AA3BD716A1}"/>
                  </a:ext>
                </a:extLst>
              </p:cNvPr>
              <p:cNvSpPr txBox="1"/>
              <p:nvPr/>
            </p:nvSpPr>
            <p:spPr>
              <a:xfrm>
                <a:off x="5790214" y="5055410"/>
                <a:ext cx="5757827" cy="15424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cross differential section for </a:t>
                </a:r>
                <a:r>
                  <a:rPr lang="en-US" altLang="zh-CN" sz="16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three-body</a:t>
                </a:r>
                <a:r>
                  <a:rPr lang="en-US" altLang="zh-CN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process.</a:t>
                </a:r>
              </a:p>
              <a:p>
                <a:pPr marL="342900" indent="-342900" algn="just">
                  <a:lnSpc>
                    <a:spcPct val="150000"/>
                  </a:lnSpc>
                  <a:buFontTx/>
                  <a:buAutoNum type="arabicParenBoth"/>
                </a:pPr>
                <a:r>
                  <a:rPr lang="en-US" altLang="zh-CN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flux factor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ad>
                      <m:radPr>
                        <m:degHide m:val="on"/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altLang="zh-CN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altLang="zh-CN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represent the three momentum of the initial state 1 and the center of mass energy.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altLang="zh-CN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CN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6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  <m:sup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CN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the energy of the outgoing state 3 and 5.</a:t>
                </a: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A4D3F26A-29F4-ED9D-7DE7-64AA3BD71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214" y="5055410"/>
                <a:ext cx="5757827" cy="1542410"/>
              </a:xfrm>
              <a:prstGeom prst="rect">
                <a:avLst/>
              </a:prstGeom>
              <a:blipFill>
                <a:blip r:embed="rId10"/>
                <a:stretch>
                  <a:fillRect l="-636" r="-530" b="-39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41B787CA-E857-8043-FB7D-0E89C220CB8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335" y="3222214"/>
            <a:ext cx="2008896" cy="19148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5A9BFC3-0AA6-6911-F317-23313AFDA780}"/>
                  </a:ext>
                </a:extLst>
              </p:cNvPr>
              <p:cNvSpPr txBox="1"/>
              <p:nvPr/>
            </p:nvSpPr>
            <p:spPr>
              <a:xfrm>
                <a:off x="5706758" y="4378373"/>
                <a:ext cx="4346505" cy="5062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zh-CN" altLang="en-US" sz="16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zh-CN" altLang="en-US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den>
                      </m:f>
                      <m:sSup>
                        <m:sSup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ℳ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34</m:t>
                          </m:r>
                        </m:sub>
                      </m:sSub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34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𝑑𝑐𝑜𝑠</m:t>
                      </m:r>
                      <m:r>
                        <a:rPr lang="zh-CN" altLang="en-US" sz="160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zh-CN" altLang="en-US" sz="1600" b="0" i="1" smtClean="0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zh-CN" altLang="en-US" sz="160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5A9BFC3-0AA6-6911-F317-23313AFDA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758" y="4378373"/>
                <a:ext cx="4346505" cy="50629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4945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D5FFB-27F5-5F97-150D-8C872E8D9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482FC201-D968-D500-D654-5853DB78B8D4}"/>
              </a:ext>
            </a:extLst>
          </p:cNvPr>
          <p:cNvGrpSpPr/>
          <p:nvPr/>
        </p:nvGrpSpPr>
        <p:grpSpPr>
          <a:xfrm>
            <a:off x="72277" y="68661"/>
            <a:ext cx="12072553" cy="455548"/>
            <a:chOff x="72277" y="53250"/>
            <a:chExt cx="12192000" cy="480638"/>
          </a:xfrm>
        </p:grpSpPr>
        <p:pic>
          <p:nvPicPr>
            <p:cNvPr id="13" name="图片 12" descr="logo2">
              <a:extLst>
                <a:ext uri="{FF2B5EF4-FFF2-40B4-BE49-F238E27FC236}">
                  <a16:creationId xmlns:a16="http://schemas.microsoft.com/office/drawing/2014/main" id="{59118876-C20D-55DF-DEBD-2FF63CEAB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185" y="53250"/>
              <a:ext cx="2996530" cy="445171"/>
            </a:xfrm>
            <a:prstGeom prst="rect">
              <a:avLst/>
            </a:prstGeom>
          </p:spPr>
        </p:pic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AF26048B-E51A-DE9C-66F0-692111177553}"/>
                </a:ext>
              </a:extLst>
            </p:cNvPr>
            <p:cNvCxnSpPr/>
            <p:nvPr/>
          </p:nvCxnSpPr>
          <p:spPr>
            <a:xfrm>
              <a:off x="72277" y="533888"/>
              <a:ext cx="12192000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759E72BF-0195-5D5C-A347-A23F75176BA5}"/>
              </a:ext>
            </a:extLst>
          </p:cNvPr>
          <p:cNvSpPr txBox="1"/>
          <p:nvPr/>
        </p:nvSpPr>
        <p:spPr>
          <a:xfrm>
            <a:off x="267128" y="685455"/>
            <a:ext cx="133564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b="1">
                <a:latin typeface="Times New Roman" panose="02020603050405020304" pitchFamily="18" charset="0"/>
                <a:ea typeface="Cascadia Code SemiBold" panose="020B0609020000020004" pitchFamily="49" charset="0"/>
                <a:cs typeface="Times New Roman" panose="02020603050405020304" pitchFamily="18" charset="0"/>
              </a:rPr>
              <a:t>Appendix 2</a:t>
            </a:r>
            <a:endParaRPr lang="zh-CN" altLang="en-US" b="1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780DD55-4BE4-A230-7AE0-99B387D51C03}"/>
              </a:ext>
            </a:extLst>
          </p:cNvPr>
          <p:cNvSpPr/>
          <p:nvPr/>
        </p:nvSpPr>
        <p:spPr>
          <a:xfrm>
            <a:off x="1728180" y="710784"/>
            <a:ext cx="3042603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600" b="1">
                <a:solidFill>
                  <a:srgbClr val="0070C0"/>
                </a:solidFill>
                <a:latin typeface="-apple-system"/>
              </a:rPr>
              <a:t>Phys. Rev. C 91 (2015) 6, 065208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F0A31BC-8FB1-C49C-965E-583952C20A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"/>
          <a:stretch>
            <a:fillRect/>
          </a:stretch>
        </p:blipFill>
        <p:spPr>
          <a:xfrm>
            <a:off x="447905" y="1338442"/>
            <a:ext cx="6087076" cy="228329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C0963D8-1493-6B9F-541C-E243693D1D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05" y="3905389"/>
            <a:ext cx="6186467" cy="238663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C7E063F3-2758-EFAD-8667-39726C06B5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106" y="1744765"/>
            <a:ext cx="4969565" cy="392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631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42E19-4C65-AE63-F9CB-52E8A41F6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E00B2BE5-1DC9-5469-2538-716214203361}"/>
              </a:ext>
            </a:extLst>
          </p:cNvPr>
          <p:cNvGrpSpPr/>
          <p:nvPr/>
        </p:nvGrpSpPr>
        <p:grpSpPr>
          <a:xfrm>
            <a:off x="72277" y="68661"/>
            <a:ext cx="12072553" cy="455548"/>
            <a:chOff x="72277" y="53250"/>
            <a:chExt cx="12192000" cy="480638"/>
          </a:xfrm>
        </p:grpSpPr>
        <p:pic>
          <p:nvPicPr>
            <p:cNvPr id="13" name="图片 12" descr="logo2">
              <a:extLst>
                <a:ext uri="{FF2B5EF4-FFF2-40B4-BE49-F238E27FC236}">
                  <a16:creationId xmlns:a16="http://schemas.microsoft.com/office/drawing/2014/main" id="{3719FB6C-234E-9F1F-FD77-AD7728911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185" y="53250"/>
              <a:ext cx="2996530" cy="445171"/>
            </a:xfrm>
            <a:prstGeom prst="rect">
              <a:avLst/>
            </a:prstGeom>
          </p:spPr>
        </p:pic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0646D69C-8B17-224D-26C8-2F3C2005899B}"/>
                </a:ext>
              </a:extLst>
            </p:cNvPr>
            <p:cNvCxnSpPr/>
            <p:nvPr/>
          </p:nvCxnSpPr>
          <p:spPr>
            <a:xfrm>
              <a:off x="72277" y="533888"/>
              <a:ext cx="12192000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93C7F50A-F0B2-6D12-507E-05F49B0EE75C}"/>
              </a:ext>
            </a:extLst>
          </p:cNvPr>
          <p:cNvSpPr txBox="1"/>
          <p:nvPr/>
        </p:nvSpPr>
        <p:spPr>
          <a:xfrm>
            <a:off x="267128" y="685455"/>
            <a:ext cx="133564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b="1">
                <a:latin typeface="Times New Roman" panose="02020603050405020304" pitchFamily="18" charset="0"/>
                <a:ea typeface="Cascadia Code SemiBold" panose="020B0609020000020004" pitchFamily="49" charset="0"/>
                <a:cs typeface="Times New Roman" panose="02020603050405020304" pitchFamily="18" charset="0"/>
              </a:rPr>
              <a:t>Appendix 3</a:t>
            </a:r>
            <a:endParaRPr lang="zh-CN" altLang="en-US" b="1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7E82D63-60E3-9B95-F367-615EACFE1231}"/>
              </a:ext>
            </a:extLst>
          </p:cNvPr>
          <p:cNvSpPr/>
          <p:nvPr/>
        </p:nvSpPr>
        <p:spPr>
          <a:xfrm>
            <a:off x="1728180" y="710784"/>
            <a:ext cx="266491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600" b="1">
                <a:solidFill>
                  <a:srgbClr val="0070C0"/>
                </a:solidFill>
                <a:latin typeface="-apple-system"/>
              </a:rPr>
              <a:t>Eur. Phys. J. A 47,109 (2011).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7F4AD34-32CE-7F90-BCF0-D229E68EC0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37" y="1146458"/>
            <a:ext cx="3778098" cy="264466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705BF82-2598-5B8A-127E-F4EA1EBC31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32" y="3994668"/>
            <a:ext cx="3907307" cy="259994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9EDDE4B-6F38-442F-8EA6-506B53B514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435" y="1375918"/>
            <a:ext cx="4073710" cy="492052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8AE8EE2-8B67-5B8F-E1D3-91A81A048B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145" y="1375918"/>
            <a:ext cx="2928731" cy="38878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ED3470C-31D9-16D7-D801-59E8013C868A}"/>
                  </a:ext>
                </a:extLst>
              </p:cNvPr>
              <p:cNvSpPr txBox="1"/>
              <p:nvPr/>
            </p:nvSpPr>
            <p:spPr>
              <a:xfrm>
                <a:off x="5644903" y="1007958"/>
                <a:ext cx="150630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ED3470C-31D9-16D7-D801-59E8013C8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4903" y="1007958"/>
                <a:ext cx="1506301" cy="276999"/>
              </a:xfrm>
              <a:prstGeom prst="rect">
                <a:avLst/>
              </a:prstGeom>
              <a:blipFill>
                <a:blip r:embed="rId8"/>
                <a:stretch>
                  <a:fillRect b="-23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4A4870BC-018C-FAF9-6CAD-86D12B2B85DE}"/>
                  </a:ext>
                </a:extLst>
              </p:cNvPr>
              <p:cNvSpPr txBox="1"/>
              <p:nvPr/>
            </p:nvSpPr>
            <p:spPr>
              <a:xfrm>
                <a:off x="9305816" y="1007958"/>
                <a:ext cx="150630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4A4870BC-018C-FAF9-6CAD-86D12B2B8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5816" y="1007958"/>
                <a:ext cx="1506301" cy="276999"/>
              </a:xfrm>
              <a:prstGeom prst="rect">
                <a:avLst/>
              </a:prstGeom>
              <a:blipFill>
                <a:blip r:embed="rId9"/>
                <a:stretch>
                  <a:fillRect b="-23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4650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0A7F0-CCB0-510F-1DF0-43FAB3BFE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ECA11D73-C682-88D7-7B6E-9A25884A98E0}"/>
              </a:ext>
            </a:extLst>
          </p:cNvPr>
          <p:cNvGrpSpPr/>
          <p:nvPr/>
        </p:nvGrpSpPr>
        <p:grpSpPr>
          <a:xfrm>
            <a:off x="72277" y="68661"/>
            <a:ext cx="12072553" cy="455548"/>
            <a:chOff x="72277" y="53250"/>
            <a:chExt cx="12192000" cy="480638"/>
          </a:xfrm>
        </p:grpSpPr>
        <p:pic>
          <p:nvPicPr>
            <p:cNvPr id="13" name="图片 12" descr="logo2">
              <a:extLst>
                <a:ext uri="{FF2B5EF4-FFF2-40B4-BE49-F238E27FC236}">
                  <a16:creationId xmlns:a16="http://schemas.microsoft.com/office/drawing/2014/main" id="{27176990-F9CA-EE91-3C31-72D2E22CC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185" y="53250"/>
              <a:ext cx="2996530" cy="445171"/>
            </a:xfrm>
            <a:prstGeom prst="rect">
              <a:avLst/>
            </a:prstGeom>
          </p:spPr>
        </p:pic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F2D21267-E82E-BAF9-E52D-E12814B6538E}"/>
                </a:ext>
              </a:extLst>
            </p:cNvPr>
            <p:cNvCxnSpPr/>
            <p:nvPr/>
          </p:nvCxnSpPr>
          <p:spPr>
            <a:xfrm>
              <a:off x="72277" y="533888"/>
              <a:ext cx="12192000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304656FD-FB50-B682-5B27-E4C60CB77C9C}"/>
              </a:ext>
            </a:extLst>
          </p:cNvPr>
          <p:cNvSpPr txBox="1"/>
          <p:nvPr/>
        </p:nvSpPr>
        <p:spPr>
          <a:xfrm>
            <a:off x="267128" y="685455"/>
            <a:ext cx="327120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b="1">
                <a:latin typeface="Times New Roman" panose="02020603050405020304" pitchFamily="18" charset="0"/>
                <a:ea typeface="Cascadia Code SemiBold" panose="020B0609020000020004" pitchFamily="49" charset="0"/>
                <a:cs typeface="Times New Roman" panose="02020603050405020304" pitchFamily="18" charset="0"/>
              </a:rPr>
              <a:t>Appendix 4</a:t>
            </a:r>
            <a:r>
              <a:rPr lang="zh-CN" altLang="en-US" b="1">
                <a:latin typeface="Times New Roman" panose="02020603050405020304" pitchFamily="18" charset="0"/>
                <a:ea typeface="Cascadia Code SemiBold" panose="020B0609020000020004" pitchFamily="49" charset="0"/>
                <a:cs typeface="Times New Roman" panose="02020603050405020304" pitchFamily="18" charset="0"/>
              </a:rPr>
              <a:t>：</a:t>
            </a:r>
            <a:r>
              <a:rPr lang="en-US" altLang="zh-CN" b="1">
                <a:latin typeface="Times New Roman" panose="02020603050405020304" pitchFamily="18" charset="0"/>
                <a:ea typeface="Cascadia Code SemiBold" panose="020B0609020000020004" pitchFamily="49" charset="0"/>
                <a:cs typeface="Times New Roman" panose="02020603050405020304" pitchFamily="18" charset="0"/>
              </a:rPr>
              <a:t>Error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D082C1E-C313-0DE3-69F9-B22BC904EDDE}"/>
                  </a:ext>
                </a:extLst>
              </p:cNvPr>
              <p:cNvSpPr txBox="1"/>
              <p:nvPr/>
            </p:nvSpPr>
            <p:spPr>
              <a:xfrm>
                <a:off x="603799" y="1462213"/>
                <a:ext cx="2973442" cy="3338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b="1" i="1" smtClean="0">
                              <a:latin typeface="Cambria Math" panose="02040503050406030204" pitchFamily="18" charset="0"/>
                            </a:rPr>
                            <m:t>𝝌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𝒕𝒐𝒕𝒂𝒍</m:t>
                          </m:r>
                        </m:sub>
                        <m:sup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b="1" i="1" smtClean="0">
                              <a:latin typeface="Cambria Math" panose="02040503050406030204" pitchFamily="18" charset="0"/>
                            </a:rPr>
                            <m:t>𝝌</m:t>
                          </m:r>
                        </m:e>
                        <m:sub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𝑷𝒐𝒊𝒔𝒔𝒐𝒏</m:t>
                          </m:r>
                        </m:sub>
                        <m:sup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b="1" i="1">
                              <a:latin typeface="Cambria Math" panose="02040503050406030204" pitchFamily="18" charset="0"/>
                            </a:rPr>
                            <m:t>𝝌</m:t>
                          </m:r>
                        </m:e>
                        <m:sub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𝑮𝒂𝒖𝒔𝒔</m:t>
                          </m:r>
                        </m:sub>
                        <m:sup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zh-CN" altLang="en-US" sz="2000" b="1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D082C1E-C313-0DE3-69F9-B22BC904E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99" y="1462213"/>
                <a:ext cx="2973442" cy="333809"/>
              </a:xfrm>
              <a:prstGeom prst="rect">
                <a:avLst/>
              </a:prstGeom>
              <a:blipFill>
                <a:blip r:embed="rId4"/>
                <a:stretch>
                  <a:fillRect l="-1434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28B8253-A9E6-5018-3C5F-59F7CD5E3DF7}"/>
                  </a:ext>
                </a:extLst>
              </p:cNvPr>
              <p:cNvSpPr txBox="1"/>
              <p:nvPr/>
            </p:nvSpPr>
            <p:spPr>
              <a:xfrm>
                <a:off x="3619084" y="1271775"/>
                <a:ext cx="3271203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800" b="1" i="1" smtClean="0">
                              <a:latin typeface="Cambria Math" panose="02040503050406030204" pitchFamily="18" charset="0"/>
                            </a:rPr>
                            <m:t>𝝌</m:t>
                          </m:r>
                        </m:e>
                        <m:sub>
                          <m:r>
                            <a:rPr lang="en-US" altLang="zh-CN" sz="1800" b="1" i="1">
                              <a:latin typeface="Cambria Math" panose="02040503050406030204" pitchFamily="18" charset="0"/>
                            </a:rPr>
                            <m:t>𝑷𝒐𝒊𝒔𝒔𝒐𝒏</m:t>
                          </m:r>
                        </m:sub>
                        <m:sup>
                          <m:r>
                            <a:rPr lang="en-US" altLang="zh-CN" sz="1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altLang="zh-CN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altLang="zh-CN" sz="1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8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</m:d>
                      <m:r>
                        <a:rPr lang="en-US" altLang="zh-CN" sz="1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1800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altLang="zh-CN" sz="1800" b="1" i="0" smtClean="0">
                          <a:latin typeface="Cambria Math" panose="02040503050406030204" pitchFamily="18" charset="0"/>
                        </a:rPr>
                        <m:t>𝐥𝐧</m:t>
                      </m:r>
                      <m:d>
                        <m:dPr>
                          <m:ctrlPr>
                            <a:rPr lang="en-US" altLang="zh-CN" sz="1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8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num>
                            <m:den>
                              <m:r>
                                <a:rPr lang="en-US" altLang="zh-CN" sz="1800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b="1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28B8253-A9E6-5018-3C5F-59F7CD5E3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084" y="1271775"/>
                <a:ext cx="3271203" cy="714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5D5AB3C-C5FD-6D1F-B00B-FA0970B2922E}"/>
                  </a:ext>
                </a:extLst>
              </p:cNvPr>
              <p:cNvSpPr txBox="1"/>
              <p:nvPr/>
            </p:nvSpPr>
            <p:spPr>
              <a:xfrm>
                <a:off x="6806229" y="1271775"/>
                <a:ext cx="2337769" cy="665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800" b="1" i="1" smtClean="0">
                              <a:latin typeface="Cambria Math" panose="02040503050406030204" pitchFamily="18" charset="0"/>
                            </a:rPr>
                            <m:t>𝝌</m:t>
                          </m:r>
                        </m:e>
                        <m:sub>
                          <m:r>
                            <a:rPr lang="zh-CN" altLang="en-US" b="1" i="1">
                              <a:latin typeface="Cambria Math" panose="02040503050406030204" pitchFamily="18" charset="0"/>
                            </a:rPr>
                            <m:t>𝑮𝒂𝒖𝒔𝒔</m:t>
                          </m:r>
                        </m:sub>
                        <m:sup>
                          <m:r>
                            <a:rPr lang="en-US" altLang="zh-CN" sz="1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altLang="zh-CN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1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800" b="1" i="1" smtClean="0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altLang="zh-CN" sz="1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b="1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5D5AB3C-C5FD-6D1F-B00B-FA0970B29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229" y="1271775"/>
                <a:ext cx="2337769" cy="665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D4FAA2D5-CF95-5BFE-5E71-8392056BC0F0}"/>
                  </a:ext>
                </a:extLst>
              </p:cNvPr>
              <p:cNvSpPr txBox="1"/>
              <p:nvPr/>
            </p:nvSpPr>
            <p:spPr>
              <a:xfrm>
                <a:off x="559070" y="2115588"/>
                <a:ext cx="364144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altLang="zh-CN" i="0">
                          <a:latin typeface="Cambria Math" panose="02040503050406030204" pitchFamily="18" charset="0"/>
                        </a:rPr>
                        <m:t>entral</m:t>
                      </m:r>
                      <m:r>
                        <a:rPr lang="en-US" altLang="zh-CN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i="0">
                          <a:latin typeface="Cambria Math" panose="02040503050406030204" pitchFamily="18" charset="0"/>
                        </a:rPr>
                        <m:t>value</m:t>
                      </m:r>
                      <m:r>
                        <a:rPr lang="en-US" altLang="zh-CN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i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altLang="zh-CN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i="0">
                          <a:latin typeface="Cambria Math" panose="02040503050406030204" pitchFamily="18" charset="0"/>
                        </a:rPr>
                        <m:t>experimental</m:t>
                      </m:r>
                      <m:r>
                        <a:rPr lang="en-US" altLang="zh-CN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i="0">
                          <a:latin typeface="Cambria Math" panose="02040503050406030204" pitchFamily="18" charset="0"/>
                        </a:rPr>
                        <m:t>data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D4FAA2D5-CF95-5BFE-5E71-8392056BC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70" y="2115588"/>
                <a:ext cx="3641449" cy="369332"/>
              </a:xfrm>
              <a:prstGeom prst="rect">
                <a:avLst/>
              </a:prstGeom>
              <a:blipFill>
                <a:blip r:embed="rId7"/>
                <a:stretch>
                  <a:fillRect r="-3350"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2F750AF5-A68D-618C-F475-3EE92829BA87}"/>
                  </a:ext>
                </a:extLst>
              </p:cNvPr>
              <p:cNvSpPr txBox="1"/>
              <p:nvPr/>
            </p:nvSpPr>
            <p:spPr>
              <a:xfrm>
                <a:off x="559070" y="2607575"/>
                <a:ext cx="54789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heoretical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results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on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predicted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values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data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point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2F750AF5-A68D-618C-F475-3EE92829B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70" y="2607575"/>
                <a:ext cx="5478950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BFD5262F-A3E0-371C-3096-F4AA57549553}"/>
                  </a:ext>
                </a:extLst>
              </p:cNvPr>
              <p:cNvSpPr txBox="1"/>
              <p:nvPr/>
            </p:nvSpPr>
            <p:spPr>
              <a:xfrm>
                <a:off x="483284" y="3093146"/>
                <a:ext cx="239905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800" b="1" i="1" smtClean="0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altLang="zh-CN" i="0">
                          <a:latin typeface="Cambria Math" panose="02040503050406030204" pitchFamily="18" charset="0"/>
                        </a:rPr>
                        <m:t>rror</m:t>
                      </m:r>
                      <m:r>
                        <a:rPr lang="en-US" altLang="zh-CN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i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altLang="zh-CN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i="0">
                          <a:latin typeface="Cambria Math" panose="02040503050406030204" pitchFamily="18" charset="0"/>
                        </a:rPr>
                        <m:t>data</m:t>
                      </m:r>
                      <m:r>
                        <a:rPr lang="en-US" altLang="zh-CN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i="0">
                          <a:latin typeface="Cambria Math" panose="02040503050406030204" pitchFamily="18" charset="0"/>
                        </a:rPr>
                        <m:t>point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BFD5262F-A3E0-371C-3096-F4AA57549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84" y="3093146"/>
                <a:ext cx="2399057" cy="369332"/>
              </a:xfrm>
              <a:prstGeom prst="rect">
                <a:avLst/>
              </a:prstGeom>
              <a:blipFill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F9BABAE4-397A-7BC8-7010-E9EF0BC0088B}"/>
                  </a:ext>
                </a:extLst>
              </p:cNvPr>
              <p:cNvSpPr txBox="1"/>
              <p:nvPr/>
            </p:nvSpPr>
            <p:spPr>
              <a:xfrm>
                <a:off x="578950" y="3545721"/>
                <a:ext cx="9226002" cy="22221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b>
                        <m:r>
                          <a:rPr lang="zh-CN" alt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𝑮𝒂𝒖𝒔𝒔</m:t>
                        </m:r>
                      </m:sub>
                      <m:sup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endPara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AutoNum type="arabicParenBoth"/>
                </a:pPr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the experimental error </a:t>
                </a:r>
                <a:r>
                  <a:rPr lang="zh-CN" alt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𝝈</a:t>
                </a:r>
                <a:r>
                  <a: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large, the data point becomes unreliable. The weight of this data point is reduced, and it is not taken into account in the fit.</a:t>
                </a:r>
              </a:p>
              <a:p>
                <a:pPr marL="342900" indent="-342900">
                  <a:lnSpc>
                    <a:spcPct val="150000"/>
                  </a:lnSpc>
                  <a:buAutoNum type="arabicParenBoth"/>
                </a:pPr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the experimental error </a:t>
                </a:r>
                <a:r>
                  <a:rPr lang="zh-CN" alt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𝝈</a:t>
                </a:r>
                <a:r>
                  <a: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small, the data point becomes precise. In the fit,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brought close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b="1" i="1"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b>
                        <m:r>
                          <a:rPr lang="zh-CN" altLang="en-US" b="1" i="1">
                            <a:latin typeface="Cambria Math" panose="02040503050406030204" pitchFamily="18" charset="0"/>
                          </a:rPr>
                          <m:t>𝑮𝒂𝒖𝒔𝒔</m:t>
                        </m:r>
                      </m:sub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does not become too large.</a:t>
                </a: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F9BABAE4-397A-7BC8-7010-E9EF0BC00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50" y="3545721"/>
                <a:ext cx="9226002" cy="2222147"/>
              </a:xfrm>
              <a:prstGeom prst="rect">
                <a:avLst/>
              </a:prstGeom>
              <a:blipFill>
                <a:blip r:embed="rId10"/>
                <a:stretch>
                  <a:fillRect l="-727" r="-529" b="-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96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0EA19CFD-8501-6254-7F7B-806A03A11275}"/>
              </a:ext>
            </a:extLst>
          </p:cNvPr>
          <p:cNvCxnSpPr>
            <a:cxnSpLocks/>
          </p:cNvCxnSpPr>
          <p:nvPr/>
        </p:nvCxnSpPr>
        <p:spPr>
          <a:xfrm>
            <a:off x="51729" y="729689"/>
            <a:ext cx="12073026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logo2">
            <a:extLst>
              <a:ext uri="{FF2B5EF4-FFF2-40B4-BE49-F238E27FC236}">
                <a16:creationId xmlns:a16="http://schemas.microsoft.com/office/drawing/2014/main" id="{FE1B00F6-7E76-43C8-C4D0-91F5E2DEF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589" y="83571"/>
            <a:ext cx="4072482" cy="57910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6EEC0D8-712E-425A-6876-0FDAD9116009}"/>
              </a:ext>
            </a:extLst>
          </p:cNvPr>
          <p:cNvSpPr txBox="1"/>
          <p:nvPr/>
        </p:nvSpPr>
        <p:spPr>
          <a:xfrm>
            <a:off x="134848" y="27064"/>
            <a:ext cx="32402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zh-C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A54D877-583E-892D-F06D-7D11B199179C}"/>
                  </a:ext>
                </a:extLst>
              </p:cNvPr>
              <p:cNvSpPr txBox="1"/>
              <p:nvPr/>
            </p:nvSpPr>
            <p:spPr>
              <a:xfrm>
                <a:off x="237902" y="796701"/>
                <a:ext cx="2089028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u"/>
                </a:pPr>
                <a:r>
                  <a:rPr lang="zh-CN" altLang="en-US" sz="2600" b="1">
                    <a:solidFill>
                      <a:schemeClr val="tx1"/>
                    </a:solidFill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2600" b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𝚵</m:t>
                    </m:r>
                  </m:oMath>
                </a14:m>
                <a:r>
                  <a:rPr lang="en-US" altLang="zh-CN" sz="2600" b="1">
                    <a:latin typeface="Cambria Math" panose="02040503050406030204" pitchFamily="18" charset="0"/>
                    <a:cs typeface="Times New Roman" panose="02020603050405020304" pitchFamily="18" charset="0"/>
                    <a:sym typeface="+mn-ea"/>
                  </a:rPr>
                  <a:t> hyperon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A54D877-583E-892D-F06D-7D11B1991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02" y="796701"/>
                <a:ext cx="2089028" cy="492443"/>
              </a:xfrm>
              <a:prstGeom prst="rect">
                <a:avLst/>
              </a:prstGeom>
              <a:blipFill>
                <a:blip r:embed="rId4"/>
                <a:stretch>
                  <a:fillRect l="-4373" t="-15000" r="-3207" b="-2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7DD6A4BE-8DA0-6FB6-FF7E-8AF3DEB271B2}"/>
              </a:ext>
            </a:extLst>
          </p:cNvPr>
          <p:cNvSpPr txBox="1"/>
          <p:nvPr/>
        </p:nvSpPr>
        <p:spPr>
          <a:xfrm>
            <a:off x="274027" y="1286361"/>
            <a:ext cx="52842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Consist of one light quark and 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strange quarks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5EBECF01-BCE3-EA63-A8EA-4707C8E887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7243" y="1744382"/>
            <a:ext cx="2800299" cy="506158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A8B096D7-8BEE-9FAD-111C-EFFE1A2B1895}"/>
              </a:ext>
            </a:extLst>
          </p:cNvPr>
          <p:cNvSpPr txBox="1"/>
          <p:nvPr/>
        </p:nvSpPr>
        <p:spPr>
          <a:xfrm>
            <a:off x="1381954" y="2419346"/>
            <a:ext cx="30684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>
                <a:solidFill>
                  <a:srgbClr val="0070C0"/>
                </a:solidFill>
                <a:latin typeface="-apple-system"/>
              </a:rPr>
              <a:t>Phys.Rev.D 110, 030001 (2024)</a:t>
            </a:r>
            <a:endParaRPr lang="zh-CN" altLang="en-US" b="1">
              <a:solidFill>
                <a:srgbClr val="0070C0"/>
              </a:solidFill>
              <a:latin typeface="-apple-syste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表格 22">
                <a:extLst>
                  <a:ext uri="{FF2B5EF4-FFF2-40B4-BE49-F238E27FC236}">
                    <a16:creationId xmlns:a16="http://schemas.microsoft.com/office/drawing/2014/main" id="{F1CA3F64-EF00-655F-A04B-55D862386D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7972224"/>
                  </p:ext>
                </p:extLst>
              </p:nvPr>
            </p:nvGraphicFramePr>
            <p:xfrm>
              <a:off x="741837" y="2866941"/>
              <a:ext cx="4099265" cy="37016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84232">
                      <a:extLst>
                        <a:ext uri="{9D8B030D-6E8A-4147-A177-3AD203B41FA5}">
                          <a16:colId xmlns:a16="http://schemas.microsoft.com/office/drawing/2014/main" val="175587216"/>
                        </a:ext>
                      </a:extLst>
                    </a:gridCol>
                    <a:gridCol w="1064371">
                      <a:extLst>
                        <a:ext uri="{9D8B030D-6E8A-4147-A177-3AD203B41FA5}">
                          <a16:colId xmlns:a16="http://schemas.microsoft.com/office/drawing/2014/main" val="3442346407"/>
                        </a:ext>
                      </a:extLst>
                    </a:gridCol>
                    <a:gridCol w="1550662">
                      <a:extLst>
                        <a:ext uri="{9D8B030D-6E8A-4147-A177-3AD203B41FA5}">
                          <a16:colId xmlns:a16="http://schemas.microsoft.com/office/drawing/2014/main" val="3826935376"/>
                        </a:ext>
                      </a:extLst>
                    </a:gridCol>
                  </a:tblGrid>
                  <a:tr h="3522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7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State</a:t>
                          </a:r>
                          <a:endParaRPr lang="zh-CN" altLang="en-US" sz="17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7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7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𝑱</m:t>
                                    </m:r>
                                  </m:e>
                                  <m:sup>
                                    <m:r>
                                      <a:rPr lang="en-US" altLang="zh-CN" sz="17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7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7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Star rating</a:t>
                          </a:r>
                          <a:endParaRPr lang="zh-CN" altLang="en-US" sz="17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4616516"/>
                      </a:ext>
                    </a:extLst>
                  </a:tr>
                  <a:tr h="30492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7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5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sz="15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Ξ</m:t>
                                    </m:r>
                                  </m:e>
                                  <m:sup>
                                    <m:r>
                                      <a:rPr lang="en-US" altLang="zh-CN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7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5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altLang="zh-CN" sz="15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15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altLang="zh-CN" sz="15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  <m:sup>
                                    <m:r>
                                      <a:rPr lang="en-US" altLang="zh-CN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ts val="17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∗∗∗∗</m:t>
                                </m:r>
                              </m:oMath>
                            </m:oMathPara>
                          </a14:m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4972699"/>
                      </a:ext>
                    </a:extLst>
                  </a:tr>
                  <a:tr h="30492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7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5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sz="15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Ξ</m:t>
                                    </m:r>
                                  </m:e>
                                  <m:sup>
                                    <m:r>
                                      <a:rPr lang="en-US" altLang="zh-CN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7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5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altLang="zh-CN" sz="15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15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altLang="zh-CN" sz="15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  <m:sup>
                                    <m:r>
                                      <a:rPr lang="en-US" altLang="zh-CN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6776206"/>
                      </a:ext>
                    </a:extLst>
                  </a:tr>
                  <a:tr h="3049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17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altLang="zh-CN" sz="15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Ξ</m:t>
                                </m:r>
                                <m:r>
                                  <a:rPr lang="en-US" altLang="zh-CN" sz="15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(1530)</m:t>
                                </m:r>
                              </m:oMath>
                            </m:oMathPara>
                          </a14:m>
                          <a:endParaRPr lang="zh-CN" altLang="en-US" sz="150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17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5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altLang="zh-CN" sz="15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15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altLang="zh-CN" sz="15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  <m:sup>
                                    <m:r>
                                      <a:rPr lang="en-US" altLang="zh-CN" sz="15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50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17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5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∗∗∗∗</m:t>
                                </m:r>
                              </m:oMath>
                            </m:oMathPara>
                          </a14:m>
                          <a:endParaRPr lang="zh-CN" altLang="en-US" sz="150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3335386"/>
                      </a:ext>
                    </a:extLst>
                  </a:tr>
                  <a:tr h="26731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14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altLang="zh-CN" sz="15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Ξ</m:t>
                                </m:r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(1620)</m:t>
                                </m:r>
                              </m:oMath>
                            </m:oMathPara>
                          </a14:m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</a:pPr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∗∗</m:t>
                                </m:r>
                              </m:oMath>
                            </m:oMathPara>
                          </a14:m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37819026"/>
                      </a:ext>
                    </a:extLst>
                  </a:tr>
                  <a:tr h="26731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14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altLang="zh-CN" sz="15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Ξ</m:t>
                                </m:r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(1690)</m:t>
                                </m:r>
                              </m:oMath>
                            </m:oMathPara>
                          </a14:m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</a:pPr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∗∗∗</m:t>
                                </m:r>
                              </m:oMath>
                            </m:oMathPara>
                          </a14:m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36649965"/>
                      </a:ext>
                    </a:extLst>
                  </a:tr>
                  <a:tr h="2671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14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altLang="zh-CN" sz="15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Ξ</m:t>
                                </m:r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(1820)</m:t>
                                </m:r>
                              </m:oMath>
                            </m:oMathPara>
                          </a14:m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14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5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altLang="zh-CN" sz="15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15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altLang="zh-CN" sz="15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  <m:sup>
                                    <m:r>
                                      <a:rPr lang="en-US" altLang="zh-CN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∗∗∗</m:t>
                                </m:r>
                              </m:oMath>
                            </m:oMathPara>
                          </a14:m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67249344"/>
                      </a:ext>
                    </a:extLst>
                  </a:tr>
                  <a:tr h="26731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14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altLang="zh-CN" sz="15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Ξ</m:t>
                                </m:r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(1950)</m:t>
                                </m:r>
                              </m:oMath>
                            </m:oMathPara>
                          </a14:m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</a:pPr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∗∗∗</m:t>
                                </m:r>
                              </m:oMath>
                            </m:oMathPara>
                          </a14:m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48610198"/>
                      </a:ext>
                    </a:extLst>
                  </a:tr>
                  <a:tr h="2671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14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altLang="zh-CN" sz="15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Ξ</m:t>
                                </m:r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(2030)</m:t>
                                </m:r>
                              </m:oMath>
                            </m:oMathPara>
                          </a14:m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14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zh-CN" altLang="en-US" sz="15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altLang="zh-CN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∗∗∗</m:t>
                                </m:r>
                              </m:oMath>
                            </m:oMathPara>
                          </a14:m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35482260"/>
                      </a:ext>
                    </a:extLst>
                  </a:tr>
                  <a:tr h="26731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14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altLang="zh-CN" sz="15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Ξ</m:t>
                                </m:r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(2120)</m:t>
                                </m:r>
                              </m:oMath>
                            </m:oMathPara>
                          </a14:m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</a:pPr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</m:oMath>
                            </m:oMathPara>
                          </a14:m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67775295"/>
                      </a:ext>
                    </a:extLst>
                  </a:tr>
                  <a:tr h="26731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14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altLang="zh-CN" sz="15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Ξ</m:t>
                                </m:r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(2250)</m:t>
                                </m:r>
                              </m:oMath>
                            </m:oMathPara>
                          </a14:m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</a:pPr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∗∗</m:t>
                                </m:r>
                              </m:oMath>
                            </m:oMathPara>
                          </a14:m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43701900"/>
                      </a:ext>
                    </a:extLst>
                  </a:tr>
                  <a:tr h="26731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14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altLang="zh-CN" sz="15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Ξ</m:t>
                                </m:r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(2370)</m:t>
                                </m:r>
                              </m:oMath>
                            </m:oMathPara>
                          </a14:m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</a:pPr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∗∗</m:t>
                                </m:r>
                              </m:oMath>
                            </m:oMathPara>
                          </a14:m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4874051"/>
                      </a:ext>
                    </a:extLst>
                  </a:tr>
                  <a:tr h="26731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14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altLang="zh-CN" sz="15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Ξ</m:t>
                                </m:r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(2500)</m:t>
                                </m:r>
                              </m:oMath>
                            </m:oMathPara>
                          </a14:m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</a:pPr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</m:oMath>
                            </m:oMathPara>
                          </a14:m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3124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表格 22">
                <a:extLst>
                  <a:ext uri="{FF2B5EF4-FFF2-40B4-BE49-F238E27FC236}">
                    <a16:creationId xmlns:a16="http://schemas.microsoft.com/office/drawing/2014/main" id="{F1CA3F64-EF00-655F-A04B-55D862386D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7972224"/>
                  </p:ext>
                </p:extLst>
              </p:nvPr>
            </p:nvGraphicFramePr>
            <p:xfrm>
              <a:off x="741837" y="2866941"/>
              <a:ext cx="4099265" cy="37016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84232">
                      <a:extLst>
                        <a:ext uri="{9D8B030D-6E8A-4147-A177-3AD203B41FA5}">
                          <a16:colId xmlns:a16="http://schemas.microsoft.com/office/drawing/2014/main" val="175587216"/>
                        </a:ext>
                      </a:extLst>
                    </a:gridCol>
                    <a:gridCol w="1064371">
                      <a:extLst>
                        <a:ext uri="{9D8B030D-6E8A-4147-A177-3AD203B41FA5}">
                          <a16:colId xmlns:a16="http://schemas.microsoft.com/office/drawing/2014/main" val="3442346407"/>
                        </a:ext>
                      </a:extLst>
                    </a:gridCol>
                    <a:gridCol w="1550662">
                      <a:extLst>
                        <a:ext uri="{9D8B030D-6E8A-4147-A177-3AD203B41FA5}">
                          <a16:colId xmlns:a16="http://schemas.microsoft.com/office/drawing/2014/main" val="3826935376"/>
                        </a:ext>
                      </a:extLst>
                    </a:gridCol>
                  </a:tblGrid>
                  <a:tr h="3550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7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State</a:t>
                          </a:r>
                          <a:endParaRPr lang="zh-CN" altLang="en-US" sz="17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39429" t="-3448" r="-146286" b="-96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7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Star rating</a:t>
                          </a:r>
                          <a:endParaRPr lang="zh-CN" altLang="en-US" sz="17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4616516"/>
                      </a:ext>
                    </a:extLst>
                  </a:tr>
                  <a:tr h="3073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t="-117647" r="-176639" b="-9921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39429" t="-117647" r="-146286" b="-992157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64314" t="-59406" r="-392" b="-4514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4972699"/>
                      </a:ext>
                    </a:extLst>
                  </a:tr>
                  <a:tr h="3073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t="-222000" r="-176639" b="-9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39429" t="-222000" r="-146286" b="-912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6776206"/>
                      </a:ext>
                    </a:extLst>
                  </a:tr>
                  <a:tr h="3073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t="-315686" r="-176639" b="-79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39429" t="-315686" r="-146286" b="-79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64314" t="-315686" r="-392" b="-7941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335386"/>
                      </a:ext>
                    </a:extLst>
                  </a:tr>
                  <a:tr h="26943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t="-481818" r="-176639" b="-820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</a:pPr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64314" t="-481818" r="-392" b="-820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7819026"/>
                      </a:ext>
                    </a:extLst>
                  </a:tr>
                  <a:tr h="26943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t="-581818" r="-176639" b="-720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</a:pPr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64314" t="-581818" r="-392" b="-720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6649965"/>
                      </a:ext>
                    </a:extLst>
                  </a:tr>
                  <a:tr h="2692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t="-666667" r="-176639" b="-60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39429" t="-666667" r="-146286" b="-60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64314" t="-666667" r="-392" b="-604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7249344"/>
                      </a:ext>
                    </a:extLst>
                  </a:tr>
                  <a:tr h="26943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t="-784091" r="-176639" b="-5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</a:pPr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64314" t="-784091" r="-392" b="-518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8610198"/>
                      </a:ext>
                    </a:extLst>
                  </a:tr>
                  <a:tr h="2692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t="-884091" r="-176639" b="-4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39429" t="-884091" r="-146286" b="-4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64314" t="-884091" r="-392" b="-418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5482260"/>
                      </a:ext>
                    </a:extLst>
                  </a:tr>
                  <a:tr h="26943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t="-984091" r="-176639" b="-3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</a:pPr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64314" t="-984091" r="-392" b="-318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7775295"/>
                      </a:ext>
                    </a:extLst>
                  </a:tr>
                  <a:tr h="26943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t="-1084091" r="-176639" b="-2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</a:pPr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64314" t="-1084091" r="-392" b="-218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701900"/>
                      </a:ext>
                    </a:extLst>
                  </a:tr>
                  <a:tr h="26943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t="-1157778" r="-176639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</a:pPr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64314" t="-1157778" r="-392" b="-1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4874051"/>
                      </a:ext>
                    </a:extLst>
                  </a:tr>
                  <a:tr h="26943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t="-1286364" r="-176639" b="-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</a:pPr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64314" t="-1286364" r="-392" b="-15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124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10A79A5F-6EFA-0041-06D0-A51FDF512D1F}"/>
                  </a:ext>
                </a:extLst>
              </p:cNvPr>
              <p:cNvSpPr txBox="1"/>
              <p:nvPr/>
            </p:nvSpPr>
            <p:spPr>
              <a:xfrm>
                <a:off x="7059250" y="799641"/>
                <a:ext cx="3426379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u"/>
                </a:pPr>
                <a:r>
                  <a:rPr lang="zh-CN" altLang="en-US" sz="2600" b="1">
                    <a:solidFill>
                      <a:schemeClr val="tx1"/>
                    </a:solidFill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2600" b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𝚵</m:t>
                    </m:r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(</m:t>
                    </m:r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𝟏𝟓𝟑𝟎</m:t>
                    </m:r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)</m:t>
                    </m:r>
                  </m:oMath>
                </a14:m>
                <a:r>
                  <a:rPr lang="en-US" altLang="zh-CN" sz="2600" b="1">
                    <a:latin typeface="Cambria Math" panose="02040503050406030204" pitchFamily="18" charset="0"/>
                    <a:cs typeface="Times New Roman" panose="02020603050405020304" pitchFamily="18" charset="0"/>
                    <a:sym typeface="+mn-ea"/>
                  </a:rPr>
                  <a:t> resonance</a:t>
                </a: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10A79A5F-6EFA-0041-06D0-A51FDF512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9250" y="799641"/>
                <a:ext cx="3426379" cy="492443"/>
              </a:xfrm>
              <a:prstGeom prst="rect">
                <a:avLst/>
              </a:prstGeom>
              <a:blipFill>
                <a:blip r:embed="rId7"/>
                <a:stretch>
                  <a:fillRect l="-2669" t="-13580" r="-1779" b="-28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>
            <a:extLst>
              <a:ext uri="{FF2B5EF4-FFF2-40B4-BE49-F238E27FC236}">
                <a16:creationId xmlns:a16="http://schemas.microsoft.com/office/drawing/2014/main" id="{5FEBC528-3C43-68C8-00D9-47BC84E7F790}"/>
              </a:ext>
            </a:extLst>
          </p:cNvPr>
          <p:cNvGrpSpPr/>
          <p:nvPr/>
        </p:nvGrpSpPr>
        <p:grpSpPr>
          <a:xfrm>
            <a:off x="5292586" y="1389041"/>
            <a:ext cx="6733762" cy="5172497"/>
            <a:chOff x="5416829" y="1418860"/>
            <a:chExt cx="6733762" cy="5172497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CB21C21B-3A2C-039F-8250-75E89C566455}"/>
                </a:ext>
              </a:extLst>
            </p:cNvPr>
            <p:cNvSpPr txBox="1"/>
            <p:nvPr/>
          </p:nvSpPr>
          <p:spPr>
            <a:xfrm>
              <a:off x="6280743" y="2414378"/>
              <a:ext cx="2038307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1400" b="1" i="1">
                  <a:latin typeface="Cambria Math" panose="020405030504060302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altLang="zh-CN" sz="1800" i="0">
                  <a:latin typeface="Times New Roman" panose="02020603050405020304" pitchFamily="18" charset="0"/>
                </a:rPr>
                <a:t> A group at UCLA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156C16B6-04B9-D7D1-083E-96538C55CB67}"/>
                </a:ext>
              </a:extLst>
            </p:cNvPr>
            <p:cNvSpPr txBox="1"/>
            <p:nvPr/>
          </p:nvSpPr>
          <p:spPr>
            <a:xfrm>
              <a:off x="9346446" y="2408925"/>
              <a:ext cx="2390173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1400" b="1" i="1">
                  <a:latin typeface="Cambria Math" panose="020405030504060302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altLang="zh-CN" sz="1800" i="0">
                  <a:latin typeface="Times New Roman" panose="02020603050405020304" pitchFamily="18" charset="0"/>
                </a:rPr>
                <a:t> Brookhaven-Syracuse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01A6A33F-72D5-B28A-3696-602033434E1A}"/>
                </a:ext>
              </a:extLst>
            </p:cNvPr>
            <p:cNvSpPr txBox="1"/>
            <p:nvPr/>
          </p:nvSpPr>
          <p:spPr>
            <a:xfrm>
              <a:off x="5797361" y="2866940"/>
              <a:ext cx="292422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1">
                  <a:solidFill>
                    <a:srgbClr val="0070C0"/>
                  </a:solidFill>
                  <a:effectLst/>
                  <a:latin typeface="-apple-system"/>
                </a:rPr>
                <a:t>Phys.Rev.Lett. 9 (1962) 114-117</a:t>
              </a:r>
              <a:endParaRPr lang="zh-CN" altLang="en-US" sz="1600" b="1">
                <a:solidFill>
                  <a:srgbClr val="0070C0"/>
                </a:solidFill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2859350C-62CC-9BD1-97F6-175D6E696135}"/>
                </a:ext>
              </a:extLst>
            </p:cNvPr>
            <p:cNvSpPr txBox="1"/>
            <p:nvPr/>
          </p:nvSpPr>
          <p:spPr>
            <a:xfrm>
              <a:off x="9160433" y="2866940"/>
              <a:ext cx="289887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1">
                  <a:solidFill>
                    <a:srgbClr val="0070C0"/>
                  </a:solidFill>
                  <a:effectLst/>
                  <a:latin typeface="-apple-system"/>
                </a:rPr>
                <a:t>Phys.Rev.Lett. 9 (1962) 180-183</a:t>
              </a:r>
              <a:endParaRPr lang="zh-CN" altLang="en-US" sz="1600" b="1">
                <a:solidFill>
                  <a:srgbClr val="0070C0"/>
                </a:solidFill>
              </a:endParaRPr>
            </a:p>
          </p:txBody>
        </p: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C2BAAF0B-1D3B-D632-091A-767FC8090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829" y="3260233"/>
              <a:ext cx="3324007" cy="2941923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C07AC755-2A6E-7084-F4F4-1DBCB3BCE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935282" y="3289569"/>
              <a:ext cx="3215309" cy="2811321"/>
            </a:xfrm>
            <a:prstGeom prst="rect">
              <a:avLst/>
            </a:prstGeom>
          </p:spPr>
        </p:pic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3D2B7048-AC6B-3A10-A3E3-997A08DBA2FA}"/>
                </a:ext>
              </a:extLst>
            </p:cNvPr>
            <p:cNvGrpSpPr/>
            <p:nvPr/>
          </p:nvGrpSpPr>
          <p:grpSpPr>
            <a:xfrm>
              <a:off x="8228601" y="1418860"/>
              <a:ext cx="1172254" cy="522466"/>
              <a:chOff x="5978560" y="1310578"/>
              <a:chExt cx="1172254" cy="522466"/>
            </a:xfrm>
          </p:grpSpPr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72A2C53A-1421-FF75-F68A-711F11CB0E8D}"/>
                  </a:ext>
                </a:extLst>
              </p:cNvPr>
              <p:cNvSpPr/>
              <p:nvPr/>
            </p:nvSpPr>
            <p:spPr>
              <a:xfrm>
                <a:off x="5978560" y="1310578"/>
                <a:ext cx="1172254" cy="52246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文本框 43">
                    <a:extLst>
                      <a:ext uri="{FF2B5EF4-FFF2-40B4-BE49-F238E27FC236}">
                        <a16:creationId xmlns:a16="http://schemas.microsoft.com/office/drawing/2014/main" id="{B6C66611-D3EC-235F-1D55-C54A3BD22004}"/>
                      </a:ext>
                    </a:extLst>
                  </p:cNvPr>
                  <p:cNvSpPr txBox="1"/>
                  <p:nvPr/>
                </p:nvSpPr>
                <p:spPr>
                  <a:xfrm>
                    <a:off x="6112431" y="1402546"/>
                    <a:ext cx="887067" cy="33855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200" b="1" i="1" smtClean="0">
                              <a:latin typeface="Cambria Math" panose="02040503050406030204" pitchFamily="18" charset="0"/>
                            </a:rPr>
                            <m:t>𝟏𝟗𝟔𝟐</m:t>
                          </m:r>
                        </m:oMath>
                      </m:oMathPara>
                    </a14:m>
                    <a:endParaRPr lang="zh-CN" altLang="en-US" sz="2200" b="1"/>
                  </a:p>
                </p:txBody>
              </p:sp>
            </mc:Choice>
            <mc:Fallback xmlns="">
              <p:sp>
                <p:nvSpPr>
                  <p:cNvPr id="44" name="文本框 43">
                    <a:extLst>
                      <a:ext uri="{FF2B5EF4-FFF2-40B4-BE49-F238E27FC236}">
                        <a16:creationId xmlns:a16="http://schemas.microsoft.com/office/drawing/2014/main" id="{B6C66611-D3EC-235F-1D55-C54A3BD2200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2431" y="1402546"/>
                    <a:ext cx="887067" cy="33855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727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756F9FFD-4F9D-C8F5-1770-E34BBCFB44F3}"/>
                    </a:ext>
                  </a:extLst>
                </p:cNvPr>
                <p:cNvSpPr txBox="1"/>
                <p:nvPr/>
              </p:nvSpPr>
              <p:spPr>
                <a:xfrm>
                  <a:off x="5967311" y="6252995"/>
                  <a:ext cx="2650021" cy="3162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zh-CN" altLang="en-US" b="1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altLang="zh-CN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l-GR" altLang="zh-CN" b="1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𝚵</m:t>
                                </m:r>
                              </m:e>
                              <m:sup>
                                <m:r>
                                  <a:rPr lang="en-US" altLang="zh-CN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CN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e>
                              <m:sup>
                                <m:r>
                                  <a:rPr lang="en-US" altLang="zh-CN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p>
                            </m:sSup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l-GR" altLang="zh-CN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𝚵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𝟏𝟓𝟑𝟎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sub>
                        </m:sSub>
                      </m:oMath>
                    </m:oMathPara>
                  </a14:m>
                  <a:endParaRPr lang="zh-CN" altLang="en-US" b="1"/>
                </a:p>
              </p:txBody>
            </p:sp>
          </mc:Choice>
          <mc:Fallback xmlns="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756F9FFD-4F9D-C8F5-1770-E34BBCFB44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7311" y="6252995"/>
                  <a:ext cx="2650021" cy="316240"/>
                </a:xfrm>
                <a:prstGeom prst="rect">
                  <a:avLst/>
                </a:prstGeom>
                <a:blipFill>
                  <a:blip r:embed="rId11"/>
                  <a:stretch>
                    <a:fillRect l="-1382" b="-25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id="{8A4F816B-CC6A-7E89-CDDC-D8DB4538B2CA}"/>
                    </a:ext>
                  </a:extLst>
                </p:cNvPr>
                <p:cNvSpPr txBox="1"/>
                <p:nvPr/>
              </p:nvSpPr>
              <p:spPr>
                <a:xfrm>
                  <a:off x="9300408" y="6252995"/>
                  <a:ext cx="2626873" cy="3383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zh-CN" altLang="en-US" b="1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altLang="zh-CN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l-GR" altLang="zh-CN" b="1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𝚵</m:t>
                                </m:r>
                              </m:e>
                              <m:sup>
                                <m:r>
                                  <a:rPr lang="en-US" altLang="zh-CN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CN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e>
                              <m:sup>
                                <m:r>
                                  <a:rPr lang="en-US" altLang="zh-CN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l-GR" altLang="zh-CN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𝚵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𝟏𝟓𝟑𝟎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p>
                            </m:sSup>
                          </m:sub>
                        </m:sSub>
                      </m:oMath>
                    </m:oMathPara>
                  </a14:m>
                  <a:endParaRPr lang="zh-CN" altLang="en-US" b="1"/>
                </a:p>
              </p:txBody>
            </p:sp>
          </mc:Choice>
          <mc:Fallback xmlns=""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id="{8A4F816B-CC6A-7E89-CDDC-D8DB4538B2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0408" y="6252995"/>
                  <a:ext cx="2626873" cy="338362"/>
                </a:xfrm>
                <a:prstGeom prst="rect">
                  <a:avLst/>
                </a:prstGeom>
                <a:blipFill>
                  <a:blip r:embed="rId12"/>
                  <a:stretch>
                    <a:fillRect l="-1160" b="-2363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箭头: 下 53">
              <a:extLst>
                <a:ext uri="{FF2B5EF4-FFF2-40B4-BE49-F238E27FC236}">
                  <a16:creationId xmlns:a16="http://schemas.microsoft.com/office/drawing/2014/main" id="{2D151762-578C-877B-7A41-C05004E68BAB}"/>
                </a:ext>
              </a:extLst>
            </p:cNvPr>
            <p:cNvSpPr/>
            <p:nvPr/>
          </p:nvSpPr>
          <p:spPr>
            <a:xfrm rot="2396605">
              <a:off x="8052211" y="1862604"/>
              <a:ext cx="228198" cy="514590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箭头: 下 55">
              <a:extLst>
                <a:ext uri="{FF2B5EF4-FFF2-40B4-BE49-F238E27FC236}">
                  <a16:creationId xmlns:a16="http://schemas.microsoft.com/office/drawing/2014/main" id="{579D19CB-CCCA-6C81-ED21-B8EE7593EFAE}"/>
                </a:ext>
              </a:extLst>
            </p:cNvPr>
            <p:cNvSpPr/>
            <p:nvPr/>
          </p:nvSpPr>
          <p:spPr>
            <a:xfrm rot="19198768">
              <a:off x="9415657" y="1852768"/>
              <a:ext cx="228198" cy="514590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444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2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16735-9998-1662-BA2B-3F8672416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993A6E4B-2612-5862-4272-928F3DDB3C93}"/>
              </a:ext>
            </a:extLst>
          </p:cNvPr>
          <p:cNvCxnSpPr>
            <a:cxnSpLocks/>
          </p:cNvCxnSpPr>
          <p:nvPr/>
        </p:nvCxnSpPr>
        <p:spPr>
          <a:xfrm>
            <a:off x="51729" y="729689"/>
            <a:ext cx="12073026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logo2">
            <a:extLst>
              <a:ext uri="{FF2B5EF4-FFF2-40B4-BE49-F238E27FC236}">
                <a16:creationId xmlns:a16="http://schemas.microsoft.com/office/drawing/2014/main" id="{084DEA1E-1B3A-6301-E651-8756B5842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589" y="83571"/>
            <a:ext cx="4072482" cy="57910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6B47DE5-EC8F-8130-498F-0C1355D3D999}"/>
              </a:ext>
            </a:extLst>
          </p:cNvPr>
          <p:cNvSpPr txBox="1"/>
          <p:nvPr/>
        </p:nvSpPr>
        <p:spPr>
          <a:xfrm>
            <a:off x="134848" y="27064"/>
            <a:ext cx="32402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zh-C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AC88532-3A2C-E6A2-F66A-1B86A9796D3C}"/>
                  </a:ext>
                </a:extLst>
              </p:cNvPr>
              <p:cNvSpPr txBox="1"/>
              <p:nvPr/>
            </p:nvSpPr>
            <p:spPr>
              <a:xfrm>
                <a:off x="232931" y="832792"/>
                <a:ext cx="9044633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u"/>
                </a:pP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 </m:t>
                    </m:r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𝐊𝐚𝐨𝐧</m:t>
                    </m:r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−</m:t>
                    </m:r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𝐢𝐧𝐝𝐮𝐜𝐞𝐝</m:t>
                    </m:r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 </m:t>
                    </m:r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𝐟𝐢𝐱𝐞𝐝</m:t>
                    </m:r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−</m:t>
                    </m:r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𝐭𝐚𝐫𝐠𝐞𝐭</m:t>
                    </m:r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 </m:t>
                    </m:r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𝐞𝐱𝐩𝐞𝐫𝐢𝐦𝐞𝐧𝐭𝐬</m:t>
                    </m:r>
                  </m:oMath>
                </a14:m>
                <a:endParaRPr lang="en-US" altLang="zh-CN" sz="2600" b="1">
                  <a:latin typeface="Cambria Math" panose="02040503050406030204" pitchFamily="18" charset="0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AC88532-3A2C-E6A2-F66A-1B86A9796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31" y="832792"/>
                <a:ext cx="904463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DA6F78A0-8466-8D67-834B-3E3F5F36F3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6389090"/>
                  </p:ext>
                </p:extLst>
              </p:nvPr>
            </p:nvGraphicFramePr>
            <p:xfrm>
              <a:off x="503361" y="1406832"/>
              <a:ext cx="10919015" cy="39155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52969">
                      <a:extLst>
                        <a:ext uri="{9D8B030D-6E8A-4147-A177-3AD203B41FA5}">
                          <a16:colId xmlns:a16="http://schemas.microsoft.com/office/drawing/2014/main" val="2847570793"/>
                        </a:ext>
                      </a:extLst>
                    </a:gridCol>
                    <a:gridCol w="2434976">
                      <a:extLst>
                        <a:ext uri="{9D8B030D-6E8A-4147-A177-3AD203B41FA5}">
                          <a16:colId xmlns:a16="http://schemas.microsoft.com/office/drawing/2014/main" val="169419463"/>
                        </a:ext>
                      </a:extLst>
                    </a:gridCol>
                    <a:gridCol w="3219105">
                      <a:extLst>
                        <a:ext uri="{9D8B030D-6E8A-4147-A177-3AD203B41FA5}">
                          <a16:colId xmlns:a16="http://schemas.microsoft.com/office/drawing/2014/main" val="1617058708"/>
                        </a:ext>
                      </a:extLst>
                    </a:gridCol>
                    <a:gridCol w="1311965">
                      <a:extLst>
                        <a:ext uri="{9D8B030D-6E8A-4147-A177-3AD203B41FA5}">
                          <a16:colId xmlns:a16="http://schemas.microsoft.com/office/drawing/2014/main" val="3698176908"/>
                        </a:ext>
                      </a:extLst>
                    </a:gridCol>
                  </a:tblGrid>
                  <a:tr h="39345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1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Collaboration</a:t>
                          </a:r>
                          <a:endParaRPr lang="zh-CN" altLang="en-US" sz="2000" b="1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E5F5E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Kaon beam energy</a:t>
                          </a:r>
                          <a:endParaRPr lang="zh-CN" altLang="en-US" sz="2000" b="1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E5F5E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1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Reference</a:t>
                          </a:r>
                          <a:endParaRPr lang="zh-CN" altLang="en-US" sz="2000" b="1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E5F5E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Time</a:t>
                          </a:r>
                          <a:endParaRPr lang="zh-CN" altLang="en-US" sz="2000" b="1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E5F5E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0466991"/>
                      </a:ext>
                    </a:extLst>
                  </a:tr>
                  <a:tr h="6883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The Lawrence Radiation Laboratory</a:t>
                          </a:r>
                          <a:endParaRPr lang="zh-CN" altLang="en-US" sz="16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from threshold to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2.7</m:t>
                              </m:r>
                            </m:oMath>
                          </a14:m>
                          <a:r>
                            <a:rPr lang="en-US" altLang="zh-CN" sz="160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GeV</a:t>
                          </a:r>
                          <a:endParaRPr lang="zh-CN" altLang="en-US" sz="160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14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Phys.Rev.Lett. 14 (1965) 25-28.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14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Phys.Rev. 147 (1966) 945-961.</a:t>
                          </a:r>
                          <a:endParaRPr lang="zh-CN" altLang="en-US" sz="14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kern="1200">
                              <a:solidFill>
                                <a:srgbClr val="00B0F0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1960s</a:t>
                          </a:r>
                          <a:endParaRPr lang="zh-CN" altLang="en-US" sz="1600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13804201"/>
                      </a:ext>
                    </a:extLst>
                  </a:tr>
                  <a:tr h="3705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The Argonne National Laboratory</a:t>
                          </a:r>
                          <a:endParaRPr lang="zh-CN" altLang="en-US" sz="16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5.5</m:t>
                              </m:r>
                            </m:oMath>
                          </a14:m>
                          <a:r>
                            <a:rPr lang="en-US" altLang="zh-CN" sz="160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GeV</a:t>
                          </a:r>
                          <a:endParaRPr lang="zh-CN" altLang="en-US" sz="160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14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Phys.Rev.D 1 (1970) 1960-1966.</a:t>
                          </a:r>
                          <a:endParaRPr lang="zh-CN" altLang="en-US" sz="14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>
                              <a:solidFill>
                                <a:srgbClr val="00B0F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1970s</a:t>
                          </a:r>
                          <a:endParaRPr lang="zh-CN" altLang="en-US" sz="1600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03025198"/>
                      </a:ext>
                    </a:extLst>
                  </a:tr>
                  <a:tr h="100614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The Brookhaven National Laboratory</a:t>
                          </a:r>
                          <a:endParaRPr lang="zh-CN" altLang="en-US" sz="16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altLang="zh-CN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5.0</m:t>
                              </m:r>
                            </m:oMath>
                          </a14:m>
                          <a:r>
                            <a:rPr lang="en-US" altLang="zh-CN" sz="160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GeV</a:t>
                          </a:r>
                          <a:endParaRPr lang="zh-CN" altLang="en-US" sz="160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Phys.Rev.Lett. 21 (1968) 1119-1123.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Phys.Rev.Lett. 22 (1969) 79-82.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Phys.Rev.Lett. 24 (1970) 777-781.</a:t>
                          </a:r>
                          <a:endParaRPr lang="zh-CN" altLang="en-US" sz="14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>
                              <a:solidFill>
                                <a:srgbClr val="00B0F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1960s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altLang="zh-CN" sz="1600">
                              <a:solidFill>
                                <a:srgbClr val="00B0F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1970s</a:t>
                          </a:r>
                          <a:endParaRPr lang="zh-CN" altLang="en-US" sz="1600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35880914"/>
                      </a:ext>
                    </a:extLst>
                  </a:tr>
                  <a:tr h="37056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The SLAC National Accelerator Laboratory</a:t>
                          </a:r>
                          <a:endParaRPr lang="zh-CN" altLang="en-US" sz="16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altLang="zh-CN" sz="160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GeV</a:t>
                          </a:r>
                          <a:endParaRPr lang="zh-CN" altLang="en-US" sz="160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Phys.Rev.D 32 (1985) 2270.</a:t>
                          </a:r>
                          <a:endParaRPr lang="zh-CN" altLang="en-US" sz="14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>
                              <a:solidFill>
                                <a:srgbClr val="00B0F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1980s</a:t>
                          </a:r>
                          <a:endParaRPr lang="zh-CN" altLang="en-US" sz="1600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20716229"/>
                      </a:ext>
                    </a:extLst>
                  </a:tr>
                  <a:tr h="3705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Saclay Nuclear Research Centre</a:t>
                          </a:r>
                          <a:endParaRPr lang="zh-CN" altLang="en-US" sz="16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from 1 to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altLang="zh-CN" sz="160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GeV</a:t>
                          </a:r>
                          <a:endParaRPr lang="zh-CN" altLang="en-US" sz="160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altLang="zh-CN" sz="14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Nuovo Cim.A 21 (1974) 146-167.</a:t>
                          </a:r>
                          <a:endParaRPr lang="zh-CN" altLang="en-US" sz="14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>
                              <a:solidFill>
                                <a:srgbClr val="00B0F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1974</a:t>
                          </a:r>
                          <a:endParaRPr lang="zh-CN" altLang="en-US" sz="1600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969927"/>
                      </a:ext>
                    </a:extLst>
                  </a:tr>
                  <a:tr h="68835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European Organization for Nuclear Research </a:t>
                          </a:r>
                          <a:r>
                            <a:rPr lang="zh-CN" altLang="en-US" sz="16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（</a:t>
                          </a:r>
                          <a:r>
                            <a:rPr lang="en-US" altLang="zh-CN" sz="16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CERN</a:t>
                          </a:r>
                          <a:r>
                            <a:rPr lang="zh-CN" altLang="en-US" sz="16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）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from 1.9 to 4.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altLang="zh-CN" sz="160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GeV</a:t>
                          </a:r>
                          <a:endParaRPr lang="zh-CN" altLang="en-US" sz="160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altLang="zh-CN" sz="14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Nuovo Cim.A 28 (1975) 289.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Phys.Lett.B 62 (1976) 477-480.</a:t>
                          </a:r>
                          <a:endParaRPr lang="zh-CN" altLang="en-US" sz="14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>
                              <a:solidFill>
                                <a:srgbClr val="00B0F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1970s</a:t>
                          </a:r>
                          <a:endParaRPr lang="zh-CN" altLang="en-US" sz="1600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759689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DA6F78A0-8466-8D67-834B-3E3F5F36F3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6389090"/>
                  </p:ext>
                </p:extLst>
              </p:nvPr>
            </p:nvGraphicFramePr>
            <p:xfrm>
              <a:off x="503361" y="1406832"/>
              <a:ext cx="10919015" cy="39155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52969">
                      <a:extLst>
                        <a:ext uri="{9D8B030D-6E8A-4147-A177-3AD203B41FA5}">
                          <a16:colId xmlns:a16="http://schemas.microsoft.com/office/drawing/2014/main" val="2847570793"/>
                        </a:ext>
                      </a:extLst>
                    </a:gridCol>
                    <a:gridCol w="2434976">
                      <a:extLst>
                        <a:ext uri="{9D8B030D-6E8A-4147-A177-3AD203B41FA5}">
                          <a16:colId xmlns:a16="http://schemas.microsoft.com/office/drawing/2014/main" val="169419463"/>
                        </a:ext>
                      </a:extLst>
                    </a:gridCol>
                    <a:gridCol w="3219105">
                      <a:extLst>
                        <a:ext uri="{9D8B030D-6E8A-4147-A177-3AD203B41FA5}">
                          <a16:colId xmlns:a16="http://schemas.microsoft.com/office/drawing/2014/main" val="1617058708"/>
                        </a:ext>
                      </a:extLst>
                    </a:gridCol>
                    <a:gridCol w="1311965">
                      <a:extLst>
                        <a:ext uri="{9D8B030D-6E8A-4147-A177-3AD203B41FA5}">
                          <a16:colId xmlns:a16="http://schemas.microsoft.com/office/drawing/2014/main" val="3698176908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1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Collaboration</a:t>
                          </a:r>
                          <a:endParaRPr lang="zh-CN" altLang="en-US" sz="2000" b="1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E5F5E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Kaon beam energy</a:t>
                          </a:r>
                          <a:endParaRPr lang="zh-CN" altLang="en-US" sz="2000" b="1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E5F5E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1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Reference</a:t>
                          </a:r>
                          <a:endParaRPr lang="zh-CN" altLang="en-US" sz="2000" b="1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E5F5E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Time</a:t>
                          </a:r>
                          <a:endParaRPr lang="zh-CN" altLang="en-US" sz="2000" b="1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E5F5E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0466991"/>
                      </a:ext>
                    </a:extLst>
                  </a:tr>
                  <a:tr h="6932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The Lawrence Radiation Laboratory</a:t>
                          </a:r>
                          <a:endParaRPr lang="zh-CN" altLang="en-US" sz="16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62907" t="-61404" r="-186967" b="-4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14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Phys.Rev.Lett. 14 (1965) 25-28.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14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Phys.Rev. 147 (1966) 945-961.</a:t>
                          </a:r>
                          <a:endParaRPr lang="zh-CN" altLang="en-US" sz="14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kern="1200">
                              <a:solidFill>
                                <a:srgbClr val="00B0F0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1960s</a:t>
                          </a:r>
                          <a:endParaRPr lang="zh-CN" altLang="en-US" sz="1600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13804201"/>
                      </a:ext>
                    </a:extLst>
                  </a:tr>
                  <a:tr h="3731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The Argonne National Laboratory</a:t>
                          </a:r>
                          <a:endParaRPr lang="zh-CN" altLang="en-US" sz="16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62907" t="-296774" r="-186967" b="-66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14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Phys.Rev.D 1 (1970) 1960-1966.</a:t>
                          </a:r>
                          <a:endParaRPr lang="zh-CN" altLang="en-US" sz="14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>
                              <a:solidFill>
                                <a:srgbClr val="00B0F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1970s</a:t>
                          </a:r>
                          <a:endParaRPr lang="zh-CN" altLang="en-US" sz="1600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03025198"/>
                      </a:ext>
                    </a:extLst>
                  </a:tr>
                  <a:tr h="101327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The Brookhaven National Laboratory</a:t>
                          </a:r>
                          <a:endParaRPr lang="zh-CN" altLang="en-US" sz="16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62907" t="-148193" r="-186967" b="-1487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Phys.Rev.Lett. 21 (1968) 1119-1123.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Phys.Rev.Lett. 22 (1969) 79-82.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Phys.Rev.Lett. 24 (1970) 777-781.</a:t>
                          </a:r>
                          <a:endParaRPr lang="zh-CN" altLang="en-US" sz="14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733953" t="-148193" r="-930" b="-1487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35880914"/>
                      </a:ext>
                    </a:extLst>
                  </a:tr>
                  <a:tr h="37319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The SLAC National Accelerator Laboratory</a:t>
                          </a:r>
                          <a:endParaRPr lang="zh-CN" altLang="en-US" sz="16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62907" t="-664516" r="-186967" b="-2983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Phys.Rev.D 32 (1985) 2270.</a:t>
                          </a:r>
                          <a:endParaRPr lang="zh-CN" altLang="en-US" sz="14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>
                              <a:solidFill>
                                <a:srgbClr val="00B0F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1980s</a:t>
                          </a:r>
                          <a:endParaRPr lang="zh-CN" altLang="en-US" sz="1600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20716229"/>
                      </a:ext>
                    </a:extLst>
                  </a:tr>
                  <a:tr h="3731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Saclay Nuclear Research Centre</a:t>
                          </a:r>
                          <a:endParaRPr lang="zh-CN" altLang="en-US" sz="16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62907" t="-777049" r="-186967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altLang="zh-CN" sz="14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Nuovo Cim.A 21 (1974) 146-167.</a:t>
                          </a:r>
                          <a:endParaRPr lang="zh-CN" altLang="en-US" sz="14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>
                              <a:solidFill>
                                <a:srgbClr val="00B0F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1974</a:t>
                          </a:r>
                          <a:endParaRPr lang="zh-CN" altLang="en-US" sz="1600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969927"/>
                      </a:ext>
                    </a:extLst>
                  </a:tr>
                  <a:tr h="69323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European Organization for Nuclear Research </a:t>
                          </a:r>
                          <a:r>
                            <a:rPr lang="zh-CN" altLang="en-US" sz="16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（</a:t>
                          </a:r>
                          <a:r>
                            <a:rPr lang="en-US" altLang="zh-CN" sz="16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CERN</a:t>
                          </a:r>
                          <a:r>
                            <a:rPr lang="zh-CN" altLang="en-US" sz="16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）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62907" t="-469298" r="-186967" b="-87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altLang="zh-CN" sz="14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Nuovo Cim.A 28 (1975) 289.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Phys.Lett.B 62 (1976) 477-480.</a:t>
                          </a:r>
                          <a:endParaRPr lang="zh-CN" altLang="en-US" sz="14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>
                              <a:solidFill>
                                <a:srgbClr val="00B0F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1970s</a:t>
                          </a:r>
                          <a:endParaRPr lang="zh-CN" altLang="en-US" sz="1600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759689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D3A9372-6074-6D66-B0D5-4B0DFC984577}"/>
                  </a:ext>
                </a:extLst>
              </p:cNvPr>
              <p:cNvSpPr txBox="1"/>
              <p:nvPr/>
            </p:nvSpPr>
            <p:spPr>
              <a:xfrm>
                <a:off x="381049" y="5508222"/>
                <a:ext cx="1098434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(1)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Ξ</m:t>
                    </m:r>
                  </m:oMath>
                </a14:m>
                <a:r>
                  <a:rPr lang="zh-CN" altLang="en-US" sz="200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resonances were discovered using </a:t>
                </a:r>
                <a:r>
                  <a:rPr lang="en-US" altLang="zh-CN" sz="20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bubble chambers</a:t>
                </a:r>
                <a:r>
                  <a:rPr lang="en-US" altLang="zh-C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scanning and measurement were inefficient.</a:t>
                </a:r>
                <a:endParaRPr lang="zh-CN" altLang="en-US" sz="200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D3A9372-6074-6D66-B0D5-4B0DFC984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49" y="5508222"/>
                <a:ext cx="10984347" cy="400110"/>
              </a:xfrm>
              <a:prstGeom prst="rect">
                <a:avLst/>
              </a:prstGeom>
              <a:blipFill>
                <a:blip r:embed="rId6"/>
                <a:stretch>
                  <a:fillRect l="-611" t="-9231" r="-389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1B73C5DF-4A82-E584-76F8-6FD7C23AF9DA}"/>
              </a:ext>
            </a:extLst>
          </p:cNvPr>
          <p:cNvSpPr txBox="1"/>
          <p:nvPr/>
        </p:nvSpPr>
        <p:spPr>
          <a:xfrm>
            <a:off x="381048" y="6025208"/>
            <a:ext cx="112079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(2) As a secondary beam, the </a:t>
            </a:r>
            <a:r>
              <a:rPr lang="en-US" altLang="zh-CN">
                <a:solidFill>
                  <a:srgbClr val="FF0000"/>
                </a:solidFill>
              </a:rPr>
              <a:t>high-energy, high-intensity, and high-purity </a:t>
            </a:r>
            <a:r>
              <a:rPr lang="en-US" altLang="zh-CN"/>
              <a:t>Kaon beam cannot be achieved.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074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89651-8FB3-E2F0-5C78-80711659A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ADC3CB23-44B8-0BAA-28D4-1602C3DD5162}"/>
              </a:ext>
            </a:extLst>
          </p:cNvPr>
          <p:cNvCxnSpPr>
            <a:cxnSpLocks/>
          </p:cNvCxnSpPr>
          <p:nvPr/>
        </p:nvCxnSpPr>
        <p:spPr>
          <a:xfrm>
            <a:off x="51729" y="699871"/>
            <a:ext cx="12073026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logo2">
            <a:extLst>
              <a:ext uri="{FF2B5EF4-FFF2-40B4-BE49-F238E27FC236}">
                <a16:creationId xmlns:a16="http://schemas.microsoft.com/office/drawing/2014/main" id="{9C61627A-BFBE-5479-D294-47AF5A96A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589" y="83571"/>
            <a:ext cx="4072482" cy="57910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0A5F3CC-95A2-1AC8-CB14-4E9D6E56477C}"/>
              </a:ext>
            </a:extLst>
          </p:cNvPr>
          <p:cNvSpPr txBox="1"/>
          <p:nvPr/>
        </p:nvSpPr>
        <p:spPr>
          <a:xfrm>
            <a:off x="134848" y="27064"/>
            <a:ext cx="32402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zh-C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C96843B-4E7E-0583-B54B-81DFA8853F5A}"/>
                  </a:ext>
                </a:extLst>
              </p:cNvPr>
              <p:cNvSpPr txBox="1"/>
              <p:nvPr/>
            </p:nvSpPr>
            <p:spPr>
              <a:xfrm>
                <a:off x="232931" y="742333"/>
                <a:ext cx="4647181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u"/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C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𝐡𝐚𝐫𝐦𝐞𝐝</m:t>
                    </m:r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 </m:t>
                    </m:r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𝐛𝐚𝐫𝐲𝐨𝐧𝐬</m:t>
                    </m:r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 </m:t>
                    </m:r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𝐝𝐞𝐜𝐚𝐲𝐬</m:t>
                    </m:r>
                  </m:oMath>
                </a14:m>
                <a:endParaRPr lang="en-US" altLang="zh-CN" sz="2600" b="1">
                  <a:latin typeface="Cambria Math" panose="02040503050406030204" pitchFamily="18" charset="0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C96843B-4E7E-0583-B54B-81DFA8853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31" y="742333"/>
                <a:ext cx="4647181" cy="492443"/>
              </a:xfrm>
              <a:prstGeom prst="rect">
                <a:avLst/>
              </a:prstGeom>
              <a:blipFill>
                <a:blip r:embed="rId4"/>
                <a:stretch>
                  <a:fillRect l="-1966" t="-11111" b="-296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组合 30">
            <a:extLst>
              <a:ext uri="{FF2B5EF4-FFF2-40B4-BE49-F238E27FC236}">
                <a16:creationId xmlns:a16="http://schemas.microsoft.com/office/drawing/2014/main" id="{F9A90979-2038-0648-0C9B-13E8CCF1E347}"/>
              </a:ext>
            </a:extLst>
          </p:cNvPr>
          <p:cNvGrpSpPr/>
          <p:nvPr/>
        </p:nvGrpSpPr>
        <p:grpSpPr>
          <a:xfrm>
            <a:off x="826411" y="1238380"/>
            <a:ext cx="3658876" cy="2581700"/>
            <a:chOff x="1060293" y="4143224"/>
            <a:chExt cx="3658876" cy="2581700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0DCE7A08-5210-052E-C617-1611FBA1B9BE}"/>
                </a:ext>
              </a:extLst>
            </p:cNvPr>
            <p:cNvSpPr txBox="1"/>
            <p:nvPr/>
          </p:nvSpPr>
          <p:spPr>
            <a:xfrm>
              <a:off x="1182915" y="4143224"/>
              <a:ext cx="353625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1">
                  <a:solidFill>
                    <a:srgbClr val="0070C0"/>
                  </a:solidFill>
                  <a:latin typeface="-apple-system"/>
                </a:rPr>
                <a:t>Phys.Rev.D 78 (2008) 034008.</a:t>
              </a:r>
              <a:r>
                <a:rPr lang="en-US" altLang="zh-CN" sz="16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【BaBar】</a:t>
              </a:r>
              <a:endParaRPr lang="zh-CN" altLang="en-US" sz="1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1666C591-0464-0DC3-7EDE-C27D594647B7}"/>
                </a:ext>
              </a:extLst>
            </p:cNvPr>
            <p:cNvGrpSpPr/>
            <p:nvPr/>
          </p:nvGrpSpPr>
          <p:grpSpPr>
            <a:xfrm>
              <a:off x="1060293" y="4481778"/>
              <a:ext cx="3536254" cy="2243146"/>
              <a:chOff x="1060293" y="4481778"/>
              <a:chExt cx="3536254" cy="2243146"/>
            </a:xfrm>
          </p:grpSpPr>
          <p:pic>
            <p:nvPicPr>
              <p:cNvPr id="25" name="图片 24">
                <a:extLst>
                  <a:ext uri="{FF2B5EF4-FFF2-40B4-BE49-F238E27FC236}">
                    <a16:creationId xmlns:a16="http://schemas.microsoft.com/office/drawing/2014/main" id="{A22D1487-7220-6BE6-1B97-3BB7A4515B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0293" y="4481778"/>
                <a:ext cx="3536254" cy="2243146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文本框 25">
                    <a:extLst>
                      <a:ext uri="{FF2B5EF4-FFF2-40B4-BE49-F238E27FC236}">
                        <a16:creationId xmlns:a16="http://schemas.microsoft.com/office/drawing/2014/main" id="{B683F5FE-81DC-8FB8-BD7A-59C5822A60AE}"/>
                      </a:ext>
                    </a:extLst>
                  </p:cNvPr>
                  <p:cNvSpPr txBox="1"/>
                  <p:nvPr/>
                </p:nvSpPr>
                <p:spPr>
                  <a:xfrm>
                    <a:off x="2772064" y="4646545"/>
                    <a:ext cx="1633716" cy="553998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Ξ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en-US" altLang="zh-CN"/>
                  </a:p>
                  <a:p>
                    <a:endParaRPr lang="zh-CN" altLang="en-US"/>
                  </a:p>
                </p:txBody>
              </p:sp>
            </mc:Choice>
            <mc:Fallback xmlns="">
              <p:sp>
                <p:nvSpPr>
                  <p:cNvPr id="26" name="文本框 25">
                    <a:extLst>
                      <a:ext uri="{FF2B5EF4-FFF2-40B4-BE49-F238E27FC236}">
                        <a16:creationId xmlns:a16="http://schemas.microsoft.com/office/drawing/2014/main" id="{B683F5FE-81DC-8FB8-BD7A-59C5822A60A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2064" y="4646545"/>
                    <a:ext cx="1633716" cy="55399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FF9A63AD-1D8C-A2D0-F4E5-0616445F0622}"/>
                  </a:ext>
                </a:extLst>
              </p:cNvPr>
              <p:cNvSpPr/>
              <p:nvPr/>
            </p:nvSpPr>
            <p:spPr>
              <a:xfrm>
                <a:off x="2014893" y="4638094"/>
                <a:ext cx="396049" cy="867653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文本框 27">
                    <a:extLst>
                      <a:ext uri="{FF2B5EF4-FFF2-40B4-BE49-F238E27FC236}">
                        <a16:creationId xmlns:a16="http://schemas.microsoft.com/office/drawing/2014/main" id="{F23A2DB0-384A-6841-CAF5-588225CA512E}"/>
                      </a:ext>
                    </a:extLst>
                  </p:cNvPr>
                  <p:cNvSpPr txBox="1"/>
                  <p:nvPr/>
                </p:nvSpPr>
                <p:spPr>
                  <a:xfrm>
                    <a:off x="2485345" y="5032630"/>
                    <a:ext cx="813527" cy="24637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𝚵</m:t>
                          </m:r>
                          <m:r>
                            <a:rPr lang="en-US" altLang="zh-CN" sz="1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𝟏𝟓𝟑𝟎</m:t>
                          </m:r>
                          <m:r>
                            <a:rPr lang="en-US" altLang="zh-CN" sz="1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zh-CN" altLang="en-US" sz="1600" b="1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8" name="文本框 27">
                    <a:extLst>
                      <a:ext uri="{FF2B5EF4-FFF2-40B4-BE49-F238E27FC236}">
                        <a16:creationId xmlns:a16="http://schemas.microsoft.com/office/drawing/2014/main" id="{F23A2DB0-384A-6841-CAF5-588225CA512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5345" y="5032630"/>
                    <a:ext cx="813527" cy="24637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5970" r="-8955" b="-35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9C7DC0FD-587D-3130-89DA-7159059575AA}"/>
              </a:ext>
            </a:extLst>
          </p:cNvPr>
          <p:cNvGrpSpPr/>
          <p:nvPr/>
        </p:nvGrpSpPr>
        <p:grpSpPr>
          <a:xfrm>
            <a:off x="568524" y="3880438"/>
            <a:ext cx="4052028" cy="2814900"/>
            <a:chOff x="621397" y="3915944"/>
            <a:chExt cx="4052028" cy="2814900"/>
          </a:xfrm>
        </p:grpSpPr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1F040D44-9BC6-A724-E1FF-5366053F510A}"/>
                </a:ext>
              </a:extLst>
            </p:cNvPr>
            <p:cNvGrpSpPr/>
            <p:nvPr/>
          </p:nvGrpSpPr>
          <p:grpSpPr>
            <a:xfrm>
              <a:off x="621397" y="3915944"/>
              <a:ext cx="4052028" cy="2645777"/>
              <a:chOff x="4756672" y="1392102"/>
              <a:chExt cx="4052028" cy="2645777"/>
            </a:xfrm>
          </p:grpSpPr>
          <p:pic>
            <p:nvPicPr>
              <p:cNvPr id="41" name="图片 40">
                <a:extLst>
                  <a:ext uri="{FF2B5EF4-FFF2-40B4-BE49-F238E27FC236}">
                    <a16:creationId xmlns:a16="http://schemas.microsoft.com/office/drawing/2014/main" id="{278B10D4-9F25-486F-6951-A06EFEDB41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048" b="30613"/>
              <a:stretch>
                <a:fillRect/>
              </a:stretch>
            </p:blipFill>
            <p:spPr>
              <a:xfrm>
                <a:off x="4756672" y="1762128"/>
                <a:ext cx="3995672" cy="2275751"/>
              </a:xfrm>
              <a:prstGeom prst="rect">
                <a:avLst/>
              </a:prstGeom>
            </p:spPr>
          </p:pic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CDB1C7F5-EBA0-E4D0-B71D-A188A2CC4340}"/>
                  </a:ext>
                </a:extLst>
              </p:cNvPr>
              <p:cNvGrpSpPr/>
              <p:nvPr/>
            </p:nvGrpSpPr>
            <p:grpSpPr>
              <a:xfrm>
                <a:off x="4813028" y="1392102"/>
                <a:ext cx="3995672" cy="1921991"/>
                <a:chOff x="1019177" y="1350362"/>
                <a:chExt cx="3995672" cy="1921991"/>
              </a:xfrm>
            </p:grpSpPr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54B7147A-53CB-109F-A580-C5593B905B2E}"/>
                    </a:ext>
                  </a:extLst>
                </p:cNvPr>
                <p:cNvSpPr txBox="1"/>
                <p:nvPr/>
              </p:nvSpPr>
              <p:spPr>
                <a:xfrm>
                  <a:off x="1019177" y="1350362"/>
                  <a:ext cx="399567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1600" b="1">
                      <a:solidFill>
                        <a:srgbClr val="0070C0"/>
                      </a:solidFill>
                      <a:latin typeface="-apple-system"/>
                    </a:rPr>
                    <a:t>Phys.Rev.Lett. 122 (2019) 7, 072501.</a:t>
                  </a:r>
                  <a:r>
                    <a:rPr lang="en-US" altLang="zh-CN" sz="1600" b="1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【Belle】</a:t>
                  </a:r>
                  <a:endParaRPr lang="zh-CN" altLang="en-US" sz="1600" b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34" name="组合 33">
                  <a:extLst>
                    <a:ext uri="{FF2B5EF4-FFF2-40B4-BE49-F238E27FC236}">
                      <a16:creationId xmlns:a16="http://schemas.microsoft.com/office/drawing/2014/main" id="{5F2A0216-8025-7D4B-4BB3-E0F612DDF564}"/>
                    </a:ext>
                  </a:extLst>
                </p:cNvPr>
                <p:cNvGrpSpPr/>
                <p:nvPr/>
              </p:nvGrpSpPr>
              <p:grpSpPr>
                <a:xfrm>
                  <a:off x="2771614" y="1862556"/>
                  <a:ext cx="1777165" cy="1409797"/>
                  <a:chOff x="2693609" y="1866084"/>
                  <a:chExt cx="1862342" cy="1433609"/>
                </a:xfrm>
              </p:grpSpPr>
              <p:grpSp>
                <p:nvGrpSpPr>
                  <p:cNvPr id="35" name="组合 34">
                    <a:extLst>
                      <a:ext uri="{FF2B5EF4-FFF2-40B4-BE49-F238E27FC236}">
                        <a16:creationId xmlns:a16="http://schemas.microsoft.com/office/drawing/2014/main" id="{D7D784F2-300D-AE2B-78D9-3A90C460E7E6}"/>
                      </a:ext>
                    </a:extLst>
                  </p:cNvPr>
                  <p:cNvGrpSpPr/>
                  <p:nvPr/>
                </p:nvGrpSpPr>
                <p:grpSpPr>
                  <a:xfrm>
                    <a:off x="2693609" y="2228462"/>
                    <a:ext cx="852518" cy="1071231"/>
                    <a:chOff x="2464217" y="2179749"/>
                    <a:chExt cx="882597" cy="1184398"/>
                  </a:xfrm>
                </p:grpSpPr>
                <p:sp>
                  <p:nvSpPr>
                    <p:cNvPr id="38" name="矩形 37">
                      <a:extLst>
                        <a:ext uri="{FF2B5EF4-FFF2-40B4-BE49-F238E27FC236}">
                          <a16:creationId xmlns:a16="http://schemas.microsoft.com/office/drawing/2014/main" id="{58A03362-D107-F429-FF0A-56CEB448C6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25418" y="2179749"/>
                      <a:ext cx="458847" cy="710959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9" name="文本框 38">
                          <a:extLst>
                            <a:ext uri="{FF2B5EF4-FFF2-40B4-BE49-F238E27FC236}">
                              <a16:creationId xmlns:a16="http://schemas.microsoft.com/office/drawing/2014/main" id="{8F10771E-3D42-5083-90F3-75543CE6A42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464217" y="3087152"/>
                          <a:ext cx="882597" cy="27699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1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𝚵</m:t>
                                </m:r>
                                <m:r>
                                  <a:rPr lang="en-US" altLang="zh-CN" sz="16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6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𝟏𝟔𝟐𝟎</m:t>
                                </m:r>
                                <m:r>
                                  <a:rPr lang="en-US" altLang="zh-CN" sz="16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b="1">
                            <a:solidFill>
                              <a:srgbClr val="FF000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39" name="文本框 38">
                          <a:extLst>
                            <a:ext uri="{FF2B5EF4-FFF2-40B4-BE49-F238E27FC236}">
                              <a16:creationId xmlns:a16="http://schemas.microsoft.com/office/drawing/2014/main" id="{8F10771E-3D42-5083-90F3-75543CE6A423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464217" y="3087152"/>
                          <a:ext cx="882597" cy="276995"/>
                        </a:xfrm>
                        <a:prstGeom prst="rect">
                          <a:avLst/>
                        </a:prstGeom>
                        <a:blipFill>
                          <a:blip r:embed="rId9"/>
                          <a:stretch>
                            <a:fillRect l="-6767" r="-9023" b="-31707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zh-CN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6" name="文本框 35">
                        <a:extLst>
                          <a:ext uri="{FF2B5EF4-FFF2-40B4-BE49-F238E27FC236}">
                            <a16:creationId xmlns:a16="http://schemas.microsoft.com/office/drawing/2014/main" id="{C472D74B-1E6E-00BE-A4F6-3233C16DDA0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843933" y="1866084"/>
                        <a:ext cx="1712018" cy="28167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Ξ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Ξ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zh-CN" altLang="en-US"/>
                      </a:p>
                    </p:txBody>
                  </p:sp>
                </mc:Choice>
                <mc:Fallback xmlns="">
                  <p:sp>
                    <p:nvSpPr>
                      <p:cNvPr id="36" name="文本框 35">
                        <a:extLst>
                          <a:ext uri="{FF2B5EF4-FFF2-40B4-BE49-F238E27FC236}">
                            <a16:creationId xmlns:a16="http://schemas.microsoft.com/office/drawing/2014/main" id="{C472D74B-1E6E-00BE-A4F6-3233C16DDA04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843933" y="1866084"/>
                        <a:ext cx="1712018" cy="281678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 b="-869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F3C1ADB9-20BA-1D2D-3B7C-D6EDB3EDB41B}"/>
                    </a:ext>
                  </a:extLst>
                </p:cNvPr>
                <p:cNvSpPr txBox="1"/>
                <p:nvPr/>
              </p:nvSpPr>
              <p:spPr>
                <a:xfrm>
                  <a:off x="3326510" y="6545152"/>
                  <a:ext cx="1036155" cy="18569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Ξ</m:t>
                              </m:r>
                            </m:e>
                            <m:sup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2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</m:oMath>
                  </a14:m>
                  <a:r>
                    <a:rPr lang="zh-CN" altLang="en-US" sz="1200"/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200" i="0" smtClean="0">
                          <a:latin typeface="Cambria Math" panose="02040503050406030204" pitchFamily="18" charset="0"/>
                        </a:rPr>
                        <m:t>GeV</m:t>
                      </m:r>
                      <m:r>
                        <a:rPr lang="en-US" altLang="zh-CN" sz="120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zh-CN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zh-CN" altLang="en-US" sz="1200"/>
                </a:p>
              </p:txBody>
            </p:sp>
          </mc:Choice>
          <mc:Fallback xmlns="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F3C1ADB9-20BA-1D2D-3B7C-D6EDB3EDB4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6510" y="6545152"/>
                  <a:ext cx="1036155" cy="185692"/>
                </a:xfrm>
                <a:prstGeom prst="rect">
                  <a:avLst/>
                </a:prstGeom>
                <a:blipFill>
                  <a:blip r:embed="rId11"/>
                  <a:stretch>
                    <a:fillRect l="-5294" b="-3225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00FC510-71CF-6144-EC92-6C2674BFA2AF}"/>
                  </a:ext>
                </a:extLst>
              </p:cNvPr>
              <p:cNvSpPr txBox="1"/>
              <p:nvPr/>
            </p:nvSpPr>
            <p:spPr>
              <a:xfrm>
                <a:off x="5827001" y="742333"/>
                <a:ext cx="5096100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u"/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2600" b="1">
                    <a:latin typeface="Cambria Math" panose="02040503050406030204" pitchFamily="18" charset="0"/>
                    <a:cs typeface="Times New Roman" panose="02020603050405020304" pitchFamily="18" charset="0"/>
                    <a:sym typeface="+mn-ea"/>
                  </a:rPr>
                  <a:t>Photoproduction of </a:t>
                </a:r>
                <a14:m>
                  <m:oMath xmlns:m="http://schemas.openxmlformats.org/officeDocument/2006/math">
                    <m:r>
                      <a:rPr lang="zh-CN" altLang="en-US" sz="2600" b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𝚵</m:t>
                    </m:r>
                  </m:oMath>
                </a14:m>
                <a:r>
                  <a:rPr lang="en-US" altLang="zh-CN" sz="2600" b="1">
                    <a:latin typeface="Cambria Math" panose="020405030504060302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2600" b="1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hyperon</a:t>
                </a:r>
                <a:endParaRPr lang="en-US" altLang="zh-CN" sz="2600" b="1">
                  <a:latin typeface="Cambria Math" panose="02040503050406030204" pitchFamily="18" charset="0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00FC510-71CF-6144-EC92-6C2674BFA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001" y="742333"/>
                <a:ext cx="5096100" cy="492443"/>
              </a:xfrm>
              <a:prstGeom prst="rect">
                <a:avLst/>
              </a:prstGeom>
              <a:blipFill>
                <a:blip r:embed="rId12"/>
                <a:stretch>
                  <a:fillRect l="-1914" t="-12346" b="-28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文本框 53">
            <a:extLst>
              <a:ext uri="{FF2B5EF4-FFF2-40B4-BE49-F238E27FC236}">
                <a16:creationId xmlns:a16="http://schemas.microsoft.com/office/drawing/2014/main" id="{C1F000CE-2C28-EC4D-09EB-0858A5FA1C82}"/>
              </a:ext>
            </a:extLst>
          </p:cNvPr>
          <p:cNvSpPr txBox="1"/>
          <p:nvPr/>
        </p:nvSpPr>
        <p:spPr>
          <a:xfrm>
            <a:off x="6756794" y="1224712"/>
            <a:ext cx="35362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>
                <a:solidFill>
                  <a:srgbClr val="0070C0"/>
                </a:solidFill>
                <a:latin typeface="-apple-system"/>
              </a:rPr>
              <a:t>Phys.Rev.C 76 (2007) 025208. </a:t>
            </a:r>
            <a:r>
              <a:rPr lang="en-US" altLang="zh-CN" sz="1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【CLAS】</a:t>
            </a:r>
            <a:endParaRPr lang="zh-CN" altLang="en-US" sz="16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C51A65B3-0A02-8950-F2AF-E4A9E3A219A3}"/>
              </a:ext>
            </a:extLst>
          </p:cNvPr>
          <p:cNvGrpSpPr/>
          <p:nvPr/>
        </p:nvGrpSpPr>
        <p:grpSpPr>
          <a:xfrm>
            <a:off x="5200223" y="1546738"/>
            <a:ext cx="6627530" cy="2284784"/>
            <a:chOff x="5354283" y="1626590"/>
            <a:chExt cx="6627530" cy="22847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文本框 56">
                  <a:extLst>
                    <a:ext uri="{FF2B5EF4-FFF2-40B4-BE49-F238E27FC236}">
                      <a16:creationId xmlns:a16="http://schemas.microsoft.com/office/drawing/2014/main" id="{910EB408-7C11-520A-6450-1C48EB5BE640}"/>
                    </a:ext>
                  </a:extLst>
                </p:cNvPr>
                <p:cNvSpPr txBox="1"/>
                <p:nvPr/>
              </p:nvSpPr>
              <p:spPr>
                <a:xfrm>
                  <a:off x="5432952" y="1646088"/>
                  <a:ext cx="3360505" cy="23609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1500" b="1" i="1" smtClean="0">
                            <a:latin typeface="Cambria Math" panose="02040503050406030204" pitchFamily="18" charset="0"/>
                          </a:rPr>
                          <m:t>𝜸</m:t>
                        </m:r>
                        <m:r>
                          <a:rPr lang="en-US" altLang="zh-CN" sz="15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zh-CN" altLang="en-US" sz="1500" b="1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sz="15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500" b="1" i="1"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en-US" altLang="zh-CN" sz="15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5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500" b="1" i="1"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en-US" altLang="zh-CN" sz="15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5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altLang="zh-CN" sz="15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𝚵</m:t>
                            </m:r>
                          </m:e>
                          <m:sup>
                            <m:r>
                              <a:rPr lang="en-US" altLang="zh-CN" sz="15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15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1500" b="1" i="0">
                            <a:latin typeface="Cambria Math" panose="02040503050406030204" pitchFamily="18" charset="0"/>
                          </a:rPr>
                          <m:t>𝐚𝐧𝐝</m:t>
                        </m:r>
                        <m:r>
                          <a:rPr lang="en-US" altLang="zh-CN" sz="15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zh-CN" altLang="en-US" sz="1500" b="1" i="1">
                            <a:latin typeface="Cambria Math" panose="02040503050406030204" pitchFamily="18" charset="0"/>
                          </a:rPr>
                          <m:t>𝜸</m:t>
                        </m:r>
                        <m:r>
                          <a:rPr lang="en-US" altLang="zh-CN" sz="1500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zh-CN" altLang="en-US" sz="1500" b="1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sz="15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500" b="1" i="1"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en-US" altLang="zh-CN" sz="15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5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500" b="1" i="1"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en-US" altLang="zh-CN" sz="15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5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altLang="zh-CN" sz="1500" b="1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𝚵</m:t>
                            </m:r>
                          </m:e>
                          <m:sup>
                            <m:r>
                              <a:rPr lang="en-US" altLang="zh-CN" sz="15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5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15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zh-CN" sz="15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US" altLang="zh-CN" sz="1500" b="1"/>
                </a:p>
              </p:txBody>
            </p:sp>
          </mc:Choice>
          <mc:Fallback xmlns="">
            <p:sp>
              <p:nvSpPr>
                <p:cNvPr id="57" name="文本框 56">
                  <a:extLst>
                    <a:ext uri="{FF2B5EF4-FFF2-40B4-BE49-F238E27FC236}">
                      <a16:creationId xmlns:a16="http://schemas.microsoft.com/office/drawing/2014/main" id="{910EB408-7C11-520A-6450-1C48EB5BE6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952" y="1646088"/>
                  <a:ext cx="3360505" cy="236090"/>
                </a:xfrm>
                <a:prstGeom prst="rect">
                  <a:avLst/>
                </a:prstGeom>
                <a:blipFill>
                  <a:blip r:embed="rId13"/>
                  <a:stretch>
                    <a:fillRect b="-2564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9A9020AE-4EFA-BC04-DE18-52346A712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49"/>
            <a:stretch>
              <a:fillRect/>
            </a:stretch>
          </p:blipFill>
          <p:spPr>
            <a:xfrm>
              <a:off x="5354283" y="1921085"/>
              <a:ext cx="3265764" cy="1955176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6055C10F-BA24-B255-B6C9-66CC2BB23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778046" y="1870485"/>
              <a:ext cx="3203767" cy="204088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98A52FC3-A6F2-10DB-76ED-A00C5E72BD01}"/>
                    </a:ext>
                  </a:extLst>
                </p:cNvPr>
                <p:cNvSpPr txBox="1"/>
                <p:nvPr/>
              </p:nvSpPr>
              <p:spPr>
                <a:xfrm>
                  <a:off x="9637495" y="1626590"/>
                  <a:ext cx="1956861" cy="2308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altLang="zh-CN" sz="15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5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zh-CN" altLang="en-US" sz="1500" b="1" i="1" smtClean="0">
                              <a:latin typeface="Cambria Math" panose="02040503050406030204" pitchFamily="18" charset="0"/>
                            </a:rPr>
                            <m:t>𝝈</m:t>
                          </m:r>
                        </m:num>
                        <m:den>
                          <m:r>
                            <a:rPr lang="en-US" altLang="zh-CN" sz="1500" b="1" i="1" smtClean="0">
                              <a:latin typeface="Cambria Math" panose="02040503050406030204" pitchFamily="18" charset="0"/>
                            </a:rPr>
                            <m:t>𝒅𝒄𝒐𝒔</m:t>
                          </m:r>
                          <m:r>
                            <a:rPr lang="zh-CN" altLang="en-US" sz="15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  <m:r>
                        <a:rPr lang="en-US" altLang="zh-CN" sz="15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zh-CN" sz="15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for </a:t>
                  </a:r>
                  <a14:m>
                    <m:oMath xmlns:m="http://schemas.openxmlformats.org/officeDocument/2006/math">
                      <m:r>
                        <a:rPr lang="zh-CN" altLang="en-US" sz="15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𝚵</m:t>
                      </m:r>
                      <m:r>
                        <a:rPr lang="en-US" altLang="zh-CN" sz="15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CN" sz="15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𝟏𝟓𝟑𝟎</m:t>
                      </m:r>
                      <m:r>
                        <a:rPr lang="en-US" altLang="zh-CN" sz="15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endParaRPr lang="en-US" altLang="zh-CN" sz="15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98A52FC3-A6F2-10DB-76ED-A00C5E72BD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7495" y="1626590"/>
                  <a:ext cx="1956861" cy="230832"/>
                </a:xfrm>
                <a:prstGeom prst="rect">
                  <a:avLst/>
                </a:prstGeom>
                <a:blipFill>
                  <a:blip r:embed="rId16"/>
                  <a:stretch>
                    <a:fillRect l="-5296" t="-165789" r="-4361" b="-25263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01A6EA4A-D502-A725-644E-2CC764D18CB5}"/>
              </a:ext>
            </a:extLst>
          </p:cNvPr>
          <p:cNvGrpSpPr/>
          <p:nvPr/>
        </p:nvGrpSpPr>
        <p:grpSpPr>
          <a:xfrm>
            <a:off x="5175935" y="3875301"/>
            <a:ext cx="6645150" cy="2835221"/>
            <a:chOff x="5329995" y="3975199"/>
            <a:chExt cx="6645150" cy="2835221"/>
          </a:xfrm>
        </p:grpSpPr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F151A0FA-EDEC-6BEE-7C4D-A17C71BE554D}"/>
                </a:ext>
              </a:extLst>
            </p:cNvPr>
            <p:cNvSpPr txBox="1"/>
            <p:nvPr/>
          </p:nvSpPr>
          <p:spPr>
            <a:xfrm>
              <a:off x="6738161" y="3975199"/>
              <a:ext cx="376377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1">
                  <a:solidFill>
                    <a:srgbClr val="0070C0"/>
                  </a:solidFill>
                  <a:latin typeface="-apple-system"/>
                </a:rPr>
                <a:t>Phys.Rev.C 98 (2018) 6, 062201. </a:t>
              </a:r>
              <a:r>
                <a:rPr lang="en-US" altLang="zh-CN" sz="16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【CLAS】</a:t>
              </a:r>
              <a:endParaRPr lang="zh-CN" altLang="en-US" sz="1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9A9F512E-A8A9-242C-12BD-3EFA898A361F}"/>
                </a:ext>
              </a:extLst>
            </p:cNvPr>
            <p:cNvGrpSpPr/>
            <p:nvPr/>
          </p:nvGrpSpPr>
          <p:grpSpPr>
            <a:xfrm>
              <a:off x="5329995" y="4357312"/>
              <a:ext cx="6645150" cy="2453108"/>
              <a:chOff x="5329995" y="4357312"/>
              <a:chExt cx="6645150" cy="2453108"/>
            </a:xfrm>
          </p:grpSpPr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AE1ED79B-621F-F2AF-DD6D-7CDC433B1B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705614" y="4601426"/>
                <a:ext cx="3269531" cy="2208994"/>
              </a:xfrm>
              <a:prstGeom prst="rect">
                <a:avLst/>
              </a:prstGeom>
            </p:spPr>
          </p:pic>
          <p:pic>
            <p:nvPicPr>
              <p:cNvPr id="47" name="图片 46">
                <a:extLst>
                  <a:ext uri="{FF2B5EF4-FFF2-40B4-BE49-F238E27FC236}">
                    <a16:creationId xmlns:a16="http://schemas.microsoft.com/office/drawing/2014/main" id="{40A3BE39-3FAE-D8C3-2F2B-95EEC47ECB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665496" y="4649006"/>
                <a:ext cx="2613525" cy="1996711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文本框 48">
                    <a:extLst>
                      <a:ext uri="{FF2B5EF4-FFF2-40B4-BE49-F238E27FC236}">
                        <a16:creationId xmlns:a16="http://schemas.microsoft.com/office/drawing/2014/main" id="{D31F58CB-D7B1-7CAC-602E-E9971CBA69F9}"/>
                      </a:ext>
                    </a:extLst>
                  </p:cNvPr>
                  <p:cNvSpPr txBox="1"/>
                  <p:nvPr/>
                </p:nvSpPr>
                <p:spPr>
                  <a:xfrm>
                    <a:off x="5329995" y="4383443"/>
                    <a:ext cx="3360505" cy="23609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sz="1500" b="1" i="1" smtClean="0">
                              <a:latin typeface="Cambria Math" panose="02040503050406030204" pitchFamily="18" charset="0"/>
                            </a:rPr>
                            <m:t>𝜸</m:t>
                          </m:r>
                          <m:r>
                            <a:rPr lang="en-US" altLang="zh-CN" sz="15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zh-CN" altLang="en-US" sz="15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sz="15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500" b="1" i="1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p>
                              <m:r>
                                <a:rPr lang="en-US" altLang="zh-CN" sz="15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5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500" b="1" i="1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p>
                              <m:r>
                                <a:rPr lang="en-US" altLang="zh-CN" sz="15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5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altLang="zh-CN" sz="15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𝚵</m:t>
                              </m:r>
                            </m:e>
                            <m:sup>
                              <m:r>
                                <a:rPr lang="en-US" altLang="zh-CN" sz="15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zh-CN" sz="15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1500" b="1" i="0">
                              <a:latin typeface="Cambria Math" panose="02040503050406030204" pitchFamily="18" charset="0"/>
                            </a:rPr>
                            <m:t>𝐚𝐧𝐝</m:t>
                          </m:r>
                          <m:r>
                            <a:rPr lang="en-US" altLang="zh-CN" sz="15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zh-CN" altLang="en-US" sz="1500" b="1" i="1">
                              <a:latin typeface="Cambria Math" panose="02040503050406030204" pitchFamily="18" charset="0"/>
                            </a:rPr>
                            <m:t>𝜸</m:t>
                          </m:r>
                          <m:r>
                            <a:rPr lang="en-US" altLang="zh-CN" sz="1500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zh-CN" altLang="en-US" sz="15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sz="15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500" b="1" i="1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p>
                              <m:r>
                                <a:rPr lang="en-US" altLang="zh-CN" sz="15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5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500" b="1" i="1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p>
                              <m:r>
                                <a:rPr lang="en-US" altLang="zh-CN" sz="15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5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500" b="1" i="1" smtClean="0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p>
                              <m:r>
                                <a:rPr lang="en-US" altLang="zh-CN" sz="15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zh-CN" altLang="en-US" sz="1500" b="1" i="1" smtClean="0">
                              <a:latin typeface="Cambria Math" panose="02040503050406030204" pitchFamily="18" charset="0"/>
                            </a:rPr>
                            <m:t>𝚲</m:t>
                          </m:r>
                        </m:oMath>
                      </m:oMathPara>
                    </a14:m>
                    <a:endParaRPr lang="en-US" altLang="zh-CN" sz="1500" b="1"/>
                  </a:p>
                </p:txBody>
              </p:sp>
            </mc:Choice>
            <mc:Fallback xmlns="">
              <p:sp>
                <p:nvSpPr>
                  <p:cNvPr id="49" name="文本框 48">
                    <a:extLst>
                      <a:ext uri="{FF2B5EF4-FFF2-40B4-BE49-F238E27FC236}">
                        <a16:creationId xmlns:a16="http://schemas.microsoft.com/office/drawing/2014/main" id="{D31F58CB-D7B1-7CAC-602E-E9971CBA69F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29995" y="4383443"/>
                    <a:ext cx="3360505" cy="236090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2307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文本框 49">
                    <a:extLst>
                      <a:ext uri="{FF2B5EF4-FFF2-40B4-BE49-F238E27FC236}">
                        <a16:creationId xmlns:a16="http://schemas.microsoft.com/office/drawing/2014/main" id="{FC3F04A9-4AAD-225F-1E4B-AE85262B6893}"/>
                      </a:ext>
                    </a:extLst>
                  </p:cNvPr>
                  <p:cNvSpPr txBox="1"/>
                  <p:nvPr/>
                </p:nvSpPr>
                <p:spPr>
                  <a:xfrm>
                    <a:off x="9092740" y="4357312"/>
                    <a:ext cx="2773166" cy="2308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altLang="zh-CN" sz="15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zh-CN" altLang="en-US" sz="1500" b="1" i="1">
                            <a:latin typeface="Cambria Math" panose="02040503050406030204" pitchFamily="18" charset="0"/>
                          </a:rPr>
                          <m:t>𝝈</m:t>
                        </m:r>
                        <m:r>
                          <a:rPr lang="en-US" altLang="zh-CN" sz="15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altLang="zh-CN" sz="15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for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15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15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𝚵</m:t>
                            </m:r>
                            <m:r>
                              <a:rPr lang="en-US" altLang="zh-CN" sz="15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15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𝟏𝟑𝟐𝟎</m:t>
                            </m:r>
                            <m:r>
                              <a:rPr lang="en-US" altLang="zh-CN" sz="15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15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oMath>
                    </a14:m>
                    <a:r>
                      <a:rPr lang="en-US" altLang="zh-CN" sz="15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and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15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15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𝚵</m:t>
                            </m:r>
                            <m:r>
                              <a:rPr lang="en-US" altLang="zh-CN" sz="15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15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𝟏𝟓𝟑𝟓</m:t>
                            </m:r>
                            <m:r>
                              <a:rPr lang="en-US" altLang="zh-CN" sz="15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15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oMath>
                    </a14:m>
                    <a:endParaRPr lang="en-US" altLang="zh-CN" sz="1500" b="1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0" name="文本框 49">
                    <a:extLst>
                      <a:ext uri="{FF2B5EF4-FFF2-40B4-BE49-F238E27FC236}">
                        <a16:creationId xmlns:a16="http://schemas.microsoft.com/office/drawing/2014/main" id="{FC3F04A9-4AAD-225F-1E4B-AE85262B689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92740" y="4357312"/>
                    <a:ext cx="2773166" cy="23083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2637" t="-26316" b="-4736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45093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5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0D748-0EE8-16F6-24FC-54BC3725B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AC60B29C-DA33-2C52-2A53-8BC7AFCC8FEC}"/>
              </a:ext>
            </a:extLst>
          </p:cNvPr>
          <p:cNvCxnSpPr>
            <a:cxnSpLocks/>
          </p:cNvCxnSpPr>
          <p:nvPr/>
        </p:nvCxnSpPr>
        <p:spPr>
          <a:xfrm>
            <a:off x="51729" y="719749"/>
            <a:ext cx="12073026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logo2">
            <a:extLst>
              <a:ext uri="{FF2B5EF4-FFF2-40B4-BE49-F238E27FC236}">
                <a16:creationId xmlns:a16="http://schemas.microsoft.com/office/drawing/2014/main" id="{A8463756-CA27-3A15-FB9D-B2BEF76FF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589" y="83571"/>
            <a:ext cx="4072482" cy="57910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59DF531-A0FC-22E0-5AF6-A10CDEDF7D8A}"/>
              </a:ext>
            </a:extLst>
          </p:cNvPr>
          <p:cNvSpPr txBox="1"/>
          <p:nvPr/>
        </p:nvSpPr>
        <p:spPr>
          <a:xfrm>
            <a:off x="134848" y="27064"/>
            <a:ext cx="75381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advance at J-PARC</a:t>
            </a:r>
            <a:endParaRPr lang="zh-C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2D8F14C-D872-A8C1-579F-F8B50A9C089F}"/>
              </a:ext>
            </a:extLst>
          </p:cNvPr>
          <p:cNvSpPr txBox="1"/>
          <p:nvPr/>
        </p:nvSpPr>
        <p:spPr>
          <a:xfrm>
            <a:off x="232932" y="832792"/>
            <a:ext cx="285813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600" b="1">
                <a:solidFill>
                  <a:schemeClr val="tx1"/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600" b="1">
                <a:latin typeface="Cambria Math" panose="02040503050406030204" pitchFamily="18" charset="0"/>
                <a:cs typeface="Times New Roman" panose="02020603050405020304" pitchFamily="18" charset="0"/>
              </a:rPr>
              <a:t>J-PARC--</a:t>
            </a:r>
            <a:r>
              <a:rPr lang="en-US" altLang="zh-CN" sz="2600" b="1">
                <a:latin typeface="Cambria Math" panose="02040503050406030204" pitchFamily="18" charset="0"/>
                <a:cs typeface="Times New Roman" panose="02020603050405020304" pitchFamily="18" charset="0"/>
                <a:sym typeface="+mn-ea"/>
              </a:rPr>
              <a:t>K1.8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FC45600-8066-20BD-9128-D57BDA367F02}"/>
              </a:ext>
            </a:extLst>
          </p:cNvPr>
          <p:cNvGrpSpPr/>
          <p:nvPr/>
        </p:nvGrpSpPr>
        <p:grpSpPr>
          <a:xfrm>
            <a:off x="654820" y="1204038"/>
            <a:ext cx="4304725" cy="2433682"/>
            <a:chOff x="3302338" y="1765862"/>
            <a:chExt cx="3714479" cy="2692652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3B869263-ED6B-386D-709C-D828BD125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71912" y="1977470"/>
              <a:ext cx="3644905" cy="2481044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57581C36-C159-ABD6-EE40-879BB2A5740C}"/>
                </a:ext>
              </a:extLst>
            </p:cNvPr>
            <p:cNvSpPr/>
            <p:nvPr/>
          </p:nvSpPr>
          <p:spPr>
            <a:xfrm>
              <a:off x="3302338" y="1921175"/>
              <a:ext cx="737918" cy="4232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0103081D-B4CF-BBC8-6259-08E0CCEEBE31}"/>
                </a:ext>
              </a:extLst>
            </p:cNvPr>
            <p:cNvSpPr/>
            <p:nvPr/>
          </p:nvSpPr>
          <p:spPr>
            <a:xfrm>
              <a:off x="5268629" y="1765862"/>
              <a:ext cx="737918" cy="4232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FD9274FD-DBD5-30AF-29B2-3C9C6B330A7D}"/>
              </a:ext>
            </a:extLst>
          </p:cNvPr>
          <p:cNvSpPr txBox="1"/>
          <p:nvPr/>
        </p:nvSpPr>
        <p:spPr>
          <a:xfrm>
            <a:off x="371474" y="3835631"/>
            <a:ext cx="484656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“The existing K1.8 beam line is optimized for studying nuclei with 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strange quarks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E7BD7D7-1FC6-A1FA-82A4-3E55C58F7BFA}"/>
              </a:ext>
            </a:extLst>
          </p:cNvPr>
          <p:cNvSpPr txBox="1"/>
          <p:nvPr/>
        </p:nvSpPr>
        <p:spPr>
          <a:xfrm>
            <a:off x="2707171" y="894347"/>
            <a:ext cx="20685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>
                <a:solidFill>
                  <a:srgbClr val="0070C0"/>
                </a:solidFill>
                <a:latin typeface="-apple-system"/>
              </a:rPr>
              <a:t>e-Print: 2110.04462</a:t>
            </a:r>
            <a:endParaRPr lang="zh-CN" altLang="en-US" b="1">
              <a:solidFill>
                <a:srgbClr val="0070C0"/>
              </a:solidFill>
              <a:latin typeface="-apple-syste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12F66C6-70D1-D2DA-5876-5F8EE0DA1C1D}"/>
                  </a:ext>
                </a:extLst>
              </p:cNvPr>
              <p:cNvSpPr txBox="1"/>
              <p:nvPr/>
            </p:nvSpPr>
            <p:spPr>
              <a:xfrm>
                <a:off x="319894" y="5700946"/>
                <a:ext cx="43216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(2) </a:t>
                </a:r>
                <a:r>
                  <a:rPr lang="en-US" altLang="zh-CN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K1.8 Beam Intensity: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~10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spill</m:t>
                    </m:r>
                  </m:oMath>
                </a14:m>
                <a:r>
                  <a:rPr lang="en-US" altLang="zh-CN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12F66C6-70D1-D2DA-5876-5F8EE0DA1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94" y="5700946"/>
                <a:ext cx="4321680" cy="369332"/>
              </a:xfrm>
              <a:prstGeom prst="rect">
                <a:avLst/>
              </a:prstGeom>
              <a:blipFill>
                <a:blip r:embed="rId5"/>
                <a:stretch>
                  <a:fillRect l="-1128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5AA8136-F28B-A35E-9060-E0B7CBAC3A46}"/>
                  </a:ext>
                </a:extLst>
              </p:cNvPr>
              <p:cNvSpPr txBox="1"/>
              <p:nvPr/>
            </p:nvSpPr>
            <p:spPr>
              <a:xfrm>
                <a:off x="319894" y="4653066"/>
                <a:ext cx="5279522" cy="9928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ts val="2400"/>
                  </a:lnSpc>
                  <a:buAutoNum type="arabicParenBoth"/>
                </a:pPr>
                <a:r>
                  <a:rPr lang="en-US" altLang="zh-CN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K1.8 Beam Momentum: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~2 </m:t>
                    </m:r>
                  </m:oMath>
                </a14:m>
                <a:r>
                  <a:rPr lang="en-US" altLang="zh-CN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GeV, the total and forward differential cross sections reach a broad </a:t>
                </a:r>
                <a:r>
                  <a:rPr lang="en-US" altLang="zh-CN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maximum</a:t>
                </a:r>
                <a:r>
                  <a:rPr lang="en-US" altLang="zh-CN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, with backgrounds stay </a:t>
                </a:r>
                <a:r>
                  <a:rPr lang="en-US" altLang="zh-CN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at a low level</a:t>
                </a:r>
                <a:r>
                  <a:rPr lang="en-US" altLang="zh-CN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5AA8136-F28B-A35E-9060-E0B7CBAC3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94" y="4653066"/>
                <a:ext cx="5279522" cy="992836"/>
              </a:xfrm>
              <a:prstGeom prst="rect">
                <a:avLst/>
              </a:prstGeom>
              <a:blipFill>
                <a:blip r:embed="rId6"/>
                <a:stretch>
                  <a:fillRect l="-692" t="-1840" b="-92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4E9ABE2-40EB-34FA-D7D7-B7CC8B43DD85}"/>
                  </a:ext>
                </a:extLst>
              </p:cNvPr>
              <p:cNvSpPr txBox="1"/>
              <p:nvPr/>
            </p:nvSpPr>
            <p:spPr>
              <a:xfrm>
                <a:off x="319893" y="6143525"/>
                <a:ext cx="445585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(3) Why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𝐾𝑝</m:t>
                    </m:r>
                  </m:oMath>
                </a14:m>
                <a:r>
                  <a: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scattering is </a:t>
                </a:r>
                <a:r>
                  <a:rPr lang="en-US" altLang="zh-CN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preferred </a:t>
                </a:r>
                <a:r>
                  <a:rPr lang="en-US" altLang="zh-CN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zh-CN" altLang="en-US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4E9ABE2-40EB-34FA-D7D7-B7CC8B43D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93" y="6143525"/>
                <a:ext cx="4455859" cy="369332"/>
              </a:xfrm>
              <a:prstGeom prst="rect">
                <a:avLst/>
              </a:prstGeom>
              <a:blipFill>
                <a:blip r:embed="rId7"/>
                <a:stretch>
                  <a:fillRect l="-1094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EFCDD85-FD64-3EEF-9C74-3791944BFB4F}"/>
                  </a:ext>
                </a:extLst>
              </p:cNvPr>
              <p:cNvSpPr txBox="1"/>
              <p:nvPr/>
            </p:nvSpPr>
            <p:spPr>
              <a:xfrm>
                <a:off x="5895674" y="783544"/>
                <a:ext cx="5683301" cy="5014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u"/>
                </a:pPr>
                <a:r>
                  <a:rPr lang="zh-CN" altLang="en-US" sz="2600" b="1">
                    <a:solidFill>
                      <a:schemeClr val="tx1"/>
                    </a:solidFill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𝑲</m:t>
                        </m:r>
                      </m:e>
                      <m:sup>
                        <m:r>
                          <a:rPr lang="en-US" altLang="zh-CN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r>
                      <a:rPr lang="en-US" altLang="zh-CN" sz="2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𝒑</m:t>
                    </m:r>
                    <m:r>
                      <a:rPr lang="zh-CN" altLang="en-US" sz="2600" b="1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→</m:t>
                    </m:r>
                    <m:sSup>
                      <m:sSupPr>
                        <m:ctrlP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𝑲</m:t>
                        </m:r>
                      </m:e>
                      <m:sup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zh-CN" altLang="en-US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𝚵</m:t>
                        </m:r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(</m:t>
                        </m:r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𝟏𝟓𝟑𝟎</m:t>
                        </m:r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)</m:t>
                        </m:r>
                      </m:e>
                      <m:sup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r>
                      <a:rPr lang="en-US" altLang="zh-CN" sz="2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/</m:t>
                    </m:r>
                    <m:sSup>
                      <m:sSupPr>
                        <m:ctrlP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𝑲</m:t>
                        </m:r>
                      </m:e>
                      <m:sup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zh-CN" altLang="en-US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𝚵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𝟏𝟓𝟑𝟎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)</m:t>
                        </m:r>
                      </m:e>
                      <m:sup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𝟎</m:t>
                        </m:r>
                      </m:sup>
                    </m:sSup>
                  </m:oMath>
                </a14:m>
                <a:endParaRPr lang="en-US" altLang="zh-CN" sz="2600" b="1">
                  <a:latin typeface="Cambria Math" panose="02040503050406030204" pitchFamily="18" charset="0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EFCDD85-FD64-3EEF-9C74-3791944BF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674" y="783544"/>
                <a:ext cx="5683301" cy="501484"/>
              </a:xfrm>
              <a:prstGeom prst="rect">
                <a:avLst/>
              </a:prstGeom>
              <a:blipFill>
                <a:blip r:embed="rId8"/>
                <a:stretch>
                  <a:fillRect l="-1609" t="-4878" b="-243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组合 40">
            <a:extLst>
              <a:ext uri="{FF2B5EF4-FFF2-40B4-BE49-F238E27FC236}">
                <a16:creationId xmlns:a16="http://schemas.microsoft.com/office/drawing/2014/main" id="{B88C369E-2FEE-37BF-D5DC-25467EACE561}"/>
              </a:ext>
            </a:extLst>
          </p:cNvPr>
          <p:cNvGrpSpPr/>
          <p:nvPr/>
        </p:nvGrpSpPr>
        <p:grpSpPr>
          <a:xfrm>
            <a:off x="264589" y="-53792"/>
            <a:ext cx="11700920" cy="4555375"/>
            <a:chOff x="264589" y="27064"/>
            <a:chExt cx="11700920" cy="4555375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0AF6F908-6F25-E151-3974-FFFA6CC8F7CA}"/>
                </a:ext>
              </a:extLst>
            </p:cNvPr>
            <p:cNvGrpSpPr/>
            <p:nvPr/>
          </p:nvGrpSpPr>
          <p:grpSpPr>
            <a:xfrm>
              <a:off x="264589" y="27064"/>
              <a:ext cx="11555936" cy="4397549"/>
              <a:chOff x="264589" y="27064"/>
              <a:chExt cx="11555936" cy="4397549"/>
            </a:xfrm>
          </p:grpSpPr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86DDEE99-C88E-D9ED-1B6C-F3928B234A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43600" y="1466226"/>
                <a:ext cx="5876925" cy="2958387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文本框 38">
                    <a:extLst>
                      <a:ext uri="{FF2B5EF4-FFF2-40B4-BE49-F238E27FC236}">
                        <a16:creationId xmlns:a16="http://schemas.microsoft.com/office/drawing/2014/main" id="{8B6C39E3-643D-45E0-202B-105D2409A099}"/>
                      </a:ext>
                    </a:extLst>
                  </p:cNvPr>
                  <p:cNvSpPr txBox="1"/>
                  <p:nvPr/>
                </p:nvSpPr>
                <p:spPr>
                  <a:xfrm>
                    <a:off x="264589" y="27064"/>
                    <a:ext cx="11060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zh-CN" altLang="en-US"/>
                  </a:p>
                </p:txBody>
              </p:sp>
            </mc:Choice>
            <mc:Fallback xmlns="">
              <p:sp>
                <p:nvSpPr>
                  <p:cNvPr id="39" name="文本框 38">
                    <a:extLst>
                      <a:ext uri="{FF2B5EF4-FFF2-40B4-BE49-F238E27FC236}">
                        <a16:creationId xmlns:a16="http://schemas.microsoft.com/office/drawing/2014/main" id="{8B6C39E3-643D-45E0-202B-105D2409A09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4589" y="27064"/>
                    <a:ext cx="110608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8" name="圆角矩形 51">
              <a:extLst>
                <a:ext uri="{FF2B5EF4-FFF2-40B4-BE49-F238E27FC236}">
                  <a16:creationId xmlns:a16="http://schemas.microsoft.com/office/drawing/2014/main" id="{B747C547-256D-8EEF-6AE7-ABCD16DEB26B}"/>
                </a:ext>
              </a:extLst>
            </p:cNvPr>
            <p:cNvSpPr/>
            <p:nvPr/>
          </p:nvSpPr>
          <p:spPr>
            <a:xfrm>
              <a:off x="5738117" y="1410361"/>
              <a:ext cx="6227392" cy="317207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9804"/>
              </a:schemeClr>
            </a:solidFill>
            <a:ln>
              <a:solidFill>
                <a:srgbClr val="9B4984"/>
              </a:solidFill>
            </a:ln>
            <a:effectLst>
              <a:softEdge rad="12700"/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02F7D500-63C6-052F-75F3-218D43A6FD66}"/>
              </a:ext>
            </a:extLst>
          </p:cNvPr>
          <p:cNvGrpSpPr/>
          <p:nvPr/>
        </p:nvGrpSpPr>
        <p:grpSpPr>
          <a:xfrm>
            <a:off x="6387956" y="-53620"/>
            <a:ext cx="4431166" cy="4436876"/>
            <a:chOff x="6387956" y="61354"/>
            <a:chExt cx="4431166" cy="4436876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9AA369D1-4C5D-F8A9-0C32-07D0C5542867}"/>
                </a:ext>
              </a:extLst>
            </p:cNvPr>
            <p:cNvGrpSpPr/>
            <p:nvPr/>
          </p:nvGrpSpPr>
          <p:grpSpPr>
            <a:xfrm>
              <a:off x="6937202" y="2532580"/>
              <a:ext cx="3881920" cy="1965650"/>
              <a:chOff x="6937202" y="2532580"/>
              <a:chExt cx="3881920" cy="1965650"/>
            </a:xfrm>
          </p:grpSpPr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A2BA2A20-AA8B-647E-D35D-19ED1C039A31}"/>
                  </a:ext>
                </a:extLst>
              </p:cNvPr>
              <p:cNvSpPr/>
              <p:nvPr/>
            </p:nvSpPr>
            <p:spPr>
              <a:xfrm>
                <a:off x="6937202" y="2532580"/>
                <a:ext cx="868601" cy="412838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5D18ED79-6BA6-C830-CFF0-054E5BA345C9}"/>
                  </a:ext>
                </a:extLst>
              </p:cNvPr>
              <p:cNvSpPr/>
              <p:nvPr/>
            </p:nvSpPr>
            <p:spPr>
              <a:xfrm>
                <a:off x="9950521" y="2532580"/>
                <a:ext cx="868601" cy="412839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55DD3768-5D37-CC76-B5B1-E2688631D5F6}"/>
                  </a:ext>
                </a:extLst>
              </p:cNvPr>
              <p:cNvSpPr/>
              <p:nvPr/>
            </p:nvSpPr>
            <p:spPr>
              <a:xfrm>
                <a:off x="6937202" y="4130211"/>
                <a:ext cx="868601" cy="368019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9013F4EE-7AD7-1FA0-3DB1-656A88A28AE3}"/>
                  </a:ext>
                </a:extLst>
              </p:cNvPr>
              <p:cNvSpPr/>
              <p:nvPr/>
            </p:nvSpPr>
            <p:spPr>
              <a:xfrm>
                <a:off x="9950520" y="4130210"/>
                <a:ext cx="868601" cy="368019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5C1DBDDC-F95C-F9EC-D9B5-DAB80F0C9AAA}"/>
                    </a:ext>
                  </a:extLst>
                </p:cNvPr>
                <p:cNvSpPr txBox="1"/>
                <p:nvPr/>
              </p:nvSpPr>
              <p:spPr>
                <a:xfrm>
                  <a:off x="6387956" y="61354"/>
                  <a:ext cx="1106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5C1DBDDC-F95C-F9EC-D9B5-DAB80F0C9A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7956" y="61354"/>
                  <a:ext cx="110608" cy="27699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5" name="表格 44">
                <a:extLst>
                  <a:ext uri="{FF2B5EF4-FFF2-40B4-BE49-F238E27FC236}">
                    <a16:creationId xmlns:a16="http://schemas.microsoft.com/office/drawing/2014/main" id="{7BBA6535-35DD-ED21-FE84-EB2086ECB1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4571913"/>
                  </p:ext>
                </p:extLst>
              </p:nvPr>
            </p:nvGraphicFramePr>
            <p:xfrm>
              <a:off x="5843519" y="4740063"/>
              <a:ext cx="5977006" cy="18282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2095">
                      <a:extLst>
                        <a:ext uri="{9D8B030D-6E8A-4147-A177-3AD203B41FA5}">
                          <a16:colId xmlns:a16="http://schemas.microsoft.com/office/drawing/2014/main" val="2521600802"/>
                        </a:ext>
                      </a:extLst>
                    </a:gridCol>
                    <a:gridCol w="667820">
                      <a:extLst>
                        <a:ext uri="{9D8B030D-6E8A-4147-A177-3AD203B41FA5}">
                          <a16:colId xmlns:a16="http://schemas.microsoft.com/office/drawing/2014/main" val="2698240634"/>
                        </a:ext>
                      </a:extLst>
                    </a:gridCol>
                    <a:gridCol w="1433245">
                      <a:extLst>
                        <a:ext uri="{9D8B030D-6E8A-4147-A177-3AD203B41FA5}">
                          <a16:colId xmlns:a16="http://schemas.microsoft.com/office/drawing/2014/main" val="3742781329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3449434216"/>
                        </a:ext>
                      </a:extLst>
                    </a:gridCol>
                    <a:gridCol w="601038">
                      <a:extLst>
                        <a:ext uri="{9D8B030D-6E8A-4147-A177-3AD203B41FA5}">
                          <a16:colId xmlns:a16="http://schemas.microsoft.com/office/drawing/2014/main" val="3921789773"/>
                        </a:ext>
                      </a:extLst>
                    </a:gridCol>
                    <a:gridCol w="1428408">
                      <a:extLst>
                        <a:ext uri="{9D8B030D-6E8A-4147-A177-3AD203B41FA5}">
                          <a16:colId xmlns:a16="http://schemas.microsoft.com/office/drawing/2014/main" val="3242589891"/>
                        </a:ext>
                      </a:extLst>
                    </a:gridCol>
                  </a:tblGrid>
                  <a:tr h="3426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7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State</a:t>
                          </a:r>
                          <a:endParaRPr lang="zh-CN" altLang="en-US" sz="17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7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7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𝑱</m:t>
                                    </m:r>
                                  </m:e>
                                  <m:sup>
                                    <m:r>
                                      <a:rPr lang="en-US" altLang="zh-CN" sz="17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7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7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Mass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7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7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7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𝐌𝐞𝐕</m:t>
                              </m:r>
                              <m:r>
                                <a:rPr lang="en-US" altLang="zh-CN" sz="17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zh-CN" altLang="en-US" sz="17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7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State</a:t>
                          </a:r>
                          <a:endParaRPr lang="zh-CN" altLang="en-US" sz="17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7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7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𝑱</m:t>
                                    </m:r>
                                  </m:e>
                                  <m:sup>
                                    <m:r>
                                      <a:rPr lang="en-US" altLang="zh-CN" sz="17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7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7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Mass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7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7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7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𝐌𝐞𝐕</m:t>
                              </m:r>
                              <m:r>
                                <a:rPr lang="en-US" altLang="zh-CN" sz="17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zh-CN" altLang="en-US" sz="17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4486337"/>
                      </a:ext>
                    </a:extLst>
                  </a:tr>
                  <a:tr h="2842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6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altLang="zh-CN" sz="15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Λ</m:t>
                                </m:r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(1116)</m:t>
                                </m:r>
                              </m:oMath>
                            </m:oMathPara>
                          </a14:m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6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5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altLang="zh-CN" sz="15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15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altLang="zh-CN" sz="15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  <m:sup>
                                    <m:r>
                                      <a:rPr lang="en-US" altLang="zh-CN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600"/>
                            </a:lnSpc>
                          </a:pPr>
                          <a:r>
                            <a:rPr lang="en-US" altLang="zh-CN" sz="15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1116</a:t>
                          </a:r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16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Σ</m:t>
                                </m:r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(1193)</m:t>
                                </m:r>
                              </m:oMath>
                            </m:oMathPara>
                          </a14:m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6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5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altLang="zh-CN" sz="15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15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altLang="zh-CN" sz="15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  <m:sup>
                                    <m:r>
                                      <a:rPr lang="en-US" altLang="zh-CN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600"/>
                            </a:lnSpc>
                          </a:pPr>
                          <a:r>
                            <a:rPr lang="en-US" altLang="zh-CN" sz="15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1193</a:t>
                          </a:r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7592983"/>
                      </a:ext>
                    </a:extLst>
                  </a:tr>
                  <a:tr h="28427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16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altLang="zh-CN" sz="15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Λ</m:t>
                                </m:r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(1405)</m:t>
                                </m:r>
                              </m:oMath>
                            </m:oMathPara>
                          </a14:m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6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5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altLang="zh-CN" sz="15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15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altLang="zh-CN" sz="15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  <m:sup>
                                    <m:r>
                                      <a:rPr lang="en-US" altLang="zh-CN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600"/>
                            </a:lnSpc>
                          </a:pPr>
                          <a:r>
                            <a:rPr lang="en-US" altLang="zh-CN" sz="15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1405</a:t>
                          </a:r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16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Σ</m:t>
                                </m:r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(1670)</m:t>
                                </m:r>
                              </m:oMath>
                            </m:oMathPara>
                          </a14:m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6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5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altLang="zh-CN" sz="15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15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altLang="zh-CN" sz="15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  <m:sup>
                                    <m:r>
                                      <a:rPr lang="en-US" altLang="zh-CN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600"/>
                            </a:lnSpc>
                          </a:pPr>
                          <a:r>
                            <a:rPr lang="en-US" altLang="zh-CN" sz="15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1662</a:t>
                          </a:r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0550726"/>
                      </a:ext>
                    </a:extLst>
                  </a:tr>
                  <a:tr h="28427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16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altLang="zh-CN" sz="15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Λ</m:t>
                                </m:r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(1890)</m:t>
                                </m:r>
                              </m:oMath>
                            </m:oMathPara>
                          </a14:m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6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5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altLang="zh-CN" sz="15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15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altLang="zh-CN" sz="15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  <m:sup>
                                    <m:r>
                                      <a:rPr lang="en-US" altLang="zh-CN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600"/>
                            </a:lnSpc>
                          </a:pPr>
                          <a:r>
                            <a:rPr lang="en-US" altLang="zh-CN" sz="15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1890</a:t>
                          </a:r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16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altLang="zh-CN" sz="15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Σ</m:t>
                                </m:r>
                                <m:r>
                                  <a:rPr lang="en-US" altLang="zh-CN" sz="15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(2080)</m:t>
                                </m:r>
                              </m:oMath>
                            </m:oMathPara>
                          </a14:m>
                          <a:endParaRPr lang="zh-CN" altLang="en-US" sz="150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6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5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altLang="zh-CN" sz="15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15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altLang="zh-CN" sz="15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  <m:sup>
                                    <m:r>
                                      <a:rPr lang="en-US" altLang="zh-CN" sz="15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50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600"/>
                            </a:lnSpc>
                          </a:pPr>
                          <a:r>
                            <a:rPr lang="en-US" altLang="zh-CN" sz="150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2090</a:t>
                          </a:r>
                          <a:endParaRPr lang="zh-CN" altLang="en-US" sz="150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348546"/>
                      </a:ext>
                    </a:extLst>
                  </a:tr>
                  <a:tr h="28427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16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altLang="zh-CN" sz="15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Λ</m:t>
                                </m:r>
                                <m:r>
                                  <a:rPr lang="en-US" altLang="zh-CN" sz="15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(2110)</m:t>
                                </m:r>
                              </m:oMath>
                            </m:oMathPara>
                          </a14:m>
                          <a:endParaRPr lang="zh-CN" altLang="en-US" sz="150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6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5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altLang="zh-CN" sz="15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15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5</m:t>
                                        </m:r>
                                      </m:num>
                                      <m:den>
                                        <m:r>
                                          <a:rPr lang="en-US" altLang="zh-CN" sz="15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  <m:sup>
                                    <m:r>
                                      <a:rPr lang="en-US" altLang="zh-CN" sz="15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50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600"/>
                            </a:lnSpc>
                          </a:pPr>
                          <a:r>
                            <a:rPr lang="en-US" altLang="zh-CN" sz="150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2090</a:t>
                          </a:r>
                          <a:endParaRPr lang="zh-CN" altLang="en-US" sz="150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16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altLang="zh-CN" sz="15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Σ</m:t>
                                </m:r>
                                <m:r>
                                  <a:rPr lang="en-US" altLang="zh-CN" sz="15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(2250)</m:t>
                                </m:r>
                              </m:oMath>
                            </m:oMathPara>
                          </a14:m>
                          <a:endParaRPr lang="zh-CN" altLang="en-US" sz="150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6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5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altLang="zh-CN" sz="15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15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5</m:t>
                                        </m:r>
                                      </m:num>
                                      <m:den>
                                        <m:r>
                                          <a:rPr lang="en-US" altLang="zh-CN" sz="15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  <m:sup>
                                    <m:r>
                                      <a:rPr lang="en-US" altLang="zh-CN" sz="15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50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600"/>
                            </a:lnSpc>
                          </a:pPr>
                          <a:r>
                            <a:rPr lang="en-US" altLang="zh-CN" sz="150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2250</a:t>
                          </a:r>
                          <a:endParaRPr lang="zh-CN" altLang="en-US" sz="150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7975072"/>
                      </a:ext>
                    </a:extLst>
                  </a:tr>
                  <a:tr h="28427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16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altLang="zh-CN" sz="15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Λ</m:t>
                                </m:r>
                                <m:r>
                                  <a:rPr lang="en-US" altLang="zh-CN" sz="15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(2325)</m:t>
                                </m:r>
                              </m:oMath>
                            </m:oMathPara>
                          </a14:m>
                          <a:endParaRPr lang="zh-CN" altLang="en-US" sz="150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6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5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altLang="zh-CN" sz="15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15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altLang="zh-CN" sz="15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  <m:sup>
                                    <m:r>
                                      <a:rPr lang="en-US" altLang="zh-CN" sz="15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50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600"/>
                            </a:lnSpc>
                          </a:pPr>
                          <a:r>
                            <a:rPr lang="en-US" altLang="zh-CN" sz="150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2325</a:t>
                          </a:r>
                          <a:endParaRPr lang="zh-CN" altLang="en-US" sz="150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600"/>
                            </a:lnSpc>
                          </a:pPr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600"/>
                            </a:lnSpc>
                          </a:pPr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600"/>
                            </a:lnSpc>
                          </a:pPr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798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5" name="表格 44">
                <a:extLst>
                  <a:ext uri="{FF2B5EF4-FFF2-40B4-BE49-F238E27FC236}">
                    <a16:creationId xmlns:a16="http://schemas.microsoft.com/office/drawing/2014/main" id="{7BBA6535-35DD-ED21-FE84-EB2086ECB1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4571913"/>
                  </p:ext>
                </p:extLst>
              </p:nvPr>
            </p:nvGraphicFramePr>
            <p:xfrm>
              <a:off x="5843519" y="4740063"/>
              <a:ext cx="5977006" cy="18282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2095">
                      <a:extLst>
                        <a:ext uri="{9D8B030D-6E8A-4147-A177-3AD203B41FA5}">
                          <a16:colId xmlns:a16="http://schemas.microsoft.com/office/drawing/2014/main" val="2521600802"/>
                        </a:ext>
                      </a:extLst>
                    </a:gridCol>
                    <a:gridCol w="667820">
                      <a:extLst>
                        <a:ext uri="{9D8B030D-6E8A-4147-A177-3AD203B41FA5}">
                          <a16:colId xmlns:a16="http://schemas.microsoft.com/office/drawing/2014/main" val="2698240634"/>
                        </a:ext>
                      </a:extLst>
                    </a:gridCol>
                    <a:gridCol w="1433245">
                      <a:extLst>
                        <a:ext uri="{9D8B030D-6E8A-4147-A177-3AD203B41FA5}">
                          <a16:colId xmlns:a16="http://schemas.microsoft.com/office/drawing/2014/main" val="3742781329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3449434216"/>
                        </a:ext>
                      </a:extLst>
                    </a:gridCol>
                    <a:gridCol w="601038">
                      <a:extLst>
                        <a:ext uri="{9D8B030D-6E8A-4147-A177-3AD203B41FA5}">
                          <a16:colId xmlns:a16="http://schemas.microsoft.com/office/drawing/2014/main" val="3921789773"/>
                        </a:ext>
                      </a:extLst>
                    </a:gridCol>
                    <a:gridCol w="1428408">
                      <a:extLst>
                        <a:ext uri="{9D8B030D-6E8A-4147-A177-3AD203B41FA5}">
                          <a16:colId xmlns:a16="http://schemas.microsoft.com/office/drawing/2014/main" val="3242589891"/>
                        </a:ext>
                      </a:extLst>
                    </a:gridCol>
                  </a:tblGrid>
                  <a:tr h="3550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7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State</a:t>
                          </a:r>
                          <a:endParaRPr lang="zh-CN" altLang="en-US" sz="17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40000" t="-3448" r="-655455" b="-57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12340" t="-3448" r="-206809" b="-57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7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State</a:t>
                          </a:r>
                          <a:endParaRPr lang="zh-CN" altLang="en-US" sz="17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663265" t="-3448" r="-241837" b="-57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318298" t="-3448" r="-851" b="-5706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4486337"/>
                      </a:ext>
                    </a:extLst>
                  </a:tr>
                  <a:tr h="2946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2"/>
                          <a:stretch>
                            <a:fillRect l="-654" t="-122449" r="-543137" b="-5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2"/>
                          <a:stretch>
                            <a:fillRect l="-140000" t="-122449" r="-655455" b="-5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600"/>
                            </a:lnSpc>
                          </a:pPr>
                          <a:r>
                            <a:rPr lang="en-US" altLang="zh-CN" sz="15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1116</a:t>
                          </a:r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2"/>
                          <a:stretch>
                            <a:fillRect l="-330464" t="-122449" r="-221854" b="-5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2"/>
                          <a:stretch>
                            <a:fillRect l="-663265" t="-122449" r="-241837" b="-5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600"/>
                            </a:lnSpc>
                          </a:pPr>
                          <a:r>
                            <a:rPr lang="en-US" altLang="zh-CN" sz="15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1193</a:t>
                          </a:r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7592983"/>
                      </a:ext>
                    </a:extLst>
                  </a:tr>
                  <a:tr h="2946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2"/>
                          <a:stretch>
                            <a:fillRect l="-654" t="-227083" r="-543137" b="-48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2"/>
                          <a:stretch>
                            <a:fillRect l="-140000" t="-227083" r="-655455" b="-48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600"/>
                            </a:lnSpc>
                          </a:pPr>
                          <a:r>
                            <a:rPr lang="en-US" altLang="zh-CN" sz="15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1405</a:t>
                          </a:r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2"/>
                          <a:stretch>
                            <a:fillRect l="-330464" t="-227083" r="-221854" b="-48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2"/>
                          <a:stretch>
                            <a:fillRect l="-663265" t="-227083" r="-241837" b="-48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600"/>
                            </a:lnSpc>
                          </a:pPr>
                          <a:r>
                            <a:rPr lang="en-US" altLang="zh-CN" sz="15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1662</a:t>
                          </a:r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0550726"/>
                      </a:ext>
                    </a:extLst>
                  </a:tr>
                  <a:tr h="2946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2"/>
                          <a:stretch>
                            <a:fillRect l="-654" t="-320408" r="-543137" b="-3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2"/>
                          <a:stretch>
                            <a:fillRect l="-140000" t="-320408" r="-655455" b="-3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600"/>
                            </a:lnSpc>
                          </a:pPr>
                          <a:r>
                            <a:rPr lang="en-US" altLang="zh-CN" sz="15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1890</a:t>
                          </a:r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2"/>
                          <a:stretch>
                            <a:fillRect l="-330464" t="-320408" r="-221854" b="-3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2"/>
                          <a:stretch>
                            <a:fillRect l="-663265" t="-320408" r="-241837" b="-3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600"/>
                            </a:lnSpc>
                          </a:pPr>
                          <a:r>
                            <a:rPr lang="en-US" altLang="zh-CN" sz="150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2090</a:t>
                          </a:r>
                          <a:endParaRPr lang="zh-CN" altLang="en-US" sz="150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348546"/>
                      </a:ext>
                    </a:extLst>
                  </a:tr>
                  <a:tr h="2946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2"/>
                          <a:stretch>
                            <a:fillRect l="-654" t="-429167" r="-543137" b="-285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2"/>
                          <a:stretch>
                            <a:fillRect l="-140000" t="-429167" r="-655455" b="-285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600"/>
                            </a:lnSpc>
                          </a:pPr>
                          <a:r>
                            <a:rPr lang="en-US" altLang="zh-CN" sz="150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2090</a:t>
                          </a:r>
                          <a:endParaRPr lang="zh-CN" altLang="en-US" sz="150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2"/>
                          <a:stretch>
                            <a:fillRect l="-330464" t="-429167" r="-221854" b="-285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2"/>
                          <a:stretch>
                            <a:fillRect l="-663265" t="-429167" r="-241837" b="-285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600"/>
                            </a:lnSpc>
                          </a:pPr>
                          <a:r>
                            <a:rPr lang="en-US" altLang="zh-CN" sz="150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2250</a:t>
                          </a:r>
                          <a:endParaRPr lang="zh-CN" altLang="en-US" sz="150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7975072"/>
                      </a:ext>
                    </a:extLst>
                  </a:tr>
                  <a:tr h="2946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654" t="-518367" r="-543137" b="-1795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40000" t="-518367" r="-655455" b="-1795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600"/>
                            </a:lnSpc>
                          </a:pPr>
                          <a:r>
                            <a:rPr lang="en-US" altLang="zh-CN" sz="150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2325</a:t>
                          </a:r>
                          <a:endParaRPr lang="zh-CN" altLang="en-US" sz="150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600"/>
                            </a:lnSpc>
                          </a:pPr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600"/>
                            </a:lnSpc>
                          </a:pPr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600"/>
                            </a:lnSpc>
                          </a:pPr>
                          <a:endParaRPr lang="zh-CN" altLang="en-US" sz="15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7981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2992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8" grpId="0"/>
      <p:bldP spid="4" grpId="0"/>
      <p:bldP spid="6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6961F-2AFD-CE4A-5237-4B0125C15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ED032B65-6003-FCBD-0F7E-F9922663F1FD}"/>
              </a:ext>
            </a:extLst>
          </p:cNvPr>
          <p:cNvCxnSpPr>
            <a:cxnSpLocks/>
          </p:cNvCxnSpPr>
          <p:nvPr/>
        </p:nvCxnSpPr>
        <p:spPr>
          <a:xfrm>
            <a:off x="51729" y="729689"/>
            <a:ext cx="12073026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logo2">
            <a:extLst>
              <a:ext uri="{FF2B5EF4-FFF2-40B4-BE49-F238E27FC236}">
                <a16:creationId xmlns:a16="http://schemas.microsoft.com/office/drawing/2014/main" id="{4055CE66-B72F-5510-FB2B-899D5CAD5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589" y="83571"/>
            <a:ext cx="4072482" cy="57910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93DEF17-FEDD-D3BB-447A-31A21A107E17}"/>
              </a:ext>
            </a:extLst>
          </p:cNvPr>
          <p:cNvSpPr txBox="1"/>
          <p:nvPr/>
        </p:nvSpPr>
        <p:spPr>
          <a:xfrm>
            <a:off x="214363" y="27064"/>
            <a:ext cx="23250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Formalism</a:t>
            </a:r>
            <a:endParaRPr lang="zh-C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AEA181F-E103-F0CC-4892-09CC7EB59AD1}"/>
              </a:ext>
            </a:extLst>
          </p:cNvPr>
          <p:cNvSpPr txBox="1"/>
          <p:nvPr/>
        </p:nvSpPr>
        <p:spPr>
          <a:xfrm>
            <a:off x="232931" y="748308"/>
            <a:ext cx="49652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600" b="1">
                <a:solidFill>
                  <a:schemeClr val="tx1"/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600" b="1">
                <a:latin typeface="Cambria Math" panose="02040503050406030204" pitchFamily="18" charset="0"/>
                <a:cs typeface="Times New Roman" panose="02020603050405020304" pitchFamily="18" charset="0"/>
              </a:rPr>
              <a:t>The effective Lagrangian 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1B803D5-F1FD-BB75-E5CD-CA1F92CC32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42" y="1453189"/>
            <a:ext cx="4016416" cy="291008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739A010-C9CC-4947-9FF7-89C285C864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5938" y="1379902"/>
            <a:ext cx="6525484" cy="2983376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EEFA6C9D-E92A-EFB4-4452-67ED0D759083}"/>
              </a:ext>
            </a:extLst>
          </p:cNvPr>
          <p:cNvSpPr txBox="1"/>
          <p:nvPr/>
        </p:nvSpPr>
        <p:spPr>
          <a:xfrm>
            <a:off x="269029" y="4653958"/>
            <a:ext cx="227042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600" b="1">
                <a:solidFill>
                  <a:schemeClr val="tx1"/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600" b="1">
                <a:latin typeface="Cambria Math" panose="02040503050406030204" pitchFamily="18" charset="0"/>
                <a:cs typeface="Times New Roman" panose="02020603050405020304" pitchFamily="18" charset="0"/>
                <a:sym typeface="+mn-ea"/>
              </a:rPr>
              <a:t>Form factor</a:t>
            </a:r>
            <a:endParaRPr lang="en-US" altLang="zh-CN" sz="2600" b="1">
              <a:latin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BF521969-FF47-D625-A007-B49DCFE26152}"/>
              </a:ext>
            </a:extLst>
          </p:cNvPr>
          <p:cNvGrpSpPr/>
          <p:nvPr/>
        </p:nvGrpSpPr>
        <p:grpSpPr>
          <a:xfrm>
            <a:off x="1246411" y="4747587"/>
            <a:ext cx="3912520" cy="844266"/>
            <a:chOff x="1246411" y="4956316"/>
            <a:chExt cx="3912520" cy="8442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id="{8E04C4F2-CC36-B091-D72B-ADD1EC69D999}"/>
                    </a:ext>
                  </a:extLst>
                </p:cNvPr>
                <p:cNvSpPr txBox="1"/>
                <p:nvPr/>
              </p:nvSpPr>
              <p:spPr>
                <a:xfrm>
                  <a:off x="1246411" y="5385340"/>
                  <a:ext cx="2987717" cy="41524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exp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Sup>
                              <m:sSub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id="{6E91505E-C311-61AB-6315-214930D8C2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6411" y="5385340"/>
                  <a:ext cx="2987717" cy="415242"/>
                </a:xfrm>
                <a:prstGeom prst="rect">
                  <a:avLst/>
                </a:prstGeom>
                <a:blipFill>
                  <a:blip r:embed="rId7"/>
                  <a:stretch>
                    <a:fillRect t="-14493" b="-579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9F302885-BA48-4E04-93A7-7647C2802229}"/>
                </a:ext>
              </a:extLst>
            </p:cNvPr>
            <p:cNvSpPr txBox="1"/>
            <p:nvPr/>
          </p:nvSpPr>
          <p:spPr>
            <a:xfrm>
              <a:off x="2546183" y="4956316"/>
              <a:ext cx="261274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1">
                  <a:solidFill>
                    <a:srgbClr val="0070C0"/>
                  </a:solidFill>
                  <a:latin typeface="-apple-system"/>
                </a:rPr>
                <a:t>Eur. Phys. J. A 47,109 (2011).</a:t>
              </a:r>
              <a:endParaRPr lang="zh-CN" altLang="en-US" sz="1600" b="1">
                <a:solidFill>
                  <a:srgbClr val="0070C0"/>
                </a:solidFill>
                <a:latin typeface="-apple-system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0DC7D1D5-0930-97BF-944D-713F5A67AD56}"/>
                  </a:ext>
                </a:extLst>
              </p:cNvPr>
              <p:cNvSpPr txBox="1"/>
              <p:nvPr/>
            </p:nvSpPr>
            <p:spPr>
              <a:xfrm>
                <a:off x="624602" y="5707174"/>
                <a:ext cx="4231336" cy="2981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type m:val="lin"/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num>
                            <m:den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zh-CN" altLang="en-US" sz="1600"/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B263B01A-95BB-8A4D-E8C6-24FB2422F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02" y="5707174"/>
                <a:ext cx="4231336" cy="298159"/>
              </a:xfrm>
              <a:prstGeom prst="rect">
                <a:avLst/>
              </a:prstGeom>
              <a:blipFill>
                <a:blip r:embed="rId8"/>
                <a:stretch>
                  <a:fillRect t="-112245" r="-6475" b="-2040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598991E6-E06A-159A-09A2-9F2412FB470C}"/>
                  </a:ext>
                </a:extLst>
              </p:cNvPr>
              <p:cNvSpPr txBox="1"/>
              <p:nvPr/>
            </p:nvSpPr>
            <p:spPr>
              <a:xfrm>
                <a:off x="624602" y="6151106"/>
                <a:ext cx="4231336" cy="3186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type m:val="lin"/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num>
                            <m:den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zh-CN" altLang="en-US" sz="1600"/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5FDE8C8F-ED29-D295-3F7A-39B83421D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02" y="6151106"/>
                <a:ext cx="4231336" cy="318613"/>
              </a:xfrm>
              <a:prstGeom prst="rect">
                <a:avLst/>
              </a:prstGeom>
              <a:blipFill>
                <a:blip r:embed="rId9"/>
                <a:stretch>
                  <a:fillRect t="-105769" r="-6906" b="-186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3D32C852-7F76-EEB7-5832-1FA3B07D8D08}"/>
              </a:ext>
            </a:extLst>
          </p:cNvPr>
          <p:cNvSpPr txBox="1"/>
          <p:nvPr/>
        </p:nvSpPr>
        <p:spPr>
          <a:xfrm>
            <a:off x="5560879" y="4653958"/>
            <a:ext cx="366768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600" b="1">
                <a:solidFill>
                  <a:schemeClr val="tx1"/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600" b="1">
                <a:latin typeface="Cambria Math" panose="02040503050406030204" pitchFamily="18" charset="0"/>
                <a:cs typeface="Times New Roman" panose="02020603050405020304" pitchFamily="18" charset="0"/>
                <a:sym typeface="+mn-ea"/>
              </a:rPr>
              <a:t>The fitted parameters</a:t>
            </a:r>
            <a:endParaRPr lang="en-US" altLang="zh-CN" sz="2600" b="1">
              <a:latin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C96ACEE-12F7-B7A5-B96F-A042B444D48C}"/>
                  </a:ext>
                </a:extLst>
              </p:cNvPr>
              <p:cNvSpPr txBox="1"/>
              <p:nvPr/>
            </p:nvSpPr>
            <p:spPr>
              <a:xfrm>
                <a:off x="5622733" y="5254067"/>
                <a:ext cx="5898873" cy="5821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7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</m:e>
                        <m:sub>
                          <m: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altLang="zh-CN" sz="17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7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17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700" b="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zh-CN" altLang="en-US" sz="17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lang="en-US" altLang="zh-CN" sz="17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7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7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17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1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7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1700" b="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17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17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sz="17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7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altLang="zh-CN" sz="17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l-GR" altLang="zh-CN" sz="1700" b="1" i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𝚵</m:t>
                                      </m:r>
                                    </m:e>
                                    <m:sup>
                                      <m:r>
                                        <a:rPr lang="en-US" altLang="zh-CN" sz="17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zh-CN" sz="17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𝒀𝑲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CN" sz="17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7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zh-CN" altLang="en-US" sz="17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US" altLang="zh-CN" sz="17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7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Sup>
                                <m:sSubSupPr>
                                  <m:ctrlPr>
                                    <a:rPr lang="en-US" altLang="zh-CN" sz="17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7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17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zh-CN" altLang="en-US" sz="17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17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17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7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altLang="zh-CN" sz="17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17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CN" sz="17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7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altLang="zh-CN" sz="17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𝒑𝒀𝑲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7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7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sz="17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altLang="zh-CN" sz="17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altLang="zh-CN" sz="17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7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7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17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1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7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17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CN" sz="17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700" b="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70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B9DF5C5-858C-661E-F227-C0185FC6C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733" y="5254067"/>
                <a:ext cx="5898873" cy="58214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F9D7A3A-48C0-8FB5-EAAE-C65D3156A823}"/>
                  </a:ext>
                </a:extLst>
              </p:cNvPr>
              <p:cNvSpPr txBox="1"/>
              <p:nvPr/>
            </p:nvSpPr>
            <p:spPr>
              <a:xfrm>
                <a:off x="7553584" y="6046212"/>
                <a:ext cx="2360198" cy="36881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altLang="zh-CN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22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Ξ</m:t>
                              </m:r>
                            </m:e>
                            <m:sup>
                              <m:r>
                                <a:rPr lang="en-US" altLang="zh-CN" sz="2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2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𝑌𝐾</m:t>
                          </m:r>
                        </m:sub>
                      </m:sSub>
                      <m:r>
                        <a:rPr lang="en-US" altLang="zh-CN" sz="22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𝑝𝑌𝐾</m:t>
                          </m:r>
                        </m:sub>
                      </m:sSub>
                    </m:oMath>
                  </m:oMathPara>
                </a14:m>
                <a:endParaRPr lang="zh-CN" altLang="en-US" sz="22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5439854-70D0-E994-907C-01F622F0B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3584" y="6046212"/>
                <a:ext cx="2360198" cy="368819"/>
              </a:xfrm>
              <a:prstGeom prst="rect">
                <a:avLst/>
              </a:prstGeom>
              <a:blipFill>
                <a:blip r:embed="rId11"/>
                <a:stretch>
                  <a:fillRect l="-258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: 圆角 7">
            <a:extLst>
              <a:ext uri="{FF2B5EF4-FFF2-40B4-BE49-F238E27FC236}">
                <a16:creationId xmlns:a16="http://schemas.microsoft.com/office/drawing/2014/main" id="{B7002DF4-8501-E7C7-2B5E-7BADEE1FF785}"/>
              </a:ext>
            </a:extLst>
          </p:cNvPr>
          <p:cNvSpPr/>
          <p:nvPr/>
        </p:nvSpPr>
        <p:spPr>
          <a:xfrm>
            <a:off x="447257" y="1327304"/>
            <a:ext cx="11074349" cy="3075729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753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8" grpId="0"/>
      <p:bldP spid="53" grpId="0"/>
      <p:bldP spid="54" grpId="0"/>
      <p:bldP spid="4" grpId="0"/>
      <p:bldP spid="6" grpId="0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E8878-3CE3-8FC5-A1BF-623D6EF7E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5B798B59-489F-CA37-581E-B7EC1D76C904}"/>
              </a:ext>
            </a:extLst>
          </p:cNvPr>
          <p:cNvCxnSpPr>
            <a:cxnSpLocks/>
          </p:cNvCxnSpPr>
          <p:nvPr/>
        </p:nvCxnSpPr>
        <p:spPr>
          <a:xfrm>
            <a:off x="51729" y="729689"/>
            <a:ext cx="12073026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logo2">
            <a:extLst>
              <a:ext uri="{FF2B5EF4-FFF2-40B4-BE49-F238E27FC236}">
                <a16:creationId xmlns:a16="http://schemas.microsoft.com/office/drawing/2014/main" id="{E67FC157-EA96-2FA7-B2FE-CACBBBD95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589" y="83571"/>
            <a:ext cx="4072482" cy="57910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E1B7401-CCE5-2EEB-ADF7-A7781360302D}"/>
              </a:ext>
            </a:extLst>
          </p:cNvPr>
          <p:cNvSpPr txBox="1"/>
          <p:nvPr/>
        </p:nvSpPr>
        <p:spPr>
          <a:xfrm>
            <a:off x="214363" y="27064"/>
            <a:ext cx="23250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Formalism</a:t>
            </a:r>
            <a:endParaRPr lang="zh-C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4849E1F-8069-DF44-AFF3-788A1CBB01DD}"/>
              </a:ext>
            </a:extLst>
          </p:cNvPr>
          <p:cNvSpPr txBox="1"/>
          <p:nvPr/>
        </p:nvSpPr>
        <p:spPr>
          <a:xfrm>
            <a:off x="232931" y="817884"/>
            <a:ext cx="344454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600" b="1">
                <a:solidFill>
                  <a:schemeClr val="tx1"/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600" b="1">
                <a:latin typeface="Cambria Math" panose="02040503050406030204" pitchFamily="18" charset="0"/>
                <a:cs typeface="Times New Roman" panose="02020603050405020304" pitchFamily="18" charset="0"/>
                <a:sym typeface="+mn-ea"/>
              </a:rPr>
              <a:t>Experimental data</a:t>
            </a:r>
            <a:endParaRPr lang="en-US" altLang="zh-CN" sz="2600" b="1">
              <a:latin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CBF1580E-0FFD-60F7-DB43-3BA7E5EA6A3B}"/>
              </a:ext>
            </a:extLst>
          </p:cNvPr>
          <p:cNvGrpSpPr/>
          <p:nvPr/>
        </p:nvGrpSpPr>
        <p:grpSpPr>
          <a:xfrm>
            <a:off x="584222" y="1321994"/>
            <a:ext cx="9936347" cy="806596"/>
            <a:chOff x="584222" y="1393170"/>
            <a:chExt cx="9936347" cy="8065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E29FAB5A-2A1F-142E-57C6-06B88614BF08}"/>
                    </a:ext>
                  </a:extLst>
                </p:cNvPr>
                <p:cNvSpPr txBox="1"/>
                <p:nvPr/>
              </p:nvSpPr>
              <p:spPr>
                <a:xfrm>
                  <a:off x="584222" y="1393170"/>
                  <a:ext cx="2682323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CN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ea"/>
                              </a:rPr>
                            </m:ctrlPr>
                          </m:dPr>
                          <m:e>
                            <m: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ea"/>
                              </a:rPr>
                              <m:t>1</m:t>
                            </m:r>
                          </m:e>
                        </m:d>
                        <m:sSup>
                          <m:sSupPr>
                            <m:ctrlPr>
                              <a:rPr lang="en-US" altLang="zh-CN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ea"/>
                              </a:rPr>
                              <m:t> </m:t>
                            </m:r>
                            <m: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ea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ea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𝑝</m:t>
                        </m:r>
                        <m:r>
                          <a:rPr lang="zh-CN" altLang="en-US" sz="18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sz="1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ea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ea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zh-CN" altLang="en-US" sz="18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ea"/>
                              </a:rPr>
                              <m:t>Ξ</m:t>
                            </m:r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ea"/>
                              </a:rPr>
                              <m:t>(1530)</m:t>
                            </m:r>
                          </m:e>
                          <m:sup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ea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5838E7BD-F28E-045D-D6CA-14C31F0D17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222" y="1393170"/>
                  <a:ext cx="2682323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FF26896-348F-5E86-21D9-D3778AA3116A}"/>
                </a:ext>
              </a:extLst>
            </p:cNvPr>
            <p:cNvSpPr txBox="1"/>
            <p:nvPr/>
          </p:nvSpPr>
          <p:spPr>
            <a:xfrm>
              <a:off x="3266545" y="1393170"/>
              <a:ext cx="115666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>
                  <a:latin typeface="Times New Roman" panose="02020603050405020304" pitchFamily="18" charset="0"/>
                  <a:cs typeface="Times New Roman" panose="02020603050405020304" pitchFamily="18" charset="0"/>
                </a:rPr>
                <a:t>34 points</a:t>
              </a:r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EEA60912-2B54-0597-0505-2631356848CE}"/>
                    </a:ext>
                  </a:extLst>
                </p:cNvPr>
                <p:cNvSpPr txBox="1"/>
                <p:nvPr/>
              </p:nvSpPr>
              <p:spPr>
                <a:xfrm>
                  <a:off x="584222" y="1830434"/>
                  <a:ext cx="2682323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CN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ea"/>
                              </a:rPr>
                            </m:ctrlPr>
                          </m:dPr>
                          <m:e>
                            <m: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ea"/>
                              </a:rPr>
                              <m:t>2</m:t>
                            </m:r>
                          </m:e>
                        </m:d>
                        <m:sSup>
                          <m:sSupPr>
                            <m:ctrlPr>
                              <a:rPr lang="en-US" altLang="zh-CN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ea"/>
                              </a:rPr>
                              <m:t> </m:t>
                            </m:r>
                            <m: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ea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ea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𝑝</m:t>
                        </m:r>
                        <m:r>
                          <a:rPr lang="zh-CN" altLang="en-US" sz="18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sz="1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ea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ea"/>
                              </a:rPr>
                              <m:t>0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zh-CN" altLang="en-US" sz="18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ea"/>
                              </a:rPr>
                              <m:t>Ξ</m:t>
                            </m:r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ea"/>
                              </a:rPr>
                              <m:t>(1530)</m:t>
                            </m:r>
                          </m:e>
                          <m:sup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ea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728C1CB3-EFC1-5BDA-C83B-027BCC2911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222" y="1830434"/>
                  <a:ext cx="2682323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E79D9D21-E781-2833-DAA7-6DA916643C81}"/>
                </a:ext>
              </a:extLst>
            </p:cNvPr>
            <p:cNvSpPr txBox="1"/>
            <p:nvPr/>
          </p:nvSpPr>
          <p:spPr>
            <a:xfrm>
              <a:off x="3266545" y="1830434"/>
              <a:ext cx="115666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>
                  <a:latin typeface="Times New Roman" panose="02020603050405020304" pitchFamily="18" charset="0"/>
                  <a:cs typeface="Times New Roman" panose="02020603050405020304" pitchFamily="18" charset="0"/>
                </a:rPr>
                <a:t>25 points</a:t>
              </a:r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4B64EF41-7EF8-FD6D-93D4-57DA983D319F}"/>
                </a:ext>
              </a:extLst>
            </p:cNvPr>
            <p:cNvSpPr txBox="1"/>
            <p:nvPr/>
          </p:nvSpPr>
          <p:spPr>
            <a:xfrm>
              <a:off x="4588151" y="1408559"/>
              <a:ext cx="278171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1">
                  <a:solidFill>
                    <a:srgbClr val="0070C0"/>
                  </a:solidFill>
                  <a:latin typeface="-apple-system"/>
                </a:rPr>
                <a:t>Phys. Rev. 147, 945 (1966).</a:t>
              </a:r>
              <a:endParaRPr lang="zh-CN" altLang="en-US" b="1">
                <a:solidFill>
                  <a:srgbClr val="0070C0"/>
                </a:solidFill>
                <a:latin typeface="-apple-system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037ED076-ADDC-B1D1-3C63-363345BC53F5}"/>
                </a:ext>
              </a:extLst>
            </p:cNvPr>
            <p:cNvSpPr txBox="1"/>
            <p:nvPr/>
          </p:nvSpPr>
          <p:spPr>
            <a:xfrm>
              <a:off x="4573241" y="1830434"/>
              <a:ext cx="29109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1">
                  <a:solidFill>
                    <a:srgbClr val="0070C0"/>
                  </a:solidFill>
                  <a:latin typeface="-apple-system"/>
                </a:rPr>
                <a:t>Phys. Rev. 179, 1262 (1969).</a:t>
              </a:r>
              <a:endParaRPr lang="zh-CN" altLang="en-US" b="1">
                <a:solidFill>
                  <a:srgbClr val="0070C0"/>
                </a:solidFill>
                <a:latin typeface="-apple-system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4460EFCD-E9DE-8028-7F38-4556D6ABBBBF}"/>
                </a:ext>
              </a:extLst>
            </p:cNvPr>
            <p:cNvSpPr txBox="1"/>
            <p:nvPr/>
          </p:nvSpPr>
          <p:spPr>
            <a:xfrm>
              <a:off x="7609647" y="1408559"/>
              <a:ext cx="29109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1">
                  <a:solidFill>
                    <a:srgbClr val="0070C0"/>
                  </a:solidFill>
                  <a:latin typeface="-apple-system"/>
                </a:rPr>
                <a:t>Phys. Rev. D 16, 2706 (1977).</a:t>
              </a:r>
              <a:endParaRPr lang="zh-CN" altLang="en-US" b="1">
                <a:solidFill>
                  <a:srgbClr val="0070C0"/>
                </a:solidFill>
                <a:latin typeface="-apple-system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7C701BC7-D41C-F4B4-B9A8-9B1CE3782291}"/>
                </a:ext>
              </a:extLst>
            </p:cNvPr>
            <p:cNvSpPr txBox="1"/>
            <p:nvPr/>
          </p:nvSpPr>
          <p:spPr>
            <a:xfrm>
              <a:off x="7609647" y="1830434"/>
              <a:ext cx="268232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1">
                  <a:solidFill>
                    <a:srgbClr val="0070C0"/>
                  </a:solidFill>
                  <a:latin typeface="-apple-system"/>
                </a:rPr>
                <a:t>CERN-HERA-79-02 (1979).</a:t>
              </a:r>
              <a:endParaRPr lang="zh-CN" altLang="en-US" b="1">
                <a:solidFill>
                  <a:srgbClr val="0070C0"/>
                </a:solidFill>
                <a:latin typeface="-apple-system"/>
              </a:endParaRPr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C6DE1F4C-7285-17F0-D5BE-CC29F0EC4C3A}"/>
              </a:ext>
            </a:extLst>
          </p:cNvPr>
          <p:cNvSpPr txBox="1"/>
          <p:nvPr/>
        </p:nvSpPr>
        <p:spPr>
          <a:xfrm>
            <a:off x="232931" y="2224402"/>
            <a:ext cx="44334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600" b="1">
                <a:solidFill>
                  <a:schemeClr val="tx1"/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600" b="1">
                <a:latin typeface="Cambria Math" panose="02040503050406030204" pitchFamily="18" charset="0"/>
                <a:cs typeface="Times New Roman" panose="02020603050405020304" pitchFamily="18" charset="0"/>
                <a:sym typeface="+mn-ea"/>
              </a:rPr>
              <a:t>Cross sections: Scenario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表格 39">
                <a:extLst>
                  <a:ext uri="{FF2B5EF4-FFF2-40B4-BE49-F238E27FC236}">
                    <a16:creationId xmlns:a16="http://schemas.microsoft.com/office/drawing/2014/main" id="{A2F49368-A6BF-ACCF-3093-3E70FDB110F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772688" y="2896031"/>
              <a:ext cx="3996000" cy="21580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1027">
                      <a:extLst>
                        <a:ext uri="{9D8B030D-6E8A-4147-A177-3AD203B41FA5}">
                          <a16:colId xmlns:a16="http://schemas.microsoft.com/office/drawing/2014/main" val="3557614495"/>
                        </a:ext>
                      </a:extLst>
                    </a:gridCol>
                    <a:gridCol w="1136803">
                      <a:extLst>
                        <a:ext uri="{9D8B030D-6E8A-4147-A177-3AD203B41FA5}">
                          <a16:colId xmlns:a16="http://schemas.microsoft.com/office/drawing/2014/main" val="3291150534"/>
                        </a:ext>
                      </a:extLst>
                    </a:gridCol>
                    <a:gridCol w="848101">
                      <a:extLst>
                        <a:ext uri="{9D8B030D-6E8A-4147-A177-3AD203B41FA5}">
                          <a16:colId xmlns:a16="http://schemas.microsoft.com/office/drawing/2014/main" val="2048567076"/>
                        </a:ext>
                      </a:extLst>
                    </a:gridCol>
                    <a:gridCol w="1150069">
                      <a:extLst>
                        <a:ext uri="{9D8B030D-6E8A-4147-A177-3AD203B41FA5}">
                          <a16:colId xmlns:a16="http://schemas.microsoft.com/office/drawing/2014/main" val="2269172205"/>
                        </a:ext>
                      </a:extLst>
                    </a:gridCol>
                  </a:tblGrid>
                  <a:tr h="2931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Coupling</a:t>
                          </a:r>
                          <a:endParaRPr lang="zh-CN" altLang="en-US" sz="1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Value</a:t>
                          </a:r>
                          <a:endParaRPr lang="zh-CN" altLang="en-US" sz="1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Coupling</a:t>
                          </a:r>
                          <a:endParaRPr lang="zh-CN" altLang="en-US" sz="1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Value</a:t>
                          </a:r>
                          <a:endParaRPr lang="zh-CN" altLang="en-US" sz="1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5849068"/>
                      </a:ext>
                    </a:extLst>
                  </a:tr>
                  <a:tr h="29314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  <m: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(1116)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3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1.37±0.20</m:t>
                                </m:r>
                              </m:oMath>
                            </m:oMathPara>
                          </a14:m>
                          <a:endParaRPr lang="zh-CN" altLang="en-US" sz="13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Σ</m:t>
                                    </m:r>
                                    <m: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(1193)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3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−3.18±0.07</m:t>
                                </m:r>
                              </m:oMath>
                            </m:oMathPara>
                          </a14:m>
                          <a:endParaRPr lang="zh-CN" altLang="en-US" sz="13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87282917"/>
                      </a:ext>
                    </a:extLst>
                  </a:tr>
                  <a:tr h="29314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  <m: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(1405)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3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−0.05±0.08</m:t>
                                </m:r>
                              </m:oMath>
                            </m:oMathPara>
                          </a14:m>
                          <a:endParaRPr lang="zh-CN" altLang="en-US" sz="13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Σ</m:t>
                                    </m:r>
                                    <m: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(1670)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3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−1.55±0.20</m:t>
                                </m:r>
                              </m:oMath>
                            </m:oMathPara>
                          </a14:m>
                          <a:endParaRPr lang="zh-CN" altLang="en-US" sz="13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32075604"/>
                      </a:ext>
                    </a:extLst>
                  </a:tr>
                  <a:tr h="29314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  <m: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(1890)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3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0.50±0.27</m:t>
                                </m:r>
                              </m:oMath>
                            </m:oMathPara>
                          </a14:m>
                          <a:endParaRPr lang="zh-CN" altLang="en-US" sz="13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Σ</m:t>
                                    </m:r>
                                    <m: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(2080)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3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−0.86±0.20</m:t>
                                </m:r>
                              </m:oMath>
                            </m:oMathPara>
                          </a14:m>
                          <a:endParaRPr lang="zh-CN" altLang="en-US" sz="13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7588066"/>
                      </a:ext>
                    </a:extLst>
                  </a:tr>
                  <a:tr h="32563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  <m: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(2110)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3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0.45±0.02</m:t>
                                </m:r>
                              </m:oMath>
                            </m:oMathPara>
                          </a14:m>
                          <a:endParaRPr lang="zh-CN" altLang="en-US" sz="13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Σ</m:t>
                                    </m:r>
                                    <m: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(2250)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3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0.21±0.03</m:t>
                                </m:r>
                              </m:oMath>
                            </m:oMathPara>
                          </a14:m>
                          <a:endParaRPr lang="zh-CN" altLang="en-US" sz="13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81370255"/>
                      </a:ext>
                    </a:extLst>
                  </a:tr>
                  <a:tr h="29314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  <m: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(2325)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3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−0.18±0.02</m:t>
                                </m:r>
                              </m:oMath>
                            </m:oMathPara>
                          </a14:m>
                          <a:endParaRPr lang="zh-CN" altLang="en-US" sz="13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3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3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72515343"/>
                      </a:ext>
                    </a:extLst>
                  </a:tr>
                  <a:tr h="293143">
                    <a:tc gridSpan="4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𝜒</m:t>
                                    </m:r>
                                  </m:e>
                                  <m:sup>
                                    <m: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sz="1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=63.38</m:t>
                                </m:r>
                              </m:oMath>
                            </m:oMathPara>
                          </a14:m>
                          <a:endParaRPr lang="zh-CN" altLang="en-US" sz="13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3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3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3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546955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表格 39">
                <a:extLst>
                  <a:ext uri="{FF2B5EF4-FFF2-40B4-BE49-F238E27FC236}">
                    <a16:creationId xmlns:a16="http://schemas.microsoft.com/office/drawing/2014/main" id="{E9051889-59BC-9D45-EAFB-C3561B0E9B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3317005"/>
                  </p:ext>
                </p:extLst>
              </p:nvPr>
            </p:nvGraphicFramePr>
            <p:xfrm>
              <a:off x="7772688" y="2896031"/>
              <a:ext cx="3996000" cy="21580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1027">
                      <a:extLst>
                        <a:ext uri="{9D8B030D-6E8A-4147-A177-3AD203B41FA5}">
                          <a16:colId xmlns:a16="http://schemas.microsoft.com/office/drawing/2014/main" val="3557614495"/>
                        </a:ext>
                      </a:extLst>
                    </a:gridCol>
                    <a:gridCol w="1136803">
                      <a:extLst>
                        <a:ext uri="{9D8B030D-6E8A-4147-A177-3AD203B41FA5}">
                          <a16:colId xmlns:a16="http://schemas.microsoft.com/office/drawing/2014/main" val="3291150534"/>
                        </a:ext>
                      </a:extLst>
                    </a:gridCol>
                    <a:gridCol w="848101">
                      <a:extLst>
                        <a:ext uri="{9D8B030D-6E8A-4147-A177-3AD203B41FA5}">
                          <a16:colId xmlns:a16="http://schemas.microsoft.com/office/drawing/2014/main" val="2048567076"/>
                        </a:ext>
                      </a:extLst>
                    </a:gridCol>
                    <a:gridCol w="1150069">
                      <a:extLst>
                        <a:ext uri="{9D8B030D-6E8A-4147-A177-3AD203B41FA5}">
                          <a16:colId xmlns:a16="http://schemas.microsoft.com/office/drawing/2014/main" val="2269172205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Coupling</a:t>
                          </a:r>
                          <a:endParaRPr lang="zh-CN" altLang="en-US" sz="1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Value</a:t>
                          </a:r>
                          <a:endParaRPr lang="zh-CN" altLang="en-US" sz="1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Coupling</a:t>
                          </a:r>
                          <a:endParaRPr lang="zh-CN" altLang="en-US" sz="1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Value</a:t>
                          </a:r>
                          <a:endParaRPr lang="zh-CN" altLang="en-US" sz="1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5849068"/>
                      </a:ext>
                    </a:extLst>
                  </a:tr>
                  <a:tr h="30861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709" t="-101961" r="-366667" b="-50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75936" t="-101961" r="-176471" b="-50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36691" t="-101961" r="-137410" b="-50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47619" t="-101961" r="-1058" b="-5019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7282917"/>
                      </a:ext>
                    </a:extLst>
                  </a:tr>
                  <a:tr h="30861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709" t="-201961" r="-366667" b="-40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75936" t="-201961" r="-176471" b="-40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36691" t="-201961" r="-137410" b="-40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47619" t="-201961" r="-1058" b="-4019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2075604"/>
                      </a:ext>
                    </a:extLst>
                  </a:tr>
                  <a:tr h="30861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709" t="-308000" r="-366667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75936" t="-308000" r="-176471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36691" t="-308000" r="-137410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47619" t="-308000" r="-1058" b="-3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7588066"/>
                      </a:ext>
                    </a:extLst>
                  </a:tr>
                  <a:tr h="32563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709" t="-377778" r="-366667" b="-18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75936" t="-377778" r="-176471" b="-18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36691" t="-377778" r="-137410" b="-18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47619" t="-377778" r="-1058" b="-1870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1370255"/>
                      </a:ext>
                    </a:extLst>
                  </a:tr>
                  <a:tr h="30861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709" t="-505882" r="-366667" b="-980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75936" t="-505882" r="-176471" b="-980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3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3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72515343"/>
                      </a:ext>
                    </a:extLst>
                  </a:tr>
                  <a:tr h="293143">
                    <a:tc gridSpan="4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52" t="-643750" r="-305" b="-41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3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3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3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54695530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60" name="组合 59">
            <a:extLst>
              <a:ext uri="{FF2B5EF4-FFF2-40B4-BE49-F238E27FC236}">
                <a16:creationId xmlns:a16="http://schemas.microsoft.com/office/drawing/2014/main" id="{8B99E033-ED94-F18D-E856-D21497CACE72}"/>
              </a:ext>
            </a:extLst>
          </p:cNvPr>
          <p:cNvGrpSpPr/>
          <p:nvPr/>
        </p:nvGrpSpPr>
        <p:grpSpPr>
          <a:xfrm>
            <a:off x="423312" y="2752784"/>
            <a:ext cx="7120258" cy="2700000"/>
            <a:chOff x="423312" y="2944673"/>
            <a:chExt cx="7120258" cy="2700000"/>
          </a:xfrm>
        </p:grpSpPr>
        <p:pic>
          <p:nvPicPr>
            <p:cNvPr id="51" name="图形 50">
              <a:extLst>
                <a:ext uri="{FF2B5EF4-FFF2-40B4-BE49-F238E27FC236}">
                  <a16:creationId xmlns:a16="http://schemas.microsoft.com/office/drawing/2014/main" id="{F433A2AD-062D-737E-B51A-E6AEFABBFE3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5549" r="50708"/>
            <a:stretch>
              <a:fillRect/>
            </a:stretch>
          </p:blipFill>
          <p:spPr>
            <a:xfrm>
              <a:off x="423312" y="2944673"/>
              <a:ext cx="3552336" cy="2700000"/>
            </a:xfrm>
            <a:prstGeom prst="rect">
              <a:avLst/>
            </a:prstGeom>
          </p:spPr>
        </p:pic>
        <p:pic>
          <p:nvPicPr>
            <p:cNvPr id="56" name="图形 55">
              <a:extLst>
                <a:ext uri="{FF2B5EF4-FFF2-40B4-BE49-F238E27FC236}">
                  <a16:creationId xmlns:a16="http://schemas.microsoft.com/office/drawing/2014/main" id="{D6FE33BC-CB37-3EDC-482B-DAAB38B77E0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53556" r="5357"/>
            <a:stretch>
              <a:fillRect/>
            </a:stretch>
          </p:blipFill>
          <p:spPr>
            <a:xfrm>
              <a:off x="3991234" y="2944673"/>
              <a:ext cx="3552336" cy="2700000"/>
            </a:xfrm>
            <a:prstGeom prst="rect">
              <a:avLst/>
            </a:prstGeom>
          </p:spPr>
        </p:pic>
      </p:grpSp>
      <p:sp>
        <p:nvSpPr>
          <p:cNvPr id="57" name="文本框 56">
            <a:extLst>
              <a:ext uri="{FF2B5EF4-FFF2-40B4-BE49-F238E27FC236}">
                <a16:creationId xmlns:a16="http://schemas.microsoft.com/office/drawing/2014/main" id="{E36B6A37-689A-FD3E-61BC-99B5930AD299}"/>
              </a:ext>
            </a:extLst>
          </p:cNvPr>
          <p:cNvSpPr txBox="1"/>
          <p:nvPr/>
        </p:nvSpPr>
        <p:spPr>
          <a:xfrm>
            <a:off x="8411676" y="2450821"/>
            <a:ext cx="2718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The fitted parameters</a:t>
            </a:r>
            <a:endParaRPr lang="en-US" altLang="zh-CN" sz="1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2CC64D14-96A2-D55F-68FB-766275D769AB}"/>
                  </a:ext>
                </a:extLst>
              </p:cNvPr>
              <p:cNvSpPr txBox="1"/>
              <p:nvPr/>
            </p:nvSpPr>
            <p:spPr>
              <a:xfrm>
                <a:off x="511389" y="5632846"/>
                <a:ext cx="10133419" cy="377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2400"/>
                  </a:lnSpc>
                </a:pPr>
                <a:r>
                  <a:rPr lang="en-US" altLang="zh-CN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(1) T</a:t>
                </a:r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 fitted cross sections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zh-CN" alt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Ξ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(1530)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range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2.087, 2.168</m:t>
                        </m:r>
                      </m:e>
                    </m:d>
                  </m:oMath>
                </a14:m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GeV </a:t>
                </a:r>
                <a:r>
                  <a:rPr lang="en-US" altLang="zh-CN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in whole smaller</a:t>
                </a:r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A1197D81-E05D-3DD1-1621-6FF63E844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89" y="5632846"/>
                <a:ext cx="10133419" cy="377283"/>
              </a:xfrm>
              <a:prstGeom prst="rect">
                <a:avLst/>
              </a:prstGeom>
              <a:blipFill>
                <a:blip r:embed="rId8"/>
                <a:stretch>
                  <a:fillRect l="-542" t="-4839" r="-481" b="-25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文本框 60">
            <a:extLst>
              <a:ext uri="{FF2B5EF4-FFF2-40B4-BE49-F238E27FC236}">
                <a16:creationId xmlns:a16="http://schemas.microsoft.com/office/drawing/2014/main" id="{85F0B174-C4C8-B872-D636-F3E990C21F21}"/>
              </a:ext>
            </a:extLst>
          </p:cNvPr>
          <p:cNvSpPr txBox="1"/>
          <p:nvPr/>
        </p:nvSpPr>
        <p:spPr>
          <a:xfrm>
            <a:off x="511389" y="6135767"/>
            <a:ext cx="10133419" cy="377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(2) There are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two clear peak structures around 2.1 GeV and 2.3 GeV 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 both neutral and charged processes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99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0" grpId="0"/>
      <p:bldP spid="57" grpId="0"/>
      <p:bldP spid="59" grpId="0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DB969-3647-27FC-BC12-9D2395109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FF7D2ACA-4E1F-5A8D-971B-7F9372DC6A27}"/>
              </a:ext>
            </a:extLst>
          </p:cNvPr>
          <p:cNvCxnSpPr>
            <a:cxnSpLocks/>
          </p:cNvCxnSpPr>
          <p:nvPr/>
        </p:nvCxnSpPr>
        <p:spPr>
          <a:xfrm>
            <a:off x="51729" y="729689"/>
            <a:ext cx="12073026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logo2">
            <a:extLst>
              <a:ext uri="{FF2B5EF4-FFF2-40B4-BE49-F238E27FC236}">
                <a16:creationId xmlns:a16="http://schemas.microsoft.com/office/drawing/2014/main" id="{AC0BB072-4C34-BAA6-07D7-A935E4F12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589" y="83571"/>
            <a:ext cx="4072482" cy="57910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651ACAF-2451-48DE-BDEF-3816677D1615}"/>
              </a:ext>
            </a:extLst>
          </p:cNvPr>
          <p:cNvSpPr txBox="1"/>
          <p:nvPr/>
        </p:nvSpPr>
        <p:spPr>
          <a:xfrm>
            <a:off x="214363" y="27064"/>
            <a:ext cx="23250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Formalism</a:t>
            </a:r>
            <a:endParaRPr lang="zh-C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5B7E571-3CC7-9944-A19A-C7B3EFEC9F57}"/>
              </a:ext>
            </a:extLst>
          </p:cNvPr>
          <p:cNvSpPr txBox="1"/>
          <p:nvPr/>
        </p:nvSpPr>
        <p:spPr>
          <a:xfrm>
            <a:off x="232931" y="743338"/>
            <a:ext cx="40905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600" b="1">
                <a:solidFill>
                  <a:schemeClr val="tx1"/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600" b="1">
                <a:latin typeface="Cambria Math" panose="02040503050406030204" pitchFamily="18" charset="0"/>
                <a:cs typeface="Times New Roman" panose="02020603050405020304" pitchFamily="18" charset="0"/>
                <a:sym typeface="+mn-ea"/>
              </a:rPr>
              <a:t>Individual cross sections</a:t>
            </a:r>
            <a:endParaRPr lang="en-US" altLang="zh-CN" sz="2600" b="1">
              <a:latin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1EFA27E-D8C4-E4EC-7979-B8FAEB15E57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29" r="4725"/>
          <a:stretch>
            <a:fillRect/>
          </a:stretch>
        </p:blipFill>
        <p:spPr>
          <a:xfrm>
            <a:off x="6096000" y="1678508"/>
            <a:ext cx="5595817" cy="406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CD89BC4-EC82-F5AA-2CA7-B381807D64E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965" r="5776"/>
          <a:stretch>
            <a:fillRect/>
          </a:stretch>
        </p:blipFill>
        <p:spPr>
          <a:xfrm>
            <a:off x="448053" y="1678508"/>
            <a:ext cx="5595817" cy="406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FB06609-9A22-1A5B-7D51-6BE43036795C}"/>
                  </a:ext>
                </a:extLst>
              </p:cNvPr>
              <p:cNvSpPr txBox="1"/>
              <p:nvPr/>
            </p:nvSpPr>
            <p:spPr>
              <a:xfrm>
                <a:off x="2244270" y="1234991"/>
                <a:ext cx="2261791" cy="3693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zh-CN" altLang="en-US" b="0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(1530)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FB06609-9A22-1A5B-7D51-6BE430367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270" y="1234991"/>
                <a:ext cx="2261791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7F76845-4A52-7350-78E8-D447FE532BBC}"/>
                  </a:ext>
                </a:extLst>
              </p:cNvPr>
              <p:cNvSpPr txBox="1"/>
              <p:nvPr/>
            </p:nvSpPr>
            <p:spPr>
              <a:xfrm>
                <a:off x="7920851" y="1234991"/>
                <a:ext cx="2261791" cy="37555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zh-CN" altLang="en-US" b="0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(1530)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7F76845-4A52-7350-78E8-D447FE532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851" y="1234991"/>
                <a:ext cx="2261791" cy="375552"/>
              </a:xfrm>
              <a:prstGeom prst="rect">
                <a:avLst/>
              </a:prstGeom>
              <a:blipFill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56115AD9-F45A-33D1-EB7B-0E0903FC2498}"/>
                  </a:ext>
                </a:extLst>
              </p:cNvPr>
              <p:cNvSpPr txBox="1"/>
              <p:nvPr/>
            </p:nvSpPr>
            <p:spPr>
              <a:xfrm>
                <a:off x="606292" y="5723182"/>
                <a:ext cx="9839738" cy="4580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 The maximum of the cross sections resulted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(2110)</m:t>
                    </m:r>
                  </m:oMath>
                </a14:m>
                <a:r>
                  <a:rPr lang="zh-CN" altLang="en-US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estimated to be around 50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en-US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μ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56115AD9-F45A-33D1-EB7B-0E0903FC2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92" y="5723182"/>
                <a:ext cx="9839738" cy="458074"/>
              </a:xfrm>
              <a:prstGeom prst="rect">
                <a:avLst/>
              </a:prstGeom>
              <a:blipFill>
                <a:blip r:embed="rId8"/>
                <a:stretch>
                  <a:fillRect l="-495" b="-2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34827F91-C383-C7E7-2896-CBB4B22C0DBB}"/>
                  </a:ext>
                </a:extLst>
              </p:cNvPr>
              <p:cNvSpPr txBox="1"/>
              <p:nvPr/>
            </p:nvSpPr>
            <p:spPr>
              <a:xfrm>
                <a:off x="606291" y="6155873"/>
                <a:ext cx="9576351" cy="4580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 The peak values of cross sections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325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Σ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(2250)</m:t>
                    </m:r>
                  </m:oMath>
                </a14:m>
                <a:r>
                  <a:rPr lang="zh-CN" altLang="en-US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about 20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en-US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μ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34827F91-C383-C7E7-2896-CBB4B22C0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91" y="6155873"/>
                <a:ext cx="9576351" cy="458074"/>
              </a:xfrm>
              <a:prstGeom prst="rect">
                <a:avLst/>
              </a:prstGeom>
              <a:blipFill>
                <a:blip r:embed="rId9"/>
                <a:stretch>
                  <a:fillRect l="-509" b="-2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659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11" grpId="0" animBg="1"/>
      <p:bldP spid="18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F631E-71F8-868B-CF83-1DEA941F9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77AD2787-DB94-5B6E-6DC5-B535AD427A20}"/>
              </a:ext>
            </a:extLst>
          </p:cNvPr>
          <p:cNvCxnSpPr>
            <a:cxnSpLocks/>
          </p:cNvCxnSpPr>
          <p:nvPr/>
        </p:nvCxnSpPr>
        <p:spPr>
          <a:xfrm>
            <a:off x="51729" y="729689"/>
            <a:ext cx="12073026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logo2">
            <a:extLst>
              <a:ext uri="{FF2B5EF4-FFF2-40B4-BE49-F238E27FC236}">
                <a16:creationId xmlns:a16="http://schemas.microsoft.com/office/drawing/2014/main" id="{CAF3E412-5BA2-B00F-C2AC-8C75D51BF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589" y="83571"/>
            <a:ext cx="4072482" cy="57910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B090F6A-5791-3AF9-6D72-96D2EF63BFFF}"/>
              </a:ext>
            </a:extLst>
          </p:cNvPr>
          <p:cNvSpPr txBox="1"/>
          <p:nvPr/>
        </p:nvSpPr>
        <p:spPr>
          <a:xfrm>
            <a:off x="214363" y="27064"/>
            <a:ext cx="23250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Formalism</a:t>
            </a:r>
            <a:endParaRPr lang="zh-C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7E2E6C8-6534-AB2F-B1BF-AC156FAB5585}"/>
              </a:ext>
            </a:extLst>
          </p:cNvPr>
          <p:cNvSpPr txBox="1"/>
          <p:nvPr/>
        </p:nvSpPr>
        <p:spPr>
          <a:xfrm>
            <a:off x="214363" y="849857"/>
            <a:ext cx="44334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600" b="1">
                <a:solidFill>
                  <a:schemeClr val="tx1"/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600" b="1">
                <a:latin typeface="Cambria Math" panose="02040503050406030204" pitchFamily="18" charset="0"/>
                <a:cs typeface="Times New Roman" panose="02020603050405020304" pitchFamily="18" charset="0"/>
                <a:sym typeface="+mn-ea"/>
              </a:rPr>
              <a:t>Cross sections: Scenario B</a:t>
            </a:r>
          </a:p>
        </p:txBody>
      </p:sp>
      <p:pic>
        <p:nvPicPr>
          <p:cNvPr id="12" name="图形 11">
            <a:extLst>
              <a:ext uri="{FF2B5EF4-FFF2-40B4-BE49-F238E27FC236}">
                <a16:creationId xmlns:a16="http://schemas.microsoft.com/office/drawing/2014/main" id="{1528301C-E9C1-A897-88CE-FE3991CFDB8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462" r="50475"/>
          <a:stretch>
            <a:fillRect/>
          </a:stretch>
        </p:blipFill>
        <p:spPr>
          <a:xfrm>
            <a:off x="392601" y="1397000"/>
            <a:ext cx="3350160" cy="2514048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6957DF61-422D-642B-2985-E31F4CB8122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3519" r="5462"/>
          <a:stretch>
            <a:fillRect/>
          </a:stretch>
        </p:blipFill>
        <p:spPr>
          <a:xfrm>
            <a:off x="3889509" y="1397000"/>
            <a:ext cx="3350160" cy="2514048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F7B9AE98-AB6C-22F9-A77B-CB7ED229D0EA}"/>
              </a:ext>
            </a:extLst>
          </p:cNvPr>
          <p:cNvSpPr txBox="1"/>
          <p:nvPr/>
        </p:nvSpPr>
        <p:spPr>
          <a:xfrm>
            <a:off x="8196625" y="978329"/>
            <a:ext cx="2718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The fitted parameters</a:t>
            </a:r>
            <a:endParaRPr lang="en-US" altLang="zh-CN" sz="1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表格 16">
                <a:extLst>
                  <a:ext uri="{FF2B5EF4-FFF2-40B4-BE49-F238E27FC236}">
                    <a16:creationId xmlns:a16="http://schemas.microsoft.com/office/drawing/2014/main" id="{ED75D196-F349-DD55-66D0-19BF05E4A7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8472264"/>
                  </p:ext>
                </p:extLst>
              </p:nvPr>
            </p:nvGraphicFramePr>
            <p:xfrm>
              <a:off x="7532851" y="1394277"/>
              <a:ext cx="4045573" cy="21885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1709">
                      <a:extLst>
                        <a:ext uri="{9D8B030D-6E8A-4147-A177-3AD203B41FA5}">
                          <a16:colId xmlns:a16="http://schemas.microsoft.com/office/drawing/2014/main" val="3557614495"/>
                        </a:ext>
                      </a:extLst>
                    </a:gridCol>
                    <a:gridCol w="1150905">
                      <a:extLst>
                        <a:ext uri="{9D8B030D-6E8A-4147-A177-3AD203B41FA5}">
                          <a16:colId xmlns:a16="http://schemas.microsoft.com/office/drawing/2014/main" val="3291150534"/>
                        </a:ext>
                      </a:extLst>
                    </a:gridCol>
                    <a:gridCol w="858623">
                      <a:extLst>
                        <a:ext uri="{9D8B030D-6E8A-4147-A177-3AD203B41FA5}">
                          <a16:colId xmlns:a16="http://schemas.microsoft.com/office/drawing/2014/main" val="2048567076"/>
                        </a:ext>
                      </a:extLst>
                    </a:gridCol>
                    <a:gridCol w="1164336">
                      <a:extLst>
                        <a:ext uri="{9D8B030D-6E8A-4147-A177-3AD203B41FA5}">
                          <a16:colId xmlns:a16="http://schemas.microsoft.com/office/drawing/2014/main" val="2269172205"/>
                        </a:ext>
                      </a:extLst>
                    </a:gridCol>
                  </a:tblGrid>
                  <a:tr h="2931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Coupling</a:t>
                          </a:r>
                          <a:endParaRPr lang="zh-CN" altLang="en-US" sz="1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Value</a:t>
                          </a:r>
                          <a:endParaRPr lang="zh-CN" altLang="en-US" sz="1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Coupling</a:t>
                          </a:r>
                          <a:endParaRPr lang="zh-CN" altLang="en-US" sz="1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Value</a:t>
                          </a:r>
                          <a:endParaRPr lang="zh-CN" altLang="en-US" sz="1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5849068"/>
                      </a:ext>
                    </a:extLst>
                  </a:tr>
                  <a:tr h="29314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  <m: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(1116)</m:t>
                                    </m:r>
                                  </m:sub>
                                  <m:sup>
                                    <m: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13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1.12±0.22</m:t>
                                </m:r>
                              </m:oMath>
                            </m:oMathPara>
                          </a14:m>
                          <a:endParaRPr lang="zh-CN" altLang="en-US" sz="13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Σ</m:t>
                                    </m:r>
                                    <m: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(1193)</m:t>
                                    </m:r>
                                  </m:sub>
                                  <m:sup>
                                    <m: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13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−3.32±0.15</m:t>
                                </m:r>
                              </m:oMath>
                            </m:oMathPara>
                          </a14:m>
                          <a:endParaRPr lang="zh-CN" altLang="en-US" sz="13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87282917"/>
                      </a:ext>
                    </a:extLst>
                  </a:tr>
                  <a:tr h="29314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  <m: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(1405)</m:t>
                                    </m:r>
                                  </m:sub>
                                  <m:sup>
                                    <m: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13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−0.19±0.09</m:t>
                                </m:r>
                              </m:oMath>
                            </m:oMathPara>
                          </a14:m>
                          <a:endParaRPr lang="zh-CN" altLang="en-US" sz="13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Σ</m:t>
                                    </m:r>
                                    <m: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(1670)</m:t>
                                    </m:r>
                                  </m:sub>
                                  <m:sup>
                                    <m: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13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−2.07±0.28</m:t>
                                </m:r>
                              </m:oMath>
                            </m:oMathPara>
                          </a14:m>
                          <a:endParaRPr lang="zh-CN" altLang="en-US" sz="13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32075604"/>
                      </a:ext>
                    </a:extLst>
                  </a:tr>
                  <a:tr h="29314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  <m: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(1890)</m:t>
                                    </m:r>
                                  </m:sub>
                                  <m:sup>
                                    <m: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13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0.19±0.60</m:t>
                                </m:r>
                              </m:oMath>
                            </m:oMathPara>
                          </a14:m>
                          <a:endParaRPr lang="zh-CN" altLang="en-US" sz="13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Σ</m:t>
                                    </m:r>
                                    <m: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(2080)</m:t>
                                    </m:r>
                                  </m:sub>
                                  <m:sup>
                                    <m: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13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−0.81±0.22</m:t>
                                </m:r>
                              </m:oMath>
                            </m:oMathPara>
                          </a14:m>
                          <a:endParaRPr lang="zh-CN" altLang="en-US" sz="13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7588066"/>
                      </a:ext>
                    </a:extLst>
                  </a:tr>
                  <a:tr h="32563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  <m: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(2110)</m:t>
                                    </m:r>
                                  </m:sub>
                                  <m:sup>
                                    <m: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13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0.55±0.02</m:t>
                                </m:r>
                              </m:oMath>
                            </m:oMathPara>
                          </a14:m>
                          <a:endParaRPr lang="zh-CN" altLang="en-US" sz="13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Σ</m:t>
                                    </m:r>
                                    <m: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(2250)</m:t>
                                    </m:r>
                                  </m:sub>
                                  <m:sup>
                                    <m: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13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0.21±0.03</m:t>
                                </m:r>
                              </m:oMath>
                            </m:oMathPara>
                          </a14:m>
                          <a:endParaRPr lang="zh-CN" altLang="en-US" sz="13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81370255"/>
                      </a:ext>
                    </a:extLst>
                  </a:tr>
                  <a:tr h="29314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  <m: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(2325)</m:t>
                                    </m:r>
                                  </m:sub>
                                  <m:sup>
                                    <m:r>
                                      <a:rPr lang="en-US" altLang="zh-CN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13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−0.20±0.02</m:t>
                                </m:r>
                              </m:oMath>
                            </m:oMathPara>
                          </a14:m>
                          <a:endParaRPr lang="zh-CN" altLang="en-US" sz="13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3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3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72515343"/>
                      </a:ext>
                    </a:extLst>
                  </a:tr>
                  <a:tr h="293143">
                    <a:tc gridSpan="4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sz="1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US" altLang="zh-CN" sz="1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zh-CN" sz="1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CN" sz="1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=96.29</m:t>
                              </m:r>
                            </m:oMath>
                          </a14:m>
                          <a:r>
                            <a:rPr lang="zh-CN" altLang="en-US" sz="1300" b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sz="1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US" altLang="zh-CN" sz="1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CN" sz="1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CN" sz="1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=138.93</m:t>
                              </m:r>
                            </m:oMath>
                          </a14:m>
                          <a:r>
                            <a:rPr lang="zh-CN" altLang="en-US" sz="1300" b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3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3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3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546955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表格 16">
                <a:extLst>
                  <a:ext uri="{FF2B5EF4-FFF2-40B4-BE49-F238E27FC236}">
                    <a16:creationId xmlns:a16="http://schemas.microsoft.com/office/drawing/2014/main" id="{ED75D196-F349-DD55-66D0-19BF05E4A7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8472264"/>
                  </p:ext>
                </p:extLst>
              </p:nvPr>
            </p:nvGraphicFramePr>
            <p:xfrm>
              <a:off x="7532851" y="1394277"/>
              <a:ext cx="4045573" cy="21885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1709">
                      <a:extLst>
                        <a:ext uri="{9D8B030D-6E8A-4147-A177-3AD203B41FA5}">
                          <a16:colId xmlns:a16="http://schemas.microsoft.com/office/drawing/2014/main" val="3557614495"/>
                        </a:ext>
                      </a:extLst>
                    </a:gridCol>
                    <a:gridCol w="1150905">
                      <a:extLst>
                        <a:ext uri="{9D8B030D-6E8A-4147-A177-3AD203B41FA5}">
                          <a16:colId xmlns:a16="http://schemas.microsoft.com/office/drawing/2014/main" val="3291150534"/>
                        </a:ext>
                      </a:extLst>
                    </a:gridCol>
                    <a:gridCol w="858623">
                      <a:extLst>
                        <a:ext uri="{9D8B030D-6E8A-4147-A177-3AD203B41FA5}">
                          <a16:colId xmlns:a16="http://schemas.microsoft.com/office/drawing/2014/main" val="2048567076"/>
                        </a:ext>
                      </a:extLst>
                    </a:gridCol>
                    <a:gridCol w="1164336">
                      <a:extLst>
                        <a:ext uri="{9D8B030D-6E8A-4147-A177-3AD203B41FA5}">
                          <a16:colId xmlns:a16="http://schemas.microsoft.com/office/drawing/2014/main" val="2269172205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Coupling</a:t>
                          </a:r>
                          <a:endParaRPr lang="zh-CN" altLang="en-US" sz="1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Value</a:t>
                          </a:r>
                          <a:endParaRPr lang="zh-CN" altLang="en-US" sz="1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Coupling</a:t>
                          </a:r>
                          <a:endParaRPr lang="zh-CN" altLang="en-US" sz="1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Value</a:t>
                          </a:r>
                          <a:endParaRPr lang="zh-CN" altLang="en-US" sz="1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5849068"/>
                      </a:ext>
                    </a:extLst>
                  </a:tr>
                  <a:tr h="31616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99" t="-98077" r="-366434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6190" t="-98077" r="-177249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4507" t="-98077" r="-135915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48691" t="-98077" r="-1047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7282917"/>
                      </a:ext>
                    </a:extLst>
                  </a:tr>
                  <a:tr h="31616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99" t="-198077" r="-366434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6190" t="-198077" r="-177249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4507" t="-198077" r="-135915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48691" t="-198077" r="-1047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2075604"/>
                      </a:ext>
                    </a:extLst>
                  </a:tr>
                  <a:tr h="31616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99" t="-298077" r="-366434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6190" t="-298077" r="-17724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4507" t="-298077" r="-13591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48691" t="-298077" r="-1047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7588066"/>
                      </a:ext>
                    </a:extLst>
                  </a:tr>
                  <a:tr h="32563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99" t="-383333" r="-366434" b="-1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6190" t="-383333" r="-177249" b="-1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4507" t="-383333" r="-135915" b="-1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48691" t="-383333" r="-1047" b="-18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1370255"/>
                      </a:ext>
                    </a:extLst>
                  </a:tr>
                  <a:tr h="31616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99" t="-501923" r="-366434" b="-9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6190" t="-501923" r="-177249" b="-9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3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3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72515343"/>
                      </a:ext>
                    </a:extLst>
                  </a:tr>
                  <a:tr h="293497">
                    <a:tc gridSpan="4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50" t="-652083" r="-301" b="-41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3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3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3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5469553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0" name="图形 29">
            <a:extLst>
              <a:ext uri="{FF2B5EF4-FFF2-40B4-BE49-F238E27FC236}">
                <a16:creationId xmlns:a16="http://schemas.microsoft.com/office/drawing/2014/main" id="{F23D05D5-EBF9-677B-97DA-B6222891E90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6211" r="9437"/>
          <a:stretch>
            <a:fillRect/>
          </a:stretch>
        </p:blipFill>
        <p:spPr>
          <a:xfrm>
            <a:off x="392601" y="4017858"/>
            <a:ext cx="3383804" cy="2697506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id="{697E8FF6-DEE3-8A80-8FD8-4B4FE56E7EE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765" r="8943"/>
          <a:stretch>
            <a:fillRect/>
          </a:stretch>
        </p:blipFill>
        <p:spPr>
          <a:xfrm>
            <a:off x="3889509" y="4017858"/>
            <a:ext cx="3383804" cy="26975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55A9D13B-747F-513B-DEC9-3BC1641E9921}"/>
                  </a:ext>
                </a:extLst>
              </p:cNvPr>
              <p:cNvSpPr txBox="1"/>
              <p:nvPr/>
            </p:nvSpPr>
            <p:spPr>
              <a:xfrm>
                <a:off x="7361567" y="3985593"/>
                <a:ext cx="4606781" cy="12890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 The above-threshold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</m:oMath>
                </a14:m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resonances have similar contributions for two processes, which is dominated by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altLang="zh-CN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-channel contribution.</a:t>
                </a:r>
                <a:endParaRPr lang="en-US" altLang="zh-C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55A9D13B-747F-513B-DEC9-3BC1641E9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567" y="3985593"/>
                <a:ext cx="4606781" cy="1289071"/>
              </a:xfrm>
              <a:prstGeom prst="rect">
                <a:avLst/>
              </a:prstGeom>
              <a:blipFill>
                <a:blip r:embed="rId8"/>
                <a:stretch>
                  <a:fillRect l="-1192" b="-71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文本框 34">
            <a:extLst>
              <a:ext uri="{FF2B5EF4-FFF2-40B4-BE49-F238E27FC236}">
                <a16:creationId xmlns:a16="http://schemas.microsoft.com/office/drawing/2014/main" id="{D64FC857-AED0-9E05-4F31-F3D42776EBC9}"/>
              </a:ext>
            </a:extLst>
          </p:cNvPr>
          <p:cNvSpPr txBox="1"/>
          <p:nvPr/>
        </p:nvSpPr>
        <p:spPr>
          <a:xfrm>
            <a:off x="7361567" y="5442885"/>
            <a:ext cx="4475937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(2)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Consistent with Scenario A,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peak structures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are clearly observed in the results.</a:t>
            </a:r>
          </a:p>
        </p:txBody>
      </p:sp>
    </p:spTree>
    <p:extLst>
      <p:ext uri="{BB962C8B-B14F-4D97-AF65-F5344CB8AC3E}">
        <p14:creationId xmlns:p14="http://schemas.microsoft.com/office/powerpoint/2010/main" val="373846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33" grpId="0"/>
      <p:bldP spid="3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20308</TotalTime>
  <Words>1570</Words>
  <Application>Microsoft Office PowerPoint</Application>
  <PresentationFormat>宽屏</PresentationFormat>
  <Paragraphs>292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-apple-system</vt:lpstr>
      <vt:lpstr>等线</vt:lpstr>
      <vt:lpstr>等线 Light</vt:lpstr>
      <vt:lpstr>Arial</vt:lpstr>
      <vt:lpstr>Cambria Math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郭 泉运</dc:creator>
  <cp:lastModifiedBy>泉运 郭</cp:lastModifiedBy>
  <cp:revision>823</cp:revision>
  <cp:lastPrinted>2025-04-21T01:48:25Z</cp:lastPrinted>
  <dcterms:created xsi:type="dcterms:W3CDTF">2024-12-12T08:35:01Z</dcterms:created>
  <dcterms:modified xsi:type="dcterms:W3CDTF">2026-05-15T14:07:02Z</dcterms:modified>
</cp:coreProperties>
</file>