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media/image49.svg" ContentType="image/svg+xml"/>
  <Override PartName="/ppt/media/image51.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66.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6.svg" ContentType="image/svg+xml"/>
  <Override PartName="/ppt/media/image88.svg" ContentType="image/svg+xml"/>
  <Override PartName="/ppt/media/image91.svg" ContentType="image/svg+xml"/>
  <Override PartName="/ppt/media/image93.svg" ContentType="image/svg+xml"/>
  <Override PartName="/ppt/media/image9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5"/>
  </p:notesMasterIdLst>
  <p:handoutMasterIdLst>
    <p:handoutMasterId r:id="rId27"/>
  </p:handoutMasterIdLst>
  <p:sldIdLst>
    <p:sldId id="475" r:id="rId3"/>
    <p:sldId id="419" r:id="rId4"/>
    <p:sldId id="457" r:id="rId6"/>
    <p:sldId id="458" r:id="rId7"/>
    <p:sldId id="459" r:id="rId8"/>
    <p:sldId id="461" r:id="rId9"/>
    <p:sldId id="462" r:id="rId10"/>
    <p:sldId id="463" r:id="rId11"/>
    <p:sldId id="464" r:id="rId12"/>
    <p:sldId id="465" r:id="rId13"/>
    <p:sldId id="466" r:id="rId14"/>
    <p:sldId id="467" r:id="rId15"/>
    <p:sldId id="468" r:id="rId16"/>
    <p:sldId id="469" r:id="rId17"/>
    <p:sldId id="480" r:id="rId18"/>
    <p:sldId id="481" r:id="rId19"/>
    <p:sldId id="472" r:id="rId20"/>
    <p:sldId id="482" r:id="rId21"/>
    <p:sldId id="473" r:id="rId22"/>
    <p:sldId id="474" r:id="rId23"/>
    <p:sldId id="477" r:id="rId24"/>
    <p:sldId id="478" r:id="rId25"/>
    <p:sldId id="479" r:id="rId26"/>
  </p:sldIdLst>
  <p:sldSz cx="12192000" cy="6858000"/>
  <p:notesSz cx="9144000" cy="6858000"/>
  <p:embeddedFontLst>
    <p:embeddedFont>
      <p:font typeface="Cambria Math" panose="02040503050406030204" charset="0"/>
      <p:regular r:id="rId31"/>
    </p:embeddedFont>
    <p:embeddedFont>
      <p:font typeface="DejaVu Math TeX Gyre" panose="02000503000000000000" charset="0"/>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16F58"/>
    <a:srgbClr val="01527F"/>
    <a:srgbClr val="011C27"/>
    <a:srgbClr val="FCF7DA"/>
    <a:srgbClr val="DF2123"/>
    <a:srgbClr val="F49E00"/>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16" autoAdjust="0"/>
    <p:restoredTop sz="96271"/>
  </p:normalViewPr>
  <p:slideViewPr>
    <p:cSldViewPr snapToGrid="0" snapToObjects="1" showGuides="1">
      <p:cViewPr>
        <p:scale>
          <a:sx n="75" d="100"/>
          <a:sy n="75" d="100"/>
        </p:scale>
        <p:origin x="1710" y="816"/>
      </p:cViewPr>
      <p:guideLst>
        <p:guide orient="horz" pos="20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gs" Target="tags/tag75.xml"/><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kumimoji="1"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kumimoji="1" lang="zh-CN" altLang="en-US"/>
          </a:p>
        </p:txBody>
      </p:sp>
      <p:sp>
        <p:nvSpPr>
          <p:cNvPr id="5" name="幻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11" name="图片 10" descr="理论所所徽"/>
          <p:cNvPicPr>
            <a:picLocks noChangeAspect="1"/>
          </p:cNvPicPr>
          <p:nvPr userDrawn="1"/>
        </p:nvPicPr>
        <p:blipFill>
          <a:blip r:embed="rId5"/>
          <a:stretch>
            <a:fillRect/>
          </a:stretch>
        </p:blipFill>
        <p:spPr>
          <a:xfrm>
            <a:off x="95885" y="68580"/>
            <a:ext cx="1037590" cy="1053465"/>
          </a:xfrm>
          <a:prstGeom prst="rect">
            <a:avLst/>
          </a:prstGeom>
        </p:spPr>
      </p:pic>
      <mc:AlternateContent xmlns:mc="http://schemas.openxmlformats.org/markup-compatibility/2006">
        <mc:Choice xmlns:a14="http://schemas.microsoft.com/office/drawing/2010/main" Requires="a14">
          <p:sp>
            <p:nvSpPr>
              <p:cNvPr id="12" name="文本框 11"/>
              <p:cNvSpPr txBox="1"/>
              <p:nvPr userDrawn="1"/>
            </p:nvSpPr>
            <p:spPr>
              <a:xfrm>
                <a:off x="5880735" y="68580"/>
                <a:ext cx="6602730" cy="306070"/>
              </a:xfrm>
              <a:prstGeom prst="rect">
                <a:avLst/>
              </a:prstGeom>
              <a:noFill/>
            </p:spPr>
            <p:txBody>
              <a:bodyPr wrap="square" rtlCol="0" anchor="t">
                <a:noAutofit/>
              </a:bodyPr>
              <a:p>
                <a:pPr algn="ctr"/>
                <a:r>
                  <a:rPr lang="en-US" altLang="zh-CN" sz="1400" i="1">
                    <a:effectLst/>
                    <a:cs typeface="+mn-lt"/>
                    <a:sym typeface="+mn-ea"/>
                  </a:rPr>
                  <a:t>Effects </a:t>
                </a:r>
                <a:r>
                  <a:rPr lang="en-US" altLang="zh-CN" sz="1400">
                    <a:effectLst/>
                    <a:cs typeface="+mn-lt"/>
                    <a:sym typeface="+mn-ea"/>
                  </a:rPr>
                  <a:t>of </a:t>
                </a:r>
                <a:r>
                  <a:rPr kumimoji="1" lang="en-US" altLang="zh-CN" sz="1400" i="1" dirty="0">
                    <a:effectLst/>
                    <a:ea typeface="宋体" pitchFamily="2" charset="-122"/>
                    <a:cs typeface="+mn-lt"/>
                    <a:sym typeface="+mn-lt"/>
                  </a:rPr>
                  <a:t>strange</a:t>
                </a:r>
                <a:r>
                  <a:rPr kumimoji="1" lang="en-US" altLang="zh-CN" sz="1400" i="1" baseline="30000" dirty="0">
                    <a:effectLst/>
                    <a:ea typeface="宋体" pitchFamily="2" charset="-122"/>
                    <a:cs typeface="+mn-lt"/>
                    <a:sym typeface="+mn-lt"/>
                  </a:rPr>
                  <a:t> </a:t>
                </a:r>
                <a:r>
                  <a:rPr kumimoji="1" lang="en-US" altLang="zh-CN" sz="1400" i="1" dirty="0">
                    <a:effectLst/>
                    <a:ea typeface="宋体" pitchFamily="2" charset="-122"/>
                    <a:cs typeface="+mn-lt"/>
                    <a:sym typeface="+mn-lt"/>
                  </a:rPr>
                  <a:t>molecular partners of  </a:t>
                </a:r>
                <a14:m>
                  <m:oMath xmlns:m="http://schemas.openxmlformats.org/officeDocument/2006/math">
                    <m:sSub>
                      <m:sSubPr>
                        <m:ctrlPr>
                          <a:rPr kumimoji="1" lang="en-US" altLang="zh-CN" sz="1400" i="1" dirty="0">
                            <a:solidFill>
                              <a:schemeClr val="tx1"/>
                            </a:solidFill>
                            <a:effectLst/>
                            <a:latin typeface="Cambria Math" panose="02040503050406030204" charset="0"/>
                            <a:ea typeface="宋体" pitchFamily="2" charset="-122"/>
                            <a:cs typeface="Cambria Math" panose="02040503050406030204" charset="0"/>
                            <a:sym typeface="+mn-lt"/>
                          </a:rPr>
                        </m:ctrlPr>
                      </m:sSubPr>
                      <m:e>
                        <m:r>
                          <a:rPr kumimoji="1" lang="en-US" altLang="zh-CN" sz="1400" i="1" dirty="0">
                            <a:solidFill>
                              <a:schemeClr val="tx1"/>
                            </a:solidFill>
                            <a:effectLst/>
                            <a:latin typeface="Cambria Math" panose="02040503050406030204" charset="0"/>
                            <a:ea typeface="宋体" pitchFamily="2" charset="-122"/>
                            <a:cs typeface="Cambria Math" panose="02040503050406030204" charset="0"/>
                            <a:sym typeface="+mn-lt"/>
                          </a:rPr>
                          <m:t>𝑃</m:t>
                        </m:r>
                      </m:e>
                      <m:sub>
                        <m:r>
                          <a:rPr kumimoji="1" lang="en-US" altLang="zh-CN" sz="1400" i="1" dirty="0">
                            <a:solidFill>
                              <a:schemeClr val="tx1"/>
                            </a:solidFill>
                            <a:effectLst/>
                            <a:latin typeface="Cambria Math" panose="02040503050406030204" charset="0"/>
                            <a:ea typeface="宋体" pitchFamily="2" charset="-122"/>
                            <a:cs typeface="Cambria Math" panose="02040503050406030204" charset="0"/>
                            <a:sym typeface="+mn-lt"/>
                          </a:rPr>
                          <m:t>𝐶</m:t>
                        </m:r>
                      </m:sub>
                    </m:sSub>
                  </m:oMath>
                </a14:m>
                <a:r>
                  <a:rPr kumimoji="1" lang="en-US" altLang="zh-CN" sz="1400" i="1" dirty="0">
                    <a:effectLst/>
                    <a:ea typeface="宋体" pitchFamily="2" charset="-122"/>
                    <a:cs typeface="+mn-lt"/>
                    <a:sym typeface="+mn-lt"/>
                  </a:rPr>
                  <a:t> states in </a:t>
                </a:r>
                <a14:m>
                  <m:oMath xmlns:m="http://schemas.openxmlformats.org/officeDocument/2006/math">
                    <m:r>
                      <a:rPr kumimoji="1" lang="en-US" altLang="zh-CN" sz="1400" i="1" dirty="0">
                        <a:effectLst/>
                        <a:latin typeface="Cambria Math" panose="02040503050406030204" charset="0"/>
                        <a:ea typeface="宋体" charset="0"/>
                        <a:cs typeface="Cambria Math" panose="02040503050406030204" charset="0"/>
                        <a:sym typeface="+mn-lt"/>
                      </a:rPr>
                      <m:t>𝛾</m:t>
                    </m:r>
                    <m:r>
                      <a:rPr kumimoji="1" lang="en-US" altLang="zh-CN" sz="1400" i="1" dirty="0">
                        <a:effectLst/>
                        <a:latin typeface="Cambria Math" panose="02040503050406030204" charset="0"/>
                        <a:ea typeface="宋体" pitchFamily="2" charset="-122"/>
                        <a:cs typeface="Cambria Math" panose="02040503050406030204" charset="0"/>
                        <a:sym typeface="+mn-lt"/>
                      </a:rPr>
                      <m:t>𝑝</m:t>
                    </m:r>
                    <m:r>
                      <a:rPr lang="en-US" altLang="zh-CN" sz="1400" i="1">
                        <a:effectLst/>
                        <a:latin typeface="Cambria Math" panose="02040503050406030204" charset="0"/>
                        <a:ea typeface="宋体" charset="0"/>
                        <a:cs typeface="Cambria Math" panose="02040503050406030204" charset="0"/>
                        <a:sym typeface="+mn-ea"/>
                      </a:rPr>
                      <m:t>→</m:t>
                    </m:r>
                    <m:r>
                      <a:rPr lang="en-US" altLang="zh-CN" sz="1400" i="1">
                        <a:effectLst/>
                        <a:latin typeface="Cambria Math" panose="02040503050406030204" charset="0"/>
                        <a:cs typeface="Cambria Math" panose="02040503050406030204" charset="0"/>
                        <a:sym typeface="+mn-ea"/>
                      </a:rPr>
                      <m:t>𝐾</m:t>
                    </m:r>
                    <m:r>
                      <a:rPr lang="en-US" altLang="zh-CN" sz="1400" i="1">
                        <a:effectLst/>
                        <a:latin typeface="Cambria Math" panose="02040503050406030204" charset="0"/>
                        <a:ea typeface="宋体" charset="0"/>
                        <a:cs typeface="Cambria Math" panose="02040503050406030204" charset="0"/>
                        <a:sym typeface="+mn-ea"/>
                      </a:rPr>
                      <m:t>𝛴</m:t>
                    </m:r>
                  </m:oMath>
                </a14:m>
                <a:r>
                  <a:rPr kumimoji="1" lang="en-US" altLang="zh-CN" sz="1400" i="1" dirty="0">
                    <a:effectLst/>
                    <a:ea typeface="宋体" pitchFamily="2" charset="-122"/>
                    <a:cs typeface="+mn-lt"/>
                    <a:sym typeface="+mn-lt"/>
                  </a:rPr>
                  <a:t> reactions</a:t>
                </a:r>
                <a:endParaRPr kumimoji="1" lang="zh-CN" altLang="en-US" sz="1400" b="1" dirty="0">
                  <a:effectLst/>
                  <a:ea typeface="宋体" pitchFamily="2" charset="-122"/>
                  <a:cs typeface="+mn-lt"/>
                  <a:sym typeface="+mn-lt"/>
                </a:endParaRPr>
              </a:p>
            </p:txBody>
          </p:sp>
        </mc:Choice>
        <mc:Fallback>
          <p:sp>
            <p:nvSpPr>
              <p:cNvPr id="12" name="文本框 11"/>
              <p:cNvSpPr txBox="1">
                <a:spLocks noRot="1" noChangeAspect="1" noMove="1" noResize="1" noEditPoints="1" noAdjustHandles="1" noChangeArrowheads="1" noChangeShapeType="1" noTextEdit="1"/>
              </p:cNvSpPr>
              <p:nvPr userDrawn="1"/>
            </p:nvSpPr>
            <p:spPr>
              <a:xfrm>
                <a:off x="5880735" y="68580"/>
                <a:ext cx="6602730" cy="306070"/>
              </a:xfrm>
              <a:prstGeom prst="rect">
                <a:avLst/>
              </a:prstGeom>
              <a:blipFill rotWithShape="1">
                <a:blip r:embed="rId6"/>
                <a:stretch>
                  <a:fillRect/>
                </a:stretch>
              </a:blipFill>
            </p:spPr>
            <p:txBody>
              <a:bodyPr/>
              <a:lstStyle/>
              <a:p>
                <a:r>
                  <a:rPr lang="zh-CN" altLang="en-US">
                    <a:noFill/>
                  </a:rPr>
                  <a:t> </a:t>
                </a:r>
              </a:p>
            </p:txBody>
          </p:sp>
        </mc:Fallback>
      </mc:AlternateContent>
      <p:cxnSp>
        <p:nvCxnSpPr>
          <p:cNvPr id="13" name="直接连接符 12"/>
          <p:cNvCxnSpPr/>
          <p:nvPr userDrawn="1"/>
        </p:nvCxnSpPr>
        <p:spPr>
          <a:xfrm>
            <a:off x="6186170" y="420370"/>
            <a:ext cx="600392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7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7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7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7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svg"/><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s>
</file>

<file path=ppt/slides/_rels/slide11.xml.rels><?xml version="1.0" encoding="UTF-8" standalone="yes"?>
<Relationships xmlns="http://schemas.openxmlformats.org/package/2006/relationships"><Relationship Id="rId9" Type="http://schemas.openxmlformats.org/officeDocument/2006/relationships/image" Target="../media/image61.svg"/><Relationship Id="rId8" Type="http://schemas.openxmlformats.org/officeDocument/2006/relationships/image" Target="../media/image60.png"/><Relationship Id="rId7" Type="http://schemas.openxmlformats.org/officeDocument/2006/relationships/image" Target="../media/image59.svg"/><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3" Type="http://schemas.openxmlformats.org/officeDocument/2006/relationships/image" Target="../media/image55.svg"/><Relationship Id="rId2" Type="http://schemas.openxmlformats.org/officeDocument/2006/relationships/image" Target="../media/image54.png"/><Relationship Id="rId13" Type="http://schemas.openxmlformats.org/officeDocument/2006/relationships/notesSlide" Target="../notesSlides/notesSlide10.xml"/><Relationship Id="rId12" Type="http://schemas.openxmlformats.org/officeDocument/2006/relationships/slideLayout" Target="../slideLayouts/slideLayout7.xml"/><Relationship Id="rId11" Type="http://schemas.openxmlformats.org/officeDocument/2006/relationships/image" Target="../media/image63.svg"/><Relationship Id="rId10" Type="http://schemas.openxmlformats.org/officeDocument/2006/relationships/image" Target="../media/image62.png"/><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9" Type="http://schemas.openxmlformats.org/officeDocument/2006/relationships/image" Target="../media/image72.svg"/><Relationship Id="rId8" Type="http://schemas.openxmlformats.org/officeDocument/2006/relationships/image" Target="../media/image71.png"/><Relationship Id="rId7" Type="http://schemas.openxmlformats.org/officeDocument/2006/relationships/image" Target="../media/image70.svg"/><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3" Type="http://schemas.openxmlformats.org/officeDocument/2006/relationships/image" Target="../media/image66.svg"/><Relationship Id="rId2" Type="http://schemas.openxmlformats.org/officeDocument/2006/relationships/image" Target="../media/image65.png"/><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openxmlformats.org/officeDocument/2006/relationships/image" Target="../media/image74.svg"/><Relationship Id="rId10" Type="http://schemas.openxmlformats.org/officeDocument/2006/relationships/image" Target="../media/image73.png"/><Relationship Id="rId1" Type="http://schemas.openxmlformats.org/officeDocument/2006/relationships/image" Target="../media/image64.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image" Target="../media/image7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svg"/><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svg"/><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svg"/><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s>
</file>

<file path=ppt/slides/_rels/slide18.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6.svg"/><Relationship Id="rId3" Type="http://schemas.openxmlformats.org/officeDocument/2006/relationships/image" Target="../media/image65.png"/><Relationship Id="rId2" Type="http://schemas.openxmlformats.org/officeDocument/2006/relationships/image" Target="../media/image55.svg"/><Relationship Id="rId13" Type="http://schemas.openxmlformats.org/officeDocument/2006/relationships/notesSlide" Target="../notesSlides/notesSlide17.xml"/><Relationship Id="rId12" Type="http://schemas.openxmlformats.org/officeDocument/2006/relationships/slideLayout" Target="../slideLayouts/slideLayout7.xml"/><Relationship Id="rId11" Type="http://schemas.openxmlformats.org/officeDocument/2006/relationships/image" Target="../media/image102.png"/><Relationship Id="rId10" Type="http://schemas.openxmlformats.org/officeDocument/2006/relationships/image" Target="../media/image101.png"/><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104.png"/><Relationship Id="rId1" Type="http://schemas.openxmlformats.org/officeDocument/2006/relationships/image" Target="../media/image103.png"/></Relationships>
</file>

<file path=ppt/slides/_rels/slide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media/image7.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6.png"/><Relationship Id="rId16" Type="http://schemas.openxmlformats.org/officeDocument/2006/relationships/notesSlide" Target="../notesSlides/notesSlide1.xml"/><Relationship Id="rId15" Type="http://schemas.openxmlformats.org/officeDocument/2006/relationships/slideLayout" Target="../slideLayouts/slideLayout7.xml"/><Relationship Id="rId14" Type="http://schemas.openxmlformats.org/officeDocument/2006/relationships/image" Target="../media/image11.png"/><Relationship Id="rId13" Type="http://schemas.openxmlformats.org/officeDocument/2006/relationships/tags" Target="../tags/tag69.xml"/><Relationship Id="rId12" Type="http://schemas.openxmlformats.org/officeDocument/2006/relationships/image" Target="../media/image10.png"/><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image" Target="../media/image105.png"/></Relationships>
</file>

<file path=ppt/slides/_rels/slide22.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png"/><Relationship Id="rId7" Type="http://schemas.openxmlformats.org/officeDocument/2006/relationships/image" Target="../media/image112.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image" Target="../media/image116.png"/><Relationship Id="rId3" Type="http://schemas.openxmlformats.org/officeDocument/2006/relationships/tags" Target="../tags/tag74.xml"/><Relationship Id="rId2" Type="http://schemas.openxmlformats.org/officeDocument/2006/relationships/image" Target="../media/image115.png"/><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72.xml"/><Relationship Id="rId7" Type="http://schemas.openxmlformats.org/officeDocument/2006/relationships/image" Target="../media/image41.png"/><Relationship Id="rId6" Type="http://schemas.openxmlformats.org/officeDocument/2006/relationships/tags" Target="../tags/tag71.xml"/><Relationship Id="rId5" Type="http://schemas.openxmlformats.org/officeDocument/2006/relationships/image" Target="../media/image40.png"/><Relationship Id="rId4" Type="http://schemas.openxmlformats.org/officeDocument/2006/relationships/tags" Target="../tags/tag70.xml"/><Relationship Id="rId3" Type="http://schemas.openxmlformats.org/officeDocument/2006/relationships/image" Target="../media/image39.png"/><Relationship Id="rId2" Type="http://schemas.openxmlformats.org/officeDocument/2006/relationships/image" Target="../media/image38.png"/><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image" Target="../media/image3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理论所所徽"/>
          <p:cNvPicPr>
            <a:picLocks noChangeAspect="1"/>
          </p:cNvPicPr>
          <p:nvPr/>
        </p:nvPicPr>
        <p:blipFill>
          <a:blip r:embed="rId1"/>
          <a:stretch>
            <a:fillRect/>
          </a:stretch>
        </p:blipFill>
        <p:spPr>
          <a:xfrm>
            <a:off x="211455" y="103505"/>
            <a:ext cx="1156335" cy="1174115"/>
          </a:xfrm>
          <a:prstGeom prst="rect">
            <a:avLst/>
          </a:prstGeom>
        </p:spPr>
      </p:pic>
      <p:sp>
        <p:nvSpPr>
          <p:cNvPr id="13" name="文本框 12"/>
          <p:cNvSpPr txBox="1"/>
          <p:nvPr/>
        </p:nvSpPr>
        <p:spPr>
          <a:xfrm>
            <a:off x="1369695" y="401955"/>
            <a:ext cx="3737610" cy="398780"/>
          </a:xfrm>
          <a:prstGeom prst="rect">
            <a:avLst/>
          </a:prstGeom>
          <a:noFill/>
        </p:spPr>
        <p:txBody>
          <a:bodyPr wrap="square" rtlCol="0">
            <a:spAutoFit/>
          </a:bodyPr>
          <a:p>
            <a:r>
              <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中国科学院理论物理研究所</a:t>
            </a: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1296670" y="740410"/>
            <a:ext cx="4188460" cy="245110"/>
          </a:xfrm>
          <a:prstGeom prst="rect">
            <a:avLst/>
          </a:prstGeom>
          <a:noFill/>
        </p:spPr>
        <p:txBody>
          <a:bodyPr wrap="square" rtlCol="0">
            <a:spAutoFit/>
          </a:bodyPr>
          <a:p>
            <a:r>
              <a:rPr lang="en-US" altLang="zh-CN" sz="1000">
                <a:latin typeface="Arial" panose="020B0704020202020204" pitchFamily="34" charset="0"/>
                <a:cs typeface="Arial" panose="020B0704020202020204" pitchFamily="34" charset="0"/>
              </a:rPr>
              <a:t>Institute of Theoretical Physics,Chinese Academy of Sciences</a:t>
            </a:r>
            <a:endParaRPr lang="en-US" altLang="zh-CN" sz="1000">
              <a:latin typeface="Arial" panose="020B0704020202020204" pitchFamily="34" charset="0"/>
              <a:cs typeface="Arial" panose="020B0704020202020204" pitchFamily="34" charset="0"/>
            </a:endParaRPr>
          </a:p>
        </p:txBody>
      </p:sp>
      <mc:AlternateContent xmlns:mc="http://schemas.openxmlformats.org/markup-compatibility/2006">
        <mc:Choice xmlns:a14="http://schemas.microsoft.com/office/drawing/2010/main" Requires="a14">
          <p:sp>
            <p:nvSpPr>
              <p:cNvPr id="16" name="文本框 15"/>
              <p:cNvSpPr txBox="1"/>
              <p:nvPr/>
            </p:nvSpPr>
            <p:spPr>
              <a:xfrm>
                <a:off x="558800" y="2400935"/>
                <a:ext cx="11074400" cy="645160"/>
              </a:xfrm>
              <a:prstGeom prst="rect">
                <a:avLst/>
              </a:prstGeom>
              <a:noFill/>
            </p:spPr>
            <p:txBody>
              <a:bodyPr wrap="square" rtlCol="0">
                <a:spAutoFit/>
              </a:bodyPr>
              <a:p>
                <a:pPr algn="ctr"/>
                <a14:m>
                  <m:oMath xmlns:m="http://schemas.openxmlformats.org/officeDocument/2006/math">
                    <m:sSub>
                      <m:sSubPr>
                        <m:ctrlP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ctrlPr>
                      </m:sSubPr>
                      <m:e>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𝑷</m:t>
                        </m:r>
                      </m:e>
                      <m:sub>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𝑪</m:t>
                        </m:r>
                      </m:sub>
                    </m:sSub>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oMath>
                </a14:m>
                <a:r>
                  <a:rPr kumimoji="1"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的奇异分子态伙伴在</a:t>
                </a:r>
                <a14:m>
                  <m:oMath xmlns:m="http://schemas.openxmlformats.org/officeDocument/2006/math">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𝜸</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𝒑</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𝑲</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𝜮</m:t>
                    </m:r>
                    <m:r>
                      <a:rPr kumimoji="1" lang="en-US" altLang="zh-CN" sz="36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oMath>
                </a14:m>
                <a:r>
                  <a:rPr kumimoji="1"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中的效应研究</a:t>
                </a:r>
                <a:endParaRPr kumimoji="1"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mc:Choice>
        <mc:Fallback>
          <p:sp>
            <p:nvSpPr>
              <p:cNvPr id="16" name="文本框 15"/>
              <p:cNvSpPr txBox="1">
                <a:spLocks noRot="1" noChangeAspect="1" noMove="1" noResize="1" noEditPoints="1" noAdjustHandles="1" noChangeArrowheads="1" noChangeShapeType="1" noTextEdit="1"/>
              </p:cNvSpPr>
              <p:nvPr/>
            </p:nvSpPr>
            <p:spPr>
              <a:xfrm>
                <a:off x="558800" y="2400935"/>
                <a:ext cx="11074400" cy="645160"/>
              </a:xfrm>
              <a:prstGeom prst="rect">
                <a:avLst/>
              </a:prstGeom>
              <a:blipFill rotWithShape="1">
                <a:blip r:embed="rId2"/>
                <a:stretch>
                  <a:fillRect/>
                </a:stretch>
              </a:blipFill>
            </p:spPr>
            <p:txBody>
              <a:bodyPr/>
              <a:lstStyle/>
              <a:p>
                <a:r>
                  <a:rPr lang="zh-CN" altLang="en-US">
                    <a:noFill/>
                  </a:rPr>
                  <a:t> </a:t>
                </a:r>
              </a:p>
            </p:txBody>
          </p:sp>
        </mc:Fallback>
      </mc:AlternateContent>
      <p:grpSp>
        <p:nvGrpSpPr>
          <p:cNvPr id="17" name="组合 16"/>
          <p:cNvGrpSpPr/>
          <p:nvPr/>
        </p:nvGrpSpPr>
        <p:grpSpPr>
          <a:xfrm>
            <a:off x="633730" y="1865630"/>
            <a:ext cx="1555115" cy="1979930"/>
            <a:chOff x="3369" y="2936"/>
            <a:chExt cx="2653" cy="2882"/>
          </a:xfrm>
        </p:grpSpPr>
        <p:cxnSp>
          <p:nvCxnSpPr>
            <p:cNvPr id="18" name="直接连接符 17"/>
            <p:cNvCxnSpPr/>
            <p:nvPr/>
          </p:nvCxnSpPr>
          <p:spPr>
            <a:xfrm flipV="1">
              <a:off x="6011" y="2936"/>
              <a:ext cx="0" cy="598"/>
            </a:xfrm>
            <a:prstGeom prst="line">
              <a:avLst/>
            </a:prstGeom>
            <a:ln w="666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369" y="5767"/>
              <a:ext cx="1181" cy="4"/>
            </a:xfrm>
            <a:prstGeom prst="line">
              <a:avLst/>
            </a:prstGeom>
            <a:ln w="666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393" y="2936"/>
              <a:ext cx="12" cy="2882"/>
            </a:xfrm>
            <a:prstGeom prst="line">
              <a:avLst/>
            </a:prstGeom>
            <a:ln w="666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3389" y="2961"/>
              <a:ext cx="2633" cy="10"/>
            </a:xfrm>
            <a:prstGeom prst="line">
              <a:avLst/>
            </a:prstGeom>
            <a:ln w="666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314950" y="4866640"/>
            <a:ext cx="1562100" cy="460375"/>
          </a:xfrm>
          <a:prstGeom prst="rect">
            <a:avLst/>
          </a:prstGeom>
          <a:noFill/>
        </p:spPr>
        <p:txBody>
          <a:bodyPr wrap="square" rtlCol="0">
            <a:spAutoFit/>
          </a:bodyPr>
          <a:p>
            <a:pPr algn="l"/>
            <a:r>
              <a:rPr lang="en-US" altLang="zh-CN">
                <a:solidFill>
                  <a:schemeClr val="tx1"/>
                </a:solidFill>
                <a:effectLst/>
                <a:latin typeface="宋体" pitchFamily="2" charset="-122"/>
                <a:ea typeface="宋体" pitchFamily="2" charset="-122"/>
                <a:cs typeface="宋体" pitchFamily="2"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宋体" pitchFamily="2" charset="-122"/>
              </a:rPr>
              <a:t>索健程</a:t>
            </a:r>
            <a:endParaRPr lang="zh-CN" altLang="en-US" sz="2400" b="1">
              <a:solidFill>
                <a:schemeClr val="tx1"/>
              </a:solidFill>
              <a:effectLst/>
              <a:latin typeface="微软雅黑" panose="020B0503020204020204" pitchFamily="34" charset="-122"/>
              <a:ea typeface="微软雅黑" panose="020B0503020204020204" pitchFamily="34" charset="-122"/>
              <a:cs typeface="宋体" pitchFamily="2" charset="-122"/>
            </a:endParaRPr>
          </a:p>
        </p:txBody>
      </p:sp>
      <mc:AlternateContent xmlns:mc="http://schemas.openxmlformats.org/markup-compatibility/2006">
        <mc:Choice xmlns:a14="http://schemas.microsoft.com/office/drawing/2010/main" Requires="a14">
          <p:sp>
            <p:nvSpPr>
              <p:cNvPr id="23" name="文本框 22"/>
              <p:cNvSpPr txBox="1"/>
              <p:nvPr/>
            </p:nvSpPr>
            <p:spPr>
              <a:xfrm>
                <a:off x="1706563" y="3176270"/>
                <a:ext cx="8778875" cy="398780"/>
              </a:xfrm>
              <a:prstGeom prst="rect">
                <a:avLst/>
              </a:prstGeom>
              <a:noFill/>
            </p:spPr>
            <p:txBody>
              <a:bodyPr wrap="square" rtlCol="0">
                <a:spAutoFit/>
              </a:bodyPr>
              <a:p>
                <a:pPr algn="ctr"/>
                <a:r>
                  <a:rPr lang="en-US" altLang="zh-CN" sz="2000" i="1">
                    <a:solidFill>
                      <a:schemeClr val="tx1"/>
                    </a:solidFill>
                    <a:effectLst>
                      <a:outerShdw blurRad="38100" dist="38100" dir="2700000" algn="tl">
                        <a:srgbClr val="000000">
                          <a:alpha val="43137"/>
                        </a:srgbClr>
                      </a:outerShdw>
                    </a:effectLst>
                    <a:latin typeface="Arial" panose="020B0704020202020204" pitchFamily="34" charset="0"/>
                    <a:cs typeface="Arial" panose="020B0704020202020204" pitchFamily="34" charset="0"/>
                  </a:rPr>
                  <a:t>Effects of </a:t>
                </a:r>
                <a:r>
                  <a:rPr kumimoji="1" lang="en-US" altLang="zh-CN" sz="2000" i="1"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rPr>
                  <a:t>Strange</a:t>
                </a:r>
                <a:r>
                  <a:rPr kumimoji="1" lang="en-US" altLang="zh-CN" sz="2000" i="1" baseline="30000"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rPr>
                  <a:t> </a:t>
                </a:r>
                <a:r>
                  <a:rPr kumimoji="1" lang="en-US" altLang="zh-CN" sz="2000" i="1"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rPr>
                  <a:t>Molecular Partners of  </a:t>
                </a:r>
                <a14:m>
                  <m:oMath xmlns:m="http://schemas.openxmlformats.org/officeDocument/2006/math">
                    <m:sSub>
                      <m:sSubPr>
                        <m:ctrlPr>
                          <a:rPr kumimoji="1" lang="en-US" altLang="zh-CN" sz="2000" i="1" dirty="0">
                            <a:solidFill>
                              <a:schemeClr val="tx1"/>
                            </a:solidFill>
                            <a:effectLst>
                              <a:outerShdw blurRad="38100" dist="38100" dir="2700000" algn="tl">
                                <a:srgbClr val="000000">
                                  <a:alpha val="43137"/>
                                </a:srgbClr>
                              </a:outerShdw>
                            </a:effectLst>
                            <a:latin typeface="Cambria Math" panose="02040503050406030204" charset="0"/>
                            <a:ea typeface="宋体" pitchFamily="2" charset="-122"/>
                            <a:cs typeface="Cambria Math" panose="02040503050406030204" charset="0"/>
                            <a:sym typeface="+mn-lt"/>
                          </a:rPr>
                        </m:ctrlPr>
                      </m:sSubPr>
                      <m:e>
                        <m:r>
                          <a:rPr kumimoji="1" lang="en-US" altLang="zh-CN" sz="2000" i="1" dirty="0">
                            <a:solidFill>
                              <a:schemeClr val="tx1"/>
                            </a:solidFill>
                            <a:effectLst>
                              <a:outerShdw blurRad="38100" dist="38100" dir="2700000" algn="tl">
                                <a:srgbClr val="000000">
                                  <a:alpha val="43137"/>
                                </a:srgbClr>
                              </a:outerShdw>
                            </a:effectLst>
                            <a:latin typeface="Cambria Math" panose="02040503050406030204" charset="0"/>
                            <a:ea typeface="宋体" pitchFamily="2" charset="-122"/>
                            <a:cs typeface="Cambria Math" panose="02040503050406030204" charset="0"/>
                            <a:sym typeface="+mn-lt"/>
                          </a:rPr>
                          <m:t>𝑃</m:t>
                        </m:r>
                      </m:e>
                      <m:sub>
                        <m:r>
                          <a:rPr kumimoji="1" lang="en-US" altLang="zh-CN" sz="2000" i="1" dirty="0">
                            <a:solidFill>
                              <a:schemeClr val="tx1"/>
                            </a:solidFill>
                            <a:effectLst>
                              <a:outerShdw blurRad="38100" dist="38100" dir="2700000" algn="tl">
                                <a:srgbClr val="000000">
                                  <a:alpha val="43137"/>
                                </a:srgbClr>
                              </a:outerShdw>
                            </a:effectLst>
                            <a:latin typeface="Cambria Math" panose="02040503050406030204" charset="0"/>
                            <a:ea typeface="宋体" pitchFamily="2" charset="-122"/>
                            <a:cs typeface="Cambria Math" panose="02040503050406030204" charset="0"/>
                            <a:sym typeface="+mn-lt"/>
                          </a:rPr>
                          <m:t>𝐶</m:t>
                        </m:r>
                      </m:sub>
                    </m:sSub>
                  </m:oMath>
                </a14:m>
                <a:r>
                  <a:rPr kumimoji="1" lang="en-US" altLang="zh-CN" sz="2000" i="1"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rPr>
                  <a:t> States in </a:t>
                </a:r>
                <a14:m>
                  <m:oMath xmlns:m="http://schemas.openxmlformats.org/officeDocument/2006/math">
                    <m:r>
                      <a:rPr kumimoji="1" lang="en-US" altLang="zh-CN" sz="2000" i="1" dirty="0">
                        <a:solidFill>
                          <a:schemeClr val="tx1"/>
                        </a:solidFill>
                        <a:effectLst>
                          <a:outerShdw blurRad="38100" dist="38100" dir="2700000" algn="tl">
                            <a:srgbClr val="000000">
                              <a:alpha val="43137"/>
                            </a:srgbClr>
                          </a:outerShdw>
                        </a:effectLst>
                        <a:latin typeface="Cambria Math" panose="02040503050406030204" charset="0"/>
                        <a:ea typeface="宋体" pitchFamily="2" charset="-122"/>
                        <a:cs typeface="Cambria Math" panose="02040503050406030204" charset="0"/>
                        <a:sym typeface="+mn-lt"/>
                      </a:rPr>
                      <m:t>𝛾</m:t>
                    </m:r>
                    <m:r>
                      <a:rPr kumimoji="1" lang="en-US" altLang="zh-CN" sz="2000" i="1" dirty="0">
                        <a:solidFill>
                          <a:schemeClr val="tx1"/>
                        </a:solidFill>
                        <a:effectLst>
                          <a:outerShdw blurRad="38100" dist="38100" dir="2700000" algn="tl">
                            <a:srgbClr val="000000">
                              <a:alpha val="43137"/>
                            </a:srgbClr>
                          </a:outerShdw>
                        </a:effectLst>
                        <a:latin typeface="Cambria Math" panose="02040503050406030204" charset="0"/>
                        <a:ea typeface="宋体" pitchFamily="2" charset="-122"/>
                        <a:cs typeface="Cambria Math" panose="02040503050406030204" charset="0"/>
                        <a:sym typeface="+mn-lt"/>
                      </a:rPr>
                      <m:t>𝑝</m:t>
                    </m:r>
                    <m:r>
                      <a:rPr lang="en-US" altLang="zh-CN" sz="2000" i="1">
                        <a:effectLst>
                          <a:outerShdw blurRad="38100" dist="38100" dir="2700000" algn="tl">
                            <a:srgbClr val="000000">
                              <a:alpha val="43137"/>
                            </a:srgbClr>
                          </a:outerShdw>
                        </a:effectLst>
                        <a:latin typeface="Cambria Math" panose="02040503050406030204" charset="0"/>
                        <a:cs typeface="Cambria Math" panose="02040503050406030204" charset="0"/>
                        <a:sym typeface="+mn-ea"/>
                      </a:rPr>
                      <m:t>→</m:t>
                    </m:r>
                    <m:r>
                      <a:rPr lang="en-US" altLang="zh-CN" sz="2000" i="1">
                        <a:effectLst>
                          <a:outerShdw blurRad="38100" dist="38100" dir="2700000" algn="tl">
                            <a:srgbClr val="000000">
                              <a:alpha val="43137"/>
                            </a:srgbClr>
                          </a:outerShdw>
                        </a:effectLst>
                        <a:latin typeface="Cambria Math" panose="02040503050406030204" charset="0"/>
                        <a:cs typeface="Cambria Math" panose="02040503050406030204" charset="0"/>
                        <a:sym typeface="+mn-ea"/>
                      </a:rPr>
                      <m:t>𝐾</m:t>
                    </m:r>
                    <m:r>
                      <a:rPr lang="en-US" altLang="zh-CN" sz="2000" i="1">
                        <a:effectLst>
                          <a:outerShdw blurRad="38100" dist="38100" dir="2700000" algn="tl">
                            <a:srgbClr val="000000">
                              <a:alpha val="43137"/>
                            </a:srgbClr>
                          </a:outerShdw>
                        </a:effectLst>
                        <a:latin typeface="Cambria Math" panose="02040503050406030204" charset="0"/>
                        <a:cs typeface="Cambria Math" panose="02040503050406030204" charset="0"/>
                        <a:sym typeface="+mn-ea"/>
                      </a:rPr>
                      <m:t>𝛴</m:t>
                    </m:r>
                  </m:oMath>
                </a14:m>
                <a:r>
                  <a:rPr kumimoji="1" lang="en-US" altLang="zh-CN" sz="2000" i="1"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rPr>
                  <a:t> Reactions</a:t>
                </a:r>
                <a:endParaRPr kumimoji="1" lang="en-US" altLang="zh-CN" i="1" dirty="0">
                  <a:solidFill>
                    <a:schemeClr val="tx1"/>
                  </a:solidFill>
                  <a:effectLst>
                    <a:outerShdw blurRad="38100" dist="38100" dir="2700000" algn="tl">
                      <a:srgbClr val="000000">
                        <a:alpha val="43137"/>
                      </a:srgbClr>
                    </a:outerShdw>
                  </a:effectLst>
                  <a:latin typeface="Arial" panose="020B0704020202020204" pitchFamily="34" charset="0"/>
                  <a:ea typeface="宋体" pitchFamily="2" charset="-122"/>
                  <a:cs typeface="Arial" panose="020B0704020202020204" pitchFamily="34" charset="0"/>
                  <a:sym typeface="+mn-lt"/>
                </a:endParaRPr>
              </a:p>
            </p:txBody>
          </p:sp>
        </mc:Choice>
        <mc:Fallback>
          <p:sp>
            <p:nvSpPr>
              <p:cNvPr id="23" name="文本框 22"/>
              <p:cNvSpPr txBox="1">
                <a:spLocks noRot="1" noChangeAspect="1" noMove="1" noResize="1" noEditPoints="1" noAdjustHandles="1" noChangeArrowheads="1" noChangeShapeType="1" noTextEdit="1"/>
              </p:cNvSpPr>
              <p:nvPr/>
            </p:nvSpPr>
            <p:spPr>
              <a:xfrm>
                <a:off x="1706563" y="3176270"/>
                <a:ext cx="8778875" cy="398780"/>
              </a:xfrm>
              <a:prstGeom prst="rect">
                <a:avLst/>
              </a:prstGeom>
              <a:blipFill rotWithShape="1">
                <a:blip r:embed="rId3"/>
                <a:stretch>
                  <a:fillRect l="-4" t="-4299" r="4"/>
                </a:stretch>
              </a:blipFill>
            </p:spPr>
            <p:txBody>
              <a:bodyPr/>
              <a:lstStyle/>
              <a:p>
                <a:r>
                  <a:rPr lang="zh-CN" altLang="en-US">
                    <a:noFill/>
                  </a:rPr>
                  <a:t> </a:t>
                </a:r>
              </a:p>
            </p:txBody>
          </p:sp>
        </mc:Fallback>
      </mc:AlternateContent>
      <p:sp>
        <p:nvSpPr>
          <p:cNvPr id="25" name="文本框 24"/>
          <p:cNvSpPr txBox="1"/>
          <p:nvPr/>
        </p:nvSpPr>
        <p:spPr>
          <a:xfrm>
            <a:off x="3596640" y="1424305"/>
            <a:ext cx="4998720" cy="583565"/>
          </a:xfrm>
          <a:prstGeom prst="rect">
            <a:avLst/>
          </a:prstGeom>
          <a:noFill/>
        </p:spPr>
        <p:txBody>
          <a:bodyPr wrap="square" rtlCol="0">
            <a:spAutoFit/>
          </a:bodyPr>
          <a:p>
            <a:r>
              <a:rPr lang="en-US" altLang="zh-CN"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年轻强子专题研讨会</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4202113" y="5826760"/>
            <a:ext cx="3787775" cy="398780"/>
          </a:xfrm>
          <a:prstGeom prst="rect">
            <a:avLst/>
          </a:prstGeom>
          <a:noFill/>
        </p:spPr>
        <p:txBody>
          <a:bodyPr wrap="square" rtlCol="0">
            <a:spAutoFit/>
          </a:bodyPr>
          <a:p>
            <a:pPr algn="ct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16</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日</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商丘师范学院</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969963" y="3721735"/>
            <a:ext cx="10252075" cy="645160"/>
          </a:xfrm>
          <a:prstGeom prst="rect">
            <a:avLst/>
          </a:prstGeom>
          <a:noFill/>
        </p:spPr>
        <p:txBody>
          <a:bodyPr wrap="square" rtlCol="0" anchor="ctr" anchorCtr="1">
            <a:spAutoFit/>
          </a:bodyPr>
          <a:p>
            <a:pPr algn="ctr"/>
            <a:r>
              <a:rPr lang="en-US" altLang="zh-CN" b="1">
                <a:latin typeface="Arial Bold" panose="020B0704020202020204" charset="0"/>
                <a:ea typeface="-apple-system"/>
                <a:cs typeface="Arial Bold" panose="020B0704020202020204" charset="0"/>
                <a:sym typeface="+mn-ea"/>
              </a:rPr>
              <a:t>Jian-Cheng Suo</a:t>
            </a:r>
            <a:r>
              <a:rPr lang="en-US" altLang="zh-CN">
                <a:latin typeface="Arial" panose="020B0704020202020204" pitchFamily="34" charset="0"/>
                <a:ea typeface="-apple-system"/>
                <a:cs typeface="Arial" panose="020B0704020202020204" pitchFamily="34" charset="0"/>
                <a:sym typeface="+mn-ea"/>
              </a:rPr>
              <a:t> </a:t>
            </a:r>
            <a:r>
              <a:rPr lang="en-US" altLang="zh-CN" sz="1600">
                <a:latin typeface="Arial" panose="020B0704020202020204" pitchFamily="34" charset="0"/>
                <a:ea typeface="-apple-system"/>
                <a:cs typeface="Arial" panose="020B0704020202020204" pitchFamily="34" charset="0"/>
                <a:sym typeface="+mn-ea"/>
              </a:rPr>
              <a:t>(</a:t>
            </a:r>
            <a:r>
              <a:rPr lang="en-US" altLang="zh-CN" sz="1600" i="1">
                <a:latin typeface="Arial" panose="020B0704020202020204" pitchFamily="34" charset="0"/>
                <a:ea typeface="-apple-system"/>
                <a:cs typeface="Arial" panose="020B0704020202020204" pitchFamily="34" charset="0"/>
                <a:sym typeface="+mn-ea"/>
              </a:rPr>
              <a:t>ITP, CAS</a:t>
            </a:r>
            <a:r>
              <a:rPr lang="en-US" altLang="zh-CN" sz="1600">
                <a:latin typeface="Arial" panose="020B0704020202020204" pitchFamily="34" charset="0"/>
                <a:ea typeface="-apple-system"/>
                <a:cs typeface="Arial" panose="020B0704020202020204" pitchFamily="34" charset="0"/>
                <a:sym typeface="+mn-ea"/>
              </a:rPr>
              <a:t>)</a:t>
            </a:r>
            <a:r>
              <a:rPr lang="en-US" altLang="zh-CN">
                <a:latin typeface="Arial" panose="020B0704020202020204" pitchFamily="34" charset="0"/>
                <a:ea typeface="-apple-system"/>
                <a:cs typeface="Arial" panose="020B0704020202020204" pitchFamily="34" charset="0"/>
                <a:sym typeface="+mn-ea"/>
              </a:rPr>
              <a:t>, Di Ben </a:t>
            </a:r>
            <a:r>
              <a:rPr lang="en-US" altLang="zh-CN" sz="1600">
                <a:latin typeface="Arial" panose="020B0704020202020204" pitchFamily="34" charset="0"/>
                <a:ea typeface="-apple-system"/>
                <a:cs typeface="Arial" panose="020B0704020202020204" pitchFamily="34" charset="0"/>
                <a:sym typeface="+mn-ea"/>
              </a:rPr>
              <a:t>(</a:t>
            </a:r>
            <a:r>
              <a:rPr lang="en-US" altLang="zh-CN" sz="1600" i="1">
                <a:latin typeface="Arial" panose="020B0704020202020204" pitchFamily="34" charset="0"/>
                <a:ea typeface="-apple-system"/>
                <a:cs typeface="Arial" panose="020B0704020202020204" pitchFamily="34" charset="0"/>
                <a:sym typeface="+mn-ea"/>
              </a:rPr>
              <a:t>Tsinghua U</a:t>
            </a:r>
            <a:r>
              <a:rPr lang="en-US" altLang="zh-CN" sz="1600">
                <a:latin typeface="Arial" panose="020B0704020202020204" pitchFamily="34" charset="0"/>
                <a:ea typeface="-apple-system"/>
                <a:cs typeface="Arial" panose="020B0704020202020204" pitchFamily="34" charset="0"/>
                <a:sym typeface="+mn-ea"/>
              </a:rPr>
              <a:t>)</a:t>
            </a:r>
            <a:r>
              <a:rPr lang="en-US" altLang="zh-CN">
                <a:latin typeface="Arial" panose="020B0704020202020204" pitchFamily="34" charset="0"/>
                <a:ea typeface="-apple-system"/>
                <a:cs typeface="Arial" panose="020B0704020202020204" pitchFamily="34" charset="0"/>
                <a:sym typeface="+mn-ea"/>
              </a:rPr>
              <a:t> and Bing-Song Zou </a:t>
            </a:r>
            <a:r>
              <a:rPr lang="en-US" altLang="zh-CN" sz="1600">
                <a:latin typeface="Arial" panose="020B0704020202020204" pitchFamily="34" charset="0"/>
                <a:ea typeface="-apple-system"/>
                <a:cs typeface="Arial" panose="020B0704020202020204" pitchFamily="34" charset="0"/>
                <a:sym typeface="+mn-ea"/>
              </a:rPr>
              <a:t>(</a:t>
            </a:r>
            <a:r>
              <a:rPr lang="en-US" altLang="zh-CN" sz="1600" i="1">
                <a:latin typeface="Arial" panose="020B0704020202020204" pitchFamily="34" charset="0"/>
                <a:ea typeface="-apple-system"/>
                <a:cs typeface="Arial" panose="020B0704020202020204" pitchFamily="34" charset="0"/>
                <a:sym typeface="+mn-ea"/>
              </a:rPr>
              <a:t>Tsinghua U</a:t>
            </a:r>
            <a:r>
              <a:rPr lang="en-US" altLang="zh-CN" sz="1600">
                <a:latin typeface="Arial" panose="020B0704020202020204" pitchFamily="34" charset="0"/>
                <a:ea typeface="-apple-system"/>
                <a:cs typeface="Arial" panose="020B0704020202020204" pitchFamily="34" charset="0"/>
                <a:sym typeface="+mn-ea"/>
              </a:rPr>
              <a:t>)</a:t>
            </a:r>
            <a:endParaRPr lang="en-US" altLang="zh-CN" i="1">
              <a:latin typeface="Arial" panose="020B0704020202020204" pitchFamily="34" charset="0"/>
              <a:ea typeface="-apple-system"/>
              <a:cs typeface="Arial" panose="020B0704020202020204" pitchFamily="34" charset="0"/>
              <a:sym typeface="+mn-ea"/>
            </a:endParaRPr>
          </a:p>
          <a:p>
            <a:pPr algn="ctr"/>
            <a:r>
              <a:rPr lang="en-US" altLang="zh-CN">
                <a:latin typeface="Arial" panose="020B0704020202020204" pitchFamily="34" charset="0"/>
                <a:ea typeface="-apple-system"/>
                <a:cs typeface="Arial" panose="020B0704020202020204" pitchFamily="34" charset="0"/>
                <a:sym typeface="+mn-ea"/>
              </a:rPr>
              <a:t>Phys. Rev. C </a:t>
            </a:r>
            <a:r>
              <a:rPr lang="en-US" altLang="zh-CN" b="1">
                <a:latin typeface="Arial" panose="020B0704020202020204" pitchFamily="34" charset="0"/>
                <a:ea typeface="-apple-system"/>
                <a:cs typeface="Arial" panose="020B0704020202020204" pitchFamily="34" charset="0"/>
                <a:sym typeface="+mn-ea"/>
              </a:rPr>
              <a:t>112</a:t>
            </a:r>
            <a:r>
              <a:rPr lang="en-US" altLang="zh-CN">
                <a:latin typeface="Arial" panose="020B0704020202020204" pitchFamily="34" charset="0"/>
                <a:ea typeface="-apple-system"/>
                <a:cs typeface="Arial" panose="020B0704020202020204" pitchFamily="34" charset="0"/>
                <a:sym typeface="+mn-ea"/>
              </a:rPr>
              <a:t>, 065208 (2025)</a:t>
            </a:r>
            <a:endParaRPr lang="en-US" altLang="zh-CN">
              <a:latin typeface="Arial" panose="020B0704020202020204" pitchFamily="34" charset="0"/>
              <a:ea typeface="-apple-system"/>
              <a:cs typeface="Arial" panose="020B0704020202020204" pitchFamily="3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3" name="图片 12" descr="dsigmap"/>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55700" y="832485"/>
            <a:ext cx="4680000" cy="5579674"/>
          </a:xfrm>
          <a:prstGeom prst="rect">
            <a:avLst/>
          </a:prstGeom>
        </p:spPr>
      </p:pic>
      <p:pic>
        <p:nvPicPr>
          <p:cNvPr id="14" name="图片 13" descr="dsigma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4105" y="832485"/>
            <a:ext cx="4680000" cy="5415035"/>
          </a:xfrm>
          <a:prstGeom prst="rect">
            <a:avLst/>
          </a:prstGeom>
        </p:spPr>
      </p:pic>
      <mc:AlternateContent xmlns:mc="http://schemas.openxmlformats.org/markup-compatibility/2006">
        <mc:Choice xmlns:a14="http://schemas.microsoft.com/office/drawing/2010/main" Requires="a14">
          <p:sp>
            <p:nvSpPr>
              <p:cNvPr id="16" name="文本框 15"/>
              <p:cNvSpPr txBox="1"/>
              <p:nvPr/>
            </p:nvSpPr>
            <p:spPr>
              <a:xfrm>
                <a:off x="2063750" y="6388735"/>
                <a:ext cx="8064500" cy="469265"/>
              </a:xfrm>
              <a:prstGeom prst="rect">
                <a:avLst/>
              </a:prstGeom>
            </p:spPr>
            <p:txBody>
              <a:bodyPr wrap="square">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在整个相空间内，均能</a:t>
                </a:r>
                <a:r>
                  <a:rPr lang="zh-CN" altLang="en-US">
                    <a:latin typeface="微软雅黑" panose="020B0503020204020204" pitchFamily="34" charset="-122"/>
                    <a:ea typeface="微软雅黑" panose="020B0503020204020204" pitchFamily="34" charset="-122"/>
                    <a:cs typeface="微软雅黑" panose="020B0503020204020204" pitchFamily="34" charset="-122"/>
                  </a:rPr>
                  <a:t>很好地重现</a:t>
                </a:r>
                <a14:m>
                  <m:oMath xmlns:m="http://schemas.openxmlformats.org/officeDocument/2006/math">
                    <m:r>
                      <a:rPr lang="en-US" altLang="zh-CN">
                        <a:latin typeface="微软雅黑" panose="020B0503020204020204" pitchFamily="34" charset="-122"/>
                        <a:ea typeface="微软雅黑" panose="020B0503020204020204" pitchFamily="34" charset="-122"/>
                        <a:cs typeface="微软雅黑" panose="020B0503020204020204" pitchFamily="34" charset="-122"/>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微软雅黑" panose="020B0503020204020204" pitchFamily="34" charset="-122"/>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MS Mincho" charset="0"/>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和 </a:t>
                </a: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0</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m:t>
                        </m:r>
                      </m:sup>
                    </m:sSup>
                  </m:oMath>
                </a14:m>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两个反应道的微分</a:t>
                </a:r>
                <a:r>
                  <a:rPr lang="zh-CN" altLang="en-US">
                    <a:latin typeface="微软雅黑" panose="020B0503020204020204" pitchFamily="34" charset="-122"/>
                    <a:ea typeface="微软雅黑" panose="020B0503020204020204" pitchFamily="34" charset="-122"/>
                    <a:cs typeface="微软雅黑" panose="020B0503020204020204" pitchFamily="34" charset="-122"/>
                  </a:rPr>
                  <a:t>散射截面</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6" name="文本框 15"/>
              <p:cNvSpPr txBox="1">
                <a:spLocks noRot="1" noChangeAspect="1" noMove="1" noResize="1" noEditPoints="1" noAdjustHandles="1" noChangeArrowheads="1" noChangeShapeType="1" noTextEdit="1"/>
              </p:cNvSpPr>
              <p:nvPr/>
            </p:nvSpPr>
            <p:spPr>
              <a:xfrm>
                <a:off x="2063750" y="6388735"/>
                <a:ext cx="8064500" cy="469265"/>
              </a:xfrm>
              <a:prstGeom prst="rect">
                <a:avLst/>
              </a:prstGeom>
              <a:blipFill rotWithShape="1">
                <a:blip r:embed="rId5"/>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文本框 6"/>
              <p:cNvSpPr txBox="1"/>
              <p:nvPr/>
            </p:nvSpPr>
            <p:spPr>
              <a:xfrm>
                <a:off x="1405890" y="5746115"/>
                <a:ext cx="9380220" cy="64516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受同位旋因子的影响，</a:t>
                </a:r>
                <a14:m>
                  <m:oMath xmlns:m="http://schemas.openxmlformats.org/officeDocument/2006/math">
                    <m:sSup>
                      <m:sSupPr>
                        <m:ctrlPr>
                          <a:rPr lang="en-US" altLang="zh-CN" b="1" i="1">
                            <a:latin typeface="Cambria Math" panose="02040503050406030204" charset="0"/>
                            <a:ea typeface="微软雅黑" panose="020B0503020204020204" pitchFamily="34" charset="-122"/>
                            <a:cs typeface="Cambria Math" panose="02040503050406030204" charset="0"/>
                          </a:rPr>
                        </m:ctrlPr>
                      </m:sSupPr>
                      <m:e>
                        <m:r>
                          <a:rPr lang="en-US" altLang="zh-CN" b="1" i="1">
                            <a:latin typeface="Cambria Math" panose="02040503050406030204" charset="0"/>
                            <a:ea typeface="微软雅黑" panose="020B0503020204020204" pitchFamily="34" charset="-122"/>
                            <a:cs typeface="Cambria Math" panose="02040503050406030204" charset="0"/>
                          </a:rPr>
                          <m:t>𝜟</m:t>
                        </m:r>
                      </m:e>
                      <m:sup>
                        <m:r>
                          <a:rPr lang="en-US" altLang="zh-CN" b="1" i="1">
                            <a:latin typeface="Cambria Math" panose="02040503050406030204" charset="0"/>
                            <a:ea typeface="微软雅黑" panose="020B0503020204020204" pitchFamily="34" charset="-122"/>
                            <a:cs typeface="Cambria Math" panose="02040503050406030204" charset="0"/>
                          </a:rPr>
                          <m:t>∗</m:t>
                        </m:r>
                      </m:sup>
                    </m:sSup>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b="1">
                    <a:latin typeface="微软雅黑" panose="020B0503020204020204" pitchFamily="34" charset="-122"/>
                    <a:ea typeface="微软雅黑" panose="020B0503020204020204" pitchFamily="34" charset="-122"/>
                    <a:cs typeface="微软雅黑" panose="020B0503020204020204" pitchFamily="34" charset="-122"/>
                  </a:rPr>
                  <a:t>共振态的贡献显著大于</a:t>
                </a:r>
                <a14:m>
                  <m:oMath xmlns:m="http://schemas.openxmlformats.org/officeDocument/2006/math">
                    <m:sSup>
                      <m:sSupPr>
                        <m:ctrlPr>
                          <a:rPr lang="en-US" altLang="zh-CN" b="1" i="1">
                            <a:latin typeface="Cambria Math" panose="02040503050406030204" charset="0"/>
                            <a:ea typeface="微软雅黑" panose="020B0503020204020204" pitchFamily="34" charset="-122"/>
                            <a:cs typeface="Cambria Math" panose="02040503050406030204" charset="0"/>
                          </a:rPr>
                        </m:ctrlPr>
                      </m:sSupPr>
                      <m:e>
                        <m:r>
                          <a:rPr lang="en-US" altLang="zh-CN" b="1" i="1">
                            <a:latin typeface="Cambria Math" panose="02040503050406030204" charset="0"/>
                            <a:ea typeface="微软雅黑" panose="020B0503020204020204" pitchFamily="34" charset="-122"/>
                            <a:cs typeface="Cambria Math" panose="02040503050406030204" charset="0"/>
                          </a:rPr>
                          <m:t> </m:t>
                        </m:r>
                        <m:r>
                          <a:rPr lang="en-US" altLang="zh-CN" b="1" i="1">
                            <a:latin typeface="Cambria Math" panose="02040503050406030204" charset="0"/>
                            <a:ea typeface="微软雅黑" panose="020B0503020204020204" pitchFamily="34" charset="-122"/>
                            <a:cs typeface="Cambria Math" panose="02040503050406030204" charset="0"/>
                          </a:rPr>
                          <m:t>𝑵</m:t>
                        </m:r>
                      </m:e>
                      <m:sup>
                        <m:r>
                          <a:rPr lang="en-US" altLang="zh-CN" b="1" i="1">
                            <a:latin typeface="Cambria Math" panose="02040503050406030204" charset="0"/>
                            <a:ea typeface="微软雅黑" panose="020B0503020204020204" pitchFamily="34" charset="-122"/>
                            <a:cs typeface="Cambria Math" panose="02040503050406030204" charset="0"/>
                          </a:rPr>
                          <m:t>∗</m:t>
                        </m:r>
                      </m:sup>
                    </m:sSup>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b="1">
                    <a:latin typeface="微软雅黑" panose="020B0503020204020204" pitchFamily="34" charset="-122"/>
                    <a:ea typeface="微软雅黑" panose="020B0503020204020204" pitchFamily="34" charset="-122"/>
                    <a:cs typeface="微软雅黑" panose="020B0503020204020204" pitchFamily="34" charset="-122"/>
                  </a:rPr>
                  <a:t>共振态</a:t>
                </a:r>
                <a:r>
                  <a:rPr lang="zh-CN" altLang="en-US">
                    <a:latin typeface="微软雅黑" panose="020B0503020204020204" pitchFamily="34" charset="-122"/>
                    <a:ea typeface="微软雅黑" panose="020B0503020204020204" pitchFamily="34" charset="-122"/>
                    <a:cs typeface="微软雅黑" panose="020B0503020204020204" pitchFamily="34" charset="-122"/>
                  </a:rPr>
                  <a:t>，但仍可以看出</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分子态在质量附近能区有着明显的结构贡献</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1405890" y="5746115"/>
                <a:ext cx="9380220" cy="645160"/>
              </a:xfrm>
              <a:prstGeom prst="rect">
                <a:avLst/>
              </a:prstGeom>
              <a:blipFill rotWithShape="1">
                <a:blip r:embed="rId1"/>
                <a:stretch>
                  <a:fillRect/>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10" name="文本框 9"/>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1" name="图片 10" descr="sigmatp"/>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15" y="1283335"/>
            <a:ext cx="4685665" cy="3649345"/>
          </a:xfrm>
          <a:prstGeom prst="rect">
            <a:avLst/>
          </a:prstGeom>
        </p:spPr>
      </p:pic>
      <p:pic>
        <p:nvPicPr>
          <p:cNvPr id="16" name="图片 15" descr="plot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2340" y="3229610"/>
            <a:ext cx="3449955" cy="1551940"/>
          </a:xfrm>
          <a:prstGeom prst="rect">
            <a:avLst/>
          </a:prstGeom>
        </p:spPr>
      </p:pic>
      <p:pic>
        <p:nvPicPr>
          <p:cNvPr id="17" name="图片 16" descr="plot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8715" y="1364615"/>
            <a:ext cx="3449955" cy="1593215"/>
          </a:xfrm>
          <a:prstGeom prst="rect">
            <a:avLst/>
          </a:prstGeom>
        </p:spPr>
      </p:pic>
      <p:pic>
        <p:nvPicPr>
          <p:cNvPr id="18" name="图片 17" descr="plot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2340" y="1447165"/>
            <a:ext cx="3449955" cy="1510665"/>
          </a:xfrm>
          <a:prstGeom prst="rect">
            <a:avLst/>
          </a:prstGeom>
        </p:spPr>
      </p:pic>
      <p:pic>
        <p:nvPicPr>
          <p:cNvPr id="19" name="图片 18" descr="plot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8715" y="3188335"/>
            <a:ext cx="3449955" cy="1593215"/>
          </a:xfrm>
          <a:prstGeom prst="rect">
            <a:avLst/>
          </a:prstGeom>
        </p:spPr>
      </p:pic>
      <p:sp>
        <p:nvSpPr>
          <p:cNvPr id="20" name="矩形 19"/>
          <p:cNvSpPr/>
          <p:nvPr/>
        </p:nvSpPr>
        <p:spPr>
          <a:xfrm>
            <a:off x="7579995" y="1283335"/>
            <a:ext cx="828675" cy="167449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1" name="矩形 20"/>
          <p:cNvSpPr/>
          <p:nvPr/>
        </p:nvSpPr>
        <p:spPr>
          <a:xfrm>
            <a:off x="7579995" y="3135630"/>
            <a:ext cx="828675" cy="167449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2" name="直接连接符 21"/>
          <p:cNvCxnSpPr/>
          <p:nvPr/>
        </p:nvCxnSpPr>
        <p:spPr>
          <a:xfrm>
            <a:off x="1789430" y="1503045"/>
            <a:ext cx="0" cy="3090545"/>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3" name="直接连接符 22"/>
          <p:cNvCxnSpPr/>
          <p:nvPr/>
        </p:nvCxnSpPr>
        <p:spPr>
          <a:xfrm>
            <a:off x="2983230" y="1487170"/>
            <a:ext cx="0" cy="3106420"/>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4" name="直接连接符 23"/>
          <p:cNvCxnSpPr/>
          <p:nvPr/>
        </p:nvCxnSpPr>
        <p:spPr>
          <a:xfrm>
            <a:off x="4091305" y="3188335"/>
            <a:ext cx="0" cy="1408430"/>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sp>
        <p:nvSpPr>
          <p:cNvPr id="26" name="文本框 25"/>
          <p:cNvSpPr txBox="1"/>
          <p:nvPr/>
        </p:nvSpPr>
        <p:spPr>
          <a:xfrm>
            <a:off x="443230" y="5113973"/>
            <a:ext cx="5080000" cy="521970"/>
          </a:xfrm>
          <a:prstGeom prst="rect">
            <a:avLst/>
          </a:prstGeom>
        </p:spPr>
        <p:txBody>
          <a:bodyPr>
            <a:spAutoFit/>
          </a:bodyPr>
          <a:p>
            <a:r>
              <a:rPr lang="en-US" altLang="zh-CN" sz="1400">
                <a:solidFill>
                  <a:schemeClr val="tx1"/>
                </a:solidFill>
                <a:latin typeface="Arial" panose="020B0704020202020204" pitchFamily="34" charset="0"/>
                <a:ea typeface="微软雅黑" panose="020B0503020204020204" pitchFamily="34" charset="-122"/>
                <a:cs typeface="Arial" panose="020B0704020202020204" pitchFamily="34" charset="0"/>
              </a:rPr>
              <a:t>*</a:t>
            </a:r>
            <a:r>
              <a:rPr lang="zh-CN" altLang="en-US" sz="1400">
                <a:solidFill>
                  <a:schemeClr val="tx1"/>
                </a:solidFill>
                <a:latin typeface="Arial" panose="020B0704020202020204" pitchFamily="34" charset="0"/>
                <a:ea typeface="微软雅黑" panose="020B0503020204020204" pitchFamily="34" charset="-122"/>
                <a:cs typeface="Arial" panose="020B0704020202020204" pitchFamily="34" charset="0"/>
              </a:rPr>
              <a:t>图中</a:t>
            </a:r>
            <a:r>
              <a:rPr lang="en-US" altLang="zh-CN" sz="1400">
                <a:solidFill>
                  <a:schemeClr val="tx1"/>
                </a:solidFill>
                <a:latin typeface="Arial" panose="020B0704020202020204" pitchFamily="34" charset="0"/>
                <a:ea typeface="微软雅黑" panose="020B0503020204020204" pitchFamily="34" charset="-122"/>
                <a:cs typeface="Arial" panose="020B0704020202020204" pitchFamily="34" charset="0"/>
              </a:rPr>
              <a:t>HFF-P3</a:t>
            </a:r>
            <a:r>
              <a:rPr lang="zh-CN" altLang="en-US" sz="1400">
                <a:solidFill>
                  <a:schemeClr val="tx1"/>
                </a:solidFill>
                <a:latin typeface="Arial" panose="020B0704020202020204" pitchFamily="34" charset="0"/>
                <a:ea typeface="微软雅黑" panose="020B0503020204020204" pitchFamily="34" charset="-122"/>
                <a:cs typeface="Arial" panose="020B0704020202020204" pitchFamily="34" charset="0"/>
              </a:rPr>
              <a:t>模型结果源于：</a:t>
            </a:r>
            <a:endParaRPr lang="en-US" altLang="zh-CN" sz="1400">
              <a:solidFill>
                <a:schemeClr val="tx1"/>
              </a:solidFill>
              <a:latin typeface="Arial" panose="020B0704020202020204" pitchFamily="34" charset="0"/>
              <a:ea typeface="微软雅黑" panose="020B0503020204020204" pitchFamily="34" charset="-122"/>
              <a:cs typeface="Arial" panose="020B0704020202020204" pitchFamily="34" charset="0"/>
            </a:endParaRPr>
          </a:p>
          <a:p>
            <a:r>
              <a:rPr lang="en-US" altLang="zh-CN" sz="1400">
                <a:solidFill>
                  <a:schemeClr val="accent1"/>
                </a:solidFill>
                <a:latin typeface="Arial" panose="020B0704020202020204" pitchFamily="34" charset="0"/>
                <a:ea typeface="微软雅黑" panose="020B0503020204020204" pitchFamily="34" charset="-122"/>
                <a:cs typeface="Arial" panose="020B0704020202020204" pitchFamily="34" charset="0"/>
              </a:rPr>
              <a:t>S. Clymton and T. Mart, Phys. Rev. D </a:t>
            </a:r>
            <a:r>
              <a:rPr lang="en-US" altLang="zh-CN" sz="1400" b="1">
                <a:solidFill>
                  <a:schemeClr val="accent1"/>
                </a:solidFill>
                <a:latin typeface="Arial" panose="020B0704020202020204" pitchFamily="34" charset="0"/>
                <a:ea typeface="微软雅黑" panose="020B0503020204020204" pitchFamily="34" charset="-122"/>
                <a:cs typeface="Arial" panose="020B0704020202020204" pitchFamily="34" charset="0"/>
              </a:rPr>
              <a:t>104</a:t>
            </a:r>
            <a:r>
              <a:rPr lang="en-US" altLang="zh-CN" sz="1400">
                <a:solidFill>
                  <a:schemeClr val="accent1"/>
                </a:solidFill>
                <a:latin typeface="Arial" panose="020B0704020202020204" pitchFamily="34" charset="0"/>
                <a:ea typeface="微软雅黑" panose="020B0503020204020204" pitchFamily="34" charset="-122"/>
                <a:cs typeface="Arial" panose="020B0704020202020204" pitchFamily="34" charset="0"/>
              </a:rPr>
              <a:t>, 056015 (2021)</a:t>
            </a:r>
            <a:endParaRPr lang="en-US" altLang="zh-CN" sz="1400">
              <a:solidFill>
                <a:schemeClr val="accent1"/>
              </a:solidFill>
              <a:latin typeface="Arial" panose="020B0704020202020204" pitchFamily="34" charset="0"/>
              <a:ea typeface="微软雅黑" panose="020B0503020204020204" pitchFamily="34" charset="-122"/>
              <a:cs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文本框 6"/>
              <p:cNvSpPr txBox="1"/>
              <p:nvPr/>
            </p:nvSpPr>
            <p:spPr>
              <a:xfrm>
                <a:off x="1405890" y="5285740"/>
                <a:ext cx="9380220" cy="1023620"/>
              </a:xfrm>
              <a:prstGeom prst="rect">
                <a:avLst/>
              </a:prstGeom>
              <a:noFill/>
            </p:spPr>
            <p:txBody>
              <a:bodyPr wrap="square" rtlCol="0">
                <a:spAutoFit/>
              </a:bodyPr>
              <a:p>
                <a:r>
                  <a:rPr lang="en-US" altLang="zh-CN"/>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14:m>
                  <m:oMath xmlns:m="http://schemas.openxmlformats.org/officeDocument/2006/math">
                    <m:sSup>
                      <m:sSupPr>
                        <m:ctrlPr>
                          <a:rPr lang="en-US" altLang="zh-CN" b="1" i="1">
                            <a:latin typeface="Cambria Math" panose="02040503050406030204" charset="0"/>
                            <a:ea typeface="微软雅黑" panose="020B0503020204020204" pitchFamily="34" charset="-122"/>
                            <a:cs typeface="Cambria Math" panose="02040503050406030204" charset="0"/>
                          </a:rPr>
                        </m:ctrlPr>
                      </m:sSupPr>
                      <m:e>
                        <m:r>
                          <a:rPr lang="en-US" altLang="zh-CN" b="1" i="1">
                            <a:latin typeface="Cambria Math" panose="02040503050406030204" charset="0"/>
                            <a:ea typeface="微软雅黑" panose="020B0503020204020204" pitchFamily="34" charset="-122"/>
                            <a:cs typeface="Cambria Math" panose="02040503050406030204" charset="0"/>
                          </a:rPr>
                          <m:t> </m:t>
                        </m:r>
                        <m:r>
                          <a:rPr lang="en-US" altLang="zh-CN" b="1" i="1">
                            <a:latin typeface="Cambria Math" panose="02040503050406030204" charset="0"/>
                            <a:ea typeface="微软雅黑" panose="020B0503020204020204" pitchFamily="34" charset="-122"/>
                            <a:cs typeface="Cambria Math" panose="02040503050406030204" charset="0"/>
                          </a:rPr>
                          <m:t>𝑵</m:t>
                        </m:r>
                      </m:e>
                      <m:sup>
                        <m:r>
                          <a:rPr lang="en-US" altLang="zh-CN" b="1" i="1">
                            <a:latin typeface="Cambria Math" panose="02040503050406030204" charset="0"/>
                            <a:ea typeface="微软雅黑" panose="020B0503020204020204" pitchFamily="34" charset="-122"/>
                            <a:cs typeface="Cambria Math" panose="02040503050406030204" charset="0"/>
                          </a:rPr>
                          <m:t>∗</m:t>
                        </m:r>
                      </m:sup>
                    </m:sSup>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和</a:t>
                </a:r>
                <a14:m>
                  <m:oMath xmlns:m="http://schemas.openxmlformats.org/officeDocument/2006/math">
                    <m: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m:t> </m:t>
                    </m:r>
                    <m:sSup>
                      <m:sSupPr>
                        <m:ctrlPr>
                          <a:rPr lang="en-US" altLang="zh-CN" b="1" i="1">
                            <a:latin typeface="Cambria Math" panose="02040503050406030204" charset="0"/>
                            <a:ea typeface="微软雅黑" panose="020B0503020204020204" pitchFamily="34" charset="-122"/>
                            <a:cs typeface="Cambria Math" panose="02040503050406030204" charset="0"/>
                          </a:rPr>
                        </m:ctrlPr>
                      </m:sSupPr>
                      <m:e>
                        <m:r>
                          <a:rPr lang="en-US" altLang="zh-CN" b="1" i="1">
                            <a:latin typeface="Cambria Math" panose="02040503050406030204" charset="0"/>
                            <a:ea typeface="微软雅黑" panose="020B0503020204020204" pitchFamily="34" charset="-122"/>
                            <a:cs typeface="Cambria Math" panose="02040503050406030204" charset="0"/>
                          </a:rPr>
                          <m:t>𝜟</m:t>
                        </m:r>
                      </m:e>
                      <m:sup>
                        <m:r>
                          <a:rPr lang="en-US" altLang="zh-CN" b="1" i="1">
                            <a:latin typeface="Cambria Math" panose="02040503050406030204" charset="0"/>
                            <a:ea typeface="微软雅黑" panose="020B0503020204020204" pitchFamily="34" charset="-122"/>
                            <a:cs typeface="Cambria Math" panose="02040503050406030204" charset="0"/>
                          </a:rPr>
                          <m:t>∗</m:t>
                        </m:r>
                      </m:sup>
                    </m:sSup>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共振态的贡献相当，</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分子态的贡献变得明显</a:t>
                </a:r>
                <a14:m>
                  <m:oMath xmlns:m="http://schemas.openxmlformats.org/officeDocument/2006/math">
                    <m:r>
                      <a:rPr lang="en-US" altLang="zh-CN">
                        <a:latin typeface="Cambria Math" panose="02040503050406030204" charset="0"/>
                        <a:ea typeface="MS Mincho" charset="0"/>
                        <a:cs typeface="Cambria Math" panose="02040503050406030204" charset="0"/>
                      </a:rPr>
                      <m:t>。</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0</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m:t>
                        </m:r>
                      </m:sup>
                    </m:sSup>
                    <m:r>
                      <a:rPr lang="en-US" altLang="zh-CN" i="1">
                        <a:latin typeface="Cambria Math" panose="02040503050406030204" charset="0"/>
                        <a:ea typeface="微软雅黑" panose="020B0503020204020204" pitchFamily="34" charset="-122"/>
                        <a:cs typeface="Cambria Math" panose="02040503050406030204" charset="0"/>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zh-CN" altLang="en-US" i="1">
                            <a:latin typeface="Cambria Math" panose="02040503050406030204" charset="0"/>
                            <a:ea typeface="MS Mincho" charset="0"/>
                            <a:cs typeface="Cambria Math" panose="02040503050406030204" charset="0"/>
                          </a:rPr>
                          <m:t>相比</m:t>
                        </m:r>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过程的</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散射截面明显降低</a:t>
                </a:r>
                <a:r>
                  <a:rPr lang="zh-CN" altLang="en-US">
                    <a:latin typeface="微软雅黑" panose="020B0503020204020204" pitchFamily="34" charset="-122"/>
                    <a:ea typeface="微软雅黑" panose="020B0503020204020204" pitchFamily="34" charset="-122"/>
                    <a:cs typeface="微软雅黑" panose="020B0503020204020204" pitchFamily="34" charset="-122"/>
                  </a:rPr>
                  <a:t>，一方面来源于</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同位旋因子的改变</a:t>
                </a:r>
                <a:r>
                  <a:rPr lang="zh-CN" altLang="en-US">
                    <a:latin typeface="微软雅黑" panose="020B0503020204020204" pitchFamily="34" charset="-122"/>
                    <a:ea typeface="微软雅黑" panose="020B0503020204020204" pitchFamily="34" charset="-122"/>
                    <a:cs typeface="微软雅黑" panose="020B0503020204020204" pitchFamily="34" charset="-122"/>
                  </a:rPr>
                  <a:t>，另一方面源于</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分子态的相位因子带来的额外相干效应</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1405890" y="5285740"/>
                <a:ext cx="9380220" cy="1023620"/>
              </a:xfrm>
              <a:prstGeom prst="rect">
                <a:avLst/>
              </a:prstGeom>
              <a:blipFill rotWithShape="1">
                <a:blip r:embed="rId1"/>
                <a:stretch>
                  <a:fillRect/>
                </a:stretch>
              </a:blipFill>
            </p:spPr>
            <p:txBody>
              <a:bodyPr/>
              <a:lstStyle/>
              <a:p>
                <a:r>
                  <a:rPr lang="zh-CN" altLang="en-US">
                    <a:noFill/>
                  </a:rPr>
                  <a:t> </a:t>
                </a:r>
              </a:p>
            </p:txBody>
          </p:sp>
        </mc:Fallback>
      </mc:AlternateContent>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10" name="文本框 9"/>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1" name="图片 10" descr="sigma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665" y="1294765"/>
            <a:ext cx="4687200" cy="3649487"/>
          </a:xfrm>
          <a:prstGeom prst="rect">
            <a:avLst/>
          </a:prstGeom>
        </p:spPr>
      </p:pic>
      <p:pic>
        <p:nvPicPr>
          <p:cNvPr id="12" name="图片 11" descr="plot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4880" y="3299460"/>
            <a:ext cx="3448800" cy="1509819"/>
          </a:xfrm>
          <a:prstGeom prst="rect">
            <a:avLst/>
          </a:prstGeom>
        </p:spPr>
      </p:pic>
      <p:pic>
        <p:nvPicPr>
          <p:cNvPr id="13" name="图片 12" descr="plot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6175" y="1374775"/>
            <a:ext cx="3448800" cy="1592549"/>
          </a:xfrm>
          <a:prstGeom prst="rect">
            <a:avLst/>
          </a:prstGeom>
        </p:spPr>
      </p:pic>
      <p:pic>
        <p:nvPicPr>
          <p:cNvPr id="14" name="图片 13" descr="plot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4880" y="1457325"/>
            <a:ext cx="3448800" cy="1509819"/>
          </a:xfrm>
          <a:prstGeom prst="rect">
            <a:avLst/>
          </a:prstGeom>
        </p:spPr>
      </p:pic>
      <p:pic>
        <p:nvPicPr>
          <p:cNvPr id="15" name="图片 14" descr="plot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6175" y="3216910"/>
            <a:ext cx="3448800" cy="1592549"/>
          </a:xfrm>
          <a:prstGeom prst="rect">
            <a:avLst/>
          </a:prstGeom>
        </p:spPr>
      </p:pic>
      <p:sp>
        <p:nvSpPr>
          <p:cNvPr id="20" name="矩形 19"/>
          <p:cNvSpPr/>
          <p:nvPr/>
        </p:nvSpPr>
        <p:spPr>
          <a:xfrm>
            <a:off x="7579995" y="1311910"/>
            <a:ext cx="828675" cy="167449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1" name="矩形 20"/>
          <p:cNvSpPr/>
          <p:nvPr/>
        </p:nvSpPr>
        <p:spPr>
          <a:xfrm>
            <a:off x="7579995" y="3164205"/>
            <a:ext cx="828675" cy="167449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文本框 15"/>
          <p:cNvSpPr txBox="1"/>
          <p:nvPr/>
        </p:nvSpPr>
        <p:spPr>
          <a:xfrm>
            <a:off x="3363595" y="2569210"/>
            <a:ext cx="1194435" cy="227330"/>
          </a:xfrm>
          <a:prstGeom prst="rect">
            <a:avLst/>
          </a:prstGeom>
        </p:spPr>
        <p:txBody>
          <a:bodyPr wrap="square">
            <a:noAutofit/>
          </a:bodyPr>
          <a:p>
            <a:r>
              <a:rPr lang="en-US" altLang="zh-CN" sz="800"/>
              <a:t>Upper limit of HFF-P3</a:t>
            </a:r>
            <a:endParaRPr lang="en-US" altLang="zh-CN" sz="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文本框 9"/>
              <p:cNvSpPr txBox="1"/>
              <p:nvPr/>
            </p:nvSpPr>
            <p:spPr>
              <a:xfrm>
                <a:off x="831215" y="5567680"/>
                <a:ext cx="10528935" cy="746760"/>
              </a:xfrm>
              <a:prstGeom prst="rect">
                <a:avLst/>
              </a:prstGeom>
              <a:noFill/>
            </p:spPr>
            <p:txBody>
              <a:bodyPr wrap="square" rtlCol="0">
                <a:spAutoFit/>
              </a:bodyPr>
              <a:p>
                <a:r>
                  <a:rPr lang="en-US" altLang="zh-CN">
                    <a:latin typeface="宋体" pitchFamily="2" charset="-122"/>
                    <a:ea typeface="宋体" pitchFamily="2" charset="-122"/>
                    <a:cs typeface="宋体" pitchFamily="2" charset="-122"/>
                  </a:rPr>
                  <a:t>  </a:t>
                </a: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zh-CN" altLang="en-US">
                    <a:sym typeface="+mn-ea"/>
                  </a:rPr>
                  <a:t>极化观测量</a:t>
                </a:r>
                <a14:m>
                  <m:oMath xmlns:m="http://schemas.openxmlformats.org/officeDocument/2006/math">
                    <m:r>
                      <a:rPr lang="en-US" altLang="zh-CN" i="1">
                        <a:latin typeface="Cambria Math" panose="02040503050406030204" charset="0"/>
                        <a:cs typeface="Cambria Math" panose="02040503050406030204" charset="0"/>
                        <a:sym typeface="+mn-ea"/>
                      </a:rPr>
                      <m:t> </m:t>
                    </m:r>
                    <m:r>
                      <a:rPr lang="en-US" altLang="zh-CN" i="1">
                        <a:latin typeface="Cambria Math" panose="02040503050406030204" charset="0"/>
                        <a:cs typeface="Cambria Math" panose="02040503050406030204" charset="0"/>
                        <a:sym typeface="+mn-ea"/>
                      </a:rPr>
                      <m:t>𝑃</m:t>
                    </m:r>
                    <m:r>
                      <a:rPr lang="en-US" altLang="zh-CN" i="1">
                        <a:latin typeface="Cambria Math" panose="02040503050406030204" charset="0"/>
                        <a:cs typeface="Cambria Math" panose="02040503050406030204" charset="0"/>
                        <a:sym typeface="+mn-ea"/>
                      </a:rPr>
                      <m:t> </m:t>
                    </m:r>
                  </m:oMath>
                </a14:m>
                <a:r>
                  <a:rPr lang="zh-CN" altLang="en-US">
                    <a:latin typeface="Cambria Math" panose="02040503050406030204" charset="0"/>
                    <a:cs typeface="Cambria Math" panose="02040503050406030204" charset="0"/>
                    <a:sym typeface="+mn-ea"/>
                  </a:rPr>
                  <a:t>的拟合效果较好。</a:t>
                </a:r>
                <a:r>
                  <a:rPr lang="zh-CN" altLang="en-US">
                    <a:latin typeface="微软雅黑" panose="020B0503020204020204" pitchFamily="34" charset="-122"/>
                    <a:ea typeface="微软雅黑" panose="020B0503020204020204" pitchFamily="34" charset="-122"/>
                    <a:cs typeface="微软雅黑" panose="020B0503020204020204" pitchFamily="34" charset="-122"/>
                  </a:rPr>
                  <a:t>极小的误差棒导致观测量</a:t>
                </a:r>
                <a14:m>
                  <m:oMath xmlns:m="http://schemas.openxmlformats.org/officeDocument/2006/math">
                    <m:r>
                      <a:rPr lang="en-US" altLang="zh-CN" i="1">
                        <a:latin typeface="Cambria Math" panose="02040503050406030204" charset="0"/>
                        <a:ea typeface="微软雅黑" panose="020B0503020204020204" pitchFamily="34" charset="-122"/>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𝛴</m:t>
                    </m:r>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的</a:t>
                </a:r>
                <a14:m>
                  <m:oMath xmlns:m="http://schemas.openxmlformats.org/officeDocument/2006/math">
                    <m:r>
                      <a:rPr lang="en-US" altLang="zh-CN">
                        <a:latin typeface="微软雅黑" panose="020B0503020204020204" pitchFamily="34" charset="-122"/>
                        <a:ea typeface="微软雅黑" panose="020B0503020204020204" pitchFamily="34" charset="-122"/>
                        <a:cs typeface="微软雅黑" panose="020B0503020204020204" pitchFamily="34" charset="-122"/>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𝜒</m:t>
                        </m:r>
                      </m:e>
                      <m:sup>
                        <m:r>
                          <a:rPr lang="en-US" altLang="zh-CN" i="1">
                            <a:latin typeface="Cambria Math" panose="02040503050406030204" charset="0"/>
                            <a:ea typeface="微软雅黑" panose="020B0503020204020204" pitchFamily="34" charset="-122"/>
                            <a:cs typeface="Cambria Math" panose="02040503050406030204" charset="0"/>
                          </a:rPr>
                          <m:t>2</m:t>
                        </m:r>
                      </m:sup>
                    </m:sSup>
                    <m:r>
                      <a:rPr lang="en-US" altLang="zh-CN" i="1">
                        <a:latin typeface="Cambria Math" panose="02040503050406030204" charset="0"/>
                        <a:ea typeface="微软雅黑" panose="020B0503020204020204" pitchFamily="34" charset="-122"/>
                        <a:cs typeface="Cambria Math" panose="02040503050406030204" charset="0"/>
                      </a:rPr>
                      <m:t>/</m:t>
                    </m:r>
                    <m:sSub>
                      <m:sSubPr>
                        <m:ctrlPr>
                          <a:rPr lang="en-US" altLang="zh-CN" i="1">
                            <a:latin typeface="Cambria Math" panose="02040503050406030204" charset="0"/>
                            <a:ea typeface="微软雅黑" panose="020B0503020204020204" pitchFamily="34" charset="-122"/>
                            <a:cs typeface="Cambria Math" panose="02040503050406030204" charset="0"/>
                          </a:rPr>
                        </m:ctrlPr>
                      </m:sSubPr>
                      <m:e>
                        <m:r>
                          <a:rPr lang="en-US" altLang="zh-CN" i="1">
                            <a:latin typeface="Cambria Math" panose="02040503050406030204" charset="0"/>
                            <a:ea typeface="微软雅黑" panose="020B0503020204020204" pitchFamily="34" charset="-122"/>
                            <a:cs typeface="Cambria Math" panose="02040503050406030204" charset="0"/>
                          </a:rPr>
                          <m:t>𝑁</m:t>
                        </m:r>
                      </m:e>
                      <m:sub>
                        <m:r>
                          <m:rPr>
                            <m:sty m:val="p"/>
                          </m:rPr>
                          <a:rPr lang="en-US" altLang="zh-CN">
                            <a:latin typeface="Cambria Math" panose="02040503050406030204" charset="0"/>
                            <a:ea typeface="微软雅黑" panose="020B0503020204020204" pitchFamily="34" charset="-122"/>
                            <a:cs typeface="Cambria Math" panose="02040503050406030204" charset="0"/>
                          </a:rPr>
                          <m:t>data</m:t>
                        </m:r>
                      </m:sub>
                    </m:sSub>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值</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偏高，但理论曲线实际上与数据点吻合得非常好。</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mc:Choice>
        <mc:Fallback>
          <p:sp>
            <p:nvSpPr>
              <p:cNvPr id="10" name="文本框 9"/>
              <p:cNvSpPr txBox="1">
                <a:spLocks noRot="1" noChangeAspect="1" noMove="1" noResize="1" noEditPoints="1" noAdjustHandles="1" noChangeArrowheads="1" noChangeShapeType="1" noTextEdit="1"/>
              </p:cNvSpPr>
              <p:nvPr/>
            </p:nvSpPr>
            <p:spPr>
              <a:xfrm>
                <a:off x="831215" y="5567680"/>
                <a:ext cx="10528935" cy="746760"/>
              </a:xfrm>
              <a:prstGeom prst="rect">
                <a:avLst/>
              </a:prstGeom>
              <a:blipFill rotWithShape="1">
                <a:blip r:embed="rId1"/>
                <a:stretch>
                  <a:fillRect/>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1" name="图片 10" descr="Pp"/>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90" y="1332230"/>
            <a:ext cx="5940000" cy="3899300"/>
          </a:xfrm>
          <a:prstGeom prst="rect">
            <a:avLst/>
          </a:prstGeom>
        </p:spPr>
      </p:pic>
      <p:pic>
        <p:nvPicPr>
          <p:cNvPr id="12" name="图片 11" descr="sigmap"/>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9970" y="1332230"/>
            <a:ext cx="5940000" cy="3923836"/>
          </a:xfrm>
          <a:prstGeom prst="rect">
            <a:avLst/>
          </a:prstGeom>
        </p:spPr>
      </p:pic>
      <p:sp>
        <p:nvSpPr>
          <p:cNvPr id="13" name="矩形 12"/>
          <p:cNvSpPr/>
          <p:nvPr/>
        </p:nvSpPr>
        <p:spPr>
          <a:xfrm>
            <a:off x="6650355" y="2263140"/>
            <a:ext cx="960120" cy="28003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0" name="图片 9" descr="Tp"/>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535" y="1334770"/>
            <a:ext cx="5940000" cy="3899077"/>
          </a:xfrm>
          <a:prstGeom prst="rect">
            <a:avLst/>
          </a:prstGeom>
        </p:spPr>
      </p:pic>
      <p:pic>
        <p:nvPicPr>
          <p:cNvPr id="11" name="图片 10" descr="Cxp"/>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9325" y="1334770"/>
            <a:ext cx="5940000" cy="3899077"/>
          </a:xfrm>
          <a:prstGeom prst="rect">
            <a:avLst/>
          </a:prstGeom>
        </p:spPr>
      </p:pic>
      <mc:AlternateContent xmlns:mc="http://schemas.openxmlformats.org/markup-compatibility/2006">
        <mc:Choice xmlns:a14="http://schemas.microsoft.com/office/drawing/2010/main" Requires="a14">
          <p:sp>
            <p:nvSpPr>
              <p:cNvPr id="12" name="文本框 11"/>
              <p:cNvSpPr txBox="1"/>
              <p:nvPr/>
            </p:nvSpPr>
            <p:spPr>
              <a:xfrm>
                <a:off x="2981325" y="5671820"/>
                <a:ext cx="6229350" cy="380365"/>
              </a:xfrm>
              <a:prstGeom prst="rect">
                <a:avLst/>
              </a:prstGeom>
            </p:spPr>
            <p:txBody>
              <a:bodyPr wrap="square">
                <a:spAutoFit/>
              </a:bodyPr>
              <a:p>
                <a:pPr algn="ct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zh-CN" altLang="en-US"/>
                  <a:t>极化观测量</a:t>
                </a:r>
                <a:r>
                  <a:rPr lang="zh-CN" altLang="en-US">
                    <a:sym typeface="+mn-ea"/>
                  </a:rPr>
                  <a:t> </a:t>
                </a:r>
                <a14:m>
                  <m:oMath xmlns:m="http://schemas.openxmlformats.org/officeDocument/2006/math">
                    <m:r>
                      <a:rPr lang="en-US" altLang="zh-CN" i="1">
                        <a:latin typeface="Cambria Math" panose="02040503050406030204" charset="0"/>
                        <a:cs typeface="Cambria Math" panose="02040503050406030204" charset="0"/>
                      </a:rPr>
                      <m:t>𝑇</m:t>
                    </m:r>
                    <m:r>
                      <a:rPr lang="en-US" altLang="zh-CN">
                        <a:latin typeface="Cambria Math" panose="02040503050406030204" charset="0"/>
                        <a:sym typeface="+mn-ea"/>
                      </a:rPr>
                      <m:t> </m:t>
                    </m:r>
                    <m:r>
                      <a:rPr lang="zh-CN" altLang="en-US">
                        <a:latin typeface="Cambria Math" panose="02040503050406030204" charset="0"/>
                        <a:sym typeface="+mn-ea"/>
                      </a:rPr>
                      <m:t>和 </m:t>
                    </m:r>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𝑥</m:t>
                        </m:r>
                      </m:sub>
                    </m:sSub>
                    <m:r>
                      <a:rPr lang="en-US" altLang="zh-CN" i="1">
                        <a:latin typeface="Cambria Math" panose="02040503050406030204" charset="0"/>
                        <a:cs typeface="Cambria Math" panose="02040503050406030204" charset="0"/>
                      </a:rPr>
                      <m:t> </m:t>
                    </m:r>
                    <m:r>
                      <a:rPr lang="zh-CN" altLang="en-US" i="1">
                        <a:latin typeface="Cambria Math" panose="02040503050406030204" charset="0"/>
                        <a:cs typeface="Cambria Math" panose="02040503050406030204" charset="0"/>
                      </a:rPr>
                      <m:t>的</m:t>
                    </m:r>
                  </m:oMath>
                </a14:m>
                <a:r>
                  <a:rPr lang="zh-CN" altLang="en-US">
                    <a:latin typeface="Cambria Math" panose="02040503050406030204" charset="0"/>
                    <a:cs typeface="Cambria Math" panose="02040503050406030204" charset="0"/>
                  </a:rPr>
                  <a:t>拟合效果</a:t>
                </a:r>
                <a:r>
                  <a:rPr lang="zh-CN" altLang="en-US">
                    <a:latin typeface="Cambria Math" panose="02040503050406030204" charset="0"/>
                    <a:cs typeface="Cambria Math" panose="02040503050406030204" charset="0"/>
                  </a:rPr>
                  <a:t>较好。</a:t>
                </a:r>
                <a:endParaRPr lang="zh-CN" altLang="en-US">
                  <a:latin typeface="Cambria Math" panose="02040503050406030204" charset="0"/>
                  <a:cs typeface="Cambria Math" panose="02040503050406030204" charset="0"/>
                </a:endParaRPr>
              </a:p>
            </p:txBody>
          </p:sp>
        </mc:Choice>
        <mc:Fallback>
          <p:sp>
            <p:nvSpPr>
              <p:cNvPr id="12" name="文本框 11"/>
              <p:cNvSpPr txBox="1">
                <a:spLocks noRot="1" noChangeAspect="1" noMove="1" noResize="1" noEditPoints="1" noAdjustHandles="1" noChangeArrowheads="1" noChangeShapeType="1" noTextEdit="1"/>
              </p:cNvSpPr>
              <p:nvPr/>
            </p:nvSpPr>
            <p:spPr>
              <a:xfrm>
                <a:off x="2981325" y="5671820"/>
                <a:ext cx="6229350" cy="380365"/>
              </a:xfrm>
              <a:prstGeom prst="rect">
                <a:avLst/>
              </a:prstGeom>
              <a:blipFill rotWithShape="1">
                <a:blip r:embed="rId5"/>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0" name="图片 9" descr="c:/users/suojiancheng/desktop/总文件夹/工作课题/γP--KΣ考虑分子态贡献的散射计算/投稿：Effects of strange molecular partners of P_c states in gamma p to K Sigma reactions/V3/svg图片/Czp.svgCzp"/>
          <p:cNvPicPr>
            <a:picLocks noChangeAspect="1"/>
          </p:cNvPicPr>
          <p:nvPr/>
        </p:nvPicPr>
        <p:blipFill>
          <a:blip r:embed="rId1">
            <a:extLst>
              <a:ext uri="{96DAC541-7B7A-43D3-8B79-37D633B846F1}">
                <asvg:svgBlip xmlns:asvg="http://schemas.microsoft.com/office/drawing/2016/SVG/main" r:embed="rId2"/>
              </a:ext>
            </a:extLst>
          </a:blip>
          <a:srcRect t="2" b="2"/>
          <a:stretch>
            <a:fillRect/>
          </a:stretch>
        </p:blipFill>
        <p:spPr>
          <a:xfrm>
            <a:off x="89535" y="1334770"/>
            <a:ext cx="5940000" cy="3899077"/>
          </a:xfrm>
          <a:prstGeom prst="rect">
            <a:avLst/>
          </a:prstGeom>
        </p:spPr>
      </p:pic>
      <p:pic>
        <p:nvPicPr>
          <p:cNvPr id="11" name="图片 10" descr="c:/users/suojiancheng/desktop/总文件夹/工作课题/γP--KΣ考虑分子态贡献的散射计算/投稿：Effects of strange molecular partners of P_c states in gamma p to K Sigma reactions/V3/svg图片/Oxp.svgOxp"/>
          <p:cNvPicPr>
            <a:picLocks noChangeAspect="1"/>
          </p:cNvPicPr>
          <p:nvPr/>
        </p:nvPicPr>
        <p:blipFill>
          <a:blip r:embed="rId3">
            <a:extLst>
              <a:ext uri="{96DAC541-7B7A-43D3-8B79-37D633B846F1}">
                <asvg:svgBlip xmlns:asvg="http://schemas.microsoft.com/office/drawing/2016/SVG/main" r:embed="rId4"/>
              </a:ext>
            </a:extLst>
          </a:blip>
          <a:srcRect t="2" b="2"/>
          <a:stretch>
            <a:fillRect/>
          </a:stretch>
        </p:blipFill>
        <p:spPr>
          <a:xfrm>
            <a:off x="6029325" y="1334770"/>
            <a:ext cx="5940000" cy="3899077"/>
          </a:xfrm>
          <a:prstGeom prst="rect">
            <a:avLst/>
          </a:prstGeom>
        </p:spPr>
      </p:pic>
      <mc:AlternateContent xmlns:mc="http://schemas.openxmlformats.org/markup-compatibility/2006">
        <mc:Choice xmlns:a14="http://schemas.microsoft.com/office/drawing/2010/main" Requires="a14">
          <p:sp>
            <p:nvSpPr>
              <p:cNvPr id="12" name="文本框 11"/>
              <p:cNvSpPr txBox="1"/>
              <p:nvPr/>
            </p:nvSpPr>
            <p:spPr>
              <a:xfrm>
                <a:off x="2981325" y="5671820"/>
                <a:ext cx="6229350" cy="380365"/>
              </a:xfrm>
              <a:prstGeom prst="rect">
                <a:avLst/>
              </a:prstGeom>
            </p:spPr>
            <p:txBody>
              <a:bodyPr wrap="square">
                <a:spAutoFit/>
              </a:bodyPr>
              <a:p>
                <a:pPr algn="ct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zh-CN" altLang="en-US"/>
                  <a:t>极化观测量 </a:t>
                </a:r>
                <a14:m>
                  <m:oMath xmlns:m="http://schemas.openxmlformats.org/officeDocument/2006/math">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𝑧</m:t>
                        </m:r>
                      </m:sub>
                    </m:sSub>
                  </m:oMath>
                </a14:m>
                <a:r>
                  <a:rPr lang="en-US" altLang="zh-CN"/>
                  <a:t> </a:t>
                </a:r>
                <a:r>
                  <a:rPr lang="zh-CN" altLang="en-US"/>
                  <a:t>和 </a:t>
                </a:r>
                <a14:m>
                  <m:oMath xmlns:m="http://schemas.openxmlformats.org/officeDocument/2006/math">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𝑂</m:t>
                        </m:r>
                      </m:e>
                      <m:sub>
                        <m:r>
                          <a:rPr lang="en-US" altLang="zh-CN" i="1">
                            <a:latin typeface="Cambria Math" panose="02040503050406030204" charset="0"/>
                            <a:cs typeface="Cambria Math" panose="02040503050406030204" charset="0"/>
                          </a:rPr>
                          <m:t>𝑥</m:t>
                        </m:r>
                      </m:sub>
                    </m:sSub>
                    <m:r>
                      <a:rPr lang="en-US" altLang="zh-CN" i="1">
                        <a:latin typeface="Cambria Math" panose="02040503050406030204" charset="0"/>
                        <a:cs typeface="Cambria Math" panose="02040503050406030204" charset="0"/>
                      </a:rPr>
                      <m:t> </m:t>
                    </m:r>
                    <m:r>
                      <a:rPr lang="zh-CN" altLang="en-US" i="1">
                        <a:latin typeface="Cambria Math" panose="02040503050406030204" charset="0"/>
                        <a:cs typeface="Cambria Math" panose="02040503050406030204" charset="0"/>
                      </a:rPr>
                      <m:t>的</m:t>
                    </m:r>
                  </m:oMath>
                </a14:m>
                <a:r>
                  <a:rPr lang="zh-CN" altLang="en-US">
                    <a:latin typeface="Cambria Math" panose="02040503050406030204" charset="0"/>
                    <a:cs typeface="Cambria Math" panose="02040503050406030204" charset="0"/>
                  </a:rPr>
                  <a:t>拟合效果</a:t>
                </a:r>
                <a:r>
                  <a:rPr lang="zh-CN" altLang="en-US">
                    <a:latin typeface="Cambria Math" panose="02040503050406030204" charset="0"/>
                    <a:cs typeface="Cambria Math" panose="02040503050406030204" charset="0"/>
                  </a:rPr>
                  <a:t>较好。</a:t>
                </a:r>
                <a:endParaRPr lang="zh-CN" altLang="en-US">
                  <a:latin typeface="Cambria Math" panose="02040503050406030204" charset="0"/>
                  <a:cs typeface="Cambria Math" panose="02040503050406030204" charset="0"/>
                </a:endParaRPr>
              </a:p>
            </p:txBody>
          </p:sp>
        </mc:Choice>
        <mc:Fallback>
          <p:sp>
            <p:nvSpPr>
              <p:cNvPr id="12" name="文本框 11"/>
              <p:cNvSpPr txBox="1">
                <a:spLocks noRot="1" noChangeAspect="1" noMove="1" noResize="1" noEditPoints="1" noAdjustHandles="1" noChangeArrowheads="1" noChangeShapeType="1" noTextEdit="1"/>
              </p:cNvSpPr>
              <p:nvPr/>
            </p:nvSpPr>
            <p:spPr>
              <a:xfrm>
                <a:off x="2981325" y="5671820"/>
                <a:ext cx="6229350" cy="380365"/>
              </a:xfrm>
              <a:prstGeom prst="rect">
                <a:avLst/>
              </a:prstGeom>
              <a:blipFill rotWithShape="1">
                <a:blip r:embed="rId5"/>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0" name="图片 9" descr="c:/users/suojiancheng/desktop/总文件夹/工作课题/γP--KΣ考虑分子态贡献的散射计算/投稿：Effects of strange molecular partners of P_c states in gamma p to K Sigma reactions/V3/svg图片/Ozp.svgOzp"/>
          <p:cNvPicPr>
            <a:picLocks noChangeAspect="1"/>
          </p:cNvPicPr>
          <p:nvPr/>
        </p:nvPicPr>
        <p:blipFill>
          <a:blip r:embed="rId1">
            <a:extLst>
              <a:ext uri="{96DAC541-7B7A-43D3-8B79-37D633B846F1}">
                <asvg:svgBlip xmlns:asvg="http://schemas.microsoft.com/office/drawing/2016/SVG/main" r:embed="rId2"/>
              </a:ext>
            </a:extLst>
          </a:blip>
          <a:srcRect t="2" b="2"/>
          <a:stretch>
            <a:fillRect/>
          </a:stretch>
        </p:blipFill>
        <p:spPr>
          <a:xfrm>
            <a:off x="89535" y="1334770"/>
            <a:ext cx="5940000" cy="3899077"/>
          </a:xfrm>
          <a:prstGeom prst="rect">
            <a:avLst/>
          </a:prstGeom>
        </p:spPr>
      </p:pic>
      <p:pic>
        <p:nvPicPr>
          <p:cNvPr id="11" name="图片 10" descr="c:/users/suojiancheng/desktop/总文件夹/工作课题/γP--KΣ考虑分子态贡献的散射计算/投稿：Effects of strange molecular partners of P_c states in gamma p to K Sigma reactions/V3/svg图片/P0.svgP0"/>
          <p:cNvPicPr>
            <a:picLocks noChangeAspect="1"/>
          </p:cNvPicPr>
          <p:nvPr/>
        </p:nvPicPr>
        <p:blipFill>
          <a:blip r:embed="rId3">
            <a:extLst>
              <a:ext uri="{96DAC541-7B7A-43D3-8B79-37D633B846F1}">
                <asvg:svgBlip xmlns:asvg="http://schemas.microsoft.com/office/drawing/2016/SVG/main" r:embed="rId4"/>
              </a:ext>
            </a:extLst>
          </a:blip>
          <a:srcRect t="237" b="237"/>
          <a:stretch>
            <a:fillRect/>
          </a:stretch>
        </p:blipFill>
        <p:spPr>
          <a:xfrm>
            <a:off x="6029325" y="1334770"/>
            <a:ext cx="5940000" cy="3899077"/>
          </a:xfrm>
          <a:prstGeom prst="rect">
            <a:avLst/>
          </a:prstGeom>
        </p:spPr>
      </p:pic>
      <mc:AlternateContent xmlns:mc="http://schemas.openxmlformats.org/markup-compatibility/2006">
        <mc:Choice xmlns:a14="http://schemas.microsoft.com/office/drawing/2010/main" Requires="a14">
          <p:sp>
            <p:nvSpPr>
              <p:cNvPr id="12" name="文本框 11"/>
              <p:cNvSpPr txBox="1"/>
              <p:nvPr/>
            </p:nvSpPr>
            <p:spPr>
              <a:xfrm>
                <a:off x="2191385" y="5671820"/>
                <a:ext cx="7809230" cy="383540"/>
              </a:xfrm>
              <a:prstGeom prst="rect">
                <a:avLst/>
              </a:prstGeom>
            </p:spPr>
            <p:txBody>
              <a:bodyPr wrap="square">
                <a:spAutoFit/>
              </a:bodyPr>
              <a:p>
                <a:pPr algn="ct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zh-CN" altLang="en-US"/>
                  <a:t>极化观测量 </a:t>
                </a:r>
                <a14:m>
                  <m:oMath xmlns:m="http://schemas.openxmlformats.org/officeDocument/2006/math">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𝑂</m:t>
                        </m:r>
                      </m:e>
                      <m:sub>
                        <m:r>
                          <a:rPr lang="en-US" altLang="zh-CN" i="1">
                            <a:latin typeface="Cambria Math" panose="02040503050406030204" charset="0"/>
                            <a:cs typeface="Cambria Math" panose="02040503050406030204" charset="0"/>
                          </a:rPr>
                          <m:t>𝑧</m:t>
                        </m:r>
                      </m:sub>
                    </m:sSub>
                  </m:oMath>
                </a14:m>
                <a:r>
                  <a:rPr lang="en-US" altLang="zh-CN"/>
                  <a:t> </a:t>
                </a:r>
                <a:r>
                  <a:rPr lang="zh-CN" altLang="en-US"/>
                  <a:t>和 </a:t>
                </a: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微软雅黑" panose="020B0503020204020204" pitchFamily="34" charset="-122"/>
                            <a:cs typeface="Cambria Math" panose="02040503050406030204" charset="0"/>
                          </a:rPr>
                          <m:t>0</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m:t>
                        </m:r>
                      </m:sup>
                    </m:sSup>
                    <m:r>
                      <a:rPr lang="en-US" altLang="zh-CN" i="1">
                        <a:latin typeface="Cambria Math" panose="02040503050406030204" charset="0"/>
                        <a:ea typeface="微软雅黑" panose="020B0503020204020204" pitchFamily="34" charset="-122"/>
                        <a:cs typeface="Cambria Math" panose="02040503050406030204" charset="0"/>
                      </a:rPr>
                      <m:t> </m:t>
                    </m:r>
                    <m: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m:t>过程</m:t>
                    </m:r>
                    <m:r>
                      <a:rPr lang="zh-CN" altLang="en-US">
                        <a:latin typeface="Cambria Math" panose="02040503050406030204" charset="0"/>
                        <a:sym typeface="+mn-ea"/>
                      </a:rPr>
                      <m:t>极化观测量 </m:t>
                    </m:r>
                    <m:r>
                      <a:rPr lang="en-US" altLang="zh-CN" i="1">
                        <a:latin typeface="Cambria Math" panose="02040503050406030204" charset="0"/>
                        <a:sym typeface="+mn-ea"/>
                      </a:rPr>
                      <m:t>𝑃</m:t>
                    </m:r>
                    <m:r>
                      <a:rPr lang="en-US" altLang="zh-CN" i="1">
                        <a:latin typeface="Cambria Math" panose="02040503050406030204" charset="0"/>
                        <a:cs typeface="Cambria Math" panose="02040503050406030204" charset="0"/>
                      </a:rPr>
                      <m:t> </m:t>
                    </m:r>
                    <m:r>
                      <a:rPr lang="zh-CN" altLang="en-US" i="1">
                        <a:latin typeface="Cambria Math" panose="02040503050406030204" charset="0"/>
                        <a:cs typeface="Cambria Math" panose="02040503050406030204" charset="0"/>
                      </a:rPr>
                      <m:t>的</m:t>
                    </m:r>
                  </m:oMath>
                </a14:m>
                <a:r>
                  <a:rPr lang="zh-CN" altLang="en-US">
                    <a:latin typeface="Cambria Math" panose="02040503050406030204" charset="0"/>
                    <a:cs typeface="Cambria Math" panose="02040503050406030204" charset="0"/>
                  </a:rPr>
                  <a:t>拟合效果</a:t>
                </a:r>
                <a:r>
                  <a:rPr lang="zh-CN" altLang="en-US">
                    <a:latin typeface="Cambria Math" panose="02040503050406030204" charset="0"/>
                    <a:cs typeface="Cambria Math" panose="02040503050406030204" charset="0"/>
                  </a:rPr>
                  <a:t>较好。</a:t>
                </a:r>
                <a:endParaRPr lang="zh-CN" altLang="en-US">
                  <a:latin typeface="Cambria Math" panose="02040503050406030204" charset="0"/>
                  <a:cs typeface="Cambria Math" panose="02040503050406030204" charset="0"/>
                </a:endParaRPr>
              </a:p>
            </p:txBody>
          </p:sp>
        </mc:Choice>
        <mc:Fallback>
          <p:sp>
            <p:nvSpPr>
              <p:cNvPr id="12" name="文本框 11"/>
              <p:cNvSpPr txBox="1">
                <a:spLocks noRot="1" noChangeAspect="1" noMove="1" noResize="1" noEditPoints="1" noAdjustHandles="1" noChangeArrowheads="1" noChangeShapeType="1" noTextEdit="1"/>
              </p:cNvSpPr>
              <p:nvPr/>
            </p:nvSpPr>
            <p:spPr>
              <a:xfrm>
                <a:off x="2191385" y="5671820"/>
                <a:ext cx="7809230" cy="383540"/>
              </a:xfrm>
              <a:prstGeom prst="rect">
                <a:avLst/>
              </a:prstGeom>
              <a:blipFill rotWithShape="1">
                <a:blip r:embed="rId5"/>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435215" y="3965575"/>
            <a:ext cx="4491990" cy="2306955"/>
          </a:xfrm>
          <a:prstGeom prst="rect">
            <a:avLst/>
          </a:prstGeom>
          <a:noFill/>
        </p:spPr>
        <p:txBody>
          <a:bodyPr wrap="square" rtlCol="0">
            <a:spAutoFit/>
          </a:bodyPr>
          <a:p>
            <a:r>
              <a:rPr lang="en-US" altLang="zh-CN">
                <a:latin typeface="宋体" pitchFamily="2" charset="-122"/>
                <a:ea typeface="宋体" pitchFamily="2" charset="-122"/>
                <a:cs typeface="宋体" pitchFamily="2" charset="-122"/>
                <a:sym typeface="+mn-ea"/>
              </a:rPr>
              <a:t>  ·</a:t>
            </a:r>
            <a:r>
              <a:rPr lang="zh-CN" altLang="en-US">
                <a:latin typeface="微软雅黑" panose="020B0503020204020204" pitchFamily="34" charset="-122"/>
                <a:ea typeface="微软雅黑" panose="020B0503020204020204" pitchFamily="34" charset="-122"/>
                <a:cs typeface="宋体" pitchFamily="2" charset="-122"/>
                <a:sym typeface="+mn-ea"/>
              </a:rPr>
              <a:t>考虑到庞大的数据量、复杂的数据类型，本模型在</a:t>
            </a:r>
            <a:r>
              <a:rPr lang="zh-CN" altLang="en-US" b="1">
                <a:latin typeface="微软雅黑" panose="020B0503020204020204" pitchFamily="34" charset="-122"/>
                <a:ea typeface="微软雅黑" panose="020B0503020204020204" pitchFamily="34" charset="-122"/>
                <a:cs typeface="宋体" pitchFamily="2" charset="-122"/>
                <a:sym typeface="+mn-ea"/>
              </a:rPr>
              <a:t>相对较少的拟合参数</a:t>
            </a:r>
            <a:r>
              <a:rPr lang="zh-CN" altLang="en-US">
                <a:latin typeface="微软雅黑" panose="020B0503020204020204" pitchFamily="34" charset="-122"/>
                <a:ea typeface="微软雅黑" panose="020B0503020204020204" pitchFamily="34" charset="-122"/>
                <a:cs typeface="宋体" pitchFamily="2" charset="-122"/>
                <a:sym typeface="+mn-ea"/>
              </a:rPr>
              <a:t>下，依然实现了全局收敛；</a:t>
            </a:r>
            <a:endParaRPr lang="en-US" altLang="zh-CN"/>
          </a:p>
          <a:p>
            <a:r>
              <a:rPr lang="en-US" altLang="zh-CN">
                <a:latin typeface="宋体" pitchFamily="2" charset="-122"/>
                <a:ea typeface="宋体" pitchFamily="2" charset="-122"/>
                <a:cs typeface="宋体" pitchFamily="2" charset="-122"/>
              </a:rPr>
              <a:t>  ·</a:t>
            </a:r>
            <a:r>
              <a:rPr lang="zh-CN" altLang="en-US">
                <a:latin typeface="微软雅黑" panose="020B0503020204020204" pitchFamily="34" charset="-122"/>
                <a:ea typeface="微软雅黑" panose="020B0503020204020204" pitchFamily="34" charset="-122"/>
                <a:cs typeface="宋体" pitchFamily="2" charset="-122"/>
              </a:rPr>
              <a:t>无论对于散射截面还是极化观测量，拟合结果均能</a:t>
            </a:r>
            <a:r>
              <a:rPr lang="zh-CN" altLang="en-US" b="1">
                <a:latin typeface="微软雅黑" panose="020B0503020204020204" pitchFamily="34" charset="-122"/>
                <a:ea typeface="微软雅黑" panose="020B0503020204020204" pitchFamily="34" charset="-122"/>
                <a:cs typeface="宋体" pitchFamily="2" charset="-122"/>
              </a:rPr>
              <a:t>很好地描述实验数据</a:t>
            </a:r>
            <a:r>
              <a:rPr lang="zh-CN" altLang="en-US">
                <a:latin typeface="微软雅黑" panose="020B0503020204020204" pitchFamily="34" charset="-122"/>
                <a:ea typeface="微软雅黑" panose="020B0503020204020204" pitchFamily="34" charset="-122"/>
                <a:cs typeface="宋体" pitchFamily="2" charset="-122"/>
              </a:rPr>
              <a:t>；</a:t>
            </a:r>
            <a:endParaRPr lang="zh-CN" altLang="en-US">
              <a:latin typeface="微软雅黑" panose="020B0503020204020204" pitchFamily="34" charset="-122"/>
              <a:ea typeface="微软雅黑" panose="020B0503020204020204" pitchFamily="34" charset="-122"/>
              <a:cs typeface="宋体" pitchFamily="2" charset="-122"/>
            </a:endParaRPr>
          </a:p>
          <a:p>
            <a:r>
              <a:rPr lang="en-US" altLang="zh-CN">
                <a:latin typeface="宋体" pitchFamily="2" charset="-122"/>
                <a:ea typeface="宋体" pitchFamily="2" charset="-122"/>
                <a:cs typeface="宋体" pitchFamily="2" charset="-122"/>
                <a:sym typeface="+mn-ea"/>
              </a:rPr>
              <a:t>  ·</a:t>
            </a:r>
            <a:r>
              <a:rPr lang="zh-CN" altLang="en-US">
                <a:latin typeface="微软雅黑" panose="020B0503020204020204" pitchFamily="34" charset="-122"/>
                <a:ea typeface="微软雅黑" panose="020B0503020204020204" pitchFamily="34" charset="-122"/>
                <a:cs typeface="宋体" pitchFamily="2" charset="-122"/>
              </a:rPr>
              <a:t>本工作为该光产生过程提供了</a:t>
            </a:r>
            <a:r>
              <a:rPr lang="zh-CN" altLang="en-US" b="1">
                <a:latin typeface="微软雅黑" panose="020B0503020204020204" pitchFamily="34" charset="-122"/>
                <a:ea typeface="微软雅黑" panose="020B0503020204020204" pitchFamily="34" charset="-122"/>
                <a:cs typeface="宋体" pitchFamily="2" charset="-122"/>
              </a:rPr>
              <a:t>一套</a:t>
            </a:r>
            <a:r>
              <a:rPr lang="zh-CN" altLang="en-US" b="1">
                <a:latin typeface="微软雅黑" panose="020B0503020204020204" pitchFamily="34" charset="-122"/>
                <a:ea typeface="微软雅黑" panose="020B0503020204020204" pitchFamily="34" charset="-122"/>
                <a:cs typeface="宋体" pitchFamily="2" charset="-122"/>
              </a:rPr>
              <a:t>质量较好、包含分子态贡献的理论解与物理图像</a:t>
            </a:r>
            <a:r>
              <a:rPr lang="zh-CN" altLang="en-US">
                <a:latin typeface="微软雅黑" panose="020B0503020204020204" pitchFamily="34" charset="-122"/>
                <a:ea typeface="微软雅黑" panose="020B0503020204020204" pitchFamily="34" charset="-122"/>
                <a:cs typeface="宋体" pitchFamily="2" charset="-122"/>
              </a:rPr>
              <a:t>。</a:t>
            </a:r>
            <a:endParaRPr lang="zh-CN" altLang="en-US">
              <a:latin typeface="微软雅黑" panose="020B0503020204020204" pitchFamily="34" charset="-122"/>
              <a:ea typeface="微软雅黑" panose="020B0503020204020204" pitchFamily="34" charset="-122"/>
              <a:cs typeface="宋体" pitchFamily="2" charset="-122"/>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0" name="图片 9" descr="CLAS20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0270" y="1111250"/>
            <a:ext cx="6532245" cy="5610860"/>
          </a:xfrm>
          <a:prstGeom prst="rect">
            <a:avLst/>
          </a:prstGeom>
        </p:spPr>
      </p:pic>
      <mc:AlternateContent xmlns:mc="http://schemas.openxmlformats.org/markup-compatibility/2006">
        <mc:Choice xmlns:a14="http://schemas.microsoft.com/office/drawing/2010/main" Requires="a14">
          <p:sp>
            <p:nvSpPr>
              <p:cNvPr id="11" name="文本框 10"/>
              <p:cNvSpPr txBox="1"/>
              <p:nvPr/>
            </p:nvSpPr>
            <p:spPr>
              <a:xfrm>
                <a:off x="7375525" y="3100705"/>
                <a:ext cx="4548505" cy="657225"/>
              </a:xfrm>
              <a:prstGeom prst="rect">
                <a:avLst/>
              </a:prstGeom>
              <a:noFill/>
            </p:spPr>
            <p:txBody>
              <a:bodyPr wrap="square" rtlCol="0" anchor="t">
                <a:spAutoFit/>
              </a:bodyPr>
              <a:p>
                <a:r>
                  <a:rPr lang="en-US" altLang="zh-CN">
                    <a:latin typeface="Cambria Math" panose="02040503050406030204" charset="0"/>
                    <a:ea typeface="微软雅黑" panose="020B0503020204020204" pitchFamily="34" charset="-122"/>
                    <a:cs typeface="Cambria Math" panose="02040503050406030204" charset="0"/>
                  </a:rPr>
                  <a:t>   </a:t>
                </a:r>
                <a14:m>
                  <m:oMath xmlns:m="http://schemas.openxmlformats.org/officeDocument/2006/math">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微软雅黑" panose="020B0503020204020204" pitchFamily="34" charset="-122"/>
                            <a:cs typeface="Cambria Math" panose="02040503050406030204" charset="0"/>
                          </a:rPr>
                          <m:t>0</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Cambria Math" panose="02040503050406030204" charset="0"/>
                    <a:ea typeface="微软雅黑" panose="020B0503020204020204" pitchFamily="34" charset="-122"/>
                    <a:cs typeface="Cambria Math" panose="02040503050406030204" charset="0"/>
                    <a:sym typeface="+mn-ea"/>
                  </a:rPr>
                  <a:t>过程极化观测量</a:t>
                </a:r>
                <a14:m>
                  <m:oMath xmlns:m="http://schemas.openxmlformats.org/officeDocument/2006/math">
                    <m:r>
                      <a:rPr lang="en-US" altLang="zh-CN" i="1">
                        <a:latin typeface="Cambria Math" panose="02040503050406030204" charset="0"/>
                        <a:sym typeface="+mn-ea"/>
                      </a:rPr>
                      <m:t> </m:t>
                    </m:r>
                    <m:r>
                      <a:rPr lang="en-US" altLang="zh-CN" i="1">
                        <a:latin typeface="Cambria Math" panose="02040503050406030204" charset="0"/>
                        <a:sym typeface="+mn-ea"/>
                      </a:rPr>
                      <m:t>𝑃</m:t>
                    </m:r>
                    <m:r>
                      <a:rPr lang="en-US" altLang="zh-CN" i="1">
                        <a:latin typeface="Cambria Math" panose="02040503050406030204" charset="0"/>
                        <a:sym typeface="+mn-ea"/>
                      </a:rPr>
                      <m:t>,</m:t>
                    </m:r>
                    <m:r>
                      <a:rPr lang="en-US" altLang="zh-CN" i="1">
                        <a:latin typeface="Cambria Math" panose="02040503050406030204" charset="0"/>
                        <a:sym typeface="+mn-ea"/>
                      </a:rPr>
                      <m:t>𝛴</m:t>
                    </m:r>
                    <m:r>
                      <a:rPr lang="en-US" altLang="zh-CN" i="1">
                        <a:latin typeface="Cambria Math" panose="02040503050406030204" charset="0"/>
                        <a:sym typeface="+mn-ea"/>
                      </a:rPr>
                      <m:t>,</m:t>
                    </m:r>
                    <m:r>
                      <a:rPr lang="en-US" altLang="zh-CN" i="1">
                        <a:latin typeface="Cambria Math" panose="02040503050406030204" charset="0"/>
                        <a:sym typeface="+mn-ea"/>
                      </a:rPr>
                      <m:t>𝑇</m:t>
                    </m:r>
                    <m:r>
                      <a:rPr lang="en-US" altLang="zh-CN" i="1">
                        <a:latin typeface="Cambria Math" panose="02040503050406030204" charset="0"/>
                        <a:sym typeface="+mn-ea"/>
                      </a:rPr>
                      <m:t>,</m:t>
                    </m:r>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𝑂</m:t>
                        </m:r>
                      </m:e>
                      <m:sub>
                        <m:r>
                          <a:rPr lang="en-US" altLang="zh-CN" i="1">
                            <a:latin typeface="Cambria Math" panose="02040503050406030204" charset="0"/>
                            <a:cs typeface="Cambria Math" panose="02040503050406030204" charset="0"/>
                          </a:rPr>
                          <m:t>𝑥</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𝑂</m:t>
                        </m:r>
                      </m:e>
                      <m:sub>
                        <m:r>
                          <a:rPr lang="en-US" altLang="zh-CN" i="1">
                            <a:latin typeface="Cambria Math" panose="02040503050406030204" charset="0"/>
                            <a:cs typeface="Cambria Math" panose="02040503050406030204" charset="0"/>
                          </a:rPr>
                          <m:t>𝑧</m:t>
                        </m:r>
                      </m:sub>
                    </m:sSub>
                    <m:r>
                      <a:rPr lang="en-US" altLang="zh-CN" i="1">
                        <a:latin typeface="Cambria Math" panose="02040503050406030204" charset="0"/>
                        <a:cs typeface="Cambria Math" panose="02040503050406030204" charset="0"/>
                      </a:rPr>
                      <m:t> </m:t>
                    </m:r>
                  </m:oMath>
                </a14:m>
                <a:r>
                  <a:rPr lang="zh-CN" altLang="en-US">
                    <a:latin typeface="Cambria Math" panose="02040503050406030204" charset="0"/>
                    <a:sym typeface="+mn-ea"/>
                  </a:rPr>
                  <a:t>的</a:t>
                </a:r>
                <a:r>
                  <a:rPr lang="zh-CN" altLang="en-US">
                    <a:latin typeface="Cambria Math" panose="02040503050406030204" charset="0"/>
                    <a:cs typeface="Cambria Math" panose="02040503050406030204" charset="0"/>
                    <a:sym typeface="+mn-ea"/>
                  </a:rPr>
                  <a:t>拟合效果均较好。</a:t>
                </a:r>
                <a:r>
                  <a:rPr lang="en-US" altLang="zh-CN">
                    <a:sym typeface="+mn-ea"/>
                  </a:rPr>
                  <a:t> </a:t>
                </a:r>
                <a:endParaRPr lang="en-US" altLang="zh-CN">
                  <a:sym typeface="+mn-ea"/>
                </a:endParaRPr>
              </a:p>
            </p:txBody>
          </p:sp>
        </mc:Choice>
        <mc:Fallback>
          <p:sp>
            <p:nvSpPr>
              <p:cNvPr id="11" name="文本框 10"/>
              <p:cNvSpPr txBox="1">
                <a:spLocks noRot="1" noChangeAspect="1" noMove="1" noResize="1" noEditPoints="1" noAdjustHandles="1" noChangeArrowheads="1" noChangeShapeType="1" noTextEdit="1"/>
              </p:cNvSpPr>
              <p:nvPr/>
            </p:nvSpPr>
            <p:spPr>
              <a:xfrm>
                <a:off x="7375525" y="3100705"/>
                <a:ext cx="4548505" cy="657225"/>
              </a:xfrm>
              <a:prstGeom prst="rect">
                <a:avLst/>
              </a:prstGeom>
              <a:blipFill rotWithShape="1">
                <a:blip r:embed="rId3"/>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9" name="文本框 8"/>
          <p:cNvSpPr txBox="1"/>
          <p:nvPr/>
        </p:nvSpPr>
        <p:spPr>
          <a:xfrm>
            <a:off x="1155700" y="374650"/>
            <a:ext cx="2087245"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物理结论</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2" name="图片 1" descr="sigmatp"/>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40" y="1073150"/>
            <a:ext cx="3556000" cy="2768600"/>
          </a:xfrm>
          <a:prstGeom prst="rect">
            <a:avLst/>
          </a:prstGeom>
        </p:spPr>
      </p:pic>
      <p:pic>
        <p:nvPicPr>
          <p:cNvPr id="3" name="图片 2" descr="sigma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4785" y="1073150"/>
            <a:ext cx="3556000" cy="2768600"/>
          </a:xfrm>
          <a:prstGeom prst="rect">
            <a:avLst/>
          </a:prstGeom>
        </p:spPr>
      </p:pic>
      <p:pic>
        <p:nvPicPr>
          <p:cNvPr id="8" name="图片 7" descr="plot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6860" y="1002030"/>
            <a:ext cx="2839720" cy="1311275"/>
          </a:xfrm>
          <a:prstGeom prst="rect">
            <a:avLst/>
          </a:prstGeom>
        </p:spPr>
      </p:pic>
      <p:sp>
        <p:nvSpPr>
          <p:cNvPr id="10" name="矩形 9"/>
          <p:cNvSpPr/>
          <p:nvPr/>
        </p:nvSpPr>
        <p:spPr>
          <a:xfrm>
            <a:off x="10035540" y="1002030"/>
            <a:ext cx="701040" cy="131064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1" name="直接连接符 10"/>
          <p:cNvCxnSpPr/>
          <p:nvPr/>
        </p:nvCxnSpPr>
        <p:spPr>
          <a:xfrm>
            <a:off x="1510030" y="1277620"/>
            <a:ext cx="0" cy="2245995"/>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12" name="直接连接符 11"/>
          <p:cNvCxnSpPr/>
          <p:nvPr/>
        </p:nvCxnSpPr>
        <p:spPr>
          <a:xfrm>
            <a:off x="2406650" y="1277620"/>
            <a:ext cx="0" cy="2245995"/>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14" name="直接连接符 13"/>
          <p:cNvCxnSpPr/>
          <p:nvPr/>
        </p:nvCxnSpPr>
        <p:spPr>
          <a:xfrm>
            <a:off x="3314700" y="2520950"/>
            <a:ext cx="0" cy="1050290"/>
          </a:xfrm>
          <a:prstGeom prst="line">
            <a:avLst/>
          </a:prstGeom>
          <a:ln w="127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sp>
        <p:nvSpPr>
          <p:cNvPr id="16" name="文本框 15"/>
          <p:cNvSpPr txBox="1"/>
          <p:nvPr/>
        </p:nvSpPr>
        <p:spPr>
          <a:xfrm>
            <a:off x="6356350" y="2085975"/>
            <a:ext cx="1194435" cy="227330"/>
          </a:xfrm>
          <a:prstGeom prst="rect">
            <a:avLst/>
          </a:prstGeom>
        </p:spPr>
        <p:txBody>
          <a:bodyPr wrap="square">
            <a:noAutofit/>
          </a:bodyPr>
          <a:p>
            <a:r>
              <a:rPr lang="en-US" altLang="zh-CN" sz="800"/>
              <a:t>Upper limit of HFF-P3</a:t>
            </a:r>
            <a:endParaRPr lang="en-US" altLang="zh-CN" sz="800"/>
          </a:p>
        </p:txBody>
      </p:sp>
      <mc:AlternateContent xmlns:mc="http://schemas.openxmlformats.org/markup-compatibility/2006">
        <mc:Choice xmlns:a14="http://schemas.microsoft.com/office/drawing/2010/main" Requires="a14">
          <p:sp>
            <p:nvSpPr>
              <p:cNvPr id="15" name="文本框 14"/>
              <p:cNvSpPr txBox="1"/>
              <p:nvPr/>
            </p:nvSpPr>
            <p:spPr>
              <a:xfrm>
                <a:off x="320040" y="3891280"/>
                <a:ext cx="9989820" cy="252095"/>
              </a:xfrm>
              <a:prstGeom prst="rect">
                <a:avLst/>
              </a:prstGeom>
              <a:noFill/>
            </p:spPr>
            <p:txBody>
              <a:bodyPr wrap="square" rtlCol="0" anchor="t">
                <a:noAutofit/>
              </a:bodyPr>
              <a:p>
                <a:r>
                  <a:rPr lang="en-US" altLang="zh-CN">
                    <a:latin typeface="微软雅黑" panose="020B0503020204020204" pitchFamily="34" charset="-122"/>
                    <a:ea typeface="微软雅黑" panose="020B0503020204020204" pitchFamily="34" charset="-122"/>
                    <a:cs typeface="宋体" pitchFamily="2" charset="-122"/>
                    <a:sym typeface="+mn-ea"/>
                  </a:rPr>
                  <a:t>  </a:t>
                </a:r>
                <a:r>
                  <a:rPr lang="zh-CN" altLang="en-US" b="1">
                    <a:latin typeface="微软雅黑" panose="020B0503020204020204" pitchFamily="34" charset="-122"/>
                    <a:ea typeface="微软雅黑" panose="020B0503020204020204" pitchFamily="34" charset="-122"/>
                    <a:cs typeface="宋体" pitchFamily="2" charset="-122"/>
                    <a:sym typeface="+mn-ea"/>
                  </a:rPr>
                  <a:t>工作结果</a:t>
                </a:r>
                <a:r>
                  <a:rPr lang="zh-CN" altLang="en-US">
                    <a:latin typeface="微软雅黑" panose="020B0503020204020204" pitchFamily="34" charset="-122"/>
                    <a:ea typeface="微软雅黑" panose="020B0503020204020204" pitchFamily="34" charset="-122"/>
                    <a:cs typeface="宋体" pitchFamily="2" charset="-122"/>
                    <a:sym typeface="+mn-ea"/>
                  </a:rPr>
                  <a:t>：为</a:t>
                </a:r>
                <a14:m>
                  <m:oMath xmlns:m="http://schemas.openxmlformats.org/officeDocument/2006/math">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𝑝</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𝛴</m:t>
                    </m:r>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oMath>
                </a14:m>
                <a:r>
                  <a:rPr lang="zh-CN" altLang="en-US">
                    <a:latin typeface="微软雅黑" panose="020B0503020204020204" pitchFamily="34" charset="-122"/>
                    <a:ea typeface="微软雅黑" panose="020B0503020204020204" pitchFamily="34" charset="-122"/>
                    <a:cs typeface="宋体" pitchFamily="2" charset="-122"/>
                    <a:sym typeface="+mn-ea"/>
                  </a:rPr>
                  <a:t>过程提供了</a:t>
                </a:r>
                <a:r>
                  <a:rPr lang="zh-CN" altLang="en-US" b="1">
                    <a:latin typeface="微软雅黑" panose="020B0503020204020204" pitchFamily="34" charset="-122"/>
                    <a:ea typeface="微软雅黑" panose="020B0503020204020204" pitchFamily="34" charset="-122"/>
                    <a:cs typeface="宋体" pitchFamily="2" charset="-122"/>
                    <a:sym typeface="+mn-ea"/>
                  </a:rPr>
                  <a:t>一套质量较好、包含相应分子态贡献的理论解与物理图像</a:t>
                </a:r>
                <a:r>
                  <a:rPr lang="zh-CN" altLang="en-US">
                    <a:latin typeface="微软雅黑" panose="020B0503020204020204" pitchFamily="34" charset="-122"/>
                    <a:ea typeface="微软雅黑" panose="020B0503020204020204" pitchFamily="34" charset="-122"/>
                    <a:cs typeface="宋体" pitchFamily="2" charset="-122"/>
                    <a:sym typeface="+mn-ea"/>
                  </a:rPr>
                  <a:t>。</a:t>
                </a:r>
                <a:endParaRPr lang="zh-CN" altLang="en-US">
                  <a:latin typeface="微软雅黑" panose="020B0503020204020204" pitchFamily="34" charset="-122"/>
                  <a:ea typeface="微软雅黑" panose="020B0503020204020204" pitchFamily="34" charset="-122"/>
                  <a:cs typeface="宋体" pitchFamily="2" charset="-122"/>
                  <a:sym typeface="+mn-ea"/>
                </a:endParaRPr>
              </a:p>
            </p:txBody>
          </p:sp>
        </mc:Choice>
        <mc:Fallback>
          <p:sp>
            <p:nvSpPr>
              <p:cNvPr id="15" name="文本框 14"/>
              <p:cNvSpPr txBox="1">
                <a:spLocks noRot="1" noChangeAspect="1" noMove="1" noResize="1" noEditPoints="1" noAdjustHandles="1" noChangeArrowheads="1" noChangeShapeType="1" noTextEdit="1"/>
              </p:cNvSpPr>
              <p:nvPr/>
            </p:nvSpPr>
            <p:spPr>
              <a:xfrm>
                <a:off x="320040" y="3891280"/>
                <a:ext cx="9989820" cy="252095"/>
              </a:xfrm>
              <a:prstGeom prst="rect">
                <a:avLst/>
              </a:prstGeom>
              <a:blipFill rotWithShape="1">
                <a:blip r:embed="rId7"/>
                <a:stretch>
                  <a:fillRect b="-2695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8" name="文本框 17"/>
              <p:cNvSpPr txBox="1"/>
              <p:nvPr/>
            </p:nvSpPr>
            <p:spPr>
              <a:xfrm>
                <a:off x="320040" y="4284345"/>
                <a:ext cx="11824970" cy="1921510"/>
              </a:xfrm>
              <a:prstGeom prst="rect">
                <a:avLst/>
              </a:prstGeom>
              <a:noFill/>
            </p:spPr>
            <p:txBody>
              <a:bodyPr wrap="square" rtlCol="0" anchor="t">
                <a:noAutofit/>
              </a:bodyPr>
              <a:p>
                <a:r>
                  <a:rPr lang="zh-CN" altLang="en-US">
                    <a:latin typeface="微软雅黑" panose="020B0503020204020204" pitchFamily="34" charset="-122"/>
                    <a:ea typeface="微软雅黑" panose="020B0503020204020204" pitchFamily="34" charset="-122"/>
                    <a:cs typeface="宋体" pitchFamily="2" charset="-122"/>
                    <a:sym typeface="+mn-ea"/>
                  </a:rPr>
                  <a:t>①</a:t>
                </a:r>
                <a:r>
                  <a:rPr lang="en-US" altLang="zh-CN">
                    <a:latin typeface="微软雅黑" panose="020B0503020204020204" pitchFamily="34" charset="-122"/>
                    <a:ea typeface="微软雅黑" panose="020B0503020204020204" pitchFamily="34" charset="-122"/>
                    <a:cs typeface="宋体" pitchFamily="2"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相比其它同过程的理论工作</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HFF-P3</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模型：</a:t>
                </a:r>
                <a:r>
                  <a:rPr lang="en-US" altLang="zh-CN" sz="1400">
                    <a:solidFill>
                      <a:schemeClr val="accent1"/>
                    </a:solidFill>
                    <a:latin typeface="Arial" panose="020B0704020202020204" pitchFamily="34" charset="0"/>
                    <a:ea typeface="微软雅黑" panose="020B0503020204020204" pitchFamily="34" charset="-122"/>
                    <a:cs typeface="Arial" panose="020B0704020202020204" pitchFamily="34" charset="0"/>
                    <a:sym typeface="+mn-ea"/>
                  </a:rPr>
                  <a:t>S. Clymton and T. Mart, Phys. Rev. D </a:t>
                </a:r>
                <a:r>
                  <a:rPr lang="en-US" altLang="zh-CN" sz="1400" b="1">
                    <a:solidFill>
                      <a:schemeClr val="accent1"/>
                    </a:solidFill>
                    <a:latin typeface="Arial" panose="020B0704020202020204" pitchFamily="34" charset="0"/>
                    <a:ea typeface="微软雅黑" panose="020B0503020204020204" pitchFamily="34" charset="-122"/>
                    <a:cs typeface="Arial" panose="020B0704020202020204" pitchFamily="34" charset="0"/>
                    <a:sym typeface="+mn-ea"/>
                  </a:rPr>
                  <a:t>104</a:t>
                </a:r>
                <a:r>
                  <a:rPr lang="en-US" altLang="zh-CN" sz="1400">
                    <a:solidFill>
                      <a:schemeClr val="accent1"/>
                    </a:solidFill>
                    <a:latin typeface="Arial" panose="020B0704020202020204" pitchFamily="34" charset="0"/>
                    <a:ea typeface="微软雅黑" panose="020B0503020204020204" pitchFamily="34" charset="-122"/>
                    <a:cs typeface="Arial" panose="020B0704020202020204" pitchFamily="34" charset="0"/>
                    <a:sym typeface="+mn-ea"/>
                  </a:rPr>
                  <a:t>, 056015 (2021)</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，分子态贡献的考虑，使模型以</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更精减</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的共振态和拟合参数，获得</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质量相当</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的优秀结果；</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宋体" pitchFamily="2" charset="-122"/>
                    <a:sym typeface="+mn-ea"/>
                  </a:rPr>
                  <a:t>分子态在质量附近能区有着明显的</a:t>
                </a:r>
                <a:r>
                  <a:rPr lang="zh-CN" altLang="en-US" b="1">
                    <a:latin typeface="微软雅黑" panose="020B0503020204020204" pitchFamily="34" charset="-122"/>
                    <a:ea typeface="微软雅黑" panose="020B0503020204020204" pitchFamily="34" charset="-122"/>
                    <a:cs typeface="宋体" pitchFamily="2" charset="-122"/>
                    <a:sym typeface="+mn-ea"/>
                  </a:rPr>
                  <a:t>结构贡献</a:t>
                </a:r>
                <a:r>
                  <a:rPr lang="zh-CN" altLang="en-US">
                    <a:latin typeface="微软雅黑" panose="020B0503020204020204" pitchFamily="34" charset="-122"/>
                    <a:ea typeface="微软雅黑" panose="020B0503020204020204" pitchFamily="34" charset="-122"/>
                    <a:cs typeface="宋体" pitchFamily="2" charset="-122"/>
                    <a:sym typeface="+mn-ea"/>
                  </a:rPr>
                  <a:t>，且其</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相位因子带来的额外相干效应是</a:t>
                </a:r>
                <a14:m>
                  <m:oMath xmlns:m="http://schemas.openxmlformats.org/officeDocument/2006/math">
                    <m: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0</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m:t>
                        </m:r>
                      </m:sup>
                    </m:sSup>
                    <m:r>
                      <a:rPr lang="en-US" altLang="zh-CN" i="1">
                        <a:latin typeface="Cambria Math" panose="02040503050406030204" charset="0"/>
                        <a:ea typeface="微软雅黑" panose="020B0503020204020204" pitchFamily="34" charset="-122"/>
                        <a:cs typeface="Cambria Math" panose="02040503050406030204" charset="0"/>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zh-CN" altLang="en-US" i="1">
                            <a:latin typeface="Cambria Math" panose="02040503050406030204" charset="0"/>
                            <a:ea typeface="MS Mincho" charset="0"/>
                            <a:cs typeface="Cambria Math" panose="02040503050406030204" charset="0"/>
                          </a:rPr>
                          <m:t>相比</m:t>
                        </m:r>
                        <m:r>
                          <a:rPr lang="en-US" altLang="zh-CN" i="1">
                            <a:latin typeface="Cambria Math" panose="02040503050406030204" charset="0"/>
                            <a:ea typeface="MS Mincho" charset="0"/>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𝐾</m:t>
                        </m:r>
                      </m:e>
                      <m:sup>
                        <m:r>
                          <a:rPr lang="en-US" altLang="zh-CN" i="1">
                            <a:latin typeface="Cambria Math" panose="02040503050406030204" charset="0"/>
                            <a:ea typeface="MS Mincho" charset="0"/>
                            <a:cs typeface="Cambria Math" panose="02040503050406030204" charset="0"/>
                          </a:rPr>
                          <m:t>+</m:t>
                        </m:r>
                      </m:sup>
                    </m:sSup>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MS Mincho" charset="0"/>
                            <a:cs typeface="Cambria Math" panose="02040503050406030204" charset="0"/>
                          </a:rPr>
                          <m:t>𝛴</m:t>
                        </m:r>
                      </m:e>
                      <m:sup>
                        <m:r>
                          <a:rPr lang="en-US" altLang="zh-CN" i="1">
                            <a:latin typeface="Cambria Math" panose="02040503050406030204" charset="0"/>
                            <a:ea typeface="MS Mincho" charset="0"/>
                            <a:cs typeface="Cambria Math" panose="02040503050406030204" charset="0"/>
                          </a:rPr>
                          <m:t>0</m:t>
                        </m:r>
                      </m:sup>
                    </m:sSup>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过程散射截面明显降低的重要因素；</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宋体" pitchFamily="2" charset="-122"/>
                    <a:sym typeface="+mn-ea"/>
                  </a:rPr>
                  <a:t>③</a:t>
                </a:r>
                <a:r>
                  <a:rPr lang="en-US" altLang="zh-CN">
                    <a:latin typeface="微软雅黑" panose="020B0503020204020204" pitchFamily="34" charset="-122"/>
                    <a:ea typeface="微软雅黑" panose="020B0503020204020204" pitchFamily="34" charset="-122"/>
                    <a:cs typeface="宋体" pitchFamily="2" charset="-122"/>
                    <a:sym typeface="+mn-ea"/>
                  </a:rPr>
                  <a:t> </a:t>
                </a:r>
                <a:r>
                  <a:rPr lang="zh-CN" altLang="en-US">
                    <a:latin typeface="微软雅黑" panose="020B0503020204020204" pitchFamily="34" charset="-122"/>
                    <a:ea typeface="微软雅黑" panose="020B0503020204020204" pitchFamily="34" charset="-122"/>
                    <a:cs typeface="宋体" pitchFamily="2" charset="-122"/>
                    <a:sym typeface="+mn-ea"/>
                  </a:rPr>
                  <a:t>基于此结果放开分子态质量进行再次拟合，收敛拟合值相较原质量固定值的</a:t>
                </a:r>
                <a:r>
                  <a:rPr lang="zh-CN" altLang="en-US" b="1">
                    <a:latin typeface="微软雅黑" panose="020B0503020204020204" pitchFamily="34" charset="-122"/>
                    <a:ea typeface="微软雅黑" panose="020B0503020204020204" pitchFamily="34" charset="-122"/>
                    <a:cs typeface="宋体" pitchFamily="2" charset="-122"/>
                    <a:sym typeface="+mn-ea"/>
                  </a:rPr>
                  <a:t>偏移均较小（特别是</a:t>
                </a:r>
                <a14:m>
                  <m:oMath xmlns:m="http://schemas.openxmlformats.org/officeDocument/2006/math">
                    <m:r>
                      <a:rPr lang="en-US" altLang="zh-CN" b="1" i="1">
                        <a:latin typeface="Cambria Math" panose="02040503050406030204" charset="0"/>
                        <a:ea typeface="微软雅黑" panose="020B0503020204020204" pitchFamily="34" charset="-122"/>
                        <a:cs typeface="Cambria Math" panose="02040503050406030204" charset="0"/>
                        <a:sym typeface="+mn-ea"/>
                      </a:rPr>
                      <m:t>𝑵</m:t>
                    </m:r>
                    <m:r>
                      <a:rPr lang="en-US" altLang="zh-CN" b="1" i="1">
                        <a:latin typeface="Cambria Math" panose="02040503050406030204" charset="0"/>
                        <a:ea typeface="微软雅黑" panose="020B0503020204020204" pitchFamily="34" charset="-122"/>
                        <a:cs typeface="Cambria Math" panose="02040503050406030204" charset="0"/>
                        <a:sym typeface="+mn-ea"/>
                      </a:rPr>
                      <m:t>(</m:t>
                    </m:r>
                    <m:r>
                      <a:rPr lang="en-US" altLang="zh-CN" b="1" i="1">
                        <a:latin typeface="Cambria Math" panose="02040503050406030204" charset="0"/>
                        <a:ea typeface="微软雅黑" panose="020B0503020204020204" pitchFamily="34" charset="-122"/>
                        <a:cs typeface="Cambria Math" panose="02040503050406030204" charset="0"/>
                        <a:sym typeface="+mn-ea"/>
                      </a:rPr>
                      <m:t>𝟐𝟐𝟕𝟎</m:t>
                    </m:r>
                    <m:r>
                      <a:rPr lang="en-US" altLang="zh-CN" b="1" i="1">
                        <a:latin typeface="Cambria Math" panose="02040503050406030204" charset="0"/>
                        <a:ea typeface="微软雅黑" panose="020B0503020204020204" pitchFamily="34" charset="-122"/>
                        <a:cs typeface="Cambria Math" panose="02040503050406030204" charset="0"/>
                        <a:sym typeface="+mn-ea"/>
                      </a:rPr>
                      <m:t>)</m:t>
                    </m:r>
                    <m:sSup>
                      <m:sSupPr>
                        <m:ctrlPr>
                          <a:rPr lang="en-US" altLang="zh-CN" b="1" i="1">
                            <a:latin typeface="Cambria Math" panose="02040503050406030204" charset="0"/>
                            <a:ea typeface="微软雅黑" panose="020B0503020204020204" pitchFamily="34" charset="-122"/>
                            <a:cs typeface="Cambria Math" panose="02040503050406030204" charset="0"/>
                            <a:sym typeface="+mn-ea"/>
                          </a:rPr>
                        </m:ctrlPr>
                      </m:sSupPr>
                      <m:e>
                        <m:f>
                          <m:fPr>
                            <m:ctrlPr>
                              <a:rPr lang="en-US" altLang="zh-CN" b="1" i="1">
                                <a:latin typeface="Cambria Math" panose="02040503050406030204" charset="0"/>
                                <a:ea typeface="微软雅黑" panose="020B0503020204020204" pitchFamily="34" charset="-122"/>
                                <a:cs typeface="Cambria Math" panose="02040503050406030204" charset="0"/>
                                <a:sym typeface="+mn-ea"/>
                              </a:rPr>
                            </m:ctrlPr>
                          </m:fPr>
                          <m:num>
                            <m:r>
                              <a:rPr lang="en-US" altLang="zh-CN" b="1" i="1">
                                <a:latin typeface="Cambria Math" panose="02040503050406030204" charset="0"/>
                                <a:ea typeface="微软雅黑" panose="020B0503020204020204" pitchFamily="34" charset="-122"/>
                                <a:cs typeface="Cambria Math" panose="02040503050406030204" charset="0"/>
                                <a:sym typeface="+mn-ea"/>
                              </a:rPr>
                              <m:t>𝟑</m:t>
                            </m:r>
                          </m:num>
                          <m:den>
                            <m:r>
                              <a:rPr lang="en-US" altLang="zh-CN" b="1" i="1">
                                <a:latin typeface="Cambria Math" panose="02040503050406030204" charset="0"/>
                                <a:ea typeface="微软雅黑" panose="020B0503020204020204" pitchFamily="34" charset="-122"/>
                                <a:cs typeface="Cambria Math" panose="02040503050406030204" charset="0"/>
                                <a:sym typeface="+mn-ea"/>
                              </a:rPr>
                              <m:t>𝟐</m:t>
                            </m:r>
                          </m:den>
                        </m:f>
                      </m:e>
                      <m:sup>
                        <m:r>
                          <a:rPr lang="en-US" altLang="zh-CN" b="1" i="1">
                            <a:latin typeface="Cambria Math" panose="02040503050406030204" charset="0"/>
                            <a:ea typeface="微软雅黑" panose="020B0503020204020204" pitchFamily="34" charset="-122"/>
                            <a:cs typeface="Cambria Math" panose="02040503050406030204" charset="0"/>
                            <a:sym typeface="+mn-ea"/>
                          </a:rPr>
                          <m:t>−</m:t>
                        </m:r>
                      </m:sup>
                    </m:sSup>
                  </m:oMath>
                </a14:m>
                <a:r>
                  <a:rPr lang="zh-CN" altLang="en-US" b="1">
                    <a:latin typeface="微软雅黑" panose="020B0503020204020204" pitchFamily="34" charset="-122"/>
                    <a:ea typeface="微软雅黑" panose="020B0503020204020204" pitchFamily="34" charset="-122"/>
                    <a:cs typeface="宋体" pitchFamily="2" charset="-122"/>
                    <a:sym typeface="+mn-ea"/>
                  </a:rPr>
                  <a:t>）</a:t>
                </a:r>
                <a:r>
                  <a:rPr lang="zh-CN" altLang="en-US">
                    <a:latin typeface="微软雅黑" panose="020B0503020204020204" pitchFamily="34" charset="-122"/>
                    <a:ea typeface="微软雅黑" panose="020B0503020204020204" pitchFamily="34" charset="-122"/>
                    <a:cs typeface="宋体" pitchFamily="2" charset="-122"/>
                    <a:sym typeface="+mn-ea"/>
                  </a:rPr>
                  <a:t>，说明拟合结果较为</a:t>
                </a:r>
                <a:r>
                  <a:rPr lang="zh-CN" altLang="en-US" b="1">
                    <a:latin typeface="微软雅黑" panose="020B0503020204020204" pitchFamily="34" charset="-122"/>
                    <a:ea typeface="微软雅黑" panose="020B0503020204020204" pitchFamily="34" charset="-122"/>
                    <a:cs typeface="宋体" pitchFamily="2" charset="-122"/>
                    <a:sym typeface="+mn-ea"/>
                  </a:rPr>
                  <a:t>稳定</a:t>
                </a:r>
                <a:r>
                  <a:rPr lang="zh-CN" altLang="en-US">
                    <a:latin typeface="微软雅黑" panose="020B0503020204020204" pitchFamily="34" charset="-122"/>
                    <a:ea typeface="微软雅黑" panose="020B0503020204020204" pitchFamily="34" charset="-122"/>
                    <a:cs typeface="宋体" pitchFamily="2" charset="-122"/>
                    <a:sym typeface="+mn-ea"/>
                  </a:rPr>
                  <a:t>，相应质量能区较大可能存在</a:t>
                </a:r>
                <a:r>
                  <a:rPr lang="zh-CN" altLang="en-US">
                    <a:latin typeface="微软雅黑" panose="020B0503020204020204" pitchFamily="34" charset="-122"/>
                    <a:ea typeface="微软雅黑" panose="020B0503020204020204" pitchFamily="34" charset="-122"/>
                    <a:cs typeface="宋体" pitchFamily="2" charset="-122"/>
                    <a:sym typeface="+mn-ea"/>
                  </a:rPr>
                  <a:t>分子态的贡献；</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宋体" pitchFamily="2" charset="-122"/>
                  <a:ea typeface="宋体" pitchFamily="2" charset="-122"/>
                  <a:cs typeface="宋体" pitchFamily="2" charset="-122"/>
                </a:endParaRPr>
              </a:p>
              <a:p>
                <a:r>
                  <a:rPr lang="en-US" altLang="zh-CN">
                    <a:latin typeface="微软雅黑" panose="020B0503020204020204" pitchFamily="34" charset="-122"/>
                    <a:ea typeface="微软雅黑" panose="020B0503020204020204" pitchFamily="34" charset="-122"/>
                    <a:cs typeface="宋体" pitchFamily="2" charset="-122"/>
                    <a:sym typeface="+mn-ea"/>
                  </a:rPr>
                  <a:t> </a:t>
                </a:r>
                <a:endParaRPr lang="en-US" altLang="zh-CN">
                  <a:latin typeface="微软雅黑" panose="020B0503020204020204" pitchFamily="34" charset="-122"/>
                  <a:ea typeface="微软雅黑" panose="020B0503020204020204" pitchFamily="34" charset="-122"/>
                  <a:cs typeface="宋体" pitchFamily="2" charset="-122"/>
                  <a:sym typeface="+mn-ea"/>
                </a:endParaRPr>
              </a:p>
            </p:txBody>
          </p:sp>
        </mc:Choice>
        <mc:Fallback>
          <p:sp>
            <p:nvSpPr>
              <p:cNvPr id="18" name="文本框 17"/>
              <p:cNvSpPr txBox="1">
                <a:spLocks noRot="1" noChangeAspect="1" noMove="1" noResize="1" noEditPoints="1" noAdjustHandles="1" noChangeArrowheads="1" noChangeShapeType="1" noTextEdit="1"/>
              </p:cNvSpPr>
              <p:nvPr/>
            </p:nvSpPr>
            <p:spPr>
              <a:xfrm>
                <a:off x="320040" y="4284345"/>
                <a:ext cx="11824970" cy="1921510"/>
              </a:xfrm>
              <a:prstGeom prst="rect">
                <a:avLst/>
              </a:prstGeom>
              <a:blipFill rotWithShape="1">
                <a:blip r:embed="rId8"/>
                <a:stretch>
                  <a:fillRect b="-51751"/>
                </a:stretch>
              </a:blipFill>
            </p:spPr>
            <p:txBody>
              <a:bodyPr/>
              <a:lstStyle/>
              <a:p>
                <a:r>
                  <a:rPr lang="zh-CN" altLang="en-US">
                    <a:noFill/>
                  </a:rPr>
                  <a:t> </a:t>
                </a:r>
              </a:p>
            </p:txBody>
          </p:sp>
        </mc:Fallback>
      </mc:AlternateContent>
      <p:pic>
        <p:nvPicPr>
          <p:cNvPr id="20" name="图片 19"/>
          <p:cNvPicPr>
            <a:picLocks noChangeAspect="1"/>
          </p:cNvPicPr>
          <p:nvPr/>
        </p:nvPicPr>
        <p:blipFill>
          <a:blip r:embed="rId9"/>
          <a:stretch>
            <a:fillRect/>
          </a:stretch>
        </p:blipFill>
        <p:spPr>
          <a:xfrm>
            <a:off x="7794625" y="2410460"/>
            <a:ext cx="4145280" cy="842010"/>
          </a:xfrm>
          <a:prstGeom prst="rect">
            <a:avLst/>
          </a:prstGeom>
        </p:spPr>
      </p:pic>
      <p:pic>
        <p:nvPicPr>
          <p:cNvPr id="21" name="图片 20"/>
          <p:cNvPicPr>
            <a:picLocks noChangeAspect="1"/>
          </p:cNvPicPr>
          <p:nvPr/>
        </p:nvPicPr>
        <p:blipFill>
          <a:blip r:embed="rId10"/>
          <a:stretch>
            <a:fillRect/>
          </a:stretch>
        </p:blipFill>
        <p:spPr>
          <a:xfrm>
            <a:off x="7794625" y="3114040"/>
            <a:ext cx="4144010" cy="847090"/>
          </a:xfrm>
          <a:prstGeom prst="rect">
            <a:avLst/>
          </a:prstGeom>
        </p:spPr>
      </p:pic>
      <p:sp>
        <p:nvSpPr>
          <p:cNvPr id="22" name="矩形 21"/>
          <p:cNvSpPr/>
          <p:nvPr/>
        </p:nvSpPr>
        <p:spPr>
          <a:xfrm>
            <a:off x="7772400" y="2410460"/>
            <a:ext cx="4197350" cy="150812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3" name="矩形 22"/>
          <p:cNvSpPr/>
          <p:nvPr/>
        </p:nvSpPr>
        <p:spPr>
          <a:xfrm>
            <a:off x="9401175" y="3239135"/>
            <a:ext cx="940435" cy="57277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24" name="文本框 23"/>
              <p:cNvSpPr txBox="1"/>
              <p:nvPr/>
            </p:nvSpPr>
            <p:spPr>
              <a:xfrm>
                <a:off x="320040" y="6162040"/>
                <a:ext cx="11068685" cy="252095"/>
              </a:xfrm>
              <a:prstGeom prst="rect">
                <a:avLst/>
              </a:prstGeom>
              <a:noFill/>
            </p:spPr>
            <p:txBody>
              <a:bodyPr wrap="square" rtlCol="0" anchor="t">
                <a:noAutofit/>
              </a:bodyPr>
              <a:p>
                <a:r>
                  <a:rPr lang="en-US" altLang="zh-CN">
                    <a:latin typeface="微软雅黑" panose="020B0503020204020204" pitchFamily="34" charset="-122"/>
                    <a:ea typeface="微软雅黑" panose="020B0503020204020204" pitchFamily="34" charset="-122"/>
                    <a:cs typeface="宋体" pitchFamily="2" charset="-122"/>
                    <a:sym typeface="+mn-ea"/>
                  </a:rPr>
                  <a:t>  </a:t>
                </a:r>
                <a:r>
                  <a:rPr lang="zh-CN" altLang="en-US" b="1">
                    <a:latin typeface="微软雅黑" panose="020B0503020204020204" pitchFamily="34" charset="-122"/>
                    <a:ea typeface="微软雅黑" panose="020B0503020204020204" pitchFamily="34" charset="-122"/>
                    <a:cs typeface="宋体" pitchFamily="2" charset="-122"/>
                    <a:sym typeface="+mn-ea"/>
                  </a:rPr>
                  <a:t>物理结论</a:t>
                </a:r>
                <a:r>
                  <a:rPr lang="zh-CN" altLang="en-US">
                    <a:latin typeface="微软雅黑" panose="020B0503020204020204" pitchFamily="34" charset="-122"/>
                    <a:ea typeface="微软雅黑" panose="020B0503020204020204" pitchFamily="34" charset="-122"/>
                    <a:cs typeface="宋体" pitchFamily="2" charset="-122"/>
                    <a:sym typeface="+mn-ea"/>
                  </a:rPr>
                  <a:t>：对于</a:t>
                </a:r>
                <a14:m>
                  <m:oMath xmlns:m="http://schemas.openxmlformats.org/officeDocument/2006/math">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𝑝</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𝛴</m:t>
                    </m:r>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oMath>
                </a14:m>
                <a:r>
                  <a:rPr kumimoji="1" lang="zh-CN" altLang="en-US"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a:t>过程，</a:t>
                </a:r>
                <a:r>
                  <a:rPr kumimoji="1" lang="zh-CN" altLang="en-US" b="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a:t>基于分子态影响贡献的物理图像与现有实验数据相容</a:t>
                </a:r>
                <a:r>
                  <a:rPr kumimoji="1" lang="zh-CN" altLang="en-US"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a:t>，需要更多高精度实验数据进行</a:t>
                </a:r>
                <a:r>
                  <a:rPr kumimoji="1" lang="zh-CN" altLang="en-US" b="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a:t>约束分辨</a:t>
                </a:r>
                <a:r>
                  <a:rPr lang="zh-CN" altLang="en-US">
                    <a:latin typeface="微软雅黑" panose="020B0503020204020204" pitchFamily="34" charset="-122"/>
                    <a:ea typeface="微软雅黑" panose="020B0503020204020204" pitchFamily="34" charset="-122"/>
                    <a:cs typeface="宋体" pitchFamily="2" charset="-122"/>
                    <a:sym typeface="+mn-ea"/>
                  </a:rPr>
                  <a:t>。</a:t>
                </a:r>
                <a:endParaRPr lang="zh-CN" altLang="en-US">
                  <a:latin typeface="微软雅黑" panose="020B0503020204020204" pitchFamily="34" charset="-122"/>
                  <a:ea typeface="微软雅黑" panose="020B0503020204020204" pitchFamily="34" charset="-122"/>
                  <a:cs typeface="宋体" pitchFamily="2" charset="-122"/>
                  <a:sym typeface="+mn-ea"/>
                </a:endParaRPr>
              </a:p>
            </p:txBody>
          </p:sp>
        </mc:Choice>
        <mc:Fallback>
          <p:sp>
            <p:nvSpPr>
              <p:cNvPr id="24" name="文本框 23"/>
              <p:cNvSpPr txBox="1">
                <a:spLocks noRot="1" noChangeAspect="1" noMove="1" noResize="1" noEditPoints="1" noAdjustHandles="1" noChangeArrowheads="1" noChangeShapeType="1" noTextEdit="1"/>
              </p:cNvSpPr>
              <p:nvPr/>
            </p:nvSpPr>
            <p:spPr>
              <a:xfrm>
                <a:off x="320040" y="6162040"/>
                <a:ext cx="11068685" cy="252095"/>
              </a:xfrm>
              <a:prstGeom prst="rect">
                <a:avLst/>
              </a:prstGeom>
              <a:blipFill rotWithShape="1">
                <a:blip r:embed="rId11"/>
                <a:stretch>
                  <a:fillRect b="-135768"/>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文本框 5"/>
              <p:cNvSpPr txBox="1"/>
              <p:nvPr/>
            </p:nvSpPr>
            <p:spPr>
              <a:xfrm>
                <a:off x="1064895" y="4060190"/>
                <a:ext cx="10056495" cy="1638300"/>
              </a:xfrm>
              <a:prstGeom prst="rect">
                <a:avLst/>
              </a:prstGeom>
              <a:noFill/>
            </p:spPr>
            <p:txBody>
              <a:bodyPr wrap="square" rtlCol="0">
                <a:no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  1. </a:t>
                </a:r>
                <a14:m>
                  <m:oMath xmlns:m="http://schemas.openxmlformats.org/officeDocument/2006/math">
                    <m:r>
                      <a:rPr kumimoji="1" lang="en-US" altLang="zh-CN" b="1" i="1" dirty="0">
                        <a:effectLst/>
                        <a:latin typeface="Cambria Math" panose="02040503050406030204" charset="0"/>
                        <a:ea typeface="微软雅黑" panose="020B0503020204020204" pitchFamily="34" charset="-122"/>
                        <a:cs typeface="Cambria Math" panose="02040503050406030204" charset="0"/>
                        <a:sym typeface="+mn-lt"/>
                      </a:rPr>
                      <m:t>𝜸</m:t>
                    </m:r>
                    <m:r>
                      <a:rPr kumimoji="1" lang="en-US" altLang="zh-CN" b="1" i="1" dirty="0">
                        <a:effectLst/>
                        <a:latin typeface="Cambria Math" panose="02040503050406030204" charset="0"/>
                        <a:ea typeface="微软雅黑" panose="020B0503020204020204" pitchFamily="34" charset="-122"/>
                        <a:cs typeface="Cambria Math" panose="02040503050406030204" charset="0"/>
                        <a:sym typeface="+mn-lt"/>
                      </a:rPr>
                      <m:t>𝒑</m:t>
                    </m:r>
                    <m:r>
                      <a:rPr kumimoji="1" lang="en-US" altLang="zh-CN" b="1" i="1" dirty="0">
                        <a:effectLst/>
                        <a:latin typeface="Cambria Math" panose="02040503050406030204" charset="0"/>
                        <a:ea typeface="微软雅黑" panose="020B0503020204020204" pitchFamily="34" charset="-122"/>
                        <a:cs typeface="Cambria Math" panose="02040503050406030204" charset="0"/>
                        <a:sym typeface="+mn-lt"/>
                      </a:rPr>
                      <m:t> </m:t>
                    </m:r>
                    <m:r>
                      <a:rPr lang="en-US" altLang="zh-CN" b="1" i="1">
                        <a:effectLst/>
                        <a:latin typeface="Cambria Math" panose="02040503050406030204" charset="0"/>
                        <a:ea typeface="微软雅黑" panose="020B0503020204020204" pitchFamily="34" charset="-122"/>
                        <a:cs typeface="Cambria Math" panose="02040503050406030204" charset="0"/>
                        <a:sym typeface="+mn-ea"/>
                      </a:rPr>
                      <m:t>→ </m:t>
                    </m:r>
                    <m:sSup>
                      <m:sSupPr>
                        <m:ctrlPr>
                          <a:rPr lang="en-US" altLang="zh-CN" b="1" i="1">
                            <a:effectLst/>
                            <a:latin typeface="Cambria Math" panose="02040503050406030204" charset="0"/>
                            <a:ea typeface="微软雅黑" panose="020B0503020204020204" pitchFamily="34" charset="-122"/>
                            <a:cs typeface="Cambria Math" panose="02040503050406030204" charset="0"/>
                            <a:sym typeface="+mn-ea"/>
                          </a:rPr>
                        </m:ctrlPr>
                      </m:sSupPr>
                      <m:e>
                        <m:r>
                          <a:rPr lang="en-US" altLang="zh-CN" b="1" i="1">
                            <a:effectLst/>
                            <a:latin typeface="Cambria Math" panose="02040503050406030204" charset="0"/>
                            <a:ea typeface="微软雅黑" panose="020B0503020204020204" pitchFamily="34" charset="-122"/>
                            <a:cs typeface="Cambria Math" panose="02040503050406030204" charset="0"/>
                            <a:sym typeface="+mn-ea"/>
                          </a:rPr>
                          <m:t>𝑲</m:t>
                        </m:r>
                      </m:e>
                      <m:sup>
                        <m:r>
                          <a:rPr lang="en-US" altLang="zh-CN" b="1" i="1">
                            <a:effectLst/>
                            <a:latin typeface="Cambria Math" panose="02040503050406030204" charset="0"/>
                            <a:ea typeface="微软雅黑" panose="020B0503020204020204" pitchFamily="34" charset="-122"/>
                            <a:cs typeface="Cambria Math" panose="02040503050406030204" charset="0"/>
                            <a:sym typeface="+mn-ea"/>
                          </a:rPr>
                          <m:t>𝟎</m:t>
                        </m:r>
                      </m:sup>
                    </m:sSup>
                    <m:sSup>
                      <m:sSupPr>
                        <m:ctrlPr>
                          <a:rPr lang="en-US" altLang="zh-CN" b="1" i="1">
                            <a:effectLst/>
                            <a:latin typeface="Cambria Math" panose="02040503050406030204" charset="0"/>
                            <a:ea typeface="微软雅黑" panose="020B0503020204020204" pitchFamily="34" charset="-122"/>
                            <a:cs typeface="Cambria Math" panose="02040503050406030204" charset="0"/>
                            <a:sym typeface="+mn-ea"/>
                          </a:rPr>
                        </m:ctrlPr>
                      </m:sSupPr>
                      <m:e>
                        <m:r>
                          <a:rPr lang="en-US" altLang="zh-CN" b="1" i="1">
                            <a:effectLst/>
                            <a:latin typeface="Cambria Math" panose="02040503050406030204" charset="0"/>
                            <a:ea typeface="MS Mincho" charset="0"/>
                            <a:cs typeface="Cambria Math" panose="02040503050406030204" charset="0"/>
                            <a:sym typeface="+mn-ea"/>
                          </a:rPr>
                          <m:t>𝜮</m:t>
                        </m:r>
                      </m:e>
                      <m:sup>
                        <m:r>
                          <a:rPr lang="en-US" altLang="zh-CN" b="1" i="1">
                            <a:effectLst/>
                            <a:latin typeface="Cambria Math" panose="02040503050406030204" charset="0"/>
                            <a:ea typeface="MS Mincho" charset="0"/>
                            <a:cs typeface="Cambria Math" panose="02040503050406030204" charset="0"/>
                            <a:sym typeface="+mn-ea"/>
                          </a:rPr>
                          <m:t>+</m:t>
                        </m:r>
                      </m:sup>
                    </m:sSup>
                    <m:r>
                      <a:rPr lang="en-US" altLang="zh-CN" i="1">
                        <a:effectLst/>
                        <a:latin typeface="Cambria Math" panose="02040503050406030204" charset="0"/>
                        <a:ea typeface="微软雅黑" panose="020B0503020204020204" pitchFamily="34" charset="-122"/>
                        <a:cs typeface="Cambria Math" panose="02040503050406030204" charset="0"/>
                        <a:sym typeface="+mn-ea"/>
                      </a:rPr>
                      <m:t> </m:t>
                    </m:r>
                  </m:oMath>
                </a14:m>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过程中</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分子态</a:t>
                </a:r>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的贡献更为</a:t>
                </a:r>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显著，是未来实验</a:t>
                </a:r>
                <a:r>
                  <a:rPr lang="zh-CN" altLang="en-US" b="1">
                    <a:effectLst/>
                    <a:latin typeface="微软雅黑" panose="020B0503020204020204" pitchFamily="34" charset="-122"/>
                    <a:ea typeface="微软雅黑" panose="020B0503020204020204" pitchFamily="34" charset="-122"/>
                    <a:cs typeface="微软雅黑" panose="020B0503020204020204" pitchFamily="34" charset="-122"/>
                    <a:sym typeface="+mn-ea"/>
                  </a:rPr>
                  <a:t>寻找和研究分子态的重要过程。</a:t>
                </a:r>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而</a:t>
                </a:r>
                <a:r>
                  <a:rPr lang="zh-CN" altLang="en-US">
                    <a:latin typeface="微软雅黑" panose="020B0503020204020204" pitchFamily="34" charset="-122"/>
                    <a:ea typeface="微软雅黑" panose="020B0503020204020204" pitchFamily="34" charset="-122"/>
                    <a:cs typeface="微软雅黑" panose="020B0503020204020204" pitchFamily="34" charset="-122"/>
                  </a:rPr>
                  <a:t>目前其散射截面和</a:t>
                </a:r>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极化观测量的</a:t>
                </a:r>
                <a:r>
                  <a:rPr lang="zh-CN" altLang="en-US" b="1">
                    <a:effectLst/>
                    <a:latin typeface="微软雅黑" panose="020B0503020204020204" pitchFamily="34" charset="-122"/>
                    <a:ea typeface="微软雅黑" panose="020B0503020204020204" pitchFamily="34" charset="-122"/>
                    <a:cs typeface="微软雅黑" panose="020B0503020204020204" pitchFamily="34" charset="-122"/>
                    <a:sym typeface="+mn-ea"/>
                  </a:rPr>
                  <a:t>实验数据仍然稀少</a:t>
                </a:r>
                <a:r>
                  <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rPr>
                  <a:t>，这限制了我们对模型参数的约束精度；</a:t>
                </a:r>
                <a:endParaRPr lang="zh-CN" altLang="en-US">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a:latin typeface="微软雅黑" panose="020B0503020204020204" pitchFamily="34" charset="-122"/>
                    <a:ea typeface="微软雅黑" panose="020B0503020204020204" pitchFamily="34" charset="-122"/>
                    <a:cs typeface="微软雅黑" panose="020B0503020204020204" pitchFamily="34" charset="-122"/>
                  </a:rPr>
                  <a:t>  2. </a:t>
                </a:r>
                <a:r>
                  <a:rPr lang="zh-CN" altLang="en-US">
                    <a:latin typeface="微软雅黑" panose="020B0503020204020204" pitchFamily="34" charset="-122"/>
                    <a:ea typeface="微软雅黑" panose="020B0503020204020204" pitchFamily="34" charset="-122"/>
                    <a:cs typeface="微软雅黑" panose="020B0503020204020204" pitchFamily="34" charset="-122"/>
                  </a:rPr>
                  <a:t>呼吁</a:t>
                </a:r>
                <a:r>
                  <a:rPr lang="en-US" altLang="zh-CN">
                    <a:latin typeface="微软雅黑" panose="020B0503020204020204" pitchFamily="34" charset="-122"/>
                    <a:ea typeface="微软雅黑" panose="020B0503020204020204" pitchFamily="34" charset="-122"/>
                    <a:cs typeface="微软雅黑" panose="020B0503020204020204" pitchFamily="34" charset="-122"/>
                  </a:rPr>
                  <a:t> JLab</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en-US" altLang="zh-CN">
                    <a:latin typeface="微软雅黑" panose="020B0503020204020204" pitchFamily="34" charset="-122"/>
                    <a:ea typeface="微软雅黑" panose="020B0503020204020204" pitchFamily="34" charset="-122"/>
                    <a:cs typeface="微软雅黑" panose="020B0503020204020204" pitchFamily="34" charset="-122"/>
                  </a:rPr>
                  <a:t>ELSA</a:t>
                </a:r>
                <a:r>
                  <a:rPr lang="zh-CN" altLang="en-US">
                    <a:latin typeface="微软雅黑" panose="020B0503020204020204" pitchFamily="34" charset="-122"/>
                    <a:ea typeface="微软雅黑" panose="020B0503020204020204" pitchFamily="34" charset="-122"/>
                    <a:cs typeface="微软雅黑" panose="020B0503020204020204" pitchFamily="34" charset="-122"/>
                  </a:rPr>
                  <a:t>等国际实验平台开展对</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14:m>
                  <m:oMath xmlns:m="http://schemas.openxmlformats.org/officeDocument/2006/math">
                    <m:r>
                      <a:rPr kumimoji="1" lang="en-US" altLang="zh-CN" i="1" dirty="0">
                        <a:effectLst/>
                        <a:latin typeface="Cambria Math" panose="02040503050406030204" charset="0"/>
                        <a:ea typeface="微软雅黑" panose="020B0503020204020204" pitchFamily="34" charset="-122"/>
                        <a:cs typeface="Cambria Math" panose="02040503050406030204" charset="0"/>
                        <a:sym typeface="+mn-lt"/>
                      </a:rPr>
                      <m:t>𝛾</m:t>
                    </m:r>
                    <m:r>
                      <a:rPr kumimoji="1" lang="en-US" altLang="zh-CN" i="1" dirty="0">
                        <a:effectLst/>
                        <a:latin typeface="Cambria Math" panose="02040503050406030204" charset="0"/>
                        <a:ea typeface="微软雅黑" panose="020B0503020204020204" pitchFamily="34" charset="-122"/>
                        <a:cs typeface="Cambria Math" panose="02040503050406030204" charset="0"/>
                        <a:sym typeface="+mn-lt"/>
                      </a:rPr>
                      <m:t>𝑝</m:t>
                    </m:r>
                    <m:r>
                      <a:rPr kumimoji="1" lang="en-US" altLang="zh-CN" i="1" dirty="0">
                        <a:effectLst/>
                        <a:latin typeface="Cambria Math" panose="02040503050406030204" charset="0"/>
                        <a:ea typeface="微软雅黑" panose="020B0503020204020204" pitchFamily="34" charset="-122"/>
                        <a:cs typeface="Cambria Math" panose="02040503050406030204" charset="0"/>
                        <a:sym typeface="+mn-lt"/>
                      </a:rPr>
                      <m:t> </m:t>
                    </m:r>
                    <m:r>
                      <a:rPr lang="en-US" altLang="zh-CN" i="1">
                        <a:effectLst/>
                        <a:latin typeface="Cambria Math" panose="02040503050406030204" charset="0"/>
                        <a:ea typeface="微软雅黑" panose="020B0503020204020204" pitchFamily="34" charset="-122"/>
                        <a:cs typeface="Cambria Math" panose="02040503050406030204" charset="0"/>
                        <a:sym typeface="+mn-ea"/>
                      </a:rPr>
                      <m:t>→ </m:t>
                    </m:r>
                    <m:sSup>
                      <m:sSupPr>
                        <m:ctrlPr>
                          <a:rPr lang="en-US" altLang="zh-CN" i="1">
                            <a:effectLst/>
                            <a:latin typeface="Cambria Math" panose="02040503050406030204" charset="0"/>
                            <a:ea typeface="微软雅黑" panose="020B0503020204020204" pitchFamily="34" charset="-122"/>
                            <a:cs typeface="Cambria Math" panose="02040503050406030204" charset="0"/>
                            <a:sym typeface="+mn-ea"/>
                          </a:rPr>
                        </m:ctrlPr>
                      </m:sSupPr>
                      <m:e>
                        <m:r>
                          <a:rPr lang="en-US" altLang="zh-CN" i="1">
                            <a:effectLst/>
                            <a:latin typeface="Cambria Math" panose="02040503050406030204" charset="0"/>
                            <a:ea typeface="微软雅黑" panose="020B0503020204020204" pitchFamily="34" charset="-122"/>
                            <a:cs typeface="Cambria Math" panose="02040503050406030204" charset="0"/>
                            <a:sym typeface="+mn-ea"/>
                          </a:rPr>
                          <m:t>𝐾</m:t>
                        </m:r>
                      </m:e>
                      <m:sup>
                        <m:r>
                          <a:rPr lang="en-US" altLang="zh-CN" i="1">
                            <a:effectLst/>
                            <a:latin typeface="Cambria Math" panose="02040503050406030204" charset="0"/>
                            <a:ea typeface="微软雅黑" panose="020B0503020204020204" pitchFamily="34" charset="-122"/>
                            <a:cs typeface="Cambria Math" panose="02040503050406030204" charset="0"/>
                            <a:sym typeface="+mn-ea"/>
                          </a:rPr>
                          <m:t>0</m:t>
                        </m:r>
                      </m:sup>
                    </m:sSup>
                    <m:sSup>
                      <m:sSupPr>
                        <m:ctrlPr>
                          <a:rPr lang="en-US" altLang="zh-CN" i="1">
                            <a:effectLst/>
                            <a:latin typeface="Cambria Math" panose="02040503050406030204" charset="0"/>
                            <a:ea typeface="微软雅黑" panose="020B0503020204020204" pitchFamily="34" charset="-122"/>
                            <a:cs typeface="Cambria Math" panose="02040503050406030204" charset="0"/>
                            <a:sym typeface="+mn-ea"/>
                          </a:rPr>
                        </m:ctrlPr>
                      </m:sSupPr>
                      <m:e>
                        <m:r>
                          <a:rPr lang="en-US" altLang="zh-CN" i="1">
                            <a:effectLst/>
                            <a:latin typeface="Cambria Math" panose="02040503050406030204" charset="0"/>
                            <a:ea typeface="MS Mincho" charset="0"/>
                            <a:cs typeface="Cambria Math" panose="02040503050406030204" charset="0"/>
                            <a:sym typeface="+mn-ea"/>
                          </a:rPr>
                          <m:t>𝛴</m:t>
                        </m:r>
                      </m:e>
                      <m:sup>
                        <m:r>
                          <a:rPr lang="en-US" altLang="zh-CN" i="1">
                            <a:effectLst/>
                            <a:latin typeface="Cambria Math" panose="02040503050406030204" charset="0"/>
                            <a:ea typeface="MS Mincho" charset="0"/>
                            <a:cs typeface="Cambria Math" panose="02040503050406030204" charset="0"/>
                            <a:sym typeface="+mn-ea"/>
                          </a:rPr>
                          <m:t>+</m:t>
                        </m:r>
                      </m:sup>
                    </m:sSup>
                  </m:oMath>
                </a14:m>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反应道进行更高精度的测量，以更准确地探究</a:t>
                </a:r>
                <a:r>
                  <a:rPr lang="zh-CN" altLang="en-US">
                    <a:latin typeface="微软雅黑" panose="020B0503020204020204" pitchFamily="34" charset="-122"/>
                    <a:ea typeface="微软雅黑" panose="020B0503020204020204" pitchFamily="34" charset="-122"/>
                    <a:cs typeface="微软雅黑" panose="020B0503020204020204" pitchFamily="34" charset="-122"/>
                  </a:rPr>
                  <a:t>此过程中分子态和其它共振态的影响；</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3.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基于</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核子</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光生</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中微子弱产生</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等过程，继续研究较低能区的</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共振态</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性质。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6" name="文本框 5"/>
              <p:cNvSpPr txBox="1">
                <a:spLocks noRot="1" noChangeAspect="1" noMove="1" noResize="1" noEditPoints="1" noAdjustHandles="1" noChangeArrowheads="1" noChangeShapeType="1" noTextEdit="1"/>
              </p:cNvSpPr>
              <p:nvPr/>
            </p:nvSpPr>
            <p:spPr>
              <a:xfrm>
                <a:off x="1064895" y="4060190"/>
                <a:ext cx="10056495" cy="1638300"/>
              </a:xfrm>
              <a:prstGeom prst="rect">
                <a:avLst/>
              </a:prstGeom>
              <a:blipFill rotWithShape="1">
                <a:blip r:embed="rId1"/>
                <a:stretch>
                  <a:fillRect b="-38217"/>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文本框 11"/>
          <p:cNvSpPr txBox="1"/>
          <p:nvPr/>
        </p:nvSpPr>
        <p:spPr>
          <a:xfrm>
            <a:off x="1155700" y="374650"/>
            <a:ext cx="2087245"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总结</a:t>
            </a:r>
            <a:r>
              <a:rPr lang="zh-CN" altLang="en-US" sz="2800" b="1">
                <a:solidFill>
                  <a:schemeClr val="tx1"/>
                </a:solidFill>
                <a:effectLst/>
                <a:latin typeface="微软雅黑" panose="020B0503020204020204" pitchFamily="34" charset="-122"/>
                <a:ea typeface="微软雅黑" panose="020B0503020204020204" pitchFamily="34" charset="-122"/>
              </a:rPr>
              <a:t>与展望</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13" name="文本框 12"/>
              <p:cNvSpPr txBox="1"/>
              <p:nvPr/>
            </p:nvSpPr>
            <p:spPr>
              <a:xfrm>
                <a:off x="1047115" y="2155825"/>
                <a:ext cx="10067290" cy="692785"/>
              </a:xfrm>
              <a:prstGeom prst="rect">
                <a:avLst/>
              </a:prstGeom>
              <a:noFill/>
            </p:spPr>
            <p:txBody>
              <a:bodyPr wrap="square" rtlCol="0" anchor="t">
                <a:spAutoFit/>
              </a:bodyPr>
              <a:p>
                <a:r>
                  <a:rPr lang="en-US" altLang="zh-CN">
                    <a:latin typeface="微软雅黑" panose="020B0503020204020204" pitchFamily="34" charset="-122"/>
                    <a:ea typeface="微软雅黑" panose="020B0503020204020204" pitchFamily="34" charset="-122"/>
                    <a:cs typeface="宋体" pitchFamily="2" charset="-122"/>
                    <a:sym typeface="+mn-ea"/>
                  </a:rPr>
                  <a:t>  </a:t>
                </a:r>
                <a:r>
                  <a:rPr lang="zh-CN" altLang="en-US">
                    <a:latin typeface="微软雅黑" panose="020B0503020204020204" pitchFamily="34" charset="-122"/>
                    <a:ea typeface="微软雅黑" panose="020B0503020204020204" pitchFamily="34" charset="-122"/>
                    <a:cs typeface="宋体" pitchFamily="2" charset="-122"/>
                    <a:sym typeface="+mn-ea"/>
                  </a:rPr>
                  <a:t>本工作为</a:t>
                </a:r>
                <a14:m>
                  <m:oMath xmlns:m="http://schemas.openxmlformats.org/officeDocument/2006/math">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𝑝</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𝐾</m:t>
                    </m:r>
                    <m:r>
                      <a:rPr kumimoji="1" lang="en-US" altLang="zh-CN"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𝛴</m:t>
                    </m:r>
                    <m:r>
                      <a:rPr kumimoji="1" lang="en-US" altLang="zh-CN"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 </m:t>
                    </m:r>
                  </m:oMath>
                </a14:m>
                <a:r>
                  <a:rPr lang="zh-CN" altLang="en-US">
                    <a:latin typeface="微软雅黑" panose="020B0503020204020204" pitchFamily="34" charset="-122"/>
                    <a:ea typeface="微软雅黑" panose="020B0503020204020204" pitchFamily="34" charset="-122"/>
                    <a:cs typeface="宋体" pitchFamily="2" charset="-122"/>
                    <a:sym typeface="+mn-ea"/>
                  </a:rPr>
                  <a:t>过程提供了</a:t>
                </a:r>
                <a:r>
                  <a:rPr lang="zh-CN" altLang="en-US" b="1">
                    <a:latin typeface="微软雅黑" panose="020B0503020204020204" pitchFamily="34" charset="-122"/>
                    <a:ea typeface="微软雅黑" panose="020B0503020204020204" pitchFamily="34" charset="-122"/>
                    <a:cs typeface="宋体" pitchFamily="2" charset="-122"/>
                    <a:sym typeface="+mn-ea"/>
                  </a:rPr>
                  <a:t>一套质量较好、包含分子态贡献的理论解与物理图像</a:t>
                </a:r>
                <a:r>
                  <a:rPr lang="zh-CN" altLang="en-US">
                    <a:latin typeface="微软雅黑" panose="020B0503020204020204" pitchFamily="34" charset="-122"/>
                    <a:ea typeface="微软雅黑" panose="020B0503020204020204" pitchFamily="34" charset="-122"/>
                    <a:cs typeface="宋体" pitchFamily="2" charset="-122"/>
                    <a:sym typeface="+mn-ea"/>
                  </a:rPr>
                  <a:t>，揭示了此过程</a:t>
                </a:r>
                <a:r>
                  <a:rPr kumimoji="1" lang="zh-CN" altLang="en-US" b="1" dirty="0">
                    <a:effectLst/>
                    <a:latin typeface="Cambria Math" panose="02040503050406030204" charset="0"/>
                    <a:ea typeface="微软雅黑" panose="020B0503020204020204" pitchFamily="34" charset="-122"/>
                    <a:cs typeface="Cambria Math" panose="02040503050406030204" charset="0"/>
                    <a:sym typeface="+mn-lt"/>
                  </a:rPr>
                  <a:t>存在相应分子态影响贡献的可能</a:t>
                </a:r>
                <a:r>
                  <a:rPr kumimoji="1" lang="zh-CN" altLang="en-US" dirty="0">
                    <a:effectLst/>
                    <a:latin typeface="Cambria Math" panose="02040503050406030204" charset="0"/>
                    <a:ea typeface="微软雅黑" panose="020B0503020204020204" pitchFamily="34" charset="-122"/>
                    <a:cs typeface="Cambria Math" panose="02040503050406030204" charset="0"/>
                    <a:sym typeface="+mn-lt"/>
                  </a:rPr>
                  <a:t>，但需要实验数据</a:t>
                </a:r>
                <a:r>
                  <a:rPr kumimoji="1" lang="zh-CN" altLang="en-US" b="1" dirty="0">
                    <a:effectLst/>
                    <a:latin typeface="Cambria Math" panose="02040503050406030204" charset="0"/>
                    <a:ea typeface="微软雅黑" panose="020B0503020204020204" pitchFamily="34" charset="-122"/>
                    <a:cs typeface="Cambria Math" panose="02040503050406030204" charset="0"/>
                    <a:sym typeface="+mn-lt"/>
                  </a:rPr>
                  <a:t>进一步的约束分辨</a:t>
                </a:r>
                <a:r>
                  <a:rPr lang="zh-CN" altLang="en-US">
                    <a:latin typeface="微软雅黑" panose="020B0503020204020204" pitchFamily="34" charset="-122"/>
                    <a:ea typeface="微软雅黑" panose="020B0503020204020204" pitchFamily="34" charset="-122"/>
                    <a:cs typeface="宋体" pitchFamily="2" charset="-122"/>
                    <a:sym typeface="+mn-ea"/>
                  </a:rPr>
                  <a:t>。</a:t>
                </a:r>
                <a:endParaRPr lang="zh-CN" altLang="en-US">
                  <a:latin typeface="微软雅黑" panose="020B0503020204020204" pitchFamily="34" charset="-122"/>
                  <a:ea typeface="微软雅黑" panose="020B0503020204020204" pitchFamily="34" charset="-122"/>
                  <a:cs typeface="宋体" pitchFamily="2" charset="-122"/>
                  <a:sym typeface="+mn-ea"/>
                </a:endParaRPr>
              </a:p>
            </p:txBody>
          </p:sp>
        </mc:Choice>
        <mc:Fallback>
          <p:sp>
            <p:nvSpPr>
              <p:cNvPr id="13" name="文本框 12"/>
              <p:cNvSpPr txBox="1">
                <a:spLocks noRot="1" noChangeAspect="1" noMove="1" noResize="1" noEditPoints="1" noAdjustHandles="1" noChangeArrowheads="1" noChangeShapeType="1" noTextEdit="1"/>
              </p:cNvSpPr>
              <p:nvPr/>
            </p:nvSpPr>
            <p:spPr>
              <a:xfrm>
                <a:off x="1047115" y="2155825"/>
                <a:ext cx="10067290" cy="692785"/>
              </a:xfrm>
              <a:prstGeom prst="rect">
                <a:avLst/>
              </a:prstGeom>
              <a:blipFill rotWithShape="1">
                <a:blip r:embed="rId2"/>
                <a:stretch>
                  <a:fillRect/>
                </a:stretch>
              </a:blipFill>
            </p:spPr>
            <p:txBody>
              <a:bodyPr/>
              <a:lstStyle/>
              <a:p>
                <a:r>
                  <a:rPr lang="zh-CN" altLang="en-US">
                    <a:noFill/>
                  </a:rPr>
                  <a:t> </a:t>
                </a:r>
              </a:p>
            </p:txBody>
          </p:sp>
        </mc:Fallback>
      </mc:AlternateContent>
      <p:sp>
        <p:nvSpPr>
          <p:cNvPr id="14" name="文本框 13"/>
          <p:cNvSpPr txBox="1"/>
          <p:nvPr/>
        </p:nvSpPr>
        <p:spPr>
          <a:xfrm>
            <a:off x="852170" y="1471295"/>
            <a:ext cx="1205865" cy="460375"/>
          </a:xfrm>
          <a:prstGeom prst="rect">
            <a:avLst/>
          </a:prstGeom>
          <a:noFill/>
        </p:spPr>
        <p:txBody>
          <a:bodyPr wrap="square" rtlCol="0" anchor="t">
            <a:spAutoFit/>
          </a:bodyPr>
          <a:p>
            <a:r>
              <a:rPr lang="en-US" altLang="zh-CN" sz="2400" b="1">
                <a:effectLst/>
                <a:latin typeface="微软雅黑" panose="020B0503020204020204" pitchFamily="34" charset="-122"/>
                <a:ea typeface="微软雅黑" panose="020B0503020204020204" pitchFamily="34" charset="-122"/>
                <a:sym typeface="+mn-ea"/>
              </a:rPr>
              <a:t>·</a:t>
            </a:r>
            <a:r>
              <a:rPr lang="zh-CN" altLang="en-US" sz="2400" b="1">
                <a:effectLst/>
                <a:latin typeface="微软雅黑" panose="020B0503020204020204" pitchFamily="34" charset="-122"/>
                <a:ea typeface="微软雅黑" panose="020B0503020204020204" pitchFamily="34" charset="-122"/>
                <a:sym typeface="+mn-ea"/>
              </a:rPr>
              <a:t>总结：</a:t>
            </a:r>
            <a:endParaRPr lang="zh-CN" altLang="en-US" sz="2400" b="1">
              <a:effectLst/>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852170" y="3338830"/>
            <a:ext cx="1205865" cy="460375"/>
          </a:xfrm>
          <a:prstGeom prst="rect">
            <a:avLst/>
          </a:prstGeom>
          <a:noFill/>
        </p:spPr>
        <p:txBody>
          <a:bodyPr wrap="square" rtlCol="0" anchor="t">
            <a:spAutoFit/>
          </a:bodyPr>
          <a:p>
            <a:r>
              <a:rPr lang="en-US" altLang="zh-CN" sz="2400" b="1">
                <a:effectLst/>
                <a:latin typeface="微软雅黑" panose="020B0503020204020204" pitchFamily="34" charset="-122"/>
                <a:ea typeface="微软雅黑" panose="020B0503020204020204" pitchFamily="34" charset="-122"/>
                <a:sym typeface="+mn-ea"/>
              </a:rPr>
              <a:t>·</a:t>
            </a:r>
            <a:r>
              <a:rPr lang="zh-CN" altLang="en-US" sz="2400" b="1">
                <a:effectLst/>
                <a:latin typeface="微软雅黑" panose="020B0503020204020204" pitchFamily="34" charset="-122"/>
                <a:ea typeface="微软雅黑" panose="020B0503020204020204" pitchFamily="34" charset="-122"/>
                <a:sym typeface="+mn-ea"/>
              </a:rPr>
              <a:t>展望：</a:t>
            </a:r>
            <a:endParaRPr lang="zh-CN" altLang="en-US" sz="2400" b="1">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研究背景</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70230" y="1058545"/>
            <a:ext cx="2830195" cy="398780"/>
          </a:xfrm>
          <a:prstGeom prst="rect">
            <a:avLst/>
          </a:prstGeom>
          <a:noFill/>
        </p:spPr>
        <p:txBody>
          <a:bodyPr wrap="square" rtlCol="0">
            <a:spAutoFit/>
          </a:bodyPr>
          <a:p>
            <a:r>
              <a:rPr lang="en-US" altLang="zh-CN" sz="2000" b="1">
                <a:latin typeface="微软雅黑" panose="020B0503020204020204" pitchFamily="34" charset="-122"/>
                <a:ea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rPr>
              <a:t>强子分子态</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
        <p:nvSpPr>
          <p:cNvPr id="19" name="文本框 18"/>
          <p:cNvSpPr txBox="1"/>
          <p:nvPr/>
        </p:nvSpPr>
        <p:spPr>
          <a:xfrm>
            <a:off x="827405" y="1457325"/>
            <a:ext cx="10495280" cy="922020"/>
          </a:xfrm>
          <a:prstGeom prst="rect">
            <a:avLst/>
          </a:prstGeom>
          <a:noFill/>
        </p:spPr>
        <p:txBody>
          <a:bodyPr wrap="square" rtlCol="0">
            <a:spAutoFit/>
          </a:bodyPr>
          <a:p>
            <a:r>
              <a:rPr lang="en-US" altLang="zh-CN"/>
              <a:t> </a:t>
            </a:r>
            <a:r>
              <a:rPr lang="en-US" altLang="zh-CN">
                <a:latin typeface="宋体" pitchFamily="2" charset="-122"/>
                <a:ea typeface="宋体" pitchFamily="2" charset="-122"/>
                <a:cs typeface="宋体" pitchFamily="2" charset="-122"/>
              </a:rPr>
              <a:t> </a:t>
            </a:r>
            <a:r>
              <a:rPr lang="zh-CN" altLang="en-US">
                <a:latin typeface="微软雅黑" panose="020B0503020204020204" pitchFamily="34" charset="-122"/>
                <a:ea typeface="微软雅黑" panose="020B0503020204020204" pitchFamily="34" charset="-122"/>
                <a:cs typeface="宋体" pitchFamily="2" charset="-122"/>
              </a:rPr>
              <a:t>强子分子态模型是借鉴</a:t>
            </a:r>
            <a:r>
              <a:rPr lang="zh-CN" altLang="en-US" b="1">
                <a:latin typeface="微软雅黑" panose="020B0503020204020204" pitchFamily="34" charset="-122"/>
                <a:ea typeface="微软雅黑" panose="020B0503020204020204" pitchFamily="34" charset="-122"/>
                <a:cs typeface="宋体" pitchFamily="2" charset="-122"/>
              </a:rPr>
              <a:t>氢原子核结构</a:t>
            </a:r>
            <a:r>
              <a:rPr lang="zh-CN" altLang="en-US">
                <a:latin typeface="微软雅黑" panose="020B0503020204020204" pitchFamily="34" charset="-122"/>
                <a:ea typeface="微软雅黑" panose="020B0503020204020204" pitchFamily="34" charset="-122"/>
                <a:cs typeface="宋体" pitchFamily="2" charset="-122"/>
              </a:rPr>
              <a:t>提出的，例如最具代表性的</a:t>
            </a:r>
            <a:r>
              <a:rPr lang="zh-CN" altLang="en-US" b="1">
                <a:latin typeface="微软雅黑" panose="020B0503020204020204" pitchFamily="34" charset="-122"/>
                <a:ea typeface="微软雅黑" panose="020B0503020204020204" pitchFamily="34" charset="-122"/>
                <a:cs typeface="宋体" pitchFamily="2" charset="-122"/>
              </a:rPr>
              <a:t>氘核</a:t>
            </a:r>
            <a:r>
              <a:rPr lang="zh-CN" altLang="en-US">
                <a:latin typeface="微软雅黑" panose="020B0503020204020204" pitchFamily="34" charset="-122"/>
                <a:ea typeface="微软雅黑" panose="020B0503020204020204" pitchFamily="34" charset="-122"/>
                <a:cs typeface="宋体" pitchFamily="2" charset="-122"/>
              </a:rPr>
              <a:t>，它是由一个质子和一个中子通过强相互作用束缚而成的。类似的，</a:t>
            </a:r>
            <a:r>
              <a:rPr lang="zh-CN" altLang="en-US" b="1">
                <a:latin typeface="微软雅黑" panose="020B0503020204020204" pitchFamily="34" charset="-122"/>
                <a:ea typeface="微软雅黑" panose="020B0503020204020204" pitchFamily="34" charset="-122"/>
                <a:cs typeface="宋体" pitchFamily="2" charset="-122"/>
              </a:rPr>
              <a:t>强子分子态模型认为奇特强子态</a:t>
            </a:r>
            <a:r>
              <a:rPr lang="zh-CN" altLang="en-US">
                <a:latin typeface="微软雅黑" panose="020B0503020204020204" pitchFamily="34" charset="-122"/>
                <a:ea typeface="微软雅黑" panose="020B0503020204020204" pitchFamily="34" charset="-122"/>
                <a:cs typeface="宋体" pitchFamily="2" charset="-122"/>
              </a:rPr>
              <a:t>（超出传统夸克模型预言的强子态）</a:t>
            </a:r>
            <a:r>
              <a:rPr lang="zh-CN" altLang="en-US" b="1">
                <a:latin typeface="微软雅黑" panose="020B0503020204020204" pitchFamily="34" charset="-122"/>
                <a:ea typeface="微软雅黑" panose="020B0503020204020204" pitchFamily="34" charset="-122"/>
                <a:cs typeface="宋体" pitchFamily="2" charset="-122"/>
              </a:rPr>
              <a:t>是由两个或多个强子组成的复合粒子</a:t>
            </a:r>
            <a:r>
              <a:rPr lang="zh-CN" altLang="en-US">
                <a:latin typeface="微软雅黑" panose="020B0503020204020204" pitchFamily="34" charset="-122"/>
                <a:ea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20" name="文本框 19"/>
              <p:cNvSpPr txBox="1"/>
              <p:nvPr/>
            </p:nvSpPr>
            <p:spPr>
              <a:xfrm>
                <a:off x="570230" y="2416810"/>
                <a:ext cx="5442585" cy="451485"/>
              </a:xfrm>
              <a:prstGeom prst="rect">
                <a:avLst/>
              </a:prstGeom>
              <a:noFill/>
            </p:spPr>
            <p:txBody>
              <a:bodyPr wrap="square" rtlCol="0">
                <a:spAutoFit/>
              </a:bodyPr>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14:m>
                  <m:oMath xmlns:m="http://schemas.openxmlformats.org/officeDocument/2006/math">
                    <m:sSub>
                      <m:sSubPr>
                        <m:ctrlPr>
                          <a:rPr kumimoji="1" lang="en-US" altLang="zh-CN" sz="20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ctrlPr>
                      </m:sSubPr>
                      <m:e>
                        <m:r>
                          <a:rPr kumimoji="1" lang="en-US" altLang="zh-CN" sz="20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𝑷</m:t>
                        </m:r>
                      </m:e>
                      <m:sub>
                        <m:r>
                          <a:rPr kumimoji="1" lang="en-US" altLang="zh-CN" sz="2000" b="1" i="1" dirty="0">
                            <a:solidFill>
                              <a:schemeClr val="tx1"/>
                            </a:solidFill>
                            <a:effectLst/>
                            <a:latin typeface="Cambria Math" panose="02040503050406030204" charset="0"/>
                            <a:ea typeface="微软雅黑" panose="020B0503020204020204" pitchFamily="34" charset="-122"/>
                            <a:cs typeface="Cambria Math" panose="02040503050406030204" charset="0"/>
                            <a:sym typeface="+mn-lt"/>
                          </a:rPr>
                          <m:t>𝑪</m:t>
                        </m:r>
                      </m:sub>
                    </m:sSub>
                  </m:oMath>
                </a14:m>
                <a:r>
                  <a:rPr kumimoji="1" lang="en-US" altLang="zh-CN" sz="2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 </a:t>
                </a:r>
                <a:r>
                  <a:rPr kumimoji="1" lang="zh-CN" altLang="en-US" sz="2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态</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20" name="文本框 19"/>
              <p:cNvSpPr txBox="1">
                <a:spLocks noRot="1" noChangeAspect="1" noMove="1" noResize="1" noEditPoints="1" noAdjustHandles="1" noChangeArrowheads="1" noChangeShapeType="1" noTextEdit="1"/>
              </p:cNvSpPr>
              <p:nvPr/>
            </p:nvSpPr>
            <p:spPr>
              <a:xfrm>
                <a:off x="570230" y="2416810"/>
                <a:ext cx="5442585" cy="451485"/>
              </a:xfrm>
              <a:prstGeom prst="rect">
                <a:avLst/>
              </a:prstGeom>
              <a:blipFill rotWithShape="1">
                <a:blip r:embed="rId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p:cNvSpPr txBox="1"/>
              <p:nvPr/>
            </p:nvSpPr>
            <p:spPr>
              <a:xfrm>
                <a:off x="791210" y="2818130"/>
                <a:ext cx="10495280" cy="368300"/>
              </a:xfrm>
              <a:prstGeom prst="rect">
                <a:avLst/>
              </a:prstGeom>
              <a:noFill/>
            </p:spPr>
            <p:txBody>
              <a:bodyPr wrap="square" rtlCol="0">
                <a:spAutoFit/>
              </a:bodyPr>
              <a:p>
                <a:r>
                  <a:rPr lang="en-US" altLang="zh-CN"/>
                  <a:t> </a:t>
                </a:r>
                <a:r>
                  <a:rPr lang="en-US" altLang="zh-CN">
                    <a:latin typeface="宋体" pitchFamily="2" charset="-122"/>
                    <a:ea typeface="宋体" pitchFamily="2" charset="-122"/>
                    <a:cs typeface="宋体" pitchFamily="2"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a:latin typeface="微软雅黑" panose="020B0503020204020204" pitchFamily="34" charset="-122"/>
                    <a:ea typeface="微软雅黑" panose="020B0503020204020204" pitchFamily="34" charset="-122"/>
                    <a:cs typeface="微软雅黑" panose="020B0503020204020204" pitchFamily="34" charset="-122"/>
                  </a:rPr>
                  <a:t>LHCb</a:t>
                </a:r>
                <a:r>
                  <a:rPr lang="zh-CN" altLang="en-US">
                    <a:latin typeface="微软雅黑" panose="020B0503020204020204" pitchFamily="34" charset="-122"/>
                    <a:ea typeface="微软雅黑" panose="020B0503020204020204" pitchFamily="34" charset="-122"/>
                    <a:cs typeface="微软雅黑" panose="020B0503020204020204" pitchFamily="34" charset="-122"/>
                  </a:rPr>
                  <a:t>实验及后续发现的系列</a:t>
                </a:r>
                <a14:m>
                  <m:oMath xmlns:m="http://schemas.openxmlformats.org/officeDocument/2006/math">
                    <m:sSub>
                      <m:sSubPr>
                        <m:ctrlPr>
                          <a:rPr lang="en-US" altLang="zh-CN" i="1">
                            <a:latin typeface="Cambria Math" panose="02040503050406030204" charset="0"/>
                            <a:ea typeface="微软雅黑" panose="020B0503020204020204" pitchFamily="34" charset="-122"/>
                            <a:cs typeface="Cambria Math" panose="02040503050406030204" charset="0"/>
                          </a:rPr>
                        </m:ctrlPr>
                      </m:sSubPr>
                      <m:e>
                        <m:r>
                          <a:rPr lang="en-US" altLang="zh-CN" i="1">
                            <a:latin typeface="Cambria Math" panose="02040503050406030204" charset="0"/>
                            <a:ea typeface="微软雅黑" panose="020B0503020204020204" pitchFamily="34" charset="-122"/>
                            <a:cs typeface="Cambria Math" panose="02040503050406030204" charset="0"/>
                          </a:rPr>
                          <m:t> </m:t>
                        </m:r>
                        <m:r>
                          <a:rPr lang="en-US" altLang="zh-CN" i="1">
                            <a:latin typeface="Cambria Math" panose="02040503050406030204" charset="0"/>
                            <a:ea typeface="微软雅黑" panose="020B0503020204020204" pitchFamily="34" charset="-122"/>
                            <a:cs typeface="Cambria Math" panose="02040503050406030204" charset="0"/>
                          </a:rPr>
                          <m:t>𝑃</m:t>
                        </m:r>
                      </m:e>
                      <m:sub>
                        <m:r>
                          <a:rPr lang="en-US" altLang="zh-CN" i="1">
                            <a:latin typeface="Cambria Math" panose="02040503050406030204" charset="0"/>
                            <a:ea typeface="微软雅黑" panose="020B0503020204020204" pitchFamily="34" charset="-122"/>
                            <a:cs typeface="Cambria Math" panose="02040503050406030204" charset="0"/>
                          </a:rPr>
                          <m:t>𝑐</m:t>
                        </m:r>
                      </m:sub>
                    </m:sSub>
                    <m:r>
                      <a:rPr lang="en-US" altLang="zh-CN"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态，成为最有可信度的多夸克态候选者</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3" name="文本框 12"/>
              <p:cNvSpPr txBox="1">
                <a:spLocks noRot="1" noChangeAspect="1" noMove="1" noResize="1" noEditPoints="1" noAdjustHandles="1" noChangeArrowheads="1" noChangeShapeType="1" noTextEdit="1"/>
              </p:cNvSpPr>
              <p:nvPr/>
            </p:nvSpPr>
            <p:spPr>
              <a:xfrm>
                <a:off x="791210" y="2818130"/>
                <a:ext cx="10495280" cy="368300"/>
              </a:xfrm>
              <a:prstGeom prst="rect">
                <a:avLst/>
              </a:prstGeom>
              <a:blipFill rotWithShape="1">
                <a:blip r:embed="rId2"/>
                <a:stretch>
                  <a:fillRect/>
                </a:stretch>
              </a:blipFill>
            </p:spPr>
            <p:txBody>
              <a:bodyPr/>
              <a:lstStyle/>
              <a:p>
                <a:r>
                  <a:rPr lang="zh-CN" altLang="en-US">
                    <a:noFill/>
                  </a:rPr>
                  <a:t> </a:t>
                </a:r>
              </a:p>
            </p:txBody>
          </p:sp>
        </mc:Fallback>
      </mc:AlternateContent>
      <p:sp>
        <p:nvSpPr>
          <p:cNvPr id="14" name="左大括号 13"/>
          <p:cNvSpPr/>
          <p:nvPr/>
        </p:nvSpPr>
        <p:spPr>
          <a:xfrm>
            <a:off x="974090" y="3339465"/>
            <a:ext cx="166370" cy="711200"/>
          </a:xfrm>
          <a:prstGeom prst="leftBrace">
            <a:avLst>
              <a:gd name="adj1" fmla="val 69135"/>
              <a:gd name="adj2" fmla="val 50000"/>
            </a:avLst>
          </a:prstGeom>
          <a:ln>
            <a:solidFill>
              <a:schemeClr val="tx1"/>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15" name="文本框 14"/>
              <p:cNvSpPr txBox="1"/>
              <p:nvPr>
                <p:custDataLst>
                  <p:tags r:id="rId3"/>
                </p:custDataLst>
              </p:nvPr>
            </p:nvSpPr>
            <p:spPr>
              <a:xfrm>
                <a:off x="1192530" y="3154045"/>
                <a:ext cx="3404235" cy="981075"/>
              </a:xfrm>
              <a:prstGeom prst="rect">
                <a:avLst/>
              </a:prstGeom>
              <a:noFill/>
            </p:spPr>
            <p:txBody>
              <a:bodyPr wrap="square" rtlCol="0" anchor="t">
                <a:noAutofit/>
              </a:bodyPr>
              <a:p>
                <a14:m>
                  <m:oMath xmlns:m="http://schemas.openxmlformats.org/officeDocument/2006/math">
                    <m:sSub>
                      <m:sSubPr>
                        <m:ctrlPr>
                          <a:rPr lang="en-US" altLang="zh-CN" sz="2000" i="1">
                            <a:effectLst/>
                            <a:latin typeface="Cambria Math" panose="02040503050406030204" charset="0"/>
                            <a:ea typeface="宋体" pitchFamily="2" charset="-122"/>
                            <a:cs typeface="Cambria Math" panose="02040503050406030204" charset="0"/>
                          </a:rPr>
                        </m:ctrlPr>
                      </m:sSubPr>
                      <m:e>
                        <m:r>
                          <a:rPr lang="en-US" altLang="zh-CN" sz="2000" i="1">
                            <a:effectLst/>
                            <a:latin typeface="Cambria Math" panose="02040503050406030204" charset="0"/>
                            <a:ea typeface="宋体" pitchFamily="2" charset="-122"/>
                            <a:cs typeface="Cambria Math" panose="02040503050406030204" charset="0"/>
                          </a:rPr>
                          <m:t>𝑃</m:t>
                        </m:r>
                      </m:e>
                      <m:sub>
                        <m:r>
                          <a:rPr lang="en-US" altLang="zh-CN" sz="2000" i="1">
                            <a:effectLst/>
                            <a:latin typeface="Cambria Math" panose="02040503050406030204" charset="0"/>
                            <a:ea typeface="宋体" pitchFamily="2" charset="-122"/>
                            <a:cs typeface="Cambria Math" panose="02040503050406030204" charset="0"/>
                          </a:rPr>
                          <m:t>𝑐</m:t>
                        </m:r>
                      </m:sub>
                    </m:sSub>
                    <m:r>
                      <a:rPr lang="en-US" altLang="zh-CN" sz="2000" i="1">
                        <a:effectLst/>
                        <a:latin typeface="Cambria Math" panose="02040503050406030204" charset="0"/>
                        <a:ea typeface="宋体" charset="0"/>
                        <a:cs typeface="Cambria Math" panose="02040503050406030204" charset="0"/>
                      </a:rPr>
                      <m:t>(</m:t>
                    </m:r>
                    <m:r>
                      <a:rPr lang="en-US" altLang="zh-CN" sz="2000" i="1">
                        <a:effectLst/>
                        <a:latin typeface="Cambria Math" panose="02040503050406030204" charset="0"/>
                        <a:ea typeface="宋体" charset="0"/>
                        <a:cs typeface="Cambria Math" panose="02040503050406030204" charset="0"/>
                      </a:rPr>
                      <m:t>4312</m:t>
                    </m:r>
                    <m:r>
                      <a:rPr lang="en-US" altLang="zh-CN" sz="2000" i="1">
                        <a:effectLst/>
                        <a:latin typeface="Cambria Math" panose="02040503050406030204" charset="0"/>
                        <a:ea typeface="宋体" charset="0"/>
                        <a:cs typeface="Cambria Math" panose="02040503050406030204" charset="0"/>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bar>
                      <m:barPr>
                        <m:pos m:val="top"/>
                        <m:ctrlPr>
                          <a:rPr lang="zh-CN" altLang="en-US" sz="2000" i="1">
                            <a:effectLst/>
                            <a:latin typeface="Cambria Math" panose="02040503050406030204" charset="0"/>
                            <a:cs typeface="Cambria Math" panose="02040503050406030204" charset="0"/>
                            <a:sym typeface="+mn-ea"/>
                          </a:rPr>
                        </m:ctrlPr>
                      </m:barPr>
                      <m:e>
                        <m:r>
                          <a:rPr lang="en-US" altLang="zh-CN" sz="2000" i="1">
                            <a:effectLst/>
                            <a:latin typeface="Cambria Math" panose="02040503050406030204" charset="0"/>
                            <a:cs typeface="Cambria Math" panose="02040503050406030204" charset="0"/>
                            <a:sym typeface="+mn-ea"/>
                          </a:rPr>
                          <m:t>𝐷</m:t>
                        </m:r>
                      </m:e>
                    </m:bar>
                    <m:sSub>
                      <m:sSubPr>
                        <m:ctrlPr>
                          <a:rPr lang="zh-CN" altLang="en-US" sz="2000" i="1">
                            <a:effectLst/>
                            <a:latin typeface="Cambria Math" panose="02040503050406030204" charset="0"/>
                            <a:cs typeface="Cambria Math" panose="02040503050406030204" charset="0"/>
                            <a:sym typeface="+mn-ea"/>
                          </a:rPr>
                        </m:ctrlPr>
                      </m:sSubPr>
                      <m:e>
                        <m:r>
                          <a:rPr lang="en-US" altLang="zh-CN" sz="2000" i="1">
                            <a:effectLst/>
                            <a:latin typeface="Cambria Math" panose="02040503050406030204" charset="0"/>
                            <a:ea typeface="宋体" charset="0"/>
                            <a:cs typeface="Cambria Math" panose="02040503050406030204" charset="0"/>
                            <a:sym typeface="+mn-ea"/>
                          </a:rPr>
                          <m:t>𝛴</m:t>
                        </m:r>
                      </m:e>
                      <m:sub>
                        <m:r>
                          <a:rPr lang="en-US" altLang="zh-CN" sz="2000" i="1">
                            <a:effectLst/>
                            <a:latin typeface="Cambria Math" panose="02040503050406030204" charset="0"/>
                            <a:cs typeface="Cambria Math" panose="02040503050406030204" charset="0"/>
                            <a:sym typeface="+mn-ea"/>
                          </a:rPr>
                          <m:t>𝑐</m:t>
                        </m:r>
                      </m:sub>
                    </m:sSub>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1</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a14:m>
                <a:r>
                  <a:rPr lang="en-US" altLang="zh-CN" sz="2000" i="1">
                    <a:effectLst/>
                    <a:latin typeface="Cambria Math" panose="02040503050406030204" charset="0"/>
                    <a:ea typeface="宋体" pitchFamily="2" charset="-122"/>
                    <a:cs typeface="Cambria Math" panose="02040503050406030204" charset="0"/>
                  </a:rPr>
                  <a:t>  </a:t>
                </a:r>
                <a:endParaRPr lang="en-US" altLang="zh-CN" sz="2000" i="1">
                  <a:effectLst/>
                  <a:latin typeface="Cambria Math" panose="02040503050406030204" charset="0"/>
                  <a:ea typeface="宋体" pitchFamily="2" charset="-122"/>
                  <a:cs typeface="Cambria Math" panose="02040503050406030204" charset="0"/>
                </a:endParaRPr>
              </a:p>
              <a:p>
                <a14:m>
                  <m:oMathPara xmlns:m="http://schemas.openxmlformats.org/officeDocument/2006/math">
                    <m:oMathParaPr>
                      <m:jc m:val="left"/>
                    </m:oMathParaPr>
                    <m:oMath xmlns:m="http://schemas.openxmlformats.org/officeDocument/2006/math">
                      <m:sSub>
                        <m:sSubPr>
                          <m:ctrlPr>
                            <a:rPr lang="en-US" altLang="zh-CN" sz="2000" i="1">
                              <a:effectLst/>
                              <a:latin typeface="Cambria Math" panose="02040503050406030204" charset="0"/>
                              <a:ea typeface="宋体" pitchFamily="2" charset="-122"/>
                              <a:cs typeface="Cambria Math" panose="02040503050406030204" charset="0"/>
                            </a:rPr>
                          </m:ctrlPr>
                        </m:sSubPr>
                        <m:e>
                          <m:r>
                            <a:rPr lang="en-US" altLang="zh-CN" sz="2000" i="1">
                              <a:effectLst/>
                              <a:latin typeface="Cambria Math" panose="02040503050406030204" charset="0"/>
                              <a:ea typeface="宋体" pitchFamily="2" charset="-122"/>
                              <a:cs typeface="Cambria Math" panose="02040503050406030204" charset="0"/>
                            </a:rPr>
                            <m:t>𝑃</m:t>
                          </m:r>
                        </m:e>
                        <m:sub>
                          <m:r>
                            <a:rPr lang="en-US" altLang="zh-CN" sz="2000" i="1">
                              <a:effectLst/>
                              <a:latin typeface="Cambria Math" panose="02040503050406030204" charset="0"/>
                              <a:ea typeface="宋体" pitchFamily="2" charset="-122"/>
                              <a:cs typeface="Cambria Math" panose="02040503050406030204" charset="0"/>
                            </a:rPr>
                            <m:t>𝑐</m:t>
                          </m:r>
                        </m:sub>
                      </m:sSub>
                      <m:r>
                        <a:rPr lang="en-US" altLang="zh-CN" sz="2000" i="1">
                          <a:effectLst/>
                          <a:latin typeface="Cambria Math" panose="02040503050406030204" charset="0"/>
                          <a:ea typeface="宋体" charset="0"/>
                          <a:cs typeface="Cambria Math" panose="02040503050406030204" charset="0"/>
                        </a:rPr>
                        <m:t>(</m:t>
                      </m:r>
                      <m:r>
                        <a:rPr lang="en-US" altLang="zh-CN" sz="2000" i="1">
                          <a:effectLst/>
                          <a:latin typeface="Cambria Math" panose="02040503050406030204" charset="0"/>
                          <a:ea typeface="宋体" charset="0"/>
                          <a:cs typeface="Cambria Math" panose="02040503050406030204" charset="0"/>
                        </a:rPr>
                        <m:t>4440</m:t>
                      </m:r>
                      <m:r>
                        <a:rPr lang="en-US" altLang="zh-CN" sz="2000" i="1">
                          <a:effectLst/>
                          <a:latin typeface="Cambria Math" panose="02040503050406030204" charset="0"/>
                          <a:ea typeface="宋体" charset="0"/>
                          <a:cs typeface="Cambria Math" panose="02040503050406030204" charset="0"/>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acc>
                            <m:accPr>
                              <m:chr m:val="̅"/>
                              <m:ctrlPr>
                                <a:rPr lang="en-US" altLang="zh-CN" sz="2000" i="1">
                                  <a:effectLst/>
                                  <a:latin typeface="Cambria Math" panose="02040503050406030204" charset="0"/>
                                  <a:cs typeface="Cambria Math" panose="02040503050406030204" charset="0"/>
                                  <a:sym typeface="+mn-ea"/>
                                </a:rPr>
                              </m:ctrlPr>
                            </m:accPr>
                            <m:e>
                              <m:r>
                                <a:rPr lang="en-US" altLang="zh-CN" sz="2000" i="1">
                                  <a:effectLst/>
                                  <a:latin typeface="Cambria Math" panose="02040503050406030204" charset="0"/>
                                  <a:cs typeface="Cambria Math" panose="02040503050406030204" charset="0"/>
                                  <a:sym typeface="+mn-ea"/>
                                </a:rPr>
                                <m:t>𝐷</m:t>
                              </m:r>
                            </m:e>
                          </m:acc>
                        </m:e>
                        <m:sup>
                          <m:r>
                            <a:rPr lang="en-US" altLang="zh-CN" sz="2000" i="1">
                              <a:effectLst/>
                              <a:latin typeface="Cambria Math" panose="02040503050406030204" charset="0"/>
                              <a:ea typeface="宋体" charset="0"/>
                              <a:cs typeface="Cambria Math" panose="02040503050406030204" charset="0"/>
                              <a:sym typeface="+mn-ea"/>
                            </a:rPr>
                            <m:t>∗</m:t>
                          </m:r>
                        </m:sup>
                      </m:sSup>
                      <m:sSub>
                        <m:sSubPr>
                          <m:ctrlPr>
                            <a:rPr lang="zh-CN" altLang="en-US" sz="2000" i="1">
                              <a:effectLst/>
                              <a:latin typeface="Cambria Math" panose="02040503050406030204" charset="0"/>
                              <a:cs typeface="Cambria Math" panose="02040503050406030204" charset="0"/>
                              <a:sym typeface="+mn-ea"/>
                            </a:rPr>
                          </m:ctrlPr>
                        </m:sSubPr>
                        <m:e>
                          <m:r>
                            <a:rPr lang="en-US" altLang="zh-CN" sz="2000" i="1">
                              <a:effectLst/>
                              <a:latin typeface="Cambria Math" panose="02040503050406030204" charset="0"/>
                              <a:ea typeface="宋体" charset="0"/>
                              <a:cs typeface="Cambria Math" panose="02040503050406030204" charset="0"/>
                              <a:sym typeface="+mn-ea"/>
                            </a:rPr>
                            <m:t>𝛴</m:t>
                          </m:r>
                        </m:e>
                        <m:sub>
                          <m:r>
                            <a:rPr lang="en-US" altLang="zh-CN" sz="2000" i="1">
                              <a:effectLst/>
                              <a:latin typeface="Cambria Math" panose="02040503050406030204" charset="0"/>
                              <a:cs typeface="Cambria Math" panose="02040503050406030204" charset="0"/>
                              <a:sym typeface="+mn-ea"/>
                            </a:rPr>
                            <m:t>𝑐</m:t>
                          </m:r>
                        </m:sub>
                      </m:sSub>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1</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m:oMathPara>
                </a14:m>
                <a:endParaRPr lang="en-US" altLang="zh-CN" sz="2000" i="1">
                  <a:effectLst/>
                  <a:latin typeface="Cambria Math" panose="02040503050406030204" charset="0"/>
                  <a:ea typeface="宋体" pitchFamily="2" charset="-122"/>
                  <a:cs typeface="Cambria Math" panose="02040503050406030204" charset="0"/>
                  <a:sym typeface="+mn-ea"/>
                </a:endParaRPr>
              </a:p>
              <a:p>
                <a14:m>
                  <m:oMathPara xmlns:m="http://schemas.openxmlformats.org/officeDocument/2006/math">
                    <m:oMathParaPr>
                      <m:jc m:val="left"/>
                    </m:oMathParaPr>
                    <m:oMath xmlns:m="http://schemas.openxmlformats.org/officeDocument/2006/math">
                      <m:sSub>
                        <m:sSubPr>
                          <m:ctrlPr>
                            <a:rPr lang="en-US" altLang="zh-CN" sz="2000" i="1">
                              <a:effectLst/>
                              <a:latin typeface="Cambria Math" panose="02040503050406030204" charset="0"/>
                              <a:ea typeface="宋体" pitchFamily="2" charset="-122"/>
                              <a:cs typeface="Cambria Math" panose="02040503050406030204" charset="0"/>
                            </a:rPr>
                          </m:ctrlPr>
                        </m:sSubPr>
                        <m:e>
                          <m:r>
                            <a:rPr lang="en-US" altLang="zh-CN" sz="2000" i="1">
                              <a:effectLst/>
                              <a:latin typeface="Cambria Math" panose="02040503050406030204" charset="0"/>
                              <a:ea typeface="宋体" pitchFamily="2" charset="-122"/>
                              <a:cs typeface="Cambria Math" panose="02040503050406030204" charset="0"/>
                            </a:rPr>
                            <m:t>𝑃</m:t>
                          </m:r>
                        </m:e>
                        <m:sub>
                          <m:r>
                            <a:rPr lang="en-US" altLang="zh-CN" sz="2000" i="1">
                              <a:effectLst/>
                              <a:latin typeface="Cambria Math" panose="02040503050406030204" charset="0"/>
                              <a:ea typeface="宋体" pitchFamily="2" charset="-122"/>
                              <a:cs typeface="Cambria Math" panose="02040503050406030204" charset="0"/>
                            </a:rPr>
                            <m:t>𝑐</m:t>
                          </m:r>
                        </m:sub>
                      </m:sSub>
                      <m:r>
                        <a:rPr lang="en-US" altLang="zh-CN" sz="2000" i="1">
                          <a:effectLst/>
                          <a:latin typeface="Cambria Math" panose="02040503050406030204" charset="0"/>
                          <a:ea typeface="宋体" charset="0"/>
                          <a:cs typeface="Cambria Math" panose="02040503050406030204" charset="0"/>
                        </a:rPr>
                        <m:t>(</m:t>
                      </m:r>
                      <m:r>
                        <a:rPr lang="en-US" altLang="zh-CN" sz="2000" i="1">
                          <a:effectLst/>
                          <a:latin typeface="Cambria Math" panose="02040503050406030204" charset="0"/>
                          <a:ea typeface="宋体" charset="0"/>
                          <a:cs typeface="Cambria Math" panose="02040503050406030204" charset="0"/>
                        </a:rPr>
                        <m:t>4457</m:t>
                      </m:r>
                      <m:r>
                        <a:rPr lang="en-US" altLang="zh-CN" sz="2000" i="1">
                          <a:effectLst/>
                          <a:latin typeface="Cambria Math" panose="02040503050406030204" charset="0"/>
                          <a:ea typeface="宋体" charset="0"/>
                          <a:cs typeface="Cambria Math" panose="02040503050406030204" charset="0"/>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acc>
                            <m:accPr>
                              <m:chr m:val="̅"/>
                              <m:ctrlPr>
                                <a:rPr lang="en-US" altLang="zh-CN" sz="2000" i="1">
                                  <a:effectLst/>
                                  <a:latin typeface="Cambria Math" panose="02040503050406030204" charset="0"/>
                                  <a:cs typeface="Cambria Math" panose="02040503050406030204" charset="0"/>
                                  <a:sym typeface="+mn-ea"/>
                                </a:rPr>
                              </m:ctrlPr>
                            </m:accPr>
                            <m:e>
                              <m:r>
                                <a:rPr lang="en-US" altLang="zh-CN" sz="2000" i="1">
                                  <a:effectLst/>
                                  <a:latin typeface="Cambria Math" panose="02040503050406030204" charset="0"/>
                                  <a:cs typeface="Cambria Math" panose="02040503050406030204" charset="0"/>
                                  <a:sym typeface="+mn-ea"/>
                                </a:rPr>
                                <m:t>𝐷</m:t>
                              </m:r>
                            </m:e>
                          </m:acc>
                        </m:e>
                        <m:sup>
                          <m:r>
                            <a:rPr lang="en-US" altLang="zh-CN" sz="2000" i="1">
                              <a:effectLst/>
                              <a:latin typeface="Cambria Math" panose="02040503050406030204" charset="0"/>
                              <a:ea typeface="宋体" charset="0"/>
                              <a:cs typeface="Cambria Math" panose="02040503050406030204" charset="0"/>
                              <a:sym typeface="+mn-ea"/>
                            </a:rPr>
                            <m:t>∗</m:t>
                          </m:r>
                        </m:sup>
                      </m:sSup>
                      <m:sSub>
                        <m:sSubPr>
                          <m:ctrlPr>
                            <a:rPr lang="zh-CN" altLang="en-US" sz="2000" i="1">
                              <a:effectLst/>
                              <a:latin typeface="Cambria Math" panose="02040503050406030204" charset="0"/>
                              <a:cs typeface="Cambria Math" panose="02040503050406030204" charset="0"/>
                              <a:sym typeface="+mn-ea"/>
                            </a:rPr>
                          </m:ctrlPr>
                        </m:sSubPr>
                        <m:e>
                          <m:r>
                            <a:rPr lang="en-US" altLang="zh-CN" sz="2000" i="1">
                              <a:effectLst/>
                              <a:latin typeface="Cambria Math" panose="02040503050406030204" charset="0"/>
                              <a:ea typeface="宋体" charset="0"/>
                              <a:cs typeface="Cambria Math" panose="02040503050406030204" charset="0"/>
                              <a:sym typeface="+mn-ea"/>
                            </a:rPr>
                            <m:t>𝛴</m:t>
                          </m:r>
                        </m:e>
                        <m:sub>
                          <m:r>
                            <a:rPr lang="en-US" altLang="zh-CN" sz="2000" i="1">
                              <a:effectLst/>
                              <a:latin typeface="Cambria Math" panose="02040503050406030204" charset="0"/>
                              <a:cs typeface="Cambria Math" panose="02040503050406030204" charset="0"/>
                              <a:sym typeface="+mn-ea"/>
                            </a:rPr>
                            <m:t>𝑐</m:t>
                          </m:r>
                        </m:sub>
                      </m:sSub>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m:oMathPara>
                </a14:m>
                <a:endParaRPr lang="en-US" altLang="zh-CN" i="1">
                  <a:effectLst/>
                  <a:latin typeface="Cambria Math" panose="02040503050406030204" charset="0"/>
                  <a:ea typeface="宋体" pitchFamily="2" charset="-122"/>
                  <a:cs typeface="Cambria Math" panose="02040503050406030204" charset="0"/>
                </a:endParaRPr>
              </a:p>
              <a:p>
                <a:endParaRPr lang="en-US" altLang="zh-CN" i="1">
                  <a:effectLst/>
                  <a:latin typeface="Cambria Math" panose="02040503050406030204" charset="0"/>
                  <a:ea typeface="宋体" pitchFamily="2" charset="-122"/>
                  <a:cs typeface="Cambria Math" panose="02040503050406030204" charset="0"/>
                </a:endParaRPr>
              </a:p>
            </p:txBody>
          </p:sp>
        </mc:Choice>
        <mc:Fallback>
          <p:sp>
            <p:nvSpPr>
              <p:cNvPr id="15" name="文本框 14"/>
              <p:cNvSpPr txBox="1">
                <a:spLocks noRot="1" noChangeAspect="1" noMove="1" noResize="1" noEditPoints="1" noAdjustHandles="1" noChangeArrowheads="1" noChangeShapeType="1" noTextEdit="1"/>
              </p:cNvSpPr>
              <p:nvPr>
                <p:custDataLst>
                  <p:tags r:id="rId4"/>
                </p:custDataLst>
              </p:nvPr>
            </p:nvSpPr>
            <p:spPr>
              <a:xfrm>
                <a:off x="1192530" y="3154045"/>
                <a:ext cx="3404235" cy="981075"/>
              </a:xfrm>
              <a:prstGeom prst="rect">
                <a:avLst/>
              </a:prstGeom>
              <a:blipFill rotWithShape="1">
                <a:blip r:embed="rId5"/>
                <a:stretch>
                  <a:fillRect b="-28285"/>
                </a:stretch>
              </a:blipFill>
            </p:spPr>
            <p:txBody>
              <a:bodyPr/>
              <a:lstStyle/>
              <a:p>
                <a:r>
                  <a:rPr lang="zh-CN" altLang="en-US">
                    <a:noFill/>
                  </a:rPr>
                  <a:t> </a:t>
                </a:r>
              </a:p>
            </p:txBody>
          </p:sp>
        </mc:Fallback>
      </mc:AlternateContent>
      <p:cxnSp>
        <p:nvCxnSpPr>
          <p:cNvPr id="16" name="直接箭头连接符 15"/>
          <p:cNvCxnSpPr/>
          <p:nvPr/>
        </p:nvCxnSpPr>
        <p:spPr>
          <a:xfrm>
            <a:off x="4076700" y="3625215"/>
            <a:ext cx="664845"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mc:AlternateContent xmlns:mc="http://schemas.openxmlformats.org/markup-compatibility/2006">
        <mc:Choice xmlns:a14="http://schemas.microsoft.com/office/drawing/2010/main" Requires="a14">
          <p:sp>
            <p:nvSpPr>
              <p:cNvPr id="18" name="文本框 17"/>
              <p:cNvSpPr txBox="1"/>
              <p:nvPr>
                <p:custDataLst>
                  <p:tags r:id="rId6"/>
                </p:custDataLst>
              </p:nvPr>
            </p:nvSpPr>
            <p:spPr>
              <a:xfrm>
                <a:off x="5149215" y="3247390"/>
                <a:ext cx="4402455" cy="738505"/>
              </a:xfrm>
              <a:prstGeom prst="rect">
                <a:avLst/>
              </a:prstGeom>
              <a:noFill/>
            </p:spPr>
            <p:txBody>
              <a:bodyPr wrap="square" rtlCol="0" anchor="t">
                <a:spAutoFit/>
              </a:bodyPr>
              <a:p>
                <a14:m>
                  <m:oMathPara xmlns:m="http://schemas.openxmlformats.org/officeDocument/2006/math">
                    <m:oMathParaPr>
                      <m:jc m:val="left"/>
                    </m:oMathParaPr>
                    <m:oMath xmlns:m="http://schemas.openxmlformats.org/officeDocument/2006/math">
                      <m:sSub>
                        <m:sSubPr>
                          <m:ctrlPr>
                            <a:rPr lang="en-US" altLang="zh-CN" sz="2000" i="1">
                              <a:effectLst/>
                              <a:latin typeface="Cambria Math" panose="02040503050406030204" charset="0"/>
                              <a:ea typeface="宋体" pitchFamily="2" charset="-122"/>
                              <a:cs typeface="Cambria Math" panose="02040503050406030204" charset="0"/>
                            </a:rPr>
                          </m:ctrlPr>
                        </m:sSubPr>
                        <m:e>
                          <m:r>
                            <a:rPr lang="en-US" altLang="zh-CN" sz="2000" i="1">
                              <a:effectLst/>
                              <a:latin typeface="Cambria Math" panose="02040503050406030204" charset="0"/>
                              <a:ea typeface="宋体" pitchFamily="2" charset="-122"/>
                              <a:cs typeface="Cambria Math" panose="02040503050406030204" charset="0"/>
                            </a:rPr>
                            <m:t>𝑃</m:t>
                          </m:r>
                        </m:e>
                        <m:sub>
                          <m:r>
                            <a:rPr lang="en-US" altLang="zh-CN" sz="2000" i="1">
                              <a:effectLst/>
                              <a:latin typeface="Cambria Math" panose="02040503050406030204" charset="0"/>
                              <a:ea typeface="宋体" pitchFamily="2" charset="-122"/>
                              <a:cs typeface="Cambria Math" panose="02040503050406030204" charset="0"/>
                            </a:rPr>
                            <m:t>𝑐</m:t>
                          </m:r>
                        </m:sub>
                      </m:sSub>
                      <m:r>
                        <a:rPr lang="en-US" altLang="zh-CN" sz="2000" i="1">
                          <a:effectLst/>
                          <a:latin typeface="Cambria Math" panose="02040503050406030204" charset="0"/>
                          <a:ea typeface="宋体" charset="0"/>
                          <a:cs typeface="Cambria Math" panose="02040503050406030204" charset="0"/>
                        </a:rPr>
                        <m:t>(</m:t>
                      </m:r>
                      <m:r>
                        <a:rPr lang="en-US" altLang="zh-CN" sz="2000" i="1">
                          <a:effectLst/>
                          <a:latin typeface="Cambria Math" panose="02040503050406030204" charset="0"/>
                          <a:ea typeface="宋体" charset="0"/>
                          <a:cs typeface="Cambria Math" panose="02040503050406030204" charset="0"/>
                        </a:rPr>
                        <m:t>4380</m:t>
                      </m:r>
                      <m:r>
                        <a:rPr lang="en-US" altLang="zh-CN" sz="2000" i="1">
                          <a:effectLst/>
                          <a:latin typeface="Cambria Math" panose="02040503050406030204" charset="0"/>
                          <a:ea typeface="宋体" charset="0"/>
                          <a:cs typeface="Cambria Math" panose="02040503050406030204" charset="0"/>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bar>
                        <m:barPr>
                          <m:pos m:val="top"/>
                          <m:ctrlPr>
                            <a:rPr lang="en-US" altLang="zh-CN" sz="2000" i="1">
                              <a:effectLst/>
                              <a:latin typeface="Cambria Math" panose="02040503050406030204" charset="0"/>
                              <a:cs typeface="Cambria Math" panose="02040503050406030204" charset="0"/>
                              <a:sym typeface="+mn-ea"/>
                            </a:rPr>
                          </m:ctrlPr>
                        </m:barPr>
                        <m:e>
                          <m:r>
                            <a:rPr lang="en-US" altLang="zh-CN" sz="2000" i="1">
                              <a:effectLst/>
                              <a:latin typeface="Cambria Math" panose="02040503050406030204" charset="0"/>
                              <a:cs typeface="Cambria Math" panose="02040503050406030204" charset="0"/>
                              <a:sym typeface="+mn-ea"/>
                            </a:rPr>
                            <m:t>𝐷</m:t>
                          </m:r>
                        </m:e>
                      </m:bar>
                      <m:r>
                        <a:rPr lang="en-US" altLang="zh-CN" sz="2000" i="1">
                          <a:effectLst/>
                          <a:latin typeface="Cambria Math" panose="02040503050406030204" charset="0"/>
                          <a:ea typeface="宋体" charset="0"/>
                          <a:cs typeface="Cambria Math" panose="02040503050406030204" charset="0"/>
                          <a:sym typeface="+mn-ea"/>
                        </a:rPr>
                        <m:t> </m:t>
                      </m:r>
                      <m:sSubSup>
                        <m:sSubSupPr>
                          <m:ctrlPr>
                            <a:rPr lang="en-US" altLang="zh-CN" sz="2000" i="1">
                              <a:effectLst/>
                              <a:latin typeface="Cambria Math" panose="02040503050406030204" charset="0"/>
                              <a:cs typeface="Cambria Math" panose="02040503050406030204" charset="0"/>
                              <a:sym typeface="+mn-ea"/>
                            </a:rPr>
                          </m:ctrlPr>
                        </m:sSubSupPr>
                        <m:e>
                          <m:r>
                            <a:rPr lang="en-US" altLang="zh-CN" sz="2000" i="1">
                              <a:effectLst/>
                              <a:latin typeface="Cambria Math" panose="02040503050406030204" charset="0"/>
                              <a:ea typeface="宋体" charset="0"/>
                              <a:cs typeface="Cambria Math" panose="02040503050406030204" charset="0"/>
                              <a:sym typeface="+mn-ea"/>
                            </a:rPr>
                            <m:t>𝛴</m:t>
                          </m:r>
                        </m:e>
                        <m:sub>
                          <m:r>
                            <a:rPr lang="en-US" altLang="zh-CN" sz="2000" i="1">
                              <a:effectLst/>
                              <a:latin typeface="Cambria Math" panose="02040503050406030204" charset="0"/>
                              <a:cs typeface="Cambria Math" panose="02040503050406030204" charset="0"/>
                              <a:sym typeface="+mn-ea"/>
                            </a:rPr>
                            <m:t>𝑐</m:t>
                          </m:r>
                        </m:sub>
                        <m:sup>
                          <m:r>
                            <a:rPr lang="en-US" altLang="zh-CN" sz="2000" i="1">
                              <a:effectLst/>
                              <a:latin typeface="Cambria Math" panose="02040503050406030204" charset="0"/>
                              <a:ea typeface="宋体" charset="0"/>
                              <a:cs typeface="Cambria Math" panose="02040503050406030204" charset="0"/>
                              <a:sym typeface="+mn-ea"/>
                            </a:rPr>
                            <m:t>∗</m:t>
                          </m:r>
                        </m:sup>
                      </m:sSubSup>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m:oMathPara>
                </a14:m>
                <a:endParaRPr lang="en-US" altLang="zh-CN" sz="2000" i="1">
                  <a:effectLst/>
                  <a:latin typeface="Cambria Math" panose="02040503050406030204" charset="0"/>
                  <a:cs typeface="Cambria Math" panose="02040503050406030204" charset="0"/>
                  <a:sym typeface="+mn-ea"/>
                </a:endParaRPr>
              </a:p>
              <a:p>
                <a14:m>
                  <m:oMathPara xmlns:m="http://schemas.openxmlformats.org/officeDocument/2006/math">
                    <m:oMathParaPr>
                      <m:jc m:val="left"/>
                    </m:oMathParaPr>
                    <m:oMath xmlns:m="http://schemas.openxmlformats.org/officeDocument/2006/math">
                      <m:sSup>
                        <m:sSupPr>
                          <m:ctrlPr>
                            <a:rPr lang="en-US" altLang="zh-CN" sz="2000" i="1">
                              <a:effectLst/>
                              <a:latin typeface="Cambria Math" panose="02040503050406030204" charset="0"/>
                              <a:cs typeface="Cambria Math" panose="02040503050406030204" charset="0"/>
                              <a:sym typeface="+mn-ea"/>
                            </a:rPr>
                          </m:ctrlPr>
                        </m:sSupPr>
                        <m:e>
                          <m:acc>
                            <m:accPr>
                              <m:chr m:val="̅"/>
                              <m:ctrlPr>
                                <a:rPr lang="en-US" altLang="zh-CN" sz="2000" i="1">
                                  <a:effectLst/>
                                  <a:latin typeface="Cambria Math" panose="02040503050406030204" charset="0"/>
                                  <a:cs typeface="Cambria Math" panose="02040503050406030204" charset="0"/>
                                  <a:sym typeface="+mn-ea"/>
                                </a:rPr>
                              </m:ctrlPr>
                            </m:accPr>
                            <m:e>
                              <m:r>
                                <a:rPr lang="en-US" altLang="zh-CN" sz="2000" i="1">
                                  <a:effectLst/>
                                  <a:latin typeface="Cambria Math" panose="02040503050406030204" charset="0"/>
                                  <a:cs typeface="Cambria Math" panose="02040503050406030204" charset="0"/>
                                  <a:sym typeface="+mn-ea"/>
                                </a:rPr>
                                <m:t>𝐷</m:t>
                              </m:r>
                            </m:e>
                          </m:acc>
                        </m:e>
                        <m:sup>
                          <m:r>
                            <a:rPr lang="en-US" altLang="zh-CN" sz="2000" i="1">
                              <a:effectLst/>
                              <a:latin typeface="Cambria Math" panose="02040503050406030204" charset="0"/>
                              <a:ea typeface="宋体" charset="0"/>
                              <a:cs typeface="Cambria Math" panose="02040503050406030204" charset="0"/>
                              <a:sym typeface="+mn-ea"/>
                            </a:rPr>
                            <m:t>∗</m:t>
                          </m:r>
                        </m:sup>
                      </m:sSup>
                      <m:sSubSup>
                        <m:sSubSupPr>
                          <m:ctrlPr>
                            <a:rPr lang="en-US" altLang="zh-CN" sz="2000" i="1">
                              <a:effectLst/>
                              <a:latin typeface="Cambria Math" panose="02040503050406030204" charset="0"/>
                              <a:cs typeface="Cambria Math" panose="02040503050406030204" charset="0"/>
                              <a:sym typeface="+mn-ea"/>
                            </a:rPr>
                          </m:ctrlPr>
                        </m:sSubSupPr>
                        <m:e>
                          <m:r>
                            <a:rPr lang="en-US" altLang="zh-CN" sz="2000" i="1">
                              <a:effectLst/>
                              <a:latin typeface="Cambria Math" panose="02040503050406030204" charset="0"/>
                              <a:ea typeface="宋体" charset="0"/>
                              <a:cs typeface="Cambria Math" panose="02040503050406030204" charset="0"/>
                              <a:sym typeface="+mn-ea"/>
                            </a:rPr>
                            <m:t>𝛴</m:t>
                          </m:r>
                        </m:e>
                        <m:sub>
                          <m:r>
                            <a:rPr lang="en-US" altLang="zh-CN" sz="2000" i="1">
                              <a:effectLst/>
                              <a:latin typeface="Cambria Math" panose="02040503050406030204" charset="0"/>
                              <a:cs typeface="Cambria Math" panose="02040503050406030204" charset="0"/>
                              <a:sym typeface="+mn-ea"/>
                            </a:rPr>
                            <m:t>𝑐</m:t>
                          </m:r>
                        </m:sub>
                        <m:sup>
                          <m:r>
                            <a:rPr lang="en-US" altLang="zh-CN" sz="2000" i="1">
                              <a:effectLst/>
                              <a:latin typeface="Cambria Math" panose="02040503050406030204" charset="0"/>
                              <a:ea typeface="宋体" charset="0"/>
                              <a:cs typeface="Cambria Math" panose="02040503050406030204" charset="0"/>
                              <a:sym typeface="+mn-ea"/>
                            </a:rPr>
                            <m:t>∗</m:t>
                          </m:r>
                        </m:sup>
                      </m:sSubSup>
                      <m:r>
                        <a:rPr lang="en-US" altLang="zh-CN" sz="2000" i="1">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1</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&amp;</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5</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m:oMathPara>
                </a14:m>
                <a:endParaRPr lang="en-US" altLang="zh-CN" sz="2000" i="1">
                  <a:effectLst/>
                  <a:latin typeface="Cambria Math" panose="02040503050406030204" charset="0"/>
                  <a:cs typeface="Cambria Math" panose="02040503050406030204" charset="0"/>
                  <a:sym typeface="+mn-ea"/>
                </a:endParaRPr>
              </a:p>
            </p:txBody>
          </p:sp>
        </mc:Choice>
        <mc:Fallback>
          <p:sp>
            <p:nvSpPr>
              <p:cNvPr id="18" name="文本框 17"/>
              <p:cNvSpPr txBox="1">
                <a:spLocks noRot="1" noChangeAspect="1" noMove="1" noResize="1" noEditPoints="1" noAdjustHandles="1" noChangeArrowheads="1" noChangeShapeType="1" noTextEdit="1"/>
              </p:cNvSpPr>
              <p:nvPr>
                <p:custDataLst>
                  <p:tags r:id="rId7"/>
                </p:custDataLst>
              </p:nvPr>
            </p:nvSpPr>
            <p:spPr>
              <a:xfrm>
                <a:off x="5149215" y="3247390"/>
                <a:ext cx="4402455" cy="738505"/>
              </a:xfrm>
              <a:prstGeom prst="rect">
                <a:avLst/>
              </a:prstGeom>
              <a:blipFill rotWithShape="1">
                <a:blip r:embed="rId8"/>
                <a:stretch>
                  <a:fillRect/>
                </a:stretch>
              </a:blipFill>
            </p:spPr>
            <p:txBody>
              <a:bodyPr/>
              <a:lstStyle/>
              <a:p>
                <a:r>
                  <a:rPr lang="zh-CN" altLang="en-US">
                    <a:noFill/>
                  </a:rPr>
                  <a:t> </a:t>
                </a:r>
              </a:p>
            </p:txBody>
          </p:sp>
        </mc:Fallback>
      </mc:AlternateContent>
      <p:sp>
        <p:nvSpPr>
          <p:cNvPr id="21" name="左大括号 20"/>
          <p:cNvSpPr/>
          <p:nvPr/>
        </p:nvSpPr>
        <p:spPr>
          <a:xfrm>
            <a:off x="4918075" y="3354705"/>
            <a:ext cx="135890" cy="549910"/>
          </a:xfrm>
          <a:prstGeom prst="leftBrace">
            <a:avLst>
              <a:gd name="adj1" fmla="val 69135"/>
              <a:gd name="adj2" fmla="val 50000"/>
            </a:avLst>
          </a:prstGeom>
          <a:ln>
            <a:solidFill>
              <a:schemeClr val="tx1"/>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3" name="文本框 22"/>
          <p:cNvSpPr txBox="1"/>
          <p:nvPr/>
        </p:nvSpPr>
        <p:spPr>
          <a:xfrm>
            <a:off x="570230" y="4271010"/>
            <a:ext cx="7448550" cy="398780"/>
          </a:xfrm>
          <a:prstGeom prst="rect">
            <a:avLst/>
          </a:prstGeom>
          <a:noFill/>
        </p:spPr>
        <p:txBody>
          <a:bodyPr wrap="square" rtlCol="0">
            <a:spAutoFit/>
          </a:bodyPr>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奇异分子态伙伴</a:t>
            </a:r>
            <a:r>
              <a:rPr kumimoji="1" lang="en-US" altLang="zh-CN"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1" lang="en-US" altLang="zh-CN" sz="1400" dirty="0">
                <a:solidFill>
                  <a:schemeClr val="accent1"/>
                </a:solidFill>
                <a:effectLst/>
                <a:ea typeface="微软雅黑" panose="020B0503020204020204" pitchFamily="34" charset="-122"/>
                <a:cs typeface="+mn-lt"/>
                <a:sym typeface="+mn-lt"/>
              </a:rPr>
              <a:t>Jun He, PRD </a:t>
            </a:r>
            <a:r>
              <a:rPr kumimoji="1" lang="en-US" altLang="zh-CN" sz="1400" dirty="0">
                <a:solidFill>
                  <a:schemeClr val="accent1"/>
                </a:solidFill>
                <a:effectLst/>
                <a:latin typeface="Arial Bold" panose="020B0704020202020204" charset="0"/>
                <a:ea typeface="微软雅黑" panose="020B0503020204020204" pitchFamily="34" charset="-122"/>
                <a:cs typeface="Arial Bold" panose="020B0704020202020204" charset="0"/>
                <a:sym typeface="+mn-lt"/>
              </a:rPr>
              <a:t>95</a:t>
            </a:r>
            <a:r>
              <a:rPr kumimoji="1" lang="en-US" altLang="zh-CN" sz="1400" dirty="0">
                <a:solidFill>
                  <a:schemeClr val="accent1"/>
                </a:solidFill>
                <a:effectLst/>
                <a:ea typeface="微软雅黑" panose="020B0503020204020204" pitchFamily="34" charset="-122"/>
                <a:cs typeface="+mn-lt"/>
                <a:sym typeface="+mn-lt"/>
              </a:rPr>
              <a:t>, 074031 (2017</a:t>
            </a:r>
            <a:r>
              <a:rPr kumimoji="1" lang="en-US" altLang="zh-CN" sz="1400" dirty="0">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1" lang="en-US" altLang="zh-CN"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左大括号 24"/>
          <p:cNvSpPr/>
          <p:nvPr/>
        </p:nvSpPr>
        <p:spPr>
          <a:xfrm>
            <a:off x="974090" y="4838700"/>
            <a:ext cx="204470" cy="862330"/>
          </a:xfrm>
          <a:prstGeom prst="leftBrace">
            <a:avLst>
              <a:gd name="adj1" fmla="val 69135"/>
              <a:gd name="adj2" fmla="val 50000"/>
            </a:avLst>
          </a:prstGeom>
          <a:ln>
            <a:solidFill>
              <a:schemeClr val="tx1"/>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33" name="文本框 32"/>
              <p:cNvSpPr txBox="1"/>
              <p:nvPr/>
            </p:nvSpPr>
            <p:spPr>
              <a:xfrm>
                <a:off x="1192530" y="4780280"/>
                <a:ext cx="5122545" cy="1109980"/>
              </a:xfrm>
              <a:prstGeom prst="rect">
                <a:avLst/>
              </a:prstGeom>
              <a:noFill/>
            </p:spPr>
            <p:txBody>
              <a:bodyPr wrap="square" rtlCol="0" anchor="t">
                <a:noAutofit/>
              </a:bodyPr>
              <a:p>
                <a14:m>
                  <m:oMathPara xmlns:m="http://schemas.openxmlformats.org/officeDocument/2006/math">
                    <m:oMathParaPr>
                      <m:jc m:val="left"/>
                    </m:oMathParaPr>
                    <m:oMath xmlns:m="http://schemas.openxmlformats.org/officeDocument/2006/math">
                      <m:r>
                        <a:rPr lang="en-US" altLang="zh-CN" sz="2000" i="1">
                          <a:effectLst/>
                          <a:latin typeface="Cambria Math" panose="02040503050406030204" charset="0"/>
                          <a:cs typeface="Cambria Math" panose="02040503050406030204" charset="0"/>
                          <a:sym typeface="+mn-ea"/>
                        </a:rPr>
                        <m:t>𝐾</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𝛴</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𝑵</m:t>
                      </m:r>
                      <m:r>
                        <a:rPr lang="en-US" altLang="zh-CN" sz="2000" b="1"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𝟏𝟖𝟕𝟓</m:t>
                      </m:r>
                      <m:r>
                        <a:rPr lang="en-US" altLang="zh-CN" sz="2000" b="1" i="1">
                          <a:effectLst/>
                          <a:latin typeface="Cambria Math" panose="02040503050406030204" charset="0"/>
                          <a:ea typeface="宋体" charset="0"/>
                          <a:cs typeface="Cambria Math" panose="02040503050406030204" charset="0"/>
                          <a:sym typeface="+mn-ea"/>
                        </a:rPr>
                        <m:t>)</m:t>
                      </m:r>
                      <m:r>
                        <a:rPr lang="en-US" altLang="zh-CN" sz="2000" i="1">
                          <a:effectLst>
                            <a:outerShdw blurRad="38100" dist="38100" dir="2700000" algn="tl">
                              <a:srgbClr val="000000">
                                <a:alpha val="43137"/>
                              </a:srgbClr>
                            </a:outerShdw>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m:t>
                      </m:r>
                    </m:oMath>
                  </m:oMathPara>
                </a14:m>
                <a:endParaRPr lang="en-US" altLang="zh-CN" sz="2000" i="1">
                  <a:effectLst/>
                  <a:latin typeface="Cambria Math" panose="02040503050406030204" charset="0"/>
                  <a:cs typeface="Cambria Math" panose="02040503050406030204" charset="0"/>
                  <a:sym typeface="+mn-ea"/>
                </a:endParaRPr>
              </a:p>
              <a:p>
                <a14:m>
                  <m:oMath xmlns:m="http://schemas.openxmlformats.org/officeDocument/2006/math">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cs typeface="Cambria Math" panose="02040503050406030204" charset="0"/>
                            <a:sym typeface="+mn-ea"/>
                          </a:rPr>
                          <m:t>𝐾</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𝛴</m:t>
                    </m:r>
                    <m:r>
                      <a:rPr lang="en-US" altLang="zh-CN" sz="2000" i="1">
                        <a:effectLst/>
                        <a:latin typeface="Cambria Math" panose="02040503050406030204" charset="0"/>
                        <a:ea typeface="宋体" charset="0"/>
                        <a:cs typeface="Cambria Math" panose="02040503050406030204" charset="0"/>
                        <a:sym typeface="+mn-ea"/>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𝑵</m:t>
                    </m:r>
                    <m:r>
                      <a:rPr lang="en-US" altLang="zh-CN" sz="2000" b="1"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𝟐𝟎𝟖𝟎</m:t>
                    </m:r>
                    <m:r>
                      <a:rPr lang="en-US" altLang="zh-CN" sz="2000" b="1" i="1">
                        <a:effectLst/>
                        <a:latin typeface="Cambria Math" panose="02040503050406030204" charset="0"/>
                        <a:ea typeface="宋体" charset="0"/>
                        <a:cs typeface="Cambria Math" panose="02040503050406030204" charset="0"/>
                        <a:sym typeface="+mn-ea"/>
                      </a:rPr>
                      <m:t>)</m:t>
                    </m:r>
                    <m:r>
                      <a:rPr lang="en-US" altLang="zh-CN" sz="2000" i="1">
                        <a:effectLst>
                          <a:outerShdw blurRad="38100" dist="38100" dir="2700000" algn="tl">
                            <a:srgbClr val="000000">
                              <a:alpha val="43137"/>
                            </a:srgbClr>
                          </a:outerShdw>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1</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&amp;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a14:m>
                <a:r>
                  <a:rPr lang="en-US" altLang="zh-CN" sz="2000" i="1">
                    <a:effectLst/>
                    <a:latin typeface="Cambria Math" panose="02040503050406030204" charset="0"/>
                    <a:cs typeface="Cambria Math" panose="02040503050406030204" charset="0"/>
                    <a:sym typeface="+mn-ea"/>
                  </a:rPr>
                  <a:t> </a:t>
                </a:r>
                <a:endParaRPr lang="en-US" altLang="zh-CN" sz="2000" i="1">
                  <a:effectLst/>
                  <a:latin typeface="Cambria Math" panose="02040503050406030204" charset="0"/>
                  <a:cs typeface="Cambria Math" panose="02040503050406030204" charset="0"/>
                  <a:sym typeface="+mn-ea"/>
                </a:endParaRPr>
              </a:p>
              <a:p>
                <a14:m>
                  <m:oMathPara xmlns:m="http://schemas.openxmlformats.org/officeDocument/2006/math">
                    <m:oMathParaPr>
                      <m:jc m:val="left"/>
                    </m:oMathParaPr>
                    <m:oMath xmlns:m="http://schemas.openxmlformats.org/officeDocument/2006/math">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cs typeface="Cambria Math" panose="02040503050406030204" charset="0"/>
                              <a:sym typeface="+mn-ea"/>
                            </a:rPr>
                            <m:t>𝐾</m:t>
                          </m:r>
                        </m:e>
                        <m:sup>
                          <m:r>
                            <a:rPr lang="en-US" altLang="zh-CN" sz="2000" i="1">
                              <a:effectLst/>
                              <a:latin typeface="Cambria Math" panose="02040503050406030204" charset="0"/>
                              <a:ea typeface="宋体" charset="0"/>
                              <a:cs typeface="Cambria Math" panose="02040503050406030204" charset="0"/>
                              <a:sym typeface="+mn-ea"/>
                            </a:rPr>
                            <m:t>∗</m:t>
                          </m:r>
                        </m:sup>
                      </m:sSup>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𝛴</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m:t>
                      </m:r>
                      <m:r>
                        <a:rPr lang="zh-CN" altLang="en-US"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𝑵</m:t>
                      </m:r>
                      <m:r>
                        <a:rPr lang="en-US" altLang="zh-CN" sz="2000" b="1" i="1">
                          <a:effectLst/>
                          <a:latin typeface="Cambria Math" panose="02040503050406030204" charset="0"/>
                          <a:ea typeface="宋体" charset="0"/>
                          <a:cs typeface="Cambria Math" panose="02040503050406030204" charset="0"/>
                          <a:sym typeface="+mn-ea"/>
                        </a:rPr>
                        <m:t> (</m:t>
                      </m:r>
                      <m:r>
                        <a:rPr lang="en-US" altLang="zh-CN" sz="2000" b="1" i="1">
                          <a:effectLst/>
                          <a:latin typeface="Cambria Math" panose="02040503050406030204" charset="0"/>
                          <a:cs typeface="Cambria Math" panose="02040503050406030204" charset="0"/>
                          <a:sym typeface="+mn-ea"/>
                        </a:rPr>
                        <m:t>𝟐𝟐𝟕𝟎</m:t>
                      </m:r>
                      <m:r>
                        <a:rPr lang="en-US" altLang="zh-CN" sz="2000" b="1" i="1">
                          <a:effectLst/>
                          <a:latin typeface="Cambria Math" panose="02040503050406030204" charset="0"/>
                          <a:ea typeface="宋体" charset="0"/>
                          <a:cs typeface="Cambria Math" panose="02040503050406030204" charset="0"/>
                          <a:sym typeface="+mn-ea"/>
                        </a:rPr>
                        <m:t>)</m:t>
                      </m:r>
                      <m:r>
                        <a:rPr lang="en-US" altLang="zh-CN" sz="2000" i="1">
                          <a:effectLst>
                            <a:outerShdw blurRad="38100" dist="38100" dir="2700000" algn="tl">
                              <a:srgbClr val="000000">
                                <a:alpha val="43137"/>
                              </a:srgbClr>
                            </a:outerShdw>
                          </a:effectLst>
                          <a:latin typeface="Cambria Math" panose="02040503050406030204" charset="0"/>
                          <a:ea typeface="宋体" charset="0"/>
                          <a:cs typeface="Cambria Math" panose="02040503050406030204" charset="0"/>
                          <a:sym typeface="+mn-ea"/>
                        </a:rPr>
                        <m:t>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 </m:t>
                          </m:r>
                          <m:r>
                            <a:rPr lang="en-US" altLang="zh-CN" sz="2000" i="1">
                              <a:effectLst/>
                              <a:latin typeface="Cambria Math" panose="02040503050406030204" charset="0"/>
                              <a:ea typeface="宋体" charset="0"/>
                              <a:cs typeface="Cambria Math" panose="02040503050406030204" charset="0"/>
                              <a:sym typeface="+mn-ea"/>
                            </a:rPr>
                            <m:t>1</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3</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r>
                        <a:rPr lang="en-US" altLang="zh-CN" sz="2000" i="1">
                          <a:effectLst/>
                          <a:latin typeface="Cambria Math" panose="02040503050406030204" charset="0"/>
                          <a:ea typeface="宋体" charset="0"/>
                          <a:cs typeface="Cambria Math" panose="02040503050406030204" charset="0"/>
                          <a:sym typeface="+mn-ea"/>
                        </a:rPr>
                        <m:t> &amp; </m:t>
                      </m:r>
                      <m:sSup>
                        <m:sSupPr>
                          <m:ctrlPr>
                            <a:rPr lang="en-US" altLang="zh-CN" sz="2000" i="1">
                              <a:effectLst/>
                              <a:latin typeface="Cambria Math" panose="02040503050406030204" charset="0"/>
                              <a:cs typeface="Cambria Math" panose="02040503050406030204" charset="0"/>
                              <a:sym typeface="+mn-ea"/>
                            </a:rPr>
                          </m:ctrlPr>
                        </m:sSupPr>
                        <m:e>
                          <m:r>
                            <a:rPr lang="en-US" altLang="zh-CN" sz="2000" i="1">
                              <a:effectLst/>
                              <a:latin typeface="Cambria Math" panose="02040503050406030204" charset="0"/>
                              <a:ea typeface="宋体" charset="0"/>
                              <a:cs typeface="Cambria Math" panose="02040503050406030204" charset="0"/>
                              <a:sym typeface="+mn-ea"/>
                            </a:rPr>
                            <m:t>5</m:t>
                          </m:r>
                          <m:r>
                            <a:rPr lang="en-US" altLang="zh-CN" sz="2000" i="1">
                              <a:effectLst/>
                              <a:latin typeface="Cambria Math" panose="02040503050406030204" charset="0"/>
                              <a:ea typeface="宋体" charset="0"/>
                              <a:cs typeface="Cambria Math" panose="02040503050406030204" charset="0"/>
                              <a:sym typeface="+mn-ea"/>
                            </a:rPr>
                            <m:t>/</m:t>
                          </m:r>
                          <m:r>
                            <a:rPr lang="en-US" altLang="zh-CN" sz="2000" i="1">
                              <a:effectLst/>
                              <a:latin typeface="Cambria Math" panose="02040503050406030204" charset="0"/>
                              <a:ea typeface="宋体" charset="0"/>
                              <a:cs typeface="Cambria Math" panose="02040503050406030204" charset="0"/>
                              <a:sym typeface="+mn-ea"/>
                            </a:rPr>
                            <m:t>2</m:t>
                          </m:r>
                        </m:e>
                        <m:sup>
                          <m:r>
                            <a:rPr lang="en-US" altLang="zh-CN" sz="2000" i="1">
                              <a:effectLst/>
                              <a:latin typeface="Cambria Math" panose="02040503050406030204" charset="0"/>
                              <a:ea typeface="宋体" charset="0"/>
                              <a:cs typeface="Cambria Math" panose="02040503050406030204" charset="0"/>
                              <a:sym typeface="+mn-ea"/>
                            </a:rPr>
                            <m:t>−</m:t>
                          </m:r>
                        </m:sup>
                      </m:sSup>
                    </m:oMath>
                  </m:oMathPara>
                </a14:m>
                <a:endParaRPr lang="en-US" altLang="zh-CN" b="1" i="1">
                  <a:effectLst/>
                  <a:latin typeface="DejaVu Math TeX Gyre" panose="02000503000000000000" charset="0"/>
                  <a:cs typeface="DejaVu Math TeX Gyre" panose="02000503000000000000" charset="0"/>
                  <a:sym typeface="+mn-ea"/>
                </a:endParaRPr>
              </a:p>
              <a:p>
                <a:endParaRPr lang="en-US" altLang="zh-CN" b="1" i="1">
                  <a:effectLst/>
                  <a:latin typeface="DejaVu Math TeX Gyre" panose="02000503000000000000" charset="0"/>
                  <a:cs typeface="DejaVu Math TeX Gyre" panose="02000503000000000000" charset="0"/>
                  <a:sym typeface="+mn-ea"/>
                </a:endParaRPr>
              </a:p>
            </p:txBody>
          </p:sp>
        </mc:Choice>
        <mc:Fallback>
          <p:sp>
            <p:nvSpPr>
              <p:cNvPr id="33" name="文本框 32"/>
              <p:cNvSpPr txBox="1">
                <a:spLocks noRot="1" noChangeAspect="1" noMove="1" noResize="1" noEditPoints="1" noAdjustHandles="1" noChangeArrowheads="1" noChangeShapeType="1" noTextEdit="1"/>
              </p:cNvSpPr>
              <p:nvPr/>
            </p:nvSpPr>
            <p:spPr>
              <a:xfrm>
                <a:off x="1192530" y="4780280"/>
                <a:ext cx="5122545" cy="1109980"/>
              </a:xfrm>
              <a:prstGeom prst="rect">
                <a:avLst/>
              </a:prstGeom>
              <a:blipFill rotWithShape="1">
                <a:blip r:embed="rId9"/>
                <a:stretch>
                  <a:fillRect b="-11213"/>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1" name="文本框 10"/>
          <p:cNvSpPr txBox="1"/>
          <p:nvPr>
            <p:custDataLst>
              <p:tags r:id="rId10"/>
            </p:custDataLst>
          </p:nvPr>
        </p:nvSpPr>
        <p:spPr>
          <a:xfrm>
            <a:off x="1135380" y="5887085"/>
            <a:ext cx="4093845" cy="805815"/>
          </a:xfrm>
          <a:prstGeom prst="rect">
            <a:avLst/>
          </a:prstGeom>
          <a:noFill/>
        </p:spPr>
        <p:txBody>
          <a:bodyPr wrap="square" rtlCol="0">
            <a:noAutofit/>
          </a:bodyPr>
          <a:p>
            <a:r>
              <a:rPr lang="zh-CN" altLang="en-US">
                <a:latin typeface="+mn-ea"/>
                <a:cs typeface="+mn-ea"/>
              </a:rPr>
              <a:t>这些分子态</a:t>
            </a:r>
            <a:r>
              <a:rPr lang="zh-CN" altLang="en-US">
                <a:latin typeface="+mn-ea"/>
                <a:cs typeface="+mn-ea"/>
              </a:rPr>
              <a:t>的衰变性质已被系统研究：</a:t>
            </a:r>
            <a:endParaRPr lang="zh-CN" altLang="en-US">
              <a:latin typeface="+mn-ea"/>
              <a:cs typeface="+mn-ea"/>
            </a:endParaRPr>
          </a:p>
          <a:p>
            <a:r>
              <a:rPr lang="en-US" altLang="zh-CN" sz="1400">
                <a:solidFill>
                  <a:schemeClr val="accent1"/>
                </a:solidFill>
                <a:latin typeface="Arial" panose="020B0704020202020204" pitchFamily="34" charset="0"/>
                <a:ea typeface="宋体" pitchFamily="2" charset="-122"/>
                <a:cs typeface="Arial" panose="020B0704020202020204" pitchFamily="34" charset="0"/>
                <a:sym typeface="+mn-ea"/>
              </a:rPr>
              <a:t>Yong-Hui Lin et al., Nucl. Phys. A </a:t>
            </a:r>
            <a:r>
              <a:rPr lang="en-US" altLang="zh-CN" sz="1400" b="1">
                <a:solidFill>
                  <a:schemeClr val="accent1"/>
                </a:solidFill>
                <a:latin typeface="Arial" panose="020B0704020202020204" pitchFamily="34" charset="0"/>
                <a:ea typeface="宋体" pitchFamily="2" charset="-122"/>
                <a:cs typeface="Arial" panose="020B0704020202020204" pitchFamily="34" charset="0"/>
                <a:sym typeface="+mn-ea"/>
              </a:rPr>
              <a:t>980</a:t>
            </a:r>
            <a:r>
              <a:rPr lang="en-US" altLang="zh-CN" sz="1400">
                <a:solidFill>
                  <a:schemeClr val="accent1"/>
                </a:solidFill>
                <a:latin typeface="Arial" panose="020B0704020202020204" pitchFamily="34" charset="0"/>
                <a:ea typeface="宋体" pitchFamily="2" charset="-122"/>
                <a:cs typeface="Arial" panose="020B0704020202020204" pitchFamily="34" charset="0"/>
                <a:sym typeface="+mn-ea"/>
              </a:rPr>
              <a:t>, 21 (2018)</a:t>
            </a:r>
            <a:endParaRPr lang="en-US" altLang="zh-CN" sz="1400">
              <a:solidFill>
                <a:schemeClr val="accent1"/>
              </a:solidFill>
              <a:latin typeface="Arial" panose="020B0704020202020204" pitchFamily="34" charset="0"/>
              <a:ea typeface="宋体" pitchFamily="2" charset="-122"/>
              <a:cs typeface="Arial" panose="020B0704020202020204" pitchFamily="34" charset="0"/>
              <a:sym typeface="+mn-ea"/>
            </a:endParaRPr>
          </a:p>
          <a:p>
            <a:r>
              <a:rPr lang="en-US" altLang="zh-CN" sz="1400">
                <a:solidFill>
                  <a:schemeClr val="accent1"/>
                </a:solidFill>
                <a:latin typeface="Arial" panose="020B0704020202020204" pitchFamily="34" charset="0"/>
                <a:ea typeface="宋体" pitchFamily="2" charset="-122"/>
                <a:cs typeface="Arial" panose="020B0704020202020204" pitchFamily="34" charset="0"/>
                <a:sym typeface="+mn-ea"/>
              </a:rPr>
              <a:t>Di Ben et al., PRC </a:t>
            </a:r>
            <a:r>
              <a:rPr lang="en-US" altLang="zh-CN" sz="1400" b="1">
                <a:solidFill>
                  <a:schemeClr val="accent1"/>
                </a:solidFill>
                <a:latin typeface="Arial" panose="020B0704020202020204" pitchFamily="34" charset="0"/>
                <a:ea typeface="宋体" pitchFamily="2" charset="-122"/>
                <a:cs typeface="Arial" panose="020B0704020202020204" pitchFamily="34" charset="0"/>
                <a:sym typeface="+mn-ea"/>
              </a:rPr>
              <a:t>112</a:t>
            </a:r>
            <a:r>
              <a:rPr lang="en-US" altLang="zh-CN" sz="1400">
                <a:solidFill>
                  <a:schemeClr val="accent1"/>
                </a:solidFill>
                <a:latin typeface="Arial" panose="020B0704020202020204" pitchFamily="34" charset="0"/>
                <a:ea typeface="宋体" pitchFamily="2" charset="-122"/>
                <a:cs typeface="Arial" panose="020B0704020202020204" pitchFamily="34" charset="0"/>
                <a:sym typeface="+mn-ea"/>
              </a:rPr>
              <a:t>,</a:t>
            </a:r>
            <a:r>
              <a:rPr lang="en-US" altLang="zh-CN" sz="1400" b="1">
                <a:solidFill>
                  <a:schemeClr val="accent1"/>
                </a:solidFill>
                <a:latin typeface="Arial" panose="020B0704020202020204" pitchFamily="34" charset="0"/>
                <a:ea typeface="宋体" pitchFamily="2" charset="-122"/>
                <a:cs typeface="Arial" panose="020B0704020202020204" pitchFamily="34" charset="0"/>
                <a:sym typeface="+mn-ea"/>
              </a:rPr>
              <a:t> </a:t>
            </a:r>
            <a:r>
              <a:rPr lang="en-US" altLang="zh-CN" sz="1400">
                <a:solidFill>
                  <a:schemeClr val="accent1"/>
                </a:solidFill>
                <a:latin typeface="Arial" panose="020B0704020202020204" pitchFamily="34" charset="0"/>
                <a:ea typeface="宋体" pitchFamily="2" charset="-122"/>
                <a:cs typeface="Arial" panose="020B0704020202020204" pitchFamily="34" charset="0"/>
                <a:sym typeface="+mn-ea"/>
              </a:rPr>
              <a:t>015203 (2025)</a:t>
            </a:r>
            <a:endParaRPr lang="en-US" altLang="zh-CN" sz="1400" b="0">
              <a:solidFill>
                <a:schemeClr val="accent1"/>
              </a:solidFill>
              <a:latin typeface="Arial" panose="020B0704020202020204" pitchFamily="34" charset="0"/>
              <a:ea typeface="宋体" pitchFamily="2" charset="-122"/>
              <a:cs typeface="Arial" panose="020B0704020202020204" pitchFamily="34" charset="0"/>
            </a:endParaRPr>
          </a:p>
          <a:p>
            <a:endParaRPr lang="zh-CN" altLang="en-US" sz="1400">
              <a:latin typeface="+mn-ea"/>
              <a:cs typeface="+mn-ea"/>
            </a:endParaRPr>
          </a:p>
          <a:p>
            <a:endParaRPr lang="zh-CN" altLang="en-US" sz="1400">
              <a:latin typeface="+mn-ea"/>
              <a:cs typeface="+mn-ea"/>
            </a:endParaRPr>
          </a:p>
        </p:txBody>
      </p:sp>
      <p:pic>
        <p:nvPicPr>
          <p:cNvPr id="12" name="图片 11"/>
          <p:cNvPicPr>
            <a:picLocks noChangeAspect="1"/>
          </p:cNvPicPr>
          <p:nvPr>
            <p:custDataLst>
              <p:tags r:id="rId11"/>
            </p:custDataLst>
          </p:nvPr>
        </p:nvPicPr>
        <p:blipFill>
          <a:blip r:embed="rId12"/>
          <a:stretch>
            <a:fillRect/>
          </a:stretch>
        </p:blipFill>
        <p:spPr>
          <a:xfrm>
            <a:off x="6420485" y="4523105"/>
            <a:ext cx="1470660" cy="1398270"/>
          </a:xfrm>
          <a:prstGeom prst="rect">
            <a:avLst/>
          </a:prstGeom>
        </p:spPr>
      </p:pic>
      <p:pic>
        <p:nvPicPr>
          <p:cNvPr id="22" name="图片 21"/>
          <p:cNvPicPr>
            <a:picLocks noChangeAspect="1"/>
          </p:cNvPicPr>
          <p:nvPr>
            <p:custDataLst>
              <p:tags r:id="rId13"/>
            </p:custDataLst>
          </p:nvPr>
        </p:nvPicPr>
        <p:blipFill>
          <a:blip r:embed="rId14"/>
          <a:stretch>
            <a:fillRect/>
          </a:stretch>
        </p:blipFill>
        <p:spPr>
          <a:xfrm>
            <a:off x="8491855" y="3441700"/>
            <a:ext cx="2830830" cy="2681605"/>
          </a:xfrm>
          <a:prstGeom prst="rect">
            <a:avLst/>
          </a:prstGeom>
        </p:spPr>
      </p:pic>
      <p:sp>
        <p:nvSpPr>
          <p:cNvPr id="24" name="文本框 23"/>
          <p:cNvSpPr txBox="1"/>
          <p:nvPr/>
        </p:nvSpPr>
        <p:spPr>
          <a:xfrm>
            <a:off x="6508115" y="6155055"/>
            <a:ext cx="5274310" cy="521970"/>
          </a:xfrm>
          <a:prstGeom prst="rect">
            <a:avLst/>
          </a:prstGeom>
        </p:spPr>
        <p:txBody>
          <a:bodyPr wrap="square">
            <a:spAutoFit/>
          </a:bodyPr>
          <a:p>
            <a:r>
              <a:rPr lang="en-US" altLang="zh-CN" sz="1400">
                <a:solidFill>
                  <a:schemeClr val="accent1"/>
                </a:solidFill>
                <a:ea typeface="Times New Roman" panose="02020603050405020304"/>
                <a:cs typeface="+mn-lt"/>
              </a:rPr>
              <a:t>R. Aaij et al. (LHCb Collaboration), PRL </a:t>
            </a:r>
            <a:r>
              <a:rPr lang="en-US" altLang="zh-CN" sz="1400" b="1">
                <a:solidFill>
                  <a:schemeClr val="accent1"/>
                </a:solidFill>
                <a:latin typeface="Arial Bold" panose="020B0704020202020204" charset="0"/>
                <a:ea typeface="Times New Roman" panose="02020603050405020304"/>
                <a:cs typeface="Arial Bold" panose="020B0704020202020204" charset="0"/>
              </a:rPr>
              <a:t>115</a:t>
            </a:r>
            <a:r>
              <a:rPr lang="en-US" altLang="zh-CN" sz="1400">
                <a:solidFill>
                  <a:schemeClr val="accent1"/>
                </a:solidFill>
                <a:ea typeface="Times New Roman" panose="02020603050405020304"/>
                <a:cs typeface="+mn-lt"/>
              </a:rPr>
              <a:t>, 072001 (2015)</a:t>
            </a:r>
            <a:endParaRPr lang="en-US" altLang="zh-CN" sz="1400">
              <a:solidFill>
                <a:schemeClr val="accent1"/>
              </a:solidFill>
              <a:ea typeface="Times New Roman" panose="02020603050405020304"/>
              <a:cs typeface="+mn-lt"/>
            </a:endParaRPr>
          </a:p>
          <a:p>
            <a:r>
              <a:rPr lang="en-US" altLang="zh-CN" sz="1400">
                <a:solidFill>
                  <a:schemeClr val="accent1"/>
                </a:solidFill>
                <a:ea typeface="Times New Roman" panose="02020603050405020304"/>
                <a:cs typeface="+mn-lt"/>
              </a:rPr>
              <a:t>R. Aaij et al. (LHCb Collaboration), PRL </a:t>
            </a:r>
            <a:r>
              <a:rPr lang="en-US" altLang="zh-CN" sz="1400" b="1">
                <a:solidFill>
                  <a:schemeClr val="accent1"/>
                </a:solidFill>
                <a:latin typeface="Arial Bold" panose="020B0704020202020204" charset="0"/>
                <a:ea typeface="Times New Roman" panose="02020603050405020304"/>
                <a:cs typeface="Arial Bold" panose="020B0704020202020204" charset="0"/>
              </a:rPr>
              <a:t>122</a:t>
            </a:r>
            <a:r>
              <a:rPr lang="en-US" altLang="zh-CN" sz="1400">
                <a:solidFill>
                  <a:schemeClr val="accent1"/>
                </a:solidFill>
                <a:ea typeface="Times New Roman" panose="02020603050405020304"/>
                <a:cs typeface="+mn-lt"/>
              </a:rPr>
              <a:t>, 222001 (2019)</a:t>
            </a:r>
            <a:endParaRPr lang="en-US" altLang="zh-CN" sz="1400">
              <a:solidFill>
                <a:schemeClr val="accent1"/>
              </a:solidFill>
              <a:ea typeface="Times New Roman" panose="02020603050405020304"/>
              <a:cs typeface="+mn-lt"/>
            </a:endParaRPr>
          </a:p>
        </p:txBody>
      </p:sp>
      <p:sp>
        <p:nvSpPr>
          <p:cNvPr id="26" name="文本框 25"/>
          <p:cNvSpPr txBox="1"/>
          <p:nvPr/>
        </p:nvSpPr>
        <p:spPr>
          <a:xfrm>
            <a:off x="4900295" y="3952240"/>
            <a:ext cx="3733165" cy="337185"/>
          </a:xfrm>
          <a:prstGeom prst="rect">
            <a:avLst/>
          </a:prstGeom>
        </p:spPr>
        <p:txBody>
          <a:bodyPr>
            <a:noAutofit/>
          </a:bodyPr>
          <a:p>
            <a:r>
              <a:rPr lang="en-US" altLang="zh-CN" sz="1400">
                <a:solidFill>
                  <a:schemeClr val="accent1"/>
                </a:solidFill>
                <a:ea typeface="Times New Roman" panose="02020603050405020304"/>
                <a:cs typeface="+mn-lt"/>
              </a:rPr>
              <a:t>Meng-Lin Du et al., PRL </a:t>
            </a:r>
            <a:r>
              <a:rPr lang="en-US" altLang="zh-CN" sz="1400" b="1">
                <a:solidFill>
                  <a:schemeClr val="accent1"/>
                </a:solidFill>
                <a:latin typeface="Arial Bold" panose="020B0704020202020204" charset="0"/>
                <a:ea typeface="Times New Roman" panose="02020603050405020304"/>
                <a:cs typeface="Arial Bold" panose="020B0704020202020204" charset="0"/>
              </a:rPr>
              <a:t>124</a:t>
            </a:r>
            <a:r>
              <a:rPr lang="en-US" altLang="zh-CN" sz="1400">
                <a:solidFill>
                  <a:schemeClr val="accent1"/>
                </a:solidFill>
                <a:ea typeface="Times New Roman" panose="02020603050405020304"/>
                <a:cs typeface="+mn-lt"/>
              </a:rPr>
              <a:t>, 072001 (2020)</a:t>
            </a:r>
            <a:endParaRPr lang="en-US" altLang="zh-CN" sz="1400">
              <a:solidFill>
                <a:schemeClr val="accent1"/>
              </a:solidFill>
              <a:ea typeface="Times New Roman" panose="02020603050405020304"/>
              <a:cs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0368" y="3067685"/>
            <a:ext cx="8905875" cy="829945"/>
          </a:xfrm>
          <a:prstGeom prst="rect">
            <a:avLst/>
          </a:prstGeom>
          <a:noFill/>
        </p:spPr>
        <p:txBody>
          <a:bodyPr wrap="square" rtlCol="0" anchor="t">
            <a:spAutoFit/>
          </a:bodyPr>
          <a:p>
            <a:pPr algn="ctr"/>
            <a:r>
              <a:rPr lang="zh-CN" altLang="en-US" sz="4800">
                <a:latin typeface="微软雅黑" panose="020B0503020204020204" pitchFamily="34" charset="-122"/>
                <a:ea typeface="微软雅黑" panose="020B0503020204020204" pitchFamily="34" charset="-122"/>
                <a:sym typeface="+mn-ea"/>
              </a:rPr>
              <a:t>敬请各位老师、同学指正！</a:t>
            </a:r>
            <a:endParaRPr lang="zh-CN" altLang="en-US" sz="4800">
              <a:latin typeface="微软雅黑" panose="020B0503020204020204" pitchFamily="34" charset="-122"/>
              <a:ea typeface="微软雅黑" panose="020B0503020204020204" pitchFamily="34" charset="-122"/>
              <a:sym typeface="+mn-ea"/>
            </a:endParaRPr>
          </a:p>
        </p:txBody>
      </p:sp>
      <p:sp>
        <p:nvSpPr>
          <p:cNvPr id="26" name="文本框 25"/>
          <p:cNvSpPr txBox="1"/>
          <p:nvPr/>
        </p:nvSpPr>
        <p:spPr>
          <a:xfrm>
            <a:off x="3863340" y="4581525"/>
            <a:ext cx="4465320" cy="768350"/>
          </a:xfrm>
          <a:prstGeom prst="rect">
            <a:avLst/>
          </a:prstGeom>
          <a:noFill/>
        </p:spPr>
        <p:txBody>
          <a:bodyPr wrap="square" rtlCol="0">
            <a:spAutoFit/>
          </a:bodyPr>
          <a:p>
            <a:pPr algn="ctr"/>
            <a:r>
              <a:rPr lang="en-US" altLang="zh-CN">
                <a:solidFill>
                  <a:schemeClr val="tx1"/>
                </a:solidFill>
                <a:effectLst/>
                <a:latin typeface="宋体" pitchFamily="2" charset="-122"/>
                <a:ea typeface="宋体" pitchFamily="2" charset="-122"/>
                <a:cs typeface="宋体" pitchFamily="2"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宋体" pitchFamily="2" charset="-122"/>
              </a:rPr>
              <a:t>索健程</a:t>
            </a:r>
            <a:endParaRPr lang="zh-CN" altLang="en-US" sz="2400" b="1">
              <a:solidFill>
                <a:schemeClr val="tx1"/>
              </a:solidFill>
              <a:effectLst/>
              <a:latin typeface="微软雅黑" panose="020B0503020204020204" pitchFamily="34" charset="-122"/>
              <a:ea typeface="微软雅黑" panose="020B0503020204020204" pitchFamily="34" charset="-122"/>
              <a:cs typeface="宋体" pitchFamily="2" charset="-122"/>
            </a:endParaRPr>
          </a:p>
          <a:p>
            <a:pPr algn="ctr"/>
            <a:r>
              <a:rPr lang="en-US" altLang="zh-CN" sz="2000" b="1">
                <a:solidFill>
                  <a:schemeClr val="tx1"/>
                </a:solidFill>
                <a:effectLst/>
                <a:latin typeface="微软雅黑" panose="020B0503020204020204" pitchFamily="34" charset="-122"/>
                <a:ea typeface="微软雅黑" panose="020B0503020204020204" pitchFamily="34" charset="-122"/>
                <a:cs typeface="宋体" pitchFamily="2" charset="-122"/>
              </a:rPr>
              <a:t>suojiancheng@itp.ac.cn</a:t>
            </a:r>
            <a:endParaRPr lang="en-US" altLang="zh-CN" sz="2000" b="1">
              <a:solidFill>
                <a:schemeClr val="tx1"/>
              </a:solidFill>
              <a:effectLst/>
              <a:latin typeface="微软雅黑" panose="020B0503020204020204" pitchFamily="34" charset="-122"/>
              <a:ea typeface="微软雅黑" panose="020B0503020204020204" pitchFamily="34" charset="-122"/>
              <a:cs typeface="宋体" pitchFamily="2" charset="-122"/>
            </a:endParaRPr>
          </a:p>
        </p:txBody>
      </p:sp>
      <p:sp>
        <p:nvSpPr>
          <p:cNvPr id="6" name="文本框 5"/>
          <p:cNvSpPr txBox="1"/>
          <p:nvPr/>
        </p:nvSpPr>
        <p:spPr>
          <a:xfrm>
            <a:off x="4202113" y="5826760"/>
            <a:ext cx="3787775" cy="398780"/>
          </a:xfrm>
          <a:prstGeom prst="rect">
            <a:avLst/>
          </a:prstGeom>
          <a:noFill/>
        </p:spPr>
        <p:txBody>
          <a:bodyPr wrap="square" rtlCol="0">
            <a:spAutoFit/>
          </a:bodyPr>
          <a:p>
            <a:pPr algn="ct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16</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日</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商丘师范学院</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075940" y="1562100"/>
            <a:ext cx="6096000" cy="1198880"/>
          </a:xfrm>
          <a:prstGeom prst="rect">
            <a:avLst/>
          </a:prstGeom>
          <a:noFill/>
        </p:spPr>
        <p:txBody>
          <a:bodyPr wrap="square" rtlCol="0" anchor="t">
            <a:spAutoFit/>
          </a:bodyPr>
          <a:p>
            <a:pPr algn="ctr"/>
            <a:r>
              <a:rPr lang="zh-CN" altLang="en-US" sz="7200" b="1">
                <a:latin typeface="微软雅黑" panose="020B0503020204020204" pitchFamily="34" charset="-122"/>
                <a:ea typeface="微软雅黑" panose="020B0503020204020204" pitchFamily="34" charset="-122"/>
                <a:sym typeface="+mn-ea"/>
              </a:rPr>
              <a:t>谢</a:t>
            </a:r>
            <a:r>
              <a:rPr lang="en-US" altLang="zh-CN" sz="7200" b="1">
                <a:latin typeface="微软雅黑" panose="020B0503020204020204" pitchFamily="34" charset="-122"/>
                <a:ea typeface="微软雅黑" panose="020B0503020204020204" pitchFamily="34" charset="-122"/>
                <a:sym typeface="+mn-ea"/>
              </a:rPr>
              <a:t> </a:t>
            </a:r>
            <a:r>
              <a:rPr lang="zh-CN" altLang="en-US" sz="7200" b="1">
                <a:latin typeface="微软雅黑" panose="020B0503020204020204" pitchFamily="34" charset="-122"/>
                <a:ea typeface="微软雅黑" panose="020B0503020204020204" pitchFamily="34" charset="-122"/>
                <a:sym typeface="+mn-ea"/>
              </a:rPr>
              <a:t>谢</a:t>
            </a:r>
            <a:r>
              <a:rPr lang="en-US" altLang="zh-CN" sz="7200" b="1">
                <a:latin typeface="微软雅黑" panose="020B0503020204020204" pitchFamily="34" charset="-122"/>
                <a:ea typeface="微软雅黑" panose="020B0503020204020204" pitchFamily="34" charset="-122"/>
                <a:sym typeface="+mn-ea"/>
              </a:rPr>
              <a:t> </a:t>
            </a:r>
            <a:r>
              <a:rPr lang="zh-CN" altLang="en-US" sz="7200" b="1">
                <a:latin typeface="微软雅黑" panose="020B0503020204020204" pitchFamily="34" charset="-122"/>
                <a:ea typeface="微软雅黑" panose="020B0503020204020204" pitchFamily="34" charset="-122"/>
                <a:sym typeface="+mn-ea"/>
              </a:rPr>
              <a:t>！</a:t>
            </a:r>
            <a:endParaRPr lang="zh-CN" altLang="en-US" sz="7200" b="1">
              <a:latin typeface="微软雅黑" panose="020B0503020204020204" pitchFamily="34" charset="-122"/>
              <a:ea typeface="微软雅黑" panose="020B0503020204020204" pitchFamily="34" charset="-122"/>
              <a:sym typeface="+mn-ea"/>
            </a:endParaRPr>
          </a:p>
        </p:txBody>
      </p:sp>
      <p:sp>
        <p:nvSpPr>
          <p:cNvPr id="8" name="灯片编号占位符 7"/>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文本框 11"/>
          <p:cNvSpPr txBox="1"/>
          <p:nvPr/>
        </p:nvSpPr>
        <p:spPr>
          <a:xfrm>
            <a:off x="1155700" y="374650"/>
            <a:ext cx="7504430" cy="953135"/>
          </a:xfrm>
          <a:prstGeom prst="rect">
            <a:avLst/>
          </a:prstGeom>
          <a:noFill/>
        </p:spPr>
        <p:txBody>
          <a:bodyPr wrap="square" rtlCol="0">
            <a:spAutoFit/>
          </a:bodyPr>
          <a:p>
            <a:r>
              <a:rPr lang="en-US" altLang="zh-CN" sz="2800" b="1">
                <a:effectLst/>
                <a:latin typeface="微软雅黑" panose="020B0503020204020204" pitchFamily="34" charset="-122"/>
                <a:ea typeface="微软雅黑" panose="020B0503020204020204" pitchFamily="34" charset="-122"/>
                <a:cs typeface="微软雅黑" panose="020B0503020204020204" pitchFamily="34" charset="-122"/>
                <a:sym typeface="+mn-ea"/>
              </a:rPr>
              <a:t>2026</a:t>
            </a:r>
            <a:r>
              <a:rPr lang="zh-CN" altLang="en-US" sz="2800" b="1">
                <a:effectLst/>
                <a:latin typeface="微软雅黑" panose="020B0503020204020204" pitchFamily="34" charset="-122"/>
                <a:ea typeface="微软雅黑" panose="020B0503020204020204" pitchFamily="34" charset="-122"/>
                <a:cs typeface="微软雅黑" panose="020B0503020204020204" pitchFamily="34" charset="-122"/>
                <a:sym typeface="+mn-ea"/>
              </a:rPr>
              <a:t>年轻强子专题研讨会</a:t>
            </a:r>
            <a:endParaRPr lang="zh-CN" altLang="en-US" sz="2800" b="1">
              <a:effectLst/>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956550" y="98679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有效拉式量</a:t>
            </a:r>
            <a:endParaRPr lang="zh-CN" altLang="en-US" b="1">
              <a:latin typeface="微软雅黑" panose="020B0503020204020204" pitchFamily="34" charset="-122"/>
              <a:ea typeface="微软雅黑" panose="020B0503020204020204" pitchFamily="34" charset="-122"/>
            </a:endParaRPr>
          </a:p>
        </p:txBody>
      </p:sp>
      <p:sp>
        <p:nvSpPr>
          <p:cNvPr id="10" name="圆角矩形 9"/>
          <p:cNvSpPr/>
          <p:nvPr/>
        </p:nvSpPr>
        <p:spPr>
          <a:xfrm>
            <a:off x="8124825" y="986790"/>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r>
              <a:rPr lang="en-US" altLang="zh-CN"/>
              <a:t>                 </a:t>
            </a:r>
            <a:endParaRPr lang="en-US" altLang="zh-CN"/>
          </a:p>
        </p:txBody>
      </p:sp>
      <p:sp>
        <p:nvSpPr>
          <p:cNvPr id="12" name="文本框 11"/>
          <p:cNvSpPr txBox="1"/>
          <p:nvPr/>
        </p:nvSpPr>
        <p:spPr>
          <a:xfrm>
            <a:off x="2322830" y="6414135"/>
            <a:ext cx="153733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背景</a:t>
            </a:r>
            <a:r>
              <a:rPr lang="zh-CN" altLang="en-US">
                <a:latin typeface="微软雅黑" panose="020B0503020204020204" pitchFamily="34" charset="-122"/>
                <a:ea typeface="微软雅黑" panose="020B0503020204020204" pitchFamily="34" charset="-122"/>
              </a:rPr>
              <a:t>项</a:t>
            </a:r>
            <a:endParaRPr lang="zh-CN" altLang="en-US">
              <a:latin typeface="微软雅黑" panose="020B0503020204020204" pitchFamily="34" charset="-122"/>
              <a:ea typeface="微软雅黑" panose="020B0503020204020204" pitchFamily="34" charset="-122"/>
            </a:endParaRPr>
          </a:p>
        </p:txBody>
      </p:sp>
      <p:sp>
        <p:nvSpPr>
          <p:cNvPr id="16" name="文本框 15"/>
          <p:cNvSpPr txBox="1"/>
          <p:nvPr/>
        </p:nvSpPr>
        <p:spPr>
          <a:xfrm>
            <a:off x="6657975" y="6397625"/>
            <a:ext cx="153733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共振</a:t>
            </a:r>
            <a:r>
              <a:rPr lang="zh-CN" altLang="en-US">
                <a:latin typeface="微软雅黑" panose="020B0503020204020204" pitchFamily="34" charset="-122"/>
                <a:ea typeface="微软雅黑" panose="020B0503020204020204" pitchFamily="34" charset="-122"/>
              </a:rPr>
              <a:t>项</a:t>
            </a: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9494520" y="5678170"/>
            <a:ext cx="2517140" cy="368300"/>
          </a:xfrm>
          <a:prstGeom prst="rect">
            <a:avLst/>
          </a:prstGeom>
          <a:noFill/>
        </p:spPr>
        <p:txBody>
          <a:bodyPr wrap="square" rtlCol="0">
            <a:spAutoFit/>
          </a:bodyPr>
          <a:p>
            <a:r>
              <a:rPr lang="zh-CN" altLang="en-US" b="1">
                <a:latin typeface="微软雅黑" panose="020B0503020204020204" pitchFamily="34" charset="-122"/>
                <a:ea typeface="微软雅黑" panose="020B0503020204020204" pitchFamily="34" charset="-122"/>
              </a:rPr>
              <a:t>未知参数当作拟合参</a:t>
            </a:r>
            <a:r>
              <a:rPr lang="zh-CN" altLang="en-US" b="1">
                <a:latin typeface="微软雅黑" panose="020B0503020204020204" pitchFamily="34" charset="-122"/>
                <a:ea typeface="微软雅黑" panose="020B0503020204020204" pitchFamily="34" charset="-122"/>
              </a:rPr>
              <a:t>数</a:t>
            </a:r>
            <a:endParaRPr lang="zh-CN" altLang="en-US" b="1">
              <a:latin typeface="微软雅黑" panose="020B0503020204020204" pitchFamily="34" charset="-122"/>
              <a:ea typeface="微软雅黑" panose="020B0503020204020204" pitchFamily="34" charset="-122"/>
            </a:endParaRPr>
          </a:p>
        </p:txBody>
      </p:sp>
      <p:sp>
        <p:nvSpPr>
          <p:cNvPr id="13" name="灯片编号占位符 12"/>
          <p:cNvSpPr>
            <a:spLocks noGrp="1"/>
          </p:cNvSpPr>
          <p:nvPr>
            <p:ph type="sldNum" sz="quarter" idx="12"/>
          </p:nvPr>
        </p:nvSpPr>
        <p:spPr/>
        <p:txBody>
          <a:bodyPr/>
          <a:p>
            <a:fld id="{49AE70B2-8BF9-45C0-BB95-33D1B9D3A854}" type="slidenum">
              <a:rPr lang="zh-CN" altLang="en-US" smtClean="0"/>
            </a:fld>
            <a:endParaRPr lang="zh-CN" altLang="en-US"/>
          </a:p>
        </p:txBody>
      </p:sp>
      <p:sp>
        <p:nvSpPr>
          <p:cNvPr id="15" name="文本框 14"/>
          <p:cNvSpPr txBox="1"/>
          <p:nvPr/>
        </p:nvSpPr>
        <p:spPr>
          <a:xfrm>
            <a:off x="1348740" y="894715"/>
            <a:ext cx="6375400" cy="460375"/>
          </a:xfrm>
          <a:prstGeom prst="rect">
            <a:avLst/>
          </a:prstGeom>
          <a:noFill/>
        </p:spPr>
        <p:txBody>
          <a:bodyPr wrap="square" rtlCol="0">
            <a:spAutoFit/>
          </a:bodyPr>
          <a:p>
            <a:r>
              <a:rPr lang="en-US" altLang="zh-CN" sz="2000" b="1">
                <a:solidFill>
                  <a:schemeClr val="tx1"/>
                </a:solidFill>
                <a:effectLst>
                  <a:outerShdw blurRad="38100" dist="19050" dir="2700000" algn="tl" rotWithShape="0">
                    <a:schemeClr val="dk1">
                      <a:alpha val="40000"/>
                    </a:schemeClr>
                  </a:outerShdw>
                </a:effectLst>
                <a:latin typeface="宋体" pitchFamily="2" charset="-122"/>
                <a:ea typeface="宋体" pitchFamily="2" charset="-122"/>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有效拉式量方法的树图阶</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Born</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近似</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理论模型</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a:stretch>
            <a:fillRect/>
          </a:stretch>
        </p:blipFill>
        <p:spPr>
          <a:xfrm>
            <a:off x="1478280" y="1353185"/>
            <a:ext cx="3226435" cy="5059045"/>
          </a:xfrm>
          <a:prstGeom prst="rect">
            <a:avLst/>
          </a:prstGeom>
        </p:spPr>
      </p:pic>
      <p:pic>
        <p:nvPicPr>
          <p:cNvPr id="19" name="图片 18"/>
          <p:cNvPicPr>
            <a:picLocks noChangeAspect="1"/>
          </p:cNvPicPr>
          <p:nvPr/>
        </p:nvPicPr>
        <p:blipFill>
          <a:blip r:embed="rId2"/>
          <a:stretch>
            <a:fillRect/>
          </a:stretch>
        </p:blipFill>
        <p:spPr>
          <a:xfrm>
            <a:off x="5358765" y="1374140"/>
            <a:ext cx="4135755" cy="4921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50185" y="147574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传播子</a:t>
            </a:r>
            <a:endParaRPr lang="zh-CN" altLang="en-US" b="1">
              <a:latin typeface="微软雅黑" panose="020B0503020204020204" pitchFamily="34" charset="-122"/>
              <a:ea typeface="微软雅黑" panose="020B0503020204020204" pitchFamily="34" charset="-122"/>
            </a:endParaRPr>
          </a:p>
        </p:txBody>
      </p:sp>
      <p:sp>
        <p:nvSpPr>
          <p:cNvPr id="10" name="圆角矩形 9"/>
          <p:cNvSpPr/>
          <p:nvPr/>
        </p:nvSpPr>
        <p:spPr>
          <a:xfrm>
            <a:off x="3047365" y="1475740"/>
            <a:ext cx="1085850"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nvSpPr>
        <p:spPr>
          <a:xfrm>
            <a:off x="6820535" y="147574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形状因子</a:t>
            </a:r>
            <a:endParaRPr lang="zh-CN" altLang="en-US" b="1">
              <a:latin typeface="微软雅黑" panose="020B0503020204020204" pitchFamily="34" charset="-122"/>
              <a:ea typeface="微软雅黑" panose="020B0503020204020204" pitchFamily="34" charset="-122"/>
            </a:endParaRPr>
          </a:p>
        </p:txBody>
      </p:sp>
      <p:sp>
        <p:nvSpPr>
          <p:cNvPr id="21" name="圆角矩形 20"/>
          <p:cNvSpPr/>
          <p:nvPr/>
        </p:nvSpPr>
        <p:spPr>
          <a:xfrm>
            <a:off x="6972935" y="1475740"/>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24" name="文本框 23"/>
              <p:cNvSpPr txBox="1"/>
              <p:nvPr/>
            </p:nvSpPr>
            <p:spPr>
              <a:xfrm>
                <a:off x="9043035" y="2129790"/>
                <a:ext cx="718185" cy="306705"/>
              </a:xfrm>
              <a:prstGeom prst="rect">
                <a:avLst/>
              </a:prstGeom>
              <a:noFill/>
            </p:spPr>
            <p:txBody>
              <a:bodyPr wrap="square" rtlCol="0">
                <a:spAutoFit/>
              </a:bodyPr>
              <a:p>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14:m>
                  <m:oMath xmlns:m="http://schemas.openxmlformats.org/officeDocument/2006/math">
                    <m:r>
                      <a:rPr lang="en-US" altLang="zh-CN" sz="1400" i="1">
                        <a:latin typeface="Cambria Math" panose="02040503050406030204" charset="0"/>
                        <a:ea typeface="微软雅黑" panose="020B0503020204020204" pitchFamily="34" charset="-122"/>
                        <a:cs typeface="Cambria Math" panose="02040503050406030204" charset="0"/>
                      </a:rPr>
                      <m:t>𝑡</m:t>
                    </m:r>
                    <m:r>
                      <a:rPr lang="en-US" altLang="zh-CN" sz="1400" i="1">
                        <a:latin typeface="Cambria Math" panose="02040503050406030204" charset="0"/>
                        <a:ea typeface="微软雅黑" panose="020B0503020204020204" pitchFamily="34" charset="-122"/>
                        <a:cs typeface="Cambria Math" panose="02040503050406030204" charset="0"/>
                      </a:rPr>
                      <m:t> </m:t>
                    </m:r>
                  </m:oMath>
                </a14:m>
                <a:r>
                  <a:rPr lang="zh-CN" altLang="en-US" sz="1400">
                    <a:latin typeface="微软雅黑" panose="020B0503020204020204" pitchFamily="34" charset="-122"/>
                    <a:ea typeface="微软雅黑" panose="020B0503020204020204" pitchFamily="34" charset="-122"/>
                    <a:cs typeface="微软雅黑" panose="020B0503020204020204" pitchFamily="34" charset="-122"/>
                  </a:rPr>
                  <a:t>道</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24" name="文本框 23"/>
              <p:cNvSpPr txBox="1">
                <a:spLocks noRot="1" noChangeAspect="1" noMove="1" noResize="1" noEditPoints="1" noAdjustHandles="1" noChangeArrowheads="1" noChangeShapeType="1" noTextEdit="1"/>
              </p:cNvSpPr>
              <p:nvPr/>
            </p:nvSpPr>
            <p:spPr>
              <a:xfrm>
                <a:off x="9043035" y="2129790"/>
                <a:ext cx="718185" cy="306705"/>
              </a:xfrm>
              <a:prstGeom prst="rect">
                <a:avLst/>
              </a:prstGeom>
              <a:blipFill rotWithShape="1">
                <a:blip r:embed="rId1"/>
                <a:stretch>
                  <a:fillRect/>
                </a:stretch>
              </a:blipFill>
            </p:spPr>
            <p:txBody>
              <a:bodyPr/>
              <a:lstStyle/>
              <a:p>
                <a:r>
                  <a:rPr lang="zh-CN" altLang="en-US">
                    <a:noFill/>
                  </a:rPr>
                  <a:t> </a:t>
                </a:r>
              </a:p>
            </p:txBody>
          </p:sp>
        </mc:Fallback>
      </mc:AlternateContent>
      <p:cxnSp>
        <p:nvCxnSpPr>
          <p:cNvPr id="26" name="直接连接符 25"/>
          <p:cNvCxnSpPr/>
          <p:nvPr/>
        </p:nvCxnSpPr>
        <p:spPr>
          <a:xfrm flipH="1">
            <a:off x="6323330" y="1762760"/>
            <a:ext cx="24130" cy="4753610"/>
          </a:xfrm>
          <a:prstGeom prst="line">
            <a:avLst/>
          </a:prstGeom>
          <a:ln w="6350" cap="flat" cmpd="sng" algn="ctr">
            <a:solidFill>
              <a:schemeClr val="tx1"/>
            </a:solidFill>
            <a:prstDash val="dash"/>
            <a:miter lim="800000"/>
          </a:ln>
        </p:spPr>
        <p:style>
          <a:lnRef idx="0">
            <a:schemeClr val="accent1"/>
          </a:lnRef>
          <a:fillRef idx="0">
            <a:srgbClr val="FFFFFF"/>
          </a:fillRef>
          <a:effectRef idx="0">
            <a:srgbClr val="FFFFFF"/>
          </a:effectRef>
          <a:fontRef idx="minor">
            <a:schemeClr val="tx1"/>
          </a:fontRef>
        </p:style>
      </p:cxnSp>
      <p:sp>
        <p:nvSpPr>
          <p:cNvPr id="33" name="文本框 32"/>
          <p:cNvSpPr txBox="1"/>
          <p:nvPr/>
        </p:nvSpPr>
        <p:spPr>
          <a:xfrm>
            <a:off x="6862445" y="3495675"/>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接触项</a:t>
            </a:r>
            <a:endParaRPr lang="zh-CN" altLang="en-US" b="1">
              <a:latin typeface="微软雅黑" panose="020B0503020204020204" pitchFamily="34" charset="-122"/>
              <a:ea typeface="微软雅黑" panose="020B0503020204020204" pitchFamily="34" charset="-122"/>
            </a:endParaRPr>
          </a:p>
        </p:txBody>
      </p:sp>
      <p:sp>
        <p:nvSpPr>
          <p:cNvPr id="34" name="圆角矩形 33"/>
          <p:cNvSpPr/>
          <p:nvPr/>
        </p:nvSpPr>
        <p:spPr>
          <a:xfrm>
            <a:off x="7030720" y="3507740"/>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5" name="文本框 14"/>
          <p:cNvSpPr txBox="1"/>
          <p:nvPr/>
        </p:nvSpPr>
        <p:spPr>
          <a:xfrm>
            <a:off x="1348740" y="894715"/>
            <a:ext cx="6375400" cy="460375"/>
          </a:xfrm>
          <a:prstGeom prst="rect">
            <a:avLst/>
          </a:prstGeom>
          <a:noFill/>
        </p:spPr>
        <p:txBody>
          <a:bodyPr wrap="square" rtlCol="0">
            <a:spAutoFit/>
          </a:bodyPr>
          <a:p>
            <a:r>
              <a:rPr lang="en-US" altLang="zh-CN" sz="2000" b="1">
                <a:solidFill>
                  <a:schemeClr val="tx1"/>
                </a:solidFill>
                <a:effectLst>
                  <a:outerShdw blurRad="38100" dist="19050" dir="2700000" algn="tl" rotWithShape="0">
                    <a:schemeClr val="dk1">
                      <a:alpha val="40000"/>
                    </a:schemeClr>
                  </a:outerShdw>
                </a:effectLst>
                <a:latin typeface="宋体" pitchFamily="2" charset="-122"/>
                <a:ea typeface="宋体" pitchFamily="2" charset="-122"/>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有效拉式量方法的树图阶</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Born</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近似</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理论模型</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2"/>
          <a:stretch>
            <a:fillRect/>
          </a:stretch>
        </p:blipFill>
        <p:spPr>
          <a:xfrm>
            <a:off x="1000760" y="1988820"/>
            <a:ext cx="1682115" cy="588645"/>
          </a:xfrm>
          <a:prstGeom prst="rect">
            <a:avLst/>
          </a:prstGeom>
        </p:spPr>
      </p:pic>
      <p:pic>
        <p:nvPicPr>
          <p:cNvPr id="13" name="图片 12"/>
          <p:cNvPicPr>
            <a:picLocks noChangeAspect="1"/>
          </p:cNvPicPr>
          <p:nvPr/>
        </p:nvPicPr>
        <p:blipFill>
          <a:blip r:embed="rId3"/>
          <a:stretch>
            <a:fillRect/>
          </a:stretch>
        </p:blipFill>
        <p:spPr>
          <a:xfrm>
            <a:off x="2965450" y="1971675"/>
            <a:ext cx="2732405" cy="615950"/>
          </a:xfrm>
          <a:prstGeom prst="rect">
            <a:avLst/>
          </a:prstGeom>
        </p:spPr>
      </p:pic>
      <p:pic>
        <p:nvPicPr>
          <p:cNvPr id="14" name="图片 13"/>
          <p:cNvPicPr>
            <a:picLocks noChangeAspect="1"/>
          </p:cNvPicPr>
          <p:nvPr/>
        </p:nvPicPr>
        <p:blipFill>
          <a:blip r:embed="rId4"/>
          <a:stretch>
            <a:fillRect/>
          </a:stretch>
        </p:blipFill>
        <p:spPr>
          <a:xfrm>
            <a:off x="1097915" y="2589530"/>
            <a:ext cx="1671955" cy="602615"/>
          </a:xfrm>
          <a:prstGeom prst="rect">
            <a:avLst/>
          </a:prstGeom>
        </p:spPr>
      </p:pic>
      <p:pic>
        <p:nvPicPr>
          <p:cNvPr id="16" name="图片 15"/>
          <p:cNvPicPr>
            <a:picLocks noChangeAspect="1"/>
          </p:cNvPicPr>
          <p:nvPr/>
        </p:nvPicPr>
        <p:blipFill>
          <a:blip r:embed="rId5"/>
          <a:stretch>
            <a:fillRect/>
          </a:stretch>
        </p:blipFill>
        <p:spPr>
          <a:xfrm>
            <a:off x="663575" y="3211195"/>
            <a:ext cx="4385945" cy="3456305"/>
          </a:xfrm>
          <a:prstGeom prst="rect">
            <a:avLst/>
          </a:prstGeom>
        </p:spPr>
      </p:pic>
      <p:pic>
        <p:nvPicPr>
          <p:cNvPr id="18" name="图片 17"/>
          <p:cNvPicPr>
            <a:picLocks noChangeAspect="1"/>
          </p:cNvPicPr>
          <p:nvPr/>
        </p:nvPicPr>
        <p:blipFill>
          <a:blip r:embed="rId6"/>
          <a:stretch>
            <a:fillRect/>
          </a:stretch>
        </p:blipFill>
        <p:spPr>
          <a:xfrm>
            <a:off x="6862445" y="1894840"/>
            <a:ext cx="2180590" cy="730885"/>
          </a:xfrm>
          <a:prstGeom prst="rect">
            <a:avLst/>
          </a:prstGeom>
        </p:spPr>
      </p:pic>
      <p:pic>
        <p:nvPicPr>
          <p:cNvPr id="19" name="图片 18"/>
          <p:cNvPicPr>
            <a:picLocks noChangeAspect="1"/>
          </p:cNvPicPr>
          <p:nvPr/>
        </p:nvPicPr>
        <p:blipFill>
          <a:blip r:embed="rId7"/>
          <a:stretch>
            <a:fillRect/>
          </a:stretch>
        </p:blipFill>
        <p:spPr>
          <a:xfrm>
            <a:off x="6894195" y="2589530"/>
            <a:ext cx="3609975" cy="776605"/>
          </a:xfrm>
          <a:prstGeom prst="rect">
            <a:avLst/>
          </a:prstGeom>
        </p:spPr>
      </p:pic>
      <p:pic>
        <p:nvPicPr>
          <p:cNvPr id="41" name="图片 40"/>
          <p:cNvPicPr>
            <a:picLocks noChangeAspect="1"/>
          </p:cNvPicPr>
          <p:nvPr/>
        </p:nvPicPr>
        <p:blipFill>
          <a:blip r:embed="rId8"/>
          <a:stretch>
            <a:fillRect/>
          </a:stretch>
        </p:blipFill>
        <p:spPr>
          <a:xfrm>
            <a:off x="6980555" y="4072890"/>
            <a:ext cx="2410460" cy="382270"/>
          </a:xfrm>
          <a:prstGeom prst="rect">
            <a:avLst/>
          </a:prstGeom>
        </p:spPr>
      </p:pic>
      <p:pic>
        <p:nvPicPr>
          <p:cNvPr id="42" name="图片 41"/>
          <p:cNvPicPr>
            <a:picLocks noChangeAspect="1"/>
          </p:cNvPicPr>
          <p:nvPr/>
        </p:nvPicPr>
        <p:blipFill>
          <a:blip r:embed="rId9"/>
          <a:stretch>
            <a:fillRect/>
          </a:stretch>
        </p:blipFill>
        <p:spPr>
          <a:xfrm>
            <a:off x="6771005" y="4455160"/>
            <a:ext cx="5059045" cy="1927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785610" y="4503420"/>
            <a:ext cx="4103370" cy="368300"/>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共</a:t>
            </a:r>
            <a:r>
              <a:rPr lang="en-US" altLang="zh-CN" b="1">
                <a:latin typeface="微软雅黑" panose="020B0503020204020204" pitchFamily="34" charset="-122"/>
                <a:ea typeface="微软雅黑" panose="020B0503020204020204" pitchFamily="34" charset="-122"/>
                <a:cs typeface="微软雅黑" panose="020B0503020204020204" pitchFamily="34" charset="-122"/>
              </a:rPr>
              <a:t>77</a:t>
            </a:r>
            <a:r>
              <a:rPr lang="zh-CN" altLang="en-US">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a:latin typeface="微软雅黑" panose="020B0503020204020204" pitchFamily="34" charset="-122"/>
                <a:ea typeface="微软雅黑" panose="020B0503020204020204" pitchFamily="34" charset="-122"/>
                <a:cs typeface="微软雅黑" panose="020B0503020204020204" pitchFamily="34" charset="-122"/>
              </a:rPr>
              <a:t>拟合参数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10" name="文本框 9"/>
          <p:cNvSpPr txBox="1"/>
          <p:nvPr/>
        </p:nvSpPr>
        <p:spPr>
          <a:xfrm>
            <a:off x="1155700" y="374650"/>
            <a:ext cx="376936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拟合结果和观测量</a:t>
            </a:r>
            <a:r>
              <a:rPr lang="zh-CN" altLang="en-US" sz="2800" b="1">
                <a:solidFill>
                  <a:schemeClr val="tx1"/>
                </a:solidFill>
                <a:effectLst/>
                <a:latin typeface="微软雅黑" panose="020B0503020204020204" pitchFamily="34" charset="-122"/>
                <a:ea typeface="微软雅黑" panose="020B0503020204020204" pitchFamily="34" charset="-122"/>
              </a:rPr>
              <a:t>定义</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254000" y="1203325"/>
            <a:ext cx="5940000" cy="4949392"/>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6179185" y="1216660"/>
            <a:ext cx="5940000" cy="1755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564515" y="1667510"/>
            <a:ext cx="6722110" cy="2858135"/>
          </a:xfrm>
          <a:prstGeom prst="rect">
            <a:avLst/>
          </a:prstGeom>
        </p:spPr>
      </p:pic>
      <p:sp>
        <p:nvSpPr>
          <p:cNvPr id="4" name="左大括号 3"/>
          <p:cNvSpPr/>
          <p:nvPr/>
        </p:nvSpPr>
        <p:spPr>
          <a:xfrm>
            <a:off x="7251065" y="1941195"/>
            <a:ext cx="603885" cy="1889125"/>
          </a:xfrm>
          <a:prstGeom prst="leftBrace">
            <a:avLst>
              <a:gd name="adj1" fmla="val 26973"/>
              <a:gd name="adj2" fmla="val 50016"/>
            </a:avLst>
          </a:prstGeom>
          <a:ln w="31750" cap="rnd">
            <a:solidFill>
              <a:schemeClr val="tx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5" name="文本框 4"/>
              <p:cNvSpPr txBox="1"/>
              <p:nvPr/>
            </p:nvSpPr>
            <p:spPr>
              <a:xfrm>
                <a:off x="7652385" y="1973580"/>
                <a:ext cx="4434205" cy="460375"/>
              </a:xfrm>
              <a:prstGeom prst="rect">
                <a:avLst/>
              </a:prstGeom>
              <a:noFill/>
            </p:spPr>
            <p:txBody>
              <a:bodyPr wrap="square" rtlCol="0">
                <a:spAutoFit/>
              </a:bodyPr>
              <a:p>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charset="0"/>
                          <a:ea typeface="微软雅黑" panose="020B0503020204020204" pitchFamily="34" charset="-122"/>
                          <a:cs typeface="Cambria Math" panose="02040503050406030204" charset="0"/>
                        </a:rPr>
                        <m:t>𝑲</m:t>
                      </m:r>
                      <m:sSup>
                        <m:sSupPr>
                          <m:ctrlPr>
                            <a:rPr lang="en-US" altLang="zh-CN" sz="2400" b="1" i="1">
                              <a:latin typeface="Cambria Math" panose="02040503050406030204" charset="0"/>
                              <a:ea typeface="宋体" pitchFamily="2" charset="-122"/>
                              <a:cs typeface="Cambria Math" panose="02040503050406030204" charset="0"/>
                              <a:sym typeface="+mn-ea"/>
                            </a:rPr>
                          </m:ctrlPr>
                        </m:sSupPr>
                        <m:e>
                          <m:r>
                            <a:rPr lang="en-US" altLang="zh-CN" sz="2400" b="1" i="1">
                              <a:latin typeface="Cambria Math" panose="02040503050406030204" charset="0"/>
                              <a:ea typeface="宋体" pitchFamily="2" charset="-122"/>
                              <a:cs typeface="Cambria Math" panose="02040503050406030204" charset="0"/>
                              <a:sym typeface="+mn-ea"/>
                            </a:rPr>
                            <m:t>𝜮</m:t>
                          </m:r>
                        </m:e>
                        <m:sup>
                          <m:r>
                            <a:rPr lang="en-US" altLang="zh-CN" sz="2400" b="1" i="1">
                              <a:latin typeface="Cambria Math" panose="02040503050406030204" charset="0"/>
                              <a:ea typeface="宋体" pitchFamily="2" charset="-122"/>
                              <a:cs typeface="Cambria Math" panose="02040503050406030204" charset="0"/>
                              <a:sym typeface="+mn-ea"/>
                            </a:rPr>
                            <m:t>∗</m:t>
                          </m:r>
                        </m:sup>
                      </m:sSup>
                      <m:r>
                        <a:rPr lang="en-US" altLang="zh-CN" sz="2400" b="1" i="1" baseline="30000">
                          <a:latin typeface="Cambria Math" panose="02040503050406030204" charset="0"/>
                          <a:ea typeface="微软雅黑" panose="020B0503020204020204" pitchFamily="34" charset="-122"/>
                          <a:cs typeface="Cambria Math" panose="02040503050406030204" charset="0"/>
                        </a:rPr>
                        <m:t> </m:t>
                      </m:r>
                      <m:r>
                        <a:rPr lang="en-US" altLang="zh-CN" sz="2400" b="1" i="1">
                          <a:latin typeface="Cambria Math" panose="02040503050406030204" charset="0"/>
                          <a:ea typeface="微软雅黑" panose="020B0503020204020204" pitchFamily="34" charset="-122"/>
                          <a:cs typeface="Cambria Math" panose="02040503050406030204" charset="0"/>
                        </a:rPr>
                        <m:t>: </m:t>
                      </m:r>
                      <m:r>
                        <a:rPr lang="en-US" altLang="zh-CN" sz="2400" b="1" i="1">
                          <a:latin typeface="Cambria Math" panose="02040503050406030204" charset="0"/>
                          <a:ea typeface="微软雅黑" panose="020B0503020204020204" pitchFamily="34" charset="-122"/>
                          <a:cs typeface="Cambria Math" panose="02040503050406030204" charset="0"/>
                        </a:rPr>
                        <m:t>𝟏𝟖𝟖𝟎</m:t>
                      </m:r>
                      <m:r>
                        <a:rPr lang="en-US" altLang="zh-CN" sz="2400" b="1" i="1">
                          <a:latin typeface="Cambria Math" panose="02040503050406030204" charset="0"/>
                          <a:ea typeface="微软雅黑" panose="020B0503020204020204" pitchFamily="34" charset="-122"/>
                          <a:cs typeface="Cambria Math" panose="02040503050406030204" charset="0"/>
                        </a:rPr>
                        <m:t> </m:t>
                      </m:r>
                      <m:r>
                        <a:rPr lang="en-US" altLang="zh-CN" sz="2400" b="1">
                          <a:latin typeface="Cambria Math" panose="02040503050406030204" charset="0"/>
                          <a:ea typeface="微软雅黑" panose="020B0503020204020204" pitchFamily="34" charset="-122"/>
                          <a:cs typeface="Cambria Math" panose="02040503050406030204" charset="0"/>
                        </a:rPr>
                        <m:t>𝐌𝐞𝐕</m:t>
                      </m:r>
                      <m:r>
                        <a:rPr lang="en-US" altLang="zh-CN" sz="2400" b="1" i="1">
                          <a:latin typeface="Cambria Math" panose="02040503050406030204" charset="0"/>
                          <a:ea typeface="微软雅黑" panose="020B0503020204020204" pitchFamily="34" charset="-122"/>
                          <a:cs typeface="Cambria Math" panose="02040503050406030204" charset="0"/>
                        </a:rPr>
                        <m:t>       </m:t>
                      </m:r>
                      <m:r>
                        <a:rPr lang="en-US" altLang="zh-CN" sz="2400" b="1" i="1">
                          <a:latin typeface="Cambria Math" panose="02040503050406030204" charset="0"/>
                          <a:ea typeface="微软雅黑" panose="020B0503020204020204" pitchFamily="34" charset="-122"/>
                          <a:cs typeface="Cambria Math" panose="02040503050406030204" charset="0"/>
                        </a:rPr>
                        <m:t>𝑵</m:t>
                      </m:r>
                      <m:r>
                        <a:rPr lang="en-US" altLang="zh-CN" sz="2400" b="1" i="1">
                          <a:latin typeface="Cambria Math" panose="02040503050406030204" charset="0"/>
                          <a:ea typeface="微软雅黑" panose="020B0503020204020204" pitchFamily="34" charset="-122"/>
                          <a:cs typeface="Cambria Math" panose="02040503050406030204" charset="0"/>
                        </a:rPr>
                        <m:t>(</m:t>
                      </m:r>
                      <m:r>
                        <a:rPr lang="en-US" altLang="zh-CN" sz="2400" b="1" i="1">
                          <a:latin typeface="Cambria Math" panose="02040503050406030204" charset="0"/>
                          <a:ea typeface="微软雅黑" panose="020B0503020204020204" pitchFamily="34" charset="-122"/>
                          <a:cs typeface="Cambria Math" panose="02040503050406030204" charset="0"/>
                        </a:rPr>
                        <m:t>𝟏𝟖𝟕𝟓</m:t>
                      </m:r>
                      <m:r>
                        <a:rPr lang="en-US" altLang="zh-CN" sz="2400" b="1" i="1">
                          <a:latin typeface="Cambria Math" panose="02040503050406030204" charset="0"/>
                          <a:ea typeface="微软雅黑" panose="020B0503020204020204" pitchFamily="34" charset="-122"/>
                          <a:cs typeface="Cambria Math" panose="02040503050406030204" charset="0"/>
                        </a:rPr>
                        <m:t>)</m:t>
                      </m:r>
                    </m:oMath>
                  </m:oMathPara>
                </a14:m>
                <a:endParaRPr lang="en-US" altLang="zh-CN" sz="2400" b="1" i="1">
                  <a:latin typeface="Arial" panose="020B0704020202020204" pitchFamily="34" charset="0"/>
                  <a:ea typeface="微软雅黑" panose="020B0503020204020204" pitchFamily="34" charset="-122"/>
                  <a:cs typeface="Arial" panose="020B0704020202020204" pitchFamily="34"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7652385" y="1973580"/>
                <a:ext cx="4434205" cy="460375"/>
              </a:xfrm>
              <a:prstGeom prst="rect">
                <a:avLst/>
              </a:prstGeom>
              <a:blipFill rotWithShape="1">
                <a:blip r:embed="rId2"/>
                <a:stretch>
                  <a:fillRect t="-6483"/>
                </a:stretch>
              </a:blipFill>
            </p:spPr>
            <p:txBody>
              <a:bodyPr/>
              <a:lstStyle/>
              <a:p>
                <a:r>
                  <a:rPr lang="zh-CN" altLang="en-US">
                    <a:noFill/>
                  </a:rPr>
                  <a:t> </a:t>
                </a:r>
              </a:p>
            </p:txBody>
          </p:sp>
        </mc:Fallback>
      </mc:AlternateContent>
      <p:sp>
        <p:nvSpPr>
          <p:cNvPr id="6" name="左右箭头 5"/>
          <p:cNvSpPr/>
          <p:nvPr/>
        </p:nvSpPr>
        <p:spPr>
          <a:xfrm>
            <a:off x="10172700" y="2153285"/>
            <a:ext cx="368935" cy="75565"/>
          </a:xfrm>
          <a:prstGeom prst="lef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17" name="文本框 16"/>
              <p:cNvSpPr txBox="1"/>
              <p:nvPr/>
            </p:nvSpPr>
            <p:spPr>
              <a:xfrm>
                <a:off x="7652385" y="3279140"/>
                <a:ext cx="4420870" cy="523875"/>
              </a:xfrm>
              <a:prstGeom prst="rect">
                <a:avLst/>
              </a:prstGeom>
              <a:noFill/>
            </p:spPr>
            <p:txBody>
              <a:bodyPr wrap="square" rtlCol="0">
                <a:spAutoFit/>
              </a:bodyPr>
              <a:p>
                <a14:m>
                  <m:oMathPara xmlns:m="http://schemas.openxmlformats.org/officeDocument/2006/math">
                    <m:oMathParaPr>
                      <m:jc m:val="centerGroup"/>
                    </m:oMathParaPr>
                    <m:oMath xmlns:m="http://schemas.openxmlformats.org/officeDocument/2006/math">
                      <m:sSup>
                        <m:sSupPr>
                          <m:ctrlPr>
                            <a:rPr lang="en-US" altLang="zh-CN" sz="2400" b="1" i="1">
                              <a:latin typeface="Cambria Math" panose="02040503050406030204" charset="0"/>
                              <a:ea typeface="宋体" pitchFamily="2" charset="-122"/>
                              <a:cs typeface="Cambria Math" panose="02040503050406030204" charset="0"/>
                              <a:sym typeface="+mn-ea"/>
                            </a:rPr>
                          </m:ctrlPr>
                        </m:sSupPr>
                        <m:e>
                          <m:r>
                            <a:rPr lang="en-US" altLang="zh-CN" sz="2400" b="1" i="1">
                              <a:latin typeface="Cambria Math" panose="02040503050406030204" charset="0"/>
                              <a:ea typeface="宋体" pitchFamily="2" charset="-122"/>
                              <a:cs typeface="Cambria Math" panose="02040503050406030204" charset="0"/>
                              <a:sym typeface="+mn-ea"/>
                            </a:rPr>
                            <m:t>𝑲</m:t>
                          </m:r>
                        </m:e>
                        <m:sup>
                          <m:r>
                            <a:rPr lang="en-US" altLang="zh-CN" sz="2400" b="1" i="1">
                              <a:latin typeface="Cambria Math" panose="02040503050406030204" charset="0"/>
                              <a:ea typeface="宋体" pitchFamily="2" charset="-122"/>
                              <a:cs typeface="Cambria Math" panose="02040503050406030204" charset="0"/>
                              <a:sym typeface="+mn-ea"/>
                            </a:rPr>
                            <m:t>∗</m:t>
                          </m:r>
                        </m:sup>
                      </m:sSup>
                      <m:sSup>
                        <m:sSupPr>
                          <m:ctrlPr>
                            <a:rPr lang="en-US" altLang="zh-CN" sz="2400" b="1" i="1">
                              <a:latin typeface="Cambria Math" panose="02040503050406030204" charset="0"/>
                              <a:ea typeface="宋体" pitchFamily="2" charset="-122"/>
                              <a:cs typeface="Cambria Math" panose="02040503050406030204" charset="0"/>
                              <a:sym typeface="+mn-ea"/>
                            </a:rPr>
                          </m:ctrlPr>
                        </m:sSupPr>
                        <m:e>
                          <m:r>
                            <a:rPr lang="en-US" altLang="zh-CN" sz="2400" b="1" i="1">
                              <a:latin typeface="Cambria Math" panose="02040503050406030204" charset="0"/>
                              <a:ea typeface="宋体" pitchFamily="2" charset="-122"/>
                              <a:cs typeface="Cambria Math" panose="02040503050406030204" charset="0"/>
                              <a:sym typeface="+mn-ea"/>
                            </a:rPr>
                            <m:t>𝜮</m:t>
                          </m:r>
                        </m:e>
                        <m:sup>
                          <m:r>
                            <a:rPr lang="en-US" altLang="zh-CN" sz="2400" b="1" i="1">
                              <a:latin typeface="Cambria Math" panose="02040503050406030204" charset="0"/>
                              <a:ea typeface="宋体" pitchFamily="2" charset="-122"/>
                              <a:cs typeface="Cambria Math" panose="02040503050406030204" charset="0"/>
                              <a:sym typeface="+mn-ea"/>
                            </a:rPr>
                            <m:t>∗</m:t>
                          </m:r>
                        </m:sup>
                      </m:sSup>
                      <m:r>
                        <a:rPr lang="en-US" altLang="zh-CN" sz="2400" b="1" i="1">
                          <a:latin typeface="Cambria Math" panose="02040503050406030204" charset="0"/>
                          <a:ea typeface="微软雅黑" panose="020B0503020204020204" pitchFamily="34" charset="-122"/>
                          <a:cs typeface="Cambria Math" panose="02040503050406030204" charset="0"/>
                          <a:sym typeface="+mn-ea"/>
                        </a:rPr>
                        <m:t>: </m:t>
                      </m:r>
                      <m:r>
                        <a:rPr lang="en-US" altLang="zh-CN" sz="2400" b="1" i="1">
                          <a:latin typeface="Cambria Math" panose="02040503050406030204" charset="0"/>
                          <a:ea typeface="宋体" pitchFamily="2" charset="-122"/>
                          <a:cs typeface="Cambria Math" panose="02040503050406030204" charset="0"/>
                        </a:rPr>
                        <m:t>𝟐𝟐𝟖𝟎</m:t>
                      </m:r>
                      <m:r>
                        <a:rPr lang="en-US" altLang="zh-CN" sz="2400" b="1" i="1">
                          <a:latin typeface="Cambria Math" panose="02040503050406030204" charset="0"/>
                          <a:ea typeface="宋体" pitchFamily="2" charset="-122"/>
                          <a:cs typeface="Cambria Math" panose="02040503050406030204" charset="0"/>
                        </a:rPr>
                        <m:t> </m:t>
                      </m:r>
                      <m:r>
                        <a:rPr lang="en-US" altLang="zh-CN" sz="2400" b="1">
                          <a:latin typeface="Cambria Math" panose="02040503050406030204" charset="0"/>
                          <a:ea typeface="宋体" pitchFamily="2" charset="-122"/>
                          <a:cs typeface="Cambria Math" panose="02040503050406030204" charset="0"/>
                        </a:rPr>
                        <m:t>𝐌𝐞𝐕</m:t>
                      </m:r>
                      <m:r>
                        <a:rPr lang="en-US" altLang="zh-CN" sz="2400" b="1" i="1">
                          <a:latin typeface="Cambria Math" panose="02040503050406030204" charset="0"/>
                          <a:ea typeface="宋体" pitchFamily="2" charset="-122"/>
                          <a:cs typeface="Cambria Math" panose="02040503050406030204" charset="0"/>
                        </a:rPr>
                        <m:t>      </m:t>
                      </m:r>
                      <m:r>
                        <a:rPr lang="en-US" altLang="zh-CN" sz="2400" b="1" i="1">
                          <a:latin typeface="Cambria Math" panose="02040503050406030204" charset="0"/>
                          <a:ea typeface="宋体" pitchFamily="2" charset="-122"/>
                          <a:cs typeface="Cambria Math" panose="02040503050406030204" charset="0"/>
                        </a:rPr>
                        <m:t> </m:t>
                      </m:r>
                      <m:r>
                        <a:rPr lang="en-US" altLang="zh-CN" sz="2400" b="1" i="1">
                          <a:latin typeface="Cambria Math" panose="02040503050406030204" charset="0"/>
                          <a:ea typeface="宋体" pitchFamily="2" charset="-122"/>
                          <a:cs typeface="Cambria Math" panose="02040503050406030204" charset="0"/>
                        </a:rPr>
                        <m:t>𝑵</m:t>
                      </m:r>
                      <m:r>
                        <a:rPr lang="en-US" altLang="zh-CN" sz="2400" b="1" i="1">
                          <a:latin typeface="Cambria Math" panose="02040503050406030204" charset="0"/>
                          <a:ea typeface="宋体" pitchFamily="2" charset="-122"/>
                          <a:cs typeface="Cambria Math" panose="02040503050406030204" charset="0"/>
                        </a:rPr>
                        <m:t>(</m:t>
                      </m:r>
                      <m:r>
                        <a:rPr lang="en-US" altLang="zh-CN" sz="2400" b="1" i="1">
                          <a:latin typeface="Cambria Math" panose="02040503050406030204" charset="0"/>
                          <a:ea typeface="宋体" pitchFamily="2" charset="-122"/>
                          <a:cs typeface="Cambria Math" panose="02040503050406030204" charset="0"/>
                        </a:rPr>
                        <m:t>𝟐𝟐𝟕𝟎</m:t>
                      </m:r>
                      <m:r>
                        <a:rPr lang="en-US" altLang="zh-CN" sz="2400" b="1" i="1">
                          <a:latin typeface="Cambria Math" panose="02040503050406030204" charset="0"/>
                          <a:ea typeface="宋体" pitchFamily="2" charset="-122"/>
                          <a:cs typeface="Cambria Math" panose="02040503050406030204" charset="0"/>
                        </a:rPr>
                        <m:t>)</m:t>
                      </m:r>
                    </m:oMath>
                  </m:oMathPara>
                </a14:m>
                <a:endParaRPr lang="en-US" altLang="zh-CN" sz="2400" b="1" i="1">
                  <a:latin typeface="Arial" panose="020B0704020202020204" pitchFamily="34" charset="0"/>
                  <a:ea typeface="宋体" pitchFamily="2" charset="-122"/>
                  <a:cs typeface="Arial" panose="020B0704020202020204" pitchFamily="34" charset="0"/>
                </a:endParaRPr>
              </a:p>
            </p:txBody>
          </p:sp>
        </mc:Choice>
        <mc:Fallback>
          <p:sp>
            <p:nvSpPr>
              <p:cNvPr id="17" name="文本框 16"/>
              <p:cNvSpPr txBox="1">
                <a:spLocks noRot="1" noChangeAspect="1" noMove="1" noResize="1" noEditPoints="1" noAdjustHandles="1" noChangeArrowheads="1" noChangeShapeType="1" noTextEdit="1"/>
              </p:cNvSpPr>
              <p:nvPr/>
            </p:nvSpPr>
            <p:spPr>
              <a:xfrm>
                <a:off x="7652385" y="3279140"/>
                <a:ext cx="4420870" cy="523875"/>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p:cNvSpPr txBox="1"/>
              <p:nvPr/>
            </p:nvSpPr>
            <p:spPr>
              <a:xfrm>
                <a:off x="7652385" y="2626360"/>
                <a:ext cx="4434205" cy="460375"/>
              </a:xfrm>
              <a:prstGeom prst="rect">
                <a:avLst/>
              </a:prstGeom>
              <a:noFill/>
            </p:spPr>
            <p:txBody>
              <a:bodyPr wrap="square" rtlCol="0">
                <a:spAutoFit/>
              </a:bodyPr>
              <a:p>
                <a14:m>
                  <m:oMathPara xmlns:m="http://schemas.openxmlformats.org/officeDocument/2006/math">
                    <m:oMathParaPr>
                      <m:jc m:val="centerGroup"/>
                    </m:oMathParaPr>
                    <m:oMath xmlns:m="http://schemas.openxmlformats.org/officeDocument/2006/math">
                      <m:sSup>
                        <m:sSupPr>
                          <m:ctrlPr>
                            <a:rPr lang="en-US" altLang="zh-CN" sz="2400" b="1" i="1">
                              <a:latin typeface="Cambria Math" panose="02040503050406030204" charset="0"/>
                              <a:ea typeface="宋体" pitchFamily="2" charset="-122"/>
                              <a:cs typeface="Cambria Math" panose="02040503050406030204" charset="0"/>
                              <a:sym typeface="+mn-ea"/>
                            </a:rPr>
                          </m:ctrlPr>
                        </m:sSupPr>
                        <m:e>
                          <m:r>
                            <a:rPr lang="en-US" altLang="zh-CN" sz="2400" b="1" i="1">
                              <a:latin typeface="Cambria Math" panose="02040503050406030204" charset="0"/>
                              <a:ea typeface="宋体" pitchFamily="2" charset="-122"/>
                              <a:cs typeface="Cambria Math" panose="02040503050406030204" charset="0"/>
                              <a:sym typeface="+mn-ea"/>
                            </a:rPr>
                            <m:t>𝑲</m:t>
                          </m:r>
                        </m:e>
                        <m:sup>
                          <m:r>
                            <a:rPr lang="en-US" altLang="zh-CN" sz="2400" b="1" i="1">
                              <a:latin typeface="Cambria Math" panose="02040503050406030204" charset="0"/>
                              <a:ea typeface="宋体" pitchFamily="2" charset="-122"/>
                              <a:cs typeface="Cambria Math" panose="02040503050406030204" charset="0"/>
                              <a:sym typeface="+mn-ea"/>
                            </a:rPr>
                            <m:t>∗</m:t>
                          </m:r>
                        </m:sup>
                      </m:sSup>
                      <m:r>
                        <a:rPr lang="en-US" altLang="zh-CN" sz="2400" b="1" i="1">
                          <a:latin typeface="Cambria Math" panose="02040503050406030204" charset="0"/>
                          <a:ea typeface="微软雅黑" panose="020B0503020204020204" pitchFamily="34" charset="-122"/>
                          <a:cs typeface="Cambria Math" panose="02040503050406030204" charset="0"/>
                        </a:rPr>
                        <m:t>𝜮</m:t>
                      </m:r>
                      <m:r>
                        <a:rPr lang="en-US" altLang="zh-CN" sz="2400" b="1" i="1" baseline="30000">
                          <a:latin typeface="Cambria Math" panose="02040503050406030204" charset="0"/>
                          <a:ea typeface="微软雅黑" panose="020B0503020204020204" pitchFamily="34" charset="-122"/>
                          <a:cs typeface="Cambria Math" panose="02040503050406030204" charset="0"/>
                        </a:rPr>
                        <m:t> </m:t>
                      </m:r>
                      <m:r>
                        <a:rPr lang="en-US" altLang="zh-CN" sz="2400" b="1" i="1">
                          <a:latin typeface="Cambria Math" panose="02040503050406030204" charset="0"/>
                          <a:ea typeface="微软雅黑" panose="020B0503020204020204" pitchFamily="34" charset="-122"/>
                          <a:cs typeface="Cambria Math" panose="02040503050406030204" charset="0"/>
                          <a:sym typeface="+mn-ea"/>
                        </a:rPr>
                        <m:t>: </m:t>
                      </m:r>
                      <m:r>
                        <a:rPr lang="en-US" altLang="zh-CN" sz="2400" b="1" i="1">
                          <a:latin typeface="Cambria Math" panose="02040503050406030204" charset="0"/>
                          <a:ea typeface="微软雅黑" panose="020B0503020204020204" pitchFamily="34" charset="-122"/>
                          <a:cs typeface="Cambria Math" panose="02040503050406030204" charset="0"/>
                        </a:rPr>
                        <m:t>𝟐𝟎𝟖𝟔</m:t>
                      </m:r>
                      <m:r>
                        <a:rPr lang="en-US" altLang="zh-CN" sz="2400" b="1" i="1">
                          <a:latin typeface="Cambria Math" panose="02040503050406030204" charset="0"/>
                          <a:ea typeface="微软雅黑" panose="020B0503020204020204" pitchFamily="34" charset="-122"/>
                          <a:cs typeface="Cambria Math" panose="02040503050406030204" charset="0"/>
                        </a:rPr>
                        <m:t> </m:t>
                      </m:r>
                      <m:r>
                        <a:rPr lang="en-US" altLang="zh-CN" sz="2400" b="1">
                          <a:latin typeface="Cambria Math" panose="02040503050406030204" charset="0"/>
                          <a:ea typeface="微软雅黑" panose="020B0503020204020204" pitchFamily="34" charset="-122"/>
                          <a:cs typeface="Cambria Math" panose="02040503050406030204" charset="0"/>
                        </a:rPr>
                        <m:t>𝐌𝐞𝐕</m:t>
                      </m:r>
                      <m:r>
                        <a:rPr lang="en-US" altLang="zh-CN" sz="2400" b="1" i="1">
                          <a:latin typeface="Cambria Math" panose="02040503050406030204" charset="0"/>
                          <a:ea typeface="微软雅黑" panose="020B0503020204020204" pitchFamily="34" charset="-122"/>
                          <a:cs typeface="Cambria Math" panose="02040503050406030204" charset="0"/>
                        </a:rPr>
                        <m:t>       </m:t>
                      </m:r>
                      <m:r>
                        <a:rPr lang="en-US" altLang="zh-CN" sz="2400" b="1" i="1">
                          <a:latin typeface="Cambria Math" panose="02040503050406030204" charset="0"/>
                          <a:ea typeface="微软雅黑" panose="020B0503020204020204" pitchFamily="34" charset="-122"/>
                          <a:cs typeface="Cambria Math" panose="02040503050406030204" charset="0"/>
                        </a:rPr>
                        <m:t>𝑵</m:t>
                      </m:r>
                      <m:r>
                        <a:rPr lang="en-US" altLang="zh-CN" sz="2400" b="1" i="1">
                          <a:latin typeface="Cambria Math" panose="02040503050406030204" charset="0"/>
                          <a:ea typeface="微软雅黑" panose="020B0503020204020204" pitchFamily="34" charset="-122"/>
                          <a:cs typeface="Cambria Math" panose="02040503050406030204" charset="0"/>
                        </a:rPr>
                        <m:t>(</m:t>
                      </m:r>
                      <m:r>
                        <a:rPr lang="en-US" altLang="zh-CN" sz="2400" b="1" i="1">
                          <a:latin typeface="Cambria Math" panose="02040503050406030204" charset="0"/>
                          <a:ea typeface="微软雅黑" panose="020B0503020204020204" pitchFamily="34" charset="-122"/>
                          <a:cs typeface="Cambria Math" panose="02040503050406030204" charset="0"/>
                        </a:rPr>
                        <m:t>𝟐𝟎𝟖𝟎</m:t>
                      </m:r>
                      <m:r>
                        <a:rPr lang="en-US" altLang="zh-CN" sz="2400" b="1" i="1">
                          <a:latin typeface="Cambria Math" panose="02040503050406030204" charset="0"/>
                          <a:ea typeface="微软雅黑" panose="020B0503020204020204" pitchFamily="34" charset="-122"/>
                          <a:cs typeface="Cambria Math" panose="02040503050406030204" charset="0"/>
                        </a:rPr>
                        <m:t>)</m:t>
                      </m:r>
                    </m:oMath>
                  </m:oMathPara>
                </a14:m>
                <a:endParaRPr lang="en-US" altLang="zh-CN" sz="2400" b="1" i="1">
                  <a:latin typeface="Arial" panose="020B0704020202020204" pitchFamily="34" charset="0"/>
                  <a:ea typeface="微软雅黑" panose="020B0503020204020204" pitchFamily="34" charset="-122"/>
                  <a:cs typeface="Arial" panose="020B0704020202020204" pitchFamily="34" charset="0"/>
                </a:endParaRPr>
              </a:p>
            </p:txBody>
          </p:sp>
        </mc:Choice>
        <mc:Fallback>
          <p:sp>
            <p:nvSpPr>
              <p:cNvPr id="11" name="文本框 10"/>
              <p:cNvSpPr txBox="1">
                <a:spLocks noRot="1" noChangeAspect="1" noMove="1" noResize="1" noEditPoints="1" noAdjustHandles="1" noChangeArrowheads="1" noChangeShapeType="1" noTextEdit="1"/>
              </p:cNvSpPr>
              <p:nvPr/>
            </p:nvSpPr>
            <p:spPr>
              <a:xfrm>
                <a:off x="7652385" y="2626360"/>
                <a:ext cx="4434205" cy="460375"/>
              </a:xfrm>
              <a:prstGeom prst="rect">
                <a:avLst/>
              </a:prstGeom>
              <a:blipFill rotWithShape="1">
                <a:blip r:embed="rId4"/>
                <a:stretch>
                  <a:fillRect t="-6483"/>
                </a:stretch>
              </a:blipFill>
            </p:spPr>
            <p:txBody>
              <a:bodyPr/>
              <a:lstStyle/>
              <a:p>
                <a:r>
                  <a:rPr lang="zh-CN" altLang="en-US">
                    <a:noFill/>
                  </a:rPr>
                  <a:t> </a:t>
                </a:r>
              </a:p>
            </p:txBody>
          </p:sp>
        </mc:Fallback>
      </mc:AlternateContent>
      <p:sp>
        <p:nvSpPr>
          <p:cNvPr id="12" name="左右箭头 11"/>
          <p:cNvSpPr/>
          <p:nvPr/>
        </p:nvSpPr>
        <p:spPr>
          <a:xfrm>
            <a:off x="10178415" y="2801620"/>
            <a:ext cx="368935" cy="75565"/>
          </a:xfrm>
          <a:prstGeom prst="lef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左右箭头 21"/>
          <p:cNvSpPr/>
          <p:nvPr/>
        </p:nvSpPr>
        <p:spPr>
          <a:xfrm>
            <a:off x="10178415" y="3446780"/>
            <a:ext cx="368935" cy="75565"/>
          </a:xfrm>
          <a:prstGeom prst="lef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24" name="文本框 23"/>
              <p:cNvSpPr txBox="1"/>
              <p:nvPr/>
            </p:nvSpPr>
            <p:spPr>
              <a:xfrm>
                <a:off x="1180465" y="4944745"/>
                <a:ext cx="5847715" cy="692785"/>
              </a:xfrm>
              <a:prstGeom prst="rect">
                <a:avLst/>
              </a:prstGeom>
              <a:noFill/>
            </p:spPr>
            <p:txBody>
              <a:bodyPr wrap="square" rtlCol="0">
                <a:spAutoFit/>
              </a:bodyPr>
              <a:p>
                <a:pPr algn="ctr"/>
                <a14:m>
                  <m:oMath xmlns:m="http://schemas.openxmlformats.org/officeDocument/2006/math">
                    <m:r>
                      <a:rPr lang="en-US" altLang="zh-CN" b="1" i="1">
                        <a:latin typeface="Cambria Math" panose="02040503050406030204" charset="0"/>
                        <a:ea typeface="微软雅黑" panose="020B0503020204020204" pitchFamily="34" charset="-122"/>
                        <a:cs typeface="Cambria Math" panose="02040503050406030204" charset="0"/>
                      </a:rPr>
                      <m:t>𝜸</m:t>
                    </m:r>
                    <m:r>
                      <a:rPr lang="en-US" altLang="zh-CN" b="1" i="1">
                        <a:latin typeface="Cambria Math" panose="02040503050406030204" charset="0"/>
                        <a:ea typeface="微软雅黑" panose="020B0503020204020204" pitchFamily="34" charset="-122"/>
                        <a:cs typeface="Cambria Math" panose="02040503050406030204" charset="0"/>
                      </a:rPr>
                      <m:t>𝑷</m:t>
                    </m:r>
                    <m:r>
                      <a:rPr lang="en-US" altLang="zh-CN" b="1" i="1">
                        <a:latin typeface="Cambria Math" panose="02040503050406030204" charset="0"/>
                        <a:ea typeface="微软雅黑" panose="020B0503020204020204" pitchFamily="34" charset="-122"/>
                        <a:cs typeface="Cambria Math" panose="02040503050406030204" charset="0"/>
                      </a:rPr>
                      <m:t>→</m:t>
                    </m:r>
                    <m:sSup>
                      <m:sSupPr>
                        <m:ctrlPr>
                          <a:rPr lang="en-US" altLang="zh-CN" b="1" i="1">
                            <a:latin typeface="Cambria Math" panose="02040503050406030204" charset="0"/>
                            <a:ea typeface="宋体" pitchFamily="2" charset="-122"/>
                            <a:cs typeface="Cambria Math" panose="02040503050406030204" charset="0"/>
                            <a:sym typeface="+mn-ea"/>
                          </a:rPr>
                        </m:ctrlPr>
                      </m:sSupPr>
                      <m:e>
                        <m:r>
                          <a:rPr lang="en-US" altLang="zh-CN" b="1" i="1">
                            <a:latin typeface="Cambria Math" panose="02040503050406030204" charset="0"/>
                            <a:ea typeface="宋体" pitchFamily="2" charset="-122"/>
                            <a:cs typeface="Cambria Math" panose="02040503050406030204" charset="0"/>
                            <a:sym typeface="+mn-ea"/>
                          </a:rPr>
                          <m:t>𝑲</m:t>
                        </m:r>
                      </m:e>
                      <m:sup>
                        <m:r>
                          <a:rPr lang="en-US" altLang="zh-CN" b="1" i="1">
                            <a:latin typeface="Cambria Math" panose="02040503050406030204" charset="0"/>
                            <a:ea typeface="宋体" pitchFamily="2" charset="-122"/>
                            <a:cs typeface="Cambria Math" panose="02040503050406030204" charset="0"/>
                            <a:sym typeface="+mn-ea"/>
                          </a:rPr>
                          <m:t>+</m:t>
                        </m:r>
                      </m:sup>
                    </m:sSup>
                    <m:sSup>
                      <m:sSupPr>
                        <m:ctrlPr>
                          <a:rPr lang="en-US" altLang="zh-CN" b="1" i="1">
                            <a:latin typeface="Cambria Math" panose="02040503050406030204" charset="0"/>
                            <a:ea typeface="宋体" pitchFamily="2" charset="-122"/>
                            <a:cs typeface="Cambria Math" panose="02040503050406030204" charset="0"/>
                            <a:sym typeface="+mn-ea"/>
                          </a:rPr>
                        </m:ctrlPr>
                      </m:sSupPr>
                      <m:e>
                        <m:r>
                          <a:rPr lang="en-US" altLang="zh-CN" b="1" i="1">
                            <a:latin typeface="Cambria Math" panose="02040503050406030204" charset="0"/>
                            <a:ea typeface="宋体" pitchFamily="2" charset="-122"/>
                            <a:cs typeface="Cambria Math" panose="02040503050406030204" charset="0"/>
                            <a:sym typeface="+mn-ea"/>
                          </a:rPr>
                          <m:t>𝜮</m:t>
                        </m:r>
                      </m:e>
                      <m:sup>
                        <m:r>
                          <a:rPr lang="en-US" altLang="zh-CN" b="1" i="1">
                            <a:latin typeface="Cambria Math" panose="02040503050406030204" charset="0"/>
                            <a:ea typeface="宋体" pitchFamily="2" charset="-122"/>
                            <a:cs typeface="Cambria Math" panose="02040503050406030204" charset="0"/>
                            <a:sym typeface="+mn-ea"/>
                          </a:rPr>
                          <m:t>𝟎</m:t>
                        </m:r>
                      </m:sup>
                    </m:sSup>
                  </m:oMath>
                </a14:m>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过程</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微分散射截面数据</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a:latin typeface="Arial" panose="020B0704020202020204" pitchFamily="34" charset="0"/>
                    <a:ea typeface="微软雅黑" panose="020B0503020204020204" pitchFamily="34" charset="-122"/>
                    <a:cs typeface="Arial" panose="020B0704020202020204" pitchFamily="34" charset="0"/>
                    <a:sym typeface="+mn-ea"/>
                  </a:rPr>
                  <a:t>CLAS-2010</a:t>
                </a:r>
                <a:r>
                  <a:rPr lang="zh-CN" altLang="en-US">
                    <a:latin typeface="Arial" panose="020B0704020202020204" pitchFamily="34" charset="0"/>
                    <a:ea typeface="微软雅黑" panose="020B0503020204020204" pitchFamily="34" charset="-122"/>
                    <a:cs typeface="Arial" panose="020B0704020202020204" pitchFamily="34" charset="0"/>
                    <a:sym typeface="+mn-ea"/>
                  </a:rPr>
                  <a:t>、</a:t>
                </a:r>
                <a:r>
                  <a:rPr lang="en-US" altLang="zh-CN">
                    <a:latin typeface="Arial" panose="020B0704020202020204" pitchFamily="34" charset="0"/>
                    <a:ea typeface="微软雅黑" panose="020B0503020204020204" pitchFamily="34" charset="-122"/>
                    <a:cs typeface="Arial" panose="020B0704020202020204" pitchFamily="34" charset="0"/>
                    <a:sym typeface="+mn-ea"/>
                  </a:rPr>
                  <a:t>CLAS-2005</a:t>
                </a:r>
                <a:r>
                  <a:rPr lang="zh-CN" altLang="en-US">
                    <a:latin typeface="Arial" panose="020B0704020202020204" pitchFamily="34" charset="0"/>
                    <a:ea typeface="微软雅黑" panose="020B0503020204020204" pitchFamily="34" charset="-122"/>
                    <a:cs typeface="Arial" panose="020B0704020202020204" pitchFamily="34" charset="0"/>
                    <a:sym typeface="+mn-ea"/>
                  </a:rPr>
                  <a:t>、</a:t>
                </a:r>
                <a:r>
                  <a:rPr lang="en-US" altLang="zh-CN">
                    <a:latin typeface="Arial" panose="020B0704020202020204" pitchFamily="34" charset="0"/>
                    <a:ea typeface="微软雅黑" panose="020B0503020204020204" pitchFamily="34" charset="-122"/>
                    <a:cs typeface="Arial" panose="020B0704020202020204" pitchFamily="34" charset="0"/>
                    <a:sym typeface="+mn-ea"/>
                  </a:rPr>
                  <a:t>SAPHIR-2004</a:t>
                </a:r>
                <a:endParaRPr lang="zh-CN" altLang="en-US">
                  <a:latin typeface="Arial" panose="020B0704020202020204" pitchFamily="34" charset="0"/>
                  <a:ea typeface="微软雅黑" panose="020B0503020204020204" pitchFamily="34" charset="-122"/>
                  <a:cs typeface="Arial" panose="020B0704020202020204" pitchFamily="34" charset="0"/>
                </a:endParaRPr>
              </a:p>
            </p:txBody>
          </p:sp>
        </mc:Choice>
        <mc:Fallback>
          <p:sp>
            <p:nvSpPr>
              <p:cNvPr id="24" name="文本框 23"/>
              <p:cNvSpPr txBox="1">
                <a:spLocks noRot="1" noChangeAspect="1" noMove="1" noResize="1" noEditPoints="1" noAdjustHandles="1" noChangeArrowheads="1" noChangeShapeType="1" noTextEdit="1"/>
              </p:cNvSpPr>
              <p:nvPr/>
            </p:nvSpPr>
            <p:spPr>
              <a:xfrm>
                <a:off x="1180465" y="4944745"/>
                <a:ext cx="5847715" cy="692785"/>
              </a:xfrm>
              <a:prstGeom prst="rect">
                <a:avLst/>
              </a:prstGeom>
              <a:blipFill rotWithShape="1">
                <a:blip r:embed="rId5"/>
                <a:stretch>
                  <a:fillRect/>
                </a:stretch>
              </a:blipFill>
            </p:spPr>
            <p:txBody>
              <a:bodyPr/>
              <a:lstStyle/>
              <a:p>
                <a:r>
                  <a:rPr lang="zh-CN" altLang="en-US">
                    <a:noFill/>
                  </a:rPr>
                  <a:t> </a:t>
                </a:r>
              </a:p>
            </p:txBody>
          </p:sp>
        </mc:Fallback>
      </mc:AlternateContent>
      <p:cxnSp>
        <p:nvCxnSpPr>
          <p:cNvPr id="29" name="直接箭头连接符 28"/>
          <p:cNvCxnSpPr/>
          <p:nvPr/>
        </p:nvCxnSpPr>
        <p:spPr>
          <a:xfrm>
            <a:off x="9699625" y="3907155"/>
            <a:ext cx="0" cy="60071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sp>
        <p:nvSpPr>
          <p:cNvPr id="27" name="文本框 26"/>
          <p:cNvSpPr txBox="1"/>
          <p:nvPr/>
        </p:nvSpPr>
        <p:spPr>
          <a:xfrm>
            <a:off x="7312660" y="4778375"/>
            <a:ext cx="4773930" cy="119888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微分散射截面有几处峰值恰巧在相应强子组合的质量阈值处，有理由相信相应的强子分子态对此过程的散射截面有贡献。即此过程可能蕴含相应强子分子态</a:t>
            </a:r>
            <a:r>
              <a:rPr lang="zh-CN" altLang="en-US">
                <a:latin typeface="微软雅黑" panose="020B0503020204020204" pitchFamily="34" charset="-122"/>
                <a:ea typeface="微软雅黑" panose="020B0503020204020204" pitchFamily="34" charset="-122"/>
              </a:rPr>
              <a:t>的存在证据。</a:t>
            </a:r>
            <a:endParaRPr lang="zh-CN" altLang="en-US">
              <a:latin typeface="微软雅黑" panose="020B0503020204020204" pitchFamily="34" charset="-122"/>
              <a:ea typeface="微软雅黑" panose="020B0503020204020204" pitchFamily="34" charset="-122"/>
            </a:endParaRPr>
          </a:p>
        </p:txBody>
      </p:sp>
      <p:sp>
        <p:nvSpPr>
          <p:cNvPr id="31" name="文本框 30"/>
          <p:cNvSpPr txBox="1"/>
          <p:nvPr/>
        </p:nvSpPr>
        <p:spPr>
          <a:xfrm>
            <a:off x="1645920" y="5655310"/>
            <a:ext cx="4949190" cy="306705"/>
          </a:xfrm>
          <a:prstGeom prst="rect">
            <a:avLst/>
          </a:prstGeom>
          <a:noFill/>
        </p:spPr>
        <p:txBody>
          <a:bodyPr wrap="square" rtlCol="0">
            <a:spAutoFit/>
          </a:bodyPr>
          <a:p>
            <a:pPr algn="ctr"/>
            <a:r>
              <a:rPr lang="en-US" altLang="zh-CN" sz="1400">
                <a:solidFill>
                  <a:schemeClr val="accent1"/>
                </a:solidFill>
                <a:cs typeface="+mn-lt"/>
              </a:rPr>
              <a:t>B. Dey et al. (CLAS Collaboration), </a:t>
            </a:r>
            <a:r>
              <a:rPr lang="zh-CN" altLang="en-US" sz="1400">
                <a:solidFill>
                  <a:schemeClr val="accent1"/>
                </a:solidFill>
                <a:cs typeface="+mn-lt"/>
              </a:rPr>
              <a:t>PRC </a:t>
            </a:r>
            <a:r>
              <a:rPr lang="zh-CN" altLang="en-US" sz="1400" b="1">
                <a:solidFill>
                  <a:schemeClr val="accent1"/>
                </a:solidFill>
                <a:cs typeface="+mn-lt"/>
              </a:rPr>
              <a:t>82</a:t>
            </a:r>
            <a:r>
              <a:rPr lang="en-US" altLang="zh-CN" sz="1400" b="1">
                <a:solidFill>
                  <a:schemeClr val="accent1"/>
                </a:solidFill>
                <a:cs typeface="+mn-lt"/>
              </a:rPr>
              <a:t>,</a:t>
            </a:r>
            <a:r>
              <a:rPr lang="zh-CN" altLang="en-US" sz="1400">
                <a:solidFill>
                  <a:schemeClr val="accent1"/>
                </a:solidFill>
                <a:cs typeface="+mn-lt"/>
              </a:rPr>
              <a:t> 025202</a:t>
            </a:r>
            <a:r>
              <a:rPr lang="en-US" altLang="zh-CN" sz="1400">
                <a:solidFill>
                  <a:schemeClr val="accent1"/>
                </a:solidFill>
                <a:cs typeface="+mn-lt"/>
              </a:rPr>
              <a:t> (2010)</a:t>
            </a:r>
            <a:endParaRPr lang="en-US" altLang="zh-CN" sz="1400">
              <a:solidFill>
                <a:schemeClr val="accent1"/>
              </a:solidFill>
              <a:cs typeface="+mn-lt"/>
            </a:endParaRPr>
          </a:p>
        </p:txBody>
      </p:sp>
      <p:sp>
        <p:nvSpPr>
          <p:cNvPr id="10" name="灯片编号占位符 9"/>
          <p:cNvSpPr>
            <a:spLocks noGrp="1"/>
          </p:cNvSpPr>
          <p:nvPr>
            <p:ph type="sldNum" sz="quarter" idx="12"/>
          </p:nvPr>
        </p:nvSpPr>
        <p:spPr/>
        <p:txBody>
          <a:bodyPr/>
          <a:p>
            <a:fld id="{49AE70B2-8BF9-45C0-BB95-33D1B9D3A854}" type="slidenum">
              <a:rPr lang="zh-CN" altLang="en-US" smtClean="0"/>
            </a:fld>
            <a:endParaRPr lang="zh-CN" altLang="en-US"/>
          </a:p>
        </p:txBody>
      </p:sp>
      <mc:AlternateContent xmlns:mc="http://schemas.openxmlformats.org/markup-compatibility/2006">
        <mc:Choice xmlns:a14="http://schemas.microsoft.com/office/drawing/2010/main" Requires="a14">
          <p:sp>
            <p:nvSpPr>
              <p:cNvPr id="18" name="文本框 17"/>
              <p:cNvSpPr txBox="1"/>
              <p:nvPr/>
            </p:nvSpPr>
            <p:spPr>
              <a:xfrm>
                <a:off x="1684655" y="799465"/>
                <a:ext cx="8956675" cy="521970"/>
              </a:xfrm>
              <a:prstGeom prst="rect">
                <a:avLst/>
              </a:prstGeom>
              <a:noFill/>
            </p:spPr>
            <p:txBody>
              <a:bodyPr wrap="square" rtlCol="0">
                <a:spAutoFit/>
              </a:bodyPr>
              <a:p>
                <a:r>
                  <a:rPr lang="en-US" altLang="zh-CN" sz="2800" b="1">
                    <a:solidFill>
                      <a:schemeClr val="tx1"/>
                    </a:solidFill>
                    <a:effectLst/>
                    <a:latin typeface="微软雅黑" panose="020B0503020204020204" pitchFamily="34" charset="-122"/>
                    <a:ea typeface="微软雅黑" panose="020B0503020204020204" pitchFamily="34" charset="-122"/>
                  </a:rPr>
                  <a:t> </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探究</a:t>
                </a:r>
                <a14:m>
                  <m:oMath xmlns:m="http://schemas.openxmlformats.org/officeDocument/2006/math">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 </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𝑲</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𝜮</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 </m:t>
                    </m:r>
                  </m:oMath>
                </a14:m>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光产生过程能否存在</a:t>
                </a:r>
                <a14:m>
                  <m:oMath xmlns:m="http://schemas.openxmlformats.org/officeDocument/2006/math">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 </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𝑵</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𝟏𝟖𝟕𝟓</m:t>
                    </m:r>
                    <m:r>
                      <a:rPr lang="en-US" altLang="zh-CN" sz="2400" b="1" i="1">
                        <a:effectLst/>
                        <a:latin typeface="Cambria Math" panose="02040503050406030204" charset="0"/>
                        <a:ea typeface="微软雅黑" panose="020B0503020204020204" pitchFamily="34" charset="-122"/>
                        <a:cs typeface="Cambria Math" panose="02040503050406030204" charset="0"/>
                        <a:sym typeface="+mn-ea"/>
                      </a:rPr>
                      <m:t>) </m:t>
                    </m:r>
                  </m:oMath>
                </a14:m>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等强子分子态影响</a:t>
                </a:r>
                <a:endParaRPr lang="zh-CN" altLang="en-US" sz="2400" b="1">
                  <a:solidFill>
                    <a:schemeClr val="tx1"/>
                  </a:solidFill>
                  <a:effectLst/>
                  <a:latin typeface="微软雅黑" panose="020B0503020204020204" pitchFamily="34" charset="-122"/>
                  <a:ea typeface="微软雅黑" panose="020B0503020204020204" pitchFamily="34" charset="-122"/>
                </a:endParaRPr>
              </a:p>
            </p:txBody>
          </p:sp>
        </mc:Choice>
        <mc:Fallback>
          <p:sp>
            <p:nvSpPr>
              <p:cNvPr id="18" name="文本框 17"/>
              <p:cNvSpPr txBox="1">
                <a:spLocks noRot="1" noChangeAspect="1" noMove="1" noResize="1" noEditPoints="1" noAdjustHandles="1" noChangeArrowheads="1" noChangeShapeType="1" noTextEdit="1"/>
              </p:cNvSpPr>
              <p:nvPr/>
            </p:nvSpPr>
            <p:spPr>
              <a:xfrm>
                <a:off x="1684655" y="799465"/>
                <a:ext cx="8956675" cy="521970"/>
              </a:xfrm>
              <a:prstGeom prst="rect">
                <a:avLst/>
              </a:prstGeom>
              <a:blipFill rotWithShape="1">
                <a:blip r:embed="rId6"/>
                <a:stretch>
                  <a:fillRect/>
                </a:stretch>
              </a:blipFill>
            </p:spPr>
            <p:txBody>
              <a:bodyPr/>
              <a:lstStyle/>
              <a:p>
                <a:r>
                  <a:rPr lang="zh-CN" altLang="en-US">
                    <a:noFill/>
                  </a:rPr>
                  <a:t> </a:t>
                </a:r>
              </a:p>
            </p:txBody>
          </p:sp>
        </mc:Fallback>
      </mc:AlternateContent>
      <p:sp>
        <p:nvSpPr>
          <p:cNvPr id="20" name="文本框 19"/>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研究</a:t>
            </a:r>
            <a:r>
              <a:rPr lang="zh-CN" altLang="en-US" sz="2800" b="1">
                <a:solidFill>
                  <a:schemeClr val="tx1"/>
                </a:solidFill>
                <a:effectLst/>
                <a:latin typeface="微软雅黑" panose="020B0503020204020204" pitchFamily="34" charset="-122"/>
                <a:ea typeface="微软雅黑" panose="020B0503020204020204" pitchFamily="34" charset="-122"/>
              </a:rPr>
              <a:t>目标</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7"/>
          <a:stretch>
            <a:fillRect/>
          </a:stretch>
        </p:blipFill>
        <p:spPr>
          <a:xfrm>
            <a:off x="5211445" y="2440940"/>
            <a:ext cx="1816735" cy="913765"/>
          </a:xfrm>
          <a:prstGeom prst="rect">
            <a:avLst/>
          </a:prstGeom>
        </p:spPr>
      </p:pic>
      <p:pic>
        <p:nvPicPr>
          <p:cNvPr id="25" name="图片 24"/>
          <p:cNvPicPr>
            <a:picLocks noChangeAspect="1"/>
          </p:cNvPicPr>
          <p:nvPr/>
        </p:nvPicPr>
        <p:blipFill>
          <a:blip r:embed="rId8"/>
          <a:stretch>
            <a:fillRect/>
          </a:stretch>
        </p:blipFill>
        <p:spPr>
          <a:xfrm>
            <a:off x="3475990" y="4416425"/>
            <a:ext cx="1192530" cy="474980"/>
          </a:xfrm>
          <a:prstGeom prst="rect">
            <a:avLst/>
          </a:prstGeom>
        </p:spPr>
      </p:pic>
      <p:pic>
        <p:nvPicPr>
          <p:cNvPr id="33" name="图片 32"/>
          <p:cNvPicPr>
            <a:picLocks noChangeAspect="1"/>
          </p:cNvPicPr>
          <p:nvPr/>
        </p:nvPicPr>
        <p:blipFill>
          <a:blip r:embed="rId9"/>
          <a:stretch>
            <a:fillRect/>
          </a:stretch>
        </p:blipFill>
        <p:spPr>
          <a:xfrm>
            <a:off x="109855" y="2042160"/>
            <a:ext cx="454660" cy="2007235"/>
          </a:xfrm>
          <a:prstGeom prst="rect">
            <a:avLst/>
          </a:prstGeom>
        </p:spPr>
      </p:pic>
      <p:cxnSp>
        <p:nvCxnSpPr>
          <p:cNvPr id="34" name="直接连接符 33"/>
          <p:cNvCxnSpPr/>
          <p:nvPr/>
        </p:nvCxnSpPr>
        <p:spPr>
          <a:xfrm flipV="1">
            <a:off x="2141855" y="1941195"/>
            <a:ext cx="0" cy="2193290"/>
          </a:xfrm>
          <a:prstGeom prst="line">
            <a:avLst/>
          </a:prstGeom>
          <a:ln w="254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35" name="直接连接符 34"/>
          <p:cNvCxnSpPr/>
          <p:nvPr/>
        </p:nvCxnSpPr>
        <p:spPr>
          <a:xfrm flipV="1">
            <a:off x="3173730" y="1941195"/>
            <a:ext cx="0" cy="2177415"/>
          </a:xfrm>
          <a:prstGeom prst="line">
            <a:avLst/>
          </a:prstGeom>
          <a:ln w="254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36" name="直接连接符 35"/>
          <p:cNvCxnSpPr/>
          <p:nvPr/>
        </p:nvCxnSpPr>
        <p:spPr>
          <a:xfrm flipV="1">
            <a:off x="4126230" y="1957070"/>
            <a:ext cx="0" cy="2177415"/>
          </a:xfrm>
          <a:prstGeom prst="line">
            <a:avLst/>
          </a:prstGeom>
          <a:ln w="25400" cap="flat" cmpd="sng" algn="ctr">
            <a:solidFill>
              <a:srgbClr val="FF0000"/>
            </a:solidFill>
            <a:prstDash val="dash"/>
            <a:miter lim="800000"/>
          </a:ln>
        </p:spPr>
        <p:style>
          <a:lnRef idx="0">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48740" y="894715"/>
            <a:ext cx="6375400" cy="460375"/>
          </a:xfrm>
          <a:prstGeom prst="rect">
            <a:avLst/>
          </a:prstGeom>
          <a:noFill/>
        </p:spPr>
        <p:txBody>
          <a:bodyPr wrap="square" rtlCol="0">
            <a:spAutoFit/>
          </a:bodyPr>
          <a:p>
            <a:r>
              <a:rPr lang="en-US" altLang="zh-CN" sz="2000" b="1">
                <a:solidFill>
                  <a:schemeClr val="tx1"/>
                </a:solidFill>
                <a:effectLst>
                  <a:outerShdw blurRad="38100" dist="19050" dir="2700000" algn="tl" rotWithShape="0">
                    <a:schemeClr val="dk1">
                      <a:alpha val="40000"/>
                    </a:schemeClr>
                  </a:outerShdw>
                </a:effectLst>
                <a:latin typeface="宋体" pitchFamily="2" charset="-122"/>
                <a:ea typeface="宋体" pitchFamily="2" charset="-122"/>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有效拉式量方法的树图阶</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Born</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近似</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390525" y="1626235"/>
            <a:ext cx="11165205" cy="645160"/>
          </a:xfrm>
          <a:prstGeom prst="rect">
            <a:avLst/>
          </a:prstGeom>
          <a:noFill/>
        </p:spPr>
        <p:txBody>
          <a:bodyPr wrap="square" rtlCol="0">
            <a:spAutoFit/>
          </a:bodyPr>
          <a:p>
            <a:r>
              <a:rPr lang="en-US" altLang="zh-CN"/>
              <a:t> </a:t>
            </a:r>
            <a:r>
              <a:rPr lang="en-US" altLang="zh-CN">
                <a:latin typeface="宋体" pitchFamily="2" charset="-122"/>
                <a:ea typeface="宋体" pitchFamily="2" charset="-122"/>
                <a:cs typeface="宋体" pitchFamily="2" charset="-122"/>
              </a:rPr>
              <a:t> </a:t>
            </a:r>
            <a:r>
              <a:rPr lang="zh-CN" altLang="en-US">
                <a:latin typeface="微软雅黑" panose="020B0503020204020204" pitchFamily="34" charset="-122"/>
                <a:ea typeface="微软雅黑" panose="020B0503020204020204" pitchFamily="34" charset="-122"/>
                <a:cs typeface="宋体" pitchFamily="2" charset="-122"/>
              </a:rPr>
              <a:t>有效拉式量方法是一个描述</a:t>
            </a:r>
            <a:r>
              <a:rPr lang="zh-CN" altLang="en-US" b="1">
                <a:latin typeface="微软雅黑" panose="020B0503020204020204" pitchFamily="34" charset="-122"/>
                <a:ea typeface="微软雅黑" panose="020B0503020204020204" pitchFamily="34" charset="-122"/>
                <a:cs typeface="宋体" pitchFamily="2" charset="-122"/>
              </a:rPr>
              <a:t>非微扰强相互作用的唯象模型</a:t>
            </a:r>
            <a:r>
              <a:rPr lang="zh-CN" altLang="en-US">
                <a:latin typeface="微软雅黑" panose="020B0503020204020204" pitchFamily="34" charset="-122"/>
                <a:ea typeface="微软雅黑" panose="020B0503020204020204" pitchFamily="34" charset="-122"/>
                <a:cs typeface="宋体" pitchFamily="2" charset="-122"/>
              </a:rPr>
              <a:t>，通过构建一系列以</a:t>
            </a:r>
            <a:r>
              <a:rPr lang="zh-CN" altLang="en-US" b="1">
                <a:latin typeface="微软雅黑" panose="020B0503020204020204" pitchFamily="34" charset="-122"/>
                <a:ea typeface="微软雅黑" panose="020B0503020204020204" pitchFamily="34" charset="-122"/>
                <a:cs typeface="宋体" pitchFamily="2" charset="-122"/>
              </a:rPr>
              <a:t>强子态为自由度的有效拉式量来唯象地描述发生在一定能量范围的强相互作用顶点</a:t>
            </a:r>
            <a:r>
              <a:rPr lang="zh-CN" altLang="en-US">
                <a:latin typeface="微软雅黑" panose="020B0503020204020204" pitchFamily="34" charset="-122"/>
                <a:ea typeface="微软雅黑" panose="020B0503020204020204" pitchFamily="34" charset="-122"/>
                <a:cs typeface="宋体" pitchFamily="2" charset="-122"/>
              </a:rPr>
              <a:t>。</a:t>
            </a:r>
            <a:endParaRPr lang="zh-CN" altLang="en-US">
              <a:latin typeface="微软雅黑" panose="020B0503020204020204" pitchFamily="34" charset="-122"/>
              <a:ea typeface="微软雅黑" panose="020B0503020204020204" pitchFamily="34" charset="-122"/>
              <a:cs typeface="宋体" pitchFamily="2" charset="-122"/>
            </a:endParaRPr>
          </a:p>
        </p:txBody>
      </p:sp>
      <p:sp>
        <p:nvSpPr>
          <p:cNvPr id="18" name="圆角矩形 17"/>
          <p:cNvSpPr/>
          <p:nvPr/>
        </p:nvSpPr>
        <p:spPr>
          <a:xfrm>
            <a:off x="6529070" y="2460625"/>
            <a:ext cx="1460500" cy="408305"/>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19" name="文本框 18"/>
              <p:cNvSpPr txBox="1"/>
              <p:nvPr/>
            </p:nvSpPr>
            <p:spPr>
              <a:xfrm>
                <a:off x="6513195" y="2474595"/>
                <a:ext cx="1423670" cy="368300"/>
              </a:xfrm>
              <a:prstGeom prst="rect">
                <a:avLst/>
              </a:prstGeom>
              <a:noFill/>
            </p:spPr>
            <p:txBody>
              <a:bodyPr wrap="square" rtlCol="0">
                <a:spAutoFit/>
              </a:bodyPr>
              <a:p>
                <a:pPr algn="ctr"/>
                <a14:m>
                  <m:oMath xmlns:m="http://schemas.openxmlformats.org/officeDocument/2006/math">
                    <m:r>
                      <a:rPr lang="en-US" altLang="zh-CN" b="1" i="1">
                        <a:latin typeface="Cambria Math" panose="02040503050406030204" charset="0"/>
                        <a:ea typeface="微软雅黑" panose="020B0503020204020204" pitchFamily="34" charset="-122"/>
                        <a:cs typeface="Cambria Math" panose="02040503050406030204" charset="0"/>
                      </a:rPr>
                      <m:t>𝒔</m:t>
                    </m:r>
                  </m:oMath>
                </a14:m>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道共振态</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9" name="文本框 18"/>
              <p:cNvSpPr txBox="1">
                <a:spLocks noRot="1" noChangeAspect="1" noMove="1" noResize="1" noEditPoints="1" noAdjustHandles="1" noChangeArrowheads="1" noChangeShapeType="1" noTextEdit="1"/>
              </p:cNvSpPr>
              <p:nvPr/>
            </p:nvSpPr>
            <p:spPr>
              <a:xfrm>
                <a:off x="6513195" y="2474595"/>
                <a:ext cx="1423670" cy="368300"/>
              </a:xfrm>
              <a:prstGeom prst="rect">
                <a:avLst/>
              </a:prstGeom>
              <a:blipFill rotWithShape="1">
                <a:blip r:embed="rId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3"/>
              <p:cNvSpPr txBox="1"/>
              <p:nvPr/>
            </p:nvSpPr>
            <p:spPr>
              <a:xfrm>
                <a:off x="1631251" y="6025769"/>
                <a:ext cx="2994660" cy="375285"/>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b="1" i="1">
                          <a:latin typeface="Cambria Math" panose="02040503050406030204" charset="0"/>
                          <a:cs typeface="Cambria Math" panose="02040503050406030204" charset="0"/>
                        </a:rPr>
                        <m:t>𝑴</m:t>
                      </m:r>
                      <m:r>
                        <a:rPr lang="en-US" altLang="zh-CN" b="1" i="1">
                          <a:latin typeface="Cambria Math" panose="02040503050406030204" charset="0"/>
                          <a:cs typeface="Cambria Math" panose="02040503050406030204" charset="0"/>
                        </a:rPr>
                        <m:t>=</m:t>
                      </m:r>
                      <m:sSub>
                        <m:sSubPr>
                          <m:ctrlPr>
                            <a:rPr lang="en-US" altLang="zh-CN" b="1" i="1">
                              <a:latin typeface="Cambria Math" panose="02040503050406030204" charset="0"/>
                              <a:cs typeface="Cambria Math" panose="02040503050406030204" charset="0"/>
                            </a:rPr>
                          </m:ctrlPr>
                        </m:sSubPr>
                        <m:e>
                          <m:r>
                            <a:rPr lang="en-US" altLang="zh-CN" b="1" i="1">
                              <a:latin typeface="Cambria Math" panose="02040503050406030204" charset="0"/>
                              <a:cs typeface="Cambria Math" panose="02040503050406030204" charset="0"/>
                            </a:rPr>
                            <m:t>𝑴</m:t>
                          </m:r>
                        </m:e>
                        <m:sub>
                          <m:r>
                            <a:rPr lang="en-US" altLang="zh-CN" b="1" i="1">
                              <a:latin typeface="Cambria Math" panose="02040503050406030204" charset="0"/>
                              <a:cs typeface="Cambria Math" panose="02040503050406030204" charset="0"/>
                            </a:rPr>
                            <m:t>𝒔</m:t>
                          </m:r>
                        </m:sub>
                      </m:sSub>
                      <m:r>
                        <a:rPr lang="en-US" altLang="zh-CN" b="1" i="1">
                          <a:latin typeface="Cambria Math" panose="02040503050406030204" charset="0"/>
                          <a:cs typeface="Cambria Math" panose="02040503050406030204" charset="0"/>
                        </a:rPr>
                        <m:t>+</m:t>
                      </m:r>
                      <m:sSub>
                        <m:sSubPr>
                          <m:ctrlPr>
                            <a:rPr lang="en-US" altLang="zh-CN" b="1" i="1">
                              <a:latin typeface="Cambria Math" panose="02040503050406030204" charset="0"/>
                              <a:cs typeface="Cambria Math" panose="02040503050406030204" charset="0"/>
                            </a:rPr>
                          </m:ctrlPr>
                        </m:sSubPr>
                        <m:e>
                          <m:r>
                            <a:rPr lang="en-US" altLang="zh-CN" b="1" i="1">
                              <a:latin typeface="Cambria Math" panose="02040503050406030204" charset="0"/>
                              <a:cs typeface="Cambria Math" panose="02040503050406030204" charset="0"/>
                            </a:rPr>
                            <m:t>𝑴</m:t>
                          </m:r>
                        </m:e>
                        <m:sub>
                          <m:r>
                            <a:rPr lang="en-US" altLang="zh-CN" b="1" i="1">
                              <a:latin typeface="Cambria Math" panose="02040503050406030204" charset="0"/>
                              <a:cs typeface="Cambria Math" panose="02040503050406030204" charset="0"/>
                            </a:rPr>
                            <m:t>𝒕</m:t>
                          </m:r>
                        </m:sub>
                      </m:sSub>
                      <m:r>
                        <a:rPr lang="en-US" altLang="zh-CN" b="1" i="1">
                          <a:latin typeface="Cambria Math" panose="02040503050406030204" charset="0"/>
                          <a:cs typeface="Cambria Math" panose="02040503050406030204" charset="0"/>
                        </a:rPr>
                        <m:t>+</m:t>
                      </m:r>
                      <m:sSub>
                        <m:sSubPr>
                          <m:ctrlPr>
                            <a:rPr lang="en-US" altLang="zh-CN" b="1" i="1">
                              <a:latin typeface="Cambria Math" panose="02040503050406030204" charset="0"/>
                              <a:cs typeface="Cambria Math" panose="02040503050406030204" charset="0"/>
                            </a:rPr>
                          </m:ctrlPr>
                        </m:sSubPr>
                        <m:e>
                          <m:r>
                            <a:rPr lang="en-US" altLang="zh-CN" b="1" i="1">
                              <a:latin typeface="Cambria Math" panose="02040503050406030204" charset="0"/>
                              <a:cs typeface="Cambria Math" panose="02040503050406030204" charset="0"/>
                            </a:rPr>
                            <m:t>𝑴</m:t>
                          </m:r>
                        </m:e>
                        <m:sub>
                          <m:r>
                            <a:rPr lang="en-US" altLang="zh-CN" b="1" i="1">
                              <a:latin typeface="Cambria Math" panose="02040503050406030204" charset="0"/>
                              <a:cs typeface="Cambria Math" panose="02040503050406030204" charset="0"/>
                            </a:rPr>
                            <m:t>𝒖</m:t>
                          </m:r>
                        </m:sub>
                      </m:sSub>
                      <m:r>
                        <a:rPr lang="en-US" altLang="zh-CN" b="1" i="1">
                          <a:latin typeface="Cambria Math" panose="02040503050406030204" charset="0"/>
                          <a:cs typeface="Cambria Math" panose="02040503050406030204" charset="0"/>
                        </a:rPr>
                        <m:t>+</m:t>
                      </m:r>
                      <m:sSub>
                        <m:sSubPr>
                          <m:ctrlPr>
                            <a:rPr lang="en-US" altLang="zh-CN" b="1" i="1">
                              <a:latin typeface="Cambria Math" panose="02040503050406030204" charset="0"/>
                              <a:cs typeface="Cambria Math" panose="02040503050406030204" charset="0"/>
                            </a:rPr>
                          </m:ctrlPr>
                        </m:sSubPr>
                        <m:e>
                          <m:r>
                            <a:rPr lang="en-US" altLang="zh-CN" b="1" i="1">
                              <a:latin typeface="Cambria Math" panose="02040503050406030204" charset="0"/>
                              <a:cs typeface="Cambria Math" panose="02040503050406030204" charset="0"/>
                            </a:rPr>
                            <m:t>𝑴</m:t>
                          </m:r>
                        </m:e>
                        <m:sub>
                          <m:r>
                            <a:rPr lang="en-US" altLang="zh-CN" b="1" i="1">
                              <a:latin typeface="Cambria Math" panose="02040503050406030204" charset="0"/>
                              <a:cs typeface="Cambria Math" panose="02040503050406030204" charset="0"/>
                            </a:rPr>
                            <m:t>𝒊𝒏𝒕</m:t>
                          </m:r>
                        </m:sub>
                      </m:sSub>
                    </m:oMath>
                  </m:oMathPara>
                </a14:m>
                <a:endParaRPr lang="zh-CN" altLang="en-US" b="1"/>
              </a:p>
            </p:txBody>
          </p:sp>
        </mc:Choice>
        <mc:Fallback>
          <p:sp>
            <p:nvSpPr>
              <p:cNvPr id="4" name="文本框 3"/>
              <p:cNvSpPr txBox="1">
                <a:spLocks noRot="1" noChangeAspect="1" noMove="1" noResize="1" noEditPoints="1" noAdjustHandles="1" noChangeArrowheads="1" noChangeShapeType="1" noTextEdit="1"/>
              </p:cNvSpPr>
              <p:nvPr/>
            </p:nvSpPr>
            <p:spPr>
              <a:xfrm>
                <a:off x="1631251" y="6025769"/>
                <a:ext cx="2994660" cy="375285"/>
              </a:xfrm>
              <a:prstGeom prst="rect">
                <a:avLst/>
              </a:prstGeom>
              <a:blipFill rotWithShape="1">
                <a:blip r:embed="rId2"/>
                <a:stretch>
                  <a:fillRect l="-19" t="-68" r="19" b="68"/>
                </a:stretch>
              </a:blipFill>
            </p:spPr>
            <p:txBody>
              <a:bodyPr/>
              <a:lstStyle/>
              <a:p>
                <a:r>
                  <a:rPr lang="zh-CN" altLang="en-US">
                    <a:noFill/>
                  </a:rPr>
                  <a:t> </a:t>
                </a:r>
              </a:p>
            </p:txBody>
          </p:sp>
        </mc:Fallback>
      </mc:AlternateContent>
      <p:pic>
        <p:nvPicPr>
          <p:cNvPr id="5" name="图片 4"/>
          <p:cNvPicPr>
            <a:picLocks noChangeAspect="1"/>
          </p:cNvPicPr>
          <p:nvPr/>
        </p:nvPicPr>
        <p:blipFill>
          <a:blip r:embed="rId3"/>
          <a:stretch>
            <a:fillRect/>
          </a:stretch>
        </p:blipFill>
        <p:spPr>
          <a:xfrm>
            <a:off x="418465" y="2542540"/>
            <a:ext cx="5420360" cy="3211830"/>
          </a:xfrm>
          <a:prstGeom prst="rect">
            <a:avLst/>
          </a:prstGeom>
        </p:spPr>
      </p:pic>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a:p>
        </p:txBody>
      </p:sp>
      <p:sp>
        <p:nvSpPr>
          <p:cNvPr id="11" name="文本框 10"/>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理论模型</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a:stretch>
            <a:fillRect/>
          </a:stretch>
        </p:blipFill>
        <p:spPr>
          <a:xfrm>
            <a:off x="5960110" y="3159760"/>
            <a:ext cx="2720340" cy="1978025"/>
          </a:xfrm>
          <a:prstGeom prst="rect">
            <a:avLst/>
          </a:prstGeom>
        </p:spPr>
      </p:pic>
      <p:pic>
        <p:nvPicPr>
          <p:cNvPr id="13" name="图片 12"/>
          <p:cNvPicPr>
            <a:picLocks noChangeAspect="1"/>
          </p:cNvPicPr>
          <p:nvPr/>
        </p:nvPicPr>
        <p:blipFill>
          <a:blip r:embed="rId5"/>
          <a:stretch>
            <a:fillRect/>
          </a:stretch>
        </p:blipFill>
        <p:spPr>
          <a:xfrm>
            <a:off x="8801100" y="2112010"/>
            <a:ext cx="2496185" cy="4648835"/>
          </a:xfrm>
          <a:prstGeom prst="rect">
            <a:avLst/>
          </a:prstGeom>
        </p:spPr>
      </p:pic>
      <p:sp>
        <p:nvSpPr>
          <p:cNvPr id="14" name="矩形 13"/>
          <p:cNvSpPr/>
          <p:nvPr/>
        </p:nvSpPr>
        <p:spPr>
          <a:xfrm>
            <a:off x="5960110" y="3175635"/>
            <a:ext cx="1198880" cy="196215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矩形 15"/>
          <p:cNvSpPr/>
          <p:nvPr/>
        </p:nvSpPr>
        <p:spPr>
          <a:xfrm>
            <a:off x="8801100" y="2112010"/>
            <a:ext cx="1133475" cy="464883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08405" y="431165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传播子</a:t>
            </a:r>
            <a:endParaRPr lang="zh-CN" altLang="en-US" b="1">
              <a:latin typeface="微软雅黑" panose="020B0503020204020204" pitchFamily="34" charset="-122"/>
              <a:ea typeface="微软雅黑" panose="020B0503020204020204" pitchFamily="34" charset="-122"/>
            </a:endParaRPr>
          </a:p>
        </p:txBody>
      </p:sp>
      <p:sp>
        <p:nvSpPr>
          <p:cNvPr id="10" name="圆角矩形 9"/>
          <p:cNvSpPr/>
          <p:nvPr/>
        </p:nvSpPr>
        <p:spPr>
          <a:xfrm>
            <a:off x="1524635" y="4302125"/>
            <a:ext cx="1085850"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nvSpPr>
        <p:spPr>
          <a:xfrm>
            <a:off x="7023735" y="147574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形状因子</a:t>
            </a:r>
            <a:endParaRPr lang="zh-CN" altLang="en-US" b="1">
              <a:latin typeface="微软雅黑" panose="020B0503020204020204" pitchFamily="34" charset="-122"/>
              <a:ea typeface="微软雅黑" panose="020B0503020204020204" pitchFamily="34" charset="-122"/>
            </a:endParaRPr>
          </a:p>
        </p:txBody>
      </p:sp>
      <p:sp>
        <p:nvSpPr>
          <p:cNvPr id="21" name="圆角矩形 20"/>
          <p:cNvSpPr/>
          <p:nvPr/>
        </p:nvSpPr>
        <p:spPr>
          <a:xfrm>
            <a:off x="7185660" y="1456690"/>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24" name="文本框 23"/>
              <p:cNvSpPr txBox="1"/>
              <p:nvPr/>
            </p:nvSpPr>
            <p:spPr>
              <a:xfrm>
                <a:off x="8750935" y="2129790"/>
                <a:ext cx="718185" cy="306705"/>
              </a:xfrm>
              <a:prstGeom prst="rect">
                <a:avLst/>
              </a:prstGeom>
              <a:noFill/>
            </p:spPr>
            <p:txBody>
              <a:bodyPr wrap="square" rtlCol="0">
                <a:spAutoFit/>
              </a:bodyPr>
              <a:p>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14:m>
                  <m:oMath xmlns:m="http://schemas.openxmlformats.org/officeDocument/2006/math">
                    <m:r>
                      <a:rPr lang="en-US" altLang="zh-CN" sz="1400" i="1">
                        <a:latin typeface="Cambria Math" panose="02040503050406030204" charset="0"/>
                        <a:ea typeface="微软雅黑" panose="020B0503020204020204" pitchFamily="34" charset="-122"/>
                        <a:cs typeface="Cambria Math" panose="02040503050406030204" charset="0"/>
                      </a:rPr>
                      <m:t>𝑡</m:t>
                    </m:r>
                    <m:r>
                      <a:rPr lang="en-US" altLang="zh-CN" sz="1400" i="1">
                        <a:latin typeface="Cambria Math" panose="02040503050406030204" charset="0"/>
                        <a:ea typeface="微软雅黑" panose="020B0503020204020204" pitchFamily="34" charset="-122"/>
                        <a:cs typeface="Cambria Math" panose="02040503050406030204" charset="0"/>
                      </a:rPr>
                      <m:t> </m:t>
                    </m:r>
                  </m:oMath>
                </a14:m>
                <a:r>
                  <a:rPr lang="zh-CN" altLang="en-US" sz="1400">
                    <a:latin typeface="微软雅黑" panose="020B0503020204020204" pitchFamily="34" charset="-122"/>
                    <a:ea typeface="微软雅黑" panose="020B0503020204020204" pitchFamily="34" charset="-122"/>
                    <a:cs typeface="微软雅黑" panose="020B0503020204020204" pitchFamily="34" charset="-122"/>
                  </a:rPr>
                  <a:t>道</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24" name="文本框 23"/>
              <p:cNvSpPr txBox="1">
                <a:spLocks noRot="1" noChangeAspect="1" noMove="1" noResize="1" noEditPoints="1" noAdjustHandles="1" noChangeArrowheads="1" noChangeShapeType="1" noTextEdit="1"/>
              </p:cNvSpPr>
              <p:nvPr/>
            </p:nvSpPr>
            <p:spPr>
              <a:xfrm>
                <a:off x="8750935" y="2129790"/>
                <a:ext cx="718185" cy="306705"/>
              </a:xfrm>
              <a:prstGeom prst="rect">
                <a:avLst/>
              </a:prstGeom>
              <a:blipFill rotWithShape="1">
                <a:blip r:embed="rId1"/>
                <a:stretch>
                  <a:fillRect/>
                </a:stretch>
              </a:blipFill>
            </p:spPr>
            <p:txBody>
              <a:bodyPr/>
              <a:lstStyle/>
              <a:p>
                <a:r>
                  <a:rPr lang="zh-CN" altLang="en-US">
                    <a:noFill/>
                  </a:rPr>
                  <a:t> </a:t>
                </a:r>
              </a:p>
            </p:txBody>
          </p:sp>
        </mc:Fallback>
      </mc:AlternateContent>
      <p:cxnSp>
        <p:nvCxnSpPr>
          <p:cNvPr id="26" name="直接连接符 25"/>
          <p:cNvCxnSpPr/>
          <p:nvPr/>
        </p:nvCxnSpPr>
        <p:spPr>
          <a:xfrm flipH="1">
            <a:off x="6031230" y="1762760"/>
            <a:ext cx="24130" cy="4753610"/>
          </a:xfrm>
          <a:prstGeom prst="line">
            <a:avLst/>
          </a:prstGeom>
          <a:ln w="6350" cap="flat" cmpd="sng" algn="ctr">
            <a:solidFill>
              <a:schemeClr val="tx1"/>
            </a:solidFill>
            <a:prstDash val="dash"/>
            <a:miter lim="800000"/>
          </a:ln>
        </p:spPr>
        <p:style>
          <a:lnRef idx="0">
            <a:schemeClr val="accent1"/>
          </a:lnRef>
          <a:fillRef idx="0">
            <a:srgbClr val="FFFFFF"/>
          </a:fillRef>
          <a:effectRef idx="0">
            <a:srgbClr val="FFFFFF"/>
          </a:effectRef>
          <a:fontRef idx="minor">
            <a:schemeClr val="tx1"/>
          </a:fontRef>
        </p:style>
      </p:cxnSp>
      <p:sp>
        <p:nvSpPr>
          <p:cNvPr id="33" name="文本框 32"/>
          <p:cNvSpPr txBox="1"/>
          <p:nvPr/>
        </p:nvSpPr>
        <p:spPr>
          <a:xfrm>
            <a:off x="7065645" y="3495675"/>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接触项</a:t>
            </a:r>
            <a:endParaRPr lang="zh-CN" altLang="en-US" b="1">
              <a:latin typeface="微软雅黑" panose="020B0503020204020204" pitchFamily="34" charset="-122"/>
              <a:ea typeface="微软雅黑" panose="020B0503020204020204" pitchFamily="34" charset="-122"/>
            </a:endParaRPr>
          </a:p>
        </p:txBody>
      </p:sp>
      <p:sp>
        <p:nvSpPr>
          <p:cNvPr id="34" name="圆角矩形 33"/>
          <p:cNvSpPr/>
          <p:nvPr/>
        </p:nvSpPr>
        <p:spPr>
          <a:xfrm>
            <a:off x="7233920" y="3479165"/>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5" name="文本框 14"/>
          <p:cNvSpPr txBox="1"/>
          <p:nvPr/>
        </p:nvSpPr>
        <p:spPr>
          <a:xfrm>
            <a:off x="1348740" y="894715"/>
            <a:ext cx="6375400" cy="460375"/>
          </a:xfrm>
          <a:prstGeom prst="rect">
            <a:avLst/>
          </a:prstGeom>
          <a:noFill/>
        </p:spPr>
        <p:txBody>
          <a:bodyPr wrap="square" rtlCol="0">
            <a:spAutoFit/>
          </a:bodyPr>
          <a:p>
            <a:r>
              <a:rPr lang="en-US" altLang="zh-CN" sz="2000" b="1">
                <a:solidFill>
                  <a:schemeClr val="tx1"/>
                </a:solidFill>
                <a:effectLst>
                  <a:outerShdw blurRad="38100" dist="19050" dir="2700000" algn="tl" rotWithShape="0">
                    <a:schemeClr val="dk1">
                      <a:alpha val="40000"/>
                    </a:schemeClr>
                  </a:outerShdw>
                </a:effectLst>
                <a:latin typeface="宋体" pitchFamily="2" charset="-122"/>
                <a:ea typeface="宋体" pitchFamily="2" charset="-122"/>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有效拉</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氏量方法的树图阶</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Born</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近似</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理论模型</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sp>
        <p:nvSpPr>
          <p:cNvPr id="43" name="文本框 42"/>
          <p:cNvSpPr txBox="1"/>
          <p:nvPr/>
        </p:nvSpPr>
        <p:spPr>
          <a:xfrm>
            <a:off x="1294765" y="1475740"/>
            <a:ext cx="171767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有效拉</a:t>
            </a:r>
            <a:r>
              <a:rPr lang="zh-CN" altLang="en-US" b="1">
                <a:effectLst/>
                <a:latin typeface="微软雅黑" panose="020B0503020204020204" pitchFamily="34" charset="-122"/>
                <a:ea typeface="微软雅黑" panose="020B0503020204020204" pitchFamily="34" charset="-122"/>
                <a:cs typeface="微软雅黑" panose="020B0503020204020204" pitchFamily="34" charset="-122"/>
                <a:sym typeface="+mn-ea"/>
              </a:rPr>
              <a:t>氏</a:t>
            </a:r>
            <a:r>
              <a:rPr lang="zh-CN" altLang="en-US" b="1">
                <a:latin typeface="微软雅黑" panose="020B0503020204020204" pitchFamily="34" charset="-122"/>
                <a:ea typeface="微软雅黑" panose="020B0503020204020204" pitchFamily="34" charset="-122"/>
              </a:rPr>
              <a:t>量</a:t>
            </a:r>
            <a:endParaRPr lang="zh-CN" altLang="en-US" b="1">
              <a:latin typeface="微软雅黑" panose="020B0503020204020204" pitchFamily="34" charset="-122"/>
              <a:ea typeface="微软雅黑" panose="020B0503020204020204" pitchFamily="34" charset="-122"/>
            </a:endParaRPr>
          </a:p>
        </p:txBody>
      </p:sp>
      <p:sp>
        <p:nvSpPr>
          <p:cNvPr id="44" name="圆角矩形 43"/>
          <p:cNvSpPr/>
          <p:nvPr/>
        </p:nvSpPr>
        <p:spPr>
          <a:xfrm>
            <a:off x="1463040" y="1466215"/>
            <a:ext cx="1369695"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r>
              <a:rPr lang="en-US" altLang="zh-CN"/>
              <a:t>                </a:t>
            </a:r>
            <a:endParaRPr lang="en-US" altLang="zh-CN"/>
          </a:p>
        </p:txBody>
      </p:sp>
      <p:pic>
        <p:nvPicPr>
          <p:cNvPr id="46" name="图片 45"/>
          <p:cNvPicPr>
            <a:picLocks noChangeAspect="1"/>
          </p:cNvPicPr>
          <p:nvPr/>
        </p:nvPicPr>
        <p:blipFill>
          <a:blip r:embed="rId2"/>
          <a:stretch>
            <a:fillRect/>
          </a:stretch>
        </p:blipFill>
        <p:spPr>
          <a:xfrm>
            <a:off x="722630" y="4827905"/>
            <a:ext cx="4470400" cy="1276985"/>
          </a:xfrm>
          <a:prstGeom prst="rect">
            <a:avLst/>
          </a:prstGeom>
        </p:spPr>
      </p:pic>
      <p:pic>
        <p:nvPicPr>
          <p:cNvPr id="47" name="图片 46"/>
          <p:cNvPicPr>
            <a:picLocks noChangeAspect="1"/>
          </p:cNvPicPr>
          <p:nvPr/>
        </p:nvPicPr>
        <p:blipFill>
          <a:blip r:embed="rId3"/>
          <a:stretch>
            <a:fillRect/>
          </a:stretch>
        </p:blipFill>
        <p:spPr>
          <a:xfrm>
            <a:off x="722630" y="1964690"/>
            <a:ext cx="4675505" cy="2253615"/>
          </a:xfrm>
          <a:prstGeom prst="rect">
            <a:avLst/>
          </a:prstGeom>
        </p:spPr>
      </p:pic>
      <p:sp>
        <p:nvSpPr>
          <p:cNvPr id="48" name="文本框 47"/>
          <p:cNvSpPr txBox="1"/>
          <p:nvPr/>
        </p:nvSpPr>
        <p:spPr>
          <a:xfrm>
            <a:off x="2475230" y="6516370"/>
            <a:ext cx="7136130" cy="306705"/>
          </a:xfrm>
          <a:prstGeom prst="rect">
            <a:avLst/>
          </a:prstGeom>
        </p:spPr>
        <p:txBody>
          <a:bodyPr wrap="square">
            <a:spAutoFit/>
          </a:bodyPr>
          <a:p>
            <a:pPr algn="ct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*注：此处仅展示理论计算框架及核心表达式，完整理论细节详见 </a:t>
            </a:r>
            <a:r>
              <a:rPr lang="en-US" altLang="zh-CN" sz="1400" i="1">
                <a:latin typeface="微软雅黑" panose="020B0503020204020204" pitchFamily="34" charset="-122"/>
                <a:ea typeface="微软雅黑" panose="020B0503020204020204" pitchFamily="34" charset="-122"/>
                <a:cs typeface="微软雅黑" panose="020B0503020204020204" pitchFamily="34" charset="-122"/>
              </a:rPr>
              <a:t>Backup</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附录。</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9" name="图片 48"/>
          <p:cNvPicPr>
            <a:picLocks noChangeAspect="1"/>
          </p:cNvPicPr>
          <p:nvPr/>
        </p:nvPicPr>
        <p:blipFill>
          <a:blip r:embed="rId4"/>
          <a:stretch>
            <a:fillRect/>
          </a:stretch>
        </p:blipFill>
        <p:spPr>
          <a:xfrm>
            <a:off x="6467475" y="4455160"/>
            <a:ext cx="5046345" cy="1970405"/>
          </a:xfrm>
          <a:prstGeom prst="rect">
            <a:avLst/>
          </a:prstGeom>
        </p:spPr>
      </p:pic>
      <p:pic>
        <p:nvPicPr>
          <p:cNvPr id="50" name="图片 49"/>
          <p:cNvPicPr>
            <a:picLocks noChangeAspect="1"/>
          </p:cNvPicPr>
          <p:nvPr/>
        </p:nvPicPr>
        <p:blipFill>
          <a:blip r:embed="rId5"/>
          <a:stretch>
            <a:fillRect/>
          </a:stretch>
        </p:blipFill>
        <p:spPr>
          <a:xfrm>
            <a:off x="6637655" y="4048125"/>
            <a:ext cx="2421255" cy="434975"/>
          </a:xfrm>
          <a:prstGeom prst="rect">
            <a:avLst/>
          </a:prstGeom>
        </p:spPr>
      </p:pic>
      <p:pic>
        <p:nvPicPr>
          <p:cNvPr id="51" name="图片 50"/>
          <p:cNvPicPr>
            <a:picLocks noChangeAspect="1"/>
          </p:cNvPicPr>
          <p:nvPr/>
        </p:nvPicPr>
        <p:blipFill>
          <a:blip r:embed="rId6"/>
          <a:stretch>
            <a:fillRect/>
          </a:stretch>
        </p:blipFill>
        <p:spPr>
          <a:xfrm>
            <a:off x="6646545" y="2540635"/>
            <a:ext cx="3418205" cy="760730"/>
          </a:xfrm>
          <a:prstGeom prst="rect">
            <a:avLst/>
          </a:prstGeom>
        </p:spPr>
      </p:pic>
      <p:pic>
        <p:nvPicPr>
          <p:cNvPr id="52" name="图片 51"/>
          <p:cNvPicPr>
            <a:picLocks noChangeAspect="1"/>
          </p:cNvPicPr>
          <p:nvPr/>
        </p:nvPicPr>
        <p:blipFill>
          <a:blip r:embed="rId7"/>
          <a:stretch>
            <a:fillRect/>
          </a:stretch>
        </p:blipFill>
        <p:spPr>
          <a:xfrm>
            <a:off x="6621145" y="1978660"/>
            <a:ext cx="2121535" cy="643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21310" y="1572895"/>
            <a:ext cx="2293620"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强子分子态的</a:t>
            </a:r>
            <a:r>
              <a:rPr lang="zh-CN" altLang="en-US" b="1">
                <a:latin typeface="微软雅黑" panose="020B0503020204020204" pitchFamily="34" charset="-122"/>
                <a:ea typeface="微软雅黑" panose="020B0503020204020204" pitchFamily="34" charset="-122"/>
              </a:rPr>
              <a:t>处理</a:t>
            </a:r>
            <a:endParaRPr lang="zh-CN" altLang="en-US" b="1">
              <a:latin typeface="微软雅黑" panose="020B0503020204020204" pitchFamily="34" charset="-122"/>
              <a:ea typeface="微软雅黑" panose="020B0503020204020204" pitchFamily="34" charset="-122"/>
            </a:endParaRPr>
          </a:p>
        </p:txBody>
      </p:sp>
      <p:sp>
        <p:nvSpPr>
          <p:cNvPr id="34" name="圆角矩形 33"/>
          <p:cNvSpPr/>
          <p:nvPr/>
        </p:nvSpPr>
        <p:spPr>
          <a:xfrm>
            <a:off x="418465" y="1572895"/>
            <a:ext cx="2099310" cy="368300"/>
          </a:xfrm>
          <a:prstGeom prst="round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7" name="直接箭头连接符 6"/>
          <p:cNvCxnSpPr/>
          <p:nvPr/>
        </p:nvCxnSpPr>
        <p:spPr>
          <a:xfrm>
            <a:off x="5220335" y="3799840"/>
            <a:ext cx="1255395"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5220335" y="3332480"/>
            <a:ext cx="1257300" cy="368300"/>
          </a:xfrm>
          <a:prstGeom prst="rect">
            <a:avLst/>
          </a:prstGeom>
          <a:noFill/>
        </p:spPr>
        <p:txBody>
          <a:bodyPr wrap="square" rtlCol="0">
            <a:spAutoFit/>
          </a:bodyPr>
          <a:p>
            <a:r>
              <a:rPr lang="zh-CN" altLang="en-US" b="1">
                <a:latin typeface="微软雅黑" panose="020B0503020204020204" pitchFamily="34" charset="-122"/>
                <a:ea typeface="微软雅黑" panose="020B0503020204020204" pitchFamily="34" charset="-122"/>
              </a:rPr>
              <a:t>简化</a:t>
            </a:r>
            <a:r>
              <a:rPr lang="zh-CN" altLang="en-US">
                <a:latin typeface="微软雅黑" panose="020B0503020204020204" pitchFamily="34" charset="-122"/>
                <a:ea typeface="微软雅黑" panose="020B0503020204020204" pitchFamily="34" charset="-122"/>
              </a:rPr>
              <a:t>处理</a:t>
            </a:r>
            <a:endParaRPr lang="zh-CN" altLang="en-US">
              <a:latin typeface="微软雅黑" panose="020B0503020204020204" pitchFamily="34" charset="-122"/>
              <a:ea typeface="微软雅黑" panose="020B0503020204020204" pitchFamily="34" charset="-122"/>
            </a:endParaRPr>
          </a:p>
        </p:txBody>
      </p:sp>
      <p:sp>
        <p:nvSpPr>
          <p:cNvPr id="13" name="加号 12"/>
          <p:cNvSpPr>
            <a:spLocks noChangeAspect="1"/>
          </p:cNvSpPr>
          <p:nvPr/>
        </p:nvSpPr>
        <p:spPr>
          <a:xfrm>
            <a:off x="8587740" y="4699000"/>
            <a:ext cx="402165" cy="402006"/>
          </a:xfrm>
          <a:prstGeom prst="mathPlus">
            <a:avLst/>
          </a:prstGeom>
          <a:solidFill>
            <a:schemeClr val="tx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7185025" y="5605145"/>
            <a:ext cx="3219450" cy="368300"/>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rPr>
              <a:t>模拟圈图效应的</a:t>
            </a:r>
            <a:r>
              <a:rPr lang="zh-CN" altLang="en-US" b="1">
                <a:latin typeface="微软雅黑" panose="020B0503020204020204" pitchFamily="34" charset="-122"/>
                <a:ea typeface="微软雅黑" panose="020B0503020204020204" pitchFamily="34" charset="-122"/>
              </a:rPr>
              <a:t>相因子</a:t>
            </a:r>
            <a:endParaRPr lang="zh-CN" altLang="en-US" b="1">
              <a:latin typeface="微软雅黑" panose="020B0503020204020204" pitchFamily="34" charset="-122"/>
              <a:ea typeface="微软雅黑" panose="020B0503020204020204" pitchFamily="34" charset="-122"/>
            </a:endParaRPr>
          </a:p>
        </p:txBody>
      </p:sp>
      <p:sp>
        <p:nvSpPr>
          <p:cNvPr id="18" name="文本框 17"/>
          <p:cNvSpPr txBox="1"/>
          <p:nvPr/>
        </p:nvSpPr>
        <p:spPr>
          <a:xfrm>
            <a:off x="384175" y="5678805"/>
            <a:ext cx="5357495" cy="368300"/>
          </a:xfrm>
          <a:prstGeom prst="rect">
            <a:avLst/>
          </a:prstGeom>
          <a:noFill/>
        </p:spPr>
        <p:txBody>
          <a:bodyPr wrap="square" rtlCol="0">
            <a:spAutoFit/>
          </a:bodyPr>
          <a:p>
            <a:pPr algn="ctr"/>
            <a:r>
              <a:rPr lang="zh-CN" altLang="en-US" b="1">
                <a:latin typeface="微软雅黑" panose="020B0503020204020204" pitchFamily="34" charset="-122"/>
                <a:ea typeface="微软雅黑" panose="020B0503020204020204" pitchFamily="34" charset="-122"/>
              </a:rPr>
              <a:t>圈图计算存在显著的截断参数依赖</a:t>
            </a:r>
            <a:endParaRPr lang="zh-CN" altLang="en-US" b="1">
              <a:latin typeface="微软雅黑" panose="020B0503020204020204" pitchFamily="34" charset="-122"/>
              <a:ea typeface="微软雅黑" panose="020B0503020204020204" pitchFamily="34" charset="-122"/>
            </a:endParaRPr>
          </a:p>
        </p:txBody>
      </p:sp>
      <p:sp>
        <p:nvSpPr>
          <p:cNvPr id="19" name="文本框 18"/>
          <p:cNvSpPr txBox="1"/>
          <p:nvPr/>
        </p:nvSpPr>
        <p:spPr>
          <a:xfrm>
            <a:off x="6840855" y="6091555"/>
            <a:ext cx="4122420" cy="368300"/>
          </a:xfrm>
          <a:prstGeom prst="rect">
            <a:avLst/>
          </a:prstGeom>
          <a:noFill/>
        </p:spPr>
        <p:txBody>
          <a:bodyPr wrap="square" rtlCol="0">
            <a:spAutoFit/>
          </a:bodyPr>
          <a:p>
            <a:r>
              <a:rPr lang="zh-CN" altLang="en-US" b="1">
                <a:latin typeface="微软雅黑" panose="020B0503020204020204" pitchFamily="34" charset="-122"/>
                <a:ea typeface="微软雅黑" panose="020B0503020204020204" pitchFamily="34" charset="-122"/>
              </a:rPr>
              <a:t>耦合常数乘积</a:t>
            </a:r>
            <a:r>
              <a:rPr lang="zh-CN" altLang="en-US">
                <a:latin typeface="微软雅黑" panose="020B0503020204020204" pitchFamily="34" charset="-122"/>
                <a:ea typeface="微软雅黑" panose="020B0503020204020204" pitchFamily="34" charset="-122"/>
              </a:rPr>
              <a:t>和</a:t>
            </a:r>
            <a:r>
              <a:rPr lang="zh-CN" altLang="en-US" b="1">
                <a:latin typeface="微软雅黑" panose="020B0503020204020204" pitchFamily="34" charset="-122"/>
                <a:ea typeface="微软雅黑" panose="020B0503020204020204" pitchFamily="34" charset="-122"/>
              </a:rPr>
              <a:t>相因子</a:t>
            </a:r>
            <a:r>
              <a:rPr lang="zh-CN" altLang="en-US">
                <a:latin typeface="微软雅黑" panose="020B0503020204020204" pitchFamily="34" charset="-122"/>
                <a:ea typeface="微软雅黑" panose="020B0503020204020204" pitchFamily="34" charset="-122"/>
              </a:rPr>
              <a:t>均当作</a:t>
            </a:r>
            <a:r>
              <a:rPr lang="zh-CN" altLang="en-US" b="1">
                <a:latin typeface="微软雅黑" panose="020B0503020204020204" pitchFamily="34" charset="-122"/>
                <a:ea typeface="微软雅黑" panose="020B0503020204020204" pitchFamily="34" charset="-122"/>
              </a:rPr>
              <a:t>拟合参数</a:t>
            </a:r>
            <a:endParaRPr lang="zh-CN" altLang="en-US">
              <a:latin typeface="宋体" pitchFamily="2" charset="-122"/>
              <a:ea typeface="宋体" pitchFamily="2" charset="-122"/>
            </a:endParaRPr>
          </a:p>
        </p:txBody>
      </p:sp>
      <mc:AlternateContent xmlns:mc="http://schemas.openxmlformats.org/markup-compatibility/2006">
        <mc:Choice xmlns:a14="http://schemas.microsoft.com/office/drawing/2010/main" Requires="a14">
          <p:sp>
            <p:nvSpPr>
              <p:cNvPr id="14" name="文本框 13"/>
              <p:cNvSpPr txBox="1"/>
              <p:nvPr/>
            </p:nvSpPr>
            <p:spPr>
              <a:xfrm>
                <a:off x="8323516" y="5168519"/>
                <a:ext cx="1153795" cy="368300"/>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b="1">
                          <a:latin typeface="Cambria Math" panose="02040503050406030204" charset="0"/>
                          <a:cs typeface="Cambria Math" panose="02040503050406030204" charset="0"/>
                        </a:rPr>
                        <m:t>𝐞𝐱𝐩</m:t>
                      </m:r>
                      <m:r>
                        <a:rPr lang="en-US" altLang="zh-CN" b="1">
                          <a:latin typeface="Cambria Math" panose="02040503050406030204" charset="0"/>
                          <a:cs typeface="Cambria Math" panose="02040503050406030204" charset="0"/>
                        </a:rPr>
                        <m:t>(</m:t>
                      </m:r>
                      <m:r>
                        <a:rPr lang="en-US" altLang="zh-CN" b="1" i="1">
                          <a:latin typeface="Cambria Math" panose="02040503050406030204" charset="0"/>
                          <a:cs typeface="Cambria Math" panose="02040503050406030204" charset="0"/>
                        </a:rPr>
                        <m:t>𝒊</m:t>
                      </m:r>
                      <m:sSub>
                        <m:sSubPr>
                          <m:ctrlPr>
                            <a:rPr lang="en-US" altLang="zh-CN" b="1" i="1">
                              <a:latin typeface="Cambria Math" panose="02040503050406030204" charset="0"/>
                              <a:cs typeface="Cambria Math" panose="02040503050406030204" charset="0"/>
                            </a:rPr>
                          </m:ctrlPr>
                        </m:sSubPr>
                        <m:e>
                          <m:r>
                            <a:rPr lang="en-US" altLang="zh-CN" b="1" i="1">
                              <a:latin typeface="Cambria Math" panose="02040503050406030204" charset="0"/>
                              <a:cs typeface="Cambria Math" panose="02040503050406030204" charset="0"/>
                            </a:rPr>
                            <m:t>𝜱</m:t>
                          </m:r>
                        </m:e>
                        <m:sub>
                          <m:r>
                            <a:rPr lang="en-US" altLang="zh-CN" b="1" i="1">
                              <a:latin typeface="Cambria Math" panose="02040503050406030204" charset="0"/>
                              <a:cs typeface="Cambria Math" panose="02040503050406030204" charset="0"/>
                            </a:rPr>
                            <m:t>𝑹</m:t>
                          </m:r>
                        </m:sub>
                      </m:sSub>
                      <m:r>
                        <a:rPr lang="en-US" altLang="zh-CN" b="1" i="1">
                          <a:latin typeface="Cambria Math" panose="02040503050406030204" charset="0"/>
                          <a:cs typeface="Cambria Math" panose="02040503050406030204" charset="0"/>
                        </a:rPr>
                        <m:t>)</m:t>
                      </m:r>
                    </m:oMath>
                  </m:oMathPara>
                </a14:m>
                <a:endParaRPr lang="en-US" altLang="zh-CN" b="1" i="1">
                  <a:latin typeface="Cambria Math" panose="02040503050406030204" charset="0"/>
                  <a:cs typeface="Cambria Math" panose="02040503050406030204" charset="0"/>
                </a:endParaRPr>
              </a:p>
            </p:txBody>
          </p:sp>
        </mc:Choice>
        <mc:Fallback>
          <p:sp>
            <p:nvSpPr>
              <p:cNvPr id="14" name="文本框 13"/>
              <p:cNvSpPr txBox="1">
                <a:spLocks noRot="1" noChangeAspect="1" noMove="1" noResize="1" noEditPoints="1" noAdjustHandles="1" noChangeArrowheads="1" noChangeShapeType="1" noTextEdit="1"/>
              </p:cNvSpPr>
              <p:nvPr/>
            </p:nvSpPr>
            <p:spPr>
              <a:xfrm>
                <a:off x="8323516" y="5168519"/>
                <a:ext cx="1153795" cy="368300"/>
              </a:xfrm>
              <a:prstGeom prst="rect">
                <a:avLst/>
              </a:prstGeom>
              <a:blipFill rotWithShape="1">
                <a:blip r:embed="rId1"/>
                <a:stretch>
                  <a:fillRect l="-49" t="-69" r="49" b="69"/>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15" name="文本框 14"/>
          <p:cNvSpPr txBox="1"/>
          <p:nvPr/>
        </p:nvSpPr>
        <p:spPr>
          <a:xfrm>
            <a:off x="1348740" y="894715"/>
            <a:ext cx="6375400" cy="460375"/>
          </a:xfrm>
          <a:prstGeom prst="rect">
            <a:avLst/>
          </a:prstGeom>
          <a:noFill/>
        </p:spPr>
        <p:txBody>
          <a:bodyPr wrap="square" rtlCol="0">
            <a:spAutoFit/>
          </a:bodyPr>
          <a:p>
            <a:r>
              <a:rPr lang="en-US" altLang="zh-CN" sz="2000" b="1">
                <a:solidFill>
                  <a:schemeClr val="tx1"/>
                </a:solidFill>
                <a:effectLst>
                  <a:outerShdw blurRad="38100" dist="19050" dir="2700000" algn="tl" rotWithShape="0">
                    <a:schemeClr val="dk1">
                      <a:alpha val="40000"/>
                    </a:schemeClr>
                  </a:outerShdw>
                </a:effectLst>
                <a:latin typeface="宋体" pitchFamily="2" charset="-122"/>
                <a:ea typeface="宋体" pitchFamily="2" charset="-122"/>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有效拉式量方法的树图阶</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Born</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近似</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理论模型</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2"/>
          <a:stretch>
            <a:fillRect/>
          </a:stretch>
        </p:blipFill>
        <p:spPr>
          <a:xfrm>
            <a:off x="779145" y="2177415"/>
            <a:ext cx="4077970" cy="3265805"/>
          </a:xfrm>
          <a:prstGeom prst="rect">
            <a:avLst/>
          </a:prstGeom>
        </p:spPr>
      </p:pic>
      <p:pic>
        <p:nvPicPr>
          <p:cNvPr id="24" name="图片 23"/>
          <p:cNvPicPr>
            <a:picLocks noChangeAspect="1"/>
          </p:cNvPicPr>
          <p:nvPr/>
        </p:nvPicPr>
        <p:blipFill>
          <a:blip r:embed="rId3"/>
          <a:stretch>
            <a:fillRect/>
          </a:stretch>
        </p:blipFill>
        <p:spPr>
          <a:xfrm>
            <a:off x="6905625" y="1564005"/>
            <a:ext cx="4051300" cy="1930400"/>
          </a:xfrm>
          <a:prstGeom prst="rect">
            <a:avLst/>
          </a:prstGeom>
        </p:spPr>
      </p:pic>
      <p:pic>
        <p:nvPicPr>
          <p:cNvPr id="25" name="图片 24"/>
          <p:cNvPicPr>
            <a:picLocks noChangeAspect="1"/>
          </p:cNvPicPr>
          <p:nvPr/>
        </p:nvPicPr>
        <p:blipFill>
          <a:blip r:embed="rId4"/>
          <a:stretch>
            <a:fillRect/>
          </a:stretch>
        </p:blipFill>
        <p:spPr>
          <a:xfrm>
            <a:off x="6679565" y="3327400"/>
            <a:ext cx="4897755" cy="1438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221740" y="6050280"/>
            <a:ext cx="9893300" cy="700405"/>
          </a:xfrm>
          <a:prstGeom prst="rect">
            <a:avLst/>
          </a:prstGeom>
          <a:noFill/>
        </p:spPr>
        <p:txBody>
          <a:bodyPr wrap="square" rtlCol="0">
            <a:spAutoFit/>
          </a:bodyPr>
          <a:p>
            <a:pPr>
              <a:lnSpc>
                <a:spcPct val="110000"/>
              </a:lnSpc>
            </a:pPr>
            <a:r>
              <a:rPr lang="en-US" altLang="zh-CN">
                <a:latin typeface="宋体" pitchFamily="2" charset="-122"/>
                <a:ea typeface="宋体" pitchFamily="2" charset="-122"/>
                <a:cs typeface="宋体" pitchFamily="2"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同时拟合了两个反应道的</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微分截面</a:t>
            </a:r>
            <a:r>
              <a:rPr lang="zh-CN" altLang="en-US">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几乎所有</a:t>
            </a:r>
            <a:r>
              <a:rPr lang="zh-CN" altLang="en-US">
                <a:latin typeface="微软雅黑" panose="020B0503020204020204" pitchFamily="34" charset="-122"/>
                <a:ea typeface="微软雅黑" panose="020B0503020204020204" pitchFamily="34" charset="-122"/>
                <a:cs typeface="微软雅黑" panose="020B0503020204020204" pitchFamily="34" charset="-122"/>
              </a:rPr>
              <a:t>已发表的</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极化观测量</a:t>
            </a:r>
            <a:r>
              <a:rPr lang="zh-CN" altLang="en-US">
                <a:latin typeface="微软雅黑" panose="020B0503020204020204" pitchFamily="34" charset="-122"/>
                <a:ea typeface="微软雅黑" panose="020B0503020204020204" pitchFamily="34" charset="-122"/>
                <a:cs typeface="微软雅黑" panose="020B0503020204020204" pitchFamily="34" charset="-122"/>
              </a:rPr>
              <a:t>数据（阈值</a:t>
            </a:r>
            <a:r>
              <a:rPr lang="en-US" altLang="zh-CN">
                <a:latin typeface="微软雅黑" panose="020B0503020204020204" pitchFamily="34" charset="-122"/>
                <a:ea typeface="微软雅黑" panose="020B0503020204020204" pitchFamily="34" charset="-122"/>
                <a:cs typeface="微软雅黑" panose="020B0503020204020204" pitchFamily="34" charset="-122"/>
              </a:rPr>
              <a:t> - 2400 MeV</a:t>
            </a:r>
            <a:r>
              <a:rPr lang="zh-CN" altLang="en-US">
                <a:latin typeface="微软雅黑" panose="020B0503020204020204" pitchFamily="34" charset="-122"/>
                <a:ea typeface="微软雅黑" panose="020B0503020204020204" pitchFamily="34" charset="-122"/>
                <a:cs typeface="微软雅黑" panose="020B0503020204020204" pitchFamily="34" charset="-122"/>
              </a:rPr>
              <a:t>），共</a:t>
            </a:r>
            <a:r>
              <a:rPr lang="en-US" altLang="zh-CN">
                <a:latin typeface="微软雅黑" panose="020B0503020204020204" pitchFamily="34" charset="-122"/>
                <a:ea typeface="微软雅黑" panose="020B0503020204020204" pitchFamily="34" charset="-122"/>
                <a:cs typeface="微软雅黑" panose="020B0503020204020204" pitchFamily="34" charset="-122"/>
              </a:rPr>
              <a:t>5784</a:t>
            </a:r>
            <a:r>
              <a:rPr lang="zh-CN" altLang="en-US">
                <a:latin typeface="微软雅黑" panose="020B0503020204020204" pitchFamily="34" charset="-122"/>
                <a:ea typeface="微软雅黑" panose="020B0503020204020204" pitchFamily="34" charset="-122"/>
                <a:cs typeface="微软雅黑" panose="020B0503020204020204" pitchFamily="34" charset="-122"/>
              </a:rPr>
              <a:t>个数据点。考虑不同数据之间</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数量的差异</a:t>
            </a:r>
            <a:r>
              <a:rPr lang="zh-CN" altLang="en-US">
                <a:latin typeface="微软雅黑" panose="020B0503020204020204" pitchFamily="34" charset="-122"/>
                <a:ea typeface="微软雅黑" panose="020B0503020204020204" pitchFamily="34" charset="-122"/>
                <a:cs typeface="微软雅黑" panose="020B0503020204020204" pitchFamily="34" charset="-122"/>
              </a:rPr>
              <a:t>，我们在拟合过程中</a:t>
            </a:r>
            <a:r>
              <a:rPr lang="zh-CN" altLang="en-US" b="1">
                <a:latin typeface="微软雅黑" panose="020B0503020204020204" pitchFamily="34" charset="-122"/>
                <a:ea typeface="微软雅黑" panose="020B0503020204020204" pitchFamily="34" charset="-122"/>
                <a:cs typeface="微软雅黑" panose="020B0503020204020204" pitchFamily="34" charset="-122"/>
              </a:rPr>
              <a:t>赋予数据组不同的权重</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文本框 5"/>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实验数据</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857250" y="984250"/>
            <a:ext cx="5019675" cy="4636770"/>
          </a:xfrm>
          <a:prstGeom prst="rect">
            <a:avLst/>
          </a:prstGeom>
        </p:spPr>
      </p:pic>
      <p:pic>
        <p:nvPicPr>
          <p:cNvPr id="11" name="图片 10"/>
          <p:cNvPicPr>
            <a:picLocks noChangeAspect="1"/>
          </p:cNvPicPr>
          <p:nvPr/>
        </p:nvPicPr>
        <p:blipFill>
          <a:blip r:embed="rId2"/>
          <a:stretch>
            <a:fillRect/>
          </a:stretch>
        </p:blipFill>
        <p:spPr>
          <a:xfrm>
            <a:off x="5988685" y="1055370"/>
            <a:ext cx="5126355" cy="3185795"/>
          </a:xfrm>
          <a:prstGeom prst="rect">
            <a:avLst/>
          </a:prstGeom>
        </p:spPr>
      </p:pic>
      <p:sp>
        <p:nvSpPr>
          <p:cNvPr id="13" name="矩形 12"/>
          <p:cNvSpPr/>
          <p:nvPr/>
        </p:nvSpPr>
        <p:spPr>
          <a:xfrm>
            <a:off x="857250" y="1492250"/>
            <a:ext cx="2021205" cy="412877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矩形 14"/>
          <p:cNvSpPr/>
          <p:nvPr/>
        </p:nvSpPr>
        <p:spPr>
          <a:xfrm>
            <a:off x="5988685" y="1064260"/>
            <a:ext cx="2110105" cy="294640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20" name="图片 19"/>
          <p:cNvPicPr>
            <a:picLocks noChangeAspect="1"/>
          </p:cNvPicPr>
          <p:nvPr/>
        </p:nvPicPr>
        <p:blipFill>
          <a:blip r:embed="rId3"/>
          <a:stretch>
            <a:fillRect/>
          </a:stretch>
        </p:blipFill>
        <p:spPr>
          <a:xfrm>
            <a:off x="6044565" y="527050"/>
            <a:ext cx="5121275" cy="525145"/>
          </a:xfrm>
          <a:prstGeom prst="rect">
            <a:avLst/>
          </a:prstGeom>
        </p:spPr>
      </p:pic>
      <p:pic>
        <p:nvPicPr>
          <p:cNvPr id="16" name="图片 15"/>
          <p:cNvPicPr>
            <a:picLocks noChangeAspect="1"/>
          </p:cNvPicPr>
          <p:nvPr>
            <p:custDataLst>
              <p:tags r:id="rId4"/>
            </p:custDataLst>
          </p:nvPr>
        </p:nvPicPr>
        <p:blipFill>
          <a:blip r:embed="rId5"/>
          <a:stretch>
            <a:fillRect/>
          </a:stretch>
        </p:blipFill>
        <p:spPr>
          <a:xfrm>
            <a:off x="6035040" y="4692015"/>
            <a:ext cx="1909445" cy="514985"/>
          </a:xfrm>
          <a:prstGeom prst="rect">
            <a:avLst/>
          </a:prstGeom>
        </p:spPr>
      </p:pic>
      <p:pic>
        <p:nvPicPr>
          <p:cNvPr id="18" name="图片 17"/>
          <p:cNvPicPr>
            <a:picLocks noChangeAspect="1"/>
          </p:cNvPicPr>
          <p:nvPr>
            <p:custDataLst>
              <p:tags r:id="rId6"/>
            </p:custDataLst>
          </p:nvPr>
        </p:nvPicPr>
        <p:blipFill>
          <a:blip r:embed="rId7"/>
          <a:stretch>
            <a:fillRect/>
          </a:stretch>
        </p:blipFill>
        <p:spPr>
          <a:xfrm>
            <a:off x="5998210" y="5123180"/>
            <a:ext cx="2117725" cy="929005"/>
          </a:xfrm>
          <a:prstGeom prst="rect">
            <a:avLst/>
          </a:prstGeom>
        </p:spPr>
      </p:pic>
      <p:pic>
        <p:nvPicPr>
          <p:cNvPr id="19" name="图片 18"/>
          <p:cNvPicPr>
            <a:picLocks noChangeAspect="1"/>
          </p:cNvPicPr>
          <p:nvPr>
            <p:custDataLst>
              <p:tags r:id="rId8"/>
            </p:custDataLst>
          </p:nvPr>
        </p:nvPicPr>
        <p:blipFill>
          <a:blip r:embed="rId9"/>
          <a:stretch>
            <a:fillRect/>
          </a:stretch>
        </p:blipFill>
        <p:spPr>
          <a:xfrm>
            <a:off x="8098790" y="4394835"/>
            <a:ext cx="2465070" cy="1670685"/>
          </a:xfrm>
          <a:prstGeom prst="rect">
            <a:avLst/>
          </a:prstGeom>
        </p:spPr>
      </p:pic>
      <p:sp>
        <p:nvSpPr>
          <p:cNvPr id="4" name="文本框 3"/>
          <p:cNvSpPr txBox="1"/>
          <p:nvPr/>
        </p:nvSpPr>
        <p:spPr>
          <a:xfrm>
            <a:off x="6191250" y="4373245"/>
            <a:ext cx="1593850" cy="368300"/>
          </a:xfrm>
          <a:prstGeom prst="rect">
            <a:avLst/>
          </a:prstGeom>
          <a:noFill/>
        </p:spPr>
        <p:txBody>
          <a:bodyPr wrap="square" rtlCol="0">
            <a:spAutoFit/>
          </a:bodyPr>
          <a:p>
            <a:r>
              <a:rPr lang="zh-CN" altLang="en-US"/>
              <a:t>极化观测量：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475470" y="5151755"/>
            <a:ext cx="2716530" cy="1198880"/>
          </a:xfrm>
          <a:prstGeom prst="rect">
            <a:avLst/>
          </a:prstGeom>
          <a:noFill/>
        </p:spPr>
        <p:txBody>
          <a:bodyPr wrap="square" rtlCol="0">
            <a:spAutoFit/>
          </a:bodyPr>
          <a:p>
            <a:pPr algn="l"/>
            <a:r>
              <a:rPr lang="zh-CN" altLang="en-US" b="1">
                <a:latin typeface="微软雅黑" panose="020B0503020204020204" pitchFamily="34" charset="-122"/>
                <a:ea typeface="微软雅黑" panose="020B0503020204020204" pitchFamily="34" charset="-122"/>
                <a:cs typeface="微软雅黑" panose="020B0503020204020204" pitchFamily="34" charset="-122"/>
              </a:rPr>
              <a:t>共</a:t>
            </a:r>
            <a:r>
              <a:rPr lang="en-US" altLang="zh-CN" b="1">
                <a:latin typeface="微软雅黑" panose="020B0503020204020204" pitchFamily="34" charset="-122"/>
                <a:ea typeface="微软雅黑" panose="020B0503020204020204" pitchFamily="34" charset="-122"/>
                <a:cs typeface="微软雅黑" panose="020B0503020204020204" pitchFamily="34" charset="-122"/>
              </a:rPr>
              <a:t>77</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个自由参数</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拟合结果均在合理物理预期范围内；</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且拟合全局收敛稳定；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10" name="文本框 9"/>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stretch>
            <a:fillRect/>
          </a:stretch>
        </p:blipFill>
        <p:spPr>
          <a:xfrm>
            <a:off x="383540" y="1061720"/>
            <a:ext cx="11425555" cy="2354580"/>
          </a:xfrm>
          <a:prstGeom prst="rect">
            <a:avLst/>
          </a:prstGeom>
        </p:spPr>
      </p:pic>
      <p:pic>
        <p:nvPicPr>
          <p:cNvPr id="14" name="图片 13"/>
          <p:cNvPicPr>
            <a:picLocks noChangeAspect="1"/>
          </p:cNvPicPr>
          <p:nvPr/>
        </p:nvPicPr>
        <p:blipFill>
          <a:blip r:embed="rId2"/>
          <a:stretch>
            <a:fillRect/>
          </a:stretch>
        </p:blipFill>
        <p:spPr>
          <a:xfrm>
            <a:off x="383540" y="3615055"/>
            <a:ext cx="9091930" cy="2703830"/>
          </a:xfrm>
          <a:prstGeom prst="rect">
            <a:avLst/>
          </a:prstGeom>
        </p:spPr>
      </p:pic>
      <p:sp>
        <p:nvSpPr>
          <p:cNvPr id="15" name="文本框 14"/>
          <p:cNvSpPr txBox="1"/>
          <p:nvPr/>
        </p:nvSpPr>
        <p:spPr>
          <a:xfrm>
            <a:off x="2971165" y="6459220"/>
            <a:ext cx="6418580" cy="306705"/>
          </a:xfrm>
          <a:prstGeom prst="rect">
            <a:avLst/>
          </a:prstGeom>
          <a:noFill/>
        </p:spPr>
        <p:txBody>
          <a:bodyPr wrap="square" rtlCol="0" anchor="t">
            <a:spAutoFit/>
          </a:bodyPr>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*注：此处仅展示部分拟合参数结果，完整</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拟合</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参数结果详见 </a:t>
            </a:r>
            <a:r>
              <a:rPr lang="en-US" altLang="zh-CN" sz="1400" i="1">
                <a:latin typeface="微软雅黑" panose="020B0503020204020204" pitchFamily="34" charset="-122"/>
                <a:ea typeface="微软雅黑" panose="020B0503020204020204" pitchFamily="34" charset="-122"/>
                <a:cs typeface="微软雅黑" panose="020B0503020204020204" pitchFamily="34" charset="-122"/>
                <a:sym typeface="+mn-ea"/>
              </a:rPr>
              <a:t>Backup</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附录。</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15"/>
          <p:cNvSpPr/>
          <p:nvPr/>
        </p:nvSpPr>
        <p:spPr>
          <a:xfrm>
            <a:off x="2287905" y="1061720"/>
            <a:ext cx="9128125" cy="59309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矩形 16"/>
          <p:cNvSpPr/>
          <p:nvPr/>
        </p:nvSpPr>
        <p:spPr>
          <a:xfrm>
            <a:off x="383540" y="3615055"/>
            <a:ext cx="950595" cy="64579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文本框 9"/>
              <p:cNvSpPr txBox="1"/>
              <p:nvPr/>
            </p:nvSpPr>
            <p:spPr>
              <a:xfrm>
                <a:off x="8101330" y="4533265"/>
                <a:ext cx="3745230" cy="130048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  无论是单组观测量还是总</a:t>
                </a:r>
                <a:r>
                  <a:rPr lang="zh-CN" altLang="en-US">
                    <a:latin typeface="微软雅黑" panose="020B0503020204020204" pitchFamily="34" charset="-122"/>
                    <a:ea typeface="微软雅黑" panose="020B0503020204020204" pitchFamily="34" charset="-122"/>
                    <a:cs typeface="微软雅黑" panose="020B0503020204020204" pitchFamily="34" charset="-122"/>
                  </a:rPr>
                  <a:t>实验数据</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14:m>
                  <m:oMath xmlns:m="http://schemas.openxmlformats.org/officeDocument/2006/math">
                    <m:r>
                      <a:rPr lang="en-US" altLang="zh-CN">
                        <a:latin typeface="微软雅黑" panose="020B0503020204020204" pitchFamily="34" charset="-122"/>
                        <a:ea typeface="微软雅黑" panose="020B0503020204020204" pitchFamily="34" charset="-122"/>
                        <a:cs typeface="微软雅黑" panose="020B0503020204020204" pitchFamily="34" charset="-122"/>
                      </a:rPr>
                      <m:t> </m:t>
                    </m:r>
                    <m:sSup>
                      <m:sSupPr>
                        <m:ctrlPr>
                          <a:rPr lang="en-US" altLang="zh-CN" i="1">
                            <a:latin typeface="Cambria Math" panose="02040503050406030204" charset="0"/>
                            <a:ea typeface="微软雅黑" panose="020B0503020204020204" pitchFamily="34" charset="-122"/>
                            <a:cs typeface="Cambria Math" panose="02040503050406030204" charset="0"/>
                          </a:rPr>
                        </m:ctrlPr>
                      </m:sSupPr>
                      <m:e>
                        <m:r>
                          <a:rPr lang="en-US" altLang="zh-CN" i="1">
                            <a:latin typeface="Cambria Math" panose="02040503050406030204" charset="0"/>
                            <a:ea typeface="微软雅黑" panose="020B0503020204020204" pitchFamily="34" charset="-122"/>
                            <a:cs typeface="Cambria Math" panose="02040503050406030204" charset="0"/>
                          </a:rPr>
                          <m:t>𝜒</m:t>
                        </m:r>
                      </m:e>
                      <m:sup>
                        <m:r>
                          <a:rPr lang="en-US" altLang="zh-CN" i="1">
                            <a:latin typeface="Cambria Math" panose="02040503050406030204" charset="0"/>
                            <a:ea typeface="微软雅黑" panose="020B0503020204020204" pitchFamily="34" charset="-122"/>
                            <a:cs typeface="Cambria Math" panose="02040503050406030204" charset="0"/>
                          </a:rPr>
                          <m:t>2</m:t>
                        </m:r>
                      </m:sup>
                    </m:sSup>
                    <m:r>
                      <a:rPr lang="en-US" altLang="zh-CN" i="1">
                        <a:latin typeface="Cambria Math" panose="02040503050406030204" charset="0"/>
                        <a:ea typeface="微软雅黑" panose="020B0503020204020204" pitchFamily="34" charset="-122"/>
                        <a:cs typeface="Cambria Math" panose="02040503050406030204" charset="0"/>
                      </a:rPr>
                      <m:t>/</m:t>
                    </m:r>
                    <m:sSub>
                      <m:sSubPr>
                        <m:ctrlPr>
                          <a:rPr lang="en-US" altLang="zh-CN" i="1">
                            <a:latin typeface="Cambria Math" panose="02040503050406030204" charset="0"/>
                            <a:ea typeface="微软雅黑" panose="020B0503020204020204" pitchFamily="34" charset="-122"/>
                            <a:cs typeface="Cambria Math" panose="02040503050406030204" charset="0"/>
                          </a:rPr>
                        </m:ctrlPr>
                      </m:sSubPr>
                      <m:e>
                        <m:r>
                          <a:rPr lang="en-US" altLang="zh-CN" i="1">
                            <a:latin typeface="Cambria Math" panose="02040503050406030204" charset="0"/>
                            <a:ea typeface="微软雅黑" panose="020B0503020204020204" pitchFamily="34" charset="-122"/>
                            <a:cs typeface="Cambria Math" panose="02040503050406030204" charset="0"/>
                          </a:rPr>
                          <m:t>𝑁</m:t>
                        </m:r>
                      </m:e>
                      <m:sub>
                        <m:r>
                          <m:rPr>
                            <m:sty m:val="p"/>
                          </m:rPr>
                          <a:rPr lang="en-US" altLang="zh-CN">
                            <a:latin typeface="Cambria Math" panose="02040503050406030204" charset="0"/>
                            <a:ea typeface="微软雅黑" panose="020B0503020204020204" pitchFamily="34" charset="-122"/>
                            <a:cs typeface="Cambria Math" panose="02040503050406030204" charset="0"/>
                          </a:rPr>
                          <m:t>data</m:t>
                        </m:r>
                      </m:sub>
                    </m:sSub>
                    <m:r>
                      <a:rPr lang="en-US" altLang="zh-CN" b="1" i="1">
                        <a:latin typeface="Cambria Math" panose="02040503050406030204" charset="0"/>
                        <a:ea typeface="微软雅黑" panose="020B0503020204020204" pitchFamily="34" charset="-122"/>
                        <a:cs typeface="Cambria Math" panose="02040503050406030204" charset="0"/>
                      </a:rPr>
                      <m:t> </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值均保持在较低水平。这在定量上证实了本模型对海量实验数据具有</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极高的拟合质量</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0" name="文本框 9"/>
              <p:cNvSpPr txBox="1">
                <a:spLocks noRot="1" noChangeAspect="1" noMove="1" noResize="1" noEditPoints="1" noAdjustHandles="1" noChangeArrowheads="1" noChangeShapeType="1" noTextEdit="1"/>
              </p:cNvSpPr>
              <p:nvPr/>
            </p:nvSpPr>
            <p:spPr>
              <a:xfrm>
                <a:off x="8101330" y="4533265"/>
                <a:ext cx="3745230" cy="1300480"/>
              </a:xfrm>
              <a:prstGeom prst="rect">
                <a:avLst/>
              </a:prstGeom>
              <a:blipFill rotWithShape="1">
                <a:blip r:embed="rId1"/>
                <a:stretch>
                  <a:fillRect r="-2408"/>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文本框 6"/>
          <p:cNvSpPr txBox="1"/>
          <p:nvPr/>
        </p:nvSpPr>
        <p:spPr>
          <a:xfrm>
            <a:off x="1155700" y="374650"/>
            <a:ext cx="1677670" cy="521970"/>
          </a:xfrm>
          <a:prstGeom prst="rect">
            <a:avLst/>
          </a:prstGeom>
          <a:noFill/>
        </p:spPr>
        <p:txBody>
          <a:bodyPr wrap="square" rtlCol="0">
            <a:spAutoFit/>
          </a:bodyPr>
          <a:p>
            <a:r>
              <a:rPr lang="zh-CN" altLang="en-US" sz="2800" b="1">
                <a:solidFill>
                  <a:schemeClr val="tx1"/>
                </a:solidFill>
                <a:effectLst/>
                <a:latin typeface="微软雅黑" panose="020B0503020204020204" pitchFamily="34" charset="-122"/>
                <a:ea typeface="微软雅黑" panose="020B0503020204020204" pitchFamily="34" charset="-122"/>
              </a:rPr>
              <a:t>拟合结果</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1273175" y="895985"/>
            <a:ext cx="6563995" cy="5735320"/>
          </a:xfrm>
          <a:prstGeom prst="rect">
            <a:avLst/>
          </a:prstGeom>
        </p:spPr>
      </p:pic>
      <p:sp>
        <p:nvSpPr>
          <p:cNvPr id="12" name="矩形 11"/>
          <p:cNvSpPr/>
          <p:nvPr/>
        </p:nvSpPr>
        <p:spPr>
          <a:xfrm>
            <a:off x="5102860" y="882015"/>
            <a:ext cx="2734310" cy="573468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mc:AlternateContent xmlns:mc="http://schemas.openxmlformats.org/markup-compatibility/2006">
        <mc:Choice xmlns:a14="http://schemas.microsoft.com/office/drawing/2010/main" Requires="a14">
          <p:sp>
            <p:nvSpPr>
              <p:cNvPr id="13" name="文本框 12"/>
              <p:cNvSpPr txBox="1"/>
              <p:nvPr/>
            </p:nvSpPr>
            <p:spPr>
              <a:xfrm>
                <a:off x="8233410" y="4045585"/>
                <a:ext cx="4168775" cy="41529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宋体" pitchFamily="2" charset="-122"/>
                    <a:sym typeface="+mn-ea"/>
                  </a:rPr>
                  <a:t>总体约化卡方</a:t>
                </a: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 </a:t>
                </a:r>
                <a14:m>
                  <m:oMath xmlns:m="http://schemas.openxmlformats.org/officeDocument/2006/math">
                    <m:sSup>
                      <m:sSupPr>
                        <m:ctrlPr>
                          <a:rPr lang="en-US" altLang="zh-CN" b="1" i="1">
                            <a:latin typeface="Cambria Math" panose="02040503050406030204" charset="0"/>
                            <a:ea typeface="微软雅黑" panose="020B0503020204020204" pitchFamily="34" charset="-122"/>
                            <a:cs typeface="Cambria Math" panose="02040503050406030204" charset="0"/>
                          </a:rPr>
                        </m:ctrlPr>
                      </m:sSupPr>
                      <m:e>
                        <m:r>
                          <a:rPr lang="en-US" altLang="zh-CN" b="1" i="1">
                            <a:latin typeface="Cambria Math" panose="02040503050406030204" charset="0"/>
                            <a:ea typeface="微软雅黑" panose="020B0503020204020204" pitchFamily="34" charset="-122"/>
                            <a:cs typeface="Cambria Math" panose="02040503050406030204" charset="0"/>
                          </a:rPr>
                          <m:t>𝝌</m:t>
                        </m:r>
                      </m:e>
                      <m:sup>
                        <m:r>
                          <a:rPr lang="en-US" altLang="zh-CN" b="1" i="1">
                            <a:latin typeface="Cambria Math" panose="02040503050406030204" charset="0"/>
                            <a:ea typeface="微软雅黑" panose="020B0503020204020204" pitchFamily="34" charset="-122"/>
                            <a:cs typeface="Cambria Math" panose="02040503050406030204" charset="0"/>
                          </a:rPr>
                          <m:t>𝟐</m:t>
                        </m:r>
                      </m:sup>
                    </m:sSup>
                    <m:r>
                      <a:rPr lang="en-US" altLang="zh-CN" b="1" i="1">
                        <a:latin typeface="Cambria Math" panose="02040503050406030204" charset="0"/>
                        <a:ea typeface="微软雅黑" panose="020B0503020204020204" pitchFamily="34" charset="-122"/>
                        <a:cs typeface="Cambria Math" panose="02040503050406030204" charset="0"/>
                      </a:rPr>
                      <m:t>/</m:t>
                    </m:r>
                    <m:r>
                      <a:rPr lang="en-US" altLang="zh-CN" b="1" i="1">
                        <a:latin typeface="Cambria Math" panose="02040503050406030204" charset="0"/>
                        <a:ea typeface="微软雅黑" panose="020B0503020204020204" pitchFamily="34" charset="-122"/>
                        <a:cs typeface="Cambria Math" panose="02040503050406030204" charset="0"/>
                      </a:rPr>
                      <m:t>𝒅</m:t>
                    </m:r>
                    <m:r>
                      <a:rPr lang="en-US" altLang="zh-CN" b="1" i="1">
                        <a:latin typeface="Cambria Math" panose="02040503050406030204" charset="0"/>
                        <a:ea typeface="微软雅黑" panose="020B0503020204020204" pitchFamily="34" charset="-122"/>
                        <a:cs typeface="Cambria Math" panose="02040503050406030204" charset="0"/>
                      </a:rPr>
                      <m:t>.</m:t>
                    </m:r>
                    <m:r>
                      <a:rPr lang="en-US" altLang="zh-CN" b="1" i="1">
                        <a:latin typeface="Cambria Math" panose="02040503050406030204" charset="0"/>
                        <a:ea typeface="微软雅黑" panose="020B0503020204020204" pitchFamily="34" charset="-122"/>
                        <a:cs typeface="Cambria Math" panose="02040503050406030204" charset="0"/>
                      </a:rPr>
                      <m:t>𝒐</m:t>
                    </m:r>
                    <m:r>
                      <a:rPr lang="en-US" altLang="zh-CN" b="1" i="1">
                        <a:latin typeface="Cambria Math" panose="02040503050406030204" charset="0"/>
                        <a:ea typeface="微软雅黑" panose="020B0503020204020204" pitchFamily="34" charset="-122"/>
                        <a:cs typeface="Cambria Math" panose="02040503050406030204" charset="0"/>
                      </a:rPr>
                      <m:t>.</m:t>
                    </m:r>
                    <m:r>
                      <a:rPr lang="en-US" altLang="zh-CN" b="1" i="1">
                        <a:latin typeface="Cambria Math" panose="02040503050406030204" charset="0"/>
                        <a:ea typeface="微软雅黑" panose="020B0503020204020204" pitchFamily="34" charset="-122"/>
                        <a:cs typeface="Cambria Math" panose="02040503050406030204" charset="0"/>
                      </a:rPr>
                      <m:t>𝒇</m:t>
                    </m:r>
                    <m:r>
                      <a:rPr lang="en-US" altLang="zh-CN" b="1" i="1">
                        <a:latin typeface="Cambria Math" panose="02040503050406030204" charset="0"/>
                        <a:ea typeface="微软雅黑" panose="020B0503020204020204" pitchFamily="34" charset="-122"/>
                        <a:cs typeface="Cambria Math" panose="02040503050406030204" charset="0"/>
                      </a:rPr>
                      <m:t> =</m:t>
                    </m:r>
                    <m:r>
                      <a:rPr lang="en-US" altLang="zh-CN" b="1" i="1">
                        <a:latin typeface="Cambria Math" panose="02040503050406030204" charset="0"/>
                        <a:ea typeface="微软雅黑" panose="020B0503020204020204" pitchFamily="34" charset="-122"/>
                        <a:cs typeface="Cambria Math" panose="02040503050406030204" charset="0"/>
                      </a:rPr>
                      <m:t>𝟏</m:t>
                    </m:r>
                    <m:r>
                      <a:rPr lang="en-US" altLang="zh-CN" b="1" i="1">
                        <a:latin typeface="Cambria Math" panose="02040503050406030204" charset="0"/>
                        <a:ea typeface="微软雅黑" panose="020B0503020204020204" pitchFamily="34" charset="-122"/>
                        <a:cs typeface="Cambria Math" panose="02040503050406030204" charset="0"/>
                      </a:rPr>
                      <m:t>.</m:t>
                    </m:r>
                    <m:r>
                      <a:rPr lang="en-US" altLang="zh-CN" b="1" i="1">
                        <a:latin typeface="Cambria Math" panose="02040503050406030204" charset="0"/>
                        <a:ea typeface="微软雅黑" panose="020B0503020204020204" pitchFamily="34" charset="-122"/>
                        <a:cs typeface="Cambria Math" panose="02040503050406030204" charset="0"/>
                      </a:rPr>
                      <m:t>𝟒</m:t>
                    </m:r>
                  </m:oMath>
                </a14:m>
                <a:endParaRPr lang="en-US" altLang="zh-CN" b="1" i="1">
                  <a:latin typeface="Cambria Math" panose="02040503050406030204" charset="0"/>
                  <a:ea typeface="微软雅黑" panose="020B0503020204020204" pitchFamily="34" charset="-122"/>
                  <a:cs typeface="Cambria Math" panose="02040503050406030204" charset="0"/>
                </a:endParaRPr>
              </a:p>
            </p:txBody>
          </p:sp>
        </mc:Choice>
        <mc:Fallback>
          <p:sp>
            <p:nvSpPr>
              <p:cNvPr id="13" name="文本框 12"/>
              <p:cNvSpPr txBox="1">
                <a:spLocks noRot="1" noChangeAspect="1" noMove="1" noResize="1" noEditPoints="1" noAdjustHandles="1" noChangeArrowheads="1" noChangeShapeType="1" noTextEdit="1"/>
              </p:cNvSpPr>
              <p:nvPr/>
            </p:nvSpPr>
            <p:spPr>
              <a:xfrm>
                <a:off x="8233410" y="4045585"/>
                <a:ext cx="4168775" cy="415290"/>
              </a:xfrm>
              <a:prstGeom prst="rect">
                <a:avLst/>
              </a:prstGeom>
              <a:blipFill rotWithShape="1">
                <a:blip r:embed="rId3"/>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ISPRING_PRESENTATION_TITLE" val="PowerPoint 演示文稿"/>
  <p:tag name="ISPRING_FIRST_PUBLISH" val="1"/>
  <p:tag name="KSO_WPP_MARK_KEY" val="e0b31fbc-dd69-4fa4-9e08-ff364e41fd26"/>
  <p:tag name="COMMONDATA" val="eyJoZGlkIjoiYjNkNDYxMmIwNmM5NTY2OTdkODYxNGM2OGY2YmI2OGYifQ=="/>
  <p:tag name="commondata" val="eyJoZGlkIjoiZmU0NzEyNDJmOTIxYWQ1OGY3OWE2Njc5NzIzYzdlNzA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1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3969</Words>
  <Application>WPS 演示</Application>
  <PresentationFormat>宽屏</PresentationFormat>
  <Paragraphs>292</Paragraphs>
  <Slides>23</Slides>
  <Notes>20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23</vt:i4>
      </vt:variant>
    </vt:vector>
  </HeadingPairs>
  <TitlesOfParts>
    <vt:vector size="48" baseType="lpstr">
      <vt:lpstr>Arial</vt:lpstr>
      <vt:lpstr>宋体</vt:lpstr>
      <vt:lpstr>Wingdings</vt:lpstr>
      <vt:lpstr>Wingdings</vt:lpstr>
      <vt:lpstr>汉仪书宋二KW</vt:lpstr>
      <vt:lpstr>Cambria Math</vt:lpstr>
      <vt:lpstr>宋体</vt:lpstr>
      <vt:lpstr>微软雅黑</vt:lpstr>
      <vt:lpstr>汉仪旗黑</vt:lpstr>
      <vt:lpstr>Arial Bold</vt:lpstr>
      <vt:lpstr>-apple-system</vt:lpstr>
      <vt:lpstr>DejaVu Math TeX Gyre</vt:lpstr>
      <vt:lpstr>Times New Roman</vt:lpstr>
      <vt:lpstr>MS Mincho</vt:lpstr>
      <vt:lpstr>Arial Unicode MS</vt:lpstr>
      <vt:lpstr>DengXian</vt:lpstr>
      <vt:lpstr>汉仪中等线KW</vt:lpstr>
      <vt:lpstr>Thonburi</vt:lpstr>
      <vt:lpstr>Hiragino Sans</vt:lpstr>
      <vt:lpstr>-apple-system</vt:lpstr>
      <vt:lpstr>Times New Roman</vt:lpstr>
      <vt:lpstr>微软雅黑</vt:lpstr>
      <vt:lpstr>苹方-简</vt:lpstr>
      <vt:lpstr>宋体</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极简黑白</dc:title>
  <dc:creator>第一PPT</dc:creator>
  <cp:keywords>www.1ppt.com</cp:keywords>
  <dc:description>www.1ppt.com</dc:description>
  <cp:lastModifiedBy>浮夸ゞ</cp:lastModifiedBy>
  <cp:revision>129</cp:revision>
  <dcterms:created xsi:type="dcterms:W3CDTF">2026-05-15T16:29:13Z</dcterms:created>
  <dcterms:modified xsi:type="dcterms:W3CDTF">2026-05-15T16:29:13Z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F10E7C7180BD499F8A8824660AB21A06_13</vt:lpwstr>
  </property>
  <property fmtid="{D5CDD505-2E9C-101B-9397-08002B2CF9AE}" pid="3" name="KSOProductBuildVer">
    <vt:lpwstr>2052-12.1.25869.25869</vt:lpwstr>
  </property>
</Properties>
</file>