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33"/>
  </p:notesMasterIdLst>
  <p:sldIdLst>
    <p:sldId id="256" r:id="rId2"/>
    <p:sldId id="257" r:id="rId3"/>
    <p:sldId id="409" r:id="rId4"/>
    <p:sldId id="410" r:id="rId5"/>
    <p:sldId id="412" r:id="rId6"/>
    <p:sldId id="413" r:id="rId7"/>
    <p:sldId id="411" r:id="rId8"/>
    <p:sldId id="414" r:id="rId9"/>
    <p:sldId id="425" r:id="rId10"/>
    <p:sldId id="426" r:id="rId11"/>
    <p:sldId id="427" r:id="rId12"/>
    <p:sldId id="428" r:id="rId13"/>
    <p:sldId id="429" r:id="rId14"/>
    <p:sldId id="430" r:id="rId15"/>
    <p:sldId id="431" r:id="rId16"/>
    <p:sldId id="432" r:id="rId17"/>
    <p:sldId id="415" r:id="rId18"/>
    <p:sldId id="416" r:id="rId19"/>
    <p:sldId id="433" r:id="rId20"/>
    <p:sldId id="434" r:id="rId21"/>
    <p:sldId id="435" r:id="rId22"/>
    <p:sldId id="436" r:id="rId23"/>
    <p:sldId id="437" r:id="rId24"/>
    <p:sldId id="441" r:id="rId25"/>
    <p:sldId id="442" r:id="rId26"/>
    <p:sldId id="443" r:id="rId27"/>
    <p:sldId id="444" r:id="rId28"/>
    <p:sldId id="445" r:id="rId29"/>
    <p:sldId id="438" r:id="rId30"/>
    <p:sldId id="439" r:id="rId31"/>
    <p:sldId id="362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893"/>
    <a:srgbClr val="0432FF"/>
    <a:srgbClr val="00FFFF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61"/>
    <p:restoredTop sz="96291"/>
  </p:normalViewPr>
  <p:slideViewPr>
    <p:cSldViewPr snapToGrid="0" snapToObjects="1">
      <p:cViewPr>
        <p:scale>
          <a:sx n="90" d="100"/>
          <a:sy n="90" d="100"/>
        </p:scale>
        <p:origin x="528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B991F-CFC4-FE4B-A451-C60D3E078F60}" type="datetimeFigureOut">
              <a:rPr kumimoji="1" lang="zh-CN" altLang="en-US" smtClean="0"/>
              <a:t>2026/5/12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F020D-CA4C-294D-A1BC-5F5EA0F53D6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76105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474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61708" y="2091262"/>
            <a:ext cx="9068586" cy="4057289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  <a:br>
              <a:rPr lang="en-US" altLang="zh-CN" dirty="0"/>
            </a:br>
            <a:br>
              <a:rPr lang="en-US" altLang="zh-CN" dirty="0"/>
            </a:br>
            <a:endParaRPr lang="en-US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6ABC1E72-B4E7-2E4D-B2F0-80B9A72405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2" y="126710"/>
            <a:ext cx="1761413" cy="559889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A1AE1E07-2F1C-8447-9B86-41A70755861D}"/>
              </a:ext>
            </a:extLst>
          </p:cNvPr>
          <p:cNvGrpSpPr/>
          <p:nvPr userDrawn="1"/>
        </p:nvGrpSpPr>
        <p:grpSpPr>
          <a:xfrm>
            <a:off x="9962043" y="96717"/>
            <a:ext cx="2179155" cy="570400"/>
            <a:chOff x="2582031" y="252449"/>
            <a:chExt cx="2074978" cy="548252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5B8458C7-94E2-8A4E-8D58-202E37219E47}"/>
                </a:ext>
              </a:extLst>
            </p:cNvPr>
            <p:cNvSpPr/>
            <p:nvPr/>
          </p:nvSpPr>
          <p:spPr>
            <a:xfrm>
              <a:off x="3045831" y="252449"/>
              <a:ext cx="1611178" cy="461665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>
                <a:defRPr/>
              </a:pPr>
              <a:r>
                <a:rPr lang="zh-CN" altLang="en-US" sz="2400" dirty="0">
                  <a:latin typeface="华文行楷" panose="02010800040101010101" pitchFamily="2" charset="-122"/>
                  <a:ea typeface="华文行楷" panose="02010800040101010101" pitchFamily="2" charset="-122"/>
                  <a:cs typeface="+mn-ea"/>
                </a:rPr>
                <a:t>物理学院</a:t>
              </a:r>
            </a:p>
          </p:txBody>
        </p:sp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458FB931-9C7A-4A47-92CC-84BB757F5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2031" y="272214"/>
              <a:ext cx="504000" cy="504459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95B9AE67-DB79-0841-A3E3-F90A92C90FBA}"/>
                </a:ext>
              </a:extLst>
            </p:cNvPr>
            <p:cNvSpPr/>
            <p:nvPr/>
          </p:nvSpPr>
          <p:spPr>
            <a:xfrm>
              <a:off x="3235151" y="539091"/>
              <a:ext cx="1235250" cy="26161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dist">
                <a:defRPr/>
              </a:pPr>
              <a:r>
                <a:rPr lang="en-US" altLang="zh-CN" sz="1100" dirty="0"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</a:rPr>
                <a:t>Physics School</a:t>
              </a:r>
              <a:endParaRPr lang="zh-CN" altLang="en-US" sz="1100" dirty="0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9311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omic Sans MS" panose="030F0902030302020204" pitchFamily="66" charset="0"/>
              </a:defRPr>
            </a:lvl1pPr>
            <a:lvl2pPr>
              <a:defRPr>
                <a:latin typeface="Comic Sans MS" panose="030F0902030302020204" pitchFamily="66" charset="0"/>
              </a:defRPr>
            </a:lvl2pPr>
            <a:lvl3pPr>
              <a:defRPr>
                <a:latin typeface="Comic Sans MS" panose="030F0902030302020204" pitchFamily="66" charset="0"/>
              </a:defRPr>
            </a:lvl3pPr>
            <a:lvl4pPr>
              <a:defRPr>
                <a:latin typeface="Comic Sans MS" panose="030F0902030302020204" pitchFamily="66" charset="0"/>
              </a:defRPr>
            </a:lvl4pPr>
            <a:lvl5pPr>
              <a:defRPr>
                <a:latin typeface="Comic Sans MS" panose="030F0902030302020204" pitchFamily="66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168743" y="6544491"/>
            <a:ext cx="1023257" cy="313509"/>
          </a:xfrm>
        </p:spPr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0327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474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61708" y="2091262"/>
            <a:ext cx="9068586" cy="4057289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  <a:br>
              <a:rPr lang="en-US" altLang="zh-CN" dirty="0"/>
            </a:br>
            <a:br>
              <a:rPr lang="en-US" altLang="zh-CN" dirty="0"/>
            </a:br>
            <a:endParaRPr lang="en-US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6ABC1E72-B4E7-2E4D-B2F0-80B9A72405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2" y="126710"/>
            <a:ext cx="1761413" cy="559889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A1AE1E07-2F1C-8447-9B86-41A70755861D}"/>
              </a:ext>
            </a:extLst>
          </p:cNvPr>
          <p:cNvGrpSpPr/>
          <p:nvPr userDrawn="1"/>
        </p:nvGrpSpPr>
        <p:grpSpPr>
          <a:xfrm>
            <a:off x="9962043" y="96717"/>
            <a:ext cx="2179155" cy="570400"/>
            <a:chOff x="2582031" y="252449"/>
            <a:chExt cx="2074978" cy="548252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5B8458C7-94E2-8A4E-8D58-202E37219E47}"/>
                </a:ext>
              </a:extLst>
            </p:cNvPr>
            <p:cNvSpPr/>
            <p:nvPr/>
          </p:nvSpPr>
          <p:spPr>
            <a:xfrm>
              <a:off x="3045831" y="252449"/>
              <a:ext cx="1611178" cy="461665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>
                <a:defRPr/>
              </a:pPr>
              <a:r>
                <a:rPr lang="zh-CN" altLang="en-US" sz="2400" dirty="0">
                  <a:latin typeface="华文行楷" panose="02010800040101010101" pitchFamily="2" charset="-122"/>
                  <a:ea typeface="华文行楷" panose="02010800040101010101" pitchFamily="2" charset="-122"/>
                  <a:cs typeface="+mn-ea"/>
                </a:rPr>
                <a:t>物理学院</a:t>
              </a:r>
            </a:p>
          </p:txBody>
        </p:sp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458FB931-9C7A-4A47-92CC-84BB757F5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2031" y="272214"/>
              <a:ext cx="504000" cy="504459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95B9AE67-DB79-0841-A3E3-F90A92C90FBA}"/>
                </a:ext>
              </a:extLst>
            </p:cNvPr>
            <p:cNvSpPr/>
            <p:nvPr/>
          </p:nvSpPr>
          <p:spPr>
            <a:xfrm>
              <a:off x="3235151" y="539091"/>
              <a:ext cx="1235250" cy="26161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dist">
                <a:defRPr/>
              </a:pPr>
              <a:r>
                <a:rPr lang="en-US" altLang="zh-CN" sz="1100" dirty="0"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</a:rPr>
                <a:t>Physics School</a:t>
              </a:r>
              <a:endParaRPr lang="zh-CN" altLang="en-US" sz="1100" dirty="0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1926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092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44907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5561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1263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148614"/>
            <a:ext cx="10058400" cy="692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966330"/>
            <a:ext cx="10058400" cy="5068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7931" y="6557554"/>
            <a:ext cx="984068" cy="300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0B08A89-4E4D-584A-BA80-3AA49E2953A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45107" y="766101"/>
            <a:ext cx="11681460" cy="320040"/>
          </a:xfrm>
          <a:prstGeom prst="rect">
            <a:avLst/>
          </a:prstGeom>
        </p:spPr>
      </p:pic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CFE66395-8C2F-BC14-FF7E-53986EC5DED7}"/>
              </a:ext>
            </a:extLst>
          </p:cNvPr>
          <p:cNvCxnSpPr/>
          <p:nvPr userDrawn="1"/>
        </p:nvCxnSpPr>
        <p:spPr>
          <a:xfrm>
            <a:off x="0" y="6517181"/>
            <a:ext cx="12192000" cy="0"/>
          </a:xfrm>
          <a:prstGeom prst="lin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42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50" r:id="rId3"/>
    <p:sldLayoutId id="2147483742" r:id="rId4"/>
    <p:sldLayoutId id="2147483743" r:id="rId5"/>
    <p:sldLayoutId id="2147483744" r:id="rId6"/>
    <p:sldLayoutId id="214748374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png"/><Relationship Id="rId7" Type="http://schemas.openxmlformats.org/officeDocument/2006/relationships/image" Target="../media/image4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7090CEE-E0D6-6A45-AC1A-405CFBC0D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675869" y="3684581"/>
            <a:ext cx="11135131" cy="13352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F53154F-2AE4-8440-86FC-14240F86AFED}"/>
              </a:ext>
            </a:extLst>
          </p:cNvPr>
          <p:cNvSpPr txBox="1"/>
          <p:nvPr/>
        </p:nvSpPr>
        <p:spPr>
          <a:xfrm>
            <a:off x="1458928" y="2025036"/>
            <a:ext cx="945979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kumimoji="1" lang="en" altLang="zh-CN" sz="4800" b="1" dirty="0">
                <a:latin typeface="Comic Sans MS" panose="030F0902030302020204" pitchFamily="66" charset="0"/>
                <a:cs typeface="Calibri" panose="020F0502020204030204" pitchFamily="34" charset="0"/>
              </a:rPr>
              <a:t>The multi-solution problem in experimental fitting</a:t>
            </a:r>
          </a:p>
          <a:p>
            <a:pPr algn="ctr"/>
            <a:endParaRPr kumimoji="1" lang="en-US" altLang="zh-CN" sz="2800" b="1" dirty="0">
              <a:latin typeface="Comic Sans MS" panose="030F0902030302020204" pitchFamily="66" charset="0"/>
              <a:cs typeface="Calibri" panose="020F0502020204030204" pitchFamily="34" charset="0"/>
            </a:endParaRPr>
          </a:p>
          <a:p>
            <a:pPr algn="ctr"/>
            <a:endParaRPr kumimoji="1" lang="en-US" altLang="zh-CN" sz="2800" b="1" dirty="0">
              <a:latin typeface="Comic Sans MS" panose="030F0902030302020204" pitchFamily="66" charset="0"/>
              <a:cs typeface="Calibri" panose="020F0502020204030204" pitchFamily="34" charset="0"/>
            </a:endParaRPr>
          </a:p>
          <a:p>
            <a:pPr algn="ctr"/>
            <a:r>
              <a:rPr kumimoji="1" lang="en-US" altLang="zh-CN" sz="2800" b="1" dirty="0">
                <a:latin typeface="Comic Sans MS" panose="030F0902030302020204" pitchFamily="66" charset="0"/>
                <a:cs typeface="Calibri" panose="020F0502020204030204" pitchFamily="34" charset="0"/>
              </a:rPr>
              <a:t>Dian-Yong</a:t>
            </a:r>
            <a:r>
              <a:rPr kumimoji="1" lang="zh-CN" altLang="en-US" sz="2800" b="1" dirty="0"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kumimoji="1" lang="en-US" altLang="zh-CN" sz="2800" b="1" dirty="0">
                <a:latin typeface="Comic Sans MS" panose="030F0902030302020204" pitchFamily="66" charset="0"/>
                <a:cs typeface="Calibri" panose="020F0502020204030204" pitchFamily="34" charset="0"/>
              </a:rPr>
              <a:t>Chen </a:t>
            </a:r>
          </a:p>
          <a:p>
            <a:pPr algn="ctr"/>
            <a:r>
              <a:rPr kumimoji="1" lang="en-US" altLang="zh-CN" sz="2800" b="1" dirty="0">
                <a:latin typeface="Comic Sans MS" panose="030F0902030302020204" pitchFamily="66" charset="0"/>
                <a:cs typeface="Calibri" panose="020F0502020204030204" pitchFamily="34" charset="0"/>
              </a:rPr>
              <a:t>Southeast University</a:t>
            </a:r>
            <a:r>
              <a:rPr kumimoji="1" lang="en-US" altLang="zh-CN" sz="5400" b="1" dirty="0"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</a:p>
          <a:p>
            <a:pPr algn="ctr"/>
            <a:endParaRPr kumimoji="1" lang="en-US" altLang="zh-CN" sz="2000" b="1" dirty="0">
              <a:latin typeface="Comic Sans MS" panose="030F0902030302020204" pitchFamily="66" charset="0"/>
              <a:cs typeface="Calibri" panose="020F0502020204030204" pitchFamily="34" charset="0"/>
            </a:endParaRPr>
          </a:p>
          <a:p>
            <a:pPr algn="ctr"/>
            <a:r>
              <a:rPr kumimoji="1" lang="en-US" altLang="zh-CN" sz="2000" b="1" dirty="0">
                <a:solidFill>
                  <a:srgbClr val="FF0000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kumimoji="1" lang="en-US" altLang="zh-CN" sz="5400" b="1" dirty="0">
              <a:solidFill>
                <a:srgbClr val="FF0000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FC20FBA-E637-1242-AFDE-4DF675C601A9}"/>
              </a:ext>
            </a:extLst>
          </p:cNvPr>
          <p:cNvSpPr/>
          <p:nvPr/>
        </p:nvSpPr>
        <p:spPr>
          <a:xfrm>
            <a:off x="9625272" y="6488668"/>
            <a:ext cx="2566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>
                <a:latin typeface="Comic Sans MS" panose="030F0902030302020204" pitchFamily="66" charset="0"/>
              </a:rPr>
              <a:t>Shangqiu</a:t>
            </a:r>
            <a:r>
              <a:rPr lang="en-US" altLang="zh-CN" b="1" dirty="0">
                <a:latin typeface="Comic Sans MS" panose="030F0902030302020204" pitchFamily="66" charset="0"/>
              </a:rPr>
              <a:t>  2026-05-15</a:t>
            </a:r>
            <a:endParaRPr lang="zh-CN" altLang="en-US" b="1" dirty="0">
              <a:effectLst/>
              <a:latin typeface="Comic Sans MS" panose="030F0902030302020204" pitchFamily="66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43084A0-4851-595B-5C1F-693C2DD8DCA0}"/>
              </a:ext>
            </a:extLst>
          </p:cNvPr>
          <p:cNvSpPr txBox="1"/>
          <p:nvPr/>
        </p:nvSpPr>
        <p:spPr>
          <a:xfrm>
            <a:off x="2239619" y="6040687"/>
            <a:ext cx="7209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Comic Sans MS" panose="030F0902030302020204" pitchFamily="66" charset="0"/>
              </a:rPr>
              <a:t>Yu Bai and Dian-Yong Chen, Phys. Rev. D 99, 072007 (2019)</a:t>
            </a:r>
          </a:p>
          <a:p>
            <a:r>
              <a:rPr kumimoji="1" lang="en-US" altLang="zh-CN" dirty="0">
                <a:latin typeface="Comic Sans MS" panose="030F0902030302020204" pitchFamily="66" charset="0"/>
              </a:rPr>
              <a:t>Yu Bai and Dian-Yong Chen, Preparing</a:t>
            </a:r>
            <a:endParaRPr lang="en" altLang="zh-CN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99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AEC53-1938-6C72-A498-1F2A48C04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13DB605-1ABD-318F-FE35-0CE49A32AE27}"/>
              </a:ext>
            </a:extLst>
          </p:cNvPr>
          <p:cNvSpPr txBox="1"/>
          <p:nvPr/>
        </p:nvSpPr>
        <p:spPr>
          <a:xfrm>
            <a:off x="311046" y="246461"/>
            <a:ext cx="115161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" altLang="zh-CN" sz="3600" b="1" dirty="0">
                <a:latin typeface="Comic Sans MS" panose="030F0902030302020204" pitchFamily="66" charset="0"/>
                <a:ea typeface="SimHei" panose="02010609060101010101" pitchFamily="49" charset="-122"/>
                <a:cs typeface="Calibri" panose="020F0502020204030204" pitchFamily="34" charset="0"/>
              </a:rPr>
              <a:t>2. Interfering resonances combinations</a:t>
            </a:r>
            <a:endParaRPr lang="zh-CN" altLang="en-US" sz="3600" dirty="0">
              <a:latin typeface="Comic Sans MS" panose="030F0902030302020204" pitchFamily="66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B8372E52-C2C4-0563-35FA-2E6FEA503368}"/>
              </a:ext>
            </a:extLst>
          </p:cNvPr>
          <p:cNvGrpSpPr/>
          <p:nvPr/>
        </p:nvGrpSpPr>
        <p:grpSpPr>
          <a:xfrm>
            <a:off x="438912" y="1060704"/>
            <a:ext cx="9563297" cy="1254740"/>
            <a:chOff x="438912" y="1060704"/>
            <a:chExt cx="9563297" cy="125474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4A0313C1-099D-89BF-55EA-D7AE7954D044}"/>
                </a:ext>
              </a:extLst>
            </p:cNvPr>
            <p:cNvSpPr txBox="1"/>
            <p:nvPr/>
          </p:nvSpPr>
          <p:spPr>
            <a:xfrm>
              <a:off x="438912" y="1060704"/>
              <a:ext cx="2326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latin typeface="Comic Sans MS" panose="030F0902030302020204" pitchFamily="66" charset="0"/>
                </a:rPr>
                <a:t>(4) </a:t>
              </a:r>
              <a:r>
                <a:rPr kumimoji="1" lang="en-US" altLang="zh-CN" sz="2800" dirty="0" err="1">
                  <a:latin typeface="Comic Sans MS" panose="030F0902030302020204" pitchFamily="66" charset="0"/>
                </a:rPr>
                <a:t>Keypoint</a:t>
              </a:r>
              <a:r>
                <a:rPr kumimoji="1" lang="en-US" altLang="zh-CN" sz="2800" dirty="0">
                  <a:latin typeface="Comic Sans MS" panose="030F0902030302020204" pitchFamily="66" charset="0"/>
                </a:rPr>
                <a:t>:</a:t>
              </a:r>
              <a:endParaRPr kumimoji="1" lang="zh-CN" altLang="en-US" sz="2800" dirty="0">
                <a:latin typeface="Comic Sans MS" panose="030F0902030302020204" pitchFamily="66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DD3BBF56-3F70-47E9-ABCE-4536B3C7177F}"/>
                    </a:ext>
                  </a:extLst>
                </p:cNvPr>
                <p:cNvSpPr txBox="1"/>
                <p:nvPr/>
              </p:nvSpPr>
              <p:spPr>
                <a:xfrm>
                  <a:off x="1682496" y="1792224"/>
                  <a:ext cx="831971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2800" dirty="0">
                      <a:solidFill>
                        <a:srgbClr val="C00000"/>
                      </a:solidFill>
                      <a:latin typeface="Comic Sans MS" panose="030F0902030302020204" pitchFamily="66" charset="0"/>
                    </a:rPr>
                    <a:t>Find all the zeros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1" lang="en-US" altLang="zh-CN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zh-CN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kumimoji="1" lang="en-US" altLang="zh-CN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kumimoji="1" lang="en-US" altLang="zh-CN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kumimoji="1" lang="en-US" altLang="zh-CN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kumimoji="1" lang="en-US" altLang="zh-CN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kumimoji="1" lang="en-US" altLang="zh-CN" sz="28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zh-CN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zh-CN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kumimoji="1" lang="en-US" altLang="zh-CN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kumimoji="1" lang="en-US" altLang="zh-CN" sz="28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1" lang="en-US" altLang="zh-CN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kumimoji="1" lang="en-US" altLang="zh-CN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kumimoji="1" lang="en-US" altLang="zh-CN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kumimoji="1" lang="en-US" altLang="zh-CN" sz="28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r>
                        <a:rPr kumimoji="1" lang="en-US" altLang="zh-CN" sz="28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zh-CN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zh-CN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kumimoji="1" lang="en-US" altLang="zh-CN" sz="2800" dirty="0">
                    <a:solidFill>
                      <a:srgbClr val="C00000"/>
                    </a:solidFill>
                    <a:latin typeface="Comic Sans MS" panose="030F0902030302020204" pitchFamily="66" charset="0"/>
                  </a:endParaRPr>
                </a:p>
              </p:txBody>
            </p:sp>
          </mc:Choice>
          <mc:Fallback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DD3BBF56-3F70-47E9-ABCE-4536B3C717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2496" y="1792224"/>
                  <a:ext cx="8319713" cy="523220"/>
                </a:xfrm>
                <a:prstGeom prst="rect">
                  <a:avLst/>
                </a:prstGeom>
                <a:blipFill>
                  <a:blip r:embed="rId2"/>
                  <a:stretch>
                    <a:fillRect l="-1524" t="-14286" b="-3095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4F872579-7F26-DB08-7E3E-C00870E8225E}"/>
              </a:ext>
            </a:extLst>
          </p:cNvPr>
          <p:cNvSpPr txBox="1"/>
          <p:nvPr/>
        </p:nvSpPr>
        <p:spPr>
          <a:xfrm>
            <a:off x="365760" y="2356362"/>
            <a:ext cx="11174854" cy="33550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dirty="0">
                <a:latin typeface="Comic Sans MS" panose="030F0902030302020204" pitchFamily="66" charset="0"/>
              </a:rPr>
              <a:t>N=2: K. Zhu, </a:t>
            </a:r>
            <a:r>
              <a:rPr kumimoji="1" lang="en-US" altLang="zh-CN" sz="2400" dirty="0" err="1">
                <a:latin typeface="Comic Sans MS" panose="030F0902030302020204" pitchFamily="66" charset="0"/>
              </a:rPr>
              <a:t>X.H.Mo</a:t>
            </a:r>
            <a:r>
              <a:rPr kumimoji="1" lang="en-US" altLang="zh-CN" sz="2400" dirty="0">
                <a:latin typeface="Comic Sans MS" panose="030F0902030302020204" pitchFamily="66" charset="0"/>
              </a:rPr>
              <a:t>, and </a:t>
            </a:r>
            <a:r>
              <a:rPr kumimoji="1" lang="en-US" altLang="zh-CN" sz="2400" dirty="0" err="1">
                <a:latin typeface="Comic Sans MS" panose="030F0902030302020204" pitchFamily="66" charset="0"/>
              </a:rPr>
              <a:t>C.Z.Yuan</a:t>
            </a:r>
            <a:r>
              <a:rPr kumimoji="1" lang="en-US" altLang="zh-CN" sz="2400" dirty="0">
                <a:latin typeface="Comic Sans MS" panose="030F0902030302020204" pitchFamily="66" charset="0"/>
              </a:rPr>
              <a:t>, Int.J.Mod.Phys.A26 4511 (2011);</a:t>
            </a:r>
          </a:p>
          <a:p>
            <a:pPr>
              <a:lnSpc>
                <a:spcPct val="150000"/>
              </a:lnSpc>
            </a:pPr>
            <a:r>
              <a:rPr kumimoji="1" lang="en-US" altLang="zh-CN" sz="2400" dirty="0">
                <a:latin typeface="Comic Sans MS" panose="030F0902030302020204" pitchFamily="66" charset="0"/>
              </a:rPr>
              <a:t>        (Analytically expression for two different solutions)</a:t>
            </a:r>
          </a:p>
          <a:p>
            <a:pPr>
              <a:lnSpc>
                <a:spcPct val="150000"/>
              </a:lnSpc>
            </a:pPr>
            <a:r>
              <a:rPr kumimoji="1" lang="en-US" altLang="zh-CN" sz="2400" dirty="0">
                <a:latin typeface="Comic Sans MS" panose="030F0902030302020204" pitchFamily="66" charset="0"/>
              </a:rPr>
              <a:t>N=3: X. Han and C. P. Shen, Chin. Phys. C 42, 043001 (2018);</a:t>
            </a:r>
          </a:p>
          <a:p>
            <a:pPr>
              <a:lnSpc>
                <a:spcPct val="150000"/>
              </a:lnSpc>
            </a:pPr>
            <a:r>
              <a:rPr kumimoji="1" lang="en-US" altLang="zh-CN" sz="2400" dirty="0">
                <a:latin typeface="Comic Sans MS" panose="030F0902030302020204" pitchFamily="66" charset="0"/>
              </a:rPr>
              <a:t>         (No analytical relations between the parameters in  different solutions,</a:t>
            </a:r>
          </a:p>
          <a:p>
            <a:pPr>
              <a:lnSpc>
                <a:spcPct val="150000"/>
              </a:lnSpc>
            </a:pPr>
            <a:r>
              <a:rPr kumimoji="1" lang="en-US" altLang="zh-CN" sz="2400" dirty="0">
                <a:latin typeface="Comic Sans MS" panose="030F0902030302020204" pitchFamily="66" charset="0"/>
              </a:rPr>
              <a:t>          present some constraint equations for the parameters)</a:t>
            </a:r>
          </a:p>
          <a:p>
            <a:pPr>
              <a:lnSpc>
                <a:spcPct val="150000"/>
              </a:lnSpc>
            </a:pPr>
            <a:r>
              <a:rPr kumimoji="1" lang="en-US" altLang="zh-CN" sz="2400" dirty="0">
                <a:solidFill>
                  <a:srgbClr val="0432FF"/>
                </a:solidFill>
                <a:latin typeface="Comic Sans MS" panose="030F0902030302020204" pitchFamily="66" charset="0"/>
              </a:rPr>
              <a:t>N&gt;3: More difficult and complicated.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EE6B00B-4C52-DA1B-4010-90D9786ED7EF}"/>
              </a:ext>
            </a:extLst>
          </p:cNvPr>
          <p:cNvSpPr txBox="1"/>
          <p:nvPr/>
        </p:nvSpPr>
        <p:spPr>
          <a:xfrm>
            <a:off x="164592" y="5833872"/>
            <a:ext cx="1186891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rgbClr val="C00000"/>
                </a:solidFill>
                <a:latin typeface="Comic Sans MS" panose="030F0902030302020204" pitchFamily="66" charset="0"/>
              </a:rPr>
              <a:t>If we have obtained one solution, how to get all the rest solution </a:t>
            </a:r>
            <a:endParaRPr kumimoji="1" lang="zh-CN" altLang="en-US" sz="2800" b="1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39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F2741-E8D2-ACF5-BE98-4D0E346AC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F32AD34-8029-B61A-6A91-DDAC4433FB53}"/>
              </a:ext>
            </a:extLst>
          </p:cNvPr>
          <p:cNvSpPr txBox="1"/>
          <p:nvPr/>
        </p:nvSpPr>
        <p:spPr>
          <a:xfrm>
            <a:off x="311046" y="246461"/>
            <a:ext cx="115161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" altLang="zh-CN" sz="3600" b="1" dirty="0">
                <a:latin typeface="Comic Sans MS" panose="030F0902030302020204" pitchFamily="66" charset="0"/>
                <a:ea typeface="SimHei" panose="02010609060101010101" pitchFamily="49" charset="-122"/>
                <a:cs typeface="Calibri" panose="020F0502020204030204" pitchFamily="34" charset="0"/>
              </a:rPr>
              <a:t>2. Interfering resonances combinations</a:t>
            </a:r>
            <a:endParaRPr lang="zh-CN" altLang="en-US" sz="3600" dirty="0">
              <a:latin typeface="Comic Sans MS" panose="030F0902030302020204" pitchFamily="66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0406EDD-76F7-A03C-2B42-FAD9DCC8481D}"/>
              </a:ext>
            </a:extLst>
          </p:cNvPr>
          <p:cNvSpPr txBox="1"/>
          <p:nvPr/>
        </p:nvSpPr>
        <p:spPr>
          <a:xfrm>
            <a:off x="292608" y="1232654"/>
            <a:ext cx="6108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zh-CN" altLang="en-US" sz="2400" b="1" dirty="0">
                <a:latin typeface="Comic Sans MS" panose="030F0902030302020204" pitchFamily="66" charset="0"/>
              </a:rPr>
              <a:t> Geometric solution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D2BD695C-4B82-9B9F-AA57-58C1AFE4687E}"/>
              </a:ext>
            </a:extLst>
          </p:cNvPr>
          <p:cNvGrpSpPr/>
          <p:nvPr/>
        </p:nvGrpSpPr>
        <p:grpSpPr>
          <a:xfrm>
            <a:off x="380072" y="1905662"/>
            <a:ext cx="9028973" cy="1137725"/>
            <a:chOff x="380072" y="1905662"/>
            <a:chExt cx="9028973" cy="1137725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68149275-D327-A1F7-B799-DE0C0594A3FD}"/>
                </a:ext>
              </a:extLst>
            </p:cNvPr>
            <p:cNvSpPr txBox="1"/>
            <p:nvPr/>
          </p:nvSpPr>
          <p:spPr>
            <a:xfrm>
              <a:off x="380072" y="1905662"/>
              <a:ext cx="36952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itchFamily="2" charset="2"/>
                <a:buChar char="p"/>
              </a:pPr>
              <a:r>
                <a:rPr kumimoji="1" lang="en-US" altLang="zh-CN" sz="2400" dirty="0">
                  <a:solidFill>
                    <a:srgbClr val="C00000"/>
                  </a:solidFill>
                  <a:latin typeface="Comic Sans MS" panose="030F0902030302020204" pitchFamily="66" charset="0"/>
                </a:rPr>
                <a:t>Two resonances case; </a:t>
              </a: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1DB64E09-56FC-5D0D-B3DE-B3347153B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2699" y="2385718"/>
              <a:ext cx="5486346" cy="657669"/>
            </a:xfrm>
            <a:prstGeom prst="rect">
              <a:avLst/>
            </a:prstGeom>
          </p:spPr>
        </p:pic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633FFDF7-A035-935D-206B-FC20CB4217AE}"/>
              </a:ext>
            </a:extLst>
          </p:cNvPr>
          <p:cNvGrpSpPr/>
          <p:nvPr/>
        </p:nvGrpSpPr>
        <p:grpSpPr>
          <a:xfrm>
            <a:off x="658368" y="3054096"/>
            <a:ext cx="4754880" cy="1587961"/>
            <a:chOff x="658368" y="3054096"/>
            <a:chExt cx="4754880" cy="158796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7687A6CD-855A-1F54-BF38-7DAAFCA911F3}"/>
                    </a:ext>
                  </a:extLst>
                </p:cNvPr>
                <p:cNvSpPr txBox="1"/>
                <p:nvPr/>
              </p:nvSpPr>
              <p:spPr>
                <a:xfrm>
                  <a:off x="768096" y="3054096"/>
                  <a:ext cx="265123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2400" dirty="0">
                      <a:latin typeface="Comic Sans MS" panose="030F0902030302020204" pitchFamily="66" charset="0"/>
                    </a:rPr>
                    <a:t>Divide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kumimoji="1" lang="zh-CN" altLang="en-US" sz="2400" dirty="0">
                    <a:latin typeface="Comic Sans MS" panose="030F0902030302020204" pitchFamily="66" charset="0"/>
                  </a:endParaRPr>
                </a:p>
              </p:txBody>
            </p:sp>
          </mc:Choice>
          <mc:Fallback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7687A6CD-855A-1F54-BF38-7DAAFCA911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096" y="3054096"/>
                  <a:ext cx="2651239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3810" t="-10811" r="-952" b="-2973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7A869F9-296F-A18E-C2CD-256A4C7EB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22665" b="8754"/>
            <a:stretch>
              <a:fillRect/>
            </a:stretch>
          </p:blipFill>
          <p:spPr>
            <a:xfrm>
              <a:off x="1061467" y="3782521"/>
              <a:ext cx="4351781" cy="85953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4949BD24-E0E3-8E0F-6AF0-26F204EC9098}"/>
                    </a:ext>
                  </a:extLst>
                </p:cNvPr>
                <p:cNvSpPr txBox="1"/>
                <p:nvPr/>
              </p:nvSpPr>
              <p:spPr>
                <a:xfrm>
                  <a:off x="658368" y="3928824"/>
                  <a:ext cx="53572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⇒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4949BD24-E0E3-8E0F-6AF0-26F204EC90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368" y="3928824"/>
                  <a:ext cx="535723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F042CBC2-65C3-6802-618B-33598552805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4286"/>
          <a:stretch>
            <a:fillRect/>
          </a:stretch>
        </p:blipFill>
        <p:spPr>
          <a:xfrm>
            <a:off x="1414271" y="4850352"/>
            <a:ext cx="4024643" cy="877824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5E00B473-49D9-884F-6541-BF2623E605E2}"/>
              </a:ext>
            </a:extLst>
          </p:cNvPr>
          <p:cNvGrpSpPr/>
          <p:nvPr/>
        </p:nvGrpSpPr>
        <p:grpSpPr>
          <a:xfrm>
            <a:off x="6605998" y="5522976"/>
            <a:ext cx="5111648" cy="920496"/>
            <a:chOff x="6858000" y="5687568"/>
            <a:chExt cx="5111648" cy="920496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E33546E4-FF09-478F-9DF2-7735B2518B4D}"/>
                </a:ext>
              </a:extLst>
            </p:cNvPr>
            <p:cNvSpPr txBox="1"/>
            <p:nvPr/>
          </p:nvSpPr>
          <p:spPr>
            <a:xfrm>
              <a:off x="6858000" y="5888736"/>
              <a:ext cx="13350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dirty="0">
                  <a:latin typeface="Comic Sans MS" panose="030F0902030302020204" pitchFamily="66" charset="0"/>
                </a:rPr>
                <a:t>With </a:t>
              </a:r>
              <a:endParaRPr kumimoji="1" lang="zh-CN" altLang="en-US" sz="2400" dirty="0">
                <a:latin typeface="Comic Sans MS" panose="030F0902030302020204" pitchFamily="66" charset="0"/>
              </a:endParaRPr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06967C96-7F96-1558-CC88-B5CDEC925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89342" y="5687568"/>
              <a:ext cx="4280306" cy="920496"/>
            </a:xfrm>
            <a:prstGeom prst="rect">
              <a:avLst/>
            </a:prstGeom>
          </p:spPr>
        </p:pic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60360A30-941A-2252-E1DA-A233AB3D0F08}"/>
              </a:ext>
            </a:extLst>
          </p:cNvPr>
          <p:cNvGrpSpPr/>
          <p:nvPr/>
        </p:nvGrpSpPr>
        <p:grpSpPr>
          <a:xfrm>
            <a:off x="5777950" y="4116040"/>
            <a:ext cx="5030258" cy="1170432"/>
            <a:chOff x="5777950" y="4224528"/>
            <a:chExt cx="5030258" cy="1170432"/>
          </a:xfrm>
        </p:grpSpPr>
        <p:sp>
          <p:nvSpPr>
            <p:cNvPr id="12" name="右大括号 11">
              <a:extLst>
                <a:ext uri="{FF2B5EF4-FFF2-40B4-BE49-F238E27FC236}">
                  <a16:creationId xmlns:a16="http://schemas.microsoft.com/office/drawing/2014/main" id="{2AF43C24-4608-4482-46FA-E46D3FB254C5}"/>
                </a:ext>
              </a:extLst>
            </p:cNvPr>
            <p:cNvSpPr/>
            <p:nvPr/>
          </p:nvSpPr>
          <p:spPr>
            <a:xfrm>
              <a:off x="5777950" y="4224528"/>
              <a:ext cx="289162" cy="1170432"/>
            </a:xfrm>
            <a:prstGeom prst="rightBrace">
              <a:avLst>
                <a:gd name="adj1" fmla="val 30406"/>
                <a:gd name="adj2" fmla="val 52417"/>
              </a:avLst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C9A1D911-D877-F9FE-3BD7-49ED0E768E4C}"/>
                </a:ext>
              </a:extLst>
            </p:cNvPr>
            <p:cNvGrpSpPr/>
            <p:nvPr/>
          </p:nvGrpSpPr>
          <p:grpSpPr>
            <a:xfrm>
              <a:off x="6171539" y="4279392"/>
              <a:ext cx="4636669" cy="1097280"/>
              <a:chOff x="6171539" y="4279392"/>
              <a:chExt cx="4636669" cy="1097280"/>
            </a:xfrm>
          </p:grpSpPr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744B7785-B5E1-2831-748D-97DFA5CB4CB2}"/>
                  </a:ext>
                </a:extLst>
              </p:cNvPr>
              <p:cNvGrpSpPr/>
              <p:nvPr/>
            </p:nvGrpSpPr>
            <p:grpSpPr>
              <a:xfrm>
                <a:off x="6171539" y="4279392"/>
                <a:ext cx="4549147" cy="1078992"/>
                <a:chOff x="6372707" y="4480560"/>
                <a:chExt cx="4549147" cy="1078992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3" name="文本框 12">
                      <a:extLst>
                        <a:ext uri="{FF2B5EF4-FFF2-40B4-BE49-F238E27FC236}">
                          <a16:creationId xmlns:a16="http://schemas.microsoft.com/office/drawing/2014/main" id="{CE1B6490-D59C-D5D3-B48B-8AE3FF8A96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372707" y="4809744"/>
                      <a:ext cx="67056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kumimoji="1" lang="zh-CN" altLang="en-US" dirty="0"/>
                    </a:p>
                  </p:txBody>
                </p:sp>
              </mc:Choice>
              <mc:Fallback>
                <p:sp>
                  <p:nvSpPr>
                    <p:cNvPr id="13" name="文本框 12">
                      <a:extLst>
                        <a:ext uri="{FF2B5EF4-FFF2-40B4-BE49-F238E27FC236}">
                          <a16:creationId xmlns:a16="http://schemas.microsoft.com/office/drawing/2014/main" id="{CE1B6490-D59C-D5D3-B48B-8AE3FF8A96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72707" y="4809744"/>
                      <a:ext cx="670560" cy="46166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pic>
              <p:nvPicPr>
                <p:cNvPr id="14" name="图片 13">
                  <a:extLst>
                    <a:ext uri="{FF2B5EF4-FFF2-40B4-BE49-F238E27FC236}">
                      <a16:creationId xmlns:a16="http://schemas.microsoft.com/office/drawing/2014/main" id="{EB4781F0-ED77-9D7E-DB99-558BBB1920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rcRect l="6300"/>
                <a:stretch>
                  <a:fillRect/>
                </a:stretch>
              </p:blipFill>
              <p:spPr>
                <a:xfrm>
                  <a:off x="7150608" y="4480560"/>
                  <a:ext cx="3771246" cy="1078992"/>
                </a:xfrm>
                <a:prstGeom prst="rect">
                  <a:avLst/>
                </a:prstGeom>
              </p:spPr>
            </p:pic>
          </p:grpSp>
          <p:sp>
            <p:nvSpPr>
              <p:cNvPr id="20" name="圆角矩形 19">
                <a:extLst>
                  <a:ext uri="{FF2B5EF4-FFF2-40B4-BE49-F238E27FC236}">
                    <a16:creationId xmlns:a16="http://schemas.microsoft.com/office/drawing/2014/main" id="{7D5767B4-3AB8-21E5-8C37-6EB336E93778}"/>
                  </a:ext>
                </a:extLst>
              </p:cNvPr>
              <p:cNvSpPr/>
              <p:nvPr/>
            </p:nvSpPr>
            <p:spPr>
              <a:xfrm>
                <a:off x="6912864" y="4297680"/>
                <a:ext cx="3895344" cy="1078992"/>
              </a:xfrm>
              <a:prstGeom prst="roundRect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834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F731F-68FC-84D8-B883-21E5C21A1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E5DC3EA-5D0E-B227-AD20-CFA475F3FD2B}"/>
              </a:ext>
            </a:extLst>
          </p:cNvPr>
          <p:cNvSpPr txBox="1"/>
          <p:nvPr/>
        </p:nvSpPr>
        <p:spPr>
          <a:xfrm>
            <a:off x="311046" y="246461"/>
            <a:ext cx="115161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" altLang="zh-CN" sz="3600" b="1" dirty="0">
                <a:latin typeface="Comic Sans MS" panose="030F0902030302020204" pitchFamily="66" charset="0"/>
                <a:ea typeface="SimHei" panose="02010609060101010101" pitchFamily="49" charset="-122"/>
                <a:cs typeface="Calibri" panose="020F0502020204030204" pitchFamily="34" charset="0"/>
              </a:rPr>
              <a:t>2. Interfering resonances combinations</a:t>
            </a:r>
            <a:endParaRPr lang="zh-CN" altLang="en-US" sz="3600" dirty="0">
              <a:latin typeface="Comic Sans MS" panose="030F0902030302020204" pitchFamily="66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7B55748-A7C9-64F3-F7D2-2CE637D436AA}"/>
              </a:ext>
            </a:extLst>
          </p:cNvPr>
          <p:cNvSpPr txBox="1"/>
          <p:nvPr/>
        </p:nvSpPr>
        <p:spPr>
          <a:xfrm>
            <a:off x="384048" y="1188720"/>
            <a:ext cx="3629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omic Sans MS" panose="030F0902030302020204" pitchFamily="66" charset="0"/>
              </a:rPr>
              <a:t>(1) </a:t>
            </a:r>
            <a:r>
              <a:rPr lang="zh-CN" altLang="en-US" sz="2400" b="1" dirty="0">
                <a:latin typeface="Comic Sans MS" panose="030F0902030302020204" pitchFamily="66" charset="0"/>
              </a:rPr>
              <a:t>Geometric</a:t>
            </a:r>
            <a:r>
              <a:rPr lang="en-US" altLang="zh-CN" sz="2400" b="1" dirty="0">
                <a:latin typeface="Comic Sans MS" panose="030F0902030302020204" pitchFamily="66" charset="0"/>
              </a:rPr>
              <a:t> meaning</a:t>
            </a:r>
            <a:r>
              <a:rPr lang="zh-CN" altLang="en-US" sz="2400" b="1" dirty="0">
                <a:latin typeface="Comic Sans MS" panose="030F0902030302020204" pitchFamily="66" charset="0"/>
              </a:rPr>
              <a:t>：</a:t>
            </a:r>
            <a:endParaRPr kumimoji="1" lang="zh-CN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3FAECE4-1C37-B674-DA90-50598CE7AB87}"/>
                  </a:ext>
                </a:extLst>
              </p:cNvPr>
              <p:cNvSpPr txBox="1"/>
              <p:nvPr/>
            </p:nvSpPr>
            <p:spPr>
              <a:xfrm>
                <a:off x="658368" y="1599614"/>
                <a:ext cx="10972800" cy="22744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kumimoji="1" lang="en-US" altLang="zh-CN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CN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1"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kumimoji="1" lang="en-US" altLang="zh-CN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kumimoji="1" lang="en-US" altLang="zh-CN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1"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kumimoji="1"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kumimoji="1" lang="en-US" altLang="zh-CN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1"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CN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CN" sz="2400" b="0" i="0" dirty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kumimoji="1"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kumimoji="1" lang="en-US" altLang="zh-CN" sz="2400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  <m:t>𝑅𝑒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1"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kumimoji="1" lang="en-US" altLang="zh-CN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p>
                                    <m:sSupPr>
                                      <m:ctrlP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1"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  <m:r>
                                            <a:rPr kumimoji="1"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kumimoji="1"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kumimoji="1"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  <m:sup>
                                              <m:r>
                                                <a:rPr kumimoji="1"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kumimoji="1" lang="en-US" altLang="zh-CN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zh-CN" sz="2400">
                                          <a:latin typeface="Cambria Math" panose="02040503050406030204" pitchFamily="18" charset="0"/>
                                        </a:rPr>
                                        <m:t>Γ</m:t>
                                      </m:r>
                                    </m:e>
                                    <m:sub>
                                      <m: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  <m:e>
                              <m: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  <m:t>𝐼𝑚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1"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zh-CN" sz="2400">
                                          <a:latin typeface="Cambria Math" panose="02040503050406030204" pitchFamily="18" charset="0"/>
                                        </a:rPr>
                                        <m:t>Γ</m:t>
                                      </m:r>
                                    </m:e>
                                    <m:sub>
                                      <m: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1"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  <m:r>
                                            <a:rPr kumimoji="1"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kumimoji="1"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kumimoji="1"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  <m:sup>
                                              <m:r>
                                                <a:rPr kumimoji="1"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kumimoji="1" lang="en-US" altLang="zh-CN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zh-CN" sz="2400">
                                          <a:latin typeface="Cambria Math" panose="02040503050406030204" pitchFamily="18" charset="0"/>
                                        </a:rPr>
                                        <m:t>Γ</m:t>
                                      </m:r>
                                    </m:e>
                                    <m:sub>
                                      <m: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kumimoji="1" lang="zh-CN" altLang="en-US" sz="2400" dirty="0"/>
              </a:p>
              <a:p>
                <a:pPr/>
                <a:endParaRPr lang="zh-CN" altLang="en-US" sz="2400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3FAECE4-1C37-B674-DA90-50598CE7A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68" y="1599614"/>
                <a:ext cx="10972800" cy="22744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122F6D3-6BA1-980F-78F3-8DC1285F6FCC}"/>
                  </a:ext>
                </a:extLst>
              </p:cNvPr>
              <p:cNvSpPr txBox="1"/>
              <p:nvPr/>
            </p:nvSpPr>
            <p:spPr>
              <a:xfrm>
                <a:off x="1975104" y="3675888"/>
                <a:ext cx="7026347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𝑹𝒆</m:t>
                      </m:r>
                      <m:sSup>
                        <m:sSupPr>
                          <m:ctrlPr>
                            <a:rPr kumimoji="1" lang="en-US" altLang="zh-CN" sz="24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CN" sz="24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sz="2400" b="1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b="1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kumimoji="1" lang="en-US" altLang="zh-CN" sz="2400" b="1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CN" sz="2400" b="1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400" b="1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kumimoji="1" lang="en-US" altLang="zh-CN" sz="24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1" lang="en-US" altLang="zh-CN" sz="2400" b="1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CN" sz="24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sz="2400" b="1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b="1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𝑰𝒎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CN" sz="2400" b="1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CN" sz="2400" b="1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400" b="1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𝑭</m:t>
                                      </m:r>
                                    </m:e>
                                    <m:sub>
                                      <m:r>
                                        <a:rPr kumimoji="1" lang="en-US" altLang="zh-CN" sz="2400" b="1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1" lang="en-US" altLang="zh-CN" sz="2400" b="1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2400" b="1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kumimoji="1" lang="en-US" altLang="zh-CN" sz="2400" b="1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1" lang="en-US" altLang="zh-CN" sz="2400" b="1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2400" b="1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1" lang="en-US" altLang="zh-CN" sz="2400" b="1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b>
                                    <m:sSubPr>
                                      <m:ctrlPr>
                                        <a:rPr kumimoji="1" lang="en-US" altLang="zh-CN" sz="2400" b="1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400" b="1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e>
                                    <m:sub>
                                      <m:r>
                                        <a:rPr kumimoji="1" lang="en-US" altLang="zh-CN" sz="2400" b="1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kumimoji="1" lang="en-US" altLang="zh-CN" sz="2400" b="1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400" b="1" i="0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𝚪</m:t>
                                      </m:r>
                                    </m:e>
                                    <m:sub>
                                      <m:r>
                                        <a:rPr kumimoji="1" lang="en-US" altLang="zh-CN" sz="2400" b="1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zh-CN" sz="24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1" lang="en-US" altLang="zh-CN" sz="2400" b="1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24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sz="2400" b="1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CN" sz="2400" b="1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2400" b="1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1" lang="en-US" altLang="zh-CN" sz="2400" b="1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b>
                                    <m:sSubPr>
                                      <m:ctrlPr>
                                        <a:rPr kumimoji="1" lang="en-US" altLang="zh-CN" sz="2400" b="1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400" b="1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e>
                                    <m:sub>
                                      <m:r>
                                        <a:rPr kumimoji="1" lang="en-US" altLang="zh-CN" sz="2400" b="1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kumimoji="1" lang="en-US" altLang="zh-CN" sz="2400" b="1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400" b="1" i="0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𝚪</m:t>
                                      </m:r>
                                    </m:e>
                                    <m:sub>
                                      <m:r>
                                        <a:rPr kumimoji="1" lang="en-US" altLang="zh-CN" sz="2400" b="1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zh-CN" sz="24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1" lang="zh-CN" altLang="en-US" sz="2400" b="1" dirty="0">
                  <a:solidFill>
                    <a:srgbClr val="0432FF"/>
                  </a:solidFill>
                </a:endParaRPr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122F6D3-6BA1-980F-78F3-8DC1285F6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104" y="3675888"/>
                <a:ext cx="7026347" cy="930768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F6B19C3-B313-40F8-D02B-9162D99CCC28}"/>
                  </a:ext>
                </a:extLst>
              </p:cNvPr>
              <p:cNvSpPr txBox="1"/>
              <p:nvPr/>
            </p:nvSpPr>
            <p:spPr>
              <a:xfrm>
                <a:off x="0" y="4903184"/>
                <a:ext cx="12192000" cy="113909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buNone/>
                </a:pPr>
                <a:r>
                  <a:rPr lang="en" altLang="zh-CN" sz="2400" b="1" dirty="0">
                    <a:solidFill>
                      <a:srgbClr val="C00000"/>
                    </a:solidFill>
                    <a:effectLst/>
                    <a:latin typeface="Comic Sans MS" panose="030F0902030302020204" pitchFamily="66" charset="0"/>
                  </a:rPr>
                  <a:t>A</a:t>
                </a:r>
                <a:r>
                  <a:rPr lang="en" altLang="zh-CN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c</a:t>
                </a:r>
                <a:r>
                  <a:rPr lang="en" altLang="zh-CN" sz="2400" b="1" dirty="0">
                    <a:solidFill>
                      <a:srgbClr val="C00000"/>
                    </a:solidFill>
                    <a:effectLst/>
                    <a:latin typeface="Comic Sans MS" panose="030F0902030302020204" pitchFamily="66" charset="0"/>
                  </a:rPr>
                  <a:t>ircle with center </a:t>
                </a:r>
                <a14:m>
                  <m:oMath xmlns:m="http://schemas.openxmlformats.org/officeDocument/2006/math">
                    <m:r>
                      <a:rPr lang="en" altLang="zh-CN" sz="2400" b="1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" altLang="zh-CN" sz="2400" b="1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𝟎</m:t>
                    </m:r>
                    <m:r>
                      <a:rPr lang="en" altLang="zh-CN" sz="2400" b="1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" altLang="zh-CN" sz="2400" b="1" i="1" dirty="0" err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𝒊</m:t>
                    </m:r>
                    <m:r>
                      <a:rPr lang="en" altLang="zh-CN" sz="2400" b="1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/</m:t>
                    </m:r>
                    <m:r>
                      <a:rPr lang="en" altLang="zh-CN" sz="2400" b="1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𝟐</m:t>
                    </m:r>
                    <m:sSub>
                      <m:sSubPr>
                        <m:ctrlPr>
                          <a:rPr lang="en" altLang="zh-CN" sz="2400" b="1" i="1" dirty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sz="2400" b="1" i="1" dirty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" altLang="zh-CN" sz="2400" b="1" i="1" dirty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sSub>
                      <m:sSubPr>
                        <m:ctrlPr>
                          <a:rPr lang="en" altLang="zh-CN" sz="2400" b="1" i="1" dirty="0" err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sz="2400" b="1" i="0" dirty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en" altLang="zh-CN" sz="2400" b="1" i="1" dirty="0" err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" altLang="zh-CN" sz="2400" b="1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" altLang="zh-CN" sz="2400" b="1" dirty="0">
                    <a:solidFill>
                      <a:srgbClr val="C00000"/>
                    </a:solidFill>
                    <a:effectLst/>
                    <a:latin typeface="Comic Sans MS" panose="030F0902030302020204" pitchFamily="66" charset="0"/>
                  </a:rPr>
                  <a:t>and radius </a:t>
                </a:r>
                <a14:m>
                  <m:oMath xmlns:m="http://schemas.openxmlformats.org/officeDocument/2006/math">
                    <m:r>
                      <a:rPr lang="en" altLang="zh-CN" sz="2400" b="1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𝟏</m:t>
                    </m:r>
                    <m:r>
                      <a:rPr lang="en" altLang="zh-CN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" altLang="zh-CN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b>
                      <m:sSubPr>
                        <m:ctrlPr>
                          <a:rPr lang="en" altLang="zh-CN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" altLang="zh-CN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sSub>
                      <m:sSubPr>
                        <m:ctrlPr>
                          <a:rPr lang="en" altLang="zh-CN" sz="2400" b="1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sz="2400" b="1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en" altLang="zh-CN" sz="2400" b="1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altLang="zh-CN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" altLang="zh-CN" sz="2400" b="1" dirty="0">
                    <a:solidFill>
                      <a:srgbClr val="C00000"/>
                    </a:solidFill>
                    <a:effectLst/>
                    <a:latin typeface="Comic Sans MS" panose="030F0902030302020204" pitchFamily="66" charset="0"/>
                  </a:rPr>
                  <a:t> in the complex plane </a:t>
                </a:r>
              </a:p>
              <a:p>
                <a:pPr algn="ctr">
                  <a:lnSpc>
                    <a:spcPct val="150000"/>
                  </a:lnSpc>
                  <a:buNone/>
                </a:pPr>
                <a:r>
                  <a:rPr lang="en" altLang="zh-CN" sz="2400" b="1" dirty="0">
                    <a:solidFill>
                      <a:srgbClr val="C00000"/>
                    </a:solidFill>
                    <a:effectLst/>
                    <a:latin typeface="Comic Sans MS" panose="030F0902030302020204" pitchFamily="66" charset="0"/>
                  </a:rPr>
                  <a:t>when we extend s from positive to negative infinity.</a:t>
                </a:r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F6B19C3-B313-40F8-D02B-9162D99CC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03184"/>
                <a:ext cx="12192000" cy="1139094"/>
              </a:xfrm>
              <a:prstGeom prst="rect">
                <a:avLst/>
              </a:prstGeom>
              <a:blipFill>
                <a:blip r:embed="rId4"/>
                <a:stretch>
                  <a:fillRect b="-120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513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2D08C-8C27-7431-2521-546742E9A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C9A35B3-81B9-F99F-405F-AEEC6E09749C}"/>
              </a:ext>
            </a:extLst>
          </p:cNvPr>
          <p:cNvSpPr txBox="1"/>
          <p:nvPr/>
        </p:nvSpPr>
        <p:spPr>
          <a:xfrm>
            <a:off x="311046" y="246461"/>
            <a:ext cx="115161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" altLang="zh-CN" sz="3600" b="1" dirty="0">
                <a:latin typeface="Comic Sans MS" panose="030F0902030302020204" pitchFamily="66" charset="0"/>
                <a:ea typeface="SimHei" panose="02010609060101010101" pitchFamily="49" charset="-122"/>
                <a:cs typeface="Calibri" panose="020F0502020204030204" pitchFamily="34" charset="0"/>
              </a:rPr>
              <a:t>2. Interfering resonances combinations</a:t>
            </a:r>
            <a:endParaRPr lang="zh-CN" altLang="en-US" sz="3600" dirty="0">
              <a:latin typeface="Comic Sans MS" panose="030F0902030302020204" pitchFamily="66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5DD61F4-A472-328E-4759-8C0A396B64DD}"/>
              </a:ext>
            </a:extLst>
          </p:cNvPr>
          <p:cNvSpPr txBox="1"/>
          <p:nvPr/>
        </p:nvSpPr>
        <p:spPr>
          <a:xfrm>
            <a:off x="384048" y="1188720"/>
            <a:ext cx="3629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omic Sans MS" panose="030F0902030302020204" pitchFamily="66" charset="0"/>
              </a:rPr>
              <a:t>(1) </a:t>
            </a:r>
            <a:r>
              <a:rPr lang="zh-CN" altLang="en-US" sz="2400" b="1" dirty="0">
                <a:latin typeface="Comic Sans MS" panose="030F0902030302020204" pitchFamily="66" charset="0"/>
              </a:rPr>
              <a:t>Geometric </a:t>
            </a:r>
            <a:r>
              <a:rPr lang="en-US" altLang="zh-CN" sz="2400" b="1" dirty="0">
                <a:latin typeface="Comic Sans MS" panose="030F0902030302020204" pitchFamily="66" charset="0"/>
              </a:rPr>
              <a:t>meaning</a:t>
            </a:r>
            <a:r>
              <a:rPr lang="zh-CN" altLang="en-US" sz="2400" b="1" dirty="0">
                <a:latin typeface="Comic Sans MS" panose="030F0902030302020204" pitchFamily="66" charset="0"/>
              </a:rPr>
              <a:t>：</a:t>
            </a:r>
            <a:endParaRPr kumimoji="1" lang="zh-CN" altLang="en-US" sz="2400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F88C6E0-1ED3-AB8D-ACB2-A7655AA1C597}"/>
              </a:ext>
            </a:extLst>
          </p:cNvPr>
          <p:cNvGrpSpPr/>
          <p:nvPr/>
        </p:nvGrpSpPr>
        <p:grpSpPr>
          <a:xfrm>
            <a:off x="1168263" y="1974794"/>
            <a:ext cx="3895344" cy="1097280"/>
            <a:chOff x="6912864" y="4279392"/>
            <a:chExt cx="3895344" cy="109728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614FD0C-DCCF-54B3-38B4-4BBF7C87C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300"/>
            <a:stretch>
              <a:fillRect/>
            </a:stretch>
          </p:blipFill>
          <p:spPr>
            <a:xfrm>
              <a:off x="6949440" y="4279392"/>
              <a:ext cx="3771246" cy="1078992"/>
            </a:xfrm>
            <a:prstGeom prst="rect">
              <a:avLst/>
            </a:prstGeom>
          </p:spPr>
        </p:pic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id="{70FA4D1A-DF70-BDA9-18C1-5E53EA86BA38}"/>
                </a:ext>
              </a:extLst>
            </p:cNvPr>
            <p:cNvSpPr/>
            <p:nvPr/>
          </p:nvSpPr>
          <p:spPr>
            <a:xfrm>
              <a:off x="6912864" y="4297680"/>
              <a:ext cx="3895344" cy="1078992"/>
            </a:xfrm>
            <a:prstGeom prst="roundRect">
              <a:avLst/>
            </a:prstGeom>
            <a:noFill/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BB9C068A-8249-866A-1A3C-75B2BD3D0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525" y="1831288"/>
            <a:ext cx="6040882" cy="42740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577E4F4-E638-B5BA-3559-237FB00FFFDE}"/>
                  </a:ext>
                </a:extLst>
              </p:cNvPr>
              <p:cNvSpPr txBox="1"/>
              <p:nvPr/>
            </p:nvSpPr>
            <p:spPr>
              <a:xfrm>
                <a:off x="110968" y="3408387"/>
                <a:ext cx="5964368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800" dirty="0">
                    <a:solidFill>
                      <a:srgbClr val="0432FF"/>
                    </a:solidFill>
                    <a:latin typeface="Comic Sans MS" panose="030F0902030302020204" pitchFamily="66" charset="0"/>
                  </a:rPr>
                  <a:t>The ratio between the distances from any point on the circle defined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i="1" dirty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i="1" dirty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1" lang="en-US" altLang="zh-CN" sz="2800" i="1" dirty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2800" i="1" dirty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800" i="1" dirty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zh-CN" sz="2800" i="1" dirty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800" dirty="0">
                    <a:solidFill>
                      <a:srgbClr val="0432FF"/>
                    </a:solidFill>
                    <a:latin typeface="Comic Sans MS" panose="030F0902030302020204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kumimoji="1" lang="en-US" altLang="zh-CN" sz="2800" i="1" dirty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en-US" altLang="zh-CN" sz="2800" dirty="0">
                    <a:solidFill>
                      <a:srgbClr val="0432FF"/>
                    </a:solidFill>
                    <a:latin typeface="Comic Sans MS" panose="030F0902030302020204" pitchFamily="66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800" i="1" dirty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800" i="1" dirty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kumimoji="1" lang="en-US" altLang="zh-CN" sz="2800" i="1" dirty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kumimoji="1" lang="en-US" altLang="zh-CN" sz="2800" dirty="0">
                    <a:solidFill>
                      <a:srgbClr val="0432FF"/>
                    </a:solidFill>
                    <a:latin typeface="Comic Sans MS" panose="030F0902030302020204" pitchFamily="66" charset="0"/>
                  </a:rPr>
                  <a:t> is a constant.</a:t>
                </a:r>
                <a:endParaRPr kumimoji="1" lang="zh-CN" altLang="en-US" sz="2800" dirty="0">
                  <a:solidFill>
                    <a:srgbClr val="0432FF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577E4F4-E638-B5BA-3559-237FB00FF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68" y="3408387"/>
                <a:ext cx="5964368" cy="1815882"/>
              </a:xfrm>
              <a:prstGeom prst="rect">
                <a:avLst/>
              </a:prstGeom>
              <a:blipFill>
                <a:blip r:embed="rId4"/>
                <a:stretch>
                  <a:fillRect l="-2123" t="-3472"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组合 12">
            <a:extLst>
              <a:ext uri="{FF2B5EF4-FFF2-40B4-BE49-F238E27FC236}">
                <a16:creationId xmlns:a16="http://schemas.microsoft.com/office/drawing/2014/main" id="{504D88E2-308B-7B56-DACC-216399A87994}"/>
              </a:ext>
            </a:extLst>
          </p:cNvPr>
          <p:cNvGrpSpPr/>
          <p:nvPr/>
        </p:nvGrpSpPr>
        <p:grpSpPr>
          <a:xfrm>
            <a:off x="493776" y="5066382"/>
            <a:ext cx="3310128" cy="1194778"/>
            <a:chOff x="493776" y="5066382"/>
            <a:chExt cx="3310128" cy="119477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F35A4344-8E06-6BF8-8DB3-0C6C6B492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62786" y="5066382"/>
              <a:ext cx="2341118" cy="1194778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118DE594-698F-DA61-CD91-9AD9CE0C88D0}"/>
                </a:ext>
              </a:extLst>
            </p:cNvPr>
            <p:cNvSpPr txBox="1"/>
            <p:nvPr/>
          </p:nvSpPr>
          <p:spPr>
            <a:xfrm>
              <a:off x="493776" y="5486400"/>
              <a:ext cx="9877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>
                  <a:latin typeface="Comic Sans MS" panose="030F0902030302020204" pitchFamily="66" charset="0"/>
                </a:rPr>
                <a:t>Then,</a:t>
              </a:r>
              <a:endParaRPr kumimoji="1" lang="zh-CN" altLang="en-US" sz="2400" dirty="0">
                <a:latin typeface="Comic Sans MS" panose="030F09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868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1144A-088A-1931-FD43-9793669CB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75CF23B-D408-1B50-AA59-E5F43A2E49FB}"/>
              </a:ext>
            </a:extLst>
          </p:cNvPr>
          <p:cNvSpPr txBox="1"/>
          <p:nvPr/>
        </p:nvSpPr>
        <p:spPr>
          <a:xfrm>
            <a:off x="311046" y="246461"/>
            <a:ext cx="115161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" altLang="zh-CN" sz="3600" b="1" dirty="0">
                <a:latin typeface="Comic Sans MS" panose="030F0902030302020204" pitchFamily="66" charset="0"/>
                <a:ea typeface="SimHei" panose="02010609060101010101" pitchFamily="49" charset="-122"/>
                <a:cs typeface="Calibri" panose="020F0502020204030204" pitchFamily="34" charset="0"/>
              </a:rPr>
              <a:t>2. Interfering resonances combinations</a:t>
            </a:r>
            <a:endParaRPr lang="zh-CN" altLang="en-US" sz="3600" dirty="0">
              <a:latin typeface="Comic Sans MS" panose="030F09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B7AF0A2-CAC6-5835-4477-8FB0315BBD3E}"/>
                  </a:ext>
                </a:extLst>
              </p:cNvPr>
              <p:cNvSpPr txBox="1"/>
              <p:nvPr/>
            </p:nvSpPr>
            <p:spPr>
              <a:xfrm>
                <a:off x="560832" y="1682836"/>
                <a:ext cx="1163116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" altLang="zh-CN" sz="2400" dirty="0">
                    <a:solidFill>
                      <a:srgbClr val="1A1718"/>
                    </a:solidFill>
                    <a:effectLst/>
                    <a:latin typeface="Comic Sans MS" panose="030F09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" altLang="zh-CN" sz="2400" i="1" dirty="0" smtClean="0">
                        <a:solidFill>
                          <a:srgbClr val="1A1718"/>
                        </a:solidFill>
                        <a:effectLst/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" altLang="zh-CN" sz="2400" dirty="0">
                    <a:solidFill>
                      <a:srgbClr val="1A1718"/>
                    </a:solidFill>
                    <a:effectLst/>
                    <a:latin typeface="Comic Sans MS" panose="030F0902030302020204" pitchFamily="66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" altLang="zh-CN" sz="2400" i="1" dirty="0" smtClean="0">
                            <a:solidFill>
                              <a:srgbClr val="1A171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" altLang="zh-CN" sz="2400" i="1" dirty="0" smtClean="0">
                            <a:solidFill>
                              <a:srgbClr val="1A171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" altLang="zh-CN" sz="2400" i="1" dirty="0" smtClean="0">
                            <a:solidFill>
                              <a:srgbClr val="1A1718"/>
                            </a:solidFill>
                            <a:effectLst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" altLang="zh-CN" sz="2400" dirty="0">
                    <a:solidFill>
                      <a:srgbClr val="1A1718"/>
                    </a:solidFill>
                    <a:effectLst/>
                    <a:latin typeface="Comic Sans MS" panose="030F0902030302020204" pitchFamily="66" charset="0"/>
                  </a:rPr>
                  <a:t> are a pair of reflection points on the circle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altLang="zh-CN" sz="2400" i="1" dirty="0" smtClean="0">
                            <a:solidFill>
                              <a:srgbClr val="1A171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sz="2400" i="1" dirty="0" smtClean="0">
                            <a:solidFill>
                              <a:srgbClr val="1A171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" altLang="zh-CN" sz="2400" i="1" dirty="0" smtClean="0">
                            <a:solidFill>
                              <a:srgbClr val="1A1718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" altLang="zh-CN" sz="2400" i="1" dirty="0" smtClean="0">
                        <a:solidFill>
                          <a:srgbClr val="1A1718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" altLang="zh-CN" sz="2400" i="1" dirty="0" smtClean="0">
                        <a:solidFill>
                          <a:srgbClr val="1A1718"/>
                        </a:solidFill>
                        <a:effectLst/>
                        <a:latin typeface="Cambria Math" panose="02040503050406030204" pitchFamily="18" charset="0"/>
                      </a:rPr>
                      <m:t>𝑠</m:t>
                    </m:r>
                    <m:r>
                      <a:rPr lang="en" altLang="zh-CN" sz="2400" i="1" dirty="0" smtClean="0">
                        <a:solidFill>
                          <a:srgbClr val="1A1718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" altLang="zh-CN" sz="2400" dirty="0">
                    <a:solidFill>
                      <a:srgbClr val="1A1718"/>
                    </a:solidFill>
                    <a:effectLst/>
                    <a:latin typeface="Comic Sans MS" panose="030F09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" altLang="zh-CN" sz="2400" i="1" dirty="0" smtClean="0">
                        <a:solidFill>
                          <a:srgbClr val="1A1718"/>
                        </a:solidFill>
                        <a:effectLst/>
                        <a:latin typeface="Cambria Math" panose="02040503050406030204" pitchFamily="18" charset="0"/>
                      </a:rPr>
                      <m:t>1/</m:t>
                    </m:r>
                    <m:r>
                      <a:rPr lang="en" altLang="zh-CN" sz="2400" i="1" dirty="0" smtClean="0">
                        <a:solidFill>
                          <a:srgbClr val="1A1718"/>
                        </a:solidFill>
                        <a:effectLst/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" altLang="zh-CN" sz="2400" dirty="0">
                    <a:solidFill>
                      <a:srgbClr val="1A1718"/>
                    </a:solidFill>
                    <a:effectLst/>
                    <a:latin typeface="Comic Sans MS" panose="030F09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" altLang="zh-CN" sz="2400" i="1" dirty="0" smtClean="0">
                        <a:solidFill>
                          <a:srgbClr val="1A1718"/>
                        </a:solidFill>
                        <a:effectLst/>
                        <a:latin typeface="Cambria Math" panose="02040503050406030204" pitchFamily="18" charset="0"/>
                      </a:rPr>
                      <m:t>1/</m:t>
                    </m:r>
                    <m:sSup>
                      <m:sSupPr>
                        <m:ctrlPr>
                          <a:rPr lang="en" altLang="zh-CN" sz="2400" i="1" dirty="0" smtClean="0">
                            <a:solidFill>
                              <a:srgbClr val="1A171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" altLang="zh-CN" sz="2400" i="1" dirty="0" smtClean="0">
                            <a:solidFill>
                              <a:srgbClr val="1A171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" altLang="zh-CN" sz="2400" i="1" dirty="0" smtClean="0">
                            <a:solidFill>
                              <a:srgbClr val="1A1718"/>
                            </a:solidFill>
                            <a:effectLst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" altLang="zh-CN" sz="2400" dirty="0">
                    <a:solidFill>
                      <a:srgbClr val="1A1718"/>
                    </a:solidFill>
                    <a:effectLst/>
                    <a:latin typeface="Comic Sans MS" panose="030F0902030302020204" pitchFamily="66" charset="0"/>
                  </a:rPr>
                  <a:t> are a pair of reflection points on </a:t>
                </a:r>
                <a14:m>
                  <m:oMath xmlns:m="http://schemas.openxmlformats.org/officeDocument/2006/math">
                    <m:r>
                      <a:rPr lang="en" altLang="zh-CN" sz="2400" i="1" dirty="0" smtClean="0">
                        <a:solidFill>
                          <a:srgbClr val="1A1718"/>
                        </a:solidFill>
                        <a:effectLst/>
                        <a:latin typeface="Cambria Math" panose="02040503050406030204" pitchFamily="18" charset="0"/>
                      </a:rPr>
                      <m:t>1</m:t>
                    </m:r>
                    <m:r>
                      <a:rPr lang="en" altLang="zh-CN" sz="2400" i="1" dirty="0">
                        <a:solidFill>
                          <a:srgbClr val="1A1718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" altLang="zh-CN" sz="2400" i="1" dirty="0" smtClean="0">
                            <a:solidFill>
                              <a:srgbClr val="1A171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sz="2400" i="1" dirty="0" smtClean="0">
                            <a:solidFill>
                              <a:srgbClr val="1A171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" altLang="zh-CN" sz="2400" i="1" dirty="0" smtClean="0">
                            <a:solidFill>
                              <a:srgbClr val="1A1718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" altLang="zh-CN" sz="2400" i="1" dirty="0" smtClean="0">
                        <a:solidFill>
                          <a:srgbClr val="1A1718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" altLang="zh-CN" sz="2400" i="1" dirty="0" smtClean="0">
                        <a:solidFill>
                          <a:srgbClr val="1A1718"/>
                        </a:solidFill>
                        <a:effectLst/>
                        <a:latin typeface="Cambria Math" panose="02040503050406030204" pitchFamily="18" charset="0"/>
                      </a:rPr>
                      <m:t>𝑠</m:t>
                    </m:r>
                    <m:r>
                      <a:rPr lang="en" altLang="zh-CN" sz="2400" i="1" dirty="0" smtClean="0">
                        <a:solidFill>
                          <a:srgbClr val="1A1718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" altLang="zh-CN" sz="2400" dirty="0">
                  <a:solidFill>
                    <a:srgbClr val="1A1718"/>
                  </a:solidFill>
                  <a:effectLst/>
                  <a:latin typeface="Comic Sans MS" panose="030F0902030302020204" pitchFamily="66" charset="0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B7AF0A2-CAC6-5835-4477-8FB0315BB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32" y="1682836"/>
                <a:ext cx="11631168" cy="830997"/>
              </a:xfrm>
              <a:prstGeom prst="rect">
                <a:avLst/>
              </a:prstGeom>
              <a:blipFill>
                <a:blip r:embed="rId2"/>
                <a:stretch>
                  <a:fillRect l="-872" t="-6061" r="-1200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64AD96BF-78A9-EDC9-FA9C-89E930511955}"/>
              </a:ext>
            </a:extLst>
          </p:cNvPr>
          <p:cNvSpPr txBox="1"/>
          <p:nvPr/>
        </p:nvSpPr>
        <p:spPr>
          <a:xfrm>
            <a:off x="201168" y="1170432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" altLang="zh-CN" sz="2400" dirty="0">
                <a:solidFill>
                  <a:srgbClr val="1A1718"/>
                </a:solidFill>
                <a:latin typeface="Comic Sans MS" panose="030F0902030302020204" pitchFamily="66" charset="0"/>
              </a:rPr>
              <a:t>(2) Reflection points</a:t>
            </a:r>
            <a:endParaRPr kumimoji="1" lang="zh-CN" altLang="en-US" sz="2400" dirty="0">
              <a:latin typeface="Comic Sans MS" panose="030F0902030302020204" pitchFamily="66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E3E5742-3ECC-3BBC-1FDA-40563DF7F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08" y="2779776"/>
            <a:ext cx="5108956" cy="359885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0B4F0614-160A-BD97-939C-39D049C7C7F6}"/>
              </a:ext>
            </a:extLst>
          </p:cNvPr>
          <p:cNvGrpSpPr/>
          <p:nvPr/>
        </p:nvGrpSpPr>
        <p:grpSpPr>
          <a:xfrm>
            <a:off x="5636113" y="2761488"/>
            <a:ext cx="5604161" cy="3687064"/>
            <a:chOff x="5636113" y="2761488"/>
            <a:chExt cx="5604161" cy="368706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219384F6-CD07-183C-35CE-76F428AD5D19}"/>
                    </a:ext>
                  </a:extLst>
                </p:cNvPr>
                <p:cNvSpPr txBox="1"/>
                <p:nvPr/>
              </p:nvSpPr>
              <p:spPr>
                <a:xfrm>
                  <a:off x="5636113" y="4339836"/>
                  <a:ext cx="53572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400" i="1" dirty="0" smtClean="0">
                            <a:latin typeface="Cambria Math" panose="02040503050406030204" pitchFamily="18" charset="0"/>
                          </a:rPr>
                          <m:t>⇒</m:t>
                        </m:r>
                      </m:oMath>
                    </m:oMathPara>
                  </a14:m>
                  <a:endParaRPr kumimoji="1" lang="zh-CN" altLang="en-US" sz="4400" dirty="0"/>
                </a:p>
              </p:txBody>
            </p:sp>
          </mc:Choice>
          <mc:Fallback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219384F6-CD07-183C-35CE-76F428AD5D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6113" y="4339836"/>
                  <a:ext cx="535724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94DBFC9-A0BD-E5E4-E796-F53969C6C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8702" y="2761488"/>
              <a:ext cx="4861572" cy="36870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492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6145B-9747-E158-0245-DF18E5CA7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43AA9FC-FCDF-2F1C-117B-AD86A7F7F2B6}"/>
              </a:ext>
            </a:extLst>
          </p:cNvPr>
          <p:cNvSpPr txBox="1"/>
          <p:nvPr/>
        </p:nvSpPr>
        <p:spPr>
          <a:xfrm>
            <a:off x="311046" y="246461"/>
            <a:ext cx="115161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" altLang="zh-CN" sz="3600" b="1" dirty="0">
                <a:latin typeface="Comic Sans MS" panose="030F0902030302020204" pitchFamily="66" charset="0"/>
                <a:ea typeface="SimHei" panose="02010609060101010101" pitchFamily="49" charset="-122"/>
                <a:cs typeface="Calibri" panose="020F0502020204030204" pitchFamily="34" charset="0"/>
              </a:rPr>
              <a:t>2. Interfering resonances combinations</a:t>
            </a:r>
            <a:endParaRPr lang="zh-CN" altLang="en-US" sz="3600" dirty="0">
              <a:latin typeface="Comic Sans MS" panose="030F0902030302020204" pitchFamily="66" charset="0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585CFE80-6BF9-F79E-63F4-B12938BDA36C}"/>
              </a:ext>
            </a:extLst>
          </p:cNvPr>
          <p:cNvGrpSpPr/>
          <p:nvPr/>
        </p:nvGrpSpPr>
        <p:grpSpPr>
          <a:xfrm>
            <a:off x="73313" y="1690585"/>
            <a:ext cx="5876383" cy="592523"/>
            <a:chOff x="73313" y="1690585"/>
            <a:chExt cx="5876383" cy="592523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4A87CE03-E89F-8169-31DD-D88F897B8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51801"/>
            <a:stretch>
              <a:fillRect/>
            </a:stretch>
          </p:blipFill>
          <p:spPr>
            <a:xfrm>
              <a:off x="3570985" y="1690585"/>
              <a:ext cx="2378711" cy="591598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7F3F5552-C6D9-9903-B9B1-F092AF1A4854}"/>
                </a:ext>
              </a:extLst>
            </p:cNvPr>
            <p:cNvSpPr txBox="1"/>
            <p:nvPr/>
          </p:nvSpPr>
          <p:spPr>
            <a:xfrm>
              <a:off x="73313" y="1759888"/>
              <a:ext cx="3534942" cy="52322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u="sng" dirty="0">
                  <a:latin typeface="Comic Sans MS" panose="030F0902030302020204" pitchFamily="66" charset="0"/>
                </a:rPr>
                <a:t>     Input solutions.  </a:t>
              </a:r>
              <a:endParaRPr kumimoji="1" lang="zh-CN" altLang="en-US" sz="2800" u="sng" dirty="0">
                <a:latin typeface="Comic Sans MS" panose="030F0902030302020204" pitchFamily="66" charset="0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07F87CD9-413D-84E5-446E-6B99493578C1}"/>
              </a:ext>
            </a:extLst>
          </p:cNvPr>
          <p:cNvGrpSpPr/>
          <p:nvPr/>
        </p:nvGrpSpPr>
        <p:grpSpPr>
          <a:xfrm>
            <a:off x="66260" y="2335950"/>
            <a:ext cx="5201717" cy="1324922"/>
            <a:chOff x="66260" y="2312504"/>
            <a:chExt cx="5201717" cy="132492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B28E6ECA-EAEE-B162-3ED9-23EF5B045AD0}"/>
                    </a:ext>
                  </a:extLst>
                </p:cNvPr>
                <p:cNvSpPr txBox="1"/>
                <p:nvPr/>
              </p:nvSpPr>
              <p:spPr>
                <a:xfrm>
                  <a:off x="66260" y="3018093"/>
                  <a:ext cx="3549048" cy="46166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2400" u="sng" dirty="0">
                      <a:latin typeface="Comic Sans MS" panose="030F0902030302020204" pitchFamily="66" charset="0"/>
                    </a:rPr>
                    <a:t>       </a:t>
                  </a:r>
                  <a:r>
                    <a:rPr kumimoji="1" lang="en-US" altLang="zh-CN" sz="2400" u="sng" dirty="0" err="1">
                      <a:latin typeface="Comic Sans MS" panose="030F0902030302020204" pitchFamily="66" charset="0"/>
                    </a:rPr>
                    <a:t>Obtian</a:t>
                  </a:r>
                  <a:r>
                    <a:rPr kumimoji="1" lang="en-US" altLang="zh-CN" sz="2400" u="sng" dirty="0">
                      <a:latin typeface="Comic Sans MS" panose="030F0902030302020204" pitchFamily="66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 u="sng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u="sng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zh-CN" sz="2400" b="0" i="1" u="sng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CN" sz="2400" b="0" i="1" u="sng" dirty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kumimoji="1" lang="en-US" altLang="zh-CN" sz="2400" i="1" u="sng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u="sng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zh-CN" sz="2400" b="0" i="1" u="sng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sz="2400" b="0" i="1" u="sng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sz="2400" b="0" i="1" u="sng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zh-CN" sz="2400" b="0" i="1" u="sng" dirty="0" smtClean="0">
                          <a:latin typeface="Cambria Math" panose="02040503050406030204" pitchFamily="18" charset="0"/>
                        </a:rPr>
                        <m:t>.         </m:t>
                      </m:r>
                    </m:oMath>
                  </a14:m>
                  <a:endParaRPr kumimoji="1" lang="zh-CN" altLang="en-US" sz="2400" i="1" u="sng" dirty="0">
                    <a:latin typeface="Comic Sans MS" panose="030F0902030302020204" pitchFamily="66" charset="0"/>
                  </a:endParaRPr>
                </a:p>
              </p:txBody>
            </p:sp>
          </mc:Choice>
          <mc:Fallback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B28E6ECA-EAEE-B162-3ED9-23EF5B045A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60" y="3018093"/>
                  <a:ext cx="3549048" cy="461665"/>
                </a:xfrm>
                <a:prstGeom prst="rect">
                  <a:avLst/>
                </a:prstGeom>
                <a:blipFill>
                  <a:blip r:embed="rId3"/>
                  <a:stretch>
                    <a:fillRect t="-10811" b="-32432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BBAE142-8199-3268-B34E-0BD6E0590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1" r="54479" b="-1325"/>
            <a:stretch>
              <a:fillRect/>
            </a:stretch>
          </p:blipFill>
          <p:spPr>
            <a:xfrm>
              <a:off x="3727975" y="2900249"/>
              <a:ext cx="1540002" cy="737177"/>
            </a:xfrm>
            <a:prstGeom prst="rect">
              <a:avLst/>
            </a:prstGeom>
          </p:spPr>
        </p:pic>
        <p:sp>
          <p:nvSpPr>
            <p:cNvPr id="14" name="右箭头 13">
              <a:extLst>
                <a:ext uri="{FF2B5EF4-FFF2-40B4-BE49-F238E27FC236}">
                  <a16:creationId xmlns:a16="http://schemas.microsoft.com/office/drawing/2014/main" id="{5988F0C1-C587-E53A-E88E-A5DB3B7D5543}"/>
                </a:ext>
              </a:extLst>
            </p:cNvPr>
            <p:cNvSpPr/>
            <p:nvPr/>
          </p:nvSpPr>
          <p:spPr>
            <a:xfrm rot="5400000">
              <a:off x="1842052" y="2385391"/>
              <a:ext cx="556591" cy="410818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E9AF2F00-3655-3CA3-CED9-211BE9A6609D}"/>
              </a:ext>
            </a:extLst>
          </p:cNvPr>
          <p:cNvGrpSpPr/>
          <p:nvPr/>
        </p:nvGrpSpPr>
        <p:grpSpPr>
          <a:xfrm>
            <a:off x="79040" y="3549222"/>
            <a:ext cx="5332761" cy="1656762"/>
            <a:chOff x="79040" y="3549222"/>
            <a:chExt cx="5332761" cy="165676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C90D80DB-AA69-BCE9-65D1-C6D82458AAC2}"/>
                    </a:ext>
                  </a:extLst>
                </p:cNvPr>
                <p:cNvSpPr txBox="1"/>
                <p:nvPr/>
              </p:nvSpPr>
              <p:spPr>
                <a:xfrm>
                  <a:off x="79040" y="4214743"/>
                  <a:ext cx="3523488" cy="46166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kumimoji="1" lang="en-US" altLang="zh-CN" sz="2400" u="sng" dirty="0">
                      <a:latin typeface="Comic Sans MS" panose="030F0902030302020204" pitchFamily="66" charset="0"/>
                    </a:rPr>
                    <a:t>Obtian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2400" i="1" u="sng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400" b="0" i="1" u="sng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zh-CN" sz="2400" b="0" i="1" u="sng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sz="2400" b="0" i="1" u="sng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kumimoji="1" lang="en-US" altLang="zh-CN" sz="2400" b="0" i="1" u="sng" dirty="0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kumimoji="1" lang="en-US" altLang="zh-CN" sz="2400" i="1" u="sng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u="sng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zh-CN" sz="2400" b="0" i="1" u="sng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sz="2400" b="0" i="1" u="sng" dirty="0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kumimoji="1" lang="en-US" altLang="zh-CN" sz="2400" i="1" u="sng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400" b="0" i="1" u="sng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kumimoji="1" lang="en-US" altLang="zh-CN" sz="2400" b="0" i="1" u="sng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zh-CN" sz="2400" b="0" i="1" u="sng" dirty="0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kumimoji="1" lang="en-US" altLang="zh-CN" sz="2400" i="1" u="sng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400" b="0" i="1" u="sng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zh-CN" sz="2400" b="0" i="1" u="sng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CN" sz="2400" b="0" i="1" u="sng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kumimoji="1" lang="en-US" altLang="zh-CN" sz="2400" b="0" i="1" u="sng" dirty="0" smtClean="0">
                          <a:latin typeface="Cambria Math" panose="02040503050406030204" pitchFamily="18" charset="0"/>
                        </a:rPr>
                        <m:t>/</m:t>
                      </m:r>
                      <m:sSubSup>
                        <m:sSubSupPr>
                          <m:ctrlPr>
                            <a:rPr kumimoji="1" lang="en-US" altLang="zh-CN" sz="2400" i="1" u="sng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400" b="0" i="1" u="sng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zh-CN" sz="2400" b="0" i="1" u="sng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sz="2400" b="0" i="1" u="sng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kumimoji="1" lang="en-US" altLang="zh-CN" sz="2400" b="0" i="1" u="sng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kumimoji="1" lang="zh-CN" altLang="en-US" sz="2400" i="1" u="sng" dirty="0">
                    <a:latin typeface="Comic Sans MS" panose="030F0902030302020204" pitchFamily="66" charset="0"/>
                  </a:endParaRPr>
                </a:p>
              </p:txBody>
            </p:sp>
          </mc:Choice>
          <mc:Fallback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C90D80DB-AA69-BCE9-65D1-C6D82458AA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40" y="4214743"/>
                  <a:ext cx="3523488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2878" t="-10526" b="-28947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E2D0F597-A287-8151-B5C9-C349E2603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58237"/>
            <a:stretch>
              <a:fillRect/>
            </a:stretch>
          </p:blipFill>
          <p:spPr>
            <a:xfrm>
              <a:off x="3864864" y="3549222"/>
              <a:ext cx="1536192" cy="794432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AB43814D-0D8D-720D-918B-E292384DD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21363"/>
            <a:stretch>
              <a:fillRect/>
            </a:stretch>
          </p:blipFill>
          <p:spPr>
            <a:xfrm>
              <a:off x="3938016" y="4249518"/>
              <a:ext cx="1473785" cy="956466"/>
            </a:xfrm>
            <a:prstGeom prst="rect">
              <a:avLst/>
            </a:prstGeom>
          </p:spPr>
        </p:pic>
        <p:sp>
          <p:nvSpPr>
            <p:cNvPr id="15" name="右箭头 14">
              <a:extLst>
                <a:ext uri="{FF2B5EF4-FFF2-40B4-BE49-F238E27FC236}">
                  <a16:creationId xmlns:a16="http://schemas.microsoft.com/office/drawing/2014/main" id="{D45FDBD6-C0A4-DB7A-B226-59825D564B68}"/>
                </a:ext>
              </a:extLst>
            </p:cNvPr>
            <p:cNvSpPr/>
            <p:nvPr/>
          </p:nvSpPr>
          <p:spPr>
            <a:xfrm rot="5400000">
              <a:off x="1835426" y="3677479"/>
              <a:ext cx="556591" cy="410818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246D63C5-3D37-8D0E-062D-2E23A7DE7316}"/>
              </a:ext>
            </a:extLst>
          </p:cNvPr>
          <p:cNvGrpSpPr/>
          <p:nvPr/>
        </p:nvGrpSpPr>
        <p:grpSpPr>
          <a:xfrm>
            <a:off x="95755" y="4797288"/>
            <a:ext cx="5853941" cy="1185058"/>
            <a:chOff x="95755" y="4797288"/>
            <a:chExt cx="5853941" cy="1185058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3008D14-BBF3-ACDA-F6B2-68E899EF8684}"/>
                </a:ext>
              </a:extLst>
            </p:cNvPr>
            <p:cNvSpPr txBox="1"/>
            <p:nvPr/>
          </p:nvSpPr>
          <p:spPr>
            <a:xfrm>
              <a:off x="95755" y="5411392"/>
              <a:ext cx="3490058" cy="52322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u="sng" dirty="0">
                  <a:latin typeface="Comic Sans MS" panose="030F0902030302020204" pitchFamily="66" charset="0"/>
                </a:rPr>
                <a:t>   Output solutions  </a:t>
              </a:r>
              <a:endParaRPr kumimoji="1" lang="zh-CN" altLang="en-US" sz="2800" u="sng" dirty="0">
                <a:latin typeface="Comic Sans MS" panose="030F0902030302020204" pitchFamily="66" charset="0"/>
              </a:endParaRP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6421BBBA-4F30-3538-7583-81400BED7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54797"/>
            <a:stretch>
              <a:fillRect/>
            </a:stretch>
          </p:blipFill>
          <p:spPr>
            <a:xfrm>
              <a:off x="3742944" y="5293614"/>
              <a:ext cx="2206752" cy="688732"/>
            </a:xfrm>
            <a:prstGeom prst="rect">
              <a:avLst/>
            </a:prstGeom>
          </p:spPr>
        </p:pic>
        <p:sp>
          <p:nvSpPr>
            <p:cNvPr id="16" name="右箭头 15">
              <a:extLst>
                <a:ext uri="{FF2B5EF4-FFF2-40B4-BE49-F238E27FC236}">
                  <a16:creationId xmlns:a16="http://schemas.microsoft.com/office/drawing/2014/main" id="{5AD907BC-3B3E-CD1B-1CA4-445216E7DE77}"/>
                </a:ext>
              </a:extLst>
            </p:cNvPr>
            <p:cNvSpPr/>
            <p:nvPr/>
          </p:nvSpPr>
          <p:spPr>
            <a:xfrm rot="5400000">
              <a:off x="1808922" y="4870175"/>
              <a:ext cx="556591" cy="410818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E71D2FCE-7D6C-8A8E-6560-FF770A24D91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139" r="50752" b="11745"/>
          <a:stretch>
            <a:fillRect/>
          </a:stretch>
        </p:blipFill>
        <p:spPr>
          <a:xfrm>
            <a:off x="6228523" y="1139688"/>
            <a:ext cx="5645426" cy="24384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E3603D7-5BC6-8288-72D0-4161AD36BFE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51791" t="2886" r="1179"/>
          <a:stretch>
            <a:fillRect/>
          </a:stretch>
        </p:blipFill>
        <p:spPr>
          <a:xfrm>
            <a:off x="6188766" y="3657600"/>
            <a:ext cx="5817704" cy="2663688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9625B6D9-1A8C-2FB7-BE1D-A23F24D89F73}"/>
              </a:ext>
            </a:extLst>
          </p:cNvPr>
          <p:cNvSpPr txBox="1"/>
          <p:nvPr/>
        </p:nvSpPr>
        <p:spPr>
          <a:xfrm>
            <a:off x="10827026" y="1616765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omic Sans MS" panose="030F0902030302020204" pitchFamily="66" charset="0"/>
              </a:rPr>
              <a:t>Input</a:t>
            </a:r>
            <a:endParaRPr kumimoji="1" lang="zh-CN" altLang="en-US" dirty="0">
              <a:latin typeface="Comic Sans MS" panose="030F0902030302020204" pitchFamily="66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553C992-F7A5-3F80-E404-A36CA7E9B290}"/>
              </a:ext>
            </a:extLst>
          </p:cNvPr>
          <p:cNvSpPr txBox="1"/>
          <p:nvPr/>
        </p:nvSpPr>
        <p:spPr>
          <a:xfrm>
            <a:off x="10820399" y="4022034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omic Sans MS" panose="030F0902030302020204" pitchFamily="66" charset="0"/>
              </a:rPr>
              <a:t>output</a:t>
            </a:r>
            <a:endParaRPr kumimoji="1" lang="zh-CN" altLang="en-US" dirty="0">
              <a:latin typeface="Comic Sans MS" panose="030F0902030302020204" pitchFamily="66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CE01952-0D40-DA02-BF2C-E3E23DD7A3A7}"/>
              </a:ext>
            </a:extLst>
          </p:cNvPr>
          <p:cNvSpPr txBox="1"/>
          <p:nvPr/>
        </p:nvSpPr>
        <p:spPr>
          <a:xfrm>
            <a:off x="148160" y="984901"/>
            <a:ext cx="438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" altLang="zh-CN" sz="2800" dirty="0">
                <a:solidFill>
                  <a:srgbClr val="1A1718"/>
                </a:solidFill>
                <a:latin typeface="Comic Sans MS" panose="030F0902030302020204" pitchFamily="66" charset="0"/>
              </a:rPr>
              <a:t>(3) Example</a:t>
            </a:r>
            <a:endParaRPr kumimoji="1" lang="zh-CN" altLang="en-US" sz="28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32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A516B-319D-862F-E550-50AD5B067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E37F57C-FBA9-6C27-E56C-B81D920A160F}"/>
              </a:ext>
            </a:extLst>
          </p:cNvPr>
          <p:cNvSpPr txBox="1"/>
          <p:nvPr/>
        </p:nvSpPr>
        <p:spPr>
          <a:xfrm>
            <a:off x="311046" y="246461"/>
            <a:ext cx="115161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" altLang="zh-CN" sz="3600" b="1" dirty="0">
                <a:latin typeface="Comic Sans MS" panose="030F0902030302020204" pitchFamily="66" charset="0"/>
                <a:ea typeface="SimHei" panose="02010609060101010101" pitchFamily="49" charset="-122"/>
                <a:cs typeface="Calibri" panose="020F0502020204030204" pitchFamily="34" charset="0"/>
              </a:rPr>
              <a:t>2. Interfering resonances combinations</a:t>
            </a:r>
            <a:endParaRPr lang="zh-CN" altLang="en-US" sz="3600" dirty="0">
              <a:latin typeface="Comic Sans MS" panose="030F0902030302020204" pitchFamily="66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D253F51-352A-827E-92C7-3E1517271563}"/>
              </a:ext>
            </a:extLst>
          </p:cNvPr>
          <p:cNvSpPr txBox="1"/>
          <p:nvPr/>
        </p:nvSpPr>
        <p:spPr>
          <a:xfrm>
            <a:off x="0" y="1190044"/>
            <a:ext cx="4717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p"/>
            </a:pPr>
            <a:r>
              <a:rPr kumimoji="1" lang="en-US" altLang="zh-CN" sz="2400" dirty="0">
                <a:solidFill>
                  <a:srgbClr val="C00000"/>
                </a:solidFill>
                <a:latin typeface="Comic Sans MS" panose="030F0902030302020204" pitchFamily="66" charset="0"/>
              </a:rPr>
              <a:t>More resonances case (n+1); 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3226A01-F90B-CA91-4068-4AC42F671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098" y="1441342"/>
            <a:ext cx="3596391" cy="91010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B07166E9-A5FB-85E5-98BA-4814E0CC8366}"/>
              </a:ext>
            </a:extLst>
          </p:cNvPr>
          <p:cNvGrpSpPr/>
          <p:nvPr/>
        </p:nvGrpSpPr>
        <p:grpSpPr>
          <a:xfrm>
            <a:off x="848140" y="2262532"/>
            <a:ext cx="4465981" cy="1257576"/>
            <a:chOff x="848140" y="2262532"/>
            <a:chExt cx="4465981" cy="125757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5CF1F83-9009-4373-D39E-5DC3169B4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6921" y="2694608"/>
              <a:ext cx="4267200" cy="825500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791A4FBF-4E6D-B7D2-A13D-7D1300B77FFB}"/>
                    </a:ext>
                  </a:extLst>
                </p:cNvPr>
                <p:cNvSpPr txBox="1"/>
                <p:nvPr/>
              </p:nvSpPr>
              <p:spPr>
                <a:xfrm>
                  <a:off x="848140" y="2262532"/>
                  <a:ext cx="19014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2400" dirty="0">
                      <a:latin typeface="Comic Sans MS" panose="030F0902030302020204" pitchFamily="66" charset="0"/>
                    </a:rPr>
                    <a:t>Divide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kumimoji="1" lang="zh-CN" altLang="en-US" sz="2400" dirty="0">
                    <a:latin typeface="Comic Sans MS" panose="030F0902030302020204" pitchFamily="66" charset="0"/>
                  </a:endParaRPr>
                </a:p>
              </p:txBody>
            </p:sp>
          </mc:Choice>
          <mc:Fallback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791A4FBF-4E6D-B7D2-A13D-7D1300B77F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140" y="2262532"/>
                  <a:ext cx="1901418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4636" t="-10811" b="-2973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0E020B1-1828-4615-BAB2-538169EA9C4F}"/>
              </a:ext>
            </a:extLst>
          </p:cNvPr>
          <p:cNvGrpSpPr/>
          <p:nvPr/>
        </p:nvGrpSpPr>
        <p:grpSpPr>
          <a:xfrm>
            <a:off x="801757" y="4389506"/>
            <a:ext cx="5174974" cy="1499427"/>
            <a:chOff x="801757" y="4389506"/>
            <a:chExt cx="5174974" cy="1499427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2004321-27C9-8268-CBBE-77ECC4B64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9931" y="4911033"/>
              <a:ext cx="4876800" cy="977900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6E73DC94-B4EE-7713-9C36-883CA41BD8B5}"/>
                    </a:ext>
                  </a:extLst>
                </p:cNvPr>
                <p:cNvSpPr txBox="1"/>
                <p:nvPr/>
              </p:nvSpPr>
              <p:spPr>
                <a:xfrm>
                  <a:off x="801757" y="4389506"/>
                  <a:ext cx="321741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2400" dirty="0">
                      <a:latin typeface="Comic Sans MS" panose="030F0902030302020204" pitchFamily="66" charset="0"/>
                    </a:rPr>
                    <a:t>Factor out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kumimoji="1" lang="en-US" altLang="zh-CN" sz="2400" dirty="0">
                      <a:latin typeface="Comic Sans MS" panose="030F0902030302020204" pitchFamily="66" charset="0"/>
                    </a:rPr>
                    <a:t> and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4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sz="24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kumimoji="1" lang="en-US" altLang="zh-CN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kumimoji="1" lang="zh-CN" altLang="en-US" sz="2400" dirty="0">
                    <a:latin typeface="Comic Sans MS" panose="030F0902030302020204" pitchFamily="66" charset="0"/>
                  </a:endParaRPr>
                </a:p>
              </p:txBody>
            </p:sp>
          </mc:Choice>
          <mc:Fallback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6E73DC94-B4EE-7713-9C36-883CA41BD8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757" y="4389506"/>
                  <a:ext cx="3217419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3150" t="-10526" r="-1181" b="-2894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DC23325-F0B6-B3AC-1734-7927E6A442EF}"/>
              </a:ext>
            </a:extLst>
          </p:cNvPr>
          <p:cNvGrpSpPr/>
          <p:nvPr/>
        </p:nvGrpSpPr>
        <p:grpSpPr>
          <a:xfrm>
            <a:off x="5274365" y="3022170"/>
            <a:ext cx="5715194" cy="1069161"/>
            <a:chOff x="5274365" y="3022170"/>
            <a:chExt cx="5715194" cy="1069161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F4339CE7-252C-FA09-88AE-CB6DFEC77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10501" y="3022170"/>
              <a:ext cx="4979058" cy="1022888"/>
            </a:xfrm>
            <a:prstGeom prst="rect">
              <a:avLst/>
            </a:prstGeom>
          </p:spPr>
        </p:pic>
        <p:sp>
          <p:nvSpPr>
            <p:cNvPr id="10" name="右大括号 9">
              <a:extLst>
                <a:ext uri="{FF2B5EF4-FFF2-40B4-BE49-F238E27FC236}">
                  <a16:creationId xmlns:a16="http://schemas.microsoft.com/office/drawing/2014/main" id="{F5766D2F-B447-E3DB-5AD3-1978C203338D}"/>
                </a:ext>
              </a:extLst>
            </p:cNvPr>
            <p:cNvSpPr/>
            <p:nvPr/>
          </p:nvSpPr>
          <p:spPr>
            <a:xfrm>
              <a:off x="5274365" y="3110666"/>
              <a:ext cx="251792" cy="980665"/>
            </a:xfrm>
            <a:prstGeom prst="rightBrace">
              <a:avLst>
                <a:gd name="adj1" fmla="val 30406"/>
                <a:gd name="adj2" fmla="val 52417"/>
              </a:avLst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6C65022D-5A95-7A2E-8585-5D022731D681}"/>
                    </a:ext>
                  </a:extLst>
                </p:cNvPr>
                <p:cNvSpPr txBox="1"/>
                <p:nvPr/>
              </p:nvSpPr>
              <p:spPr>
                <a:xfrm>
                  <a:off x="5648739" y="3292573"/>
                  <a:ext cx="672548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800" i="1" smtClean="0">
                            <a:latin typeface="Cambria Math" panose="02040503050406030204" pitchFamily="18" charset="0"/>
                          </a:rPr>
                          <m:t>⇒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6C65022D-5A95-7A2E-8585-5D022731D6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8739" y="3292573"/>
                  <a:ext cx="67254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9EE116E-5CAB-CB08-7C4F-C82A6C2651A3}"/>
                  </a:ext>
                </a:extLst>
              </p:cNvPr>
              <p:cNvSpPr txBox="1"/>
              <p:nvPr/>
            </p:nvSpPr>
            <p:spPr>
              <a:xfrm>
                <a:off x="1871870" y="5894491"/>
                <a:ext cx="353703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80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zh-CN" sz="1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kumimoji="1" lang="en-US" altLang="zh-CN" sz="1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18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CN" sz="1800" b="0" i="1" dirty="0" smtClean="0">
                              <a:latin typeface="Cambria Math" panose="02040503050406030204" pitchFamily="18" charset="0"/>
                            </a:rPr>
                            <m:t>→∞</m:t>
                          </m:r>
                        </m:e>
                      </m:d>
                      <m:r>
                        <a:rPr kumimoji="1" lang="en-US" altLang="zh-CN" sz="18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9EE116E-5CAB-CB08-7C4F-C82A6C265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870" y="5894491"/>
                <a:ext cx="353703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组合 20">
            <a:extLst>
              <a:ext uri="{FF2B5EF4-FFF2-40B4-BE49-F238E27FC236}">
                <a16:creationId xmlns:a16="http://schemas.microsoft.com/office/drawing/2014/main" id="{68B73F38-3C52-91D7-3C5E-016014F70CDF}"/>
              </a:ext>
            </a:extLst>
          </p:cNvPr>
          <p:cNvGrpSpPr/>
          <p:nvPr/>
        </p:nvGrpSpPr>
        <p:grpSpPr>
          <a:xfrm>
            <a:off x="5804452" y="5390041"/>
            <a:ext cx="2584173" cy="795131"/>
            <a:chOff x="5804452" y="5390041"/>
            <a:chExt cx="2584173" cy="795131"/>
          </a:xfrm>
        </p:grpSpPr>
        <p:sp>
          <p:nvSpPr>
            <p:cNvPr id="16" name="右大括号 15">
              <a:extLst>
                <a:ext uri="{FF2B5EF4-FFF2-40B4-BE49-F238E27FC236}">
                  <a16:creationId xmlns:a16="http://schemas.microsoft.com/office/drawing/2014/main" id="{EB2AC9EC-30BB-3A9A-891D-41A10FE38263}"/>
                </a:ext>
              </a:extLst>
            </p:cNvPr>
            <p:cNvSpPr/>
            <p:nvPr/>
          </p:nvSpPr>
          <p:spPr>
            <a:xfrm>
              <a:off x="5804452" y="5390041"/>
              <a:ext cx="225287" cy="795131"/>
            </a:xfrm>
            <a:prstGeom prst="rightBrace">
              <a:avLst>
                <a:gd name="adj1" fmla="val 30406"/>
                <a:gd name="adj2" fmla="val 47634"/>
              </a:avLst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169C69B8-035C-A1B1-F444-DE3692C3C25F}"/>
                    </a:ext>
                  </a:extLst>
                </p:cNvPr>
                <p:cNvSpPr txBox="1"/>
                <p:nvPr/>
              </p:nvSpPr>
              <p:spPr>
                <a:xfrm>
                  <a:off x="6347791" y="5463797"/>
                  <a:ext cx="2040834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800" i="1" smtClean="0">
                            <a:latin typeface="Cambria Math" panose="02040503050406030204" pitchFamily="18" charset="0"/>
                          </a:rPr>
                          <m:t>⇒</m:t>
                        </m:r>
                        <m:sSub>
                          <m:sSubPr>
                            <m:ctrlPr>
                              <a:rPr kumimoji="1" lang="en-US" altLang="zh-CN" sz="28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zh-CN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zh-CN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kumimoji="1" lang="en-US" altLang="zh-CN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zh-CN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zh-CN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zh-CN" altLang="en-US" sz="28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169C69B8-035C-A1B1-F444-DE3692C3C2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7791" y="5463797"/>
                  <a:ext cx="2040834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76AF39A-6AA7-FD82-DB1B-1CAA667C8D14}"/>
                  </a:ext>
                </a:extLst>
              </p:cNvPr>
              <p:cNvSpPr txBox="1"/>
              <p:nvPr/>
            </p:nvSpPr>
            <p:spPr>
              <a:xfrm>
                <a:off x="1814510" y="3743326"/>
                <a:ext cx="3536930" cy="640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zh-CN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2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kumimoji="1" lang="en-US" altLang="zh-CN" sz="2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CN" sz="2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kumimoji="1" lang="en-US" altLang="zh-CN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2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kumimoji="1" lang="en-US" altLang="zh-CN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kumimoji="1" lang="en-US" altLang="zh-CN" sz="2200" b="0" i="1" smtClean="0">
                        <a:latin typeface="Cambria Math" panose="02040503050406030204" pitchFamily="18" charset="0"/>
                      </a:rPr>
                      <m:t>=1−</m:t>
                    </m:r>
                    <m:d>
                      <m:dPr>
                        <m:ctrlPr>
                          <a:rPr kumimoji="1" lang="en-US" altLang="zh-CN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1" lang="en-US" altLang="zh-CN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zh-CN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1" lang="en-US" altLang="zh-CN" sz="2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kumimoji="1" lang="en-US" altLang="zh-CN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kumimoji="1" lang="en-US" altLang="zh-CN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zh-CN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200" dirty="0"/>
                  <a:t> </a:t>
                </a:r>
                <a:endParaRPr kumimoji="1" lang="zh-CN" altLang="en-US" sz="2200" dirty="0"/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76AF39A-6AA7-FD82-DB1B-1CAA667C8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510" y="3743326"/>
                <a:ext cx="3536930" cy="640496"/>
              </a:xfrm>
              <a:prstGeom prst="rect">
                <a:avLst/>
              </a:prstGeom>
              <a:blipFill>
                <a:blip r:embed="rId11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776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B1B91-E563-DE97-D5F4-27368DAE6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F0A17BF-A902-5BFF-340A-184F7882D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513" y="1131377"/>
            <a:ext cx="5896064" cy="100484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EFED25B-910B-A5D2-EC8B-7B0B624F4531}"/>
              </a:ext>
            </a:extLst>
          </p:cNvPr>
          <p:cNvSpPr txBox="1"/>
          <p:nvPr/>
        </p:nvSpPr>
        <p:spPr>
          <a:xfrm>
            <a:off x="311046" y="246461"/>
            <a:ext cx="115161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" altLang="zh-CN" sz="3600" b="1" dirty="0">
                <a:latin typeface="Comic Sans MS" panose="030F0902030302020204" pitchFamily="66" charset="0"/>
                <a:ea typeface="SimHei" panose="02010609060101010101" pitchFamily="49" charset="-122"/>
                <a:cs typeface="Calibri" panose="020F0502020204030204" pitchFamily="34" charset="0"/>
              </a:rPr>
              <a:t>2. Interfering resonances combinations</a:t>
            </a:r>
            <a:endParaRPr lang="zh-CN" altLang="en-US" sz="3600" dirty="0">
              <a:latin typeface="Comic Sans MS" panose="030F09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995E208-5860-A490-4009-89B7428F7B27}"/>
                  </a:ext>
                </a:extLst>
              </p:cNvPr>
              <p:cNvSpPr txBox="1"/>
              <p:nvPr/>
            </p:nvSpPr>
            <p:spPr>
              <a:xfrm>
                <a:off x="2287852" y="2264463"/>
                <a:ext cx="8054009" cy="4883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" altLang="zh-CN" sz="2400" b="1" dirty="0">
                    <a:solidFill>
                      <a:srgbClr val="C00000"/>
                    </a:solidFill>
                    <a:effectLst/>
                    <a:latin typeface="Comic Sans MS" panose="030F0902030302020204" pitchFamily="66" charset="0"/>
                  </a:rPr>
                  <a:t>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dirty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sz="2400" b="1" i="1" dirty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" altLang="zh-CN" sz="2400" b="1" i="1" dirty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" altLang="zh-CN" sz="2400" b="1" dirty="0">
                    <a:solidFill>
                      <a:srgbClr val="C00000"/>
                    </a:solidFill>
                    <a:effectLst/>
                    <a:latin typeface="Comic Sans MS" panose="030F0902030302020204" pitchFamily="66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altLang="zh-CN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" altLang="zh-CN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en" altLang="zh-CN" sz="2400" b="1" dirty="0">
                    <a:solidFill>
                      <a:srgbClr val="C00000"/>
                    </a:solidFill>
                    <a:effectLst/>
                    <a:latin typeface="Comic Sans MS" panose="030F0902030302020204" pitchFamily="66" charset="0"/>
                  </a:rPr>
                  <a:t> are a pair of reflections 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1" i="1" dirty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" altLang="zh-CN" sz="2400" b="1" i="1" dirty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" altLang="zh-CN" sz="2400" b="1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altLang="zh-CN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n-US" altLang="zh-CN" sz="2400" b="1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1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zh-CN" sz="2400" b="1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" altLang="zh-CN" sz="2400" b="1" dirty="0">
                  <a:solidFill>
                    <a:srgbClr val="C00000"/>
                  </a:solidFill>
                  <a:effectLst/>
                  <a:latin typeface="Comic Sans MS" panose="030F0902030302020204" pitchFamily="66" charset="0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995E208-5860-A490-4009-89B7428F7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852" y="2264463"/>
                <a:ext cx="8054009" cy="488339"/>
              </a:xfrm>
              <a:prstGeom prst="rect">
                <a:avLst/>
              </a:prstGeom>
              <a:blipFill>
                <a:blip r:embed="rId3"/>
                <a:stretch>
                  <a:fillRect l="-1260" t="-5128" b="-282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>
            <a:extLst>
              <a:ext uri="{FF2B5EF4-FFF2-40B4-BE49-F238E27FC236}">
                <a16:creationId xmlns:a16="http://schemas.microsoft.com/office/drawing/2014/main" id="{3CBBE0EB-9377-904A-CA54-FC04CF1954D9}"/>
              </a:ext>
            </a:extLst>
          </p:cNvPr>
          <p:cNvGrpSpPr/>
          <p:nvPr/>
        </p:nvGrpSpPr>
        <p:grpSpPr>
          <a:xfrm>
            <a:off x="0" y="2743199"/>
            <a:ext cx="12192000" cy="3635239"/>
            <a:chOff x="0" y="2743199"/>
            <a:chExt cx="12192000" cy="3635239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4721D8E-6FDE-759E-5E31-B8C17EF33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299791"/>
              <a:ext cx="6579099" cy="300824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DF4A4FA-5A05-74EC-9B98-07CFA0A4A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25535" y="3362387"/>
              <a:ext cx="5566465" cy="3016051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E9553B4-DAD1-8456-0855-28CD7E9B53D1}"/>
                </a:ext>
              </a:extLst>
            </p:cNvPr>
            <p:cNvSpPr txBox="1"/>
            <p:nvPr/>
          </p:nvSpPr>
          <p:spPr>
            <a:xfrm>
              <a:off x="0" y="2743199"/>
              <a:ext cx="35509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>
                  <a:latin typeface="Comic Sans MS" panose="030F0902030302020204" pitchFamily="66" charset="0"/>
                </a:rPr>
                <a:t>Example (4 resonances)</a:t>
              </a:r>
              <a:endParaRPr kumimoji="1" lang="zh-CN" altLang="en-US" sz="2400" dirty="0">
                <a:latin typeface="Comic Sans MS" panose="030F09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100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CAD96-FEA8-0C98-58E6-BF010F804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AE3F31-FA55-9876-4E56-54422BA4DF43}"/>
              </a:ext>
            </a:extLst>
          </p:cNvPr>
          <p:cNvSpPr txBox="1"/>
          <p:nvPr/>
        </p:nvSpPr>
        <p:spPr>
          <a:xfrm>
            <a:off x="311046" y="246461"/>
            <a:ext cx="115161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" altLang="zh-CN" sz="3600" b="1" dirty="0">
                <a:latin typeface="Comic Sans MS" panose="030F0902030302020204" pitchFamily="66" charset="0"/>
                <a:ea typeface="SimHei" panose="02010609060101010101" pitchFamily="49" charset="-122"/>
                <a:cs typeface="Calibri" panose="020F0502020204030204" pitchFamily="34" charset="0"/>
              </a:rPr>
              <a:t>3. Interfering background</a:t>
            </a:r>
            <a:endParaRPr lang="zh-CN" altLang="en-US" sz="3600" dirty="0">
              <a:latin typeface="Comic Sans MS" panose="030F0902030302020204" pitchFamily="66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D9702FC-8111-F368-A290-A46D179E3943}"/>
              </a:ext>
            </a:extLst>
          </p:cNvPr>
          <p:cNvGrpSpPr/>
          <p:nvPr/>
        </p:nvGrpSpPr>
        <p:grpSpPr>
          <a:xfrm>
            <a:off x="437321" y="1219199"/>
            <a:ext cx="8637105" cy="1288375"/>
            <a:chOff x="437321" y="1219199"/>
            <a:chExt cx="8637105" cy="128837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D92AFA51-36CB-A9F1-9AC3-C62E529DA3EC}"/>
                    </a:ext>
                  </a:extLst>
                </p:cNvPr>
                <p:cNvSpPr txBox="1"/>
                <p:nvPr/>
              </p:nvSpPr>
              <p:spPr>
                <a:xfrm>
                  <a:off x="2971800" y="1604378"/>
                  <a:ext cx="6102626" cy="90319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kumimoji="1"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sSup>
                          <m:sSup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  <m:d>
                                  <m:dPr>
                                    <m:ctrlPr>
                                      <a:rPr kumimoji="1" lang="en-US" altLang="zh-CN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CN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zh-CN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1" lang="en-US" altLang="zh-CN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d>
                                  <m:dPr>
                                    <m:ctrlPr>
                                      <a:rPr kumimoji="1" lang="en-US" altLang="zh-CN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CN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kumimoji="1" lang="en-US" altLang="zh-CN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kumimoji="1" lang="en-US" altLang="zh-CN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kumimoji="1" lang="en-US" altLang="zh-CN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kumimoji="1" lang="en-US" altLang="zh-CN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kumimoji="1" lang="en-US" altLang="zh-CN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kumimoji="1" lang="en-US" altLang="zh-CN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kumimoji="1" lang="en-US" altLang="zh-CN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zh-CN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D92AFA51-36CB-A9F1-9AC3-C62E529DA3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1604378"/>
                  <a:ext cx="6102626" cy="903196"/>
                </a:xfrm>
                <a:prstGeom prst="rect">
                  <a:avLst/>
                </a:prstGeom>
                <a:blipFill>
                  <a:blip r:embed="rId2"/>
                  <a:stretch>
                    <a:fillRect t="-88889" b="-1430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27BD230B-1B94-6031-5BC8-8B1303CC9588}"/>
                </a:ext>
              </a:extLst>
            </p:cNvPr>
            <p:cNvSpPr txBox="1"/>
            <p:nvPr/>
          </p:nvSpPr>
          <p:spPr>
            <a:xfrm>
              <a:off x="437321" y="1219199"/>
              <a:ext cx="54713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>
                  <a:latin typeface="Comic Sans MS" panose="030F0902030302020204" pitchFamily="66" charset="0"/>
                </a:rPr>
                <a:t>Resonances + interfering background</a:t>
              </a:r>
              <a:endParaRPr kumimoji="1" lang="zh-CN" altLang="en-US" sz="2400" dirty="0">
                <a:latin typeface="Comic Sans MS" panose="030F0902030302020204" pitchFamily="66" charset="0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4487355B-9CEA-BA14-2D4B-36EBFA4D998B}"/>
              </a:ext>
            </a:extLst>
          </p:cNvPr>
          <p:cNvGrpSpPr/>
          <p:nvPr/>
        </p:nvGrpSpPr>
        <p:grpSpPr>
          <a:xfrm>
            <a:off x="599658" y="2568055"/>
            <a:ext cx="11247785" cy="1521702"/>
            <a:chOff x="599658" y="2552557"/>
            <a:chExt cx="11247785" cy="152170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A94F7A62-0606-3449-ABD3-4EF2AB95167C}"/>
                    </a:ext>
                  </a:extLst>
                </p:cNvPr>
                <p:cNvSpPr txBox="1"/>
                <p:nvPr/>
              </p:nvSpPr>
              <p:spPr>
                <a:xfrm>
                  <a:off x="599658" y="2552557"/>
                  <a:ext cx="11247785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buNone/>
                  </a:pPr>
                  <a:r>
                    <a:rPr lang="en" altLang="zh-CN" sz="2400" dirty="0">
                      <a:solidFill>
                        <a:srgbClr val="1A1718"/>
                      </a:solidFill>
                      <a:effectLst/>
                      <a:latin typeface="Comic Sans MS" panose="030F0902030302020204" pitchFamily="66" charset="0"/>
                    </a:rPr>
                    <a:t>Weierstrass factorization theorem (assuming </a:t>
                  </a:r>
                  <a14:m>
                    <m:oMath xmlns:m="http://schemas.openxmlformats.org/officeDocument/2006/math">
                      <m:r>
                        <a:rPr lang="en" altLang="zh-CN" sz="2400" i="1" dirty="0" smtClean="0">
                          <a:solidFill>
                            <a:srgbClr val="1A1718"/>
                          </a:solidFill>
                          <a:effectLst/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" altLang="zh-CN" sz="2400" i="1" dirty="0" smtClean="0">
                          <a:solidFill>
                            <a:srgbClr val="1A1718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" altLang="zh-CN" sz="2400" i="1" dirty="0" err="1" smtClean="0">
                              <a:solidFill>
                                <a:srgbClr val="1A1718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" altLang="zh-CN" sz="2400" i="1" dirty="0" err="1" smtClean="0">
                              <a:solidFill>
                                <a:srgbClr val="1A1718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" altLang="zh-CN" sz="2400" i="1" dirty="0" err="1" smtClean="0">
                              <a:solidFill>
                                <a:srgbClr val="1A1718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" altLang="zh-CN" sz="2400" i="1" dirty="0" smtClean="0">
                          <a:solidFill>
                            <a:srgbClr val="1A1718"/>
                          </a:solidFill>
                          <a:effectLst/>
                          <a:latin typeface="Cambria Math" panose="02040503050406030204" pitchFamily="18" charset="0"/>
                        </a:rPr>
                        <m:t>)=0</m:t>
                      </m:r>
                    </m:oMath>
                  </a14:m>
                  <a:r>
                    <a:rPr lang="en" altLang="zh-CN" sz="2400" dirty="0">
                      <a:solidFill>
                        <a:srgbClr val="1A1718"/>
                      </a:solidFill>
                      <a:effectLst/>
                      <a:latin typeface="Comic Sans MS" panose="030F0902030302020204" pitchFamily="66" charset="0"/>
                    </a:rPr>
                    <a:t>)</a:t>
                  </a:r>
                  <a:endParaRPr lang="en" altLang="zh-CN" dirty="0">
                    <a:solidFill>
                      <a:srgbClr val="1A1718"/>
                    </a:solidFill>
                    <a:effectLst/>
                    <a:latin typeface="Comic Sans MS" panose="030F0902030302020204" pitchFamily="66" charset="0"/>
                  </a:endParaRPr>
                </a:p>
              </p:txBody>
            </p:sp>
          </mc:Choice>
          <mc:Fallback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A94F7A62-0606-3449-ABD3-4EF2AB9516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658" y="2552557"/>
                  <a:ext cx="11247785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903" t="-10811" b="-2973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4D5B652B-8943-D5D5-C5A7-F4EC6F8BB552}"/>
                    </a:ext>
                  </a:extLst>
                </p:cNvPr>
                <p:cNvSpPr txBox="1"/>
                <p:nvPr/>
              </p:nvSpPr>
              <p:spPr>
                <a:xfrm>
                  <a:off x="3276600" y="3141631"/>
                  <a:ext cx="6102626" cy="93262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kumimoji="1" lang="en-US" altLang="zh-CN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kumimoji="1"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kumimoji="1"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ctrlPr>
                              <a:rPr kumimoji="1"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kumimoji="1"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kumimoji="1"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1"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1"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kumimoji="1"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1"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kumimoji="1"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nary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CN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∏"/>
                                <m:supHide m:val="on"/>
                                <m:ctrlPr>
                                  <a:rPr kumimoji="1"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kumimoji="1"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d>
                                  <m:dPr>
                                    <m:ctrlPr>
                                      <a:rPr kumimoji="1"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kumimoji="1"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kumimoji="1" lang="en-US" altLang="zh-CN" sz="20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20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20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kumimoji="1"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 </m:t>
                                </m:r>
                              </m:e>
                            </m:nary>
                          </m:e>
                        </m:d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kumimoji="1" lang="en-US" altLang="zh-CN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4D5B652B-8943-D5D5-C5A7-F4EC6F8BB5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6600" y="3141631"/>
                  <a:ext cx="6102626" cy="932628"/>
                </a:xfrm>
                <a:prstGeom prst="rect">
                  <a:avLst/>
                </a:prstGeom>
                <a:blipFill>
                  <a:blip r:embed="rId4"/>
                  <a:stretch>
                    <a:fillRect t="-102667" b="-154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29CBE22-DD19-C162-2CD0-B27151774353}"/>
              </a:ext>
            </a:extLst>
          </p:cNvPr>
          <p:cNvGrpSpPr/>
          <p:nvPr/>
        </p:nvGrpSpPr>
        <p:grpSpPr>
          <a:xfrm>
            <a:off x="786147" y="4479235"/>
            <a:ext cx="6144882" cy="1071265"/>
            <a:chOff x="786147" y="4479235"/>
            <a:chExt cx="6144882" cy="107126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87BFAB70-20A8-68E9-F621-A99BC5205A42}"/>
                    </a:ext>
                  </a:extLst>
                </p:cNvPr>
                <p:cNvSpPr txBox="1"/>
                <p:nvPr/>
              </p:nvSpPr>
              <p:spPr>
                <a:xfrm>
                  <a:off x="786147" y="4479235"/>
                  <a:ext cx="5988627" cy="4619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kumimoji="1" lang="en-US" altLang="zh-CN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zh-C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kumimoji="1" lang="en-US" altLang="zh-CN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kumimoji="1" lang="en-US" altLang="zh-CN" sz="2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kumimoji="1" lang="en-US" altLang="zh-CN" sz="2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d>
                        <m:dPr>
                          <m:ctrlPr>
                            <a:rPr kumimoji="1" lang="en-US" altLang="zh-CN" sz="2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zh-CN" sz="2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kumimoji="1" lang="en-US" altLang="zh-C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sSup>
                        <m:sSupPr>
                          <m:ctrlPr>
                            <a:rPr kumimoji="1" lang="en-US" altLang="zh-CN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zh-C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kumimoji="1" lang="en-US" altLang="zh-CN" sz="2400" dirty="0">
                      <a:latin typeface="Comic Sans MS" panose="030F0902030302020204" pitchFamily="66" charset="0"/>
                    </a:rPr>
                    <a:t> with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1" lang="en-US" altLang="zh-CN" sz="2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zh-CN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d>
                            <m:dPr>
                              <m:ctrlPr>
                                <a:rPr kumimoji="1" lang="en-US" altLang="zh-CN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CN" sz="24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e>
                          </m:d>
                        </m:e>
                      </m:d>
                      <m:r>
                        <a:rPr kumimoji="1" lang="en-US" altLang="zh-C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=|</m:t>
                      </m:r>
                      <m:r>
                        <a:rPr kumimoji="1" lang="en-US" altLang="zh-CN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sSup>
                        <m:sSupPr>
                          <m:ctrlPr>
                            <a:rPr kumimoji="1" lang="en-US" altLang="zh-CN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zh-C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</m:oMath>
                  </a14:m>
                  <a:endParaRPr kumimoji="1" lang="zh-CN" altLang="en-US" sz="2400" dirty="0">
                    <a:latin typeface="Comic Sans MS" panose="030F0902030302020204" pitchFamily="66" charset="0"/>
                  </a:endParaRPr>
                </a:p>
              </p:txBody>
            </p:sp>
          </mc:Choice>
          <mc:Fallback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87BFAB70-20A8-68E9-F621-A99BC5205A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147" y="4479235"/>
                  <a:ext cx="5988627" cy="461921"/>
                </a:xfrm>
                <a:prstGeom prst="rect">
                  <a:avLst/>
                </a:prstGeom>
                <a:blipFill>
                  <a:blip r:embed="rId5"/>
                  <a:stretch>
                    <a:fillRect l="-211" t="-10526" b="-2631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822CC50A-C37F-465C-A568-5EF3185E5CD5}"/>
                </a:ext>
              </a:extLst>
            </p:cNvPr>
            <p:cNvSpPr txBox="1"/>
            <p:nvPr/>
          </p:nvSpPr>
          <p:spPr>
            <a:xfrm>
              <a:off x="4540784" y="5088835"/>
              <a:ext cx="9845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>
                  <a:solidFill>
                    <a:srgbClr val="011893"/>
                  </a:solidFill>
                  <a:latin typeface="Comic Sans MS" panose="030F0902030302020204" pitchFamily="66" charset="0"/>
                </a:rPr>
                <a:t>Input</a:t>
              </a:r>
              <a:endParaRPr kumimoji="1" lang="zh-CN" altLang="en-US" sz="2400" dirty="0">
                <a:solidFill>
                  <a:srgbClr val="011893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326CE42-DE6A-D3C3-31AE-DAA8E594456D}"/>
                </a:ext>
              </a:extLst>
            </p:cNvPr>
            <p:cNvSpPr txBox="1"/>
            <p:nvPr/>
          </p:nvSpPr>
          <p:spPr>
            <a:xfrm>
              <a:off x="5726853" y="5055705"/>
              <a:ext cx="12041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>
                  <a:solidFill>
                    <a:srgbClr val="011893"/>
                  </a:solidFill>
                  <a:latin typeface="Comic Sans MS" panose="030F0902030302020204" pitchFamily="66" charset="0"/>
                </a:rPr>
                <a:t>Output</a:t>
              </a:r>
              <a:endParaRPr kumimoji="1" lang="zh-CN" altLang="en-US" sz="2400" dirty="0">
                <a:solidFill>
                  <a:srgbClr val="011893"/>
                </a:solidFill>
                <a:latin typeface="Comic Sans MS" panose="030F0902030302020204" pitchFamily="66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1BB5C97-22F5-63F0-DEB6-5BC5F711A10C}"/>
                  </a:ext>
                </a:extLst>
              </p:cNvPr>
              <p:cNvSpPr txBox="1"/>
              <p:nvPr/>
            </p:nvSpPr>
            <p:spPr>
              <a:xfrm>
                <a:off x="609600" y="5963478"/>
                <a:ext cx="104036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Q: can we write </a:t>
                </a:r>
                <a14:m>
                  <m:oMath xmlns:m="http://schemas.openxmlformats.org/officeDocument/2006/math">
                    <m:r>
                      <a:rPr kumimoji="1" lang="en-US" altLang="zh-CN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</m:t>
                    </m:r>
                    <m:sSup>
                      <m:sSupPr>
                        <m:ctrlPr>
                          <a:rPr kumimoji="1"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4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e>
                        </m:d>
                      </m:e>
                      <m:sup>
                        <m:r>
                          <a:rPr kumimoji="1"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kumimoji="1" lang="en-US" altLang="zh-CN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as “Resonances + interfering background” form?  </a:t>
                </a:r>
                <a:endParaRPr kumimoji="1" lang="zh-CN" altLang="en-US" sz="2400" b="1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1BB5C97-22F5-63F0-DEB6-5BC5F711A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963478"/>
                <a:ext cx="10403617" cy="461665"/>
              </a:xfrm>
              <a:prstGeom prst="rect">
                <a:avLst/>
              </a:prstGeom>
              <a:blipFill>
                <a:blip r:embed="rId6"/>
                <a:stretch>
                  <a:fillRect l="-976" t="-10811" r="-122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185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99FE9-0CF9-A38F-C417-6A7E4AAD2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B411372-268D-B4BF-1548-1B4527014F31}"/>
              </a:ext>
            </a:extLst>
          </p:cNvPr>
          <p:cNvSpPr txBox="1"/>
          <p:nvPr/>
        </p:nvSpPr>
        <p:spPr>
          <a:xfrm>
            <a:off x="311046" y="246461"/>
            <a:ext cx="115161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" altLang="zh-CN" sz="3600" b="1" dirty="0">
                <a:latin typeface="Comic Sans MS" panose="030F0902030302020204" pitchFamily="66" charset="0"/>
                <a:ea typeface="SimHei" panose="02010609060101010101" pitchFamily="49" charset="-122"/>
                <a:cs typeface="Calibri" panose="020F0502020204030204" pitchFamily="34" charset="0"/>
              </a:rPr>
              <a:t>3. Interfering background:</a:t>
            </a:r>
            <a:r>
              <a:rPr lang="en" altLang="zh-CN" sz="3600" b="1" dirty="0">
                <a:latin typeface="Comic Sans MS" panose="030F0902030302020204" pitchFamily="66" charset="0"/>
              </a:rPr>
              <a:t> Strictly Solutions</a:t>
            </a:r>
            <a:endParaRPr lang="zh-CN" altLang="en-US" sz="3600" dirty="0">
              <a:latin typeface="Comic Sans MS" panose="030F0902030302020204" pitchFamily="66" charset="0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E400928A-5693-83FF-CFA7-27FE016A1FC1}"/>
              </a:ext>
            </a:extLst>
          </p:cNvPr>
          <p:cNvGrpSpPr/>
          <p:nvPr/>
        </p:nvGrpSpPr>
        <p:grpSpPr>
          <a:xfrm>
            <a:off x="612913" y="1180308"/>
            <a:ext cx="7485628" cy="1297848"/>
            <a:chOff x="612913" y="1180308"/>
            <a:chExt cx="7485628" cy="129784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3F8EA06B-2728-BEB3-82F0-39762096E42F}"/>
                    </a:ext>
                  </a:extLst>
                </p:cNvPr>
                <p:cNvSpPr txBox="1"/>
                <p:nvPr/>
              </p:nvSpPr>
              <p:spPr>
                <a:xfrm>
                  <a:off x="612913" y="1180308"/>
                  <a:ext cx="6102626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" altLang="zh-CN" sz="2400" dirty="0">
                      <a:solidFill>
                        <a:srgbClr val="1A1718"/>
                      </a:solidFill>
                      <a:latin typeface="Comic Sans MS" panose="030F0902030302020204" pitchFamily="66" charset="0"/>
                    </a:rPr>
                    <a:t>Suppose</a:t>
                  </a:r>
                  <a:r>
                    <a:rPr lang="en" altLang="zh-CN" sz="2400" i="1" dirty="0">
                      <a:solidFill>
                        <a:srgbClr val="1A1718"/>
                      </a:solidFill>
                      <a:latin typeface="Comic Sans MS" panose="030F0902030302020204" pitchFamily="66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dirty="0" smtClean="0">
                              <a:solidFill>
                                <a:srgbClr val="1A171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dirty="0" smtClean="0">
                              <a:solidFill>
                                <a:srgbClr val="1A1718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400" b="0" i="1" dirty="0" smtClean="0">
                              <a:solidFill>
                                <a:srgbClr val="1A1718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a14:m>
                  <a:r>
                    <a:rPr lang="en" altLang="zh-CN" sz="2400" dirty="0">
                      <a:solidFill>
                        <a:srgbClr val="1A1718"/>
                      </a:solidFill>
                      <a:latin typeface="Comic Sans MS" panose="030F0902030302020204" pitchFamily="66" charset="0"/>
                    </a:rPr>
                    <a:t> is one of zeros of </a:t>
                  </a:r>
                  <a14:m>
                    <m:oMath xmlns:m="http://schemas.openxmlformats.org/officeDocument/2006/math">
                      <m:r>
                        <a:rPr lang="en" altLang="zh-CN" sz="2400" i="1" dirty="0" smtClean="0">
                          <a:solidFill>
                            <a:srgbClr val="1A1718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" altLang="zh-CN" sz="2400" i="1" dirty="0" smtClean="0">
                          <a:solidFill>
                            <a:srgbClr val="1A1718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" altLang="zh-CN" sz="2400" i="1" dirty="0" smtClean="0">
                          <a:solidFill>
                            <a:srgbClr val="1A1718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" altLang="zh-CN" sz="2400" i="1" dirty="0" smtClean="0">
                          <a:solidFill>
                            <a:srgbClr val="1A1718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" altLang="zh-CN" sz="2400" dirty="0">
                    <a:solidFill>
                      <a:srgbClr val="1A1718"/>
                    </a:solidFill>
                    <a:latin typeface="Comic Sans MS" panose="030F0902030302020204" pitchFamily="66" charset="0"/>
                  </a:endParaRPr>
                </a:p>
              </p:txBody>
            </p:sp>
          </mc:Choice>
          <mc:Fallback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3F8EA06B-2728-BEB3-82F0-39762096E4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913" y="1180308"/>
                  <a:ext cx="6102626" cy="461665"/>
                </a:xfrm>
                <a:prstGeom prst="rect">
                  <a:avLst/>
                </a:prstGeom>
                <a:blipFill>
                  <a:blip r:embed="rId2"/>
                  <a:stretch>
                    <a:fillRect l="-1663" t="-10811" b="-2973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4DA4BD6C-B884-DF9E-BE63-4846ADD3F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7089" y="1742108"/>
              <a:ext cx="4221452" cy="736048"/>
            </a:xfrm>
            <a:prstGeom prst="rect">
              <a:avLst/>
            </a:prstGeom>
          </p:spPr>
        </p:pic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FA7AD53-418B-E856-8657-238421E9BE94}"/>
              </a:ext>
            </a:extLst>
          </p:cNvPr>
          <p:cNvGrpSpPr/>
          <p:nvPr/>
        </p:nvGrpSpPr>
        <p:grpSpPr>
          <a:xfrm>
            <a:off x="1198311" y="2651523"/>
            <a:ext cx="9550550" cy="1263120"/>
            <a:chOff x="702365" y="2326058"/>
            <a:chExt cx="9550550" cy="1263120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E65D119C-B202-DB34-21CC-221601CA83FB}"/>
                </a:ext>
              </a:extLst>
            </p:cNvPr>
            <p:cNvGrpSpPr/>
            <p:nvPr/>
          </p:nvGrpSpPr>
          <p:grpSpPr>
            <a:xfrm>
              <a:off x="702365" y="2438400"/>
              <a:ext cx="4545496" cy="1150778"/>
              <a:chOff x="702365" y="2438400"/>
              <a:chExt cx="4545496" cy="1150778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0E4B0DA6-2172-ED3F-D689-79004A3BBB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t="36436"/>
              <a:stretch>
                <a:fillRect/>
              </a:stretch>
            </p:blipFill>
            <p:spPr>
              <a:xfrm>
                <a:off x="1748458" y="2474150"/>
                <a:ext cx="2757282" cy="494335"/>
              </a:xfrm>
              <a:prstGeom prst="rect">
                <a:avLst/>
              </a:prstGeom>
            </p:spPr>
          </p:pic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FC512F4-7841-7893-2F4A-5A856E30214C}"/>
                  </a:ext>
                </a:extLst>
              </p:cNvPr>
              <p:cNvSpPr txBox="1"/>
              <p:nvPr/>
            </p:nvSpPr>
            <p:spPr>
              <a:xfrm>
                <a:off x="715617" y="2438400"/>
                <a:ext cx="10734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dirty="0">
                    <a:latin typeface="Comic Sans MS" panose="030F0902030302020204" pitchFamily="66" charset="0"/>
                  </a:rPr>
                  <a:t>then</a:t>
                </a:r>
                <a:endParaRPr kumimoji="1" lang="zh-CN" altLang="en-US" sz="2400" dirty="0">
                  <a:latin typeface="Comic Sans MS" panose="030F0902030302020204" pitchFamily="66" charset="0"/>
                </a:endParaRP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8CA4B3D-D86D-6972-1D36-EA6EA3128D63}"/>
                  </a:ext>
                </a:extLst>
              </p:cNvPr>
              <p:cNvSpPr txBox="1"/>
              <p:nvPr/>
            </p:nvSpPr>
            <p:spPr>
              <a:xfrm>
                <a:off x="702365" y="3127513"/>
                <a:ext cx="10054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dirty="0">
                    <a:latin typeface="Comic Sans MS" panose="030F0902030302020204" pitchFamily="66" charset="0"/>
                  </a:rPr>
                  <a:t>With </a:t>
                </a:r>
                <a:endParaRPr kumimoji="1" lang="zh-CN" altLang="en-US" sz="2400" dirty="0">
                  <a:latin typeface="Comic Sans MS" panose="030F0902030302020204" pitchFamily="66" charset="0"/>
                </a:endParaRPr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EFE8A024-D05F-BA7E-D1C6-4D9B829912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b="14427"/>
              <a:stretch>
                <a:fillRect/>
              </a:stretch>
            </p:blipFill>
            <p:spPr>
              <a:xfrm>
                <a:off x="2009636" y="3065556"/>
                <a:ext cx="3238225" cy="459521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7B0FAD83-A0D9-D3C2-3D90-CDF1735F631C}"/>
                    </a:ext>
                  </a:extLst>
                </p:cNvPr>
                <p:cNvSpPr txBox="1"/>
                <p:nvPr/>
              </p:nvSpPr>
              <p:spPr>
                <a:xfrm>
                  <a:off x="6413096" y="2326058"/>
                  <a:ext cx="3839819" cy="12338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200000"/>
                    </a:lnSpc>
                  </a:pPr>
                  <a14:m>
                    <m:oMath xmlns:m="http://schemas.openxmlformats.org/officeDocument/2006/math">
                      <m:r>
                        <a:rPr lang="en-US" altLang="zh-CN" sz="2000" b="0" i="1" dirty="0" smtClean="0">
                          <a:solidFill>
                            <a:srgbClr val="1A1718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" altLang="zh-CN" sz="2000" b="0" i="1" dirty="0" smtClean="0">
                              <a:solidFill>
                                <a:srgbClr val="1A1718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" altLang="zh-CN" sz="2000" i="1" dirty="0" smtClean="0">
                              <a:solidFill>
                                <a:srgbClr val="1A1718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a14:m>
                  <a:r>
                    <a:rPr lang="en-US" altLang="zh-CN" sz="2000" dirty="0">
                      <a:latin typeface="Comic Sans MS" panose="030F0902030302020204" pitchFamily="66" charset="0"/>
                    </a:rPr>
                    <a:t>: no zero point</a:t>
                  </a:r>
                </a:p>
                <a:p>
                  <a:pPr>
                    <a:lnSpc>
                      <a:spcPct val="200000"/>
                    </a:lnSpc>
                  </a:pPr>
                  <a14:m>
                    <m:oMath xmlns:m="http://schemas.openxmlformats.org/officeDocument/2006/math">
                      <m:r>
                        <a:rPr lang="en-US" altLang="zh-CN" sz="2000" b="0" i="1" dirty="0" smtClean="0">
                          <a:solidFill>
                            <a:srgbClr val="1A1718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" altLang="zh-CN" sz="2000" i="1" dirty="0">
                              <a:solidFill>
                                <a:srgbClr val="1A1718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" altLang="zh-CN" sz="2000" i="1" dirty="0">
                              <a:solidFill>
                                <a:srgbClr val="1A1718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a14:m>
                  <a:r>
                    <a:rPr lang="en-US" altLang="zh-CN" sz="2000" dirty="0">
                      <a:latin typeface="Comic Sans MS" panose="030F0902030302020204" pitchFamily="66" charset="0"/>
                    </a:rPr>
                    <a:t>: might has zero point  </a:t>
                  </a:r>
                  <a:endParaRPr lang="zh-CN" altLang="en-US" sz="2000" dirty="0">
                    <a:latin typeface="Comic Sans MS" panose="030F0902030302020204" pitchFamily="66" charset="0"/>
                  </a:endParaRPr>
                </a:p>
              </p:txBody>
            </p:sp>
          </mc:Choice>
          <mc:Fallback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7B0FAD83-A0D9-D3C2-3D90-CDF1735F63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3096" y="2326058"/>
                  <a:ext cx="3839819" cy="1233864"/>
                </a:xfrm>
                <a:prstGeom prst="rect">
                  <a:avLst/>
                </a:prstGeom>
                <a:blipFill>
                  <a:blip r:embed="rId6"/>
                  <a:stretch>
                    <a:fillRect b="-81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06DAE9A-F7DA-297E-1AE4-3A9A8BBB7117}"/>
                  </a:ext>
                </a:extLst>
              </p:cNvPr>
              <p:cNvSpPr txBox="1"/>
              <p:nvPr/>
            </p:nvSpPr>
            <p:spPr>
              <a:xfrm>
                <a:off x="589611" y="4237964"/>
                <a:ext cx="11555895" cy="848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dirty="0" smtClean="0">
                              <a:solidFill>
                                <a:srgbClr val="1A171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dirty="0" smtClean="0">
                              <a:solidFill>
                                <a:srgbClr val="1A1718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2400" b="0" i="1" dirty="0" smtClean="0">
                              <a:solidFill>
                                <a:srgbClr val="1A1718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" altLang="zh-CN" sz="2400" b="0" i="1" dirty="0" smtClean="0">
                              <a:solidFill>
                                <a:srgbClr val="1A1718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" altLang="zh-CN" sz="2400" i="1" dirty="0" smtClean="0">
                              <a:solidFill>
                                <a:srgbClr val="1A1718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sz="2400" b="0" i="1" dirty="0" smtClean="0">
                          <a:solidFill>
                            <a:srgbClr val="1A1718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400" b="0" i="1" dirty="0" smtClean="0">
                              <a:solidFill>
                                <a:srgbClr val="1A171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dirty="0" smtClean="0">
                              <a:solidFill>
                                <a:srgbClr val="1A1718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2400" b="0" i="1" dirty="0" smtClean="0">
                              <a:solidFill>
                                <a:srgbClr val="1A1718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dirty="0" smtClean="0">
                              <a:solidFill>
                                <a:srgbClr val="1A1718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dirty="0" smtClean="0">
                                  <a:solidFill>
                                    <a:srgbClr val="1A171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dirty="0" smtClean="0">
                                  <a:solidFill>
                                    <a:srgbClr val="1A1718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b="0" i="1" dirty="0" smtClean="0">
                                  <a:solidFill>
                                    <a:srgbClr val="1A1718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dirty="0" smtClean="0">
                          <a:solidFill>
                            <a:srgbClr val="1A1718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dirty="0" smtClean="0">
                              <a:solidFill>
                                <a:srgbClr val="1A171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dirty="0" smtClean="0">
                              <a:solidFill>
                                <a:srgbClr val="1A1718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b="0" i="1" dirty="0" smtClean="0">
                              <a:solidFill>
                                <a:srgbClr val="1A1718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sz="2400" b="0" i="1" dirty="0" smtClean="0">
                              <a:solidFill>
                                <a:srgbClr val="1A1718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400" b="0" i="1" dirty="0" smtClean="0">
                                  <a:solidFill>
                                    <a:srgbClr val="1A171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dirty="0" smtClean="0">
                                  <a:solidFill>
                                    <a:srgbClr val="1A1718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400" b="0" i="1" dirty="0" smtClean="0">
                                  <a:solidFill>
                                    <a:srgbClr val="1A1718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altLang="zh-CN" sz="2400" b="0" i="1" dirty="0" smtClean="0">
                          <a:solidFill>
                            <a:srgbClr val="1A1718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400" b="0" i="1" dirty="0" smtClean="0">
                              <a:solidFill>
                                <a:srgbClr val="1A171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dirty="0" smtClean="0">
                              <a:solidFill>
                                <a:srgbClr val="1A1718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400" b="0" i="1" dirty="0" smtClean="0">
                                  <a:solidFill>
                                    <a:srgbClr val="1A171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dirty="0" smtClean="0">
                                  <a:solidFill>
                                    <a:srgbClr val="1A1718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b="0" i="1" dirty="0" smtClean="0">
                                  <a:solidFill>
                                    <a:srgbClr val="1A1718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CN" sz="2400" b="0" i="1" dirty="0" smtClean="0">
                              <a:solidFill>
                                <a:srgbClr val="1A1718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400" b="0" i="1" dirty="0" smtClean="0">
                                  <a:solidFill>
                                    <a:srgbClr val="1A171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dirty="0" smtClean="0">
                                  <a:solidFill>
                                    <a:srgbClr val="1A1718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400" b="0" i="1" dirty="0" smtClean="0">
                                  <a:solidFill>
                                    <a:srgbClr val="1A1718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altLang="zh-CN" sz="2400" b="0" i="1" dirty="0" smtClean="0">
                          <a:solidFill>
                            <a:srgbClr val="1A1718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sz="2400" b="0" i="1" dirty="0" smtClean="0">
                              <a:solidFill>
                                <a:srgbClr val="1A171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dirty="0" smtClean="0">
                              <a:solidFill>
                                <a:srgbClr val="1A1718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sz="2400" b="0" i="1" dirty="0" smtClean="0">
                              <a:solidFill>
                                <a:srgbClr val="1A1718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400" b="0" i="1" dirty="0" smtClean="0">
                                  <a:solidFill>
                                    <a:srgbClr val="1A171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dirty="0" smtClean="0">
                                  <a:solidFill>
                                    <a:srgbClr val="1A1718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b="0" i="1" dirty="0" smtClean="0">
                                  <a:solidFill>
                                    <a:srgbClr val="1A1718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altLang="zh-CN" sz="2400" b="0" i="1" dirty="0" smtClean="0">
                                  <a:solidFill>
                                    <a:srgbClr val="1A171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dirty="0" smtClean="0">
                                  <a:solidFill>
                                    <a:srgbClr val="1A1718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sz="2400" b="0" i="1" dirty="0" smtClean="0">
                                  <a:solidFill>
                                    <a:srgbClr val="1A1718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2400" b="0" i="1" dirty="0" smtClean="0">
                                      <a:solidFill>
                                        <a:srgbClr val="1A171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dirty="0" smtClean="0">
                                      <a:solidFill>
                                        <a:srgbClr val="1A1718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400" b="0" i="1" dirty="0" smtClean="0">
                                      <a:solidFill>
                                        <a:srgbClr val="1A1718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altLang="zh-CN" sz="2400" b="0" i="1" dirty="0" smtClean="0">
                                  <a:solidFill>
                                    <a:srgbClr val="1A171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0" i="1" dirty="0" smtClean="0">
                                      <a:solidFill>
                                        <a:srgbClr val="1A171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dirty="0" smtClean="0">
                                      <a:solidFill>
                                        <a:srgbClr val="1A1718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sz="2400" b="0" i="1" dirty="0" smtClean="0">
                                      <a:solidFill>
                                        <a:srgbClr val="1A1718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altLang="zh-CN" sz="2400" b="0" i="1" dirty="0" smtClean="0">
                                  <a:solidFill>
                                    <a:srgbClr val="1A1718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2400" b="0" i="1" dirty="0" smtClean="0">
                                      <a:solidFill>
                                        <a:srgbClr val="1A171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dirty="0" smtClean="0">
                                      <a:solidFill>
                                        <a:srgbClr val="1A1718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400" b="0" i="1" dirty="0" smtClean="0">
                                      <a:solidFill>
                                        <a:srgbClr val="1A1718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altLang="zh-CN" sz="2400" b="0" i="1" dirty="0" smtClean="0">
                          <a:solidFill>
                            <a:srgbClr val="1A1718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sz="2400" i="1" dirty="0">
                              <a:solidFill>
                                <a:srgbClr val="1A171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 dirty="0">
                              <a:solidFill>
                                <a:srgbClr val="1A1718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sz="2400" i="1" dirty="0">
                              <a:solidFill>
                                <a:srgbClr val="1A1718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400" i="1" dirty="0">
                                  <a:solidFill>
                                    <a:srgbClr val="1A171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dirty="0">
                                  <a:solidFill>
                                    <a:srgbClr val="1A1718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i="1" dirty="0">
                                  <a:solidFill>
                                    <a:srgbClr val="1A1718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400" i="1" dirty="0">
                                  <a:solidFill>
                                    <a:srgbClr val="1A171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dirty="0">
                                  <a:solidFill>
                                    <a:srgbClr val="1A1718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i="1" dirty="0">
                                  <a:solidFill>
                                    <a:srgbClr val="1A1718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CN" sz="2400" i="1" dirty="0">
                              <a:solidFill>
                                <a:srgbClr val="1A1718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400" i="1" dirty="0">
                                  <a:solidFill>
                                    <a:srgbClr val="1A171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dirty="0">
                                  <a:solidFill>
                                    <a:srgbClr val="1A1718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400" i="1" dirty="0">
                                  <a:solidFill>
                                    <a:srgbClr val="1A1718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zh-CN" sz="2400" b="0" i="1" dirty="0" smtClean="0">
                              <a:solidFill>
                                <a:srgbClr val="1A171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dirty="0" smtClean="0">
                              <a:solidFill>
                                <a:srgbClr val="1A1718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2400" b="0" i="1" dirty="0" smtClean="0">
                              <a:solidFill>
                                <a:srgbClr val="1A1718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dirty="0" smtClean="0">
                              <a:solidFill>
                                <a:srgbClr val="1A1718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dirty="0" smtClean="0">
                              <a:solidFill>
                                <a:srgbClr val="1A1718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altLang="zh-CN" sz="2400" b="0" dirty="0">
                  <a:solidFill>
                    <a:srgbClr val="1A1718"/>
                  </a:solidFill>
                </a:endParaRPr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06DAE9A-F7DA-297E-1AE4-3A9A8BBB7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11" y="4237964"/>
                <a:ext cx="11555895" cy="848630"/>
              </a:xfrm>
              <a:prstGeom prst="rect">
                <a:avLst/>
              </a:prstGeom>
              <a:blipFill>
                <a:blip r:embed="rId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C8E446A-CBFE-1776-9E9D-359A41A5B3F4}"/>
                  </a:ext>
                </a:extLst>
              </p:cNvPr>
              <p:cNvSpPr txBox="1"/>
              <p:nvPr/>
            </p:nvSpPr>
            <p:spPr>
              <a:xfrm>
                <a:off x="2116923" y="5368100"/>
                <a:ext cx="6102626" cy="7872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⇒ </m:t>
                          </m:r>
                          <m:r>
                            <a:rPr lang="en-US" altLang="zh-CN" sz="24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altLang="zh-CN" sz="24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" altLang="zh-CN" sz="24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" altLang="zh-CN" sz="24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en-US" altLang="zh-CN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sz="24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altLang="zh-CN" sz="24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altLang="zh-CN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altLang="zh-CN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  <m:r>
                            <a:rPr lang="en-US" altLang="zh-CN" sz="24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CN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zh-CN" sz="24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altLang="zh-CN" sz="24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altLang="zh-CN" sz="24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en-US" altLang="zh-CN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altLang="zh-CN" sz="24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altLang="zh-CN" sz="24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altLang="zh-CN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C8E446A-CBFE-1776-9E9D-359A41A5B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923" y="5368100"/>
                <a:ext cx="6102626" cy="787267"/>
              </a:xfrm>
              <a:prstGeom prst="rect">
                <a:avLst/>
              </a:prstGeom>
              <a:blipFill>
                <a:blip r:embed="rId8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366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FA7B22-BB50-DE44-AD35-0434C27FE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230630"/>
            <a:ext cx="10058400" cy="692837"/>
          </a:xfrm>
        </p:spPr>
        <p:txBody>
          <a:bodyPr>
            <a:noAutofit/>
          </a:bodyPr>
          <a:lstStyle/>
          <a:p>
            <a:r>
              <a:rPr kumimoji="1" lang="en-US" altLang="zh-CN" sz="3600" b="1" dirty="0">
                <a:latin typeface="Comic Sans MS" panose="030F0902030302020204" pitchFamily="66" charset="0"/>
                <a:ea typeface="SimHei" panose="02010609060101010101" pitchFamily="49" charset="-122"/>
                <a:cs typeface="Calibri" panose="020F0502020204030204" pitchFamily="34" charset="0"/>
              </a:rPr>
              <a:t>Outline</a:t>
            </a:r>
            <a:endParaRPr kumimoji="1" lang="zh-CN" altLang="en-US" sz="3600" b="1" dirty="0"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812C7E-8048-6C49-893C-A7DAC04E2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081" y="1290900"/>
            <a:ext cx="11679382" cy="469832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en-US" altLang="zh-CN" sz="2800" b="1" dirty="0">
                <a:ea typeface="SimHei" panose="02010609060101010101" pitchFamily="49" charset="-122"/>
                <a:cs typeface="Calibri" panose="020F0502020204030204" pitchFamily="34" charset="0"/>
              </a:rPr>
              <a:t>1. Introduction </a:t>
            </a:r>
          </a:p>
          <a:p>
            <a:pPr marL="0" indent="0">
              <a:lnSpc>
                <a:spcPct val="150000"/>
              </a:lnSpc>
              <a:buNone/>
            </a:pPr>
            <a:r>
              <a:rPr kumimoji="1" lang="en" altLang="zh-CN" sz="2800" b="1" dirty="0">
                <a:ea typeface="SimHei" panose="02010609060101010101" pitchFamily="49" charset="-122"/>
                <a:cs typeface="Calibri" panose="020F0502020204030204" pitchFamily="34" charset="0"/>
              </a:rPr>
              <a:t>2. multiple solutions of interfering resonances combinations</a:t>
            </a:r>
          </a:p>
          <a:p>
            <a:pPr marL="0" indent="0">
              <a:lnSpc>
                <a:spcPct val="150000"/>
              </a:lnSpc>
              <a:buNone/>
            </a:pPr>
            <a:r>
              <a:rPr kumimoji="1" lang="zh-CN" altLang="en-US" sz="2800" b="1" dirty="0">
                <a:ea typeface="SimHei" panose="02010609060101010101" pitchFamily="49" charset="-122"/>
                <a:cs typeface="Calibri" panose="020F0502020204030204" pitchFamily="34" charset="0"/>
              </a:rPr>
              <a:t>    </a:t>
            </a:r>
            <a:r>
              <a:rPr kumimoji="1" lang="en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SimHei" panose="02010609060101010101" pitchFamily="49" charset="-122"/>
                <a:cs typeface="Calibri" panose="020F0502020204030204" pitchFamily="34" charset="0"/>
              </a:rPr>
              <a:t>General analysis</a:t>
            </a:r>
            <a:r>
              <a:rPr kumimoji="1"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SimHei" panose="02010609060101010101" pitchFamily="49" charset="-122"/>
                <a:cs typeface="Calibri" panose="020F0502020204030204" pitchFamily="34" charset="0"/>
              </a:rPr>
              <a:t>/</a:t>
            </a:r>
            <a:r>
              <a:rPr kumimoji="1"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SimHei" panose="02010609060101010101" pitchFamily="49" charset="-122"/>
                <a:cs typeface="Calibri" panose="020F0502020204030204" pitchFamily="34" charset="0"/>
              </a:rPr>
              <a:t> </a:t>
            </a:r>
            <a:r>
              <a:rPr kumimoji="1" lang="en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SimHei" panose="02010609060101010101" pitchFamily="49" charset="-122"/>
                <a:cs typeface="Calibri" panose="020F0502020204030204" pitchFamily="34" charset="0"/>
              </a:rPr>
              <a:t>Geometric solution </a:t>
            </a:r>
            <a:endParaRPr kumimoji="1"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ea typeface="SimHei" panose="02010609060101010101" pitchFamily="49" charset="-122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en-US" altLang="zh-CN" sz="2800" b="1" dirty="0">
                <a:ea typeface="SimHei" panose="02010609060101010101" pitchFamily="49" charset="-122"/>
                <a:cs typeface="Calibri" panose="020F0502020204030204" pitchFamily="34" charset="0"/>
              </a:rPr>
              <a:t>3. (Approximate) Multiple solutions due to Interfering Backgrounds </a:t>
            </a:r>
          </a:p>
          <a:p>
            <a:pPr marL="0" indent="0">
              <a:lnSpc>
                <a:spcPct val="150000"/>
              </a:lnSpc>
              <a:buNone/>
            </a:pPr>
            <a:r>
              <a:rPr kumimoji="1" lang="zh-CN" altLang="en-US" sz="2800" b="1" dirty="0">
                <a:ea typeface="SimHei" panose="02010609060101010101" pitchFamily="49" charset="-122"/>
                <a:cs typeface="Calibri" panose="020F0502020204030204" pitchFamily="34" charset="0"/>
              </a:rPr>
              <a:t>   </a:t>
            </a:r>
            <a:r>
              <a:rPr kumimoji="1"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SimHei" panose="02010609060101010101" pitchFamily="49" charset="-122"/>
                <a:cs typeface="Calibri" panose="020F0502020204030204" pitchFamily="34" charset="0"/>
              </a:rPr>
              <a:t> </a:t>
            </a:r>
            <a:r>
              <a:rPr kumimoji="1"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SimHei" panose="02010609060101010101" pitchFamily="49" charset="-122"/>
                <a:cs typeface="Calibri" panose="020F0502020204030204" pitchFamily="34" charset="0"/>
              </a:rPr>
              <a:t>General analysis/ </a:t>
            </a:r>
            <a:r>
              <a:rPr kumimoji="1" lang="en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SimHei" panose="02010609060101010101" pitchFamily="49" charset="-122"/>
                <a:cs typeface="Calibri" panose="020F0502020204030204" pitchFamily="34" charset="0"/>
              </a:rPr>
              <a:t>Exponential Background Case</a:t>
            </a:r>
            <a:endParaRPr kumimoji="1"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ea typeface="SimHei" panose="02010609060101010101" pitchFamily="49" charset="-122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en-US" altLang="zh-CN" sz="2800" b="1" dirty="0">
                <a:ea typeface="SimHei" panose="02010609060101010101" pitchFamily="49" charset="-122"/>
                <a:cs typeface="Calibri" panose="020F0502020204030204" pitchFamily="34" charset="0"/>
              </a:rPr>
              <a:t>4. Summary</a:t>
            </a:r>
            <a:endParaRPr kumimoji="1" lang="en-US" altLang="zh-CN" sz="2800" b="1" dirty="0">
              <a:latin typeface="Comic Sans MS" panose="030F0902030302020204" pitchFamily="66" charset="0"/>
              <a:ea typeface="SimHei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180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C4959-C389-89D4-BA82-A1BD36B82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D6C1184-CE85-0252-8A4F-8CBDC168ED72}"/>
              </a:ext>
            </a:extLst>
          </p:cNvPr>
          <p:cNvSpPr txBox="1"/>
          <p:nvPr/>
        </p:nvSpPr>
        <p:spPr>
          <a:xfrm>
            <a:off x="311046" y="246461"/>
            <a:ext cx="115161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" altLang="zh-CN" sz="3600" b="1" dirty="0">
                <a:latin typeface="Comic Sans MS" panose="030F0902030302020204" pitchFamily="66" charset="0"/>
                <a:ea typeface="SimHei" panose="02010609060101010101" pitchFamily="49" charset="-122"/>
                <a:cs typeface="Calibri" panose="020F0502020204030204" pitchFamily="34" charset="0"/>
              </a:rPr>
              <a:t>3. Interfering background :</a:t>
            </a:r>
            <a:r>
              <a:rPr lang="en" altLang="zh-CN" sz="3600" b="1" dirty="0">
                <a:latin typeface="Comic Sans MS" panose="030F0902030302020204" pitchFamily="66" charset="0"/>
              </a:rPr>
              <a:t> Strictly Solutions</a:t>
            </a:r>
            <a:endParaRPr lang="zh-CN" altLang="en-US" sz="3600" dirty="0">
              <a:latin typeface="Comic Sans MS" panose="030F0902030302020204" pitchFamily="66" charset="0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2721EF45-3199-448A-E4D7-D3C74ADE1C45}"/>
              </a:ext>
            </a:extLst>
          </p:cNvPr>
          <p:cNvGrpSpPr/>
          <p:nvPr/>
        </p:nvGrpSpPr>
        <p:grpSpPr>
          <a:xfrm>
            <a:off x="346802" y="1107385"/>
            <a:ext cx="9892279" cy="1675572"/>
            <a:chOff x="346802" y="1107385"/>
            <a:chExt cx="9892279" cy="167557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AECFBD2-BC49-0384-C9B6-8689527B8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2391" y="1107385"/>
              <a:ext cx="7789146" cy="1675572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A6FEE59C-EE90-7D8B-445A-6EB3F14EF512}"/>
                </a:ext>
              </a:extLst>
            </p:cNvPr>
            <p:cNvSpPr txBox="1"/>
            <p:nvPr/>
          </p:nvSpPr>
          <p:spPr>
            <a:xfrm>
              <a:off x="346802" y="1307474"/>
              <a:ext cx="8370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>
                  <a:latin typeface="Comic Sans MS" panose="030F0902030302020204" pitchFamily="66" charset="0"/>
                </a:rPr>
                <a:t>then</a:t>
              </a:r>
              <a:endParaRPr kumimoji="1" lang="zh-CN" altLang="en-US" sz="2400" dirty="0">
                <a:latin typeface="Comic Sans MS" panose="030F0902030302020204" pitchFamily="66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3C0713E0-C00F-BC13-4A81-5E4CA569B41B}"/>
                    </a:ext>
                  </a:extLst>
                </p:cNvPr>
                <p:cNvSpPr txBox="1"/>
                <p:nvPr/>
              </p:nvSpPr>
              <p:spPr>
                <a:xfrm>
                  <a:off x="8552594" y="2204353"/>
                  <a:ext cx="168648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kumimoji="1" lang="en-US" altLang="zh-CN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CN" sz="2400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kumimoji="1" lang="en-US" altLang="zh-CN" sz="2400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kumimoji="1" lang="en-US" altLang="zh-CN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)=0</m:t>
                        </m:r>
                      </m:oMath>
                    </m:oMathPara>
                  </a14:m>
                </a:p>
              </p:txBody>
            </p:sp>
          </mc:Choice>
          <mc:Fallback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3C0713E0-C00F-BC13-4A81-5E4CA569B4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2594" y="2204353"/>
                  <a:ext cx="1686487" cy="461665"/>
                </a:xfrm>
                <a:prstGeom prst="rect">
                  <a:avLst/>
                </a:prstGeom>
                <a:blipFill>
                  <a:blip r:embed="rId3"/>
                  <a:stretch>
                    <a:fillRect t="-10811" r="-6716" b="-2702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02395F74-A215-0248-2216-E6CBBD02392A}"/>
              </a:ext>
            </a:extLst>
          </p:cNvPr>
          <p:cNvGrpSpPr/>
          <p:nvPr/>
        </p:nvGrpSpPr>
        <p:grpSpPr>
          <a:xfrm>
            <a:off x="612912" y="2849951"/>
            <a:ext cx="9657746" cy="2351527"/>
            <a:chOff x="612912" y="2849951"/>
            <a:chExt cx="9657746" cy="2351527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7454BE26-1FAE-B0A1-53EE-2D271F1BCA05}"/>
                </a:ext>
              </a:extLst>
            </p:cNvPr>
            <p:cNvGrpSpPr/>
            <p:nvPr/>
          </p:nvGrpSpPr>
          <p:grpSpPr>
            <a:xfrm>
              <a:off x="612912" y="2849951"/>
              <a:ext cx="9657746" cy="2344899"/>
              <a:chOff x="612912" y="2849951"/>
              <a:chExt cx="9657746" cy="2344899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" name="文本框 14">
                    <a:extLst>
                      <a:ext uri="{FF2B5EF4-FFF2-40B4-BE49-F238E27FC236}">
                        <a16:creationId xmlns:a16="http://schemas.microsoft.com/office/drawing/2014/main" id="{E5610944-EAAF-A012-3497-5BBB93D0C1FC}"/>
                      </a:ext>
                    </a:extLst>
                  </p:cNvPr>
                  <p:cNvSpPr txBox="1"/>
                  <p:nvPr/>
                </p:nvSpPr>
                <p:spPr>
                  <a:xfrm>
                    <a:off x="612912" y="2849951"/>
                    <a:ext cx="5390322" cy="47545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kumimoji="1" lang="en-US" altLang="zh-CN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kumimoji="1"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bSup>
                          <m:sSubSupPr>
                            <m:ctrlPr>
                              <a:rPr kumimoji="1" lang="en-US" altLang="zh-CN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kumimoji="1" lang="en-US" altLang="zh-CN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kumimoji="1" lang="en-US" altLang="zh-CN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a14:m>
                    <a:r>
                      <a:rPr lang="en-US" altLang="zh-CN" sz="2400" dirty="0"/>
                      <a:t>,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zh-CN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d>
                          <m:dPr>
                            <m:ctrlPr>
                              <a:rPr kumimoji="1" lang="en-US" altLang="zh-CN" sz="2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</m:e>
                        </m:d>
                        <m:r>
                          <a:rPr kumimoji="1"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kumimoji="1" lang="en-US" altLang="zh-CN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kumimoji="1" lang="en-US" altLang="zh-CN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kumimoji="1"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 </m:t>
                        </m:r>
                      </m:oMath>
                    </a14:m>
                    <a:r>
                      <a:rPr lang="en-US" altLang="zh-CN" sz="2400" dirty="0"/>
                      <a:t> </a:t>
                    </a:r>
                    <a:endParaRPr lang="zh-CN" altLang="en-US" sz="2400" dirty="0"/>
                  </a:p>
                </p:txBody>
              </p:sp>
            </mc:Choice>
            <mc:Fallback>
              <p:sp>
                <p:nvSpPr>
                  <p:cNvPr id="15" name="文本框 14">
                    <a:extLst>
                      <a:ext uri="{FF2B5EF4-FFF2-40B4-BE49-F238E27FC236}">
                        <a16:creationId xmlns:a16="http://schemas.microsoft.com/office/drawing/2014/main" id="{E5610944-EAAF-A012-3497-5BBB93D0C1F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912" y="2849951"/>
                    <a:ext cx="5390322" cy="47545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35" t="-10256" b="-2051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B8A64C30-9DC3-D9DC-2DD7-299EF7FD9A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72647" y="3366050"/>
                <a:ext cx="8798011" cy="1828800"/>
              </a:xfrm>
              <a:prstGeom prst="rect">
                <a:avLst/>
              </a:prstGeom>
            </p:spPr>
          </p:pic>
        </p:grpSp>
        <p:sp>
          <p:nvSpPr>
            <p:cNvPr id="17" name="圆角矩形 16">
              <a:extLst>
                <a:ext uri="{FF2B5EF4-FFF2-40B4-BE49-F238E27FC236}">
                  <a16:creationId xmlns:a16="http://schemas.microsoft.com/office/drawing/2014/main" id="{C3B8AC94-8989-5A24-2919-351D50294BE0}"/>
                </a:ext>
              </a:extLst>
            </p:cNvPr>
            <p:cNvSpPr/>
            <p:nvPr/>
          </p:nvSpPr>
          <p:spPr>
            <a:xfrm>
              <a:off x="2968487" y="4359968"/>
              <a:ext cx="3975652" cy="834887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8" name="圆角矩形 17">
              <a:extLst>
                <a:ext uri="{FF2B5EF4-FFF2-40B4-BE49-F238E27FC236}">
                  <a16:creationId xmlns:a16="http://schemas.microsoft.com/office/drawing/2014/main" id="{CCC6F954-A8F9-8236-92D9-6C917BB165E9}"/>
                </a:ext>
              </a:extLst>
            </p:cNvPr>
            <p:cNvSpPr/>
            <p:nvPr/>
          </p:nvSpPr>
          <p:spPr>
            <a:xfrm>
              <a:off x="7633252" y="4366591"/>
              <a:ext cx="1948070" cy="834887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532C845-F0AB-01AE-7DA8-FF1A7C54CB62}"/>
              </a:ext>
            </a:extLst>
          </p:cNvPr>
          <p:cNvGrpSpPr/>
          <p:nvPr/>
        </p:nvGrpSpPr>
        <p:grpSpPr>
          <a:xfrm>
            <a:off x="2623930" y="5347250"/>
            <a:ext cx="6560503" cy="508049"/>
            <a:chOff x="2623930" y="5347250"/>
            <a:chExt cx="6560503" cy="50804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2966941B-C51D-8584-7720-87714A11BB1C}"/>
                    </a:ext>
                  </a:extLst>
                </p:cNvPr>
                <p:cNvSpPr txBox="1"/>
                <p:nvPr/>
              </p:nvSpPr>
              <p:spPr>
                <a:xfrm>
                  <a:off x="2623930" y="5393634"/>
                  <a:ext cx="488576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                  </m:t>
                        </m:r>
                        <m:sSub>
                          <m:sSubPr>
                            <m:ctrlPr>
                              <a:rPr kumimoji="1" lang="en-US" altLang="zh-CN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zh-CN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zh-CN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kumimoji="1" lang="en-US" altLang="zh-CN" sz="24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kumimoji="1" lang="en-US" altLang="zh-CN" sz="24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kumimoji="1" lang="en-US" altLang="zh-CN" sz="24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kumimoji="1"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                         +</m:t>
                        </m:r>
                      </m:oMath>
                    </m:oMathPara>
                  </a14:m>
                </a:p>
              </p:txBody>
            </p:sp>
          </mc:Choice>
          <mc:Fallback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2966941B-C51D-8584-7720-87714A11BB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3930" y="5393634"/>
                  <a:ext cx="4885761" cy="461665"/>
                </a:xfrm>
                <a:prstGeom prst="rect">
                  <a:avLst/>
                </a:prstGeom>
                <a:blipFill>
                  <a:blip r:embed="rId6"/>
                  <a:stretch>
                    <a:fillRect t="-10526" r="-2073" b="-2368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9ADFE7F3-B780-3075-D79D-7483C17CF141}"/>
                    </a:ext>
                  </a:extLst>
                </p:cNvPr>
                <p:cNvSpPr txBox="1"/>
                <p:nvPr/>
              </p:nvSpPr>
              <p:spPr>
                <a:xfrm>
                  <a:off x="7785652" y="5347250"/>
                  <a:ext cx="139878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kumimoji="1" lang="en-US" altLang="zh-CN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zh-CN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kumimoji="1" lang="en-US" altLang="zh-CN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kumimoji="1" lang="en-US" altLang="zh-CN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kumimoji="1" lang="en-US" altLang="zh-CN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kumimoji="1" lang="en-US" altLang="zh-CN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kumimoji="1"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</a:p>
              </p:txBody>
            </p:sp>
          </mc:Choice>
          <mc:Fallback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9ADFE7F3-B780-3075-D79D-7483C17CF1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5652" y="5347250"/>
                  <a:ext cx="1398781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893" t="-7895" r="-8036" b="-2631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39F00890-F90C-BEEC-606D-03B4BCB56CEF}"/>
              </a:ext>
            </a:extLst>
          </p:cNvPr>
          <p:cNvSpPr txBox="1"/>
          <p:nvPr/>
        </p:nvSpPr>
        <p:spPr>
          <a:xfrm>
            <a:off x="984341" y="5938557"/>
            <a:ext cx="10836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800" b="1" dirty="0">
                <a:solidFill>
                  <a:srgbClr val="C00000"/>
                </a:solidFill>
                <a:latin typeface="Comic Sans MS" panose="030F0902030302020204" pitchFamily="66" charset="0"/>
              </a:rPr>
              <a:t>Strictly equal but generally change the form of the background</a:t>
            </a:r>
            <a:endParaRPr kumimoji="1" lang="zh-CN" altLang="en-US" sz="2800" b="1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32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16DC7-705E-568E-C2A7-CF75982BA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D10FC0F-7AC8-779D-1E55-E44332EF0D89}"/>
              </a:ext>
            </a:extLst>
          </p:cNvPr>
          <p:cNvSpPr txBox="1"/>
          <p:nvPr/>
        </p:nvSpPr>
        <p:spPr>
          <a:xfrm>
            <a:off x="311046" y="246461"/>
            <a:ext cx="115161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" altLang="zh-CN" sz="3600" b="1" dirty="0">
                <a:latin typeface="Comic Sans MS" panose="030F0902030302020204" pitchFamily="66" charset="0"/>
                <a:ea typeface="SimHei" panose="02010609060101010101" pitchFamily="49" charset="-122"/>
                <a:cs typeface="Calibri" panose="020F0502020204030204" pitchFamily="34" charset="0"/>
              </a:rPr>
              <a:t>3. Interfering background :</a:t>
            </a:r>
            <a:r>
              <a:rPr lang="en" altLang="zh-CN" sz="3600" b="1" dirty="0">
                <a:latin typeface="Comic Sans MS" panose="030F0902030302020204" pitchFamily="66" charset="0"/>
              </a:rPr>
              <a:t> Strictly Solutions</a:t>
            </a:r>
            <a:endParaRPr lang="zh-CN" altLang="en-US" sz="3600" dirty="0">
              <a:latin typeface="Comic Sans MS" panose="030F0902030302020204" pitchFamily="66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74C7A98-A942-5E8F-024F-AA8823312970}"/>
              </a:ext>
            </a:extLst>
          </p:cNvPr>
          <p:cNvSpPr txBox="1"/>
          <p:nvPr/>
        </p:nvSpPr>
        <p:spPr>
          <a:xfrm>
            <a:off x="450574" y="1232451"/>
            <a:ext cx="6843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Comic Sans MS" panose="030F0902030302020204" pitchFamily="66" charset="0"/>
              </a:rPr>
              <a:t>Example 1: exponential background+ resonance</a:t>
            </a:r>
            <a:endParaRPr kumimoji="1" lang="zh-CN" altLang="en-US" sz="2400" dirty="0">
              <a:latin typeface="Comic Sans MS" panose="030F0902030302020204" pitchFamily="66" charset="0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493D34C2-3D4F-E740-8E01-B8CD79200862}"/>
              </a:ext>
            </a:extLst>
          </p:cNvPr>
          <p:cNvGrpSpPr/>
          <p:nvPr/>
        </p:nvGrpSpPr>
        <p:grpSpPr>
          <a:xfrm>
            <a:off x="409988" y="2066289"/>
            <a:ext cx="4996898" cy="4254998"/>
            <a:chOff x="409988" y="2066289"/>
            <a:chExt cx="4996898" cy="4254998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FBFE15E3-B269-B9BB-02D9-F92C4A7C2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9086" y="2066289"/>
              <a:ext cx="3139662" cy="865009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EADA8C9F-F3C5-3B72-FE1B-BD945B1AB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48776"/>
            <a:stretch>
              <a:fillRect/>
            </a:stretch>
          </p:blipFill>
          <p:spPr>
            <a:xfrm>
              <a:off x="409988" y="3140764"/>
              <a:ext cx="4996898" cy="3180523"/>
            </a:xfrm>
            <a:prstGeom prst="rect">
              <a:avLst/>
            </a:prstGeom>
          </p:spPr>
        </p:pic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4408277E-3CC8-EB56-F96B-CFB6B4552EC5}"/>
                </a:ext>
              </a:extLst>
            </p:cNvPr>
            <p:cNvSpPr txBox="1"/>
            <p:nvPr/>
          </p:nvSpPr>
          <p:spPr>
            <a:xfrm>
              <a:off x="1404730" y="3260035"/>
              <a:ext cx="784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Comic Sans MS" panose="030F0902030302020204" pitchFamily="66" charset="0"/>
                </a:rPr>
                <a:t>Input</a:t>
              </a:r>
              <a:endParaRPr kumimoji="1" lang="zh-CN" altLang="en-US" dirty="0">
                <a:latin typeface="Comic Sans MS" panose="030F0902030302020204" pitchFamily="66" charset="0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903EE142-220B-BE94-E538-EF79F7E1B3EA}"/>
              </a:ext>
            </a:extLst>
          </p:cNvPr>
          <p:cNvGrpSpPr/>
          <p:nvPr/>
        </p:nvGrpSpPr>
        <p:grpSpPr>
          <a:xfrm>
            <a:off x="5049079" y="2044424"/>
            <a:ext cx="6792554" cy="4349749"/>
            <a:chOff x="5049079" y="2044424"/>
            <a:chExt cx="6792554" cy="4349749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C8815198-9A35-5E0C-D4A9-D2C74EDCA416}"/>
                </a:ext>
              </a:extLst>
            </p:cNvPr>
            <p:cNvGrpSpPr/>
            <p:nvPr/>
          </p:nvGrpSpPr>
          <p:grpSpPr>
            <a:xfrm>
              <a:off x="5049079" y="2044424"/>
              <a:ext cx="6792554" cy="791542"/>
              <a:chOff x="5049079" y="2044424"/>
              <a:chExt cx="6792554" cy="791542"/>
            </a:xfrm>
          </p:grpSpPr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C9AA48A6-AF55-024A-AFF1-E2CA86C2DA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6221" y="2044424"/>
                <a:ext cx="6235412" cy="791542"/>
              </a:xfrm>
              <a:prstGeom prst="rect">
                <a:avLst/>
              </a:prstGeom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5" name="文本框 24">
                    <a:extLst>
                      <a:ext uri="{FF2B5EF4-FFF2-40B4-BE49-F238E27FC236}">
                        <a16:creationId xmlns:a16="http://schemas.microsoft.com/office/drawing/2014/main" id="{AFFA121E-F61D-3E67-CF43-D5356792B652}"/>
                      </a:ext>
                    </a:extLst>
                  </p:cNvPr>
                  <p:cNvSpPr txBox="1"/>
                  <p:nvPr/>
                </p:nvSpPr>
                <p:spPr>
                  <a:xfrm>
                    <a:off x="5049079" y="2272747"/>
                    <a:ext cx="410369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⇒</m:t>
                          </m:r>
                        </m:oMath>
                      </m:oMathPara>
                    </a14:m>
                    <a:endParaRPr kumimoji="1" lang="zh-CN" altLang="en-US" sz="2800" dirty="0"/>
                  </a:p>
                </p:txBody>
              </p:sp>
            </mc:Choice>
            <mc:Fallback>
              <p:sp>
                <p:nvSpPr>
                  <p:cNvPr id="25" name="文本框 24">
                    <a:extLst>
                      <a:ext uri="{FF2B5EF4-FFF2-40B4-BE49-F238E27FC236}">
                        <a16:creationId xmlns:a16="http://schemas.microsoft.com/office/drawing/2014/main" id="{AFFA121E-F61D-3E67-CF43-D5356792B6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49079" y="2272747"/>
                    <a:ext cx="410369" cy="43088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1765" r="-8824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A351D388-30D7-C9C3-AFF6-D405BAD89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2710" t="-756" r="-1224" b="756"/>
            <a:stretch>
              <a:fillRect/>
            </a:stretch>
          </p:blipFill>
          <p:spPr>
            <a:xfrm>
              <a:off x="6082746" y="3167268"/>
              <a:ext cx="4770785" cy="3226905"/>
            </a:xfrm>
            <a:prstGeom prst="rect">
              <a:avLst/>
            </a:prstGeom>
          </p:spPr>
        </p:pic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EF29DB93-2DD5-45A1-5230-CAF9122BDF0F}"/>
                </a:ext>
              </a:extLst>
            </p:cNvPr>
            <p:cNvSpPr txBox="1"/>
            <p:nvPr/>
          </p:nvSpPr>
          <p:spPr>
            <a:xfrm>
              <a:off x="6738729" y="3279913"/>
              <a:ext cx="950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Comic Sans MS" panose="030F0902030302020204" pitchFamily="66" charset="0"/>
                </a:rPr>
                <a:t>Output</a:t>
              </a:r>
              <a:endParaRPr kumimoji="1" lang="zh-CN" altLang="en-US" dirty="0">
                <a:latin typeface="Comic Sans MS" panose="030F09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921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2868E-3EC3-3E74-9150-BA0DA5417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7DBAAD7-133C-04FC-2AB4-CB41D7F75896}"/>
              </a:ext>
            </a:extLst>
          </p:cNvPr>
          <p:cNvSpPr txBox="1"/>
          <p:nvPr/>
        </p:nvSpPr>
        <p:spPr>
          <a:xfrm>
            <a:off x="311046" y="246461"/>
            <a:ext cx="115161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" altLang="zh-CN" sz="3600" b="1" dirty="0">
                <a:latin typeface="Comic Sans MS" panose="030F0902030302020204" pitchFamily="66" charset="0"/>
                <a:ea typeface="SimHei" panose="02010609060101010101" pitchFamily="49" charset="-122"/>
                <a:cs typeface="Calibri" panose="020F0502020204030204" pitchFamily="34" charset="0"/>
              </a:rPr>
              <a:t>3. Interfering background :</a:t>
            </a:r>
            <a:r>
              <a:rPr lang="en" altLang="zh-CN" sz="3600" b="1" dirty="0">
                <a:latin typeface="Comic Sans MS" panose="030F0902030302020204" pitchFamily="66" charset="0"/>
              </a:rPr>
              <a:t> Strictly Solutions</a:t>
            </a:r>
            <a:endParaRPr lang="zh-CN" altLang="en-US" sz="3600" dirty="0">
              <a:latin typeface="Comic Sans MS" panose="030F0902030302020204" pitchFamily="66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210C886A-7B6A-5E1A-96AB-6683486F1C95}"/>
              </a:ext>
            </a:extLst>
          </p:cNvPr>
          <p:cNvGrpSpPr/>
          <p:nvPr/>
        </p:nvGrpSpPr>
        <p:grpSpPr>
          <a:xfrm>
            <a:off x="0" y="2773956"/>
            <a:ext cx="7036231" cy="3688838"/>
            <a:chOff x="1325219" y="1773416"/>
            <a:chExt cx="7089912" cy="4064166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2CFC7EA-EE77-F673-D98E-F35B3D756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25219" y="1773416"/>
              <a:ext cx="7089912" cy="4064166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5A51B04E-F97D-7975-C1BD-2A060C3D6164}"/>
                </a:ext>
              </a:extLst>
            </p:cNvPr>
            <p:cNvSpPr txBox="1"/>
            <p:nvPr/>
          </p:nvSpPr>
          <p:spPr>
            <a:xfrm>
              <a:off x="1828803" y="1961322"/>
              <a:ext cx="784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Comic Sans MS" panose="030F0902030302020204" pitchFamily="66" charset="0"/>
                </a:rPr>
                <a:t>Input</a:t>
              </a:r>
              <a:endParaRPr kumimoji="1" lang="zh-CN" altLang="en-US" dirty="0">
                <a:latin typeface="Comic Sans MS" panose="030F0902030302020204" pitchFamily="66" charset="0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2A7E94D7-3403-7F13-B409-68BE85CA20E3}"/>
              </a:ext>
            </a:extLst>
          </p:cNvPr>
          <p:cNvGrpSpPr/>
          <p:nvPr/>
        </p:nvGrpSpPr>
        <p:grpSpPr>
          <a:xfrm>
            <a:off x="7366000" y="3204264"/>
            <a:ext cx="4826000" cy="3041976"/>
            <a:chOff x="7366000" y="3204264"/>
            <a:chExt cx="4826000" cy="3041976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D9253B85-325E-C956-3A58-A0303D69E99D}"/>
                </a:ext>
              </a:extLst>
            </p:cNvPr>
            <p:cNvGrpSpPr/>
            <p:nvPr/>
          </p:nvGrpSpPr>
          <p:grpSpPr>
            <a:xfrm>
              <a:off x="7366000" y="3204264"/>
              <a:ext cx="4826000" cy="3041976"/>
              <a:chOff x="7366000" y="3204264"/>
              <a:chExt cx="4826000" cy="3041976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D4BD6818-1AC8-1446-2D45-AD8ECB6FB2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66000" y="3204264"/>
                <a:ext cx="4826000" cy="2463800"/>
              </a:xfrm>
              <a:prstGeom prst="rect">
                <a:avLst/>
              </a:prstGeom>
            </p:spPr>
          </p:pic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4436CB4-F1D5-5DA2-8D7E-6F4B10350138}"/>
                  </a:ext>
                </a:extLst>
              </p:cNvPr>
              <p:cNvSpPr txBox="1"/>
              <p:nvPr/>
            </p:nvSpPr>
            <p:spPr>
              <a:xfrm>
                <a:off x="7434472" y="5777949"/>
                <a:ext cx="18325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dirty="0">
                    <a:latin typeface="Comic Sans MS" panose="030F0902030302020204" pitchFamily="66" charset="0"/>
                  </a:rPr>
                  <a:t>Unchanged </a:t>
                </a:r>
                <a:endParaRPr kumimoji="1" lang="zh-CN" altLang="en-US" sz="2400" dirty="0">
                  <a:latin typeface="Comic Sans MS" panose="030F0902030302020204" pitchFamily="66" charset="0"/>
                </a:endParaRP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14B695E-CE32-B618-BB96-316E9B75E1F6}"/>
                  </a:ext>
                </a:extLst>
              </p:cNvPr>
              <p:cNvSpPr txBox="1"/>
              <p:nvPr/>
            </p:nvSpPr>
            <p:spPr>
              <a:xfrm>
                <a:off x="10184296" y="5784575"/>
                <a:ext cx="14718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Changed </a:t>
                </a:r>
                <a:endParaRPr kumimoji="1" lang="zh-CN" altLang="en-US" sz="2400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C2C65BC-F0E4-31C0-059F-40FA418F0883}"/>
                </a:ext>
              </a:extLst>
            </p:cNvPr>
            <p:cNvSpPr/>
            <p:nvPr/>
          </p:nvSpPr>
          <p:spPr>
            <a:xfrm>
              <a:off x="7394713" y="3352799"/>
              <a:ext cx="1789044" cy="225287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B482ADE9-B137-3367-ED93-E2770CEE729E}"/>
                </a:ext>
              </a:extLst>
            </p:cNvPr>
            <p:cNvSpPr/>
            <p:nvPr/>
          </p:nvSpPr>
          <p:spPr>
            <a:xfrm>
              <a:off x="9349410" y="3359427"/>
              <a:ext cx="2842590" cy="225287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1A0F9611-66EB-7054-D138-DAD2D943A73C}"/>
              </a:ext>
            </a:extLst>
          </p:cNvPr>
          <p:cNvGrpSpPr/>
          <p:nvPr/>
        </p:nvGrpSpPr>
        <p:grpSpPr>
          <a:xfrm>
            <a:off x="450574" y="1232451"/>
            <a:ext cx="8663312" cy="1379700"/>
            <a:chOff x="450574" y="1232451"/>
            <a:chExt cx="8663312" cy="1379700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23566A7D-6DE4-F640-554F-06C9BDEDF4A9}"/>
                </a:ext>
              </a:extLst>
            </p:cNvPr>
            <p:cNvSpPr txBox="1"/>
            <p:nvPr/>
          </p:nvSpPr>
          <p:spPr>
            <a:xfrm>
              <a:off x="450574" y="1232451"/>
              <a:ext cx="72879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kumimoji="1" lang="en-US" altLang="zh-CN" sz="2400" dirty="0">
                  <a:latin typeface="Comic Sans MS" panose="030F0902030302020204" pitchFamily="66" charset="0"/>
                </a:rPr>
                <a:t>Example 2: </a:t>
              </a:r>
              <a:r>
                <a:rPr kumimoji="1" lang="en" altLang="zh-CN" sz="2400" dirty="0">
                  <a:latin typeface="Comic Sans MS" panose="030F0902030302020204" pitchFamily="66" charset="0"/>
                </a:rPr>
                <a:t>polynomial background</a:t>
              </a:r>
              <a:r>
                <a:rPr kumimoji="1" lang="en-US" altLang="zh-CN" sz="2400" dirty="0">
                  <a:latin typeface="Comic Sans MS" panose="030F0902030302020204" pitchFamily="66" charset="0"/>
                </a:rPr>
                <a:t>+ resonance:</a:t>
              </a:r>
              <a:endParaRPr kumimoji="1" lang="zh-CN" altLang="en-US" sz="2400" dirty="0">
                <a:latin typeface="Comic Sans MS" panose="030F0902030302020204" pitchFamily="66" charset="0"/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0A43A0E-4D46-E222-D89F-A895E2BB6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22784" y="1860366"/>
              <a:ext cx="3835638" cy="751785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F4AEE55-289E-9B37-58F9-71B905C824A6}"/>
                </a:ext>
              </a:extLst>
            </p:cNvPr>
            <p:cNvSpPr txBox="1"/>
            <p:nvPr/>
          </p:nvSpPr>
          <p:spPr>
            <a:xfrm>
              <a:off x="7281333" y="2015067"/>
              <a:ext cx="18325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>
                  <a:latin typeface="Comic Sans MS" panose="030F0902030302020204" pitchFamily="66" charset="0"/>
                </a:rPr>
                <a:t>Unchanged </a:t>
              </a:r>
              <a:endParaRPr kumimoji="1" lang="zh-CN" altLang="en-US" sz="2400" dirty="0">
                <a:latin typeface="Comic Sans MS" panose="030F09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561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897E9-E7B9-413C-2F21-EE0B0EFD8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2F2D1F1-FBAF-A63D-4D56-EE96D1FAD952}"/>
              </a:ext>
            </a:extLst>
          </p:cNvPr>
          <p:cNvSpPr txBox="1"/>
          <p:nvPr/>
        </p:nvSpPr>
        <p:spPr>
          <a:xfrm>
            <a:off x="311046" y="246461"/>
            <a:ext cx="115161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" altLang="zh-CN" sz="3600" b="1" dirty="0">
                <a:latin typeface="Comic Sans MS" panose="030F0902030302020204" pitchFamily="66" charset="0"/>
                <a:ea typeface="SimHei" panose="02010609060101010101" pitchFamily="49" charset="-122"/>
                <a:cs typeface="Calibri" panose="020F0502020204030204" pitchFamily="34" charset="0"/>
              </a:rPr>
              <a:t>3. Interfering background:</a:t>
            </a:r>
            <a:r>
              <a:rPr lang="en" altLang="zh-CN" sz="3600" b="1" dirty="0">
                <a:latin typeface="Comic Sans MS" panose="030F0902030302020204" pitchFamily="66" charset="0"/>
              </a:rPr>
              <a:t> approximately Solutions</a:t>
            </a:r>
            <a:endParaRPr lang="zh-CN" altLang="en-US" sz="3600" dirty="0">
              <a:latin typeface="Comic Sans MS" panose="030F0902030302020204" pitchFamily="66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D536224-560D-88E1-D1AF-AB5D87EF5284}"/>
              </a:ext>
            </a:extLst>
          </p:cNvPr>
          <p:cNvSpPr txBox="1"/>
          <p:nvPr/>
        </p:nvSpPr>
        <p:spPr>
          <a:xfrm>
            <a:off x="495300" y="1144601"/>
            <a:ext cx="10697634" cy="1691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" altLang="zh-CN" sz="2400" b="1" dirty="0">
                <a:latin typeface="Comic Sans MS" panose="030F0902030302020204" pitchFamily="66" charset="0"/>
              </a:rPr>
              <a:t>Strictly Solutions</a:t>
            </a:r>
            <a:r>
              <a:rPr lang="zh-CN" altLang="en-US" sz="2400" b="1" dirty="0">
                <a:latin typeface="Comic Sans MS" panose="030F0902030302020204" pitchFamily="66" charset="0"/>
              </a:rPr>
              <a:t>： </a:t>
            </a:r>
            <a:endParaRPr lang="en-US" altLang="zh-CN" sz="2400" b="1" dirty="0">
              <a:latin typeface="Comic Sans MS" panose="030F09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Comic Sans MS" panose="030F0902030302020204" pitchFamily="66" charset="0"/>
              </a:rPr>
              <a:t>               Exponential background: </a:t>
            </a:r>
            <a:r>
              <a:rPr lang="en-US" altLang="zh-CN" sz="2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change the form of the background</a:t>
            </a:r>
            <a:r>
              <a:rPr lang="en-US" altLang="zh-CN" sz="2400" b="1" dirty="0">
                <a:latin typeface="Comic Sans MS" panose="030F090203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kumimoji="1" lang="en" altLang="zh-CN" sz="2400" dirty="0">
                <a:latin typeface="Comic Sans MS" panose="030F0902030302020204" pitchFamily="66" charset="0"/>
              </a:rPr>
              <a:t>               Polynomial background: </a:t>
            </a:r>
            <a:r>
              <a:rPr kumimoji="1" lang="en" altLang="zh-CN" sz="2400" dirty="0">
                <a:solidFill>
                  <a:srgbClr val="C00000"/>
                </a:solidFill>
                <a:latin typeface="Comic Sans MS" panose="030F0902030302020204" pitchFamily="66" charset="0"/>
              </a:rPr>
              <a:t>complex coefficients</a:t>
            </a:r>
            <a:r>
              <a:rPr kumimoji="1" lang="en" altLang="zh-CN" sz="2400" dirty="0">
                <a:latin typeface="Comic Sans MS" panose="030F0902030302020204" pitchFamily="66" charset="0"/>
              </a:rPr>
              <a:t>.</a:t>
            </a:r>
            <a:endParaRPr lang="zh-CN" altLang="en-US" sz="2400" dirty="0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6AE7AAE2-64E8-1B3C-A4AA-E575E2C8CE2B}"/>
              </a:ext>
            </a:extLst>
          </p:cNvPr>
          <p:cNvGrpSpPr/>
          <p:nvPr/>
        </p:nvGrpSpPr>
        <p:grpSpPr>
          <a:xfrm>
            <a:off x="609600" y="3234267"/>
            <a:ext cx="8866623" cy="1865367"/>
            <a:chOff x="609600" y="3234267"/>
            <a:chExt cx="8866623" cy="1865367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322A3D4-FBF8-E1C0-BC83-3BEE690D66BB}"/>
                </a:ext>
              </a:extLst>
            </p:cNvPr>
            <p:cNvSpPr txBox="1"/>
            <p:nvPr/>
          </p:nvSpPr>
          <p:spPr>
            <a:xfrm>
              <a:off x="609600" y="3234267"/>
              <a:ext cx="35285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" altLang="zh-CN" sz="2400" b="1" dirty="0">
                  <a:latin typeface="Comic Sans MS" panose="030F0902030302020204" pitchFamily="66" charset="0"/>
                </a:rPr>
                <a:t>Approximate</a:t>
              </a:r>
              <a:r>
                <a:rPr kumimoji="1" lang="en-US" altLang="zh-CN" sz="2400" b="1" dirty="0">
                  <a:latin typeface="Comic Sans MS" panose="030F0902030302020204" pitchFamily="66" charset="0"/>
                </a:rPr>
                <a:t> Solutions:</a:t>
              </a:r>
              <a:endParaRPr lang="en" altLang="zh-CN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0458547B-8CA1-F5A0-412B-73E258B0BC46}"/>
                </a:ext>
              </a:extLst>
            </p:cNvPr>
            <p:cNvSpPr txBox="1"/>
            <p:nvPr/>
          </p:nvSpPr>
          <p:spPr>
            <a:xfrm>
              <a:off x="2624667" y="3962400"/>
              <a:ext cx="6851556" cy="1137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mic Sans MS" panose="030F0902030302020204" pitchFamily="66" charset="0"/>
                  <a:ea typeface="宋体" panose="02010600030101010101" pitchFamily="2" charset="-122"/>
                  <a:cs typeface="+mn-cs"/>
                </a:rPr>
                <a:t>(1) Don’t change the form of the background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400" b="1" dirty="0">
                  <a:solidFill>
                    <a:srgbClr val="C00000"/>
                  </a:solidFill>
                  <a:latin typeface="Comic Sans MS" panose="030F0902030302020204" pitchFamily="66" charset="0"/>
                  <a:ea typeface="宋体" panose="02010600030101010101" pitchFamily="2" charset="-122"/>
                </a:rPr>
                <a:t>(2) The parameters in the background are real</a:t>
              </a:r>
              <a:endParaRPr kumimoji="1"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929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F28DC-2D4F-2219-4FCC-05EC3F62E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49B1BC0-444A-8828-2935-7A2E66416993}"/>
              </a:ext>
            </a:extLst>
          </p:cNvPr>
          <p:cNvSpPr txBox="1"/>
          <p:nvPr/>
        </p:nvSpPr>
        <p:spPr>
          <a:xfrm>
            <a:off x="311046" y="246461"/>
            <a:ext cx="115161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" altLang="zh-CN" sz="3600" b="1" dirty="0">
                <a:latin typeface="Comic Sans MS" panose="030F0902030302020204" pitchFamily="66" charset="0"/>
                <a:ea typeface="SimHei" panose="02010609060101010101" pitchFamily="49" charset="-122"/>
                <a:cs typeface="Calibri" panose="020F0502020204030204" pitchFamily="34" charset="0"/>
              </a:rPr>
              <a:t>3. Interfering background:</a:t>
            </a:r>
            <a:r>
              <a:rPr lang="en" altLang="zh-CN" sz="3600" b="1" dirty="0">
                <a:latin typeface="Comic Sans MS" panose="030F0902030302020204" pitchFamily="66" charset="0"/>
              </a:rPr>
              <a:t> approximately Solutions</a:t>
            </a:r>
            <a:endParaRPr lang="zh-CN" altLang="en-US" sz="3600" dirty="0">
              <a:latin typeface="Comic Sans MS" panose="030F0902030302020204" pitchFamily="66" charset="0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FEBE271-E8BD-DBB9-98E6-E10FFAA2D045}"/>
              </a:ext>
            </a:extLst>
          </p:cNvPr>
          <p:cNvGrpSpPr/>
          <p:nvPr/>
        </p:nvGrpSpPr>
        <p:grpSpPr>
          <a:xfrm>
            <a:off x="592667" y="2844800"/>
            <a:ext cx="11328400" cy="1574800"/>
            <a:chOff x="592667" y="2844800"/>
            <a:chExt cx="11328400" cy="1574800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65224E1F-9947-6826-6498-97883400F3F2}"/>
                </a:ext>
              </a:extLst>
            </p:cNvPr>
            <p:cNvSpPr txBox="1"/>
            <p:nvPr/>
          </p:nvSpPr>
          <p:spPr>
            <a:xfrm>
              <a:off x="592667" y="2844800"/>
              <a:ext cx="46570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itchFamily="2" charset="2"/>
                <a:buChar char="p"/>
              </a:pPr>
              <a:r>
                <a:rPr lang="en-US" altLang="zh-CN" sz="2400" b="1" dirty="0">
                  <a:latin typeface="Comic Sans MS" panose="030F0902030302020204" pitchFamily="66" charset="0"/>
                </a:rPr>
                <a:t>Exponential background case</a:t>
              </a:r>
              <a:endParaRPr kumimoji="1" lang="zh-CN" altLang="en-US" sz="2400" dirty="0"/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33F660B9-7D3C-EECA-8C47-74C2BAD7A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4467" y="3437504"/>
              <a:ext cx="10896600" cy="982096"/>
            </a:xfrm>
            <a:prstGeom prst="rect">
              <a:avLst/>
            </a:prstGeom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28EAC41-603D-E545-00D6-C8838118E3C9}"/>
              </a:ext>
            </a:extLst>
          </p:cNvPr>
          <p:cNvGrpSpPr/>
          <p:nvPr/>
        </p:nvGrpSpPr>
        <p:grpSpPr>
          <a:xfrm>
            <a:off x="495299" y="1178468"/>
            <a:ext cx="10731505" cy="1411274"/>
            <a:chOff x="495299" y="1178468"/>
            <a:chExt cx="10731505" cy="1411274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AFEF6C91-1D97-16D1-CDDB-00F6A78B7911}"/>
                </a:ext>
              </a:extLst>
            </p:cNvPr>
            <p:cNvSpPr txBox="1"/>
            <p:nvPr/>
          </p:nvSpPr>
          <p:spPr>
            <a:xfrm>
              <a:off x="495299" y="1178468"/>
              <a:ext cx="610446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itchFamily="2" charset="2"/>
                <a:buChar char="p"/>
              </a:pPr>
              <a:r>
                <a:rPr lang="en" altLang="zh-CN" sz="2400" b="1" dirty="0">
                  <a:solidFill>
                    <a:srgbClr val="000000"/>
                  </a:solidFill>
                  <a:effectLst/>
                  <a:latin typeface="Comic Sans MS" panose="030F0902030302020204" pitchFamily="66" charset="0"/>
                </a:rPr>
                <a:t>BW-only Case</a:t>
              </a:r>
              <a:endParaRPr lang="en" altLang="zh-CN" sz="2400" dirty="0">
                <a:solidFill>
                  <a:srgbClr val="000000"/>
                </a:solidFill>
                <a:effectLst/>
                <a:latin typeface="Comic Sans MS" panose="030F0902030302020204" pitchFamily="66" charset="0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F06D15D-EC9B-B2EF-B433-284FC1866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4200" y="1591734"/>
              <a:ext cx="9372604" cy="998008"/>
            </a:xfrm>
            <a:prstGeom prst="rect">
              <a:avLst/>
            </a:prstGeom>
          </p:spPr>
        </p:pic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414C347C-4E32-8E4F-FE3B-5F46E1F0908E}"/>
              </a:ext>
            </a:extLst>
          </p:cNvPr>
          <p:cNvGrpSpPr/>
          <p:nvPr/>
        </p:nvGrpSpPr>
        <p:grpSpPr>
          <a:xfrm>
            <a:off x="1024141" y="4548200"/>
            <a:ext cx="7391726" cy="1784867"/>
            <a:chOff x="1024141" y="4548200"/>
            <a:chExt cx="7391726" cy="1784867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BEFFB7F2-D757-151E-2ED4-F26CFE6CCCFD}"/>
                </a:ext>
              </a:extLst>
            </p:cNvPr>
            <p:cNvSpPr txBox="1"/>
            <p:nvPr/>
          </p:nvSpPr>
          <p:spPr>
            <a:xfrm>
              <a:off x="1024141" y="4548200"/>
              <a:ext cx="610446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altLang="zh-CN" sz="2400" b="1" dirty="0">
                  <a:solidFill>
                    <a:srgbClr val="BA120A"/>
                  </a:solidFill>
                  <a:effectLst/>
                  <a:latin typeface="Comic Sans MS" panose="030F0902030302020204" pitchFamily="66" charset="0"/>
                </a:rPr>
                <a:t>Hadamard Factorization Theorem</a:t>
              </a:r>
              <a:endParaRPr lang="en" altLang="zh-CN" sz="2400" dirty="0">
                <a:solidFill>
                  <a:srgbClr val="BA120A"/>
                </a:solidFill>
                <a:effectLst/>
                <a:latin typeface="Comic Sans MS" panose="030F0902030302020204" pitchFamily="66" charset="0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F78A085-1B91-EE02-D010-FB872D872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4383" y="5124680"/>
              <a:ext cx="7211484" cy="1159703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CF503CA-D18B-ACDD-4072-427DD5AAD5E8}"/>
                </a:ext>
              </a:extLst>
            </p:cNvPr>
            <p:cNvSpPr/>
            <p:nvPr/>
          </p:nvSpPr>
          <p:spPr>
            <a:xfrm>
              <a:off x="4555067" y="5096933"/>
              <a:ext cx="1964266" cy="123613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755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B46A9-B043-EBC6-110D-49742378E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03AD36D-D19B-28E8-E58C-19C9B123DC38}"/>
              </a:ext>
            </a:extLst>
          </p:cNvPr>
          <p:cNvSpPr txBox="1"/>
          <p:nvPr/>
        </p:nvSpPr>
        <p:spPr>
          <a:xfrm>
            <a:off x="311046" y="246461"/>
            <a:ext cx="115161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" altLang="zh-CN" sz="3600" b="1" dirty="0">
                <a:latin typeface="Comic Sans MS" panose="030F0902030302020204" pitchFamily="66" charset="0"/>
                <a:ea typeface="SimHei" panose="02010609060101010101" pitchFamily="49" charset="-122"/>
                <a:cs typeface="Calibri" panose="020F0502020204030204" pitchFamily="34" charset="0"/>
              </a:rPr>
              <a:t>3. Interfering background:</a:t>
            </a:r>
            <a:r>
              <a:rPr lang="en" altLang="zh-CN" sz="3600" b="1" dirty="0">
                <a:latin typeface="Comic Sans MS" panose="030F0902030302020204" pitchFamily="66" charset="0"/>
              </a:rPr>
              <a:t> approximately Solutions</a:t>
            </a:r>
            <a:endParaRPr lang="zh-CN" altLang="en-US" sz="3600" dirty="0">
              <a:latin typeface="Comic Sans MS" panose="030F0902030302020204" pitchFamily="66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C1BE0BBC-D1F8-E9CF-BC64-4F9BBF634983}"/>
              </a:ext>
            </a:extLst>
          </p:cNvPr>
          <p:cNvGrpSpPr/>
          <p:nvPr/>
        </p:nvGrpSpPr>
        <p:grpSpPr>
          <a:xfrm>
            <a:off x="96388" y="1023035"/>
            <a:ext cx="11954935" cy="2323418"/>
            <a:chOff x="96388" y="1023035"/>
            <a:chExt cx="11954935" cy="232341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87A16B0C-BDB9-4CEE-F6BB-5F87D4A05847}"/>
                    </a:ext>
                  </a:extLst>
                </p:cNvPr>
                <p:cNvSpPr txBox="1"/>
                <p:nvPr/>
              </p:nvSpPr>
              <p:spPr>
                <a:xfrm>
                  <a:off x="96388" y="1023035"/>
                  <a:ext cx="11954935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" altLang="zh-CN" sz="2400" dirty="0">
                      <a:solidFill>
                        <a:srgbClr val="000000"/>
                      </a:solidFill>
                      <a:effectLst/>
                      <a:latin typeface="Comic Sans MS" panose="030F0902030302020204" pitchFamily="66" charset="0"/>
                    </a:rPr>
                    <a:t>Assuming two amplitude function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" altLang="zh-CN" sz="24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" altLang="zh-CN" sz="24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" altLang="zh-CN" sz="24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" altLang="zh-CN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" altLang="zh-CN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" altLang="zh-CN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" altLang="zh-CN" sz="2400" dirty="0">
                      <a:solidFill>
                        <a:srgbClr val="000000"/>
                      </a:solidFill>
                      <a:effectLst/>
                      <a:latin typeface="Comic Sans MS" panose="030F0902030302020204" pitchFamily="66" charset="0"/>
                    </a:rPr>
                    <a:t> </a:t>
                  </a:r>
                  <a:r>
                    <a:rPr lang="en" altLang="zh-CN" sz="2400" dirty="0">
                      <a:solidFill>
                        <a:srgbClr val="000000"/>
                      </a:solidFill>
                      <a:latin typeface="Comic Sans MS" panose="030F0902030302020204" pitchFamily="66" charset="0"/>
                    </a:rPr>
                    <a:t>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" altLang="zh-CN" sz="2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" altLang="zh-CN" sz="2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" altLang="zh-CN" sz="2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" altLang="zh-CN" sz="24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" altLang="zh-CN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" altLang="zh-CN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" altLang="zh-CN" sz="2400" dirty="0">
                      <a:solidFill>
                        <a:srgbClr val="000000"/>
                      </a:solidFill>
                      <a:latin typeface="Comic Sans MS" panose="030F0902030302020204" pitchFamily="66" charset="0"/>
                    </a:rPr>
                    <a:t> </a:t>
                  </a:r>
                  <a:r>
                    <a:rPr lang="en" altLang="zh-CN" sz="2400" dirty="0">
                      <a:solidFill>
                        <a:srgbClr val="000000"/>
                      </a:solidFill>
                      <a:effectLst/>
                      <a:latin typeface="Comic Sans MS" panose="030F0902030302020204" pitchFamily="66" charset="0"/>
                    </a:rPr>
                    <a:t>is a pair of equivalent solutions</a:t>
                  </a:r>
                </a:p>
              </p:txBody>
            </p:sp>
          </mc:Choice>
          <mc:Fallback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87A16B0C-BDB9-4CEE-F6BB-5F87D4A058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88" y="1023035"/>
                  <a:ext cx="11954935" cy="461665"/>
                </a:xfrm>
                <a:prstGeom prst="rect">
                  <a:avLst/>
                </a:prstGeom>
                <a:blipFill>
                  <a:blip r:embed="rId2"/>
                  <a:stretch>
                    <a:fillRect l="-743" t="-10526" b="-2631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D3C1D50-8209-0504-141A-444893B02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84437" y="1536897"/>
              <a:ext cx="5485483" cy="96366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FA090CE4-6098-AD42-C119-182BBCF58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74411" y="2471741"/>
              <a:ext cx="5678215" cy="874712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BE49F8C-8E8A-0706-C30F-8C74EA04FB2C}"/>
                  </a:ext>
                </a:extLst>
              </p:cNvPr>
              <p:cNvSpPr txBox="1"/>
              <p:nvPr/>
            </p:nvSpPr>
            <p:spPr>
              <a:xfrm>
                <a:off x="832818" y="3392206"/>
                <a:ext cx="10093486" cy="28536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" altLang="zh-CN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" altLang="zh-CN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" altLang="zh-CN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" altLang="zh-CN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" altLang="zh-CN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𝑠</m:t>
                    </m:r>
                    <m:r>
                      <a:rPr lang="en" altLang="zh-CN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" altLang="zh-CN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" altLang="zh-CN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" altLang="zh-CN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𝑠</m:t>
                    </m:r>
                    <m:r>
                      <a:rPr lang="en" altLang="zh-CN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" altLang="zh-CN" sz="2400" dirty="0">
                    <a:solidFill>
                      <a:srgbClr val="000000"/>
                    </a:solidFill>
                    <a:effectLst/>
                    <a:latin typeface="Comic Sans MS" panose="030F0902030302020204" pitchFamily="66" charset="0"/>
                  </a:rPr>
                  <a:t> implies:</a:t>
                </a:r>
              </a:p>
              <a:p>
                <a:pPr marL="457200" lvl="2">
                  <a:lnSpc>
                    <a:spcPct val="150000"/>
                  </a:lnSpc>
                </a:pPr>
                <a:r>
                  <a:rPr lang="en" altLang="zh-CN" sz="2400" dirty="0">
                    <a:solidFill>
                      <a:srgbClr val="000000"/>
                    </a:solidFill>
                    <a:effectLst/>
                    <a:latin typeface="Comic Sans MS" panose="030F0902030302020204" pitchFamily="66" charset="0"/>
                  </a:rPr>
                  <a:t>(1)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altLang="zh-CN" sz="2400" i="1" dirty="0" smtClean="0">
                            <a:solidFill>
                              <a:srgbClr val="011893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sz="2400" i="1" dirty="0" smtClean="0">
                            <a:solidFill>
                              <a:srgbClr val="011893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" altLang="zh-CN" sz="2400" i="1" dirty="0" smtClean="0">
                            <a:solidFill>
                              <a:srgbClr val="011893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" altLang="zh-CN" sz="2400" i="1" dirty="0" smtClean="0">
                        <a:solidFill>
                          <a:srgbClr val="011893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" altLang="zh-CN" sz="2400" i="1" dirty="0" smtClean="0">
                            <a:solidFill>
                              <a:srgbClr val="011893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" altLang="zh-CN" sz="2400" i="1" dirty="0" err="1" smtClean="0">
                            <a:solidFill>
                              <a:srgbClr val="011893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" altLang="zh-CN" sz="2400" i="1" dirty="0" err="1" smtClean="0">
                            <a:solidFill>
                              <a:srgbClr val="011893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" altLang="zh-CN" sz="2400" i="1" dirty="0" smtClean="0">
                            <a:solidFill>
                              <a:srgbClr val="011893"/>
                            </a:solidFill>
                            <a:effectLst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" altLang="zh-CN" sz="2400" dirty="0">
                    <a:solidFill>
                      <a:srgbClr val="000000"/>
                    </a:solidFill>
                    <a:effectLst/>
                    <a:latin typeface="Comic Sans MS" panose="030F0902030302020204" pitchFamily="66" charset="0"/>
                  </a:rPr>
                  <a:t> : the poles of two amplitudes are the same;</a:t>
                </a:r>
              </a:p>
              <a:p>
                <a:pPr marL="457200" lvl="2">
                  <a:lnSpc>
                    <a:spcPct val="150000"/>
                  </a:lnSpc>
                </a:pPr>
                <a:r>
                  <a:rPr lang="en" altLang="zh-CN" sz="2400" dirty="0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(2)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11893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n" altLang="zh-CN" sz="2400" i="1" dirty="0">
                        <a:solidFill>
                          <a:srgbClr val="011893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01189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 smtClean="0">
                            <a:solidFill>
                              <a:srgbClr val="011893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altLang="zh-CN" sz="2400" b="0" i="1" dirty="0" smtClean="0">
                            <a:solidFill>
                              <a:srgbClr val="011893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" altLang="zh-CN" sz="2400" dirty="0">
                    <a:solidFill>
                      <a:srgbClr val="000000"/>
                    </a:solidFill>
                    <a:effectLst/>
                    <a:latin typeface="Comic Sans MS" panose="030F0902030302020204" pitchFamily="66" charset="0"/>
                  </a:rPr>
                  <a:t>, if they are real (otherwise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Re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altLang="zh-CN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r>
                      <a:rPr lang="en-US" altLang="zh-CN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" altLang="zh-CN" sz="2400" dirty="0">
                    <a:solidFill>
                      <a:srgbClr val="000000"/>
                    </a:solidFill>
                    <a:effectLst/>
                    <a:latin typeface="Comic Sans MS" panose="030F0902030302020204" pitchFamily="66" charset="0"/>
                  </a:rPr>
                  <a:t>)</a:t>
                </a:r>
              </a:p>
              <a:p>
                <a:pPr marL="457200" lvl="2">
                  <a:lnSpc>
                    <a:spcPct val="150000"/>
                  </a:lnSpc>
                </a:pPr>
                <a:r>
                  <a:rPr lang="en" altLang="zh-CN" sz="2400" dirty="0">
                    <a:solidFill>
                      <a:srgbClr val="000000"/>
                    </a:solidFill>
                    <a:effectLst/>
                    <a:latin typeface="Comic Sans MS" panose="030F0902030302020204" pitchFamily="66" charset="0"/>
                  </a:rPr>
                  <a:t>(3) 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∏"/>
                        <m:ctrlPr>
                          <a:rPr lang="en-US" altLang="zh-CN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=∞</m:t>
                        </m:r>
                      </m:sup>
                      <m:e>
                        <m: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altLang="zh-CN" sz="2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))/</m:t>
                        </m:r>
                        <m:r>
                          <a:rPr lang="en-US" altLang="zh-CN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nary>
                          <m:naryPr>
                            <m:chr m:val="∏"/>
                            <m:ctrlPr>
                              <a:rPr lang="en-US" altLang="zh-CN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=∞</m:t>
                            </m:r>
                          </m:sup>
                          <m:e>
                            <m:r>
                              <a:rPr lang="en-US" altLang="zh-CN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en-US" altLang="zh-CN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CN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Sup>
                              <m:sSubSupPr>
                                <m:ctrlPr>
                                  <a:rPr lang="en-US" altLang="zh-CN" sz="24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sz="2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CN" sz="24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altLang="zh-CN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)) </m:t>
                            </m:r>
                          </m:e>
                        </m:nary>
                      </m:e>
                    </m:nary>
                  </m:oMath>
                </a14:m>
                <a:r>
                  <a:rPr lang="en" altLang="zh-CN" sz="2400" dirty="0">
                    <a:solidFill>
                      <a:srgbClr val="000000"/>
                    </a:solidFill>
                    <a:effectLst/>
                    <a:latin typeface="Comic Sans MS" panose="030F0902030302020204" pitchFamily="66" charset="0"/>
                  </a:rPr>
                  <a:t> is a constant, </a:t>
                </a:r>
              </a:p>
              <a:p>
                <a:pPr marL="457200" lvl="2">
                  <a:lnSpc>
                    <a:spcPct val="150000"/>
                  </a:lnSpc>
                </a:pPr>
                <a:r>
                  <a:rPr lang="en" altLang="zh-CN" sz="2400" dirty="0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      </a:t>
                </a:r>
                <a:r>
                  <a:rPr lang="en" altLang="zh-CN" sz="2400" b="1" dirty="0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en" altLang="zh-CN" sz="2400" b="1" dirty="0">
                    <a:solidFill>
                      <a:srgbClr val="FB0207"/>
                    </a:solidFill>
                    <a:effectLst/>
                    <a:latin typeface="Comic Sans MS" panose="030F0902030302020204" pitchFamily="66" charset="0"/>
                  </a:rPr>
                  <a:t>NOT possible generally, but can be true approximately</a:t>
                </a:r>
                <a:r>
                  <a:rPr lang="en" altLang="zh-CN" sz="2400" dirty="0">
                    <a:solidFill>
                      <a:srgbClr val="000000"/>
                    </a:solidFill>
                    <a:effectLst/>
                    <a:latin typeface="Comic Sans MS" panose="030F0902030302020204" pitchFamily="66" charset="0"/>
                  </a:rPr>
                  <a:t> </a:t>
                </a:r>
                <a:endParaRPr lang="en" altLang="zh-CN" sz="2400" dirty="0">
                  <a:solidFill>
                    <a:srgbClr val="FB0207"/>
                  </a:solidFill>
                  <a:effectLst/>
                  <a:latin typeface="Comic Sans MS" panose="030F0902030302020204" pitchFamily="66" charset="0"/>
                </a:endParaRP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BE49F8C-8E8A-0706-C30F-8C74EA04F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18" y="3392206"/>
                <a:ext cx="10093486" cy="2853602"/>
              </a:xfrm>
              <a:prstGeom prst="rect">
                <a:avLst/>
              </a:prstGeom>
              <a:blipFill>
                <a:blip r:embed="rId5"/>
                <a:stretch>
                  <a:fillRect l="-628" b="-105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418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15602-5EC9-E858-8722-16E6FD1BF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BFBF5D-16C1-BC34-E829-E934C6CE1AB9}"/>
              </a:ext>
            </a:extLst>
          </p:cNvPr>
          <p:cNvSpPr txBox="1"/>
          <p:nvPr/>
        </p:nvSpPr>
        <p:spPr>
          <a:xfrm>
            <a:off x="311046" y="246461"/>
            <a:ext cx="115161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" altLang="zh-CN" sz="3600" b="1" dirty="0">
                <a:latin typeface="Comic Sans MS" panose="030F0902030302020204" pitchFamily="66" charset="0"/>
                <a:ea typeface="SimHei" panose="02010609060101010101" pitchFamily="49" charset="-122"/>
                <a:cs typeface="Calibri" panose="020F0502020204030204" pitchFamily="34" charset="0"/>
              </a:rPr>
              <a:t>3. Interfering background:</a:t>
            </a:r>
            <a:r>
              <a:rPr lang="en" altLang="zh-CN" sz="3600" b="1" dirty="0">
                <a:latin typeface="Comic Sans MS" panose="030F0902030302020204" pitchFamily="66" charset="0"/>
              </a:rPr>
              <a:t> approximately Solutions</a:t>
            </a:r>
            <a:endParaRPr lang="zh-CN" altLang="en-US" sz="3600" dirty="0">
              <a:latin typeface="Comic Sans MS" panose="030F0902030302020204" pitchFamily="66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7BB9EB5-2ED4-966D-CD6F-C725DA442B21}"/>
              </a:ext>
            </a:extLst>
          </p:cNvPr>
          <p:cNvGrpSpPr/>
          <p:nvPr/>
        </p:nvGrpSpPr>
        <p:grpSpPr>
          <a:xfrm>
            <a:off x="433754" y="1289540"/>
            <a:ext cx="9231924" cy="1587019"/>
            <a:chOff x="433754" y="1289540"/>
            <a:chExt cx="9231924" cy="1587019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FA4C42A2-140F-38E4-440C-88E21F0162C6}"/>
                </a:ext>
              </a:extLst>
            </p:cNvPr>
            <p:cNvSpPr txBox="1"/>
            <p:nvPr/>
          </p:nvSpPr>
          <p:spPr>
            <a:xfrm>
              <a:off x="433754" y="1289540"/>
              <a:ext cx="7369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b="1" dirty="0">
                  <a:solidFill>
                    <a:srgbClr val="011893"/>
                  </a:solidFill>
                  <a:latin typeface="Comic Sans MS" panose="030F0902030302020204" pitchFamily="66" charset="0"/>
                </a:rPr>
                <a:t>Example: exponential background + one resonance</a:t>
              </a:r>
              <a:endParaRPr kumimoji="1" lang="zh-CN" altLang="en-US" sz="2400" b="1" dirty="0">
                <a:solidFill>
                  <a:srgbClr val="011893"/>
                </a:solidFill>
                <a:latin typeface="Comic Sans MS" panose="030F0902030302020204" pitchFamily="66" charset="0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CFAAAD3-0D96-2A96-253E-88B0262D7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93278" y="2058856"/>
              <a:ext cx="7772400" cy="817703"/>
            </a:xfrm>
            <a:prstGeom prst="rect">
              <a:avLst/>
            </a:prstGeom>
          </p:spPr>
        </p:pic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6685B771-BB18-F603-2FF1-58CE9EEED910}"/>
              </a:ext>
            </a:extLst>
          </p:cNvPr>
          <p:cNvGrpSpPr/>
          <p:nvPr/>
        </p:nvGrpSpPr>
        <p:grpSpPr>
          <a:xfrm>
            <a:off x="492369" y="3201688"/>
            <a:ext cx="11254153" cy="1971479"/>
            <a:chOff x="492369" y="3201688"/>
            <a:chExt cx="11254153" cy="1971479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E63EF746-7F25-3BB7-8176-E2D136FFAA7C}"/>
                </a:ext>
              </a:extLst>
            </p:cNvPr>
            <p:cNvGrpSpPr/>
            <p:nvPr/>
          </p:nvGrpSpPr>
          <p:grpSpPr>
            <a:xfrm>
              <a:off x="973016" y="3201688"/>
              <a:ext cx="4161692" cy="936401"/>
              <a:chOff x="1160585" y="2791381"/>
              <a:chExt cx="4161692" cy="936401"/>
            </a:xfrm>
          </p:grpSpPr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0883DF9-96A3-FB74-5736-3C00656BE112}"/>
                  </a:ext>
                </a:extLst>
              </p:cNvPr>
              <p:cNvSpPr txBox="1"/>
              <p:nvPr/>
            </p:nvSpPr>
            <p:spPr>
              <a:xfrm>
                <a:off x="1160585" y="3059723"/>
                <a:ext cx="12987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dirty="0">
                    <a:latin typeface="Comic Sans MS" panose="030F0902030302020204" pitchFamily="66" charset="0"/>
                  </a:rPr>
                  <a:t>Zeros:  </a:t>
                </a:r>
                <a:endParaRPr kumimoji="1" lang="zh-CN" altLang="en-US" sz="2400" dirty="0">
                  <a:latin typeface="Comic Sans MS" panose="030F0902030302020204" pitchFamily="66" charset="0"/>
                </a:endParaRPr>
              </a:p>
            </p:txBody>
          </p:sp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id="{9382E0B0-0BFF-0459-F764-0F07311A8F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1631" y="2791381"/>
                <a:ext cx="3020646" cy="936401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93F68FAD-E1FE-CF9F-A81B-3184BFF3699D}"/>
                    </a:ext>
                  </a:extLst>
                </p:cNvPr>
                <p:cNvSpPr txBox="1"/>
                <p:nvPr/>
              </p:nvSpPr>
              <p:spPr>
                <a:xfrm>
                  <a:off x="492369" y="4034137"/>
                  <a:ext cx="11254153" cy="11390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1"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d>
                        <m:dPr>
                          <m:ctrlP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altLang="zh-CN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: </m:t>
                      </m:r>
                    </m:oMath>
                  </a14:m>
                  <a:r>
                    <a:rPr lang="en" altLang="zh-CN" sz="2400" b="1" dirty="0">
                      <a:solidFill>
                        <a:schemeClr val="tx1"/>
                      </a:solidFill>
                      <a:effectLst/>
                      <a:latin typeface="Comic Sans MS" panose="030F0902030302020204" pitchFamily="66" charset="0"/>
                    </a:rPr>
                    <a:t>Lambert W-function</a:t>
                  </a:r>
                  <a:r>
                    <a:rPr lang="en" altLang="zh-CN" sz="2400" dirty="0">
                      <a:solidFill>
                        <a:schemeClr val="tx1"/>
                      </a:solidFill>
                      <a:effectLst/>
                      <a:latin typeface="Comic Sans MS" panose="030F0902030302020204" pitchFamily="66" charset="0"/>
                    </a:rPr>
                    <a:t>, defined as the inverse function of </a:t>
                  </a:r>
                  <a14:m>
                    <m:oMath xmlns:m="http://schemas.openxmlformats.org/officeDocument/2006/math">
                      <m:r>
                        <a:rPr lang="en" altLang="zh-CN" sz="240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" altLang="zh-CN" sz="240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" altLang="zh-CN" sz="240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" altLang="zh-CN" sz="240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" altLang="zh-CN" sz="2400" i="1" dirty="0" err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𝑧</m:t>
                      </m:r>
                      <m:sSup>
                        <m:sSupPr>
                          <m:ctrlPr>
                            <a:rPr lang="en" altLang="zh-CN" sz="2400" i="1" dirty="0" err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" altLang="zh-CN" sz="2400" i="1" dirty="0" err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" altLang="zh-CN" sz="2400" i="1" dirty="0" err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a14:m>
                  <a:r>
                    <a:rPr lang="en" altLang="zh-CN" sz="2400" dirty="0">
                      <a:solidFill>
                        <a:schemeClr val="tx1"/>
                      </a:solidFill>
                      <a:effectLst/>
                      <a:latin typeface="Comic Sans MS" panose="030F0902030302020204" pitchFamily="66" charset="0"/>
                    </a:rPr>
                    <a:t>, </a:t>
                  </a:r>
                </a:p>
                <a:p>
                  <a:pPr lvl="1">
                    <a:lnSpc>
                      <a:spcPct val="150000"/>
                    </a:lnSpc>
                  </a:pPr>
                  <a:r>
                    <a:rPr lang="en" altLang="zh-CN" sz="2400" b="1" dirty="0">
                      <a:solidFill>
                        <a:schemeClr val="tx1"/>
                      </a:solidFill>
                      <a:effectLst/>
                      <a:latin typeface="Comic Sans MS" panose="030F0902030302020204" pitchFamily="66" charset="0"/>
                    </a:rPr>
                    <a:t>           multiple  value function, infinite values indexed by integer </a:t>
                  </a:r>
                  <a14:m>
                    <m:oMath xmlns:m="http://schemas.openxmlformats.org/officeDocument/2006/math">
                      <m:r>
                        <a:rPr lang="en" altLang="zh-CN" sz="2400" b="1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𝒊</m:t>
                      </m:r>
                    </m:oMath>
                  </a14:m>
                  <a:r>
                    <a:rPr lang="en" altLang="zh-CN" sz="2400" b="1" dirty="0">
                      <a:solidFill>
                        <a:schemeClr val="tx1"/>
                      </a:solidFill>
                      <a:effectLst/>
                      <a:latin typeface="Comic Sans MS" panose="030F0902030302020204" pitchFamily="66" charset="0"/>
                    </a:rPr>
                    <a:t>.  </a:t>
                  </a:r>
                  <a:endParaRPr lang="en" altLang="zh-CN" sz="2400" dirty="0">
                    <a:solidFill>
                      <a:schemeClr val="tx1"/>
                    </a:solidFill>
                    <a:effectLst/>
                    <a:latin typeface="Comic Sans MS" panose="030F0902030302020204" pitchFamily="66" charset="0"/>
                  </a:endParaRPr>
                </a:p>
              </p:txBody>
            </p:sp>
          </mc:Choice>
          <mc:Fallback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93F68FAD-E1FE-CF9F-A81B-3184BFF369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369" y="4034137"/>
                  <a:ext cx="11254153" cy="1139030"/>
                </a:xfrm>
                <a:prstGeom prst="rect">
                  <a:avLst/>
                </a:prstGeom>
                <a:blipFill>
                  <a:blip r:embed="rId4"/>
                  <a:stretch>
                    <a:fillRect r="-1015" b="-1208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305720F-4399-472B-1444-852FBFE94BD4}"/>
              </a:ext>
            </a:extLst>
          </p:cNvPr>
          <p:cNvGrpSpPr/>
          <p:nvPr/>
        </p:nvGrpSpPr>
        <p:grpSpPr>
          <a:xfrm>
            <a:off x="1462254" y="5427785"/>
            <a:ext cx="7977612" cy="879230"/>
            <a:chOff x="442347" y="5345724"/>
            <a:chExt cx="7977612" cy="87923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AED5185C-B2CA-A0C2-59D7-ADC9A7B31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2347" y="5345724"/>
              <a:ext cx="3438766" cy="879230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15574A75-198C-392A-ED0E-6191F5B80938}"/>
                </a:ext>
              </a:extLst>
            </p:cNvPr>
            <p:cNvSpPr txBox="1"/>
            <p:nvPr/>
          </p:nvSpPr>
          <p:spPr>
            <a:xfrm>
              <a:off x="3833447" y="5521569"/>
              <a:ext cx="45865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b="1" dirty="0">
                  <a:solidFill>
                    <a:srgbClr val="C00000"/>
                  </a:solidFill>
                  <a:latin typeface="Comic Sans MS" panose="030F0902030302020204" pitchFamily="66" charset="0"/>
                </a:rPr>
                <a:t>zeros near pole are important</a:t>
              </a:r>
              <a:endParaRPr kumimoji="1" lang="zh-CN" altLang="en-US" sz="2400" b="1" dirty="0">
                <a:solidFill>
                  <a:srgbClr val="C00000"/>
                </a:solidFill>
                <a:latin typeface="Comic Sans MS" panose="030F0902030302020204" pitchFamily="66" charset="0"/>
              </a:endParaRPr>
            </a:p>
          </p:txBody>
        </p:sp>
      </p:grp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730BA5E4-3745-A6AC-8365-D4C2859D5A3A}"/>
              </a:ext>
            </a:extLst>
          </p:cNvPr>
          <p:cNvSpPr/>
          <p:nvPr/>
        </p:nvSpPr>
        <p:spPr>
          <a:xfrm>
            <a:off x="1828800" y="5416062"/>
            <a:ext cx="7432431" cy="8675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797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0048E-4827-8072-900B-7ABDE21FB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67B5230-B770-F68A-6E7D-8754D0C8A018}"/>
              </a:ext>
            </a:extLst>
          </p:cNvPr>
          <p:cNvSpPr txBox="1"/>
          <p:nvPr/>
        </p:nvSpPr>
        <p:spPr>
          <a:xfrm>
            <a:off x="311046" y="246461"/>
            <a:ext cx="115161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" altLang="zh-CN" sz="3600" b="1" dirty="0">
                <a:latin typeface="Comic Sans MS" panose="030F0902030302020204" pitchFamily="66" charset="0"/>
                <a:ea typeface="SimHei" panose="02010609060101010101" pitchFamily="49" charset="-122"/>
                <a:cs typeface="Calibri" panose="020F0502020204030204" pitchFamily="34" charset="0"/>
              </a:rPr>
              <a:t>3. Interfering background:</a:t>
            </a:r>
            <a:r>
              <a:rPr lang="en" altLang="zh-CN" sz="3600" b="1" dirty="0">
                <a:latin typeface="Comic Sans MS" panose="030F0902030302020204" pitchFamily="66" charset="0"/>
              </a:rPr>
              <a:t> approximately Solutions</a:t>
            </a:r>
            <a:endParaRPr lang="zh-CN" altLang="en-US" sz="3600" dirty="0">
              <a:latin typeface="Comic Sans MS" panose="030F0902030302020204" pitchFamily="66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A198F7A-55CC-48A5-2109-10381AEEEF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71"/>
          <a:stretch>
            <a:fillRect/>
          </a:stretch>
        </p:blipFill>
        <p:spPr>
          <a:xfrm>
            <a:off x="100625" y="1880806"/>
            <a:ext cx="5491283" cy="423815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98CA91D-0321-4A59-AE07-DDD03521D46F}"/>
              </a:ext>
            </a:extLst>
          </p:cNvPr>
          <p:cNvSpPr txBox="1"/>
          <p:nvPr/>
        </p:nvSpPr>
        <p:spPr>
          <a:xfrm>
            <a:off x="284286" y="1509321"/>
            <a:ext cx="51786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dirty="0">
                <a:latin typeface="Comic Sans MS" panose="030F0902030302020204" pitchFamily="66" charset="0"/>
              </a:rPr>
              <a:t>Zeros distribution in s-plane </a:t>
            </a:r>
            <a:endParaRPr lang="zh-CN" altLang="en-US" sz="2400" dirty="0"/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5EA404EE-6B91-EB23-A16A-4882BCEF428F}"/>
              </a:ext>
            </a:extLst>
          </p:cNvPr>
          <p:cNvSpPr/>
          <p:nvPr/>
        </p:nvSpPr>
        <p:spPr>
          <a:xfrm>
            <a:off x="726832" y="2813540"/>
            <a:ext cx="386861" cy="41030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1183A282-B029-98C5-AA88-6CDB25AE1E1A}"/>
              </a:ext>
            </a:extLst>
          </p:cNvPr>
          <p:cNvSpPr/>
          <p:nvPr/>
        </p:nvSpPr>
        <p:spPr>
          <a:xfrm flipH="1" flipV="1">
            <a:off x="175846" y="4372710"/>
            <a:ext cx="5392616" cy="1781906"/>
          </a:xfrm>
          <a:prstGeom prst="roundRect">
            <a:avLst>
              <a:gd name="adj" fmla="val 8114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E6882AE9-4C1F-0B74-9C81-3989BB54730B}"/>
              </a:ext>
            </a:extLst>
          </p:cNvPr>
          <p:cNvCxnSpPr/>
          <p:nvPr/>
        </p:nvCxnSpPr>
        <p:spPr>
          <a:xfrm flipH="1">
            <a:off x="422032" y="3212125"/>
            <a:ext cx="316523" cy="1137139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F2BB949C-7EF5-F1D3-ABD4-F256C0648C38}"/>
              </a:ext>
            </a:extLst>
          </p:cNvPr>
          <p:cNvCxnSpPr>
            <a:cxnSpLocks/>
          </p:cNvCxnSpPr>
          <p:nvPr/>
        </p:nvCxnSpPr>
        <p:spPr>
          <a:xfrm>
            <a:off x="1113693" y="3235571"/>
            <a:ext cx="4302370" cy="1137139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25BB5CB-0885-31D6-1BEE-16FC1820975F}"/>
                  </a:ext>
                </a:extLst>
              </p:cNvPr>
              <p:cNvSpPr txBox="1"/>
              <p:nvPr/>
            </p:nvSpPr>
            <p:spPr>
              <a:xfrm>
                <a:off x="2076826" y="5384530"/>
                <a:ext cx="50116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zh-CN" altLang="en-US" sz="24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25BB5CB-0885-31D6-1BEE-16FC18209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826" y="5384530"/>
                <a:ext cx="501161" cy="461665"/>
              </a:xfrm>
              <a:prstGeom prst="rect">
                <a:avLst/>
              </a:prstGeom>
              <a:blipFill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8623A26-A736-E743-7996-624CED1E9457}"/>
                  </a:ext>
                </a:extLst>
              </p:cNvPr>
              <p:cNvSpPr txBox="1"/>
              <p:nvPr/>
            </p:nvSpPr>
            <p:spPr>
              <a:xfrm>
                <a:off x="2077917" y="4510433"/>
                <a:ext cx="50116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zh-CN" altLang="en-US" sz="240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zh-CN" altLang="en-US" sz="24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8623A26-A736-E743-7996-624CED1E9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917" y="4510433"/>
                <a:ext cx="501161" cy="461665"/>
              </a:xfrm>
              <a:prstGeom prst="rect">
                <a:avLst/>
              </a:prstGeom>
              <a:blipFill>
                <a:blip r:embed="rId4"/>
                <a:stretch>
                  <a:fillRect r="-107317" b="-2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F3A9B2FC-BAD0-EC4C-8F0A-B0D981C39D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9416" y="3438663"/>
            <a:ext cx="6008263" cy="3060991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2C03494-FBB0-2335-892F-0C0CFF9C4A93}"/>
              </a:ext>
            </a:extLst>
          </p:cNvPr>
          <p:cNvSpPr txBox="1"/>
          <p:nvPr/>
        </p:nvSpPr>
        <p:spPr>
          <a:xfrm>
            <a:off x="4067907" y="5087817"/>
            <a:ext cx="760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Comic Sans MS" panose="030F0902030302020204" pitchFamily="66" charset="0"/>
              </a:rPr>
              <a:t>Pole</a:t>
            </a:r>
            <a:endParaRPr kumimoji="1" lang="zh-CN" altLang="en-US" sz="2400" dirty="0">
              <a:latin typeface="Comic Sans MS" panose="030F0902030302020204" pitchFamily="66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B314C22-E044-1969-4780-0173BA8A21C6}"/>
              </a:ext>
            </a:extLst>
          </p:cNvPr>
          <p:cNvSpPr txBox="1"/>
          <p:nvPr/>
        </p:nvSpPr>
        <p:spPr>
          <a:xfrm>
            <a:off x="187569" y="1043356"/>
            <a:ext cx="7369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solidFill>
                  <a:srgbClr val="011893"/>
                </a:solidFill>
                <a:latin typeface="Comic Sans MS" panose="030F0902030302020204" pitchFamily="66" charset="0"/>
              </a:rPr>
              <a:t>Example: exponential background + one resonance</a:t>
            </a:r>
            <a:endParaRPr kumimoji="1" lang="zh-CN" altLang="en-US" sz="2400" b="1" dirty="0">
              <a:solidFill>
                <a:srgbClr val="011893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5FD4E7F9-B0A6-64E7-1AD9-E32465904D6C}"/>
              </a:ext>
            </a:extLst>
          </p:cNvPr>
          <p:cNvGrpSpPr/>
          <p:nvPr/>
        </p:nvGrpSpPr>
        <p:grpSpPr>
          <a:xfrm>
            <a:off x="6623222" y="1394095"/>
            <a:ext cx="5329881" cy="1980223"/>
            <a:chOff x="6623222" y="1394095"/>
            <a:chExt cx="5329881" cy="1980223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8C7320C3-C475-0665-0055-501D63CF8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06519" y="1394095"/>
              <a:ext cx="3446584" cy="1980223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2EE6C0D4-3572-D03B-44B4-A694F030E388}"/>
                </a:ext>
              </a:extLst>
            </p:cNvPr>
            <p:cNvSpPr txBox="1"/>
            <p:nvPr/>
          </p:nvSpPr>
          <p:spPr>
            <a:xfrm>
              <a:off x="6623222" y="1692875"/>
              <a:ext cx="18229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>
                  <a:latin typeface="Comic Sans MS" panose="030F0902030302020204" pitchFamily="66" charset="0"/>
                </a:rPr>
                <a:t>Parameters</a:t>
              </a:r>
              <a:endParaRPr kumimoji="1" lang="zh-CN" altLang="en-US" sz="2400" dirty="0">
                <a:latin typeface="Comic Sans MS" panose="030F09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568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1D37F-C893-ED40-069C-AEFF42C46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8C3EA02-6E95-80E1-7FEF-7770079A011B}"/>
              </a:ext>
            </a:extLst>
          </p:cNvPr>
          <p:cNvSpPr txBox="1"/>
          <p:nvPr/>
        </p:nvSpPr>
        <p:spPr>
          <a:xfrm>
            <a:off x="311046" y="246461"/>
            <a:ext cx="115161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" altLang="zh-CN" sz="3600" b="1" dirty="0">
                <a:latin typeface="Comic Sans MS" panose="030F0902030302020204" pitchFamily="66" charset="0"/>
                <a:ea typeface="SimHei" panose="02010609060101010101" pitchFamily="49" charset="-122"/>
                <a:cs typeface="Calibri" panose="020F0502020204030204" pitchFamily="34" charset="0"/>
              </a:rPr>
              <a:t>3. Interfering background:</a:t>
            </a:r>
            <a:r>
              <a:rPr lang="en" altLang="zh-CN" sz="3600" b="1" dirty="0">
                <a:latin typeface="Comic Sans MS" panose="030F0902030302020204" pitchFamily="66" charset="0"/>
              </a:rPr>
              <a:t> approximately Solutions</a:t>
            </a:r>
            <a:endParaRPr lang="zh-CN" altLang="en-US" sz="3600" dirty="0">
              <a:latin typeface="Comic Sans MS" panose="030F0902030302020204" pitchFamily="66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9570E2C-9D6B-3F5F-B0EA-F288BB8C5ECB}"/>
              </a:ext>
            </a:extLst>
          </p:cNvPr>
          <p:cNvSpPr txBox="1"/>
          <p:nvPr/>
        </p:nvSpPr>
        <p:spPr>
          <a:xfrm>
            <a:off x="433754" y="1019911"/>
            <a:ext cx="7596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solidFill>
                  <a:srgbClr val="011893"/>
                </a:solidFill>
                <a:latin typeface="Comic Sans MS" panose="030F0902030302020204" pitchFamily="66" charset="0"/>
              </a:rPr>
              <a:t>Example: exponential background + three resonance</a:t>
            </a:r>
            <a:endParaRPr kumimoji="1" lang="zh-CN" altLang="en-US" sz="2400" b="1" dirty="0">
              <a:solidFill>
                <a:srgbClr val="011893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C82FDB60-79D6-418C-CF56-A780EA028E77}"/>
              </a:ext>
            </a:extLst>
          </p:cNvPr>
          <p:cNvGrpSpPr/>
          <p:nvPr/>
        </p:nvGrpSpPr>
        <p:grpSpPr>
          <a:xfrm>
            <a:off x="1011114" y="1474152"/>
            <a:ext cx="8622179" cy="2430268"/>
            <a:chOff x="1011114" y="1474152"/>
            <a:chExt cx="8622179" cy="243026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B8725C1A-1FCE-0A35-1AD2-52B4E152E088}"/>
                    </a:ext>
                  </a:extLst>
                </p:cNvPr>
                <p:cNvSpPr txBox="1"/>
                <p:nvPr/>
              </p:nvSpPr>
              <p:spPr>
                <a:xfrm>
                  <a:off x="1011114" y="1474152"/>
                  <a:ext cx="814460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zh-CN" alt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zh-CN" altLang="en-US" sz="24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zh-CN" alt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zh-CN" altLang="en-US" sz="2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zh-CN" altLang="en-US" sz="2400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zh-CN" altLang="en-US" sz="2400" i="1" dirty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zh-CN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CN" altLang="en-US" sz="2400" i="1" dirty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zh-CN" altLang="en-US" sz="2400" i="1" dirty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zh-CN" altLang="en-US" sz="2400" i="1" dirty="0">
                          <a:latin typeface="Cambria Math" panose="02040503050406030204" pitchFamily="18" charset="0"/>
                        </a:rPr>
                        <m:t>𝜓</m:t>
                      </m:r>
                    </m:oMath>
                  </a14:m>
                  <a:r>
                    <a:rPr lang="en-US" altLang="zh-CN" sz="2400" dirty="0">
                      <a:latin typeface="Comic Sans MS" panose="030F0902030302020204" pitchFamily="66" charset="0"/>
                    </a:rPr>
                    <a:t> </a:t>
                  </a:r>
                  <a:r>
                    <a:rPr lang="en-US" altLang="zh-CN" sz="2000" b="1" dirty="0">
                      <a:solidFill>
                        <a:srgbClr val="011893"/>
                      </a:solidFill>
                      <a:latin typeface="Comic Sans MS" panose="030F0902030302020204" pitchFamily="66" charset="0"/>
                    </a:rPr>
                    <a:t> [BESIII </a:t>
                  </a:r>
                  <a:r>
                    <a:rPr lang="zh-CN" altLang="en-US" sz="2000" b="1" dirty="0">
                      <a:solidFill>
                        <a:srgbClr val="011893"/>
                      </a:solidFill>
                      <a:latin typeface="Comic Sans MS" panose="030F0902030302020204" pitchFamily="66" charset="0"/>
                    </a:rPr>
                    <a:t>Phys. Rev. D 109, 092012 (2024)</a:t>
                  </a:r>
                  <a:r>
                    <a:rPr lang="en-US" altLang="zh-CN" sz="2000" b="1" dirty="0">
                      <a:solidFill>
                        <a:srgbClr val="011893"/>
                      </a:solidFill>
                      <a:latin typeface="Comic Sans MS" panose="030F0902030302020204" pitchFamily="66" charset="0"/>
                    </a:rPr>
                    <a:t>]</a:t>
                  </a:r>
                  <a:endParaRPr lang="en-US" altLang="zh-CN" sz="2400" b="1" dirty="0">
                    <a:solidFill>
                      <a:srgbClr val="011893"/>
                    </a:solidFill>
                    <a:latin typeface="Comic Sans MS" panose="030F0902030302020204" pitchFamily="66" charset="0"/>
                  </a:endParaRPr>
                </a:p>
              </p:txBody>
            </p:sp>
          </mc:Choice>
          <mc:Fallback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B8725C1A-1FCE-0A35-1AD2-52B4E152E0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1114" y="1474152"/>
                  <a:ext cx="8144609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2162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4788B1F-45B3-9F93-E306-65FA62A5C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5273" y="1968443"/>
              <a:ext cx="8598020" cy="1935977"/>
            </a:xfrm>
            <a:prstGeom prst="rect">
              <a:avLst/>
            </a:prstGeom>
          </p:spPr>
        </p:pic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4D3E1563-2901-205A-36F5-66711BBAA9C4}"/>
              </a:ext>
            </a:extLst>
          </p:cNvPr>
          <p:cNvGrpSpPr/>
          <p:nvPr/>
        </p:nvGrpSpPr>
        <p:grpSpPr>
          <a:xfrm>
            <a:off x="539261" y="4091354"/>
            <a:ext cx="4747847" cy="2696308"/>
            <a:chOff x="539261" y="4091354"/>
            <a:chExt cx="4747847" cy="2696308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F52652A-80B9-F830-2FF7-73B07A4B7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1631" y="4556461"/>
              <a:ext cx="4255477" cy="2231201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C2DF251A-5B27-73F8-4C8E-1713C10D8EE0}"/>
                </a:ext>
              </a:extLst>
            </p:cNvPr>
            <p:cNvSpPr txBox="1"/>
            <p:nvPr/>
          </p:nvSpPr>
          <p:spPr>
            <a:xfrm>
              <a:off x="539261" y="4091354"/>
              <a:ext cx="29754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>
                  <a:latin typeface="Comic Sans MS" panose="030F0902030302020204" pitchFamily="66" charset="0"/>
                </a:rPr>
                <a:t>Solutions I as input</a:t>
              </a:r>
              <a:endParaRPr kumimoji="1" lang="zh-CN" altLang="en-US" sz="2400" dirty="0">
                <a:latin typeface="Comic Sans MS" panose="030F0902030302020204" pitchFamily="66" charset="0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F5A190F-74A2-38EC-2695-3BDCD528BC72}"/>
              </a:ext>
            </a:extLst>
          </p:cNvPr>
          <p:cNvGrpSpPr/>
          <p:nvPr/>
        </p:nvGrpSpPr>
        <p:grpSpPr>
          <a:xfrm>
            <a:off x="6459416" y="4091354"/>
            <a:ext cx="4900247" cy="2696308"/>
            <a:chOff x="6459416" y="4091354"/>
            <a:chExt cx="4900247" cy="2696308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FD7B91B-889B-4763-F092-F828D17EE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83485" y="4553313"/>
              <a:ext cx="4776178" cy="2234349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2EE529FC-ACA6-78C9-DFDF-9DC2C644CAFC}"/>
                    </a:ext>
                  </a:extLst>
                </p:cNvPr>
                <p:cNvSpPr txBox="1"/>
                <p:nvPr/>
              </p:nvSpPr>
              <p:spPr>
                <a:xfrm>
                  <a:off x="6459416" y="4091354"/>
                  <a:ext cx="2462534" cy="4656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2400" dirty="0">
                      <a:latin typeface="Comic Sans MS" panose="030F0902030302020204" pitchFamily="66" charset="0"/>
                    </a:rPr>
                    <a:t>Zero in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rad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kumimoji="1" lang="en-US" altLang="zh-CN" sz="2400" dirty="0">
                      <a:latin typeface="Comic Sans MS" panose="030F0902030302020204" pitchFamily="66" charset="0"/>
                    </a:rPr>
                    <a:t>plane</a:t>
                  </a:r>
                  <a:endParaRPr kumimoji="1" lang="zh-CN" altLang="en-US" sz="2400" dirty="0">
                    <a:latin typeface="Comic Sans MS" panose="030F0902030302020204" pitchFamily="66" charset="0"/>
                  </a:endParaRPr>
                </a:p>
              </p:txBody>
            </p:sp>
          </mc:Choice>
          <mc:Fallback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2EE529FC-ACA6-78C9-DFDF-9DC2C644CA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9416" y="4091354"/>
                  <a:ext cx="2462534" cy="465640"/>
                </a:xfrm>
                <a:prstGeom prst="rect">
                  <a:avLst/>
                </a:prstGeom>
                <a:blipFill>
                  <a:blip r:embed="rId6"/>
                  <a:stretch>
                    <a:fillRect l="-3590" t="-10526" r="-2564" b="-2631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1264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A74D1-85A7-6E5E-9FB8-A5A7CE219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12A2965-90E1-2797-D371-F6EF04ADBC0E}"/>
              </a:ext>
            </a:extLst>
          </p:cNvPr>
          <p:cNvSpPr txBox="1"/>
          <p:nvPr/>
        </p:nvSpPr>
        <p:spPr>
          <a:xfrm>
            <a:off x="311046" y="246461"/>
            <a:ext cx="115161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" altLang="zh-CN" sz="3600" b="1" dirty="0">
                <a:latin typeface="Comic Sans MS" panose="030F0902030302020204" pitchFamily="66" charset="0"/>
                <a:ea typeface="SimHei" panose="02010609060101010101" pitchFamily="49" charset="-122"/>
                <a:cs typeface="Calibri" panose="020F0502020204030204" pitchFamily="34" charset="0"/>
              </a:rPr>
              <a:t>3. Interfering background</a:t>
            </a:r>
            <a:endParaRPr lang="zh-CN" altLang="en-US" sz="3600" dirty="0">
              <a:latin typeface="Comic Sans MS" panose="030F0902030302020204" pitchFamily="66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BE981C9-8023-EB65-FD4A-AD02FD244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367" y="936933"/>
            <a:ext cx="8465153" cy="470186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0B0E6C5-5EDF-C3CE-34B5-2DD1CB186C67}"/>
              </a:ext>
            </a:extLst>
          </p:cNvPr>
          <p:cNvSpPr txBox="1"/>
          <p:nvPr/>
        </p:nvSpPr>
        <p:spPr>
          <a:xfrm>
            <a:off x="1426357" y="5506586"/>
            <a:ext cx="9645162" cy="1009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pitchFamily="2" charset="2"/>
              <a:buChar char="ü"/>
            </a:pPr>
            <a:r>
              <a:rPr lang="en" altLang="zh-CN" sz="2400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Predict 4 solutions, </a:t>
            </a:r>
            <a:r>
              <a:rPr lang="en" altLang="zh-CN" sz="2400" b="1" dirty="0">
                <a:solidFill>
                  <a:srgbClr val="BA120A"/>
                </a:solidFill>
                <a:effectLst/>
                <a:latin typeface="Comic Sans MS" panose="030F0902030302020204" pitchFamily="66" charset="0"/>
              </a:rPr>
              <a:t>well consistent with the fit result</a:t>
            </a:r>
            <a:endParaRPr lang="en" altLang="zh-CN" sz="2400" dirty="0">
              <a:solidFill>
                <a:srgbClr val="BA120A"/>
              </a:solidFill>
              <a:effectLst/>
              <a:latin typeface="Comic Sans MS" panose="030F0902030302020204" pitchFamily="66" charset="0"/>
            </a:endParaRP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ü"/>
            </a:pPr>
            <a:r>
              <a:rPr lang="en" altLang="zh-CN" sz="2400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4 More Solutions also predict, but </a:t>
            </a:r>
            <a:r>
              <a:rPr lang="en" altLang="zh-CN" sz="2400" b="1" dirty="0">
                <a:solidFill>
                  <a:srgbClr val="BA120A"/>
                </a:solidFill>
                <a:effectLst/>
                <a:latin typeface="Comic Sans MS" panose="030F0902030302020204" pitchFamily="66" charset="0"/>
              </a:rPr>
              <a:t>too close to the other 4</a:t>
            </a:r>
            <a:endParaRPr lang="en" altLang="zh-CN" sz="2400" dirty="0">
              <a:solidFill>
                <a:srgbClr val="000000"/>
              </a:solidFill>
              <a:effectLst/>
              <a:latin typeface="Comic Sans MS" panose="030F0902030302020204" pitchFamily="66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001AFF7-0C58-4720-95B2-BBE4E42ECF8C}"/>
              </a:ext>
            </a:extLst>
          </p:cNvPr>
          <p:cNvSpPr/>
          <p:nvPr/>
        </p:nvSpPr>
        <p:spPr>
          <a:xfrm>
            <a:off x="1586085" y="1648178"/>
            <a:ext cx="8523111" cy="3499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CF5241B-286C-C4C3-D0A4-496A2DC6B7FF}"/>
              </a:ext>
            </a:extLst>
          </p:cNvPr>
          <p:cNvSpPr/>
          <p:nvPr/>
        </p:nvSpPr>
        <p:spPr>
          <a:xfrm>
            <a:off x="1586085" y="2698044"/>
            <a:ext cx="8523111" cy="2314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FE0107E-671B-8F4C-0521-46905B31DCDD}"/>
              </a:ext>
            </a:extLst>
          </p:cNvPr>
          <p:cNvSpPr/>
          <p:nvPr/>
        </p:nvSpPr>
        <p:spPr>
          <a:xfrm>
            <a:off x="1586085" y="3810000"/>
            <a:ext cx="8523111" cy="2314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58DB56A-6541-97C1-24B8-2E9D8BC0AF06}"/>
              </a:ext>
            </a:extLst>
          </p:cNvPr>
          <p:cNvSpPr/>
          <p:nvPr/>
        </p:nvSpPr>
        <p:spPr>
          <a:xfrm>
            <a:off x="1586085" y="4876801"/>
            <a:ext cx="8523111" cy="2314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4968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2D0DD0C0-1674-D9D1-38F7-72D657FBF201}"/>
              </a:ext>
            </a:extLst>
          </p:cNvPr>
          <p:cNvSpPr txBox="1"/>
          <p:nvPr/>
        </p:nvSpPr>
        <p:spPr>
          <a:xfrm>
            <a:off x="297180" y="226813"/>
            <a:ext cx="61068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902030302020204" pitchFamily="66" charset="0"/>
                <a:ea typeface="SimHei" panose="02010609060101010101" pitchFamily="49" charset="-122"/>
                <a:cs typeface="Calibri" panose="020F0502020204030204" pitchFamily="34" charset="0"/>
              </a:rPr>
              <a:t>1. Introduction </a:t>
            </a:r>
            <a:endParaRPr lang="zh-CN" altLang="en-US" sz="36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CE18E7B-49DB-11AF-3E57-00AF9E2DC8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90"/>
          <a:stretch>
            <a:fillRect/>
          </a:stretch>
        </p:blipFill>
        <p:spPr>
          <a:xfrm>
            <a:off x="91440" y="1743527"/>
            <a:ext cx="6531429" cy="429150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F7E9CF3-773A-5ABD-46F7-35812307CCBF}"/>
                  </a:ext>
                </a:extLst>
              </p:cNvPr>
              <p:cNvSpPr txBox="1"/>
              <p:nvPr/>
            </p:nvSpPr>
            <p:spPr>
              <a:xfrm>
                <a:off x="1449976" y="6113418"/>
                <a:ext cx="45000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sz="2000" dirty="0">
                    <a:latin typeface="Comic Sans MS" panose="030F0902030302020204" pitchFamily="66" charset="0"/>
                  </a:rPr>
                  <a:t> as a function of the energy scale</a:t>
                </a:r>
                <a:endParaRPr kumimoji="1" lang="zh-CN" altLang="en-US" sz="2000" dirty="0">
                  <a:latin typeface="Comic Sans MS" panose="030F0902030302020204" pitchFamily="66" charset="0"/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F7E9CF3-773A-5ABD-46F7-35812307C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976" y="6113418"/>
                <a:ext cx="4500014" cy="400110"/>
              </a:xfrm>
              <a:prstGeom prst="rect">
                <a:avLst/>
              </a:prstGeom>
              <a:blipFill>
                <a:blip r:embed="rId3"/>
                <a:stretch>
                  <a:fillRect t="-9375" r="-282" b="-28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CE944310-49AF-8A60-3168-CBC29A573397}"/>
              </a:ext>
            </a:extLst>
          </p:cNvPr>
          <p:cNvSpPr txBox="1"/>
          <p:nvPr/>
        </p:nvSpPr>
        <p:spPr>
          <a:xfrm>
            <a:off x="522514" y="1240971"/>
            <a:ext cx="6630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QCD and Running strong coupling constant</a:t>
            </a:r>
            <a:endParaRPr kumimoji="1" lang="zh-CN" alt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B979778-3492-CEA3-2ADF-748C85AA898B}"/>
                  </a:ext>
                </a:extLst>
              </p:cNvPr>
              <p:cNvSpPr txBox="1"/>
              <p:nvPr/>
            </p:nvSpPr>
            <p:spPr>
              <a:xfrm>
                <a:off x="6814251" y="1867992"/>
                <a:ext cx="4872616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l"/>
                </a:pPr>
                <a:r>
                  <a:rPr kumimoji="1" lang="en-US" altLang="zh-CN" sz="2400" dirty="0">
                    <a:latin typeface="Comic Sans MS" panose="030F0902030302020204" pitchFamily="66" charset="0"/>
                  </a:rPr>
                  <a:t>High energy regime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en-US" altLang="zh-CN" sz="2400" dirty="0">
                    <a:latin typeface="Comic Sans MS" panose="030F0902030302020204" pitchFamily="66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kumimoji="1" lang="en-US" altLang="zh-CN" sz="2400" dirty="0">
                    <a:latin typeface="Comic Sans MS" panose="030F0902030302020204" pitchFamily="66" charset="0"/>
                  </a:rPr>
                  <a:t>, Perturbative methods</a:t>
                </a: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l"/>
                </a:pPr>
                <a:r>
                  <a:rPr kumimoji="1" lang="en-US" altLang="zh-CN" sz="2400" dirty="0">
                    <a:latin typeface="Comic Sans MS" panose="030F0902030302020204" pitchFamily="66" charset="0"/>
                  </a:rPr>
                  <a:t>Low energy regime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en-US" altLang="zh-CN" sz="2400" dirty="0">
                    <a:latin typeface="Comic Sans MS" panose="030F0902030302020204" pitchFamily="66" charset="0"/>
                  </a:rPr>
                  <a:t>    around 1 GeV,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kumimoji="1" lang="en-US" altLang="zh-CN" sz="2400" dirty="0">
                  <a:latin typeface="Comic Sans MS" panose="030F0902030302020204" pitchFamily="66" charset="0"/>
                </a:endParaRPr>
              </a:p>
              <a:p>
                <a:r>
                  <a:rPr kumimoji="1" lang="en-US" altLang="zh-CN" sz="2400" dirty="0">
                    <a:latin typeface="Comic Sans MS" panose="030F0902030302020204" pitchFamily="66" charset="0"/>
                  </a:rPr>
                  <a:t>    perturbative methods invalid </a:t>
                </a:r>
                <a:endParaRPr kumimoji="1" lang="zh-CN" altLang="en-US" sz="2400" dirty="0">
                  <a:latin typeface="Comic Sans MS" panose="030F0902030302020204" pitchFamily="66" charset="0"/>
                </a:endParaRP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B979778-3492-CEA3-2ADF-748C85AA8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251" y="1867992"/>
                <a:ext cx="4872616" cy="2677656"/>
              </a:xfrm>
              <a:prstGeom prst="rect">
                <a:avLst/>
              </a:prstGeom>
              <a:blipFill>
                <a:blip r:embed="rId4"/>
                <a:stretch>
                  <a:fillRect l="-1818" r="-1039" b="-42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43B59139-88E7-741E-EF4D-67377ECC475D}"/>
              </a:ext>
            </a:extLst>
          </p:cNvPr>
          <p:cNvSpPr txBox="1"/>
          <p:nvPr/>
        </p:nvSpPr>
        <p:spPr>
          <a:xfrm>
            <a:off x="6814251" y="4624253"/>
            <a:ext cx="53777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kumimoji="1" lang="en-US" altLang="zh-CN" sz="2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Hadron physics is the powerful and promising  tools of understanding non-perturbative properties of QCD.</a:t>
            </a:r>
            <a:endParaRPr kumimoji="1" lang="zh-CN" altLang="en-US" sz="2400" b="1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7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B1338-6B72-3919-06A9-D4B2DD57E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AC30C3D-E696-E0D5-7D67-A5130B6CD148}"/>
              </a:ext>
            </a:extLst>
          </p:cNvPr>
          <p:cNvSpPr txBox="1"/>
          <p:nvPr/>
        </p:nvSpPr>
        <p:spPr>
          <a:xfrm>
            <a:off x="488238" y="1723568"/>
            <a:ext cx="11516193" cy="3898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" altLang="zh-CN" sz="2800" b="1" dirty="0">
                <a:latin typeface="Comic Sans MS" panose="030F0902030302020204" pitchFamily="66" charset="0"/>
              </a:rPr>
              <a:t>1. Strictly solutions for </a:t>
            </a:r>
            <a:r>
              <a:rPr kumimoji="1" lang="en" altLang="zh-CN" sz="2800" b="1" dirty="0">
                <a:latin typeface="Comic Sans MS" panose="030F0902030302020204" pitchFamily="66" charset="0"/>
                <a:ea typeface="SimHei" panose="02010609060101010101" pitchFamily="49" charset="-122"/>
                <a:cs typeface="Calibri" panose="020F0502020204030204" pitchFamily="34" charset="0"/>
              </a:rPr>
              <a:t>interfering resonances combinations.</a:t>
            </a:r>
            <a:endParaRPr lang="en" altLang="zh-CN" sz="2800" b="1" dirty="0">
              <a:latin typeface="Comic Sans MS" panose="030F09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" altLang="zh-CN" sz="2800" b="1" dirty="0">
                <a:latin typeface="Comic Sans MS" panose="030F0902030302020204" pitchFamily="66" charset="0"/>
              </a:rPr>
              <a:t>2. Strictly solutions for </a:t>
            </a:r>
            <a:r>
              <a:rPr kumimoji="1" lang="en" altLang="zh-CN" sz="2800" b="1" dirty="0">
                <a:latin typeface="Comic Sans MS" panose="030F0902030302020204" pitchFamily="66" charset="0"/>
                <a:ea typeface="SimHei" panose="02010609060101010101" pitchFamily="49" charset="-122"/>
                <a:cs typeface="Calibri" panose="020F0502020204030204" pitchFamily="34" charset="0"/>
              </a:rPr>
              <a:t>interfering background: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kumimoji="1" lang="en" altLang="zh-CN" sz="2800" b="1" dirty="0">
                <a:solidFill>
                  <a:srgbClr val="011893"/>
                </a:solidFill>
                <a:latin typeface="Comic Sans MS" panose="030F0902030302020204" pitchFamily="66" charset="0"/>
                <a:ea typeface="SimHei" panose="02010609060101010101" pitchFamily="49" charset="-122"/>
                <a:cs typeface="Calibri" panose="020F0502020204030204" pitchFamily="34" charset="0"/>
              </a:rPr>
              <a:t>change the form of the background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kumimoji="1" lang="en" altLang="zh-CN" sz="2800" b="1" dirty="0">
                <a:solidFill>
                  <a:srgbClr val="011893"/>
                </a:solidFill>
                <a:latin typeface="Comic Sans MS" panose="030F0902030302020204" pitchFamily="66" charset="0"/>
                <a:ea typeface="SimHei" panose="02010609060101010101" pitchFamily="49" charset="-122"/>
                <a:cs typeface="Calibri" panose="020F0502020204030204" pitchFamily="34" charset="0"/>
              </a:rPr>
              <a:t>introduce complex parameter in the background </a:t>
            </a:r>
          </a:p>
          <a:p>
            <a:pPr>
              <a:lnSpc>
                <a:spcPct val="150000"/>
              </a:lnSpc>
            </a:pPr>
            <a:r>
              <a:rPr lang="en" altLang="zh-CN" sz="2800" b="1" dirty="0">
                <a:latin typeface="Comic Sans MS" panose="030F0902030302020204" pitchFamily="66" charset="0"/>
              </a:rPr>
              <a:t>3. Approximately solutions for </a:t>
            </a:r>
            <a:r>
              <a:rPr kumimoji="1" lang="en" altLang="zh-CN" sz="2800" b="1" dirty="0">
                <a:latin typeface="Comic Sans MS" panose="030F0902030302020204" pitchFamily="66" charset="0"/>
                <a:ea typeface="SimHei" panose="02010609060101010101" pitchFamily="49" charset="-122"/>
                <a:cs typeface="Calibri" panose="020F0502020204030204" pitchFamily="34" charset="0"/>
              </a:rPr>
              <a:t>interfering background: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2800" dirty="0">
                <a:solidFill>
                  <a:srgbClr val="011893"/>
                </a:solidFill>
                <a:latin typeface="Comic Sans MS" panose="030F0902030302020204" pitchFamily="66" charset="0"/>
              </a:rPr>
              <a:t>strongly connect to the zeros of the amplitudes</a:t>
            </a:r>
            <a:endParaRPr lang="zh-CN" altLang="en-US" sz="2800" dirty="0">
              <a:solidFill>
                <a:srgbClr val="011893"/>
              </a:solidFill>
              <a:latin typeface="Comic Sans MS" panose="030F0902030302020204" pitchFamily="66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5E5EDA8-523E-1402-6EDD-6BCED7340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027877" cy="101990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FB49AA7-999E-60DE-0CEF-2E4F0E696CB7}"/>
              </a:ext>
            </a:extLst>
          </p:cNvPr>
          <p:cNvSpPr txBox="1"/>
          <p:nvPr/>
        </p:nvSpPr>
        <p:spPr>
          <a:xfrm>
            <a:off x="398585" y="679938"/>
            <a:ext cx="2064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>
                <a:latin typeface="Comic Sans MS" panose="030F0902030302020204" pitchFamily="66" charset="0"/>
              </a:rPr>
              <a:t>summary</a:t>
            </a:r>
            <a:endParaRPr kumimoji="1" lang="zh-CN" altLang="en-US" sz="36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5242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E792F014-35E7-8B4D-8254-D2E2F2BDA2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2" b="693"/>
          <a:stretch>
            <a:fillRect/>
          </a:stretch>
        </p:blipFill>
        <p:spPr bwMode="auto">
          <a:xfrm>
            <a:off x="0" y="1"/>
            <a:ext cx="12192000" cy="483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6D4FF27-7AAB-9F44-AFC0-8163F9D5C8BF}"/>
              </a:ext>
            </a:extLst>
          </p:cNvPr>
          <p:cNvSpPr txBox="1"/>
          <p:nvPr/>
        </p:nvSpPr>
        <p:spPr>
          <a:xfrm>
            <a:off x="1529642" y="4969192"/>
            <a:ext cx="97594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b="1" dirty="0">
                <a:latin typeface="Comic Sans MS" panose="030F0902030302020204" pitchFamily="66" charset="0"/>
              </a:rPr>
              <a:t>Thank you for your attention!</a:t>
            </a:r>
            <a:endParaRPr kumimoji="1" lang="zh-CN" altLang="en-US" sz="5400" b="1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041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2AA53-2035-4B63-7AF9-25740C6F0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5A2F3CE-B42D-EE4C-1509-7898D5F0D75E}"/>
              </a:ext>
            </a:extLst>
          </p:cNvPr>
          <p:cNvSpPr txBox="1"/>
          <p:nvPr/>
        </p:nvSpPr>
        <p:spPr>
          <a:xfrm>
            <a:off x="297180" y="226813"/>
            <a:ext cx="61068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902030302020204" pitchFamily="66" charset="0"/>
                <a:ea typeface="SimHei" panose="02010609060101010101" pitchFamily="49" charset="-122"/>
                <a:cs typeface="Calibri" panose="020F0502020204030204" pitchFamily="34" charset="0"/>
              </a:rPr>
              <a:t>1. Introduction </a:t>
            </a:r>
            <a:endParaRPr lang="zh-CN" altLang="en-US" sz="3600" dirty="0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E7D556C9-BB74-115E-0F3F-309C743BADF5}"/>
              </a:ext>
            </a:extLst>
          </p:cNvPr>
          <p:cNvGrpSpPr/>
          <p:nvPr/>
        </p:nvGrpSpPr>
        <p:grpSpPr>
          <a:xfrm>
            <a:off x="261257" y="1214845"/>
            <a:ext cx="10626982" cy="1711285"/>
            <a:chOff x="261257" y="1214845"/>
            <a:chExt cx="10626982" cy="1711285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875F3BB-C4D2-46EE-0710-B047C1817A73}"/>
                </a:ext>
              </a:extLst>
            </p:cNvPr>
            <p:cNvSpPr txBox="1"/>
            <p:nvPr/>
          </p:nvSpPr>
          <p:spPr>
            <a:xfrm>
              <a:off x="261257" y="1214845"/>
              <a:ext cx="81836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itchFamily="2" charset="2"/>
                <a:buChar char="ü"/>
              </a:pPr>
              <a:r>
                <a:rPr kumimoji="1" lang="en-US" altLang="zh-CN" sz="2400" dirty="0">
                  <a:latin typeface="Comic Sans MS" panose="030F0902030302020204" pitchFamily="66" charset="0"/>
                </a:rPr>
                <a:t>Experimental measurements: Events -&gt; cross sections</a:t>
              </a:r>
              <a:endParaRPr kumimoji="1" lang="zh-CN" altLang="en-US" sz="2400" dirty="0">
                <a:latin typeface="Comic Sans MS" panose="030F0902030302020204" pitchFamily="66" charset="0"/>
              </a:endParaRPr>
            </a:p>
          </p:txBody>
        </p:sp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95C84A9A-C134-3A98-5932-A5228C5AB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58419" y="1735810"/>
              <a:ext cx="8629820" cy="1190320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BA25ED6-83DB-9C64-B87A-3AFEE39660FD}"/>
              </a:ext>
            </a:extLst>
          </p:cNvPr>
          <p:cNvGrpSpPr/>
          <p:nvPr/>
        </p:nvGrpSpPr>
        <p:grpSpPr>
          <a:xfrm>
            <a:off x="261257" y="2664823"/>
            <a:ext cx="11377749" cy="3807643"/>
            <a:chOff x="261257" y="2664823"/>
            <a:chExt cx="11377749" cy="3807643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0386C01E-CA73-47D6-E7DC-6DBF709206B6}"/>
                </a:ext>
              </a:extLst>
            </p:cNvPr>
            <p:cNvSpPr txBox="1"/>
            <p:nvPr/>
          </p:nvSpPr>
          <p:spPr>
            <a:xfrm>
              <a:off x="261257" y="2664823"/>
              <a:ext cx="20265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itchFamily="2" charset="2"/>
                <a:buChar char="ü"/>
              </a:pPr>
              <a:r>
                <a:rPr kumimoji="1" lang="en-US" altLang="zh-CN" sz="2400" dirty="0">
                  <a:latin typeface="Comic Sans MS" panose="030F0902030302020204" pitchFamily="66" charset="0"/>
                </a:rPr>
                <a:t>Examples:</a:t>
              </a:r>
              <a:endParaRPr kumimoji="1" lang="zh-CN" altLang="en-US" sz="2400" dirty="0">
                <a:latin typeface="Comic Sans MS" panose="030F0902030302020204" pitchFamily="66" charset="0"/>
              </a:endParaRPr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F42DA19A-D949-4381-5530-B8E23AF3A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52" y="3280917"/>
              <a:ext cx="10748554" cy="3191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7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E315A-2014-B527-2931-5321973A3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FF87BD7-4E34-A549-CD7D-F29D85E62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514" y="5472304"/>
            <a:ext cx="10538859" cy="941559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2580076C-4B1F-6FF9-C9AB-7BE24960E6F1}"/>
              </a:ext>
            </a:extLst>
          </p:cNvPr>
          <p:cNvGrpSpPr/>
          <p:nvPr/>
        </p:nvGrpSpPr>
        <p:grpSpPr>
          <a:xfrm>
            <a:off x="457201" y="1201783"/>
            <a:ext cx="9910164" cy="1463128"/>
            <a:chOff x="457201" y="1201783"/>
            <a:chExt cx="9910164" cy="1463128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D828FBA6-E9FC-7141-0E52-F84BADB6022D}"/>
                </a:ext>
              </a:extLst>
            </p:cNvPr>
            <p:cNvSpPr txBox="1"/>
            <p:nvPr/>
          </p:nvSpPr>
          <p:spPr>
            <a:xfrm>
              <a:off x="457201" y="1201783"/>
              <a:ext cx="68050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itchFamily="2" charset="2"/>
                <a:buChar char="ü"/>
              </a:pPr>
              <a:r>
                <a:rPr kumimoji="1" lang="en-US" altLang="zh-CN" sz="2400" dirty="0">
                  <a:latin typeface="Comic Sans MS" panose="030F0902030302020204" pitchFamily="66" charset="0"/>
                </a:rPr>
                <a:t>Physical descriptions of experimental data: </a:t>
              </a:r>
              <a:endParaRPr kumimoji="1" lang="zh-CN" altLang="en-US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B79DC574-CBA1-2CE8-212B-C949A1AC9920}"/>
                </a:ext>
              </a:extLst>
            </p:cNvPr>
            <p:cNvSpPr txBox="1"/>
            <p:nvPr/>
          </p:nvSpPr>
          <p:spPr>
            <a:xfrm>
              <a:off x="2416439" y="1833914"/>
              <a:ext cx="79509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dirty="0">
                  <a:latin typeface="Comic Sans MS" panose="030F0902030302020204" pitchFamily="66" charset="0"/>
                </a:rPr>
                <a:t>Coherent sum of </a:t>
              </a:r>
              <a:r>
                <a:rPr kumimoji="1" lang="en-US" altLang="zh-CN" sz="2400" u="sng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resonances contributions</a:t>
              </a:r>
              <a:r>
                <a:rPr kumimoji="1" lang="en-US" altLang="zh-CN" sz="2400" dirty="0">
                  <a:latin typeface="Comic Sans MS" panose="030F0902030302020204" pitchFamily="66" charset="0"/>
                </a:rPr>
                <a:t> and </a:t>
              </a:r>
            </a:p>
            <a:p>
              <a:r>
                <a:rPr kumimoji="1" lang="en-US" altLang="zh-CN" sz="2400" dirty="0">
                  <a:latin typeface="Comic Sans MS" panose="030F0902030302020204" pitchFamily="66" charset="0"/>
                </a:rPr>
                <a:t>       </a:t>
              </a:r>
              <a:r>
                <a:rPr kumimoji="1" lang="en-US" altLang="zh-CN" sz="2400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non-resonant background</a:t>
              </a:r>
              <a:r>
                <a:rPr kumimoji="1" lang="en-US" altLang="zh-CN" sz="2400" dirty="0">
                  <a:latin typeface="Comic Sans MS" panose="030F0902030302020204" pitchFamily="66" charset="0"/>
                </a:rPr>
                <a:t> contributions if needed</a:t>
              </a:r>
              <a:endParaRPr kumimoji="1" lang="zh-CN" altLang="en-US" sz="2400" dirty="0">
                <a:latin typeface="Comic Sans MS" panose="030F0902030302020204" pitchFamily="66" charset="0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056B7E21-B474-7197-A31D-D8F745C82B1B}"/>
              </a:ext>
            </a:extLst>
          </p:cNvPr>
          <p:cNvSpPr txBox="1"/>
          <p:nvPr/>
        </p:nvSpPr>
        <p:spPr>
          <a:xfrm>
            <a:off x="297180" y="226813"/>
            <a:ext cx="61068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902030302020204" pitchFamily="66" charset="0"/>
                <a:ea typeface="SimHei" panose="02010609060101010101" pitchFamily="49" charset="-122"/>
                <a:cs typeface="Calibri" panose="020F0502020204030204" pitchFamily="34" charset="0"/>
              </a:rPr>
              <a:t>1. Introduction </a:t>
            </a:r>
            <a:endParaRPr lang="zh-CN" altLang="en-US" sz="3600" dirty="0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BCCA65A-1DCC-78E9-5A55-B5AA168B2F13}"/>
              </a:ext>
            </a:extLst>
          </p:cNvPr>
          <p:cNvGrpSpPr/>
          <p:nvPr/>
        </p:nvGrpSpPr>
        <p:grpSpPr>
          <a:xfrm>
            <a:off x="470264" y="2978329"/>
            <a:ext cx="7116391" cy="2103302"/>
            <a:chOff x="470264" y="2978329"/>
            <a:chExt cx="7116391" cy="2103302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5076E8D7-1983-F2DE-B27C-FE70BADE64D0}"/>
                </a:ext>
              </a:extLst>
            </p:cNvPr>
            <p:cNvSpPr txBox="1"/>
            <p:nvPr/>
          </p:nvSpPr>
          <p:spPr>
            <a:xfrm>
              <a:off x="470264" y="2978329"/>
              <a:ext cx="18678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itchFamily="2" charset="2"/>
                <a:buChar char="ü"/>
              </a:pPr>
              <a:r>
                <a:rPr kumimoji="1" lang="en-US" altLang="zh-CN" sz="2400" dirty="0">
                  <a:latin typeface="Comic Sans MS" panose="030F0902030302020204" pitchFamily="66" charset="0"/>
                </a:rPr>
                <a:t>Examples</a:t>
              </a:r>
              <a:endParaRPr kumimoji="1" lang="zh-CN" altLang="en-US" sz="2400" dirty="0">
                <a:latin typeface="Comic Sans MS" panose="030F0902030302020204" pitchFamily="66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A1E02B1-0AEF-5D1A-A743-CE2CF52CB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1742" y="4127862"/>
              <a:ext cx="4889745" cy="953769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3217642D-AD72-F0F8-EE98-4B120AA3D1D0}"/>
                    </a:ext>
                  </a:extLst>
                </p:cNvPr>
                <p:cNvSpPr txBox="1"/>
                <p:nvPr/>
              </p:nvSpPr>
              <p:spPr>
                <a:xfrm>
                  <a:off x="1214846" y="3657598"/>
                  <a:ext cx="637180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buFont typeface="Wingdings" pitchFamily="2" charset="2"/>
                    <a:buChar char="l"/>
                  </a:pPr>
                  <a:r>
                    <a:rPr kumimoji="1" lang="en-US" altLang="zh-CN" sz="2000" dirty="0">
                      <a:latin typeface="Comic Sans MS" panose="030F0902030302020204" pitchFamily="66" charset="0"/>
                    </a:rPr>
                    <a:t>Without non-resonant background  [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0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sz="200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0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sz="2000" i="1" dirty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−</m:t>
                          </m:r>
                        </m:sup>
                      </m:sSup>
                      <m:r>
                        <a:rPr kumimoji="1" lang="en-US" altLang="zh-CN" sz="2000" b="0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→</m:t>
                      </m:r>
                      <m:acc>
                        <m:accPr>
                          <m:chr m:val="̅"/>
                          <m:ctrlPr>
                            <a:rPr kumimoji="1" lang="en-US" altLang="zh-CN" sz="2000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1" lang="en-US" altLang="zh-CN" sz="2000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𝐷</m:t>
                          </m:r>
                        </m:e>
                      </m:acc>
                      <m:r>
                        <a:rPr kumimoji="1" lang="en-US" altLang="zh-CN" sz="2000" b="0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𝐷</m:t>
                      </m:r>
                    </m:oMath>
                  </a14:m>
                  <a:r>
                    <a:rPr kumimoji="1" lang="en-US" altLang="zh-CN" sz="2000" dirty="0">
                      <a:latin typeface="Comic Sans MS" panose="030F0902030302020204" pitchFamily="66" charset="0"/>
                    </a:rPr>
                    <a:t>]</a:t>
                  </a:r>
                  <a:endParaRPr kumimoji="1" lang="zh-CN" altLang="en-US" sz="2000" dirty="0">
                    <a:latin typeface="Comic Sans MS" panose="030F0902030302020204" pitchFamily="66" charset="0"/>
                  </a:endParaRPr>
                </a:p>
              </p:txBody>
            </p:sp>
          </mc:Choice>
          <mc:Fallback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3217642D-AD72-F0F8-EE98-4B120AA3D1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4846" y="3657598"/>
                  <a:ext cx="6371809" cy="400110"/>
                </a:xfrm>
                <a:prstGeom prst="rect">
                  <a:avLst/>
                </a:prstGeom>
                <a:blipFill>
                  <a:blip r:embed="rId4"/>
                  <a:stretch>
                    <a:fillRect l="-795" t="-9375" b="-2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CA65664-29E0-7ED1-3E0C-CB055A910CC3}"/>
                  </a:ext>
                </a:extLst>
              </p:cNvPr>
              <p:cNvSpPr txBox="1"/>
              <p:nvPr/>
            </p:nvSpPr>
            <p:spPr>
              <a:xfrm>
                <a:off x="1223553" y="5181598"/>
                <a:ext cx="65318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l"/>
                </a:pPr>
                <a:r>
                  <a:rPr kumimoji="1" lang="en-US" altLang="zh-CN" sz="2000" dirty="0">
                    <a:latin typeface="Comic Sans MS" panose="030F0902030302020204" pitchFamily="66" charset="0"/>
                  </a:rPr>
                  <a:t>With non-resonant background 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sz="2000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sz="2000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−</m:t>
                        </m:r>
                      </m:sup>
                    </m:sSup>
                    <m:r>
                      <a:rPr kumimoji="1" lang="en-US" altLang="zh-CN" sz="2000" i="1" dirty="0">
                        <a:latin typeface="Cambria Math" panose="02040503050406030204" pitchFamily="18" charset="0"/>
                        <a:sym typeface="Wingdings" pitchFamily="2" charset="2"/>
                      </a:rPr>
                      <m:t>→</m:t>
                    </m:r>
                    <m:sSup>
                      <m:sSupPr>
                        <m:ctrlPr>
                          <a:rPr kumimoji="1" lang="en-US" altLang="zh-CN" sz="2000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𝜋</m:t>
                        </m:r>
                      </m:e>
                      <m:sup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sz="2000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kumimoji="1" lang="en-US" altLang="zh-CN" sz="2000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∗−</m:t>
                        </m:r>
                      </m:sup>
                    </m:sSup>
                  </m:oMath>
                </a14:m>
                <a:r>
                  <a:rPr kumimoji="1" lang="en-US" altLang="zh-CN" sz="2000" dirty="0">
                    <a:latin typeface="Comic Sans MS" panose="030F0902030302020204" pitchFamily="66" charset="0"/>
                  </a:rPr>
                  <a:t>]</a:t>
                </a:r>
                <a:endParaRPr kumimoji="1" lang="zh-CN" altLang="en-US" sz="2000" dirty="0">
                  <a:latin typeface="Comic Sans MS" panose="030F0902030302020204" pitchFamily="66" charset="0"/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CA65664-29E0-7ED1-3E0C-CB055A910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553" y="5181598"/>
                <a:ext cx="6531853" cy="400110"/>
              </a:xfrm>
              <a:prstGeom prst="rect">
                <a:avLst/>
              </a:prstGeom>
              <a:blipFill>
                <a:blip r:embed="rId5"/>
                <a:stretch>
                  <a:fillRect l="-777" t="-9375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388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731CE-E4C7-98F5-6589-8A297E80E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A8FB025-2196-919E-8DE6-FDBF43347425}"/>
              </a:ext>
            </a:extLst>
          </p:cNvPr>
          <p:cNvSpPr txBox="1"/>
          <p:nvPr/>
        </p:nvSpPr>
        <p:spPr>
          <a:xfrm>
            <a:off x="297180" y="226813"/>
            <a:ext cx="61068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902030302020204" pitchFamily="66" charset="0"/>
                <a:ea typeface="SimHei" panose="02010609060101010101" pitchFamily="49" charset="-122"/>
                <a:cs typeface="Calibri" panose="020F0502020204030204" pitchFamily="34" charset="0"/>
              </a:rPr>
              <a:t>1. Introduction </a:t>
            </a:r>
            <a:endParaRPr lang="zh-CN" altLang="en-US" sz="36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29E2872-41CA-D582-C700-64505D5CEC5E}"/>
              </a:ext>
            </a:extLst>
          </p:cNvPr>
          <p:cNvSpPr txBox="1"/>
          <p:nvPr/>
        </p:nvSpPr>
        <p:spPr>
          <a:xfrm>
            <a:off x="239844" y="974361"/>
            <a:ext cx="10957810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" altLang="zh-CN" sz="2400" dirty="0">
                <a:solidFill>
                  <a:srgbClr val="011893"/>
                </a:solidFill>
                <a:latin typeface="Comic Sans MS" panose="030F0902030302020204" pitchFamily="66" charset="0"/>
              </a:rPr>
              <a:t>Destructive and constructive interference lead to </a:t>
            </a:r>
            <a:r>
              <a:rPr kumimoji="1" lang="en-US" altLang="zh-CN" sz="2400" dirty="0" err="1">
                <a:solidFill>
                  <a:srgbClr val="011893"/>
                </a:solidFill>
                <a:latin typeface="Comic Sans MS" panose="030F0902030302020204" pitchFamily="66" charset="0"/>
              </a:rPr>
              <a:t>multisolutions</a:t>
            </a:r>
            <a:r>
              <a:rPr kumimoji="1" lang="en-US" altLang="zh-CN" sz="2400" dirty="0">
                <a:solidFill>
                  <a:srgbClr val="011893"/>
                </a:solidFill>
                <a:latin typeface="Comic Sans MS" panose="030F0902030302020204" pitchFamily="66" charset="0"/>
              </a:rPr>
              <a:t> with </a:t>
            </a:r>
            <a:r>
              <a:rPr kumimoji="1" lang="en-US" altLang="zh-CN" sz="2400" dirty="0">
                <a:solidFill>
                  <a:srgbClr val="C00000"/>
                </a:solidFill>
                <a:latin typeface="Comic Sans MS" panose="030F0902030302020204" pitchFamily="66" charset="0"/>
              </a:rPr>
              <a:t>equally good quality</a:t>
            </a:r>
            <a:r>
              <a:rPr kumimoji="1" lang="en-US" altLang="zh-CN" sz="2400" dirty="0">
                <a:solidFill>
                  <a:srgbClr val="011893"/>
                </a:solidFill>
                <a:latin typeface="Comic Sans MS" panose="030F0902030302020204" pitchFamily="66" charset="0"/>
              </a:rPr>
              <a:t>;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3F48856D-97D2-4425-1507-5DB367E0FF5A}"/>
              </a:ext>
            </a:extLst>
          </p:cNvPr>
          <p:cNvGrpSpPr/>
          <p:nvPr/>
        </p:nvGrpSpPr>
        <p:grpSpPr>
          <a:xfrm>
            <a:off x="623654" y="2266122"/>
            <a:ext cx="10945494" cy="3654449"/>
            <a:chOff x="623654" y="2266122"/>
            <a:chExt cx="10945494" cy="365444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E09DB83-D93A-8846-16F1-72D8C3C90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3654" y="2731271"/>
              <a:ext cx="4248149" cy="3189300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11FCA1E1-C13B-7D6E-335A-A9444D8674C6}"/>
                    </a:ext>
                  </a:extLst>
                </p:cNvPr>
                <p:cNvSpPr txBox="1"/>
                <p:nvPr/>
              </p:nvSpPr>
              <p:spPr>
                <a:xfrm>
                  <a:off x="764498" y="2266122"/>
                  <a:ext cx="1080465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sz="2000" dirty="0">
                      <a:latin typeface="Comic Sans MS" panose="030F0902030302020204" pitchFamily="66" charset="0"/>
                    </a:rPr>
                    <a:t>Fit the cross sections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0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sz="200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0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sz="200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kumimoji="1" lang="en-US" altLang="zh-CN" sz="2000" b="0" i="1" dirty="0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000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sz="20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000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sz="20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kumimoji="1" lang="en-US" altLang="zh-CN" sz="2000" b="0" i="1" dirty="0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kumimoji="1"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zh-CN" sz="20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a14:m>
                  <a:r>
                    <a:rPr kumimoji="1" lang="en-US" altLang="zh-CN" sz="2000" dirty="0">
                      <a:latin typeface="Comic Sans MS" panose="030F0902030302020204" pitchFamily="66" charset="0"/>
                    </a:rPr>
                    <a:t> with 3 resonances   PRD93,034028 (2016)</a:t>
                  </a:r>
                  <a:endParaRPr kumimoji="1" lang="zh-CN" altLang="en-US" sz="2000" dirty="0">
                    <a:latin typeface="Comic Sans MS" panose="030F0902030302020204" pitchFamily="66" charset="0"/>
                  </a:endParaRPr>
                </a:p>
              </p:txBody>
            </p:sp>
          </mc:Choice>
          <mc:Fallback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11FCA1E1-C13B-7D6E-335A-A9444D8674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498" y="2266122"/>
                  <a:ext cx="10804650" cy="400110"/>
                </a:xfrm>
                <a:prstGeom prst="rect">
                  <a:avLst/>
                </a:prstGeom>
                <a:blipFill>
                  <a:blip r:embed="rId3"/>
                  <a:stretch>
                    <a:fillRect l="-587" t="-9375" b="-2812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62271D28-C8D3-6FD6-38D9-75D7EE15B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4958" y="2728580"/>
              <a:ext cx="6572459" cy="2997765"/>
            </a:xfrm>
            <a:prstGeom prst="rect">
              <a:avLst/>
            </a:prstGeom>
          </p:spPr>
        </p:pic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87A88D86-C055-BBB1-06AB-82EA07C3A1A0}"/>
              </a:ext>
            </a:extLst>
          </p:cNvPr>
          <p:cNvSpPr txBox="1"/>
          <p:nvPr/>
        </p:nvSpPr>
        <p:spPr>
          <a:xfrm>
            <a:off x="242344" y="5863653"/>
            <a:ext cx="6293367" cy="585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2400" b="1" dirty="0">
                <a:latin typeface="Comic Sans MS" panose="030F0902030302020204" pitchFamily="66" charset="0"/>
              </a:rPr>
              <a:t>Only one solution is ”PHYSICAL REAL”;</a:t>
            </a:r>
            <a:endParaRPr kumimoji="1" lang="en-US" altLang="zh-CN" sz="2400" dirty="0">
              <a:latin typeface="Comic Sans MS" panose="030F0902030302020204" pitchFamily="66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3A8F57B-A4EE-6C82-FEAF-A2F0BC09B1D4}"/>
              </a:ext>
            </a:extLst>
          </p:cNvPr>
          <p:cNvSpPr txBox="1"/>
          <p:nvPr/>
        </p:nvSpPr>
        <p:spPr>
          <a:xfrm>
            <a:off x="0" y="3492382"/>
            <a:ext cx="12192000" cy="148797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altLang="zh-CN" sz="3200" b="1" dirty="0">
                <a:solidFill>
                  <a:srgbClr val="FF0000"/>
                </a:solidFill>
                <a:latin typeface="Comic Sans MS" panose="030F0902030302020204" pitchFamily="66" charset="0"/>
              </a:rPr>
              <a:t>Before determining which one is the “physically real” solution, we need to ensure that all possible solutions have been found.</a:t>
            </a:r>
            <a:endParaRPr kumimoji="1" lang="zh-CN" altLang="en-US" sz="3200" b="1" dirty="0">
              <a:solidFill>
                <a:srgbClr val="FF0000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81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84642-5D5C-6F11-5EC4-2EE3BF8E4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2EC9E34C-5E81-0015-930D-68B654FE03A4}"/>
              </a:ext>
            </a:extLst>
          </p:cNvPr>
          <p:cNvSpPr txBox="1"/>
          <p:nvPr/>
        </p:nvSpPr>
        <p:spPr>
          <a:xfrm>
            <a:off x="311046" y="246461"/>
            <a:ext cx="115161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" altLang="zh-CN" sz="3600" b="1" dirty="0">
                <a:latin typeface="Comic Sans MS" panose="030F0902030302020204" pitchFamily="66" charset="0"/>
                <a:ea typeface="SimHei" panose="02010609060101010101" pitchFamily="49" charset="-122"/>
                <a:cs typeface="Calibri" panose="020F0502020204030204" pitchFamily="34" charset="0"/>
              </a:rPr>
              <a:t>2. Interfering resonances combinations</a:t>
            </a:r>
            <a:endParaRPr lang="zh-CN" altLang="en-US" sz="3600" dirty="0">
              <a:latin typeface="Comic Sans MS" panose="030F0902030302020204" pitchFamily="66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78E15C4-61C8-4602-55FB-EB92EECFEEC1}"/>
              </a:ext>
            </a:extLst>
          </p:cNvPr>
          <p:cNvSpPr txBox="1"/>
          <p:nvPr/>
        </p:nvSpPr>
        <p:spPr>
          <a:xfrm>
            <a:off x="395417" y="1210962"/>
            <a:ext cx="4312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kumimoji="1" lang="en-US" altLang="zh-CN" sz="2400" dirty="0">
                <a:latin typeface="Comic Sans MS" panose="030F0902030302020204" pitchFamily="66" charset="0"/>
              </a:rPr>
              <a:t>Simple Breit-Wigner case:</a:t>
            </a:r>
            <a:endParaRPr kumimoji="1" lang="zh-CN" altLang="en-US" sz="2400" dirty="0">
              <a:latin typeface="Comic Sans MS" panose="030F0902030302020204" pitchFamily="66" charset="0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AD3193F-259F-7301-CAC5-7F899B18698D}"/>
              </a:ext>
            </a:extLst>
          </p:cNvPr>
          <p:cNvGrpSpPr/>
          <p:nvPr/>
        </p:nvGrpSpPr>
        <p:grpSpPr>
          <a:xfrm>
            <a:off x="926756" y="1729947"/>
            <a:ext cx="7619900" cy="1885808"/>
            <a:chOff x="926756" y="1729947"/>
            <a:chExt cx="7619900" cy="188580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43A2C03C-17F2-9C1E-3ED1-1CBB7E4F777D}"/>
                    </a:ext>
                  </a:extLst>
                </p:cNvPr>
                <p:cNvSpPr txBox="1"/>
                <p:nvPr/>
              </p:nvSpPr>
              <p:spPr>
                <a:xfrm>
                  <a:off x="3941806" y="1729947"/>
                  <a:ext cx="4604850" cy="926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kumimoji="1"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sSup>
                          <m:sSup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ctrlPr>
                                      <a:rPr kumimoji="1" lang="en-US" altLang="zh-CN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kumimoji="1" lang="en-US" altLang="zh-CN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kumimoji="1" lang="en-US" altLang="zh-CN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kumimoji="1" lang="en-US" altLang="zh-CN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kumimoji="1" lang="en-US" altLang="zh-CN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kumimoji="1" lang="en-US" altLang="zh-CN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zh-CN" b="0" i="1" dirty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CN" b="0" i="1" dirty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𝑔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CN" b="0" i="1" dirty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  <m:sSup>
                                          <m:sSupPr>
                                            <m:ctrlPr>
                                              <a:rPr kumimoji="1" lang="en-US" altLang="zh-CN" b="0" i="1" dirty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1" lang="en-US" altLang="zh-CN" b="0" i="1" dirty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kumimoji="1" lang="en-US" altLang="zh-CN" b="0" i="1" dirty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kumimoji="1" lang="en-US" altLang="zh-CN" b="0" i="1" dirty="0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kumimoji="1" lang="en-US" altLang="zh-CN" b="0" i="1" dirty="0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kumimoji="1" lang="en-US" altLang="zh-CN" b="0" i="1" dirty="0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sub>
                                            </m:sSub>
                                          </m:sup>
                                        </m:sSup>
                                        <m:r>
                                          <a:rPr kumimoji="1" lang="en-US" altLang="zh-CN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nary>
                                <m:d>
                                  <m:dPr>
                                    <m:ctrlPr>
                                      <a:rPr kumimoji="1" lang="en-US" altLang="zh-CN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CN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kumimoji="1" lang="en-US" altLang="zh-C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kumimoji="1" lang="en-US" altLang="zh-CN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ctrlPr>
                                      <a:rPr kumimoji="1" lang="en-US" altLang="zh-CN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kumimoji="1" lang="en-US" altLang="zh-CN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kumimoji="1" lang="en-US" altLang="zh-CN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=0</m:t>
                                    </m:r>
                                  </m:sub>
                                  <m:sup>
                                    <m:r>
                                      <a:rPr kumimoji="1" lang="en-US" altLang="zh-CN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kumimoji="1" lang="en-US" altLang="zh-CN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zh-CN" b="0" i="1" dirty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CN" b="0" i="1" dirty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CN" b="0" i="1" dirty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  <m:r>
                                          <a:rPr kumimoji="1" lang="en-US" altLang="zh-CN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nary>
                                <m:d>
                                  <m:dPr>
                                    <m:ctrlPr>
                                      <a:rPr kumimoji="1" lang="en-US" altLang="zh-CN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CN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43A2C03C-17F2-9C1E-3ED1-1CBB7E4F77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1806" y="1729947"/>
                  <a:ext cx="4604850" cy="926151"/>
                </a:xfrm>
                <a:prstGeom prst="rect">
                  <a:avLst/>
                </a:prstGeom>
                <a:blipFill>
                  <a:blip r:embed="rId2"/>
                  <a:stretch>
                    <a:fillRect t="-83784" b="-13918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197FFC37-C32D-E18A-38EF-29D1351FE695}"/>
                    </a:ext>
                  </a:extLst>
                </p:cNvPr>
                <p:cNvSpPr txBox="1"/>
                <p:nvPr/>
              </p:nvSpPr>
              <p:spPr>
                <a:xfrm>
                  <a:off x="926756" y="2953266"/>
                  <a:ext cx="7358233" cy="6624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2400" dirty="0">
                      <a:latin typeface="Comic Sans MS" panose="030F0902030302020204" pitchFamily="66" charset="0"/>
                    </a:rPr>
                    <a:t>With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kumimoji="1" lang="en-US" altLang="zh-CN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CN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1"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kumimoji="1" lang="en-US" altLang="zh-CN" sz="2400" dirty="0">
                      <a:latin typeface="Comic Sans MS" panose="030F0902030302020204" pitchFamily="66" charset="0"/>
                    </a:rPr>
                    <a:t>,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CN" sz="24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1" lang="en-US" altLang="zh-CN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zh-CN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sz="24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sz="2400" b="0" i="0" dirty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kumimoji="1" lang="en-US" altLang="zh-CN" sz="2400" dirty="0">
                      <a:latin typeface="Comic Sans MS" panose="030F0902030302020204" pitchFamily="66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zh-CN" sz="24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1" lang="en-US" altLang="zh-CN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p>
                        <m:sSupPr>
                          <m:ctrlP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kumimoji="1" lang="en-US" altLang="zh-CN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</m:oMath>
                  </a14:m>
                  <a:r>
                    <a:rPr kumimoji="1" lang="en-US" altLang="zh-CN" sz="2400" dirty="0">
                      <a:latin typeface="Comic Sans MS" panose="030F0902030302020204" pitchFamily="66" charset="0"/>
                    </a:rPr>
                    <a:t>   </a:t>
                  </a:r>
                  <a:endParaRPr kumimoji="1" lang="zh-CN" altLang="en-US" sz="2400" dirty="0">
                    <a:latin typeface="Comic Sans MS" panose="030F0902030302020204" pitchFamily="66" charset="0"/>
                  </a:endParaRPr>
                </a:p>
              </p:txBody>
            </p:sp>
          </mc:Choice>
          <mc:Fallback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197FFC37-C32D-E18A-38EF-29D1351FE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756" y="2953266"/>
                  <a:ext cx="7358233" cy="662489"/>
                </a:xfrm>
                <a:prstGeom prst="rect">
                  <a:avLst/>
                </a:prstGeom>
                <a:blipFill>
                  <a:blip r:embed="rId3"/>
                  <a:stretch>
                    <a:fillRect l="-1205" b="-377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197C5C2-F696-982D-56F7-EABF3A07031D}"/>
              </a:ext>
            </a:extLst>
          </p:cNvPr>
          <p:cNvGrpSpPr/>
          <p:nvPr/>
        </p:nvGrpSpPr>
        <p:grpSpPr>
          <a:xfrm>
            <a:off x="718027" y="3966822"/>
            <a:ext cx="8833751" cy="926151"/>
            <a:chOff x="718027" y="3966822"/>
            <a:chExt cx="8833751" cy="92615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663DF694-B982-7AF3-E65C-1D423D414496}"/>
                    </a:ext>
                  </a:extLst>
                </p:cNvPr>
                <p:cNvSpPr txBox="1"/>
                <p:nvPr/>
              </p:nvSpPr>
              <p:spPr>
                <a:xfrm>
                  <a:off x="3447540" y="3966822"/>
                  <a:ext cx="6104238" cy="92615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ctrlPr>
                                      <a:rPr kumimoji="1" lang="en-US" altLang="zh-CN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kumimoji="1" lang="en-US" altLang="zh-CN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kumimoji="1" lang="en-US" altLang="zh-CN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=0</m:t>
                                    </m:r>
                                  </m:sub>
                                  <m:sup>
                                    <m:r>
                                      <a:rPr kumimoji="1" lang="en-US" altLang="zh-CN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kumimoji="1" lang="en-US" altLang="zh-CN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zh-CN" b="0" i="1" dirty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CN" b="0" i="1" dirty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CN" b="0" i="1" dirty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  <m:r>
                                          <a:rPr kumimoji="1" lang="en-US" altLang="zh-CN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nary>
                                <m:d>
                                  <m:dPr>
                                    <m:ctrlPr>
                                      <a:rPr kumimoji="1" lang="en-US" altLang="zh-CN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CN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kumimoji="1" lang="en-US" altLang="zh-CN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1" lang="en-US" altLang="zh-CN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1" lang="en-US" altLang="zh-CN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kumimoji="1" lang="en-US" altLang="zh-CN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zh-CN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CN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CN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  <m:r>
                                              <a:rPr kumimoji="1" lang="en-US" altLang="zh-CN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b>
                                        </m:sSub>
                                        <m:r>
                                          <a:rPr kumimoji="1" lang="en-US" altLang="zh-CN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kumimoji="1" lang="en-US" altLang="zh-CN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kumimoji="1" lang="en-US" altLang="zh-CN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kumimoji="1" lang="en-US" altLang="zh-CN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kumimoji="1" lang="en-US" altLang="zh-CN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kumimoji="1" lang="en-US" altLang="zh-CN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sub>
                                    </m:sSub>
                                    <m:r>
                                      <a:rPr kumimoji="1" lang="en-US" altLang="zh-CN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sSup>
                                      <m:sSupPr>
                                        <m:ctrlPr>
                                          <a:rPr kumimoji="1" lang="en-US" altLang="zh-CN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zh-CN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kumimoji="1" lang="en-US" altLang="zh-CN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kumimoji="1" lang="en-US" altLang="zh-CN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sup>
                                    </m:sSup>
                                    <m:r>
                                      <a:rPr kumimoji="1" lang="en-US" altLang="zh-CN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…</m:t>
                                    </m:r>
                                    <m:sSub>
                                      <m:sSubPr>
                                        <m:ctrlPr>
                                          <a:rPr kumimoji="1" lang="en-US" altLang="zh-CN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kumimoji="1" lang="en-US" altLang="zh-CN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d>
                                      <m:dPr>
                                        <m:ctrlPr>
                                          <a:rPr kumimoji="1" lang="en-US" altLang="zh-CN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zh-CN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r>
                                          <a:rPr kumimoji="1" lang="en-US" altLang="zh-CN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kumimoji="1" lang="en-US" altLang="zh-CN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CN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CN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kumimoji="1" lang="en-US" altLang="zh-CN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…</m:t>
                                    </m:r>
                                    <m:d>
                                      <m:dPr>
                                        <m:ctrlPr>
                                          <a:rPr kumimoji="1" lang="en-US" altLang="zh-CN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zh-CN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r>
                                          <a:rPr kumimoji="1" lang="en-US" altLang="zh-CN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kumimoji="1" lang="en-US" altLang="zh-CN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CN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CN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kumimoji="1" lang="en-US" altLang="zh-CN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…</m:t>
                                    </m:r>
                                    <m:d>
                                      <m:dPr>
                                        <m:ctrlPr>
                                          <a:rPr kumimoji="1" lang="en-US" altLang="zh-CN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zh-CN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r>
                                          <a:rPr kumimoji="1" lang="en-US" altLang="zh-CN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kumimoji="1" lang="en-US" altLang="zh-CN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CN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CN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663DF694-B982-7AF3-E65C-1D423D4144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7540" y="3966822"/>
                  <a:ext cx="6104238" cy="926151"/>
                </a:xfrm>
                <a:prstGeom prst="rect">
                  <a:avLst/>
                </a:prstGeom>
                <a:blipFill>
                  <a:blip r:embed="rId4"/>
                  <a:stretch>
                    <a:fillRect l="-5602" t="-83784" b="-14054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33DCE350-A979-9FD1-E042-741E8539512E}"/>
                </a:ext>
              </a:extLst>
            </p:cNvPr>
            <p:cNvSpPr txBox="1"/>
            <p:nvPr/>
          </p:nvSpPr>
          <p:spPr>
            <a:xfrm>
              <a:off x="718027" y="4244793"/>
              <a:ext cx="29177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>
                  <a:latin typeface="Comic Sans MS" panose="030F0902030302020204" pitchFamily="66" charset="0"/>
                </a:rPr>
                <a:t>Solution I (</a:t>
              </a:r>
              <a:r>
                <a:rPr kumimoji="1" lang="en-US" altLang="zh-CN" sz="2400" dirty="0">
                  <a:solidFill>
                    <a:srgbClr val="C00000"/>
                  </a:solidFill>
                  <a:latin typeface="Comic Sans MS" panose="030F0902030302020204" pitchFamily="66" charset="0"/>
                </a:rPr>
                <a:t>Input</a:t>
              </a:r>
              <a:r>
                <a:rPr kumimoji="1" lang="en-US" altLang="zh-CN" sz="2400" dirty="0">
                  <a:latin typeface="Comic Sans MS" panose="030F0902030302020204" pitchFamily="66" charset="0"/>
                </a:rPr>
                <a:t>):</a:t>
              </a:r>
              <a:endParaRPr kumimoji="1" lang="zh-CN" altLang="en-US" sz="2400" dirty="0">
                <a:latin typeface="Comic Sans MS" panose="030F0902030302020204" pitchFamily="66" charset="0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E937FB0-45EA-54DE-1B7E-7746BE1F2EB9}"/>
              </a:ext>
            </a:extLst>
          </p:cNvPr>
          <p:cNvGrpSpPr/>
          <p:nvPr/>
        </p:nvGrpSpPr>
        <p:grpSpPr>
          <a:xfrm>
            <a:off x="718027" y="5107763"/>
            <a:ext cx="8813157" cy="926151"/>
            <a:chOff x="718027" y="5107763"/>
            <a:chExt cx="8813157" cy="92615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17269C4A-1FB5-BA6F-4B88-A7D998D4BE0B}"/>
                    </a:ext>
                  </a:extLst>
                </p:cNvPr>
                <p:cNvSpPr txBox="1"/>
                <p:nvPr/>
              </p:nvSpPr>
              <p:spPr>
                <a:xfrm>
                  <a:off x="3426946" y="5107763"/>
                  <a:ext cx="6104238" cy="92615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ctrlPr>
                                      <a:rPr kumimoji="1" lang="en-US" altLang="zh-CN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kumimoji="1" lang="en-US" altLang="zh-CN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kumimoji="1" lang="en-US" altLang="zh-CN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=0</m:t>
                                    </m:r>
                                  </m:sub>
                                  <m:sup>
                                    <m:r>
                                      <a:rPr kumimoji="1" lang="en-US" altLang="zh-CN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kumimoji="1" lang="en-US" altLang="zh-CN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Sup>
                                          <m:sSubSupPr>
                                            <m:ctrlPr>
                                              <a:rPr kumimoji="1" lang="en-US" altLang="zh-CN" b="0" i="1" dirty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kumimoji="1" lang="en-US" altLang="zh-CN" b="0" i="1" dirty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CN" b="0" i="1" dirty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  <m:sup>
                                            <m:r>
                                              <a:rPr kumimoji="1" lang="en-US" altLang="zh-CN" b="0" i="1" dirty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bSup>
                                        <m:r>
                                          <a:rPr kumimoji="1" lang="en-US" altLang="zh-CN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nary>
                                <m:d>
                                  <m:dPr>
                                    <m:ctrlPr>
                                      <a:rPr kumimoji="1" lang="en-US" altLang="zh-CN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CN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kumimoji="1" lang="en-US" altLang="zh-CN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1" lang="en-US" altLang="zh-CN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1" lang="en-US" altLang="zh-CN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kumimoji="1" lang="en-US" altLang="zh-CN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Sup>
                                          <m:sSubSupPr>
                                            <m:ctrlPr>
                                              <a:rPr kumimoji="1" lang="en-US" altLang="zh-CN" b="0" i="1" dirty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kumimoji="1" lang="en-US" altLang="zh-CN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CN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  <m:r>
                                              <a:rPr kumimoji="1" lang="en-US" altLang="zh-CN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b>
                                          <m:sup>
                                            <m:r>
                                              <a:rPr kumimoji="1" lang="en-US" altLang="zh-CN" b="0" i="1" dirty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bSup>
                                        <m:r>
                                          <a:rPr kumimoji="1" lang="en-US" altLang="zh-CN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kumimoji="1" lang="en-US" altLang="zh-CN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kumimoji="1" lang="en-US" altLang="zh-CN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kumimoji="1" lang="en-US" altLang="zh-CN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kumimoji="1" lang="en-US" altLang="zh-CN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kumimoji="1" lang="en-US" altLang="zh-CN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kumimoji="1" lang="en-US" altLang="zh-CN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sub>
                                      <m:sup>
                                        <m:r>
                                          <a:rPr kumimoji="1" lang="en-US" altLang="zh-CN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r>
                                      <a:rPr kumimoji="1" lang="en-US" altLang="zh-CN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sSup>
                                      <m:sSupPr>
                                        <m:ctrlPr>
                                          <a:rPr kumimoji="1" lang="en-US" altLang="zh-CN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zh-CN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kumimoji="1" lang="en-US" altLang="zh-CN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kumimoji="1" lang="en-US" altLang="zh-CN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sup>
                                    </m:sSup>
                                    <m:r>
                                      <a:rPr kumimoji="1" lang="en-US" altLang="zh-CN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…</m:t>
                                    </m:r>
                                    <m:sSubSup>
                                      <m:sSubSupPr>
                                        <m:ctrlPr>
                                          <a:rPr kumimoji="1" lang="en-US" altLang="zh-CN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kumimoji="1" lang="en-US" altLang="zh-CN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kumimoji="1" lang="en-US" altLang="zh-CN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kumimoji="1" lang="en-US" altLang="zh-CN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num>
                                  <m:den>
                                    <m:d>
                                      <m:dPr>
                                        <m:ctrlPr>
                                          <a:rPr kumimoji="1" lang="en-US" altLang="zh-CN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zh-CN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r>
                                          <a:rPr kumimoji="1" lang="en-US" altLang="zh-CN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Sup>
                                          <m:sSubSupPr>
                                            <m:ctrlPr>
                                              <a:rPr kumimoji="1" lang="en-US" altLang="zh-CN" b="0" i="1" dirty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kumimoji="1" lang="en-US" altLang="zh-CN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CN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  <m:sup>
                                            <m:r>
                                              <a:rPr kumimoji="1" lang="en-US" altLang="zh-CN" b="0" i="1" dirty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  <m:r>
                                      <a:rPr kumimoji="1" lang="en-US" altLang="zh-CN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…</m:t>
                                    </m:r>
                                    <m:d>
                                      <m:dPr>
                                        <m:ctrlPr>
                                          <a:rPr kumimoji="1" lang="en-US" altLang="zh-CN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zh-CN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r>
                                          <a:rPr kumimoji="1" lang="en-US" altLang="zh-CN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Sup>
                                          <m:sSubSupPr>
                                            <m:ctrlPr>
                                              <a:rPr kumimoji="1" lang="en-US" altLang="zh-CN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kumimoji="1" lang="en-US" altLang="zh-CN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CN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  <m:sup>
                                            <m:r>
                                              <a:rPr kumimoji="1" lang="en-US" altLang="zh-CN" i="1" dirty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  <m:r>
                                      <a:rPr kumimoji="1" lang="en-US" altLang="zh-CN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…</m:t>
                                    </m:r>
                                    <m:d>
                                      <m:dPr>
                                        <m:ctrlPr>
                                          <a:rPr kumimoji="1" lang="en-US" altLang="zh-CN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zh-CN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r>
                                          <a:rPr kumimoji="1" lang="en-US" altLang="zh-CN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Sup>
                                          <m:sSubSupPr>
                                            <m:ctrlPr>
                                              <a:rPr kumimoji="1" lang="en-US" altLang="zh-CN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kumimoji="1" lang="en-US" altLang="zh-CN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CN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sub>
                                          <m:sup>
                                            <m:r>
                                              <a:rPr kumimoji="1" lang="en-US" altLang="zh-CN" i="1" dirty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17269C4A-1FB5-BA6F-4B88-A7D998D4BE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6946" y="5107763"/>
                  <a:ext cx="6104238" cy="926151"/>
                </a:xfrm>
                <a:prstGeom prst="rect">
                  <a:avLst/>
                </a:prstGeom>
                <a:blipFill>
                  <a:blip r:embed="rId5"/>
                  <a:stretch>
                    <a:fillRect l="-5602" t="-83784" b="-13918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6327DA49-62C5-99D1-FDDC-2B38A57D04C0}"/>
                </a:ext>
              </a:extLst>
            </p:cNvPr>
            <p:cNvSpPr txBox="1"/>
            <p:nvPr/>
          </p:nvSpPr>
          <p:spPr>
            <a:xfrm>
              <a:off x="718027" y="5388524"/>
              <a:ext cx="31229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>
                  <a:latin typeface="Comic Sans MS" panose="030F0902030302020204" pitchFamily="66" charset="0"/>
                </a:rPr>
                <a:t>Solution II(</a:t>
              </a:r>
              <a:r>
                <a:rPr kumimoji="1" lang="en-US" altLang="zh-CN" sz="2400" dirty="0">
                  <a:solidFill>
                    <a:srgbClr val="011893"/>
                  </a:solidFill>
                  <a:latin typeface="Comic Sans MS" panose="030F0902030302020204" pitchFamily="66" charset="0"/>
                </a:rPr>
                <a:t>Output</a:t>
              </a:r>
              <a:r>
                <a:rPr kumimoji="1" lang="en-US" altLang="zh-CN" sz="2400" dirty="0">
                  <a:latin typeface="Comic Sans MS" panose="030F0902030302020204" pitchFamily="66" charset="0"/>
                </a:rPr>
                <a:t>):</a:t>
              </a:r>
              <a:endParaRPr kumimoji="1" lang="zh-CN" altLang="en-US" sz="2400" dirty="0">
                <a:latin typeface="Comic Sans MS" panose="030F09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201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A5D1A-F26E-A922-CC93-7051FC90C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96918C7-C534-5C62-11F5-A49EB3BE6BD9}"/>
              </a:ext>
            </a:extLst>
          </p:cNvPr>
          <p:cNvSpPr txBox="1"/>
          <p:nvPr/>
        </p:nvSpPr>
        <p:spPr>
          <a:xfrm>
            <a:off x="311046" y="246461"/>
            <a:ext cx="115161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" altLang="zh-CN" sz="3600" b="1" dirty="0">
                <a:latin typeface="Comic Sans MS" panose="030F0902030302020204" pitchFamily="66" charset="0"/>
                <a:ea typeface="SimHei" panose="02010609060101010101" pitchFamily="49" charset="-122"/>
                <a:cs typeface="Calibri" panose="020F0502020204030204" pitchFamily="34" charset="0"/>
              </a:rPr>
              <a:t>2. Interfering resonances combinations</a:t>
            </a:r>
            <a:endParaRPr lang="zh-CN" altLang="en-US" sz="3600" dirty="0">
              <a:latin typeface="Comic Sans MS" panose="030F0902030302020204" pitchFamily="66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7CC474D-AD15-4B89-82AD-ED57909D6513}"/>
              </a:ext>
            </a:extLst>
          </p:cNvPr>
          <p:cNvGrpSpPr/>
          <p:nvPr/>
        </p:nvGrpSpPr>
        <p:grpSpPr>
          <a:xfrm>
            <a:off x="420130" y="1180755"/>
            <a:ext cx="10441459" cy="1628475"/>
            <a:chOff x="420130" y="1180755"/>
            <a:chExt cx="10441459" cy="1628475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B0CB1B9D-549F-E18D-9ADD-E82D305C5BB9}"/>
                </a:ext>
              </a:extLst>
            </p:cNvPr>
            <p:cNvSpPr txBox="1"/>
            <p:nvPr/>
          </p:nvSpPr>
          <p:spPr>
            <a:xfrm>
              <a:off x="420130" y="1180755"/>
              <a:ext cx="610423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Wingdings" pitchFamily="2" charset="2"/>
                <a:buChar char="ü"/>
              </a:pPr>
              <a:r>
                <a:rPr kumimoji="1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902030302020204" pitchFamily="66" charset="0"/>
                  <a:ea typeface="宋体" panose="02010600030101010101" pitchFamily="2" charset="-122"/>
                  <a:cs typeface="+mn-cs"/>
                </a:rPr>
                <a:t>Multisolutions</a:t>
              </a: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902030302020204" pitchFamily="66" charset="0"/>
                  <a:ea typeface="宋体" panose="02010600030101010101" pitchFamily="2" charset="-122"/>
                  <a:cs typeface="+mn-cs"/>
                </a:rPr>
                <a:t> with equally good quality:</a:t>
              </a:r>
              <a:endParaRPr lang="zh-CN" altLang="en-US" b="1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CC643755-B0DA-789F-C21D-3267155007D6}"/>
                    </a:ext>
                  </a:extLst>
                </p:cNvPr>
                <p:cNvSpPr txBox="1"/>
                <p:nvPr/>
              </p:nvSpPr>
              <p:spPr>
                <a:xfrm>
                  <a:off x="803189" y="1810430"/>
                  <a:ext cx="10058400" cy="99880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kumimoji="1" lang="en-US" altLang="zh-CN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1" lang="en-US" altLang="zh-CN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kumimoji="1" lang="en-US" altLang="zh-CN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zh-CN" sz="24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CN" sz="24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CN" sz="24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  <m:r>
                                              <a:rPr kumimoji="1" lang="en-US" altLang="zh-CN" sz="24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b>
                                        </m:sSub>
                                        <m:r>
                                          <a:rPr kumimoji="1" lang="en-US" altLang="zh-CN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kumimoji="1" lang="en-US" altLang="zh-CN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kumimoji="1" lang="en-US" altLang="zh-CN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kumimoji="1" lang="en-US" altLang="zh-CN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kumimoji="1" lang="en-US" altLang="zh-CN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kumimoji="1" lang="en-US" altLang="zh-CN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sub>
                                    </m:sSub>
                                    <m:r>
                                      <a:rPr kumimoji="1" lang="en-US" altLang="zh-CN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sSup>
                                      <m:sSupPr>
                                        <m:ctrlPr>
                                          <a:rPr kumimoji="1" lang="en-US" altLang="zh-CN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zh-CN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kumimoji="1" lang="en-US" altLang="zh-CN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kumimoji="1" lang="en-US" altLang="zh-CN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sup>
                                    </m:sSup>
                                    <m:r>
                                      <a:rPr kumimoji="1" lang="en-US" altLang="zh-CN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…</m:t>
                                    </m:r>
                                    <m:sSub>
                                      <m:sSubPr>
                                        <m:ctrlPr>
                                          <a:rPr kumimoji="1" lang="en-US" altLang="zh-CN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2400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kumimoji="1" lang="en-US" altLang="zh-CN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d>
                                      <m:dPr>
                                        <m:ctrlPr>
                                          <a:rPr kumimoji="1" lang="en-US" altLang="zh-CN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zh-CN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r>
                                          <a:rPr kumimoji="1" lang="en-US" altLang="zh-CN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kumimoji="1" lang="en-US" altLang="zh-CN" sz="24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CN" sz="24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CN" sz="24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kumimoji="1" lang="en-US" altLang="zh-CN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…</m:t>
                                    </m:r>
                                    <m:d>
                                      <m:dPr>
                                        <m:ctrlPr>
                                          <a:rPr kumimoji="1" lang="en-US" altLang="zh-CN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zh-CN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r>
                                          <a:rPr kumimoji="1" lang="en-US" altLang="zh-CN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kumimoji="1" lang="en-US" altLang="zh-CN" sz="24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CN" sz="24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CN" sz="24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kumimoji="1" lang="en-US" altLang="zh-CN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…</m:t>
                                    </m:r>
                                    <m:d>
                                      <m:dPr>
                                        <m:ctrlPr>
                                          <a:rPr kumimoji="1" lang="en-US" altLang="zh-CN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zh-CN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r>
                                          <a:rPr kumimoji="1" lang="en-US" altLang="zh-CN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kumimoji="1" lang="en-US" altLang="zh-CN" sz="24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CN" sz="24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CN" sz="24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kumimoji="1" lang="en-US" altLang="zh-CN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kumimoji="1" lang="en-US" altLang="zh-CN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1" lang="en-US" altLang="zh-CN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kumimoji="1" lang="en-US" altLang="zh-CN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Sup>
                                          <m:sSubSupPr>
                                            <m:ctrlPr>
                                              <a:rPr kumimoji="1" lang="en-US" altLang="zh-CN" sz="24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kumimoji="1" lang="en-US" altLang="zh-CN" sz="24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CN" sz="24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  <m:r>
                                              <a:rPr kumimoji="1" lang="en-US" altLang="zh-CN" sz="24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b>
                                          <m:sup>
                                            <m:r>
                                              <a:rPr kumimoji="1" lang="en-US" altLang="zh-CN" sz="24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bSup>
                                        <m:r>
                                          <a:rPr kumimoji="1" lang="en-US" altLang="zh-CN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kumimoji="1" lang="en-US" altLang="zh-CN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kumimoji="1" lang="en-US" altLang="zh-CN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kumimoji="1" lang="en-US" altLang="zh-CN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kumimoji="1" lang="en-US" altLang="zh-CN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kumimoji="1" lang="en-US" altLang="zh-CN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kumimoji="1" lang="en-US" altLang="zh-CN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sub>
                                      <m:sup>
                                        <m:r>
                                          <a:rPr kumimoji="1" lang="en-US" altLang="zh-CN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r>
                                      <a:rPr kumimoji="1" lang="en-US" altLang="zh-CN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sSup>
                                      <m:sSupPr>
                                        <m:ctrlPr>
                                          <a:rPr kumimoji="1" lang="en-US" altLang="zh-CN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zh-CN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kumimoji="1" lang="en-US" altLang="zh-CN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kumimoji="1" lang="en-US" altLang="zh-CN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sup>
                                    </m:sSup>
                                    <m:r>
                                      <a:rPr kumimoji="1" lang="en-US" altLang="zh-CN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…</m:t>
                                    </m:r>
                                    <m:sSubSup>
                                      <m:sSubSupPr>
                                        <m:ctrlPr>
                                          <a:rPr kumimoji="1" lang="en-US" altLang="zh-CN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kumimoji="1" lang="en-US" altLang="zh-CN" sz="2400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kumimoji="1" lang="en-US" altLang="zh-CN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kumimoji="1" lang="en-US" altLang="zh-CN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num>
                                  <m:den>
                                    <m:d>
                                      <m:dPr>
                                        <m:ctrlPr>
                                          <a:rPr kumimoji="1" lang="en-US" altLang="zh-CN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zh-CN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r>
                                          <a:rPr kumimoji="1" lang="en-US" altLang="zh-CN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Sup>
                                          <m:sSubSupPr>
                                            <m:ctrlPr>
                                              <a:rPr kumimoji="1" lang="en-US" altLang="zh-CN" sz="24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kumimoji="1" lang="en-US" altLang="zh-CN" sz="24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CN" sz="24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  <m:sup>
                                            <m:r>
                                              <a:rPr kumimoji="1" lang="en-US" altLang="zh-CN" sz="24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  <m:r>
                                      <a:rPr kumimoji="1" lang="en-US" altLang="zh-CN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…</m:t>
                                    </m:r>
                                    <m:d>
                                      <m:dPr>
                                        <m:ctrlPr>
                                          <a:rPr kumimoji="1" lang="en-US" altLang="zh-CN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zh-CN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r>
                                          <a:rPr kumimoji="1" lang="en-US" altLang="zh-CN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Sup>
                                          <m:sSubSupPr>
                                            <m:ctrlPr>
                                              <a:rPr kumimoji="1" lang="en-US" altLang="zh-CN" sz="24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kumimoji="1" lang="en-US" altLang="zh-CN" sz="24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CN" sz="24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  <m:sup>
                                            <m:r>
                                              <a:rPr kumimoji="1" lang="en-US" altLang="zh-CN" sz="24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  <m:r>
                                      <a:rPr kumimoji="1" lang="en-US" altLang="zh-CN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…</m:t>
                                    </m:r>
                                    <m:d>
                                      <m:dPr>
                                        <m:ctrlPr>
                                          <a:rPr kumimoji="1" lang="en-US" altLang="zh-CN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zh-CN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r>
                                          <a:rPr kumimoji="1" lang="en-US" altLang="zh-CN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Sup>
                                          <m:sSubSupPr>
                                            <m:ctrlPr>
                                              <a:rPr kumimoji="1" lang="en-US" altLang="zh-CN" sz="24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kumimoji="1" lang="en-US" altLang="zh-CN" sz="24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CN" sz="24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sub>
                                          <m:sup>
                                            <m:r>
                                              <a:rPr kumimoji="1" lang="en-US" altLang="zh-CN" sz="24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kumimoji="1" lang="en-US" altLang="zh-CN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CC643755-B0DA-789F-C21D-3267155007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189" y="1810430"/>
                  <a:ext cx="10058400" cy="998800"/>
                </a:xfrm>
                <a:prstGeom prst="rect">
                  <a:avLst/>
                </a:prstGeom>
                <a:blipFill>
                  <a:blip r:embed="rId2"/>
                  <a:stretch>
                    <a:fillRect b="-125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CE211AE3-BE48-6800-8C67-CDC617DC5590}"/>
              </a:ext>
            </a:extLst>
          </p:cNvPr>
          <p:cNvGrpSpPr/>
          <p:nvPr/>
        </p:nvGrpSpPr>
        <p:grpSpPr>
          <a:xfrm>
            <a:off x="24713" y="3299253"/>
            <a:ext cx="12010768" cy="1580280"/>
            <a:chOff x="24713" y="3299253"/>
            <a:chExt cx="12010768" cy="158028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ABAE2116-11D4-AF28-99E0-88E0898BF398}"/>
                    </a:ext>
                  </a:extLst>
                </p:cNvPr>
                <p:cNvSpPr txBox="1"/>
                <p:nvPr/>
              </p:nvSpPr>
              <p:spPr>
                <a:xfrm>
                  <a:off x="395417" y="3299253"/>
                  <a:ext cx="11281718" cy="9410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sz="2400" dirty="0">
                      <a:latin typeface="Comic Sans MS" panose="030F0902030302020204" pitchFamily="66" charset="0"/>
                    </a:rPr>
                    <a:t>(1) Extend to complex plane, the above function will be infinity at</a:t>
                  </a:r>
                  <a14:m>
                    <m:oMath xmlns:m="http://schemas.openxmlformats.org/officeDocument/2006/math"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400" i="1" dirty="0" err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CN" sz="2400" i="1" dirty="0" err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(′)</m:t>
                          </m:r>
                        </m:sup>
                      </m:sSubSup>
                    </m:oMath>
                  </a14:m>
                  <a:endParaRPr kumimoji="1" lang="en-US" altLang="zh-CN" sz="2400" dirty="0">
                    <a:latin typeface="Comic Sans MS" panose="030F0902030302020204" pitchFamily="66" charset="0"/>
                  </a:endParaRPr>
                </a:p>
                <a:p>
                  <a:r>
                    <a:rPr kumimoji="1" lang="en-US" altLang="zh-CN" sz="2400" dirty="0">
                      <a:latin typeface="Comic Sans MS" panose="030F0902030302020204" pitchFamily="66" charset="0"/>
                    </a:rPr>
                    <a:t>    </a:t>
                  </a:r>
                  <a:r>
                    <a:rPr kumimoji="1" lang="en-US" altLang="zh-CN" sz="2400" dirty="0">
                      <a:solidFill>
                        <a:srgbClr val="011893"/>
                      </a:solidFill>
                      <a:latin typeface="Comic Sans MS" panose="030F0902030302020204" pitchFamily="66" charset="0"/>
                    </a:rPr>
                    <a:t> pole position should be the same. </a:t>
                  </a:r>
                  <a14:m>
                    <m:oMath xmlns:m="http://schemas.openxmlformats.org/officeDocument/2006/math">
                      <m:r>
                        <a:rPr kumimoji="1" lang="en-US" altLang="zh-CN" sz="2400" b="0" i="1" smtClean="0">
                          <a:solidFill>
                            <a:srgbClr val="011893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a14:m>
                  <a:r>
                    <a:rPr kumimoji="1" lang="en-US" altLang="zh-CN" sz="2400" dirty="0">
                      <a:solidFill>
                        <a:srgbClr val="011893"/>
                      </a:solidFill>
                      <a:latin typeface="Comic Sans MS" panose="030F0902030302020204" pitchFamily="66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 dirty="0" smtClean="0">
                              <a:solidFill>
                                <a:srgbClr val="01189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 dirty="0" smtClean="0">
                              <a:solidFill>
                                <a:srgbClr val="011893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CN" sz="2400" i="1" dirty="0" smtClean="0">
                              <a:solidFill>
                                <a:srgbClr val="011893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CN" sz="2400" i="1" dirty="0" smtClean="0">
                          <a:solidFill>
                            <a:srgbClr val="01189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zh-CN" sz="2400" i="1" dirty="0" smtClean="0">
                              <a:solidFill>
                                <a:srgbClr val="01189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400" i="1" dirty="0" smtClean="0">
                              <a:solidFill>
                                <a:srgbClr val="011893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CN" sz="2400" i="1" dirty="0" smtClean="0">
                              <a:solidFill>
                                <a:srgbClr val="011893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CN" sz="2400" i="1" dirty="0" smtClean="0">
                              <a:solidFill>
                                <a:srgbClr val="011893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kumimoji="1" lang="en-US" altLang="zh-CN" sz="2400" b="0" i="1" dirty="0" smtClean="0">
                          <a:solidFill>
                            <a:srgbClr val="011893"/>
                          </a:solidFill>
                          <a:latin typeface="Cambria Math" panose="02040503050406030204" pitchFamily="18" charset="0"/>
                        </a:rPr>
                        <m:t>,   …</m:t>
                      </m:r>
                      <m:sSub>
                        <m:sSubPr>
                          <m:ctrlPr>
                            <a:rPr kumimoji="1" lang="en-US" altLang="zh-CN" sz="2400" i="1" dirty="0">
                              <a:solidFill>
                                <a:srgbClr val="01189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 dirty="0">
                              <a:solidFill>
                                <a:srgbClr val="011893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CN" sz="2400" b="0" i="1" dirty="0" smtClean="0">
                              <a:solidFill>
                                <a:srgbClr val="011893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1" lang="en-US" altLang="zh-CN" sz="2400" i="1" dirty="0">
                          <a:solidFill>
                            <a:srgbClr val="01189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zh-CN" sz="2400" i="1" dirty="0">
                              <a:solidFill>
                                <a:srgbClr val="01189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400" i="1" dirty="0">
                              <a:solidFill>
                                <a:srgbClr val="011893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CN" sz="2400" b="0" i="1" dirty="0" smtClean="0">
                              <a:solidFill>
                                <a:srgbClr val="011893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kumimoji="1" lang="en-US" altLang="zh-CN" sz="2400" i="1" dirty="0">
                              <a:solidFill>
                                <a:srgbClr val="011893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kumimoji="1" lang="en-US" altLang="zh-CN" sz="2400" i="1" dirty="0">
                          <a:solidFill>
                            <a:srgbClr val="011893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sz="2400" b="0" i="1" dirty="0" smtClean="0">
                          <a:solidFill>
                            <a:srgbClr val="011893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kumimoji="1" lang="en-US" altLang="zh-CN" sz="2400" i="1" dirty="0">
                              <a:solidFill>
                                <a:srgbClr val="01189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 dirty="0">
                              <a:solidFill>
                                <a:srgbClr val="011893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CN" sz="2400" b="0" i="1" dirty="0" smtClean="0">
                              <a:solidFill>
                                <a:srgbClr val="011893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kumimoji="1" lang="en-US" altLang="zh-CN" sz="2400" i="1" dirty="0">
                          <a:solidFill>
                            <a:srgbClr val="01189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zh-CN" sz="2400" i="1" dirty="0">
                              <a:solidFill>
                                <a:srgbClr val="01189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400" i="1" dirty="0">
                              <a:solidFill>
                                <a:srgbClr val="011893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CN" sz="2400" b="0" i="1" dirty="0" smtClean="0">
                              <a:solidFill>
                                <a:srgbClr val="011893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kumimoji="1" lang="en-US" altLang="zh-CN" sz="2400" i="1" dirty="0">
                              <a:solidFill>
                                <a:srgbClr val="011893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kumimoji="1" lang="en-US" altLang="zh-CN" sz="2400" b="0" i="1" dirty="0" smtClean="0">
                          <a:solidFill>
                            <a:srgbClr val="011893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kumimoji="1" lang="zh-CN" altLang="en-US" sz="2400" dirty="0">
                    <a:solidFill>
                      <a:srgbClr val="FF0000"/>
                    </a:solidFill>
                    <a:latin typeface="Comic Sans MS" panose="030F0902030302020204" pitchFamily="66" charset="0"/>
                  </a:endParaRPr>
                </a:p>
              </p:txBody>
            </p:sp>
          </mc:Choice>
          <mc:Fallback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ABAE2116-11D4-AF28-99E0-88E0898BF3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417" y="3299253"/>
                  <a:ext cx="11281718" cy="941027"/>
                </a:xfrm>
                <a:prstGeom prst="rect">
                  <a:avLst/>
                </a:prstGeom>
                <a:blipFill>
                  <a:blip r:embed="rId3"/>
                  <a:stretch>
                    <a:fillRect l="-900" b="-1184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5F6BA60A-52F3-03C3-6E98-2B8124095442}"/>
                    </a:ext>
                  </a:extLst>
                </p:cNvPr>
                <p:cNvSpPr txBox="1"/>
                <p:nvPr/>
              </p:nvSpPr>
              <p:spPr>
                <a:xfrm>
                  <a:off x="24713" y="4356313"/>
                  <a:ext cx="12010768" cy="523220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zh-CN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a14:m>
                  <a:r>
                    <a:rPr kumimoji="1" lang="en-US" altLang="zh-CN" sz="2800" dirty="0">
                      <a:solidFill>
                        <a:srgbClr val="C00000"/>
                      </a:solidFill>
                      <a:latin typeface="Comic Sans MS" panose="030F0902030302020204" pitchFamily="66" charset="0"/>
                    </a:rPr>
                    <a:t> resonance parameters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kumimoji="1" lang="en-US" altLang="zh-CN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1" lang="en-US" altLang="zh-CN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sz="2800" b="0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sz="2800" b="0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CN" sz="2800" b="0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</m:oMath>
                  </a14:m>
                  <a:r>
                    <a:rPr lang="en-US" altLang="zh-CN" sz="2800" dirty="0">
                      <a:solidFill>
                        <a:srgbClr val="C00000"/>
                      </a:solidFill>
                      <a:latin typeface="Comic Sans MS" panose="030F0902030302020204" pitchFamily="66" charset="0"/>
                    </a:rPr>
                    <a:t>) are the same for different solutions</a:t>
                  </a:r>
                  <a:endParaRPr lang="zh-CN" altLang="en-US" sz="2800" dirty="0">
                    <a:solidFill>
                      <a:srgbClr val="C00000"/>
                    </a:solidFill>
                    <a:latin typeface="Comic Sans MS" panose="030F0902030302020204" pitchFamily="66" charset="0"/>
                  </a:endParaRPr>
                </a:p>
              </p:txBody>
            </p:sp>
          </mc:Choice>
          <mc:Fallback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5F6BA60A-52F3-03C3-6E98-2B81240954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13" y="4356313"/>
                  <a:ext cx="12010768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4634" b="-3414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16EE617D-29B7-3EBD-DF86-82F469E7AB05}"/>
              </a:ext>
            </a:extLst>
          </p:cNvPr>
          <p:cNvGrpSpPr/>
          <p:nvPr/>
        </p:nvGrpSpPr>
        <p:grpSpPr>
          <a:xfrm>
            <a:off x="790832" y="5078627"/>
            <a:ext cx="10130088" cy="1019451"/>
            <a:chOff x="790832" y="5078627"/>
            <a:chExt cx="10130088" cy="1019451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7411C990-F7B1-C098-E5DB-74795777ED7F}"/>
                </a:ext>
              </a:extLst>
            </p:cNvPr>
            <p:cNvSpPr txBox="1"/>
            <p:nvPr/>
          </p:nvSpPr>
          <p:spPr>
            <a:xfrm>
              <a:off x="790832" y="5078627"/>
              <a:ext cx="2326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>
                  <a:latin typeface="Comic Sans MS" panose="030F0902030302020204" pitchFamily="66" charset="0"/>
                </a:rPr>
                <a:t>Then we need: </a:t>
              </a:r>
              <a:endParaRPr kumimoji="1" lang="zh-CN" altLang="en-US" sz="2400" dirty="0">
                <a:latin typeface="Comic Sans MS" panose="030F0902030302020204" pitchFamily="66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F9149CC7-5548-1104-B391-AFC9488DF641}"/>
                    </a:ext>
                  </a:extLst>
                </p:cNvPr>
                <p:cNvSpPr txBox="1"/>
                <p:nvPr/>
              </p:nvSpPr>
              <p:spPr>
                <a:xfrm>
                  <a:off x="2075935" y="5634681"/>
                  <a:ext cx="8844985" cy="4633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kumimoji="1" lang="en-US" altLang="zh-CN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kumimoji="1" lang="en-US" altLang="zh-CN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1" lang="en-US" altLang="zh-CN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kumimoji="1" lang="en-US" altLang="zh-CN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kumimoji="1" lang="en-US" altLang="zh-CN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sub>
                            </m:sSub>
                            <m:r>
                              <a:rPr kumimoji="1" lang="en-US" altLang="zh-CN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</m:sSup>
                            <m:r>
                              <a:rPr kumimoji="1" lang="en-US" altLang="zh-CN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…</m:t>
                            </m:r>
                            <m:sSub>
                              <m:sSubPr>
                                <m:ctrlP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zh-CN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1" lang="en-US" altLang="zh-CN" sz="2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Sup>
                                  <m:sSubSupPr>
                                    <m:ctrlPr>
                                      <a:rPr kumimoji="1" lang="en-US" altLang="zh-CN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zh-CN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1" lang="en-US" altLang="zh-CN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kumimoji="1" lang="en-US" altLang="zh-CN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  <m:sup>
                                    <m:r>
                                      <a:rPr kumimoji="1" lang="en-US" altLang="zh-CN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kumimoji="1" lang="en-US" altLang="zh-CN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sub>
                              <m:sup>
                                <m: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kumimoji="1" lang="en-US" altLang="zh-CN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</m:sSup>
                            <m:r>
                              <a:rPr kumimoji="1" lang="en-US" altLang="zh-CN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…</m:t>
                            </m:r>
                            <m:sSubSup>
                              <m:sSubSupPr>
                                <m:ctrlP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zh-CN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kumimoji="1" lang="zh-CN" altLang="en-US" sz="2400" dirty="0"/>
                </a:p>
              </p:txBody>
            </p:sp>
          </mc:Choice>
          <mc:Fallback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F9149CC7-5548-1104-B391-AFC9488DF6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5935" y="5634681"/>
                  <a:ext cx="8844985" cy="463397"/>
                </a:xfrm>
                <a:prstGeom prst="rect">
                  <a:avLst/>
                </a:prstGeom>
                <a:blipFill>
                  <a:blip r:embed="rId5"/>
                  <a:stretch>
                    <a:fillRect b="-1842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8410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4F514-33B2-36EC-572B-A4EF1007A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7BBC94A-F46A-C179-A071-DB2A87AF3E00}"/>
              </a:ext>
            </a:extLst>
          </p:cNvPr>
          <p:cNvSpPr txBox="1"/>
          <p:nvPr/>
        </p:nvSpPr>
        <p:spPr>
          <a:xfrm>
            <a:off x="311046" y="246461"/>
            <a:ext cx="115161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" altLang="zh-CN" sz="3600" b="1" dirty="0">
                <a:latin typeface="Comic Sans MS" panose="030F0902030302020204" pitchFamily="66" charset="0"/>
                <a:ea typeface="SimHei" panose="02010609060101010101" pitchFamily="49" charset="-122"/>
                <a:cs typeface="Calibri" panose="020F0502020204030204" pitchFamily="34" charset="0"/>
              </a:rPr>
              <a:t>2. Interfering resonances combinations</a:t>
            </a:r>
            <a:endParaRPr lang="zh-CN" altLang="en-US" sz="3600" dirty="0">
              <a:latin typeface="Comic Sans MS" panose="030F0902030302020204" pitchFamily="66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F3718A0-54EF-99D8-6C1B-A91B7AB98192}"/>
              </a:ext>
            </a:extLst>
          </p:cNvPr>
          <p:cNvGrpSpPr/>
          <p:nvPr/>
        </p:nvGrpSpPr>
        <p:grpSpPr>
          <a:xfrm>
            <a:off x="617838" y="1033025"/>
            <a:ext cx="11108725" cy="2852296"/>
            <a:chOff x="617838" y="1033025"/>
            <a:chExt cx="11108725" cy="285229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0103F93D-D6F9-1152-B3D4-C863630D7A49}"/>
                    </a:ext>
                  </a:extLst>
                </p:cNvPr>
                <p:cNvSpPr txBox="1"/>
                <p:nvPr/>
              </p:nvSpPr>
              <p:spPr>
                <a:xfrm>
                  <a:off x="642552" y="1549617"/>
                  <a:ext cx="11084011" cy="23357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kumimoji="1" lang="en-US" altLang="zh-CN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kumimoji="1" lang="en-US" altLang="zh-CN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1" lang="en-US" altLang="zh-CN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kumimoji="1" lang="en-US" altLang="zh-CN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kumimoji="1" lang="en-US" altLang="zh-CN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sub>
                            </m:sSub>
                            <m:r>
                              <a:rPr kumimoji="1" lang="en-US" altLang="zh-CN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</m:sSup>
                            <m:r>
                              <a:rPr kumimoji="1" lang="en-US" altLang="zh-CN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…</m:t>
                            </m:r>
                            <m:r>
                              <a:rPr kumimoji="1" lang="en-US" altLang="zh-CN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zh-CN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1" lang="en-US" altLang="zh-CN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Sup>
                                  <m:sSubSupPr>
                                    <m:ctrlPr>
                                      <a:rPr kumimoji="1" lang="en-US" altLang="zh-CN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zh-CN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1" lang="en-US" altLang="zh-CN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kumimoji="1" lang="en-US" altLang="zh-CN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  <m:sup>
                                    <m:r>
                                      <a:rPr kumimoji="1" lang="en-US" altLang="zh-CN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kumimoji="1" lang="en-US" altLang="zh-CN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sub>
                              <m:sup>
                                <m: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kumimoji="1" lang="en-US" altLang="zh-CN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</m:sSup>
                            <m:r>
                              <a:rPr kumimoji="1" lang="en-US" altLang="zh-CN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…</m:t>
                            </m:r>
                            <m:sSubSup>
                              <m:sSubSupPr>
                                <m:ctrlP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zh-CN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kumimoji="1" lang="en-US" altLang="zh-CN" sz="2400" dirty="0">
                    <a:ea typeface="Cambria Math" panose="02040503050406030204" pitchFamily="18" charset="0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1" lang="en-US" altLang="zh-CN" sz="24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1" lang="en-US" altLang="zh-CN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kumimoji="1" lang="en-US" altLang="zh-CN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kumimoji="1" lang="en-US" altLang="zh-CN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kumimoji="1" lang="en-US" altLang="zh-CN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kumimoji="1" lang="en-US" altLang="zh-CN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en-US" altLang="zh-CN" sz="24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4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kumimoji="1" lang="en-US" altLang="zh-CN" sz="24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d>
                              <m:dPr>
                                <m:ctrlPr>
                                  <a:rPr kumimoji="1" lang="en-US" altLang="zh-CN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kumimoji="1" lang="en-US" altLang="zh-CN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en-US" altLang="zh-CN" sz="24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4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kumimoji="1" lang="en-US" altLang="zh-CN" sz="24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1" lang="en-US" altLang="zh-CN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…(</m:t>
                            </m:r>
                            <m:r>
                              <a:rPr kumimoji="1" lang="en-US" altLang="zh-CN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kumimoji="1" lang="en-US" altLang="zh-CN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zh-CN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kumimoji="1" lang="en-US" altLang="zh-CN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kumimoji="1" lang="en-US" altLang="zh-CN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kumimoji="1" lang="en-US" altLang="zh-CN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kumimoji="1" lang="en-US" altLang="zh-CN" sz="24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1" lang="en-US" altLang="zh-CN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1" lang="en-US" altLang="zh-CN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zh-CN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1" lang="en-US" altLang="zh-CN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kumimoji="1" lang="en-US" altLang="zh-CN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kumimoji="1" lang="en-US" altLang="zh-CN" sz="24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kumimoji="1" lang="en-US" altLang="zh-CN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kumimoji="1" lang="en-US" altLang="zh-CN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kumimoji="1" lang="en-US" altLang="zh-CN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kumimoji="1" lang="en-US" altLang="zh-CN" sz="24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zh-CN" sz="24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kumimoji="1" lang="en-US" altLang="zh-CN" sz="24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kumimoji="1" lang="en-US" altLang="zh-CN" sz="240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  <m:d>
                              <m:dPr>
                                <m:ctrlPr>
                                  <a:rPr kumimoji="1" lang="en-US" altLang="zh-CN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kumimoji="1" lang="en-US" altLang="zh-CN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kumimoji="1" lang="en-US" altLang="zh-CN" sz="24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zh-CN" sz="24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kumimoji="1" lang="en-US" altLang="zh-CN" sz="24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kumimoji="1" lang="en-US" altLang="zh-CN" sz="240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kumimoji="1" lang="en-US" altLang="zh-CN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…</m:t>
                            </m:r>
                            <m:r>
                              <a:rPr kumimoji="1" lang="en-US" altLang="zh-CN" sz="24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zh-CN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1" lang="en-US" altLang="zh-CN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kumimoji="1" lang="en-US" altLang="zh-CN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kumimoji="1" lang="en-US" altLang="zh-CN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zh-CN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kumimoji="1" lang="en-US" altLang="zh-CN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kumimoji="1" lang="en-US" altLang="zh-CN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kumimoji="1" lang="en-US" altLang="zh-CN" sz="24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kumimoji="1" lang="en-US" altLang="zh-CN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zh-CN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oMath>
                    </m:oMathPara>
                  </a14:m>
                  <a:endParaRPr lang="en-US" altLang="zh-CN" sz="2400" dirty="0"/>
                </a:p>
                <a:p>
                  <a:pPr>
                    <a:lnSpc>
                      <a:spcPct val="150000"/>
                    </a:lnSpc>
                  </a:pPr>
                  <a:r>
                    <a:rPr kumimoji="1" lang="en-US" altLang="zh-CN" sz="2400" dirty="0">
                      <a:ea typeface="Cambria Math" panose="02040503050406030204" pitchFamily="18" charset="0"/>
                    </a:rPr>
                    <a:t>   </a:t>
                  </a:r>
                  <a14:m>
                    <m:oMath xmlns:m="http://schemas.openxmlformats.org/officeDocument/2006/math">
                      <m:r>
                        <a:rPr kumimoji="1" lang="en-US" altLang="zh-CN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altLang="zh-CN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zh-CN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kumimoji="1" lang="en-US" altLang="zh-CN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kumimoji="1" lang="en-US" altLang="zh-CN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kumimoji="1" lang="en-US" altLang="zh-CN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kumimoji="1" lang="en-US" altLang="zh-CN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|=</m:t>
                                </m:r>
                                <m:sSubSup>
                                  <m:sSubSupPr>
                                    <m:ctrlPr>
                                      <a:rPr kumimoji="1" lang="en-US" altLang="zh-CN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zh-CN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kumimoji="1" lang="en-US" altLang="zh-CN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kumimoji="1" lang="en-US" altLang="zh-CN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kumimoji="1" lang="en-US" altLang="zh-CN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kumimoji="1" lang="en-US" altLang="zh-CN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m:rPr>
                                    <m:brk m:alnAt="7"/>
                                  </m:rPr>
                                  <a:rPr kumimoji="1" lang="en-US" altLang="zh-CN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  <m:m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kumimoji="1" lang="en-US" altLang="zh-CN" sz="24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kumimoji="1" lang="en-US" altLang="zh-CN" sz="2400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zh-CN" sz="2400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r>
                                          <a:rPr kumimoji="1" lang="en-US" altLang="zh-CN" sz="2400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kumimoji="1" lang="en-US" altLang="zh-CN" sz="2400" i="1" dirty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CN" sz="2400" i="1" dirty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CN" sz="2400" i="1" dirty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kumimoji="1" lang="en-US" altLang="zh-CN" sz="24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kumimoji="1" lang="en-US" altLang="zh-CN" sz="2400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kumimoji="1" lang="en-US" altLang="zh-CN" sz="2400" i="1" dirty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1" lang="en-US" altLang="zh-CN" sz="2400" i="1" dirty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  <m:r>
                                              <a:rPr kumimoji="1" lang="en-US" altLang="zh-CN" sz="2400" i="1" dirty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kumimoji="1" lang="en-US" altLang="zh-CN" sz="2400" i="1" dirty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kumimoji="1" lang="en-US" altLang="zh-CN" sz="2400" i="1" dirty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kumimoji="1" lang="en-US" altLang="zh-CN" sz="2400" i="1" dirty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  <m:r>
                                      <a:rPr kumimoji="1" lang="en-US" altLang="zh-CN" sz="24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kumimoji="1" lang="en-US" altLang="zh-CN" sz="24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kumimoji="1" lang="en-US" altLang="zh-CN" sz="24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kumimoji="1" lang="en-US" altLang="zh-CN" sz="24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kumimoji="1" lang="en-US" altLang="zh-CN" sz="24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kumimoji="1" lang="en-US" altLang="zh-CN" sz="24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kumimoji="1" lang="en-US" altLang="zh-CN" sz="24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kumimoji="1" lang="en-US" altLang="zh-CN" sz="2400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2400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2400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kumimoji="1" lang="en-US" altLang="zh-CN" sz="2400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kumimoji="1" lang="en-US" altLang="zh-CN" sz="24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  <m:r>
                                  <a:rPr kumimoji="1" lang="en-US" altLang="zh-CN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kumimoji="1" lang="en-US" altLang="zh-CN" sz="24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kumimoji="1" lang="en-US" altLang="zh-CN" sz="2400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zh-CN" sz="2400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r>
                                          <a:rPr kumimoji="1" lang="en-US" altLang="zh-CN" sz="2400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Sup>
                                          <m:sSubSupPr>
                                            <m:ctrlPr>
                                              <a:rPr kumimoji="1" lang="en-US" altLang="zh-CN" sz="2400" i="1" dirty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kumimoji="1" lang="en-US" altLang="zh-CN" sz="2400" i="1" dirty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CN" sz="2400" i="1" dirty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kumimoji="1" lang="en-US" altLang="zh-CN" sz="2400" i="1" dirty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  <m:r>
                                      <a:rPr kumimoji="1" lang="en-US" altLang="zh-CN" sz="24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kumimoji="1" lang="en-US" altLang="zh-CN" sz="2400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kumimoji="1" lang="en-US" altLang="zh-CN" sz="2400" i="1" dirty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1" lang="en-US" altLang="zh-CN" sz="2400" i="1" dirty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  <m:r>
                                              <a:rPr kumimoji="1" lang="en-US" altLang="zh-CN" sz="2400" i="1" dirty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kumimoji="1" lang="en-US" altLang="zh-CN" sz="2400" i="1" dirty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kumimoji="1" lang="en-US" altLang="zh-CN" sz="2400" i="1" dirty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kumimoji="1" lang="en-US" altLang="zh-CN" sz="2400" i="1" dirty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kumimoji="1" lang="en-US" altLang="zh-CN" sz="2400" i="1" dirty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e>
                                    </m:d>
                                    <m:r>
                                      <a:rPr kumimoji="1" lang="en-US" altLang="zh-CN" sz="24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…|</m:t>
                                    </m:r>
                                    <m:r>
                                      <a:rPr kumimoji="1" lang="en-US" altLang="zh-CN" sz="24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kumimoji="1" lang="en-US" altLang="zh-CN" sz="24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kumimoji="1" lang="en-US" altLang="zh-CN" sz="24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kumimoji="1" lang="en-US" altLang="zh-CN" sz="2400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kumimoji="1" lang="en-US" altLang="zh-CN" sz="2400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2400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kumimoji="1" lang="en-US" altLang="zh-CN" sz="2400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  <m:sup>
                                        <m:r>
                                          <a:rPr kumimoji="1" lang="en-US" altLang="zh-CN" sz="2400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r>
                                      <a:rPr kumimoji="1" lang="en-US" altLang="zh-CN" sz="24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kumimoji="1" lang="en-US" altLang="zh-CN" sz="24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a14:m>
                  <a:endParaRPr lang="zh-CN" altLang="en-US" sz="2400" dirty="0"/>
                </a:p>
              </p:txBody>
            </p:sp>
          </mc:Choice>
          <mc:Fallback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0103F93D-D6F9-1152-B3D4-C863630D7A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552" y="1549617"/>
                  <a:ext cx="11084011" cy="2335704"/>
                </a:xfrm>
                <a:prstGeom prst="rect">
                  <a:avLst/>
                </a:prstGeom>
                <a:blipFill>
                  <a:blip r:embed="rId2"/>
                  <a:stretch>
                    <a:fillRect l="-7094" t="-18378" b="-11351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4D4B294A-8878-2E0D-F277-1C670A2C43F7}"/>
                </a:ext>
              </a:extLst>
            </p:cNvPr>
            <p:cNvSpPr txBox="1"/>
            <p:nvPr/>
          </p:nvSpPr>
          <p:spPr>
            <a:xfrm>
              <a:off x="617838" y="1033025"/>
              <a:ext cx="44967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b="1" dirty="0">
                  <a:latin typeface="Comic Sans MS" panose="030F0902030302020204" pitchFamily="66" charset="0"/>
                </a:rPr>
                <a:t>(2) Factorization</a:t>
              </a:r>
              <a:r>
                <a:rPr kumimoji="1" lang="zh-CN" altLang="en-US" sz="2400" dirty="0">
                  <a:latin typeface="Comic Sans MS" panose="030F0902030302020204" pitchFamily="66" charset="0"/>
                </a:rPr>
                <a:t>： </a:t>
              </a:r>
              <a:r>
                <a:rPr kumimoji="1" lang="en-US" altLang="zh-CN" sz="2400" dirty="0">
                  <a:latin typeface="Comic Sans MS" panose="030F0902030302020204" pitchFamily="66" charset="0"/>
                </a:rPr>
                <a:t>N-1 zeros </a:t>
              </a:r>
              <a:endParaRPr kumimoji="1" lang="zh-CN" altLang="en-US" sz="2400" dirty="0">
                <a:latin typeface="Comic Sans MS" panose="030F0902030302020204" pitchFamily="66" charset="0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CE8A13A-0EFC-469A-22CF-D45C9DC442C3}"/>
              </a:ext>
            </a:extLst>
          </p:cNvPr>
          <p:cNvGrpSpPr/>
          <p:nvPr/>
        </p:nvGrpSpPr>
        <p:grpSpPr>
          <a:xfrm>
            <a:off x="716692" y="4116777"/>
            <a:ext cx="9924292" cy="932210"/>
            <a:chOff x="716692" y="4116777"/>
            <a:chExt cx="9924292" cy="93221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17E8D717-0363-7154-5078-44B1A5A70190}"/>
                    </a:ext>
                  </a:extLst>
                </p:cNvPr>
                <p:cNvSpPr txBox="1"/>
                <p:nvPr/>
              </p:nvSpPr>
              <p:spPr>
                <a:xfrm>
                  <a:off x="716692" y="4116777"/>
                  <a:ext cx="409221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2400" b="1" dirty="0">
                      <a:latin typeface="Comic Sans MS" panose="030F0902030302020204" pitchFamily="66" charset="0"/>
                    </a:rPr>
                    <a:t>(3) Back to real axis (</a:t>
                  </a:r>
                  <a14:m>
                    <m:oMath xmlns:m="http://schemas.openxmlformats.org/officeDocument/2006/math">
                      <m:r>
                        <a:rPr kumimoji="1" lang="en-US" altLang="zh-CN" sz="2400" b="1" i="1" dirty="0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kumimoji="1" lang="en-US" altLang="zh-CN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</m:t>
                      </m:r>
                    </m:oMath>
                  </a14:m>
                  <a:r>
                    <a:rPr kumimoji="1" lang="en-US" altLang="zh-CN" sz="2400" b="1" dirty="0">
                      <a:latin typeface="Comic Sans MS" panose="030F0902030302020204" pitchFamily="66" charset="0"/>
                    </a:rPr>
                    <a:t>)</a:t>
                  </a:r>
                  <a:endParaRPr kumimoji="1" lang="zh-CN" altLang="en-US" sz="2400" b="1" dirty="0">
                    <a:latin typeface="Comic Sans MS" panose="030F0902030302020204" pitchFamily="66" charset="0"/>
                  </a:endParaRPr>
                </a:p>
              </p:txBody>
            </p:sp>
          </mc:Choice>
          <mc:Fallback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17E8D717-0363-7154-5078-44B1A5A701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692" y="4116777"/>
                  <a:ext cx="4092211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2477" t="-10811" r="-2167" b="-2973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6FE35001-A6DA-D8D1-239B-BD5814D9E8E2}"/>
                    </a:ext>
                  </a:extLst>
                </p:cNvPr>
                <p:cNvSpPr txBox="1"/>
                <p:nvPr/>
              </p:nvSpPr>
              <p:spPr>
                <a:xfrm>
                  <a:off x="1767016" y="4587322"/>
                  <a:ext cx="887396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2400" dirty="0">
                      <a:latin typeface="Comic Sans MS" panose="030F0902030302020204" pitchFamily="66" charset="0"/>
                    </a:rPr>
                    <a:t>Set one or more zeros to its complex conjugate, i.e.,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zh-CN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kumimoji="1" lang="en-US" altLang="zh-CN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kumimoji="1" lang="en-US" altLang="zh-CN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zh-CN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zh-CN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kumimoji="1" lang="en-US" altLang="zh-CN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a14:m>
                  <a:r>
                    <a:rPr kumimoji="1" lang="en-US" altLang="zh-CN" sz="2400" dirty="0">
                      <a:latin typeface="Comic Sans MS" panose="030F0902030302020204" pitchFamily="66" charset="0"/>
                    </a:rPr>
                    <a:t> </a:t>
                  </a:r>
                  <a:endParaRPr kumimoji="1" lang="zh-CN" altLang="en-US" sz="2400" dirty="0">
                    <a:latin typeface="Comic Sans MS" panose="030F0902030302020204" pitchFamily="66" charset="0"/>
                  </a:endParaRPr>
                </a:p>
              </p:txBody>
            </p:sp>
          </mc:Choice>
          <mc:Fallback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6FE35001-A6DA-D8D1-239B-BD5814D9E8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7016" y="4587322"/>
                  <a:ext cx="8873968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1143" t="-10811" b="-2973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937A722-C91E-88B3-20F9-E6AC436A020B}"/>
                  </a:ext>
                </a:extLst>
              </p:cNvPr>
              <p:cNvSpPr txBox="1"/>
              <p:nvPr/>
            </p:nvSpPr>
            <p:spPr>
              <a:xfrm>
                <a:off x="0" y="5179273"/>
                <a:ext cx="12192000" cy="13051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     For N resonances, solutions with equally good quality: </a:t>
                </a:r>
                <a:endParaRPr kumimoji="1" lang="zh-CN" altLang="en-US" sz="2400" b="1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kumimoji="1" lang="en-US" altLang="zh-CN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kumimoji="1" lang="en-US" altLang="zh-CN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kumimoji="1"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zh-CN" sz="24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1" lang="en-US" altLang="zh-CN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kumimoji="1" lang="en-US" altLang="zh-CN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kumimoji="1" lang="en-US" altLang="zh-CN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  <m:r>
                      <a:rPr kumimoji="1" lang="en-US" altLang="zh-CN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kumimoji="1"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zh-CN" sz="24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1" lang="en-US" altLang="zh-CN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kumimoji="1" lang="en-US" altLang="zh-CN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kumimoji="1" lang="en-US" altLang="zh-CN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1" lang="en-US" altLang="zh-CN" sz="2400" b="1" dirty="0">
                    <a:solidFill>
                      <a:srgbClr val="C00000"/>
                    </a:solidFill>
                  </a:rPr>
                  <a:t>+…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zh-CN" sz="24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1" lang="en-US" altLang="zh-CN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kumimoji="1" lang="en-US" altLang="zh-CN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kumimoji="1" lang="en-US" altLang="zh-CN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kumimoji="1" lang="en-US" altLang="zh-CN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  <m:r>
                      <a:rPr kumimoji="1" lang="en-US" altLang="zh-CN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kumimoji="1"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kumimoji="1"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kumimoji="1" lang="zh-CN" alt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937A722-C91E-88B3-20F9-E6AC436A0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79273"/>
                <a:ext cx="12192000" cy="1305165"/>
              </a:xfrm>
              <a:prstGeom prst="rect">
                <a:avLst/>
              </a:prstGeom>
              <a:blipFill>
                <a:blip r:embed="rId5"/>
                <a:stretch>
                  <a:fillRect t="-3883" b="-38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737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肥皂">
  <a:themeElements>
    <a:clrScheme name="肥皂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肥皂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肥皂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{4B1CAF94-90B5-AF40-A9FB-0C0DB325311A}tf10001067</Template>
  <TotalTime>25734</TotalTime>
  <Words>1424</Words>
  <Application>Microsoft Macintosh PowerPoint</Application>
  <PresentationFormat>宽屏</PresentationFormat>
  <Paragraphs>198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1" baseType="lpstr">
      <vt:lpstr>等线</vt:lpstr>
      <vt:lpstr>SimHei</vt:lpstr>
      <vt:lpstr>华文行楷</vt:lpstr>
      <vt:lpstr>Cambria Math</vt:lpstr>
      <vt:lpstr>Century Gothic</vt:lpstr>
      <vt:lpstr>Comic Sans MS</vt:lpstr>
      <vt:lpstr>Garamond</vt:lpstr>
      <vt:lpstr>Times New Roman</vt:lpstr>
      <vt:lpstr>Wingdings</vt:lpstr>
      <vt:lpstr>肥皂</vt:lpstr>
      <vt:lpstr>PowerPoint 演示文稿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Microsoft Office User</cp:lastModifiedBy>
  <cp:revision>140</cp:revision>
  <dcterms:created xsi:type="dcterms:W3CDTF">2019-12-13T01:47:40Z</dcterms:created>
  <dcterms:modified xsi:type="dcterms:W3CDTF">2026-05-15T06:28:13Z</dcterms:modified>
</cp:coreProperties>
</file>